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4"/>
  </p:sldMasterIdLst>
  <p:notesMasterIdLst>
    <p:notesMasterId r:id="rId14"/>
  </p:notesMasterIdLst>
  <p:sldIdLst>
    <p:sldId id="256" r:id="rId5"/>
    <p:sldId id="2445" r:id="rId6"/>
    <p:sldId id="2440" r:id="rId7"/>
    <p:sldId id="2450" r:id="rId8"/>
    <p:sldId id="2451" r:id="rId9"/>
    <p:sldId id="2449" r:id="rId10"/>
    <p:sldId id="2448" r:id="rId11"/>
    <p:sldId id="2447" r:id="rId12"/>
    <p:sldId id="268" r:id="rId13"/>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FC0095-2282-AA22-00F3-E049C29F1948}" name="Ducharme, Deirdre" initials="DD" userId="S::Deirdre.Ducharme@ct.gov::9b1f5df4-d39a-4c88-94a8-b8c4a25e4853" providerId="AD"/>
  <p188:author id="{AB1726B6-C687-1511-AAAD-FF9070609E67}" name="Seifert, Katherine" initials="SK" userId="S::katherine.seifert@ct.gov::8d3f7f7e-a9e0-4d01-be36-79db4dde40a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55ABB"/>
    <a:srgbClr val="00A4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9357" autoAdjust="0"/>
  </p:normalViewPr>
  <p:slideViewPr>
    <p:cSldViewPr snapToGrid="0">
      <p:cViewPr varScale="1">
        <p:scale>
          <a:sx n="47" d="100"/>
          <a:sy n="47" d="100"/>
        </p:scale>
        <p:origin x="1554" y="60"/>
      </p:cViewPr>
      <p:guideLst>
        <p:guide orient="horz" pos="288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berino, Cristi" userId="672981b7-3579-4467-a4f8-07fed1688a5f" providerId="ADAL" clId="{4A8FF4AF-BF5F-4786-91B1-E1B7743DF913}"/>
    <pc:docChg chg="custSel modSld">
      <pc:chgData name="Alberino, Cristi" userId="672981b7-3579-4467-a4f8-07fed1688a5f" providerId="ADAL" clId="{4A8FF4AF-BF5F-4786-91B1-E1B7743DF913}" dt="2026-07-08T18:22:35.199" v="4" actId="313"/>
      <pc:docMkLst>
        <pc:docMk/>
      </pc:docMkLst>
      <pc:sldChg chg="modSp mod">
        <pc:chgData name="Alberino, Cristi" userId="672981b7-3579-4467-a4f8-07fed1688a5f" providerId="ADAL" clId="{4A8FF4AF-BF5F-4786-91B1-E1B7743DF913}" dt="2026-07-08T18:15:52" v="1" actId="948"/>
        <pc:sldMkLst>
          <pc:docMk/>
          <pc:sldMk cId="0" sldId="268"/>
        </pc:sldMkLst>
        <pc:spChg chg="mod">
          <ac:chgData name="Alberino, Cristi" userId="672981b7-3579-4467-a4f8-07fed1688a5f" providerId="ADAL" clId="{4A8FF4AF-BF5F-4786-91B1-E1B7743DF913}" dt="2026-07-08T18:15:52" v="1" actId="948"/>
          <ac:spMkLst>
            <pc:docMk/>
            <pc:sldMk cId="0" sldId="268"/>
            <ac:spMk id="8" creationId="{00000000-0000-0000-0000-000000000000}"/>
          </ac:spMkLst>
        </pc:spChg>
      </pc:sldChg>
      <pc:sldChg chg="modNotesTx">
        <pc:chgData name="Alberino, Cristi" userId="672981b7-3579-4467-a4f8-07fed1688a5f" providerId="ADAL" clId="{4A8FF4AF-BF5F-4786-91B1-E1B7743DF913}" dt="2026-07-08T18:22:35.199" v="4" actId="313"/>
        <pc:sldMkLst>
          <pc:docMk/>
          <pc:sldMk cId="2274954945" sldId="2445"/>
        </pc:sldMkLst>
      </pc:sldChg>
      <pc:sldChg chg="modNotesTx">
        <pc:chgData name="Alberino, Cristi" userId="672981b7-3579-4467-a4f8-07fed1688a5f" providerId="ADAL" clId="{4A8FF4AF-BF5F-4786-91B1-E1B7743DF913}" dt="2026-07-08T18:22:17.610" v="2" actId="20577"/>
        <pc:sldMkLst>
          <pc:docMk/>
          <pc:sldMk cId="3317117066" sldId="244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2925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dirty="0"/>
              <a:t>Welcome to this presentation on the Smarter Balanced Assessment: Determining the Interim Assessment Block Performance Categories.</a:t>
            </a:r>
          </a:p>
          <a:p>
            <a:r>
              <a:rPr dirty="0"/>
              <a:t>While students who take a Smarter Balanced Summative Assessment in either English Language Arts or Mathematics receive an overall vertical scale score in that subject, students who take a Smarter Balanced Interim Assessment Block</a:t>
            </a:r>
            <a:r>
              <a:rPr lang="en-US" dirty="0"/>
              <a:t> </a:t>
            </a:r>
            <a:r>
              <a:rPr dirty="0"/>
              <a:t>receive one of three performance categories on that block: Above Standard, </a:t>
            </a:r>
            <a:r>
              <a:rPr lang="en-US" dirty="0"/>
              <a:t>At/Near </a:t>
            </a:r>
            <a:r>
              <a:rPr dirty="0"/>
              <a:t>Standard, or Below Standard. But how are those performance categories determined? This PowerPoint presentation will answer that question.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10FBD-35ED-95F0-DAA3-DBAD345806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C6944F-4633-19F5-FED7-9AC859BE68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2C90ED-63C2-F246-641D-9DBBAD08D8BB}"/>
              </a:ext>
            </a:extLst>
          </p:cNvPr>
          <p:cNvSpPr>
            <a:spLocks noGrp="1"/>
          </p:cNvSpPr>
          <p:nvPr>
            <p:ph type="body" idx="1"/>
          </p:nvPr>
        </p:nvSpPr>
        <p:spPr/>
        <p:txBody>
          <a:bodyPr/>
          <a:lstStyle/>
          <a:p>
            <a:r>
              <a:rPr lang="en-US" dirty="0"/>
              <a:t>Smarter Balanced offers Interim Assessment Blocks (IABs) and Focused Interim Assessment Blocks (</a:t>
            </a:r>
            <a:r>
              <a:rPr lang="en-US" dirty="0" err="1"/>
              <a:t>FIABs</a:t>
            </a:r>
            <a:r>
              <a:rPr lang="en-US" dirty="0"/>
              <a:t>) in both Mathematics and ELA for Grades 3–11, with the main difference between the two types of blocks being the number of Targets assessed. An IAB assesses between 3–8 Targets, while an </a:t>
            </a:r>
            <a:r>
              <a:rPr lang="en-US" dirty="0" err="1"/>
              <a:t>FIAB</a:t>
            </a:r>
            <a:r>
              <a:rPr lang="en-US" dirty="0"/>
              <a:t> measures no more than three. A list of all Interims available in each content area can be found in the hyperlinked Interim Assessment Overview. It is important to remember that unlike the Smarter Balanced Summative Assessments, the Interim Blocks are not computer adaptive. </a:t>
            </a:r>
          </a:p>
          <a:p>
            <a:endParaRPr lang="en-US" dirty="0"/>
          </a:p>
          <a:p>
            <a:r>
              <a:rPr lang="en-US" dirty="0"/>
              <a:t>Math IABs assess specific concepts, which are directly related to the domains at each grade level. Students are expected to make connections between content and practice, model a mathematical situation, and explain their reasoning when solving problems.</a:t>
            </a:r>
          </a:p>
          <a:p>
            <a:r>
              <a:rPr lang="en-US" dirty="0"/>
              <a:t>In ELA, blocks are designed to measure reading comprehension of literary and informational text, writing, listening, and research. Writing skills in these blocks are divided into writing brief texts, revision of writing, using appropriate language and vocabulary, and editing skills. </a:t>
            </a:r>
          </a:p>
          <a:p>
            <a:r>
              <a:rPr lang="en-US" dirty="0"/>
              <a:t>Each grade has one performance task in either opinion/argumentative writing, informational/explanatory writing, or narrative. </a:t>
            </a:r>
          </a:p>
          <a:p>
            <a:endParaRPr lang="en-US" dirty="0"/>
          </a:p>
        </p:txBody>
      </p:sp>
      <p:sp>
        <p:nvSpPr>
          <p:cNvPr id="4" name="Slide Number Placeholder 3">
            <a:extLst>
              <a:ext uri="{FF2B5EF4-FFF2-40B4-BE49-F238E27FC236}">
                <a16:creationId xmlns:a16="http://schemas.microsoft.com/office/drawing/2014/main" id="{849F925C-BBFD-DB05-55C2-E227AA2BA531}"/>
              </a:ext>
            </a:extLst>
          </p:cNvPr>
          <p:cNvSpPr>
            <a:spLocks noGrp="1"/>
          </p:cNvSpPr>
          <p:nvPr>
            <p:ph type="sldNum" sz="quarter" idx="5"/>
          </p:nvPr>
        </p:nvSpPr>
        <p:spPr/>
        <p:txBody>
          <a:bodyPr/>
          <a:lstStyle/>
          <a:p>
            <a:fld id="{17B57C5F-A8EA-4BE1-8927-F151DE3BC152}" type="slidenum">
              <a:rPr lang="en-US" smtClean="0"/>
              <a:t>2</a:t>
            </a:fld>
            <a:endParaRPr lang="en-US"/>
          </a:p>
        </p:txBody>
      </p:sp>
    </p:spTree>
    <p:extLst>
      <p:ext uri="{BB962C8B-B14F-4D97-AF65-F5344CB8AC3E}">
        <p14:creationId xmlns:p14="http://schemas.microsoft.com/office/powerpoint/2010/main" val="445216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276B8-A36B-918E-FF99-EAC77CB295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83BF3A-7120-A28F-69C4-6C738FAB7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D05401-E66C-F466-1A16-52B209C628F2}"/>
              </a:ext>
            </a:extLst>
          </p:cNvPr>
          <p:cNvSpPr>
            <a:spLocks noGrp="1"/>
          </p:cNvSpPr>
          <p:nvPr>
            <p:ph type="body" idx="1"/>
          </p:nvPr>
        </p:nvSpPr>
        <p:spPr/>
        <p:txBody>
          <a:bodyPr/>
          <a:lstStyle/>
          <a:p>
            <a:r>
              <a:rPr lang="en-US" dirty="0"/>
              <a:t>To understand how Interim Assessment Block Performance Categories are determined, we first need to become familiar with the Smarter Balanced Vertical Scale and the standard error of measurement.</a:t>
            </a:r>
          </a:p>
          <a:p>
            <a:endParaRPr lang="en-US" dirty="0"/>
          </a:p>
        </p:txBody>
      </p:sp>
      <p:sp>
        <p:nvSpPr>
          <p:cNvPr id="4" name="Slide Number Placeholder 3">
            <a:extLst>
              <a:ext uri="{FF2B5EF4-FFF2-40B4-BE49-F238E27FC236}">
                <a16:creationId xmlns:a16="http://schemas.microsoft.com/office/drawing/2014/main" id="{867A369C-61D5-A30C-39DB-9A15E1FF7422}"/>
              </a:ext>
            </a:extLst>
          </p:cNvPr>
          <p:cNvSpPr>
            <a:spLocks noGrp="1"/>
          </p:cNvSpPr>
          <p:nvPr>
            <p:ph type="sldNum" sz="quarter" idx="5"/>
          </p:nvPr>
        </p:nvSpPr>
        <p:spPr/>
        <p:txBody>
          <a:bodyPr/>
          <a:lstStyle/>
          <a:p>
            <a:fld id="{17B57C5F-A8EA-4BE1-8927-F151DE3BC152}" type="slidenum">
              <a:rPr lang="en-US" smtClean="0"/>
              <a:t>3</a:t>
            </a:fld>
            <a:endParaRPr lang="en-US"/>
          </a:p>
        </p:txBody>
      </p:sp>
    </p:spTree>
    <p:extLst>
      <p:ext uri="{BB962C8B-B14F-4D97-AF65-F5344CB8AC3E}">
        <p14:creationId xmlns:p14="http://schemas.microsoft.com/office/powerpoint/2010/main" val="306006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0C1F1-7B42-C90B-68C6-16C5615755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1678E0-76F0-5B91-F526-08C73D907B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8C6334-C22E-60BC-485E-F636FF268831}"/>
              </a:ext>
            </a:extLst>
          </p:cNvPr>
          <p:cNvSpPr>
            <a:spLocks noGrp="1"/>
          </p:cNvSpPr>
          <p:nvPr>
            <p:ph type="body" idx="1"/>
          </p:nvPr>
        </p:nvSpPr>
        <p:spPr/>
        <p:txBody>
          <a:bodyPr/>
          <a:lstStyle/>
          <a:p>
            <a:r>
              <a:rPr lang="en-US" dirty="0"/>
              <a:t>For ELA, this table presents the precise vertical scale score ranges for each achievement level in each grade.</a:t>
            </a:r>
          </a:p>
          <a:p>
            <a:r>
              <a:rPr lang="en-US" dirty="0"/>
              <a:t>The threshold vertical scale scores that separate one level from the next are the lower numbers in each range for Levels 2, 3, and 4. For example, the threshold score for Level 3 in Grade 3 ELA is 2432.</a:t>
            </a:r>
          </a:p>
          <a:p>
            <a:r>
              <a:rPr lang="en-US" dirty="0"/>
              <a:t>These threshold, or cut scores, were developed based on feedback from thousands of K–12 educators, higher education faculty, psychometric experts, parents, and other stakeholders through a process called standard setting. All Smarter Balanced states, including Connecticut, have adopted these achievement levels and their corresponding threshold scores.</a:t>
            </a:r>
          </a:p>
          <a:p>
            <a:endParaRPr lang="en-US" dirty="0"/>
          </a:p>
        </p:txBody>
      </p:sp>
      <p:sp>
        <p:nvSpPr>
          <p:cNvPr id="4" name="Slide Number Placeholder 3">
            <a:extLst>
              <a:ext uri="{FF2B5EF4-FFF2-40B4-BE49-F238E27FC236}">
                <a16:creationId xmlns:a16="http://schemas.microsoft.com/office/drawing/2014/main" id="{BE0E0E6B-4118-1EF2-8130-F301A35C3DE9}"/>
              </a:ext>
            </a:extLst>
          </p:cNvPr>
          <p:cNvSpPr>
            <a:spLocks noGrp="1"/>
          </p:cNvSpPr>
          <p:nvPr>
            <p:ph type="sldNum" sz="quarter" idx="5"/>
          </p:nvPr>
        </p:nvSpPr>
        <p:spPr/>
        <p:txBody>
          <a:bodyPr/>
          <a:lstStyle/>
          <a:p>
            <a:fld id="{17B57C5F-A8EA-4BE1-8927-F151DE3BC152}" type="slidenum">
              <a:rPr lang="en-US" smtClean="0"/>
              <a:t>4</a:t>
            </a:fld>
            <a:endParaRPr lang="en-US"/>
          </a:p>
        </p:txBody>
      </p:sp>
    </p:spTree>
    <p:extLst>
      <p:ext uri="{BB962C8B-B14F-4D97-AF65-F5344CB8AC3E}">
        <p14:creationId xmlns:p14="http://schemas.microsoft.com/office/powerpoint/2010/main" val="1805432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D42DB-587A-BC2E-E891-04F58B3073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FF377-74E8-221F-9BE0-5845B2D92A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18C127-23DB-94BC-C672-C6572D8D2F4B}"/>
              </a:ext>
            </a:extLst>
          </p:cNvPr>
          <p:cNvSpPr>
            <a:spLocks noGrp="1"/>
          </p:cNvSpPr>
          <p:nvPr>
            <p:ph type="body" idx="1"/>
          </p:nvPr>
        </p:nvSpPr>
        <p:spPr/>
        <p:txBody>
          <a:bodyPr/>
          <a:lstStyle/>
          <a:p>
            <a:r>
              <a:rPr lang="en-US" dirty="0"/>
              <a:t>For Math, this table presents the precise vertical scale score ranges for each achievement level in each grade.</a:t>
            </a:r>
          </a:p>
          <a:p>
            <a:r>
              <a:rPr lang="en-US" dirty="0"/>
              <a:t>The threshold vertical scale scores that separate one level from the next are the lower numbers in each range for Levels 2, 3, and 4. For example, the threshold score for Level 3 in Grade 3 Math is 2436.</a:t>
            </a:r>
          </a:p>
          <a:p>
            <a:endParaRPr lang="en-US" dirty="0"/>
          </a:p>
        </p:txBody>
      </p:sp>
      <p:sp>
        <p:nvSpPr>
          <p:cNvPr id="4" name="Slide Number Placeholder 3">
            <a:extLst>
              <a:ext uri="{FF2B5EF4-FFF2-40B4-BE49-F238E27FC236}">
                <a16:creationId xmlns:a16="http://schemas.microsoft.com/office/drawing/2014/main" id="{EFB1C8A3-62DB-5E6B-0DE2-D4696B48176E}"/>
              </a:ext>
            </a:extLst>
          </p:cNvPr>
          <p:cNvSpPr>
            <a:spLocks noGrp="1"/>
          </p:cNvSpPr>
          <p:nvPr>
            <p:ph type="sldNum" sz="quarter" idx="5"/>
          </p:nvPr>
        </p:nvSpPr>
        <p:spPr/>
        <p:txBody>
          <a:bodyPr/>
          <a:lstStyle/>
          <a:p>
            <a:fld id="{17B57C5F-A8EA-4BE1-8927-F151DE3BC152}" type="slidenum">
              <a:rPr lang="en-US" smtClean="0"/>
              <a:t>5</a:t>
            </a:fld>
            <a:endParaRPr lang="en-US"/>
          </a:p>
        </p:txBody>
      </p:sp>
    </p:spTree>
    <p:extLst>
      <p:ext uri="{BB962C8B-B14F-4D97-AF65-F5344CB8AC3E}">
        <p14:creationId xmlns:p14="http://schemas.microsoft.com/office/powerpoint/2010/main" val="498865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71352-F708-890E-937A-C5C17A8280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AA244F-8D72-2450-70E4-BE4E09C6C7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5F92CA-3C1A-6552-4AAC-D0811612904D}"/>
              </a:ext>
            </a:extLst>
          </p:cNvPr>
          <p:cNvSpPr>
            <a:spLocks noGrp="1"/>
          </p:cNvSpPr>
          <p:nvPr>
            <p:ph type="body" idx="1"/>
          </p:nvPr>
        </p:nvSpPr>
        <p:spPr/>
        <p:txBody>
          <a:bodyPr/>
          <a:lstStyle/>
          <a:p>
            <a:r>
              <a:rPr lang="en-US" sz="1200" dirty="0">
                <a:latin typeface="Aptos  "/>
              </a:rPr>
              <a:t>For each Interim Assessment Block, students are assigned to one of three performance categories: Below Standard, At/Near Standard, or Above Standard. </a:t>
            </a:r>
            <a:r>
              <a:rPr lang="en-US" sz="1200" b="0" i="0" u="none" strike="noStrike" baseline="0" dirty="0">
                <a:solidFill>
                  <a:srgbClr val="000000"/>
                </a:solidFill>
                <a:latin typeface="Aptos  "/>
              </a:rPr>
              <a:t>Results for IABs are reported in the same manner as Claim results on summative tests and Interim Comprehensive Assessments (</a:t>
            </a:r>
            <a:r>
              <a:rPr lang="en-US" sz="1200" b="0" i="0" u="none" strike="noStrike" baseline="0" dirty="0" err="1">
                <a:solidFill>
                  <a:srgbClr val="000000"/>
                </a:solidFill>
                <a:latin typeface="Aptos  "/>
              </a:rPr>
              <a:t>ICAs</a:t>
            </a:r>
            <a:r>
              <a:rPr lang="en-US" sz="1200" b="0" i="0" u="none" strike="noStrike" baseline="0" dirty="0">
                <a:solidFill>
                  <a:srgbClr val="000000"/>
                </a:solidFill>
                <a:latin typeface="Aptos  "/>
              </a:rPr>
              <a:t>). That is, the results are given as “Below Standard,” “At or Near Standard,” or “Above Standard.” </a:t>
            </a:r>
          </a:p>
          <a:p>
            <a:endParaRPr lang="en-US" sz="1200" b="0" i="0" u="none" strike="noStrike" baseline="0" dirty="0">
              <a:solidFill>
                <a:srgbClr val="000000"/>
              </a:solidFill>
              <a:latin typeface="Aptos  "/>
            </a:endParaRPr>
          </a:p>
          <a:p>
            <a:r>
              <a:rPr lang="en-US" sz="1200" dirty="0">
                <a:latin typeface="Aptos  "/>
              </a:rPr>
              <a:t>To determine this performance category, the first step in the psychometric process is to use the items on the IAB to calculate a scale score and standard error of measurement. Psychometric theory tells us that a test score is an estimate of a student’s achievement and comes with a certain amount of measurement error. This is why we indicate that a student’s test score can vary if the student were to take the test multiple times. Each time a student takes a Smarter Balanced Interim Assessment Block, psychometric procedures are used to calculate not only the vertical scale score, but also the standard error of measurement (SEM) for each student. </a:t>
            </a:r>
            <a:r>
              <a:rPr lang="en-US" dirty="0"/>
              <a:t>These psychometric calculation procedures are identical to those used to calculate the overall vertical scale score, except in this instance, the calculation is based on the subset of items in the block. For Interims, the standard error of measure is 1.5.</a:t>
            </a:r>
          </a:p>
        </p:txBody>
      </p:sp>
      <p:sp>
        <p:nvSpPr>
          <p:cNvPr id="4" name="Slide Number Placeholder 3">
            <a:extLst>
              <a:ext uri="{FF2B5EF4-FFF2-40B4-BE49-F238E27FC236}">
                <a16:creationId xmlns:a16="http://schemas.microsoft.com/office/drawing/2014/main" id="{19A8C5EA-1DE7-C799-D5B0-DA05C8E64C62}"/>
              </a:ext>
            </a:extLst>
          </p:cNvPr>
          <p:cNvSpPr>
            <a:spLocks noGrp="1"/>
          </p:cNvSpPr>
          <p:nvPr>
            <p:ph type="sldNum" sz="quarter" idx="5"/>
          </p:nvPr>
        </p:nvSpPr>
        <p:spPr/>
        <p:txBody>
          <a:bodyPr/>
          <a:lstStyle/>
          <a:p>
            <a:fld id="{17B57C5F-A8EA-4BE1-8927-F151DE3BC152}" type="slidenum">
              <a:rPr lang="en-US" smtClean="0"/>
              <a:t>6</a:t>
            </a:fld>
            <a:endParaRPr lang="en-US"/>
          </a:p>
        </p:txBody>
      </p:sp>
    </p:spTree>
    <p:extLst>
      <p:ext uri="{BB962C8B-B14F-4D97-AF65-F5344CB8AC3E}">
        <p14:creationId xmlns:p14="http://schemas.microsoft.com/office/powerpoint/2010/main" val="664680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9CC5E-26B5-2980-E7D7-5441BB8A89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629747-17E3-E4A2-C575-103F011844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AEF38E-F3E7-6D38-D65E-144086CF139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Now that the IAB scale score and standard error of measurement for each student has been determined in the system, we can visit an example to see how those scale scores and SEM are used to determine the IAB performance category.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figure represents the IAB scale scores for seven students in Grade 3 English Language Arts.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scale scores are represented by the blue dots.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vertical lines above and below the blue dots represent the confidence interval for the IAB scale score for each student. Because the standard error of measurement represents the extent of uncertainty </a:t>
            </a:r>
            <a:r>
              <a:rPr lang="en-US" dirty="0">
                <a:latin typeface="+mn-lt"/>
              </a:rPr>
              <a:t>in a student’s scale score, this confidence interval is established as 1.5 times the standard error of measurement for </a:t>
            </a:r>
            <a:r>
              <a:rPr lang="en-US" dirty="0">
                <a:latin typeface="+mn-lt"/>
                <a:ea typeface="Calibri" panose="020F0502020204030204" pitchFamily="34" charset="0"/>
                <a:cs typeface="Calibri" panose="020F0502020204030204" pitchFamily="34" charset="0"/>
              </a:rPr>
              <a:t>each student, both above and below the IAB scale score for that student.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mn-lt"/>
                <a:ea typeface="Calibri" panose="020F0502020204030204" pitchFamily="34" charset="0"/>
                <a:cs typeface="Calibri" panose="020F0502020204030204" pitchFamily="34" charset="0"/>
              </a:rPr>
              <a:t>The black horizontal line represents the Grade 3 English Language Arts overall threshold score that divides Performance Level 2 from Level 3. For this example, the score is 2432; it is the minimum overall vertical scale score needed on the Grade 3 ELA Assessment for a student to be classified in Performance Level 3.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latin typeface="+mn-lt"/>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latin typeface="+mn-lt"/>
                <a:ea typeface="Calibri" panose="020F0502020204030204" pitchFamily="34" charset="0"/>
                <a:cs typeface="Calibri" panose="020F0502020204030204" pitchFamily="34" charset="0"/>
              </a:rPr>
              <a:t>In short, t</a:t>
            </a:r>
            <a:r>
              <a:rPr lang="en-US" sz="1200" dirty="0">
                <a:solidFill>
                  <a:srgbClr val="595959"/>
                </a:solidFill>
                <a:effectLst/>
                <a:latin typeface="+mn-lt"/>
                <a:ea typeface="Calibri" panose="020F0502020204030204" pitchFamily="34" charset="0"/>
                <a:cs typeface="Calibri" panose="020F0502020204030204" pitchFamily="34" charset="0"/>
              </a:rPr>
              <a:t>he IAB reporting categories (below standard, at/near standard, above standard) result from comparing the student’s IAB scale score to the cut score that divides Achievement Level 2 from Level 3 (referred to as the “standard”), incorporating the standard error of measurement on the test. </a:t>
            </a:r>
          </a:p>
          <a:p>
            <a:endParaRPr lang="en-US" dirty="0">
              <a:latin typeface="+mn-lt"/>
            </a:endParaRPr>
          </a:p>
          <a:p>
            <a:endParaRPr lang="en-US" dirty="0">
              <a:latin typeface="+mn-lt"/>
            </a:endParaRPr>
          </a:p>
          <a:p>
            <a:r>
              <a:rPr lang="en-US" dirty="0">
                <a:latin typeface="+mn-lt"/>
              </a:rPr>
              <a:t>If a student’s IAB scale score and confidence interval are entirely below the horizontal line, then that student is said to be performing “Below Standard” on the IAB. See Student G.</a:t>
            </a:r>
          </a:p>
          <a:p>
            <a:r>
              <a:rPr lang="en-US" dirty="0">
                <a:latin typeface="+mn-lt"/>
              </a:rPr>
              <a:t> </a:t>
            </a:r>
          </a:p>
          <a:p>
            <a:r>
              <a:rPr lang="en-US" dirty="0"/>
              <a:t>If a student’s IAB scale score and confidence interval touch the horizontal line, then that student is said to be performing “At/Near Standard” on that IAB. See Students A, B and C.</a:t>
            </a:r>
          </a:p>
          <a:p>
            <a:r>
              <a:rPr lang="en-US" dirty="0"/>
              <a:t> </a:t>
            </a:r>
          </a:p>
          <a:p>
            <a:r>
              <a:rPr lang="en-US" dirty="0"/>
              <a:t>If a student’s IAB scale score and confidence interval are entirely above the horizontal line, then that student is said to be performing “Above Standard” on that IAB. See Students D, E, and F. </a:t>
            </a:r>
          </a:p>
          <a:p>
            <a:endParaRPr lang="en-US" sz="1200" dirty="0">
              <a:latin typeface="Aptos "/>
            </a:endParaRPr>
          </a:p>
          <a:p>
            <a:pPr marL="0" marR="0">
              <a:lnSpc>
                <a:spcPct val="115000"/>
              </a:lnSpc>
              <a:spcAft>
                <a:spcPts val="1000"/>
              </a:spcAft>
            </a:pPr>
            <a:r>
              <a:rPr lang="en-US" sz="1200" dirty="0">
                <a:solidFill>
                  <a:srgbClr val="595959"/>
                </a:solidFill>
                <a:effectLst/>
                <a:latin typeface="Aptos "/>
                <a:ea typeface="MS Mincho" panose="02020609040205080304" pitchFamily="49" charset="-128"/>
              </a:rPr>
              <a:t>This explanation also applies to the Claim reporting categories for the summative assessment and Interim Comprehensive Assessment.</a:t>
            </a:r>
          </a:p>
          <a:p>
            <a:endParaRPr lang="en-US" dirty="0"/>
          </a:p>
          <a:p>
            <a:endParaRPr lang="en-US" dirty="0"/>
          </a:p>
        </p:txBody>
      </p:sp>
      <p:sp>
        <p:nvSpPr>
          <p:cNvPr id="4" name="Slide Number Placeholder 3">
            <a:extLst>
              <a:ext uri="{FF2B5EF4-FFF2-40B4-BE49-F238E27FC236}">
                <a16:creationId xmlns:a16="http://schemas.microsoft.com/office/drawing/2014/main" id="{458BA563-66DD-309E-143C-6BB19ECFA05C}"/>
              </a:ext>
            </a:extLst>
          </p:cNvPr>
          <p:cNvSpPr>
            <a:spLocks noGrp="1"/>
          </p:cNvSpPr>
          <p:nvPr>
            <p:ph type="sldNum" sz="quarter" idx="5"/>
          </p:nvPr>
        </p:nvSpPr>
        <p:spPr/>
        <p:txBody>
          <a:bodyPr/>
          <a:lstStyle/>
          <a:p>
            <a:fld id="{17B57C5F-A8EA-4BE1-8927-F151DE3BC152}" type="slidenum">
              <a:rPr lang="en-US" smtClean="0"/>
              <a:t>7</a:t>
            </a:fld>
            <a:endParaRPr lang="en-US"/>
          </a:p>
        </p:txBody>
      </p:sp>
    </p:spTree>
    <p:extLst>
      <p:ext uri="{BB962C8B-B14F-4D97-AF65-F5344CB8AC3E}">
        <p14:creationId xmlns:p14="http://schemas.microsoft.com/office/powerpoint/2010/main" val="265795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6B9B7-A97A-8FF9-7A28-FCBBCCA974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7CA4EA-8A62-9EE7-31FC-D3A592DA74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3537F4-D219-91B9-4798-7D9B2DC7C7AF}"/>
              </a:ext>
            </a:extLst>
          </p:cNvPr>
          <p:cNvSpPr>
            <a:spLocks noGrp="1"/>
          </p:cNvSpPr>
          <p:nvPr>
            <p:ph type="body" idx="1"/>
          </p:nvPr>
        </p:nvSpPr>
        <p:spPr/>
        <p:txBody>
          <a:bodyPr/>
          <a:lstStyle/>
          <a:p>
            <a:r>
              <a:rPr lang="en-US" dirty="0"/>
              <a:t>Please note the following:</a:t>
            </a:r>
          </a:p>
          <a:p>
            <a:r>
              <a:rPr lang="en-US" dirty="0"/>
              <a:t>IAB scale scores are derived using fewer items than the overall vertical scale scores; therefore, the standard error of measurement for an IAB scale score will be greater than that of the overall vertical scale score.</a:t>
            </a:r>
          </a:p>
          <a:p>
            <a:endParaRPr lang="en-US" dirty="0"/>
          </a:p>
          <a:p>
            <a:r>
              <a:rPr lang="en-US" dirty="0"/>
              <a:t>Using 1.5 times the standard error of measurement, instead of just 1, to establish the confidence interval gives us greater confidence in the IAB performance category that is assigned to the student. However, use of this wider confidence interval will result in more students being assigned to the middle category of “Approaching Standard.”</a:t>
            </a:r>
          </a:p>
          <a:p>
            <a:endParaRPr lang="en-US" dirty="0"/>
          </a:p>
        </p:txBody>
      </p:sp>
      <p:sp>
        <p:nvSpPr>
          <p:cNvPr id="4" name="Slide Number Placeholder 3">
            <a:extLst>
              <a:ext uri="{FF2B5EF4-FFF2-40B4-BE49-F238E27FC236}">
                <a16:creationId xmlns:a16="http://schemas.microsoft.com/office/drawing/2014/main" id="{B23AAD90-182A-1C78-4E7A-275863DF6B87}"/>
              </a:ext>
            </a:extLst>
          </p:cNvPr>
          <p:cNvSpPr>
            <a:spLocks noGrp="1"/>
          </p:cNvSpPr>
          <p:nvPr>
            <p:ph type="sldNum" sz="quarter" idx="5"/>
          </p:nvPr>
        </p:nvSpPr>
        <p:spPr/>
        <p:txBody>
          <a:bodyPr/>
          <a:lstStyle/>
          <a:p>
            <a:fld id="{17B57C5F-A8EA-4BE1-8927-F151DE3BC152}" type="slidenum">
              <a:rPr lang="en-US" smtClean="0"/>
              <a:t>8</a:t>
            </a:fld>
            <a:endParaRPr lang="en-US"/>
          </a:p>
        </p:txBody>
      </p:sp>
    </p:spTree>
    <p:extLst>
      <p:ext uri="{BB962C8B-B14F-4D97-AF65-F5344CB8AC3E}">
        <p14:creationId xmlns:p14="http://schemas.microsoft.com/office/powerpoint/2010/main" val="342491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dirty="0"/>
              <a:t>I hope this presentation has provided you with an understanding of how the Interim Assessment Block </a:t>
            </a:r>
            <a:r>
              <a:rPr lang="en-US" dirty="0"/>
              <a:t>Performance Categories </a:t>
            </a:r>
            <a:r>
              <a:rPr dirty="0"/>
              <a:t>are determined. For additional information, please refer to the Smarter Balanced Interpretive Guide or contact our office. Thank you!</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7" name="Picture 6" descr="Illustration the 2025-26 school year theme, “Unlocking Lifelong Potential.” Illustration shows a box with a large keyhole and an open lid, with education icons such as pencils, books, art supplies, beakers and test tubes, music notes, and a globe flying out of the box in a beam of light ">
            <a:extLst>
              <a:ext uri="{FF2B5EF4-FFF2-40B4-BE49-F238E27FC236}">
                <a16:creationId xmlns:a16="http://schemas.microsoft.com/office/drawing/2014/main" id="{39C1E702-A405-ADBF-567A-55B3EA03C510}"/>
              </a:ext>
            </a:extLst>
          </p:cNvPr>
          <p:cNvPicPr/>
          <p:nvPr/>
        </p:nvPicPr>
        <p:blipFill>
          <a:blip r:embed="rId2"/>
          <a:srcRect/>
          <a:stretch/>
        </p:blipFill>
        <p:spPr>
          <a:xfrm>
            <a:off x="-1" y="1503869"/>
            <a:ext cx="12192000" cy="4356100"/>
          </a:xfrm>
          <a:prstGeom prst="rect">
            <a:avLst/>
          </a:prstGeom>
        </p:spPr>
      </p:pic>
      <p:sp>
        <p:nvSpPr>
          <p:cNvPr id="2" name="Title 1">
            <a:extLst>
              <a:ext uri="{FF2B5EF4-FFF2-40B4-BE49-F238E27FC236}">
                <a16:creationId xmlns:a16="http://schemas.microsoft.com/office/drawing/2014/main" id="{8F259CEF-8E7F-546C-E587-9CC80A6C7481}"/>
              </a:ext>
            </a:extLst>
          </p:cNvPr>
          <p:cNvSpPr>
            <a:spLocks noGrp="1"/>
          </p:cNvSpPr>
          <p:nvPr>
            <p:ph type="ctrTitle"/>
          </p:nvPr>
        </p:nvSpPr>
        <p:spPr>
          <a:xfrm>
            <a:off x="1590368" y="222660"/>
            <a:ext cx="9144000" cy="1047135"/>
          </a:xfrm>
        </p:spPr>
        <p:txBody>
          <a:bodyPr anchor="ctr">
            <a:normAutofit/>
          </a:bodyPr>
          <a:lstStyle>
            <a:lvl1pPr algn="ctr">
              <a:defRPr sz="3000"/>
            </a:lvl1pPr>
          </a:lstStyle>
          <a:p>
            <a:r>
              <a:rPr lang="en-US"/>
              <a:t>Click to edit Master title style</a:t>
            </a:r>
          </a:p>
        </p:txBody>
      </p:sp>
      <p:sp>
        <p:nvSpPr>
          <p:cNvPr id="8" name="TextBox 7">
            <a:extLst>
              <a:ext uri="{FF2B5EF4-FFF2-40B4-BE49-F238E27FC236}">
                <a16:creationId xmlns:a16="http://schemas.microsoft.com/office/drawing/2014/main" id="{B3FE8004-13CD-5FE3-6CC1-E5088A9D92C7}"/>
              </a:ext>
            </a:extLst>
          </p:cNvPr>
          <p:cNvSpPr txBox="1"/>
          <p:nvPr/>
        </p:nvSpPr>
        <p:spPr>
          <a:xfrm>
            <a:off x="3096484" y="6203204"/>
            <a:ext cx="4910203" cy="369332"/>
          </a:xfrm>
          <a:prstGeom prst="rect">
            <a:avLst/>
          </a:prstGeom>
          <a:noFill/>
        </p:spPr>
        <p:txBody>
          <a:bodyPr wrap="square" rtlCol="0">
            <a:spAutoFit/>
          </a:bodyPr>
          <a:lstStyle/>
          <a:p>
            <a:pPr algn="ctr"/>
            <a:r>
              <a:rPr lang="en-US" sz="1800" b="1">
                <a:solidFill>
                  <a:srgbClr val="255ABB"/>
                </a:solidFill>
                <a:latin typeface="Aptos SemiBold" panose="020B0004020202020204" pitchFamily="34" charset="0"/>
              </a:rPr>
              <a:t>Connecticut State Department of Education – </a:t>
            </a:r>
          </a:p>
        </p:txBody>
      </p:sp>
      <p:sp>
        <p:nvSpPr>
          <p:cNvPr id="10" name="Text Placeholder 9">
            <a:extLst>
              <a:ext uri="{FF2B5EF4-FFF2-40B4-BE49-F238E27FC236}">
                <a16:creationId xmlns:a16="http://schemas.microsoft.com/office/drawing/2014/main" id="{5B8DF637-1F33-5264-3AE0-0E86A4174D56}"/>
              </a:ext>
            </a:extLst>
          </p:cNvPr>
          <p:cNvSpPr>
            <a:spLocks noGrp="1"/>
          </p:cNvSpPr>
          <p:nvPr>
            <p:ph type="body" sz="quarter" idx="10" hasCustomPrompt="1"/>
          </p:nvPr>
        </p:nvSpPr>
        <p:spPr>
          <a:xfrm>
            <a:off x="7816281" y="6223675"/>
            <a:ext cx="3620543" cy="365760"/>
          </a:xfrm>
        </p:spPr>
        <p:txBody>
          <a:bodyPr>
            <a:noAutofit/>
          </a:bodyPr>
          <a:lstStyle>
            <a:lvl1pPr marL="0" indent="0">
              <a:buNone/>
              <a:defRPr sz="1350">
                <a:solidFill>
                  <a:srgbClr val="255ABB"/>
                </a:solidFill>
                <a:latin typeface="Aptos SemiBold" panose="020B0004020202020204" pitchFamily="34" charset="0"/>
              </a:defRPr>
            </a:lvl1pPr>
            <a:lvl2pPr>
              <a:defRPr sz="1350">
                <a:solidFill>
                  <a:srgbClr val="255ABB"/>
                </a:solidFill>
                <a:latin typeface="Aptos SemiBold" panose="020B0004020202020204" pitchFamily="34" charset="0"/>
              </a:defRPr>
            </a:lvl2pPr>
            <a:lvl3pPr>
              <a:defRPr sz="1350">
                <a:solidFill>
                  <a:srgbClr val="255ABB"/>
                </a:solidFill>
                <a:latin typeface="Aptos SemiBold" panose="020B0004020202020204" pitchFamily="34" charset="0"/>
              </a:defRPr>
            </a:lvl3pPr>
            <a:lvl4pPr>
              <a:defRPr sz="1350">
                <a:solidFill>
                  <a:srgbClr val="255ABB"/>
                </a:solidFill>
                <a:latin typeface="Aptos SemiBold" panose="020B0004020202020204" pitchFamily="34" charset="0"/>
              </a:defRPr>
            </a:lvl4pPr>
            <a:lvl5pPr>
              <a:defRPr sz="1350">
                <a:solidFill>
                  <a:srgbClr val="255ABB"/>
                </a:solidFill>
                <a:latin typeface="Aptos SemiBold" panose="020B0004020202020204" pitchFamily="34" charset="0"/>
              </a:defRPr>
            </a:lvl5pPr>
          </a:lstStyle>
          <a:p>
            <a:pPr lvl="0"/>
            <a:r>
              <a:rPr lang="en-US"/>
              <a:t>Add Date</a:t>
            </a:r>
          </a:p>
        </p:txBody>
      </p:sp>
    </p:spTree>
    <p:extLst>
      <p:ext uri="{BB962C8B-B14F-4D97-AF65-F5344CB8AC3E}">
        <p14:creationId xmlns:p14="http://schemas.microsoft.com/office/powerpoint/2010/main" val="193723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E79F-35D9-7E00-D3E0-E638E6EFC890}"/>
              </a:ext>
            </a:extLst>
          </p:cNvPr>
          <p:cNvSpPr>
            <a:spLocks noGrp="1"/>
          </p:cNvSpPr>
          <p:nvPr>
            <p:ph type="title"/>
          </p:nvPr>
        </p:nvSpPr>
        <p:spPr>
          <a:xfrm>
            <a:off x="838200" y="1379985"/>
            <a:ext cx="10515600" cy="1037135"/>
          </a:xfrm>
        </p:spPr>
        <p:txBody>
          <a:bodyPr>
            <a:normAutofit/>
          </a:bodyPr>
          <a:lstStyle>
            <a:lvl1pPr algn="ctr">
              <a:defRPr sz="2400" b="1">
                <a:solidFill>
                  <a:srgbClr val="255ABB"/>
                </a:solidFill>
                <a:latin typeface="Aptos" panose="020B00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5CA364B3-E5E3-77B9-E623-3A958D25EEFC}"/>
              </a:ext>
            </a:extLst>
          </p:cNvPr>
          <p:cNvSpPr>
            <a:spLocks noGrp="1"/>
          </p:cNvSpPr>
          <p:nvPr>
            <p:ph idx="1"/>
          </p:nvPr>
        </p:nvSpPr>
        <p:spPr>
          <a:xfrm>
            <a:off x="838200" y="2653553"/>
            <a:ext cx="10515600" cy="3523410"/>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560721-D0C5-2A6A-6CE2-7A43F35AF8B1}"/>
              </a:ext>
            </a:extLst>
          </p:cNvPr>
          <p:cNvSpPr>
            <a:spLocks noGrp="1"/>
          </p:cNvSpPr>
          <p:nvPr>
            <p:ph type="dt" sz="half" idx="10"/>
          </p:nvPr>
        </p:nvSpPr>
        <p:spPr/>
        <p:txBody>
          <a:bodyPr/>
          <a:lstStyle/>
          <a:p>
            <a:fld id="{1D8BD707-D9CF-40AE-B4C6-C98DA3205C09}" type="datetimeFigureOut">
              <a:rPr lang="en-US" smtClean="0"/>
              <a:t>7/8/2026</a:t>
            </a:fld>
            <a:endParaRPr lang="en-US"/>
          </a:p>
        </p:txBody>
      </p:sp>
      <p:sp>
        <p:nvSpPr>
          <p:cNvPr id="5" name="Footer Placeholder 4">
            <a:extLst>
              <a:ext uri="{FF2B5EF4-FFF2-40B4-BE49-F238E27FC236}">
                <a16:creationId xmlns:a16="http://schemas.microsoft.com/office/drawing/2014/main" id="{72D3A8CF-A140-66A1-D4E1-90AE78229A57}"/>
              </a:ext>
            </a:extLst>
          </p:cNvPr>
          <p:cNvSpPr>
            <a:spLocks noGrp="1"/>
          </p:cNvSpPr>
          <p:nvPr>
            <p:ph type="ftr" sz="quarter" idx="11"/>
          </p:nvPr>
        </p:nvSpPr>
        <p:spPr/>
        <p:txBody>
          <a:bodyPr/>
          <a:lstStyle/>
          <a:p>
            <a:pPr marL="12700"/>
            <a:r>
              <a:rPr lang="en-US"/>
              <a:t>CONNECTICUT</a:t>
            </a:r>
            <a:r>
              <a:rPr lang="en-US" spc="275"/>
              <a:t> </a:t>
            </a:r>
            <a:r>
              <a:rPr lang="en-US"/>
              <a:t>STATE</a:t>
            </a:r>
            <a:r>
              <a:rPr lang="en-US" spc="275"/>
              <a:t> </a:t>
            </a:r>
            <a:r>
              <a:rPr lang="en-US"/>
              <a:t>DEPARTMENT</a:t>
            </a:r>
            <a:r>
              <a:rPr lang="en-US" spc="260"/>
              <a:t> </a:t>
            </a:r>
            <a:r>
              <a:rPr lang="en-US"/>
              <a:t>OF</a:t>
            </a:r>
            <a:r>
              <a:rPr lang="en-US" spc="225"/>
              <a:t> </a:t>
            </a:r>
            <a:r>
              <a:rPr lang="en-US" spc="-10"/>
              <a:t>EDUCATION</a:t>
            </a:r>
          </a:p>
        </p:txBody>
      </p:sp>
      <p:sp>
        <p:nvSpPr>
          <p:cNvPr id="6" name="Slide Number Placeholder 5">
            <a:extLst>
              <a:ext uri="{FF2B5EF4-FFF2-40B4-BE49-F238E27FC236}">
                <a16:creationId xmlns:a16="http://schemas.microsoft.com/office/drawing/2014/main" id="{DF8E0597-FEB6-F234-C232-67ACEAAEBB83}"/>
              </a:ext>
            </a:extLst>
          </p:cNvPr>
          <p:cNvSpPr>
            <a:spLocks noGrp="1"/>
          </p:cNvSpPr>
          <p:nvPr>
            <p:ph type="sldNum" sz="quarter" idx="12"/>
          </p:nvPr>
        </p:nvSpPr>
        <p:spPr/>
        <p:txBody>
          <a:bodyPr/>
          <a:lstStyle/>
          <a:p>
            <a:pPr marL="38100">
              <a:lnSpc>
                <a:spcPts val="955"/>
              </a:lnSpc>
            </a:pPr>
            <a:fld id="{81D60167-4931-47E6-BA6A-407CBD079E47}" type="slidenum">
              <a:rPr lang="en-US" spc="-50" smtClean="0"/>
              <a:pPr marL="38100">
                <a:lnSpc>
                  <a:spcPts val="955"/>
                </a:lnSpc>
              </a:pPr>
              <a:t>‹#›</a:t>
            </a:fld>
            <a:endParaRPr lang="en-US" spc="-50"/>
          </a:p>
        </p:txBody>
      </p:sp>
      <p:pic>
        <p:nvPicPr>
          <p:cNvPr id="8" name="Picture 7">
            <a:extLst>
              <a:ext uri="{FF2B5EF4-FFF2-40B4-BE49-F238E27FC236}">
                <a16:creationId xmlns:a16="http://schemas.microsoft.com/office/drawing/2014/main" id="{65939EAE-FBE0-B21C-5F2D-BDAC4C21A819}"/>
              </a:ext>
              <a:ext uri="{C183D7F6-B498-43B3-948B-1728B52AA6E4}">
                <adec:decorative xmlns:adec="http://schemas.microsoft.com/office/drawing/2017/decorative" val="1"/>
              </a:ext>
            </a:extLst>
          </p:cNvPr>
          <p:cNvPicPr/>
          <p:nvPr/>
        </p:nvPicPr>
        <p:blipFill>
          <a:blip r:embed="rId2"/>
          <a:stretch>
            <a:fillRect/>
          </a:stretch>
        </p:blipFill>
        <p:spPr>
          <a:xfrm>
            <a:off x="10275957" y="185905"/>
            <a:ext cx="1549119" cy="826811"/>
          </a:xfrm>
          <a:prstGeom prst="rect">
            <a:avLst/>
          </a:prstGeom>
        </p:spPr>
      </p:pic>
      <p:pic>
        <p:nvPicPr>
          <p:cNvPr id="7" name="Picture 6">
            <a:extLst>
              <a:ext uri="{FF2B5EF4-FFF2-40B4-BE49-F238E27FC236}">
                <a16:creationId xmlns:a16="http://schemas.microsoft.com/office/drawing/2014/main" id="{EF8761E3-2622-54FD-5A7E-97DCC0BEA4C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244138"/>
          </a:xfrm>
          <a:prstGeom prst="rect">
            <a:avLst/>
          </a:prstGeom>
        </p:spPr>
      </p:pic>
    </p:spTree>
    <p:extLst>
      <p:ext uri="{BB962C8B-B14F-4D97-AF65-F5344CB8AC3E}">
        <p14:creationId xmlns:p14="http://schemas.microsoft.com/office/powerpoint/2010/main" val="2871525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504C2-655D-4BF7-AF7D-C8EE385F1C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85E21C-C209-640D-00A5-318AA7C5D30F}"/>
              </a:ext>
            </a:extLst>
          </p:cNvPr>
          <p:cNvSpPr>
            <a:spLocks noGrp="1"/>
          </p:cNvSpPr>
          <p:nvPr>
            <p:ph sz="half" idx="1"/>
          </p:nvPr>
        </p:nvSpPr>
        <p:spPr>
          <a:xfrm>
            <a:off x="838200" y="2474353"/>
            <a:ext cx="5181600" cy="3702611"/>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C69373-31BB-6F22-D3E1-9BC00AD3E17E}"/>
              </a:ext>
            </a:extLst>
          </p:cNvPr>
          <p:cNvSpPr>
            <a:spLocks noGrp="1"/>
          </p:cNvSpPr>
          <p:nvPr>
            <p:ph sz="half" idx="2"/>
          </p:nvPr>
        </p:nvSpPr>
        <p:spPr>
          <a:xfrm>
            <a:off x="6172200" y="2474351"/>
            <a:ext cx="5181600" cy="3702612"/>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3C66EB-AB47-DEF0-FEAC-190B3404B449}"/>
              </a:ext>
            </a:extLst>
          </p:cNvPr>
          <p:cNvSpPr>
            <a:spLocks noGrp="1"/>
          </p:cNvSpPr>
          <p:nvPr>
            <p:ph type="dt" sz="half" idx="10"/>
          </p:nvPr>
        </p:nvSpPr>
        <p:spPr/>
        <p:txBody>
          <a:bodyPr/>
          <a:lstStyle/>
          <a:p>
            <a:fld id="{1D8BD707-D9CF-40AE-B4C6-C98DA3205C09}" type="datetimeFigureOut">
              <a:rPr lang="en-US" smtClean="0"/>
              <a:t>7/8/2026</a:t>
            </a:fld>
            <a:endParaRPr lang="en-US"/>
          </a:p>
        </p:txBody>
      </p:sp>
      <p:sp>
        <p:nvSpPr>
          <p:cNvPr id="6" name="Footer Placeholder 5">
            <a:extLst>
              <a:ext uri="{FF2B5EF4-FFF2-40B4-BE49-F238E27FC236}">
                <a16:creationId xmlns:a16="http://schemas.microsoft.com/office/drawing/2014/main" id="{60852453-5EE3-0920-3786-103FD26A5790}"/>
              </a:ext>
            </a:extLst>
          </p:cNvPr>
          <p:cNvSpPr>
            <a:spLocks noGrp="1"/>
          </p:cNvSpPr>
          <p:nvPr>
            <p:ph type="ftr" sz="quarter" idx="11"/>
          </p:nvPr>
        </p:nvSpPr>
        <p:spPr/>
        <p:txBody>
          <a:bodyPr/>
          <a:lstStyle/>
          <a:p>
            <a:pPr marL="12700"/>
            <a:r>
              <a:rPr lang="en-US"/>
              <a:t>CONNECTICUT</a:t>
            </a:r>
            <a:r>
              <a:rPr lang="en-US" spc="275"/>
              <a:t> </a:t>
            </a:r>
            <a:r>
              <a:rPr lang="en-US"/>
              <a:t>STATE</a:t>
            </a:r>
            <a:r>
              <a:rPr lang="en-US" spc="275"/>
              <a:t> </a:t>
            </a:r>
            <a:r>
              <a:rPr lang="en-US"/>
              <a:t>DEPARTMENT</a:t>
            </a:r>
            <a:r>
              <a:rPr lang="en-US" spc="260"/>
              <a:t> </a:t>
            </a:r>
            <a:r>
              <a:rPr lang="en-US"/>
              <a:t>OF</a:t>
            </a:r>
            <a:r>
              <a:rPr lang="en-US" spc="225"/>
              <a:t> </a:t>
            </a:r>
            <a:r>
              <a:rPr lang="en-US" spc="-10"/>
              <a:t>EDUCATION</a:t>
            </a:r>
          </a:p>
        </p:txBody>
      </p:sp>
      <p:sp>
        <p:nvSpPr>
          <p:cNvPr id="7" name="Slide Number Placeholder 6">
            <a:extLst>
              <a:ext uri="{FF2B5EF4-FFF2-40B4-BE49-F238E27FC236}">
                <a16:creationId xmlns:a16="http://schemas.microsoft.com/office/drawing/2014/main" id="{DC9974A4-8DF6-EE98-3FA9-C3054BB456F0}"/>
              </a:ext>
            </a:extLst>
          </p:cNvPr>
          <p:cNvSpPr>
            <a:spLocks noGrp="1"/>
          </p:cNvSpPr>
          <p:nvPr>
            <p:ph type="sldNum" sz="quarter" idx="12"/>
          </p:nvPr>
        </p:nvSpPr>
        <p:spPr/>
        <p:txBody>
          <a:bodyPr/>
          <a:lstStyle/>
          <a:p>
            <a:pPr marL="38100">
              <a:lnSpc>
                <a:spcPts val="955"/>
              </a:lnSpc>
            </a:pPr>
            <a:fld id="{81D60167-4931-47E6-BA6A-407CBD079E47}" type="slidenum">
              <a:rPr lang="en-US" spc="-50" smtClean="0"/>
              <a:pPr marL="38100">
                <a:lnSpc>
                  <a:spcPts val="955"/>
                </a:lnSpc>
              </a:pPr>
              <a:t>‹#›</a:t>
            </a:fld>
            <a:endParaRPr lang="en-US" spc="-50"/>
          </a:p>
        </p:txBody>
      </p:sp>
      <p:pic>
        <p:nvPicPr>
          <p:cNvPr id="14" name="Picture 13">
            <a:extLst>
              <a:ext uri="{FF2B5EF4-FFF2-40B4-BE49-F238E27FC236}">
                <a16:creationId xmlns:a16="http://schemas.microsoft.com/office/drawing/2014/main" id="{8A9CD8CE-0AD1-8096-E084-3635194AA94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0"/>
            <a:ext cx="12192000" cy="1244138"/>
          </a:xfrm>
          <a:prstGeom prst="rect">
            <a:avLst/>
          </a:prstGeom>
        </p:spPr>
      </p:pic>
    </p:spTree>
    <p:extLst>
      <p:ext uri="{BB962C8B-B14F-4D97-AF65-F5344CB8AC3E}">
        <p14:creationId xmlns:p14="http://schemas.microsoft.com/office/powerpoint/2010/main" val="410820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E3E27-A15C-CB69-DBA0-ADDA72FBB9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A0D403-5C1C-F692-0FBC-F621DEA552BE}"/>
              </a:ext>
            </a:extLst>
          </p:cNvPr>
          <p:cNvSpPr>
            <a:spLocks noGrp="1"/>
          </p:cNvSpPr>
          <p:nvPr>
            <p:ph type="dt" sz="half" idx="10"/>
          </p:nvPr>
        </p:nvSpPr>
        <p:spPr/>
        <p:txBody>
          <a:bodyPr/>
          <a:lstStyle/>
          <a:p>
            <a:fld id="{1D8BD707-D9CF-40AE-B4C6-C98DA3205C09}" type="datetimeFigureOut">
              <a:rPr lang="en-US" smtClean="0"/>
              <a:t>7/8/2026</a:t>
            </a:fld>
            <a:endParaRPr lang="en-US"/>
          </a:p>
        </p:txBody>
      </p:sp>
      <p:sp>
        <p:nvSpPr>
          <p:cNvPr id="4" name="Footer Placeholder 3">
            <a:extLst>
              <a:ext uri="{FF2B5EF4-FFF2-40B4-BE49-F238E27FC236}">
                <a16:creationId xmlns:a16="http://schemas.microsoft.com/office/drawing/2014/main" id="{3FB5C799-F0DA-FC48-2BB9-F8B2F32368A0}"/>
              </a:ext>
            </a:extLst>
          </p:cNvPr>
          <p:cNvSpPr>
            <a:spLocks noGrp="1"/>
          </p:cNvSpPr>
          <p:nvPr>
            <p:ph type="ftr" sz="quarter" idx="11"/>
          </p:nvPr>
        </p:nvSpPr>
        <p:spPr/>
        <p:txBody>
          <a:bodyPr/>
          <a:lstStyle/>
          <a:p>
            <a:pPr marL="12700"/>
            <a:r>
              <a:rPr lang="en-US"/>
              <a:t>CONNECTICUT</a:t>
            </a:r>
            <a:r>
              <a:rPr lang="en-US" spc="275"/>
              <a:t> </a:t>
            </a:r>
            <a:r>
              <a:rPr lang="en-US"/>
              <a:t>STATE</a:t>
            </a:r>
            <a:r>
              <a:rPr lang="en-US" spc="275"/>
              <a:t> </a:t>
            </a:r>
            <a:r>
              <a:rPr lang="en-US"/>
              <a:t>DEPARTMENT</a:t>
            </a:r>
            <a:r>
              <a:rPr lang="en-US" spc="260"/>
              <a:t> </a:t>
            </a:r>
            <a:r>
              <a:rPr lang="en-US"/>
              <a:t>OF</a:t>
            </a:r>
            <a:r>
              <a:rPr lang="en-US" spc="225"/>
              <a:t> </a:t>
            </a:r>
            <a:r>
              <a:rPr lang="en-US" spc="-10"/>
              <a:t>EDUCATION</a:t>
            </a:r>
          </a:p>
        </p:txBody>
      </p:sp>
      <p:sp>
        <p:nvSpPr>
          <p:cNvPr id="5" name="Slide Number Placeholder 4">
            <a:extLst>
              <a:ext uri="{FF2B5EF4-FFF2-40B4-BE49-F238E27FC236}">
                <a16:creationId xmlns:a16="http://schemas.microsoft.com/office/drawing/2014/main" id="{C973C83D-9AB7-7B9A-AB51-8682AC35E748}"/>
              </a:ext>
            </a:extLst>
          </p:cNvPr>
          <p:cNvSpPr>
            <a:spLocks noGrp="1"/>
          </p:cNvSpPr>
          <p:nvPr>
            <p:ph type="sldNum" sz="quarter" idx="12"/>
          </p:nvPr>
        </p:nvSpPr>
        <p:spPr/>
        <p:txBody>
          <a:bodyPr/>
          <a:lstStyle/>
          <a:p>
            <a:pPr marL="38100">
              <a:lnSpc>
                <a:spcPts val="955"/>
              </a:lnSpc>
            </a:pPr>
            <a:fld id="{81D60167-4931-47E6-BA6A-407CBD079E47}" type="slidenum">
              <a:rPr lang="en-US" spc="-50" smtClean="0"/>
              <a:pPr marL="38100">
                <a:lnSpc>
                  <a:spcPts val="955"/>
                </a:lnSpc>
              </a:pPr>
              <a:t>‹#›</a:t>
            </a:fld>
            <a:endParaRPr lang="en-US" spc="-50"/>
          </a:p>
        </p:txBody>
      </p:sp>
      <p:pic>
        <p:nvPicPr>
          <p:cNvPr id="6" name="Picture 5">
            <a:extLst>
              <a:ext uri="{FF2B5EF4-FFF2-40B4-BE49-F238E27FC236}">
                <a16:creationId xmlns:a16="http://schemas.microsoft.com/office/drawing/2014/main" id="{DB01A595-54C9-07C4-FC8C-FD8A01EB953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0"/>
            <a:ext cx="12192000" cy="1244138"/>
          </a:xfrm>
          <a:prstGeom prst="rect">
            <a:avLst/>
          </a:prstGeom>
        </p:spPr>
      </p:pic>
    </p:spTree>
    <p:extLst>
      <p:ext uri="{BB962C8B-B14F-4D97-AF65-F5344CB8AC3E}">
        <p14:creationId xmlns:p14="http://schemas.microsoft.com/office/powerpoint/2010/main" val="4015616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EC09C-7CFF-D9E8-137C-2BA70A054520}"/>
              </a:ext>
            </a:extLst>
          </p:cNvPr>
          <p:cNvSpPr>
            <a:spLocks noGrp="1"/>
          </p:cNvSpPr>
          <p:nvPr>
            <p:ph type="title"/>
          </p:nvPr>
        </p:nvSpPr>
        <p:spPr>
          <a:xfrm>
            <a:off x="838200" y="3668908"/>
            <a:ext cx="10515600" cy="765290"/>
          </a:xfrm>
        </p:spPr>
        <p:txBody>
          <a:bodyPr>
            <a:normAutofit/>
          </a:bodyPr>
          <a:lstStyle>
            <a:lvl1pPr>
              <a:defRPr sz="3000"/>
            </a:lvl1pPr>
          </a:lstStyle>
          <a:p>
            <a:r>
              <a:rPr lang="en-US"/>
              <a:t>Click to edit Master title style</a:t>
            </a:r>
          </a:p>
        </p:txBody>
      </p:sp>
      <p:sp>
        <p:nvSpPr>
          <p:cNvPr id="3" name="Date Placeholder 2">
            <a:extLst>
              <a:ext uri="{FF2B5EF4-FFF2-40B4-BE49-F238E27FC236}">
                <a16:creationId xmlns:a16="http://schemas.microsoft.com/office/drawing/2014/main" id="{543E4102-CBD4-E1D5-4D73-8B356396C800}"/>
              </a:ext>
            </a:extLst>
          </p:cNvPr>
          <p:cNvSpPr>
            <a:spLocks noGrp="1"/>
          </p:cNvSpPr>
          <p:nvPr>
            <p:ph type="dt" sz="half" idx="10"/>
          </p:nvPr>
        </p:nvSpPr>
        <p:spPr/>
        <p:txBody>
          <a:bodyPr/>
          <a:lstStyle/>
          <a:p>
            <a:fld id="{1D8BD707-D9CF-40AE-B4C6-C98DA3205C09}" type="datetimeFigureOut">
              <a:rPr lang="en-US" smtClean="0"/>
              <a:t>7/8/2026</a:t>
            </a:fld>
            <a:endParaRPr lang="en-US"/>
          </a:p>
        </p:txBody>
      </p:sp>
      <p:sp>
        <p:nvSpPr>
          <p:cNvPr id="4" name="Footer Placeholder 3">
            <a:extLst>
              <a:ext uri="{FF2B5EF4-FFF2-40B4-BE49-F238E27FC236}">
                <a16:creationId xmlns:a16="http://schemas.microsoft.com/office/drawing/2014/main" id="{77CA15FF-DC70-9B16-297D-2C4ABEFF51E2}"/>
              </a:ext>
            </a:extLst>
          </p:cNvPr>
          <p:cNvSpPr>
            <a:spLocks noGrp="1"/>
          </p:cNvSpPr>
          <p:nvPr>
            <p:ph type="ftr" sz="quarter" idx="11"/>
          </p:nvPr>
        </p:nvSpPr>
        <p:spPr/>
        <p:txBody>
          <a:bodyPr/>
          <a:lstStyle/>
          <a:p>
            <a:pPr marL="12700"/>
            <a:r>
              <a:rPr lang="en-US"/>
              <a:t>CONNECTICUT</a:t>
            </a:r>
            <a:r>
              <a:rPr lang="en-US" spc="275"/>
              <a:t> </a:t>
            </a:r>
            <a:r>
              <a:rPr lang="en-US"/>
              <a:t>STATE</a:t>
            </a:r>
            <a:r>
              <a:rPr lang="en-US" spc="275"/>
              <a:t> </a:t>
            </a:r>
            <a:r>
              <a:rPr lang="en-US"/>
              <a:t>DEPARTMENT</a:t>
            </a:r>
            <a:r>
              <a:rPr lang="en-US" spc="260"/>
              <a:t> </a:t>
            </a:r>
            <a:r>
              <a:rPr lang="en-US"/>
              <a:t>OF</a:t>
            </a:r>
            <a:r>
              <a:rPr lang="en-US" spc="225"/>
              <a:t> </a:t>
            </a:r>
            <a:r>
              <a:rPr lang="en-US" spc="-10"/>
              <a:t>EDUCATION</a:t>
            </a:r>
          </a:p>
        </p:txBody>
      </p:sp>
      <p:sp>
        <p:nvSpPr>
          <p:cNvPr id="5" name="Slide Number Placeholder 4">
            <a:extLst>
              <a:ext uri="{FF2B5EF4-FFF2-40B4-BE49-F238E27FC236}">
                <a16:creationId xmlns:a16="http://schemas.microsoft.com/office/drawing/2014/main" id="{A9F7DE7C-183E-8AB0-5AC9-40A99C6AE698}"/>
              </a:ext>
            </a:extLst>
          </p:cNvPr>
          <p:cNvSpPr>
            <a:spLocks noGrp="1"/>
          </p:cNvSpPr>
          <p:nvPr>
            <p:ph type="sldNum" sz="quarter" idx="12"/>
          </p:nvPr>
        </p:nvSpPr>
        <p:spPr/>
        <p:txBody>
          <a:bodyPr/>
          <a:lstStyle/>
          <a:p>
            <a:pPr marL="38100">
              <a:lnSpc>
                <a:spcPts val="955"/>
              </a:lnSpc>
            </a:pPr>
            <a:fld id="{81D60167-4931-47E6-BA6A-407CBD079E47}" type="slidenum">
              <a:rPr lang="en-US" spc="-50" smtClean="0"/>
              <a:pPr marL="38100">
                <a:lnSpc>
                  <a:spcPts val="955"/>
                </a:lnSpc>
              </a:pPr>
              <a:t>‹#›</a:t>
            </a:fld>
            <a:endParaRPr lang="en-US" spc="-50"/>
          </a:p>
        </p:txBody>
      </p:sp>
      <p:pic>
        <p:nvPicPr>
          <p:cNvPr id="11" name="Picture 10">
            <a:extLst>
              <a:ext uri="{FF2B5EF4-FFF2-40B4-BE49-F238E27FC236}">
                <a16:creationId xmlns:a16="http://schemas.microsoft.com/office/drawing/2014/main" id="{9C4D1C82-526C-E213-4D2C-2195366AEEE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2"/>
            <a:ext cx="12192000" cy="2513215"/>
          </a:xfrm>
          <a:prstGeom prst="rect">
            <a:avLst/>
          </a:prstGeom>
        </p:spPr>
      </p:pic>
    </p:spTree>
    <p:extLst>
      <p:ext uri="{BB962C8B-B14F-4D97-AF65-F5344CB8AC3E}">
        <p14:creationId xmlns:p14="http://schemas.microsoft.com/office/powerpoint/2010/main" val="2072965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A364B3-E5E3-77B9-E623-3A958D25EEFC}"/>
              </a:ext>
            </a:extLst>
          </p:cNvPr>
          <p:cNvSpPr>
            <a:spLocks noGrp="1"/>
          </p:cNvSpPr>
          <p:nvPr>
            <p:ph idx="1"/>
          </p:nvPr>
        </p:nvSpPr>
        <p:spPr>
          <a:xfrm>
            <a:off x="838200" y="1522336"/>
            <a:ext cx="10515600" cy="4602590"/>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65939EAE-FBE0-B21C-5F2D-BDAC4C21A819}"/>
              </a:ext>
              <a:ext uri="{C183D7F6-B498-43B3-948B-1728B52AA6E4}">
                <adec:decorative xmlns:adec="http://schemas.microsoft.com/office/drawing/2017/decorative" val="1"/>
              </a:ext>
            </a:extLst>
          </p:cNvPr>
          <p:cNvPicPr/>
          <p:nvPr/>
        </p:nvPicPr>
        <p:blipFill>
          <a:blip r:embed="rId2"/>
          <a:stretch>
            <a:fillRect/>
          </a:stretch>
        </p:blipFill>
        <p:spPr>
          <a:xfrm>
            <a:off x="10275957" y="185905"/>
            <a:ext cx="1549119" cy="826811"/>
          </a:xfrm>
          <a:prstGeom prst="rect">
            <a:avLst/>
          </a:prstGeom>
        </p:spPr>
      </p:pic>
      <p:pic>
        <p:nvPicPr>
          <p:cNvPr id="7" name="Picture 6">
            <a:extLst>
              <a:ext uri="{FF2B5EF4-FFF2-40B4-BE49-F238E27FC236}">
                <a16:creationId xmlns:a16="http://schemas.microsoft.com/office/drawing/2014/main" id="{EF8761E3-2622-54FD-5A7E-97DCC0BEA4C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244138"/>
          </a:xfrm>
          <a:prstGeom prst="rect">
            <a:avLst/>
          </a:prstGeom>
          <a:solidFill>
            <a:srgbClr val="255ABB"/>
          </a:solidFill>
        </p:spPr>
      </p:pic>
      <p:sp>
        <p:nvSpPr>
          <p:cNvPr id="10" name="Rectangle 9">
            <a:extLst>
              <a:ext uri="{FF2B5EF4-FFF2-40B4-BE49-F238E27FC236}">
                <a16:creationId xmlns:a16="http://schemas.microsoft.com/office/drawing/2014/main" id="{42D7CEDB-B0BF-E1B1-45AE-01F87B2E633C}"/>
              </a:ext>
            </a:extLst>
          </p:cNvPr>
          <p:cNvSpPr/>
          <p:nvPr/>
        </p:nvSpPr>
        <p:spPr>
          <a:xfrm>
            <a:off x="2318996" y="136527"/>
            <a:ext cx="7805393" cy="1064071"/>
          </a:xfrm>
          <a:prstGeom prst="rect">
            <a:avLst/>
          </a:prstGeom>
          <a:solidFill>
            <a:srgbClr val="255AB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b="1">
              <a:ln>
                <a:noFill/>
              </a:ln>
              <a:solidFill>
                <a:schemeClr val="bg1"/>
              </a:solidFill>
              <a:latin typeface="Aptos" panose="020B0004020202020204" pitchFamily="34" charset="0"/>
            </a:endParaRPr>
          </a:p>
        </p:txBody>
      </p:sp>
    </p:spTree>
    <p:extLst>
      <p:ext uri="{BB962C8B-B14F-4D97-AF65-F5344CB8AC3E}">
        <p14:creationId xmlns:p14="http://schemas.microsoft.com/office/powerpoint/2010/main" val="693803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rgbClr val="002D73"/>
                </a:solidFill>
                <a:latin typeface="Times New Roman"/>
                <a:cs typeface="Times New Roman"/>
              </a:defRPr>
            </a:lvl1pPr>
          </a:lstStyle>
          <a:p>
            <a:pPr marL="12700"/>
            <a:r>
              <a:rPr lang="en-US"/>
              <a:t>CONNECTICUT</a:t>
            </a:r>
            <a:r>
              <a:rPr lang="en-US" spc="275"/>
              <a:t> </a:t>
            </a:r>
            <a:r>
              <a:rPr lang="en-US"/>
              <a:t>STATE</a:t>
            </a:r>
            <a:r>
              <a:rPr lang="en-US" spc="275"/>
              <a:t> </a:t>
            </a:r>
            <a:r>
              <a:rPr lang="en-US"/>
              <a:t>DEPARTMENT</a:t>
            </a:r>
            <a:r>
              <a:rPr lang="en-US" spc="260"/>
              <a:t> </a:t>
            </a:r>
            <a:r>
              <a:rPr lang="en-US"/>
              <a:t>OF</a:t>
            </a:r>
            <a:r>
              <a:rPr lang="en-US" spc="225"/>
              <a:t> </a:t>
            </a:r>
            <a:r>
              <a:rPr lang="en-US" spc="-10"/>
              <a:t>EDUCATION</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7/8/2026</a:t>
            </a:fld>
            <a:endParaRPr lang="en-US"/>
          </a:p>
        </p:txBody>
      </p:sp>
      <p:sp>
        <p:nvSpPr>
          <p:cNvPr id="4" name="Holder 4"/>
          <p:cNvSpPr>
            <a:spLocks noGrp="1"/>
          </p:cNvSpPr>
          <p:nvPr>
            <p:ph type="sldNum" sz="quarter" idx="7"/>
          </p:nvPr>
        </p:nvSpPr>
        <p:spPr/>
        <p:txBody>
          <a:bodyPr lIns="0" tIns="0" rIns="0" bIns="0"/>
          <a:lstStyle>
            <a:lvl1pPr>
              <a:defRPr sz="900" b="0" i="0">
                <a:solidFill>
                  <a:srgbClr val="8A8A8A"/>
                </a:solidFill>
                <a:latin typeface="Calibri"/>
                <a:cs typeface="Calibri"/>
              </a:defRPr>
            </a:lvl1pPr>
          </a:lstStyle>
          <a:p>
            <a:pPr marL="38100">
              <a:lnSpc>
                <a:spcPts val="955"/>
              </a:lnSpc>
            </a:pPr>
            <a:fld id="{81D60167-4931-47E6-BA6A-407CBD079E47}" type="slidenum">
              <a:rPr lang="en-US" spc="-50" smtClean="0"/>
              <a:pPr marL="38100">
                <a:lnSpc>
                  <a:spcPts val="955"/>
                </a:lnSpc>
              </a:pPr>
              <a:t>‹#›</a:t>
            </a:fld>
            <a:endParaRPr lang="en-US" spc="-50"/>
          </a:p>
        </p:txBody>
      </p:sp>
    </p:spTree>
    <p:extLst>
      <p:ext uri="{BB962C8B-B14F-4D97-AF65-F5344CB8AC3E}">
        <p14:creationId xmlns:p14="http://schemas.microsoft.com/office/powerpoint/2010/main" val="1557565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9F5DAC-79C9-CA60-DF8D-CD6DA67055F0}"/>
              </a:ext>
            </a:extLst>
          </p:cNvPr>
          <p:cNvSpPr>
            <a:spLocks noGrp="1"/>
          </p:cNvSpPr>
          <p:nvPr>
            <p:ph type="title"/>
          </p:nvPr>
        </p:nvSpPr>
        <p:spPr>
          <a:xfrm>
            <a:off x="838200" y="1529675"/>
            <a:ext cx="10515600" cy="76529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AE9C6B-3ECB-7D87-D7BB-B8421B91F477}"/>
              </a:ext>
            </a:extLst>
          </p:cNvPr>
          <p:cNvSpPr>
            <a:spLocks noGrp="1"/>
          </p:cNvSpPr>
          <p:nvPr>
            <p:ph type="body" idx="1"/>
          </p:nvPr>
        </p:nvSpPr>
        <p:spPr>
          <a:xfrm>
            <a:off x="838200" y="2431864"/>
            <a:ext cx="10515600" cy="37986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10DB0C-2794-7186-8315-25337AEA97E4}"/>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t>7/8/2026</a:t>
            </a:fld>
            <a:endParaRPr lang="en-US"/>
          </a:p>
        </p:txBody>
      </p:sp>
      <p:sp>
        <p:nvSpPr>
          <p:cNvPr id="5" name="Footer Placeholder 4">
            <a:extLst>
              <a:ext uri="{FF2B5EF4-FFF2-40B4-BE49-F238E27FC236}">
                <a16:creationId xmlns:a16="http://schemas.microsoft.com/office/drawing/2014/main" id="{41E21D1F-6983-EE35-D2D9-6EF3C2168A05}"/>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12700"/>
            <a:r>
              <a:rPr lang="en-US"/>
              <a:t>CONNECTICUT</a:t>
            </a:r>
            <a:r>
              <a:rPr lang="en-US" spc="275"/>
              <a:t> </a:t>
            </a:r>
            <a:r>
              <a:rPr lang="en-US"/>
              <a:t>STATE</a:t>
            </a:r>
            <a:r>
              <a:rPr lang="en-US" spc="275"/>
              <a:t> </a:t>
            </a:r>
            <a:r>
              <a:rPr lang="en-US"/>
              <a:t>DEPARTMENT</a:t>
            </a:r>
            <a:r>
              <a:rPr lang="en-US" spc="260"/>
              <a:t> </a:t>
            </a:r>
            <a:r>
              <a:rPr lang="en-US"/>
              <a:t>OF</a:t>
            </a:r>
            <a:r>
              <a:rPr lang="en-US" spc="225"/>
              <a:t> </a:t>
            </a:r>
            <a:r>
              <a:rPr lang="en-US" spc="-10"/>
              <a:t>EDUCATION</a:t>
            </a:r>
          </a:p>
        </p:txBody>
      </p:sp>
      <p:sp>
        <p:nvSpPr>
          <p:cNvPr id="6" name="Slide Number Placeholder 5">
            <a:extLst>
              <a:ext uri="{FF2B5EF4-FFF2-40B4-BE49-F238E27FC236}">
                <a16:creationId xmlns:a16="http://schemas.microsoft.com/office/drawing/2014/main" id="{215F8782-0652-701A-4265-4D32F74B5A65}"/>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38100">
              <a:lnSpc>
                <a:spcPts val="955"/>
              </a:lnSpc>
            </a:pPr>
            <a:fld id="{81D60167-4931-47E6-BA6A-407CBD079E47}" type="slidenum">
              <a:rPr lang="en-US" spc="-50" smtClean="0"/>
              <a:pPr marL="38100">
                <a:lnSpc>
                  <a:spcPts val="955"/>
                </a:lnSpc>
              </a:pPr>
              <a:t>‹#›</a:t>
            </a:fld>
            <a:endParaRPr lang="en-US" spc="-50"/>
          </a:p>
        </p:txBody>
      </p:sp>
    </p:spTree>
    <p:extLst>
      <p:ext uri="{BB962C8B-B14F-4D97-AF65-F5344CB8AC3E}">
        <p14:creationId xmlns:p14="http://schemas.microsoft.com/office/powerpoint/2010/main" val="205659514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xStyles>
    <p:titleStyle>
      <a:lvl1pPr algn="ctr" defTabSz="685800" rtl="0" eaLnBrk="1" latinLnBrk="0" hangingPunct="1">
        <a:lnSpc>
          <a:spcPct val="90000"/>
        </a:lnSpc>
        <a:spcBef>
          <a:spcPct val="0"/>
        </a:spcBef>
        <a:buNone/>
        <a:defRPr sz="2400" b="1" kern="1200">
          <a:solidFill>
            <a:srgbClr val="255ABB"/>
          </a:solidFill>
          <a:latin typeface="Aptos" panose="020B00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t.portal.cambiumast.com/resource-item/en/smarter-balanced-interim-assessments-overview"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ctstudentassessment@ct.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descr="Smarter Balanced Assessment: Determining the Interim Assessment Block (IAB) Performance Categories">
            <a:extLst>
              <a:ext uri="{FF2B5EF4-FFF2-40B4-BE49-F238E27FC236}">
                <a16:creationId xmlns:a16="http://schemas.microsoft.com/office/drawing/2014/main" id="{175BEE57-F112-6B5E-BA2E-349586DE02F1}"/>
              </a:ext>
            </a:extLst>
          </p:cNvPr>
          <p:cNvSpPr>
            <a:spLocks noGrp="1"/>
          </p:cNvSpPr>
          <p:nvPr>
            <p:ph type="ctrTitle"/>
          </p:nvPr>
        </p:nvSpPr>
        <p:spPr>
          <a:xfrm>
            <a:off x="1600200" y="1"/>
            <a:ext cx="8915400" cy="1524000"/>
          </a:xfrm>
        </p:spPr>
        <p:txBody>
          <a:bodyPr>
            <a:noAutofit/>
          </a:bodyPr>
          <a:lstStyle/>
          <a:p>
            <a:r>
              <a:rPr lang="en-US" sz="3200" dirty="0">
                <a:latin typeface="Century Gothic"/>
                <a:cs typeface="Century Gothic"/>
              </a:rPr>
              <a:t>Smarter</a:t>
            </a:r>
            <a:r>
              <a:rPr lang="en-US" sz="3200" spc="-125" dirty="0">
                <a:latin typeface="Century Gothic"/>
                <a:cs typeface="Century Gothic"/>
              </a:rPr>
              <a:t> </a:t>
            </a:r>
            <a:r>
              <a:rPr lang="en-US" sz="3200" dirty="0">
                <a:latin typeface="Century Gothic"/>
                <a:cs typeface="Century Gothic"/>
              </a:rPr>
              <a:t>Balanced</a:t>
            </a:r>
            <a:r>
              <a:rPr lang="en-US" sz="3200" spc="-110" dirty="0">
                <a:latin typeface="Century Gothic"/>
                <a:cs typeface="Century Gothic"/>
              </a:rPr>
              <a:t> </a:t>
            </a:r>
            <a:r>
              <a:rPr lang="en-US" sz="3200" spc="-10" dirty="0">
                <a:latin typeface="Century Gothic"/>
                <a:cs typeface="Century Gothic"/>
              </a:rPr>
              <a:t>Assessment: </a:t>
            </a:r>
            <a:r>
              <a:rPr lang="en-US" sz="3200" dirty="0">
                <a:latin typeface="Century Gothic"/>
                <a:cs typeface="Century Gothic"/>
              </a:rPr>
              <a:t>Determining</a:t>
            </a:r>
            <a:r>
              <a:rPr lang="en-US" sz="3200" spc="-140" dirty="0">
                <a:latin typeface="Century Gothic"/>
                <a:cs typeface="Century Gothic"/>
              </a:rPr>
              <a:t> </a:t>
            </a:r>
            <a:r>
              <a:rPr lang="en-US" sz="3200" dirty="0">
                <a:latin typeface="Century Gothic"/>
                <a:cs typeface="Century Gothic"/>
              </a:rPr>
              <a:t>the</a:t>
            </a:r>
            <a:r>
              <a:rPr lang="en-US" sz="3200" spc="-155" dirty="0">
                <a:latin typeface="Century Gothic"/>
                <a:cs typeface="Century Gothic"/>
              </a:rPr>
              <a:t> </a:t>
            </a:r>
            <a:r>
              <a:rPr lang="en-US" sz="3200" spc="-10" dirty="0">
                <a:latin typeface="Century Gothic"/>
                <a:cs typeface="Century Gothic"/>
              </a:rPr>
              <a:t>Interim </a:t>
            </a:r>
            <a:r>
              <a:rPr lang="en-US" sz="3200" dirty="0">
                <a:latin typeface="Century Gothic"/>
                <a:cs typeface="Century Gothic"/>
              </a:rPr>
              <a:t>Assessment</a:t>
            </a:r>
            <a:r>
              <a:rPr lang="en-US" sz="3200" spc="-135" dirty="0">
                <a:latin typeface="Century Gothic"/>
                <a:cs typeface="Century Gothic"/>
              </a:rPr>
              <a:t> </a:t>
            </a:r>
            <a:r>
              <a:rPr lang="en-US" sz="3200" dirty="0">
                <a:latin typeface="Century Gothic"/>
                <a:cs typeface="Century Gothic"/>
              </a:rPr>
              <a:t>Block</a:t>
            </a:r>
            <a:r>
              <a:rPr lang="en-US" sz="3200" spc="-130" dirty="0">
                <a:latin typeface="Century Gothic"/>
                <a:cs typeface="Century Gothic"/>
              </a:rPr>
              <a:t> </a:t>
            </a:r>
            <a:r>
              <a:rPr lang="en-US" sz="3200" spc="-10" dirty="0">
                <a:latin typeface="Century Gothic"/>
                <a:cs typeface="Century Gothic"/>
              </a:rPr>
              <a:t>(IAB) </a:t>
            </a:r>
            <a:r>
              <a:rPr lang="en-US" sz="3200" dirty="0">
                <a:latin typeface="Century Gothic"/>
                <a:cs typeface="Century Gothic"/>
              </a:rPr>
              <a:t>Performance</a:t>
            </a:r>
            <a:r>
              <a:rPr lang="en-US" sz="3200" spc="-204" dirty="0">
                <a:latin typeface="Century Gothic"/>
                <a:cs typeface="Century Gothic"/>
              </a:rPr>
              <a:t> </a:t>
            </a:r>
            <a:r>
              <a:rPr lang="en-US" sz="3200" spc="-10" dirty="0">
                <a:latin typeface="Century Gothic"/>
                <a:cs typeface="Century Gothic"/>
              </a:rPr>
              <a:t>Categories</a:t>
            </a:r>
            <a:endParaRPr lang="en-US" dirty="0"/>
          </a:p>
        </p:txBody>
      </p:sp>
      <p:sp>
        <p:nvSpPr>
          <p:cNvPr id="11" name="Text Placeholder 2">
            <a:extLst>
              <a:ext uri="{FF2B5EF4-FFF2-40B4-BE49-F238E27FC236}">
                <a16:creationId xmlns:a16="http://schemas.microsoft.com/office/drawing/2014/main" id="{DB0C2DD8-71FA-2B9C-0DBC-07786F510D7A}"/>
              </a:ext>
            </a:extLst>
          </p:cNvPr>
          <p:cNvSpPr>
            <a:spLocks noGrp="1"/>
          </p:cNvSpPr>
          <p:nvPr>
            <p:ph type="body" sz="quarter" idx="10"/>
          </p:nvPr>
        </p:nvSpPr>
        <p:spPr>
          <a:xfrm>
            <a:off x="7816279" y="6248400"/>
            <a:ext cx="3620543" cy="533399"/>
          </a:xfrm>
        </p:spPr>
        <p:txBody>
          <a:bodyPr/>
          <a:lstStyle/>
          <a:p>
            <a:r>
              <a:rPr lang="en-US" sz="1800" dirty="0"/>
              <a:t>SY 2026–27</a:t>
            </a:r>
          </a:p>
        </p:txBody>
      </p:sp>
      <p:sp>
        <p:nvSpPr>
          <p:cNvPr id="12" name="Rectangle 11">
            <a:extLst>
              <a:ext uri="{FF2B5EF4-FFF2-40B4-BE49-F238E27FC236}">
                <a16:creationId xmlns:a16="http://schemas.microsoft.com/office/drawing/2014/main" id="{3E1EC2F7-D2DF-9433-E134-B86CF16FE974}"/>
              </a:ext>
            </a:extLst>
          </p:cNvPr>
          <p:cNvSpPr/>
          <p:nvPr/>
        </p:nvSpPr>
        <p:spPr>
          <a:xfrm>
            <a:off x="7816279" y="5105400"/>
            <a:ext cx="1556321" cy="304800"/>
          </a:xfrm>
          <a:prstGeom prst="rect">
            <a:avLst/>
          </a:prstGeom>
          <a:solidFill>
            <a:srgbClr val="255AB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96D80-823E-3B71-5F65-58852740F90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0F130E-188C-6FFC-CDEA-34114FD5CE5A}"/>
              </a:ext>
            </a:extLst>
          </p:cNvPr>
          <p:cNvSpPr>
            <a:spLocks noGrp="1"/>
          </p:cNvSpPr>
          <p:nvPr>
            <p:ph idx="1"/>
          </p:nvPr>
        </p:nvSpPr>
        <p:spPr>
          <a:xfrm>
            <a:off x="1066800" y="1524000"/>
            <a:ext cx="10058400" cy="4602590"/>
          </a:xfrm>
        </p:spPr>
        <p:txBody>
          <a:bodyPr anchor="ctr">
            <a:noAutofit/>
          </a:bodyPr>
          <a:lstStyle/>
          <a:p>
            <a:pPr marL="0" indent="0">
              <a:lnSpc>
                <a:spcPct val="100000"/>
              </a:lnSpc>
              <a:spcBef>
                <a:spcPts val="1200"/>
              </a:spcBef>
              <a:spcAft>
                <a:spcPts val="600"/>
              </a:spcAft>
              <a:buNone/>
            </a:pPr>
            <a:r>
              <a:rPr lang="en-US" sz="2800" dirty="0"/>
              <a:t>The </a:t>
            </a:r>
            <a:r>
              <a:rPr lang="en-US" sz="2800" dirty="0">
                <a:hlinkClick r:id="rId3"/>
              </a:rPr>
              <a:t>Smarter Balanced Interim Assessment Overview</a:t>
            </a:r>
            <a:endParaRPr lang="en-US" sz="2800" dirty="0"/>
          </a:p>
          <a:p>
            <a:pPr marL="0" indent="0">
              <a:lnSpc>
                <a:spcPct val="100000"/>
              </a:lnSpc>
              <a:spcBef>
                <a:spcPts val="1200"/>
              </a:spcBef>
              <a:spcAft>
                <a:spcPts val="600"/>
              </a:spcAft>
              <a:buNone/>
            </a:pPr>
            <a:r>
              <a:rPr lang="en-US" sz="2800" dirty="0"/>
              <a:t>Interim Assessment Blocks (IABs): Measure 3–8 Targets</a:t>
            </a:r>
          </a:p>
          <a:p>
            <a:pPr marL="0" indent="0">
              <a:lnSpc>
                <a:spcPct val="100000"/>
              </a:lnSpc>
              <a:spcBef>
                <a:spcPts val="1200"/>
              </a:spcBef>
              <a:spcAft>
                <a:spcPts val="600"/>
              </a:spcAft>
              <a:buNone/>
            </a:pPr>
            <a:r>
              <a:rPr lang="en-US" sz="2800" dirty="0"/>
              <a:t>Focused Interim Assessment Blocks (</a:t>
            </a:r>
            <a:r>
              <a:rPr lang="en-US" sz="2800" dirty="0" err="1"/>
              <a:t>FIABs</a:t>
            </a:r>
            <a:r>
              <a:rPr lang="en-US" sz="2800" dirty="0"/>
              <a:t>): Measure no more than 3 Targets</a:t>
            </a:r>
          </a:p>
          <a:p>
            <a:pPr marL="0" indent="0">
              <a:buNone/>
            </a:pPr>
            <a:endParaRPr lang="en-US" sz="2600" dirty="0"/>
          </a:p>
          <a:p>
            <a:pPr marL="0" indent="0">
              <a:buNone/>
            </a:pPr>
            <a:endParaRPr lang="en-US" sz="2600" dirty="0"/>
          </a:p>
        </p:txBody>
      </p:sp>
      <p:sp>
        <p:nvSpPr>
          <p:cNvPr id="3" name="Title 3" descr="Interim Assessment Blocks (F/IAB)">
            <a:extLst>
              <a:ext uri="{FF2B5EF4-FFF2-40B4-BE49-F238E27FC236}">
                <a16:creationId xmlns:a16="http://schemas.microsoft.com/office/drawing/2014/main" id="{50334E8E-5C13-7EA9-86CE-A3996D6C75C6}"/>
              </a:ext>
            </a:extLst>
          </p:cNvPr>
          <p:cNvSpPr txBox="1">
            <a:spLocks noGrp="1"/>
          </p:cNvSpPr>
          <p:nvPr>
            <p:ph type="title" idx="4294967295"/>
          </p:nvPr>
        </p:nvSpPr>
        <p:spPr>
          <a:xfrm>
            <a:off x="1087514" y="3499"/>
            <a:ext cx="10515600" cy="12625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sz="3200" b="1" kern="1200">
                <a:solidFill>
                  <a:srgbClr val="255ABB"/>
                </a:solidFill>
                <a:latin typeface="Aptos" panose="020B0004020202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schemeClr val="bg1"/>
                </a:solidFill>
                <a:effectLst/>
                <a:uLnTx/>
                <a:uFillTx/>
                <a:latin typeface="Aptos"/>
                <a:ea typeface="+mj-ea"/>
                <a:cs typeface="+mj-cs"/>
              </a:rPr>
              <a:t>Interim Assessment Blocks (F/IAB)</a:t>
            </a:r>
          </a:p>
        </p:txBody>
      </p:sp>
    </p:spTree>
    <p:extLst>
      <p:ext uri="{BB962C8B-B14F-4D97-AF65-F5344CB8AC3E}">
        <p14:creationId xmlns:p14="http://schemas.microsoft.com/office/powerpoint/2010/main" val="2274954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FC65B-75D2-75E7-3378-28937D2871E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26AAB1-9A38-4752-4D00-41499E2AFA7F}"/>
              </a:ext>
            </a:extLst>
          </p:cNvPr>
          <p:cNvSpPr>
            <a:spLocks noGrp="1"/>
          </p:cNvSpPr>
          <p:nvPr>
            <p:ph idx="1"/>
          </p:nvPr>
        </p:nvSpPr>
        <p:spPr>
          <a:xfrm>
            <a:off x="1066800" y="2014007"/>
            <a:ext cx="10058400" cy="3200400"/>
          </a:xfrm>
        </p:spPr>
        <p:txBody>
          <a:bodyPr vert="horz" lIns="91440" tIns="45720" rIns="91440" bIns="45720" rtlCol="0" anchor="t">
            <a:noAutofit/>
          </a:bodyPr>
          <a:lstStyle/>
          <a:p>
            <a:pPr marL="527685" indent="-514350">
              <a:spcBef>
                <a:spcPts val="105"/>
              </a:spcBef>
              <a:buAutoNum type="arabicPeriod"/>
              <a:tabLst>
                <a:tab pos="527685" algn="l"/>
              </a:tabLst>
            </a:pPr>
            <a:r>
              <a:rPr lang="en-US" sz="2800" dirty="0">
                <a:latin typeface="Aptos"/>
                <a:cs typeface="Century Gothic"/>
              </a:rPr>
              <a:t>The</a:t>
            </a:r>
            <a:r>
              <a:rPr lang="en-US" sz="2800" spc="-55" dirty="0">
                <a:latin typeface="Aptos"/>
                <a:cs typeface="Century Gothic"/>
              </a:rPr>
              <a:t> </a:t>
            </a:r>
            <a:r>
              <a:rPr lang="en-US" sz="2800" dirty="0">
                <a:latin typeface="Aptos"/>
                <a:cs typeface="Century Gothic"/>
              </a:rPr>
              <a:t>Smarter</a:t>
            </a:r>
            <a:r>
              <a:rPr lang="en-US" sz="2800" spc="-50" dirty="0">
                <a:latin typeface="Aptos"/>
                <a:cs typeface="Century Gothic"/>
              </a:rPr>
              <a:t> </a:t>
            </a:r>
            <a:r>
              <a:rPr lang="en-US" sz="2800" dirty="0">
                <a:latin typeface="Aptos"/>
                <a:cs typeface="Century Gothic"/>
              </a:rPr>
              <a:t>Balanced</a:t>
            </a:r>
            <a:r>
              <a:rPr lang="en-US" sz="2800" spc="-55" dirty="0">
                <a:latin typeface="Aptos"/>
                <a:cs typeface="Century Gothic"/>
              </a:rPr>
              <a:t> </a:t>
            </a:r>
            <a:r>
              <a:rPr lang="en-US" sz="2800" dirty="0">
                <a:latin typeface="Aptos"/>
                <a:cs typeface="Century Gothic"/>
              </a:rPr>
              <a:t>Vertical</a:t>
            </a:r>
            <a:r>
              <a:rPr lang="en-US" sz="2800" spc="-25" dirty="0">
                <a:latin typeface="Aptos"/>
                <a:cs typeface="Century Gothic"/>
              </a:rPr>
              <a:t> </a:t>
            </a:r>
            <a:r>
              <a:rPr lang="en-US" sz="2800" spc="-10" dirty="0">
                <a:latin typeface="Aptos"/>
                <a:cs typeface="Century Gothic"/>
              </a:rPr>
              <a:t>Scale</a:t>
            </a:r>
            <a:endParaRPr lang="en-US" sz="2800" dirty="0">
              <a:latin typeface="Aptos"/>
              <a:cs typeface="Century Gothic"/>
            </a:endParaRPr>
          </a:p>
          <a:p>
            <a:pPr>
              <a:spcBef>
                <a:spcPts val="1180"/>
              </a:spcBef>
              <a:buFont typeface="Century Gothic"/>
              <a:buAutoNum type="arabicPeriod"/>
            </a:pPr>
            <a:endParaRPr lang="en-US" sz="2800" dirty="0">
              <a:cs typeface="Century Gothic"/>
            </a:endParaRPr>
          </a:p>
          <a:p>
            <a:pPr>
              <a:spcBef>
                <a:spcPts val="1180"/>
              </a:spcBef>
              <a:buFont typeface="Century Gothic"/>
              <a:buAutoNum type="arabicPeriod"/>
            </a:pPr>
            <a:endParaRPr lang="en-US" sz="2800" dirty="0">
              <a:cs typeface="Century Gothic"/>
            </a:endParaRPr>
          </a:p>
          <a:p>
            <a:pPr marL="527685" marR="188595" indent="-515620">
              <a:buAutoNum type="arabicPeriod"/>
              <a:tabLst>
                <a:tab pos="527685" algn="l"/>
              </a:tabLst>
            </a:pPr>
            <a:r>
              <a:rPr lang="en-US" sz="2800" dirty="0">
                <a:latin typeface="Aptos"/>
                <a:cs typeface="Century Gothic"/>
              </a:rPr>
              <a:t>The</a:t>
            </a:r>
            <a:r>
              <a:rPr lang="en-US" sz="2800" spc="-35" dirty="0">
                <a:latin typeface="Aptos"/>
                <a:cs typeface="Century Gothic"/>
              </a:rPr>
              <a:t> </a:t>
            </a:r>
            <a:r>
              <a:rPr lang="en-US" sz="2800" dirty="0">
                <a:latin typeface="Aptos"/>
                <a:cs typeface="Century Gothic"/>
              </a:rPr>
              <a:t>Standard</a:t>
            </a:r>
            <a:r>
              <a:rPr lang="en-US" sz="2800" spc="-55" dirty="0">
                <a:latin typeface="Aptos"/>
                <a:cs typeface="Century Gothic"/>
              </a:rPr>
              <a:t> </a:t>
            </a:r>
            <a:r>
              <a:rPr lang="en-US" sz="2800" dirty="0">
                <a:latin typeface="Aptos"/>
                <a:cs typeface="Century Gothic"/>
              </a:rPr>
              <a:t>Error</a:t>
            </a:r>
            <a:r>
              <a:rPr lang="en-US" sz="2800" spc="-5" dirty="0">
                <a:latin typeface="Aptos"/>
                <a:cs typeface="Century Gothic"/>
              </a:rPr>
              <a:t> </a:t>
            </a:r>
            <a:r>
              <a:rPr lang="en-US" sz="2800" dirty="0">
                <a:latin typeface="Aptos"/>
                <a:cs typeface="Century Gothic"/>
              </a:rPr>
              <a:t>of</a:t>
            </a:r>
            <a:r>
              <a:rPr lang="en-US" sz="2800" spc="-35" dirty="0">
                <a:latin typeface="Aptos"/>
                <a:cs typeface="Century Gothic"/>
              </a:rPr>
              <a:t> </a:t>
            </a:r>
            <a:r>
              <a:rPr lang="en-US" sz="2800" spc="-10" dirty="0">
                <a:latin typeface="Aptos"/>
                <a:cs typeface="Century Gothic"/>
              </a:rPr>
              <a:t>Measurement (SEM)</a:t>
            </a:r>
            <a:endParaRPr lang="en-US" sz="2800" dirty="0">
              <a:latin typeface="Aptos"/>
              <a:cs typeface="Century Gothic"/>
            </a:endParaRPr>
          </a:p>
          <a:p>
            <a:pPr marL="0" indent="0">
              <a:buNone/>
            </a:pPr>
            <a:endParaRPr lang="en-US" sz="2600" dirty="0"/>
          </a:p>
        </p:txBody>
      </p:sp>
      <p:sp>
        <p:nvSpPr>
          <p:cNvPr id="3" name="Title 3" descr="Three Important Topics">
            <a:extLst>
              <a:ext uri="{FF2B5EF4-FFF2-40B4-BE49-F238E27FC236}">
                <a16:creationId xmlns:a16="http://schemas.microsoft.com/office/drawing/2014/main" id="{0415E028-4264-60FD-35F0-E221433222AB}"/>
              </a:ext>
            </a:extLst>
          </p:cNvPr>
          <p:cNvSpPr txBox="1">
            <a:spLocks noGrp="1"/>
          </p:cNvSpPr>
          <p:nvPr>
            <p:ph type="title" idx="4294967295"/>
          </p:nvPr>
        </p:nvSpPr>
        <p:spPr>
          <a:xfrm>
            <a:off x="1087514" y="3499"/>
            <a:ext cx="10515600" cy="12625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sz="3200" b="1" kern="1200">
                <a:solidFill>
                  <a:srgbClr val="255ABB"/>
                </a:solidFill>
                <a:latin typeface="Aptos" panose="020B0004020202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Aptos"/>
                <a:ea typeface="+mj-ea"/>
                <a:cs typeface="+mj-cs"/>
              </a:rPr>
              <a:t>Important Topics</a:t>
            </a:r>
          </a:p>
        </p:txBody>
      </p:sp>
    </p:spTree>
    <p:extLst>
      <p:ext uri="{BB962C8B-B14F-4D97-AF65-F5344CB8AC3E}">
        <p14:creationId xmlns:p14="http://schemas.microsoft.com/office/powerpoint/2010/main" val="3945386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87919-05D7-80F3-218E-D6D2DF02DB02}"/>
            </a:ext>
          </a:extLst>
        </p:cNvPr>
        <p:cNvGrpSpPr/>
        <p:nvPr/>
      </p:nvGrpSpPr>
      <p:grpSpPr>
        <a:xfrm>
          <a:off x="0" y="0"/>
          <a:ext cx="0" cy="0"/>
          <a:chOff x="0" y="0"/>
          <a:chExt cx="0" cy="0"/>
        </a:xfrm>
      </p:grpSpPr>
      <p:sp>
        <p:nvSpPr>
          <p:cNvPr id="3" name="Title 3" descr="Smarter Balanced Overall Scale Scores&#10; for ELA">
            <a:extLst>
              <a:ext uri="{FF2B5EF4-FFF2-40B4-BE49-F238E27FC236}">
                <a16:creationId xmlns:a16="http://schemas.microsoft.com/office/drawing/2014/main" id="{20348B02-A7DD-4D93-41B1-3A30C95ACE2C}"/>
              </a:ext>
            </a:extLst>
          </p:cNvPr>
          <p:cNvSpPr txBox="1">
            <a:spLocks noGrp="1"/>
          </p:cNvSpPr>
          <p:nvPr>
            <p:ph type="title" idx="4294967295"/>
          </p:nvPr>
        </p:nvSpPr>
        <p:spPr>
          <a:xfrm>
            <a:off x="1087514" y="3499"/>
            <a:ext cx="10515600" cy="12625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sz="3200" b="1" kern="1200">
                <a:solidFill>
                  <a:srgbClr val="255ABB"/>
                </a:solidFill>
                <a:latin typeface="Aptos" panose="020B0004020202020204" pitchFamily="34" charset="0"/>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lang="en-US" sz="3200" dirty="0">
                <a:solidFill>
                  <a:schemeClr val="bg1"/>
                </a:solidFill>
              </a:rPr>
              <a:t>Smarter Balanced</a:t>
            </a:r>
            <a:r>
              <a:rPr lang="en-US" sz="3200" spc="-10" dirty="0">
                <a:solidFill>
                  <a:schemeClr val="bg1"/>
                </a:solidFill>
              </a:rPr>
              <a:t> </a:t>
            </a:r>
            <a:r>
              <a:rPr lang="en-US" sz="3200" dirty="0">
                <a:solidFill>
                  <a:schemeClr val="bg1"/>
                </a:solidFill>
              </a:rPr>
              <a:t>Overall Scale</a:t>
            </a:r>
            <a:r>
              <a:rPr lang="en-US" sz="3200" spc="-10" dirty="0">
                <a:solidFill>
                  <a:schemeClr val="bg1"/>
                </a:solidFill>
              </a:rPr>
              <a:t> Scores</a:t>
            </a:r>
            <a:br>
              <a:rPr lang="en-US" sz="3200" spc="-10" dirty="0">
                <a:solidFill>
                  <a:schemeClr val="bg1"/>
                </a:solidFill>
              </a:rPr>
            </a:br>
            <a:r>
              <a:rPr lang="en-US" sz="3200" spc="-10" dirty="0">
                <a:solidFill>
                  <a:schemeClr val="bg1"/>
                </a:solidFill>
              </a:rPr>
              <a:t> for ELA</a:t>
            </a:r>
            <a:endParaRPr kumimoji="0" lang="en-US" sz="3200" b="1" i="0" u="none" strike="noStrike" kern="1200" cap="none" spc="0" normalizeH="0" baseline="0" noProof="0" dirty="0">
              <a:ln>
                <a:noFill/>
              </a:ln>
              <a:solidFill>
                <a:schemeClr val="bg1"/>
              </a:solidFill>
              <a:effectLst/>
              <a:uLnTx/>
              <a:uFillTx/>
              <a:latin typeface="Aptos"/>
              <a:ea typeface="+mj-ea"/>
              <a:cs typeface="+mj-cs"/>
            </a:endParaRPr>
          </a:p>
        </p:txBody>
      </p:sp>
      <p:graphicFrame>
        <p:nvGraphicFramePr>
          <p:cNvPr id="4" name="Table 3" descr="This table provides the English Language Arts vertical scale score ranges for each achievement level in each grade tested.">
            <a:extLst>
              <a:ext uri="{FF2B5EF4-FFF2-40B4-BE49-F238E27FC236}">
                <a16:creationId xmlns:a16="http://schemas.microsoft.com/office/drawing/2014/main" id="{4DF1B552-05C0-DEEF-98B3-DB4DBDC22B8D}"/>
              </a:ext>
            </a:extLst>
          </p:cNvPr>
          <p:cNvGraphicFramePr>
            <a:graphicFrameLocks noGrp="1"/>
          </p:cNvGraphicFramePr>
          <p:nvPr>
            <p:extLst>
              <p:ext uri="{D42A27DB-BD31-4B8C-83A1-F6EECF244321}">
                <p14:modId xmlns:p14="http://schemas.microsoft.com/office/powerpoint/2010/main" val="3640081095"/>
              </p:ext>
            </p:extLst>
          </p:nvPr>
        </p:nvGraphicFramePr>
        <p:xfrm>
          <a:off x="701040" y="2103120"/>
          <a:ext cx="10789919" cy="3657599"/>
        </p:xfrm>
        <a:graphic>
          <a:graphicData uri="http://schemas.openxmlformats.org/drawingml/2006/table">
            <a:tbl>
              <a:tblPr firstRow="1" firstCol="1" bandRow="1">
                <a:tableStyleId>{5C22544A-7EE6-4342-B048-85BDC9FD1C3A}</a:tableStyleId>
              </a:tblPr>
              <a:tblGrid>
                <a:gridCol w="2279561">
                  <a:extLst>
                    <a:ext uri="{9D8B030D-6E8A-4147-A177-3AD203B41FA5}">
                      <a16:colId xmlns:a16="http://schemas.microsoft.com/office/drawing/2014/main" val="1659375935"/>
                    </a:ext>
                  </a:extLst>
                </a:gridCol>
                <a:gridCol w="1418393">
                  <a:extLst>
                    <a:ext uri="{9D8B030D-6E8A-4147-A177-3AD203B41FA5}">
                      <a16:colId xmlns:a16="http://schemas.microsoft.com/office/drawing/2014/main" val="1249407549"/>
                    </a:ext>
                  </a:extLst>
                </a:gridCol>
                <a:gridCol w="1418393">
                  <a:extLst>
                    <a:ext uri="{9D8B030D-6E8A-4147-A177-3AD203B41FA5}">
                      <a16:colId xmlns:a16="http://schemas.microsoft.com/office/drawing/2014/main" val="1076310526"/>
                    </a:ext>
                  </a:extLst>
                </a:gridCol>
                <a:gridCol w="1418393">
                  <a:extLst>
                    <a:ext uri="{9D8B030D-6E8A-4147-A177-3AD203B41FA5}">
                      <a16:colId xmlns:a16="http://schemas.microsoft.com/office/drawing/2014/main" val="2414396379"/>
                    </a:ext>
                  </a:extLst>
                </a:gridCol>
                <a:gridCol w="1418393">
                  <a:extLst>
                    <a:ext uri="{9D8B030D-6E8A-4147-A177-3AD203B41FA5}">
                      <a16:colId xmlns:a16="http://schemas.microsoft.com/office/drawing/2014/main" val="3649098021"/>
                    </a:ext>
                  </a:extLst>
                </a:gridCol>
                <a:gridCol w="1418393">
                  <a:extLst>
                    <a:ext uri="{9D8B030D-6E8A-4147-A177-3AD203B41FA5}">
                      <a16:colId xmlns:a16="http://schemas.microsoft.com/office/drawing/2014/main" val="1922736071"/>
                    </a:ext>
                  </a:extLst>
                </a:gridCol>
                <a:gridCol w="1418393">
                  <a:extLst>
                    <a:ext uri="{9D8B030D-6E8A-4147-A177-3AD203B41FA5}">
                      <a16:colId xmlns:a16="http://schemas.microsoft.com/office/drawing/2014/main" val="4238441074"/>
                    </a:ext>
                  </a:extLst>
                </a:gridCol>
              </a:tblGrid>
              <a:tr h="655679">
                <a:tc>
                  <a:txBody>
                    <a:bodyPr/>
                    <a:lstStyle/>
                    <a:p>
                      <a:pPr marL="62865" algn="ctr">
                        <a:lnSpc>
                          <a:spcPct val="100000"/>
                        </a:lnSpc>
                        <a:spcBef>
                          <a:spcPts val="655"/>
                        </a:spcBef>
                      </a:pPr>
                      <a:r>
                        <a:rPr sz="2200" b="1" spc="-25" dirty="0">
                          <a:solidFill>
                            <a:srgbClr val="FFFFFF"/>
                          </a:solidFill>
                          <a:latin typeface="Aptos" panose="020B0004020202020204" pitchFamily="34" charset="0"/>
                        </a:rPr>
                        <a:t>ELA</a:t>
                      </a:r>
                      <a:endParaRPr sz="2200" dirty="0">
                        <a:latin typeface="Aptos" panose="020B0004020202020204" pitchFamily="34" charset="0"/>
                        <a:cs typeface="Calibri"/>
                      </a:endParaRPr>
                    </a:p>
                  </a:txBody>
                  <a:tcPr marL="0" marR="0" marT="83185" marB="0" anchor="ctr">
                    <a:solidFill>
                      <a:srgbClr val="255ABB"/>
                    </a:solidFill>
                  </a:tcPr>
                </a:tc>
                <a:tc>
                  <a:txBody>
                    <a:bodyPr/>
                    <a:lstStyle/>
                    <a:p>
                      <a:pPr marL="635" algn="ctr">
                        <a:lnSpc>
                          <a:spcPct val="100000"/>
                        </a:lnSpc>
                        <a:spcBef>
                          <a:spcPts val="655"/>
                        </a:spcBef>
                      </a:pPr>
                      <a:r>
                        <a:rPr sz="2200" b="1" dirty="0">
                          <a:solidFill>
                            <a:srgbClr val="FFFFFF"/>
                          </a:solidFill>
                          <a:latin typeface="Aptos" panose="020B0004020202020204" pitchFamily="34" charset="0"/>
                        </a:rPr>
                        <a:t>Grade</a:t>
                      </a:r>
                      <a:r>
                        <a:rPr sz="2200" b="1" spc="-60"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3</a:t>
                      </a:r>
                      <a:endParaRPr sz="2200" dirty="0">
                        <a:latin typeface="Aptos" panose="020B0004020202020204" pitchFamily="34" charset="0"/>
                        <a:cs typeface="Calibri"/>
                      </a:endParaRPr>
                    </a:p>
                  </a:txBody>
                  <a:tcPr marL="0" marR="0" marT="83185" marB="0" anchor="ctr">
                    <a:solidFill>
                      <a:srgbClr val="255ABB"/>
                    </a:solidFill>
                  </a:tcPr>
                </a:tc>
                <a:tc>
                  <a:txBody>
                    <a:bodyPr/>
                    <a:lstStyle/>
                    <a:p>
                      <a:pPr marL="635" algn="ctr">
                        <a:lnSpc>
                          <a:spcPct val="100000"/>
                        </a:lnSpc>
                        <a:spcBef>
                          <a:spcPts val="655"/>
                        </a:spcBef>
                      </a:pPr>
                      <a:r>
                        <a:rPr sz="2200" b="1" dirty="0">
                          <a:solidFill>
                            <a:srgbClr val="FFFFFF"/>
                          </a:solidFill>
                          <a:latin typeface="Aptos" panose="020B0004020202020204" pitchFamily="34" charset="0"/>
                        </a:rPr>
                        <a:t>Grade</a:t>
                      </a:r>
                      <a:r>
                        <a:rPr sz="2200" b="1" spc="-60"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4</a:t>
                      </a:r>
                      <a:endParaRPr sz="2200" dirty="0">
                        <a:latin typeface="Aptos" panose="020B0004020202020204" pitchFamily="34" charset="0"/>
                        <a:cs typeface="Calibri"/>
                      </a:endParaRPr>
                    </a:p>
                  </a:txBody>
                  <a:tcPr marL="0" marR="0" marT="83185" marB="0" anchor="ctr">
                    <a:solidFill>
                      <a:srgbClr val="255ABB"/>
                    </a:solidFill>
                  </a:tcPr>
                </a:tc>
                <a:tc>
                  <a:txBody>
                    <a:bodyPr/>
                    <a:lstStyle/>
                    <a:p>
                      <a:pPr marL="635" algn="ctr">
                        <a:lnSpc>
                          <a:spcPct val="100000"/>
                        </a:lnSpc>
                        <a:spcBef>
                          <a:spcPts val="655"/>
                        </a:spcBef>
                      </a:pPr>
                      <a:r>
                        <a:rPr sz="2200" b="1" dirty="0">
                          <a:solidFill>
                            <a:srgbClr val="FFFFFF"/>
                          </a:solidFill>
                          <a:latin typeface="Aptos" panose="020B0004020202020204" pitchFamily="34" charset="0"/>
                        </a:rPr>
                        <a:t>Grade</a:t>
                      </a:r>
                      <a:r>
                        <a:rPr sz="2200" b="1" spc="-60"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5</a:t>
                      </a:r>
                      <a:endParaRPr sz="2200" dirty="0">
                        <a:latin typeface="Aptos" panose="020B0004020202020204" pitchFamily="34" charset="0"/>
                        <a:cs typeface="Calibri"/>
                      </a:endParaRPr>
                    </a:p>
                  </a:txBody>
                  <a:tcPr marL="0" marR="0" marT="83185" marB="0" anchor="ctr">
                    <a:solidFill>
                      <a:srgbClr val="255ABB"/>
                    </a:solidFill>
                  </a:tcPr>
                </a:tc>
                <a:tc>
                  <a:txBody>
                    <a:bodyPr/>
                    <a:lstStyle/>
                    <a:p>
                      <a:pPr marL="635" algn="ctr">
                        <a:lnSpc>
                          <a:spcPct val="100000"/>
                        </a:lnSpc>
                        <a:spcBef>
                          <a:spcPts val="655"/>
                        </a:spcBef>
                      </a:pPr>
                      <a:r>
                        <a:rPr sz="2200" b="1" dirty="0">
                          <a:solidFill>
                            <a:srgbClr val="FFFFFF"/>
                          </a:solidFill>
                          <a:latin typeface="Aptos" panose="020B0004020202020204" pitchFamily="34" charset="0"/>
                        </a:rPr>
                        <a:t>Grade</a:t>
                      </a:r>
                      <a:r>
                        <a:rPr sz="2200" b="1" spc="-60"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6</a:t>
                      </a:r>
                      <a:endParaRPr sz="2200" dirty="0">
                        <a:latin typeface="Aptos" panose="020B0004020202020204" pitchFamily="34" charset="0"/>
                        <a:cs typeface="Calibri"/>
                      </a:endParaRPr>
                    </a:p>
                  </a:txBody>
                  <a:tcPr marL="0" marR="0" marT="83185" marB="0" anchor="ctr">
                    <a:solidFill>
                      <a:srgbClr val="255ABB"/>
                    </a:solidFill>
                  </a:tcPr>
                </a:tc>
                <a:tc>
                  <a:txBody>
                    <a:bodyPr/>
                    <a:lstStyle/>
                    <a:p>
                      <a:pPr marL="635" algn="ctr">
                        <a:lnSpc>
                          <a:spcPct val="100000"/>
                        </a:lnSpc>
                        <a:spcBef>
                          <a:spcPts val="655"/>
                        </a:spcBef>
                      </a:pPr>
                      <a:r>
                        <a:rPr sz="2200" b="1" dirty="0">
                          <a:solidFill>
                            <a:srgbClr val="FFFFFF"/>
                          </a:solidFill>
                          <a:latin typeface="Aptos" panose="020B0004020202020204" pitchFamily="34" charset="0"/>
                        </a:rPr>
                        <a:t>Grade</a:t>
                      </a:r>
                      <a:r>
                        <a:rPr sz="2200" b="1" spc="-60"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7</a:t>
                      </a:r>
                      <a:endParaRPr sz="2200" dirty="0">
                        <a:latin typeface="Aptos" panose="020B0004020202020204" pitchFamily="34" charset="0"/>
                        <a:cs typeface="Calibri"/>
                      </a:endParaRPr>
                    </a:p>
                  </a:txBody>
                  <a:tcPr marL="0" marR="0" marT="83185" marB="0" anchor="ctr">
                    <a:solidFill>
                      <a:srgbClr val="255ABB"/>
                    </a:solidFill>
                  </a:tcPr>
                </a:tc>
                <a:tc>
                  <a:txBody>
                    <a:bodyPr/>
                    <a:lstStyle/>
                    <a:p>
                      <a:pPr algn="ctr">
                        <a:lnSpc>
                          <a:spcPct val="100000"/>
                        </a:lnSpc>
                        <a:spcBef>
                          <a:spcPts val="655"/>
                        </a:spcBef>
                      </a:pPr>
                      <a:r>
                        <a:rPr sz="2200" spc="-10" dirty="0">
                          <a:solidFill>
                            <a:srgbClr val="FFFFFF"/>
                          </a:solidFill>
                          <a:latin typeface="Aptos" panose="020B0004020202020204" pitchFamily="34" charset="0"/>
                        </a:rPr>
                        <a:t>Grade</a:t>
                      </a:r>
                      <a:r>
                        <a:rPr sz="2200" spc="-35" dirty="0">
                          <a:solidFill>
                            <a:srgbClr val="FFFFFF"/>
                          </a:solidFill>
                          <a:latin typeface="Aptos" panose="020B0004020202020204" pitchFamily="34" charset="0"/>
                        </a:rPr>
                        <a:t> </a:t>
                      </a:r>
                      <a:r>
                        <a:rPr sz="2200" spc="-50" dirty="0">
                          <a:solidFill>
                            <a:srgbClr val="FFFFFF"/>
                          </a:solidFill>
                          <a:latin typeface="Aptos" panose="020B0004020202020204" pitchFamily="34" charset="0"/>
                        </a:rPr>
                        <a:t>8</a:t>
                      </a:r>
                      <a:endParaRPr sz="2200" dirty="0">
                        <a:latin typeface="Aptos" panose="020B0004020202020204" pitchFamily="34" charset="0"/>
                        <a:cs typeface="Calibri"/>
                      </a:endParaRPr>
                    </a:p>
                  </a:txBody>
                  <a:tcPr marL="0" marR="0" marT="83185" marB="0" anchor="ctr">
                    <a:solidFill>
                      <a:srgbClr val="255ABB"/>
                    </a:solidFill>
                  </a:tcPr>
                </a:tc>
                <a:extLst>
                  <a:ext uri="{0D108BD9-81ED-4DB2-BD59-A6C34878D82A}">
                    <a16:rowId xmlns:a16="http://schemas.microsoft.com/office/drawing/2014/main" val="1212284115"/>
                  </a:ext>
                </a:extLst>
              </a:tr>
              <a:tr h="744618">
                <a:tc>
                  <a:txBody>
                    <a:bodyPr/>
                    <a:lstStyle/>
                    <a:p>
                      <a:pPr marL="182880" algn="l">
                        <a:lnSpc>
                          <a:spcPct val="100000"/>
                        </a:lnSpc>
                        <a:spcBef>
                          <a:spcPts val="0"/>
                        </a:spcBef>
                      </a:pPr>
                      <a:r>
                        <a:rPr sz="2200" b="1" spc="-10" dirty="0">
                          <a:latin typeface="Aptos" panose="020B0004020202020204" pitchFamily="34" charset="0"/>
                        </a:rPr>
                        <a:t>Level</a:t>
                      </a:r>
                      <a:r>
                        <a:rPr sz="2200" b="1" spc="-40" dirty="0">
                          <a:latin typeface="Aptos" panose="020B0004020202020204" pitchFamily="34" charset="0"/>
                        </a:rPr>
                        <a:t> </a:t>
                      </a:r>
                      <a:r>
                        <a:rPr sz="2200" b="1" spc="-50" dirty="0">
                          <a:latin typeface="Aptos" panose="020B0004020202020204" pitchFamily="34" charset="0"/>
                        </a:rPr>
                        <a:t>4</a:t>
                      </a:r>
                      <a:r>
                        <a:rPr lang="en-US" sz="2200" b="1" spc="-50" dirty="0">
                          <a:latin typeface="Aptos" panose="020B0004020202020204" pitchFamily="34" charset="0"/>
                        </a:rPr>
                        <a:t>: </a:t>
                      </a:r>
                      <a:r>
                        <a:rPr sz="2200" b="1" spc="-10" dirty="0">
                          <a:latin typeface="Aptos" panose="020B0004020202020204" pitchFamily="34" charset="0"/>
                        </a:rPr>
                        <a:t>Exceeded</a:t>
                      </a:r>
                      <a:endParaRPr sz="2200" dirty="0">
                        <a:latin typeface="Aptos" panose="020B0004020202020204" pitchFamily="34" charset="0"/>
                        <a:cs typeface="Calibri"/>
                      </a:endParaRPr>
                    </a:p>
                  </a:txBody>
                  <a:tcPr marL="0" marR="0" marT="3810" marB="0" anchor="ctr"/>
                </a:tc>
                <a:tc>
                  <a:txBody>
                    <a:bodyPr/>
                    <a:lstStyle/>
                    <a:p>
                      <a:pPr marL="28575" algn="ctr">
                        <a:lnSpc>
                          <a:spcPct val="100000"/>
                        </a:lnSpc>
                        <a:spcBef>
                          <a:spcPts val="869"/>
                        </a:spcBef>
                      </a:pPr>
                      <a:r>
                        <a:rPr sz="2200" spc="-10" dirty="0">
                          <a:latin typeface="Aptos" panose="020B0004020202020204" pitchFamily="34" charset="0"/>
                        </a:rPr>
                        <a:t>2490</a:t>
                      </a:r>
                      <a:r>
                        <a:rPr lang="en-US" sz="2200" spc="-10" dirty="0">
                          <a:latin typeface="Aptos" panose="020B0004020202020204" pitchFamily="34" charset="0"/>
                        </a:rPr>
                        <a:t>–</a:t>
                      </a:r>
                      <a:r>
                        <a:rPr sz="2200" spc="-20" dirty="0">
                          <a:latin typeface="Aptos" panose="020B0004020202020204" pitchFamily="34" charset="0"/>
                        </a:rPr>
                        <a:t>2623</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2533</a:t>
                      </a:r>
                      <a:r>
                        <a:rPr lang="en-US" sz="2200" spc="-10" dirty="0">
                          <a:latin typeface="Aptos" panose="020B0004020202020204" pitchFamily="34" charset="0"/>
                        </a:rPr>
                        <a:t>–</a:t>
                      </a:r>
                      <a:r>
                        <a:rPr sz="2200" spc="-20" dirty="0">
                          <a:latin typeface="Aptos" panose="020B0004020202020204" pitchFamily="34" charset="0"/>
                        </a:rPr>
                        <a:t>2663</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2582</a:t>
                      </a:r>
                      <a:r>
                        <a:rPr lang="en-US" sz="2200" spc="-10" dirty="0">
                          <a:latin typeface="Aptos" panose="020B0004020202020204" pitchFamily="34" charset="0"/>
                        </a:rPr>
                        <a:t>–</a:t>
                      </a:r>
                      <a:r>
                        <a:rPr sz="2200" spc="-20" dirty="0">
                          <a:latin typeface="Aptos" panose="020B0004020202020204" pitchFamily="34" charset="0"/>
                        </a:rPr>
                        <a:t>2701</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2618</a:t>
                      </a:r>
                      <a:r>
                        <a:rPr lang="en-US" sz="2200" spc="-10" dirty="0">
                          <a:latin typeface="Aptos" panose="020B0004020202020204" pitchFamily="34" charset="0"/>
                        </a:rPr>
                        <a:t>–</a:t>
                      </a:r>
                      <a:r>
                        <a:rPr sz="2200" spc="-20" dirty="0">
                          <a:latin typeface="Aptos" panose="020B0004020202020204" pitchFamily="34" charset="0"/>
                        </a:rPr>
                        <a:t>2724</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2649</a:t>
                      </a:r>
                      <a:r>
                        <a:rPr lang="en-US" sz="2200" spc="-10" dirty="0">
                          <a:latin typeface="Aptos" panose="020B0004020202020204" pitchFamily="34" charset="0"/>
                        </a:rPr>
                        <a:t>–</a:t>
                      </a:r>
                      <a:r>
                        <a:rPr sz="2200" spc="-20" dirty="0">
                          <a:latin typeface="Aptos" panose="020B0004020202020204" pitchFamily="34" charset="0"/>
                        </a:rPr>
                        <a:t>2745</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2668</a:t>
                      </a:r>
                      <a:r>
                        <a:rPr lang="en-US" sz="2200" spc="-10" dirty="0">
                          <a:latin typeface="Aptos" panose="020B0004020202020204" pitchFamily="34" charset="0"/>
                        </a:rPr>
                        <a:t>–</a:t>
                      </a:r>
                      <a:r>
                        <a:rPr sz="2200" spc="-20" dirty="0">
                          <a:latin typeface="Aptos" panose="020B0004020202020204" pitchFamily="34" charset="0"/>
                        </a:rPr>
                        <a:t>2769</a:t>
                      </a:r>
                      <a:endParaRPr sz="2200" dirty="0">
                        <a:latin typeface="Aptos" panose="020B0004020202020204" pitchFamily="34" charset="0"/>
                        <a:cs typeface="Calibri"/>
                      </a:endParaRPr>
                    </a:p>
                  </a:txBody>
                  <a:tcPr marL="0" marR="0" marT="110489" marB="0" anchor="ctr"/>
                </a:tc>
                <a:extLst>
                  <a:ext uri="{0D108BD9-81ED-4DB2-BD59-A6C34878D82A}">
                    <a16:rowId xmlns:a16="http://schemas.microsoft.com/office/drawing/2014/main" val="3772061892"/>
                  </a:ext>
                </a:extLst>
              </a:tr>
              <a:tr h="744618">
                <a:tc>
                  <a:txBody>
                    <a:bodyPr/>
                    <a:lstStyle/>
                    <a:p>
                      <a:pPr marL="182880" algn="l">
                        <a:lnSpc>
                          <a:spcPct val="100000"/>
                        </a:lnSpc>
                        <a:spcBef>
                          <a:spcPts val="0"/>
                        </a:spcBef>
                      </a:pPr>
                      <a:r>
                        <a:rPr sz="2200" b="1" spc="-10">
                          <a:latin typeface="Aptos" panose="020B0004020202020204" pitchFamily="34" charset="0"/>
                        </a:rPr>
                        <a:t>Level</a:t>
                      </a:r>
                      <a:r>
                        <a:rPr sz="2200" b="1" spc="-40">
                          <a:latin typeface="Aptos" panose="020B0004020202020204" pitchFamily="34" charset="0"/>
                        </a:rPr>
                        <a:t> </a:t>
                      </a:r>
                      <a:r>
                        <a:rPr sz="2200" b="1" spc="-50">
                          <a:latin typeface="Aptos" panose="020B0004020202020204" pitchFamily="34" charset="0"/>
                        </a:rPr>
                        <a:t>3</a:t>
                      </a:r>
                      <a:r>
                        <a:rPr lang="en-US" sz="2200" b="1" spc="-50">
                          <a:latin typeface="Aptos" panose="020B0004020202020204" pitchFamily="34" charset="0"/>
                        </a:rPr>
                        <a:t>: </a:t>
                      </a:r>
                      <a:r>
                        <a:rPr sz="2200" b="1" spc="-25">
                          <a:latin typeface="Aptos" panose="020B0004020202020204" pitchFamily="34" charset="0"/>
                        </a:rPr>
                        <a:t>Met</a:t>
                      </a:r>
                      <a:endParaRPr sz="2200">
                        <a:latin typeface="Aptos" panose="020B0004020202020204" pitchFamily="34" charset="0"/>
                        <a:cs typeface="Calibri"/>
                      </a:endParaRPr>
                    </a:p>
                  </a:txBody>
                  <a:tcPr marL="0" marR="0" marT="3810" marB="0" anchor="ctr"/>
                </a:tc>
                <a:tc>
                  <a:txBody>
                    <a:bodyPr/>
                    <a:lstStyle/>
                    <a:p>
                      <a:pPr marL="28575" algn="ctr">
                        <a:lnSpc>
                          <a:spcPct val="100000"/>
                        </a:lnSpc>
                        <a:spcBef>
                          <a:spcPts val="869"/>
                        </a:spcBef>
                      </a:pPr>
                      <a:r>
                        <a:rPr sz="2200" spc="-10" dirty="0">
                          <a:latin typeface="Aptos" panose="020B0004020202020204" pitchFamily="34" charset="0"/>
                        </a:rPr>
                        <a:t>2432</a:t>
                      </a:r>
                      <a:r>
                        <a:rPr lang="en-US" sz="2200" spc="-10" dirty="0">
                          <a:latin typeface="Aptos" panose="020B0004020202020204" pitchFamily="34" charset="0"/>
                        </a:rPr>
                        <a:t>–</a:t>
                      </a:r>
                      <a:r>
                        <a:rPr sz="2200" spc="-20" dirty="0">
                          <a:latin typeface="Aptos" panose="020B0004020202020204" pitchFamily="34" charset="0"/>
                        </a:rPr>
                        <a:t>2489</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2473</a:t>
                      </a:r>
                      <a:r>
                        <a:rPr lang="en-US" sz="2200" spc="-10" dirty="0">
                          <a:latin typeface="Aptos" panose="020B0004020202020204" pitchFamily="34" charset="0"/>
                        </a:rPr>
                        <a:t>–</a:t>
                      </a:r>
                      <a:r>
                        <a:rPr sz="2200" spc="-20" dirty="0">
                          <a:latin typeface="Aptos" panose="020B0004020202020204" pitchFamily="34" charset="0"/>
                        </a:rPr>
                        <a:t>2532</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2502</a:t>
                      </a:r>
                      <a:r>
                        <a:rPr lang="en-US" sz="2200" spc="-10" dirty="0">
                          <a:latin typeface="Aptos" panose="020B0004020202020204" pitchFamily="34" charset="0"/>
                        </a:rPr>
                        <a:t>–</a:t>
                      </a:r>
                      <a:r>
                        <a:rPr sz="2200" spc="-20" dirty="0">
                          <a:latin typeface="Aptos" panose="020B0004020202020204" pitchFamily="34" charset="0"/>
                        </a:rPr>
                        <a:t>2581</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2531</a:t>
                      </a:r>
                      <a:r>
                        <a:rPr lang="en-US" sz="2200" spc="-10" dirty="0">
                          <a:latin typeface="Aptos" panose="020B0004020202020204" pitchFamily="34" charset="0"/>
                        </a:rPr>
                        <a:t>–</a:t>
                      </a:r>
                      <a:r>
                        <a:rPr sz="2200" spc="-20" dirty="0">
                          <a:latin typeface="Aptos" panose="020B0004020202020204" pitchFamily="34" charset="0"/>
                        </a:rPr>
                        <a:t>2617</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2552</a:t>
                      </a:r>
                      <a:r>
                        <a:rPr lang="en-US" sz="2200" spc="-10" dirty="0">
                          <a:latin typeface="Aptos" panose="020B0004020202020204" pitchFamily="34" charset="0"/>
                        </a:rPr>
                        <a:t>–</a:t>
                      </a:r>
                      <a:r>
                        <a:rPr sz="2200" spc="-20" dirty="0">
                          <a:latin typeface="Aptos" panose="020B0004020202020204" pitchFamily="34" charset="0"/>
                        </a:rPr>
                        <a:t>2648</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2567</a:t>
                      </a:r>
                      <a:r>
                        <a:rPr lang="en-US" sz="2200" spc="-10" dirty="0">
                          <a:latin typeface="Aptos" panose="020B0004020202020204" pitchFamily="34" charset="0"/>
                        </a:rPr>
                        <a:t>–</a:t>
                      </a:r>
                      <a:r>
                        <a:rPr sz="2200" spc="-20" dirty="0">
                          <a:latin typeface="Aptos" panose="020B0004020202020204" pitchFamily="34" charset="0"/>
                        </a:rPr>
                        <a:t>2667</a:t>
                      </a:r>
                      <a:endParaRPr sz="2200" dirty="0">
                        <a:latin typeface="Aptos" panose="020B0004020202020204" pitchFamily="34" charset="0"/>
                        <a:cs typeface="Calibri"/>
                      </a:endParaRPr>
                    </a:p>
                  </a:txBody>
                  <a:tcPr marL="0" marR="0" marT="110489" marB="0" anchor="ctr"/>
                </a:tc>
                <a:extLst>
                  <a:ext uri="{0D108BD9-81ED-4DB2-BD59-A6C34878D82A}">
                    <a16:rowId xmlns:a16="http://schemas.microsoft.com/office/drawing/2014/main" val="1624144817"/>
                  </a:ext>
                </a:extLst>
              </a:tr>
              <a:tr h="768066">
                <a:tc>
                  <a:txBody>
                    <a:bodyPr/>
                    <a:lstStyle/>
                    <a:p>
                      <a:pPr marL="182880" algn="l">
                        <a:lnSpc>
                          <a:spcPct val="100000"/>
                        </a:lnSpc>
                        <a:spcBef>
                          <a:spcPts val="0"/>
                        </a:spcBef>
                      </a:pPr>
                      <a:r>
                        <a:rPr sz="2200" b="1" spc="-10">
                          <a:latin typeface="Aptos" panose="020B0004020202020204" pitchFamily="34" charset="0"/>
                        </a:rPr>
                        <a:t>Level</a:t>
                      </a:r>
                      <a:r>
                        <a:rPr sz="2200" b="1" spc="-40">
                          <a:latin typeface="Aptos" panose="020B0004020202020204" pitchFamily="34" charset="0"/>
                        </a:rPr>
                        <a:t> </a:t>
                      </a:r>
                      <a:r>
                        <a:rPr sz="2200" b="1" spc="-50">
                          <a:latin typeface="Aptos" panose="020B0004020202020204" pitchFamily="34" charset="0"/>
                        </a:rPr>
                        <a:t>2</a:t>
                      </a:r>
                      <a:r>
                        <a:rPr lang="en-US" sz="2200" b="1" spc="-50">
                          <a:latin typeface="Aptos" panose="020B0004020202020204" pitchFamily="34" charset="0"/>
                        </a:rPr>
                        <a:t>: </a:t>
                      </a:r>
                      <a:r>
                        <a:rPr sz="2200" b="1" spc="-10">
                          <a:latin typeface="Aptos" panose="020B0004020202020204" pitchFamily="34" charset="0"/>
                        </a:rPr>
                        <a:t>Approaching</a:t>
                      </a:r>
                      <a:endParaRPr sz="2200">
                        <a:latin typeface="Aptos" panose="020B0004020202020204" pitchFamily="34" charset="0"/>
                        <a:cs typeface="Calibri"/>
                      </a:endParaRPr>
                    </a:p>
                  </a:txBody>
                  <a:tcPr marL="0" marR="0" marT="3810" marB="0" anchor="ctr"/>
                </a:tc>
                <a:tc>
                  <a:txBody>
                    <a:bodyPr/>
                    <a:lstStyle/>
                    <a:p>
                      <a:pPr marL="28575" algn="ctr">
                        <a:lnSpc>
                          <a:spcPct val="100000"/>
                        </a:lnSpc>
                        <a:spcBef>
                          <a:spcPts val="869"/>
                        </a:spcBef>
                      </a:pPr>
                      <a:r>
                        <a:rPr sz="2200" spc="-10" dirty="0">
                          <a:latin typeface="Aptos" panose="020B0004020202020204" pitchFamily="34" charset="0"/>
                        </a:rPr>
                        <a:t>2367</a:t>
                      </a:r>
                      <a:r>
                        <a:rPr lang="en-US" sz="2200" spc="-10" dirty="0">
                          <a:latin typeface="Aptos" panose="020B0004020202020204" pitchFamily="34" charset="0"/>
                        </a:rPr>
                        <a:t>–</a:t>
                      </a:r>
                      <a:r>
                        <a:rPr sz="2200" spc="-20" dirty="0">
                          <a:latin typeface="Aptos" panose="020B0004020202020204" pitchFamily="34" charset="0"/>
                        </a:rPr>
                        <a:t>2431</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2416</a:t>
                      </a:r>
                      <a:r>
                        <a:rPr lang="en-US" sz="2200" spc="-10" dirty="0">
                          <a:latin typeface="Aptos" panose="020B0004020202020204" pitchFamily="34" charset="0"/>
                        </a:rPr>
                        <a:t>–</a:t>
                      </a:r>
                      <a:r>
                        <a:rPr sz="2200" spc="-20" dirty="0">
                          <a:latin typeface="Aptos" panose="020B0004020202020204" pitchFamily="34" charset="0"/>
                        </a:rPr>
                        <a:t>2472</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2442</a:t>
                      </a:r>
                      <a:r>
                        <a:rPr lang="en-US" sz="2200" spc="-10" dirty="0">
                          <a:latin typeface="Aptos" panose="020B0004020202020204" pitchFamily="34" charset="0"/>
                        </a:rPr>
                        <a:t>–</a:t>
                      </a:r>
                      <a:r>
                        <a:rPr sz="2200" spc="-20" dirty="0">
                          <a:latin typeface="Aptos" panose="020B0004020202020204" pitchFamily="34" charset="0"/>
                        </a:rPr>
                        <a:t>2501</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2457</a:t>
                      </a:r>
                      <a:r>
                        <a:rPr lang="en-US" sz="2200" spc="-10" dirty="0">
                          <a:latin typeface="Aptos" panose="020B0004020202020204" pitchFamily="34" charset="0"/>
                        </a:rPr>
                        <a:t>–</a:t>
                      </a:r>
                      <a:r>
                        <a:rPr sz="2200" spc="-20" dirty="0">
                          <a:latin typeface="Aptos" panose="020B0004020202020204" pitchFamily="34" charset="0"/>
                        </a:rPr>
                        <a:t>2530</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2479</a:t>
                      </a:r>
                      <a:r>
                        <a:rPr lang="en-US" sz="2200" spc="-10" dirty="0">
                          <a:latin typeface="Aptos" panose="020B0004020202020204" pitchFamily="34" charset="0"/>
                        </a:rPr>
                        <a:t>–</a:t>
                      </a:r>
                      <a:r>
                        <a:rPr sz="2200" spc="-20" dirty="0">
                          <a:latin typeface="Aptos" panose="020B0004020202020204" pitchFamily="34" charset="0"/>
                        </a:rPr>
                        <a:t>2551</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2487</a:t>
                      </a:r>
                      <a:r>
                        <a:rPr lang="en-US" sz="2200" spc="-10" dirty="0">
                          <a:latin typeface="Aptos" panose="020B0004020202020204" pitchFamily="34" charset="0"/>
                        </a:rPr>
                        <a:t>–</a:t>
                      </a:r>
                      <a:r>
                        <a:rPr sz="2200" spc="-20" dirty="0">
                          <a:latin typeface="Aptos" panose="020B0004020202020204" pitchFamily="34" charset="0"/>
                        </a:rPr>
                        <a:t>2566</a:t>
                      </a:r>
                      <a:endParaRPr sz="2200" dirty="0">
                        <a:latin typeface="Aptos" panose="020B0004020202020204" pitchFamily="34" charset="0"/>
                        <a:cs typeface="Calibri"/>
                      </a:endParaRPr>
                    </a:p>
                  </a:txBody>
                  <a:tcPr marL="0" marR="0" marT="110489" marB="0" anchor="ctr"/>
                </a:tc>
                <a:extLst>
                  <a:ext uri="{0D108BD9-81ED-4DB2-BD59-A6C34878D82A}">
                    <a16:rowId xmlns:a16="http://schemas.microsoft.com/office/drawing/2014/main" val="3075718124"/>
                  </a:ext>
                </a:extLst>
              </a:tr>
              <a:tr h="744618">
                <a:tc>
                  <a:txBody>
                    <a:bodyPr/>
                    <a:lstStyle/>
                    <a:p>
                      <a:pPr marL="182880" algn="l">
                        <a:lnSpc>
                          <a:spcPct val="100000"/>
                        </a:lnSpc>
                        <a:spcBef>
                          <a:spcPts val="0"/>
                        </a:spcBef>
                      </a:pPr>
                      <a:r>
                        <a:rPr sz="2200" b="1" spc="-10">
                          <a:latin typeface="Aptos" panose="020B0004020202020204" pitchFamily="34" charset="0"/>
                        </a:rPr>
                        <a:t>Level</a:t>
                      </a:r>
                      <a:r>
                        <a:rPr sz="2200" b="1" spc="-40">
                          <a:latin typeface="Aptos" panose="020B0004020202020204" pitchFamily="34" charset="0"/>
                        </a:rPr>
                        <a:t> </a:t>
                      </a:r>
                      <a:r>
                        <a:rPr sz="2200" b="1" spc="-50">
                          <a:latin typeface="Aptos" panose="020B0004020202020204" pitchFamily="34" charset="0"/>
                        </a:rPr>
                        <a:t>1</a:t>
                      </a:r>
                      <a:r>
                        <a:rPr lang="en-US" sz="2200" b="1" spc="-50">
                          <a:latin typeface="Aptos" panose="020B0004020202020204" pitchFamily="34" charset="0"/>
                        </a:rPr>
                        <a:t>: </a:t>
                      </a:r>
                      <a:r>
                        <a:rPr sz="2200" b="1">
                          <a:latin typeface="Aptos" panose="020B0004020202020204" pitchFamily="34" charset="0"/>
                        </a:rPr>
                        <a:t>Not</a:t>
                      </a:r>
                      <a:r>
                        <a:rPr sz="2200" b="1" spc="-30">
                          <a:latin typeface="Aptos" panose="020B0004020202020204" pitchFamily="34" charset="0"/>
                        </a:rPr>
                        <a:t> </a:t>
                      </a:r>
                      <a:r>
                        <a:rPr sz="2200" b="1" spc="-25">
                          <a:latin typeface="Aptos" panose="020B0004020202020204" pitchFamily="34" charset="0"/>
                        </a:rPr>
                        <a:t>Met</a:t>
                      </a:r>
                      <a:endParaRPr sz="2200">
                        <a:latin typeface="Aptos" panose="020B0004020202020204" pitchFamily="34" charset="0"/>
                        <a:cs typeface="Calibri"/>
                      </a:endParaRPr>
                    </a:p>
                  </a:txBody>
                  <a:tcPr marL="0" marR="0" marT="3810" marB="0" anchor="ctr"/>
                </a:tc>
                <a:tc>
                  <a:txBody>
                    <a:bodyPr/>
                    <a:lstStyle/>
                    <a:p>
                      <a:pPr marL="28575" algn="ctr">
                        <a:lnSpc>
                          <a:spcPct val="100000"/>
                        </a:lnSpc>
                        <a:spcBef>
                          <a:spcPts val="869"/>
                        </a:spcBef>
                      </a:pPr>
                      <a:r>
                        <a:rPr sz="2200" spc="-10" dirty="0">
                          <a:latin typeface="Aptos" panose="020B0004020202020204" pitchFamily="34" charset="0"/>
                        </a:rPr>
                        <a:t>2114</a:t>
                      </a:r>
                      <a:r>
                        <a:rPr lang="en-US" sz="2200" spc="-10" dirty="0">
                          <a:latin typeface="Aptos" panose="020B0004020202020204" pitchFamily="34" charset="0"/>
                        </a:rPr>
                        <a:t>–</a:t>
                      </a:r>
                      <a:r>
                        <a:rPr sz="2200" spc="-20" dirty="0">
                          <a:latin typeface="Aptos" panose="020B0004020202020204" pitchFamily="34" charset="0"/>
                        </a:rPr>
                        <a:t>2366</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2131</a:t>
                      </a:r>
                      <a:r>
                        <a:rPr lang="en-US" sz="2200" spc="-10" dirty="0">
                          <a:latin typeface="Aptos" panose="020B0004020202020204" pitchFamily="34" charset="0"/>
                        </a:rPr>
                        <a:t>–</a:t>
                      </a:r>
                      <a:r>
                        <a:rPr sz="2200" spc="-20" dirty="0">
                          <a:latin typeface="Aptos" panose="020B0004020202020204" pitchFamily="34" charset="0"/>
                        </a:rPr>
                        <a:t>2415</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2201</a:t>
                      </a:r>
                      <a:r>
                        <a:rPr lang="en-US" sz="2200" spc="-10" dirty="0">
                          <a:latin typeface="Aptos" panose="020B0004020202020204" pitchFamily="34" charset="0"/>
                        </a:rPr>
                        <a:t>–</a:t>
                      </a:r>
                      <a:r>
                        <a:rPr sz="2200" spc="-20" dirty="0">
                          <a:latin typeface="Aptos" panose="020B0004020202020204" pitchFamily="34" charset="0"/>
                        </a:rPr>
                        <a:t>2441</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2210</a:t>
                      </a:r>
                      <a:r>
                        <a:rPr lang="en-US" sz="2200" spc="-10" dirty="0">
                          <a:latin typeface="Aptos" panose="020B0004020202020204" pitchFamily="34" charset="0"/>
                        </a:rPr>
                        <a:t>–</a:t>
                      </a:r>
                      <a:r>
                        <a:rPr sz="2200" spc="-20" dirty="0">
                          <a:latin typeface="Aptos" panose="020B0004020202020204" pitchFamily="34" charset="0"/>
                        </a:rPr>
                        <a:t>2456</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2258</a:t>
                      </a:r>
                      <a:r>
                        <a:rPr lang="en-US" sz="2200" spc="-10" dirty="0">
                          <a:latin typeface="Aptos" panose="020B0004020202020204" pitchFamily="34" charset="0"/>
                        </a:rPr>
                        <a:t>–</a:t>
                      </a:r>
                      <a:r>
                        <a:rPr sz="2200" spc="-20" dirty="0">
                          <a:latin typeface="Aptos" panose="020B0004020202020204" pitchFamily="34" charset="0"/>
                        </a:rPr>
                        <a:t>2478</a:t>
                      </a:r>
                      <a:endParaRPr sz="2200" dirty="0">
                        <a:latin typeface="Aptos" panose="020B0004020202020204" pitchFamily="34" charset="0"/>
                        <a:cs typeface="Calibri"/>
                      </a:endParaRPr>
                    </a:p>
                  </a:txBody>
                  <a:tcPr marL="0" marR="0" marT="110489" marB="0" anchor="ctr"/>
                </a:tc>
                <a:tc>
                  <a:txBody>
                    <a:bodyPr/>
                    <a:lstStyle/>
                    <a:p>
                      <a:pPr marL="43815" algn="ctr">
                        <a:lnSpc>
                          <a:spcPct val="100000"/>
                        </a:lnSpc>
                        <a:spcBef>
                          <a:spcPts val="869"/>
                        </a:spcBef>
                      </a:pPr>
                      <a:r>
                        <a:rPr sz="2200" spc="-10" dirty="0">
                          <a:latin typeface="Aptos" panose="020B0004020202020204" pitchFamily="34" charset="0"/>
                        </a:rPr>
                        <a:t>2288</a:t>
                      </a:r>
                      <a:r>
                        <a:rPr lang="en-US" sz="2200" spc="-10" dirty="0">
                          <a:latin typeface="Aptos" panose="020B0004020202020204" pitchFamily="34" charset="0"/>
                        </a:rPr>
                        <a:t>–</a:t>
                      </a:r>
                      <a:r>
                        <a:rPr sz="2200" spc="-20" dirty="0">
                          <a:latin typeface="Aptos" panose="020B0004020202020204" pitchFamily="34" charset="0"/>
                        </a:rPr>
                        <a:t>2486</a:t>
                      </a:r>
                      <a:endParaRPr sz="2200" dirty="0">
                        <a:latin typeface="Aptos" panose="020B0004020202020204" pitchFamily="34" charset="0"/>
                        <a:cs typeface="Calibri"/>
                      </a:endParaRPr>
                    </a:p>
                  </a:txBody>
                  <a:tcPr marL="0" marR="0" marT="110489" marB="0" anchor="ctr"/>
                </a:tc>
                <a:extLst>
                  <a:ext uri="{0D108BD9-81ED-4DB2-BD59-A6C34878D82A}">
                    <a16:rowId xmlns:a16="http://schemas.microsoft.com/office/drawing/2014/main" val="1014396127"/>
                  </a:ext>
                </a:extLst>
              </a:tr>
            </a:tbl>
          </a:graphicData>
        </a:graphic>
      </p:graphicFrame>
    </p:spTree>
    <p:extLst>
      <p:ext uri="{BB962C8B-B14F-4D97-AF65-F5344CB8AC3E}">
        <p14:creationId xmlns:p14="http://schemas.microsoft.com/office/powerpoint/2010/main" val="2160771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F957E-F9E2-9FC1-F27D-79E200164137}"/>
            </a:ext>
          </a:extLst>
        </p:cNvPr>
        <p:cNvGrpSpPr/>
        <p:nvPr/>
      </p:nvGrpSpPr>
      <p:grpSpPr>
        <a:xfrm>
          <a:off x="0" y="0"/>
          <a:ext cx="0" cy="0"/>
          <a:chOff x="0" y="0"/>
          <a:chExt cx="0" cy="0"/>
        </a:xfrm>
      </p:grpSpPr>
      <p:sp>
        <p:nvSpPr>
          <p:cNvPr id="3" name="Title 3" descr="Smarter Balanced Overall Scale Scores&#10;for Math">
            <a:extLst>
              <a:ext uri="{FF2B5EF4-FFF2-40B4-BE49-F238E27FC236}">
                <a16:creationId xmlns:a16="http://schemas.microsoft.com/office/drawing/2014/main" id="{BB74520A-A517-1DA6-7899-453CAE1AD512}"/>
              </a:ext>
            </a:extLst>
          </p:cNvPr>
          <p:cNvSpPr txBox="1">
            <a:spLocks noGrp="1"/>
          </p:cNvSpPr>
          <p:nvPr>
            <p:ph type="title" idx="4294967295"/>
          </p:nvPr>
        </p:nvSpPr>
        <p:spPr>
          <a:xfrm>
            <a:off x="1087514" y="3499"/>
            <a:ext cx="10515600" cy="12625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sz="3200" b="1" kern="1200">
                <a:solidFill>
                  <a:srgbClr val="255ABB"/>
                </a:solidFill>
                <a:latin typeface="Aptos" panose="020B0004020202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a:solidFill>
                  <a:schemeClr val="bg1"/>
                </a:solidFill>
              </a:rPr>
              <a:t>Smarter Balanced</a:t>
            </a:r>
            <a:r>
              <a:rPr lang="en-US" sz="3200" spc="-10">
                <a:solidFill>
                  <a:schemeClr val="bg1"/>
                </a:solidFill>
              </a:rPr>
              <a:t> </a:t>
            </a:r>
            <a:r>
              <a:rPr lang="en-US" sz="3200">
                <a:solidFill>
                  <a:schemeClr val="bg1"/>
                </a:solidFill>
              </a:rPr>
              <a:t>Overall Scale</a:t>
            </a:r>
            <a:r>
              <a:rPr lang="en-US" sz="3200" spc="-10">
                <a:solidFill>
                  <a:schemeClr val="bg1"/>
                </a:solidFill>
              </a:rPr>
              <a:t> Scores</a:t>
            </a:r>
            <a:br>
              <a:rPr lang="en-US" sz="3200" spc="-10">
                <a:solidFill>
                  <a:schemeClr val="bg1"/>
                </a:solidFill>
              </a:rPr>
            </a:br>
            <a:r>
              <a:rPr lang="en-US" sz="3200" spc="-10">
                <a:solidFill>
                  <a:schemeClr val="bg1"/>
                </a:solidFill>
              </a:rPr>
              <a:t>for Math</a:t>
            </a:r>
            <a:endParaRPr kumimoji="0" lang="en-US" sz="3200" b="1" i="0" u="none" strike="noStrike" kern="1200" cap="none" spc="0" normalizeH="0" baseline="0" noProof="0">
              <a:ln>
                <a:noFill/>
              </a:ln>
              <a:solidFill>
                <a:schemeClr val="bg1"/>
              </a:solidFill>
              <a:effectLst/>
              <a:uLnTx/>
              <a:uFillTx/>
              <a:latin typeface="Aptos"/>
              <a:ea typeface="+mj-ea"/>
              <a:cs typeface="+mj-cs"/>
            </a:endParaRPr>
          </a:p>
        </p:txBody>
      </p:sp>
      <p:graphicFrame>
        <p:nvGraphicFramePr>
          <p:cNvPr id="6" name="Table 5" descr="This table provides the mathematics vertical scale score ranges for each achievement level in each grade tested.">
            <a:extLst>
              <a:ext uri="{FF2B5EF4-FFF2-40B4-BE49-F238E27FC236}">
                <a16:creationId xmlns:a16="http://schemas.microsoft.com/office/drawing/2014/main" id="{1163F10E-4BDC-7EB8-711A-6352D841FDC8}"/>
              </a:ext>
            </a:extLst>
          </p:cNvPr>
          <p:cNvGraphicFramePr>
            <a:graphicFrameLocks noGrp="1"/>
          </p:cNvGraphicFramePr>
          <p:nvPr>
            <p:extLst>
              <p:ext uri="{D42A27DB-BD31-4B8C-83A1-F6EECF244321}">
                <p14:modId xmlns:p14="http://schemas.microsoft.com/office/powerpoint/2010/main" val="1606837844"/>
              </p:ext>
            </p:extLst>
          </p:nvPr>
        </p:nvGraphicFramePr>
        <p:xfrm>
          <a:off x="701041" y="2103119"/>
          <a:ext cx="10789919" cy="3657600"/>
        </p:xfrm>
        <a:graphic>
          <a:graphicData uri="http://schemas.openxmlformats.org/drawingml/2006/table">
            <a:tbl>
              <a:tblPr firstRow="1" firstCol="1" bandRow="1">
                <a:tableStyleId>{5C22544A-7EE6-4342-B048-85BDC9FD1C3A}</a:tableStyleId>
              </a:tblPr>
              <a:tblGrid>
                <a:gridCol w="2279561">
                  <a:extLst>
                    <a:ext uri="{9D8B030D-6E8A-4147-A177-3AD203B41FA5}">
                      <a16:colId xmlns:a16="http://schemas.microsoft.com/office/drawing/2014/main" val="1659375935"/>
                    </a:ext>
                  </a:extLst>
                </a:gridCol>
                <a:gridCol w="1418393">
                  <a:extLst>
                    <a:ext uri="{9D8B030D-6E8A-4147-A177-3AD203B41FA5}">
                      <a16:colId xmlns:a16="http://schemas.microsoft.com/office/drawing/2014/main" val="1249407549"/>
                    </a:ext>
                  </a:extLst>
                </a:gridCol>
                <a:gridCol w="1418393">
                  <a:extLst>
                    <a:ext uri="{9D8B030D-6E8A-4147-A177-3AD203B41FA5}">
                      <a16:colId xmlns:a16="http://schemas.microsoft.com/office/drawing/2014/main" val="1076310526"/>
                    </a:ext>
                  </a:extLst>
                </a:gridCol>
                <a:gridCol w="1418393">
                  <a:extLst>
                    <a:ext uri="{9D8B030D-6E8A-4147-A177-3AD203B41FA5}">
                      <a16:colId xmlns:a16="http://schemas.microsoft.com/office/drawing/2014/main" val="2414396379"/>
                    </a:ext>
                  </a:extLst>
                </a:gridCol>
                <a:gridCol w="1418393">
                  <a:extLst>
                    <a:ext uri="{9D8B030D-6E8A-4147-A177-3AD203B41FA5}">
                      <a16:colId xmlns:a16="http://schemas.microsoft.com/office/drawing/2014/main" val="3649098021"/>
                    </a:ext>
                  </a:extLst>
                </a:gridCol>
                <a:gridCol w="1418393">
                  <a:extLst>
                    <a:ext uri="{9D8B030D-6E8A-4147-A177-3AD203B41FA5}">
                      <a16:colId xmlns:a16="http://schemas.microsoft.com/office/drawing/2014/main" val="1922736071"/>
                    </a:ext>
                  </a:extLst>
                </a:gridCol>
                <a:gridCol w="1418393">
                  <a:extLst>
                    <a:ext uri="{9D8B030D-6E8A-4147-A177-3AD203B41FA5}">
                      <a16:colId xmlns:a16="http://schemas.microsoft.com/office/drawing/2014/main" val="4238441074"/>
                    </a:ext>
                  </a:extLst>
                </a:gridCol>
              </a:tblGrid>
              <a:tr h="665804">
                <a:tc>
                  <a:txBody>
                    <a:bodyPr/>
                    <a:lstStyle/>
                    <a:p>
                      <a:pPr marL="182880" algn="ctr">
                        <a:lnSpc>
                          <a:spcPct val="100000"/>
                        </a:lnSpc>
                        <a:spcBef>
                          <a:spcPts val="0"/>
                        </a:spcBef>
                      </a:pPr>
                      <a:r>
                        <a:rPr sz="2200" b="1" spc="-10" dirty="0">
                          <a:solidFill>
                            <a:srgbClr val="FFFFFF"/>
                          </a:solidFill>
                          <a:latin typeface="Aptos" panose="020B0004020202020204" pitchFamily="34" charset="0"/>
                        </a:rPr>
                        <a:t>Mathematics</a:t>
                      </a:r>
                      <a:endParaRPr sz="2200" dirty="0">
                        <a:latin typeface="Aptos" panose="020B0004020202020204" pitchFamily="34" charset="0"/>
                        <a:cs typeface="Calibri"/>
                      </a:endParaRPr>
                    </a:p>
                  </a:txBody>
                  <a:tcPr marL="0" marR="0" marT="83820" marB="0" anchor="ctr">
                    <a:solidFill>
                      <a:srgbClr val="255ABB"/>
                    </a:solidFill>
                  </a:tcPr>
                </a:tc>
                <a:tc>
                  <a:txBody>
                    <a:bodyPr/>
                    <a:lstStyle/>
                    <a:p>
                      <a:pPr algn="ctr">
                        <a:lnSpc>
                          <a:spcPct val="100000"/>
                        </a:lnSpc>
                        <a:spcBef>
                          <a:spcPts val="660"/>
                        </a:spcBef>
                      </a:pPr>
                      <a:r>
                        <a:rPr sz="2200" b="1" spc="-10" dirty="0">
                          <a:solidFill>
                            <a:srgbClr val="FFFFFF"/>
                          </a:solidFill>
                          <a:latin typeface="Aptos" panose="020B0004020202020204" pitchFamily="34" charset="0"/>
                        </a:rPr>
                        <a:t>Grade</a:t>
                      </a:r>
                      <a:r>
                        <a:rPr sz="2200" b="1" spc="-35"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3</a:t>
                      </a:r>
                      <a:endParaRPr sz="2200" b="1" dirty="0">
                        <a:latin typeface="Aptos" panose="020B0004020202020204" pitchFamily="34" charset="0"/>
                        <a:cs typeface="Calibri"/>
                      </a:endParaRPr>
                    </a:p>
                  </a:txBody>
                  <a:tcPr marL="0" marR="0" marT="83820" marB="0" anchor="ctr">
                    <a:solidFill>
                      <a:srgbClr val="255ABB"/>
                    </a:solidFill>
                  </a:tcPr>
                </a:tc>
                <a:tc>
                  <a:txBody>
                    <a:bodyPr/>
                    <a:lstStyle/>
                    <a:p>
                      <a:pPr algn="ctr">
                        <a:lnSpc>
                          <a:spcPct val="100000"/>
                        </a:lnSpc>
                        <a:spcBef>
                          <a:spcPts val="660"/>
                        </a:spcBef>
                      </a:pPr>
                      <a:r>
                        <a:rPr sz="2200" b="1" spc="-10" dirty="0">
                          <a:solidFill>
                            <a:srgbClr val="FFFFFF"/>
                          </a:solidFill>
                          <a:latin typeface="Aptos" panose="020B0004020202020204" pitchFamily="34" charset="0"/>
                        </a:rPr>
                        <a:t>Grade</a:t>
                      </a:r>
                      <a:r>
                        <a:rPr sz="2200" b="1" spc="-35"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4</a:t>
                      </a:r>
                      <a:endParaRPr sz="2200" b="1" dirty="0">
                        <a:latin typeface="Aptos" panose="020B0004020202020204" pitchFamily="34" charset="0"/>
                        <a:cs typeface="Calibri"/>
                      </a:endParaRPr>
                    </a:p>
                  </a:txBody>
                  <a:tcPr marL="0" marR="0" marT="83820" marB="0" anchor="ctr">
                    <a:solidFill>
                      <a:srgbClr val="255ABB"/>
                    </a:solidFill>
                  </a:tcPr>
                </a:tc>
                <a:tc>
                  <a:txBody>
                    <a:bodyPr/>
                    <a:lstStyle/>
                    <a:p>
                      <a:pPr algn="ctr">
                        <a:lnSpc>
                          <a:spcPct val="100000"/>
                        </a:lnSpc>
                        <a:spcBef>
                          <a:spcPts val="660"/>
                        </a:spcBef>
                      </a:pPr>
                      <a:r>
                        <a:rPr sz="2200" b="1" spc="-10" dirty="0">
                          <a:solidFill>
                            <a:srgbClr val="FFFFFF"/>
                          </a:solidFill>
                          <a:latin typeface="Aptos" panose="020B0004020202020204" pitchFamily="34" charset="0"/>
                        </a:rPr>
                        <a:t>Grade</a:t>
                      </a:r>
                      <a:r>
                        <a:rPr sz="2200" b="1" spc="-35"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5</a:t>
                      </a:r>
                      <a:endParaRPr sz="2200" b="1" dirty="0">
                        <a:latin typeface="Aptos" panose="020B0004020202020204" pitchFamily="34" charset="0"/>
                        <a:cs typeface="Calibri"/>
                      </a:endParaRPr>
                    </a:p>
                  </a:txBody>
                  <a:tcPr marL="0" marR="0" marT="83820" marB="0" anchor="ctr">
                    <a:solidFill>
                      <a:srgbClr val="255ABB"/>
                    </a:solidFill>
                  </a:tcPr>
                </a:tc>
                <a:tc>
                  <a:txBody>
                    <a:bodyPr/>
                    <a:lstStyle/>
                    <a:p>
                      <a:pPr algn="ctr">
                        <a:lnSpc>
                          <a:spcPct val="100000"/>
                        </a:lnSpc>
                        <a:spcBef>
                          <a:spcPts val="660"/>
                        </a:spcBef>
                      </a:pPr>
                      <a:r>
                        <a:rPr sz="2200" b="1" spc="-10" dirty="0">
                          <a:solidFill>
                            <a:srgbClr val="FFFFFF"/>
                          </a:solidFill>
                          <a:latin typeface="Aptos" panose="020B0004020202020204" pitchFamily="34" charset="0"/>
                        </a:rPr>
                        <a:t>Grade</a:t>
                      </a:r>
                      <a:r>
                        <a:rPr sz="2200" b="1" spc="-35"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6</a:t>
                      </a:r>
                      <a:endParaRPr sz="2200" b="1" dirty="0">
                        <a:latin typeface="Aptos" panose="020B0004020202020204" pitchFamily="34" charset="0"/>
                        <a:cs typeface="Calibri"/>
                      </a:endParaRPr>
                    </a:p>
                  </a:txBody>
                  <a:tcPr marL="0" marR="0" marT="83820" marB="0" anchor="ctr">
                    <a:solidFill>
                      <a:srgbClr val="255ABB"/>
                    </a:solidFill>
                  </a:tcPr>
                </a:tc>
                <a:tc>
                  <a:txBody>
                    <a:bodyPr/>
                    <a:lstStyle/>
                    <a:p>
                      <a:pPr algn="ctr">
                        <a:lnSpc>
                          <a:spcPct val="100000"/>
                        </a:lnSpc>
                        <a:spcBef>
                          <a:spcPts val="660"/>
                        </a:spcBef>
                      </a:pPr>
                      <a:r>
                        <a:rPr sz="2200" b="1" spc="-10" dirty="0">
                          <a:solidFill>
                            <a:srgbClr val="FFFFFF"/>
                          </a:solidFill>
                          <a:latin typeface="Aptos" panose="020B0004020202020204" pitchFamily="34" charset="0"/>
                        </a:rPr>
                        <a:t>Grade</a:t>
                      </a:r>
                      <a:r>
                        <a:rPr sz="2200" b="1" spc="-35"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7</a:t>
                      </a:r>
                      <a:endParaRPr sz="2200" b="1" dirty="0">
                        <a:latin typeface="Aptos" panose="020B0004020202020204" pitchFamily="34" charset="0"/>
                        <a:cs typeface="Calibri"/>
                      </a:endParaRPr>
                    </a:p>
                  </a:txBody>
                  <a:tcPr marL="0" marR="0" marT="83820" marB="0" anchor="ctr">
                    <a:solidFill>
                      <a:srgbClr val="255ABB"/>
                    </a:solidFill>
                  </a:tcPr>
                </a:tc>
                <a:tc>
                  <a:txBody>
                    <a:bodyPr/>
                    <a:lstStyle/>
                    <a:p>
                      <a:pPr algn="ctr">
                        <a:lnSpc>
                          <a:spcPct val="100000"/>
                        </a:lnSpc>
                        <a:spcBef>
                          <a:spcPts val="660"/>
                        </a:spcBef>
                      </a:pPr>
                      <a:r>
                        <a:rPr sz="2200" b="1" spc="-10" dirty="0">
                          <a:solidFill>
                            <a:srgbClr val="FFFFFF"/>
                          </a:solidFill>
                          <a:latin typeface="Aptos" panose="020B0004020202020204" pitchFamily="34" charset="0"/>
                        </a:rPr>
                        <a:t>Grade</a:t>
                      </a:r>
                      <a:r>
                        <a:rPr sz="2200" b="1" spc="-35" dirty="0">
                          <a:solidFill>
                            <a:srgbClr val="FFFFFF"/>
                          </a:solidFill>
                          <a:latin typeface="Aptos" panose="020B0004020202020204" pitchFamily="34" charset="0"/>
                        </a:rPr>
                        <a:t> </a:t>
                      </a:r>
                      <a:r>
                        <a:rPr sz="2200" b="1" spc="-50" dirty="0">
                          <a:solidFill>
                            <a:srgbClr val="FFFFFF"/>
                          </a:solidFill>
                          <a:latin typeface="Aptos" panose="020B0004020202020204" pitchFamily="34" charset="0"/>
                        </a:rPr>
                        <a:t>8</a:t>
                      </a:r>
                      <a:endParaRPr sz="2200" b="1" dirty="0">
                        <a:latin typeface="Aptos" panose="020B0004020202020204" pitchFamily="34" charset="0"/>
                        <a:cs typeface="Calibri"/>
                      </a:endParaRPr>
                    </a:p>
                  </a:txBody>
                  <a:tcPr marL="0" marR="0" marT="83820" marB="0" anchor="ctr">
                    <a:solidFill>
                      <a:srgbClr val="255ABB"/>
                    </a:solidFill>
                  </a:tcPr>
                </a:tc>
                <a:extLst>
                  <a:ext uri="{0D108BD9-81ED-4DB2-BD59-A6C34878D82A}">
                    <a16:rowId xmlns:a16="http://schemas.microsoft.com/office/drawing/2014/main" val="2955087938"/>
                  </a:ext>
                </a:extLst>
              </a:tr>
              <a:tr h="756119">
                <a:tc>
                  <a:txBody>
                    <a:bodyPr/>
                    <a:lstStyle/>
                    <a:p>
                      <a:pPr marL="182880" algn="l">
                        <a:lnSpc>
                          <a:spcPct val="100000"/>
                        </a:lnSpc>
                        <a:spcBef>
                          <a:spcPts val="0"/>
                        </a:spcBef>
                      </a:pPr>
                      <a:r>
                        <a:rPr sz="2200" b="1" spc="-10">
                          <a:latin typeface="Aptos" panose="020B0004020202020204" pitchFamily="34" charset="0"/>
                        </a:rPr>
                        <a:t>Level</a:t>
                      </a:r>
                      <a:r>
                        <a:rPr sz="2200" b="1" spc="-40">
                          <a:latin typeface="Aptos" panose="020B0004020202020204" pitchFamily="34" charset="0"/>
                        </a:rPr>
                        <a:t> </a:t>
                      </a:r>
                      <a:r>
                        <a:rPr sz="2200" b="1" spc="-50">
                          <a:latin typeface="Aptos" panose="020B0004020202020204" pitchFamily="34" charset="0"/>
                        </a:rPr>
                        <a:t>4</a:t>
                      </a:r>
                      <a:r>
                        <a:rPr lang="en-US" sz="2200" b="1" spc="-50">
                          <a:latin typeface="Aptos" panose="020B0004020202020204" pitchFamily="34" charset="0"/>
                        </a:rPr>
                        <a:t>: </a:t>
                      </a:r>
                      <a:r>
                        <a:rPr sz="2200" b="1" spc="-10">
                          <a:latin typeface="Aptos" panose="020B0004020202020204" pitchFamily="34" charset="0"/>
                        </a:rPr>
                        <a:t>Exceeded</a:t>
                      </a:r>
                      <a:endParaRPr sz="2200">
                        <a:latin typeface="Aptos" panose="020B0004020202020204" pitchFamily="34" charset="0"/>
                        <a:cs typeface="Calibri"/>
                      </a:endParaRPr>
                    </a:p>
                  </a:txBody>
                  <a:tcPr marL="0" marR="0" marT="3810" marB="0" anchor="ctr"/>
                </a:tc>
                <a:tc>
                  <a:txBody>
                    <a:bodyPr/>
                    <a:lstStyle/>
                    <a:p>
                      <a:pPr marL="37465" algn="ctr">
                        <a:lnSpc>
                          <a:spcPct val="100000"/>
                        </a:lnSpc>
                        <a:spcBef>
                          <a:spcPts val="875"/>
                        </a:spcBef>
                      </a:pPr>
                      <a:r>
                        <a:rPr sz="2200" spc="-10" dirty="0">
                          <a:latin typeface="Aptos" panose="020B0004020202020204" pitchFamily="34" charset="0"/>
                        </a:rPr>
                        <a:t>2501</a:t>
                      </a:r>
                      <a:r>
                        <a:rPr lang="en-US" sz="2200" spc="-10" dirty="0">
                          <a:latin typeface="Aptos" panose="020B0004020202020204" pitchFamily="34" charset="0"/>
                        </a:rPr>
                        <a:t>–</a:t>
                      </a:r>
                      <a:r>
                        <a:rPr sz="2200" spc="-20" dirty="0">
                          <a:latin typeface="Aptos" panose="020B0004020202020204" pitchFamily="34" charset="0"/>
                        </a:rPr>
                        <a:t>2621</a:t>
                      </a:r>
                      <a:endParaRPr sz="2200" dirty="0">
                        <a:latin typeface="Aptos" panose="020B0004020202020204" pitchFamily="34" charset="0"/>
                        <a:cs typeface="Calibri"/>
                      </a:endParaRPr>
                    </a:p>
                  </a:txBody>
                  <a:tcPr marL="0" marR="0" marT="111125" marB="0" anchor="ctr"/>
                </a:tc>
                <a:tc>
                  <a:txBody>
                    <a:bodyPr/>
                    <a:lstStyle/>
                    <a:p>
                      <a:pPr marL="43815" algn="ctr">
                        <a:lnSpc>
                          <a:spcPct val="100000"/>
                        </a:lnSpc>
                        <a:spcBef>
                          <a:spcPts val="875"/>
                        </a:spcBef>
                      </a:pPr>
                      <a:r>
                        <a:rPr sz="2200" spc="-10" dirty="0">
                          <a:latin typeface="Aptos" panose="020B0004020202020204" pitchFamily="34" charset="0"/>
                        </a:rPr>
                        <a:t>2549</a:t>
                      </a:r>
                      <a:r>
                        <a:rPr lang="en-US" sz="2200" spc="-10" dirty="0">
                          <a:latin typeface="Aptos" panose="020B0004020202020204" pitchFamily="34" charset="0"/>
                        </a:rPr>
                        <a:t>–</a:t>
                      </a:r>
                      <a:r>
                        <a:rPr sz="2200" spc="-20" dirty="0">
                          <a:latin typeface="Aptos" panose="020B0004020202020204" pitchFamily="34" charset="0"/>
                        </a:rPr>
                        <a:t>2659</a:t>
                      </a:r>
                      <a:endParaRPr sz="2200" dirty="0">
                        <a:latin typeface="Aptos" panose="020B0004020202020204" pitchFamily="34" charset="0"/>
                        <a:cs typeface="Calibri"/>
                      </a:endParaRPr>
                    </a:p>
                  </a:txBody>
                  <a:tcPr marL="0" marR="0" marT="111125" marB="0" anchor="ctr"/>
                </a:tc>
                <a:tc>
                  <a:txBody>
                    <a:bodyPr/>
                    <a:lstStyle/>
                    <a:p>
                      <a:pPr marL="43815" algn="ctr">
                        <a:lnSpc>
                          <a:spcPct val="100000"/>
                        </a:lnSpc>
                        <a:spcBef>
                          <a:spcPts val="875"/>
                        </a:spcBef>
                      </a:pPr>
                      <a:r>
                        <a:rPr sz="2200" spc="-10" dirty="0">
                          <a:latin typeface="Aptos" panose="020B0004020202020204" pitchFamily="34" charset="0"/>
                        </a:rPr>
                        <a:t>2579</a:t>
                      </a:r>
                      <a:r>
                        <a:rPr lang="en-US" sz="2200" spc="-10" dirty="0">
                          <a:latin typeface="Aptos" panose="020B0004020202020204" pitchFamily="34" charset="0"/>
                        </a:rPr>
                        <a:t>–</a:t>
                      </a:r>
                      <a:r>
                        <a:rPr sz="2200" spc="-20" dirty="0">
                          <a:latin typeface="Aptos" panose="020B0004020202020204" pitchFamily="34" charset="0"/>
                        </a:rPr>
                        <a:t>2700</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2610</a:t>
                      </a:r>
                      <a:r>
                        <a:rPr lang="en-US" sz="2200" spc="-10" dirty="0">
                          <a:latin typeface="Aptos" panose="020B0004020202020204" pitchFamily="34" charset="0"/>
                        </a:rPr>
                        <a:t>–</a:t>
                      </a:r>
                      <a:r>
                        <a:rPr sz="2200" spc="-20" dirty="0">
                          <a:latin typeface="Aptos" panose="020B0004020202020204" pitchFamily="34" charset="0"/>
                        </a:rPr>
                        <a:t>2748</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2635</a:t>
                      </a:r>
                      <a:r>
                        <a:rPr lang="en-US" sz="2200" spc="-10" dirty="0">
                          <a:latin typeface="Aptos" panose="020B0004020202020204" pitchFamily="34" charset="0"/>
                        </a:rPr>
                        <a:t>–</a:t>
                      </a:r>
                      <a:r>
                        <a:rPr sz="2200" spc="-20" dirty="0">
                          <a:latin typeface="Aptos" panose="020B0004020202020204" pitchFamily="34" charset="0"/>
                        </a:rPr>
                        <a:t>2778</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2653</a:t>
                      </a:r>
                      <a:r>
                        <a:rPr lang="en-US" sz="2200" spc="-10" dirty="0">
                          <a:latin typeface="Aptos" panose="020B0004020202020204" pitchFamily="34" charset="0"/>
                        </a:rPr>
                        <a:t>–</a:t>
                      </a:r>
                      <a:r>
                        <a:rPr sz="2200" spc="-20" dirty="0">
                          <a:latin typeface="Aptos" panose="020B0004020202020204" pitchFamily="34" charset="0"/>
                        </a:rPr>
                        <a:t>2802</a:t>
                      </a:r>
                      <a:endParaRPr sz="2200" dirty="0">
                        <a:latin typeface="Aptos" panose="020B0004020202020204" pitchFamily="34" charset="0"/>
                        <a:cs typeface="Calibri"/>
                      </a:endParaRPr>
                    </a:p>
                  </a:txBody>
                  <a:tcPr marL="0" marR="0" marT="111125" marB="0" anchor="ctr"/>
                </a:tc>
                <a:extLst>
                  <a:ext uri="{0D108BD9-81ED-4DB2-BD59-A6C34878D82A}">
                    <a16:rowId xmlns:a16="http://schemas.microsoft.com/office/drawing/2014/main" val="1369106158"/>
                  </a:ext>
                </a:extLst>
              </a:tr>
              <a:tr h="756119">
                <a:tc>
                  <a:txBody>
                    <a:bodyPr/>
                    <a:lstStyle/>
                    <a:p>
                      <a:pPr marL="182880" algn="l">
                        <a:lnSpc>
                          <a:spcPct val="100000"/>
                        </a:lnSpc>
                        <a:spcBef>
                          <a:spcPts val="0"/>
                        </a:spcBef>
                      </a:pPr>
                      <a:r>
                        <a:rPr sz="2200" b="1" spc="-10">
                          <a:latin typeface="Aptos" panose="020B0004020202020204" pitchFamily="34" charset="0"/>
                        </a:rPr>
                        <a:t>Level</a:t>
                      </a:r>
                      <a:r>
                        <a:rPr sz="2200" b="1" spc="-40">
                          <a:latin typeface="Aptos" panose="020B0004020202020204" pitchFamily="34" charset="0"/>
                        </a:rPr>
                        <a:t> </a:t>
                      </a:r>
                      <a:r>
                        <a:rPr sz="2200" b="1" spc="-50">
                          <a:latin typeface="Aptos" panose="020B0004020202020204" pitchFamily="34" charset="0"/>
                        </a:rPr>
                        <a:t>3</a:t>
                      </a:r>
                      <a:r>
                        <a:rPr lang="en-US" sz="2200" b="1" spc="-50">
                          <a:latin typeface="Aptos" panose="020B0004020202020204" pitchFamily="34" charset="0"/>
                        </a:rPr>
                        <a:t>: </a:t>
                      </a:r>
                      <a:r>
                        <a:rPr sz="2200" b="1" spc="-25">
                          <a:latin typeface="Aptos" panose="020B0004020202020204" pitchFamily="34" charset="0"/>
                        </a:rPr>
                        <a:t>Met</a:t>
                      </a:r>
                      <a:endParaRPr sz="2200">
                        <a:latin typeface="Aptos" panose="020B0004020202020204" pitchFamily="34" charset="0"/>
                        <a:cs typeface="Calibri"/>
                      </a:endParaRPr>
                    </a:p>
                  </a:txBody>
                  <a:tcPr marL="0" marR="0" marT="4445" marB="0" anchor="ctr"/>
                </a:tc>
                <a:tc>
                  <a:txBody>
                    <a:bodyPr/>
                    <a:lstStyle/>
                    <a:p>
                      <a:pPr marL="37465" algn="ctr">
                        <a:lnSpc>
                          <a:spcPct val="100000"/>
                        </a:lnSpc>
                        <a:spcBef>
                          <a:spcPts val="875"/>
                        </a:spcBef>
                      </a:pPr>
                      <a:r>
                        <a:rPr sz="2200" spc="-10" dirty="0">
                          <a:latin typeface="Aptos" panose="020B0004020202020204" pitchFamily="34" charset="0"/>
                        </a:rPr>
                        <a:t>2436</a:t>
                      </a:r>
                      <a:r>
                        <a:rPr lang="en-US" sz="2200" spc="-10" dirty="0">
                          <a:latin typeface="Aptos" panose="020B0004020202020204" pitchFamily="34" charset="0"/>
                        </a:rPr>
                        <a:t>–</a:t>
                      </a:r>
                      <a:r>
                        <a:rPr sz="2200" spc="-20" dirty="0">
                          <a:latin typeface="Aptos" panose="020B0004020202020204" pitchFamily="34" charset="0"/>
                        </a:rPr>
                        <a:t>2500</a:t>
                      </a:r>
                      <a:endParaRPr sz="2200" dirty="0">
                        <a:latin typeface="Aptos" panose="020B0004020202020204" pitchFamily="34" charset="0"/>
                        <a:cs typeface="Calibri"/>
                      </a:endParaRPr>
                    </a:p>
                  </a:txBody>
                  <a:tcPr marL="0" marR="0" marT="111125" marB="0" anchor="ctr"/>
                </a:tc>
                <a:tc>
                  <a:txBody>
                    <a:bodyPr/>
                    <a:lstStyle/>
                    <a:p>
                      <a:pPr marL="43815" algn="ctr">
                        <a:lnSpc>
                          <a:spcPct val="100000"/>
                        </a:lnSpc>
                        <a:spcBef>
                          <a:spcPts val="875"/>
                        </a:spcBef>
                      </a:pPr>
                      <a:r>
                        <a:rPr sz="2200" spc="-10" dirty="0">
                          <a:latin typeface="Aptos" panose="020B0004020202020204" pitchFamily="34" charset="0"/>
                        </a:rPr>
                        <a:t>2485</a:t>
                      </a:r>
                      <a:r>
                        <a:rPr lang="en-US" sz="2200" spc="-10" dirty="0">
                          <a:latin typeface="Aptos" panose="020B0004020202020204" pitchFamily="34" charset="0"/>
                        </a:rPr>
                        <a:t>–</a:t>
                      </a:r>
                      <a:r>
                        <a:rPr sz="2200" spc="-20" dirty="0">
                          <a:latin typeface="Aptos" panose="020B0004020202020204" pitchFamily="34" charset="0"/>
                        </a:rPr>
                        <a:t>2548</a:t>
                      </a:r>
                      <a:endParaRPr sz="2200" dirty="0">
                        <a:latin typeface="Aptos" panose="020B0004020202020204" pitchFamily="34" charset="0"/>
                        <a:cs typeface="Calibri"/>
                      </a:endParaRPr>
                    </a:p>
                  </a:txBody>
                  <a:tcPr marL="0" marR="0" marT="111125" marB="0" anchor="ctr"/>
                </a:tc>
                <a:tc>
                  <a:txBody>
                    <a:bodyPr/>
                    <a:lstStyle/>
                    <a:p>
                      <a:pPr marL="43815" algn="ctr">
                        <a:lnSpc>
                          <a:spcPct val="100000"/>
                        </a:lnSpc>
                        <a:spcBef>
                          <a:spcPts val="875"/>
                        </a:spcBef>
                      </a:pPr>
                      <a:r>
                        <a:rPr sz="2200" spc="-10" dirty="0">
                          <a:latin typeface="Aptos" panose="020B0004020202020204" pitchFamily="34" charset="0"/>
                        </a:rPr>
                        <a:t>2528</a:t>
                      </a:r>
                      <a:r>
                        <a:rPr lang="en-US" sz="2200" spc="-10" dirty="0">
                          <a:latin typeface="Aptos" panose="020B0004020202020204" pitchFamily="34" charset="0"/>
                        </a:rPr>
                        <a:t>–</a:t>
                      </a:r>
                      <a:r>
                        <a:rPr sz="2200" spc="-20" dirty="0">
                          <a:latin typeface="Aptos" panose="020B0004020202020204" pitchFamily="34" charset="0"/>
                        </a:rPr>
                        <a:t>2578</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2552</a:t>
                      </a:r>
                      <a:r>
                        <a:rPr lang="en-US" sz="2200" spc="-10" dirty="0">
                          <a:latin typeface="Aptos" panose="020B0004020202020204" pitchFamily="34" charset="0"/>
                        </a:rPr>
                        <a:t>–</a:t>
                      </a:r>
                      <a:r>
                        <a:rPr sz="2200" spc="-20" dirty="0">
                          <a:latin typeface="Aptos" panose="020B0004020202020204" pitchFamily="34" charset="0"/>
                        </a:rPr>
                        <a:t>2609</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2567</a:t>
                      </a:r>
                      <a:r>
                        <a:rPr lang="en-US" sz="2200" spc="-10" dirty="0">
                          <a:latin typeface="Aptos" panose="020B0004020202020204" pitchFamily="34" charset="0"/>
                        </a:rPr>
                        <a:t>–</a:t>
                      </a:r>
                      <a:r>
                        <a:rPr sz="2200" spc="-20" dirty="0">
                          <a:latin typeface="Aptos" panose="020B0004020202020204" pitchFamily="34" charset="0"/>
                        </a:rPr>
                        <a:t>2634</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2586</a:t>
                      </a:r>
                      <a:r>
                        <a:rPr lang="en-US" sz="2200" spc="-10" dirty="0">
                          <a:latin typeface="Aptos" panose="020B0004020202020204" pitchFamily="34" charset="0"/>
                        </a:rPr>
                        <a:t>–</a:t>
                      </a:r>
                      <a:r>
                        <a:rPr sz="2200" spc="-20" dirty="0">
                          <a:latin typeface="Aptos" panose="020B0004020202020204" pitchFamily="34" charset="0"/>
                        </a:rPr>
                        <a:t>2652</a:t>
                      </a:r>
                      <a:endParaRPr sz="2200" dirty="0">
                        <a:latin typeface="Aptos" panose="020B0004020202020204" pitchFamily="34" charset="0"/>
                        <a:cs typeface="Calibri"/>
                      </a:endParaRPr>
                    </a:p>
                  </a:txBody>
                  <a:tcPr marL="0" marR="0" marT="111125" marB="0" anchor="ctr"/>
                </a:tc>
                <a:extLst>
                  <a:ext uri="{0D108BD9-81ED-4DB2-BD59-A6C34878D82A}">
                    <a16:rowId xmlns:a16="http://schemas.microsoft.com/office/drawing/2014/main" val="3422629099"/>
                  </a:ext>
                </a:extLst>
              </a:tr>
              <a:tr h="780829">
                <a:tc>
                  <a:txBody>
                    <a:bodyPr/>
                    <a:lstStyle/>
                    <a:p>
                      <a:pPr marL="182880" algn="l">
                        <a:lnSpc>
                          <a:spcPct val="100000"/>
                        </a:lnSpc>
                        <a:spcBef>
                          <a:spcPts val="0"/>
                        </a:spcBef>
                      </a:pPr>
                      <a:r>
                        <a:rPr sz="2200" b="1" spc="-10">
                          <a:latin typeface="Aptos" panose="020B0004020202020204" pitchFamily="34" charset="0"/>
                        </a:rPr>
                        <a:t>Level</a:t>
                      </a:r>
                      <a:r>
                        <a:rPr sz="2200" b="1" spc="-40">
                          <a:latin typeface="Aptos" panose="020B0004020202020204" pitchFamily="34" charset="0"/>
                        </a:rPr>
                        <a:t> </a:t>
                      </a:r>
                      <a:r>
                        <a:rPr sz="2200" b="1" spc="-50">
                          <a:latin typeface="Aptos" panose="020B0004020202020204" pitchFamily="34" charset="0"/>
                        </a:rPr>
                        <a:t>2</a:t>
                      </a:r>
                      <a:r>
                        <a:rPr lang="en-US" sz="2200" b="1" spc="-50">
                          <a:latin typeface="Aptos" panose="020B0004020202020204" pitchFamily="34" charset="0"/>
                        </a:rPr>
                        <a:t>: </a:t>
                      </a:r>
                      <a:r>
                        <a:rPr sz="2200" b="1" spc="-10">
                          <a:latin typeface="Aptos" panose="020B0004020202020204" pitchFamily="34" charset="0"/>
                        </a:rPr>
                        <a:t>Approaching</a:t>
                      </a:r>
                      <a:endParaRPr sz="2200">
                        <a:latin typeface="Aptos" panose="020B0004020202020204" pitchFamily="34" charset="0"/>
                        <a:cs typeface="Calibri"/>
                      </a:endParaRPr>
                    </a:p>
                  </a:txBody>
                  <a:tcPr marL="0" marR="0" marT="4445" marB="0" anchor="ctr"/>
                </a:tc>
                <a:tc>
                  <a:txBody>
                    <a:bodyPr/>
                    <a:lstStyle/>
                    <a:p>
                      <a:pPr marL="37465" algn="ctr">
                        <a:lnSpc>
                          <a:spcPct val="100000"/>
                        </a:lnSpc>
                        <a:spcBef>
                          <a:spcPts val="875"/>
                        </a:spcBef>
                      </a:pPr>
                      <a:r>
                        <a:rPr sz="2200" spc="-10" dirty="0">
                          <a:latin typeface="Aptos" panose="020B0004020202020204" pitchFamily="34" charset="0"/>
                        </a:rPr>
                        <a:t>2381</a:t>
                      </a:r>
                      <a:r>
                        <a:rPr lang="en-US" sz="2200" spc="-10" dirty="0">
                          <a:latin typeface="Aptos" panose="020B0004020202020204" pitchFamily="34" charset="0"/>
                        </a:rPr>
                        <a:t>–</a:t>
                      </a:r>
                      <a:r>
                        <a:rPr sz="2200" spc="-20" dirty="0">
                          <a:latin typeface="Aptos" panose="020B0004020202020204" pitchFamily="34" charset="0"/>
                        </a:rPr>
                        <a:t>2435</a:t>
                      </a:r>
                      <a:endParaRPr sz="2200" dirty="0">
                        <a:latin typeface="Aptos" panose="020B0004020202020204" pitchFamily="34" charset="0"/>
                        <a:cs typeface="Calibri"/>
                      </a:endParaRPr>
                    </a:p>
                  </a:txBody>
                  <a:tcPr marL="0" marR="0" marT="111125" marB="0" anchor="ctr"/>
                </a:tc>
                <a:tc>
                  <a:txBody>
                    <a:bodyPr/>
                    <a:lstStyle/>
                    <a:p>
                      <a:pPr marL="43815" algn="ctr">
                        <a:lnSpc>
                          <a:spcPct val="100000"/>
                        </a:lnSpc>
                        <a:spcBef>
                          <a:spcPts val="875"/>
                        </a:spcBef>
                      </a:pPr>
                      <a:r>
                        <a:rPr sz="2200" spc="-10" dirty="0">
                          <a:latin typeface="Aptos" panose="020B0004020202020204" pitchFamily="34" charset="0"/>
                        </a:rPr>
                        <a:t>2411</a:t>
                      </a:r>
                      <a:r>
                        <a:rPr lang="en-US" sz="2200" spc="-10" dirty="0">
                          <a:latin typeface="Aptos" panose="020B0004020202020204" pitchFamily="34" charset="0"/>
                        </a:rPr>
                        <a:t>–</a:t>
                      </a:r>
                      <a:r>
                        <a:rPr sz="2200" spc="-20" dirty="0">
                          <a:latin typeface="Aptos" panose="020B0004020202020204" pitchFamily="34" charset="0"/>
                        </a:rPr>
                        <a:t>2484</a:t>
                      </a:r>
                      <a:endParaRPr sz="2200" dirty="0">
                        <a:latin typeface="Aptos" panose="020B0004020202020204" pitchFamily="34" charset="0"/>
                        <a:cs typeface="Calibri"/>
                      </a:endParaRPr>
                    </a:p>
                  </a:txBody>
                  <a:tcPr marL="0" marR="0" marT="111125" marB="0" anchor="ctr"/>
                </a:tc>
                <a:tc>
                  <a:txBody>
                    <a:bodyPr/>
                    <a:lstStyle/>
                    <a:p>
                      <a:pPr marL="43815" algn="ctr">
                        <a:lnSpc>
                          <a:spcPct val="100000"/>
                        </a:lnSpc>
                        <a:spcBef>
                          <a:spcPts val="875"/>
                        </a:spcBef>
                      </a:pPr>
                      <a:r>
                        <a:rPr sz="2200" spc="-10" dirty="0">
                          <a:latin typeface="Aptos" panose="020B0004020202020204" pitchFamily="34" charset="0"/>
                        </a:rPr>
                        <a:t>2455</a:t>
                      </a:r>
                      <a:r>
                        <a:rPr lang="en-US" sz="2200" spc="-10" dirty="0">
                          <a:latin typeface="Aptos" panose="020B0004020202020204" pitchFamily="34" charset="0"/>
                        </a:rPr>
                        <a:t>–</a:t>
                      </a:r>
                      <a:r>
                        <a:rPr sz="2200" spc="-20" dirty="0">
                          <a:latin typeface="Aptos" panose="020B0004020202020204" pitchFamily="34" charset="0"/>
                        </a:rPr>
                        <a:t>2527</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2473</a:t>
                      </a:r>
                      <a:r>
                        <a:rPr lang="en-US" sz="2200" spc="-10" dirty="0">
                          <a:latin typeface="Aptos" panose="020B0004020202020204" pitchFamily="34" charset="0"/>
                        </a:rPr>
                        <a:t>–</a:t>
                      </a:r>
                      <a:r>
                        <a:rPr sz="2200" spc="-20" dirty="0">
                          <a:latin typeface="Aptos" panose="020B0004020202020204" pitchFamily="34" charset="0"/>
                        </a:rPr>
                        <a:t>2551</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2484</a:t>
                      </a:r>
                      <a:r>
                        <a:rPr lang="en-US" sz="2200" spc="-10" dirty="0">
                          <a:latin typeface="Aptos" panose="020B0004020202020204" pitchFamily="34" charset="0"/>
                        </a:rPr>
                        <a:t>–</a:t>
                      </a:r>
                      <a:r>
                        <a:rPr sz="2200" spc="-20" dirty="0">
                          <a:latin typeface="Aptos" panose="020B0004020202020204" pitchFamily="34" charset="0"/>
                        </a:rPr>
                        <a:t>2566</a:t>
                      </a:r>
                      <a:endParaRPr sz="2200" dirty="0">
                        <a:latin typeface="Aptos" panose="020B0004020202020204" pitchFamily="34" charset="0"/>
                        <a:cs typeface="Calibri"/>
                      </a:endParaRPr>
                    </a:p>
                  </a:txBody>
                  <a:tcPr marL="0" marR="0" marT="111125" marB="0" anchor="ctr"/>
                </a:tc>
                <a:tc>
                  <a:txBody>
                    <a:bodyPr/>
                    <a:lstStyle/>
                    <a:p>
                      <a:pPr marL="52705" algn="ctr">
                        <a:lnSpc>
                          <a:spcPct val="100000"/>
                        </a:lnSpc>
                        <a:spcBef>
                          <a:spcPts val="875"/>
                        </a:spcBef>
                      </a:pPr>
                      <a:r>
                        <a:rPr sz="2200" spc="-10" dirty="0">
                          <a:latin typeface="Aptos" panose="020B0004020202020204" pitchFamily="34" charset="0"/>
                        </a:rPr>
                        <a:t>2504</a:t>
                      </a:r>
                      <a:r>
                        <a:rPr lang="en-US" sz="2200" spc="-10" dirty="0">
                          <a:latin typeface="Aptos" panose="020B0004020202020204" pitchFamily="34" charset="0"/>
                        </a:rPr>
                        <a:t>–</a:t>
                      </a:r>
                      <a:r>
                        <a:rPr sz="2200" spc="-20" dirty="0">
                          <a:latin typeface="Aptos" panose="020B0004020202020204" pitchFamily="34" charset="0"/>
                        </a:rPr>
                        <a:t>2585</a:t>
                      </a:r>
                      <a:endParaRPr sz="2200" dirty="0">
                        <a:latin typeface="Aptos" panose="020B0004020202020204" pitchFamily="34" charset="0"/>
                        <a:cs typeface="Calibri"/>
                      </a:endParaRPr>
                    </a:p>
                  </a:txBody>
                  <a:tcPr marL="0" marR="0" marT="111125" marB="0" anchor="ctr"/>
                </a:tc>
                <a:extLst>
                  <a:ext uri="{0D108BD9-81ED-4DB2-BD59-A6C34878D82A}">
                    <a16:rowId xmlns:a16="http://schemas.microsoft.com/office/drawing/2014/main" val="1133323226"/>
                  </a:ext>
                </a:extLst>
              </a:tr>
              <a:tr h="698729">
                <a:tc>
                  <a:txBody>
                    <a:bodyPr/>
                    <a:lstStyle/>
                    <a:p>
                      <a:pPr marL="182880" algn="l">
                        <a:lnSpc>
                          <a:spcPct val="100000"/>
                        </a:lnSpc>
                        <a:spcBef>
                          <a:spcPts val="0"/>
                        </a:spcBef>
                      </a:pPr>
                      <a:r>
                        <a:rPr sz="2200" b="1" spc="-10">
                          <a:latin typeface="Aptos" panose="020B0004020202020204" pitchFamily="34" charset="0"/>
                        </a:rPr>
                        <a:t>Level</a:t>
                      </a:r>
                      <a:r>
                        <a:rPr sz="2200" b="1" spc="-40">
                          <a:latin typeface="Aptos" panose="020B0004020202020204" pitchFamily="34" charset="0"/>
                        </a:rPr>
                        <a:t> </a:t>
                      </a:r>
                      <a:r>
                        <a:rPr sz="2200" b="1" spc="-50">
                          <a:latin typeface="Aptos" panose="020B0004020202020204" pitchFamily="34" charset="0"/>
                        </a:rPr>
                        <a:t>1</a:t>
                      </a:r>
                      <a:r>
                        <a:rPr lang="en-US" sz="2200" b="1" spc="-50">
                          <a:latin typeface="Aptos" panose="020B0004020202020204" pitchFamily="34" charset="0"/>
                        </a:rPr>
                        <a:t>: </a:t>
                      </a:r>
                      <a:r>
                        <a:rPr sz="2200" b="1">
                          <a:latin typeface="Aptos" panose="020B0004020202020204" pitchFamily="34" charset="0"/>
                        </a:rPr>
                        <a:t>Not</a:t>
                      </a:r>
                      <a:r>
                        <a:rPr sz="2200" b="1" spc="-30">
                          <a:latin typeface="Aptos" panose="020B0004020202020204" pitchFamily="34" charset="0"/>
                        </a:rPr>
                        <a:t> </a:t>
                      </a:r>
                      <a:r>
                        <a:rPr sz="2200" b="1" spc="-25">
                          <a:latin typeface="Aptos" panose="020B0004020202020204" pitchFamily="34" charset="0"/>
                        </a:rPr>
                        <a:t>Met</a:t>
                      </a:r>
                      <a:endParaRPr sz="2200">
                        <a:latin typeface="Aptos" panose="020B0004020202020204" pitchFamily="34" charset="0"/>
                        <a:cs typeface="Calibri"/>
                      </a:endParaRPr>
                    </a:p>
                  </a:txBody>
                  <a:tcPr marL="0" marR="0" marT="4445" marB="0" anchor="ctr"/>
                </a:tc>
                <a:tc>
                  <a:txBody>
                    <a:bodyPr/>
                    <a:lstStyle/>
                    <a:p>
                      <a:pPr marL="38100" algn="ctr">
                        <a:lnSpc>
                          <a:spcPct val="100000"/>
                        </a:lnSpc>
                        <a:spcBef>
                          <a:spcPts val="875"/>
                        </a:spcBef>
                      </a:pPr>
                      <a:r>
                        <a:rPr sz="2200" spc="-10" dirty="0">
                          <a:latin typeface="Aptos" panose="020B0004020202020204" pitchFamily="34" charset="0"/>
                        </a:rPr>
                        <a:t>2189</a:t>
                      </a:r>
                      <a:r>
                        <a:rPr lang="en-US" sz="2200" spc="-10" dirty="0">
                          <a:latin typeface="Aptos" panose="020B0004020202020204" pitchFamily="34" charset="0"/>
                        </a:rPr>
                        <a:t>–</a:t>
                      </a:r>
                      <a:r>
                        <a:rPr sz="2200" spc="-20" dirty="0">
                          <a:latin typeface="Aptos" panose="020B0004020202020204" pitchFamily="34" charset="0"/>
                        </a:rPr>
                        <a:t>2380</a:t>
                      </a:r>
                      <a:endParaRPr sz="2200" dirty="0">
                        <a:latin typeface="Aptos" panose="020B0004020202020204" pitchFamily="34" charset="0"/>
                        <a:cs typeface="Calibri"/>
                      </a:endParaRPr>
                    </a:p>
                  </a:txBody>
                  <a:tcPr marL="0" marR="0" marT="111125" marB="0" anchor="ctr"/>
                </a:tc>
                <a:tc>
                  <a:txBody>
                    <a:bodyPr/>
                    <a:lstStyle/>
                    <a:p>
                      <a:pPr marL="43815" algn="ctr">
                        <a:lnSpc>
                          <a:spcPct val="100000"/>
                        </a:lnSpc>
                        <a:spcBef>
                          <a:spcPts val="875"/>
                        </a:spcBef>
                      </a:pPr>
                      <a:r>
                        <a:rPr sz="2200" spc="-10" dirty="0">
                          <a:latin typeface="Aptos" panose="020B0004020202020204" pitchFamily="34" charset="0"/>
                        </a:rPr>
                        <a:t>2204</a:t>
                      </a:r>
                      <a:r>
                        <a:rPr lang="en-US" sz="2200" spc="-10" dirty="0">
                          <a:latin typeface="Aptos" panose="020B0004020202020204" pitchFamily="34" charset="0"/>
                        </a:rPr>
                        <a:t>–</a:t>
                      </a:r>
                      <a:r>
                        <a:rPr sz="2200" spc="-20" dirty="0">
                          <a:latin typeface="Aptos" panose="020B0004020202020204" pitchFamily="34" charset="0"/>
                        </a:rPr>
                        <a:t>2410</a:t>
                      </a:r>
                      <a:endParaRPr sz="2200" dirty="0">
                        <a:latin typeface="Aptos" panose="020B0004020202020204" pitchFamily="34" charset="0"/>
                        <a:cs typeface="Calibri"/>
                      </a:endParaRPr>
                    </a:p>
                  </a:txBody>
                  <a:tcPr marL="0" marR="0" marT="111125" marB="0" anchor="ctr"/>
                </a:tc>
                <a:tc>
                  <a:txBody>
                    <a:bodyPr/>
                    <a:lstStyle/>
                    <a:p>
                      <a:pPr marL="43815" algn="ctr">
                        <a:lnSpc>
                          <a:spcPct val="100000"/>
                        </a:lnSpc>
                        <a:spcBef>
                          <a:spcPts val="875"/>
                        </a:spcBef>
                      </a:pPr>
                      <a:r>
                        <a:rPr sz="2200" spc="-10" dirty="0">
                          <a:latin typeface="Aptos" panose="020B0004020202020204" pitchFamily="34" charset="0"/>
                        </a:rPr>
                        <a:t>2219</a:t>
                      </a:r>
                      <a:r>
                        <a:rPr lang="en-US" sz="2200" spc="-10" dirty="0">
                          <a:latin typeface="Aptos" panose="020B0004020202020204" pitchFamily="34" charset="0"/>
                        </a:rPr>
                        <a:t>–</a:t>
                      </a:r>
                      <a:r>
                        <a:rPr sz="2200" spc="-20" dirty="0">
                          <a:latin typeface="Aptos" panose="020B0004020202020204" pitchFamily="34" charset="0"/>
                        </a:rPr>
                        <a:t>2454</a:t>
                      </a:r>
                      <a:endParaRPr sz="2200" dirty="0">
                        <a:latin typeface="Aptos" panose="020B0004020202020204" pitchFamily="34" charset="0"/>
                        <a:cs typeface="Calibri"/>
                      </a:endParaRPr>
                    </a:p>
                  </a:txBody>
                  <a:tcPr marL="0" marR="0" marT="111125" marB="0" anchor="ctr"/>
                </a:tc>
                <a:tc>
                  <a:txBody>
                    <a:bodyPr/>
                    <a:lstStyle/>
                    <a:p>
                      <a:pPr marL="53340" algn="ctr">
                        <a:lnSpc>
                          <a:spcPct val="100000"/>
                        </a:lnSpc>
                        <a:spcBef>
                          <a:spcPts val="875"/>
                        </a:spcBef>
                      </a:pPr>
                      <a:r>
                        <a:rPr sz="2200" spc="-10" dirty="0">
                          <a:latin typeface="Aptos" panose="020B0004020202020204" pitchFamily="34" charset="0"/>
                        </a:rPr>
                        <a:t>2235</a:t>
                      </a:r>
                      <a:r>
                        <a:rPr lang="en-US" sz="2200" spc="-10" dirty="0">
                          <a:latin typeface="Aptos" panose="020B0004020202020204" pitchFamily="34" charset="0"/>
                        </a:rPr>
                        <a:t>–</a:t>
                      </a:r>
                      <a:r>
                        <a:rPr sz="2200" spc="-20" dirty="0">
                          <a:latin typeface="Aptos" panose="020B0004020202020204" pitchFamily="34" charset="0"/>
                        </a:rPr>
                        <a:t>2472</a:t>
                      </a:r>
                      <a:endParaRPr sz="2200" dirty="0">
                        <a:latin typeface="Aptos" panose="020B0004020202020204" pitchFamily="34" charset="0"/>
                        <a:cs typeface="Calibri"/>
                      </a:endParaRPr>
                    </a:p>
                  </a:txBody>
                  <a:tcPr marL="0" marR="0" marT="111125" marB="0" anchor="ctr"/>
                </a:tc>
                <a:tc>
                  <a:txBody>
                    <a:bodyPr/>
                    <a:lstStyle/>
                    <a:p>
                      <a:pPr marL="53340" algn="ctr">
                        <a:lnSpc>
                          <a:spcPct val="100000"/>
                        </a:lnSpc>
                        <a:spcBef>
                          <a:spcPts val="875"/>
                        </a:spcBef>
                      </a:pPr>
                      <a:r>
                        <a:rPr sz="2200" spc="-10" dirty="0">
                          <a:latin typeface="Aptos" panose="020B0004020202020204" pitchFamily="34" charset="0"/>
                        </a:rPr>
                        <a:t>2250</a:t>
                      </a:r>
                      <a:r>
                        <a:rPr lang="en-US" sz="2200" spc="-10" dirty="0">
                          <a:latin typeface="Aptos" panose="020B0004020202020204" pitchFamily="34" charset="0"/>
                        </a:rPr>
                        <a:t>–</a:t>
                      </a:r>
                      <a:r>
                        <a:rPr sz="2200" spc="-20" dirty="0">
                          <a:latin typeface="Aptos" panose="020B0004020202020204" pitchFamily="34" charset="0"/>
                        </a:rPr>
                        <a:t>2483</a:t>
                      </a:r>
                      <a:endParaRPr sz="2200" dirty="0">
                        <a:latin typeface="Aptos" panose="020B0004020202020204" pitchFamily="34" charset="0"/>
                        <a:cs typeface="Calibri"/>
                      </a:endParaRPr>
                    </a:p>
                  </a:txBody>
                  <a:tcPr marL="0" marR="0" marT="111125" marB="0" anchor="ctr"/>
                </a:tc>
                <a:tc>
                  <a:txBody>
                    <a:bodyPr/>
                    <a:lstStyle/>
                    <a:p>
                      <a:pPr marL="53340" algn="ctr">
                        <a:lnSpc>
                          <a:spcPct val="100000"/>
                        </a:lnSpc>
                        <a:spcBef>
                          <a:spcPts val="875"/>
                        </a:spcBef>
                      </a:pPr>
                      <a:r>
                        <a:rPr sz="2200" spc="-10" dirty="0">
                          <a:latin typeface="Aptos" panose="020B0004020202020204" pitchFamily="34" charset="0"/>
                        </a:rPr>
                        <a:t>2265</a:t>
                      </a:r>
                      <a:r>
                        <a:rPr lang="en-US" sz="2200" spc="-10" dirty="0">
                          <a:latin typeface="Aptos" panose="020B0004020202020204" pitchFamily="34" charset="0"/>
                        </a:rPr>
                        <a:t>–</a:t>
                      </a:r>
                      <a:r>
                        <a:rPr sz="2200" spc="-20" dirty="0">
                          <a:latin typeface="Aptos" panose="020B0004020202020204" pitchFamily="34" charset="0"/>
                        </a:rPr>
                        <a:t>2503</a:t>
                      </a:r>
                      <a:endParaRPr sz="2200" dirty="0">
                        <a:latin typeface="Aptos" panose="020B0004020202020204" pitchFamily="34" charset="0"/>
                        <a:cs typeface="Calibri"/>
                      </a:endParaRPr>
                    </a:p>
                  </a:txBody>
                  <a:tcPr marL="0" marR="0" marT="111125" marB="0" anchor="ctr"/>
                </a:tc>
                <a:extLst>
                  <a:ext uri="{0D108BD9-81ED-4DB2-BD59-A6C34878D82A}">
                    <a16:rowId xmlns:a16="http://schemas.microsoft.com/office/drawing/2014/main" val="610556155"/>
                  </a:ext>
                </a:extLst>
              </a:tr>
            </a:tbl>
          </a:graphicData>
        </a:graphic>
      </p:graphicFrame>
    </p:spTree>
    <p:extLst>
      <p:ext uri="{BB962C8B-B14F-4D97-AF65-F5344CB8AC3E}">
        <p14:creationId xmlns:p14="http://schemas.microsoft.com/office/powerpoint/2010/main" val="867023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72706-DEDF-1379-0267-B8DAC42BB563}"/>
            </a:ext>
          </a:extLst>
        </p:cNvPr>
        <p:cNvGrpSpPr/>
        <p:nvPr/>
      </p:nvGrpSpPr>
      <p:grpSpPr>
        <a:xfrm>
          <a:off x="0" y="0"/>
          <a:ext cx="0" cy="0"/>
          <a:chOff x="0" y="0"/>
          <a:chExt cx="0" cy="0"/>
        </a:xfrm>
      </p:grpSpPr>
      <p:sp>
        <p:nvSpPr>
          <p:cNvPr id="3" name="Title 3" descr="Interim Assessment Block &#10;Performance Categories">
            <a:extLst>
              <a:ext uri="{FF2B5EF4-FFF2-40B4-BE49-F238E27FC236}">
                <a16:creationId xmlns:a16="http://schemas.microsoft.com/office/drawing/2014/main" id="{42E5D8FE-954E-1915-8FDF-0175C3799836}"/>
              </a:ext>
            </a:extLst>
          </p:cNvPr>
          <p:cNvSpPr txBox="1">
            <a:spLocks noGrp="1"/>
          </p:cNvSpPr>
          <p:nvPr>
            <p:ph type="title" idx="4294967295"/>
          </p:nvPr>
        </p:nvSpPr>
        <p:spPr>
          <a:xfrm>
            <a:off x="1132643" y="3499"/>
            <a:ext cx="9926714" cy="12625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sz="3200" b="1" kern="1200">
                <a:solidFill>
                  <a:srgbClr val="255ABB"/>
                </a:solidFill>
                <a:latin typeface="Aptos" panose="020B0004020202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Aptos"/>
                <a:ea typeface="+mj-ea"/>
                <a:cs typeface="+mj-cs"/>
              </a:rPr>
              <a:t>Interim Assessment Block </a:t>
            </a:r>
            <a:br>
              <a:rPr kumimoji="0" lang="en-US" sz="3200" b="1" i="0" u="none" strike="noStrike" kern="1200" cap="none" spc="0" normalizeH="0" baseline="0" noProof="0" dirty="0">
                <a:ln>
                  <a:noFill/>
                </a:ln>
                <a:solidFill>
                  <a:schemeClr val="bg1"/>
                </a:solidFill>
                <a:effectLst/>
                <a:uLnTx/>
                <a:uFillTx/>
                <a:latin typeface="Aptos"/>
                <a:ea typeface="+mj-ea"/>
                <a:cs typeface="+mj-cs"/>
              </a:rPr>
            </a:br>
            <a:r>
              <a:rPr kumimoji="0" lang="en-US" sz="3200" b="1" i="0" u="none" strike="noStrike" kern="1200" cap="none" spc="0" normalizeH="0" baseline="0" noProof="0" dirty="0">
                <a:ln>
                  <a:noFill/>
                </a:ln>
                <a:solidFill>
                  <a:schemeClr val="bg1"/>
                </a:solidFill>
                <a:effectLst/>
                <a:uLnTx/>
                <a:uFillTx/>
                <a:latin typeface="Aptos"/>
                <a:ea typeface="+mj-ea"/>
                <a:cs typeface="+mj-cs"/>
              </a:rPr>
              <a:t>Performance Categories</a:t>
            </a:r>
          </a:p>
        </p:txBody>
      </p:sp>
      <p:pic>
        <p:nvPicPr>
          <p:cNvPr id="5" name="Picture 4" descr="This is an Individual Student Report for the Grade 3 ELA, Reading Informational Text IAB.  The Performance Level achieved is highlighted by a box.">
            <a:extLst>
              <a:ext uri="{FF2B5EF4-FFF2-40B4-BE49-F238E27FC236}">
                <a16:creationId xmlns:a16="http://schemas.microsoft.com/office/drawing/2014/main" id="{8F66D791-AA59-676F-5D42-BE563160ED0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284138" y="1630752"/>
            <a:ext cx="9623724" cy="4444854"/>
          </a:xfrm>
          <a:prstGeom prst="rect">
            <a:avLst/>
          </a:prstGeom>
        </p:spPr>
      </p:pic>
    </p:spTree>
    <p:extLst>
      <p:ext uri="{BB962C8B-B14F-4D97-AF65-F5344CB8AC3E}">
        <p14:creationId xmlns:p14="http://schemas.microsoft.com/office/powerpoint/2010/main" val="1270399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26EB2-B93C-6617-609C-4F3BABEE538F}"/>
            </a:ext>
          </a:extLst>
        </p:cNvPr>
        <p:cNvGrpSpPr/>
        <p:nvPr/>
      </p:nvGrpSpPr>
      <p:grpSpPr>
        <a:xfrm>
          <a:off x="0" y="0"/>
          <a:ext cx="0" cy="0"/>
          <a:chOff x="0" y="0"/>
          <a:chExt cx="0" cy="0"/>
        </a:xfrm>
      </p:grpSpPr>
      <p:sp>
        <p:nvSpPr>
          <p:cNvPr id="3" name="Title 3">
            <a:extLst>
              <a:ext uri="{FF2B5EF4-FFF2-40B4-BE49-F238E27FC236}">
                <a16:creationId xmlns:a16="http://schemas.microsoft.com/office/drawing/2014/main" id="{7E786EF3-D601-F1F6-FBFB-5112B0AE03BD}"/>
              </a:ext>
            </a:extLst>
          </p:cNvPr>
          <p:cNvSpPr txBox="1">
            <a:spLocks noGrp="1"/>
          </p:cNvSpPr>
          <p:nvPr>
            <p:ph type="title" idx="4294967295"/>
          </p:nvPr>
        </p:nvSpPr>
        <p:spPr>
          <a:xfrm>
            <a:off x="1087514" y="3499"/>
            <a:ext cx="10515600" cy="12625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sz="3200" b="1" kern="1200">
                <a:solidFill>
                  <a:srgbClr val="255ABB"/>
                </a:solidFill>
                <a:latin typeface="Aptos" panose="020B0004020202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schemeClr val="bg1"/>
                </a:solidFill>
                <a:effectLst/>
                <a:uLnTx/>
                <a:uFillTx/>
                <a:latin typeface="Aptos"/>
                <a:ea typeface="+mj-ea"/>
                <a:cs typeface="+mj-cs"/>
              </a:rPr>
              <a:t>Grade 3 ELA IAB Example</a:t>
            </a:r>
          </a:p>
        </p:txBody>
      </p:sp>
      <p:pic>
        <p:nvPicPr>
          <p:cNvPr id="4" name="object 2" descr="This figure represents the IAB scale scores for seven students in Grade 3 English Language Arts. &#10;The scale scores are represented by the blue dots. &#10;The vertical lines above and below the blue dots represent the confidence interval for the IAB scale score for each student. Because the standard error of measurement represents the extent of uncertainty in a student’s scale score, this confidence interval is established as 1.5 times the standard error of measurement for each student, both above and below the IAB scale score for that student. &#10;The black horizontal line represents the Grade 3 English Language Arts overall threshold score that divides Performance Level 2 from Level 3. For this example, the score is 2432; it is the minimum overall vertical scale score needed on the Grade 3 ELA Assessment for a student to be classified in Performance Level 3. &#10;">
            <a:extLst>
              <a:ext uri="{FF2B5EF4-FFF2-40B4-BE49-F238E27FC236}">
                <a16:creationId xmlns:a16="http://schemas.microsoft.com/office/drawing/2014/main" id="{31A59A0B-B2B6-8087-773E-9B0833D4A6FA}"/>
              </a:ext>
              <a:ext uri="{C183D7F6-B498-43B3-948B-1728B52AA6E4}">
                <adec:decorative xmlns:adec="http://schemas.microsoft.com/office/drawing/2017/decorative" val="0"/>
              </a:ext>
            </a:extLst>
          </p:cNvPr>
          <p:cNvPicPr/>
          <p:nvPr/>
        </p:nvPicPr>
        <p:blipFill>
          <a:blip r:embed="rId3" cstate="print"/>
          <a:stretch>
            <a:fillRect/>
          </a:stretch>
        </p:blipFill>
        <p:spPr>
          <a:xfrm>
            <a:off x="2590800" y="1447800"/>
            <a:ext cx="7010400" cy="5257800"/>
          </a:xfrm>
          <a:prstGeom prst="rect">
            <a:avLst/>
          </a:prstGeom>
        </p:spPr>
      </p:pic>
    </p:spTree>
    <p:extLst>
      <p:ext uri="{BB962C8B-B14F-4D97-AF65-F5344CB8AC3E}">
        <p14:creationId xmlns:p14="http://schemas.microsoft.com/office/powerpoint/2010/main" val="3317117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7FAE6-D1C1-C44E-932B-D492BD7DBBB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4C080E-C070-8B00-FF72-20DDC6A856A5}"/>
              </a:ext>
            </a:extLst>
          </p:cNvPr>
          <p:cNvSpPr>
            <a:spLocks noGrp="1"/>
          </p:cNvSpPr>
          <p:nvPr>
            <p:ph idx="1"/>
          </p:nvPr>
        </p:nvSpPr>
        <p:spPr>
          <a:xfrm>
            <a:off x="838200" y="1719405"/>
            <a:ext cx="10515600" cy="4602590"/>
          </a:xfrm>
        </p:spPr>
        <p:txBody>
          <a:bodyPr anchor="ctr">
            <a:noAutofit/>
          </a:bodyPr>
          <a:lstStyle/>
          <a:p>
            <a:pPr>
              <a:lnSpc>
                <a:spcPct val="100000"/>
              </a:lnSpc>
              <a:spcBef>
                <a:spcPts val="1200"/>
              </a:spcBef>
              <a:spcAft>
                <a:spcPts val="600"/>
              </a:spcAft>
            </a:pPr>
            <a:r>
              <a:rPr lang="en-US" sz="2800" dirty="0">
                <a:latin typeface="Aptos"/>
              </a:rPr>
              <a:t>Fewer items used for IAB scale scores; therefore, the SEM for an IAB scale score will be greater than that of the overall vertical scale score.</a:t>
            </a:r>
          </a:p>
          <a:p>
            <a:pPr>
              <a:lnSpc>
                <a:spcPct val="100000"/>
              </a:lnSpc>
              <a:spcBef>
                <a:spcPts val="1200"/>
              </a:spcBef>
              <a:spcAft>
                <a:spcPts val="600"/>
              </a:spcAft>
            </a:pPr>
            <a:r>
              <a:rPr lang="en-US" sz="2800" dirty="0">
                <a:latin typeface="Aptos"/>
              </a:rPr>
              <a:t>Using 1.5 times the SEM for an IAB, instead of just 1, to establish the confidence interval gives greater confidence in the IAB performance category.</a:t>
            </a:r>
          </a:p>
          <a:p>
            <a:pPr>
              <a:lnSpc>
                <a:spcPct val="100000"/>
              </a:lnSpc>
              <a:spcBef>
                <a:spcPts val="1200"/>
              </a:spcBef>
              <a:spcAft>
                <a:spcPts val="600"/>
              </a:spcAft>
            </a:pPr>
            <a:r>
              <a:rPr lang="en-US" sz="2800" dirty="0">
                <a:latin typeface="Aptos"/>
              </a:rPr>
              <a:t> Use of a wider confidence interval (1.5 SEM) will result in more students in the “Approaching Standard” category.</a:t>
            </a:r>
          </a:p>
          <a:p>
            <a:pPr marL="0" indent="0">
              <a:buNone/>
            </a:pPr>
            <a:endParaRPr lang="en-US" sz="2600" dirty="0"/>
          </a:p>
        </p:txBody>
      </p:sp>
      <p:sp>
        <p:nvSpPr>
          <p:cNvPr id="3" name="Title 3" descr="Important to Note">
            <a:extLst>
              <a:ext uri="{FF2B5EF4-FFF2-40B4-BE49-F238E27FC236}">
                <a16:creationId xmlns:a16="http://schemas.microsoft.com/office/drawing/2014/main" id="{616166A5-F2F0-D32D-A005-40D439194428}"/>
              </a:ext>
            </a:extLst>
          </p:cNvPr>
          <p:cNvSpPr txBox="1">
            <a:spLocks noGrp="1"/>
          </p:cNvSpPr>
          <p:nvPr>
            <p:ph type="title" idx="4294967295"/>
          </p:nvPr>
        </p:nvSpPr>
        <p:spPr>
          <a:xfrm>
            <a:off x="1087514" y="3499"/>
            <a:ext cx="10515600" cy="12625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sz="3200" b="1" kern="1200">
                <a:solidFill>
                  <a:srgbClr val="255ABB"/>
                </a:solidFill>
                <a:latin typeface="Aptos" panose="020B0004020202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schemeClr val="bg1"/>
                </a:solidFill>
                <a:effectLst/>
                <a:uLnTx/>
                <a:uFillTx/>
                <a:latin typeface="Aptos"/>
                <a:ea typeface="+mj-ea"/>
                <a:cs typeface="+mj-cs"/>
              </a:rPr>
              <a:t>Important to Note</a:t>
            </a:r>
          </a:p>
        </p:txBody>
      </p:sp>
    </p:spTree>
    <p:extLst>
      <p:ext uri="{BB962C8B-B14F-4D97-AF65-F5344CB8AC3E}">
        <p14:creationId xmlns:p14="http://schemas.microsoft.com/office/powerpoint/2010/main" val="4251241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descr="Thank you!&#10;"/>
          <p:cNvSpPr txBox="1">
            <a:spLocks noGrp="1"/>
          </p:cNvSpPr>
          <p:nvPr>
            <p:ph type="title"/>
          </p:nvPr>
        </p:nvSpPr>
        <p:spPr>
          <a:xfrm>
            <a:off x="838200" y="2264009"/>
            <a:ext cx="10515600" cy="2844368"/>
          </a:xfrm>
          <a:prstGeom prst="rect">
            <a:avLst/>
          </a:prstGeom>
        </p:spPr>
        <p:txBody>
          <a:bodyPr vert="horz" wrap="square" lIns="0" tIns="12700" rIns="0" bIns="0" rtlCol="0" anchor="ctr">
            <a:spAutoFit/>
          </a:bodyPr>
          <a:lstStyle/>
          <a:p>
            <a:pPr marL="3175" algn="ctr">
              <a:lnSpc>
                <a:spcPct val="100000"/>
              </a:lnSpc>
              <a:spcBef>
                <a:spcPts val="105"/>
              </a:spcBef>
              <a:spcAft>
                <a:spcPts val="1200"/>
              </a:spcAft>
            </a:pPr>
            <a:r>
              <a:rPr sz="3200" dirty="0"/>
              <a:t>Thank</a:t>
            </a:r>
            <a:r>
              <a:rPr sz="3200" spc="-95" dirty="0"/>
              <a:t> </a:t>
            </a:r>
            <a:r>
              <a:rPr sz="3200" spc="-20" dirty="0"/>
              <a:t>you!</a:t>
            </a:r>
            <a:br>
              <a:rPr lang="en-US" sz="3200" spc="-20" dirty="0"/>
            </a:br>
            <a:br>
              <a:rPr lang="en-US" sz="3200" spc="-20" dirty="0"/>
            </a:br>
            <a:r>
              <a:rPr lang="fr-FR" sz="3200" spc="-10" dirty="0"/>
              <a:t>Contact</a:t>
            </a:r>
            <a:br>
              <a:rPr lang="fr-FR" sz="3200" spc="-10" dirty="0"/>
            </a:br>
            <a:r>
              <a:rPr lang="fr-FR" sz="3200" b="0" spc="-10" dirty="0">
                <a:cs typeface="Century Gothic"/>
              </a:rPr>
              <a:t>Email: </a:t>
            </a:r>
            <a:r>
              <a:rPr lang="fr-FR" sz="3200" u="sng" spc="-10" dirty="0">
                <a:solidFill>
                  <a:srgbClr val="0000FF"/>
                </a:solidFill>
                <a:uFill>
                  <a:solidFill>
                    <a:srgbClr val="0000FF"/>
                  </a:solidFill>
                </a:uFill>
                <a:cs typeface="Century Gothic"/>
                <a:hlinkClick r:id="rId3"/>
              </a:rPr>
              <a:t>ctstudentassessment@ct.gov</a:t>
            </a:r>
            <a:r>
              <a:rPr lang="fr-FR" sz="3200" spc="-10" dirty="0">
                <a:solidFill>
                  <a:srgbClr val="0000FF"/>
                </a:solidFill>
                <a:cs typeface="Century Gothic"/>
              </a:rPr>
              <a:t> </a:t>
            </a:r>
            <a:br>
              <a:rPr lang="fr-FR" sz="3200" spc="-10" dirty="0">
                <a:solidFill>
                  <a:srgbClr val="0000FF"/>
                </a:solidFill>
                <a:cs typeface="Century Gothic"/>
              </a:rPr>
            </a:br>
            <a:r>
              <a:rPr lang="fr-FR" sz="3200" b="0" u="none" dirty="0">
                <a:cs typeface="Century Gothic"/>
              </a:rPr>
              <a:t>Phone:</a:t>
            </a:r>
            <a:r>
              <a:rPr lang="fr-FR" sz="3200" spc="-5" dirty="0">
                <a:cs typeface="Century Gothic"/>
              </a:rPr>
              <a:t> </a:t>
            </a:r>
            <a:r>
              <a:rPr lang="fr-FR" sz="3200" spc="-10" dirty="0">
                <a:cs typeface="Century Gothic"/>
              </a:rPr>
              <a:t>860-713-</a:t>
            </a:r>
            <a:r>
              <a:rPr lang="fr-FR" sz="3200" spc="-20" dirty="0">
                <a:cs typeface="Century Gothic"/>
              </a:rPr>
              <a:t>6894</a:t>
            </a:r>
            <a:br>
              <a:rPr lang="fr-FR" spc="-20" dirty="0">
                <a:cs typeface="Century Gothic"/>
              </a:rPr>
            </a:br>
            <a:endParaRPr spc="-20" dirty="0"/>
          </a:p>
        </p:txBody>
      </p:sp>
    </p:spTree>
  </p:cSld>
  <p:clrMapOvr>
    <a:masterClrMapping/>
  </p:clrMapOvr>
</p:sld>
</file>

<file path=ppt/theme/theme1.xml><?xml version="1.0" encoding="utf-8"?>
<a:theme xmlns:a="http://schemas.openxmlformats.org/drawingml/2006/main" name="2526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lockingLifelongPotential2025.potx" id="{32767B5D-4713-4978-AD65-051F1419FA73}" vid="{0EFF5DB2-A12D-4407-878B-D74874D3AA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B32173F7A8AF44CAD29E02D9EC3CE55" ma:contentTypeVersion="20" ma:contentTypeDescription="Create a new document." ma:contentTypeScope="" ma:versionID="88494a673d913e167e1fafd7577adc6f">
  <xsd:schema xmlns:xsd="http://www.w3.org/2001/XMLSchema" xmlns:xs="http://www.w3.org/2001/XMLSchema" xmlns:p="http://schemas.microsoft.com/office/2006/metadata/properties" xmlns:ns1="http://schemas.microsoft.com/sharepoint/v3" xmlns:ns2="3188db64-835f-49dd-a92e-b63c50075c64" xmlns:ns3="bd8f7d19-50dd-4ca5-833a-f68575fcf434" targetNamespace="http://schemas.microsoft.com/office/2006/metadata/properties" ma:root="true" ma:fieldsID="5b2f94ed1a89e9edbe87443e44cdeae5" ns1:_="" ns2:_="" ns3:_="">
    <xsd:import namespace="http://schemas.microsoft.com/sharepoint/v3"/>
    <xsd:import namespace="3188db64-835f-49dd-a92e-b63c50075c64"/>
    <xsd:import namespace="bd8f7d19-50dd-4ca5-833a-f68575fcf434"/>
    <xsd:element name="properties">
      <xsd:complexType>
        <xsd:sequence>
          <xsd:element name="documentManagement">
            <xsd:complexType>
              <xsd:all>
                <xsd:element ref="ns2:MediaServiceMetadata" minOccurs="0"/>
                <xsd:element ref="ns2:MediaServiceFastMetadata" minOccurs="0"/>
                <xsd:element ref="ns2:Category" minOccurs="0"/>
                <xsd:element ref="ns3:SharedWithUsers" minOccurs="0"/>
                <xsd:element ref="ns3:SharedWithDetails"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188db64-835f-49dd-a92e-b63c50075c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Category" ma:index="10" nillable="true" ma:displayName="Category" ma:description="Just trying things out" ma:format="Dropdown" ma:internalName="Category">
      <xsd:simpleType>
        <xsd:restriction base="dms:Choice">
          <xsd:enumeration value="Testing"/>
          <xsd:enumeration value="Data Entry"/>
          <xsd:enumeration value="Final Files"/>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69be3ee5-5d72-4a78-bfe6-04ec158992b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8f7d19-50dd-4ca5-833a-f68575fcf43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1ec1ed3-c848-4268-b15b-d96bcb8e7fc6}" ma:internalName="TaxCatchAll" ma:showField="CatchAllData" ma:web="bd8f7d19-50dd-4ca5-833a-f68575fcf43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bd8f7d19-50dd-4ca5-833a-f68575fcf434" xsi:nil="true"/>
    <lcf76f155ced4ddcb4097134ff3c332f xmlns="3188db64-835f-49dd-a92e-b63c50075c64">
      <Terms xmlns="http://schemas.microsoft.com/office/infopath/2007/PartnerControls"/>
    </lcf76f155ced4ddcb4097134ff3c332f>
    <_ip_UnifiedCompliancePolicyProperties xmlns="http://schemas.microsoft.com/sharepoint/v3" xsi:nil="true"/>
    <Category xmlns="3188db64-835f-49dd-a92e-b63c50075c64" xsi:nil="true"/>
  </documentManagement>
</p:properties>
</file>

<file path=customXml/itemProps1.xml><?xml version="1.0" encoding="utf-8"?>
<ds:datastoreItem xmlns:ds="http://schemas.openxmlformats.org/officeDocument/2006/customXml" ds:itemID="{750ADAD7-7328-4148-9EE3-625CC2CD13C5}">
  <ds:schemaRefs>
    <ds:schemaRef ds:uri="http://schemas.microsoft.com/sharepoint/v3/contenttype/forms"/>
  </ds:schemaRefs>
</ds:datastoreItem>
</file>

<file path=customXml/itemProps2.xml><?xml version="1.0" encoding="utf-8"?>
<ds:datastoreItem xmlns:ds="http://schemas.openxmlformats.org/officeDocument/2006/customXml" ds:itemID="{48013525-0E51-448E-BB04-88EEEA831F65}">
  <ds:schemaRefs>
    <ds:schemaRef ds:uri="3188db64-835f-49dd-a92e-b63c50075c64"/>
    <ds:schemaRef ds:uri="bd8f7d19-50dd-4ca5-833a-f68575fcf43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CB77D7B-55CE-412D-9816-F0A8D7A12427}">
  <ds:schemaRefs>
    <ds:schemaRef ds:uri="3188db64-835f-49dd-a92e-b63c50075c64"/>
    <ds:schemaRef ds:uri="bd8f7d19-50dd-4ca5-833a-f68575fcf43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2526 template</Template>
  <TotalTime>221</TotalTime>
  <Words>1700</Words>
  <Application>Microsoft Office PowerPoint</Application>
  <PresentationFormat>Widescreen</PresentationFormat>
  <Paragraphs>135</Paragraphs>
  <Slides>9</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Aptos</vt:lpstr>
      <vt:lpstr>Aptos </vt:lpstr>
      <vt:lpstr>Aptos  </vt:lpstr>
      <vt:lpstr>Aptos SemiBold</vt:lpstr>
      <vt:lpstr>Arial</vt:lpstr>
      <vt:lpstr>Calibri</vt:lpstr>
      <vt:lpstr>Century Gothic</vt:lpstr>
      <vt:lpstr>Times New Roman</vt:lpstr>
      <vt:lpstr>2526 template</vt:lpstr>
      <vt:lpstr>Smarter Balanced Assessment: Determining the Interim Assessment Block (IAB) Performance Categories</vt:lpstr>
      <vt:lpstr>Interim Assessment Blocks (F/IAB)</vt:lpstr>
      <vt:lpstr>Important Topics</vt:lpstr>
      <vt:lpstr>Smarter Balanced Overall Scale Scores  for ELA</vt:lpstr>
      <vt:lpstr>Smarter Balanced Overall Scale Scores for Math</vt:lpstr>
      <vt:lpstr>Interim Assessment Block  Performance Categories</vt:lpstr>
      <vt:lpstr>Grade 3 ELA IAB Example</vt:lpstr>
      <vt:lpstr>Important to Note</vt:lpstr>
      <vt:lpstr>Thank you!  Contact Email: ctstudentassessment@ct.gov  Phone: 860-713-6894 </vt:lpstr>
    </vt:vector>
  </TitlesOfParts>
  <Manager>Ajit.Gopalakrishnan@ct.gov</Manager>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Krisst, Abe</dc:creator>
  <cp:lastModifiedBy>Alberino, Cristi</cp:lastModifiedBy>
  <cp:revision>9</cp:revision>
  <dcterms:created xsi:type="dcterms:W3CDTF">2026-06-24T15:37:44Z</dcterms:created>
  <dcterms:modified xsi:type="dcterms:W3CDTF">2026-07-08T18:22:42Z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2019-08-05T00:00:00Z</vt:filetime>
  </property>
  <property fmtid="{D5CDD505-2E9C-101B-9397-08002B2CF9AE}" pid="3" name="Creator">
    <vt:lpwstr>Acrobat PDFMaker 11 for PowerPoint</vt:lpwstr>
  </property>
  <property fmtid="{D5CDD505-2E9C-101B-9397-08002B2CF9AE}" pid="4" name="LastSaved">
    <vt:filetime>2026-06-24T00:00:00Z</vt:filetime>
  </property>
  <property fmtid="{D5CDD505-2E9C-101B-9397-08002B2CF9AE}" pid="5" name="Producer">
    <vt:lpwstr>Adobe PDF Library 11.0</vt:lpwstr>
  </property>
  <property fmtid="{D5CDD505-2E9C-101B-9397-08002B2CF9AE}" pid="6" name="ContentTypeId">
    <vt:lpwstr>0x0101006B32173F7A8AF44CAD29E02D9EC3CE55</vt:lpwstr>
  </property>
  <property fmtid="{D5CDD505-2E9C-101B-9397-08002B2CF9AE}" pid="7" name="MediaServiceImageTags">
    <vt:lpwstr/>
  </property>
</Properties>
</file>