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17"/>
  </p:notesMasterIdLst>
  <p:sldIdLst>
    <p:sldId id="256" r:id="rId5"/>
    <p:sldId id="2440" r:id="rId6"/>
    <p:sldId id="2442" r:id="rId7"/>
    <p:sldId id="2452" r:id="rId8"/>
    <p:sldId id="2453" r:id="rId9"/>
    <p:sldId id="2444" r:id="rId10"/>
    <p:sldId id="2450" r:id="rId11"/>
    <p:sldId id="2454" r:id="rId12"/>
    <p:sldId id="2451" r:id="rId13"/>
    <p:sldId id="2455" r:id="rId14"/>
    <p:sldId id="2448" r:id="rId15"/>
    <p:sldId id="268"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42126-D7D8-42D6-4633-4B471D32A2FD}" name="Krisst, Abe" initials="AK" userId="S::Abe.Krisst@ct.gov::38295860-adcb-4891-8b7c-950c0ba930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5ABB"/>
    <a:srgbClr val="00A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1AE62-7E8F-19B6-FC9B-8AA70597381B}" v="2" dt="2026-07-10T15:29:47.1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94" autoAdjust="0"/>
  </p:normalViewPr>
  <p:slideViewPr>
    <p:cSldViewPr>
      <p:cViewPr varScale="1">
        <p:scale>
          <a:sx n="87" d="100"/>
          <a:sy n="87" d="100"/>
        </p:scale>
        <p:origin x="2157" y="51"/>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ino, Cristi" userId="672981b7-3579-4467-a4f8-07fed1688a5f" providerId="ADAL" clId="{CB0AC2CD-65D1-4444-B2FB-DD90CC81BCAD}"/>
    <pc:docChg chg="undo custSel addSld delSld modSld">
      <pc:chgData name="Alberino, Cristi" userId="672981b7-3579-4467-a4f8-07fed1688a5f" providerId="ADAL" clId="{CB0AC2CD-65D1-4444-B2FB-DD90CC81BCAD}" dt="2026-07-09T12:58:26.232" v="2252"/>
      <pc:docMkLst>
        <pc:docMk/>
      </pc:docMkLst>
      <pc:sldChg chg="modSp mod modNotesTx">
        <pc:chgData name="Alberino, Cristi" userId="672981b7-3579-4467-a4f8-07fed1688a5f" providerId="ADAL" clId="{CB0AC2CD-65D1-4444-B2FB-DD90CC81BCAD}" dt="2026-07-09T12:55:59.817" v="2241" actId="962"/>
        <pc:sldMkLst>
          <pc:docMk/>
          <pc:sldMk cId="0" sldId="256"/>
        </pc:sldMkLst>
        <pc:spChg chg="mod">
          <ac:chgData name="Alberino, Cristi" userId="672981b7-3579-4467-a4f8-07fed1688a5f" providerId="ADAL" clId="{CB0AC2CD-65D1-4444-B2FB-DD90CC81BCAD}" dt="2026-06-25T18:11:17.882" v="223" actId="20577"/>
          <ac:spMkLst>
            <pc:docMk/>
            <pc:sldMk cId="0" sldId="256"/>
            <ac:spMk id="9" creationId="{175BEE57-F112-6B5E-BA2E-349586DE02F1}"/>
          </ac:spMkLst>
        </pc:spChg>
        <pc:spChg chg="mod">
          <ac:chgData name="Alberino, Cristi" userId="672981b7-3579-4467-a4f8-07fed1688a5f" providerId="ADAL" clId="{CB0AC2CD-65D1-4444-B2FB-DD90CC81BCAD}" dt="2026-07-09T12:55:59.817" v="2241" actId="962"/>
          <ac:spMkLst>
            <pc:docMk/>
            <pc:sldMk cId="0" sldId="256"/>
            <ac:spMk id="12" creationId="{3E1EC2F7-D2DF-9433-E134-B86CF16FE974}"/>
          </ac:spMkLst>
        </pc:spChg>
      </pc:sldChg>
      <pc:sldChg chg="modNotesTx">
        <pc:chgData name="Alberino, Cristi" userId="672981b7-3579-4467-a4f8-07fed1688a5f" providerId="ADAL" clId="{CB0AC2CD-65D1-4444-B2FB-DD90CC81BCAD}" dt="2026-07-07T14:04:35.298" v="1205" actId="20577"/>
        <pc:sldMkLst>
          <pc:docMk/>
          <pc:sldMk cId="0" sldId="268"/>
        </pc:sldMkLst>
      </pc:sldChg>
      <pc:sldChg chg="modSp mod modNotesTx">
        <pc:chgData name="Alberino, Cristi" userId="672981b7-3579-4467-a4f8-07fed1688a5f" providerId="ADAL" clId="{CB0AC2CD-65D1-4444-B2FB-DD90CC81BCAD}" dt="2026-07-09T12:57:38.658" v="2247"/>
        <pc:sldMkLst>
          <pc:docMk/>
          <pc:sldMk cId="3945386844" sldId="2440"/>
        </pc:sldMkLst>
        <pc:spChg chg="mod">
          <ac:chgData name="Alberino, Cristi" userId="672981b7-3579-4467-a4f8-07fed1688a5f" providerId="ADAL" clId="{CB0AC2CD-65D1-4444-B2FB-DD90CC81BCAD}" dt="2026-07-07T14:05:15.056" v="1214" actId="12788"/>
          <ac:spMkLst>
            <pc:docMk/>
            <pc:sldMk cId="3945386844" sldId="2440"/>
            <ac:spMk id="2" creationId="{B426AAB1-9A38-4752-4D00-41499E2AFA7F}"/>
          </ac:spMkLst>
        </pc:spChg>
        <pc:spChg chg="ord">
          <ac:chgData name="Alberino, Cristi" userId="672981b7-3579-4467-a4f8-07fed1688a5f" providerId="ADAL" clId="{CB0AC2CD-65D1-4444-B2FB-DD90CC81BCAD}" dt="2026-07-09T12:57:38.658" v="2247"/>
          <ac:spMkLst>
            <pc:docMk/>
            <pc:sldMk cId="3945386844" sldId="2440"/>
            <ac:spMk id="3" creationId="{0415E028-4264-60FD-35F0-E221433222AB}"/>
          </ac:spMkLst>
        </pc:spChg>
      </pc:sldChg>
      <pc:sldChg chg="addSp delSp modSp mod modNotesTx">
        <pc:chgData name="Alberino, Cristi" userId="672981b7-3579-4467-a4f8-07fed1688a5f" providerId="ADAL" clId="{CB0AC2CD-65D1-4444-B2FB-DD90CC81BCAD}" dt="2026-07-09T12:58:26.232" v="2252"/>
        <pc:sldMkLst>
          <pc:docMk/>
          <pc:sldMk cId="3934085444" sldId="2442"/>
        </pc:sldMkLst>
        <pc:spChg chg="del mod">
          <ac:chgData name="Alberino, Cristi" userId="672981b7-3579-4467-a4f8-07fed1688a5f" providerId="ADAL" clId="{CB0AC2CD-65D1-4444-B2FB-DD90CC81BCAD}" dt="2026-07-09T12:24:17.202" v="1224" actId="478"/>
          <ac:spMkLst>
            <pc:docMk/>
            <pc:sldMk cId="3934085444" sldId="2442"/>
            <ac:spMk id="3" creationId="{B1C5E57B-7392-581C-31E4-43B6BEDD50CA}"/>
          </ac:spMkLst>
        </pc:spChg>
        <pc:spChg chg="del">
          <ac:chgData name="Alberino, Cristi" userId="672981b7-3579-4467-a4f8-07fed1688a5f" providerId="ADAL" clId="{CB0AC2CD-65D1-4444-B2FB-DD90CC81BCAD}" dt="2026-07-09T12:24:17.202" v="1224" actId="478"/>
          <ac:spMkLst>
            <pc:docMk/>
            <pc:sldMk cId="3934085444" sldId="2442"/>
            <ac:spMk id="16" creationId="{F5811589-7A3F-0A1D-24B6-FA7CCE08F631}"/>
          </ac:spMkLst>
        </pc:spChg>
        <pc:spChg chg="del">
          <ac:chgData name="Alberino, Cristi" userId="672981b7-3579-4467-a4f8-07fed1688a5f" providerId="ADAL" clId="{CB0AC2CD-65D1-4444-B2FB-DD90CC81BCAD}" dt="2026-07-09T12:24:17.202" v="1224" actId="478"/>
          <ac:spMkLst>
            <pc:docMk/>
            <pc:sldMk cId="3934085444" sldId="2442"/>
            <ac:spMk id="17" creationId="{912A1B3C-DFAE-1CBF-03CA-29D4837AB919}"/>
          </ac:spMkLst>
        </pc:spChg>
        <pc:spChg chg="del">
          <ac:chgData name="Alberino, Cristi" userId="672981b7-3579-4467-a4f8-07fed1688a5f" providerId="ADAL" clId="{CB0AC2CD-65D1-4444-B2FB-DD90CC81BCAD}" dt="2026-07-09T12:24:17.202" v="1224" actId="478"/>
          <ac:spMkLst>
            <pc:docMk/>
            <pc:sldMk cId="3934085444" sldId="2442"/>
            <ac:spMk id="18" creationId="{AA3857E1-2245-DEC1-1DE6-63BD6DE84B9B}"/>
          </ac:spMkLst>
        </pc:spChg>
        <pc:spChg chg="del">
          <ac:chgData name="Alberino, Cristi" userId="672981b7-3579-4467-a4f8-07fed1688a5f" providerId="ADAL" clId="{CB0AC2CD-65D1-4444-B2FB-DD90CC81BCAD}" dt="2026-07-09T12:24:17.202" v="1224" actId="478"/>
          <ac:spMkLst>
            <pc:docMk/>
            <pc:sldMk cId="3934085444" sldId="2442"/>
            <ac:spMk id="19" creationId="{FA3EE536-23CB-E160-DD84-549413908FD6}"/>
          </ac:spMkLst>
        </pc:spChg>
        <pc:spChg chg="del">
          <ac:chgData name="Alberino, Cristi" userId="672981b7-3579-4467-a4f8-07fed1688a5f" providerId="ADAL" clId="{CB0AC2CD-65D1-4444-B2FB-DD90CC81BCAD}" dt="2026-07-09T12:24:17.202" v="1224" actId="478"/>
          <ac:spMkLst>
            <pc:docMk/>
            <pc:sldMk cId="3934085444" sldId="2442"/>
            <ac:spMk id="20" creationId="{2E7CAD16-B6BD-A3E0-9492-298F5229D067}"/>
          </ac:spMkLst>
        </pc:spChg>
        <pc:spChg chg="del">
          <ac:chgData name="Alberino, Cristi" userId="672981b7-3579-4467-a4f8-07fed1688a5f" providerId="ADAL" clId="{CB0AC2CD-65D1-4444-B2FB-DD90CC81BCAD}" dt="2026-07-09T12:24:17.202" v="1224" actId="478"/>
          <ac:spMkLst>
            <pc:docMk/>
            <pc:sldMk cId="3934085444" sldId="2442"/>
            <ac:spMk id="21" creationId="{61D7A36F-1EB3-1282-EF22-ED42246EEAD6}"/>
          </ac:spMkLst>
        </pc:spChg>
        <pc:spChg chg="del">
          <ac:chgData name="Alberino, Cristi" userId="672981b7-3579-4467-a4f8-07fed1688a5f" providerId="ADAL" clId="{CB0AC2CD-65D1-4444-B2FB-DD90CC81BCAD}" dt="2026-07-09T12:24:17.202" v="1224" actId="478"/>
          <ac:spMkLst>
            <pc:docMk/>
            <pc:sldMk cId="3934085444" sldId="2442"/>
            <ac:spMk id="22" creationId="{78DA9DD9-6610-E7D2-9366-F836688BA9DC}"/>
          </ac:spMkLst>
        </pc:spChg>
        <pc:spChg chg="del">
          <ac:chgData name="Alberino, Cristi" userId="672981b7-3579-4467-a4f8-07fed1688a5f" providerId="ADAL" clId="{CB0AC2CD-65D1-4444-B2FB-DD90CC81BCAD}" dt="2026-07-09T12:24:17.202" v="1224" actId="478"/>
          <ac:spMkLst>
            <pc:docMk/>
            <pc:sldMk cId="3934085444" sldId="2442"/>
            <ac:spMk id="23" creationId="{C844DA04-70FD-936A-B4A7-905511F50F0A}"/>
          </ac:spMkLst>
        </pc:spChg>
        <pc:spChg chg="del">
          <ac:chgData name="Alberino, Cristi" userId="672981b7-3579-4467-a4f8-07fed1688a5f" providerId="ADAL" clId="{CB0AC2CD-65D1-4444-B2FB-DD90CC81BCAD}" dt="2026-07-09T12:24:17.202" v="1224" actId="478"/>
          <ac:spMkLst>
            <pc:docMk/>
            <pc:sldMk cId="3934085444" sldId="2442"/>
            <ac:spMk id="24" creationId="{BA474F89-E3C4-5626-04D8-13A058230D5A}"/>
          </ac:spMkLst>
        </pc:spChg>
        <pc:spChg chg="del">
          <ac:chgData name="Alberino, Cristi" userId="672981b7-3579-4467-a4f8-07fed1688a5f" providerId="ADAL" clId="{CB0AC2CD-65D1-4444-B2FB-DD90CC81BCAD}" dt="2026-07-09T12:24:17.202" v="1224" actId="478"/>
          <ac:spMkLst>
            <pc:docMk/>
            <pc:sldMk cId="3934085444" sldId="2442"/>
            <ac:spMk id="25" creationId="{DFBF270F-5945-9439-158D-8FB721770881}"/>
          </ac:spMkLst>
        </pc:spChg>
        <pc:spChg chg="del">
          <ac:chgData name="Alberino, Cristi" userId="672981b7-3579-4467-a4f8-07fed1688a5f" providerId="ADAL" clId="{CB0AC2CD-65D1-4444-B2FB-DD90CC81BCAD}" dt="2026-07-09T12:24:17.202" v="1224" actId="478"/>
          <ac:spMkLst>
            <pc:docMk/>
            <pc:sldMk cId="3934085444" sldId="2442"/>
            <ac:spMk id="26" creationId="{60208EE1-7BF6-16FC-0BB8-15FDA08DFB8A}"/>
          </ac:spMkLst>
        </pc:spChg>
        <pc:spChg chg="del">
          <ac:chgData name="Alberino, Cristi" userId="672981b7-3579-4467-a4f8-07fed1688a5f" providerId="ADAL" clId="{CB0AC2CD-65D1-4444-B2FB-DD90CC81BCAD}" dt="2026-07-09T12:24:17.202" v="1224" actId="478"/>
          <ac:spMkLst>
            <pc:docMk/>
            <pc:sldMk cId="3934085444" sldId="2442"/>
            <ac:spMk id="27" creationId="{4E31B2EE-4E51-5EAA-67D7-3F2875E721FE}"/>
          </ac:spMkLst>
        </pc:spChg>
        <pc:spChg chg="del">
          <ac:chgData name="Alberino, Cristi" userId="672981b7-3579-4467-a4f8-07fed1688a5f" providerId="ADAL" clId="{CB0AC2CD-65D1-4444-B2FB-DD90CC81BCAD}" dt="2026-07-09T12:24:17.202" v="1224" actId="478"/>
          <ac:spMkLst>
            <pc:docMk/>
            <pc:sldMk cId="3934085444" sldId="2442"/>
            <ac:spMk id="28" creationId="{E9322676-F43C-49EE-38E4-3986B0C02959}"/>
          </ac:spMkLst>
        </pc:spChg>
        <pc:spChg chg="del">
          <ac:chgData name="Alberino, Cristi" userId="672981b7-3579-4467-a4f8-07fed1688a5f" providerId="ADAL" clId="{CB0AC2CD-65D1-4444-B2FB-DD90CC81BCAD}" dt="2026-07-09T12:24:17.202" v="1224" actId="478"/>
          <ac:spMkLst>
            <pc:docMk/>
            <pc:sldMk cId="3934085444" sldId="2442"/>
            <ac:spMk id="29" creationId="{7C075157-7890-5311-1993-8544E16D1F4C}"/>
          </ac:spMkLst>
        </pc:spChg>
        <pc:spChg chg="del">
          <ac:chgData name="Alberino, Cristi" userId="672981b7-3579-4467-a4f8-07fed1688a5f" providerId="ADAL" clId="{CB0AC2CD-65D1-4444-B2FB-DD90CC81BCAD}" dt="2026-07-09T12:24:17.202" v="1224" actId="478"/>
          <ac:spMkLst>
            <pc:docMk/>
            <pc:sldMk cId="3934085444" sldId="2442"/>
            <ac:spMk id="30" creationId="{61B2D2B3-7F6B-E526-3346-9181C977B87E}"/>
          </ac:spMkLst>
        </pc:spChg>
        <pc:spChg chg="del">
          <ac:chgData name="Alberino, Cristi" userId="672981b7-3579-4467-a4f8-07fed1688a5f" providerId="ADAL" clId="{CB0AC2CD-65D1-4444-B2FB-DD90CC81BCAD}" dt="2026-07-09T12:24:17.202" v="1224" actId="478"/>
          <ac:spMkLst>
            <pc:docMk/>
            <pc:sldMk cId="3934085444" sldId="2442"/>
            <ac:spMk id="31" creationId="{EA49CB62-5AE0-6D62-DD10-E87F86C26794}"/>
          </ac:spMkLst>
        </pc:spChg>
        <pc:spChg chg="del">
          <ac:chgData name="Alberino, Cristi" userId="672981b7-3579-4467-a4f8-07fed1688a5f" providerId="ADAL" clId="{CB0AC2CD-65D1-4444-B2FB-DD90CC81BCAD}" dt="2026-07-09T12:24:17.202" v="1224" actId="478"/>
          <ac:spMkLst>
            <pc:docMk/>
            <pc:sldMk cId="3934085444" sldId="2442"/>
            <ac:spMk id="32" creationId="{ADF6A3EB-0B72-B980-EE8F-EEB9106E4952}"/>
          </ac:spMkLst>
        </pc:spChg>
        <pc:spChg chg="del">
          <ac:chgData name="Alberino, Cristi" userId="672981b7-3579-4467-a4f8-07fed1688a5f" providerId="ADAL" clId="{CB0AC2CD-65D1-4444-B2FB-DD90CC81BCAD}" dt="2026-07-09T12:24:17.202" v="1224" actId="478"/>
          <ac:spMkLst>
            <pc:docMk/>
            <pc:sldMk cId="3934085444" sldId="2442"/>
            <ac:spMk id="33" creationId="{115D27D9-FE92-ADDD-CCA9-768179DDDD83}"/>
          </ac:spMkLst>
        </pc:spChg>
        <pc:spChg chg="del">
          <ac:chgData name="Alberino, Cristi" userId="672981b7-3579-4467-a4f8-07fed1688a5f" providerId="ADAL" clId="{CB0AC2CD-65D1-4444-B2FB-DD90CC81BCAD}" dt="2026-07-09T12:24:17.202" v="1224" actId="478"/>
          <ac:spMkLst>
            <pc:docMk/>
            <pc:sldMk cId="3934085444" sldId="2442"/>
            <ac:spMk id="34" creationId="{3B01218E-B282-AD30-2E36-C9BAF066D253}"/>
          </ac:spMkLst>
        </pc:spChg>
        <pc:spChg chg="del">
          <ac:chgData name="Alberino, Cristi" userId="672981b7-3579-4467-a4f8-07fed1688a5f" providerId="ADAL" clId="{CB0AC2CD-65D1-4444-B2FB-DD90CC81BCAD}" dt="2026-07-09T12:24:17.202" v="1224" actId="478"/>
          <ac:spMkLst>
            <pc:docMk/>
            <pc:sldMk cId="3934085444" sldId="2442"/>
            <ac:spMk id="35" creationId="{E59707A4-B1DB-BCF6-1A32-36870BF52FAB}"/>
          </ac:spMkLst>
        </pc:spChg>
        <pc:spChg chg="del">
          <ac:chgData name="Alberino, Cristi" userId="672981b7-3579-4467-a4f8-07fed1688a5f" providerId="ADAL" clId="{CB0AC2CD-65D1-4444-B2FB-DD90CC81BCAD}" dt="2026-07-09T12:24:17.202" v="1224" actId="478"/>
          <ac:spMkLst>
            <pc:docMk/>
            <pc:sldMk cId="3934085444" sldId="2442"/>
            <ac:spMk id="36" creationId="{68533E55-91D2-B8AC-D2C4-D284DF2DC657}"/>
          </ac:spMkLst>
        </pc:spChg>
        <pc:spChg chg="del">
          <ac:chgData name="Alberino, Cristi" userId="672981b7-3579-4467-a4f8-07fed1688a5f" providerId="ADAL" clId="{CB0AC2CD-65D1-4444-B2FB-DD90CC81BCAD}" dt="2026-07-09T12:24:17.202" v="1224" actId="478"/>
          <ac:spMkLst>
            <pc:docMk/>
            <pc:sldMk cId="3934085444" sldId="2442"/>
            <ac:spMk id="37" creationId="{6E8ACDC2-A4F4-095C-EBBB-532053DA9E20}"/>
          </ac:spMkLst>
        </pc:spChg>
        <pc:spChg chg="del">
          <ac:chgData name="Alberino, Cristi" userId="672981b7-3579-4467-a4f8-07fed1688a5f" providerId="ADAL" clId="{CB0AC2CD-65D1-4444-B2FB-DD90CC81BCAD}" dt="2026-07-09T12:24:17.202" v="1224" actId="478"/>
          <ac:spMkLst>
            <pc:docMk/>
            <pc:sldMk cId="3934085444" sldId="2442"/>
            <ac:spMk id="38" creationId="{B56E1804-694A-EBAE-16D5-D276C20FE398}"/>
          </ac:spMkLst>
        </pc:spChg>
        <pc:spChg chg="del">
          <ac:chgData name="Alberino, Cristi" userId="672981b7-3579-4467-a4f8-07fed1688a5f" providerId="ADAL" clId="{CB0AC2CD-65D1-4444-B2FB-DD90CC81BCAD}" dt="2026-07-09T12:24:17.202" v="1224" actId="478"/>
          <ac:spMkLst>
            <pc:docMk/>
            <pc:sldMk cId="3934085444" sldId="2442"/>
            <ac:spMk id="39" creationId="{BEE2C280-19C9-272C-C53C-6E6F4D72CAF5}"/>
          </ac:spMkLst>
        </pc:spChg>
        <pc:spChg chg="add mod">
          <ac:chgData name="Alberino, Cristi" userId="672981b7-3579-4467-a4f8-07fed1688a5f" providerId="ADAL" clId="{CB0AC2CD-65D1-4444-B2FB-DD90CC81BCAD}" dt="2026-07-09T12:57:19.136" v="2244" actId="33553"/>
          <ac:spMkLst>
            <pc:docMk/>
            <pc:sldMk cId="3934085444" sldId="2442"/>
            <ac:spMk id="62" creationId="{89875045-44DC-8B1E-FD64-8A9020B6BDBE}"/>
          </ac:spMkLst>
        </pc:spChg>
        <pc:grpChg chg="del mod">
          <ac:chgData name="Alberino, Cristi" userId="672981b7-3579-4467-a4f8-07fed1688a5f" providerId="ADAL" clId="{CB0AC2CD-65D1-4444-B2FB-DD90CC81BCAD}" dt="2026-07-09T12:23:52.556" v="1223" actId="478"/>
          <ac:grpSpMkLst>
            <pc:docMk/>
            <pc:sldMk cId="3934085444" sldId="2442"/>
            <ac:grpSpMk id="4" creationId="{65EC46EC-8A48-0E91-217D-D46E2E225003}"/>
          </ac:grpSpMkLst>
        </pc:grpChg>
        <pc:grpChg chg="del">
          <ac:chgData name="Alberino, Cristi" userId="672981b7-3579-4467-a4f8-07fed1688a5f" providerId="ADAL" clId="{CB0AC2CD-65D1-4444-B2FB-DD90CC81BCAD}" dt="2026-07-09T12:24:17.202" v="1224" actId="478"/>
          <ac:grpSpMkLst>
            <pc:docMk/>
            <pc:sldMk cId="3934085444" sldId="2442"/>
            <ac:grpSpMk id="41" creationId="{264FE840-CAA4-F0B0-69F3-2881A549A283}"/>
          </ac:grpSpMkLst>
        </pc:grpChg>
        <pc:picChg chg="add del mod">
          <ac:chgData name="Alberino, Cristi" userId="672981b7-3579-4467-a4f8-07fed1688a5f" providerId="ADAL" clId="{CB0AC2CD-65D1-4444-B2FB-DD90CC81BCAD}" dt="2026-07-09T12:24:17.202" v="1224" actId="478"/>
          <ac:picMkLst>
            <pc:docMk/>
            <pc:sldMk cId="3934085444" sldId="2442"/>
            <ac:picMk id="40" creationId="{6AF64EF3-873D-3F58-D409-5511378BFE28}"/>
          </ac:picMkLst>
        </pc:picChg>
        <pc:picChg chg="add mod ord">
          <ac:chgData name="Alberino, Cristi" userId="672981b7-3579-4467-a4f8-07fed1688a5f" providerId="ADAL" clId="{CB0AC2CD-65D1-4444-B2FB-DD90CC81BCAD}" dt="2026-07-09T12:58:26.232" v="2252"/>
          <ac:picMkLst>
            <pc:docMk/>
            <pc:sldMk cId="3934085444" sldId="2442"/>
            <ac:picMk id="61" creationId="{541B7874-2678-177C-C693-6F79CD5A07A8}"/>
          </ac:picMkLst>
        </pc:picChg>
      </pc:sldChg>
      <pc:sldChg chg="addSp delSp modSp mod modNotesTx">
        <pc:chgData name="Alberino, Cristi" userId="672981b7-3579-4467-a4f8-07fed1688a5f" providerId="ADAL" clId="{CB0AC2CD-65D1-4444-B2FB-DD90CC81BCAD}" dt="2026-07-09T12:58:02.839" v="2248"/>
        <pc:sldMkLst>
          <pc:docMk/>
          <pc:sldMk cId="3004181716" sldId="2444"/>
        </pc:sldMkLst>
        <pc:spChg chg="mod">
          <ac:chgData name="Alberino, Cristi" userId="672981b7-3579-4467-a4f8-07fed1688a5f" providerId="ADAL" clId="{CB0AC2CD-65D1-4444-B2FB-DD90CC81BCAD}" dt="2026-07-07T14:04:55.232" v="1208" actId="1076"/>
          <ac:spMkLst>
            <pc:docMk/>
            <pc:sldMk cId="3004181716" sldId="2444"/>
            <ac:spMk id="2" creationId="{306A0A16-04C5-0443-1484-E4EE075B2FC1}"/>
          </ac:spMkLst>
        </pc:spChg>
        <pc:spChg chg="ord">
          <ac:chgData name="Alberino, Cristi" userId="672981b7-3579-4467-a4f8-07fed1688a5f" providerId="ADAL" clId="{CB0AC2CD-65D1-4444-B2FB-DD90CC81BCAD}" dt="2026-07-09T12:58:02.839" v="2248"/>
          <ac:spMkLst>
            <pc:docMk/>
            <pc:sldMk cId="3004181716" sldId="2444"/>
            <ac:spMk id="3" creationId="{BBF0D2F5-3CF9-21C2-A2E6-3500960F2AFB}"/>
          </ac:spMkLst>
        </pc:spChg>
        <pc:spChg chg="del">
          <ac:chgData name="Alberino, Cristi" userId="672981b7-3579-4467-a4f8-07fed1688a5f" providerId="ADAL" clId="{CB0AC2CD-65D1-4444-B2FB-DD90CC81BCAD}" dt="2026-07-09T12:27:39.908" v="1509" actId="478"/>
          <ac:spMkLst>
            <pc:docMk/>
            <pc:sldMk cId="3004181716" sldId="2444"/>
            <ac:spMk id="6" creationId="{A0475765-449A-26A9-A7BC-C951C0BCF174}"/>
          </ac:spMkLst>
        </pc:spChg>
        <pc:spChg chg="del">
          <ac:chgData name="Alberino, Cristi" userId="672981b7-3579-4467-a4f8-07fed1688a5f" providerId="ADAL" clId="{CB0AC2CD-65D1-4444-B2FB-DD90CC81BCAD}" dt="2026-07-09T12:27:38.930" v="1508" actId="478"/>
          <ac:spMkLst>
            <pc:docMk/>
            <pc:sldMk cId="3004181716" sldId="2444"/>
            <ac:spMk id="7" creationId="{350E2252-CAA9-5F4E-1D51-232770EE00A8}"/>
          </ac:spMkLst>
        </pc:spChg>
        <pc:picChg chg="del mod">
          <ac:chgData name="Alberino, Cristi" userId="672981b7-3579-4467-a4f8-07fed1688a5f" providerId="ADAL" clId="{CB0AC2CD-65D1-4444-B2FB-DD90CC81BCAD}" dt="2026-07-09T12:27:37.814" v="1507" actId="478"/>
          <ac:picMkLst>
            <pc:docMk/>
            <pc:sldMk cId="3004181716" sldId="2444"/>
            <ac:picMk id="5" creationId="{DDF9FB0F-1E2D-773F-6B22-1A025870F7A1}"/>
          </ac:picMkLst>
        </pc:picChg>
        <pc:picChg chg="add mod">
          <ac:chgData name="Alberino, Cristi" userId="672981b7-3579-4467-a4f8-07fed1688a5f" providerId="ADAL" clId="{CB0AC2CD-65D1-4444-B2FB-DD90CC81BCAD}" dt="2026-07-09T12:28:50.564" v="1775" actId="962"/>
          <ac:picMkLst>
            <pc:docMk/>
            <pc:sldMk cId="3004181716" sldId="2444"/>
            <ac:picMk id="8" creationId="{5BD5DBB4-E589-90E3-D6EE-62D30AF2418A}"/>
          </ac:picMkLst>
        </pc:picChg>
      </pc:sldChg>
      <pc:sldChg chg="modSp mod modNotesTx">
        <pc:chgData name="Alberino, Cristi" userId="672981b7-3579-4467-a4f8-07fed1688a5f" providerId="ADAL" clId="{CB0AC2CD-65D1-4444-B2FB-DD90CC81BCAD}" dt="2026-07-09T12:34:52.087" v="2240" actId="962"/>
        <pc:sldMkLst>
          <pc:docMk/>
          <pc:sldMk cId="3317117066" sldId="2448"/>
        </pc:sldMkLst>
        <pc:spChg chg="mod">
          <ac:chgData name="Alberino, Cristi" userId="672981b7-3579-4467-a4f8-07fed1688a5f" providerId="ADAL" clId="{CB0AC2CD-65D1-4444-B2FB-DD90CC81BCAD}" dt="2026-07-07T14:01:56.403" v="1085" actId="20577"/>
          <ac:spMkLst>
            <pc:docMk/>
            <pc:sldMk cId="3317117066" sldId="2448"/>
            <ac:spMk id="3" creationId="{7E786EF3-D601-F1F6-FBFB-5112B0AE03BD}"/>
          </ac:spMkLst>
        </pc:spChg>
        <pc:picChg chg="mod">
          <ac:chgData name="Alberino, Cristi" userId="672981b7-3579-4467-a4f8-07fed1688a5f" providerId="ADAL" clId="{CB0AC2CD-65D1-4444-B2FB-DD90CC81BCAD}" dt="2026-07-09T12:34:52.087" v="2240" actId="962"/>
          <ac:picMkLst>
            <pc:docMk/>
            <pc:sldMk cId="3317117066" sldId="2448"/>
            <ac:picMk id="4" creationId="{31A59A0B-B2B6-8087-773E-9B0833D4A6FA}"/>
          </ac:picMkLst>
        </pc:picChg>
      </pc:sldChg>
      <pc:sldChg chg="addSp delSp modSp add mod modNotesTx">
        <pc:chgData name="Alberino, Cristi" userId="672981b7-3579-4467-a4f8-07fed1688a5f" providerId="ADAL" clId="{CB0AC2CD-65D1-4444-B2FB-DD90CC81BCAD}" dt="2026-07-09T12:33:02.139" v="2078" actId="1036"/>
        <pc:sldMkLst>
          <pc:docMk/>
          <pc:sldMk cId="4074190436" sldId="2450"/>
        </pc:sldMkLst>
        <pc:spChg chg="add del mod">
          <ac:chgData name="Alberino, Cristi" userId="672981b7-3579-4467-a4f8-07fed1688a5f" providerId="ADAL" clId="{CB0AC2CD-65D1-4444-B2FB-DD90CC81BCAD}" dt="2026-07-07T13:02:14.413" v="549" actId="20577"/>
          <ac:spMkLst>
            <pc:docMk/>
            <pc:sldMk cId="4074190436" sldId="2450"/>
            <ac:spMk id="3" creationId="{E95C170A-26CC-3761-AF4B-8C57CFA3E6AA}"/>
          </ac:spMkLst>
        </pc:spChg>
        <pc:graphicFrameChg chg="add mod modGraphic">
          <ac:chgData name="Alberino, Cristi" userId="672981b7-3579-4467-a4f8-07fed1688a5f" providerId="ADAL" clId="{CB0AC2CD-65D1-4444-B2FB-DD90CC81BCAD}" dt="2026-07-09T12:33:02.139" v="2078" actId="1036"/>
          <ac:graphicFrameMkLst>
            <pc:docMk/>
            <pc:sldMk cId="4074190436" sldId="2450"/>
            <ac:graphicFrameMk id="9" creationId="{4E8944D5-A3B1-8C0B-4849-2DE8FEF99D97}"/>
          </ac:graphicFrameMkLst>
        </pc:graphicFrameChg>
      </pc:sldChg>
      <pc:sldChg chg="addSp delSp modSp new mod modNotesTx">
        <pc:chgData name="Alberino, Cristi" userId="672981b7-3579-4467-a4f8-07fed1688a5f" providerId="ADAL" clId="{CB0AC2CD-65D1-4444-B2FB-DD90CC81BCAD}" dt="2026-07-09T12:57:24.263" v="2245" actId="33553"/>
        <pc:sldMkLst>
          <pc:docMk/>
          <pc:sldMk cId="869347480" sldId="2451"/>
        </pc:sldMkLst>
        <pc:spChg chg="add mod">
          <ac:chgData name="Alberino, Cristi" userId="672981b7-3579-4467-a4f8-07fed1688a5f" providerId="ADAL" clId="{CB0AC2CD-65D1-4444-B2FB-DD90CC81BCAD}" dt="2026-07-09T12:57:24.263" v="2245" actId="33553"/>
          <ac:spMkLst>
            <pc:docMk/>
            <pc:sldMk cId="869347480" sldId="2451"/>
            <ac:spMk id="3" creationId="{41A83C80-6C1F-FCB7-04C1-FF578597D782}"/>
          </ac:spMkLst>
        </pc:spChg>
        <pc:picChg chg="add mod">
          <ac:chgData name="Alberino, Cristi" userId="672981b7-3579-4467-a4f8-07fed1688a5f" providerId="ADAL" clId="{CB0AC2CD-65D1-4444-B2FB-DD90CC81BCAD}" dt="2026-07-09T12:33:54.755" v="2228" actId="962"/>
          <ac:picMkLst>
            <pc:docMk/>
            <pc:sldMk cId="869347480" sldId="2451"/>
            <ac:picMk id="4" creationId="{F8B04F5A-FF8D-6ECE-ED48-CC7969EA90D2}"/>
          </ac:picMkLst>
        </pc:picChg>
      </pc:sldChg>
      <pc:sldChg chg="addSp delSp modSp mod modNotesTx">
        <pc:chgData name="Alberino, Cristi" userId="672981b7-3579-4467-a4f8-07fed1688a5f" providerId="ADAL" clId="{CB0AC2CD-65D1-4444-B2FB-DD90CC81BCAD}" dt="2026-07-09T12:57:09.910" v="2243" actId="478"/>
        <pc:sldMkLst>
          <pc:docMk/>
          <pc:sldMk cId="2160771710" sldId="2452"/>
        </pc:sldMkLst>
        <pc:spChg chg="add del mod">
          <ac:chgData name="Alberino, Cristi" userId="672981b7-3579-4467-a4f8-07fed1688a5f" providerId="ADAL" clId="{CB0AC2CD-65D1-4444-B2FB-DD90CC81BCAD}" dt="2026-07-09T12:57:09.910" v="2243" actId="478"/>
          <ac:spMkLst>
            <pc:docMk/>
            <pc:sldMk cId="2160771710" sldId="2452"/>
            <ac:spMk id="2" creationId="{03B4908F-F688-E360-D61F-19BC2EBBE6E2}"/>
          </ac:spMkLst>
        </pc:spChg>
        <pc:graphicFrameChg chg="mod">
          <ac:chgData name="Alberino, Cristi" userId="672981b7-3579-4467-a4f8-07fed1688a5f" providerId="ADAL" clId="{CB0AC2CD-65D1-4444-B2FB-DD90CC81BCAD}" dt="2026-07-09T12:26:35.007" v="1479" actId="962"/>
          <ac:graphicFrameMkLst>
            <pc:docMk/>
            <pc:sldMk cId="2160771710" sldId="2452"/>
            <ac:graphicFrameMk id="4" creationId="{4DF1B552-05C0-DEEF-98B3-DB4DBDC22B8D}"/>
          </ac:graphicFrameMkLst>
        </pc:graphicFrameChg>
      </pc:sldChg>
      <pc:sldChg chg="addSp delSp modSp mod">
        <pc:chgData name="Alberino, Cristi" userId="672981b7-3579-4467-a4f8-07fed1688a5f" providerId="ADAL" clId="{CB0AC2CD-65D1-4444-B2FB-DD90CC81BCAD}" dt="2026-07-09T12:56:58.913" v="2242" actId="478"/>
        <pc:sldMkLst>
          <pc:docMk/>
          <pc:sldMk cId="867023392" sldId="2453"/>
        </pc:sldMkLst>
        <pc:spChg chg="add del mod">
          <ac:chgData name="Alberino, Cristi" userId="672981b7-3579-4467-a4f8-07fed1688a5f" providerId="ADAL" clId="{CB0AC2CD-65D1-4444-B2FB-DD90CC81BCAD}" dt="2026-07-09T12:56:58.913" v="2242" actId="478"/>
          <ac:spMkLst>
            <pc:docMk/>
            <pc:sldMk cId="867023392" sldId="2453"/>
            <ac:spMk id="2" creationId="{E501DD16-BD76-0B2D-03B4-69201C33CA5B}"/>
          </ac:spMkLst>
        </pc:spChg>
        <pc:graphicFrameChg chg="mod modGraphic">
          <ac:chgData name="Alberino, Cristi" userId="672981b7-3579-4467-a4f8-07fed1688a5f" providerId="ADAL" clId="{CB0AC2CD-65D1-4444-B2FB-DD90CC81BCAD}" dt="2026-07-09T12:26:50.384" v="1504" actId="962"/>
          <ac:graphicFrameMkLst>
            <pc:docMk/>
            <pc:sldMk cId="867023392" sldId="2453"/>
            <ac:graphicFrameMk id="6" creationId="{1163F10E-4BDC-7EB8-711A-6352D841FDC8}"/>
          </ac:graphicFrameMkLst>
        </pc:graphicFrameChg>
      </pc:sldChg>
      <pc:sldChg chg="modSp add mod modNotesTx">
        <pc:chgData name="Alberino, Cristi" userId="672981b7-3579-4467-a4f8-07fed1688a5f" providerId="ADAL" clId="{CB0AC2CD-65D1-4444-B2FB-DD90CC81BCAD}" dt="2026-07-09T12:32:51.224" v="2077" actId="1076"/>
        <pc:sldMkLst>
          <pc:docMk/>
          <pc:sldMk cId="3988914736" sldId="2454"/>
        </pc:sldMkLst>
        <pc:spChg chg="mod">
          <ac:chgData name="Alberino, Cristi" userId="672981b7-3579-4467-a4f8-07fed1688a5f" providerId="ADAL" clId="{CB0AC2CD-65D1-4444-B2FB-DD90CC81BCAD}" dt="2026-07-07T13:02:48.081" v="555" actId="20577"/>
          <ac:spMkLst>
            <pc:docMk/>
            <pc:sldMk cId="3988914736" sldId="2454"/>
            <ac:spMk id="3" creationId="{84836482-3E2B-5CCA-C0EA-CCC6155DAB78}"/>
          </ac:spMkLst>
        </pc:spChg>
        <pc:graphicFrameChg chg="mod modGraphic">
          <ac:chgData name="Alberino, Cristi" userId="672981b7-3579-4467-a4f8-07fed1688a5f" providerId="ADAL" clId="{CB0AC2CD-65D1-4444-B2FB-DD90CC81BCAD}" dt="2026-07-09T12:32:51.224" v="2077" actId="1076"/>
          <ac:graphicFrameMkLst>
            <pc:docMk/>
            <pc:sldMk cId="3988914736" sldId="2454"/>
            <ac:graphicFrameMk id="9" creationId="{9260DF49-DB83-3614-8CF2-B9A10C978F4F}"/>
          </ac:graphicFrameMkLst>
        </pc:graphicFrameChg>
      </pc:sldChg>
      <pc:sldChg chg="delSp modSp add mod modNotesTx">
        <pc:chgData name="Alberino, Cristi" userId="672981b7-3579-4467-a4f8-07fed1688a5f" providerId="ADAL" clId="{CB0AC2CD-65D1-4444-B2FB-DD90CC81BCAD}" dt="2026-07-09T12:57:26.773" v="2246" actId="33553"/>
        <pc:sldMkLst>
          <pc:docMk/>
          <pc:sldMk cId="730151233" sldId="2455"/>
        </pc:sldMkLst>
        <pc:spChg chg="mod">
          <ac:chgData name="Alberino, Cristi" userId="672981b7-3579-4467-a4f8-07fed1688a5f" providerId="ADAL" clId="{CB0AC2CD-65D1-4444-B2FB-DD90CC81BCAD}" dt="2026-07-09T12:57:26.773" v="2246" actId="33553"/>
          <ac:spMkLst>
            <pc:docMk/>
            <pc:sldMk cId="730151233" sldId="2455"/>
            <ac:spMk id="3" creationId="{EC65A55C-8D99-2335-7A73-A0D6B6BC04A7}"/>
          </ac:spMkLst>
        </pc:spChg>
        <pc:picChg chg="mod">
          <ac:chgData name="Alberino, Cristi" userId="672981b7-3579-4467-a4f8-07fed1688a5f" providerId="ADAL" clId="{CB0AC2CD-65D1-4444-B2FB-DD90CC81BCAD}" dt="2026-07-09T12:34:27.331" v="2238" actId="962"/>
          <ac:picMkLst>
            <pc:docMk/>
            <pc:sldMk cId="730151233" sldId="2455"/>
            <ac:picMk id="5" creationId="{56C0AF6E-2531-E92D-2459-2D334DD05FCB}"/>
          </ac:picMkLst>
        </pc:picChg>
      </pc:sldChg>
      <pc:sldChg chg="add del">
        <pc:chgData name="Alberino, Cristi" userId="672981b7-3579-4467-a4f8-07fed1688a5f" providerId="ADAL" clId="{CB0AC2CD-65D1-4444-B2FB-DD90CC81BCAD}" dt="2026-07-09T12:24:57.847" v="1231" actId="2696"/>
        <pc:sldMkLst>
          <pc:docMk/>
          <pc:sldMk cId="3783945658" sldId="2456"/>
        </pc:sldMkLst>
      </pc:sldChg>
    </pc:docChg>
  </pc:docChgLst>
  <pc:docChgLst>
    <pc:chgData name="Alberino, Cristi" userId="S::cristi.alberino@ct.gov::672981b7-3579-4467-a4f8-07fed1688a5f" providerId="AD" clId="Web-{EB21AE62-7E8F-19B6-FC9B-8AA70597381B}"/>
    <pc:docChg chg="modSld">
      <pc:chgData name="Alberino, Cristi" userId="S::cristi.alberino@ct.gov::672981b7-3579-4467-a4f8-07fed1688a5f" providerId="AD" clId="Web-{EB21AE62-7E8F-19B6-FC9B-8AA70597381B}" dt="2026-07-10T15:40:18.317" v="29"/>
      <pc:docMkLst>
        <pc:docMk/>
      </pc:docMkLst>
      <pc:sldChg chg="modNotes">
        <pc:chgData name="Alberino, Cristi" userId="S::cristi.alberino@ct.gov::672981b7-3579-4467-a4f8-07fed1688a5f" providerId="AD" clId="Web-{EB21AE62-7E8F-19B6-FC9B-8AA70597381B}" dt="2026-07-10T15:40:18.317" v="29"/>
        <pc:sldMkLst>
          <pc:docMk/>
          <pc:sldMk cId="3988914736" sldId="2454"/>
        </pc:sldMkLst>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8AFC73BD-F572-451D-9841-8A84CCFE0DCA}" authorId="{6CD42126-D7D8-42D6-4633-4B471D32A2FD}" created="2026-07-10T15:25:44.672">
    <ac:txMkLst xmlns:ac="http://schemas.microsoft.com/office/drawing/2013/main/command">
      <pc:docMk xmlns:pc="http://schemas.microsoft.com/office/powerpoint/2013/main/command"/>
      <pc:sldMk xmlns:pc="http://schemas.microsoft.com/office/powerpoint/2013/main/command" cId="0" sldId="256"/>
      <ac:spMk id="11" creationId="{DB0C2DD8-71FA-2B9C-0DBC-07786F510D7A}"/>
      <ac:txMk cp="0" len="2">
        <ac:context len="11" hash="1377489535"/>
      </ac:txMk>
    </ac:txMkLst>
    <p188:pos x="369480" y="196241"/>
    <p188:txBody>
      <a:bodyPr/>
      <a:lstStyle/>
      <a:p>
        <a:r>
          <a:rPr lang="en-US"/>
          <a:t>I would delete the SY.  Do people know what that is?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92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Welcome to this presentation on the Smarter Balanced Assessment: Determining the Claim-Level Performance Categories.</a:t>
            </a:r>
          </a:p>
          <a:p>
            <a:r>
              <a:rPr lang="en-US" dirty="0"/>
              <a:t>Students who take a Smarter Balanced Summative Assessment in either English Language Arts or Mathematics receive an overall vertical scale score in that subject. They also receive one of three performance categories for each claim within each subject. The three categories are Above Standard, At or Near Standard, or Below Standard. But how are those claim-level performance categories determined? This presentation will answer that question.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E76ED-E7CD-4C41-F6E9-B3A05370D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8CC7A-82F7-C551-05AE-806B34CE1D80}"/>
              </a:ext>
            </a:extLst>
          </p:cNvPr>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210202B-97A4-5FBA-D54C-64E0BB5E0AAB}"/>
              </a:ext>
            </a:extLst>
          </p:cNvPr>
          <p:cNvSpPr>
            <a:spLocks noGrp="1"/>
          </p:cNvSpPr>
          <p:nvPr>
            <p:ph type="body" idx="1"/>
          </p:nvPr>
        </p:nvSpPr>
        <p:spPr>
          <a:xfrm>
            <a:off x="914400" y="3300413"/>
            <a:ext cx="7315200" cy="27003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are then provided with a Claim-Level Performance Category for each of the three Math Claims as seen above: Concepts and Procedures, Problem Solving and Modeling and Data Analysis, and Communicating Reasoning.</a:t>
            </a:r>
          </a:p>
          <a:p>
            <a:endParaRPr lang="en-US" dirty="0"/>
          </a:p>
        </p:txBody>
      </p:sp>
    </p:spTree>
    <p:extLst>
      <p:ext uri="{BB962C8B-B14F-4D97-AF65-F5344CB8AC3E}">
        <p14:creationId xmlns:p14="http://schemas.microsoft.com/office/powerpoint/2010/main" val="418148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9CC5E-26B5-2980-E7D7-5441BB8A8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29747-17E3-E4A2-C575-103F01184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EF38E-F3E7-6D38-D65E-144086CF139D}"/>
              </a:ext>
            </a:extLst>
          </p:cNvPr>
          <p:cNvSpPr>
            <a:spLocks noGrp="1"/>
          </p:cNvSpPr>
          <p:nvPr>
            <p:ph type="body" idx="1"/>
          </p:nvPr>
        </p:nvSpPr>
        <p:spPr/>
        <p:txBody>
          <a:bodyPr/>
          <a:lstStyle/>
          <a:p>
            <a:r>
              <a:rPr lang="en-US" dirty="0"/>
              <a:t>Now that we have the claim-level scale score and standard error of measurement for each student, let’s look at an example to see how those scale scores and standard errors are used to determine the claim-level performance category. This figure represents scale scores for seven students in Grade 3 English Language Arts. The scale scores are represented by the blue dots. The vertical lines above and below the blue dots represent the confidence interval for the scale score for each student. Because the SEM represents the extent of uncertainty in a student’s scale score, this confidence interval is established as 1 times the standard error of measurement for each student, both above and below the overall scale score for that student. The black horizontal line represents the Grade 3 English Language Arts overall threshold score that divides Achievement Level 2 from Level 3. This score is 2432; it is the minimum overall vertical scale score needed on the Grade 3 ELA test for a student to be classified in Achievement Level 3. </a:t>
            </a:r>
          </a:p>
          <a:p>
            <a:endParaRPr lang="en-US" dirty="0"/>
          </a:p>
          <a:p>
            <a:r>
              <a:rPr lang="en-US" dirty="0"/>
              <a:t>If a student’s scale score and confidence interval are entirely below the horizontal line, then that student is said to be performing “Below Standard” on that Claim. See Student G.</a:t>
            </a:r>
          </a:p>
          <a:p>
            <a:r>
              <a:rPr lang="en-US" dirty="0"/>
              <a:t> </a:t>
            </a:r>
          </a:p>
          <a:p>
            <a:r>
              <a:rPr lang="en-US" dirty="0"/>
              <a:t>If a student’s scale score and confidence interval touch the horizontal line, then that student is said to be performing “At/Near Standard” on that Claim. See Students A, B and C.</a:t>
            </a:r>
          </a:p>
          <a:p>
            <a:r>
              <a:rPr lang="en-US" dirty="0"/>
              <a:t> </a:t>
            </a:r>
          </a:p>
          <a:p>
            <a:r>
              <a:rPr lang="en-US" dirty="0"/>
              <a:t>If a student’s scale score and confidence interval are entirely above the horizontal line, then that student is said to be performing “Above Standard” on that Claim. See Students D, E and F. </a:t>
            </a:r>
          </a:p>
          <a:p>
            <a:endParaRPr lang="en-US" dirty="0"/>
          </a:p>
          <a:p>
            <a:endParaRPr lang="en-US" dirty="0"/>
          </a:p>
        </p:txBody>
      </p:sp>
      <p:sp>
        <p:nvSpPr>
          <p:cNvPr id="4" name="Slide Number Placeholder 3">
            <a:extLst>
              <a:ext uri="{FF2B5EF4-FFF2-40B4-BE49-F238E27FC236}">
                <a16:creationId xmlns:a16="http://schemas.microsoft.com/office/drawing/2014/main" id="{458BA563-66DD-309E-143C-6BB19ECFA05C}"/>
              </a:ext>
            </a:extLst>
          </p:cNvPr>
          <p:cNvSpPr>
            <a:spLocks noGrp="1"/>
          </p:cNvSpPr>
          <p:nvPr>
            <p:ph type="sldNum" sz="quarter" idx="5"/>
          </p:nvPr>
        </p:nvSpPr>
        <p:spPr/>
        <p:txBody>
          <a:bodyPr/>
          <a:lstStyle/>
          <a:p>
            <a:fld id="{17B57C5F-A8EA-4BE1-8927-F151DE3BC152}" type="slidenum">
              <a:rPr lang="en-US" smtClean="0"/>
              <a:t>11</a:t>
            </a:fld>
            <a:endParaRPr lang="en-US"/>
          </a:p>
        </p:txBody>
      </p:sp>
    </p:spTree>
    <p:extLst>
      <p:ext uri="{BB962C8B-B14F-4D97-AF65-F5344CB8AC3E}">
        <p14:creationId xmlns:p14="http://schemas.microsoft.com/office/powerpoint/2010/main" val="26579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I hope this presentation has provided you with an understanding of how </a:t>
            </a:r>
            <a:r>
              <a:rPr lang="en-US" dirty="0"/>
              <a:t>the claim-level performance </a:t>
            </a:r>
            <a:r>
              <a:rPr dirty="0"/>
              <a:t>categories</a:t>
            </a:r>
            <a:r>
              <a:rPr lang="en-US" dirty="0"/>
              <a:t> for the Smarter Balanced Summative Assessments</a:t>
            </a:r>
            <a:r>
              <a:rPr dirty="0"/>
              <a:t> are determined. For additional information, please refer to the Smarter Balanced Interpretive Guide or contact our office. 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276B8-A36B-918E-FF99-EAC77CB29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3BF3A-7120-A28F-69C4-6C738FAB7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05401-E66C-F466-1A16-52B209C628F2}"/>
              </a:ext>
            </a:extLst>
          </p:cNvPr>
          <p:cNvSpPr>
            <a:spLocks noGrp="1"/>
          </p:cNvSpPr>
          <p:nvPr>
            <p:ph type="body" idx="1"/>
          </p:nvPr>
        </p:nvSpPr>
        <p:spPr/>
        <p:txBody>
          <a:bodyPr/>
          <a:lstStyle/>
          <a:p>
            <a:r>
              <a:rPr lang="en-US" dirty="0"/>
              <a:t>To understand how the claim-level performance categories are determined, we first need to become familiar with three important topics the Smarter Balanced Vertical Scale, the Smarter Balanced Achievement Levels, and the standard error of measurement.</a:t>
            </a:r>
          </a:p>
          <a:p>
            <a:endParaRPr lang="en-US" dirty="0"/>
          </a:p>
        </p:txBody>
      </p:sp>
      <p:sp>
        <p:nvSpPr>
          <p:cNvPr id="4" name="Slide Number Placeholder 3">
            <a:extLst>
              <a:ext uri="{FF2B5EF4-FFF2-40B4-BE49-F238E27FC236}">
                <a16:creationId xmlns:a16="http://schemas.microsoft.com/office/drawing/2014/main" id="{867A369C-61D5-A30C-39DB-9A15E1FF7422}"/>
              </a:ext>
            </a:extLst>
          </p:cNvPr>
          <p:cNvSpPr>
            <a:spLocks noGrp="1"/>
          </p:cNvSpPr>
          <p:nvPr>
            <p:ph type="sldNum" sz="quarter" idx="5"/>
          </p:nvPr>
        </p:nvSpPr>
        <p:spPr/>
        <p:txBody>
          <a:bodyPr/>
          <a:lstStyle/>
          <a:p>
            <a:fld id="{17B57C5F-A8EA-4BE1-8927-F151DE3BC152}" type="slidenum">
              <a:rPr lang="en-US" smtClean="0"/>
              <a:t>2</a:t>
            </a:fld>
            <a:endParaRPr lang="en-US"/>
          </a:p>
        </p:txBody>
      </p:sp>
    </p:spTree>
    <p:extLst>
      <p:ext uri="{BB962C8B-B14F-4D97-AF65-F5344CB8AC3E}">
        <p14:creationId xmlns:p14="http://schemas.microsoft.com/office/powerpoint/2010/main" val="30600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E0341-51A2-A0A9-E843-A6E3AD840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AEC38-B525-4B5C-EC95-1D4E5EFC4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129B8-8125-C39A-9BAA-1F1F2CDA4F6D}"/>
              </a:ext>
            </a:extLst>
          </p:cNvPr>
          <p:cNvSpPr>
            <a:spLocks noGrp="1"/>
          </p:cNvSpPr>
          <p:nvPr>
            <p:ph type="body" idx="1"/>
          </p:nvPr>
        </p:nvSpPr>
        <p:spPr/>
        <p:txBody>
          <a:bodyPr/>
          <a:lstStyle/>
          <a:p>
            <a:r>
              <a:rPr lang="en-US" dirty="0"/>
              <a:t>Let’s start by reviewing the Smarter Balanced Vertical Scale. </a:t>
            </a:r>
          </a:p>
          <a:p>
            <a:endParaRPr lang="en-US" dirty="0"/>
          </a:p>
          <a:p>
            <a:r>
              <a:rPr lang="en-US" dirty="0"/>
              <a:t>Each student who attempts the Smarter Balanced Summative Assessment in a subject receives an overall vertical scale score. The vertical scale score is the basic unit of reporting. It allows for fair comparisons at both the individual student level and the aggregate level. This scale ranges from approximately 2100 to 2800 for Grades 3 through 8. The scale is a vertical scale, and student performance in all grades is reported on the same scale. This allows us to compare a student’s scale score from a test in one grade, to that student’s scale score from a test in another grade.</a:t>
            </a:r>
          </a:p>
          <a:p>
            <a:endParaRPr lang="en-US" dirty="0"/>
          </a:p>
          <a:p>
            <a:r>
              <a:rPr lang="en-US" dirty="0"/>
              <a:t>The Smarter Balanced Summative Assessment is a computer adaptive test. The test adjusts the questions it presents to students based on a set of criteria on how students are performing on the test. Students who are performing well will tend to see harder questions, while students who are not doing so well will tend to see easier questions. Though different students are presented with different test questions, psychometric procedures are used to ensure that a given scale score represents the same level of performance. To further assist with the interpretation of results, the scale scores within a grade are divided into four Achievement Levels: 1, 2, 3, and 4. Level 4 is the highest level. Levels 3 and 4 are the desired levels of performance. </a:t>
            </a:r>
          </a:p>
          <a:p>
            <a:endParaRPr lang="en-US" dirty="0"/>
          </a:p>
          <a:p>
            <a:r>
              <a:rPr lang="en-US" dirty="0"/>
              <a:t>Notice how the overall score range for each grade is steadily increasing. Notice also that the threshold scores between each level are increasing across the grades. Those are important aspects of a vertical scale.</a:t>
            </a:r>
          </a:p>
          <a:p>
            <a:endParaRPr lang="en-US" dirty="0"/>
          </a:p>
        </p:txBody>
      </p:sp>
      <p:sp>
        <p:nvSpPr>
          <p:cNvPr id="4" name="Slide Number Placeholder 3">
            <a:extLst>
              <a:ext uri="{FF2B5EF4-FFF2-40B4-BE49-F238E27FC236}">
                <a16:creationId xmlns:a16="http://schemas.microsoft.com/office/drawing/2014/main" id="{E0EF20AA-2E69-2CBE-A9C2-5A41AADD567D}"/>
              </a:ext>
            </a:extLst>
          </p:cNvPr>
          <p:cNvSpPr>
            <a:spLocks noGrp="1"/>
          </p:cNvSpPr>
          <p:nvPr>
            <p:ph type="sldNum" sz="quarter" idx="5"/>
          </p:nvPr>
        </p:nvSpPr>
        <p:spPr/>
        <p:txBody>
          <a:bodyPr/>
          <a:lstStyle/>
          <a:p>
            <a:fld id="{17B57C5F-A8EA-4BE1-8927-F151DE3BC152}" type="slidenum">
              <a:rPr lang="en-US" smtClean="0"/>
              <a:t>3</a:t>
            </a:fld>
            <a:endParaRPr lang="en-US"/>
          </a:p>
        </p:txBody>
      </p:sp>
    </p:spTree>
    <p:extLst>
      <p:ext uri="{BB962C8B-B14F-4D97-AF65-F5344CB8AC3E}">
        <p14:creationId xmlns:p14="http://schemas.microsoft.com/office/powerpoint/2010/main" val="11230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0C1F1-7B42-C90B-68C6-16C561575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678E0-76F0-5B91-F526-08C73D907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C6334-C22E-60BC-485E-F636FF268831}"/>
              </a:ext>
            </a:extLst>
          </p:cNvPr>
          <p:cNvSpPr>
            <a:spLocks noGrp="1"/>
          </p:cNvSpPr>
          <p:nvPr>
            <p:ph type="body" idx="1"/>
          </p:nvPr>
        </p:nvSpPr>
        <p:spPr/>
        <p:txBody>
          <a:bodyPr/>
          <a:lstStyle/>
          <a:p>
            <a:r>
              <a:rPr lang="en-US" sz="1200" b="0" i="0" u="none" strike="noStrike" baseline="0" dirty="0">
                <a:solidFill>
                  <a:srgbClr val="000000"/>
                </a:solidFill>
                <a:latin typeface="+mn-lt"/>
              </a:rPr>
              <a:t>Scale scores are the basic units of overall reporting for the Smarter Balanced Summative Assessments and Interim Comprehensive Assessments (</a:t>
            </a:r>
            <a:r>
              <a:rPr lang="en-US" sz="1200" b="0" i="0" u="none" strike="noStrike" baseline="0" dirty="0" err="1">
                <a:solidFill>
                  <a:srgbClr val="000000"/>
                </a:solidFill>
                <a:latin typeface="+mn-lt"/>
              </a:rPr>
              <a:t>ICAs</a:t>
            </a:r>
            <a:r>
              <a:rPr lang="en-US" sz="1200" b="0" i="0" u="none" strike="noStrike" baseline="0" dirty="0">
                <a:solidFill>
                  <a:srgbClr val="000000"/>
                </a:solidFill>
                <a:latin typeface="+mn-lt"/>
              </a:rPr>
              <a:t>). These scores fall along a continuous vertical scale (from approximately 2000 to 3000) that increases across grade levels. Scores are used to describe an individual student’s current level of achievement. They can also be used to track growth over time. When aggregated, scale scores are used to describe achievement for different groups of students. </a:t>
            </a:r>
            <a:endParaRPr lang="en-US" sz="1200" dirty="0">
              <a:latin typeface="+mn-lt"/>
            </a:endParaRPr>
          </a:p>
          <a:p>
            <a:endParaRPr lang="en-US" sz="1200" dirty="0">
              <a:latin typeface="+mn-lt"/>
            </a:endParaRPr>
          </a:p>
          <a:p>
            <a:r>
              <a:rPr lang="en-US" sz="1200" dirty="0">
                <a:latin typeface="+mn-lt"/>
              </a:rPr>
              <a:t>This table presents the scale scores for ELA for all grades tested in Connecticut.  The threshold vertical scale scores that separate one level from the next are the lower numbers in each range for Levels 2, 3, and 4. For example, the threshold score for Level 3 in Grade 3 ELA is </a:t>
            </a:r>
            <a:r>
              <a:rPr lang="en-US" dirty="0"/>
              <a:t>2432.</a:t>
            </a:r>
          </a:p>
          <a:p>
            <a:endParaRPr lang="en-US" dirty="0"/>
          </a:p>
          <a:p>
            <a:r>
              <a:rPr lang="en-US" dirty="0"/>
              <a:t>These threshold, or cut scores, were developed based on feedback from thousands of K–12 educators, higher education faculty, psychometric experts, parents, and other stakeholders through a process called standard setting. All Smarter Balanced states, including Connecticut, have adopted these achievement levels and their corresponding threshold scores.</a:t>
            </a:r>
          </a:p>
          <a:p>
            <a:endParaRPr lang="en-US" dirty="0"/>
          </a:p>
        </p:txBody>
      </p:sp>
      <p:sp>
        <p:nvSpPr>
          <p:cNvPr id="4" name="Slide Number Placeholder 3">
            <a:extLst>
              <a:ext uri="{FF2B5EF4-FFF2-40B4-BE49-F238E27FC236}">
                <a16:creationId xmlns:a16="http://schemas.microsoft.com/office/drawing/2014/main" id="{BE0E0E6B-4118-1EF2-8130-F301A35C3DE9}"/>
              </a:ext>
            </a:extLst>
          </p:cNvPr>
          <p:cNvSpPr>
            <a:spLocks noGrp="1"/>
          </p:cNvSpPr>
          <p:nvPr>
            <p:ph type="sldNum" sz="quarter" idx="5"/>
          </p:nvPr>
        </p:nvSpPr>
        <p:spPr/>
        <p:txBody>
          <a:bodyPr/>
          <a:lstStyle/>
          <a:p>
            <a:fld id="{17B57C5F-A8EA-4BE1-8927-F151DE3BC152}" type="slidenum">
              <a:rPr lang="en-US" smtClean="0"/>
              <a:t>4</a:t>
            </a:fld>
            <a:endParaRPr lang="en-US"/>
          </a:p>
        </p:txBody>
      </p:sp>
    </p:spTree>
    <p:extLst>
      <p:ext uri="{BB962C8B-B14F-4D97-AF65-F5344CB8AC3E}">
        <p14:creationId xmlns:p14="http://schemas.microsoft.com/office/powerpoint/2010/main" val="180543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D42DB-587A-BC2E-E891-04F58B307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FF377-74E8-221F-9BE0-5845B2D92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8C127-23DB-94BC-C672-C6572D8D2F4B}"/>
              </a:ext>
            </a:extLst>
          </p:cNvPr>
          <p:cNvSpPr>
            <a:spLocks noGrp="1"/>
          </p:cNvSpPr>
          <p:nvPr>
            <p:ph type="body" idx="1"/>
          </p:nvPr>
        </p:nvSpPr>
        <p:spPr/>
        <p:txBody>
          <a:bodyPr/>
          <a:lstStyle/>
          <a:p>
            <a:r>
              <a:rPr lang="en-US" dirty="0"/>
              <a:t>For Math, this table presents the precise vertical scale score ranges for each achievement level in each grade.</a:t>
            </a:r>
          </a:p>
          <a:p>
            <a:r>
              <a:rPr lang="en-US" dirty="0"/>
              <a:t>The threshold vertical scale scores that separate one level from the next are the lower numbers in each range for Levels 2, 3, and 4. For example, the threshold score for Level 3 in Grade 3 Math is 2436.</a:t>
            </a:r>
          </a:p>
          <a:p>
            <a:endParaRPr lang="en-US" dirty="0"/>
          </a:p>
        </p:txBody>
      </p:sp>
      <p:sp>
        <p:nvSpPr>
          <p:cNvPr id="4" name="Slide Number Placeholder 3">
            <a:extLst>
              <a:ext uri="{FF2B5EF4-FFF2-40B4-BE49-F238E27FC236}">
                <a16:creationId xmlns:a16="http://schemas.microsoft.com/office/drawing/2014/main" id="{EFB1C8A3-62DB-5E6B-0DE2-D4696B48176E}"/>
              </a:ext>
            </a:extLst>
          </p:cNvPr>
          <p:cNvSpPr>
            <a:spLocks noGrp="1"/>
          </p:cNvSpPr>
          <p:nvPr>
            <p:ph type="sldNum" sz="quarter" idx="5"/>
          </p:nvPr>
        </p:nvSpPr>
        <p:spPr/>
        <p:txBody>
          <a:bodyPr/>
          <a:lstStyle/>
          <a:p>
            <a:fld id="{17B57C5F-A8EA-4BE1-8927-F151DE3BC152}" type="slidenum">
              <a:rPr lang="en-US" smtClean="0"/>
              <a:t>5</a:t>
            </a:fld>
            <a:endParaRPr lang="en-US"/>
          </a:p>
        </p:txBody>
      </p:sp>
    </p:spTree>
    <p:extLst>
      <p:ext uri="{BB962C8B-B14F-4D97-AF65-F5344CB8AC3E}">
        <p14:creationId xmlns:p14="http://schemas.microsoft.com/office/powerpoint/2010/main" val="49886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0D55F-99A0-027B-CE20-C2A02569C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532AA-44B7-F1F6-799C-FACA9153A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65118-E5DC-04B2-09AC-2D25EDF737BB}"/>
              </a:ext>
            </a:extLst>
          </p:cNvPr>
          <p:cNvSpPr>
            <a:spLocks noGrp="1"/>
          </p:cNvSpPr>
          <p:nvPr>
            <p:ph type="body" idx="1"/>
          </p:nvPr>
        </p:nvSpPr>
        <p:spPr/>
        <p:txBody>
          <a:bodyPr/>
          <a:lstStyle/>
          <a:p>
            <a:r>
              <a:rPr lang="en-US" dirty="0"/>
              <a:t>Let’s review the last topic before we move into the claim-level performance categories: the standard error of measurement (SEM).</a:t>
            </a:r>
          </a:p>
          <a:p>
            <a:endParaRPr lang="en-US" dirty="0"/>
          </a:p>
          <a:p>
            <a:r>
              <a:rPr lang="en-US" dirty="0"/>
              <a:t>Psychometric theory tells us that a test score is an estimate of a student’s achievement and comes with a certain amount of measurement error. This is why, in the Individual Student Report shown here, we indicate that a student’s test score can vary if the student were to take the test multiple times. Each time a student takes a Smarter Balanced test, psychometric procedures are used to calculate not only the vertical scale score, but also the standard error of measurement for each student. Since this measurement error is known, the Individual Student Report also provides the range of scores the student would earn if that student were to take the test multiple times. This range represents one standard error of measurement above and below the student’s scale score. In this sample report, the student’s overall vertical scale score in ELA is 2495, and the standard error of measurement is 10; so, the range is between 2485 and 2505.</a:t>
            </a:r>
          </a:p>
          <a:p>
            <a:endParaRPr lang="en-US" dirty="0"/>
          </a:p>
        </p:txBody>
      </p:sp>
      <p:sp>
        <p:nvSpPr>
          <p:cNvPr id="4" name="Slide Number Placeholder 3">
            <a:extLst>
              <a:ext uri="{FF2B5EF4-FFF2-40B4-BE49-F238E27FC236}">
                <a16:creationId xmlns:a16="http://schemas.microsoft.com/office/drawing/2014/main" id="{6B7D386F-D8AC-C9B4-62DC-55B334DDD591}"/>
              </a:ext>
            </a:extLst>
          </p:cNvPr>
          <p:cNvSpPr>
            <a:spLocks noGrp="1"/>
          </p:cNvSpPr>
          <p:nvPr>
            <p:ph type="sldNum" sz="quarter" idx="5"/>
          </p:nvPr>
        </p:nvSpPr>
        <p:spPr/>
        <p:txBody>
          <a:bodyPr/>
          <a:lstStyle/>
          <a:p>
            <a:fld id="{17B57C5F-A8EA-4BE1-8927-F151DE3BC152}" type="slidenum">
              <a:rPr lang="en-US" smtClean="0"/>
              <a:t>6</a:t>
            </a:fld>
            <a:endParaRPr lang="en-US"/>
          </a:p>
        </p:txBody>
      </p:sp>
    </p:spTree>
    <p:extLst>
      <p:ext uri="{BB962C8B-B14F-4D97-AF65-F5344CB8AC3E}">
        <p14:creationId xmlns:p14="http://schemas.microsoft.com/office/powerpoint/2010/main" val="204991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61667-FB2E-C241-9B03-3DABF132E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B5348-A3F9-14F4-EE74-C905E125C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AD6B3-654A-A119-E1E2-C82EAAD6047D}"/>
              </a:ext>
            </a:extLst>
          </p:cNvPr>
          <p:cNvSpPr>
            <a:spLocks noGrp="1"/>
          </p:cNvSpPr>
          <p:nvPr>
            <p:ph type="body" idx="1"/>
          </p:nvPr>
        </p:nvSpPr>
        <p:spPr/>
        <p:txBody>
          <a:bodyPr/>
          <a:lstStyle/>
          <a:p>
            <a:r>
              <a:rPr lang="en-US" dirty="0"/>
              <a:t>Now let’s look at the Smarter Balanced Mathematics Claims. </a:t>
            </a:r>
          </a:p>
          <a:p>
            <a:r>
              <a:rPr lang="en-US" dirty="0"/>
              <a:t>Claims are broad evidence-based statements about what students know and can do as demonstrated by their performance on the assessments. There are four claims in each subject but for reporting purposes in Connecticut, Claims 2 and 4 in both subject areas are combined into one reporting category. As a result, the three Mathematics Claims for reporting purposes are Concepts and Procedures, Problem Solving and Modeling and Data Analysis, and Communicating Reasoning.</a:t>
            </a:r>
          </a:p>
          <a:p>
            <a:endParaRPr lang="en-US" dirty="0"/>
          </a:p>
        </p:txBody>
      </p:sp>
      <p:sp>
        <p:nvSpPr>
          <p:cNvPr id="4" name="Slide Number Placeholder 3">
            <a:extLst>
              <a:ext uri="{FF2B5EF4-FFF2-40B4-BE49-F238E27FC236}">
                <a16:creationId xmlns:a16="http://schemas.microsoft.com/office/drawing/2014/main" id="{DE75ED3E-6AFA-2F27-EA68-01B30AAA67DC}"/>
              </a:ext>
            </a:extLst>
          </p:cNvPr>
          <p:cNvSpPr>
            <a:spLocks noGrp="1"/>
          </p:cNvSpPr>
          <p:nvPr>
            <p:ph type="sldNum" sz="quarter" idx="5"/>
          </p:nvPr>
        </p:nvSpPr>
        <p:spPr/>
        <p:txBody>
          <a:bodyPr/>
          <a:lstStyle/>
          <a:p>
            <a:fld id="{17B57C5F-A8EA-4BE1-8927-F151DE3BC152}" type="slidenum">
              <a:rPr lang="en-US" smtClean="0"/>
              <a:t>7</a:t>
            </a:fld>
            <a:endParaRPr lang="en-US"/>
          </a:p>
        </p:txBody>
      </p:sp>
    </p:spTree>
    <p:extLst>
      <p:ext uri="{BB962C8B-B14F-4D97-AF65-F5344CB8AC3E}">
        <p14:creationId xmlns:p14="http://schemas.microsoft.com/office/powerpoint/2010/main" val="368877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DEE6C-1008-9EF1-5BBB-29EFC0C1C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33D61-BBEC-6204-AC48-761A46D27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B49D8-A21E-F4D8-2047-504F56444552}"/>
              </a:ext>
            </a:extLst>
          </p:cNvPr>
          <p:cNvSpPr>
            <a:spLocks noGrp="1"/>
          </p:cNvSpPr>
          <p:nvPr>
            <p:ph type="body" idx="1"/>
          </p:nvPr>
        </p:nvSpPr>
        <p:spPr/>
        <p:txBody>
          <a:bodyPr/>
          <a:lstStyle/>
          <a:p>
            <a:r>
              <a:rPr lang="en-US" dirty="0"/>
              <a:t>Now let’s look at the Smarter Balanced ELA Claims. Similar to the Math Claims we just reviewed, there are four claims in ELA but for reporting purposes in Connecticut, Claims 2 and 4 </a:t>
            </a:r>
            <a:r>
              <a:rPr lang="en-US"/>
              <a:t>are</a:t>
            </a:r>
            <a:r>
              <a:rPr lang="en-US" dirty="0"/>
              <a:t> combined into one reporting category. </a:t>
            </a:r>
          </a:p>
          <a:p>
            <a:r>
              <a:rPr lang="en-US" dirty="0"/>
              <a:t>The three ELA Claims for reporting purposes are Reading, Listening, and Writing and Research/Inquiry.</a:t>
            </a:r>
          </a:p>
          <a:p>
            <a:endParaRPr lang="en-US" dirty="0"/>
          </a:p>
        </p:txBody>
      </p:sp>
      <p:sp>
        <p:nvSpPr>
          <p:cNvPr id="4" name="Slide Number Placeholder 3">
            <a:extLst>
              <a:ext uri="{FF2B5EF4-FFF2-40B4-BE49-F238E27FC236}">
                <a16:creationId xmlns:a16="http://schemas.microsoft.com/office/drawing/2014/main" id="{A67E4034-D973-C9A3-DD5B-B5A1247F76F6}"/>
              </a:ext>
            </a:extLst>
          </p:cNvPr>
          <p:cNvSpPr>
            <a:spLocks noGrp="1"/>
          </p:cNvSpPr>
          <p:nvPr>
            <p:ph type="sldNum" sz="quarter" idx="5"/>
          </p:nvPr>
        </p:nvSpPr>
        <p:spPr/>
        <p:txBody>
          <a:bodyPr/>
          <a:lstStyle/>
          <a:p>
            <a:fld id="{17B57C5F-A8EA-4BE1-8927-F151DE3BC152}" type="slidenum">
              <a:rPr lang="en-US" smtClean="0"/>
              <a:t>8</a:t>
            </a:fld>
            <a:endParaRPr lang="en-US"/>
          </a:p>
        </p:txBody>
      </p:sp>
    </p:spTree>
    <p:extLst>
      <p:ext uri="{BB962C8B-B14F-4D97-AF65-F5344CB8AC3E}">
        <p14:creationId xmlns:p14="http://schemas.microsoft.com/office/powerpoint/2010/main" val="419035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For each claim, students are assigned to one of three performance categories: Below Standard, At or Near Standard, or Above Standard. </a:t>
            </a:r>
          </a:p>
          <a:p>
            <a:r>
              <a:rPr lang="en-US" dirty="0"/>
              <a:t>To determine these performance categories, the first step in the psychometric process is to identify the subset of test items that are related to the particular claim that were taken by the student. Using that subset of items, a student’s claim-level scale score and claim-level standard error of measurement are calculated. These psychometric calculation procedures are identical to those used to calculate the overall vertical scale score, except in this instance, the calculation is based on the subset of items related to that particular claim for that student. These claim-level scale scores are calculated and placed on the same scale as the overall score that ranges from approximately 2100 and 2800. </a:t>
            </a:r>
          </a:p>
          <a:p>
            <a:r>
              <a:rPr lang="en-US" dirty="0"/>
              <a:t>Students are then provided with a Claim-Level Performance Category for each of the three ELA Claims as seen above: Reading, Listening, and Writing and Research Inquiry.</a:t>
            </a:r>
          </a:p>
          <a:p>
            <a:endParaRPr lang="en-US" dirty="0"/>
          </a:p>
        </p:txBody>
      </p:sp>
    </p:spTree>
    <p:extLst>
      <p:ext uri="{BB962C8B-B14F-4D97-AF65-F5344CB8AC3E}">
        <p14:creationId xmlns:p14="http://schemas.microsoft.com/office/powerpoint/2010/main" val="3874856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Illustration the 2025-26 school year theme, “Unlocking Lifelong Potential.” Illustration shows a box with a large keyhole and an open lid, with education icons such as pencils, books, art supplies, beakers and test tubes, music notes, and a globe flying out of the box in a beam of light ">
            <a:extLst>
              <a:ext uri="{FF2B5EF4-FFF2-40B4-BE49-F238E27FC236}">
                <a16:creationId xmlns:a16="http://schemas.microsoft.com/office/drawing/2014/main" id="{39C1E702-A405-ADBF-567A-55B3EA03C510}"/>
              </a:ext>
            </a:extLst>
          </p:cNvPr>
          <p:cNvPicPr/>
          <p:nvPr/>
        </p:nvPicPr>
        <p:blipFill>
          <a:blip r:embed="rId2"/>
          <a:srcRect/>
          <a:stretch/>
        </p:blipFill>
        <p:spPr>
          <a:xfrm>
            <a:off x="-1" y="1503869"/>
            <a:ext cx="12192000" cy="4356100"/>
          </a:xfrm>
          <a:prstGeom prst="rect">
            <a:avLst/>
          </a:prstGeom>
        </p:spPr>
      </p:pic>
      <p:sp>
        <p:nvSpPr>
          <p:cNvPr id="2" name="Title 1">
            <a:extLst>
              <a:ext uri="{FF2B5EF4-FFF2-40B4-BE49-F238E27FC236}">
                <a16:creationId xmlns:a16="http://schemas.microsoft.com/office/drawing/2014/main" id="{8F259CEF-8E7F-546C-E587-9CC80A6C7481}"/>
              </a:ext>
            </a:extLst>
          </p:cNvPr>
          <p:cNvSpPr>
            <a:spLocks noGrp="1"/>
          </p:cNvSpPr>
          <p:nvPr>
            <p:ph type="ctrTitle"/>
          </p:nvPr>
        </p:nvSpPr>
        <p:spPr>
          <a:xfrm>
            <a:off x="1590368" y="222660"/>
            <a:ext cx="9144000" cy="1047135"/>
          </a:xfrm>
        </p:spPr>
        <p:txBody>
          <a:bodyPr anchor="ctr">
            <a:normAutofit/>
          </a:bodyPr>
          <a:lstStyle>
            <a:lvl1pPr algn="ctr">
              <a:defRPr sz="3000"/>
            </a:lvl1pPr>
          </a:lstStyle>
          <a:p>
            <a:r>
              <a:rPr lang="en-US"/>
              <a:t>Click to edit Master title style</a:t>
            </a:r>
            <a:endParaRPr lang="en-US" dirty="0"/>
          </a:p>
        </p:txBody>
      </p:sp>
      <p:sp>
        <p:nvSpPr>
          <p:cNvPr id="8" name="TextBox 7">
            <a:extLst>
              <a:ext uri="{FF2B5EF4-FFF2-40B4-BE49-F238E27FC236}">
                <a16:creationId xmlns:a16="http://schemas.microsoft.com/office/drawing/2014/main" id="{B3FE8004-13CD-5FE3-6CC1-E5088A9D92C7}"/>
              </a:ext>
            </a:extLst>
          </p:cNvPr>
          <p:cNvSpPr txBox="1"/>
          <p:nvPr/>
        </p:nvSpPr>
        <p:spPr>
          <a:xfrm>
            <a:off x="3096484" y="6203204"/>
            <a:ext cx="4910203" cy="369332"/>
          </a:xfrm>
          <a:prstGeom prst="rect">
            <a:avLst/>
          </a:prstGeom>
          <a:noFill/>
        </p:spPr>
        <p:txBody>
          <a:bodyPr wrap="square" rtlCol="0">
            <a:spAutoFit/>
          </a:bodyPr>
          <a:lstStyle/>
          <a:p>
            <a:pPr algn="ctr"/>
            <a:r>
              <a:rPr lang="en-US" sz="1800" b="1" dirty="0">
                <a:solidFill>
                  <a:srgbClr val="255ABB"/>
                </a:solidFill>
                <a:latin typeface="Aptos SemiBold" panose="020B0004020202020204" pitchFamily="34" charset="0"/>
              </a:rPr>
              <a:t>Connecticut State Department of Education – </a:t>
            </a:r>
          </a:p>
        </p:txBody>
      </p:sp>
      <p:sp>
        <p:nvSpPr>
          <p:cNvPr id="10" name="Text Placeholder 9">
            <a:extLst>
              <a:ext uri="{FF2B5EF4-FFF2-40B4-BE49-F238E27FC236}">
                <a16:creationId xmlns:a16="http://schemas.microsoft.com/office/drawing/2014/main" id="{5B8DF637-1F33-5264-3AE0-0E86A4174D56}"/>
              </a:ext>
            </a:extLst>
          </p:cNvPr>
          <p:cNvSpPr>
            <a:spLocks noGrp="1"/>
          </p:cNvSpPr>
          <p:nvPr>
            <p:ph type="body" sz="quarter" idx="10" hasCustomPrompt="1"/>
          </p:nvPr>
        </p:nvSpPr>
        <p:spPr>
          <a:xfrm>
            <a:off x="7816281" y="6223675"/>
            <a:ext cx="3620543" cy="365760"/>
          </a:xfrm>
        </p:spPr>
        <p:txBody>
          <a:bodyPr>
            <a:noAutofit/>
          </a:bodyPr>
          <a:lstStyle>
            <a:lvl1pPr marL="0" indent="0">
              <a:buNone/>
              <a:defRPr sz="1350">
                <a:solidFill>
                  <a:srgbClr val="255ABB"/>
                </a:solidFill>
                <a:latin typeface="Aptos SemiBold" panose="020B0004020202020204" pitchFamily="34" charset="0"/>
              </a:defRPr>
            </a:lvl1pPr>
            <a:lvl2pPr>
              <a:defRPr sz="1350">
                <a:solidFill>
                  <a:srgbClr val="255ABB"/>
                </a:solidFill>
                <a:latin typeface="Aptos SemiBold" panose="020B0004020202020204" pitchFamily="34" charset="0"/>
              </a:defRPr>
            </a:lvl2pPr>
            <a:lvl3pPr>
              <a:defRPr sz="1350">
                <a:solidFill>
                  <a:srgbClr val="255ABB"/>
                </a:solidFill>
                <a:latin typeface="Aptos SemiBold" panose="020B0004020202020204" pitchFamily="34" charset="0"/>
              </a:defRPr>
            </a:lvl3pPr>
            <a:lvl4pPr>
              <a:defRPr sz="1350">
                <a:solidFill>
                  <a:srgbClr val="255ABB"/>
                </a:solidFill>
                <a:latin typeface="Aptos SemiBold" panose="020B0004020202020204" pitchFamily="34" charset="0"/>
              </a:defRPr>
            </a:lvl4pPr>
            <a:lvl5pPr>
              <a:defRPr sz="1350">
                <a:solidFill>
                  <a:srgbClr val="255ABB"/>
                </a:solidFill>
                <a:latin typeface="Aptos SemiBold" panose="020B0004020202020204" pitchFamily="34" charset="0"/>
              </a:defRPr>
            </a:lvl5pPr>
          </a:lstStyle>
          <a:p>
            <a:pPr lvl="0"/>
            <a:r>
              <a:rPr lang="en-US" dirty="0"/>
              <a:t>Add Date</a:t>
            </a:r>
          </a:p>
        </p:txBody>
      </p:sp>
    </p:spTree>
    <p:extLst>
      <p:ext uri="{BB962C8B-B14F-4D97-AF65-F5344CB8AC3E}">
        <p14:creationId xmlns:p14="http://schemas.microsoft.com/office/powerpoint/2010/main" val="193723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E79F-35D9-7E00-D3E0-E638E6EFC890}"/>
              </a:ext>
            </a:extLst>
          </p:cNvPr>
          <p:cNvSpPr>
            <a:spLocks noGrp="1"/>
          </p:cNvSpPr>
          <p:nvPr>
            <p:ph type="title"/>
          </p:nvPr>
        </p:nvSpPr>
        <p:spPr>
          <a:xfrm>
            <a:off x="838200" y="1379985"/>
            <a:ext cx="10515600" cy="1037135"/>
          </a:xfrm>
        </p:spPr>
        <p:txBody>
          <a:bodyPr>
            <a:normAutofit/>
          </a:bodyPr>
          <a:lstStyle>
            <a:lvl1pPr algn="ctr">
              <a:defRPr sz="2400" b="1">
                <a:solidFill>
                  <a:srgbClr val="255ABB"/>
                </a:solidFill>
                <a:latin typeface="Aptos" panose="020B00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CA364B3-E5E3-77B9-E623-3A958D25EEFC}"/>
              </a:ext>
            </a:extLst>
          </p:cNvPr>
          <p:cNvSpPr>
            <a:spLocks noGrp="1"/>
          </p:cNvSpPr>
          <p:nvPr>
            <p:ph idx="1"/>
          </p:nvPr>
        </p:nvSpPr>
        <p:spPr>
          <a:xfrm>
            <a:off x="838200" y="2653553"/>
            <a:ext cx="10515600" cy="352341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560721-D0C5-2A6A-6CE2-7A43F35AF8B1}"/>
              </a:ext>
            </a:extLst>
          </p:cNvPr>
          <p:cNvSpPr>
            <a:spLocks noGrp="1"/>
          </p:cNvSpPr>
          <p:nvPr>
            <p:ph type="dt" sz="half" idx="10"/>
          </p:nvPr>
        </p:nvSpPr>
        <p:spPr/>
        <p:txBody>
          <a:bodyPr/>
          <a:lstStyle/>
          <a:p>
            <a:fld id="{1D8BD707-D9CF-40AE-B4C6-C98DA3205C09}" type="datetimeFigureOut">
              <a:rPr lang="en-US" smtClean="0"/>
              <a:t>7/10/2026</a:t>
            </a:fld>
            <a:endParaRPr lang="en-US"/>
          </a:p>
        </p:txBody>
      </p:sp>
      <p:sp>
        <p:nvSpPr>
          <p:cNvPr id="5" name="Footer Placeholder 4">
            <a:extLst>
              <a:ext uri="{FF2B5EF4-FFF2-40B4-BE49-F238E27FC236}">
                <a16:creationId xmlns:a16="http://schemas.microsoft.com/office/drawing/2014/main" id="{72D3A8CF-A140-66A1-D4E1-90AE78229A57}"/>
              </a:ext>
            </a:extLst>
          </p:cNvPr>
          <p:cNvSpPr>
            <a:spLocks noGrp="1"/>
          </p:cNvSpPr>
          <p:nvPr>
            <p:ph type="ftr" sz="quarter" idx="11"/>
          </p:nvPr>
        </p:nvSpPr>
        <p:spPr/>
        <p:txBody>
          <a:bodyPr/>
          <a:lstStyle/>
          <a:p>
            <a:pPr marL="12700"/>
            <a:r>
              <a:rPr lang="en-US"/>
              <a:t>CONNECTICUT</a:t>
            </a:r>
            <a:r>
              <a:rPr lang="en-US" spc="275"/>
              <a:t> </a:t>
            </a:r>
            <a:r>
              <a:rPr lang="en-US"/>
              <a:t>STATE</a:t>
            </a:r>
            <a:r>
              <a:rPr lang="en-US" spc="275"/>
              <a:t> </a:t>
            </a:r>
            <a:r>
              <a:rPr lang="en-US"/>
              <a:t>DEPARTMENT</a:t>
            </a:r>
            <a:r>
              <a:rPr lang="en-US" spc="260"/>
              <a:t> </a:t>
            </a:r>
            <a:r>
              <a:rPr lang="en-US"/>
              <a:t>OF</a:t>
            </a:r>
            <a:r>
              <a:rPr lang="en-US" spc="225"/>
              <a:t> </a:t>
            </a:r>
            <a:r>
              <a:rPr lang="en-US" spc="-10"/>
              <a:t>EDUCATION</a:t>
            </a:r>
            <a:endParaRPr lang="en-US" spc="-10" dirty="0"/>
          </a:p>
        </p:txBody>
      </p:sp>
      <p:sp>
        <p:nvSpPr>
          <p:cNvPr id="6" name="Slide Number Placeholder 5">
            <a:extLst>
              <a:ext uri="{FF2B5EF4-FFF2-40B4-BE49-F238E27FC236}">
                <a16:creationId xmlns:a16="http://schemas.microsoft.com/office/drawing/2014/main" id="{DF8E0597-FEB6-F234-C232-67ACEAAEBB83}"/>
              </a:ext>
            </a:extLst>
          </p:cNvPr>
          <p:cNvSpPr>
            <a:spLocks noGrp="1"/>
          </p:cNvSpPr>
          <p:nvPr>
            <p:ph type="sldNum" sz="quarter" idx="12"/>
          </p:nvPr>
        </p:nvSpPr>
        <p:spPr/>
        <p:txBody>
          <a:bodyPr/>
          <a:lstStyle/>
          <a:p>
            <a:pPr marL="38100">
              <a:lnSpc>
                <a:spcPts val="955"/>
              </a:lnSpc>
            </a:pPr>
            <a:fld id="{81D60167-4931-47E6-BA6A-407CBD079E47}" type="slidenum">
              <a:rPr lang="en-US" spc="-50" smtClean="0"/>
              <a:pPr marL="38100">
                <a:lnSpc>
                  <a:spcPts val="955"/>
                </a:lnSpc>
              </a:pPr>
              <a:t>‹#›</a:t>
            </a:fld>
            <a:endParaRPr lang="en-US" spc="-50" dirty="0"/>
          </a:p>
        </p:txBody>
      </p:sp>
      <p:pic>
        <p:nvPicPr>
          <p:cNvPr id="8" name="Picture 7">
            <a:extLst>
              <a:ext uri="{FF2B5EF4-FFF2-40B4-BE49-F238E27FC236}">
                <a16:creationId xmlns:a16="http://schemas.microsoft.com/office/drawing/2014/main" id="{65939EAE-FBE0-B21C-5F2D-BDAC4C21A819}"/>
              </a:ext>
              <a:ext uri="{C183D7F6-B498-43B3-948B-1728B52AA6E4}">
                <adec:decorative xmlns:adec="http://schemas.microsoft.com/office/drawing/2017/decorative" val="1"/>
              </a:ext>
            </a:extLst>
          </p:cNvPr>
          <p:cNvPicPr/>
          <p:nvPr/>
        </p:nvPicPr>
        <p:blipFill>
          <a:blip r:embed="rId2"/>
          <a:stretch>
            <a:fillRect/>
          </a:stretch>
        </p:blipFill>
        <p:spPr>
          <a:xfrm>
            <a:off x="10275957" y="185905"/>
            <a:ext cx="1549119" cy="826811"/>
          </a:xfrm>
          <a:prstGeom prst="rect">
            <a:avLst/>
          </a:prstGeom>
        </p:spPr>
      </p:pic>
      <p:pic>
        <p:nvPicPr>
          <p:cNvPr id="7" name="Picture 6">
            <a:extLst>
              <a:ext uri="{FF2B5EF4-FFF2-40B4-BE49-F238E27FC236}">
                <a16:creationId xmlns:a16="http://schemas.microsoft.com/office/drawing/2014/main" id="{EF8761E3-2622-54FD-5A7E-97DCC0BEA4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244138"/>
          </a:xfrm>
          <a:prstGeom prst="rect">
            <a:avLst/>
          </a:prstGeom>
        </p:spPr>
      </p:pic>
    </p:spTree>
    <p:extLst>
      <p:ext uri="{BB962C8B-B14F-4D97-AF65-F5344CB8AC3E}">
        <p14:creationId xmlns:p14="http://schemas.microsoft.com/office/powerpoint/2010/main" val="287152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04C2-655D-4BF7-AF7D-C8EE385F1CA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285E21C-C209-640D-00A5-318AA7C5D30F}"/>
              </a:ext>
            </a:extLst>
          </p:cNvPr>
          <p:cNvSpPr>
            <a:spLocks noGrp="1"/>
          </p:cNvSpPr>
          <p:nvPr>
            <p:ph sz="half" idx="1"/>
          </p:nvPr>
        </p:nvSpPr>
        <p:spPr>
          <a:xfrm>
            <a:off x="838200" y="2474353"/>
            <a:ext cx="5181600" cy="3702611"/>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DC69373-31BB-6F22-D3E1-9BC00AD3E17E}"/>
              </a:ext>
            </a:extLst>
          </p:cNvPr>
          <p:cNvSpPr>
            <a:spLocks noGrp="1"/>
          </p:cNvSpPr>
          <p:nvPr>
            <p:ph sz="half" idx="2"/>
          </p:nvPr>
        </p:nvSpPr>
        <p:spPr>
          <a:xfrm>
            <a:off x="6172200" y="2474351"/>
            <a:ext cx="5181600" cy="3702612"/>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23C66EB-AB47-DEF0-FEAC-190B3404B449}"/>
              </a:ext>
            </a:extLst>
          </p:cNvPr>
          <p:cNvSpPr>
            <a:spLocks noGrp="1"/>
          </p:cNvSpPr>
          <p:nvPr>
            <p:ph type="dt" sz="half" idx="10"/>
          </p:nvPr>
        </p:nvSpPr>
        <p:spPr/>
        <p:txBody>
          <a:bodyPr/>
          <a:lstStyle/>
          <a:p>
            <a:fld id="{1D8BD707-D9CF-40AE-B4C6-C98DA3205C09}" type="datetimeFigureOut">
              <a:rPr lang="en-US" smtClean="0"/>
              <a:t>7/10/2026</a:t>
            </a:fld>
            <a:endParaRPr lang="en-US"/>
          </a:p>
        </p:txBody>
      </p:sp>
      <p:sp>
        <p:nvSpPr>
          <p:cNvPr id="6" name="Footer Placeholder 5">
            <a:extLst>
              <a:ext uri="{FF2B5EF4-FFF2-40B4-BE49-F238E27FC236}">
                <a16:creationId xmlns:a16="http://schemas.microsoft.com/office/drawing/2014/main" id="{60852453-5EE3-0920-3786-103FD26A5790}"/>
              </a:ext>
            </a:extLst>
          </p:cNvPr>
          <p:cNvSpPr>
            <a:spLocks noGrp="1"/>
          </p:cNvSpPr>
          <p:nvPr>
            <p:ph type="ftr" sz="quarter" idx="11"/>
          </p:nvPr>
        </p:nvSpPr>
        <p:spPr/>
        <p:txBody>
          <a:bodyPr/>
          <a:lstStyle/>
          <a:p>
            <a:pPr marL="12700"/>
            <a:r>
              <a:rPr lang="en-US"/>
              <a:t>CONNECTICUT</a:t>
            </a:r>
            <a:r>
              <a:rPr lang="en-US" spc="275"/>
              <a:t> </a:t>
            </a:r>
            <a:r>
              <a:rPr lang="en-US"/>
              <a:t>STATE</a:t>
            </a:r>
            <a:r>
              <a:rPr lang="en-US" spc="275"/>
              <a:t> </a:t>
            </a:r>
            <a:r>
              <a:rPr lang="en-US"/>
              <a:t>DEPARTMENT</a:t>
            </a:r>
            <a:r>
              <a:rPr lang="en-US" spc="260"/>
              <a:t> </a:t>
            </a:r>
            <a:r>
              <a:rPr lang="en-US"/>
              <a:t>OF</a:t>
            </a:r>
            <a:r>
              <a:rPr lang="en-US" spc="225"/>
              <a:t> </a:t>
            </a:r>
            <a:r>
              <a:rPr lang="en-US" spc="-10"/>
              <a:t>EDUCATION</a:t>
            </a:r>
            <a:endParaRPr lang="en-US" spc="-10" dirty="0"/>
          </a:p>
        </p:txBody>
      </p:sp>
      <p:sp>
        <p:nvSpPr>
          <p:cNvPr id="7" name="Slide Number Placeholder 6">
            <a:extLst>
              <a:ext uri="{FF2B5EF4-FFF2-40B4-BE49-F238E27FC236}">
                <a16:creationId xmlns:a16="http://schemas.microsoft.com/office/drawing/2014/main" id="{DC9974A4-8DF6-EE98-3FA9-C3054BB456F0}"/>
              </a:ext>
            </a:extLst>
          </p:cNvPr>
          <p:cNvSpPr>
            <a:spLocks noGrp="1"/>
          </p:cNvSpPr>
          <p:nvPr>
            <p:ph type="sldNum" sz="quarter" idx="12"/>
          </p:nvPr>
        </p:nvSpPr>
        <p:spPr/>
        <p:txBody>
          <a:bodyPr/>
          <a:lstStyle/>
          <a:p>
            <a:pPr marL="38100">
              <a:lnSpc>
                <a:spcPts val="955"/>
              </a:lnSpc>
            </a:pPr>
            <a:fld id="{81D60167-4931-47E6-BA6A-407CBD079E47}" type="slidenum">
              <a:rPr lang="en-US" spc="-50" smtClean="0"/>
              <a:pPr marL="38100">
                <a:lnSpc>
                  <a:spcPts val="955"/>
                </a:lnSpc>
              </a:pPr>
              <a:t>‹#›</a:t>
            </a:fld>
            <a:endParaRPr lang="en-US" spc="-50" dirty="0"/>
          </a:p>
        </p:txBody>
      </p:sp>
      <p:pic>
        <p:nvPicPr>
          <p:cNvPr id="14" name="Picture 13">
            <a:extLst>
              <a:ext uri="{FF2B5EF4-FFF2-40B4-BE49-F238E27FC236}">
                <a16:creationId xmlns:a16="http://schemas.microsoft.com/office/drawing/2014/main" id="{8A9CD8CE-0AD1-8096-E084-3635194AA94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1244138"/>
          </a:xfrm>
          <a:prstGeom prst="rect">
            <a:avLst/>
          </a:prstGeom>
        </p:spPr>
      </p:pic>
    </p:spTree>
    <p:extLst>
      <p:ext uri="{BB962C8B-B14F-4D97-AF65-F5344CB8AC3E}">
        <p14:creationId xmlns:p14="http://schemas.microsoft.com/office/powerpoint/2010/main" val="410820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3E27-A15C-CB69-DBA0-ADDA72FBB9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A0D403-5C1C-F692-0FBC-F621DEA552BE}"/>
              </a:ext>
            </a:extLst>
          </p:cNvPr>
          <p:cNvSpPr>
            <a:spLocks noGrp="1"/>
          </p:cNvSpPr>
          <p:nvPr>
            <p:ph type="dt" sz="half" idx="10"/>
          </p:nvPr>
        </p:nvSpPr>
        <p:spPr/>
        <p:txBody>
          <a:bodyPr/>
          <a:lstStyle/>
          <a:p>
            <a:fld id="{1D8BD707-D9CF-40AE-B4C6-C98DA3205C09}" type="datetimeFigureOut">
              <a:rPr lang="en-US" smtClean="0"/>
              <a:t>7/10/2026</a:t>
            </a:fld>
            <a:endParaRPr lang="en-US"/>
          </a:p>
        </p:txBody>
      </p:sp>
      <p:sp>
        <p:nvSpPr>
          <p:cNvPr id="4" name="Footer Placeholder 3">
            <a:extLst>
              <a:ext uri="{FF2B5EF4-FFF2-40B4-BE49-F238E27FC236}">
                <a16:creationId xmlns:a16="http://schemas.microsoft.com/office/drawing/2014/main" id="{3FB5C799-F0DA-FC48-2BB9-F8B2F32368A0}"/>
              </a:ext>
            </a:extLst>
          </p:cNvPr>
          <p:cNvSpPr>
            <a:spLocks noGrp="1"/>
          </p:cNvSpPr>
          <p:nvPr>
            <p:ph type="ftr" sz="quarter" idx="11"/>
          </p:nvPr>
        </p:nvSpPr>
        <p:spPr/>
        <p:txBody>
          <a:bodyPr/>
          <a:lstStyle/>
          <a:p>
            <a:pPr marL="12700"/>
            <a:r>
              <a:rPr lang="en-US"/>
              <a:t>CONNECTICUT</a:t>
            </a:r>
            <a:r>
              <a:rPr lang="en-US" spc="275"/>
              <a:t> </a:t>
            </a:r>
            <a:r>
              <a:rPr lang="en-US"/>
              <a:t>STATE</a:t>
            </a:r>
            <a:r>
              <a:rPr lang="en-US" spc="275"/>
              <a:t> </a:t>
            </a:r>
            <a:r>
              <a:rPr lang="en-US"/>
              <a:t>DEPARTMENT</a:t>
            </a:r>
            <a:r>
              <a:rPr lang="en-US" spc="260"/>
              <a:t> </a:t>
            </a:r>
            <a:r>
              <a:rPr lang="en-US"/>
              <a:t>OF</a:t>
            </a:r>
            <a:r>
              <a:rPr lang="en-US" spc="225"/>
              <a:t> </a:t>
            </a:r>
            <a:r>
              <a:rPr lang="en-US" spc="-10"/>
              <a:t>EDUCATION</a:t>
            </a:r>
            <a:endParaRPr lang="en-US" spc="-10" dirty="0"/>
          </a:p>
        </p:txBody>
      </p:sp>
      <p:sp>
        <p:nvSpPr>
          <p:cNvPr id="5" name="Slide Number Placeholder 4">
            <a:extLst>
              <a:ext uri="{FF2B5EF4-FFF2-40B4-BE49-F238E27FC236}">
                <a16:creationId xmlns:a16="http://schemas.microsoft.com/office/drawing/2014/main" id="{C973C83D-9AB7-7B9A-AB51-8682AC35E748}"/>
              </a:ext>
            </a:extLst>
          </p:cNvPr>
          <p:cNvSpPr>
            <a:spLocks noGrp="1"/>
          </p:cNvSpPr>
          <p:nvPr>
            <p:ph type="sldNum" sz="quarter" idx="12"/>
          </p:nvPr>
        </p:nvSpPr>
        <p:spPr/>
        <p:txBody>
          <a:bodyPr/>
          <a:lstStyle/>
          <a:p>
            <a:pPr marL="38100">
              <a:lnSpc>
                <a:spcPts val="955"/>
              </a:lnSpc>
            </a:pPr>
            <a:fld id="{81D60167-4931-47E6-BA6A-407CBD079E47}" type="slidenum">
              <a:rPr lang="en-US" spc="-50" smtClean="0"/>
              <a:pPr marL="38100">
                <a:lnSpc>
                  <a:spcPts val="955"/>
                </a:lnSpc>
              </a:pPr>
              <a:t>‹#›</a:t>
            </a:fld>
            <a:endParaRPr lang="en-US" spc="-50" dirty="0"/>
          </a:p>
        </p:txBody>
      </p:sp>
      <p:pic>
        <p:nvPicPr>
          <p:cNvPr id="6" name="Picture 5">
            <a:extLst>
              <a:ext uri="{FF2B5EF4-FFF2-40B4-BE49-F238E27FC236}">
                <a16:creationId xmlns:a16="http://schemas.microsoft.com/office/drawing/2014/main" id="{DB01A595-54C9-07C4-FC8C-FD8A01EB95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1244138"/>
          </a:xfrm>
          <a:prstGeom prst="rect">
            <a:avLst/>
          </a:prstGeom>
        </p:spPr>
      </p:pic>
    </p:spTree>
    <p:extLst>
      <p:ext uri="{BB962C8B-B14F-4D97-AF65-F5344CB8AC3E}">
        <p14:creationId xmlns:p14="http://schemas.microsoft.com/office/powerpoint/2010/main" val="401561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C09C-7CFF-D9E8-137C-2BA70A054520}"/>
              </a:ext>
            </a:extLst>
          </p:cNvPr>
          <p:cNvSpPr>
            <a:spLocks noGrp="1"/>
          </p:cNvSpPr>
          <p:nvPr>
            <p:ph type="title"/>
          </p:nvPr>
        </p:nvSpPr>
        <p:spPr>
          <a:xfrm>
            <a:off x="838200" y="3668908"/>
            <a:ext cx="10515600" cy="765290"/>
          </a:xfrm>
        </p:spPr>
        <p:txBody>
          <a:bodyPr>
            <a:normAutofit/>
          </a:bodyPr>
          <a:lstStyle>
            <a:lvl1pP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43E4102-CBD4-E1D5-4D73-8B356396C800}"/>
              </a:ext>
            </a:extLst>
          </p:cNvPr>
          <p:cNvSpPr>
            <a:spLocks noGrp="1"/>
          </p:cNvSpPr>
          <p:nvPr>
            <p:ph type="dt" sz="half" idx="10"/>
          </p:nvPr>
        </p:nvSpPr>
        <p:spPr/>
        <p:txBody>
          <a:bodyPr/>
          <a:lstStyle/>
          <a:p>
            <a:fld id="{1D8BD707-D9CF-40AE-B4C6-C98DA3205C09}" type="datetimeFigureOut">
              <a:rPr lang="en-US" smtClean="0"/>
              <a:t>7/10/2026</a:t>
            </a:fld>
            <a:endParaRPr lang="en-US"/>
          </a:p>
        </p:txBody>
      </p:sp>
      <p:sp>
        <p:nvSpPr>
          <p:cNvPr id="4" name="Footer Placeholder 3">
            <a:extLst>
              <a:ext uri="{FF2B5EF4-FFF2-40B4-BE49-F238E27FC236}">
                <a16:creationId xmlns:a16="http://schemas.microsoft.com/office/drawing/2014/main" id="{77CA15FF-DC70-9B16-297D-2C4ABEFF51E2}"/>
              </a:ext>
            </a:extLst>
          </p:cNvPr>
          <p:cNvSpPr>
            <a:spLocks noGrp="1"/>
          </p:cNvSpPr>
          <p:nvPr>
            <p:ph type="ftr" sz="quarter" idx="11"/>
          </p:nvPr>
        </p:nvSpPr>
        <p:spPr/>
        <p:txBody>
          <a:bodyPr/>
          <a:lstStyle/>
          <a:p>
            <a:pPr marL="12700"/>
            <a:r>
              <a:rPr lang="en-US"/>
              <a:t>CONNECTICUT</a:t>
            </a:r>
            <a:r>
              <a:rPr lang="en-US" spc="275"/>
              <a:t> </a:t>
            </a:r>
            <a:r>
              <a:rPr lang="en-US"/>
              <a:t>STATE</a:t>
            </a:r>
            <a:r>
              <a:rPr lang="en-US" spc="275"/>
              <a:t> </a:t>
            </a:r>
            <a:r>
              <a:rPr lang="en-US"/>
              <a:t>DEPARTMENT</a:t>
            </a:r>
            <a:r>
              <a:rPr lang="en-US" spc="260"/>
              <a:t> </a:t>
            </a:r>
            <a:r>
              <a:rPr lang="en-US"/>
              <a:t>OF</a:t>
            </a:r>
            <a:r>
              <a:rPr lang="en-US" spc="225"/>
              <a:t> </a:t>
            </a:r>
            <a:r>
              <a:rPr lang="en-US" spc="-10"/>
              <a:t>EDUCATION</a:t>
            </a:r>
            <a:endParaRPr lang="en-US" spc="-10" dirty="0"/>
          </a:p>
        </p:txBody>
      </p:sp>
      <p:sp>
        <p:nvSpPr>
          <p:cNvPr id="5" name="Slide Number Placeholder 4">
            <a:extLst>
              <a:ext uri="{FF2B5EF4-FFF2-40B4-BE49-F238E27FC236}">
                <a16:creationId xmlns:a16="http://schemas.microsoft.com/office/drawing/2014/main" id="{A9F7DE7C-183E-8AB0-5AC9-40A99C6AE698}"/>
              </a:ext>
            </a:extLst>
          </p:cNvPr>
          <p:cNvSpPr>
            <a:spLocks noGrp="1"/>
          </p:cNvSpPr>
          <p:nvPr>
            <p:ph type="sldNum" sz="quarter" idx="12"/>
          </p:nvPr>
        </p:nvSpPr>
        <p:spPr/>
        <p:txBody>
          <a:bodyPr/>
          <a:lstStyle/>
          <a:p>
            <a:pPr marL="38100">
              <a:lnSpc>
                <a:spcPts val="955"/>
              </a:lnSpc>
            </a:pPr>
            <a:fld id="{81D60167-4931-47E6-BA6A-407CBD079E47}" type="slidenum">
              <a:rPr lang="en-US" spc="-50" smtClean="0"/>
              <a:pPr marL="38100">
                <a:lnSpc>
                  <a:spcPts val="955"/>
                </a:lnSpc>
              </a:pPr>
              <a:t>‹#›</a:t>
            </a:fld>
            <a:endParaRPr lang="en-US" spc="-50" dirty="0"/>
          </a:p>
        </p:txBody>
      </p:sp>
      <p:pic>
        <p:nvPicPr>
          <p:cNvPr id="11" name="Picture 10">
            <a:extLst>
              <a:ext uri="{FF2B5EF4-FFF2-40B4-BE49-F238E27FC236}">
                <a16:creationId xmlns:a16="http://schemas.microsoft.com/office/drawing/2014/main" id="{9C4D1C82-526C-E213-4D2C-2195366AEE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2"/>
            <a:ext cx="12192000" cy="2513215"/>
          </a:xfrm>
          <a:prstGeom prst="rect">
            <a:avLst/>
          </a:prstGeom>
        </p:spPr>
      </p:pic>
    </p:spTree>
    <p:extLst>
      <p:ext uri="{BB962C8B-B14F-4D97-AF65-F5344CB8AC3E}">
        <p14:creationId xmlns:p14="http://schemas.microsoft.com/office/powerpoint/2010/main" val="207296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364B3-E5E3-77B9-E623-3A958D25EEFC}"/>
              </a:ext>
            </a:extLst>
          </p:cNvPr>
          <p:cNvSpPr>
            <a:spLocks noGrp="1"/>
          </p:cNvSpPr>
          <p:nvPr>
            <p:ph idx="1"/>
          </p:nvPr>
        </p:nvSpPr>
        <p:spPr>
          <a:xfrm>
            <a:off x="838200" y="1522336"/>
            <a:ext cx="10515600" cy="460259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5939EAE-FBE0-B21C-5F2D-BDAC4C21A819}"/>
              </a:ext>
              <a:ext uri="{C183D7F6-B498-43B3-948B-1728B52AA6E4}">
                <adec:decorative xmlns:adec="http://schemas.microsoft.com/office/drawing/2017/decorative" val="1"/>
              </a:ext>
            </a:extLst>
          </p:cNvPr>
          <p:cNvPicPr/>
          <p:nvPr/>
        </p:nvPicPr>
        <p:blipFill>
          <a:blip r:embed="rId2"/>
          <a:stretch>
            <a:fillRect/>
          </a:stretch>
        </p:blipFill>
        <p:spPr>
          <a:xfrm>
            <a:off x="10275957" y="185905"/>
            <a:ext cx="1549119" cy="826811"/>
          </a:xfrm>
          <a:prstGeom prst="rect">
            <a:avLst/>
          </a:prstGeom>
        </p:spPr>
      </p:pic>
      <p:pic>
        <p:nvPicPr>
          <p:cNvPr id="7" name="Picture 6">
            <a:extLst>
              <a:ext uri="{FF2B5EF4-FFF2-40B4-BE49-F238E27FC236}">
                <a16:creationId xmlns:a16="http://schemas.microsoft.com/office/drawing/2014/main" id="{EF8761E3-2622-54FD-5A7E-97DCC0BEA4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244138"/>
          </a:xfrm>
          <a:prstGeom prst="rect">
            <a:avLst/>
          </a:prstGeom>
          <a:solidFill>
            <a:srgbClr val="255ABB"/>
          </a:solidFill>
        </p:spPr>
      </p:pic>
      <p:sp>
        <p:nvSpPr>
          <p:cNvPr id="10" name="Rectangle 9">
            <a:extLst>
              <a:ext uri="{FF2B5EF4-FFF2-40B4-BE49-F238E27FC236}">
                <a16:creationId xmlns:a16="http://schemas.microsoft.com/office/drawing/2014/main" id="{42D7CEDB-B0BF-E1B1-45AE-01F87B2E633C}"/>
              </a:ext>
            </a:extLst>
          </p:cNvPr>
          <p:cNvSpPr/>
          <p:nvPr/>
        </p:nvSpPr>
        <p:spPr>
          <a:xfrm>
            <a:off x="2318996" y="136527"/>
            <a:ext cx="7805393" cy="1064071"/>
          </a:xfrm>
          <a:prstGeom prst="rect">
            <a:avLst/>
          </a:prstGeom>
          <a:solidFill>
            <a:srgbClr val="255A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ln>
                <a:noFill/>
              </a:ln>
              <a:solidFill>
                <a:schemeClr val="bg1"/>
              </a:solidFill>
              <a:latin typeface="Aptos" panose="020B0004020202020204" pitchFamily="34" charset="0"/>
            </a:endParaRPr>
          </a:p>
        </p:txBody>
      </p:sp>
    </p:spTree>
    <p:extLst>
      <p:ext uri="{BB962C8B-B14F-4D97-AF65-F5344CB8AC3E}">
        <p14:creationId xmlns:p14="http://schemas.microsoft.com/office/powerpoint/2010/main" val="69380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002D73"/>
                </a:solidFill>
                <a:latin typeface="Times New Roman"/>
                <a:cs typeface="Times New Roman"/>
              </a:defRPr>
            </a:lvl1pPr>
          </a:lstStyle>
          <a:p>
            <a:pPr marL="12700"/>
            <a:r>
              <a:rPr lang="en-US"/>
              <a:t>CONNECTICUT</a:t>
            </a:r>
            <a:r>
              <a:rPr lang="en-US" spc="275"/>
              <a:t> </a:t>
            </a:r>
            <a:r>
              <a:rPr lang="en-US"/>
              <a:t>STATE</a:t>
            </a:r>
            <a:r>
              <a:rPr lang="en-US" spc="275"/>
              <a:t> </a:t>
            </a:r>
            <a:r>
              <a:rPr lang="en-US"/>
              <a:t>DEPARTMENT</a:t>
            </a:r>
            <a:r>
              <a:rPr lang="en-US" spc="260"/>
              <a:t> </a:t>
            </a:r>
            <a:r>
              <a:rPr lang="en-US"/>
              <a:t>OF</a:t>
            </a:r>
            <a:r>
              <a:rPr lang="en-US" spc="225"/>
              <a:t> </a:t>
            </a:r>
            <a:r>
              <a:rPr lang="en-US" spc="-10"/>
              <a:t>EDUCATION</a:t>
            </a:r>
            <a:endParaRPr lang="en-US" spc="-1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7/10/2026</a:t>
            </a:fld>
            <a:endParaRPr lang="en-US"/>
          </a:p>
        </p:txBody>
      </p:sp>
      <p:sp>
        <p:nvSpPr>
          <p:cNvPr id="4" name="Holder 4"/>
          <p:cNvSpPr>
            <a:spLocks noGrp="1"/>
          </p:cNvSpPr>
          <p:nvPr>
            <p:ph type="sldNum" sz="quarter" idx="7"/>
          </p:nvPr>
        </p:nvSpPr>
        <p:spPr/>
        <p:txBody>
          <a:bodyPr lIns="0" tIns="0" rIns="0" bIns="0"/>
          <a:lstStyle>
            <a:lvl1pPr>
              <a:defRPr sz="900" b="0" i="0">
                <a:solidFill>
                  <a:srgbClr val="8A8A8A"/>
                </a:solidFill>
                <a:latin typeface="Calibri"/>
                <a:cs typeface="Calibri"/>
              </a:defRPr>
            </a:lvl1pPr>
          </a:lstStyle>
          <a:p>
            <a:pPr marL="38100">
              <a:lnSpc>
                <a:spcPts val="955"/>
              </a:lnSpc>
            </a:pPr>
            <a:fld id="{81D60167-4931-47E6-BA6A-407CBD079E47}" type="slidenum">
              <a:rPr lang="en-US" spc="-50" smtClean="0"/>
              <a:pPr marL="38100">
                <a:lnSpc>
                  <a:spcPts val="955"/>
                </a:lnSpc>
              </a:pPr>
              <a:t>‹#›</a:t>
            </a:fld>
            <a:endParaRPr lang="en-US" spc="-50" dirty="0"/>
          </a:p>
        </p:txBody>
      </p:sp>
    </p:spTree>
    <p:extLst>
      <p:ext uri="{BB962C8B-B14F-4D97-AF65-F5344CB8AC3E}">
        <p14:creationId xmlns:p14="http://schemas.microsoft.com/office/powerpoint/2010/main" val="155756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F5DAC-79C9-CA60-DF8D-CD6DA67055F0}"/>
              </a:ext>
            </a:extLst>
          </p:cNvPr>
          <p:cNvSpPr>
            <a:spLocks noGrp="1"/>
          </p:cNvSpPr>
          <p:nvPr>
            <p:ph type="title"/>
          </p:nvPr>
        </p:nvSpPr>
        <p:spPr>
          <a:xfrm>
            <a:off x="838200" y="1529675"/>
            <a:ext cx="10515600" cy="7652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E9C6B-3ECB-7D87-D7BB-B8421B91F477}"/>
              </a:ext>
            </a:extLst>
          </p:cNvPr>
          <p:cNvSpPr>
            <a:spLocks noGrp="1"/>
          </p:cNvSpPr>
          <p:nvPr>
            <p:ph type="body" idx="1"/>
          </p:nvPr>
        </p:nvSpPr>
        <p:spPr>
          <a:xfrm>
            <a:off x="838200" y="2431864"/>
            <a:ext cx="10515600" cy="37986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0DB0C-2794-7186-8315-25337AEA97E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7/10/2026</a:t>
            </a:fld>
            <a:endParaRPr lang="en-US"/>
          </a:p>
        </p:txBody>
      </p:sp>
      <p:sp>
        <p:nvSpPr>
          <p:cNvPr id="5" name="Footer Placeholder 4">
            <a:extLst>
              <a:ext uri="{FF2B5EF4-FFF2-40B4-BE49-F238E27FC236}">
                <a16:creationId xmlns:a16="http://schemas.microsoft.com/office/drawing/2014/main" id="{41E21D1F-6983-EE35-D2D9-6EF3C2168A0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r>
              <a:rPr lang="en-US"/>
              <a:t>CONNECTICUT</a:t>
            </a:r>
            <a:r>
              <a:rPr lang="en-US" spc="275"/>
              <a:t> </a:t>
            </a:r>
            <a:r>
              <a:rPr lang="en-US"/>
              <a:t>STATE</a:t>
            </a:r>
            <a:r>
              <a:rPr lang="en-US" spc="275"/>
              <a:t> </a:t>
            </a:r>
            <a:r>
              <a:rPr lang="en-US"/>
              <a:t>DEPARTMENT</a:t>
            </a:r>
            <a:r>
              <a:rPr lang="en-US" spc="260"/>
              <a:t> </a:t>
            </a:r>
            <a:r>
              <a:rPr lang="en-US"/>
              <a:t>OF</a:t>
            </a:r>
            <a:r>
              <a:rPr lang="en-US" spc="225"/>
              <a:t> </a:t>
            </a:r>
            <a:r>
              <a:rPr lang="en-US" spc="-10"/>
              <a:t>EDUCATION</a:t>
            </a:r>
            <a:endParaRPr lang="en-US" spc="-10" dirty="0"/>
          </a:p>
        </p:txBody>
      </p:sp>
      <p:sp>
        <p:nvSpPr>
          <p:cNvPr id="6" name="Slide Number Placeholder 5">
            <a:extLst>
              <a:ext uri="{FF2B5EF4-FFF2-40B4-BE49-F238E27FC236}">
                <a16:creationId xmlns:a16="http://schemas.microsoft.com/office/drawing/2014/main" id="{215F8782-0652-701A-4265-4D32F74B5A6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955"/>
              </a:lnSpc>
            </a:pPr>
            <a:fld id="{81D60167-4931-47E6-BA6A-407CBD079E47}" type="slidenum">
              <a:rPr lang="en-US" spc="-50" smtClean="0"/>
              <a:pPr marL="38100">
                <a:lnSpc>
                  <a:spcPts val="955"/>
                </a:lnSpc>
              </a:pPr>
              <a:t>‹#›</a:t>
            </a:fld>
            <a:endParaRPr lang="en-US" spc="-50" dirty="0"/>
          </a:p>
        </p:txBody>
      </p:sp>
    </p:spTree>
    <p:extLst>
      <p:ext uri="{BB962C8B-B14F-4D97-AF65-F5344CB8AC3E}">
        <p14:creationId xmlns:p14="http://schemas.microsoft.com/office/powerpoint/2010/main" val="20565951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ctr" defTabSz="685800" rtl="0" eaLnBrk="1" latinLnBrk="0" hangingPunct="1">
        <a:lnSpc>
          <a:spcPct val="90000"/>
        </a:lnSpc>
        <a:spcBef>
          <a:spcPct val="0"/>
        </a:spcBef>
        <a:buNone/>
        <a:defRPr sz="2400" b="1" kern="1200">
          <a:solidFill>
            <a:srgbClr val="255ABB"/>
          </a:solidFill>
          <a:latin typeface="Aptos" panose="020B00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ctstudentassessment@ct.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75BEE57-F112-6B5E-BA2E-349586DE02F1}"/>
              </a:ext>
            </a:extLst>
          </p:cNvPr>
          <p:cNvSpPr>
            <a:spLocks noGrp="1"/>
          </p:cNvSpPr>
          <p:nvPr>
            <p:ph type="ctrTitle"/>
          </p:nvPr>
        </p:nvSpPr>
        <p:spPr>
          <a:xfrm>
            <a:off x="1600200" y="1"/>
            <a:ext cx="8915400" cy="1524000"/>
          </a:xfrm>
        </p:spPr>
        <p:txBody>
          <a:bodyPr>
            <a:noAutofit/>
          </a:bodyPr>
          <a:lstStyle/>
          <a:p>
            <a:r>
              <a:rPr lang="en-US" sz="3200" dirty="0">
                <a:latin typeface="Century Gothic"/>
                <a:cs typeface="Century Gothic"/>
              </a:rPr>
              <a:t>Smarter</a:t>
            </a:r>
            <a:r>
              <a:rPr lang="en-US" sz="3200" spc="-125" dirty="0">
                <a:latin typeface="Century Gothic"/>
                <a:cs typeface="Century Gothic"/>
              </a:rPr>
              <a:t> </a:t>
            </a:r>
            <a:r>
              <a:rPr lang="en-US" sz="3200" dirty="0">
                <a:latin typeface="Century Gothic"/>
                <a:cs typeface="Century Gothic"/>
              </a:rPr>
              <a:t>Balanced</a:t>
            </a:r>
            <a:r>
              <a:rPr lang="en-US" sz="3200" spc="-110" dirty="0">
                <a:latin typeface="Century Gothic"/>
                <a:cs typeface="Century Gothic"/>
              </a:rPr>
              <a:t> </a:t>
            </a:r>
            <a:r>
              <a:rPr lang="en-US" sz="3200" spc="-10" dirty="0">
                <a:latin typeface="Century Gothic"/>
                <a:cs typeface="Century Gothic"/>
              </a:rPr>
              <a:t>Assessment: </a:t>
            </a:r>
            <a:r>
              <a:rPr lang="en-US" sz="3200" dirty="0">
                <a:latin typeface="Century Gothic"/>
                <a:cs typeface="Century Gothic"/>
              </a:rPr>
              <a:t>Determining</a:t>
            </a:r>
            <a:r>
              <a:rPr lang="en-US" sz="3200" spc="-140" dirty="0">
                <a:latin typeface="Century Gothic"/>
                <a:cs typeface="Century Gothic"/>
              </a:rPr>
              <a:t> </a:t>
            </a:r>
            <a:r>
              <a:rPr lang="en-US" sz="3200">
                <a:latin typeface="Century Gothic"/>
                <a:cs typeface="Century Gothic"/>
              </a:rPr>
              <a:t>Summative Claim-Level </a:t>
            </a:r>
            <a:r>
              <a:rPr lang="en-US" sz="3200" dirty="0">
                <a:latin typeface="Century Gothic"/>
                <a:cs typeface="Century Gothic"/>
              </a:rPr>
              <a:t>Performance</a:t>
            </a:r>
            <a:r>
              <a:rPr lang="en-US" sz="3200" spc="-204" dirty="0">
                <a:latin typeface="Century Gothic"/>
                <a:cs typeface="Century Gothic"/>
              </a:rPr>
              <a:t> </a:t>
            </a:r>
            <a:r>
              <a:rPr lang="en-US" sz="3200" spc="-10" dirty="0">
                <a:latin typeface="Century Gothic"/>
                <a:cs typeface="Century Gothic"/>
              </a:rPr>
              <a:t>Categories</a:t>
            </a:r>
            <a:endParaRPr lang="en-US" dirty="0"/>
          </a:p>
        </p:txBody>
      </p:sp>
      <p:sp>
        <p:nvSpPr>
          <p:cNvPr id="11" name="Text Placeholder 2">
            <a:extLst>
              <a:ext uri="{FF2B5EF4-FFF2-40B4-BE49-F238E27FC236}">
                <a16:creationId xmlns:a16="http://schemas.microsoft.com/office/drawing/2014/main" id="{DB0C2DD8-71FA-2B9C-0DBC-07786F510D7A}"/>
              </a:ext>
            </a:extLst>
          </p:cNvPr>
          <p:cNvSpPr>
            <a:spLocks noGrp="1"/>
          </p:cNvSpPr>
          <p:nvPr>
            <p:ph type="body" sz="quarter" idx="10"/>
          </p:nvPr>
        </p:nvSpPr>
        <p:spPr>
          <a:xfrm>
            <a:off x="7816279" y="6248400"/>
            <a:ext cx="3620543" cy="533399"/>
          </a:xfrm>
        </p:spPr>
        <p:txBody>
          <a:bodyPr/>
          <a:lstStyle/>
          <a:p>
            <a:r>
              <a:rPr lang="en-US" sz="1800" dirty="0"/>
              <a:t>SY 2026–27</a:t>
            </a:r>
          </a:p>
        </p:txBody>
      </p:sp>
      <p:sp>
        <p:nvSpPr>
          <p:cNvPr id="12" name="Rectangle 11">
            <a:extLst>
              <a:ext uri="{FF2B5EF4-FFF2-40B4-BE49-F238E27FC236}">
                <a16:creationId xmlns:a16="http://schemas.microsoft.com/office/drawing/2014/main" id="{3E1EC2F7-D2DF-9433-E134-B86CF16FE974}"/>
              </a:ext>
              <a:ext uri="{C183D7F6-B498-43B3-948B-1728B52AA6E4}">
                <adec:decorative xmlns:adec="http://schemas.microsoft.com/office/drawing/2017/decorative" val="1"/>
              </a:ext>
            </a:extLst>
          </p:cNvPr>
          <p:cNvSpPr/>
          <p:nvPr/>
        </p:nvSpPr>
        <p:spPr>
          <a:xfrm>
            <a:off x="7816279" y="5105400"/>
            <a:ext cx="1556321" cy="304800"/>
          </a:xfrm>
          <a:prstGeom prst="rect">
            <a:avLst/>
          </a:prstGeom>
          <a:solidFill>
            <a:srgbClr val="255A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8D5DF-A762-CC30-0397-AA46BF1FAC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65A55C-8D99-2335-7A73-A0D6B6BC04A7}"/>
              </a:ext>
            </a:extLst>
          </p:cNvPr>
          <p:cNvSpPr txBox="1">
            <a:spLocks noGrp="1"/>
          </p:cNvSpPr>
          <p:nvPr>
            <p:ph type="title" idx="4294967295"/>
          </p:nvPr>
        </p:nvSpPr>
        <p:spPr>
          <a:xfrm>
            <a:off x="2062492" y="301972"/>
            <a:ext cx="806701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Math Claim-Level Performance Categories</a:t>
            </a:r>
          </a:p>
        </p:txBody>
      </p:sp>
      <p:pic>
        <p:nvPicPr>
          <p:cNvPr id="5" name="object 2" descr="Lists the three Math Claim-Level Performance Categories.">
            <a:extLst>
              <a:ext uri="{FF2B5EF4-FFF2-40B4-BE49-F238E27FC236}">
                <a16:creationId xmlns:a16="http://schemas.microsoft.com/office/drawing/2014/main" id="{56C0AF6E-2531-E92D-2459-2D334DD05FCB}"/>
              </a:ext>
            </a:extLst>
          </p:cNvPr>
          <p:cNvPicPr/>
          <p:nvPr/>
        </p:nvPicPr>
        <p:blipFill>
          <a:blip r:embed="rId3" cstate="print"/>
          <a:stretch>
            <a:fillRect/>
          </a:stretch>
        </p:blipFill>
        <p:spPr>
          <a:xfrm>
            <a:off x="1828800" y="2133600"/>
            <a:ext cx="9059660" cy="3657600"/>
          </a:xfrm>
          <a:prstGeom prst="rect">
            <a:avLst/>
          </a:prstGeom>
        </p:spPr>
      </p:pic>
    </p:spTree>
    <p:extLst>
      <p:ext uri="{BB962C8B-B14F-4D97-AF65-F5344CB8AC3E}">
        <p14:creationId xmlns:p14="http://schemas.microsoft.com/office/powerpoint/2010/main" val="73015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26EB2-B93C-6617-609C-4F3BABEE538F}"/>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7E786EF3-D601-F1F6-FBFB-5112B0AE03BD}"/>
              </a:ext>
            </a:extLst>
          </p:cNvPr>
          <p:cNvSpPr txBox="1">
            <a:spLocks noGrp="1"/>
          </p:cNvSpPr>
          <p:nvPr>
            <p:ph type="title" idx="4294967295"/>
          </p:nvPr>
        </p:nvSpPr>
        <p:spPr>
          <a:xfrm>
            <a:off x="1087514" y="3499"/>
            <a:ext cx="10515600" cy="1262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1" kern="1200">
                <a:solidFill>
                  <a:srgbClr val="255ABB"/>
                </a:solidFill>
                <a:latin typeface="Aptos" panose="020B00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a:ea typeface="+mj-ea"/>
                <a:cs typeface="+mj-cs"/>
              </a:rPr>
              <a:t>Grade 3 ELA Claim-Level Categories</a:t>
            </a:r>
          </a:p>
        </p:txBody>
      </p:sp>
      <p:pic>
        <p:nvPicPr>
          <p:cNvPr id="4" name="object 2" descr="This figure represents scale scores for seven students in Grade 3 English Language Arts. The scale scores are represented by the blue dots. The vertical lines above and below the blue dots represent the confidence interval for the scale score for each student. Because the SEM represents the extent of uncertainty in a student’s scale score, this confidence interval is established as 1 times the standard error of measurement for each student, both above and below the overall scale score for that student. The black horizontal line represents the Grade 3 English Language Arts overall threshold score that divides Achievement Level 2 from Level 3. This score is 2432; it is the minimum overall vertical scale score needed on the Grade 3 ELA test for a student to be classified in Achievement Level 3. &#10;&#10;If a student’s scale score and confidence interval are entirely below the horizontal line, then that student is said to be performing “Below Standard” on that Claim. See Student G.&#10; &#10;If a student’s scale score and confidence interval touch the horizontal line, then that student is said to be performing “At/Near Standard” on that Claim. See Students A, B and C.&#10; &#10;If a student’s scale score and confidence interval are entirely above the horizontal line, then that student is said to be performing “Above Standard” on that Claim. See Students D, E and F. &#10;">
            <a:extLst>
              <a:ext uri="{FF2B5EF4-FFF2-40B4-BE49-F238E27FC236}">
                <a16:creationId xmlns:a16="http://schemas.microsoft.com/office/drawing/2014/main" id="{31A59A0B-B2B6-8087-773E-9B0833D4A6FA}"/>
              </a:ext>
            </a:extLst>
          </p:cNvPr>
          <p:cNvPicPr/>
          <p:nvPr/>
        </p:nvPicPr>
        <p:blipFill>
          <a:blip r:embed="rId3" cstate="print"/>
          <a:stretch>
            <a:fillRect/>
          </a:stretch>
        </p:blipFill>
        <p:spPr>
          <a:xfrm>
            <a:off x="2590800" y="1447800"/>
            <a:ext cx="7010400" cy="5257800"/>
          </a:xfrm>
          <a:prstGeom prst="rect">
            <a:avLst/>
          </a:prstGeom>
        </p:spPr>
      </p:pic>
    </p:spTree>
    <p:extLst>
      <p:ext uri="{BB962C8B-B14F-4D97-AF65-F5344CB8AC3E}">
        <p14:creationId xmlns:p14="http://schemas.microsoft.com/office/powerpoint/2010/main" val="331711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descr="$PPTXTitle"/>
          <p:cNvSpPr txBox="1">
            <a:spLocks noGrp="1"/>
          </p:cNvSpPr>
          <p:nvPr>
            <p:ph type="title"/>
          </p:nvPr>
        </p:nvSpPr>
        <p:spPr>
          <a:xfrm>
            <a:off x="838200" y="2264009"/>
            <a:ext cx="10515600" cy="2844368"/>
          </a:xfrm>
          <a:prstGeom prst="rect">
            <a:avLst/>
          </a:prstGeom>
        </p:spPr>
        <p:txBody>
          <a:bodyPr vert="horz" wrap="square" lIns="0" tIns="12700" rIns="0" bIns="0" rtlCol="0" anchor="ctr">
            <a:spAutoFit/>
          </a:bodyPr>
          <a:lstStyle/>
          <a:p>
            <a:pPr marL="3175" algn="ctr">
              <a:lnSpc>
                <a:spcPct val="100000"/>
              </a:lnSpc>
              <a:spcBef>
                <a:spcPts val="105"/>
              </a:spcBef>
            </a:pPr>
            <a:r>
              <a:rPr sz="3200" dirty="0"/>
              <a:t>Thank</a:t>
            </a:r>
            <a:r>
              <a:rPr sz="3200" spc="-95" dirty="0"/>
              <a:t> </a:t>
            </a:r>
            <a:r>
              <a:rPr sz="3200" spc="-20" dirty="0"/>
              <a:t>you!</a:t>
            </a:r>
            <a:br>
              <a:rPr lang="en-US" sz="3200" spc="-20" dirty="0"/>
            </a:br>
            <a:br>
              <a:rPr lang="en-US" sz="3200" spc="-20" dirty="0"/>
            </a:br>
            <a:r>
              <a:rPr lang="fr-FR" sz="3200" spc="-10" dirty="0"/>
              <a:t>Contact</a:t>
            </a:r>
            <a:br>
              <a:rPr lang="fr-FR" sz="3200" spc="-10" dirty="0"/>
            </a:br>
            <a:r>
              <a:rPr lang="fr-FR" sz="3200" b="0" spc="-10" dirty="0">
                <a:cs typeface="Century Gothic"/>
              </a:rPr>
              <a:t>Email: </a:t>
            </a:r>
            <a:r>
              <a:rPr lang="fr-FR" sz="3200" u="sng" spc="-10" dirty="0">
                <a:solidFill>
                  <a:srgbClr val="0000FF"/>
                </a:solidFill>
                <a:uFill>
                  <a:solidFill>
                    <a:srgbClr val="0000FF"/>
                  </a:solidFill>
                </a:uFill>
                <a:cs typeface="Century Gothic"/>
                <a:hlinkClick r:id="rId3"/>
              </a:rPr>
              <a:t>ctstudentassessment@ct.gov</a:t>
            </a:r>
            <a:r>
              <a:rPr lang="fr-FR" sz="3200" spc="-10" dirty="0">
                <a:solidFill>
                  <a:srgbClr val="0000FF"/>
                </a:solidFill>
                <a:cs typeface="Century Gothic"/>
              </a:rPr>
              <a:t> </a:t>
            </a:r>
            <a:br>
              <a:rPr lang="fr-FR" sz="3200" spc="-10" dirty="0">
                <a:solidFill>
                  <a:srgbClr val="0000FF"/>
                </a:solidFill>
                <a:cs typeface="Century Gothic"/>
              </a:rPr>
            </a:br>
            <a:r>
              <a:rPr lang="fr-FR" sz="3200" b="0" u="none" dirty="0">
                <a:cs typeface="Century Gothic"/>
              </a:rPr>
              <a:t>Phone:</a:t>
            </a:r>
            <a:r>
              <a:rPr lang="fr-FR" sz="3200" spc="-5" dirty="0">
                <a:cs typeface="Century Gothic"/>
              </a:rPr>
              <a:t> </a:t>
            </a:r>
            <a:r>
              <a:rPr lang="fr-FR" sz="3200" spc="-10" dirty="0">
                <a:cs typeface="Century Gothic"/>
              </a:rPr>
              <a:t>860-713-</a:t>
            </a:r>
            <a:r>
              <a:rPr lang="fr-FR" sz="3200" spc="-20" dirty="0">
                <a:cs typeface="Century Gothic"/>
              </a:rPr>
              <a:t>6894</a:t>
            </a:r>
            <a:br>
              <a:rPr lang="fr-FR" spc="-20" dirty="0">
                <a:cs typeface="Century Gothic"/>
              </a:rPr>
            </a:br>
            <a:endParaRPr spc="-2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FC65B-75D2-75E7-3378-28937D2871E6}"/>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0415E028-4264-60FD-35F0-E221433222AB}"/>
              </a:ext>
            </a:extLst>
          </p:cNvPr>
          <p:cNvSpPr txBox="1">
            <a:spLocks noGrp="1"/>
          </p:cNvSpPr>
          <p:nvPr>
            <p:ph type="title" idx="4294967295"/>
          </p:nvPr>
        </p:nvSpPr>
        <p:spPr>
          <a:xfrm>
            <a:off x="1087514" y="3499"/>
            <a:ext cx="10515600" cy="1262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1" kern="1200">
                <a:solidFill>
                  <a:srgbClr val="255ABB"/>
                </a:solidFill>
                <a:latin typeface="Aptos" panose="020B00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a:ea typeface="+mj-ea"/>
                <a:cs typeface="+mj-cs"/>
              </a:rPr>
              <a:t>Three Important Topics</a:t>
            </a:r>
          </a:p>
        </p:txBody>
      </p:sp>
      <p:sp>
        <p:nvSpPr>
          <p:cNvPr id="2" name="Content Placeholder 1">
            <a:extLst>
              <a:ext uri="{FF2B5EF4-FFF2-40B4-BE49-F238E27FC236}">
                <a16:creationId xmlns:a16="http://schemas.microsoft.com/office/drawing/2014/main" id="{B426AAB1-9A38-4752-4D00-41499E2AFA7F}"/>
              </a:ext>
            </a:extLst>
          </p:cNvPr>
          <p:cNvSpPr>
            <a:spLocks noGrp="1"/>
          </p:cNvSpPr>
          <p:nvPr>
            <p:ph idx="1"/>
          </p:nvPr>
        </p:nvSpPr>
        <p:spPr>
          <a:xfrm>
            <a:off x="1066800" y="2014007"/>
            <a:ext cx="10058400" cy="3200400"/>
          </a:xfrm>
        </p:spPr>
        <p:txBody>
          <a:bodyPr>
            <a:noAutofit/>
          </a:bodyPr>
          <a:lstStyle/>
          <a:p>
            <a:pPr marL="527685" indent="-514984">
              <a:spcBef>
                <a:spcPts val="105"/>
              </a:spcBef>
              <a:buAutoNum type="arabicPeriod"/>
              <a:tabLst>
                <a:tab pos="527685" algn="l"/>
              </a:tabLst>
            </a:pPr>
            <a:r>
              <a:rPr lang="en-US" sz="2600" dirty="0">
                <a:cs typeface="Century Gothic"/>
              </a:rPr>
              <a:t>The</a:t>
            </a:r>
            <a:r>
              <a:rPr lang="en-US" sz="2600" spc="-55" dirty="0">
                <a:cs typeface="Century Gothic"/>
              </a:rPr>
              <a:t> </a:t>
            </a:r>
            <a:r>
              <a:rPr lang="en-US" sz="2600" dirty="0">
                <a:cs typeface="Century Gothic"/>
              </a:rPr>
              <a:t>Smarter</a:t>
            </a:r>
            <a:r>
              <a:rPr lang="en-US" sz="2600" spc="-50" dirty="0">
                <a:cs typeface="Century Gothic"/>
              </a:rPr>
              <a:t> </a:t>
            </a:r>
            <a:r>
              <a:rPr lang="en-US" sz="2600" dirty="0">
                <a:cs typeface="Century Gothic"/>
              </a:rPr>
              <a:t>Balanced</a:t>
            </a:r>
            <a:r>
              <a:rPr lang="en-US" sz="2600" spc="-55" dirty="0">
                <a:cs typeface="Century Gothic"/>
              </a:rPr>
              <a:t> </a:t>
            </a:r>
            <a:r>
              <a:rPr lang="en-US" sz="2600" dirty="0">
                <a:cs typeface="Century Gothic"/>
              </a:rPr>
              <a:t>Vertical</a:t>
            </a:r>
            <a:r>
              <a:rPr lang="en-US" sz="2600" spc="-25" dirty="0">
                <a:cs typeface="Century Gothic"/>
              </a:rPr>
              <a:t> </a:t>
            </a:r>
            <a:r>
              <a:rPr lang="en-US" sz="2600" spc="-10" dirty="0">
                <a:cs typeface="Century Gothic"/>
              </a:rPr>
              <a:t>Scale</a:t>
            </a:r>
            <a:endParaRPr lang="en-US" sz="2600" dirty="0">
              <a:cs typeface="Century Gothic"/>
            </a:endParaRPr>
          </a:p>
          <a:p>
            <a:pPr>
              <a:spcBef>
                <a:spcPts val="1180"/>
              </a:spcBef>
              <a:buFont typeface="Century Gothic"/>
              <a:buAutoNum type="arabicPeriod"/>
            </a:pPr>
            <a:endParaRPr lang="en-US" sz="2600" dirty="0">
              <a:cs typeface="Century Gothic"/>
            </a:endParaRPr>
          </a:p>
          <a:p>
            <a:pPr marL="527685" marR="31750" indent="-515620">
              <a:buAutoNum type="arabicPeriod"/>
              <a:tabLst>
                <a:tab pos="527685" algn="l"/>
              </a:tabLst>
            </a:pPr>
            <a:r>
              <a:rPr lang="en-US" sz="2600" dirty="0">
                <a:cs typeface="Century Gothic"/>
              </a:rPr>
              <a:t>The</a:t>
            </a:r>
            <a:r>
              <a:rPr lang="en-US" sz="2600" spc="-35" dirty="0">
                <a:cs typeface="Century Gothic"/>
              </a:rPr>
              <a:t> </a:t>
            </a:r>
            <a:r>
              <a:rPr lang="en-US" sz="2600" dirty="0">
                <a:cs typeface="Century Gothic"/>
              </a:rPr>
              <a:t>Smarter</a:t>
            </a:r>
            <a:r>
              <a:rPr lang="en-US" sz="2600" spc="-35" dirty="0">
                <a:cs typeface="Century Gothic"/>
              </a:rPr>
              <a:t> </a:t>
            </a:r>
            <a:r>
              <a:rPr lang="en-US" sz="2600" dirty="0">
                <a:cs typeface="Century Gothic"/>
              </a:rPr>
              <a:t>Balanced</a:t>
            </a:r>
            <a:r>
              <a:rPr lang="en-US" sz="2600" spc="-40" dirty="0">
                <a:cs typeface="Century Gothic"/>
              </a:rPr>
              <a:t> </a:t>
            </a:r>
            <a:r>
              <a:rPr lang="en-US" sz="2600" spc="-10" dirty="0">
                <a:cs typeface="Century Gothic"/>
              </a:rPr>
              <a:t>Achievement Levels</a:t>
            </a:r>
            <a:endParaRPr lang="en-US" sz="2600" dirty="0">
              <a:cs typeface="Century Gothic"/>
            </a:endParaRPr>
          </a:p>
          <a:p>
            <a:pPr>
              <a:spcBef>
                <a:spcPts val="1180"/>
              </a:spcBef>
              <a:buFont typeface="Century Gothic"/>
              <a:buAutoNum type="arabicPeriod"/>
            </a:pPr>
            <a:endParaRPr lang="en-US" sz="2600" dirty="0">
              <a:cs typeface="Century Gothic"/>
            </a:endParaRPr>
          </a:p>
          <a:p>
            <a:pPr marL="527685" marR="188595" indent="-515620">
              <a:buAutoNum type="arabicPeriod"/>
              <a:tabLst>
                <a:tab pos="527685" algn="l"/>
              </a:tabLst>
            </a:pPr>
            <a:r>
              <a:rPr lang="en-US" sz="2600" dirty="0">
                <a:cs typeface="Century Gothic"/>
              </a:rPr>
              <a:t>The</a:t>
            </a:r>
            <a:r>
              <a:rPr lang="en-US" sz="2600" spc="-35" dirty="0">
                <a:cs typeface="Century Gothic"/>
              </a:rPr>
              <a:t> </a:t>
            </a:r>
            <a:r>
              <a:rPr lang="en-US" sz="2600" dirty="0">
                <a:cs typeface="Century Gothic"/>
              </a:rPr>
              <a:t>Standard</a:t>
            </a:r>
            <a:r>
              <a:rPr lang="en-US" sz="2600" spc="-55" dirty="0">
                <a:cs typeface="Century Gothic"/>
              </a:rPr>
              <a:t> </a:t>
            </a:r>
            <a:r>
              <a:rPr lang="en-US" sz="2600" dirty="0">
                <a:cs typeface="Century Gothic"/>
              </a:rPr>
              <a:t>Error</a:t>
            </a:r>
            <a:r>
              <a:rPr lang="en-US" sz="2600" spc="-5" dirty="0">
                <a:cs typeface="Century Gothic"/>
              </a:rPr>
              <a:t> </a:t>
            </a:r>
            <a:r>
              <a:rPr lang="en-US" sz="2600" dirty="0">
                <a:cs typeface="Century Gothic"/>
              </a:rPr>
              <a:t>of</a:t>
            </a:r>
            <a:r>
              <a:rPr lang="en-US" sz="2600" spc="-35" dirty="0">
                <a:cs typeface="Century Gothic"/>
              </a:rPr>
              <a:t> </a:t>
            </a:r>
            <a:r>
              <a:rPr lang="en-US" sz="2600" spc="-10" dirty="0">
                <a:cs typeface="Century Gothic"/>
              </a:rPr>
              <a:t>Measurement (SEM)</a:t>
            </a:r>
            <a:endParaRPr lang="en-US" sz="2600" dirty="0">
              <a:cs typeface="Century Gothic"/>
            </a:endParaRPr>
          </a:p>
          <a:p>
            <a:pPr marL="0" indent="0">
              <a:buNone/>
            </a:pPr>
            <a:endParaRPr lang="en-US" sz="2600" dirty="0"/>
          </a:p>
        </p:txBody>
      </p:sp>
    </p:spTree>
    <p:extLst>
      <p:ext uri="{BB962C8B-B14F-4D97-AF65-F5344CB8AC3E}">
        <p14:creationId xmlns:p14="http://schemas.microsoft.com/office/powerpoint/2010/main" val="394538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D86ED-2EC4-59D4-9FF1-67718230D7E9}"/>
            </a:ext>
          </a:extLst>
        </p:cNvPr>
        <p:cNvGrpSpPr/>
        <p:nvPr/>
      </p:nvGrpSpPr>
      <p:grpSpPr>
        <a:xfrm>
          <a:off x="0" y="0"/>
          <a:ext cx="0" cy="0"/>
          <a:chOff x="0" y="0"/>
          <a:chExt cx="0" cy="0"/>
        </a:xfrm>
      </p:grpSpPr>
      <p:sp>
        <p:nvSpPr>
          <p:cNvPr id="62" name="Title 3">
            <a:extLst>
              <a:ext uri="{FF2B5EF4-FFF2-40B4-BE49-F238E27FC236}">
                <a16:creationId xmlns:a16="http://schemas.microsoft.com/office/drawing/2014/main" id="{89875045-44DC-8B1E-FD64-8A9020B6BDBE}"/>
              </a:ext>
            </a:extLst>
          </p:cNvPr>
          <p:cNvSpPr txBox="1">
            <a:spLocks noGrp="1"/>
          </p:cNvSpPr>
          <p:nvPr>
            <p:ph type="title" idx="4294967295"/>
          </p:nvPr>
        </p:nvSpPr>
        <p:spPr>
          <a:xfrm>
            <a:off x="1087514" y="3499"/>
            <a:ext cx="10515600" cy="1262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1" kern="1200">
                <a:solidFill>
                  <a:srgbClr val="255ABB"/>
                </a:solidFill>
                <a:latin typeface="Aptos" panose="020B00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panose="020B0004020202020204" pitchFamily="34" charset="0"/>
                <a:ea typeface="+mj-ea"/>
                <a:cs typeface="+mj-cs"/>
              </a:rPr>
              <a:t>The Smarter Balanced Vertical Scale</a:t>
            </a:r>
          </a:p>
        </p:txBody>
      </p:sp>
      <p:pic>
        <p:nvPicPr>
          <p:cNvPr id="61" name="Picture 60" descr="This is a bar graph depicting the Smarter Balanced Overall Vertical Scale Scores by grade level.">
            <a:extLst>
              <a:ext uri="{FF2B5EF4-FFF2-40B4-BE49-F238E27FC236}">
                <a16:creationId xmlns:a16="http://schemas.microsoft.com/office/drawing/2014/main" id="{541B7874-2678-177C-C693-6F79CD5A07A8}"/>
              </a:ext>
            </a:extLst>
          </p:cNvPr>
          <p:cNvPicPr>
            <a:picLocks noChangeAspect="1"/>
          </p:cNvPicPr>
          <p:nvPr/>
        </p:nvPicPr>
        <p:blipFill>
          <a:blip r:embed="rId3"/>
          <a:stretch>
            <a:fillRect/>
          </a:stretch>
        </p:blipFill>
        <p:spPr>
          <a:xfrm>
            <a:off x="1641147" y="1524000"/>
            <a:ext cx="8909707" cy="4953000"/>
          </a:xfrm>
          <a:prstGeom prst="rect">
            <a:avLst/>
          </a:prstGeom>
        </p:spPr>
      </p:pic>
    </p:spTree>
    <p:extLst>
      <p:ext uri="{BB962C8B-B14F-4D97-AF65-F5344CB8AC3E}">
        <p14:creationId xmlns:p14="http://schemas.microsoft.com/office/powerpoint/2010/main" val="393408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7919-05D7-80F3-218E-D6D2DF02DB02}"/>
            </a:ext>
          </a:extLst>
        </p:cNvPr>
        <p:cNvGrpSpPr/>
        <p:nvPr/>
      </p:nvGrpSpPr>
      <p:grpSpPr>
        <a:xfrm>
          <a:off x="0" y="0"/>
          <a:ext cx="0" cy="0"/>
          <a:chOff x="0" y="0"/>
          <a:chExt cx="0" cy="0"/>
        </a:xfrm>
      </p:grpSpPr>
      <p:sp>
        <p:nvSpPr>
          <p:cNvPr id="3" name="Title 3" descr="Smarter Balanced Overall Scale Scores&#10; for ELA">
            <a:extLst>
              <a:ext uri="{FF2B5EF4-FFF2-40B4-BE49-F238E27FC236}">
                <a16:creationId xmlns:a16="http://schemas.microsoft.com/office/drawing/2014/main" id="{20348B02-A7DD-4D93-41B1-3A30C95ACE2C}"/>
              </a:ext>
            </a:extLst>
          </p:cNvPr>
          <p:cNvSpPr txBox="1">
            <a:spLocks noGrp="1"/>
          </p:cNvSpPr>
          <p:nvPr>
            <p:ph type="title" idx="4294967295"/>
          </p:nvPr>
        </p:nvSpPr>
        <p:spPr>
          <a:xfrm>
            <a:off x="1087514" y="3499"/>
            <a:ext cx="10515600" cy="1262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1" kern="1200">
                <a:solidFill>
                  <a:srgbClr val="255ABB"/>
                </a:solidFill>
                <a:latin typeface="Aptos" panose="020B0004020202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dirty="0">
                <a:solidFill>
                  <a:schemeClr val="bg1"/>
                </a:solidFill>
              </a:rPr>
              <a:t>Smarter Balanced</a:t>
            </a:r>
            <a:r>
              <a:rPr lang="en-US" sz="3200" spc="-10" dirty="0">
                <a:solidFill>
                  <a:schemeClr val="bg1"/>
                </a:solidFill>
              </a:rPr>
              <a:t> </a:t>
            </a:r>
            <a:r>
              <a:rPr lang="en-US" sz="3200" dirty="0">
                <a:solidFill>
                  <a:schemeClr val="bg1"/>
                </a:solidFill>
              </a:rPr>
              <a:t>Overall Scale</a:t>
            </a:r>
            <a:r>
              <a:rPr lang="en-US" sz="3200" spc="-10" dirty="0">
                <a:solidFill>
                  <a:schemeClr val="bg1"/>
                </a:solidFill>
              </a:rPr>
              <a:t> Scores</a:t>
            </a:r>
            <a:br>
              <a:rPr lang="en-US" sz="3200" spc="-10" dirty="0">
                <a:solidFill>
                  <a:schemeClr val="bg1"/>
                </a:solidFill>
              </a:rPr>
            </a:br>
            <a:r>
              <a:rPr lang="en-US" sz="3200" spc="-10" dirty="0">
                <a:solidFill>
                  <a:schemeClr val="bg1"/>
                </a:solidFill>
              </a:rPr>
              <a:t> for ELA</a:t>
            </a:r>
            <a:endParaRPr kumimoji="0" lang="en-US" sz="3200" b="1" i="0" u="none" strike="noStrike" kern="1200" cap="none" spc="0" normalizeH="0" baseline="0" noProof="0" dirty="0">
              <a:ln>
                <a:noFill/>
              </a:ln>
              <a:solidFill>
                <a:schemeClr val="bg1"/>
              </a:solidFill>
              <a:effectLst/>
              <a:uLnTx/>
              <a:uFillTx/>
              <a:latin typeface="Aptos"/>
              <a:ea typeface="+mj-ea"/>
              <a:cs typeface="+mj-cs"/>
            </a:endParaRPr>
          </a:p>
        </p:txBody>
      </p:sp>
      <p:graphicFrame>
        <p:nvGraphicFramePr>
          <p:cNvPr id="4" name="Table 3" descr="This table provides the English Language Arts vertical scale score ranges for each achievement level in each grade tested.">
            <a:extLst>
              <a:ext uri="{FF2B5EF4-FFF2-40B4-BE49-F238E27FC236}">
                <a16:creationId xmlns:a16="http://schemas.microsoft.com/office/drawing/2014/main" id="{4DF1B552-05C0-DEEF-98B3-DB4DBDC22B8D}"/>
              </a:ext>
            </a:extLst>
          </p:cNvPr>
          <p:cNvGraphicFramePr>
            <a:graphicFrameLocks noGrp="1"/>
          </p:cNvGraphicFramePr>
          <p:nvPr>
            <p:extLst>
              <p:ext uri="{D42A27DB-BD31-4B8C-83A1-F6EECF244321}">
                <p14:modId xmlns:p14="http://schemas.microsoft.com/office/powerpoint/2010/main" val="2190917965"/>
              </p:ext>
            </p:extLst>
          </p:nvPr>
        </p:nvGraphicFramePr>
        <p:xfrm>
          <a:off x="701040" y="2103120"/>
          <a:ext cx="10789919" cy="2651759"/>
        </p:xfrm>
        <a:graphic>
          <a:graphicData uri="http://schemas.openxmlformats.org/drawingml/2006/table">
            <a:tbl>
              <a:tblPr firstRow="1" bandRow="1">
                <a:tableStyleId>{5C22544A-7EE6-4342-B048-85BDC9FD1C3A}</a:tableStyleId>
              </a:tblPr>
              <a:tblGrid>
                <a:gridCol w="2279561">
                  <a:extLst>
                    <a:ext uri="{9D8B030D-6E8A-4147-A177-3AD203B41FA5}">
                      <a16:colId xmlns:a16="http://schemas.microsoft.com/office/drawing/2014/main" val="1659375935"/>
                    </a:ext>
                  </a:extLst>
                </a:gridCol>
                <a:gridCol w="1418393">
                  <a:extLst>
                    <a:ext uri="{9D8B030D-6E8A-4147-A177-3AD203B41FA5}">
                      <a16:colId xmlns:a16="http://schemas.microsoft.com/office/drawing/2014/main" val="1249407549"/>
                    </a:ext>
                  </a:extLst>
                </a:gridCol>
                <a:gridCol w="1418393">
                  <a:extLst>
                    <a:ext uri="{9D8B030D-6E8A-4147-A177-3AD203B41FA5}">
                      <a16:colId xmlns:a16="http://schemas.microsoft.com/office/drawing/2014/main" val="1076310526"/>
                    </a:ext>
                  </a:extLst>
                </a:gridCol>
                <a:gridCol w="1418393">
                  <a:extLst>
                    <a:ext uri="{9D8B030D-6E8A-4147-A177-3AD203B41FA5}">
                      <a16:colId xmlns:a16="http://schemas.microsoft.com/office/drawing/2014/main" val="2414396379"/>
                    </a:ext>
                  </a:extLst>
                </a:gridCol>
                <a:gridCol w="1418393">
                  <a:extLst>
                    <a:ext uri="{9D8B030D-6E8A-4147-A177-3AD203B41FA5}">
                      <a16:colId xmlns:a16="http://schemas.microsoft.com/office/drawing/2014/main" val="3649098021"/>
                    </a:ext>
                  </a:extLst>
                </a:gridCol>
                <a:gridCol w="1418393">
                  <a:extLst>
                    <a:ext uri="{9D8B030D-6E8A-4147-A177-3AD203B41FA5}">
                      <a16:colId xmlns:a16="http://schemas.microsoft.com/office/drawing/2014/main" val="1922736071"/>
                    </a:ext>
                  </a:extLst>
                </a:gridCol>
                <a:gridCol w="1418393">
                  <a:extLst>
                    <a:ext uri="{9D8B030D-6E8A-4147-A177-3AD203B41FA5}">
                      <a16:colId xmlns:a16="http://schemas.microsoft.com/office/drawing/2014/main" val="4238441074"/>
                    </a:ext>
                  </a:extLst>
                </a:gridCol>
              </a:tblGrid>
              <a:tr h="475367">
                <a:tc>
                  <a:txBody>
                    <a:bodyPr/>
                    <a:lstStyle/>
                    <a:p>
                      <a:pPr marL="62865" algn="ctr">
                        <a:lnSpc>
                          <a:spcPct val="100000"/>
                        </a:lnSpc>
                        <a:spcBef>
                          <a:spcPts val="655"/>
                        </a:spcBef>
                      </a:pPr>
                      <a:r>
                        <a:rPr sz="1800" b="1" spc="-25" dirty="0">
                          <a:solidFill>
                            <a:srgbClr val="FFFFFF"/>
                          </a:solidFill>
                          <a:latin typeface="Aptos" panose="020B0004020202020204" pitchFamily="34" charset="0"/>
                        </a:rPr>
                        <a:t>ELA</a:t>
                      </a:r>
                      <a:endParaRPr sz="1800" dirty="0">
                        <a:latin typeface="Aptos" panose="020B0004020202020204" pitchFamily="34" charset="0"/>
                        <a:cs typeface="Calibri"/>
                      </a:endParaRPr>
                    </a:p>
                  </a:txBody>
                  <a:tcPr marL="0" marR="0" marT="83185" marB="0" anchor="ctr">
                    <a:solidFill>
                      <a:srgbClr val="255ABB"/>
                    </a:solidFill>
                  </a:tcPr>
                </a:tc>
                <a:tc>
                  <a:txBody>
                    <a:bodyPr/>
                    <a:lstStyle/>
                    <a:p>
                      <a:pPr marL="635" algn="ctr">
                        <a:lnSpc>
                          <a:spcPct val="100000"/>
                        </a:lnSpc>
                        <a:spcBef>
                          <a:spcPts val="655"/>
                        </a:spcBef>
                      </a:pPr>
                      <a:r>
                        <a:rPr sz="1800" b="1" dirty="0">
                          <a:solidFill>
                            <a:srgbClr val="FFFFFF"/>
                          </a:solidFill>
                          <a:latin typeface="Aptos" panose="020B0004020202020204" pitchFamily="34" charset="0"/>
                        </a:rPr>
                        <a:t>Grade</a:t>
                      </a:r>
                      <a:r>
                        <a:rPr sz="1800" b="1" spc="-60"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3</a:t>
                      </a:r>
                      <a:endParaRPr sz="1800" dirty="0">
                        <a:latin typeface="Aptos" panose="020B0004020202020204" pitchFamily="34" charset="0"/>
                        <a:cs typeface="Calibri"/>
                      </a:endParaRPr>
                    </a:p>
                  </a:txBody>
                  <a:tcPr marL="0" marR="0" marT="83185" marB="0" anchor="ctr">
                    <a:solidFill>
                      <a:srgbClr val="255ABB"/>
                    </a:solidFill>
                  </a:tcPr>
                </a:tc>
                <a:tc>
                  <a:txBody>
                    <a:bodyPr/>
                    <a:lstStyle/>
                    <a:p>
                      <a:pPr marL="635" algn="ctr">
                        <a:lnSpc>
                          <a:spcPct val="100000"/>
                        </a:lnSpc>
                        <a:spcBef>
                          <a:spcPts val="655"/>
                        </a:spcBef>
                      </a:pPr>
                      <a:r>
                        <a:rPr sz="1800" b="1" dirty="0">
                          <a:solidFill>
                            <a:srgbClr val="FFFFFF"/>
                          </a:solidFill>
                          <a:latin typeface="Aptos" panose="020B0004020202020204" pitchFamily="34" charset="0"/>
                        </a:rPr>
                        <a:t>Grade</a:t>
                      </a:r>
                      <a:r>
                        <a:rPr sz="1800" b="1" spc="-60"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4</a:t>
                      </a:r>
                      <a:endParaRPr sz="1800" dirty="0">
                        <a:latin typeface="Aptos" panose="020B0004020202020204" pitchFamily="34" charset="0"/>
                        <a:cs typeface="Calibri"/>
                      </a:endParaRPr>
                    </a:p>
                  </a:txBody>
                  <a:tcPr marL="0" marR="0" marT="83185" marB="0" anchor="ctr">
                    <a:solidFill>
                      <a:srgbClr val="255ABB"/>
                    </a:solidFill>
                  </a:tcPr>
                </a:tc>
                <a:tc>
                  <a:txBody>
                    <a:bodyPr/>
                    <a:lstStyle/>
                    <a:p>
                      <a:pPr marL="635" algn="ctr">
                        <a:lnSpc>
                          <a:spcPct val="100000"/>
                        </a:lnSpc>
                        <a:spcBef>
                          <a:spcPts val="655"/>
                        </a:spcBef>
                      </a:pPr>
                      <a:r>
                        <a:rPr sz="1800" b="1" dirty="0">
                          <a:solidFill>
                            <a:srgbClr val="FFFFFF"/>
                          </a:solidFill>
                          <a:latin typeface="Aptos" panose="020B0004020202020204" pitchFamily="34" charset="0"/>
                        </a:rPr>
                        <a:t>Grade</a:t>
                      </a:r>
                      <a:r>
                        <a:rPr sz="1800" b="1" spc="-60"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5</a:t>
                      </a:r>
                      <a:endParaRPr sz="1800" dirty="0">
                        <a:latin typeface="Aptos" panose="020B0004020202020204" pitchFamily="34" charset="0"/>
                        <a:cs typeface="Calibri"/>
                      </a:endParaRPr>
                    </a:p>
                  </a:txBody>
                  <a:tcPr marL="0" marR="0" marT="83185" marB="0" anchor="ctr">
                    <a:solidFill>
                      <a:srgbClr val="255ABB"/>
                    </a:solidFill>
                  </a:tcPr>
                </a:tc>
                <a:tc>
                  <a:txBody>
                    <a:bodyPr/>
                    <a:lstStyle/>
                    <a:p>
                      <a:pPr marL="635" algn="ctr">
                        <a:lnSpc>
                          <a:spcPct val="100000"/>
                        </a:lnSpc>
                        <a:spcBef>
                          <a:spcPts val="655"/>
                        </a:spcBef>
                      </a:pPr>
                      <a:r>
                        <a:rPr sz="1800" b="1" dirty="0">
                          <a:solidFill>
                            <a:srgbClr val="FFFFFF"/>
                          </a:solidFill>
                          <a:latin typeface="Aptos" panose="020B0004020202020204" pitchFamily="34" charset="0"/>
                        </a:rPr>
                        <a:t>Grade</a:t>
                      </a:r>
                      <a:r>
                        <a:rPr sz="1800" b="1" spc="-60"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6</a:t>
                      </a:r>
                      <a:endParaRPr sz="1800" dirty="0">
                        <a:latin typeface="Aptos" panose="020B0004020202020204" pitchFamily="34" charset="0"/>
                        <a:cs typeface="Calibri"/>
                      </a:endParaRPr>
                    </a:p>
                  </a:txBody>
                  <a:tcPr marL="0" marR="0" marT="83185" marB="0" anchor="ctr">
                    <a:solidFill>
                      <a:srgbClr val="255ABB"/>
                    </a:solidFill>
                  </a:tcPr>
                </a:tc>
                <a:tc>
                  <a:txBody>
                    <a:bodyPr/>
                    <a:lstStyle/>
                    <a:p>
                      <a:pPr marL="635" algn="ctr">
                        <a:lnSpc>
                          <a:spcPct val="100000"/>
                        </a:lnSpc>
                        <a:spcBef>
                          <a:spcPts val="655"/>
                        </a:spcBef>
                      </a:pPr>
                      <a:r>
                        <a:rPr sz="1800" b="1" dirty="0">
                          <a:solidFill>
                            <a:srgbClr val="FFFFFF"/>
                          </a:solidFill>
                          <a:latin typeface="Aptos" panose="020B0004020202020204" pitchFamily="34" charset="0"/>
                        </a:rPr>
                        <a:t>Grade</a:t>
                      </a:r>
                      <a:r>
                        <a:rPr sz="1800" b="1" spc="-60"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7</a:t>
                      </a:r>
                      <a:endParaRPr sz="1800" dirty="0">
                        <a:latin typeface="Aptos" panose="020B0004020202020204" pitchFamily="34" charset="0"/>
                        <a:cs typeface="Calibri"/>
                      </a:endParaRPr>
                    </a:p>
                  </a:txBody>
                  <a:tcPr marL="0" marR="0" marT="83185" marB="0" anchor="ctr">
                    <a:solidFill>
                      <a:srgbClr val="255ABB"/>
                    </a:solidFill>
                  </a:tcPr>
                </a:tc>
                <a:tc>
                  <a:txBody>
                    <a:bodyPr/>
                    <a:lstStyle/>
                    <a:p>
                      <a:pPr algn="ctr">
                        <a:lnSpc>
                          <a:spcPct val="100000"/>
                        </a:lnSpc>
                        <a:spcBef>
                          <a:spcPts val="655"/>
                        </a:spcBef>
                      </a:pPr>
                      <a:r>
                        <a:rPr sz="1800" spc="-10" dirty="0">
                          <a:solidFill>
                            <a:srgbClr val="FFFFFF"/>
                          </a:solidFill>
                          <a:latin typeface="Aptos" panose="020B0004020202020204" pitchFamily="34" charset="0"/>
                        </a:rPr>
                        <a:t>Grade</a:t>
                      </a:r>
                      <a:r>
                        <a:rPr sz="1800" spc="-35" dirty="0">
                          <a:solidFill>
                            <a:srgbClr val="FFFFFF"/>
                          </a:solidFill>
                          <a:latin typeface="Aptos" panose="020B0004020202020204" pitchFamily="34" charset="0"/>
                        </a:rPr>
                        <a:t> </a:t>
                      </a:r>
                      <a:r>
                        <a:rPr sz="1800" spc="-50" dirty="0">
                          <a:solidFill>
                            <a:srgbClr val="FFFFFF"/>
                          </a:solidFill>
                          <a:latin typeface="Aptos" panose="020B0004020202020204" pitchFamily="34" charset="0"/>
                        </a:rPr>
                        <a:t>8</a:t>
                      </a:r>
                      <a:endParaRPr sz="1800" dirty="0">
                        <a:latin typeface="Aptos" panose="020B0004020202020204" pitchFamily="34" charset="0"/>
                        <a:cs typeface="Calibri"/>
                      </a:endParaRPr>
                    </a:p>
                  </a:txBody>
                  <a:tcPr marL="0" marR="0" marT="83185" marB="0" anchor="ctr">
                    <a:solidFill>
                      <a:srgbClr val="255ABB"/>
                    </a:solidFill>
                  </a:tcPr>
                </a:tc>
                <a:extLst>
                  <a:ext uri="{0D108BD9-81ED-4DB2-BD59-A6C34878D82A}">
                    <a16:rowId xmlns:a16="http://schemas.microsoft.com/office/drawing/2014/main" val="1212284115"/>
                  </a:ext>
                </a:extLst>
              </a:tr>
              <a:tr h="539848">
                <a:tc>
                  <a:txBody>
                    <a:bodyPr/>
                    <a:lstStyle/>
                    <a:p>
                      <a:pPr marL="182880" algn="l">
                        <a:lnSpc>
                          <a:spcPct val="100000"/>
                        </a:lnSpc>
                        <a:spcBef>
                          <a:spcPts val="0"/>
                        </a:spcBef>
                      </a:pPr>
                      <a:r>
                        <a:rPr sz="1800" b="1" spc="-10" dirty="0">
                          <a:latin typeface="Aptos" panose="020B0004020202020204" pitchFamily="34" charset="0"/>
                        </a:rPr>
                        <a:t>Level</a:t>
                      </a:r>
                      <a:r>
                        <a:rPr sz="1800" b="1" spc="-40" dirty="0">
                          <a:latin typeface="Aptos" panose="020B0004020202020204" pitchFamily="34" charset="0"/>
                        </a:rPr>
                        <a:t> </a:t>
                      </a:r>
                      <a:r>
                        <a:rPr sz="1800" b="1" spc="-50" dirty="0">
                          <a:latin typeface="Aptos" panose="020B0004020202020204" pitchFamily="34" charset="0"/>
                        </a:rPr>
                        <a:t>4</a:t>
                      </a:r>
                      <a:r>
                        <a:rPr lang="en-US" sz="1800" b="1" spc="-50" dirty="0">
                          <a:latin typeface="Aptos" panose="020B0004020202020204" pitchFamily="34" charset="0"/>
                        </a:rPr>
                        <a:t>: </a:t>
                      </a:r>
                      <a:r>
                        <a:rPr sz="1800" b="1" spc="-10" dirty="0">
                          <a:latin typeface="Aptos" panose="020B0004020202020204" pitchFamily="34" charset="0"/>
                        </a:rPr>
                        <a:t>Exceeded</a:t>
                      </a:r>
                      <a:endParaRPr sz="1800" dirty="0">
                        <a:latin typeface="Aptos" panose="020B0004020202020204" pitchFamily="34" charset="0"/>
                        <a:cs typeface="Calibri"/>
                      </a:endParaRPr>
                    </a:p>
                  </a:txBody>
                  <a:tcPr marL="0" marR="0" marT="3810" marB="0" anchor="ctr"/>
                </a:tc>
                <a:tc>
                  <a:txBody>
                    <a:bodyPr/>
                    <a:lstStyle/>
                    <a:p>
                      <a:pPr marL="28575" algn="ctr">
                        <a:lnSpc>
                          <a:spcPct val="100000"/>
                        </a:lnSpc>
                        <a:spcBef>
                          <a:spcPts val="869"/>
                        </a:spcBef>
                      </a:pPr>
                      <a:r>
                        <a:rPr sz="1800" spc="-10" dirty="0">
                          <a:latin typeface="Aptos" panose="020B0004020202020204" pitchFamily="34" charset="0"/>
                        </a:rPr>
                        <a:t>2490-</a:t>
                      </a:r>
                      <a:r>
                        <a:rPr sz="1800" spc="-20" dirty="0">
                          <a:latin typeface="Aptos" panose="020B0004020202020204" pitchFamily="34" charset="0"/>
                        </a:rPr>
                        <a:t>2623</a:t>
                      </a:r>
                      <a:endParaRPr sz="1800" dirty="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2533-</a:t>
                      </a:r>
                      <a:r>
                        <a:rPr sz="1800" spc="-20">
                          <a:latin typeface="Aptos" panose="020B0004020202020204" pitchFamily="34" charset="0"/>
                        </a:rPr>
                        <a:t>2663</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dirty="0">
                          <a:latin typeface="Aptos" panose="020B0004020202020204" pitchFamily="34" charset="0"/>
                        </a:rPr>
                        <a:t>2582-</a:t>
                      </a:r>
                      <a:r>
                        <a:rPr sz="1800" spc="-20" dirty="0">
                          <a:latin typeface="Aptos" panose="020B0004020202020204" pitchFamily="34" charset="0"/>
                        </a:rPr>
                        <a:t>2701</a:t>
                      </a:r>
                      <a:endParaRPr sz="1800" dirty="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dirty="0">
                          <a:latin typeface="Aptos" panose="020B0004020202020204" pitchFamily="34" charset="0"/>
                        </a:rPr>
                        <a:t>2618-</a:t>
                      </a:r>
                      <a:r>
                        <a:rPr sz="1800" spc="-20" dirty="0">
                          <a:latin typeface="Aptos" panose="020B0004020202020204" pitchFamily="34" charset="0"/>
                        </a:rPr>
                        <a:t>2724</a:t>
                      </a:r>
                      <a:endParaRPr sz="1800" dirty="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2649-</a:t>
                      </a:r>
                      <a:r>
                        <a:rPr sz="1800" spc="-20">
                          <a:latin typeface="Aptos" panose="020B0004020202020204" pitchFamily="34" charset="0"/>
                        </a:rPr>
                        <a:t>2745</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2668-</a:t>
                      </a:r>
                      <a:r>
                        <a:rPr sz="1800" spc="-20">
                          <a:latin typeface="Aptos" panose="020B0004020202020204" pitchFamily="34" charset="0"/>
                        </a:rPr>
                        <a:t>2769</a:t>
                      </a:r>
                      <a:endParaRPr sz="1800">
                        <a:latin typeface="Aptos" panose="020B0004020202020204" pitchFamily="34" charset="0"/>
                        <a:cs typeface="Calibri"/>
                      </a:endParaRPr>
                    </a:p>
                  </a:txBody>
                  <a:tcPr marL="0" marR="0" marT="110489" marB="0" anchor="ctr"/>
                </a:tc>
                <a:extLst>
                  <a:ext uri="{0D108BD9-81ED-4DB2-BD59-A6C34878D82A}">
                    <a16:rowId xmlns:a16="http://schemas.microsoft.com/office/drawing/2014/main" val="3772061892"/>
                  </a:ext>
                </a:extLst>
              </a:tr>
              <a:tr h="539848">
                <a:tc>
                  <a:txBody>
                    <a:bodyPr/>
                    <a:lstStyle/>
                    <a:p>
                      <a:pPr marL="182880" algn="l">
                        <a:lnSpc>
                          <a:spcPct val="100000"/>
                        </a:lnSpc>
                        <a:spcBef>
                          <a:spcPts val="0"/>
                        </a:spcBef>
                      </a:pPr>
                      <a:r>
                        <a:rPr sz="1800" b="1" spc="-10">
                          <a:latin typeface="Aptos" panose="020B0004020202020204" pitchFamily="34" charset="0"/>
                        </a:rPr>
                        <a:t>Level</a:t>
                      </a:r>
                      <a:r>
                        <a:rPr sz="1800" b="1" spc="-40">
                          <a:latin typeface="Aptos" panose="020B0004020202020204" pitchFamily="34" charset="0"/>
                        </a:rPr>
                        <a:t> </a:t>
                      </a:r>
                      <a:r>
                        <a:rPr sz="1800" b="1" spc="-50">
                          <a:latin typeface="Aptos" panose="020B0004020202020204" pitchFamily="34" charset="0"/>
                        </a:rPr>
                        <a:t>3</a:t>
                      </a:r>
                      <a:r>
                        <a:rPr lang="en-US" sz="1800" b="1" spc="-50">
                          <a:latin typeface="Aptos" panose="020B0004020202020204" pitchFamily="34" charset="0"/>
                        </a:rPr>
                        <a:t>: </a:t>
                      </a:r>
                      <a:r>
                        <a:rPr sz="1800" b="1" spc="-25">
                          <a:latin typeface="Aptos" panose="020B0004020202020204" pitchFamily="34" charset="0"/>
                        </a:rPr>
                        <a:t>Met</a:t>
                      </a:r>
                      <a:endParaRPr sz="1800">
                        <a:latin typeface="Aptos" panose="020B0004020202020204" pitchFamily="34" charset="0"/>
                        <a:cs typeface="Calibri"/>
                      </a:endParaRPr>
                    </a:p>
                  </a:txBody>
                  <a:tcPr marL="0" marR="0" marT="3810" marB="0" anchor="ctr"/>
                </a:tc>
                <a:tc>
                  <a:txBody>
                    <a:bodyPr/>
                    <a:lstStyle/>
                    <a:p>
                      <a:pPr marL="28575" algn="ctr">
                        <a:lnSpc>
                          <a:spcPct val="100000"/>
                        </a:lnSpc>
                        <a:spcBef>
                          <a:spcPts val="869"/>
                        </a:spcBef>
                      </a:pPr>
                      <a:r>
                        <a:rPr sz="1800" spc="-10">
                          <a:latin typeface="Aptos" panose="020B0004020202020204" pitchFamily="34" charset="0"/>
                        </a:rPr>
                        <a:t>2432-</a:t>
                      </a:r>
                      <a:r>
                        <a:rPr sz="1800" spc="-20">
                          <a:latin typeface="Aptos" panose="020B0004020202020204" pitchFamily="34" charset="0"/>
                        </a:rPr>
                        <a:t>2489</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2473-</a:t>
                      </a:r>
                      <a:r>
                        <a:rPr sz="1800" spc="-20">
                          <a:latin typeface="Aptos" panose="020B0004020202020204" pitchFamily="34" charset="0"/>
                        </a:rPr>
                        <a:t>2532</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2502-</a:t>
                      </a:r>
                      <a:r>
                        <a:rPr sz="1800" spc="-20">
                          <a:latin typeface="Aptos" panose="020B0004020202020204" pitchFamily="34" charset="0"/>
                        </a:rPr>
                        <a:t>2581</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2531-</a:t>
                      </a:r>
                      <a:r>
                        <a:rPr sz="1800" spc="-20">
                          <a:latin typeface="Aptos" panose="020B0004020202020204" pitchFamily="34" charset="0"/>
                        </a:rPr>
                        <a:t>2617</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dirty="0">
                          <a:latin typeface="Aptos" panose="020B0004020202020204" pitchFamily="34" charset="0"/>
                        </a:rPr>
                        <a:t>2552-</a:t>
                      </a:r>
                      <a:r>
                        <a:rPr sz="1800" spc="-20" dirty="0">
                          <a:latin typeface="Aptos" panose="020B0004020202020204" pitchFamily="34" charset="0"/>
                        </a:rPr>
                        <a:t>2648</a:t>
                      </a:r>
                      <a:endParaRPr sz="1800" dirty="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2567-</a:t>
                      </a:r>
                      <a:r>
                        <a:rPr sz="1800" spc="-20">
                          <a:latin typeface="Aptos" panose="020B0004020202020204" pitchFamily="34" charset="0"/>
                        </a:rPr>
                        <a:t>2667</a:t>
                      </a:r>
                      <a:endParaRPr sz="1800">
                        <a:latin typeface="Aptos" panose="020B0004020202020204" pitchFamily="34" charset="0"/>
                        <a:cs typeface="Calibri"/>
                      </a:endParaRPr>
                    </a:p>
                  </a:txBody>
                  <a:tcPr marL="0" marR="0" marT="110489" marB="0" anchor="ctr"/>
                </a:tc>
                <a:extLst>
                  <a:ext uri="{0D108BD9-81ED-4DB2-BD59-A6C34878D82A}">
                    <a16:rowId xmlns:a16="http://schemas.microsoft.com/office/drawing/2014/main" val="1624144817"/>
                  </a:ext>
                </a:extLst>
              </a:tr>
              <a:tr h="556848">
                <a:tc>
                  <a:txBody>
                    <a:bodyPr/>
                    <a:lstStyle/>
                    <a:p>
                      <a:pPr marL="182880" algn="l">
                        <a:lnSpc>
                          <a:spcPct val="100000"/>
                        </a:lnSpc>
                        <a:spcBef>
                          <a:spcPts val="0"/>
                        </a:spcBef>
                      </a:pPr>
                      <a:r>
                        <a:rPr sz="1800" b="1" spc="-10">
                          <a:latin typeface="Aptos" panose="020B0004020202020204" pitchFamily="34" charset="0"/>
                        </a:rPr>
                        <a:t>Level</a:t>
                      </a:r>
                      <a:r>
                        <a:rPr sz="1800" b="1" spc="-40">
                          <a:latin typeface="Aptos" panose="020B0004020202020204" pitchFamily="34" charset="0"/>
                        </a:rPr>
                        <a:t> </a:t>
                      </a:r>
                      <a:r>
                        <a:rPr sz="1800" b="1" spc="-50">
                          <a:latin typeface="Aptos" panose="020B0004020202020204" pitchFamily="34" charset="0"/>
                        </a:rPr>
                        <a:t>2</a:t>
                      </a:r>
                      <a:r>
                        <a:rPr lang="en-US" sz="1800" b="1" spc="-50">
                          <a:latin typeface="Aptos" panose="020B0004020202020204" pitchFamily="34" charset="0"/>
                        </a:rPr>
                        <a:t>: </a:t>
                      </a:r>
                      <a:r>
                        <a:rPr sz="1800" b="1" spc="-10">
                          <a:latin typeface="Aptos" panose="020B0004020202020204" pitchFamily="34" charset="0"/>
                        </a:rPr>
                        <a:t>Approaching</a:t>
                      </a:r>
                      <a:endParaRPr sz="1800">
                        <a:latin typeface="Aptos" panose="020B0004020202020204" pitchFamily="34" charset="0"/>
                        <a:cs typeface="Calibri"/>
                      </a:endParaRPr>
                    </a:p>
                  </a:txBody>
                  <a:tcPr marL="0" marR="0" marT="3810" marB="0" anchor="ctr"/>
                </a:tc>
                <a:tc>
                  <a:txBody>
                    <a:bodyPr/>
                    <a:lstStyle/>
                    <a:p>
                      <a:pPr marL="28575" algn="ctr">
                        <a:lnSpc>
                          <a:spcPct val="100000"/>
                        </a:lnSpc>
                        <a:spcBef>
                          <a:spcPts val="869"/>
                        </a:spcBef>
                      </a:pPr>
                      <a:r>
                        <a:rPr sz="1800" spc="-10">
                          <a:latin typeface="Aptos" panose="020B0004020202020204" pitchFamily="34" charset="0"/>
                        </a:rPr>
                        <a:t>2367-</a:t>
                      </a:r>
                      <a:r>
                        <a:rPr sz="1800" spc="-20">
                          <a:latin typeface="Aptos" panose="020B0004020202020204" pitchFamily="34" charset="0"/>
                        </a:rPr>
                        <a:t>2431</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2416-</a:t>
                      </a:r>
                      <a:r>
                        <a:rPr sz="1800" spc="-20">
                          <a:latin typeface="Aptos" panose="020B0004020202020204" pitchFamily="34" charset="0"/>
                        </a:rPr>
                        <a:t>2472</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2442-</a:t>
                      </a:r>
                      <a:r>
                        <a:rPr sz="1800" spc="-20">
                          <a:latin typeface="Aptos" panose="020B0004020202020204" pitchFamily="34" charset="0"/>
                        </a:rPr>
                        <a:t>2501</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2457-</a:t>
                      </a:r>
                      <a:r>
                        <a:rPr sz="1800" spc="-20">
                          <a:latin typeface="Aptos" panose="020B0004020202020204" pitchFamily="34" charset="0"/>
                        </a:rPr>
                        <a:t>2530</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2479-</a:t>
                      </a:r>
                      <a:r>
                        <a:rPr sz="1800" spc="-20">
                          <a:latin typeface="Aptos" panose="020B0004020202020204" pitchFamily="34" charset="0"/>
                        </a:rPr>
                        <a:t>2551</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2487-</a:t>
                      </a:r>
                      <a:r>
                        <a:rPr sz="1800" spc="-20">
                          <a:latin typeface="Aptos" panose="020B0004020202020204" pitchFamily="34" charset="0"/>
                        </a:rPr>
                        <a:t>2566</a:t>
                      </a:r>
                      <a:endParaRPr sz="1800">
                        <a:latin typeface="Aptos" panose="020B0004020202020204" pitchFamily="34" charset="0"/>
                        <a:cs typeface="Calibri"/>
                      </a:endParaRPr>
                    </a:p>
                  </a:txBody>
                  <a:tcPr marL="0" marR="0" marT="110489" marB="0" anchor="ctr"/>
                </a:tc>
                <a:extLst>
                  <a:ext uri="{0D108BD9-81ED-4DB2-BD59-A6C34878D82A}">
                    <a16:rowId xmlns:a16="http://schemas.microsoft.com/office/drawing/2014/main" val="3075718124"/>
                  </a:ext>
                </a:extLst>
              </a:tr>
              <a:tr h="539848">
                <a:tc>
                  <a:txBody>
                    <a:bodyPr/>
                    <a:lstStyle/>
                    <a:p>
                      <a:pPr marL="182880" algn="l">
                        <a:lnSpc>
                          <a:spcPct val="100000"/>
                        </a:lnSpc>
                        <a:spcBef>
                          <a:spcPts val="0"/>
                        </a:spcBef>
                      </a:pPr>
                      <a:r>
                        <a:rPr sz="1800" b="1" spc="-10">
                          <a:latin typeface="Aptos" panose="020B0004020202020204" pitchFamily="34" charset="0"/>
                        </a:rPr>
                        <a:t>Level</a:t>
                      </a:r>
                      <a:r>
                        <a:rPr sz="1800" b="1" spc="-40">
                          <a:latin typeface="Aptos" panose="020B0004020202020204" pitchFamily="34" charset="0"/>
                        </a:rPr>
                        <a:t> </a:t>
                      </a:r>
                      <a:r>
                        <a:rPr sz="1800" b="1" spc="-50">
                          <a:latin typeface="Aptos" panose="020B0004020202020204" pitchFamily="34" charset="0"/>
                        </a:rPr>
                        <a:t>1</a:t>
                      </a:r>
                      <a:r>
                        <a:rPr lang="en-US" sz="1800" b="1" spc="-50">
                          <a:latin typeface="Aptos" panose="020B0004020202020204" pitchFamily="34" charset="0"/>
                        </a:rPr>
                        <a:t>: </a:t>
                      </a:r>
                      <a:r>
                        <a:rPr sz="1800" b="1">
                          <a:latin typeface="Aptos" panose="020B0004020202020204" pitchFamily="34" charset="0"/>
                        </a:rPr>
                        <a:t>Not</a:t>
                      </a:r>
                      <a:r>
                        <a:rPr sz="1800" b="1" spc="-30">
                          <a:latin typeface="Aptos" panose="020B0004020202020204" pitchFamily="34" charset="0"/>
                        </a:rPr>
                        <a:t> </a:t>
                      </a:r>
                      <a:r>
                        <a:rPr sz="1800" b="1" spc="-25">
                          <a:latin typeface="Aptos" panose="020B0004020202020204" pitchFamily="34" charset="0"/>
                        </a:rPr>
                        <a:t>Met</a:t>
                      </a:r>
                      <a:endParaRPr sz="1800">
                        <a:latin typeface="Aptos" panose="020B0004020202020204" pitchFamily="34" charset="0"/>
                        <a:cs typeface="Calibri"/>
                      </a:endParaRPr>
                    </a:p>
                  </a:txBody>
                  <a:tcPr marL="0" marR="0" marT="3810" marB="0" anchor="ctr"/>
                </a:tc>
                <a:tc>
                  <a:txBody>
                    <a:bodyPr/>
                    <a:lstStyle/>
                    <a:p>
                      <a:pPr marL="28575" algn="ctr">
                        <a:lnSpc>
                          <a:spcPct val="100000"/>
                        </a:lnSpc>
                        <a:spcBef>
                          <a:spcPts val="869"/>
                        </a:spcBef>
                      </a:pPr>
                      <a:r>
                        <a:rPr sz="1800" spc="-10">
                          <a:latin typeface="Aptos" panose="020B0004020202020204" pitchFamily="34" charset="0"/>
                        </a:rPr>
                        <a:t>2114-</a:t>
                      </a:r>
                      <a:r>
                        <a:rPr sz="1800" spc="-20">
                          <a:latin typeface="Aptos" panose="020B0004020202020204" pitchFamily="34" charset="0"/>
                        </a:rPr>
                        <a:t>2366</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2131-</a:t>
                      </a:r>
                      <a:r>
                        <a:rPr sz="1800" spc="-20">
                          <a:latin typeface="Aptos" panose="020B0004020202020204" pitchFamily="34" charset="0"/>
                        </a:rPr>
                        <a:t>2415</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2201-</a:t>
                      </a:r>
                      <a:r>
                        <a:rPr sz="1800" spc="-20">
                          <a:latin typeface="Aptos" panose="020B0004020202020204" pitchFamily="34" charset="0"/>
                        </a:rPr>
                        <a:t>2441</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2210-</a:t>
                      </a:r>
                      <a:r>
                        <a:rPr sz="1800" spc="-20">
                          <a:latin typeface="Aptos" panose="020B0004020202020204" pitchFamily="34" charset="0"/>
                        </a:rPr>
                        <a:t>2456</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a:latin typeface="Aptos" panose="020B0004020202020204" pitchFamily="34" charset="0"/>
                        </a:rPr>
                        <a:t>2258-</a:t>
                      </a:r>
                      <a:r>
                        <a:rPr sz="1800" spc="-20">
                          <a:latin typeface="Aptos" panose="020B0004020202020204" pitchFamily="34" charset="0"/>
                        </a:rPr>
                        <a:t>2478</a:t>
                      </a:r>
                      <a:endParaRPr sz="1800">
                        <a:latin typeface="Aptos" panose="020B0004020202020204" pitchFamily="34" charset="0"/>
                        <a:cs typeface="Calibri"/>
                      </a:endParaRPr>
                    </a:p>
                  </a:txBody>
                  <a:tcPr marL="0" marR="0" marT="110489" marB="0" anchor="ctr"/>
                </a:tc>
                <a:tc>
                  <a:txBody>
                    <a:bodyPr/>
                    <a:lstStyle/>
                    <a:p>
                      <a:pPr marL="43815" algn="ctr">
                        <a:lnSpc>
                          <a:spcPct val="100000"/>
                        </a:lnSpc>
                        <a:spcBef>
                          <a:spcPts val="869"/>
                        </a:spcBef>
                      </a:pPr>
                      <a:r>
                        <a:rPr sz="1800" spc="-10" dirty="0">
                          <a:latin typeface="Aptos" panose="020B0004020202020204" pitchFamily="34" charset="0"/>
                        </a:rPr>
                        <a:t>2288-</a:t>
                      </a:r>
                      <a:r>
                        <a:rPr sz="1800" spc="-20" dirty="0">
                          <a:latin typeface="Aptos" panose="020B0004020202020204" pitchFamily="34" charset="0"/>
                        </a:rPr>
                        <a:t>2486</a:t>
                      </a:r>
                      <a:endParaRPr sz="1800" dirty="0">
                        <a:latin typeface="Aptos" panose="020B0004020202020204" pitchFamily="34" charset="0"/>
                        <a:cs typeface="Calibri"/>
                      </a:endParaRPr>
                    </a:p>
                  </a:txBody>
                  <a:tcPr marL="0" marR="0" marT="110489" marB="0" anchor="ctr"/>
                </a:tc>
                <a:extLst>
                  <a:ext uri="{0D108BD9-81ED-4DB2-BD59-A6C34878D82A}">
                    <a16:rowId xmlns:a16="http://schemas.microsoft.com/office/drawing/2014/main" val="1014396127"/>
                  </a:ext>
                </a:extLst>
              </a:tr>
            </a:tbl>
          </a:graphicData>
        </a:graphic>
      </p:graphicFrame>
    </p:spTree>
    <p:extLst>
      <p:ext uri="{BB962C8B-B14F-4D97-AF65-F5344CB8AC3E}">
        <p14:creationId xmlns:p14="http://schemas.microsoft.com/office/powerpoint/2010/main" val="216077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F957E-F9E2-9FC1-F27D-79E200164137}"/>
            </a:ext>
          </a:extLst>
        </p:cNvPr>
        <p:cNvGrpSpPr/>
        <p:nvPr/>
      </p:nvGrpSpPr>
      <p:grpSpPr>
        <a:xfrm>
          <a:off x="0" y="0"/>
          <a:ext cx="0" cy="0"/>
          <a:chOff x="0" y="0"/>
          <a:chExt cx="0" cy="0"/>
        </a:xfrm>
      </p:grpSpPr>
      <p:sp>
        <p:nvSpPr>
          <p:cNvPr id="3" name="Title 3" descr="Smarter Balanced Overall Scale Scores&#10;for Math">
            <a:extLst>
              <a:ext uri="{FF2B5EF4-FFF2-40B4-BE49-F238E27FC236}">
                <a16:creationId xmlns:a16="http://schemas.microsoft.com/office/drawing/2014/main" id="{BB74520A-A517-1DA6-7899-453CAE1AD512}"/>
              </a:ext>
            </a:extLst>
          </p:cNvPr>
          <p:cNvSpPr txBox="1">
            <a:spLocks noGrp="1"/>
          </p:cNvSpPr>
          <p:nvPr>
            <p:ph type="title" idx="4294967295"/>
          </p:nvPr>
        </p:nvSpPr>
        <p:spPr>
          <a:xfrm>
            <a:off x="1087514" y="3499"/>
            <a:ext cx="10515600" cy="1262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1" kern="1200">
                <a:solidFill>
                  <a:srgbClr val="255ABB"/>
                </a:solidFill>
                <a:latin typeface="Aptos" panose="020B00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a:solidFill>
                  <a:schemeClr val="bg1"/>
                </a:solidFill>
              </a:rPr>
              <a:t>Smarter Balanced</a:t>
            </a:r>
            <a:r>
              <a:rPr lang="en-US" sz="3200" spc="-10">
                <a:solidFill>
                  <a:schemeClr val="bg1"/>
                </a:solidFill>
              </a:rPr>
              <a:t> </a:t>
            </a:r>
            <a:r>
              <a:rPr lang="en-US" sz="3200">
                <a:solidFill>
                  <a:schemeClr val="bg1"/>
                </a:solidFill>
              </a:rPr>
              <a:t>Overall Scale</a:t>
            </a:r>
            <a:r>
              <a:rPr lang="en-US" sz="3200" spc="-10">
                <a:solidFill>
                  <a:schemeClr val="bg1"/>
                </a:solidFill>
              </a:rPr>
              <a:t> Scores</a:t>
            </a:r>
            <a:br>
              <a:rPr lang="en-US" sz="3200" spc="-10">
                <a:solidFill>
                  <a:schemeClr val="bg1"/>
                </a:solidFill>
              </a:rPr>
            </a:br>
            <a:r>
              <a:rPr lang="en-US" sz="3200" spc="-10">
                <a:solidFill>
                  <a:schemeClr val="bg1"/>
                </a:solidFill>
              </a:rPr>
              <a:t>for Math</a:t>
            </a:r>
            <a:endParaRPr kumimoji="0" lang="en-US" sz="3200" b="1" i="0" u="none" strike="noStrike" kern="1200" cap="none" spc="0" normalizeH="0" baseline="0" noProof="0">
              <a:ln>
                <a:noFill/>
              </a:ln>
              <a:solidFill>
                <a:schemeClr val="bg1"/>
              </a:solidFill>
              <a:effectLst/>
              <a:uLnTx/>
              <a:uFillTx/>
              <a:latin typeface="Aptos"/>
              <a:ea typeface="+mj-ea"/>
              <a:cs typeface="+mj-cs"/>
            </a:endParaRPr>
          </a:p>
        </p:txBody>
      </p:sp>
      <p:graphicFrame>
        <p:nvGraphicFramePr>
          <p:cNvPr id="6" name="Table 5" descr="This table provides the Mathematics vertical scale score ranges for each achievement level in each grade tested.">
            <a:extLst>
              <a:ext uri="{FF2B5EF4-FFF2-40B4-BE49-F238E27FC236}">
                <a16:creationId xmlns:a16="http://schemas.microsoft.com/office/drawing/2014/main" id="{1163F10E-4BDC-7EB8-711A-6352D841FDC8}"/>
              </a:ext>
            </a:extLst>
          </p:cNvPr>
          <p:cNvGraphicFramePr>
            <a:graphicFrameLocks noGrp="1"/>
          </p:cNvGraphicFramePr>
          <p:nvPr>
            <p:extLst>
              <p:ext uri="{D42A27DB-BD31-4B8C-83A1-F6EECF244321}">
                <p14:modId xmlns:p14="http://schemas.microsoft.com/office/powerpoint/2010/main" val="2659395361"/>
              </p:ext>
            </p:extLst>
          </p:nvPr>
        </p:nvGraphicFramePr>
        <p:xfrm>
          <a:off x="701041" y="2103119"/>
          <a:ext cx="10789919" cy="2779561"/>
        </p:xfrm>
        <a:graphic>
          <a:graphicData uri="http://schemas.openxmlformats.org/drawingml/2006/table">
            <a:tbl>
              <a:tblPr firstRow="1" bandRow="1">
                <a:tableStyleId>{5C22544A-7EE6-4342-B048-85BDC9FD1C3A}</a:tableStyleId>
              </a:tblPr>
              <a:tblGrid>
                <a:gridCol w="2279561">
                  <a:extLst>
                    <a:ext uri="{9D8B030D-6E8A-4147-A177-3AD203B41FA5}">
                      <a16:colId xmlns:a16="http://schemas.microsoft.com/office/drawing/2014/main" val="1659375935"/>
                    </a:ext>
                  </a:extLst>
                </a:gridCol>
                <a:gridCol w="1418393">
                  <a:extLst>
                    <a:ext uri="{9D8B030D-6E8A-4147-A177-3AD203B41FA5}">
                      <a16:colId xmlns:a16="http://schemas.microsoft.com/office/drawing/2014/main" val="1249407549"/>
                    </a:ext>
                  </a:extLst>
                </a:gridCol>
                <a:gridCol w="1418393">
                  <a:extLst>
                    <a:ext uri="{9D8B030D-6E8A-4147-A177-3AD203B41FA5}">
                      <a16:colId xmlns:a16="http://schemas.microsoft.com/office/drawing/2014/main" val="1076310526"/>
                    </a:ext>
                  </a:extLst>
                </a:gridCol>
                <a:gridCol w="1418393">
                  <a:extLst>
                    <a:ext uri="{9D8B030D-6E8A-4147-A177-3AD203B41FA5}">
                      <a16:colId xmlns:a16="http://schemas.microsoft.com/office/drawing/2014/main" val="2414396379"/>
                    </a:ext>
                  </a:extLst>
                </a:gridCol>
                <a:gridCol w="1418393">
                  <a:extLst>
                    <a:ext uri="{9D8B030D-6E8A-4147-A177-3AD203B41FA5}">
                      <a16:colId xmlns:a16="http://schemas.microsoft.com/office/drawing/2014/main" val="3649098021"/>
                    </a:ext>
                  </a:extLst>
                </a:gridCol>
                <a:gridCol w="1418393">
                  <a:extLst>
                    <a:ext uri="{9D8B030D-6E8A-4147-A177-3AD203B41FA5}">
                      <a16:colId xmlns:a16="http://schemas.microsoft.com/office/drawing/2014/main" val="1922736071"/>
                    </a:ext>
                  </a:extLst>
                </a:gridCol>
                <a:gridCol w="1418393">
                  <a:extLst>
                    <a:ext uri="{9D8B030D-6E8A-4147-A177-3AD203B41FA5}">
                      <a16:colId xmlns:a16="http://schemas.microsoft.com/office/drawing/2014/main" val="4238441074"/>
                    </a:ext>
                  </a:extLst>
                </a:gridCol>
              </a:tblGrid>
              <a:tr h="482709">
                <a:tc>
                  <a:txBody>
                    <a:bodyPr/>
                    <a:lstStyle/>
                    <a:p>
                      <a:pPr marL="182880" algn="ctr">
                        <a:lnSpc>
                          <a:spcPct val="100000"/>
                        </a:lnSpc>
                        <a:spcBef>
                          <a:spcPts val="0"/>
                        </a:spcBef>
                      </a:pPr>
                      <a:r>
                        <a:rPr sz="1800" b="1" spc="-10" dirty="0">
                          <a:solidFill>
                            <a:srgbClr val="FFFFFF"/>
                          </a:solidFill>
                          <a:latin typeface="Aptos" panose="020B0004020202020204" pitchFamily="34" charset="0"/>
                        </a:rPr>
                        <a:t>Mathematics</a:t>
                      </a:r>
                      <a:endParaRPr sz="1800" dirty="0">
                        <a:latin typeface="Aptos" panose="020B0004020202020204" pitchFamily="34" charset="0"/>
                        <a:cs typeface="Calibri"/>
                      </a:endParaRPr>
                    </a:p>
                  </a:txBody>
                  <a:tcPr marL="0" marR="0" marT="83820" marB="0" anchor="ctr">
                    <a:solidFill>
                      <a:srgbClr val="255ABB"/>
                    </a:solidFill>
                  </a:tcPr>
                </a:tc>
                <a:tc>
                  <a:txBody>
                    <a:bodyPr/>
                    <a:lstStyle/>
                    <a:p>
                      <a:pPr algn="ctr">
                        <a:lnSpc>
                          <a:spcPct val="100000"/>
                        </a:lnSpc>
                        <a:spcBef>
                          <a:spcPts val="660"/>
                        </a:spcBef>
                      </a:pPr>
                      <a:r>
                        <a:rPr sz="1800" b="1" spc="-10" dirty="0">
                          <a:solidFill>
                            <a:srgbClr val="FFFFFF"/>
                          </a:solidFill>
                          <a:latin typeface="Aptos" panose="020B0004020202020204" pitchFamily="34" charset="0"/>
                        </a:rPr>
                        <a:t>Grade</a:t>
                      </a:r>
                      <a:r>
                        <a:rPr sz="1800" b="1" spc="-35"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3</a:t>
                      </a:r>
                      <a:endParaRPr sz="1800" b="1" dirty="0">
                        <a:latin typeface="Aptos" panose="020B0004020202020204" pitchFamily="34" charset="0"/>
                        <a:cs typeface="Calibri"/>
                      </a:endParaRPr>
                    </a:p>
                  </a:txBody>
                  <a:tcPr marL="0" marR="0" marT="83820" marB="0" anchor="ctr">
                    <a:solidFill>
                      <a:srgbClr val="255ABB"/>
                    </a:solidFill>
                  </a:tcPr>
                </a:tc>
                <a:tc>
                  <a:txBody>
                    <a:bodyPr/>
                    <a:lstStyle/>
                    <a:p>
                      <a:pPr algn="ctr">
                        <a:lnSpc>
                          <a:spcPct val="100000"/>
                        </a:lnSpc>
                        <a:spcBef>
                          <a:spcPts val="660"/>
                        </a:spcBef>
                      </a:pPr>
                      <a:r>
                        <a:rPr sz="1800" b="1" spc="-10" dirty="0">
                          <a:solidFill>
                            <a:srgbClr val="FFFFFF"/>
                          </a:solidFill>
                          <a:latin typeface="Aptos" panose="020B0004020202020204" pitchFamily="34" charset="0"/>
                        </a:rPr>
                        <a:t>Grade</a:t>
                      </a:r>
                      <a:r>
                        <a:rPr sz="1800" b="1" spc="-35"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4</a:t>
                      </a:r>
                      <a:endParaRPr sz="1800" b="1" dirty="0">
                        <a:latin typeface="Aptos" panose="020B0004020202020204" pitchFamily="34" charset="0"/>
                        <a:cs typeface="Calibri"/>
                      </a:endParaRPr>
                    </a:p>
                  </a:txBody>
                  <a:tcPr marL="0" marR="0" marT="83820" marB="0" anchor="ctr">
                    <a:solidFill>
                      <a:srgbClr val="255ABB"/>
                    </a:solidFill>
                  </a:tcPr>
                </a:tc>
                <a:tc>
                  <a:txBody>
                    <a:bodyPr/>
                    <a:lstStyle/>
                    <a:p>
                      <a:pPr algn="ctr">
                        <a:lnSpc>
                          <a:spcPct val="100000"/>
                        </a:lnSpc>
                        <a:spcBef>
                          <a:spcPts val="660"/>
                        </a:spcBef>
                      </a:pPr>
                      <a:r>
                        <a:rPr sz="1800" b="1" spc="-10" dirty="0">
                          <a:solidFill>
                            <a:srgbClr val="FFFFFF"/>
                          </a:solidFill>
                          <a:latin typeface="Aptos" panose="020B0004020202020204" pitchFamily="34" charset="0"/>
                        </a:rPr>
                        <a:t>Grade</a:t>
                      </a:r>
                      <a:r>
                        <a:rPr sz="1800" b="1" spc="-35"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5</a:t>
                      </a:r>
                      <a:endParaRPr sz="1800" b="1" dirty="0">
                        <a:latin typeface="Aptos" panose="020B0004020202020204" pitchFamily="34" charset="0"/>
                        <a:cs typeface="Calibri"/>
                      </a:endParaRPr>
                    </a:p>
                  </a:txBody>
                  <a:tcPr marL="0" marR="0" marT="83820" marB="0" anchor="ctr">
                    <a:solidFill>
                      <a:srgbClr val="255ABB"/>
                    </a:solidFill>
                  </a:tcPr>
                </a:tc>
                <a:tc>
                  <a:txBody>
                    <a:bodyPr/>
                    <a:lstStyle/>
                    <a:p>
                      <a:pPr algn="ctr">
                        <a:lnSpc>
                          <a:spcPct val="100000"/>
                        </a:lnSpc>
                        <a:spcBef>
                          <a:spcPts val="660"/>
                        </a:spcBef>
                      </a:pPr>
                      <a:r>
                        <a:rPr sz="1800" b="1" spc="-10" dirty="0">
                          <a:solidFill>
                            <a:srgbClr val="FFFFFF"/>
                          </a:solidFill>
                          <a:latin typeface="Aptos" panose="020B0004020202020204" pitchFamily="34" charset="0"/>
                        </a:rPr>
                        <a:t>Grade</a:t>
                      </a:r>
                      <a:r>
                        <a:rPr sz="1800" b="1" spc="-35"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6</a:t>
                      </a:r>
                      <a:endParaRPr sz="1800" b="1" dirty="0">
                        <a:latin typeface="Aptos" panose="020B0004020202020204" pitchFamily="34" charset="0"/>
                        <a:cs typeface="Calibri"/>
                      </a:endParaRPr>
                    </a:p>
                  </a:txBody>
                  <a:tcPr marL="0" marR="0" marT="83820" marB="0" anchor="ctr">
                    <a:solidFill>
                      <a:srgbClr val="255ABB"/>
                    </a:solidFill>
                  </a:tcPr>
                </a:tc>
                <a:tc>
                  <a:txBody>
                    <a:bodyPr/>
                    <a:lstStyle/>
                    <a:p>
                      <a:pPr algn="ctr">
                        <a:lnSpc>
                          <a:spcPct val="100000"/>
                        </a:lnSpc>
                        <a:spcBef>
                          <a:spcPts val="660"/>
                        </a:spcBef>
                      </a:pPr>
                      <a:r>
                        <a:rPr sz="1800" b="1" spc="-10" dirty="0">
                          <a:solidFill>
                            <a:srgbClr val="FFFFFF"/>
                          </a:solidFill>
                          <a:latin typeface="Aptos" panose="020B0004020202020204" pitchFamily="34" charset="0"/>
                        </a:rPr>
                        <a:t>Grade</a:t>
                      </a:r>
                      <a:r>
                        <a:rPr sz="1800" b="1" spc="-35"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7</a:t>
                      </a:r>
                      <a:endParaRPr sz="1800" b="1" dirty="0">
                        <a:latin typeface="Aptos" panose="020B0004020202020204" pitchFamily="34" charset="0"/>
                        <a:cs typeface="Calibri"/>
                      </a:endParaRPr>
                    </a:p>
                  </a:txBody>
                  <a:tcPr marL="0" marR="0" marT="83820" marB="0" anchor="ctr">
                    <a:solidFill>
                      <a:srgbClr val="255ABB"/>
                    </a:solidFill>
                  </a:tcPr>
                </a:tc>
                <a:tc>
                  <a:txBody>
                    <a:bodyPr/>
                    <a:lstStyle/>
                    <a:p>
                      <a:pPr algn="ctr">
                        <a:lnSpc>
                          <a:spcPct val="100000"/>
                        </a:lnSpc>
                        <a:spcBef>
                          <a:spcPts val="660"/>
                        </a:spcBef>
                      </a:pPr>
                      <a:r>
                        <a:rPr sz="1800" b="1" spc="-10" dirty="0">
                          <a:solidFill>
                            <a:srgbClr val="FFFFFF"/>
                          </a:solidFill>
                          <a:latin typeface="Aptos" panose="020B0004020202020204" pitchFamily="34" charset="0"/>
                        </a:rPr>
                        <a:t>Grade</a:t>
                      </a:r>
                      <a:r>
                        <a:rPr sz="1800" b="1" spc="-35" dirty="0">
                          <a:solidFill>
                            <a:srgbClr val="FFFFFF"/>
                          </a:solidFill>
                          <a:latin typeface="Aptos" panose="020B0004020202020204" pitchFamily="34" charset="0"/>
                        </a:rPr>
                        <a:t> </a:t>
                      </a:r>
                      <a:r>
                        <a:rPr sz="1800" b="1" spc="-50" dirty="0">
                          <a:solidFill>
                            <a:srgbClr val="FFFFFF"/>
                          </a:solidFill>
                          <a:latin typeface="Aptos" panose="020B0004020202020204" pitchFamily="34" charset="0"/>
                        </a:rPr>
                        <a:t>8</a:t>
                      </a:r>
                      <a:endParaRPr sz="1800" b="1" dirty="0">
                        <a:latin typeface="Aptos" panose="020B0004020202020204" pitchFamily="34" charset="0"/>
                        <a:cs typeface="Calibri"/>
                      </a:endParaRPr>
                    </a:p>
                  </a:txBody>
                  <a:tcPr marL="0" marR="0" marT="83820" marB="0" anchor="ctr">
                    <a:solidFill>
                      <a:srgbClr val="255ABB"/>
                    </a:solidFill>
                  </a:tcPr>
                </a:tc>
                <a:extLst>
                  <a:ext uri="{0D108BD9-81ED-4DB2-BD59-A6C34878D82A}">
                    <a16:rowId xmlns:a16="http://schemas.microsoft.com/office/drawing/2014/main" val="2955087938"/>
                  </a:ext>
                </a:extLst>
              </a:tr>
              <a:tr h="548186">
                <a:tc>
                  <a:txBody>
                    <a:bodyPr/>
                    <a:lstStyle/>
                    <a:p>
                      <a:pPr marL="182880" algn="l">
                        <a:lnSpc>
                          <a:spcPct val="100000"/>
                        </a:lnSpc>
                        <a:spcBef>
                          <a:spcPts val="0"/>
                        </a:spcBef>
                      </a:pPr>
                      <a:r>
                        <a:rPr sz="1800" b="1" spc="-10">
                          <a:latin typeface="Aptos" panose="020B0004020202020204" pitchFamily="34" charset="0"/>
                        </a:rPr>
                        <a:t>Level</a:t>
                      </a:r>
                      <a:r>
                        <a:rPr sz="1800" b="1" spc="-40">
                          <a:latin typeface="Aptos" panose="020B0004020202020204" pitchFamily="34" charset="0"/>
                        </a:rPr>
                        <a:t> </a:t>
                      </a:r>
                      <a:r>
                        <a:rPr sz="1800" b="1" spc="-50">
                          <a:latin typeface="Aptos" panose="020B0004020202020204" pitchFamily="34" charset="0"/>
                        </a:rPr>
                        <a:t>4</a:t>
                      </a:r>
                      <a:r>
                        <a:rPr lang="en-US" sz="1800" b="1" spc="-50">
                          <a:latin typeface="Aptos" panose="020B0004020202020204" pitchFamily="34" charset="0"/>
                        </a:rPr>
                        <a:t>: </a:t>
                      </a:r>
                      <a:r>
                        <a:rPr sz="1800" b="1" spc="-10">
                          <a:latin typeface="Aptos" panose="020B0004020202020204" pitchFamily="34" charset="0"/>
                        </a:rPr>
                        <a:t>Exceeded</a:t>
                      </a:r>
                      <a:endParaRPr sz="1800">
                        <a:latin typeface="Aptos" panose="020B0004020202020204" pitchFamily="34" charset="0"/>
                        <a:cs typeface="Calibri"/>
                      </a:endParaRPr>
                    </a:p>
                  </a:txBody>
                  <a:tcPr marL="0" marR="0" marT="3810" marB="0" anchor="ctr"/>
                </a:tc>
                <a:tc>
                  <a:txBody>
                    <a:bodyPr/>
                    <a:lstStyle/>
                    <a:p>
                      <a:pPr marL="37465" algn="ctr">
                        <a:lnSpc>
                          <a:spcPct val="100000"/>
                        </a:lnSpc>
                        <a:spcBef>
                          <a:spcPts val="875"/>
                        </a:spcBef>
                      </a:pPr>
                      <a:r>
                        <a:rPr sz="1800" spc="-10">
                          <a:latin typeface="Aptos" panose="020B0004020202020204" pitchFamily="34" charset="0"/>
                        </a:rPr>
                        <a:t>2501-</a:t>
                      </a:r>
                      <a:r>
                        <a:rPr sz="1800" spc="-20">
                          <a:latin typeface="Aptos" panose="020B0004020202020204" pitchFamily="34" charset="0"/>
                        </a:rPr>
                        <a:t>2621</a:t>
                      </a:r>
                      <a:endParaRPr sz="1800">
                        <a:latin typeface="Aptos" panose="020B0004020202020204" pitchFamily="34" charset="0"/>
                        <a:cs typeface="Calibri"/>
                      </a:endParaRPr>
                    </a:p>
                  </a:txBody>
                  <a:tcPr marL="0" marR="0" marT="111125" marB="0" anchor="ctr"/>
                </a:tc>
                <a:tc>
                  <a:txBody>
                    <a:bodyPr/>
                    <a:lstStyle/>
                    <a:p>
                      <a:pPr marL="43815" algn="ctr">
                        <a:lnSpc>
                          <a:spcPct val="100000"/>
                        </a:lnSpc>
                        <a:spcBef>
                          <a:spcPts val="875"/>
                        </a:spcBef>
                      </a:pPr>
                      <a:r>
                        <a:rPr sz="1800" spc="-10">
                          <a:latin typeface="Aptos" panose="020B0004020202020204" pitchFamily="34" charset="0"/>
                        </a:rPr>
                        <a:t>2549-</a:t>
                      </a:r>
                      <a:r>
                        <a:rPr sz="1800" spc="-20">
                          <a:latin typeface="Aptos" panose="020B0004020202020204" pitchFamily="34" charset="0"/>
                        </a:rPr>
                        <a:t>2659</a:t>
                      </a:r>
                      <a:endParaRPr sz="1800">
                        <a:latin typeface="Aptos" panose="020B0004020202020204" pitchFamily="34" charset="0"/>
                        <a:cs typeface="Calibri"/>
                      </a:endParaRPr>
                    </a:p>
                  </a:txBody>
                  <a:tcPr marL="0" marR="0" marT="111125" marB="0" anchor="ctr"/>
                </a:tc>
                <a:tc>
                  <a:txBody>
                    <a:bodyPr/>
                    <a:lstStyle/>
                    <a:p>
                      <a:pPr marL="43815" algn="ctr">
                        <a:lnSpc>
                          <a:spcPct val="100000"/>
                        </a:lnSpc>
                        <a:spcBef>
                          <a:spcPts val="875"/>
                        </a:spcBef>
                      </a:pPr>
                      <a:r>
                        <a:rPr sz="1800" spc="-10" dirty="0">
                          <a:latin typeface="Aptos" panose="020B0004020202020204" pitchFamily="34" charset="0"/>
                        </a:rPr>
                        <a:t>2579-</a:t>
                      </a:r>
                      <a:r>
                        <a:rPr sz="1800" spc="-20" dirty="0">
                          <a:latin typeface="Aptos" panose="020B0004020202020204" pitchFamily="34" charset="0"/>
                        </a:rPr>
                        <a:t>2700</a:t>
                      </a:r>
                      <a:endParaRPr sz="1800" dirty="0">
                        <a:latin typeface="Aptos" panose="020B0004020202020204" pitchFamily="34" charset="0"/>
                        <a:cs typeface="Calibri"/>
                      </a:endParaRPr>
                    </a:p>
                  </a:txBody>
                  <a:tcPr marL="0" marR="0" marT="111125" marB="0" anchor="ctr"/>
                </a:tc>
                <a:tc>
                  <a:txBody>
                    <a:bodyPr/>
                    <a:lstStyle/>
                    <a:p>
                      <a:pPr marL="52705" algn="ctr">
                        <a:lnSpc>
                          <a:spcPct val="100000"/>
                        </a:lnSpc>
                        <a:spcBef>
                          <a:spcPts val="875"/>
                        </a:spcBef>
                      </a:pPr>
                      <a:r>
                        <a:rPr sz="1800" spc="-10" dirty="0">
                          <a:latin typeface="Aptos" panose="020B0004020202020204" pitchFamily="34" charset="0"/>
                        </a:rPr>
                        <a:t>2610-</a:t>
                      </a:r>
                      <a:r>
                        <a:rPr sz="1800" spc="-20" dirty="0">
                          <a:latin typeface="Aptos" panose="020B0004020202020204" pitchFamily="34" charset="0"/>
                        </a:rPr>
                        <a:t>2748</a:t>
                      </a:r>
                      <a:endParaRPr sz="1800" dirty="0">
                        <a:latin typeface="Aptos" panose="020B0004020202020204" pitchFamily="34" charset="0"/>
                        <a:cs typeface="Calibri"/>
                      </a:endParaRPr>
                    </a:p>
                  </a:txBody>
                  <a:tcPr marL="0" marR="0" marT="111125" marB="0" anchor="ctr"/>
                </a:tc>
                <a:tc>
                  <a:txBody>
                    <a:bodyPr/>
                    <a:lstStyle/>
                    <a:p>
                      <a:pPr marL="52705" algn="ctr">
                        <a:lnSpc>
                          <a:spcPct val="100000"/>
                        </a:lnSpc>
                        <a:spcBef>
                          <a:spcPts val="875"/>
                        </a:spcBef>
                      </a:pPr>
                      <a:r>
                        <a:rPr sz="1800" spc="-10">
                          <a:latin typeface="Aptos" panose="020B0004020202020204" pitchFamily="34" charset="0"/>
                        </a:rPr>
                        <a:t>2635-</a:t>
                      </a:r>
                      <a:r>
                        <a:rPr sz="1800" spc="-20">
                          <a:latin typeface="Aptos" panose="020B0004020202020204" pitchFamily="34" charset="0"/>
                        </a:rPr>
                        <a:t>2778</a:t>
                      </a:r>
                      <a:endParaRPr sz="1800">
                        <a:latin typeface="Aptos" panose="020B0004020202020204" pitchFamily="34" charset="0"/>
                        <a:cs typeface="Calibri"/>
                      </a:endParaRPr>
                    </a:p>
                  </a:txBody>
                  <a:tcPr marL="0" marR="0" marT="111125" marB="0" anchor="ctr"/>
                </a:tc>
                <a:tc>
                  <a:txBody>
                    <a:bodyPr/>
                    <a:lstStyle/>
                    <a:p>
                      <a:pPr marL="52705" algn="ctr">
                        <a:lnSpc>
                          <a:spcPct val="100000"/>
                        </a:lnSpc>
                        <a:spcBef>
                          <a:spcPts val="875"/>
                        </a:spcBef>
                      </a:pPr>
                      <a:r>
                        <a:rPr sz="1800" spc="-10">
                          <a:latin typeface="Aptos" panose="020B0004020202020204" pitchFamily="34" charset="0"/>
                        </a:rPr>
                        <a:t>2653-</a:t>
                      </a:r>
                      <a:r>
                        <a:rPr sz="1800" spc="-20">
                          <a:latin typeface="Aptos" panose="020B0004020202020204" pitchFamily="34" charset="0"/>
                        </a:rPr>
                        <a:t>2802</a:t>
                      </a:r>
                      <a:endParaRPr sz="1800">
                        <a:latin typeface="Aptos" panose="020B0004020202020204" pitchFamily="34" charset="0"/>
                        <a:cs typeface="Calibri"/>
                      </a:endParaRPr>
                    </a:p>
                  </a:txBody>
                  <a:tcPr marL="0" marR="0" marT="111125" marB="0" anchor="ctr"/>
                </a:tc>
                <a:extLst>
                  <a:ext uri="{0D108BD9-81ED-4DB2-BD59-A6C34878D82A}">
                    <a16:rowId xmlns:a16="http://schemas.microsoft.com/office/drawing/2014/main" val="1369106158"/>
                  </a:ext>
                </a:extLst>
              </a:tr>
              <a:tr h="675986">
                <a:tc>
                  <a:txBody>
                    <a:bodyPr/>
                    <a:lstStyle/>
                    <a:p>
                      <a:pPr marL="182880" algn="l">
                        <a:lnSpc>
                          <a:spcPct val="100000"/>
                        </a:lnSpc>
                        <a:spcBef>
                          <a:spcPts val="0"/>
                        </a:spcBef>
                      </a:pPr>
                      <a:r>
                        <a:rPr sz="1800" b="1" spc="-10">
                          <a:latin typeface="Aptos" panose="020B0004020202020204" pitchFamily="34" charset="0"/>
                        </a:rPr>
                        <a:t>Level</a:t>
                      </a:r>
                      <a:r>
                        <a:rPr sz="1800" b="1" spc="-40">
                          <a:latin typeface="Aptos" panose="020B0004020202020204" pitchFamily="34" charset="0"/>
                        </a:rPr>
                        <a:t> </a:t>
                      </a:r>
                      <a:r>
                        <a:rPr sz="1800" b="1" spc="-50">
                          <a:latin typeface="Aptos" panose="020B0004020202020204" pitchFamily="34" charset="0"/>
                        </a:rPr>
                        <a:t>3</a:t>
                      </a:r>
                      <a:r>
                        <a:rPr lang="en-US" sz="1800" b="1" spc="-50">
                          <a:latin typeface="Aptos" panose="020B0004020202020204" pitchFamily="34" charset="0"/>
                        </a:rPr>
                        <a:t>: </a:t>
                      </a:r>
                      <a:r>
                        <a:rPr sz="1800" b="1" spc="-25">
                          <a:latin typeface="Aptos" panose="020B0004020202020204" pitchFamily="34" charset="0"/>
                        </a:rPr>
                        <a:t>Met</a:t>
                      </a:r>
                      <a:endParaRPr sz="1800">
                        <a:latin typeface="Aptos" panose="020B0004020202020204" pitchFamily="34" charset="0"/>
                        <a:cs typeface="Calibri"/>
                      </a:endParaRPr>
                    </a:p>
                  </a:txBody>
                  <a:tcPr marL="0" marR="0" marT="4445" marB="0" anchor="ctr"/>
                </a:tc>
                <a:tc>
                  <a:txBody>
                    <a:bodyPr/>
                    <a:lstStyle/>
                    <a:p>
                      <a:pPr marL="37465" algn="ctr">
                        <a:lnSpc>
                          <a:spcPct val="100000"/>
                        </a:lnSpc>
                        <a:spcBef>
                          <a:spcPts val="875"/>
                        </a:spcBef>
                      </a:pPr>
                      <a:r>
                        <a:rPr sz="1800" spc="-10">
                          <a:latin typeface="Aptos" panose="020B0004020202020204" pitchFamily="34" charset="0"/>
                        </a:rPr>
                        <a:t>2436-</a:t>
                      </a:r>
                      <a:r>
                        <a:rPr sz="1800" spc="-20">
                          <a:latin typeface="Aptos" panose="020B0004020202020204" pitchFamily="34" charset="0"/>
                        </a:rPr>
                        <a:t>2500</a:t>
                      </a:r>
                      <a:endParaRPr sz="1800">
                        <a:latin typeface="Aptos" panose="020B0004020202020204" pitchFamily="34" charset="0"/>
                        <a:cs typeface="Calibri"/>
                      </a:endParaRPr>
                    </a:p>
                  </a:txBody>
                  <a:tcPr marL="0" marR="0" marT="111125" marB="0" anchor="ctr"/>
                </a:tc>
                <a:tc>
                  <a:txBody>
                    <a:bodyPr/>
                    <a:lstStyle/>
                    <a:p>
                      <a:pPr marL="43815" algn="ctr">
                        <a:lnSpc>
                          <a:spcPct val="100000"/>
                        </a:lnSpc>
                        <a:spcBef>
                          <a:spcPts val="875"/>
                        </a:spcBef>
                      </a:pPr>
                      <a:r>
                        <a:rPr sz="1800" spc="-10">
                          <a:latin typeface="Aptos" panose="020B0004020202020204" pitchFamily="34" charset="0"/>
                        </a:rPr>
                        <a:t>2485-</a:t>
                      </a:r>
                      <a:r>
                        <a:rPr sz="1800" spc="-20">
                          <a:latin typeface="Aptos" panose="020B0004020202020204" pitchFamily="34" charset="0"/>
                        </a:rPr>
                        <a:t>2548</a:t>
                      </a:r>
                      <a:endParaRPr sz="1800">
                        <a:latin typeface="Aptos" panose="020B0004020202020204" pitchFamily="34" charset="0"/>
                        <a:cs typeface="Calibri"/>
                      </a:endParaRPr>
                    </a:p>
                  </a:txBody>
                  <a:tcPr marL="0" marR="0" marT="111125" marB="0" anchor="ctr"/>
                </a:tc>
                <a:tc>
                  <a:txBody>
                    <a:bodyPr/>
                    <a:lstStyle/>
                    <a:p>
                      <a:pPr marL="43815" algn="ctr">
                        <a:lnSpc>
                          <a:spcPct val="100000"/>
                        </a:lnSpc>
                        <a:spcBef>
                          <a:spcPts val="875"/>
                        </a:spcBef>
                      </a:pPr>
                      <a:r>
                        <a:rPr sz="1800" spc="-10">
                          <a:latin typeface="Aptos" panose="020B0004020202020204" pitchFamily="34" charset="0"/>
                        </a:rPr>
                        <a:t>2528-</a:t>
                      </a:r>
                      <a:r>
                        <a:rPr sz="1800" spc="-20">
                          <a:latin typeface="Aptos" panose="020B0004020202020204" pitchFamily="34" charset="0"/>
                        </a:rPr>
                        <a:t>2578</a:t>
                      </a:r>
                      <a:endParaRPr sz="1800">
                        <a:latin typeface="Aptos" panose="020B0004020202020204" pitchFamily="34" charset="0"/>
                        <a:cs typeface="Calibri"/>
                      </a:endParaRPr>
                    </a:p>
                  </a:txBody>
                  <a:tcPr marL="0" marR="0" marT="111125" marB="0" anchor="ctr"/>
                </a:tc>
                <a:tc>
                  <a:txBody>
                    <a:bodyPr/>
                    <a:lstStyle/>
                    <a:p>
                      <a:pPr marL="52705" algn="ctr">
                        <a:lnSpc>
                          <a:spcPct val="100000"/>
                        </a:lnSpc>
                        <a:spcBef>
                          <a:spcPts val="875"/>
                        </a:spcBef>
                      </a:pPr>
                      <a:r>
                        <a:rPr sz="1800" spc="-10">
                          <a:latin typeface="Aptos" panose="020B0004020202020204" pitchFamily="34" charset="0"/>
                        </a:rPr>
                        <a:t>2552-</a:t>
                      </a:r>
                      <a:r>
                        <a:rPr sz="1800" spc="-20">
                          <a:latin typeface="Aptos" panose="020B0004020202020204" pitchFamily="34" charset="0"/>
                        </a:rPr>
                        <a:t>2609</a:t>
                      </a:r>
                      <a:endParaRPr sz="1800">
                        <a:latin typeface="Aptos" panose="020B0004020202020204" pitchFamily="34" charset="0"/>
                        <a:cs typeface="Calibri"/>
                      </a:endParaRPr>
                    </a:p>
                  </a:txBody>
                  <a:tcPr marL="0" marR="0" marT="111125" marB="0" anchor="ctr"/>
                </a:tc>
                <a:tc>
                  <a:txBody>
                    <a:bodyPr/>
                    <a:lstStyle/>
                    <a:p>
                      <a:pPr marL="52705" algn="ctr">
                        <a:lnSpc>
                          <a:spcPct val="100000"/>
                        </a:lnSpc>
                        <a:spcBef>
                          <a:spcPts val="875"/>
                        </a:spcBef>
                      </a:pPr>
                      <a:r>
                        <a:rPr sz="1800" spc="-10" dirty="0">
                          <a:latin typeface="Aptos" panose="020B0004020202020204" pitchFamily="34" charset="0"/>
                        </a:rPr>
                        <a:t>2567-</a:t>
                      </a:r>
                      <a:r>
                        <a:rPr sz="1800" spc="-20" dirty="0">
                          <a:latin typeface="Aptos" panose="020B0004020202020204" pitchFamily="34" charset="0"/>
                        </a:rPr>
                        <a:t>2634</a:t>
                      </a:r>
                      <a:endParaRPr sz="1800" dirty="0">
                        <a:latin typeface="Aptos" panose="020B0004020202020204" pitchFamily="34" charset="0"/>
                        <a:cs typeface="Calibri"/>
                      </a:endParaRPr>
                    </a:p>
                  </a:txBody>
                  <a:tcPr marL="0" marR="0" marT="111125" marB="0" anchor="ctr"/>
                </a:tc>
                <a:tc>
                  <a:txBody>
                    <a:bodyPr/>
                    <a:lstStyle/>
                    <a:p>
                      <a:pPr marL="52705" algn="ctr">
                        <a:lnSpc>
                          <a:spcPct val="100000"/>
                        </a:lnSpc>
                        <a:spcBef>
                          <a:spcPts val="875"/>
                        </a:spcBef>
                      </a:pPr>
                      <a:r>
                        <a:rPr sz="1800" spc="-10">
                          <a:latin typeface="Aptos" panose="020B0004020202020204" pitchFamily="34" charset="0"/>
                        </a:rPr>
                        <a:t>2586-</a:t>
                      </a:r>
                      <a:r>
                        <a:rPr sz="1800" spc="-20">
                          <a:latin typeface="Aptos" panose="020B0004020202020204" pitchFamily="34" charset="0"/>
                        </a:rPr>
                        <a:t>2652</a:t>
                      </a:r>
                      <a:endParaRPr sz="1800">
                        <a:latin typeface="Aptos" panose="020B0004020202020204" pitchFamily="34" charset="0"/>
                        <a:cs typeface="Calibri"/>
                      </a:endParaRPr>
                    </a:p>
                  </a:txBody>
                  <a:tcPr marL="0" marR="0" marT="111125" marB="0" anchor="ctr"/>
                </a:tc>
                <a:extLst>
                  <a:ext uri="{0D108BD9-81ED-4DB2-BD59-A6C34878D82A}">
                    <a16:rowId xmlns:a16="http://schemas.microsoft.com/office/drawing/2014/main" val="3422629099"/>
                  </a:ext>
                </a:extLst>
              </a:tr>
              <a:tr h="566099">
                <a:tc>
                  <a:txBody>
                    <a:bodyPr/>
                    <a:lstStyle/>
                    <a:p>
                      <a:pPr marL="182880" algn="l">
                        <a:lnSpc>
                          <a:spcPct val="100000"/>
                        </a:lnSpc>
                        <a:spcBef>
                          <a:spcPts val="0"/>
                        </a:spcBef>
                      </a:pPr>
                      <a:r>
                        <a:rPr sz="1800" b="1" spc="-10">
                          <a:latin typeface="Aptos" panose="020B0004020202020204" pitchFamily="34" charset="0"/>
                        </a:rPr>
                        <a:t>Level</a:t>
                      </a:r>
                      <a:r>
                        <a:rPr sz="1800" b="1" spc="-40">
                          <a:latin typeface="Aptos" panose="020B0004020202020204" pitchFamily="34" charset="0"/>
                        </a:rPr>
                        <a:t> </a:t>
                      </a:r>
                      <a:r>
                        <a:rPr sz="1800" b="1" spc="-50">
                          <a:latin typeface="Aptos" panose="020B0004020202020204" pitchFamily="34" charset="0"/>
                        </a:rPr>
                        <a:t>2</a:t>
                      </a:r>
                      <a:r>
                        <a:rPr lang="en-US" sz="1800" b="1" spc="-50">
                          <a:latin typeface="Aptos" panose="020B0004020202020204" pitchFamily="34" charset="0"/>
                        </a:rPr>
                        <a:t>: </a:t>
                      </a:r>
                      <a:r>
                        <a:rPr sz="1800" b="1" spc="-10">
                          <a:latin typeface="Aptos" panose="020B0004020202020204" pitchFamily="34" charset="0"/>
                        </a:rPr>
                        <a:t>Approaching</a:t>
                      </a:r>
                      <a:endParaRPr sz="1800">
                        <a:latin typeface="Aptos" panose="020B0004020202020204" pitchFamily="34" charset="0"/>
                        <a:cs typeface="Calibri"/>
                      </a:endParaRPr>
                    </a:p>
                  </a:txBody>
                  <a:tcPr marL="0" marR="0" marT="4445" marB="0" anchor="ctr"/>
                </a:tc>
                <a:tc>
                  <a:txBody>
                    <a:bodyPr/>
                    <a:lstStyle/>
                    <a:p>
                      <a:pPr marL="37465" algn="ctr">
                        <a:lnSpc>
                          <a:spcPct val="100000"/>
                        </a:lnSpc>
                        <a:spcBef>
                          <a:spcPts val="875"/>
                        </a:spcBef>
                      </a:pPr>
                      <a:r>
                        <a:rPr sz="1800" spc="-10">
                          <a:latin typeface="Aptos" panose="020B0004020202020204" pitchFamily="34" charset="0"/>
                        </a:rPr>
                        <a:t>2381-</a:t>
                      </a:r>
                      <a:r>
                        <a:rPr sz="1800" spc="-20">
                          <a:latin typeface="Aptos" panose="020B0004020202020204" pitchFamily="34" charset="0"/>
                        </a:rPr>
                        <a:t>2435</a:t>
                      </a:r>
                      <a:endParaRPr sz="1800">
                        <a:latin typeface="Aptos" panose="020B0004020202020204" pitchFamily="34" charset="0"/>
                        <a:cs typeface="Calibri"/>
                      </a:endParaRPr>
                    </a:p>
                  </a:txBody>
                  <a:tcPr marL="0" marR="0" marT="111125" marB="0" anchor="ctr"/>
                </a:tc>
                <a:tc>
                  <a:txBody>
                    <a:bodyPr/>
                    <a:lstStyle/>
                    <a:p>
                      <a:pPr marL="43815" algn="ctr">
                        <a:lnSpc>
                          <a:spcPct val="100000"/>
                        </a:lnSpc>
                        <a:spcBef>
                          <a:spcPts val="875"/>
                        </a:spcBef>
                      </a:pPr>
                      <a:r>
                        <a:rPr sz="1800" spc="-10">
                          <a:latin typeface="Aptos" panose="020B0004020202020204" pitchFamily="34" charset="0"/>
                        </a:rPr>
                        <a:t>2411-</a:t>
                      </a:r>
                      <a:r>
                        <a:rPr sz="1800" spc="-20">
                          <a:latin typeface="Aptos" panose="020B0004020202020204" pitchFamily="34" charset="0"/>
                        </a:rPr>
                        <a:t>2484</a:t>
                      </a:r>
                      <a:endParaRPr sz="1800">
                        <a:latin typeface="Aptos" panose="020B0004020202020204" pitchFamily="34" charset="0"/>
                        <a:cs typeface="Calibri"/>
                      </a:endParaRPr>
                    </a:p>
                  </a:txBody>
                  <a:tcPr marL="0" marR="0" marT="111125" marB="0" anchor="ctr"/>
                </a:tc>
                <a:tc>
                  <a:txBody>
                    <a:bodyPr/>
                    <a:lstStyle/>
                    <a:p>
                      <a:pPr marL="43815" algn="ctr">
                        <a:lnSpc>
                          <a:spcPct val="100000"/>
                        </a:lnSpc>
                        <a:spcBef>
                          <a:spcPts val="875"/>
                        </a:spcBef>
                      </a:pPr>
                      <a:r>
                        <a:rPr sz="1800" spc="-10">
                          <a:latin typeface="Aptos" panose="020B0004020202020204" pitchFamily="34" charset="0"/>
                        </a:rPr>
                        <a:t>2455-</a:t>
                      </a:r>
                      <a:r>
                        <a:rPr sz="1800" spc="-20">
                          <a:latin typeface="Aptos" panose="020B0004020202020204" pitchFamily="34" charset="0"/>
                        </a:rPr>
                        <a:t>2527</a:t>
                      </a:r>
                      <a:endParaRPr sz="1800">
                        <a:latin typeface="Aptos" panose="020B0004020202020204" pitchFamily="34" charset="0"/>
                        <a:cs typeface="Calibri"/>
                      </a:endParaRPr>
                    </a:p>
                  </a:txBody>
                  <a:tcPr marL="0" marR="0" marT="111125" marB="0" anchor="ctr"/>
                </a:tc>
                <a:tc>
                  <a:txBody>
                    <a:bodyPr/>
                    <a:lstStyle/>
                    <a:p>
                      <a:pPr marL="52705" algn="ctr">
                        <a:lnSpc>
                          <a:spcPct val="100000"/>
                        </a:lnSpc>
                        <a:spcBef>
                          <a:spcPts val="875"/>
                        </a:spcBef>
                      </a:pPr>
                      <a:r>
                        <a:rPr sz="1800" spc="-10">
                          <a:latin typeface="Aptos" panose="020B0004020202020204" pitchFamily="34" charset="0"/>
                        </a:rPr>
                        <a:t>2473-</a:t>
                      </a:r>
                      <a:r>
                        <a:rPr sz="1800" spc="-20">
                          <a:latin typeface="Aptos" panose="020B0004020202020204" pitchFamily="34" charset="0"/>
                        </a:rPr>
                        <a:t>2551</a:t>
                      </a:r>
                      <a:endParaRPr sz="1800">
                        <a:latin typeface="Aptos" panose="020B0004020202020204" pitchFamily="34" charset="0"/>
                        <a:cs typeface="Calibri"/>
                      </a:endParaRPr>
                    </a:p>
                  </a:txBody>
                  <a:tcPr marL="0" marR="0" marT="111125" marB="0" anchor="ctr"/>
                </a:tc>
                <a:tc>
                  <a:txBody>
                    <a:bodyPr/>
                    <a:lstStyle/>
                    <a:p>
                      <a:pPr marL="52705" algn="ctr">
                        <a:lnSpc>
                          <a:spcPct val="100000"/>
                        </a:lnSpc>
                        <a:spcBef>
                          <a:spcPts val="875"/>
                        </a:spcBef>
                      </a:pPr>
                      <a:r>
                        <a:rPr sz="1800" spc="-10">
                          <a:latin typeface="Aptos" panose="020B0004020202020204" pitchFamily="34" charset="0"/>
                        </a:rPr>
                        <a:t>2484-</a:t>
                      </a:r>
                      <a:r>
                        <a:rPr sz="1800" spc="-20">
                          <a:latin typeface="Aptos" panose="020B0004020202020204" pitchFamily="34" charset="0"/>
                        </a:rPr>
                        <a:t>2566</a:t>
                      </a:r>
                      <a:endParaRPr sz="1800">
                        <a:latin typeface="Aptos" panose="020B0004020202020204" pitchFamily="34" charset="0"/>
                        <a:cs typeface="Calibri"/>
                      </a:endParaRPr>
                    </a:p>
                  </a:txBody>
                  <a:tcPr marL="0" marR="0" marT="111125" marB="0" anchor="ctr"/>
                </a:tc>
                <a:tc>
                  <a:txBody>
                    <a:bodyPr/>
                    <a:lstStyle/>
                    <a:p>
                      <a:pPr marL="52705" algn="ctr">
                        <a:lnSpc>
                          <a:spcPct val="100000"/>
                        </a:lnSpc>
                        <a:spcBef>
                          <a:spcPts val="875"/>
                        </a:spcBef>
                      </a:pPr>
                      <a:r>
                        <a:rPr sz="1800" spc="-10">
                          <a:latin typeface="Aptos" panose="020B0004020202020204" pitchFamily="34" charset="0"/>
                        </a:rPr>
                        <a:t>2504-</a:t>
                      </a:r>
                      <a:r>
                        <a:rPr sz="1800" spc="-20">
                          <a:latin typeface="Aptos" panose="020B0004020202020204" pitchFamily="34" charset="0"/>
                        </a:rPr>
                        <a:t>2585</a:t>
                      </a:r>
                      <a:endParaRPr sz="1800">
                        <a:latin typeface="Aptos" panose="020B0004020202020204" pitchFamily="34" charset="0"/>
                        <a:cs typeface="Calibri"/>
                      </a:endParaRPr>
                    </a:p>
                  </a:txBody>
                  <a:tcPr marL="0" marR="0" marT="111125" marB="0" anchor="ctr"/>
                </a:tc>
                <a:extLst>
                  <a:ext uri="{0D108BD9-81ED-4DB2-BD59-A6C34878D82A}">
                    <a16:rowId xmlns:a16="http://schemas.microsoft.com/office/drawing/2014/main" val="1133323226"/>
                  </a:ext>
                </a:extLst>
              </a:tr>
              <a:tr h="506581">
                <a:tc>
                  <a:txBody>
                    <a:bodyPr/>
                    <a:lstStyle/>
                    <a:p>
                      <a:pPr marL="182880" algn="l">
                        <a:lnSpc>
                          <a:spcPct val="100000"/>
                        </a:lnSpc>
                        <a:spcBef>
                          <a:spcPts val="0"/>
                        </a:spcBef>
                      </a:pPr>
                      <a:r>
                        <a:rPr sz="1800" b="1" spc="-10">
                          <a:latin typeface="Aptos" panose="020B0004020202020204" pitchFamily="34" charset="0"/>
                        </a:rPr>
                        <a:t>Level</a:t>
                      </a:r>
                      <a:r>
                        <a:rPr sz="1800" b="1" spc="-40">
                          <a:latin typeface="Aptos" panose="020B0004020202020204" pitchFamily="34" charset="0"/>
                        </a:rPr>
                        <a:t> </a:t>
                      </a:r>
                      <a:r>
                        <a:rPr sz="1800" b="1" spc="-50">
                          <a:latin typeface="Aptos" panose="020B0004020202020204" pitchFamily="34" charset="0"/>
                        </a:rPr>
                        <a:t>1</a:t>
                      </a:r>
                      <a:r>
                        <a:rPr lang="en-US" sz="1800" b="1" spc="-50">
                          <a:latin typeface="Aptos" panose="020B0004020202020204" pitchFamily="34" charset="0"/>
                        </a:rPr>
                        <a:t>: </a:t>
                      </a:r>
                      <a:r>
                        <a:rPr sz="1800" b="1">
                          <a:latin typeface="Aptos" panose="020B0004020202020204" pitchFamily="34" charset="0"/>
                        </a:rPr>
                        <a:t>Not</a:t>
                      </a:r>
                      <a:r>
                        <a:rPr sz="1800" b="1" spc="-30">
                          <a:latin typeface="Aptos" panose="020B0004020202020204" pitchFamily="34" charset="0"/>
                        </a:rPr>
                        <a:t> </a:t>
                      </a:r>
                      <a:r>
                        <a:rPr sz="1800" b="1" spc="-25">
                          <a:latin typeface="Aptos" panose="020B0004020202020204" pitchFamily="34" charset="0"/>
                        </a:rPr>
                        <a:t>Met</a:t>
                      </a:r>
                      <a:endParaRPr sz="1800">
                        <a:latin typeface="Aptos" panose="020B0004020202020204" pitchFamily="34" charset="0"/>
                        <a:cs typeface="Calibri"/>
                      </a:endParaRPr>
                    </a:p>
                  </a:txBody>
                  <a:tcPr marL="0" marR="0" marT="4445" marB="0" anchor="ctr"/>
                </a:tc>
                <a:tc>
                  <a:txBody>
                    <a:bodyPr/>
                    <a:lstStyle/>
                    <a:p>
                      <a:pPr marL="38100" algn="ctr">
                        <a:lnSpc>
                          <a:spcPct val="100000"/>
                        </a:lnSpc>
                        <a:spcBef>
                          <a:spcPts val="875"/>
                        </a:spcBef>
                      </a:pPr>
                      <a:r>
                        <a:rPr sz="1800" spc="-10">
                          <a:latin typeface="Aptos" panose="020B0004020202020204" pitchFamily="34" charset="0"/>
                        </a:rPr>
                        <a:t>2189-</a:t>
                      </a:r>
                      <a:r>
                        <a:rPr sz="1800" spc="-20">
                          <a:latin typeface="Aptos" panose="020B0004020202020204" pitchFamily="34" charset="0"/>
                        </a:rPr>
                        <a:t>2380</a:t>
                      </a:r>
                      <a:endParaRPr sz="1800">
                        <a:latin typeface="Aptos" panose="020B0004020202020204" pitchFamily="34" charset="0"/>
                        <a:cs typeface="Calibri"/>
                      </a:endParaRPr>
                    </a:p>
                  </a:txBody>
                  <a:tcPr marL="0" marR="0" marT="111125" marB="0" anchor="ctr"/>
                </a:tc>
                <a:tc>
                  <a:txBody>
                    <a:bodyPr/>
                    <a:lstStyle/>
                    <a:p>
                      <a:pPr marL="43815" algn="ctr">
                        <a:lnSpc>
                          <a:spcPct val="100000"/>
                        </a:lnSpc>
                        <a:spcBef>
                          <a:spcPts val="875"/>
                        </a:spcBef>
                      </a:pPr>
                      <a:r>
                        <a:rPr sz="1800" spc="-10">
                          <a:latin typeface="Aptos" panose="020B0004020202020204" pitchFamily="34" charset="0"/>
                        </a:rPr>
                        <a:t>2204-</a:t>
                      </a:r>
                      <a:r>
                        <a:rPr sz="1800" spc="-20">
                          <a:latin typeface="Aptos" panose="020B0004020202020204" pitchFamily="34" charset="0"/>
                        </a:rPr>
                        <a:t>2410</a:t>
                      </a:r>
                      <a:endParaRPr sz="1800">
                        <a:latin typeface="Aptos" panose="020B0004020202020204" pitchFamily="34" charset="0"/>
                        <a:cs typeface="Calibri"/>
                      </a:endParaRPr>
                    </a:p>
                  </a:txBody>
                  <a:tcPr marL="0" marR="0" marT="111125" marB="0" anchor="ctr"/>
                </a:tc>
                <a:tc>
                  <a:txBody>
                    <a:bodyPr/>
                    <a:lstStyle/>
                    <a:p>
                      <a:pPr marL="43815" algn="ctr">
                        <a:lnSpc>
                          <a:spcPct val="100000"/>
                        </a:lnSpc>
                        <a:spcBef>
                          <a:spcPts val="875"/>
                        </a:spcBef>
                      </a:pPr>
                      <a:r>
                        <a:rPr sz="1800" spc="-10">
                          <a:latin typeface="Aptos" panose="020B0004020202020204" pitchFamily="34" charset="0"/>
                        </a:rPr>
                        <a:t>2219-</a:t>
                      </a:r>
                      <a:r>
                        <a:rPr sz="1800" spc="-20">
                          <a:latin typeface="Aptos" panose="020B0004020202020204" pitchFamily="34" charset="0"/>
                        </a:rPr>
                        <a:t>2454</a:t>
                      </a:r>
                      <a:endParaRPr sz="1800">
                        <a:latin typeface="Aptos" panose="020B0004020202020204" pitchFamily="34" charset="0"/>
                        <a:cs typeface="Calibri"/>
                      </a:endParaRPr>
                    </a:p>
                  </a:txBody>
                  <a:tcPr marL="0" marR="0" marT="111125" marB="0" anchor="ctr"/>
                </a:tc>
                <a:tc>
                  <a:txBody>
                    <a:bodyPr/>
                    <a:lstStyle/>
                    <a:p>
                      <a:pPr marL="53340" algn="ctr">
                        <a:lnSpc>
                          <a:spcPct val="100000"/>
                        </a:lnSpc>
                        <a:spcBef>
                          <a:spcPts val="875"/>
                        </a:spcBef>
                      </a:pPr>
                      <a:r>
                        <a:rPr sz="1800" spc="-10">
                          <a:latin typeface="Aptos" panose="020B0004020202020204" pitchFamily="34" charset="0"/>
                        </a:rPr>
                        <a:t>2235-</a:t>
                      </a:r>
                      <a:r>
                        <a:rPr sz="1800" spc="-20">
                          <a:latin typeface="Aptos" panose="020B0004020202020204" pitchFamily="34" charset="0"/>
                        </a:rPr>
                        <a:t>2472</a:t>
                      </a:r>
                      <a:endParaRPr sz="1800">
                        <a:latin typeface="Aptos" panose="020B0004020202020204" pitchFamily="34" charset="0"/>
                        <a:cs typeface="Calibri"/>
                      </a:endParaRPr>
                    </a:p>
                  </a:txBody>
                  <a:tcPr marL="0" marR="0" marT="111125" marB="0" anchor="ctr"/>
                </a:tc>
                <a:tc>
                  <a:txBody>
                    <a:bodyPr/>
                    <a:lstStyle/>
                    <a:p>
                      <a:pPr marL="53340" algn="ctr">
                        <a:lnSpc>
                          <a:spcPct val="100000"/>
                        </a:lnSpc>
                        <a:spcBef>
                          <a:spcPts val="875"/>
                        </a:spcBef>
                      </a:pPr>
                      <a:r>
                        <a:rPr sz="1800" spc="-10">
                          <a:latin typeface="Aptos" panose="020B0004020202020204" pitchFamily="34" charset="0"/>
                        </a:rPr>
                        <a:t>2250-</a:t>
                      </a:r>
                      <a:r>
                        <a:rPr sz="1800" spc="-20">
                          <a:latin typeface="Aptos" panose="020B0004020202020204" pitchFamily="34" charset="0"/>
                        </a:rPr>
                        <a:t>2483</a:t>
                      </a:r>
                      <a:endParaRPr sz="1800">
                        <a:latin typeface="Aptos" panose="020B0004020202020204" pitchFamily="34" charset="0"/>
                        <a:cs typeface="Calibri"/>
                      </a:endParaRPr>
                    </a:p>
                  </a:txBody>
                  <a:tcPr marL="0" marR="0" marT="111125" marB="0" anchor="ctr"/>
                </a:tc>
                <a:tc>
                  <a:txBody>
                    <a:bodyPr/>
                    <a:lstStyle/>
                    <a:p>
                      <a:pPr marL="53340" algn="ctr">
                        <a:lnSpc>
                          <a:spcPct val="100000"/>
                        </a:lnSpc>
                        <a:spcBef>
                          <a:spcPts val="875"/>
                        </a:spcBef>
                      </a:pPr>
                      <a:r>
                        <a:rPr sz="1800" spc="-10" dirty="0">
                          <a:latin typeface="Aptos" panose="020B0004020202020204" pitchFamily="34" charset="0"/>
                        </a:rPr>
                        <a:t>2265-</a:t>
                      </a:r>
                      <a:r>
                        <a:rPr sz="1800" spc="-20" dirty="0">
                          <a:latin typeface="Aptos" panose="020B0004020202020204" pitchFamily="34" charset="0"/>
                        </a:rPr>
                        <a:t>2503</a:t>
                      </a:r>
                      <a:endParaRPr sz="1800" dirty="0">
                        <a:latin typeface="Aptos" panose="020B0004020202020204" pitchFamily="34" charset="0"/>
                        <a:cs typeface="Calibri"/>
                      </a:endParaRPr>
                    </a:p>
                  </a:txBody>
                  <a:tcPr marL="0" marR="0" marT="111125" marB="0" anchor="ctr"/>
                </a:tc>
                <a:extLst>
                  <a:ext uri="{0D108BD9-81ED-4DB2-BD59-A6C34878D82A}">
                    <a16:rowId xmlns:a16="http://schemas.microsoft.com/office/drawing/2014/main" val="610556155"/>
                  </a:ext>
                </a:extLst>
              </a:tr>
            </a:tbl>
          </a:graphicData>
        </a:graphic>
      </p:graphicFrame>
    </p:spTree>
    <p:extLst>
      <p:ext uri="{BB962C8B-B14F-4D97-AF65-F5344CB8AC3E}">
        <p14:creationId xmlns:p14="http://schemas.microsoft.com/office/powerpoint/2010/main" val="86702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F57F9-FA28-BC57-5BAC-B06AB484DFDE}"/>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BF0D2F5-3CF9-21C2-A2E6-3500960F2AFB}"/>
              </a:ext>
            </a:extLst>
          </p:cNvPr>
          <p:cNvSpPr txBox="1">
            <a:spLocks noGrp="1"/>
          </p:cNvSpPr>
          <p:nvPr>
            <p:ph type="title" idx="4294967295"/>
          </p:nvPr>
        </p:nvSpPr>
        <p:spPr>
          <a:xfrm>
            <a:off x="1087514" y="3499"/>
            <a:ext cx="10515600" cy="1262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1" kern="1200">
                <a:solidFill>
                  <a:srgbClr val="255ABB"/>
                </a:solidFill>
                <a:latin typeface="Aptos" panose="020B00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chemeClr val="bg1"/>
                </a:solidFill>
              </a:rPr>
              <a:t>The</a:t>
            </a:r>
            <a:r>
              <a:rPr lang="en-US" spc="-10" dirty="0">
                <a:solidFill>
                  <a:schemeClr val="bg1"/>
                </a:solidFill>
              </a:rPr>
              <a:t> </a:t>
            </a:r>
            <a:r>
              <a:rPr lang="en-US" dirty="0">
                <a:solidFill>
                  <a:schemeClr val="bg1"/>
                </a:solidFill>
              </a:rPr>
              <a:t>Standard</a:t>
            </a:r>
            <a:r>
              <a:rPr lang="en-US" spc="-10" dirty="0">
                <a:solidFill>
                  <a:schemeClr val="bg1"/>
                </a:solidFill>
              </a:rPr>
              <a:t> </a:t>
            </a:r>
            <a:r>
              <a:rPr lang="en-US" dirty="0">
                <a:solidFill>
                  <a:schemeClr val="bg1"/>
                </a:solidFill>
              </a:rPr>
              <a:t>Error</a:t>
            </a:r>
            <a:r>
              <a:rPr lang="en-US" spc="-5" dirty="0">
                <a:solidFill>
                  <a:schemeClr val="bg1"/>
                </a:solidFill>
              </a:rPr>
              <a:t> </a:t>
            </a:r>
            <a:r>
              <a:rPr lang="en-US" dirty="0">
                <a:solidFill>
                  <a:schemeClr val="bg1"/>
                </a:solidFill>
              </a:rPr>
              <a:t>of</a:t>
            </a:r>
            <a:r>
              <a:rPr lang="en-US" spc="-10" dirty="0">
                <a:solidFill>
                  <a:schemeClr val="bg1"/>
                </a:solidFill>
              </a:rPr>
              <a:t> Measurement (SEM)</a:t>
            </a:r>
            <a:endParaRPr kumimoji="0" lang="en-US" sz="3200" b="1" i="0" u="none" strike="noStrike" kern="1200" cap="none" spc="0" normalizeH="0" baseline="0" noProof="0" dirty="0">
              <a:ln>
                <a:noFill/>
              </a:ln>
              <a:solidFill>
                <a:schemeClr val="bg1"/>
              </a:solidFill>
              <a:effectLst/>
              <a:uLnTx/>
              <a:uFillTx/>
              <a:latin typeface="Aptos"/>
              <a:ea typeface="+mj-ea"/>
              <a:cs typeface="+mj-cs"/>
            </a:endParaRPr>
          </a:p>
        </p:txBody>
      </p:sp>
      <p:sp>
        <p:nvSpPr>
          <p:cNvPr id="2" name="Content Placeholder 1">
            <a:extLst>
              <a:ext uri="{FF2B5EF4-FFF2-40B4-BE49-F238E27FC236}">
                <a16:creationId xmlns:a16="http://schemas.microsoft.com/office/drawing/2014/main" id="{306A0A16-04C5-0443-1484-E4EE075B2FC1}"/>
              </a:ext>
            </a:extLst>
          </p:cNvPr>
          <p:cNvSpPr>
            <a:spLocks noGrp="1"/>
          </p:cNvSpPr>
          <p:nvPr>
            <p:ph idx="1"/>
          </p:nvPr>
        </p:nvSpPr>
        <p:spPr>
          <a:xfrm>
            <a:off x="428866" y="2418102"/>
            <a:ext cx="2634374" cy="3313868"/>
          </a:xfrm>
        </p:spPr>
        <p:txBody>
          <a:bodyPr>
            <a:noAutofit/>
          </a:bodyPr>
          <a:lstStyle/>
          <a:p>
            <a:pPr marL="0" indent="0">
              <a:lnSpc>
                <a:spcPct val="100000"/>
              </a:lnSpc>
              <a:spcBef>
                <a:spcPts val="1200"/>
              </a:spcBef>
              <a:spcAft>
                <a:spcPts val="600"/>
              </a:spcAft>
              <a:buNone/>
            </a:pPr>
            <a:r>
              <a:rPr lang="en-US" sz="2400" dirty="0">
                <a:cs typeface="Century Gothic"/>
              </a:rPr>
              <a:t>A</a:t>
            </a:r>
            <a:r>
              <a:rPr lang="en-US" sz="2400" spc="-25" dirty="0">
                <a:cs typeface="Century Gothic"/>
              </a:rPr>
              <a:t> </a:t>
            </a:r>
            <a:r>
              <a:rPr lang="en-US" sz="2400" dirty="0">
                <a:cs typeface="Century Gothic"/>
              </a:rPr>
              <a:t>test</a:t>
            </a:r>
            <a:r>
              <a:rPr lang="en-US" sz="2400" spc="-25" dirty="0">
                <a:cs typeface="Century Gothic"/>
              </a:rPr>
              <a:t> </a:t>
            </a:r>
            <a:r>
              <a:rPr lang="en-US" sz="2400" dirty="0">
                <a:cs typeface="Century Gothic"/>
              </a:rPr>
              <a:t>score</a:t>
            </a:r>
            <a:r>
              <a:rPr lang="en-US" sz="2400" spc="-10" dirty="0">
                <a:cs typeface="Century Gothic"/>
              </a:rPr>
              <a:t> </a:t>
            </a:r>
            <a:r>
              <a:rPr lang="en-US" sz="2400" dirty="0">
                <a:cs typeface="Century Gothic"/>
              </a:rPr>
              <a:t>is</a:t>
            </a:r>
            <a:r>
              <a:rPr lang="en-US" sz="2400" spc="-45" dirty="0">
                <a:cs typeface="Century Gothic"/>
              </a:rPr>
              <a:t> </a:t>
            </a:r>
            <a:r>
              <a:rPr lang="en-US" sz="2400" dirty="0">
                <a:cs typeface="Century Gothic"/>
              </a:rPr>
              <a:t>an</a:t>
            </a:r>
            <a:r>
              <a:rPr lang="en-US" sz="2400" spc="-20" dirty="0">
                <a:cs typeface="Century Gothic"/>
              </a:rPr>
              <a:t> </a:t>
            </a:r>
            <a:r>
              <a:rPr lang="en-US" sz="2400" dirty="0">
                <a:cs typeface="Century Gothic"/>
              </a:rPr>
              <a:t>estimate</a:t>
            </a:r>
            <a:r>
              <a:rPr lang="en-US" sz="2400" spc="-50" dirty="0">
                <a:cs typeface="Century Gothic"/>
              </a:rPr>
              <a:t> </a:t>
            </a:r>
            <a:r>
              <a:rPr lang="en-US" sz="2400" dirty="0">
                <a:cs typeface="Century Gothic"/>
              </a:rPr>
              <a:t>of</a:t>
            </a:r>
            <a:r>
              <a:rPr lang="en-US" sz="2400" spc="-20" dirty="0">
                <a:cs typeface="Century Gothic"/>
              </a:rPr>
              <a:t> </a:t>
            </a:r>
            <a:r>
              <a:rPr lang="en-US" sz="2400" dirty="0">
                <a:cs typeface="Century Gothic"/>
              </a:rPr>
              <a:t>a</a:t>
            </a:r>
            <a:r>
              <a:rPr lang="en-US" sz="2400" spc="-35" dirty="0">
                <a:cs typeface="Century Gothic"/>
              </a:rPr>
              <a:t> </a:t>
            </a:r>
            <a:r>
              <a:rPr lang="en-US" sz="2400" spc="-10" dirty="0">
                <a:cs typeface="Century Gothic"/>
              </a:rPr>
              <a:t>student’s </a:t>
            </a:r>
            <a:r>
              <a:rPr lang="en-US" sz="2400" dirty="0">
                <a:cs typeface="Century Gothic"/>
              </a:rPr>
              <a:t>achievement</a:t>
            </a:r>
            <a:r>
              <a:rPr lang="en-US" sz="2400" spc="-75" dirty="0">
                <a:cs typeface="Century Gothic"/>
              </a:rPr>
              <a:t> </a:t>
            </a:r>
            <a:r>
              <a:rPr lang="en-US" sz="2400" dirty="0">
                <a:cs typeface="Century Gothic"/>
              </a:rPr>
              <a:t>and</a:t>
            </a:r>
            <a:r>
              <a:rPr lang="en-US" sz="2400" spc="-40" dirty="0">
                <a:cs typeface="Century Gothic"/>
              </a:rPr>
              <a:t> </a:t>
            </a:r>
            <a:r>
              <a:rPr lang="en-US" sz="2400" dirty="0">
                <a:cs typeface="Century Gothic"/>
              </a:rPr>
              <a:t>comes</a:t>
            </a:r>
            <a:r>
              <a:rPr lang="en-US" sz="2400" spc="-20" dirty="0">
                <a:cs typeface="Century Gothic"/>
              </a:rPr>
              <a:t> </a:t>
            </a:r>
            <a:r>
              <a:rPr lang="en-US" sz="2400" dirty="0">
                <a:cs typeface="Century Gothic"/>
              </a:rPr>
              <a:t>with</a:t>
            </a:r>
            <a:r>
              <a:rPr lang="en-US" sz="2400" spc="-65" dirty="0">
                <a:cs typeface="Century Gothic"/>
              </a:rPr>
              <a:t> </a:t>
            </a:r>
            <a:r>
              <a:rPr lang="en-US" sz="2400" dirty="0">
                <a:cs typeface="Century Gothic"/>
              </a:rPr>
              <a:t>a</a:t>
            </a:r>
            <a:r>
              <a:rPr lang="en-US" sz="2400" spc="-35" dirty="0">
                <a:cs typeface="Century Gothic"/>
              </a:rPr>
              <a:t> </a:t>
            </a:r>
            <a:r>
              <a:rPr lang="en-US" sz="2400" dirty="0">
                <a:cs typeface="Century Gothic"/>
              </a:rPr>
              <a:t>certain</a:t>
            </a:r>
            <a:r>
              <a:rPr lang="en-US" sz="2400" spc="-75" dirty="0">
                <a:cs typeface="Century Gothic"/>
              </a:rPr>
              <a:t> </a:t>
            </a:r>
            <a:r>
              <a:rPr lang="en-US" sz="2400" dirty="0">
                <a:cs typeface="Century Gothic"/>
              </a:rPr>
              <a:t>amount</a:t>
            </a:r>
            <a:r>
              <a:rPr lang="en-US" sz="2400" spc="-50" dirty="0">
                <a:cs typeface="Century Gothic"/>
              </a:rPr>
              <a:t> </a:t>
            </a:r>
            <a:r>
              <a:rPr lang="en-US" sz="2400" spc="-25" dirty="0">
                <a:cs typeface="Century Gothic"/>
              </a:rPr>
              <a:t>of </a:t>
            </a:r>
            <a:r>
              <a:rPr lang="en-US" sz="2400" dirty="0">
                <a:cs typeface="Century Gothic"/>
              </a:rPr>
              <a:t>measurement</a:t>
            </a:r>
            <a:r>
              <a:rPr lang="en-US" sz="2400" spc="-160" dirty="0">
                <a:cs typeface="Century Gothic"/>
              </a:rPr>
              <a:t> </a:t>
            </a:r>
            <a:r>
              <a:rPr lang="en-US" sz="2400" spc="-20" dirty="0">
                <a:cs typeface="Century Gothic"/>
              </a:rPr>
              <a:t>error.</a:t>
            </a:r>
            <a:endParaRPr lang="en-US" sz="2400" dirty="0">
              <a:cs typeface="Century Gothic"/>
            </a:endParaRPr>
          </a:p>
        </p:txBody>
      </p:sp>
      <p:pic>
        <p:nvPicPr>
          <p:cNvPr id="8" name="Picture 7" descr="This is the ELA portion of the Individual Student Report  with the standard error or measurement highlighted.">
            <a:extLst>
              <a:ext uri="{FF2B5EF4-FFF2-40B4-BE49-F238E27FC236}">
                <a16:creationId xmlns:a16="http://schemas.microsoft.com/office/drawing/2014/main" id="{5BD5DBB4-E589-90E3-D6EE-62D30AF2418A}"/>
              </a:ext>
            </a:extLst>
          </p:cNvPr>
          <p:cNvPicPr>
            <a:picLocks noChangeAspect="1"/>
          </p:cNvPicPr>
          <p:nvPr/>
        </p:nvPicPr>
        <p:blipFill>
          <a:blip r:embed="rId3"/>
          <a:stretch>
            <a:fillRect/>
          </a:stretch>
        </p:blipFill>
        <p:spPr>
          <a:xfrm>
            <a:off x="3099130" y="1466037"/>
            <a:ext cx="8554576" cy="5217997"/>
          </a:xfrm>
          <a:prstGeom prst="rect">
            <a:avLst/>
          </a:prstGeom>
        </p:spPr>
      </p:pic>
    </p:spTree>
    <p:extLst>
      <p:ext uri="{BB962C8B-B14F-4D97-AF65-F5344CB8AC3E}">
        <p14:creationId xmlns:p14="http://schemas.microsoft.com/office/powerpoint/2010/main" val="300418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6A743-0BAE-03AE-C3FA-03320C5D1760}"/>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E95C170A-26CC-3761-AF4B-8C57CFA3E6AA}"/>
              </a:ext>
            </a:extLst>
          </p:cNvPr>
          <p:cNvSpPr txBox="1">
            <a:spLocks noGrp="1"/>
          </p:cNvSpPr>
          <p:nvPr>
            <p:ph type="title" idx="4294967295"/>
          </p:nvPr>
        </p:nvSpPr>
        <p:spPr>
          <a:xfrm>
            <a:off x="1087514" y="3499"/>
            <a:ext cx="10515600" cy="1262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1" kern="1200">
                <a:solidFill>
                  <a:srgbClr val="255ABB"/>
                </a:solidFill>
                <a:latin typeface="Aptos" panose="020B00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a:ea typeface="+mj-ea"/>
                <a:cs typeface="+mj-cs"/>
              </a:rPr>
              <a:t>Smarter Balanced Math Claims</a:t>
            </a:r>
          </a:p>
        </p:txBody>
      </p:sp>
      <p:graphicFrame>
        <p:nvGraphicFramePr>
          <p:cNvPr id="9" name="object 6" descr="This table lists the four Smarter Balanced Mathematics Claims and provides the explanation of each.">
            <a:extLst>
              <a:ext uri="{FF2B5EF4-FFF2-40B4-BE49-F238E27FC236}">
                <a16:creationId xmlns:a16="http://schemas.microsoft.com/office/drawing/2014/main" id="{4E8944D5-A3B1-8C0B-4849-2DE8FEF99D97}"/>
              </a:ext>
            </a:extLst>
          </p:cNvPr>
          <p:cNvGraphicFramePr>
            <a:graphicFrameLocks noGrp="1"/>
          </p:cNvGraphicFramePr>
          <p:nvPr>
            <p:extLst>
              <p:ext uri="{D42A27DB-BD31-4B8C-83A1-F6EECF244321}">
                <p14:modId xmlns:p14="http://schemas.microsoft.com/office/powerpoint/2010/main" val="4279846644"/>
              </p:ext>
            </p:extLst>
          </p:nvPr>
        </p:nvGraphicFramePr>
        <p:xfrm>
          <a:off x="1066800" y="1523112"/>
          <a:ext cx="10058400" cy="5030088"/>
        </p:xfrm>
        <a:graphic>
          <a:graphicData uri="http://schemas.openxmlformats.org/drawingml/2006/table">
            <a:tbl>
              <a:tblPr firstRow="1" firstCol="1" bandRow="1">
                <a:tableStyleId>{2D5ABB26-0587-4C30-8999-92F81FD0307C}</a:tableStyleId>
              </a:tblPr>
              <a:tblGrid>
                <a:gridCol w="2927490">
                  <a:extLst>
                    <a:ext uri="{9D8B030D-6E8A-4147-A177-3AD203B41FA5}">
                      <a16:colId xmlns:a16="http://schemas.microsoft.com/office/drawing/2014/main" val="20002"/>
                    </a:ext>
                  </a:extLst>
                </a:gridCol>
                <a:gridCol w="7130910">
                  <a:extLst>
                    <a:ext uri="{9D8B030D-6E8A-4147-A177-3AD203B41FA5}">
                      <a16:colId xmlns:a16="http://schemas.microsoft.com/office/drawing/2014/main" val="20003"/>
                    </a:ext>
                  </a:extLst>
                </a:gridCol>
              </a:tblGrid>
              <a:tr h="457200">
                <a:tc>
                  <a:txBody>
                    <a:bodyPr/>
                    <a:lstStyle/>
                    <a:p>
                      <a:pPr marL="91440" marR="241935">
                        <a:lnSpc>
                          <a:spcPct val="100000"/>
                        </a:lnSpc>
                        <a:spcBef>
                          <a:spcPts val="285"/>
                        </a:spcBef>
                      </a:pPr>
                      <a:r>
                        <a:rPr lang="en-US" sz="2200" b="1" dirty="0">
                          <a:solidFill>
                            <a:schemeClr val="bg1"/>
                          </a:solidFill>
                          <a:latin typeface="Aptos" panose="020B0004020202020204" pitchFamily="34" charset="0"/>
                          <a:cs typeface="Calibri"/>
                        </a:rPr>
                        <a:t>Math Claim</a:t>
                      </a:r>
                      <a:endParaRPr sz="2200" b="1" dirty="0">
                        <a:solidFill>
                          <a:schemeClr val="bg1"/>
                        </a:solidFill>
                        <a:latin typeface="Aptos" panose="020B0004020202020204" pitchFamily="34" charset="0"/>
                        <a:cs typeface="Calibri"/>
                      </a:endParaRPr>
                    </a:p>
                  </a:txBody>
                  <a:tcPr marL="0" marR="0" marT="36195"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55ABB"/>
                    </a:solidFill>
                  </a:tcPr>
                </a:tc>
                <a:tc>
                  <a:txBody>
                    <a:bodyPr/>
                    <a:lstStyle/>
                    <a:p>
                      <a:pPr marL="90805" marR="257175">
                        <a:lnSpc>
                          <a:spcPct val="100000"/>
                        </a:lnSpc>
                        <a:spcBef>
                          <a:spcPts val="285"/>
                        </a:spcBef>
                      </a:pPr>
                      <a:r>
                        <a:rPr lang="en-US" sz="2200" b="1" dirty="0">
                          <a:solidFill>
                            <a:schemeClr val="bg1"/>
                          </a:solidFill>
                          <a:latin typeface="Aptos" panose="020B0004020202020204" pitchFamily="34" charset="0"/>
                          <a:cs typeface="Calibri"/>
                        </a:rPr>
                        <a:t>Claim Statement</a:t>
                      </a:r>
                      <a:endParaRPr sz="2200" b="1" dirty="0">
                        <a:solidFill>
                          <a:schemeClr val="bg1"/>
                        </a:solidFill>
                        <a:latin typeface="Aptos" panose="020B0004020202020204" pitchFamily="34" charset="0"/>
                        <a:cs typeface="Calibri"/>
                      </a:endParaRPr>
                    </a:p>
                  </a:txBody>
                  <a:tcPr marL="0" marR="0" marT="36195"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255ABB"/>
                    </a:solidFill>
                  </a:tcPr>
                </a:tc>
                <a:extLst>
                  <a:ext uri="{0D108BD9-81ED-4DB2-BD59-A6C34878D82A}">
                    <a16:rowId xmlns:a16="http://schemas.microsoft.com/office/drawing/2014/main" val="2508911569"/>
                  </a:ext>
                </a:extLst>
              </a:tr>
              <a:tr h="1058109">
                <a:tc>
                  <a:txBody>
                    <a:bodyPr/>
                    <a:lstStyle/>
                    <a:p>
                      <a:pPr marL="91440" marR="241935">
                        <a:lnSpc>
                          <a:spcPct val="100000"/>
                        </a:lnSpc>
                        <a:spcBef>
                          <a:spcPts val="285"/>
                        </a:spcBef>
                      </a:pPr>
                      <a:r>
                        <a:rPr sz="2200" b="1" dirty="0">
                          <a:latin typeface="Aptos" panose="020B0004020202020204" pitchFamily="34" charset="0"/>
                          <a:cs typeface="Calibri"/>
                        </a:rPr>
                        <a:t>Claim</a:t>
                      </a:r>
                      <a:r>
                        <a:rPr sz="2200" b="1" spc="-30" dirty="0">
                          <a:latin typeface="Aptos" panose="020B0004020202020204" pitchFamily="34" charset="0"/>
                          <a:cs typeface="Calibri"/>
                        </a:rPr>
                        <a:t> </a:t>
                      </a:r>
                      <a:r>
                        <a:rPr sz="2200" b="1" spc="-25" dirty="0">
                          <a:latin typeface="Aptos" panose="020B0004020202020204" pitchFamily="34" charset="0"/>
                          <a:cs typeface="Calibri"/>
                        </a:rPr>
                        <a:t>1: </a:t>
                      </a:r>
                      <a:r>
                        <a:rPr sz="2200" dirty="0">
                          <a:latin typeface="Aptos" panose="020B0004020202020204" pitchFamily="34" charset="0"/>
                          <a:cs typeface="Calibri"/>
                        </a:rPr>
                        <a:t>Concepts</a:t>
                      </a:r>
                      <a:r>
                        <a:rPr sz="2200" spc="-35" dirty="0">
                          <a:latin typeface="Aptos" panose="020B0004020202020204" pitchFamily="34" charset="0"/>
                          <a:cs typeface="Calibri"/>
                        </a:rPr>
                        <a:t> </a:t>
                      </a:r>
                      <a:r>
                        <a:rPr sz="2200" spc="-25" dirty="0">
                          <a:latin typeface="Aptos" panose="020B0004020202020204" pitchFamily="34" charset="0"/>
                          <a:cs typeface="Calibri"/>
                        </a:rPr>
                        <a:t>And </a:t>
                      </a:r>
                      <a:r>
                        <a:rPr sz="2200" spc="-10" dirty="0">
                          <a:latin typeface="Aptos" panose="020B0004020202020204" pitchFamily="34" charset="0"/>
                          <a:cs typeface="Calibri"/>
                        </a:rPr>
                        <a:t>Procedures</a:t>
                      </a:r>
                      <a:endParaRPr sz="2200" dirty="0">
                        <a:latin typeface="Aptos" panose="020B0004020202020204" pitchFamily="34" charset="0"/>
                        <a:cs typeface="Calibri"/>
                      </a:endParaRPr>
                    </a:p>
                  </a:txBody>
                  <a:tcPr marL="0" marR="0" marT="3619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90805" marR="257175">
                        <a:lnSpc>
                          <a:spcPct val="100000"/>
                        </a:lnSpc>
                        <a:spcBef>
                          <a:spcPts val="285"/>
                        </a:spcBef>
                      </a:pPr>
                      <a:r>
                        <a:rPr sz="2200" dirty="0">
                          <a:latin typeface="Aptos" panose="020B0004020202020204" pitchFamily="34" charset="0"/>
                          <a:cs typeface="Calibri"/>
                        </a:rPr>
                        <a:t>Students</a:t>
                      </a:r>
                      <a:r>
                        <a:rPr sz="2200" spc="-55" dirty="0">
                          <a:latin typeface="Aptos" panose="020B0004020202020204" pitchFamily="34" charset="0"/>
                          <a:cs typeface="Calibri"/>
                        </a:rPr>
                        <a:t> </a:t>
                      </a:r>
                      <a:r>
                        <a:rPr sz="2200" dirty="0">
                          <a:latin typeface="Aptos" panose="020B0004020202020204" pitchFamily="34" charset="0"/>
                          <a:cs typeface="Calibri"/>
                        </a:rPr>
                        <a:t>can</a:t>
                      </a:r>
                      <a:r>
                        <a:rPr sz="2200" spc="-10" dirty="0">
                          <a:latin typeface="Aptos" panose="020B0004020202020204" pitchFamily="34" charset="0"/>
                          <a:cs typeface="Calibri"/>
                        </a:rPr>
                        <a:t> </a:t>
                      </a:r>
                      <a:r>
                        <a:rPr sz="2200" dirty="0">
                          <a:latin typeface="Aptos" panose="020B0004020202020204" pitchFamily="34" charset="0"/>
                          <a:cs typeface="Calibri"/>
                        </a:rPr>
                        <a:t>explain</a:t>
                      </a:r>
                      <a:r>
                        <a:rPr sz="2200" spc="-30" dirty="0">
                          <a:latin typeface="Aptos" panose="020B0004020202020204" pitchFamily="34" charset="0"/>
                          <a:cs typeface="Calibri"/>
                        </a:rPr>
                        <a:t> </a:t>
                      </a:r>
                      <a:r>
                        <a:rPr sz="2200" dirty="0">
                          <a:latin typeface="Aptos" panose="020B0004020202020204" pitchFamily="34" charset="0"/>
                          <a:cs typeface="Calibri"/>
                        </a:rPr>
                        <a:t>and</a:t>
                      </a:r>
                      <a:r>
                        <a:rPr sz="2200" spc="-35" dirty="0">
                          <a:latin typeface="Aptos" panose="020B0004020202020204" pitchFamily="34" charset="0"/>
                          <a:cs typeface="Calibri"/>
                        </a:rPr>
                        <a:t> </a:t>
                      </a:r>
                      <a:r>
                        <a:rPr sz="2200" spc="-20" dirty="0">
                          <a:latin typeface="Aptos" panose="020B0004020202020204" pitchFamily="34" charset="0"/>
                          <a:cs typeface="Calibri"/>
                        </a:rPr>
                        <a:t>apply </a:t>
                      </a:r>
                      <a:r>
                        <a:rPr sz="2200" spc="-10" dirty="0">
                          <a:latin typeface="Aptos" panose="020B0004020202020204" pitchFamily="34" charset="0"/>
                          <a:cs typeface="Calibri"/>
                        </a:rPr>
                        <a:t>mathematical</a:t>
                      </a:r>
                      <a:r>
                        <a:rPr sz="2200" dirty="0">
                          <a:latin typeface="Aptos" panose="020B0004020202020204" pitchFamily="34" charset="0"/>
                          <a:cs typeface="Calibri"/>
                        </a:rPr>
                        <a:t> concepts</a:t>
                      </a:r>
                      <a:r>
                        <a:rPr sz="2200" spc="5" dirty="0">
                          <a:latin typeface="Aptos" panose="020B0004020202020204" pitchFamily="34" charset="0"/>
                          <a:cs typeface="Calibri"/>
                        </a:rPr>
                        <a:t> </a:t>
                      </a:r>
                      <a:r>
                        <a:rPr sz="2200" dirty="0">
                          <a:latin typeface="Aptos" panose="020B0004020202020204" pitchFamily="34" charset="0"/>
                          <a:cs typeface="Calibri"/>
                        </a:rPr>
                        <a:t>and </a:t>
                      </a:r>
                      <a:r>
                        <a:rPr sz="2200" spc="-10" dirty="0">
                          <a:latin typeface="Aptos" panose="020B0004020202020204" pitchFamily="34" charset="0"/>
                          <a:cs typeface="Calibri"/>
                        </a:rPr>
                        <a:t>interpret</a:t>
                      </a:r>
                      <a:r>
                        <a:rPr sz="2200" spc="-15" dirty="0">
                          <a:latin typeface="Aptos" panose="020B0004020202020204" pitchFamily="34" charset="0"/>
                          <a:cs typeface="Calibri"/>
                        </a:rPr>
                        <a:t> </a:t>
                      </a:r>
                      <a:r>
                        <a:rPr sz="2200" spc="-25" dirty="0">
                          <a:latin typeface="Aptos" panose="020B0004020202020204" pitchFamily="34" charset="0"/>
                          <a:cs typeface="Calibri"/>
                        </a:rPr>
                        <a:t>and </a:t>
                      </a:r>
                      <a:r>
                        <a:rPr sz="2200" dirty="0">
                          <a:latin typeface="Aptos" panose="020B0004020202020204" pitchFamily="34" charset="0"/>
                          <a:cs typeface="Calibri"/>
                        </a:rPr>
                        <a:t>carry</a:t>
                      </a:r>
                      <a:r>
                        <a:rPr sz="2200" spc="20" dirty="0">
                          <a:latin typeface="Aptos" panose="020B0004020202020204" pitchFamily="34" charset="0"/>
                          <a:cs typeface="Calibri"/>
                        </a:rPr>
                        <a:t> </a:t>
                      </a:r>
                      <a:r>
                        <a:rPr sz="2200" dirty="0">
                          <a:latin typeface="Aptos" panose="020B0004020202020204" pitchFamily="34" charset="0"/>
                          <a:cs typeface="Calibri"/>
                        </a:rPr>
                        <a:t>out</a:t>
                      </a:r>
                      <a:r>
                        <a:rPr sz="2200" spc="10" dirty="0">
                          <a:latin typeface="Aptos" panose="020B0004020202020204" pitchFamily="34" charset="0"/>
                          <a:cs typeface="Calibri"/>
                        </a:rPr>
                        <a:t> </a:t>
                      </a:r>
                      <a:r>
                        <a:rPr sz="2200" spc="-10" dirty="0">
                          <a:latin typeface="Aptos" panose="020B0004020202020204" pitchFamily="34" charset="0"/>
                          <a:cs typeface="Calibri"/>
                        </a:rPr>
                        <a:t>mathematical</a:t>
                      </a:r>
                      <a:r>
                        <a:rPr sz="2200" spc="10" dirty="0">
                          <a:latin typeface="Aptos" panose="020B0004020202020204" pitchFamily="34" charset="0"/>
                          <a:cs typeface="Calibri"/>
                        </a:rPr>
                        <a:t> </a:t>
                      </a:r>
                      <a:r>
                        <a:rPr sz="2200" spc="-10" dirty="0">
                          <a:latin typeface="Aptos" panose="020B0004020202020204" pitchFamily="34" charset="0"/>
                          <a:cs typeface="Calibri"/>
                        </a:rPr>
                        <a:t>procedures</a:t>
                      </a:r>
                      <a:r>
                        <a:rPr sz="2200" spc="-15" dirty="0">
                          <a:latin typeface="Aptos" panose="020B0004020202020204" pitchFamily="34" charset="0"/>
                          <a:cs typeface="Calibri"/>
                        </a:rPr>
                        <a:t> </a:t>
                      </a:r>
                      <a:r>
                        <a:rPr sz="2200" spc="-20" dirty="0">
                          <a:latin typeface="Aptos" panose="020B0004020202020204" pitchFamily="34" charset="0"/>
                          <a:cs typeface="Calibri"/>
                        </a:rPr>
                        <a:t>with </a:t>
                      </a:r>
                      <a:r>
                        <a:rPr sz="2200" dirty="0">
                          <a:latin typeface="Aptos" panose="020B0004020202020204" pitchFamily="34" charset="0"/>
                          <a:cs typeface="Calibri"/>
                        </a:rPr>
                        <a:t>precision</a:t>
                      </a:r>
                      <a:r>
                        <a:rPr sz="2200" spc="-35" dirty="0">
                          <a:latin typeface="Aptos" panose="020B0004020202020204" pitchFamily="34" charset="0"/>
                          <a:cs typeface="Calibri"/>
                        </a:rPr>
                        <a:t> </a:t>
                      </a:r>
                      <a:r>
                        <a:rPr sz="2200" dirty="0">
                          <a:latin typeface="Aptos" panose="020B0004020202020204" pitchFamily="34" charset="0"/>
                          <a:cs typeface="Calibri"/>
                        </a:rPr>
                        <a:t>and</a:t>
                      </a:r>
                      <a:r>
                        <a:rPr sz="2200" spc="-35" dirty="0">
                          <a:latin typeface="Aptos" panose="020B0004020202020204" pitchFamily="34" charset="0"/>
                          <a:cs typeface="Calibri"/>
                        </a:rPr>
                        <a:t> </a:t>
                      </a:r>
                      <a:r>
                        <a:rPr sz="2200" spc="-10" dirty="0">
                          <a:latin typeface="Aptos" panose="020B0004020202020204" pitchFamily="34" charset="0"/>
                          <a:cs typeface="Calibri"/>
                        </a:rPr>
                        <a:t>fluency</a:t>
                      </a:r>
                      <a:r>
                        <a:rPr lang="en-US" sz="2200" spc="-10" dirty="0">
                          <a:latin typeface="Aptos" panose="020B0004020202020204" pitchFamily="34" charset="0"/>
                          <a:cs typeface="Calibri"/>
                        </a:rPr>
                        <a:t>.</a:t>
                      </a:r>
                      <a:endParaRPr sz="2200" dirty="0">
                        <a:latin typeface="Aptos" panose="020B0004020202020204" pitchFamily="34" charset="0"/>
                        <a:cs typeface="Calibri"/>
                      </a:endParaRPr>
                    </a:p>
                  </a:txBody>
                  <a:tcPr marL="0" marR="0" marT="3619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8E8"/>
                    </a:solidFill>
                  </a:tcPr>
                </a:tc>
                <a:extLst>
                  <a:ext uri="{0D108BD9-81ED-4DB2-BD59-A6C34878D82A}">
                    <a16:rowId xmlns:a16="http://schemas.microsoft.com/office/drawing/2014/main" val="10001"/>
                  </a:ext>
                </a:extLst>
              </a:tr>
              <a:tr h="1398561">
                <a:tc>
                  <a:txBody>
                    <a:bodyPr/>
                    <a:lstStyle/>
                    <a:p>
                      <a:pPr marL="91440" marR="98425">
                        <a:lnSpc>
                          <a:spcPct val="100000"/>
                        </a:lnSpc>
                        <a:spcBef>
                          <a:spcPts val="285"/>
                        </a:spcBef>
                      </a:pPr>
                      <a:r>
                        <a:rPr sz="2200" b="1" dirty="0">
                          <a:latin typeface="Aptos" panose="020B0004020202020204" pitchFamily="34" charset="0"/>
                          <a:cs typeface="Calibri"/>
                        </a:rPr>
                        <a:t>Claim</a:t>
                      </a:r>
                      <a:r>
                        <a:rPr sz="2200" b="1" spc="-30" dirty="0">
                          <a:latin typeface="Aptos" panose="020B0004020202020204" pitchFamily="34" charset="0"/>
                          <a:cs typeface="Calibri"/>
                        </a:rPr>
                        <a:t> </a:t>
                      </a:r>
                      <a:r>
                        <a:rPr sz="2200" b="1" spc="-25" dirty="0">
                          <a:latin typeface="Aptos" panose="020B0004020202020204" pitchFamily="34" charset="0"/>
                          <a:cs typeface="Calibri"/>
                        </a:rPr>
                        <a:t>2: </a:t>
                      </a:r>
                      <a:r>
                        <a:rPr sz="2200" dirty="0">
                          <a:latin typeface="Aptos" panose="020B0004020202020204" pitchFamily="34" charset="0"/>
                          <a:cs typeface="Calibri"/>
                        </a:rPr>
                        <a:t>Problem</a:t>
                      </a:r>
                      <a:r>
                        <a:rPr sz="2200" spc="-60" dirty="0">
                          <a:latin typeface="Aptos" panose="020B0004020202020204" pitchFamily="34" charset="0"/>
                          <a:cs typeface="Calibri"/>
                        </a:rPr>
                        <a:t> </a:t>
                      </a:r>
                      <a:r>
                        <a:rPr sz="2200" spc="-10" dirty="0">
                          <a:latin typeface="Aptos" panose="020B0004020202020204" pitchFamily="34" charset="0"/>
                          <a:cs typeface="Calibri"/>
                        </a:rPr>
                        <a:t>Solving</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90805" marR="123825">
                        <a:lnSpc>
                          <a:spcPct val="100000"/>
                        </a:lnSpc>
                        <a:spcBef>
                          <a:spcPts val="285"/>
                        </a:spcBef>
                      </a:pPr>
                      <a:r>
                        <a:rPr sz="2200" dirty="0">
                          <a:latin typeface="Aptos" panose="020B0004020202020204" pitchFamily="34" charset="0"/>
                          <a:cs typeface="Calibri"/>
                        </a:rPr>
                        <a:t>Students</a:t>
                      </a:r>
                      <a:r>
                        <a:rPr sz="2200" spc="-60" dirty="0">
                          <a:latin typeface="Aptos" panose="020B0004020202020204" pitchFamily="34" charset="0"/>
                          <a:cs typeface="Calibri"/>
                        </a:rPr>
                        <a:t> </a:t>
                      </a:r>
                      <a:r>
                        <a:rPr sz="2200" dirty="0">
                          <a:latin typeface="Aptos" panose="020B0004020202020204" pitchFamily="34" charset="0"/>
                          <a:cs typeface="Calibri"/>
                        </a:rPr>
                        <a:t>can</a:t>
                      </a:r>
                      <a:r>
                        <a:rPr sz="2200" spc="-20" dirty="0">
                          <a:latin typeface="Aptos" panose="020B0004020202020204" pitchFamily="34" charset="0"/>
                          <a:cs typeface="Calibri"/>
                        </a:rPr>
                        <a:t> </a:t>
                      </a:r>
                      <a:r>
                        <a:rPr sz="2200" dirty="0">
                          <a:latin typeface="Aptos" panose="020B0004020202020204" pitchFamily="34" charset="0"/>
                          <a:cs typeface="Calibri"/>
                        </a:rPr>
                        <a:t>solve</a:t>
                      </a:r>
                      <a:r>
                        <a:rPr sz="2200" spc="-25" dirty="0">
                          <a:latin typeface="Aptos" panose="020B0004020202020204" pitchFamily="34" charset="0"/>
                          <a:cs typeface="Calibri"/>
                        </a:rPr>
                        <a:t> </a:t>
                      </a:r>
                      <a:r>
                        <a:rPr sz="2200" dirty="0">
                          <a:latin typeface="Aptos" panose="020B0004020202020204" pitchFamily="34" charset="0"/>
                          <a:cs typeface="Calibri"/>
                        </a:rPr>
                        <a:t>a</a:t>
                      </a:r>
                      <a:r>
                        <a:rPr sz="2200" spc="-25" dirty="0">
                          <a:latin typeface="Aptos" panose="020B0004020202020204" pitchFamily="34" charset="0"/>
                          <a:cs typeface="Calibri"/>
                        </a:rPr>
                        <a:t> </a:t>
                      </a:r>
                      <a:r>
                        <a:rPr sz="2200" dirty="0">
                          <a:latin typeface="Aptos" panose="020B0004020202020204" pitchFamily="34" charset="0"/>
                          <a:cs typeface="Calibri"/>
                        </a:rPr>
                        <a:t>range</a:t>
                      </a:r>
                      <a:r>
                        <a:rPr sz="2200" spc="-35" dirty="0">
                          <a:latin typeface="Aptos" panose="020B0004020202020204" pitchFamily="34" charset="0"/>
                          <a:cs typeface="Calibri"/>
                        </a:rPr>
                        <a:t> </a:t>
                      </a:r>
                      <a:r>
                        <a:rPr sz="2200" dirty="0">
                          <a:latin typeface="Aptos" panose="020B0004020202020204" pitchFamily="34" charset="0"/>
                          <a:cs typeface="Calibri"/>
                        </a:rPr>
                        <a:t>of</a:t>
                      </a:r>
                      <a:r>
                        <a:rPr sz="2200" spc="-35" dirty="0">
                          <a:latin typeface="Aptos" panose="020B0004020202020204" pitchFamily="34" charset="0"/>
                          <a:cs typeface="Calibri"/>
                        </a:rPr>
                        <a:t> </a:t>
                      </a:r>
                      <a:r>
                        <a:rPr sz="2200" dirty="0">
                          <a:latin typeface="Aptos" panose="020B0004020202020204" pitchFamily="34" charset="0"/>
                          <a:cs typeface="Calibri"/>
                        </a:rPr>
                        <a:t>complex</a:t>
                      </a:r>
                      <a:r>
                        <a:rPr sz="2200" spc="-30" dirty="0">
                          <a:latin typeface="Aptos" panose="020B0004020202020204" pitchFamily="34" charset="0"/>
                          <a:cs typeface="Calibri"/>
                        </a:rPr>
                        <a:t> </a:t>
                      </a:r>
                      <a:r>
                        <a:rPr sz="2200" spc="-20" dirty="0">
                          <a:latin typeface="Aptos" panose="020B0004020202020204" pitchFamily="34" charset="0"/>
                          <a:cs typeface="Calibri"/>
                        </a:rPr>
                        <a:t>well-</a:t>
                      </a:r>
                      <a:r>
                        <a:rPr sz="2200" dirty="0">
                          <a:latin typeface="Aptos" panose="020B0004020202020204" pitchFamily="34" charset="0"/>
                          <a:cs typeface="Calibri"/>
                        </a:rPr>
                        <a:t>posed</a:t>
                      </a:r>
                      <a:r>
                        <a:rPr sz="2200" spc="-15" dirty="0">
                          <a:latin typeface="Aptos" panose="020B0004020202020204" pitchFamily="34" charset="0"/>
                          <a:cs typeface="Calibri"/>
                        </a:rPr>
                        <a:t> </a:t>
                      </a:r>
                      <a:r>
                        <a:rPr sz="2200" dirty="0">
                          <a:latin typeface="Aptos" panose="020B0004020202020204" pitchFamily="34" charset="0"/>
                          <a:cs typeface="Calibri"/>
                        </a:rPr>
                        <a:t>problems</a:t>
                      </a:r>
                      <a:r>
                        <a:rPr sz="2200" spc="-35" dirty="0">
                          <a:latin typeface="Aptos" panose="020B0004020202020204" pitchFamily="34" charset="0"/>
                          <a:cs typeface="Calibri"/>
                        </a:rPr>
                        <a:t> </a:t>
                      </a:r>
                      <a:r>
                        <a:rPr sz="2200" dirty="0">
                          <a:latin typeface="Aptos" panose="020B0004020202020204" pitchFamily="34" charset="0"/>
                          <a:cs typeface="Calibri"/>
                        </a:rPr>
                        <a:t>in</a:t>
                      </a:r>
                      <a:r>
                        <a:rPr sz="2200" spc="-15" dirty="0">
                          <a:latin typeface="Aptos" panose="020B0004020202020204" pitchFamily="34" charset="0"/>
                          <a:cs typeface="Calibri"/>
                        </a:rPr>
                        <a:t> </a:t>
                      </a:r>
                      <a:r>
                        <a:rPr sz="2200" dirty="0">
                          <a:latin typeface="Aptos" panose="020B0004020202020204" pitchFamily="34" charset="0"/>
                          <a:cs typeface="Calibri"/>
                        </a:rPr>
                        <a:t>pure</a:t>
                      </a:r>
                      <a:r>
                        <a:rPr sz="2200" spc="-40" dirty="0">
                          <a:latin typeface="Aptos" panose="020B0004020202020204" pitchFamily="34" charset="0"/>
                          <a:cs typeface="Calibri"/>
                        </a:rPr>
                        <a:t> </a:t>
                      </a:r>
                      <a:r>
                        <a:rPr sz="2200" dirty="0">
                          <a:latin typeface="Aptos" panose="020B0004020202020204" pitchFamily="34" charset="0"/>
                          <a:cs typeface="Calibri"/>
                        </a:rPr>
                        <a:t>and</a:t>
                      </a:r>
                      <a:r>
                        <a:rPr sz="2200" spc="-15" dirty="0">
                          <a:latin typeface="Aptos" panose="020B0004020202020204" pitchFamily="34" charset="0"/>
                          <a:cs typeface="Calibri"/>
                        </a:rPr>
                        <a:t> </a:t>
                      </a:r>
                      <a:r>
                        <a:rPr sz="2200" spc="-10" dirty="0">
                          <a:latin typeface="Aptos" panose="020B0004020202020204" pitchFamily="34" charset="0"/>
                          <a:cs typeface="Calibri"/>
                        </a:rPr>
                        <a:t>applied mathematics,</a:t>
                      </a:r>
                      <a:r>
                        <a:rPr sz="2200" spc="-20" dirty="0">
                          <a:latin typeface="Aptos" panose="020B0004020202020204" pitchFamily="34" charset="0"/>
                          <a:cs typeface="Calibri"/>
                        </a:rPr>
                        <a:t> </a:t>
                      </a:r>
                      <a:r>
                        <a:rPr sz="2200" dirty="0">
                          <a:latin typeface="Aptos" panose="020B0004020202020204" pitchFamily="34" charset="0"/>
                          <a:cs typeface="Calibri"/>
                        </a:rPr>
                        <a:t>making</a:t>
                      </a:r>
                      <a:r>
                        <a:rPr sz="2200" spc="-5" dirty="0">
                          <a:latin typeface="Aptos" panose="020B0004020202020204" pitchFamily="34" charset="0"/>
                          <a:cs typeface="Calibri"/>
                        </a:rPr>
                        <a:t> </a:t>
                      </a:r>
                      <a:r>
                        <a:rPr sz="2200" dirty="0">
                          <a:latin typeface="Aptos" panose="020B0004020202020204" pitchFamily="34" charset="0"/>
                          <a:cs typeface="Calibri"/>
                        </a:rPr>
                        <a:t>productive</a:t>
                      </a:r>
                      <a:r>
                        <a:rPr sz="2200" spc="-35" dirty="0">
                          <a:latin typeface="Aptos" panose="020B0004020202020204" pitchFamily="34" charset="0"/>
                          <a:cs typeface="Calibri"/>
                        </a:rPr>
                        <a:t> </a:t>
                      </a:r>
                      <a:r>
                        <a:rPr sz="2200" dirty="0">
                          <a:latin typeface="Aptos" panose="020B0004020202020204" pitchFamily="34" charset="0"/>
                          <a:cs typeface="Calibri"/>
                        </a:rPr>
                        <a:t>use</a:t>
                      </a:r>
                      <a:r>
                        <a:rPr sz="2200" spc="-10" dirty="0">
                          <a:latin typeface="Aptos" panose="020B0004020202020204" pitchFamily="34" charset="0"/>
                          <a:cs typeface="Calibri"/>
                        </a:rPr>
                        <a:t> </a:t>
                      </a:r>
                      <a:r>
                        <a:rPr sz="2200" spc="-25" dirty="0">
                          <a:latin typeface="Aptos" panose="020B0004020202020204" pitchFamily="34" charset="0"/>
                          <a:cs typeface="Calibri"/>
                        </a:rPr>
                        <a:t>of </a:t>
                      </a:r>
                      <a:r>
                        <a:rPr sz="2200" dirty="0">
                          <a:latin typeface="Aptos" panose="020B0004020202020204" pitchFamily="34" charset="0"/>
                          <a:cs typeface="Calibri"/>
                        </a:rPr>
                        <a:t>knowledge</a:t>
                      </a:r>
                      <a:r>
                        <a:rPr sz="2200" spc="-15" dirty="0">
                          <a:latin typeface="Aptos" panose="020B0004020202020204" pitchFamily="34" charset="0"/>
                          <a:cs typeface="Calibri"/>
                        </a:rPr>
                        <a:t> </a:t>
                      </a:r>
                      <a:r>
                        <a:rPr sz="2200" dirty="0">
                          <a:latin typeface="Aptos" panose="020B0004020202020204" pitchFamily="34" charset="0"/>
                          <a:cs typeface="Calibri"/>
                        </a:rPr>
                        <a:t>and</a:t>
                      </a:r>
                      <a:r>
                        <a:rPr sz="2200" spc="-20" dirty="0">
                          <a:latin typeface="Aptos" panose="020B0004020202020204" pitchFamily="34" charset="0"/>
                          <a:cs typeface="Calibri"/>
                        </a:rPr>
                        <a:t> </a:t>
                      </a:r>
                      <a:r>
                        <a:rPr sz="2200" spc="-10" dirty="0">
                          <a:latin typeface="Aptos" panose="020B0004020202020204" pitchFamily="34" charset="0"/>
                          <a:cs typeface="Calibri"/>
                        </a:rPr>
                        <a:t>problem-</a:t>
                      </a:r>
                      <a:r>
                        <a:rPr sz="2200" dirty="0">
                          <a:latin typeface="Aptos" panose="020B0004020202020204" pitchFamily="34" charset="0"/>
                          <a:cs typeface="Calibri"/>
                        </a:rPr>
                        <a:t>solving</a:t>
                      </a:r>
                      <a:r>
                        <a:rPr sz="2200" spc="-40" dirty="0">
                          <a:latin typeface="Aptos" panose="020B0004020202020204" pitchFamily="34" charset="0"/>
                          <a:cs typeface="Calibri"/>
                        </a:rPr>
                        <a:t> </a:t>
                      </a:r>
                      <a:r>
                        <a:rPr sz="2200" spc="-10" dirty="0">
                          <a:latin typeface="Aptos" panose="020B0004020202020204" pitchFamily="34" charset="0"/>
                          <a:cs typeface="Calibri"/>
                        </a:rPr>
                        <a:t>strategies.</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1058109">
                <a:tc>
                  <a:txBody>
                    <a:bodyPr/>
                    <a:lstStyle/>
                    <a:p>
                      <a:pPr marL="90805" marR="123189">
                        <a:lnSpc>
                          <a:spcPct val="100000"/>
                        </a:lnSpc>
                        <a:spcBef>
                          <a:spcPts val="285"/>
                        </a:spcBef>
                      </a:pPr>
                      <a:r>
                        <a:rPr sz="2200" b="1" dirty="0">
                          <a:latin typeface="Aptos" panose="020B0004020202020204" pitchFamily="34" charset="0"/>
                          <a:cs typeface="Calibri"/>
                        </a:rPr>
                        <a:t>Claim</a:t>
                      </a:r>
                      <a:r>
                        <a:rPr sz="2200" b="1" spc="-30" dirty="0">
                          <a:latin typeface="Aptos" panose="020B0004020202020204" pitchFamily="34" charset="0"/>
                          <a:cs typeface="Calibri"/>
                        </a:rPr>
                        <a:t> </a:t>
                      </a:r>
                      <a:r>
                        <a:rPr sz="2200" b="1" spc="-25" dirty="0">
                          <a:latin typeface="Aptos" panose="020B0004020202020204" pitchFamily="34" charset="0"/>
                          <a:cs typeface="Calibri"/>
                        </a:rPr>
                        <a:t>3: </a:t>
                      </a:r>
                      <a:r>
                        <a:rPr sz="2200" spc="-10" dirty="0">
                          <a:latin typeface="Aptos" panose="020B0004020202020204" pitchFamily="34" charset="0"/>
                          <a:cs typeface="Calibri"/>
                        </a:rPr>
                        <a:t>Communicating Reasoning</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90805" marR="115570">
                        <a:lnSpc>
                          <a:spcPct val="100000"/>
                        </a:lnSpc>
                        <a:spcBef>
                          <a:spcPts val="285"/>
                        </a:spcBef>
                      </a:pPr>
                      <a:r>
                        <a:rPr sz="2200" dirty="0">
                          <a:latin typeface="Aptos" panose="020B0004020202020204" pitchFamily="34" charset="0"/>
                          <a:cs typeface="Calibri"/>
                        </a:rPr>
                        <a:t>Students</a:t>
                      </a:r>
                      <a:r>
                        <a:rPr sz="2200" spc="-55" dirty="0">
                          <a:latin typeface="Aptos" panose="020B0004020202020204" pitchFamily="34" charset="0"/>
                          <a:cs typeface="Calibri"/>
                        </a:rPr>
                        <a:t> </a:t>
                      </a:r>
                      <a:r>
                        <a:rPr sz="2200" dirty="0">
                          <a:latin typeface="Aptos" panose="020B0004020202020204" pitchFamily="34" charset="0"/>
                          <a:cs typeface="Calibri"/>
                        </a:rPr>
                        <a:t>can</a:t>
                      </a:r>
                      <a:r>
                        <a:rPr sz="2200" spc="-5" dirty="0">
                          <a:latin typeface="Aptos" panose="020B0004020202020204" pitchFamily="34" charset="0"/>
                          <a:cs typeface="Calibri"/>
                        </a:rPr>
                        <a:t> </a:t>
                      </a:r>
                      <a:r>
                        <a:rPr sz="2200" dirty="0">
                          <a:latin typeface="Aptos" panose="020B0004020202020204" pitchFamily="34" charset="0"/>
                          <a:cs typeface="Calibri"/>
                        </a:rPr>
                        <a:t>clearly</a:t>
                      </a:r>
                      <a:r>
                        <a:rPr sz="2200" spc="-20" dirty="0">
                          <a:latin typeface="Aptos" panose="020B0004020202020204" pitchFamily="34" charset="0"/>
                          <a:cs typeface="Calibri"/>
                        </a:rPr>
                        <a:t> </a:t>
                      </a:r>
                      <a:r>
                        <a:rPr sz="2200" dirty="0">
                          <a:latin typeface="Aptos" panose="020B0004020202020204" pitchFamily="34" charset="0"/>
                          <a:cs typeface="Calibri"/>
                        </a:rPr>
                        <a:t>and</a:t>
                      </a:r>
                      <a:r>
                        <a:rPr sz="2200" spc="-30" dirty="0">
                          <a:latin typeface="Aptos" panose="020B0004020202020204" pitchFamily="34" charset="0"/>
                          <a:cs typeface="Calibri"/>
                        </a:rPr>
                        <a:t> </a:t>
                      </a:r>
                      <a:r>
                        <a:rPr sz="2200" dirty="0">
                          <a:latin typeface="Aptos" panose="020B0004020202020204" pitchFamily="34" charset="0"/>
                          <a:cs typeface="Calibri"/>
                        </a:rPr>
                        <a:t>precisely</a:t>
                      </a:r>
                      <a:r>
                        <a:rPr sz="2200" spc="-30" dirty="0">
                          <a:latin typeface="Aptos" panose="020B0004020202020204" pitchFamily="34" charset="0"/>
                          <a:cs typeface="Calibri"/>
                        </a:rPr>
                        <a:t> </a:t>
                      </a:r>
                      <a:r>
                        <a:rPr sz="2200" spc="-10" dirty="0">
                          <a:latin typeface="Aptos" panose="020B0004020202020204" pitchFamily="34" charset="0"/>
                          <a:cs typeface="Calibri"/>
                        </a:rPr>
                        <a:t>construct </a:t>
                      </a:r>
                      <a:r>
                        <a:rPr sz="2200" dirty="0">
                          <a:latin typeface="Aptos" panose="020B0004020202020204" pitchFamily="34" charset="0"/>
                          <a:cs typeface="Calibri"/>
                        </a:rPr>
                        <a:t>viable </a:t>
                      </a:r>
                      <a:r>
                        <a:rPr sz="2200" spc="-10" dirty="0">
                          <a:latin typeface="Aptos" panose="020B0004020202020204" pitchFamily="34" charset="0"/>
                          <a:cs typeface="Calibri"/>
                        </a:rPr>
                        <a:t>arguments</a:t>
                      </a:r>
                      <a:r>
                        <a:rPr sz="2200" spc="-20" dirty="0">
                          <a:latin typeface="Aptos" panose="020B0004020202020204" pitchFamily="34" charset="0"/>
                          <a:cs typeface="Calibri"/>
                        </a:rPr>
                        <a:t> </a:t>
                      </a:r>
                      <a:r>
                        <a:rPr sz="2200" dirty="0">
                          <a:latin typeface="Aptos" panose="020B0004020202020204" pitchFamily="34" charset="0"/>
                          <a:cs typeface="Calibri"/>
                        </a:rPr>
                        <a:t>to support</a:t>
                      </a:r>
                      <a:r>
                        <a:rPr sz="2200" spc="-25" dirty="0">
                          <a:latin typeface="Aptos" panose="020B0004020202020204" pitchFamily="34" charset="0"/>
                          <a:cs typeface="Calibri"/>
                        </a:rPr>
                        <a:t> </a:t>
                      </a:r>
                      <a:r>
                        <a:rPr sz="2200" dirty="0">
                          <a:latin typeface="Aptos" panose="020B0004020202020204" pitchFamily="34" charset="0"/>
                          <a:cs typeface="Calibri"/>
                        </a:rPr>
                        <a:t>their</a:t>
                      </a:r>
                      <a:r>
                        <a:rPr sz="2200" spc="-25" dirty="0">
                          <a:latin typeface="Aptos" panose="020B0004020202020204" pitchFamily="34" charset="0"/>
                          <a:cs typeface="Calibri"/>
                        </a:rPr>
                        <a:t> own </a:t>
                      </a:r>
                      <a:r>
                        <a:rPr sz="2200" dirty="0">
                          <a:latin typeface="Aptos" panose="020B0004020202020204" pitchFamily="34" charset="0"/>
                          <a:cs typeface="Calibri"/>
                        </a:rPr>
                        <a:t>reasoning</a:t>
                      </a:r>
                      <a:r>
                        <a:rPr sz="2200" spc="-40" dirty="0">
                          <a:latin typeface="Aptos" panose="020B0004020202020204" pitchFamily="34" charset="0"/>
                          <a:cs typeface="Calibri"/>
                        </a:rPr>
                        <a:t> </a:t>
                      </a:r>
                      <a:r>
                        <a:rPr sz="2200" dirty="0">
                          <a:latin typeface="Aptos" panose="020B0004020202020204" pitchFamily="34" charset="0"/>
                          <a:cs typeface="Calibri"/>
                        </a:rPr>
                        <a:t>and</a:t>
                      </a:r>
                      <a:r>
                        <a:rPr sz="2200" spc="-25" dirty="0">
                          <a:latin typeface="Aptos" panose="020B0004020202020204" pitchFamily="34" charset="0"/>
                          <a:cs typeface="Calibri"/>
                        </a:rPr>
                        <a:t> </a:t>
                      </a:r>
                      <a:r>
                        <a:rPr sz="2200" dirty="0">
                          <a:latin typeface="Aptos" panose="020B0004020202020204" pitchFamily="34" charset="0"/>
                          <a:cs typeface="Calibri"/>
                        </a:rPr>
                        <a:t>to</a:t>
                      </a:r>
                      <a:r>
                        <a:rPr sz="2200" spc="-15" dirty="0">
                          <a:latin typeface="Aptos" panose="020B0004020202020204" pitchFamily="34" charset="0"/>
                          <a:cs typeface="Calibri"/>
                        </a:rPr>
                        <a:t> </a:t>
                      </a:r>
                      <a:r>
                        <a:rPr sz="2200" dirty="0">
                          <a:latin typeface="Aptos" panose="020B0004020202020204" pitchFamily="34" charset="0"/>
                          <a:cs typeface="Calibri"/>
                        </a:rPr>
                        <a:t>critique</a:t>
                      </a:r>
                      <a:r>
                        <a:rPr sz="2200" spc="-40" dirty="0">
                          <a:latin typeface="Aptos" panose="020B0004020202020204" pitchFamily="34" charset="0"/>
                          <a:cs typeface="Calibri"/>
                        </a:rPr>
                        <a:t> </a:t>
                      </a:r>
                      <a:r>
                        <a:rPr sz="2200" dirty="0">
                          <a:latin typeface="Aptos" panose="020B0004020202020204" pitchFamily="34" charset="0"/>
                          <a:cs typeface="Calibri"/>
                        </a:rPr>
                        <a:t>the</a:t>
                      </a:r>
                      <a:r>
                        <a:rPr sz="2200" spc="-15" dirty="0">
                          <a:latin typeface="Aptos" panose="020B0004020202020204" pitchFamily="34" charset="0"/>
                          <a:cs typeface="Calibri"/>
                        </a:rPr>
                        <a:t> </a:t>
                      </a:r>
                      <a:r>
                        <a:rPr sz="2200" dirty="0">
                          <a:latin typeface="Aptos" panose="020B0004020202020204" pitchFamily="34" charset="0"/>
                          <a:cs typeface="Calibri"/>
                        </a:rPr>
                        <a:t>reasoning</a:t>
                      </a:r>
                      <a:r>
                        <a:rPr sz="2200" spc="-50" dirty="0">
                          <a:latin typeface="Aptos" panose="020B0004020202020204" pitchFamily="34" charset="0"/>
                          <a:cs typeface="Calibri"/>
                        </a:rPr>
                        <a:t> </a:t>
                      </a:r>
                      <a:r>
                        <a:rPr sz="2200" spc="-25" dirty="0">
                          <a:latin typeface="Aptos" panose="020B0004020202020204" pitchFamily="34" charset="0"/>
                          <a:cs typeface="Calibri"/>
                        </a:rPr>
                        <a:t>of </a:t>
                      </a:r>
                      <a:r>
                        <a:rPr sz="2200" spc="-10" dirty="0">
                          <a:latin typeface="Aptos" panose="020B0004020202020204" pitchFamily="34" charset="0"/>
                          <a:cs typeface="Calibri"/>
                        </a:rPr>
                        <a:t>others.</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1058109">
                <a:tc>
                  <a:txBody>
                    <a:bodyPr/>
                    <a:lstStyle/>
                    <a:p>
                      <a:pPr marL="90805" marR="226695">
                        <a:lnSpc>
                          <a:spcPct val="100000"/>
                        </a:lnSpc>
                        <a:spcBef>
                          <a:spcPts val="285"/>
                        </a:spcBef>
                      </a:pPr>
                      <a:r>
                        <a:rPr sz="2200" b="1" dirty="0">
                          <a:latin typeface="Aptos" panose="020B0004020202020204" pitchFamily="34" charset="0"/>
                          <a:cs typeface="Calibri"/>
                        </a:rPr>
                        <a:t>Claim</a:t>
                      </a:r>
                      <a:r>
                        <a:rPr sz="2200" b="1" spc="-30" dirty="0">
                          <a:latin typeface="Aptos" panose="020B0004020202020204" pitchFamily="34" charset="0"/>
                          <a:cs typeface="Calibri"/>
                        </a:rPr>
                        <a:t> </a:t>
                      </a:r>
                      <a:r>
                        <a:rPr sz="2200" b="1" spc="-25" dirty="0">
                          <a:latin typeface="Aptos" panose="020B0004020202020204" pitchFamily="34" charset="0"/>
                          <a:cs typeface="Calibri"/>
                        </a:rPr>
                        <a:t>4: </a:t>
                      </a:r>
                      <a:r>
                        <a:rPr sz="2200" dirty="0">
                          <a:latin typeface="Aptos" panose="020B0004020202020204" pitchFamily="34" charset="0"/>
                          <a:cs typeface="Calibri"/>
                        </a:rPr>
                        <a:t>Modeling</a:t>
                      </a:r>
                      <a:r>
                        <a:rPr sz="2200" spc="-40" dirty="0">
                          <a:latin typeface="Aptos" panose="020B0004020202020204" pitchFamily="34" charset="0"/>
                          <a:cs typeface="Calibri"/>
                        </a:rPr>
                        <a:t> </a:t>
                      </a:r>
                      <a:r>
                        <a:rPr sz="2200" spc="-25" dirty="0">
                          <a:latin typeface="Aptos" panose="020B0004020202020204" pitchFamily="34" charset="0"/>
                          <a:cs typeface="Calibri"/>
                        </a:rPr>
                        <a:t>And </a:t>
                      </a:r>
                      <a:r>
                        <a:rPr sz="2200" dirty="0">
                          <a:latin typeface="Aptos" panose="020B0004020202020204" pitchFamily="34" charset="0"/>
                          <a:cs typeface="Calibri"/>
                        </a:rPr>
                        <a:t>Data</a:t>
                      </a:r>
                      <a:r>
                        <a:rPr sz="2200" spc="-55" dirty="0">
                          <a:latin typeface="Aptos" panose="020B0004020202020204" pitchFamily="34" charset="0"/>
                          <a:cs typeface="Calibri"/>
                        </a:rPr>
                        <a:t> </a:t>
                      </a:r>
                      <a:r>
                        <a:rPr sz="2200" spc="-10" dirty="0">
                          <a:latin typeface="Aptos" panose="020B0004020202020204" pitchFamily="34" charset="0"/>
                          <a:cs typeface="Calibri"/>
                        </a:rPr>
                        <a:t>Analysis</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90805" marR="109855">
                        <a:lnSpc>
                          <a:spcPct val="100000"/>
                        </a:lnSpc>
                        <a:spcBef>
                          <a:spcPts val="285"/>
                        </a:spcBef>
                      </a:pPr>
                      <a:r>
                        <a:rPr sz="2200" dirty="0">
                          <a:latin typeface="Aptos" panose="020B0004020202020204" pitchFamily="34" charset="0"/>
                          <a:cs typeface="Calibri"/>
                        </a:rPr>
                        <a:t>Students</a:t>
                      </a:r>
                      <a:r>
                        <a:rPr sz="2200" spc="-65" dirty="0">
                          <a:latin typeface="Aptos" panose="020B0004020202020204" pitchFamily="34" charset="0"/>
                          <a:cs typeface="Calibri"/>
                        </a:rPr>
                        <a:t> </a:t>
                      </a:r>
                      <a:r>
                        <a:rPr sz="2200" dirty="0">
                          <a:latin typeface="Aptos" panose="020B0004020202020204" pitchFamily="34" charset="0"/>
                          <a:cs typeface="Calibri"/>
                        </a:rPr>
                        <a:t>can</a:t>
                      </a:r>
                      <a:r>
                        <a:rPr sz="2200" spc="-20" dirty="0">
                          <a:latin typeface="Aptos" panose="020B0004020202020204" pitchFamily="34" charset="0"/>
                          <a:cs typeface="Calibri"/>
                        </a:rPr>
                        <a:t> </a:t>
                      </a:r>
                      <a:r>
                        <a:rPr sz="2200" dirty="0">
                          <a:latin typeface="Aptos" panose="020B0004020202020204" pitchFamily="34" charset="0"/>
                          <a:cs typeface="Calibri"/>
                        </a:rPr>
                        <a:t>analyze</a:t>
                      </a:r>
                      <a:r>
                        <a:rPr sz="2200" spc="-45" dirty="0">
                          <a:latin typeface="Aptos" panose="020B0004020202020204" pitchFamily="34" charset="0"/>
                          <a:cs typeface="Calibri"/>
                        </a:rPr>
                        <a:t> </a:t>
                      </a:r>
                      <a:r>
                        <a:rPr sz="2200" dirty="0">
                          <a:latin typeface="Aptos" panose="020B0004020202020204" pitchFamily="34" charset="0"/>
                          <a:cs typeface="Calibri"/>
                        </a:rPr>
                        <a:t>complex,</a:t>
                      </a:r>
                      <a:r>
                        <a:rPr sz="2200" spc="-15" dirty="0">
                          <a:latin typeface="Aptos" panose="020B0004020202020204" pitchFamily="34" charset="0"/>
                          <a:cs typeface="Calibri"/>
                        </a:rPr>
                        <a:t> </a:t>
                      </a:r>
                      <a:r>
                        <a:rPr sz="2200" spc="-10" dirty="0">
                          <a:latin typeface="Aptos" panose="020B0004020202020204" pitchFamily="34" charset="0"/>
                          <a:cs typeface="Calibri"/>
                        </a:rPr>
                        <a:t>real-world </a:t>
                      </a:r>
                      <a:r>
                        <a:rPr sz="2200" dirty="0">
                          <a:latin typeface="Aptos" panose="020B0004020202020204" pitchFamily="34" charset="0"/>
                          <a:cs typeface="Calibri"/>
                        </a:rPr>
                        <a:t>scenarios</a:t>
                      </a:r>
                      <a:r>
                        <a:rPr sz="2200" spc="-25" dirty="0">
                          <a:latin typeface="Aptos" panose="020B0004020202020204" pitchFamily="34" charset="0"/>
                          <a:cs typeface="Calibri"/>
                        </a:rPr>
                        <a:t> </a:t>
                      </a:r>
                      <a:r>
                        <a:rPr sz="2200" dirty="0">
                          <a:latin typeface="Aptos" panose="020B0004020202020204" pitchFamily="34" charset="0"/>
                          <a:cs typeface="Calibri"/>
                        </a:rPr>
                        <a:t>and</a:t>
                      </a:r>
                      <a:r>
                        <a:rPr sz="2200" spc="-40" dirty="0">
                          <a:latin typeface="Aptos" panose="020B0004020202020204" pitchFamily="34" charset="0"/>
                          <a:cs typeface="Calibri"/>
                        </a:rPr>
                        <a:t> </a:t>
                      </a:r>
                      <a:r>
                        <a:rPr sz="2200" dirty="0">
                          <a:latin typeface="Aptos" panose="020B0004020202020204" pitchFamily="34" charset="0"/>
                          <a:cs typeface="Calibri"/>
                        </a:rPr>
                        <a:t>can</a:t>
                      </a:r>
                      <a:r>
                        <a:rPr sz="2200" spc="-15" dirty="0">
                          <a:latin typeface="Aptos" panose="020B0004020202020204" pitchFamily="34" charset="0"/>
                          <a:cs typeface="Calibri"/>
                        </a:rPr>
                        <a:t> </a:t>
                      </a:r>
                      <a:r>
                        <a:rPr sz="2200" dirty="0">
                          <a:latin typeface="Aptos" panose="020B0004020202020204" pitchFamily="34" charset="0"/>
                          <a:cs typeface="Calibri"/>
                        </a:rPr>
                        <a:t>construct</a:t>
                      </a:r>
                      <a:r>
                        <a:rPr sz="2200" spc="-35" dirty="0">
                          <a:latin typeface="Aptos" panose="020B0004020202020204" pitchFamily="34" charset="0"/>
                          <a:cs typeface="Calibri"/>
                        </a:rPr>
                        <a:t> </a:t>
                      </a:r>
                      <a:r>
                        <a:rPr sz="2200" dirty="0">
                          <a:latin typeface="Aptos" panose="020B0004020202020204" pitchFamily="34" charset="0"/>
                          <a:cs typeface="Calibri"/>
                        </a:rPr>
                        <a:t>and</a:t>
                      </a:r>
                      <a:r>
                        <a:rPr sz="2200" spc="-40" dirty="0">
                          <a:latin typeface="Aptos" panose="020B0004020202020204" pitchFamily="34" charset="0"/>
                          <a:cs typeface="Calibri"/>
                        </a:rPr>
                        <a:t> </a:t>
                      </a:r>
                      <a:r>
                        <a:rPr sz="2200" spc="-25" dirty="0">
                          <a:latin typeface="Aptos" panose="020B0004020202020204" pitchFamily="34" charset="0"/>
                          <a:cs typeface="Calibri"/>
                        </a:rPr>
                        <a:t>use </a:t>
                      </a:r>
                      <a:r>
                        <a:rPr sz="2200" spc="-10" dirty="0">
                          <a:latin typeface="Aptos" panose="020B0004020202020204" pitchFamily="34" charset="0"/>
                          <a:cs typeface="Calibri"/>
                        </a:rPr>
                        <a:t>mathematical</a:t>
                      </a:r>
                      <a:r>
                        <a:rPr sz="2200" spc="-5" dirty="0">
                          <a:latin typeface="Aptos" panose="020B0004020202020204" pitchFamily="34" charset="0"/>
                          <a:cs typeface="Calibri"/>
                        </a:rPr>
                        <a:t> </a:t>
                      </a:r>
                      <a:r>
                        <a:rPr sz="2200" dirty="0">
                          <a:latin typeface="Aptos" panose="020B0004020202020204" pitchFamily="34" charset="0"/>
                          <a:cs typeface="Calibri"/>
                        </a:rPr>
                        <a:t>models</a:t>
                      </a:r>
                      <a:r>
                        <a:rPr sz="2200" spc="10" dirty="0">
                          <a:latin typeface="Aptos" panose="020B0004020202020204" pitchFamily="34" charset="0"/>
                          <a:cs typeface="Calibri"/>
                        </a:rPr>
                        <a:t> </a:t>
                      </a:r>
                      <a:r>
                        <a:rPr sz="2200" dirty="0">
                          <a:latin typeface="Aptos" panose="020B0004020202020204" pitchFamily="34" charset="0"/>
                          <a:cs typeface="Calibri"/>
                        </a:rPr>
                        <a:t>to</a:t>
                      </a:r>
                      <a:r>
                        <a:rPr sz="2200" spc="5" dirty="0">
                          <a:latin typeface="Aptos" panose="020B0004020202020204" pitchFamily="34" charset="0"/>
                          <a:cs typeface="Calibri"/>
                        </a:rPr>
                        <a:t> </a:t>
                      </a:r>
                      <a:r>
                        <a:rPr sz="2200" spc="-10" dirty="0">
                          <a:latin typeface="Aptos" panose="020B0004020202020204" pitchFamily="34" charset="0"/>
                          <a:cs typeface="Calibri"/>
                        </a:rPr>
                        <a:t>interpret</a:t>
                      </a:r>
                      <a:r>
                        <a:rPr sz="2200" spc="-20" dirty="0">
                          <a:latin typeface="Aptos" panose="020B0004020202020204" pitchFamily="34" charset="0"/>
                          <a:cs typeface="Calibri"/>
                        </a:rPr>
                        <a:t> </a:t>
                      </a:r>
                      <a:r>
                        <a:rPr sz="2200" dirty="0">
                          <a:latin typeface="Aptos" panose="020B0004020202020204" pitchFamily="34" charset="0"/>
                          <a:cs typeface="Calibri"/>
                        </a:rPr>
                        <a:t>and</a:t>
                      </a:r>
                      <a:r>
                        <a:rPr sz="2200" spc="-5" dirty="0">
                          <a:latin typeface="Aptos" panose="020B0004020202020204" pitchFamily="34" charset="0"/>
                          <a:cs typeface="Calibri"/>
                        </a:rPr>
                        <a:t> </a:t>
                      </a:r>
                      <a:r>
                        <a:rPr sz="2200" spc="-20" dirty="0">
                          <a:latin typeface="Aptos" panose="020B0004020202020204" pitchFamily="34" charset="0"/>
                          <a:cs typeface="Calibri"/>
                        </a:rPr>
                        <a:t>solve </a:t>
                      </a:r>
                      <a:r>
                        <a:rPr sz="2200" spc="-10" dirty="0">
                          <a:latin typeface="Aptos" panose="020B0004020202020204" pitchFamily="34" charset="0"/>
                          <a:cs typeface="Calibri"/>
                        </a:rPr>
                        <a:t>problems.</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7419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F334-1F01-4282-6A77-0156B0EC11BE}"/>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4836482-3E2B-5CCA-C0EA-CCC6155DAB78}"/>
              </a:ext>
            </a:extLst>
          </p:cNvPr>
          <p:cNvSpPr txBox="1">
            <a:spLocks noGrp="1"/>
          </p:cNvSpPr>
          <p:nvPr>
            <p:ph type="title" idx="4294967295"/>
          </p:nvPr>
        </p:nvSpPr>
        <p:spPr>
          <a:xfrm>
            <a:off x="1087514" y="3499"/>
            <a:ext cx="10515600" cy="1262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3200" b="1" kern="1200">
                <a:solidFill>
                  <a:srgbClr val="255ABB"/>
                </a:solidFill>
                <a:latin typeface="Aptos" panose="020B00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a:ea typeface="+mj-ea"/>
                <a:cs typeface="+mj-cs"/>
              </a:rPr>
              <a:t>Smarter Balanced ELA Claims</a:t>
            </a:r>
          </a:p>
        </p:txBody>
      </p:sp>
      <p:graphicFrame>
        <p:nvGraphicFramePr>
          <p:cNvPr id="9" name="object 6" descr="This table lists the four Smarter Balanced ELA Claims and provides the explanation of each.">
            <a:extLst>
              <a:ext uri="{FF2B5EF4-FFF2-40B4-BE49-F238E27FC236}">
                <a16:creationId xmlns:a16="http://schemas.microsoft.com/office/drawing/2014/main" id="{9260DF49-DB83-3614-8CF2-B9A10C978F4F}"/>
              </a:ext>
            </a:extLst>
          </p:cNvPr>
          <p:cNvGraphicFramePr>
            <a:graphicFrameLocks noGrp="1"/>
          </p:cNvGraphicFramePr>
          <p:nvPr>
            <p:extLst>
              <p:ext uri="{D42A27DB-BD31-4B8C-83A1-F6EECF244321}">
                <p14:modId xmlns:p14="http://schemas.microsoft.com/office/powerpoint/2010/main" val="110796874"/>
              </p:ext>
            </p:extLst>
          </p:nvPr>
        </p:nvGraphicFramePr>
        <p:xfrm>
          <a:off x="1066800" y="1524000"/>
          <a:ext cx="10058400" cy="5033073"/>
        </p:xfrm>
        <a:graphic>
          <a:graphicData uri="http://schemas.openxmlformats.org/drawingml/2006/table">
            <a:tbl>
              <a:tblPr firstRow="1" bandRow="1">
                <a:tableStyleId>{2D5ABB26-0587-4C30-8999-92F81FD0307C}</a:tableStyleId>
              </a:tblPr>
              <a:tblGrid>
                <a:gridCol w="3289667">
                  <a:extLst>
                    <a:ext uri="{9D8B030D-6E8A-4147-A177-3AD203B41FA5}">
                      <a16:colId xmlns:a16="http://schemas.microsoft.com/office/drawing/2014/main" val="20000"/>
                    </a:ext>
                  </a:extLst>
                </a:gridCol>
                <a:gridCol w="6768733">
                  <a:extLst>
                    <a:ext uri="{9D8B030D-6E8A-4147-A177-3AD203B41FA5}">
                      <a16:colId xmlns:a16="http://schemas.microsoft.com/office/drawing/2014/main" val="20001"/>
                    </a:ext>
                  </a:extLst>
                </a:gridCol>
              </a:tblGrid>
              <a:tr h="490065">
                <a:tc>
                  <a:txBody>
                    <a:bodyPr/>
                    <a:lstStyle/>
                    <a:p>
                      <a:pPr marL="91440" marR="241935">
                        <a:lnSpc>
                          <a:spcPct val="100000"/>
                        </a:lnSpc>
                        <a:spcBef>
                          <a:spcPts val="285"/>
                        </a:spcBef>
                      </a:pPr>
                      <a:r>
                        <a:rPr lang="en-US" sz="2200" b="1" dirty="0">
                          <a:solidFill>
                            <a:schemeClr val="bg1"/>
                          </a:solidFill>
                          <a:latin typeface="Aptos" panose="020B0004020202020204" pitchFamily="34" charset="0"/>
                          <a:cs typeface="Calibri"/>
                        </a:rPr>
                        <a:t>ELA Claim</a:t>
                      </a:r>
                      <a:endParaRPr sz="2200" b="1" dirty="0">
                        <a:solidFill>
                          <a:schemeClr val="bg1"/>
                        </a:solidFill>
                        <a:latin typeface="Aptos" panose="020B0004020202020204" pitchFamily="34" charset="0"/>
                        <a:cs typeface="Calibri"/>
                      </a:endParaRPr>
                    </a:p>
                  </a:txBody>
                  <a:tcPr marL="0" marR="0" marT="3619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255ABB"/>
                    </a:solidFill>
                  </a:tcPr>
                </a:tc>
                <a:tc>
                  <a:txBody>
                    <a:bodyPr/>
                    <a:lstStyle/>
                    <a:p>
                      <a:pPr marL="90805" marR="257175">
                        <a:lnSpc>
                          <a:spcPct val="100000"/>
                        </a:lnSpc>
                        <a:spcBef>
                          <a:spcPts val="285"/>
                        </a:spcBef>
                      </a:pPr>
                      <a:r>
                        <a:rPr lang="en-US" sz="2200" b="1" dirty="0">
                          <a:solidFill>
                            <a:schemeClr val="bg1"/>
                          </a:solidFill>
                          <a:latin typeface="Aptos" panose="020B0004020202020204" pitchFamily="34" charset="0"/>
                          <a:cs typeface="Calibri"/>
                        </a:rPr>
                        <a:t>Claim Statement</a:t>
                      </a:r>
                      <a:endParaRPr sz="2200" b="1" dirty="0">
                        <a:solidFill>
                          <a:schemeClr val="bg1"/>
                        </a:solidFill>
                        <a:latin typeface="Aptos" panose="020B0004020202020204" pitchFamily="34" charset="0"/>
                        <a:cs typeface="Calibri"/>
                      </a:endParaRPr>
                    </a:p>
                  </a:txBody>
                  <a:tcPr marL="0" marR="0" marT="36195"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255ABB"/>
                    </a:solidFill>
                  </a:tcPr>
                </a:tc>
                <a:extLst>
                  <a:ext uri="{0D108BD9-81ED-4DB2-BD59-A6C34878D82A}">
                    <a16:rowId xmlns:a16="http://schemas.microsoft.com/office/drawing/2014/main" val="1439819336"/>
                  </a:ext>
                </a:extLst>
              </a:tr>
              <a:tr h="1236688">
                <a:tc>
                  <a:txBody>
                    <a:bodyPr/>
                    <a:lstStyle/>
                    <a:p>
                      <a:pPr marL="91440" marR="746760">
                        <a:lnSpc>
                          <a:spcPct val="100000"/>
                        </a:lnSpc>
                        <a:spcBef>
                          <a:spcPts val="285"/>
                        </a:spcBef>
                      </a:pPr>
                      <a:r>
                        <a:rPr sz="2200" b="1" dirty="0">
                          <a:latin typeface="Aptos" panose="020B0004020202020204" pitchFamily="34" charset="0"/>
                          <a:cs typeface="Calibri"/>
                        </a:rPr>
                        <a:t>Claim</a:t>
                      </a:r>
                      <a:r>
                        <a:rPr sz="2200" b="1" spc="-30" dirty="0">
                          <a:latin typeface="Aptos" panose="020B0004020202020204" pitchFamily="34" charset="0"/>
                          <a:cs typeface="Calibri"/>
                        </a:rPr>
                        <a:t> </a:t>
                      </a:r>
                      <a:r>
                        <a:rPr sz="2200" b="1" spc="-25" dirty="0">
                          <a:latin typeface="Aptos" panose="020B0004020202020204" pitchFamily="34" charset="0"/>
                          <a:cs typeface="Calibri"/>
                        </a:rPr>
                        <a:t>1: </a:t>
                      </a:r>
                      <a:r>
                        <a:rPr sz="2200" spc="-10" dirty="0">
                          <a:latin typeface="Aptos" panose="020B0004020202020204" pitchFamily="34" charset="0"/>
                          <a:cs typeface="Calibri"/>
                        </a:rPr>
                        <a:t>Reading</a:t>
                      </a:r>
                      <a:endParaRPr sz="2200" dirty="0">
                        <a:latin typeface="Aptos" panose="020B0004020202020204" pitchFamily="34" charset="0"/>
                        <a:cs typeface="Calibri"/>
                      </a:endParaRPr>
                    </a:p>
                  </a:txBody>
                  <a:tcPr marL="0" marR="0" marT="3619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0D8E8"/>
                    </a:solidFill>
                  </a:tcPr>
                </a:tc>
                <a:tc>
                  <a:txBody>
                    <a:bodyPr/>
                    <a:lstStyle/>
                    <a:p>
                      <a:pPr marL="91440" marR="109855" algn="l">
                        <a:lnSpc>
                          <a:spcPct val="100000"/>
                        </a:lnSpc>
                        <a:spcBef>
                          <a:spcPts val="285"/>
                        </a:spcBef>
                      </a:pPr>
                      <a:r>
                        <a:rPr sz="2200" dirty="0">
                          <a:latin typeface="Aptos" panose="020B0004020202020204" pitchFamily="34" charset="0"/>
                          <a:cs typeface="Calibri"/>
                        </a:rPr>
                        <a:t>Students</a:t>
                      </a:r>
                      <a:r>
                        <a:rPr sz="2200" spc="-55" dirty="0">
                          <a:latin typeface="Aptos" panose="020B0004020202020204" pitchFamily="34" charset="0"/>
                          <a:cs typeface="Calibri"/>
                        </a:rPr>
                        <a:t> </a:t>
                      </a:r>
                      <a:r>
                        <a:rPr sz="2200" dirty="0">
                          <a:latin typeface="Aptos" panose="020B0004020202020204" pitchFamily="34" charset="0"/>
                          <a:cs typeface="Calibri"/>
                        </a:rPr>
                        <a:t>can</a:t>
                      </a:r>
                      <a:r>
                        <a:rPr sz="2200" spc="-10" dirty="0">
                          <a:latin typeface="Aptos" panose="020B0004020202020204" pitchFamily="34" charset="0"/>
                          <a:cs typeface="Calibri"/>
                        </a:rPr>
                        <a:t> </a:t>
                      </a:r>
                      <a:r>
                        <a:rPr sz="2200" dirty="0">
                          <a:latin typeface="Aptos" panose="020B0004020202020204" pitchFamily="34" charset="0"/>
                          <a:cs typeface="Calibri"/>
                        </a:rPr>
                        <a:t>read</a:t>
                      </a:r>
                      <a:r>
                        <a:rPr sz="2200" spc="-30" dirty="0">
                          <a:latin typeface="Aptos" panose="020B0004020202020204" pitchFamily="34" charset="0"/>
                          <a:cs typeface="Calibri"/>
                        </a:rPr>
                        <a:t> </a:t>
                      </a:r>
                      <a:r>
                        <a:rPr sz="2200" dirty="0">
                          <a:latin typeface="Aptos" panose="020B0004020202020204" pitchFamily="34" charset="0"/>
                          <a:cs typeface="Calibri"/>
                        </a:rPr>
                        <a:t>closely</a:t>
                      </a:r>
                      <a:r>
                        <a:rPr sz="2200" spc="-10" dirty="0">
                          <a:latin typeface="Aptos" panose="020B0004020202020204" pitchFamily="34" charset="0"/>
                          <a:cs typeface="Calibri"/>
                        </a:rPr>
                        <a:t> </a:t>
                      </a:r>
                      <a:r>
                        <a:rPr sz="2200" dirty="0">
                          <a:latin typeface="Aptos" panose="020B0004020202020204" pitchFamily="34" charset="0"/>
                          <a:cs typeface="Calibri"/>
                        </a:rPr>
                        <a:t>and</a:t>
                      </a:r>
                      <a:r>
                        <a:rPr sz="2200" spc="-35" dirty="0">
                          <a:latin typeface="Aptos" panose="020B0004020202020204" pitchFamily="34" charset="0"/>
                          <a:cs typeface="Calibri"/>
                        </a:rPr>
                        <a:t> </a:t>
                      </a:r>
                      <a:r>
                        <a:rPr sz="2200" spc="-10" dirty="0">
                          <a:latin typeface="Aptos" panose="020B0004020202020204" pitchFamily="34" charset="0"/>
                          <a:cs typeface="Calibri"/>
                        </a:rPr>
                        <a:t>analytically </a:t>
                      </a:r>
                      <a:r>
                        <a:rPr sz="2200" dirty="0">
                          <a:latin typeface="Aptos" panose="020B0004020202020204" pitchFamily="34" charset="0"/>
                          <a:cs typeface="Calibri"/>
                        </a:rPr>
                        <a:t>to</a:t>
                      </a:r>
                      <a:r>
                        <a:rPr sz="2200" spc="-35" dirty="0">
                          <a:latin typeface="Aptos" panose="020B0004020202020204" pitchFamily="34" charset="0"/>
                          <a:cs typeface="Calibri"/>
                        </a:rPr>
                        <a:t> </a:t>
                      </a:r>
                      <a:r>
                        <a:rPr sz="2200" dirty="0">
                          <a:latin typeface="Aptos" panose="020B0004020202020204" pitchFamily="34" charset="0"/>
                          <a:cs typeface="Calibri"/>
                        </a:rPr>
                        <a:t>comprehend</a:t>
                      </a:r>
                      <a:r>
                        <a:rPr sz="2200" spc="-55" dirty="0">
                          <a:latin typeface="Aptos" panose="020B0004020202020204" pitchFamily="34" charset="0"/>
                          <a:cs typeface="Calibri"/>
                        </a:rPr>
                        <a:t> </a:t>
                      </a:r>
                      <a:r>
                        <a:rPr sz="2200" spc="-50" dirty="0">
                          <a:latin typeface="Aptos" panose="020B0004020202020204" pitchFamily="34" charset="0"/>
                          <a:cs typeface="Calibri"/>
                        </a:rPr>
                        <a:t>a</a:t>
                      </a:r>
                      <a:r>
                        <a:rPr lang="en-US" sz="2200" spc="-50" dirty="0">
                          <a:latin typeface="Aptos" panose="020B0004020202020204" pitchFamily="34" charset="0"/>
                          <a:cs typeface="Calibri"/>
                        </a:rPr>
                        <a:t> </a:t>
                      </a:r>
                      <a:r>
                        <a:rPr sz="2200" dirty="0">
                          <a:latin typeface="Aptos" panose="020B0004020202020204" pitchFamily="34" charset="0"/>
                          <a:cs typeface="Calibri"/>
                        </a:rPr>
                        <a:t>range</a:t>
                      </a:r>
                      <a:r>
                        <a:rPr sz="2200" spc="-30" dirty="0">
                          <a:latin typeface="Aptos" panose="020B0004020202020204" pitchFamily="34" charset="0"/>
                          <a:cs typeface="Calibri"/>
                        </a:rPr>
                        <a:t> </a:t>
                      </a:r>
                      <a:r>
                        <a:rPr sz="2200" dirty="0">
                          <a:latin typeface="Aptos" panose="020B0004020202020204" pitchFamily="34" charset="0"/>
                          <a:cs typeface="Calibri"/>
                        </a:rPr>
                        <a:t>of</a:t>
                      </a:r>
                      <a:r>
                        <a:rPr sz="2200" spc="-5" dirty="0">
                          <a:latin typeface="Aptos" panose="020B0004020202020204" pitchFamily="34" charset="0"/>
                          <a:cs typeface="Calibri"/>
                        </a:rPr>
                        <a:t> </a:t>
                      </a:r>
                      <a:r>
                        <a:rPr sz="2200" spc="-10" dirty="0">
                          <a:latin typeface="Aptos" panose="020B0004020202020204" pitchFamily="34" charset="0"/>
                          <a:cs typeface="Calibri"/>
                        </a:rPr>
                        <a:t>increasingly</a:t>
                      </a:r>
                      <a:r>
                        <a:rPr sz="2200" spc="-40" dirty="0">
                          <a:latin typeface="Aptos" panose="020B0004020202020204" pitchFamily="34" charset="0"/>
                          <a:cs typeface="Calibri"/>
                        </a:rPr>
                        <a:t> </a:t>
                      </a:r>
                      <a:r>
                        <a:rPr sz="2200" dirty="0">
                          <a:latin typeface="Aptos" panose="020B0004020202020204" pitchFamily="34" charset="0"/>
                          <a:cs typeface="Calibri"/>
                        </a:rPr>
                        <a:t>complex</a:t>
                      </a:r>
                      <a:r>
                        <a:rPr sz="2200" spc="-5" dirty="0">
                          <a:latin typeface="Aptos" panose="020B0004020202020204" pitchFamily="34" charset="0"/>
                          <a:cs typeface="Calibri"/>
                        </a:rPr>
                        <a:t> </a:t>
                      </a:r>
                      <a:r>
                        <a:rPr sz="2200" dirty="0">
                          <a:latin typeface="Aptos" panose="020B0004020202020204" pitchFamily="34" charset="0"/>
                          <a:cs typeface="Calibri"/>
                        </a:rPr>
                        <a:t>literary</a:t>
                      </a:r>
                      <a:r>
                        <a:rPr sz="2200" spc="-30" dirty="0">
                          <a:latin typeface="Aptos" panose="020B0004020202020204" pitchFamily="34" charset="0"/>
                          <a:cs typeface="Calibri"/>
                        </a:rPr>
                        <a:t> </a:t>
                      </a:r>
                      <a:r>
                        <a:rPr sz="2200" spc="-25" dirty="0">
                          <a:latin typeface="Aptos" panose="020B0004020202020204" pitchFamily="34" charset="0"/>
                          <a:cs typeface="Calibri"/>
                        </a:rPr>
                        <a:t>and </a:t>
                      </a:r>
                      <a:r>
                        <a:rPr sz="2200" spc="-10" dirty="0">
                          <a:latin typeface="Aptos" panose="020B0004020202020204" pitchFamily="34" charset="0"/>
                          <a:cs typeface="Calibri"/>
                        </a:rPr>
                        <a:t>informational</a:t>
                      </a:r>
                      <a:r>
                        <a:rPr sz="2200" spc="35" dirty="0">
                          <a:latin typeface="Aptos" panose="020B0004020202020204" pitchFamily="34" charset="0"/>
                          <a:cs typeface="Calibri"/>
                        </a:rPr>
                        <a:t> </a:t>
                      </a:r>
                      <a:r>
                        <a:rPr sz="2200" spc="-10" dirty="0">
                          <a:latin typeface="Aptos" panose="020B0004020202020204" pitchFamily="34" charset="0"/>
                          <a:cs typeface="Calibri"/>
                        </a:rPr>
                        <a:t>texts.</a:t>
                      </a:r>
                      <a:endParaRPr sz="2200" dirty="0">
                        <a:latin typeface="Aptos" panose="020B0004020202020204" pitchFamily="34" charset="0"/>
                        <a:cs typeface="Calibri"/>
                      </a:endParaRPr>
                    </a:p>
                  </a:txBody>
                  <a:tcPr marL="0" marR="0" marT="3619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8E8"/>
                    </a:solidFill>
                  </a:tcPr>
                </a:tc>
                <a:extLst>
                  <a:ext uri="{0D108BD9-81ED-4DB2-BD59-A6C34878D82A}">
                    <a16:rowId xmlns:a16="http://schemas.microsoft.com/office/drawing/2014/main" val="10001"/>
                  </a:ext>
                </a:extLst>
              </a:tr>
              <a:tr h="1027597">
                <a:tc>
                  <a:txBody>
                    <a:bodyPr/>
                    <a:lstStyle/>
                    <a:p>
                      <a:pPr marL="91440" marR="746760">
                        <a:lnSpc>
                          <a:spcPct val="100000"/>
                        </a:lnSpc>
                        <a:spcBef>
                          <a:spcPts val="285"/>
                        </a:spcBef>
                      </a:pPr>
                      <a:r>
                        <a:rPr sz="2200" b="1" dirty="0">
                          <a:latin typeface="Aptos" panose="020B0004020202020204" pitchFamily="34" charset="0"/>
                          <a:cs typeface="Calibri"/>
                        </a:rPr>
                        <a:t>Claim</a:t>
                      </a:r>
                      <a:r>
                        <a:rPr sz="2200" b="1" spc="-30" dirty="0">
                          <a:latin typeface="Aptos" panose="020B0004020202020204" pitchFamily="34" charset="0"/>
                          <a:cs typeface="Calibri"/>
                        </a:rPr>
                        <a:t> </a:t>
                      </a:r>
                      <a:r>
                        <a:rPr sz="2200" b="1" spc="-25" dirty="0">
                          <a:latin typeface="Aptos" panose="020B0004020202020204" pitchFamily="34" charset="0"/>
                          <a:cs typeface="Calibri"/>
                        </a:rPr>
                        <a:t>2: </a:t>
                      </a:r>
                      <a:r>
                        <a:rPr sz="2200" spc="-10" dirty="0">
                          <a:latin typeface="Aptos" panose="020B0004020202020204" pitchFamily="34" charset="0"/>
                          <a:cs typeface="Calibri"/>
                        </a:rPr>
                        <a:t>Writing</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1440" marR="133985" algn="l">
                        <a:lnSpc>
                          <a:spcPct val="100000"/>
                        </a:lnSpc>
                        <a:spcBef>
                          <a:spcPts val="285"/>
                        </a:spcBef>
                      </a:pPr>
                      <a:r>
                        <a:rPr sz="2200" dirty="0">
                          <a:latin typeface="Aptos" panose="020B0004020202020204" pitchFamily="34" charset="0"/>
                          <a:cs typeface="Calibri"/>
                        </a:rPr>
                        <a:t>Students</a:t>
                      </a:r>
                      <a:r>
                        <a:rPr sz="2200" spc="-45" dirty="0">
                          <a:latin typeface="Aptos" panose="020B0004020202020204" pitchFamily="34" charset="0"/>
                          <a:cs typeface="Calibri"/>
                        </a:rPr>
                        <a:t> </a:t>
                      </a:r>
                      <a:r>
                        <a:rPr sz="2200" dirty="0">
                          <a:latin typeface="Aptos" panose="020B0004020202020204" pitchFamily="34" charset="0"/>
                          <a:cs typeface="Calibri"/>
                        </a:rPr>
                        <a:t>can produce</a:t>
                      </a:r>
                      <a:r>
                        <a:rPr sz="2200" spc="-30" dirty="0">
                          <a:latin typeface="Aptos" panose="020B0004020202020204" pitchFamily="34" charset="0"/>
                          <a:cs typeface="Calibri"/>
                        </a:rPr>
                        <a:t> </a:t>
                      </a:r>
                      <a:r>
                        <a:rPr sz="2200" spc="-10" dirty="0">
                          <a:latin typeface="Aptos" panose="020B0004020202020204" pitchFamily="34" charset="0"/>
                          <a:cs typeface="Calibri"/>
                        </a:rPr>
                        <a:t>effective</a:t>
                      </a:r>
                      <a:r>
                        <a:rPr sz="2200" spc="-30" dirty="0">
                          <a:latin typeface="Aptos" panose="020B0004020202020204" pitchFamily="34" charset="0"/>
                          <a:cs typeface="Calibri"/>
                        </a:rPr>
                        <a:t> </a:t>
                      </a:r>
                      <a:r>
                        <a:rPr sz="2200" dirty="0">
                          <a:latin typeface="Aptos" panose="020B0004020202020204" pitchFamily="34" charset="0"/>
                          <a:cs typeface="Calibri"/>
                        </a:rPr>
                        <a:t>and</a:t>
                      </a:r>
                      <a:r>
                        <a:rPr sz="2200" spc="-25" dirty="0">
                          <a:latin typeface="Aptos" panose="020B0004020202020204" pitchFamily="34" charset="0"/>
                          <a:cs typeface="Calibri"/>
                        </a:rPr>
                        <a:t> </a:t>
                      </a:r>
                      <a:r>
                        <a:rPr sz="2200" spc="-20" dirty="0">
                          <a:latin typeface="Aptos" panose="020B0004020202020204" pitchFamily="34" charset="0"/>
                          <a:cs typeface="Calibri"/>
                        </a:rPr>
                        <a:t>well-</a:t>
                      </a:r>
                      <a:r>
                        <a:rPr sz="2200" dirty="0">
                          <a:latin typeface="Aptos" panose="020B0004020202020204" pitchFamily="34" charset="0"/>
                          <a:cs typeface="Calibri"/>
                        </a:rPr>
                        <a:t>grounded</a:t>
                      </a:r>
                      <a:r>
                        <a:rPr sz="2200" spc="-55" dirty="0">
                          <a:latin typeface="Aptos" panose="020B0004020202020204" pitchFamily="34" charset="0"/>
                          <a:cs typeface="Calibri"/>
                        </a:rPr>
                        <a:t> </a:t>
                      </a:r>
                      <a:r>
                        <a:rPr sz="2200" dirty="0">
                          <a:latin typeface="Aptos" panose="020B0004020202020204" pitchFamily="34" charset="0"/>
                          <a:cs typeface="Calibri"/>
                        </a:rPr>
                        <a:t>writing</a:t>
                      </a:r>
                      <a:r>
                        <a:rPr sz="2200" spc="-40" dirty="0">
                          <a:latin typeface="Aptos" panose="020B0004020202020204" pitchFamily="34" charset="0"/>
                          <a:cs typeface="Calibri"/>
                        </a:rPr>
                        <a:t> </a:t>
                      </a:r>
                      <a:r>
                        <a:rPr sz="2200" dirty="0">
                          <a:latin typeface="Aptos" panose="020B0004020202020204" pitchFamily="34" charset="0"/>
                          <a:cs typeface="Calibri"/>
                        </a:rPr>
                        <a:t>for</a:t>
                      </a:r>
                      <a:r>
                        <a:rPr sz="2200" spc="-25" dirty="0">
                          <a:latin typeface="Aptos" panose="020B0004020202020204" pitchFamily="34" charset="0"/>
                          <a:cs typeface="Calibri"/>
                        </a:rPr>
                        <a:t> </a:t>
                      </a:r>
                      <a:r>
                        <a:rPr sz="2200" dirty="0">
                          <a:latin typeface="Aptos" panose="020B0004020202020204" pitchFamily="34" charset="0"/>
                          <a:cs typeface="Calibri"/>
                        </a:rPr>
                        <a:t>a</a:t>
                      </a:r>
                      <a:r>
                        <a:rPr sz="2200" spc="-15" dirty="0">
                          <a:latin typeface="Aptos" panose="020B0004020202020204" pitchFamily="34" charset="0"/>
                          <a:cs typeface="Calibri"/>
                        </a:rPr>
                        <a:t> </a:t>
                      </a:r>
                      <a:r>
                        <a:rPr sz="2200" dirty="0">
                          <a:latin typeface="Aptos" panose="020B0004020202020204" pitchFamily="34" charset="0"/>
                          <a:cs typeface="Calibri"/>
                        </a:rPr>
                        <a:t>range</a:t>
                      </a:r>
                      <a:r>
                        <a:rPr sz="2200" spc="-35" dirty="0">
                          <a:latin typeface="Aptos" panose="020B0004020202020204" pitchFamily="34" charset="0"/>
                          <a:cs typeface="Calibri"/>
                        </a:rPr>
                        <a:t> </a:t>
                      </a:r>
                      <a:r>
                        <a:rPr sz="2200" dirty="0">
                          <a:latin typeface="Aptos" panose="020B0004020202020204" pitchFamily="34" charset="0"/>
                          <a:cs typeface="Calibri"/>
                        </a:rPr>
                        <a:t>of</a:t>
                      </a:r>
                      <a:r>
                        <a:rPr sz="2200" spc="-20" dirty="0">
                          <a:latin typeface="Aptos" panose="020B0004020202020204" pitchFamily="34" charset="0"/>
                          <a:cs typeface="Calibri"/>
                        </a:rPr>
                        <a:t> </a:t>
                      </a:r>
                      <a:r>
                        <a:rPr sz="2200" spc="-10" dirty="0">
                          <a:latin typeface="Aptos" panose="020B0004020202020204" pitchFamily="34" charset="0"/>
                          <a:cs typeface="Calibri"/>
                        </a:rPr>
                        <a:t>purposes </a:t>
                      </a:r>
                      <a:r>
                        <a:rPr sz="2200" dirty="0">
                          <a:latin typeface="Aptos" panose="020B0004020202020204" pitchFamily="34" charset="0"/>
                          <a:cs typeface="Calibri"/>
                        </a:rPr>
                        <a:t>and</a:t>
                      </a:r>
                      <a:r>
                        <a:rPr sz="2200" spc="-20" dirty="0">
                          <a:latin typeface="Aptos" panose="020B0004020202020204" pitchFamily="34" charset="0"/>
                          <a:cs typeface="Calibri"/>
                        </a:rPr>
                        <a:t> </a:t>
                      </a:r>
                      <a:r>
                        <a:rPr sz="2200" spc="-10" dirty="0">
                          <a:latin typeface="Aptos" panose="020B0004020202020204" pitchFamily="34" charset="0"/>
                          <a:cs typeface="Calibri"/>
                        </a:rPr>
                        <a:t>audiences.</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1236688">
                <a:tc>
                  <a:txBody>
                    <a:bodyPr/>
                    <a:lstStyle/>
                    <a:p>
                      <a:pPr marL="90805" marR="694690">
                        <a:lnSpc>
                          <a:spcPct val="100000"/>
                        </a:lnSpc>
                        <a:spcBef>
                          <a:spcPts val="285"/>
                        </a:spcBef>
                      </a:pPr>
                      <a:r>
                        <a:rPr sz="2200" b="1" dirty="0">
                          <a:latin typeface="Aptos" panose="020B0004020202020204" pitchFamily="34" charset="0"/>
                          <a:cs typeface="Calibri"/>
                        </a:rPr>
                        <a:t>Claim</a:t>
                      </a:r>
                      <a:r>
                        <a:rPr sz="2200" b="1" spc="-30" dirty="0">
                          <a:latin typeface="Aptos" panose="020B0004020202020204" pitchFamily="34" charset="0"/>
                          <a:cs typeface="Calibri"/>
                        </a:rPr>
                        <a:t> </a:t>
                      </a:r>
                      <a:r>
                        <a:rPr sz="2200" b="1" spc="-25" dirty="0">
                          <a:latin typeface="Aptos" panose="020B0004020202020204" pitchFamily="34" charset="0"/>
                          <a:cs typeface="Calibri"/>
                        </a:rPr>
                        <a:t>3: </a:t>
                      </a:r>
                      <a:r>
                        <a:rPr sz="2200" spc="-10" dirty="0">
                          <a:latin typeface="Aptos" panose="020B0004020202020204" pitchFamily="34" charset="0"/>
                          <a:cs typeface="Calibri"/>
                        </a:rPr>
                        <a:t>Listening</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1440" marR="83185" algn="l">
                        <a:lnSpc>
                          <a:spcPct val="100000"/>
                        </a:lnSpc>
                        <a:spcBef>
                          <a:spcPts val="285"/>
                        </a:spcBef>
                      </a:pPr>
                      <a:r>
                        <a:rPr sz="2200" dirty="0">
                          <a:latin typeface="Aptos" panose="020B0004020202020204" pitchFamily="34" charset="0"/>
                          <a:cs typeface="Calibri"/>
                        </a:rPr>
                        <a:t>Students</a:t>
                      </a:r>
                      <a:r>
                        <a:rPr sz="2200" spc="-45" dirty="0">
                          <a:latin typeface="Aptos" panose="020B0004020202020204" pitchFamily="34" charset="0"/>
                          <a:cs typeface="Calibri"/>
                        </a:rPr>
                        <a:t> </a:t>
                      </a:r>
                      <a:r>
                        <a:rPr sz="2200" dirty="0">
                          <a:latin typeface="Aptos" panose="020B0004020202020204" pitchFamily="34" charset="0"/>
                          <a:cs typeface="Calibri"/>
                        </a:rPr>
                        <a:t>can</a:t>
                      </a:r>
                      <a:r>
                        <a:rPr sz="2200" spc="-5" dirty="0">
                          <a:latin typeface="Aptos" panose="020B0004020202020204" pitchFamily="34" charset="0"/>
                          <a:cs typeface="Calibri"/>
                        </a:rPr>
                        <a:t> </a:t>
                      </a:r>
                      <a:r>
                        <a:rPr sz="2200" dirty="0">
                          <a:latin typeface="Aptos" panose="020B0004020202020204" pitchFamily="34" charset="0"/>
                          <a:cs typeface="Calibri"/>
                        </a:rPr>
                        <a:t>employ</a:t>
                      </a:r>
                      <a:r>
                        <a:rPr sz="2200" spc="-10" dirty="0">
                          <a:latin typeface="Aptos" panose="020B0004020202020204" pitchFamily="34" charset="0"/>
                          <a:cs typeface="Calibri"/>
                        </a:rPr>
                        <a:t> effective</a:t>
                      </a:r>
                      <a:r>
                        <a:rPr sz="2200" spc="-40" dirty="0">
                          <a:latin typeface="Aptos" panose="020B0004020202020204" pitchFamily="34" charset="0"/>
                          <a:cs typeface="Calibri"/>
                        </a:rPr>
                        <a:t> </a:t>
                      </a:r>
                      <a:r>
                        <a:rPr sz="2200" spc="-10" dirty="0">
                          <a:latin typeface="Aptos" panose="020B0004020202020204" pitchFamily="34" charset="0"/>
                          <a:cs typeface="Calibri"/>
                        </a:rPr>
                        <a:t>speaking </a:t>
                      </a:r>
                      <a:r>
                        <a:rPr sz="2200" dirty="0">
                          <a:latin typeface="Aptos" panose="020B0004020202020204" pitchFamily="34" charset="0"/>
                          <a:cs typeface="Calibri"/>
                        </a:rPr>
                        <a:t>and</a:t>
                      </a:r>
                      <a:r>
                        <a:rPr sz="2200" spc="-35" dirty="0">
                          <a:latin typeface="Aptos" panose="020B0004020202020204" pitchFamily="34" charset="0"/>
                          <a:cs typeface="Calibri"/>
                        </a:rPr>
                        <a:t> </a:t>
                      </a:r>
                      <a:r>
                        <a:rPr sz="2200" dirty="0">
                          <a:latin typeface="Aptos" panose="020B0004020202020204" pitchFamily="34" charset="0"/>
                          <a:cs typeface="Calibri"/>
                        </a:rPr>
                        <a:t>listening</a:t>
                      </a:r>
                      <a:r>
                        <a:rPr sz="2200" spc="-55" dirty="0">
                          <a:latin typeface="Aptos" panose="020B0004020202020204" pitchFamily="34" charset="0"/>
                          <a:cs typeface="Calibri"/>
                        </a:rPr>
                        <a:t> </a:t>
                      </a:r>
                      <a:r>
                        <a:rPr sz="2200" dirty="0">
                          <a:latin typeface="Aptos" panose="020B0004020202020204" pitchFamily="34" charset="0"/>
                          <a:cs typeface="Calibri"/>
                        </a:rPr>
                        <a:t>skills</a:t>
                      </a:r>
                      <a:r>
                        <a:rPr sz="2200" spc="5" dirty="0">
                          <a:latin typeface="Aptos" panose="020B0004020202020204" pitchFamily="34" charset="0"/>
                          <a:cs typeface="Calibri"/>
                        </a:rPr>
                        <a:t> </a:t>
                      </a:r>
                      <a:r>
                        <a:rPr sz="2200" dirty="0">
                          <a:latin typeface="Aptos" panose="020B0004020202020204" pitchFamily="34" charset="0"/>
                          <a:cs typeface="Calibri"/>
                        </a:rPr>
                        <a:t>for</a:t>
                      </a:r>
                      <a:r>
                        <a:rPr sz="2200" spc="-30" dirty="0">
                          <a:latin typeface="Aptos" panose="020B0004020202020204" pitchFamily="34" charset="0"/>
                          <a:cs typeface="Calibri"/>
                        </a:rPr>
                        <a:t> </a:t>
                      </a:r>
                      <a:r>
                        <a:rPr sz="2200" dirty="0">
                          <a:latin typeface="Aptos" panose="020B0004020202020204" pitchFamily="34" charset="0"/>
                          <a:cs typeface="Calibri"/>
                        </a:rPr>
                        <a:t>a</a:t>
                      </a:r>
                      <a:r>
                        <a:rPr sz="2200" spc="-25" dirty="0">
                          <a:latin typeface="Aptos" panose="020B0004020202020204" pitchFamily="34" charset="0"/>
                          <a:cs typeface="Calibri"/>
                        </a:rPr>
                        <a:t> </a:t>
                      </a:r>
                      <a:r>
                        <a:rPr sz="2200" dirty="0">
                          <a:latin typeface="Aptos" panose="020B0004020202020204" pitchFamily="34" charset="0"/>
                          <a:cs typeface="Calibri"/>
                        </a:rPr>
                        <a:t>range</a:t>
                      </a:r>
                      <a:r>
                        <a:rPr sz="2200" spc="-25" dirty="0">
                          <a:latin typeface="Aptos" panose="020B0004020202020204" pitchFamily="34" charset="0"/>
                          <a:cs typeface="Calibri"/>
                        </a:rPr>
                        <a:t> </a:t>
                      </a:r>
                      <a:r>
                        <a:rPr sz="2200" dirty="0">
                          <a:latin typeface="Aptos" panose="020B0004020202020204" pitchFamily="34" charset="0"/>
                          <a:cs typeface="Calibri"/>
                        </a:rPr>
                        <a:t>of</a:t>
                      </a:r>
                      <a:r>
                        <a:rPr sz="2200" spc="-25" dirty="0">
                          <a:latin typeface="Aptos" panose="020B0004020202020204" pitchFamily="34" charset="0"/>
                          <a:cs typeface="Calibri"/>
                        </a:rPr>
                        <a:t> </a:t>
                      </a:r>
                      <a:r>
                        <a:rPr sz="2200" spc="-10" dirty="0">
                          <a:latin typeface="Aptos" panose="020B0004020202020204" pitchFamily="34" charset="0"/>
                          <a:cs typeface="Calibri"/>
                        </a:rPr>
                        <a:t>purposes </a:t>
                      </a:r>
                      <a:r>
                        <a:rPr sz="2200" dirty="0">
                          <a:latin typeface="Aptos" panose="020B0004020202020204" pitchFamily="34" charset="0"/>
                          <a:cs typeface="Calibri"/>
                        </a:rPr>
                        <a:t>and</a:t>
                      </a:r>
                      <a:r>
                        <a:rPr sz="2200" spc="-20" dirty="0">
                          <a:latin typeface="Aptos" panose="020B0004020202020204" pitchFamily="34" charset="0"/>
                          <a:cs typeface="Calibri"/>
                        </a:rPr>
                        <a:t> </a:t>
                      </a:r>
                      <a:r>
                        <a:rPr sz="2200" spc="-10" dirty="0">
                          <a:latin typeface="Aptos" panose="020B0004020202020204" pitchFamily="34" charset="0"/>
                          <a:cs typeface="Calibri"/>
                        </a:rPr>
                        <a:t>audiences.</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1038162">
                <a:tc>
                  <a:txBody>
                    <a:bodyPr/>
                    <a:lstStyle/>
                    <a:p>
                      <a:pPr marL="90805" marR="189865">
                        <a:lnSpc>
                          <a:spcPct val="100000"/>
                        </a:lnSpc>
                        <a:spcBef>
                          <a:spcPts val="285"/>
                        </a:spcBef>
                      </a:pPr>
                      <a:r>
                        <a:rPr sz="2200" b="1" dirty="0">
                          <a:latin typeface="Aptos" panose="020B0004020202020204" pitchFamily="34" charset="0"/>
                          <a:cs typeface="Calibri"/>
                        </a:rPr>
                        <a:t>Claim</a:t>
                      </a:r>
                      <a:r>
                        <a:rPr sz="2200" b="1" spc="-30" dirty="0">
                          <a:latin typeface="Aptos" panose="020B0004020202020204" pitchFamily="34" charset="0"/>
                          <a:cs typeface="Calibri"/>
                        </a:rPr>
                        <a:t> </a:t>
                      </a:r>
                      <a:r>
                        <a:rPr sz="2200" b="1" spc="-25" dirty="0">
                          <a:latin typeface="Aptos" panose="020B0004020202020204" pitchFamily="34" charset="0"/>
                          <a:cs typeface="Calibri"/>
                        </a:rPr>
                        <a:t>4: </a:t>
                      </a:r>
                      <a:r>
                        <a:rPr sz="2200" spc="-10" dirty="0">
                          <a:latin typeface="Aptos" panose="020B0004020202020204" pitchFamily="34" charset="0"/>
                          <a:cs typeface="Calibri"/>
                        </a:rPr>
                        <a:t>Research/Inquiry</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1440" marR="186055" algn="l">
                        <a:lnSpc>
                          <a:spcPct val="100000"/>
                        </a:lnSpc>
                        <a:spcBef>
                          <a:spcPts val="285"/>
                        </a:spcBef>
                      </a:pPr>
                      <a:r>
                        <a:rPr sz="2200" dirty="0">
                          <a:latin typeface="Aptos" panose="020B0004020202020204" pitchFamily="34" charset="0"/>
                          <a:cs typeface="Calibri"/>
                        </a:rPr>
                        <a:t>Students</a:t>
                      </a:r>
                      <a:r>
                        <a:rPr sz="2200" spc="-60" dirty="0">
                          <a:latin typeface="Aptos" panose="020B0004020202020204" pitchFamily="34" charset="0"/>
                          <a:cs typeface="Calibri"/>
                        </a:rPr>
                        <a:t> </a:t>
                      </a:r>
                      <a:r>
                        <a:rPr sz="2200" dirty="0">
                          <a:latin typeface="Aptos" panose="020B0004020202020204" pitchFamily="34" charset="0"/>
                          <a:cs typeface="Calibri"/>
                        </a:rPr>
                        <a:t>can</a:t>
                      </a:r>
                      <a:r>
                        <a:rPr sz="2200" spc="-15" dirty="0">
                          <a:latin typeface="Aptos" panose="020B0004020202020204" pitchFamily="34" charset="0"/>
                          <a:cs typeface="Calibri"/>
                        </a:rPr>
                        <a:t> </a:t>
                      </a:r>
                      <a:r>
                        <a:rPr sz="2200" dirty="0">
                          <a:latin typeface="Aptos" panose="020B0004020202020204" pitchFamily="34" charset="0"/>
                          <a:cs typeface="Calibri"/>
                        </a:rPr>
                        <a:t>engage</a:t>
                      </a:r>
                      <a:r>
                        <a:rPr sz="2200" spc="-25" dirty="0">
                          <a:latin typeface="Aptos" panose="020B0004020202020204" pitchFamily="34" charset="0"/>
                          <a:cs typeface="Calibri"/>
                        </a:rPr>
                        <a:t> </a:t>
                      </a:r>
                      <a:r>
                        <a:rPr sz="2200" dirty="0">
                          <a:latin typeface="Aptos" panose="020B0004020202020204" pitchFamily="34" charset="0"/>
                          <a:cs typeface="Calibri"/>
                        </a:rPr>
                        <a:t>in</a:t>
                      </a:r>
                      <a:r>
                        <a:rPr sz="2200" spc="-30" dirty="0">
                          <a:latin typeface="Aptos" panose="020B0004020202020204" pitchFamily="34" charset="0"/>
                          <a:cs typeface="Calibri"/>
                        </a:rPr>
                        <a:t> </a:t>
                      </a:r>
                      <a:r>
                        <a:rPr sz="2200" spc="-10" dirty="0">
                          <a:latin typeface="Aptos" panose="020B0004020202020204" pitchFamily="34" charset="0"/>
                          <a:cs typeface="Calibri"/>
                        </a:rPr>
                        <a:t>research/inquiry </a:t>
                      </a:r>
                      <a:r>
                        <a:rPr sz="2200" dirty="0">
                          <a:latin typeface="Aptos" panose="020B0004020202020204" pitchFamily="34" charset="0"/>
                          <a:cs typeface="Calibri"/>
                        </a:rPr>
                        <a:t>to</a:t>
                      </a:r>
                      <a:r>
                        <a:rPr sz="2200" spc="-25" dirty="0">
                          <a:latin typeface="Aptos" panose="020B0004020202020204" pitchFamily="34" charset="0"/>
                          <a:cs typeface="Calibri"/>
                        </a:rPr>
                        <a:t> </a:t>
                      </a:r>
                      <a:r>
                        <a:rPr sz="2200" spc="-10" dirty="0">
                          <a:latin typeface="Aptos" panose="020B0004020202020204" pitchFamily="34" charset="0"/>
                          <a:cs typeface="Calibri"/>
                        </a:rPr>
                        <a:t>investigate</a:t>
                      </a:r>
                      <a:r>
                        <a:rPr sz="2200" spc="-35" dirty="0">
                          <a:latin typeface="Aptos" panose="020B0004020202020204" pitchFamily="34" charset="0"/>
                          <a:cs typeface="Calibri"/>
                        </a:rPr>
                        <a:t> </a:t>
                      </a:r>
                      <a:r>
                        <a:rPr sz="2200" dirty="0">
                          <a:latin typeface="Aptos" panose="020B0004020202020204" pitchFamily="34" charset="0"/>
                          <a:cs typeface="Calibri"/>
                        </a:rPr>
                        <a:t>topics,</a:t>
                      </a:r>
                      <a:r>
                        <a:rPr sz="2200" spc="-10" dirty="0">
                          <a:latin typeface="Aptos" panose="020B0004020202020204" pitchFamily="34" charset="0"/>
                          <a:cs typeface="Calibri"/>
                        </a:rPr>
                        <a:t> </a:t>
                      </a:r>
                      <a:r>
                        <a:rPr sz="2200" dirty="0">
                          <a:latin typeface="Aptos" panose="020B0004020202020204" pitchFamily="34" charset="0"/>
                          <a:cs typeface="Calibri"/>
                        </a:rPr>
                        <a:t>and</a:t>
                      </a:r>
                      <a:r>
                        <a:rPr sz="2200" spc="-30" dirty="0">
                          <a:latin typeface="Aptos" panose="020B0004020202020204" pitchFamily="34" charset="0"/>
                          <a:cs typeface="Calibri"/>
                        </a:rPr>
                        <a:t> </a:t>
                      </a:r>
                      <a:r>
                        <a:rPr sz="2200" dirty="0">
                          <a:latin typeface="Aptos" panose="020B0004020202020204" pitchFamily="34" charset="0"/>
                          <a:cs typeface="Calibri"/>
                        </a:rPr>
                        <a:t>to</a:t>
                      </a:r>
                      <a:r>
                        <a:rPr sz="2200" spc="-15" dirty="0">
                          <a:latin typeface="Aptos" panose="020B0004020202020204" pitchFamily="34" charset="0"/>
                          <a:cs typeface="Calibri"/>
                        </a:rPr>
                        <a:t> </a:t>
                      </a:r>
                      <a:r>
                        <a:rPr sz="2200" spc="-10" dirty="0">
                          <a:latin typeface="Aptos" panose="020B0004020202020204" pitchFamily="34" charset="0"/>
                          <a:cs typeface="Calibri"/>
                        </a:rPr>
                        <a:t>analyze, integrate,</a:t>
                      </a:r>
                      <a:r>
                        <a:rPr sz="2200" spc="-25" dirty="0">
                          <a:latin typeface="Aptos" panose="020B0004020202020204" pitchFamily="34" charset="0"/>
                          <a:cs typeface="Calibri"/>
                        </a:rPr>
                        <a:t> </a:t>
                      </a:r>
                      <a:r>
                        <a:rPr sz="2200" dirty="0">
                          <a:latin typeface="Aptos" panose="020B0004020202020204" pitchFamily="34" charset="0"/>
                          <a:cs typeface="Calibri"/>
                        </a:rPr>
                        <a:t>and </a:t>
                      </a:r>
                      <a:r>
                        <a:rPr sz="2200" spc="-10" dirty="0">
                          <a:latin typeface="Aptos" panose="020B0004020202020204" pitchFamily="34" charset="0"/>
                          <a:cs typeface="Calibri"/>
                        </a:rPr>
                        <a:t>present</a:t>
                      </a:r>
                      <a:r>
                        <a:rPr sz="2200" spc="-15" dirty="0">
                          <a:latin typeface="Aptos" panose="020B0004020202020204" pitchFamily="34" charset="0"/>
                          <a:cs typeface="Calibri"/>
                        </a:rPr>
                        <a:t> </a:t>
                      </a:r>
                      <a:r>
                        <a:rPr sz="2200" spc="-10" dirty="0">
                          <a:latin typeface="Aptos" panose="020B0004020202020204" pitchFamily="34" charset="0"/>
                          <a:cs typeface="Calibri"/>
                        </a:rPr>
                        <a:t>information.</a:t>
                      </a:r>
                      <a:endParaRPr sz="2200" dirty="0">
                        <a:latin typeface="Aptos" panose="020B0004020202020204" pitchFamily="34" charset="0"/>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891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A83C80-6C1F-FCB7-04C1-FF578597D782}"/>
              </a:ext>
            </a:extLst>
          </p:cNvPr>
          <p:cNvSpPr txBox="1">
            <a:spLocks noGrp="1"/>
          </p:cNvSpPr>
          <p:nvPr>
            <p:ph type="title" idx="4294967295"/>
          </p:nvPr>
        </p:nvSpPr>
        <p:spPr>
          <a:xfrm>
            <a:off x="2180313" y="301972"/>
            <a:ext cx="7831375"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ELA Claim-Level Performance Categories</a:t>
            </a:r>
          </a:p>
        </p:txBody>
      </p:sp>
      <p:pic>
        <p:nvPicPr>
          <p:cNvPr id="4" name="object 7" descr="Lists the three ELA Claim-Level Performance Categories.">
            <a:extLst>
              <a:ext uri="{FF2B5EF4-FFF2-40B4-BE49-F238E27FC236}">
                <a16:creationId xmlns:a16="http://schemas.microsoft.com/office/drawing/2014/main" id="{F8B04F5A-FF8D-6ECE-ED48-CC7969EA90D2}"/>
              </a:ext>
            </a:extLst>
          </p:cNvPr>
          <p:cNvPicPr/>
          <p:nvPr/>
        </p:nvPicPr>
        <p:blipFill>
          <a:blip r:embed="rId3" cstate="print"/>
          <a:stretch>
            <a:fillRect/>
          </a:stretch>
        </p:blipFill>
        <p:spPr>
          <a:xfrm>
            <a:off x="1680706" y="2057400"/>
            <a:ext cx="8830588" cy="3657600"/>
          </a:xfrm>
          <a:prstGeom prst="rect">
            <a:avLst/>
          </a:prstGeom>
        </p:spPr>
      </p:pic>
    </p:spTree>
    <p:extLst>
      <p:ext uri="{BB962C8B-B14F-4D97-AF65-F5344CB8AC3E}">
        <p14:creationId xmlns:p14="http://schemas.microsoft.com/office/powerpoint/2010/main" val="869347480"/>
      </p:ext>
    </p:extLst>
  </p:cSld>
  <p:clrMapOvr>
    <a:masterClrMapping/>
  </p:clrMapOvr>
</p:sld>
</file>

<file path=ppt/theme/theme1.xml><?xml version="1.0" encoding="utf-8"?>
<a:theme xmlns:a="http://schemas.openxmlformats.org/drawingml/2006/main" name="2526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lockingLifelongPotential2025.potx" id="{32767B5D-4713-4978-AD65-051F1419FA73}" vid="{0EFF5DB2-A12D-4407-878B-D74874D3AA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20" ma:contentTypeDescription="Create a new document." ma:contentTypeScope="" ma:versionID="88494a673d913e167e1fafd7577adc6f">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5b2f94ed1a89e9edbe87443e44cdeae5"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7d19-50dd-4ca5-833a-f68575fcf434" xsi:nil="true"/>
    <lcf76f155ced4ddcb4097134ff3c332f xmlns="3188db64-835f-49dd-a92e-b63c50075c64">
      <Terms xmlns="http://schemas.microsoft.com/office/infopath/2007/PartnerControls"/>
    </lcf76f155ced4ddcb4097134ff3c332f>
    <_ip_UnifiedCompliancePolicyProperties xmlns="http://schemas.microsoft.com/sharepoint/v3" xsi:nil="true"/>
    <Category xmlns="3188db64-835f-49dd-a92e-b63c50075c64" xsi:nil="true"/>
  </documentManagement>
</p:properties>
</file>

<file path=customXml/itemProps1.xml><?xml version="1.0" encoding="utf-8"?>
<ds:datastoreItem xmlns:ds="http://schemas.openxmlformats.org/officeDocument/2006/customXml" ds:itemID="{750ADAD7-7328-4148-9EE3-625CC2CD13C5}">
  <ds:schemaRefs>
    <ds:schemaRef ds:uri="http://schemas.microsoft.com/sharepoint/v3/contenttype/forms"/>
  </ds:schemaRefs>
</ds:datastoreItem>
</file>

<file path=customXml/itemProps2.xml><?xml version="1.0" encoding="utf-8"?>
<ds:datastoreItem xmlns:ds="http://schemas.openxmlformats.org/officeDocument/2006/customXml" ds:itemID="{48013525-0E51-448E-BB04-88EEEA831F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88db64-835f-49dd-a92e-b63c50075c64"/>
    <ds:schemaRef ds:uri="bd8f7d19-50dd-4ca5-833a-f68575fcf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B77D7B-55CE-412D-9816-F0A8D7A12427}">
  <ds:schemaRefs>
    <ds:schemaRef ds:uri="http://schemas.microsoft.com/office/2006/metadata/properties"/>
    <ds:schemaRef ds:uri="http://schemas.microsoft.com/office/infopath/2007/PartnerControls"/>
    <ds:schemaRef ds:uri="http://schemas.microsoft.com/sharepoint/v3"/>
    <ds:schemaRef ds:uri="bd8f7d19-50dd-4ca5-833a-f68575fcf434"/>
    <ds:schemaRef ds:uri="3188db64-835f-49dd-a92e-b63c50075c64"/>
  </ds:schemaRefs>
</ds:datastoreItem>
</file>

<file path=docProps/app.xml><?xml version="1.0" encoding="utf-8"?>
<Properties xmlns="http://schemas.openxmlformats.org/officeDocument/2006/extended-properties" xmlns:vt="http://schemas.openxmlformats.org/officeDocument/2006/docPropsVTypes">
  <Template>2526 template</Template>
  <TotalTime>819</TotalTime>
  <Words>1993</Words>
  <Application>Microsoft Office PowerPoint</Application>
  <PresentationFormat>Widescreen</PresentationFormat>
  <Paragraphs>153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2526 template</vt:lpstr>
      <vt:lpstr>Smarter Balanced Assessment: Determining Summative Claim-Level Performance Categories</vt:lpstr>
      <vt:lpstr>Three Important Topics</vt:lpstr>
      <vt:lpstr>The Smarter Balanced Vertical Scale</vt:lpstr>
      <vt:lpstr>Smarter Balanced Overall Scale Scores  for ELA</vt:lpstr>
      <vt:lpstr>Smarter Balanced Overall Scale Scores for Math</vt:lpstr>
      <vt:lpstr>The Standard Error of Measurement (SEM)</vt:lpstr>
      <vt:lpstr>Smarter Balanced Math Claims</vt:lpstr>
      <vt:lpstr>Smarter Balanced ELA Claims</vt:lpstr>
      <vt:lpstr>ELA Claim-Level Performance Categories</vt:lpstr>
      <vt:lpstr>Math Claim-Level Performance Categories</vt:lpstr>
      <vt:lpstr>Grade 3 ELA Claim-Level Categories</vt:lpstr>
      <vt:lpstr>Thank you!  Contact Email: ctstudentassessment@ct.gov  Phone: 860-713-6894 </vt:lpstr>
    </vt:vector>
  </TitlesOfParts>
  <Manager>Ajit.Gopalakrishnan@ct.gov</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Krisst, Abe</dc:creator>
  <cp:lastModifiedBy>Krisst, Abe</cp:lastModifiedBy>
  <cp:revision>11</cp:revision>
  <dcterms:created xsi:type="dcterms:W3CDTF">2026-06-24T15:37:44Z</dcterms:created>
  <dcterms:modified xsi:type="dcterms:W3CDTF">2026-07-10T15:40:20Z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2019-08-05T00:00:00Z</vt:filetime>
  </property>
  <property fmtid="{D5CDD505-2E9C-101B-9397-08002B2CF9AE}" pid="3" name="Creator">
    <vt:lpwstr>Acrobat PDFMaker 11 for PowerPoint</vt:lpwstr>
  </property>
  <property fmtid="{D5CDD505-2E9C-101B-9397-08002B2CF9AE}" pid="4" name="LastSaved">
    <vt:filetime>2026-06-24T00:00:00Z</vt:filetime>
  </property>
  <property fmtid="{D5CDD505-2E9C-101B-9397-08002B2CF9AE}" pid="5" name="Producer">
    <vt:lpwstr>Adobe PDF Library 11.0</vt:lpwstr>
  </property>
  <property fmtid="{D5CDD505-2E9C-101B-9397-08002B2CF9AE}" pid="6" name="ContentTypeId">
    <vt:lpwstr>0x0101006B32173F7A8AF44CAD29E02D9EC3CE55</vt:lpwstr>
  </property>
  <property fmtid="{D5CDD505-2E9C-101B-9397-08002B2CF9AE}" pid="7" name="MediaServiceImageTags">
    <vt:lpwstr/>
  </property>
</Properties>
</file>