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 id="2147483884" r:id="rId5"/>
  </p:sldMasterIdLst>
  <p:notesMasterIdLst>
    <p:notesMasterId r:id="rId32"/>
  </p:notesMasterIdLst>
  <p:handoutMasterIdLst>
    <p:handoutMasterId r:id="rId33"/>
  </p:handoutMasterIdLst>
  <p:sldIdLst>
    <p:sldId id="927" r:id="rId6"/>
    <p:sldId id="443" r:id="rId7"/>
    <p:sldId id="953" r:id="rId8"/>
    <p:sldId id="931" r:id="rId9"/>
    <p:sldId id="729" r:id="rId10"/>
    <p:sldId id="919" r:id="rId11"/>
    <p:sldId id="890" r:id="rId12"/>
    <p:sldId id="954" r:id="rId13"/>
    <p:sldId id="933" r:id="rId14"/>
    <p:sldId id="934" r:id="rId15"/>
    <p:sldId id="955" r:id="rId16"/>
    <p:sldId id="935" r:id="rId17"/>
    <p:sldId id="936" r:id="rId18"/>
    <p:sldId id="937" r:id="rId19"/>
    <p:sldId id="938" r:id="rId20"/>
    <p:sldId id="939" r:id="rId21"/>
    <p:sldId id="940" r:id="rId22"/>
    <p:sldId id="941" r:id="rId23"/>
    <p:sldId id="917" r:id="rId24"/>
    <p:sldId id="944" r:id="rId25"/>
    <p:sldId id="942" r:id="rId26"/>
    <p:sldId id="943" r:id="rId27"/>
    <p:sldId id="923" r:id="rId28"/>
    <p:sldId id="946" r:id="rId29"/>
    <p:sldId id="925" r:id="rId30"/>
    <p:sldId id="899" r:id="rId3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Garbo, Joe" initials="DJ" lastIdx="4" clrIdx="0">
    <p:extLst/>
  </p:cmAuthor>
  <p:cmAuthor id="2" name="Alberino, Cristi" initials="AC" lastIdx="1" clrIdx="1">
    <p:extLst/>
  </p:cmAuthor>
  <p:cmAuthor id="3" name="Ducharme, Deirdre" initials="DD" lastIdx="11" clrIdx="2">
    <p:extLst>
      <p:ext uri="{19B8F6BF-5375-455C-9EA6-DF929625EA0E}">
        <p15:presenceInfo xmlns:p15="http://schemas.microsoft.com/office/powerpoint/2012/main" userId="S-1-5-21-746137067-854245398-682003330-477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73"/>
    <a:srgbClr val="FF99FF"/>
    <a:srgbClr val="FFCCFF"/>
    <a:srgbClr val="FFCCCC"/>
    <a:srgbClr val="FF66FF"/>
    <a:srgbClr val="9999FF"/>
    <a:srgbClr val="FFCC00"/>
    <a:srgbClr val="FFFFCC"/>
    <a:srgbClr val="FFCC99"/>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77" autoAdjust="0"/>
    <p:restoredTop sz="84817" autoAdjust="0"/>
  </p:normalViewPr>
  <p:slideViewPr>
    <p:cSldViewPr snapToGrid="0" snapToObjects="1">
      <p:cViewPr varScale="1">
        <p:scale>
          <a:sx n="55" d="100"/>
          <a:sy n="55" d="100"/>
        </p:scale>
        <p:origin x="1504" y="4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10" d="100"/>
        <a:sy n="110" d="100"/>
      </p:scale>
      <p:origin x="0" y="0"/>
    </p:cViewPr>
  </p:sorterViewPr>
  <p:notesViewPr>
    <p:cSldViewPr snapToGrid="0" snapToObjects="1">
      <p:cViewPr varScale="1">
        <p:scale>
          <a:sx n="46" d="100"/>
          <a:sy n="46" d="100"/>
        </p:scale>
        <p:origin x="2712"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6"/>
            <a:ext cx="3037840"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sz="quarter" idx="1"/>
          </p:nvPr>
        </p:nvSpPr>
        <p:spPr>
          <a:xfrm>
            <a:off x="3970939" y="6"/>
            <a:ext cx="3037840" cy="466434"/>
          </a:xfrm>
          <a:prstGeom prst="rect">
            <a:avLst/>
          </a:prstGeom>
        </p:spPr>
        <p:txBody>
          <a:bodyPr vert="horz" lIns="92446" tIns="46223" rIns="92446" bIns="46223" rtlCol="0"/>
          <a:lstStyle>
            <a:lvl1pPr algn="r">
              <a:defRPr sz="1200"/>
            </a:lvl1pPr>
          </a:lstStyle>
          <a:p>
            <a:fld id="{3C1FF0FC-3394-4D3C-B48B-F64D691DE270}" type="datetimeFigureOut">
              <a:rPr lang="en-US" smtClean="0"/>
              <a:t>12/9/2020</a:t>
            </a:fld>
            <a:endParaRPr lang="en-US" dirty="0"/>
          </a:p>
        </p:txBody>
      </p:sp>
      <p:sp>
        <p:nvSpPr>
          <p:cNvPr id="4" name="Footer Placeholder 3"/>
          <p:cNvSpPr>
            <a:spLocks noGrp="1"/>
          </p:cNvSpPr>
          <p:nvPr>
            <p:ph type="ftr" sz="quarter" idx="2"/>
          </p:nvPr>
        </p:nvSpPr>
        <p:spPr>
          <a:xfrm>
            <a:off x="1" y="8829977"/>
            <a:ext cx="3037840" cy="466433"/>
          </a:xfrm>
          <a:prstGeom prst="rect">
            <a:avLst/>
          </a:prstGeom>
        </p:spPr>
        <p:txBody>
          <a:bodyPr vert="horz" lIns="92446" tIns="46223" rIns="92446" bIns="4622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77"/>
            <a:ext cx="3037840" cy="466433"/>
          </a:xfrm>
          <a:prstGeom prst="rect">
            <a:avLst/>
          </a:prstGeom>
        </p:spPr>
        <p:txBody>
          <a:bodyPr vert="horz" lIns="92446" tIns="46223" rIns="92446" bIns="46223" rtlCol="0" anchor="b"/>
          <a:lstStyle>
            <a:lvl1pPr algn="r">
              <a:defRPr sz="1200"/>
            </a:lvl1pPr>
          </a:lstStyle>
          <a:p>
            <a:fld id="{F262CFEF-6338-4B88-B33B-A86498C97799}" type="slidenum">
              <a:rPr lang="en-US" smtClean="0"/>
              <a:t>‹#›</a:t>
            </a:fld>
            <a:endParaRPr lang="en-US" dirty="0"/>
          </a:p>
        </p:txBody>
      </p:sp>
    </p:spTree>
    <p:extLst>
      <p:ext uri="{BB962C8B-B14F-4D97-AF65-F5344CB8AC3E}">
        <p14:creationId xmlns:p14="http://schemas.microsoft.com/office/powerpoint/2010/main" val="80524652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1200"/>
            </a:lvl1pPr>
          </a:lstStyle>
          <a:p>
            <a:fld id="{9648D862-ADD8-984E-B8F2-1D319D5F8F89}" type="datetimeFigureOut">
              <a:rPr lang="en-US" smtClean="0"/>
              <a:t>12/9/2020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1200"/>
            </a:lvl1pPr>
          </a:lstStyle>
          <a:p>
            <a:fld id="{71F87E0F-5A19-6D48-97F0-7EDA4B9641F4}" type="slidenum">
              <a:rPr lang="en-US" smtClean="0"/>
              <a:t>‹#›</a:t>
            </a:fld>
            <a:endParaRPr lang="en-US" dirty="0"/>
          </a:p>
        </p:txBody>
      </p:sp>
    </p:spTree>
    <p:extLst>
      <p:ext uri="{BB962C8B-B14F-4D97-AF65-F5344CB8AC3E}">
        <p14:creationId xmlns:p14="http://schemas.microsoft.com/office/powerpoint/2010/main" val="38721899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ct.portal.airast.org/core/fileparse.php/51/urlt/CT-1920-TIDE-User_Final.pdf" TargetMode="External"/><Relationship Id="rId2" Type="http://schemas.openxmlformats.org/officeDocument/2006/relationships/slide" Target="../slides/slide19.xml"/><Relationship Id="rId1" Type="http://schemas.openxmlformats.org/officeDocument/2006/relationships/notesMaster" Target="../notesMasters/notesMaster1.xml"/><Relationship Id="rId6" Type="http://schemas.openxmlformats.org/officeDocument/2006/relationships/hyperlink" Target="https://ct.portal.airast.org/core/fileparse.php/51/urlt/CT-1920-Embedded-and-Non-Embedded-Designated-Supports-for-English-Learners_FINAL.pdf" TargetMode="External"/><Relationship Id="rId5" Type="http://schemas.openxmlformats.org/officeDocument/2006/relationships/hyperlink" Target="https://ct.portal.airast.org/core/fileparse.php/51/urlt/2019-20-Assessment-Guidelines-LIVE-11.12.19_MASTER.pdf" TargetMode="External"/><Relationship Id="rId4" Type="http://schemas.openxmlformats.org/officeDocument/2006/relationships/hyperlink" Target="https://ct.portal.airast.org/core/fileparse.php/51/urlt/CT_Manually_Entering_Designated_Supports_and_Accommodations_Brochure_Final.pdf"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Calibri" panose="020F0502020204030204" pitchFamily="34" charset="0"/>
                <a:ea typeface="+mn-ea"/>
                <a:cs typeface="Calibri" panose="020F0502020204030204" pitchFamily="34" charset="0"/>
              </a:rPr>
              <a:t>Hello.  </a:t>
            </a:r>
          </a:p>
          <a:p>
            <a:pPr marL="171450" indent="-171450">
              <a:buFont typeface="Arial" panose="020B0604020202020204" pitchFamily="34" charset="0"/>
              <a:buChar char="•"/>
            </a:pPr>
            <a:r>
              <a:rPr lang="en-US" sz="1200" kern="1200" dirty="0" smtClean="0">
                <a:solidFill>
                  <a:schemeClr val="tx1"/>
                </a:solidFill>
                <a:effectLst/>
                <a:latin typeface="Calibri" panose="020F0502020204030204" pitchFamily="34" charset="0"/>
                <a:ea typeface="+mn-ea"/>
                <a:cs typeface="Calibri" panose="020F0502020204030204" pitchFamily="34" charset="0"/>
              </a:rPr>
              <a:t>We</a:t>
            </a:r>
            <a:r>
              <a:rPr lang="en-US" sz="1200" kern="1200" baseline="0" dirty="0" smtClean="0">
                <a:solidFill>
                  <a:schemeClr val="tx1"/>
                </a:solidFill>
                <a:effectLst/>
                <a:latin typeface="Calibri" panose="020F0502020204030204" pitchFamily="34" charset="0"/>
                <a:ea typeface="+mn-ea"/>
                <a:cs typeface="Calibri" panose="020F0502020204030204" pitchFamily="34" charset="0"/>
              </a:rPr>
              <a:t> </a:t>
            </a:r>
            <a:r>
              <a:rPr lang="en-US" sz="1200" kern="1200" dirty="0" smtClean="0">
                <a:solidFill>
                  <a:schemeClr val="tx1"/>
                </a:solidFill>
                <a:effectLst/>
                <a:latin typeface="Calibri" panose="020F0502020204030204" pitchFamily="34" charset="0"/>
                <a:ea typeface="+mn-ea"/>
                <a:cs typeface="Calibri" panose="020F0502020204030204" pitchFamily="34" charset="0"/>
              </a:rPr>
              <a:t>hope that everyone is doing</a:t>
            </a:r>
            <a:r>
              <a:rPr lang="en-US" sz="1200" kern="1200" baseline="0" dirty="0" smtClean="0">
                <a:solidFill>
                  <a:schemeClr val="tx1"/>
                </a:solidFill>
                <a:effectLst/>
                <a:latin typeface="Calibri" panose="020F0502020204030204" pitchFamily="34" charset="0"/>
                <a:ea typeface="+mn-ea"/>
                <a:cs typeface="Calibri" panose="020F0502020204030204" pitchFamily="34" charset="0"/>
              </a:rPr>
              <a:t> well.  </a:t>
            </a:r>
          </a:p>
          <a:p>
            <a:pPr marL="171450" indent="-171450">
              <a:buFont typeface="Arial" panose="020B0604020202020204" pitchFamily="34" charset="0"/>
              <a:buChar char="•"/>
            </a:pPr>
            <a:r>
              <a:rPr lang="en-US" sz="1200" kern="1200" baseline="0" dirty="0" smtClean="0">
                <a:solidFill>
                  <a:schemeClr val="tx1"/>
                </a:solidFill>
                <a:effectLst/>
                <a:latin typeface="Calibri" panose="020F0502020204030204" pitchFamily="34" charset="0"/>
                <a:ea typeface="+mn-ea"/>
                <a:cs typeface="Calibri" panose="020F0502020204030204" pitchFamily="34" charset="0"/>
              </a:rPr>
              <a:t>Welcome to this presentation in which we will be discussing Administering Interim Assessments Remotely.</a:t>
            </a:r>
          </a:p>
          <a:p>
            <a:endParaRPr lang="en-US" sz="1200" kern="1200" dirty="0" smtClean="0">
              <a:solidFill>
                <a:schemeClr val="tx1"/>
              </a:solidFill>
              <a:effectLst/>
              <a:latin typeface="Calibri" panose="020F0502020204030204" pitchFamily="34" charset="0"/>
              <a:ea typeface="+mn-ea"/>
              <a:cs typeface="Calibri" panose="020F0502020204030204" pitchFamily="34" charset="0"/>
            </a:endParaRPr>
          </a:p>
          <a:p>
            <a:pPr marL="0" indent="0">
              <a:buNone/>
            </a:pPr>
            <a:endParaRPr lang="en-US" dirty="0" smtClean="0"/>
          </a:p>
        </p:txBody>
      </p:sp>
      <p:sp>
        <p:nvSpPr>
          <p:cNvPr id="4" name="Slide Number Placeholder 3"/>
          <p:cNvSpPr>
            <a:spLocks noGrp="1"/>
          </p:cNvSpPr>
          <p:nvPr>
            <p:ph type="sldNum" sz="quarter" idx="10"/>
          </p:nvPr>
        </p:nvSpPr>
        <p:spPr/>
        <p:txBody>
          <a:bodyPr/>
          <a:lstStyle/>
          <a:p>
            <a:fld id="{71F87E0F-5A19-6D48-97F0-7EDA4B9641F4}" type="slidenum">
              <a:rPr lang="en-US" smtClean="0"/>
              <a:t>1</a:t>
            </a:fld>
            <a:endParaRPr lang="en-US" dirty="0"/>
          </a:p>
        </p:txBody>
      </p:sp>
    </p:spTree>
    <p:extLst>
      <p:ext uri="{BB962C8B-B14F-4D97-AF65-F5344CB8AC3E}">
        <p14:creationId xmlns:p14="http://schemas.microsoft.com/office/powerpoint/2010/main" val="32274785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dirty="0" smtClean="0">
                <a:solidFill>
                  <a:schemeClr val="tx1"/>
                </a:solidFill>
                <a:latin typeface="+mn-lt"/>
              </a:rPr>
              <a:t>Once logged into the TA Station:</a:t>
            </a:r>
          </a:p>
          <a:p>
            <a:pPr marL="800100" lvl="1" indent="-342900">
              <a:buFont typeface="Arial" panose="020B0604020202020204" pitchFamily="34" charset="0"/>
              <a:buChar char="•"/>
            </a:pPr>
            <a:r>
              <a:rPr lang="en-US" sz="1200" dirty="0" smtClean="0">
                <a:solidFill>
                  <a:schemeClr val="tx1"/>
                </a:solidFill>
                <a:latin typeface="+mn-lt"/>
              </a:rPr>
              <a:t>Select the test grade and subject to be administered. All</a:t>
            </a:r>
            <a:r>
              <a:rPr lang="en-US" sz="1200" baseline="0" dirty="0" smtClean="0">
                <a:solidFill>
                  <a:schemeClr val="tx1"/>
                </a:solidFill>
                <a:latin typeface="+mn-lt"/>
              </a:rPr>
              <a:t> IABs across all grades are available for easy access if out-of-grade testing is needed (e.g., one grade above or below grade of enrollment).</a:t>
            </a:r>
            <a:r>
              <a:rPr lang="en-US" sz="1200" dirty="0" smtClean="0">
                <a:solidFill>
                  <a:schemeClr val="tx1"/>
                </a:solidFill>
                <a:latin typeface="+mn-lt"/>
              </a:rPr>
              <a:t> </a:t>
            </a:r>
          </a:p>
          <a:p>
            <a:pPr marL="800100" lvl="1" indent="-342900">
              <a:buFont typeface="Arial" panose="020B0604020202020204" pitchFamily="34" charset="0"/>
              <a:buChar char="•"/>
            </a:pPr>
            <a:r>
              <a:rPr lang="en-US" sz="1200" dirty="0" smtClean="0">
                <a:solidFill>
                  <a:schemeClr val="tx1"/>
                </a:solidFill>
                <a:latin typeface="+mn-lt"/>
              </a:rPr>
              <a:t>Start the test session and securely provide students with the session ID that is generated. All students may use this session ID for the session.</a:t>
            </a:r>
          </a:p>
          <a:p>
            <a:pPr marL="800100" lvl="1" indent="-342900">
              <a:buFont typeface="Arial" panose="020B0604020202020204" pitchFamily="34" charset="0"/>
              <a:buChar char="•"/>
            </a:pPr>
            <a:r>
              <a:rPr lang="en-US" sz="1200" dirty="0" smtClean="0">
                <a:solidFill>
                  <a:schemeClr val="tx1"/>
                </a:solidFill>
                <a:latin typeface="+mn-lt"/>
              </a:rPr>
              <a:t>After students sign in and select the test they are going to take, approve them so that they may start testing.</a:t>
            </a:r>
          </a:p>
          <a:p>
            <a:pPr marL="800100" lvl="1" indent="-342900">
              <a:buFont typeface="Arial" panose="020B0604020202020204" pitchFamily="34" charset="0"/>
              <a:buChar char="•"/>
            </a:pPr>
            <a:r>
              <a:rPr lang="en-US" sz="1200" dirty="0" smtClean="0">
                <a:solidFill>
                  <a:schemeClr val="tx1"/>
                </a:solidFill>
                <a:latin typeface="+mn-lt"/>
              </a:rPr>
              <a:t>After all students complete the test, stop the test session and log out.</a:t>
            </a:r>
          </a:p>
          <a:p>
            <a:endParaRPr lang="en-US" sz="1200" dirty="0">
              <a:latin typeface="+mn-lt"/>
            </a:endParaRPr>
          </a:p>
        </p:txBody>
      </p:sp>
      <p:sp>
        <p:nvSpPr>
          <p:cNvPr id="4" name="Slide Number Placeholder 3"/>
          <p:cNvSpPr>
            <a:spLocks noGrp="1"/>
          </p:cNvSpPr>
          <p:nvPr>
            <p:ph type="sldNum" sz="quarter" idx="10"/>
          </p:nvPr>
        </p:nvSpPr>
        <p:spPr/>
        <p:txBody>
          <a:bodyPr/>
          <a:lstStyle/>
          <a:p>
            <a:fld id="{71F87E0F-5A19-6D48-97F0-7EDA4B9641F4}" type="slidenum">
              <a:rPr lang="en-US" smtClean="0"/>
              <a:t>10</a:t>
            </a:fld>
            <a:endParaRPr lang="en-US" dirty="0"/>
          </a:p>
        </p:txBody>
      </p:sp>
    </p:spTree>
    <p:extLst>
      <p:ext uri="{BB962C8B-B14F-4D97-AF65-F5344CB8AC3E}">
        <p14:creationId xmlns:p14="http://schemas.microsoft.com/office/powerpoint/2010/main" val="1261000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11</a:t>
            </a:fld>
            <a:endParaRPr lang="en-US" dirty="0"/>
          </a:p>
        </p:txBody>
      </p:sp>
    </p:spTree>
    <p:extLst>
      <p:ext uri="{BB962C8B-B14F-4D97-AF65-F5344CB8AC3E}">
        <p14:creationId xmlns:p14="http://schemas.microsoft.com/office/powerpoint/2010/main" val="7770247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aseline="0" dirty="0" smtClean="0"/>
              <a:t>Now we turn to the student.  These are the browser restrictions.  </a:t>
            </a:r>
          </a:p>
          <a:p>
            <a:r>
              <a:rPr lang="en-US" dirty="0" smtClean="0"/>
              <a:t>More information is available on the CT Portal.</a:t>
            </a:r>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12</a:t>
            </a:fld>
            <a:endParaRPr lang="en-US" dirty="0"/>
          </a:p>
        </p:txBody>
      </p:sp>
    </p:spTree>
    <p:extLst>
      <p:ext uri="{BB962C8B-B14F-4D97-AF65-F5344CB8AC3E}">
        <p14:creationId xmlns:p14="http://schemas.microsoft.com/office/powerpoint/2010/main" val="37245946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mn-lt"/>
              </a:rPr>
              <a:t>We will only be covering</a:t>
            </a:r>
            <a:r>
              <a:rPr lang="en-US" baseline="0" dirty="0" smtClean="0">
                <a:latin typeface="+mn-lt"/>
              </a:rPr>
              <a:t> the administration using the standard browser since we believe most will be using that.  </a:t>
            </a:r>
          </a:p>
          <a:p>
            <a:endParaRPr lang="en-US" baseline="0" dirty="0" smtClean="0">
              <a:latin typeface="+mn-lt"/>
            </a:endParaRPr>
          </a:p>
          <a:p>
            <a:pPr marL="171450" indent="-171450">
              <a:buFont typeface="Arial" panose="020B0604020202020204" pitchFamily="34" charset="0"/>
              <a:buChar char="•"/>
            </a:pPr>
            <a:r>
              <a:rPr lang="en-US" sz="1200" dirty="0" smtClean="0">
                <a:solidFill>
                  <a:schemeClr val="tx1"/>
                </a:solidFill>
                <a:latin typeface="+mn-lt"/>
              </a:rPr>
              <a:t>Enter the URL listed on</a:t>
            </a:r>
            <a:r>
              <a:rPr lang="en-US" sz="1200" baseline="0" dirty="0" smtClean="0">
                <a:solidFill>
                  <a:schemeClr val="tx1"/>
                </a:solidFill>
                <a:latin typeface="+mn-lt"/>
              </a:rPr>
              <a:t> the screen </a:t>
            </a:r>
            <a:r>
              <a:rPr lang="en-US" sz="1200" dirty="0" smtClean="0">
                <a:solidFill>
                  <a:schemeClr val="tx1"/>
                </a:solidFill>
                <a:latin typeface="+mn-lt"/>
              </a:rPr>
              <a:t>and hit “</a:t>
            </a:r>
            <a:r>
              <a:rPr lang="en-US" sz="1200" b="1" dirty="0" smtClean="0">
                <a:solidFill>
                  <a:schemeClr val="tx1"/>
                </a:solidFill>
                <a:latin typeface="+mn-lt"/>
              </a:rPr>
              <a:t>Enter</a:t>
            </a:r>
            <a:r>
              <a:rPr lang="en-US" sz="1200" dirty="0" smtClean="0">
                <a:solidFill>
                  <a:schemeClr val="tx1"/>
                </a:solidFill>
                <a:latin typeface="+mn-lt"/>
              </a:rPr>
              <a:t>” on the keyboard. </a:t>
            </a:r>
            <a:r>
              <a:rPr lang="en-US" sz="1200" b="1" dirty="0" smtClean="0">
                <a:solidFill>
                  <a:schemeClr val="tx1"/>
                </a:solidFill>
                <a:latin typeface="+mn-lt"/>
              </a:rPr>
              <a:t>The Mobile Launchpad </a:t>
            </a:r>
            <a:r>
              <a:rPr lang="en-US" sz="1200" dirty="0" smtClean="0">
                <a:solidFill>
                  <a:schemeClr val="tx1"/>
                </a:solidFill>
                <a:latin typeface="+mn-lt"/>
              </a:rPr>
              <a:t>page appears.</a:t>
            </a:r>
          </a:p>
          <a:p>
            <a:pPr marL="171450" lvl="0" indent="-171450">
              <a:buFont typeface="Arial" panose="020B0604020202020204" pitchFamily="34" charset="0"/>
              <a:buChar char="•"/>
            </a:pPr>
            <a:r>
              <a:rPr lang="en-US" sz="1200" dirty="0" smtClean="0">
                <a:solidFill>
                  <a:schemeClr val="tx1"/>
                </a:solidFill>
                <a:latin typeface="+mn-lt"/>
              </a:rPr>
              <a:t>From the drop-down lists, select “</a:t>
            </a:r>
            <a:r>
              <a:rPr lang="en-US" sz="1200" b="1" dirty="0" smtClean="0">
                <a:solidFill>
                  <a:schemeClr val="tx1"/>
                </a:solidFill>
                <a:latin typeface="+mn-lt"/>
              </a:rPr>
              <a:t>Connecticut</a:t>
            </a:r>
            <a:r>
              <a:rPr lang="en-US" sz="1200" dirty="0" smtClean="0">
                <a:solidFill>
                  <a:schemeClr val="tx1"/>
                </a:solidFill>
                <a:latin typeface="+mn-lt"/>
              </a:rPr>
              <a:t>” and then “</a:t>
            </a:r>
            <a:r>
              <a:rPr lang="en-US" sz="1200" b="1" dirty="0" smtClean="0">
                <a:solidFill>
                  <a:schemeClr val="tx1"/>
                </a:solidFill>
                <a:latin typeface="+mn-lt"/>
              </a:rPr>
              <a:t>Connecticut Assessment System</a:t>
            </a:r>
            <a:r>
              <a:rPr lang="en-US" sz="1200" dirty="0" smtClean="0">
                <a:solidFill>
                  <a:schemeClr val="tx1"/>
                </a:solidFill>
                <a:latin typeface="+mn-lt"/>
              </a:rPr>
              <a:t>.”</a:t>
            </a:r>
          </a:p>
          <a:p>
            <a:pPr marL="171450" indent="-171450">
              <a:buFont typeface="Arial" panose="020B0604020202020204" pitchFamily="34" charset="0"/>
              <a:buChar char="•"/>
            </a:pPr>
            <a:r>
              <a:rPr lang="en-US" sz="1200" dirty="0" smtClean="0">
                <a:solidFill>
                  <a:schemeClr val="tx1"/>
                </a:solidFill>
                <a:latin typeface="+mn-lt"/>
              </a:rPr>
              <a:t>Select “</a:t>
            </a:r>
            <a:r>
              <a:rPr lang="en-US" sz="1200" b="1" dirty="0" smtClean="0">
                <a:solidFill>
                  <a:schemeClr val="tx1"/>
                </a:solidFill>
                <a:latin typeface="+mn-lt"/>
              </a:rPr>
              <a:t>OK</a:t>
            </a:r>
            <a:r>
              <a:rPr lang="en-US" sz="1200" dirty="0" smtClean="0">
                <a:solidFill>
                  <a:schemeClr val="tx1"/>
                </a:solidFill>
                <a:latin typeface="+mn-lt"/>
              </a:rPr>
              <a:t>.” The </a:t>
            </a:r>
            <a:r>
              <a:rPr lang="en-US" sz="1200" b="1" dirty="0" smtClean="0">
                <a:solidFill>
                  <a:schemeClr val="tx1"/>
                </a:solidFill>
                <a:latin typeface="+mn-lt"/>
              </a:rPr>
              <a:t>Student Sign-In</a:t>
            </a:r>
            <a:r>
              <a:rPr lang="en-US" sz="1200" dirty="0" smtClean="0">
                <a:solidFill>
                  <a:schemeClr val="tx1"/>
                </a:solidFill>
                <a:latin typeface="+mn-lt"/>
              </a:rPr>
              <a:t> page will appear</a:t>
            </a:r>
            <a:r>
              <a:rPr lang="en-US" sz="1200" dirty="0" smtClean="0">
                <a:latin typeface="+mn-lt"/>
              </a:rPr>
              <a:t>.</a:t>
            </a:r>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13</a:t>
            </a:fld>
            <a:endParaRPr lang="en-US" dirty="0"/>
          </a:p>
        </p:txBody>
      </p:sp>
    </p:spTree>
    <p:extLst>
      <p:ext uri="{BB962C8B-B14F-4D97-AF65-F5344CB8AC3E}">
        <p14:creationId xmlns:p14="http://schemas.microsoft.com/office/powerpoint/2010/main" val="28606484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smtClean="0">
                <a:solidFill>
                  <a:schemeClr val="tx1"/>
                </a:solidFill>
                <a:latin typeface="+mn-lt"/>
              </a:rPr>
              <a:t>In the </a:t>
            </a:r>
            <a:r>
              <a:rPr lang="en-US" sz="1200" b="1" dirty="0" smtClean="0">
                <a:solidFill>
                  <a:schemeClr val="tx1"/>
                </a:solidFill>
                <a:latin typeface="+mn-lt"/>
              </a:rPr>
              <a:t>First Name </a:t>
            </a:r>
            <a:r>
              <a:rPr lang="en-US" sz="1200" dirty="0" smtClean="0">
                <a:solidFill>
                  <a:schemeClr val="tx1"/>
                </a:solidFill>
                <a:latin typeface="+mn-lt"/>
              </a:rPr>
              <a:t>and </a:t>
            </a:r>
            <a:r>
              <a:rPr lang="en-US" sz="1200" b="1" dirty="0" smtClean="0">
                <a:solidFill>
                  <a:schemeClr val="tx1"/>
                </a:solidFill>
                <a:latin typeface="+mn-lt"/>
              </a:rPr>
              <a:t>Student ID </a:t>
            </a:r>
            <a:r>
              <a:rPr lang="en-US" sz="1200" dirty="0" smtClean="0">
                <a:solidFill>
                  <a:schemeClr val="tx1"/>
                </a:solidFill>
                <a:latin typeface="+mn-lt"/>
              </a:rPr>
              <a:t>fields, students enter their first names and SASIDs. The student first name should match the name indicated in PSIS. Students should not use nicknames.</a:t>
            </a:r>
          </a:p>
          <a:p>
            <a:pPr marL="171450" indent="-171450">
              <a:buFont typeface="Arial" panose="020B0604020202020204" pitchFamily="34" charset="0"/>
              <a:buChar char="•"/>
            </a:pPr>
            <a:r>
              <a:rPr lang="en-US" sz="1200" dirty="0" smtClean="0">
                <a:solidFill>
                  <a:schemeClr val="tx1"/>
                </a:solidFill>
                <a:latin typeface="+mn-lt"/>
              </a:rPr>
              <a:t>In the </a:t>
            </a:r>
            <a:r>
              <a:rPr lang="en-US" sz="1200" b="1" dirty="0" smtClean="0">
                <a:solidFill>
                  <a:schemeClr val="tx1"/>
                </a:solidFill>
                <a:latin typeface="+mn-lt"/>
              </a:rPr>
              <a:t>Session ID </a:t>
            </a:r>
            <a:r>
              <a:rPr lang="en-US" sz="1200" dirty="0" smtClean="0">
                <a:solidFill>
                  <a:schemeClr val="tx1"/>
                </a:solidFill>
                <a:latin typeface="+mn-lt"/>
              </a:rPr>
              <a:t>field, students enter the session ID provided by their test administrator. This ID is created by TA’s when they activate a test session.</a:t>
            </a:r>
          </a:p>
          <a:p>
            <a:pPr marL="171450" indent="-171450">
              <a:spcBef>
                <a:spcPts val="600"/>
              </a:spcBef>
              <a:spcAft>
                <a:spcPts val="600"/>
              </a:spcAft>
              <a:buClr>
                <a:schemeClr val="accent1"/>
              </a:buClr>
              <a:buSzPct val="80000"/>
              <a:buFont typeface="Arial" panose="020B0604020202020204" pitchFamily="34" charset="0"/>
              <a:buChar char="•"/>
            </a:pPr>
            <a:r>
              <a:rPr lang="en-US" dirty="0" smtClean="0">
                <a:solidFill>
                  <a:srgbClr val="FF0000"/>
                </a:solidFill>
                <a:latin typeface="+mn-lt"/>
              </a:rPr>
              <a:t>Remember that the SASID should</a:t>
            </a:r>
            <a:r>
              <a:rPr lang="en-US" baseline="0" dirty="0" smtClean="0">
                <a:solidFill>
                  <a:srgbClr val="FF0000"/>
                </a:solidFill>
                <a:latin typeface="+mn-lt"/>
              </a:rPr>
              <a:t> be</a:t>
            </a:r>
            <a:r>
              <a:rPr lang="en-US" dirty="0" smtClean="0">
                <a:solidFill>
                  <a:srgbClr val="FF0000"/>
                </a:solidFill>
                <a:latin typeface="+mn-lt"/>
              </a:rPr>
              <a:t> communicated using a secure method, such as a classroom management system, as opposed to non-secure methods such as private text messages and emails.</a:t>
            </a:r>
          </a:p>
          <a:p>
            <a:pPr marL="171450" indent="-171450">
              <a:buFont typeface="Arial" panose="020B0604020202020204" pitchFamily="34" charset="0"/>
              <a:buChar char="•"/>
            </a:pPr>
            <a:endParaRPr lang="en-US" sz="1200" dirty="0" smtClean="0">
              <a:solidFill>
                <a:schemeClr val="tx1"/>
              </a:solidFill>
              <a:latin typeface="Sniglet" panose="020B0604020202020204"/>
            </a:endParaRPr>
          </a:p>
          <a:p>
            <a:pPr marL="0" indent="0">
              <a:buNone/>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14</a:t>
            </a:fld>
            <a:endParaRPr lang="en-US" dirty="0"/>
          </a:p>
        </p:txBody>
      </p:sp>
    </p:spTree>
    <p:extLst>
      <p:ext uri="{BB962C8B-B14F-4D97-AF65-F5344CB8AC3E}">
        <p14:creationId xmlns:p14="http://schemas.microsoft.com/office/powerpoint/2010/main" val="24257846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dirty="0" smtClean="0">
                <a:solidFill>
                  <a:schemeClr val="tx1"/>
                </a:solidFill>
                <a:latin typeface="+mn-lt"/>
              </a:rPr>
              <a:t>Students select “</a:t>
            </a:r>
            <a:r>
              <a:rPr lang="en-US" sz="1200" b="1" dirty="0" smtClean="0">
                <a:solidFill>
                  <a:schemeClr val="tx1"/>
                </a:solidFill>
                <a:latin typeface="+mn-lt"/>
              </a:rPr>
              <a:t>Sign In</a:t>
            </a:r>
            <a:r>
              <a:rPr lang="en-US" sz="1200" dirty="0" smtClean="0">
                <a:solidFill>
                  <a:schemeClr val="tx1"/>
                </a:solidFill>
                <a:latin typeface="+mn-lt"/>
              </a:rPr>
              <a:t>.” The </a:t>
            </a:r>
            <a:r>
              <a:rPr lang="en-US" sz="1200" b="1" dirty="0" smtClean="0">
                <a:solidFill>
                  <a:schemeClr val="tx1"/>
                </a:solidFill>
                <a:latin typeface="+mn-lt"/>
              </a:rPr>
              <a:t>Is This You? </a:t>
            </a:r>
            <a:r>
              <a:rPr lang="en-US" sz="1200" dirty="0" smtClean="0">
                <a:solidFill>
                  <a:schemeClr val="tx1"/>
                </a:solidFill>
                <a:latin typeface="+mn-lt"/>
              </a:rPr>
              <a:t>page appears.</a:t>
            </a:r>
          </a:p>
          <a:p>
            <a:pPr marL="171450" lvl="0" indent="-171450">
              <a:buFont typeface="Arial" panose="020B0604020202020204" pitchFamily="34" charset="0"/>
              <a:buChar char="•"/>
            </a:pPr>
            <a:r>
              <a:rPr lang="en-US" sz="1200" dirty="0" smtClean="0">
                <a:solidFill>
                  <a:schemeClr val="tx1"/>
                </a:solidFill>
                <a:latin typeface="+mn-lt"/>
              </a:rPr>
              <a:t>If all the information on the </a:t>
            </a:r>
            <a:r>
              <a:rPr lang="en-US" sz="1200" b="1" dirty="0" smtClean="0">
                <a:solidFill>
                  <a:schemeClr val="tx1"/>
                </a:solidFill>
                <a:latin typeface="+mn-lt"/>
              </a:rPr>
              <a:t>Is This You? </a:t>
            </a:r>
            <a:r>
              <a:rPr lang="en-US" sz="1200" dirty="0" smtClean="0">
                <a:solidFill>
                  <a:schemeClr val="tx1"/>
                </a:solidFill>
                <a:latin typeface="+mn-lt"/>
              </a:rPr>
              <a:t>page is correct, select “</a:t>
            </a:r>
            <a:r>
              <a:rPr lang="en-US" sz="1200" b="1" dirty="0" smtClean="0">
                <a:solidFill>
                  <a:schemeClr val="tx1"/>
                </a:solidFill>
                <a:latin typeface="+mn-lt"/>
              </a:rPr>
              <a:t>Yes”</a:t>
            </a:r>
            <a:r>
              <a:rPr lang="en-US" sz="1200" dirty="0" smtClean="0">
                <a:solidFill>
                  <a:schemeClr val="tx1"/>
                </a:solidFill>
                <a:latin typeface="+mn-lt"/>
              </a:rPr>
              <a:t> to proceed. The </a:t>
            </a:r>
            <a:r>
              <a:rPr lang="en-US" sz="1200" b="1" dirty="0" smtClean="0">
                <a:solidFill>
                  <a:schemeClr val="tx1"/>
                </a:solidFill>
                <a:latin typeface="+mn-lt"/>
              </a:rPr>
              <a:t>Your Tests </a:t>
            </a:r>
            <a:r>
              <a:rPr lang="en-US" sz="1200" dirty="0" smtClean="0">
                <a:solidFill>
                  <a:schemeClr val="tx1"/>
                </a:solidFill>
                <a:latin typeface="+mn-lt"/>
              </a:rPr>
              <a:t>page appears.</a:t>
            </a:r>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15</a:t>
            </a:fld>
            <a:endParaRPr lang="en-US" dirty="0"/>
          </a:p>
        </p:txBody>
      </p:sp>
    </p:spTree>
    <p:extLst>
      <p:ext uri="{BB962C8B-B14F-4D97-AF65-F5344CB8AC3E}">
        <p14:creationId xmlns:p14="http://schemas.microsoft.com/office/powerpoint/2010/main" val="13351066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solidFill>
                  <a:schemeClr val="tx1"/>
                </a:solidFill>
                <a:latin typeface="+mj-lt"/>
              </a:rPr>
              <a:t>From the </a:t>
            </a:r>
            <a:r>
              <a:rPr lang="en-US" sz="1200" b="1" dirty="0" smtClean="0">
                <a:solidFill>
                  <a:schemeClr val="tx1"/>
                </a:solidFill>
                <a:latin typeface="+mj-lt"/>
              </a:rPr>
              <a:t>Your Tests </a:t>
            </a:r>
            <a:r>
              <a:rPr lang="en-US" sz="1200" dirty="0" smtClean="0">
                <a:solidFill>
                  <a:schemeClr val="tx1"/>
                </a:solidFill>
                <a:latin typeface="+mj-lt"/>
              </a:rPr>
              <a:t>page, the student selects the interim assessment they will be taking.</a:t>
            </a:r>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16</a:t>
            </a:fld>
            <a:endParaRPr lang="en-US" dirty="0"/>
          </a:p>
        </p:txBody>
      </p:sp>
    </p:spTree>
    <p:extLst>
      <p:ext uri="{BB962C8B-B14F-4D97-AF65-F5344CB8AC3E}">
        <p14:creationId xmlns:p14="http://schemas.microsoft.com/office/powerpoint/2010/main" val="20688537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solidFill>
                  <a:schemeClr val="tx1"/>
                </a:solidFill>
                <a:latin typeface="+mn-lt"/>
              </a:rPr>
              <a:t>The student’s request is sent to the test administrator, and the student is taken to the </a:t>
            </a:r>
            <a:r>
              <a:rPr lang="en-US" sz="1200" b="1" dirty="0" smtClean="0">
                <a:solidFill>
                  <a:schemeClr val="tx1"/>
                </a:solidFill>
                <a:latin typeface="+mn-lt"/>
              </a:rPr>
              <a:t>Waiting for Approval </a:t>
            </a:r>
            <a:r>
              <a:rPr lang="en-US" sz="1200" dirty="0" smtClean="0">
                <a:solidFill>
                  <a:schemeClr val="tx1"/>
                </a:solidFill>
                <a:latin typeface="+mn-lt"/>
              </a:rPr>
              <a:t>page. The test administrator must approve the student for testing before he or she can proceed. Once the test administrator approves, the </a:t>
            </a:r>
            <a:r>
              <a:rPr lang="en-US" sz="1200" b="1" dirty="0" smtClean="0">
                <a:solidFill>
                  <a:schemeClr val="tx1"/>
                </a:solidFill>
                <a:latin typeface="+mn-lt"/>
              </a:rPr>
              <a:t>Instructions and Help </a:t>
            </a:r>
            <a:r>
              <a:rPr lang="en-US" sz="1200" dirty="0" smtClean="0">
                <a:solidFill>
                  <a:schemeClr val="tx1"/>
                </a:solidFill>
                <a:latin typeface="+mn-lt"/>
              </a:rPr>
              <a:t>page appears.</a:t>
            </a:r>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17</a:t>
            </a:fld>
            <a:endParaRPr lang="en-US" dirty="0"/>
          </a:p>
        </p:txBody>
      </p:sp>
    </p:spTree>
    <p:extLst>
      <p:ext uri="{BB962C8B-B14F-4D97-AF65-F5344CB8AC3E}">
        <p14:creationId xmlns:p14="http://schemas.microsoft.com/office/powerpoint/2010/main" val="4834218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latin typeface="+mj-lt"/>
              </a:rPr>
              <a:t>To start the test, select “</a:t>
            </a:r>
            <a:r>
              <a:rPr lang="en-US" sz="1200" b="1" dirty="0" smtClean="0">
                <a:solidFill>
                  <a:schemeClr val="tx1"/>
                </a:solidFill>
                <a:latin typeface="+mj-lt"/>
              </a:rPr>
              <a:t>Begin Test Now</a:t>
            </a:r>
            <a:r>
              <a:rPr lang="en-US" sz="1200" dirty="0" smtClean="0">
                <a:solidFill>
                  <a:schemeClr val="tx1"/>
                </a:solidFill>
                <a:latin typeface="+mj-lt"/>
              </a:rPr>
              <a:t>.”</a:t>
            </a:r>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18</a:t>
            </a:fld>
            <a:endParaRPr lang="en-US" dirty="0"/>
          </a:p>
        </p:txBody>
      </p:sp>
    </p:spTree>
    <p:extLst>
      <p:ext uri="{BB962C8B-B14F-4D97-AF65-F5344CB8AC3E}">
        <p14:creationId xmlns:p14="http://schemas.microsoft.com/office/powerpoint/2010/main" val="21360964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Embedded designated supports and accommodations are available for eligible students using interim assessments remotely assuming the supports are identified in the student’s TIDE profile. Prior to the administration of the test, teachers should verify the activation of supports (and accommodations for eligible students) in TIDE Test Settings. Refer to the </a:t>
            </a:r>
            <a:r>
              <a:rPr lang="en-US" sz="1200" u="sng" kern="1200" dirty="0" smtClean="0">
                <a:solidFill>
                  <a:schemeClr val="tx1"/>
                </a:solidFill>
                <a:effectLst/>
                <a:latin typeface="+mn-lt"/>
                <a:ea typeface="+mn-ea"/>
                <a:cs typeface="+mn-cs"/>
                <a:hlinkClick r:id="rId3"/>
              </a:rPr>
              <a:t>Test Information Distribution Engine User Guide</a:t>
            </a:r>
            <a:r>
              <a:rPr lang="en-US" sz="1200" kern="1200" dirty="0" smtClean="0">
                <a:solidFill>
                  <a:schemeClr val="tx1"/>
                </a:solidFill>
                <a:effectLst/>
                <a:latin typeface="+mn-lt"/>
                <a:ea typeface="+mn-ea"/>
                <a:cs typeface="+mn-cs"/>
              </a:rPr>
              <a:t> for details about setting supports and accommodations in TIDE and the </a:t>
            </a:r>
            <a:r>
              <a:rPr lang="en-US" sz="1200" u="sng" kern="1200" dirty="0" smtClean="0">
                <a:solidFill>
                  <a:schemeClr val="tx1"/>
                </a:solidFill>
                <a:effectLst/>
                <a:latin typeface="+mn-lt"/>
                <a:ea typeface="+mn-ea"/>
                <a:cs typeface="+mn-cs"/>
                <a:hlinkClick r:id="rId4"/>
              </a:rPr>
              <a:t>Manually Entering Designated Supports and Accommodations</a:t>
            </a:r>
            <a:r>
              <a:rPr lang="en-US" sz="1200" kern="1200" dirty="0" smtClean="0">
                <a:solidFill>
                  <a:schemeClr val="tx1"/>
                </a:solidFill>
                <a:effectLst/>
                <a:latin typeface="+mn-lt"/>
                <a:ea typeface="+mn-ea"/>
                <a:cs typeface="+mn-cs"/>
              </a:rPr>
              <a:t> brochure if entering these supports using the Test Administration Interface.</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As a reminder, designated supports are available to </a:t>
            </a:r>
            <a:r>
              <a:rPr lang="en-US" sz="1200" u="sng" kern="1200" dirty="0" smtClean="0">
                <a:solidFill>
                  <a:schemeClr val="tx1"/>
                </a:solidFill>
                <a:effectLst/>
                <a:latin typeface="+mn-lt"/>
                <a:ea typeface="+mn-ea"/>
                <a:cs typeface="+mn-cs"/>
              </a:rPr>
              <a:t>all students</a:t>
            </a:r>
            <a:r>
              <a:rPr lang="en-US" sz="1200" kern="1200" dirty="0" smtClean="0">
                <a:solidFill>
                  <a:schemeClr val="tx1"/>
                </a:solidFill>
                <a:effectLst/>
                <a:latin typeface="+mn-lt"/>
                <a:ea typeface="+mn-ea"/>
                <a:cs typeface="+mn-cs"/>
              </a:rPr>
              <a:t> with an identified need based on educator decision, while accommodations are </a:t>
            </a:r>
            <a:r>
              <a:rPr lang="en-US" sz="1200" b="1" kern="1200" dirty="0" smtClean="0">
                <a:solidFill>
                  <a:schemeClr val="tx1"/>
                </a:solidFill>
                <a:effectLst/>
                <a:latin typeface="+mn-lt"/>
                <a:ea typeface="+mn-ea"/>
                <a:cs typeface="+mn-cs"/>
              </a:rPr>
              <a:t>only</a:t>
            </a:r>
            <a:r>
              <a:rPr lang="en-US" sz="1200" kern="1200" dirty="0" smtClean="0">
                <a:solidFill>
                  <a:schemeClr val="tx1"/>
                </a:solidFill>
                <a:effectLst/>
                <a:latin typeface="+mn-lt"/>
                <a:ea typeface="+mn-ea"/>
                <a:cs typeface="+mn-cs"/>
              </a:rPr>
              <a:t> available to students with an active IEP or 504 Plan. Refer to the </a:t>
            </a:r>
            <a:r>
              <a:rPr lang="en-US" sz="1200" u="sng" kern="1200" dirty="0" smtClean="0">
                <a:solidFill>
                  <a:schemeClr val="tx1"/>
                </a:solidFill>
                <a:effectLst/>
                <a:latin typeface="+mn-lt"/>
                <a:ea typeface="+mn-ea"/>
                <a:cs typeface="+mn-cs"/>
                <a:hlinkClick r:id="rId5"/>
              </a:rPr>
              <a:t>Assessment Guidelines</a:t>
            </a:r>
            <a:r>
              <a:rPr lang="en-US" sz="1200" kern="1200" dirty="0" smtClean="0">
                <a:solidFill>
                  <a:schemeClr val="tx1"/>
                </a:solidFill>
                <a:effectLst/>
                <a:latin typeface="+mn-lt"/>
                <a:ea typeface="+mn-ea"/>
                <a:cs typeface="+mn-cs"/>
              </a:rPr>
              <a:t> and the Embedded and </a:t>
            </a:r>
            <a:r>
              <a:rPr lang="en-US" sz="1200" u="sng" kern="1200" dirty="0" smtClean="0">
                <a:solidFill>
                  <a:schemeClr val="tx1"/>
                </a:solidFill>
                <a:effectLst/>
                <a:latin typeface="+mn-lt"/>
                <a:ea typeface="+mn-ea"/>
                <a:cs typeface="+mn-cs"/>
                <a:hlinkClick r:id="rId6"/>
              </a:rPr>
              <a:t>Non-Embedded Designated Supports for English Learners</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rPr>
              <a:t>brochure</a:t>
            </a:r>
            <a:r>
              <a:rPr lang="en-US" sz="1200" kern="1200" dirty="0" smtClean="0">
                <a:solidFill>
                  <a:schemeClr val="tx1"/>
                </a:solidFill>
                <a:effectLst/>
                <a:latin typeface="+mn-lt"/>
                <a:ea typeface="+mn-ea"/>
                <a:cs typeface="+mn-cs"/>
              </a:rPr>
              <a:t> for more information.</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smtClean="0">
                <a:solidFill>
                  <a:schemeClr val="tx1"/>
                </a:solidFill>
                <a:effectLst/>
                <a:latin typeface="+mn-lt"/>
                <a:ea typeface="+mn-ea"/>
                <a:cs typeface="+mn-cs"/>
              </a:rPr>
              <a:t>Some non-embedded designated supports are only available with a paper copy test (large print or braille or translation glossary for math or illustration glossary).  The teacher should carefully consider what is needed for a student to access the interims. If they can't be provided as an embedded support, the teacher should consider the materials and tools available to the student in the home environment to assist with this process. These should already be in place because the student would most likely need the same tools to access distance learning.</a:t>
            </a:r>
          </a:p>
          <a:p>
            <a:pPr marL="171450" indent="-171450">
              <a:buFont typeface="Arial" panose="020B0604020202020204" pitchFamily="34" charset="0"/>
              <a:buChar char="•"/>
            </a:pPr>
            <a:r>
              <a:rPr lang="en-US" sz="1200" b="0" i="0" kern="1200" dirty="0" smtClean="0">
                <a:solidFill>
                  <a:schemeClr val="tx1"/>
                </a:solidFill>
                <a:effectLst/>
                <a:latin typeface="+mn-lt"/>
                <a:ea typeface="+mn-ea"/>
                <a:cs typeface="+mn-cs"/>
              </a:rPr>
              <a:t>Prior to testing, teachers should make sure students have access to scrap paper. For students in Grades 5-8 and 11, certain math IABs permit the use of an embedded DESMOS calculator. For these specific blocks, students may use a non-embedded calculator if one is available at home. The use of the following calculators are permitted</a:t>
            </a:r>
            <a:r>
              <a:rPr lang="en-US" sz="1200" b="0" i="0" kern="1200" baseline="0" dirty="0" smtClean="0">
                <a:solidFill>
                  <a:schemeClr val="tx1"/>
                </a:solidFill>
                <a:effectLst/>
                <a:latin typeface="+mn-lt"/>
                <a:ea typeface="+mn-ea"/>
                <a:cs typeface="+mn-cs"/>
              </a:rPr>
              <a:t>: Grade </a:t>
            </a:r>
            <a:r>
              <a:rPr lang="en-US" sz="1200" b="0" i="0" kern="1200" dirty="0" smtClean="0">
                <a:solidFill>
                  <a:schemeClr val="tx1"/>
                </a:solidFill>
                <a:effectLst/>
                <a:latin typeface="+mn-lt"/>
                <a:ea typeface="+mn-ea"/>
                <a:cs typeface="+mn-cs"/>
              </a:rPr>
              <a:t>5- basic calculator, Grade 8 and 11- scientific or graphing calculator.</a:t>
            </a:r>
            <a:r>
              <a:rPr lang="en-US" sz="1200" b="0" i="0" kern="1200" baseline="0" dirty="0" smtClean="0">
                <a:solidFill>
                  <a:schemeClr val="tx1"/>
                </a:solidFill>
                <a:effectLst/>
                <a:latin typeface="+mn-lt"/>
                <a:ea typeface="+mn-ea"/>
                <a:cs typeface="+mn-cs"/>
              </a:rPr>
              <a:t> N</a:t>
            </a:r>
            <a:r>
              <a:rPr lang="en-US" sz="1200" b="0" i="0" kern="1200" dirty="0" smtClean="0">
                <a:solidFill>
                  <a:schemeClr val="tx1"/>
                </a:solidFill>
                <a:effectLst/>
                <a:latin typeface="+mn-lt"/>
                <a:ea typeface="+mn-ea"/>
                <a:cs typeface="+mn-cs"/>
              </a:rPr>
              <a:t>on-embedded calculators can also be used on the NGSS Interim Assessments.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smtClean="0">
                <a:solidFill>
                  <a:schemeClr val="tx1"/>
                </a:solidFill>
                <a:effectLst/>
                <a:latin typeface="+mn-lt"/>
                <a:ea typeface="+mn-ea"/>
                <a:cs typeface="+mn-cs"/>
              </a:rPr>
              <a:t>The school (or district) should have a specific process in place for how these non-embedded designated supports and accommodations would be provided to ensure access while also maintaining the validity of the assessment.</a:t>
            </a:r>
          </a:p>
          <a:p>
            <a:endParaRPr lang="en-US" sz="1200" b="0" i="0" kern="1200" dirty="0" smtClean="0">
              <a:solidFill>
                <a:schemeClr val="tx1"/>
              </a:solidFill>
              <a:effectLst/>
              <a:latin typeface="+mn-lt"/>
              <a:ea typeface="+mn-ea"/>
              <a:cs typeface="+mn-cs"/>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19</a:t>
            </a:fld>
            <a:endParaRPr lang="en-US" dirty="0"/>
          </a:p>
        </p:txBody>
      </p:sp>
    </p:spTree>
    <p:extLst>
      <p:ext uri="{BB962C8B-B14F-4D97-AF65-F5344CB8AC3E}">
        <p14:creationId xmlns:p14="http://schemas.microsoft.com/office/powerpoint/2010/main" val="964362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smtClean="0">
                <a:latin typeface="+mj-lt"/>
              </a:rPr>
              <a:t>The Agenda is as follows: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smtClean="0">
              <a:latin typeface="+mj-lt"/>
            </a:endParaRPr>
          </a:p>
          <a:p>
            <a:pPr>
              <a:buFont typeface="Wingdings 3" panose="05040102010807070707" pitchFamily="18" charset="2"/>
              <a:buChar char=""/>
            </a:pPr>
            <a:r>
              <a:rPr lang="en-US" sz="1200" dirty="0" smtClean="0">
                <a:latin typeface="+mj-lt"/>
              </a:rPr>
              <a:t>Using Interims Remotely</a:t>
            </a:r>
          </a:p>
          <a:p>
            <a:pPr>
              <a:buFont typeface="Wingdings 3" panose="05040102010807070707" pitchFamily="18" charset="2"/>
              <a:buChar char=""/>
            </a:pPr>
            <a:r>
              <a:rPr lang="en-US" sz="1200" dirty="0" smtClean="0">
                <a:latin typeface="+mj-lt"/>
              </a:rPr>
              <a:t>Administration of Interims</a:t>
            </a:r>
          </a:p>
          <a:p>
            <a:pPr marL="0" marR="0" lvl="0" indent="0" algn="l" defTabSz="457200" rtl="0" eaLnBrk="1" fontAlgn="auto" latinLnBrk="0" hangingPunct="1">
              <a:lnSpc>
                <a:spcPct val="100000"/>
              </a:lnSpc>
              <a:spcBef>
                <a:spcPts val="0"/>
              </a:spcBef>
              <a:spcAft>
                <a:spcPts val="0"/>
              </a:spcAft>
              <a:buClrTx/>
              <a:buSzTx/>
              <a:buFont typeface="Wingdings 3" panose="05040102010807070707" pitchFamily="18" charset="2"/>
              <a:buChar char=""/>
              <a:tabLst/>
              <a:defRPr/>
            </a:pPr>
            <a:r>
              <a:rPr lang="en-US" sz="1200" dirty="0" smtClean="0">
                <a:latin typeface="+mj-lt"/>
              </a:rPr>
              <a:t>Accessibility</a:t>
            </a:r>
          </a:p>
          <a:p>
            <a:pPr>
              <a:buFont typeface="Wingdings 3" panose="05040102010807070707" pitchFamily="18" charset="2"/>
              <a:buChar char=""/>
            </a:pPr>
            <a:r>
              <a:rPr lang="en-US" sz="1200" dirty="0" smtClean="0">
                <a:latin typeface="+mj-lt"/>
              </a:rPr>
              <a:t>What to Do and What Not to</a:t>
            </a:r>
            <a:r>
              <a:rPr lang="en-US" sz="1200" baseline="0" dirty="0" smtClean="0">
                <a:latin typeface="+mj-lt"/>
              </a:rPr>
              <a:t> Do</a:t>
            </a:r>
            <a:endParaRPr lang="en-US" sz="1200" dirty="0" smtClean="0">
              <a:latin typeface="+mj-lt"/>
            </a:endParaRPr>
          </a:p>
          <a:p>
            <a:pPr>
              <a:buFont typeface="Wingdings 3" panose="05040102010807070707" pitchFamily="18" charset="2"/>
              <a:buChar char=""/>
            </a:pPr>
            <a:r>
              <a:rPr lang="en-US" sz="1200" dirty="0" smtClean="0">
                <a:latin typeface="+mj-lt"/>
              </a:rPr>
              <a:t>Resources</a:t>
            </a:r>
          </a:p>
          <a:p>
            <a:pPr>
              <a:buFont typeface="Wingdings 3" panose="05040102010807070707" pitchFamily="18" charset="2"/>
              <a:buChar char=""/>
            </a:pPr>
            <a:r>
              <a:rPr lang="en-US" sz="1200" dirty="0" smtClean="0">
                <a:latin typeface="+mj-lt"/>
              </a:rPr>
              <a:t>Student/Proctor</a:t>
            </a:r>
            <a:r>
              <a:rPr lang="en-US" sz="1200" baseline="0" dirty="0" smtClean="0">
                <a:latin typeface="+mj-lt"/>
              </a:rPr>
              <a:t> Simulation</a:t>
            </a:r>
            <a:endParaRPr lang="en-US" sz="1200" dirty="0" smtClean="0">
              <a:latin typeface="+mj-lt"/>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8796F01-7154-41E0-B48B-A6921757531A}" type="slidenum">
              <a:rPr lang="en-US" smtClean="0"/>
              <a:pPr/>
              <a:t>2</a:t>
            </a:fld>
            <a:endParaRPr lang="en-US" dirty="0"/>
          </a:p>
        </p:txBody>
      </p:sp>
    </p:spTree>
    <p:extLst>
      <p:ext uri="{BB962C8B-B14F-4D97-AF65-F5344CB8AC3E}">
        <p14:creationId xmlns:p14="http://schemas.microsoft.com/office/powerpoint/2010/main" val="31753660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anyone can contact the CSDE, only</a:t>
            </a:r>
            <a:r>
              <a:rPr lang="en-US" baseline="0" dirty="0" smtClean="0"/>
              <a:t> educators can contact the Help Desk for technical support. </a:t>
            </a:r>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20</a:t>
            </a:fld>
            <a:endParaRPr lang="en-US" dirty="0"/>
          </a:p>
        </p:txBody>
      </p:sp>
    </p:spTree>
    <p:extLst>
      <p:ext uri="{BB962C8B-B14F-4D97-AF65-F5344CB8AC3E}">
        <p14:creationId xmlns:p14="http://schemas.microsoft.com/office/powerpoint/2010/main" val="33020727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3975" lvl="1" indent="0">
              <a:lnSpc>
                <a:spcPct val="108000"/>
              </a:lnSpc>
              <a:buFont typeface="Arial" panose="020B0604020202020204" pitchFamily="34" charset="0"/>
              <a:buNone/>
            </a:pPr>
            <a:r>
              <a:rPr lang="en-US" sz="1200" dirty="0" smtClean="0">
                <a:solidFill>
                  <a:schemeClr val="tx1"/>
                </a:solidFill>
                <a:latin typeface="+mn-lt"/>
              </a:rPr>
              <a:t>Before we present</a:t>
            </a:r>
            <a:r>
              <a:rPr lang="en-US" sz="1200" baseline="0" dirty="0" smtClean="0">
                <a:solidFill>
                  <a:schemeClr val="tx1"/>
                </a:solidFill>
                <a:latin typeface="+mn-lt"/>
              </a:rPr>
              <a:t> information on the various supporting tools and resources, we should go over the Do’s and Don’t’s of remote interim assessment administration.</a:t>
            </a:r>
            <a:endParaRPr lang="en-US" sz="1200" dirty="0" smtClean="0">
              <a:solidFill>
                <a:schemeClr val="tx1"/>
              </a:solidFill>
              <a:latin typeface="+mn-lt"/>
            </a:endParaRPr>
          </a:p>
          <a:p>
            <a:pPr marL="53975" lvl="1" indent="0">
              <a:lnSpc>
                <a:spcPct val="108000"/>
              </a:lnSpc>
              <a:buFont typeface="Arial" panose="020B0604020202020204" pitchFamily="34" charset="0"/>
              <a:buNone/>
            </a:pPr>
            <a:r>
              <a:rPr lang="en-US" sz="1200" dirty="0" smtClean="0">
                <a:solidFill>
                  <a:schemeClr val="tx1"/>
                </a:solidFill>
                <a:latin typeface="+mn-lt"/>
              </a:rPr>
              <a:t>- Know the purpose for administering the interim assessment (or test items). </a:t>
            </a:r>
          </a:p>
          <a:p>
            <a:pPr marL="53975" lvl="1" indent="0">
              <a:lnSpc>
                <a:spcPct val="108000"/>
              </a:lnSpc>
              <a:buFont typeface="Arial" panose="020B0604020202020204" pitchFamily="34" charset="0"/>
              <a:buNone/>
            </a:pPr>
            <a:r>
              <a:rPr lang="en-US" sz="1200" dirty="0" smtClean="0">
                <a:solidFill>
                  <a:schemeClr val="tx1"/>
                </a:solidFill>
                <a:latin typeface="+mn-lt"/>
              </a:rPr>
              <a:t>- Choose which interim assessment will provide the best information or determine</a:t>
            </a:r>
            <a:r>
              <a:rPr lang="en-US" sz="1200" baseline="0" dirty="0" smtClean="0">
                <a:solidFill>
                  <a:schemeClr val="tx1"/>
                </a:solidFill>
                <a:latin typeface="+mn-lt"/>
              </a:rPr>
              <a:t> </a:t>
            </a:r>
            <a:r>
              <a:rPr lang="en-US" sz="1200" dirty="0" smtClean="0">
                <a:solidFill>
                  <a:schemeClr val="tx1"/>
                </a:solidFill>
                <a:latin typeface="+mn-lt"/>
              </a:rPr>
              <a:t>what </a:t>
            </a:r>
            <a:r>
              <a:rPr lang="en-US" sz="1200" dirty="0" smtClean="0">
                <a:latin typeface="+mn-lt"/>
              </a:rPr>
              <a:t>new information you need about your students’ skills.</a:t>
            </a:r>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21</a:t>
            </a:fld>
            <a:endParaRPr lang="en-US" dirty="0"/>
          </a:p>
        </p:txBody>
      </p:sp>
    </p:spTree>
    <p:extLst>
      <p:ext uri="{BB962C8B-B14F-4D97-AF65-F5344CB8AC3E}">
        <p14:creationId xmlns:p14="http://schemas.microsoft.com/office/powerpoint/2010/main" val="38441731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mn-lt"/>
              </a:rPr>
              <a:t>Remember the</a:t>
            </a:r>
            <a:r>
              <a:rPr lang="en-US" sz="1200" baseline="0" dirty="0" smtClean="0">
                <a:latin typeface="+mn-lt"/>
              </a:rPr>
              <a:t> security issues already presented:</a:t>
            </a:r>
          </a:p>
          <a:p>
            <a:pPr marL="344488" lvl="1" indent="-344488"/>
            <a:r>
              <a:rPr lang="en-US" sz="1200" dirty="0" smtClean="0">
                <a:solidFill>
                  <a:schemeClr val="tx1"/>
                </a:solidFill>
                <a:latin typeface="+mn-lt"/>
              </a:rPr>
              <a:t>Do not post the test items on the internet or a public page.</a:t>
            </a:r>
          </a:p>
          <a:p>
            <a:pPr marL="344488" lvl="1" indent="-344488"/>
            <a:r>
              <a:rPr lang="en-US" sz="1200" dirty="0" smtClean="0">
                <a:solidFill>
                  <a:schemeClr val="tx1"/>
                </a:solidFill>
                <a:latin typeface="+mn-lt"/>
              </a:rPr>
              <a:t>Do not email interim test items.</a:t>
            </a:r>
          </a:p>
          <a:p>
            <a:pPr marL="0" lvl="0" indent="-457200" algn="l"/>
            <a:r>
              <a:rPr lang="en-US" sz="1200" dirty="0" smtClean="0">
                <a:solidFill>
                  <a:schemeClr val="tx1"/>
                </a:solidFill>
                <a:latin typeface="+mn-lt"/>
              </a:rPr>
              <a:t>Do not email or text students’ personal or confidential information,</a:t>
            </a:r>
            <a:r>
              <a:rPr lang="en-US" sz="1200" baseline="0" dirty="0" smtClean="0">
                <a:solidFill>
                  <a:schemeClr val="tx1"/>
                </a:solidFill>
                <a:latin typeface="+mn-lt"/>
              </a:rPr>
              <a:t> SASIDS,</a:t>
            </a:r>
            <a:r>
              <a:rPr lang="en-US" sz="1200" dirty="0" smtClean="0">
                <a:solidFill>
                  <a:schemeClr val="tx1"/>
                </a:solidFill>
                <a:latin typeface="+mn-lt"/>
              </a:rPr>
              <a:t>—even to</a:t>
            </a:r>
            <a:r>
              <a:rPr lang="en-US" sz="1200" baseline="0" dirty="0" smtClean="0">
                <a:solidFill>
                  <a:schemeClr val="tx1"/>
                </a:solidFill>
                <a:latin typeface="+mn-lt"/>
              </a:rPr>
              <a:t> </a:t>
            </a:r>
            <a:r>
              <a:rPr lang="en-US" sz="1200" dirty="0" smtClean="0">
                <a:solidFill>
                  <a:schemeClr val="tx1"/>
                </a:solidFill>
                <a:latin typeface="+mn-lt"/>
              </a:rPr>
              <a:t>parents. Use a secure method provided by your district.</a:t>
            </a:r>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22</a:t>
            </a:fld>
            <a:endParaRPr lang="en-US" dirty="0"/>
          </a:p>
        </p:txBody>
      </p:sp>
    </p:spTree>
    <p:extLst>
      <p:ext uri="{BB962C8B-B14F-4D97-AF65-F5344CB8AC3E}">
        <p14:creationId xmlns:p14="http://schemas.microsoft.com/office/powerpoint/2010/main" val="10225090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three slides of linked resources that may</a:t>
            </a:r>
            <a:r>
              <a:rPr lang="en-US" baseline="0" dirty="0" smtClean="0"/>
              <a:t> help you in using any of these tools remotely.   Some of these are new, such as the Tools for Teachers, Remote Teaching and Learning link.  Also the Quick Guide to Administering Interim Assessments Remotely. </a:t>
            </a:r>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23</a:t>
            </a:fld>
            <a:endParaRPr lang="en-US" dirty="0"/>
          </a:p>
        </p:txBody>
      </p:sp>
    </p:spTree>
    <p:extLst>
      <p:ext uri="{BB962C8B-B14F-4D97-AF65-F5344CB8AC3E}">
        <p14:creationId xmlns:p14="http://schemas.microsoft.com/office/powerpoint/2010/main" val="28734214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Assistive Technology</a:t>
            </a:r>
            <a:r>
              <a:rPr lang="en-US" baseline="0" dirty="0" smtClean="0"/>
              <a:t> Manual </a:t>
            </a:r>
            <a:r>
              <a:rPr lang="en-US" dirty="0" smtClean="0"/>
              <a:t>is new this spring 2020 and addresses the use of assistive technology for students with significant physical disabilities who rely on that.</a:t>
            </a:r>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24</a:t>
            </a:fld>
            <a:endParaRPr lang="en-US" dirty="0"/>
          </a:p>
        </p:txBody>
      </p:sp>
    </p:spTree>
    <p:extLst>
      <p:ext uri="{BB962C8B-B14F-4D97-AF65-F5344CB8AC3E}">
        <p14:creationId xmlns:p14="http://schemas.microsoft.com/office/powerpoint/2010/main" val="13049448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encourage you to contact us with questions or concerns that might arise as you use these resources in very different ways than we have in the past.  </a:t>
            </a:r>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25</a:t>
            </a:fld>
            <a:endParaRPr lang="en-US" dirty="0"/>
          </a:p>
        </p:txBody>
      </p:sp>
    </p:spTree>
    <p:extLst>
      <p:ext uri="{BB962C8B-B14F-4D97-AF65-F5344CB8AC3E}">
        <p14:creationId xmlns:p14="http://schemas.microsoft.com/office/powerpoint/2010/main" val="23222923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35ed75ccf_022: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35ed75ccf_022: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US" dirty="0" smtClean="0"/>
              <a:t>Here</a:t>
            </a:r>
            <a:r>
              <a:rPr lang="en-US" baseline="0" dirty="0" smtClean="0"/>
              <a:t> you can find the email and phone numbers to reach out with questions.  We have also listed the Help Line number and email for educators to use when they encounter technical issues.</a:t>
            </a:r>
          </a:p>
          <a:p>
            <a:pPr marL="0" indent="0">
              <a:buNone/>
            </a:pPr>
            <a:r>
              <a:rPr lang="en-US" baseline="0" dirty="0" smtClean="0"/>
              <a:t>Please stay safe and healthy.  </a:t>
            </a:r>
            <a:br>
              <a:rPr lang="en-US" baseline="0" dirty="0" smtClean="0"/>
            </a:br>
            <a:r>
              <a:rPr lang="en-US" baseline="0" dirty="0" smtClean="0"/>
              <a:t>Thank you for joining us!</a:t>
            </a:r>
            <a:endParaRPr dirty="0"/>
          </a:p>
        </p:txBody>
      </p:sp>
    </p:spTree>
    <p:extLst>
      <p:ext uri="{BB962C8B-B14F-4D97-AF65-F5344CB8AC3E}">
        <p14:creationId xmlns:p14="http://schemas.microsoft.com/office/powerpoint/2010/main" val="1123271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8000"/>
              </a:lnSpc>
            </a:pPr>
            <a:r>
              <a:rPr lang="en-US" dirty="0" smtClean="0">
                <a:solidFill>
                  <a:schemeClr val="tx1"/>
                </a:solidFill>
                <a:latin typeface="+mn-lt"/>
              </a:rPr>
              <a:t>This training will provide recommendations on procedures, proper uses, and tips for administering Smarter Balanced and Next Generation Science Standards (NGSS) Interim Assessments</a:t>
            </a:r>
            <a:r>
              <a:rPr lang="en-US" baseline="0" dirty="0" smtClean="0">
                <a:solidFill>
                  <a:schemeClr val="tx1"/>
                </a:solidFill>
                <a:latin typeface="+mn-lt"/>
              </a:rPr>
              <a:t> remotely.</a:t>
            </a:r>
            <a:endParaRPr lang="en-US" dirty="0">
              <a:solidFill>
                <a:schemeClr val="tx1"/>
              </a:solidFill>
              <a:latin typeface="+mn-lt"/>
            </a:endParaRPr>
          </a:p>
        </p:txBody>
      </p:sp>
      <p:sp>
        <p:nvSpPr>
          <p:cNvPr id="4" name="Slide Number Placeholder 3"/>
          <p:cNvSpPr>
            <a:spLocks noGrp="1"/>
          </p:cNvSpPr>
          <p:nvPr>
            <p:ph type="sldNum" sz="quarter" idx="10"/>
          </p:nvPr>
        </p:nvSpPr>
        <p:spPr/>
        <p:txBody>
          <a:bodyPr/>
          <a:lstStyle/>
          <a:p>
            <a:fld id="{71F87E0F-5A19-6D48-97F0-7EDA4B9641F4}" type="slidenum">
              <a:rPr lang="en-US" smtClean="0"/>
              <a:t>3</a:t>
            </a:fld>
            <a:endParaRPr lang="en-US" dirty="0"/>
          </a:p>
        </p:txBody>
      </p:sp>
    </p:spTree>
    <p:extLst>
      <p:ext uri="{BB962C8B-B14F-4D97-AF65-F5344CB8AC3E}">
        <p14:creationId xmlns:p14="http://schemas.microsoft.com/office/powerpoint/2010/main" val="1818002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smtClean="0">
                <a:solidFill>
                  <a:schemeClr val="tx1"/>
                </a:solidFill>
                <a:latin typeface="+mn-lt"/>
              </a:rPr>
              <a:t>The interim assessments provide teachers with an additional resource that measures students’ mastery of specific content and skills. </a:t>
            </a:r>
          </a:p>
          <a:p>
            <a:pPr marL="0" indent="0">
              <a:buFont typeface="Arial" panose="020B0604020202020204" pitchFamily="34" charset="0"/>
              <a:buNone/>
            </a:pPr>
            <a:endParaRPr lang="en-US" sz="1200" dirty="0" smtClean="0">
              <a:solidFill>
                <a:schemeClr val="tx1"/>
              </a:solidFill>
              <a:latin typeface="+mn-lt"/>
            </a:endParaRPr>
          </a:p>
          <a:p>
            <a:pPr marL="171450" indent="-171450">
              <a:buFont typeface="Arial" panose="020B0604020202020204" pitchFamily="34" charset="0"/>
              <a:buChar char="•"/>
            </a:pPr>
            <a:r>
              <a:rPr lang="en-US" sz="1200" dirty="0" smtClean="0">
                <a:solidFill>
                  <a:schemeClr val="tx1"/>
                </a:solidFill>
                <a:latin typeface="+mn-lt"/>
              </a:rPr>
              <a:t>Interim assessments are administered on a computer using the same test delivery system that the Smarter Balanced and NGSS summative Assessments use. </a:t>
            </a:r>
          </a:p>
          <a:p>
            <a:endParaRPr lang="en-US" sz="1200" dirty="0" smtClean="0">
              <a:solidFill>
                <a:schemeClr val="tx1"/>
              </a:solidFill>
              <a:latin typeface="+mn-lt"/>
            </a:endParaRPr>
          </a:p>
          <a:p>
            <a:pPr marL="171450" indent="-171450">
              <a:buFont typeface="Arial" panose="020B0604020202020204" pitchFamily="34" charset="0"/>
              <a:buChar char="•"/>
            </a:pPr>
            <a:r>
              <a:rPr lang="en-US" sz="1200" dirty="0" smtClean="0">
                <a:solidFill>
                  <a:schemeClr val="tx1"/>
                </a:solidFill>
                <a:latin typeface="+mn-lt"/>
              </a:rPr>
              <a:t>Typically, students use the Cambium Assessment, Inc. (CAI; formerly the American Institutes for Research Assessment) Secure Browser to take interim assessments at school. The CAI non-secure supporting</a:t>
            </a:r>
            <a:r>
              <a:rPr lang="en-US" sz="1200" baseline="0" dirty="0" smtClean="0">
                <a:solidFill>
                  <a:schemeClr val="tx1"/>
                </a:solidFill>
                <a:latin typeface="+mn-lt"/>
              </a:rPr>
              <a:t> browsers are available for remote testing.</a:t>
            </a:r>
            <a:endParaRPr lang="en-US" sz="1200" dirty="0" smtClean="0">
              <a:solidFill>
                <a:schemeClr val="tx1"/>
              </a:solidFill>
              <a:latin typeface="+mn-lt"/>
            </a:endParaRPr>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4</a:t>
            </a:fld>
            <a:endParaRPr lang="en-US" dirty="0"/>
          </a:p>
        </p:txBody>
      </p:sp>
    </p:spTree>
    <p:extLst>
      <p:ext uri="{BB962C8B-B14F-4D97-AF65-F5344CB8AC3E}">
        <p14:creationId xmlns:p14="http://schemas.microsoft.com/office/powerpoint/2010/main" val="214093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A</a:t>
            </a:r>
            <a:r>
              <a:rPr lang="en-US" baseline="0" dirty="0" smtClean="0"/>
              <a:t>lthough the interim assessment items are non-secure items, the interim assessments are non-public.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They should not be emailed or posted on sites such as Google classroom.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Remember there are a finite number of items in each interim assessment block, and we will not be replacing current items.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Just to be clear, interim items are different than </a:t>
            </a:r>
            <a:r>
              <a:rPr lang="en-US" baseline="0" smtClean="0"/>
              <a:t>sample items</a:t>
            </a:r>
            <a:r>
              <a:rPr lang="en-US" baseline="0" dirty="0" smtClean="0"/>
              <a:t>.  </a:t>
            </a:r>
          </a:p>
        </p:txBody>
      </p:sp>
      <p:sp>
        <p:nvSpPr>
          <p:cNvPr id="4" name="Slide Number Placeholder 3"/>
          <p:cNvSpPr>
            <a:spLocks noGrp="1"/>
          </p:cNvSpPr>
          <p:nvPr>
            <p:ph type="sldNum" sz="quarter" idx="10"/>
          </p:nvPr>
        </p:nvSpPr>
        <p:spPr/>
        <p:txBody>
          <a:bodyPr/>
          <a:lstStyle/>
          <a:p>
            <a:fld id="{71F87E0F-5A19-6D48-97F0-7EDA4B9641F4}" type="slidenum">
              <a:rPr lang="en-US" smtClean="0"/>
              <a:t>5</a:t>
            </a:fld>
            <a:endParaRPr lang="en-US" dirty="0"/>
          </a:p>
        </p:txBody>
      </p:sp>
    </p:spTree>
    <p:extLst>
      <p:ext uri="{BB962C8B-B14F-4D97-AF65-F5344CB8AC3E}">
        <p14:creationId xmlns:p14="http://schemas.microsoft.com/office/powerpoint/2010/main" val="34824012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606f1c2d_30: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606f1c2d_3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spcBef>
                <a:spcPts val="0"/>
              </a:spcBef>
              <a:spcAft>
                <a:spcPts val="0"/>
              </a:spcAft>
              <a:buClr>
                <a:schemeClr val="accent1"/>
              </a:buClr>
              <a:buSzPct val="80000"/>
              <a:buFont typeface="Wingdings 3" panose="05040102010807070707" pitchFamily="18" charset="2"/>
              <a:buNone/>
            </a:pPr>
            <a:r>
              <a:rPr lang="en-US" sz="1200" dirty="0" smtClean="0">
                <a:solidFill>
                  <a:srgbClr val="000000"/>
                </a:solidFill>
                <a:latin typeface="+mn-lt"/>
              </a:rPr>
              <a:t>In general, the requirements are as follows:</a:t>
            </a:r>
          </a:p>
          <a:p>
            <a:pPr marL="0" indent="0">
              <a:spcBef>
                <a:spcPts val="0"/>
              </a:spcBef>
              <a:spcAft>
                <a:spcPts val="0"/>
              </a:spcAft>
              <a:buClr>
                <a:schemeClr val="accent1"/>
              </a:buClr>
              <a:buSzPct val="80000"/>
              <a:buFont typeface="Wingdings 3" panose="05040102010807070707" pitchFamily="18" charset="2"/>
              <a:buNone/>
            </a:pPr>
            <a:endParaRPr lang="en-US" sz="1200" dirty="0" smtClean="0">
              <a:solidFill>
                <a:srgbClr val="000000"/>
              </a:solidFill>
              <a:latin typeface="+mn-lt"/>
            </a:endParaRPr>
          </a:p>
          <a:p>
            <a:pPr marL="0" indent="0">
              <a:spcBef>
                <a:spcPts val="0"/>
              </a:spcBef>
              <a:spcAft>
                <a:spcPts val="0"/>
              </a:spcAft>
              <a:buClr>
                <a:schemeClr val="accent1"/>
              </a:buClr>
              <a:buSzPct val="80000"/>
              <a:buFont typeface="Wingdings 3" panose="05040102010807070707" pitchFamily="18" charset="2"/>
              <a:buNone/>
            </a:pPr>
            <a:r>
              <a:rPr lang="en-US" sz="1200" dirty="0" smtClean="0">
                <a:solidFill>
                  <a:srgbClr val="000000"/>
                </a:solidFill>
                <a:latin typeface="+mn-lt"/>
              </a:rPr>
              <a:t>The TA administers the test consistent with policies for in-person administration.</a:t>
            </a:r>
          </a:p>
          <a:p>
            <a:pPr marL="0" indent="0">
              <a:spcBef>
                <a:spcPts val="0"/>
              </a:spcBef>
              <a:spcAft>
                <a:spcPts val="0"/>
              </a:spcAft>
              <a:buClr>
                <a:schemeClr val="accent1"/>
              </a:buClr>
              <a:buSzPct val="80000"/>
              <a:buFont typeface="Wingdings 3" panose="05040102010807070707" pitchFamily="18" charset="2"/>
              <a:buNone/>
            </a:pPr>
            <a:endParaRPr lang="en-US" sz="1200" dirty="0" smtClean="0">
              <a:solidFill>
                <a:srgbClr val="000000"/>
              </a:solidFill>
              <a:latin typeface="+mn-lt"/>
            </a:endParaRPr>
          </a:p>
          <a:p>
            <a:pPr marL="0" indent="0">
              <a:spcBef>
                <a:spcPts val="0"/>
              </a:spcBef>
              <a:spcAft>
                <a:spcPts val="0"/>
              </a:spcAft>
              <a:buClr>
                <a:schemeClr val="accent1"/>
              </a:buClr>
              <a:buSzPct val="80000"/>
              <a:buFont typeface="Wingdings 3" panose="05040102010807070707" pitchFamily="18" charset="2"/>
              <a:buNone/>
            </a:pPr>
            <a:r>
              <a:rPr lang="en-US" sz="1200" dirty="0" smtClean="0">
                <a:solidFill>
                  <a:srgbClr val="000000"/>
                </a:solidFill>
                <a:latin typeface="+mn-lt"/>
              </a:rPr>
              <a:t>The TA monitors the test activity such that these interim tests are open only for the minimum amount of time necessary for students to complete their responses. The</a:t>
            </a:r>
            <a:r>
              <a:rPr lang="en-US" sz="1200" baseline="0" dirty="0" smtClean="0">
                <a:solidFill>
                  <a:srgbClr val="000000"/>
                </a:solidFill>
                <a:latin typeface="+mn-lt"/>
              </a:rPr>
              <a:t> time necessary to complete an interim assessment will depend on the students taking the test, so times may vary. </a:t>
            </a:r>
            <a:r>
              <a:rPr lang="en-US" sz="1200" dirty="0" smtClean="0">
                <a:solidFill>
                  <a:srgbClr val="000000"/>
                </a:solidFill>
                <a:latin typeface="+mn-lt"/>
              </a:rPr>
              <a:t>The same pause rules are in effect</a:t>
            </a:r>
            <a:r>
              <a:rPr lang="en-US" sz="1200" baseline="0" dirty="0" smtClean="0">
                <a:solidFill>
                  <a:srgbClr val="000000"/>
                </a:solidFill>
                <a:latin typeface="+mn-lt"/>
              </a:rPr>
              <a:t> so tests can be paused when necessary.  </a:t>
            </a:r>
            <a:r>
              <a:rPr lang="en-US" sz="1200" dirty="0" smtClean="0">
                <a:solidFill>
                  <a:srgbClr val="000000"/>
                </a:solidFill>
                <a:latin typeface="+mn-lt"/>
              </a:rPr>
              <a:t> </a:t>
            </a:r>
          </a:p>
          <a:p>
            <a:pPr marL="0" indent="0">
              <a:spcBef>
                <a:spcPts val="0"/>
              </a:spcBef>
              <a:spcAft>
                <a:spcPts val="0"/>
              </a:spcAft>
              <a:buClr>
                <a:schemeClr val="accent1"/>
              </a:buClr>
              <a:buSzPct val="80000"/>
              <a:buFont typeface="Wingdings 3" panose="05040102010807070707" pitchFamily="18" charset="2"/>
              <a:buNone/>
            </a:pPr>
            <a:endParaRPr lang="en-US" sz="1200" dirty="0" smtClean="0">
              <a:solidFill>
                <a:srgbClr val="000000"/>
              </a:solidFill>
              <a:latin typeface="+mn-lt"/>
            </a:endParaRPr>
          </a:p>
          <a:p>
            <a:pPr marL="0" indent="0">
              <a:spcBef>
                <a:spcPts val="0"/>
              </a:spcBef>
              <a:spcAft>
                <a:spcPts val="0"/>
              </a:spcAft>
              <a:buClr>
                <a:schemeClr val="accent1"/>
              </a:buClr>
              <a:buSzPct val="80000"/>
              <a:buFont typeface="Wingdings 3" panose="05040102010807070707" pitchFamily="18" charset="2"/>
              <a:buNone/>
            </a:pPr>
            <a:r>
              <a:rPr lang="en-US" sz="1200" dirty="0" smtClean="0">
                <a:solidFill>
                  <a:srgbClr val="000000"/>
                </a:solidFill>
                <a:latin typeface="+mn-lt"/>
              </a:rPr>
              <a:t>The TA uses established test administration practices to support students getting access to the interim assessments.</a:t>
            </a:r>
          </a:p>
        </p:txBody>
      </p:sp>
    </p:spTree>
    <p:extLst>
      <p:ext uri="{BB962C8B-B14F-4D97-AF65-F5344CB8AC3E}">
        <p14:creationId xmlns:p14="http://schemas.microsoft.com/office/powerpoint/2010/main" val="2846059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606f1c2d_30: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606f1c2d_3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spcBef>
                <a:spcPts val="600"/>
              </a:spcBef>
              <a:spcAft>
                <a:spcPts val="600"/>
              </a:spcAft>
              <a:buClr>
                <a:schemeClr val="accent1"/>
              </a:buClr>
              <a:buSzPct val="80000"/>
              <a:buFont typeface="Wingdings 3" panose="05040102010807070707" pitchFamily="18" charset="2"/>
              <a:buNone/>
            </a:pPr>
            <a:r>
              <a:rPr lang="en-US" sz="1200" dirty="0" smtClean="0">
                <a:solidFill>
                  <a:srgbClr val="000000"/>
                </a:solidFill>
                <a:latin typeface="+mn-lt"/>
              </a:rPr>
              <a:t>The TA reports any irregularities or security breaches such as interim items posted on social media, students sharing items</a:t>
            </a:r>
            <a:r>
              <a:rPr lang="en-US" sz="1200" baseline="0" dirty="0" smtClean="0">
                <a:solidFill>
                  <a:srgbClr val="000000"/>
                </a:solidFill>
                <a:latin typeface="+mn-lt"/>
              </a:rPr>
              <a:t>, taking pictures of items, or items being </a:t>
            </a:r>
            <a:r>
              <a:rPr lang="en-US" sz="1200" dirty="0" smtClean="0">
                <a:solidFill>
                  <a:srgbClr val="000000"/>
                </a:solidFill>
                <a:latin typeface="+mn-lt"/>
              </a:rPr>
              <a:t>emailed. These should be immediately reported to the</a:t>
            </a:r>
            <a:r>
              <a:rPr lang="en-US" sz="1200" baseline="0" dirty="0" smtClean="0">
                <a:solidFill>
                  <a:srgbClr val="000000"/>
                </a:solidFill>
                <a:latin typeface="+mn-lt"/>
              </a:rPr>
              <a:t> CSDE Assessment Office at 860 713 6860 or ctstudentassessment@ct.gov.  This information is also available at the end of the presentation.</a:t>
            </a:r>
          </a:p>
          <a:p>
            <a:pPr marL="0" indent="0">
              <a:spcBef>
                <a:spcPts val="600"/>
              </a:spcBef>
              <a:spcAft>
                <a:spcPts val="600"/>
              </a:spcAft>
              <a:buClr>
                <a:schemeClr val="accent1"/>
              </a:buClr>
              <a:buSzPct val="80000"/>
              <a:buFont typeface="Wingdings 3" panose="05040102010807070707" pitchFamily="18" charset="2"/>
              <a:buNone/>
            </a:pPr>
            <a:endParaRPr lang="en-US" sz="1200" dirty="0" smtClean="0">
              <a:solidFill>
                <a:srgbClr val="000000"/>
              </a:solidFill>
              <a:latin typeface="+mn-lt"/>
            </a:endParaRPr>
          </a:p>
          <a:p>
            <a:pPr marL="0" indent="0">
              <a:spcBef>
                <a:spcPts val="600"/>
              </a:spcBef>
              <a:spcAft>
                <a:spcPts val="600"/>
              </a:spcAft>
              <a:buClr>
                <a:schemeClr val="accent1"/>
              </a:buClr>
              <a:buSzPct val="80000"/>
              <a:buFont typeface="Wingdings 3" panose="05040102010807070707" pitchFamily="18" charset="2"/>
              <a:buNone/>
            </a:pPr>
            <a:r>
              <a:rPr lang="en-US" dirty="0" smtClean="0">
                <a:solidFill>
                  <a:srgbClr val="000000"/>
                </a:solidFill>
                <a:latin typeface="+mn-lt"/>
              </a:rPr>
              <a:t>The TA must communicate with students to provide a session ID and support students through the login process. This includes helping them securely locate their State Assigned Student ID (SASID). </a:t>
            </a:r>
          </a:p>
          <a:p>
            <a:pPr marL="0" indent="0">
              <a:spcBef>
                <a:spcPts val="600"/>
              </a:spcBef>
              <a:spcAft>
                <a:spcPts val="600"/>
              </a:spcAft>
              <a:buClr>
                <a:schemeClr val="accent1"/>
              </a:buClr>
              <a:buSzPct val="80000"/>
              <a:buFont typeface="Wingdings 3" panose="05040102010807070707" pitchFamily="18" charset="2"/>
              <a:buNone/>
            </a:pPr>
            <a:endParaRPr lang="en-US" dirty="0" smtClean="0">
              <a:solidFill>
                <a:srgbClr val="000000"/>
              </a:solidFill>
              <a:latin typeface="+mn-lt"/>
            </a:endParaRPr>
          </a:p>
          <a:p>
            <a:pPr marL="0" indent="0">
              <a:spcBef>
                <a:spcPts val="600"/>
              </a:spcBef>
              <a:spcAft>
                <a:spcPts val="600"/>
              </a:spcAft>
              <a:buClr>
                <a:schemeClr val="accent1"/>
              </a:buClr>
              <a:buSzPct val="80000"/>
              <a:buFont typeface="Wingdings 3" panose="05040102010807070707" pitchFamily="18" charset="2"/>
              <a:buNone/>
            </a:pPr>
            <a:r>
              <a:rPr lang="en-US" dirty="0" smtClean="0">
                <a:solidFill>
                  <a:srgbClr val="000000"/>
                </a:solidFill>
                <a:latin typeface="+mn-lt"/>
              </a:rPr>
              <a:t>It is important</a:t>
            </a:r>
            <a:r>
              <a:rPr lang="en-US" baseline="0" dirty="0" smtClean="0">
                <a:solidFill>
                  <a:srgbClr val="000000"/>
                </a:solidFill>
                <a:latin typeface="+mn-lt"/>
              </a:rPr>
              <a:t> that </a:t>
            </a:r>
            <a:r>
              <a:rPr lang="en-US" dirty="0" smtClean="0">
                <a:solidFill>
                  <a:srgbClr val="000000"/>
                </a:solidFill>
                <a:latin typeface="+mn-lt"/>
              </a:rPr>
              <a:t>the SASID is communicated using a secure method, such as a classroom management system, as opposed to non-secure methods such as private text messages and emails.</a:t>
            </a:r>
          </a:p>
          <a:p>
            <a:pPr marL="0" indent="0">
              <a:spcBef>
                <a:spcPts val="600"/>
              </a:spcBef>
              <a:spcAft>
                <a:spcPts val="600"/>
              </a:spcAft>
              <a:buClr>
                <a:schemeClr val="accent1"/>
              </a:buClr>
              <a:buSzPct val="80000"/>
              <a:buFont typeface="Wingdings 3" panose="05040102010807070707" pitchFamily="18" charset="2"/>
              <a:buNone/>
            </a:pPr>
            <a:endParaRPr lang="en-US" sz="1200" dirty="0" smtClean="0">
              <a:solidFill>
                <a:srgbClr val="000000"/>
              </a:solidFill>
              <a:latin typeface="+mn-lt"/>
            </a:endParaRPr>
          </a:p>
          <a:p>
            <a:pPr marL="0" indent="0">
              <a:spcBef>
                <a:spcPts val="600"/>
              </a:spcBef>
              <a:spcAft>
                <a:spcPts val="600"/>
              </a:spcAft>
              <a:buClr>
                <a:schemeClr val="accent1"/>
              </a:buClr>
              <a:buSzPct val="80000"/>
              <a:buFont typeface="Wingdings 3" panose="05040102010807070707" pitchFamily="18" charset="2"/>
              <a:buNone/>
            </a:pPr>
            <a:r>
              <a:rPr lang="en-US" sz="1200" dirty="0" smtClean="0">
                <a:solidFill>
                  <a:srgbClr val="000000"/>
                </a:solidFill>
                <a:latin typeface="+mn-lt"/>
              </a:rPr>
              <a:t>The TA actively monitors the test to ensure students successfully complete the test and that the session is not open longer than is necessary. </a:t>
            </a:r>
          </a:p>
          <a:p>
            <a:pPr marL="0" indent="0">
              <a:buNone/>
            </a:pPr>
            <a:endParaRPr lang="en-US" baseline="0" dirty="0" smtClean="0"/>
          </a:p>
        </p:txBody>
      </p:sp>
    </p:spTree>
    <p:extLst>
      <p:ext uri="{BB962C8B-B14F-4D97-AF65-F5344CB8AC3E}">
        <p14:creationId xmlns:p14="http://schemas.microsoft.com/office/powerpoint/2010/main" val="2129679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8</a:t>
            </a:fld>
            <a:endParaRPr lang="en-US" dirty="0"/>
          </a:p>
        </p:txBody>
      </p:sp>
    </p:spTree>
    <p:extLst>
      <p:ext uri="{BB962C8B-B14F-4D97-AF65-F5344CB8AC3E}">
        <p14:creationId xmlns:p14="http://schemas.microsoft.com/office/powerpoint/2010/main" val="2695962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dirty="0" smtClean="0">
                <a:solidFill>
                  <a:schemeClr val="tx1"/>
                </a:solidFill>
                <a:latin typeface="+mn-lt"/>
              </a:rPr>
              <a:t>Using any web browser, navigate </a:t>
            </a:r>
            <a:r>
              <a:rPr lang="en-US" sz="1200" u="none" dirty="0" smtClean="0">
                <a:solidFill>
                  <a:schemeClr val="tx1"/>
                </a:solidFill>
                <a:latin typeface="+mn-lt"/>
              </a:rPr>
              <a:t>to Connecticut’s Test Administration Login page</a:t>
            </a:r>
            <a:r>
              <a:rPr lang="en-US" sz="1200" u="none" baseline="0" dirty="0" smtClean="0">
                <a:solidFill>
                  <a:schemeClr val="tx1"/>
                </a:solidFill>
                <a:latin typeface="+mn-lt"/>
              </a:rPr>
              <a:t> in the Comprehensive Assessment Portal </a:t>
            </a:r>
            <a:r>
              <a:rPr lang="en-US" sz="1200" u="none" dirty="0" smtClean="0">
                <a:solidFill>
                  <a:schemeClr val="tx1"/>
                </a:solidFill>
                <a:latin typeface="+mn-lt"/>
              </a:rPr>
              <a:t>and log in using the same credentials used at school. Contact the district test administrator if login information is needed.</a:t>
            </a:r>
          </a:p>
          <a:p>
            <a:pPr lvl="0"/>
            <a:endParaRPr lang="en-US" dirty="0" smtClean="0">
              <a:latin typeface="+mn-lt"/>
            </a:endParaRPr>
          </a:p>
          <a:p>
            <a:pPr marL="0" indent="0">
              <a:buNone/>
            </a:pPr>
            <a:r>
              <a:rPr lang="en-US" baseline="0" dirty="0" smtClean="0">
                <a:latin typeface="+mn-lt"/>
              </a:rPr>
              <a:t>If the district test administrator needs assistance with access, please contact the CSDE at 860-713-6860 or ctstudentassessment@ct.gov.  </a:t>
            </a:r>
          </a:p>
          <a:p>
            <a:endParaRPr lang="en-US" dirty="0"/>
          </a:p>
        </p:txBody>
      </p:sp>
      <p:sp>
        <p:nvSpPr>
          <p:cNvPr id="4" name="Slide Number Placeholder 3"/>
          <p:cNvSpPr>
            <a:spLocks noGrp="1"/>
          </p:cNvSpPr>
          <p:nvPr>
            <p:ph type="sldNum" sz="quarter" idx="10"/>
          </p:nvPr>
        </p:nvSpPr>
        <p:spPr/>
        <p:txBody>
          <a:bodyPr/>
          <a:lstStyle/>
          <a:p>
            <a:fld id="{71F87E0F-5A19-6D48-97F0-7EDA4B9641F4}" type="slidenum">
              <a:rPr lang="en-US" smtClean="0"/>
              <a:t>9</a:t>
            </a:fld>
            <a:endParaRPr lang="en-US" dirty="0"/>
          </a:p>
        </p:txBody>
      </p:sp>
    </p:spTree>
    <p:extLst>
      <p:ext uri="{BB962C8B-B14F-4D97-AF65-F5344CB8AC3E}">
        <p14:creationId xmlns:p14="http://schemas.microsoft.com/office/powerpoint/2010/main" val="3048458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18640505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9832339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28519483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cxnSp>
        <p:nvCxnSpPr>
          <p:cNvPr id="7" name="Straight Connector 6"/>
          <p:cNvCxnSpPr/>
          <p:nvPr userDrawn="1"/>
        </p:nvCxnSpPr>
        <p:spPr>
          <a:xfrm flipV="1">
            <a:off x="1254726" y="6650768"/>
            <a:ext cx="7634745" cy="723"/>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4740457"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pic>
        <p:nvPicPr>
          <p:cNvPr id="9" name="Picture 8" descr="CSDElogo_informal_blu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953" y="5861712"/>
            <a:ext cx="1040773" cy="789779"/>
          </a:xfrm>
          <a:prstGeom prst="rect">
            <a:avLst/>
          </a:prstGeom>
        </p:spPr>
      </p:pic>
    </p:spTree>
    <p:extLst>
      <p:ext uri="{BB962C8B-B14F-4D97-AF65-F5344CB8AC3E}">
        <p14:creationId xmlns:p14="http://schemas.microsoft.com/office/powerpoint/2010/main" val="4193682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cxnSp>
        <p:nvCxnSpPr>
          <p:cNvPr id="7" name="Straight Connector 6"/>
          <p:cNvCxnSpPr/>
          <p:nvPr userDrawn="1"/>
        </p:nvCxnSpPr>
        <p:spPr>
          <a:xfrm flipV="1">
            <a:off x="1254726" y="6650768"/>
            <a:ext cx="7634745" cy="723"/>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4740457"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pic>
        <p:nvPicPr>
          <p:cNvPr id="9" name="Picture 8" descr="CSDElogo_informal_blu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953" y="5861712"/>
            <a:ext cx="1040773" cy="789779"/>
          </a:xfrm>
          <a:prstGeom prst="rect">
            <a:avLst/>
          </a:prstGeom>
        </p:spPr>
      </p:pic>
    </p:spTree>
    <p:extLst>
      <p:ext uri="{BB962C8B-B14F-4D97-AF65-F5344CB8AC3E}">
        <p14:creationId xmlns:p14="http://schemas.microsoft.com/office/powerpoint/2010/main" val="1084719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34"/>
        <p:cNvGrpSpPr/>
        <p:nvPr/>
      </p:nvGrpSpPr>
      <p:grpSpPr>
        <a:xfrm>
          <a:off x="0" y="0"/>
          <a:ext cx="0" cy="0"/>
          <a:chOff x="0" y="0"/>
          <a:chExt cx="0" cy="0"/>
        </a:xfrm>
      </p:grpSpPr>
      <p:pic>
        <p:nvPicPr>
          <p:cNvPr id="35" name="Google Shape;35;p6" descr="comic-01.png"/>
          <p:cNvPicPr preferRelativeResize="0"/>
          <p:nvPr/>
        </p:nvPicPr>
        <p:blipFill>
          <a:blip r:embed="rId2">
            <a:alphaModFix amt="20000"/>
          </a:blip>
          <a:stretch>
            <a:fillRect/>
          </a:stretch>
        </p:blipFill>
        <p:spPr>
          <a:xfrm>
            <a:off x="0" y="0"/>
            <a:ext cx="9144000" cy="6858000"/>
          </a:xfrm>
          <a:prstGeom prst="rect">
            <a:avLst/>
          </a:prstGeom>
          <a:noFill/>
          <a:ln>
            <a:noFill/>
          </a:ln>
        </p:spPr>
      </p:pic>
      <p:sp>
        <p:nvSpPr>
          <p:cNvPr id="36" name="Google Shape;36;p6"/>
          <p:cNvSpPr/>
          <p:nvPr/>
        </p:nvSpPr>
        <p:spPr>
          <a:xfrm>
            <a:off x="734600" y="1018001"/>
            <a:ext cx="7879000" cy="5580367"/>
          </a:xfrm>
          <a:custGeom>
            <a:avLst/>
            <a:gdLst/>
            <a:ahLst/>
            <a:cxnLst/>
            <a:rect l="l" t="t" r="r" b="b"/>
            <a:pathLst>
              <a:path w="315160" h="167411" extrusionOk="0">
                <a:moveTo>
                  <a:pt x="0" y="0"/>
                </a:moveTo>
                <a:lnTo>
                  <a:pt x="315160" y="10409"/>
                </a:lnTo>
                <a:lnTo>
                  <a:pt x="310823" y="159315"/>
                </a:lnTo>
                <a:lnTo>
                  <a:pt x="9252" y="167411"/>
                </a:lnTo>
                <a:close/>
              </a:path>
            </a:pathLst>
          </a:custGeom>
          <a:solidFill>
            <a:srgbClr val="001936">
              <a:alpha val="21920"/>
            </a:srgbClr>
          </a:solidFill>
          <a:ln>
            <a:noFill/>
          </a:ln>
        </p:spPr>
      </p:sp>
      <p:sp>
        <p:nvSpPr>
          <p:cNvPr id="37" name="Google Shape;37;p6"/>
          <p:cNvSpPr/>
          <p:nvPr/>
        </p:nvSpPr>
        <p:spPr>
          <a:xfrm>
            <a:off x="506000" y="713201"/>
            <a:ext cx="7879000" cy="5580367"/>
          </a:xfrm>
          <a:custGeom>
            <a:avLst/>
            <a:gdLst/>
            <a:ahLst/>
            <a:cxnLst/>
            <a:rect l="l" t="t" r="r" b="b"/>
            <a:pathLst>
              <a:path w="315160" h="167411" extrusionOk="0">
                <a:moveTo>
                  <a:pt x="0" y="0"/>
                </a:moveTo>
                <a:lnTo>
                  <a:pt x="315160" y="10409"/>
                </a:lnTo>
                <a:lnTo>
                  <a:pt x="310823" y="159315"/>
                </a:lnTo>
                <a:lnTo>
                  <a:pt x="9252" y="167411"/>
                </a:lnTo>
                <a:close/>
              </a:path>
            </a:pathLst>
          </a:custGeom>
          <a:solidFill>
            <a:srgbClr val="FFFFFF"/>
          </a:solidFill>
          <a:ln w="76200" cap="flat" cmpd="sng">
            <a:solidFill>
              <a:srgbClr val="000000"/>
            </a:solidFill>
            <a:prstDash val="solid"/>
            <a:miter lim="8000"/>
            <a:headEnd type="none" w="med" len="med"/>
            <a:tailEnd type="none" w="med" len="med"/>
          </a:ln>
        </p:spPr>
      </p:sp>
      <p:sp>
        <p:nvSpPr>
          <p:cNvPr id="38" name="Google Shape;38;p6"/>
          <p:cNvSpPr txBox="1">
            <a:spLocks noGrp="1"/>
          </p:cNvSpPr>
          <p:nvPr>
            <p:ph type="title"/>
          </p:nvPr>
        </p:nvSpPr>
        <p:spPr>
          <a:xfrm rot="161729">
            <a:off x="976261" y="1169209"/>
            <a:ext cx="7029878" cy="1013519"/>
          </a:xfrm>
          <a:prstGeom prst="rect">
            <a:avLst/>
          </a:prstGeom>
        </p:spPr>
        <p:txBody>
          <a:bodyPr spcFirstLastPara="1" wrap="square" lIns="91425" tIns="91425" rIns="91425" bIns="91425" anchor="b"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9" name="Google Shape;39;p6"/>
          <p:cNvSpPr txBox="1">
            <a:spLocks noGrp="1"/>
          </p:cNvSpPr>
          <p:nvPr>
            <p:ph type="body" idx="1"/>
          </p:nvPr>
        </p:nvSpPr>
        <p:spPr>
          <a:xfrm>
            <a:off x="1073625" y="2066833"/>
            <a:ext cx="3396300" cy="3554800"/>
          </a:xfrm>
          <a:prstGeom prst="rect">
            <a:avLst/>
          </a:prstGeom>
        </p:spPr>
        <p:txBody>
          <a:bodyPr spcFirstLastPara="1" wrap="square" lIns="91425" tIns="91425" rIns="91425" bIns="91425" anchor="t" anchorCtr="0"/>
          <a:lstStyle>
            <a:lvl1pPr marL="457200" lvl="0" indent="-368300">
              <a:spcBef>
                <a:spcPts val="600"/>
              </a:spcBef>
              <a:spcAft>
                <a:spcPts val="0"/>
              </a:spcAft>
              <a:buSzPts val="2200"/>
              <a:buChar char="×"/>
              <a:defRPr sz="2200"/>
            </a:lvl1pPr>
            <a:lvl2pPr marL="914400" lvl="1" indent="-368300">
              <a:spcBef>
                <a:spcPts val="0"/>
              </a:spcBef>
              <a:spcAft>
                <a:spcPts val="0"/>
              </a:spcAft>
              <a:buSzPts val="2200"/>
              <a:buChar char="×"/>
              <a:defRPr sz="2200"/>
            </a:lvl2pPr>
            <a:lvl3pPr marL="1371600" lvl="2" indent="-368300">
              <a:spcBef>
                <a:spcPts val="0"/>
              </a:spcBef>
              <a:spcAft>
                <a:spcPts val="0"/>
              </a:spcAft>
              <a:buSzPts val="2200"/>
              <a:buChar char="×"/>
              <a:defRPr sz="2200"/>
            </a:lvl3pPr>
            <a:lvl4pPr marL="1828800" lvl="3" indent="-368300">
              <a:spcBef>
                <a:spcPts val="0"/>
              </a:spcBef>
              <a:spcAft>
                <a:spcPts val="0"/>
              </a:spcAft>
              <a:buSzPts val="2200"/>
              <a:buChar char="×"/>
              <a:defRPr sz="2200"/>
            </a:lvl4pPr>
            <a:lvl5pPr marL="2286000" lvl="4" indent="-368300">
              <a:spcBef>
                <a:spcPts val="0"/>
              </a:spcBef>
              <a:spcAft>
                <a:spcPts val="0"/>
              </a:spcAft>
              <a:buSzPts val="2200"/>
              <a:buChar char="×"/>
              <a:defRPr sz="2200"/>
            </a:lvl5pPr>
            <a:lvl6pPr marL="2743200" lvl="5" indent="-368300">
              <a:spcBef>
                <a:spcPts val="0"/>
              </a:spcBef>
              <a:spcAft>
                <a:spcPts val="0"/>
              </a:spcAft>
              <a:buSzPts val="2200"/>
              <a:buChar char="×"/>
              <a:defRPr sz="2200"/>
            </a:lvl6pPr>
            <a:lvl7pPr marL="3200400" lvl="6" indent="-368300">
              <a:spcBef>
                <a:spcPts val="0"/>
              </a:spcBef>
              <a:spcAft>
                <a:spcPts val="0"/>
              </a:spcAft>
              <a:buSzPts val="2200"/>
              <a:buChar char="×"/>
              <a:defRPr sz="2200"/>
            </a:lvl7pPr>
            <a:lvl8pPr marL="3657600" lvl="7" indent="-368300">
              <a:spcBef>
                <a:spcPts val="0"/>
              </a:spcBef>
              <a:spcAft>
                <a:spcPts val="0"/>
              </a:spcAft>
              <a:buSzPts val="2200"/>
              <a:buChar char="×"/>
              <a:defRPr sz="2200"/>
            </a:lvl8pPr>
            <a:lvl9pPr marL="4114800" lvl="8" indent="-368300">
              <a:spcBef>
                <a:spcPts val="0"/>
              </a:spcBef>
              <a:spcAft>
                <a:spcPts val="0"/>
              </a:spcAft>
              <a:buSzPts val="2200"/>
              <a:buChar char="×"/>
              <a:defRPr sz="2200"/>
            </a:lvl9pPr>
          </a:lstStyle>
          <a:p>
            <a:endParaRPr/>
          </a:p>
        </p:txBody>
      </p:sp>
      <p:sp>
        <p:nvSpPr>
          <p:cNvPr id="40" name="Google Shape;40;p6"/>
          <p:cNvSpPr txBox="1">
            <a:spLocks noGrp="1"/>
          </p:cNvSpPr>
          <p:nvPr>
            <p:ph type="body" idx="2"/>
          </p:nvPr>
        </p:nvSpPr>
        <p:spPr>
          <a:xfrm>
            <a:off x="4674251" y="2066833"/>
            <a:ext cx="3396300" cy="3554800"/>
          </a:xfrm>
          <a:prstGeom prst="rect">
            <a:avLst/>
          </a:prstGeom>
        </p:spPr>
        <p:txBody>
          <a:bodyPr spcFirstLastPara="1" wrap="square" lIns="91425" tIns="91425" rIns="91425" bIns="91425" anchor="t" anchorCtr="0"/>
          <a:lstStyle>
            <a:lvl1pPr marL="457200" lvl="0" indent="-368300">
              <a:spcBef>
                <a:spcPts val="600"/>
              </a:spcBef>
              <a:spcAft>
                <a:spcPts val="0"/>
              </a:spcAft>
              <a:buSzPts val="2200"/>
              <a:buChar char="×"/>
              <a:defRPr sz="2200"/>
            </a:lvl1pPr>
            <a:lvl2pPr marL="914400" lvl="1" indent="-368300">
              <a:spcBef>
                <a:spcPts val="0"/>
              </a:spcBef>
              <a:spcAft>
                <a:spcPts val="0"/>
              </a:spcAft>
              <a:buSzPts val="2200"/>
              <a:buChar char="×"/>
              <a:defRPr sz="2200"/>
            </a:lvl2pPr>
            <a:lvl3pPr marL="1371600" lvl="2" indent="-368300">
              <a:spcBef>
                <a:spcPts val="0"/>
              </a:spcBef>
              <a:spcAft>
                <a:spcPts val="0"/>
              </a:spcAft>
              <a:buSzPts val="2200"/>
              <a:buChar char="×"/>
              <a:defRPr sz="2200"/>
            </a:lvl3pPr>
            <a:lvl4pPr marL="1828800" lvl="3" indent="-368300">
              <a:spcBef>
                <a:spcPts val="0"/>
              </a:spcBef>
              <a:spcAft>
                <a:spcPts val="0"/>
              </a:spcAft>
              <a:buSzPts val="2200"/>
              <a:buChar char="×"/>
              <a:defRPr sz="2200"/>
            </a:lvl4pPr>
            <a:lvl5pPr marL="2286000" lvl="4" indent="-368300">
              <a:spcBef>
                <a:spcPts val="0"/>
              </a:spcBef>
              <a:spcAft>
                <a:spcPts val="0"/>
              </a:spcAft>
              <a:buSzPts val="2200"/>
              <a:buChar char="×"/>
              <a:defRPr sz="2200"/>
            </a:lvl5pPr>
            <a:lvl6pPr marL="2743200" lvl="5" indent="-368300">
              <a:spcBef>
                <a:spcPts val="0"/>
              </a:spcBef>
              <a:spcAft>
                <a:spcPts val="0"/>
              </a:spcAft>
              <a:buSzPts val="2200"/>
              <a:buChar char="×"/>
              <a:defRPr sz="2200"/>
            </a:lvl6pPr>
            <a:lvl7pPr marL="3200400" lvl="6" indent="-368300">
              <a:spcBef>
                <a:spcPts val="0"/>
              </a:spcBef>
              <a:spcAft>
                <a:spcPts val="0"/>
              </a:spcAft>
              <a:buSzPts val="2200"/>
              <a:buChar char="×"/>
              <a:defRPr sz="2200"/>
            </a:lvl7pPr>
            <a:lvl8pPr marL="3657600" lvl="7" indent="-368300">
              <a:spcBef>
                <a:spcPts val="0"/>
              </a:spcBef>
              <a:spcAft>
                <a:spcPts val="0"/>
              </a:spcAft>
              <a:buSzPts val="2200"/>
              <a:buChar char="×"/>
              <a:defRPr sz="2200"/>
            </a:lvl8pPr>
            <a:lvl9pPr marL="4114800" lvl="8" indent="-368300">
              <a:spcBef>
                <a:spcPts val="0"/>
              </a:spcBef>
              <a:spcAft>
                <a:spcPts val="0"/>
              </a:spcAft>
              <a:buSzPts val="2200"/>
              <a:buChar char="×"/>
              <a:defRPr sz="2200"/>
            </a:lvl9pPr>
          </a:lstStyle>
          <a:p>
            <a:endParaRPr/>
          </a:p>
        </p:txBody>
      </p:sp>
      <p:sp>
        <p:nvSpPr>
          <p:cNvPr id="41" name="Google Shape;41;p6"/>
          <p:cNvSpPr txBox="1">
            <a:spLocks noGrp="1"/>
          </p:cNvSpPr>
          <p:nvPr>
            <p:ph type="sldNum" idx="12"/>
          </p:nvPr>
        </p:nvSpPr>
        <p:spPr>
          <a:xfrm>
            <a:off x="8556784" y="6333135"/>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0347267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cxnSp>
        <p:nvCxnSpPr>
          <p:cNvPr id="7" name="Straight Connector 6"/>
          <p:cNvCxnSpPr/>
          <p:nvPr userDrawn="1"/>
        </p:nvCxnSpPr>
        <p:spPr>
          <a:xfrm flipV="1">
            <a:off x="1254726" y="6650768"/>
            <a:ext cx="7634745" cy="723"/>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4740457"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pic>
        <p:nvPicPr>
          <p:cNvPr id="9" name="Picture 8" descr="CSDElogo_informal_blu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953" y="5861712"/>
            <a:ext cx="1040773" cy="789779"/>
          </a:xfrm>
          <a:prstGeom prst="rect">
            <a:avLst/>
          </a:prstGeom>
        </p:spPr>
      </p:pic>
    </p:spTree>
    <p:extLst>
      <p:ext uri="{BB962C8B-B14F-4D97-AF65-F5344CB8AC3E}">
        <p14:creationId xmlns:p14="http://schemas.microsoft.com/office/powerpoint/2010/main" val="22554069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7976725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ext no bullets">
    <p:spTree>
      <p:nvGrpSpPr>
        <p:cNvPr id="1" name=""/>
        <p:cNvGrpSpPr/>
        <p:nvPr/>
      </p:nvGrpSpPr>
      <p:grpSpPr>
        <a:xfrm>
          <a:off x="0" y="0"/>
          <a:ext cx="0" cy="0"/>
          <a:chOff x="0" y="0"/>
          <a:chExt cx="0" cy="0"/>
        </a:xfrm>
      </p:grpSpPr>
      <p:sp>
        <p:nvSpPr>
          <p:cNvPr id="3" name="Content Placeholder 2"/>
          <p:cNvSpPr>
            <a:spLocks noGrp="1"/>
          </p:cNvSpPr>
          <p:nvPr>
            <p:ph idx="1"/>
          </p:nvPr>
        </p:nvSpPr>
        <p:spPr>
          <a:xfrm>
            <a:off x="687388" y="2055813"/>
            <a:ext cx="8224837" cy="3732737"/>
          </a:xfrm>
          <a:prstGeom prst="rect">
            <a:avLst/>
          </a:prstGeom>
        </p:spPr>
        <p:txBody>
          <a:bodyPr/>
          <a:lstStyle>
            <a:lvl1pPr marL="0" indent="0">
              <a:buNone/>
              <a:defRPr>
                <a:solidFill>
                  <a:schemeClr val="tx2">
                    <a:lumMod val="75000"/>
                  </a:schemeClr>
                </a:solidFill>
                <a:latin typeface="+mn-lt"/>
                <a:cs typeface="Franklin Gothic Book" pitchFamily="34" charset="0"/>
              </a:defRPr>
            </a:lvl1pPr>
            <a:lvl2pPr marL="230188" indent="-230188">
              <a:buFont typeface="Arial" pitchFamily="34" charset="0"/>
              <a:buChar char="•"/>
              <a:defRPr>
                <a:solidFill>
                  <a:schemeClr val="tx2">
                    <a:lumMod val="75000"/>
                  </a:schemeClr>
                </a:solidFill>
                <a:latin typeface="+mn-lt"/>
              </a:defRPr>
            </a:lvl2pPr>
            <a:lvl3pPr marL="465138" indent="-228600">
              <a:defRPr>
                <a:solidFill>
                  <a:schemeClr val="tx2">
                    <a:lumMod val="75000"/>
                  </a:schemeClr>
                </a:solidFill>
                <a:latin typeface="+mn-lt"/>
              </a:defRPr>
            </a:lvl3pPr>
            <a:lvl4pPr marL="685800" indent="-228600">
              <a:defRPr>
                <a:solidFill>
                  <a:schemeClr val="tx2">
                    <a:lumMod val="75000"/>
                  </a:schemeClr>
                </a:solidFill>
                <a:latin typeface="+mn-lt"/>
              </a:defRPr>
            </a:lvl4pPr>
            <a:lvl5pPr marL="912813" indent="-228600">
              <a:defRPr>
                <a:solidFill>
                  <a:schemeClr val="tx2">
                    <a:lumMod val="75000"/>
                  </a:schemeClr>
                </a:solidFill>
                <a:latin typeface="+mn-lt"/>
              </a:defRPr>
            </a:lvl5pPr>
            <a:lvl6pPr marL="1146175" indent="-228600">
              <a:defRPr>
                <a:solidFill>
                  <a:schemeClr val="tx2">
                    <a:lumMod val="75000"/>
                  </a:schemeClr>
                </a:solidFill>
                <a:latin typeface="+mn-lt"/>
              </a:defRPr>
            </a:lvl6pPr>
            <a:lvl7pPr marL="1374775" indent="-228600">
              <a:defRPr>
                <a:solidFill>
                  <a:schemeClr val="tx2">
                    <a:lumMod val="75000"/>
                  </a:schemeClr>
                </a:solidFill>
                <a:latin typeface="+mn-lt"/>
              </a:defRPr>
            </a:lvl7pPr>
            <a:lvl8pPr marL="1600200" indent="-228600">
              <a:defRPr>
                <a:solidFill>
                  <a:schemeClr val="tx2">
                    <a:lumMod val="75000"/>
                  </a:schemeClr>
                </a:solidFill>
                <a:latin typeface="+mn-lt"/>
              </a:defRPr>
            </a:lvl8pPr>
            <a:lvl9pPr marL="1827213" indent="-228600">
              <a:defRPr>
                <a:solidFill>
                  <a:schemeClr val="tx2">
                    <a:lumMod val="75000"/>
                  </a:schemeClr>
                </a:solidFill>
                <a:latin typeface="+mn-lt"/>
              </a:defRPr>
            </a:lvl9pPr>
          </a:lstStyle>
          <a:p>
            <a:pPr lvl="0"/>
            <a:r>
              <a:rPr lang="en-US" dirty="0" smtClean="0"/>
              <a:t>Click to edit Master text</a:t>
            </a:r>
          </a:p>
          <a:p>
            <a:pPr lvl="1"/>
            <a:r>
              <a:rPr lang="en-US" dirty="0" smtClean="0"/>
              <a:t> </a:t>
            </a:r>
          </a:p>
          <a:p>
            <a:pPr lvl="2"/>
            <a:r>
              <a:rPr lang="en-US" dirty="0" smtClean="0"/>
              <a:t> </a:t>
            </a:r>
          </a:p>
          <a:p>
            <a:pPr lvl="3"/>
            <a:r>
              <a:rPr lang="en-US" dirty="0" smtClean="0"/>
              <a:t> </a:t>
            </a:r>
          </a:p>
          <a:p>
            <a:pPr lvl="4"/>
            <a:r>
              <a:rPr lang="en-US" dirty="0" smtClean="0"/>
              <a:t> </a:t>
            </a:r>
          </a:p>
          <a:p>
            <a:pPr lvl="5"/>
            <a:r>
              <a:rPr lang="en-US" dirty="0" smtClean="0"/>
              <a:t> </a:t>
            </a:r>
          </a:p>
          <a:p>
            <a:pPr lvl="6"/>
            <a:r>
              <a:rPr lang="en-US" dirty="0" smtClean="0"/>
              <a:t> </a:t>
            </a:r>
          </a:p>
          <a:p>
            <a:pPr lvl="7"/>
            <a:r>
              <a:rPr lang="en-US" dirty="0" smtClean="0"/>
              <a:t> </a:t>
            </a:r>
          </a:p>
          <a:p>
            <a:pPr lvl="8"/>
            <a:r>
              <a:rPr lang="en-US" dirty="0" smtClean="0"/>
              <a:t> </a:t>
            </a:r>
            <a:endParaRPr lang="en-US" dirty="0"/>
          </a:p>
        </p:txBody>
      </p:sp>
      <p:sp>
        <p:nvSpPr>
          <p:cNvPr id="2" name="Title 1"/>
          <p:cNvSpPr>
            <a:spLocks noGrp="1"/>
          </p:cNvSpPr>
          <p:nvPr>
            <p:ph type="title"/>
          </p:nvPr>
        </p:nvSpPr>
        <p:spPr>
          <a:xfrm>
            <a:off x="687388" y="318053"/>
            <a:ext cx="8224837" cy="1486894"/>
          </a:xfrm>
          <a:prstGeom prst="rect">
            <a:avLst/>
          </a:prstGeom>
        </p:spPr>
        <p:txBody>
          <a:bodyPr/>
          <a:lstStyle/>
          <a:p>
            <a:r>
              <a:rPr lang="en-US" dirty="0" smtClean="0"/>
              <a:t>Click to edit Master title style</a:t>
            </a:r>
            <a:endParaRPr lang="en-US" dirty="0"/>
          </a:p>
        </p:txBody>
      </p:sp>
      <p:sp>
        <p:nvSpPr>
          <p:cNvPr id="4" name="Slide Number Placeholder 3"/>
          <p:cNvSpPr>
            <a:spLocks noGrp="1"/>
          </p:cNvSpPr>
          <p:nvPr>
            <p:ph type="sldNum" sz="quarter" idx="10"/>
          </p:nvPr>
        </p:nvSpPr>
        <p:spPr>
          <a:xfrm>
            <a:off x="8755131" y="6507316"/>
            <a:ext cx="157094" cy="153888"/>
          </a:xfrm>
          <a:prstGeom prst="rect">
            <a:avLst/>
          </a:prstGeom>
        </p:spPr>
        <p:txBody>
          <a:body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1648748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Bulleted Text">
    <p:spTree>
      <p:nvGrpSpPr>
        <p:cNvPr id="1" name=""/>
        <p:cNvGrpSpPr/>
        <p:nvPr/>
      </p:nvGrpSpPr>
      <p:grpSpPr>
        <a:xfrm>
          <a:off x="0" y="0"/>
          <a:ext cx="0" cy="0"/>
          <a:chOff x="0" y="0"/>
          <a:chExt cx="0" cy="0"/>
        </a:xfrm>
      </p:grpSpPr>
      <p:sp>
        <p:nvSpPr>
          <p:cNvPr id="3" name="Content Placeholder 2"/>
          <p:cNvSpPr>
            <a:spLocks noGrp="1"/>
          </p:cNvSpPr>
          <p:nvPr>
            <p:ph idx="1"/>
          </p:nvPr>
        </p:nvSpPr>
        <p:spPr bwMode="gray">
          <a:xfrm>
            <a:off x="687526" y="2055813"/>
            <a:ext cx="8224699" cy="3852006"/>
          </a:xfrm>
          <a:prstGeom prst="rect">
            <a:avLst/>
          </a:prstGeom>
        </p:spPr>
        <p:txBody>
          <a:bodyPr/>
          <a:lstStyle>
            <a:lvl1pPr>
              <a:defRPr>
                <a:solidFill>
                  <a:schemeClr val="tx2">
                    <a:lumMod val="75000"/>
                  </a:schemeClr>
                </a:solidFill>
                <a:latin typeface="+mn-lt"/>
                <a:cs typeface="Franklin Gothic Book" pitchFamily="34" charset="0"/>
              </a:defRPr>
            </a:lvl1pPr>
            <a:lvl2pPr>
              <a:defRPr sz="1800">
                <a:solidFill>
                  <a:schemeClr val="tx2">
                    <a:lumMod val="75000"/>
                  </a:schemeClr>
                </a:solidFill>
                <a:latin typeface="+mn-lt"/>
                <a:cs typeface="Franklin Gothic Book" pitchFamily="34" charset="0"/>
              </a:defRPr>
            </a:lvl2pPr>
            <a:lvl3pPr>
              <a:defRPr sz="1400" baseline="0">
                <a:solidFill>
                  <a:schemeClr val="tx2">
                    <a:lumMod val="75000"/>
                  </a:schemeClr>
                </a:solidFill>
                <a:latin typeface="+mn-lt"/>
                <a:cs typeface="Franklin Gothic Book" pitchFamily="34" charset="0"/>
              </a:defRPr>
            </a:lvl3pPr>
            <a:lvl4pPr marL="915988" indent="-228600">
              <a:defRPr sz="1400" baseline="0">
                <a:solidFill>
                  <a:schemeClr val="tx2">
                    <a:lumMod val="75000"/>
                  </a:schemeClr>
                </a:solidFill>
                <a:latin typeface="+mn-lt"/>
                <a:cs typeface="Arial" pitchFamily="34" charset="0"/>
              </a:defRPr>
            </a:lvl4pPr>
            <a:lvl5pPr marL="1143000" indent="-228600">
              <a:defRPr sz="1400" baseline="0">
                <a:solidFill>
                  <a:schemeClr val="tx2">
                    <a:lumMod val="75000"/>
                  </a:schemeClr>
                </a:solidFill>
                <a:latin typeface="+mn-lt"/>
                <a:cs typeface="Arial" pitchFamily="34" charset="0"/>
              </a:defRPr>
            </a:lvl5pPr>
            <a:lvl6pPr marL="1377950" indent="-228600">
              <a:defRPr sz="1400" baseline="0">
                <a:solidFill>
                  <a:schemeClr val="tx2">
                    <a:lumMod val="75000"/>
                  </a:schemeClr>
                </a:solidFill>
                <a:latin typeface="+mn-lt"/>
              </a:defRPr>
            </a:lvl6pPr>
            <a:lvl7pPr marL="1597025" indent="-228600">
              <a:defRPr sz="1400" baseline="0">
                <a:solidFill>
                  <a:schemeClr val="tx2">
                    <a:lumMod val="75000"/>
                  </a:schemeClr>
                </a:solidFill>
                <a:latin typeface="+mn-lt"/>
              </a:defRPr>
            </a:lvl7pPr>
            <a:lvl8pPr marL="1830388" indent="-228600">
              <a:defRPr sz="1400" baseline="0">
                <a:solidFill>
                  <a:schemeClr val="tx2">
                    <a:lumMod val="75000"/>
                  </a:schemeClr>
                </a:solidFill>
                <a:latin typeface="+mn-lt"/>
              </a:defRPr>
            </a:lvl8pPr>
            <a:lvl9pPr marL="2057400" indent="-228600">
              <a:defRPr sz="1400" baseline="0">
                <a:solidFill>
                  <a:schemeClr val="tx2">
                    <a:lumMod val="75000"/>
                  </a:schemeClr>
                </a:solidFill>
                <a:latin typeface="+mn-lt"/>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a:t>
            </a:r>
          </a:p>
          <a:p>
            <a:pPr lvl="4"/>
            <a:r>
              <a:rPr lang="en-US" dirty="0" smtClean="0"/>
              <a:t>Five</a:t>
            </a:r>
          </a:p>
          <a:p>
            <a:pPr lvl="5"/>
            <a:r>
              <a:rPr lang="en-US" dirty="0" smtClean="0"/>
              <a:t>Six</a:t>
            </a:r>
          </a:p>
          <a:p>
            <a:pPr lvl="6"/>
            <a:r>
              <a:rPr lang="en-US" dirty="0" smtClean="0"/>
              <a:t>Seven	</a:t>
            </a:r>
          </a:p>
          <a:p>
            <a:pPr lvl="7"/>
            <a:r>
              <a:rPr lang="en-US" dirty="0" smtClean="0"/>
              <a:t>Eight</a:t>
            </a:r>
          </a:p>
          <a:p>
            <a:pPr lvl="8"/>
            <a:r>
              <a:rPr lang="en-US" dirty="0" smtClean="0"/>
              <a:t>Nine</a:t>
            </a:r>
            <a:endParaRPr lang="en-US" dirty="0"/>
          </a:p>
        </p:txBody>
      </p:sp>
      <p:sp>
        <p:nvSpPr>
          <p:cNvPr id="2" name="Title 1"/>
          <p:cNvSpPr>
            <a:spLocks noGrp="1"/>
          </p:cNvSpPr>
          <p:nvPr>
            <p:ph type="title"/>
          </p:nvPr>
        </p:nvSpPr>
        <p:spPr>
          <a:xfrm>
            <a:off x="687388" y="318053"/>
            <a:ext cx="8224837" cy="1486894"/>
          </a:xfrm>
          <a:prstGeom prst="rect">
            <a:avLst/>
          </a:prstGeom>
        </p:spPr>
        <p:txBody>
          <a:bodyPr/>
          <a:lstStyle/>
          <a:p>
            <a:r>
              <a:rPr lang="en-US" dirty="0" smtClean="0"/>
              <a:t>Click to edit Master title style</a:t>
            </a:r>
            <a:endParaRPr lang="en-US" dirty="0"/>
          </a:p>
        </p:txBody>
      </p:sp>
      <p:sp>
        <p:nvSpPr>
          <p:cNvPr id="4" name="Slide Number Placeholder 3"/>
          <p:cNvSpPr>
            <a:spLocks noGrp="1"/>
          </p:cNvSpPr>
          <p:nvPr>
            <p:ph type="sldNum" sz="quarter" idx="10"/>
          </p:nvPr>
        </p:nvSpPr>
        <p:spPr>
          <a:xfrm>
            <a:off x="8755131" y="6507316"/>
            <a:ext cx="157094" cy="153888"/>
          </a:xfrm>
          <a:prstGeom prst="rect">
            <a:avLst/>
          </a:prstGeom>
        </p:spPr>
        <p:txBody>
          <a:bodyPr/>
          <a:lstStyle/>
          <a:p>
            <a:pPr algn="r"/>
            <a:fld id="{F3477EC8-074D-41C4-94AE-E9EA7CEEA348}" type="slidenum">
              <a:rPr lang="en-US" smtClean="0"/>
              <a:pPr algn="r"/>
              <a:t>‹#›</a:t>
            </a:fld>
            <a:endParaRPr lang="en-US" dirty="0"/>
          </a:p>
        </p:txBody>
      </p:sp>
    </p:spTree>
    <p:extLst>
      <p:ext uri="{BB962C8B-B14F-4D97-AF65-F5344CB8AC3E}">
        <p14:creationId xmlns:p14="http://schemas.microsoft.com/office/powerpoint/2010/main" val="30250965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cxnSp>
        <p:nvCxnSpPr>
          <p:cNvPr id="7" name="Straight Connector 6"/>
          <p:cNvCxnSpPr/>
          <p:nvPr userDrawn="1"/>
        </p:nvCxnSpPr>
        <p:spPr>
          <a:xfrm flipV="1">
            <a:off x="1254726" y="6650768"/>
            <a:ext cx="7634745" cy="723"/>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4740457"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pic>
        <p:nvPicPr>
          <p:cNvPr id="9" name="Picture 8" descr="CSDElogo_informal_blu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953" y="5861712"/>
            <a:ext cx="1040773" cy="789779"/>
          </a:xfrm>
          <a:prstGeom prst="rect">
            <a:avLst/>
          </a:prstGeom>
        </p:spPr>
      </p:pic>
    </p:spTree>
    <p:extLst>
      <p:ext uri="{BB962C8B-B14F-4D97-AF65-F5344CB8AC3E}">
        <p14:creationId xmlns:p14="http://schemas.microsoft.com/office/powerpoint/2010/main" val="2947442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1469978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cxnSp>
        <p:nvCxnSpPr>
          <p:cNvPr id="7" name="Straight Connector 6"/>
          <p:cNvCxnSpPr/>
          <p:nvPr userDrawn="1"/>
        </p:nvCxnSpPr>
        <p:spPr>
          <a:xfrm flipV="1">
            <a:off x="1254726" y="6650768"/>
            <a:ext cx="7634745" cy="723"/>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4740457"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pic>
        <p:nvPicPr>
          <p:cNvPr id="9" name="Picture 8" descr="CSDElogo_informal_blu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953" y="5861712"/>
            <a:ext cx="1040773" cy="789779"/>
          </a:xfrm>
          <a:prstGeom prst="rect">
            <a:avLst/>
          </a:prstGeom>
        </p:spPr>
      </p:pic>
    </p:spTree>
    <p:extLst>
      <p:ext uri="{BB962C8B-B14F-4D97-AF65-F5344CB8AC3E}">
        <p14:creationId xmlns:p14="http://schemas.microsoft.com/office/powerpoint/2010/main" val="699561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cxnSp>
        <p:nvCxnSpPr>
          <p:cNvPr id="7" name="Straight Connector 6"/>
          <p:cNvCxnSpPr/>
          <p:nvPr userDrawn="1"/>
        </p:nvCxnSpPr>
        <p:spPr>
          <a:xfrm flipV="1">
            <a:off x="1254726" y="6650768"/>
            <a:ext cx="7634745" cy="723"/>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4740457"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pic>
        <p:nvPicPr>
          <p:cNvPr id="9" name="Picture 8" descr="CSDElogo_informal_blu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953" y="5861712"/>
            <a:ext cx="1040773" cy="789779"/>
          </a:xfrm>
          <a:prstGeom prst="rect">
            <a:avLst/>
          </a:prstGeom>
        </p:spPr>
      </p:pic>
    </p:spTree>
    <p:extLst>
      <p:ext uri="{BB962C8B-B14F-4D97-AF65-F5344CB8AC3E}">
        <p14:creationId xmlns:p14="http://schemas.microsoft.com/office/powerpoint/2010/main" val="31675846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128622326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1985671888"/>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3568207122"/>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3493508530"/>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13821591"/>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4179172324"/>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27136003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188847719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3974556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1212411378"/>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2132991936"/>
      </p:ext>
    </p:extLst>
  </p:cSld>
  <p:clrMapOvr>
    <a:masterClrMapping/>
  </p:clrMapOvr>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24805428"/>
      </p:ext>
    </p:extLst>
  </p:cSld>
  <p:clrMapOvr>
    <a:masterClrMapping/>
  </p:clrMapOvr>
  <p:timing>
    <p:tnLst>
      <p:par>
        <p:cTn id="1" dur="indefinite" restart="never" nodeType="tmRoot"/>
      </p:par>
    </p:tnLst>
  </p:timing>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4016151502"/>
      </p:ext>
    </p:extLst>
  </p:cSld>
  <p:clrMapOvr>
    <a:masterClrMapping/>
  </p:clrMapOvr>
  <p:timing>
    <p:tnLst>
      <p:par>
        <p:cTn id="1" dur="indefinite" restart="never" nodeType="tmRoot"/>
      </p:par>
    </p:tnLst>
  </p:timing>
  <p:hf sldNum="0"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2534316"/>
      </p:ext>
    </p:extLst>
  </p:cSld>
  <p:clrMapOvr>
    <a:masterClrMapping/>
  </p:clrMapOvr>
  <p:timing>
    <p:tnLst>
      <p:par>
        <p:cTn id="1" dur="indefinite" restart="never" nodeType="tmRoot"/>
      </p:par>
    </p:tnLst>
  </p:timing>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1949146820"/>
      </p:ext>
    </p:extLst>
  </p:cSld>
  <p:clrMapOvr>
    <a:masterClrMapping/>
  </p:clrMapOvr>
  <p:timing>
    <p:tnLst>
      <p:par>
        <p:cTn id="1" dur="indefinite" restart="never" nodeType="tmRoot"/>
      </p:par>
    </p:tnLst>
  </p:timing>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3786411557"/>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4047732710"/>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cxnSp>
        <p:nvCxnSpPr>
          <p:cNvPr id="7" name="Straight Connector 6"/>
          <p:cNvCxnSpPr/>
          <p:nvPr userDrawn="1"/>
        </p:nvCxnSpPr>
        <p:spPr>
          <a:xfrm flipV="1">
            <a:off x="1254726" y="6650768"/>
            <a:ext cx="7634745" cy="723"/>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4740457"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pic>
        <p:nvPicPr>
          <p:cNvPr id="9" name="Picture 8" descr="CSDElogo_informal_blu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3953" y="5861712"/>
            <a:ext cx="1040773" cy="789779"/>
          </a:xfrm>
          <a:prstGeom prst="rect">
            <a:avLst/>
          </a:prstGeom>
        </p:spPr>
      </p:pic>
    </p:spTree>
    <p:extLst>
      <p:ext uri="{BB962C8B-B14F-4D97-AF65-F5344CB8AC3E}">
        <p14:creationId xmlns:p14="http://schemas.microsoft.com/office/powerpoint/2010/main" val="41360413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3366338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30948055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3857414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2917139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2045829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2361EF-3AF0-4E10-B874-6AE2AFF67B25}" type="slidenum">
              <a:rPr lang="en-US" smtClean="0"/>
              <a:t>‹#›</a:t>
            </a:fld>
            <a:endParaRPr lang="en-US" dirty="0"/>
          </a:p>
        </p:txBody>
      </p:sp>
    </p:spTree>
    <p:extLst>
      <p:ext uri="{BB962C8B-B14F-4D97-AF65-F5344CB8AC3E}">
        <p14:creationId xmlns:p14="http://schemas.microsoft.com/office/powerpoint/2010/main" val="3797430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theme" Target="../theme/theme2.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19" Type="http://schemas.openxmlformats.org/officeDocument/2006/relationships/image" Target="../media/image1.png"/><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2361EF-3AF0-4E10-B874-6AE2AFF67B25}" type="slidenum">
              <a:rPr lang="en-US" smtClean="0"/>
              <a:t>‹#›</a:t>
            </a:fld>
            <a:endParaRPr lang="en-US" dirty="0"/>
          </a:p>
        </p:txBody>
      </p:sp>
      <p:cxnSp>
        <p:nvCxnSpPr>
          <p:cNvPr id="7" name="Straight Connector 6"/>
          <p:cNvCxnSpPr/>
          <p:nvPr userDrawn="1"/>
        </p:nvCxnSpPr>
        <p:spPr>
          <a:xfrm flipV="1">
            <a:off x="1254726" y="6650768"/>
            <a:ext cx="7634745" cy="723"/>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userDrawn="1"/>
        </p:nvSpPr>
        <p:spPr>
          <a:xfrm>
            <a:off x="4740457"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pic>
        <p:nvPicPr>
          <p:cNvPr id="9" name="Picture 8" descr="CSDElogo_informal_blue.png"/>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213953" y="5861712"/>
            <a:ext cx="1040773" cy="789779"/>
          </a:xfrm>
          <a:prstGeom prst="rect">
            <a:avLst/>
          </a:prstGeom>
        </p:spPr>
      </p:pic>
    </p:spTree>
    <p:extLst>
      <p:ext uri="{BB962C8B-B14F-4D97-AF65-F5344CB8AC3E}">
        <p14:creationId xmlns:p14="http://schemas.microsoft.com/office/powerpoint/2010/main" val="1901505295"/>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75" r:id="rId12"/>
    <p:sldLayoutId id="2147483677" r:id="rId13"/>
    <p:sldLayoutId id="2147483693" r:id="rId14"/>
    <p:sldLayoutId id="2147483650" r:id="rId15"/>
    <p:sldLayoutId id="2147483652" r:id="rId16"/>
    <p:sldLayoutId id="2147483678" r:id="rId17"/>
    <p:sldLayoutId id="2147483679" r:id="rId18"/>
    <p:sldLayoutId id="2147483683" r:id="rId19"/>
    <p:sldLayoutId id="2147483684" r:id="rId20"/>
    <p:sldLayoutId id="2147483685" r:id="rId2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6F2361EF-3AF0-4E10-B874-6AE2AFF67B25}" type="slidenum">
              <a:rPr lang="en-US" smtClean="0"/>
              <a:t>‹#›</a:t>
            </a:fld>
            <a:endParaRPr lang="en-US" dirty="0"/>
          </a:p>
        </p:txBody>
      </p:sp>
      <p:cxnSp>
        <p:nvCxnSpPr>
          <p:cNvPr id="18" name="Straight Connector 17"/>
          <p:cNvCxnSpPr/>
          <p:nvPr userDrawn="1"/>
        </p:nvCxnSpPr>
        <p:spPr>
          <a:xfrm flipV="1">
            <a:off x="1254726" y="6650768"/>
            <a:ext cx="7634745" cy="723"/>
          </a:xfrm>
          <a:prstGeom prst="line">
            <a:avLst/>
          </a:prstGeom>
          <a:ln w="9525" cmpd="sng">
            <a:solidFill>
              <a:srgbClr val="002D73"/>
            </a:solidFill>
          </a:ln>
          <a:effectLst/>
        </p:spPr>
        <p:style>
          <a:lnRef idx="2">
            <a:schemeClr val="accent1"/>
          </a:lnRef>
          <a:fillRef idx="0">
            <a:schemeClr val="accent1"/>
          </a:fillRef>
          <a:effectRef idx="1">
            <a:schemeClr val="accent1"/>
          </a:effectRef>
          <a:fontRef idx="minor">
            <a:schemeClr val="tx1"/>
          </a:fontRef>
        </p:style>
      </p:cxnSp>
      <p:sp>
        <p:nvSpPr>
          <p:cNvPr id="19" name="TextBox 18"/>
          <p:cNvSpPr txBox="1"/>
          <p:nvPr userDrawn="1"/>
        </p:nvSpPr>
        <p:spPr>
          <a:xfrm>
            <a:off x="4740457" y="6374493"/>
            <a:ext cx="4220006" cy="276999"/>
          </a:xfrm>
          <a:prstGeom prst="rect">
            <a:avLst/>
          </a:prstGeom>
          <a:noFill/>
        </p:spPr>
        <p:txBody>
          <a:bodyPr wrap="square" rtlCol="0">
            <a:spAutoFit/>
          </a:bodyPr>
          <a:lstStyle/>
          <a:p>
            <a:pPr algn="r"/>
            <a:r>
              <a:rPr lang="en-US" sz="1200" spc="50" dirty="0" smtClean="0">
                <a:solidFill>
                  <a:srgbClr val="002D73"/>
                </a:solidFill>
                <a:latin typeface="Times New Roman"/>
                <a:cs typeface="Times New Roman"/>
              </a:rPr>
              <a:t>CONNECTICUT STATE DEPARTMENT OF EDUCATION</a:t>
            </a:r>
            <a:endParaRPr lang="en-US" sz="1200" spc="50" dirty="0">
              <a:solidFill>
                <a:srgbClr val="002D73"/>
              </a:solidFill>
              <a:latin typeface="Times New Roman"/>
              <a:cs typeface="Times New Roman"/>
            </a:endParaRPr>
          </a:p>
        </p:txBody>
      </p:sp>
      <p:pic>
        <p:nvPicPr>
          <p:cNvPr id="20" name="Picture 19" descr="CSDElogo_informal_blue.png"/>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213953" y="5861712"/>
            <a:ext cx="1040773" cy="789779"/>
          </a:xfrm>
          <a:prstGeom prst="rect">
            <a:avLst/>
          </a:prstGeom>
        </p:spPr>
      </p:pic>
    </p:spTree>
    <p:extLst>
      <p:ext uri="{BB962C8B-B14F-4D97-AF65-F5344CB8AC3E}">
        <p14:creationId xmlns:p14="http://schemas.microsoft.com/office/powerpoint/2010/main" val="94511369"/>
      </p:ext>
    </p:extLst>
  </p:cSld>
  <p:clrMap bg1="lt1" tx1="dk1" bg2="lt2" tx2="dk2" accent1="accent1" accent2="accent2" accent3="accent3" accent4="accent4" accent5="accent5" accent6="accent6" hlink="hlink" folHlink="folHlink"/>
  <p:sldLayoutIdLst>
    <p:sldLayoutId id="2147483885"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 id="2147483896" r:id="rId12"/>
    <p:sldLayoutId id="2147483897" r:id="rId13"/>
    <p:sldLayoutId id="2147483898" r:id="rId14"/>
    <p:sldLayoutId id="2147483899" r:id="rId15"/>
    <p:sldLayoutId id="2147483900" r:id="rId16"/>
    <p:sldLayoutId id="2147483901" r:id="rId17"/>
  </p:sldLayoutIdLst>
  <p:timing>
    <p:tnLst>
      <p:par>
        <p:cTn id="1" dur="indefinite" restart="never" nodeType="tmRoot"/>
      </p:par>
    </p:tnLst>
  </p:timing>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8.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hyperlink" Target="http://mobile.tds.airast.org/Launchpad" TargetMode="External"/><Relationship Id="rId2" Type="http://schemas.openxmlformats.org/officeDocument/2006/relationships/notesSlide" Target="../notesSlides/notesSlide13.xml"/><Relationship Id="rId1" Type="http://schemas.openxmlformats.org/officeDocument/2006/relationships/slideLayout" Target="../slideLayouts/slideLayout23.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3" Type="http://schemas.openxmlformats.org/officeDocument/2006/relationships/hyperlink" Target="mailto:cthelpdesk@cambiumassessment.com" TargetMode="External"/><Relationship Id="rId2" Type="http://schemas.openxmlformats.org/officeDocument/2006/relationships/notesSlide" Target="../notesSlides/notesSlide20.xml"/><Relationship Id="rId1" Type="http://schemas.openxmlformats.org/officeDocument/2006/relationships/slideLayout" Target="../slideLayouts/slideLayout23.xml"/><Relationship Id="rId4" Type="http://schemas.openxmlformats.org/officeDocument/2006/relationships/hyperlink" Target="mailto:ctstudentassessment@ct.gov"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3" Type="http://schemas.openxmlformats.org/officeDocument/2006/relationships/hyperlink" Target="https://remote.smartertoolsforteachers.org/" TargetMode="External"/><Relationship Id="rId7" Type="http://schemas.openxmlformats.org/officeDocument/2006/relationships/hyperlink" Target="https://ct.portal.cambiumast.com/core/fileparse.php/51/urlt/NGSS-Interim-Assessments-Quick-Guide.pdf" TargetMode="External"/><Relationship Id="rId2" Type="http://schemas.openxmlformats.org/officeDocument/2006/relationships/notesSlide" Target="../notesSlides/notesSlide23.xml"/><Relationship Id="rId1" Type="http://schemas.openxmlformats.org/officeDocument/2006/relationships/slideLayout" Target="../slideLayouts/slideLayout23.xml"/><Relationship Id="rId6" Type="http://schemas.openxmlformats.org/officeDocument/2006/relationships/hyperlink" Target="https://ct.portal.cambiumast.com/core/fileparse.php/51/urlt/How-to-Activate-Test-Session-Interim-Brochure.pdf" TargetMode="External"/><Relationship Id="rId5" Type="http://schemas.openxmlformats.org/officeDocument/2006/relationships/hyperlink" Target="https://ct.portal.cambiumast.com/core/fileparse.php/51/urlt/Quick-Guide-to-Administer-Interim-Assessments-Remotely.pdf" TargetMode="External"/><Relationship Id="rId4" Type="http://schemas.openxmlformats.org/officeDocument/2006/relationships/hyperlink" Target="https://ct.portal.airast.org/"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ct.portal.cambiumast.com/core/fileparse.php/51/urlt/Embedded-and-Non-Embedded-Designated-Supports-for-English-Learners.pdf" TargetMode="External"/><Relationship Id="rId7" Type="http://schemas.openxmlformats.org/officeDocument/2006/relationships/hyperlink" Target="https://portal.ct.gov/-/media/SDE/Student-Assessment/Smarter-Digital-Libray/CT-interim-assessments-overview-2020-21-6-23-2020.pdf" TargetMode="External"/><Relationship Id="rId2" Type="http://schemas.openxmlformats.org/officeDocument/2006/relationships/notesSlide" Target="../notesSlides/notesSlide24.xml"/><Relationship Id="rId1" Type="http://schemas.openxmlformats.org/officeDocument/2006/relationships/slideLayout" Target="../slideLayouts/slideLayout23.xml"/><Relationship Id="rId6" Type="http://schemas.openxmlformats.org/officeDocument/2006/relationships/hyperlink" Target="https://ct.portal.cambiumast.com/core/fileparse.php/51/urlt/How-to-Activate-Test-Session-Interim-Brochure.pdf" TargetMode="External"/><Relationship Id="rId5" Type="http://schemas.openxmlformats.org/officeDocument/2006/relationships/hyperlink" Target="https://ct.portal.cambiumast.com/core/fileparse.php/51/urlt/Assistive-Technology-Manual.pdf" TargetMode="External"/><Relationship Id="rId4" Type="http://schemas.openxmlformats.org/officeDocument/2006/relationships/hyperlink" Target="https://ct.portal.cambiumast.com/core/fileparse.php/51/urlt/Manually-Entering-Designated-Supports-and-Accommodations-Brochure.pdf"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ct.portal.cambiumast.com/core/fileparse.php/51/urlt/Smarter-Balanced-Interim-Test-Administration-Manual-TAM.pdf" TargetMode="External"/><Relationship Id="rId3" Type="http://schemas.openxmlformats.org/officeDocument/2006/relationships/hyperlink" Target="https://portal.ct.gov/SDE/Student-Assessment/Smarter-Balanced/Smarter-Balanced-Interim-Assessments" TargetMode="External"/><Relationship Id="rId7" Type="http://schemas.openxmlformats.org/officeDocument/2006/relationships/hyperlink" Target="https://ct.portal.cambiumast.com/core/fileparse.php/51/urlt/Reporting-System-User-Guide.pdf" TargetMode="External"/><Relationship Id="rId2" Type="http://schemas.openxmlformats.org/officeDocument/2006/relationships/notesSlide" Target="../notesSlides/notesSlide25.xml"/><Relationship Id="rId1" Type="http://schemas.openxmlformats.org/officeDocument/2006/relationships/slideLayout" Target="../slideLayouts/slideLayout23.xml"/><Relationship Id="rId6" Type="http://schemas.openxmlformats.org/officeDocument/2006/relationships/hyperlink" Target="https://ct.portal.cambiumast.com/core/fileparse.php/51/urlt/Test-Administrator-TA-User-Guide.pdf" TargetMode="External"/><Relationship Id="rId5" Type="http://schemas.openxmlformats.org/officeDocument/2006/relationships/hyperlink" Target="https://ct.portal.cambiumast.com/core/fileparse.php/51/urlt/CSDE-Assessment-Guidelines.pdf" TargetMode="External"/><Relationship Id="rId4" Type="http://schemas.openxmlformats.org/officeDocument/2006/relationships/hyperlink" Target="https://ct.portal.airast.org/core/fileparse.php/51/urlt/2019-20-Assessment-Guidelines-LIVE-11.12.19_MASTER.pdf"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mailto:Cristi.Alberino@ct.gov" TargetMode="External"/><Relationship Id="rId2" Type="http://schemas.openxmlformats.org/officeDocument/2006/relationships/notesSlide" Target="../notesSlides/notesSlide26.xml"/><Relationship Id="rId1" Type="http://schemas.openxmlformats.org/officeDocument/2006/relationships/slideLayout" Target="../slideLayouts/slideLayout27.xml"/><Relationship Id="rId5" Type="http://schemas.openxmlformats.org/officeDocument/2006/relationships/hyperlink" Target="mailto:ctstudentassessment@ct.gov" TargetMode="External"/><Relationship Id="rId4" Type="http://schemas.openxmlformats.org/officeDocument/2006/relationships/hyperlink" Target="mailto:Deirdre.Ducharme@ct.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hyperlink" Target="https://ct.portal.cambiumast.com/get-started/smarter-balanced-assessment.stml" TargetMode="External"/><Relationship Id="rId2" Type="http://schemas.openxmlformats.org/officeDocument/2006/relationships/notesSlide" Target="../notesSlides/notesSlide9.xml"/><Relationship Id="rId1" Type="http://schemas.openxmlformats.org/officeDocument/2006/relationships/slideLayout" Target="../slideLayouts/slideLayout23.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4"/>
          <p:cNvSpPr txBox="1">
            <a:spLocks/>
          </p:cNvSpPr>
          <p:nvPr/>
        </p:nvSpPr>
        <p:spPr>
          <a:xfrm>
            <a:off x="1216742" y="549978"/>
            <a:ext cx="6710516" cy="5614848"/>
          </a:xfrm>
          <a:prstGeom prst="rect">
            <a:avLst/>
          </a:prstGeom>
        </p:spPr>
        <p:txBody>
          <a:bodyPr>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endParaRPr lang="en-US" sz="40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lvl="0" indent="0" algn="ctr">
              <a:buNone/>
            </a:pPr>
            <a:endParaRPr lang="en-US" sz="17600" b="1" dirty="0" smtClean="0">
              <a:solidFill>
                <a:schemeClr val="accent2">
                  <a:lumMod val="75000"/>
                </a:schemeClr>
              </a:solidFill>
              <a:latin typeface="Arial" panose="020B0604020202020204" pitchFamily="34" charset="0"/>
              <a:ea typeface="+mj-ea"/>
              <a:cs typeface="Arial" panose="020B0604020202020204" pitchFamily="34" charset="0"/>
            </a:endParaRPr>
          </a:p>
          <a:p>
            <a:pPr marL="0" lvl="0" indent="0" algn="ctr">
              <a:buNone/>
            </a:pPr>
            <a:r>
              <a:rPr lang="en-US" sz="17600" b="1" dirty="0" smtClean="0">
                <a:solidFill>
                  <a:schemeClr val="accent2">
                    <a:lumMod val="75000"/>
                  </a:schemeClr>
                </a:solidFill>
                <a:latin typeface="Calibri" panose="020F0502020204030204" pitchFamily="34" charset="0"/>
                <a:ea typeface="+mj-ea"/>
                <a:cs typeface="Calibri" panose="020F0502020204030204" pitchFamily="34" charset="0"/>
              </a:rPr>
              <a:t>Administering </a:t>
            </a:r>
            <a:r>
              <a:rPr lang="en-US" sz="17600" b="1" dirty="0">
                <a:solidFill>
                  <a:schemeClr val="accent2">
                    <a:lumMod val="75000"/>
                  </a:schemeClr>
                </a:solidFill>
                <a:latin typeface="Calibri" panose="020F0502020204030204" pitchFamily="34" charset="0"/>
                <a:ea typeface="+mj-ea"/>
                <a:cs typeface="Calibri" panose="020F0502020204030204" pitchFamily="34" charset="0"/>
              </a:rPr>
              <a:t>Interim Assessments </a:t>
            </a:r>
            <a:r>
              <a:rPr lang="en-US" sz="17600" b="1" dirty="0" smtClean="0">
                <a:solidFill>
                  <a:schemeClr val="accent2">
                    <a:lumMod val="75000"/>
                  </a:schemeClr>
                </a:solidFill>
                <a:latin typeface="Calibri" panose="020F0502020204030204" pitchFamily="34" charset="0"/>
                <a:ea typeface="+mj-ea"/>
                <a:cs typeface="Calibri" panose="020F0502020204030204" pitchFamily="34" charset="0"/>
              </a:rPr>
              <a:t>Remotely</a:t>
            </a:r>
            <a:endParaRPr lang="en-US" sz="16000" dirty="0" smtClean="0">
              <a:solidFill>
                <a:schemeClr val="accent2">
                  <a:lumMod val="75000"/>
                </a:schemeClr>
              </a:solidFill>
              <a:latin typeface="Calibri" panose="020F0502020204030204" pitchFamily="34" charset="0"/>
              <a:ea typeface="+mj-ea"/>
              <a:cs typeface="Calibri" panose="020F0502020204030204" pitchFamily="34" charset="0"/>
            </a:endParaRPr>
          </a:p>
          <a:p>
            <a:pPr marL="0" lvl="0" indent="0" algn="ctr">
              <a:buNone/>
            </a:pPr>
            <a:endParaRPr lang="en-US" sz="16000" dirty="0" smtClean="0">
              <a:solidFill>
                <a:schemeClr val="accent2">
                  <a:lumMod val="75000"/>
                </a:schemeClr>
              </a:solidFill>
              <a:latin typeface="Calibri" panose="020F0502020204030204" pitchFamily="34" charset="0"/>
              <a:ea typeface="+mj-ea"/>
              <a:cs typeface="Calibri" panose="020F0502020204030204" pitchFamily="34" charset="0"/>
            </a:endParaRPr>
          </a:p>
          <a:p>
            <a:pPr marL="0" lvl="0" indent="0" algn="ctr">
              <a:buNone/>
            </a:pPr>
            <a:endParaRPr lang="en-US" sz="9600" dirty="0" smtClean="0">
              <a:solidFill>
                <a:schemeClr val="accent2">
                  <a:lumMod val="75000"/>
                </a:schemeClr>
              </a:solidFill>
              <a:latin typeface="Calibri" panose="020F0502020204030204" pitchFamily="34" charset="0"/>
              <a:ea typeface="+mj-ea"/>
              <a:cs typeface="Calibri" panose="020F0502020204030204" pitchFamily="34" charset="0"/>
            </a:endParaRPr>
          </a:p>
          <a:p>
            <a:pPr marL="0" lvl="0" indent="0" algn="ctr">
              <a:buNone/>
            </a:pPr>
            <a:endParaRPr lang="en-US" sz="9600" dirty="0">
              <a:solidFill>
                <a:schemeClr val="accent2">
                  <a:lumMod val="75000"/>
                </a:schemeClr>
              </a:solidFill>
              <a:latin typeface="Calibri" panose="020F0502020204030204" pitchFamily="34" charset="0"/>
              <a:ea typeface="+mj-ea"/>
              <a:cs typeface="Calibri" panose="020F0502020204030204" pitchFamily="34" charset="0"/>
            </a:endParaRPr>
          </a:p>
          <a:p>
            <a:pPr marL="0" lvl="0" indent="0" algn="ctr">
              <a:buNone/>
            </a:pPr>
            <a:r>
              <a:rPr lang="en-US" sz="11200" dirty="0">
                <a:solidFill>
                  <a:schemeClr val="accent2">
                    <a:lumMod val="75000"/>
                  </a:schemeClr>
                </a:solidFill>
                <a:latin typeface="Calibri" panose="020F0502020204030204" pitchFamily="34" charset="0"/>
                <a:ea typeface="+mj-ea"/>
                <a:cs typeface="Calibri" panose="020F0502020204030204" pitchFamily="34" charset="0"/>
              </a:rPr>
              <a:t>Dr. Cristi Alberino and </a:t>
            </a:r>
            <a:r>
              <a:rPr lang="en-US" sz="11200" dirty="0" smtClean="0">
                <a:solidFill>
                  <a:schemeClr val="accent2">
                    <a:lumMod val="75000"/>
                  </a:schemeClr>
                </a:solidFill>
                <a:latin typeface="Calibri" panose="020F0502020204030204" pitchFamily="34" charset="0"/>
                <a:ea typeface="+mj-ea"/>
                <a:cs typeface="Calibri" panose="020F0502020204030204" pitchFamily="34" charset="0"/>
              </a:rPr>
              <a:t>Deirdre Ducharme</a:t>
            </a:r>
            <a:endParaRPr lang="en-US" sz="11200" dirty="0">
              <a:solidFill>
                <a:schemeClr val="accent2">
                  <a:lumMod val="75000"/>
                </a:schemeClr>
              </a:solidFill>
              <a:latin typeface="Calibri" panose="020F0502020204030204" pitchFamily="34" charset="0"/>
              <a:ea typeface="+mj-ea"/>
              <a:cs typeface="Calibri" panose="020F0502020204030204" pitchFamily="34" charset="0"/>
            </a:endParaRPr>
          </a:p>
          <a:p>
            <a:pPr marL="0" lvl="0" indent="0" algn="ctr">
              <a:buNone/>
            </a:pPr>
            <a:r>
              <a:rPr lang="en-US" sz="11200" dirty="0">
                <a:solidFill>
                  <a:schemeClr val="accent2">
                    <a:lumMod val="75000"/>
                  </a:schemeClr>
                </a:solidFill>
                <a:latin typeface="Calibri" panose="020F0502020204030204" pitchFamily="34" charset="0"/>
                <a:ea typeface="+mj-ea"/>
                <a:cs typeface="Calibri" panose="020F0502020204030204" pitchFamily="34" charset="0"/>
              </a:rPr>
              <a:t>CSDE Performance </a:t>
            </a:r>
            <a:r>
              <a:rPr lang="en-US" sz="11200" dirty="0" smtClean="0">
                <a:solidFill>
                  <a:schemeClr val="accent2">
                    <a:lumMod val="75000"/>
                  </a:schemeClr>
                </a:solidFill>
                <a:latin typeface="Calibri" panose="020F0502020204030204" pitchFamily="34" charset="0"/>
                <a:ea typeface="+mj-ea"/>
                <a:cs typeface="Calibri" panose="020F0502020204030204" pitchFamily="34" charset="0"/>
              </a:rPr>
              <a:t>Office</a:t>
            </a:r>
          </a:p>
          <a:p>
            <a:pPr marL="0" lvl="0" indent="0" algn="ctr">
              <a:buNone/>
            </a:pPr>
            <a:endParaRPr lang="en-US" sz="9600" dirty="0">
              <a:solidFill>
                <a:schemeClr val="accent2">
                  <a:lumMod val="75000"/>
                </a:schemeClr>
              </a:solidFill>
              <a:latin typeface="Sniglet" panose="020B0604020202020204"/>
              <a:ea typeface="+mj-ea"/>
              <a:cs typeface="+mj-cs"/>
            </a:endParaRPr>
          </a:p>
          <a:p>
            <a:pPr marL="0" lvl="0" indent="0">
              <a:buNone/>
            </a:pPr>
            <a:r>
              <a:rPr lang="en-US" sz="9600" dirty="0">
                <a:solidFill>
                  <a:schemeClr val="accent2">
                    <a:lumMod val="75000"/>
                  </a:schemeClr>
                </a:solidFill>
                <a:latin typeface="Sniglet" panose="020B0604020202020204"/>
                <a:ea typeface="+mj-ea"/>
                <a:cs typeface="+mj-cs"/>
              </a:rPr>
              <a:t> </a:t>
            </a:r>
          </a:p>
        </p:txBody>
      </p:sp>
    </p:spTree>
    <p:extLst>
      <p:ext uri="{BB962C8B-B14F-4D97-AF65-F5344CB8AC3E}">
        <p14:creationId xmlns:p14="http://schemas.microsoft.com/office/powerpoint/2010/main" val="36822183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463058"/>
            <a:ext cx="6347713" cy="1320800"/>
          </a:xfrm>
        </p:spPr>
        <p:txBody>
          <a:bodyPr anchor="ctr">
            <a:no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Test Administrator Duties</a:t>
            </a:r>
          </a:p>
        </p:txBody>
      </p:sp>
      <p:sp>
        <p:nvSpPr>
          <p:cNvPr id="4" name="Content Placeholder 3"/>
          <p:cNvSpPr>
            <a:spLocks noGrp="1"/>
          </p:cNvSpPr>
          <p:nvPr>
            <p:ph idx="1"/>
          </p:nvPr>
        </p:nvSpPr>
        <p:spPr>
          <a:xfrm>
            <a:off x="1398144" y="1479687"/>
            <a:ext cx="4682616" cy="4718639"/>
          </a:xfrm>
        </p:spPr>
        <p:txBody>
          <a:bodyPr>
            <a:noAutofit/>
          </a:bodyPr>
          <a:lstStyle/>
          <a:p>
            <a:pPr marL="0" lvl="0" indent="0">
              <a:buNone/>
            </a:pPr>
            <a:r>
              <a:rPr lang="en-US" sz="2400" dirty="0" smtClean="0">
                <a:solidFill>
                  <a:schemeClr val="tx1"/>
                </a:solidFill>
                <a:latin typeface="Calibri" panose="020F0502020204030204" pitchFamily="34" charset="0"/>
                <a:cs typeface="Calibri" panose="020F0502020204030204" pitchFamily="34" charset="0"/>
              </a:rPr>
              <a:t>Once logged into the TA Interface:</a:t>
            </a:r>
          </a:p>
          <a:p>
            <a:r>
              <a:rPr lang="en-US" sz="2200" dirty="0">
                <a:solidFill>
                  <a:schemeClr val="tx1"/>
                </a:solidFill>
                <a:latin typeface="Calibri" panose="020F0502020204030204" pitchFamily="34" charset="0"/>
                <a:cs typeface="Calibri" panose="020F0502020204030204" pitchFamily="34" charset="0"/>
              </a:rPr>
              <a:t>Select the test grade and subject to be </a:t>
            </a:r>
            <a:r>
              <a:rPr lang="en-US" sz="2200" dirty="0" smtClean="0">
                <a:solidFill>
                  <a:schemeClr val="tx1"/>
                </a:solidFill>
                <a:latin typeface="Calibri" panose="020F0502020204030204" pitchFamily="34" charset="0"/>
                <a:cs typeface="Calibri" panose="020F0502020204030204" pitchFamily="34" charset="0"/>
              </a:rPr>
              <a:t>administered</a:t>
            </a:r>
            <a:endParaRPr lang="en-US" sz="2200" dirty="0">
              <a:solidFill>
                <a:schemeClr val="tx1"/>
              </a:solidFill>
              <a:latin typeface="Calibri" panose="020F0502020204030204" pitchFamily="34" charset="0"/>
              <a:cs typeface="Calibri" panose="020F0502020204030204" pitchFamily="34" charset="0"/>
            </a:endParaRPr>
          </a:p>
          <a:p>
            <a:r>
              <a:rPr lang="en-US" sz="2200" dirty="0" smtClean="0">
                <a:solidFill>
                  <a:schemeClr val="tx1"/>
                </a:solidFill>
                <a:latin typeface="Calibri" panose="020F0502020204030204" pitchFamily="34" charset="0"/>
                <a:cs typeface="Calibri" panose="020F0502020204030204" pitchFamily="34" charset="0"/>
              </a:rPr>
              <a:t>Start </a:t>
            </a:r>
            <a:r>
              <a:rPr lang="en-US" sz="2200" dirty="0">
                <a:solidFill>
                  <a:schemeClr val="tx1"/>
                </a:solidFill>
                <a:latin typeface="Calibri" panose="020F0502020204030204" pitchFamily="34" charset="0"/>
                <a:cs typeface="Calibri" panose="020F0502020204030204" pitchFamily="34" charset="0"/>
              </a:rPr>
              <a:t>the test </a:t>
            </a:r>
            <a:r>
              <a:rPr lang="en-US" sz="2200" dirty="0" smtClean="0">
                <a:solidFill>
                  <a:schemeClr val="tx1"/>
                </a:solidFill>
                <a:latin typeface="Calibri" panose="020F0502020204030204" pitchFamily="34" charset="0"/>
                <a:cs typeface="Calibri" panose="020F0502020204030204" pitchFamily="34" charset="0"/>
              </a:rPr>
              <a:t>session</a:t>
            </a:r>
          </a:p>
          <a:p>
            <a:r>
              <a:rPr lang="en-US" sz="2200" dirty="0" smtClean="0">
                <a:solidFill>
                  <a:schemeClr val="tx1"/>
                </a:solidFill>
                <a:latin typeface="Calibri" panose="020F0502020204030204" pitchFamily="34" charset="0"/>
                <a:cs typeface="Calibri" panose="020F0502020204030204" pitchFamily="34" charset="0"/>
              </a:rPr>
              <a:t>Provide </a:t>
            </a:r>
            <a:r>
              <a:rPr lang="en-US" sz="2200" dirty="0">
                <a:solidFill>
                  <a:schemeClr val="tx1"/>
                </a:solidFill>
                <a:latin typeface="Calibri" panose="020F0502020204030204" pitchFamily="34" charset="0"/>
                <a:cs typeface="Calibri" panose="020F0502020204030204" pitchFamily="34" charset="0"/>
              </a:rPr>
              <a:t>students with the session </a:t>
            </a:r>
            <a:r>
              <a:rPr lang="en-US" sz="2200" dirty="0" smtClean="0">
                <a:solidFill>
                  <a:schemeClr val="tx1"/>
                </a:solidFill>
                <a:latin typeface="Calibri" panose="020F0502020204030204" pitchFamily="34" charset="0"/>
                <a:cs typeface="Calibri" panose="020F0502020204030204" pitchFamily="34" charset="0"/>
              </a:rPr>
              <a:t>ID</a:t>
            </a:r>
            <a:endParaRPr lang="en-US" sz="2200" dirty="0">
              <a:solidFill>
                <a:schemeClr val="tx1"/>
              </a:solidFill>
              <a:latin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cs typeface="Calibri" panose="020F0502020204030204" pitchFamily="34" charset="0"/>
              </a:rPr>
              <a:t>After students sign </a:t>
            </a:r>
            <a:r>
              <a:rPr lang="en-US" sz="2200" dirty="0" smtClean="0">
                <a:solidFill>
                  <a:schemeClr val="tx1"/>
                </a:solidFill>
                <a:latin typeface="Calibri" panose="020F0502020204030204" pitchFamily="34" charset="0"/>
                <a:cs typeface="Calibri" panose="020F0502020204030204" pitchFamily="34" charset="0"/>
              </a:rPr>
              <a:t>in, </a:t>
            </a:r>
            <a:r>
              <a:rPr lang="en-US" sz="2200" dirty="0" smtClean="0">
                <a:solidFill>
                  <a:schemeClr val="tx1"/>
                </a:solidFill>
                <a:latin typeface="Calibri" panose="020F0502020204030204" pitchFamily="34" charset="0"/>
                <a:cs typeface="Calibri" panose="020F0502020204030204" pitchFamily="34" charset="0"/>
              </a:rPr>
              <a:t>they select the </a:t>
            </a:r>
            <a:r>
              <a:rPr lang="en-US" sz="2200" dirty="0">
                <a:solidFill>
                  <a:schemeClr val="tx1"/>
                </a:solidFill>
                <a:latin typeface="Calibri" panose="020F0502020204030204" pitchFamily="34" charset="0"/>
                <a:cs typeface="Calibri" panose="020F0502020204030204" pitchFamily="34" charset="0"/>
              </a:rPr>
              <a:t>test </a:t>
            </a:r>
            <a:r>
              <a:rPr lang="en-US" sz="2200" dirty="0" smtClean="0">
                <a:solidFill>
                  <a:schemeClr val="tx1"/>
                </a:solidFill>
                <a:latin typeface="Calibri" panose="020F0502020204030204" pitchFamily="34" charset="0"/>
                <a:cs typeface="Calibri" panose="020F0502020204030204" pitchFamily="34" charset="0"/>
              </a:rPr>
              <a:t>assigned </a:t>
            </a:r>
          </a:p>
          <a:p>
            <a:r>
              <a:rPr lang="en-US" sz="2200" b="1" dirty="0" smtClean="0">
                <a:solidFill>
                  <a:schemeClr val="tx1"/>
                </a:solidFill>
                <a:latin typeface="Calibri" panose="020F0502020204030204" pitchFamily="34" charset="0"/>
                <a:cs typeface="Calibri" panose="020F0502020204030204" pitchFamily="34" charset="0"/>
              </a:rPr>
              <a:t>Approve</a:t>
            </a:r>
            <a:r>
              <a:rPr lang="en-US" sz="2200" dirty="0" smtClean="0">
                <a:solidFill>
                  <a:schemeClr val="tx1"/>
                </a:solidFill>
                <a:latin typeface="Calibri" panose="020F0502020204030204" pitchFamily="34" charset="0"/>
                <a:cs typeface="Calibri" panose="020F0502020204030204" pitchFamily="34" charset="0"/>
              </a:rPr>
              <a:t> </a:t>
            </a:r>
            <a:r>
              <a:rPr lang="en-US" sz="2200" dirty="0" smtClean="0">
                <a:solidFill>
                  <a:schemeClr val="tx1"/>
                </a:solidFill>
                <a:latin typeface="Calibri" panose="020F0502020204030204" pitchFamily="34" charset="0"/>
                <a:cs typeface="Calibri" panose="020F0502020204030204" pitchFamily="34" charset="0"/>
              </a:rPr>
              <a:t>students </a:t>
            </a:r>
            <a:r>
              <a:rPr lang="en-US" sz="2200" dirty="0" smtClean="0">
                <a:solidFill>
                  <a:schemeClr val="tx1"/>
                </a:solidFill>
                <a:latin typeface="Calibri" panose="020F0502020204030204" pitchFamily="34" charset="0"/>
                <a:cs typeface="Calibri" panose="020F0502020204030204" pitchFamily="34" charset="0"/>
              </a:rPr>
              <a:t>to start testing</a:t>
            </a:r>
          </a:p>
          <a:p>
            <a:r>
              <a:rPr lang="en-US" sz="2200" dirty="0" smtClean="0">
                <a:solidFill>
                  <a:schemeClr val="tx1"/>
                </a:solidFill>
                <a:latin typeface="Calibri" panose="020F0502020204030204" pitchFamily="34" charset="0"/>
                <a:cs typeface="Calibri" panose="020F0502020204030204" pitchFamily="34" charset="0"/>
              </a:rPr>
              <a:t>Actively monitor testing</a:t>
            </a:r>
          </a:p>
          <a:p>
            <a:r>
              <a:rPr lang="en-US" sz="2200" dirty="0" smtClean="0">
                <a:solidFill>
                  <a:schemeClr val="tx1"/>
                </a:solidFill>
                <a:latin typeface="Calibri" panose="020F0502020204030204" pitchFamily="34" charset="0"/>
                <a:cs typeface="Calibri" panose="020F0502020204030204" pitchFamily="34" charset="0"/>
              </a:rPr>
              <a:t>After </a:t>
            </a:r>
            <a:r>
              <a:rPr lang="en-US" sz="2200" dirty="0">
                <a:solidFill>
                  <a:schemeClr val="tx1"/>
                </a:solidFill>
                <a:latin typeface="Calibri" panose="020F0502020204030204" pitchFamily="34" charset="0"/>
                <a:cs typeface="Calibri" panose="020F0502020204030204" pitchFamily="34" charset="0"/>
              </a:rPr>
              <a:t>all students complete the test, stop the test session and log </a:t>
            </a:r>
            <a:r>
              <a:rPr lang="en-US" sz="2200" dirty="0" smtClean="0">
                <a:solidFill>
                  <a:schemeClr val="tx1"/>
                </a:solidFill>
                <a:latin typeface="Calibri" panose="020F0502020204030204" pitchFamily="34" charset="0"/>
                <a:cs typeface="Calibri" panose="020F0502020204030204" pitchFamily="34" charset="0"/>
              </a:rPr>
              <a:t>out</a:t>
            </a:r>
            <a:endParaRPr lang="en-US" sz="2200" dirty="0">
              <a:latin typeface="Calibri" panose="020F0502020204030204" pitchFamily="34" charset="0"/>
              <a:cs typeface="Calibri" panose="020F0502020204030204" pitchFamily="34" charset="0"/>
            </a:endParaRPr>
          </a:p>
        </p:txBody>
      </p:sp>
      <p:pic>
        <p:nvPicPr>
          <p:cNvPr id="5" name="Picture 4" descr="This is a partial list of the available Interim Assessments within the Test Administration site in the Comprehensive Assessment Portal." title="Menu of Interim Assessments "/>
          <p:cNvPicPr>
            <a:picLocks noChangeAspect="1"/>
          </p:cNvPicPr>
          <p:nvPr/>
        </p:nvPicPr>
        <p:blipFill rotWithShape="1">
          <a:blip r:embed="rId3"/>
          <a:srcRect r="3659"/>
          <a:stretch/>
        </p:blipFill>
        <p:spPr>
          <a:xfrm>
            <a:off x="5966460" y="1783858"/>
            <a:ext cx="2966852" cy="14394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2563122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3" y="1653732"/>
            <a:ext cx="6347715" cy="1826581"/>
          </a:xfrm>
        </p:spPr>
        <p:txBody>
          <a:bodyPr>
            <a:normAutofit/>
          </a:bodyPr>
          <a:lstStyle/>
          <a:p>
            <a:r>
              <a:rPr lang="en-US" sz="4400" dirty="0" smtClean="0">
                <a:solidFill>
                  <a:schemeClr val="accent2">
                    <a:lumMod val="75000"/>
                  </a:schemeClr>
                </a:solidFill>
              </a:rPr>
              <a:t>What Does the Student Do?</a:t>
            </a:r>
            <a:endParaRPr lang="en-US" sz="4400" dirty="0">
              <a:solidFill>
                <a:schemeClr val="accent2">
                  <a:lumMod val="75000"/>
                </a:schemeClr>
              </a:solidFill>
            </a:endParaRPr>
          </a:p>
        </p:txBody>
      </p:sp>
    </p:spTree>
    <p:extLst>
      <p:ext uri="{BB962C8B-B14F-4D97-AF65-F5344CB8AC3E}">
        <p14:creationId xmlns:p14="http://schemas.microsoft.com/office/powerpoint/2010/main" val="4209566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o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How Students Take the Test Remotely</a:t>
            </a:r>
            <a:endParaRPr lang="en-US" sz="4000" b="1" dirty="0">
              <a:solidFill>
                <a:srgbClr val="FF0000"/>
              </a:solidFill>
              <a:latin typeface="Calibri" panose="020F0502020204030204" pitchFamily="34" charset="0"/>
              <a:cs typeface="Calibri" panose="020F0502020204030204" pitchFamily="34" charset="0"/>
            </a:endParaRPr>
          </a:p>
        </p:txBody>
      </p:sp>
      <p:sp>
        <p:nvSpPr>
          <p:cNvPr id="4" name="Content Placeholder 3"/>
          <p:cNvSpPr>
            <a:spLocks noGrp="1"/>
          </p:cNvSpPr>
          <p:nvPr>
            <p:ph idx="1"/>
          </p:nvPr>
        </p:nvSpPr>
        <p:spPr>
          <a:xfrm>
            <a:off x="1398144" y="1930400"/>
            <a:ext cx="6431405" cy="3880773"/>
          </a:xfrm>
        </p:spPr>
        <p:txBody>
          <a:bodyPr/>
          <a:lstStyle/>
          <a:p>
            <a:pPr marL="0" indent="0">
              <a:buNone/>
            </a:pPr>
            <a:r>
              <a:rPr lang="en-US" sz="2200" dirty="0">
                <a:latin typeface="Calibri" panose="020F0502020204030204" pitchFamily="34" charset="0"/>
                <a:cs typeface="Calibri" panose="020F0502020204030204" pitchFamily="34" charset="0"/>
              </a:rPr>
              <a:t>The required software for student devices is listed in the following table</a:t>
            </a:r>
            <a:r>
              <a:rPr lang="en-US" sz="2200" b="1" dirty="0">
                <a:latin typeface="Calibri" panose="020F0502020204030204" pitchFamily="34" charset="0"/>
                <a:cs typeface="Calibri" panose="020F0502020204030204" pitchFamily="34" charset="0"/>
              </a:rPr>
              <a:t>. </a:t>
            </a:r>
          </a:p>
          <a:p>
            <a:pPr lvl="0"/>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855542937"/>
              </p:ext>
            </p:extLst>
          </p:nvPr>
        </p:nvGraphicFramePr>
        <p:xfrm>
          <a:off x="1398144" y="2765476"/>
          <a:ext cx="6791566" cy="3208938"/>
        </p:xfrm>
        <a:graphic>
          <a:graphicData uri="http://schemas.openxmlformats.org/drawingml/2006/table">
            <a:tbl>
              <a:tblPr firstRow="1" firstCol="1" bandRow="1">
                <a:tableStyleId>{5C22544A-7EE6-4342-B048-85BDC9FD1C3A}</a:tableStyleId>
              </a:tblPr>
              <a:tblGrid>
                <a:gridCol w="3395783">
                  <a:extLst>
                    <a:ext uri="{9D8B030D-6E8A-4147-A177-3AD203B41FA5}">
                      <a16:colId xmlns:a16="http://schemas.microsoft.com/office/drawing/2014/main" val="2878019287"/>
                    </a:ext>
                  </a:extLst>
                </a:gridCol>
                <a:gridCol w="3395783">
                  <a:extLst>
                    <a:ext uri="{9D8B030D-6E8A-4147-A177-3AD203B41FA5}">
                      <a16:colId xmlns:a16="http://schemas.microsoft.com/office/drawing/2014/main" val="3161752090"/>
                    </a:ext>
                  </a:extLst>
                </a:gridCol>
              </a:tblGrid>
              <a:tr h="535285">
                <a:tc>
                  <a:txBody>
                    <a:bodyPr/>
                    <a:lstStyle/>
                    <a:p>
                      <a:pPr marL="0" marR="0">
                        <a:spcBef>
                          <a:spcPts val="400"/>
                        </a:spcBef>
                        <a:spcAft>
                          <a:spcPts val="400"/>
                        </a:spcAft>
                      </a:pPr>
                      <a:r>
                        <a:rPr lang="en-US" sz="1600" dirty="0">
                          <a:effectLst/>
                          <a:latin typeface="Calibri" panose="020F0502020204030204" pitchFamily="34" charset="0"/>
                          <a:cs typeface="Calibri" panose="020F0502020204030204" pitchFamily="34" charset="0"/>
                        </a:rPr>
                        <a:t>If the student’s device is a . . .</a:t>
                      </a:r>
                      <a:endParaRPr lang="en-U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spcBef>
                          <a:spcPts val="400"/>
                        </a:spcBef>
                        <a:spcAft>
                          <a:spcPts val="400"/>
                        </a:spcAft>
                      </a:pPr>
                      <a:r>
                        <a:rPr lang="en-US" sz="1600" dirty="0">
                          <a:effectLst/>
                          <a:latin typeface="Calibri" panose="020F0502020204030204" pitchFamily="34" charset="0"/>
                          <a:cs typeface="Calibri" panose="020F0502020204030204" pitchFamily="34" charset="0"/>
                        </a:rPr>
                        <a:t>. . . then the student’s device requires the following software:</a:t>
                      </a:r>
                      <a:endParaRPr lang="en-U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010916105"/>
                  </a:ext>
                </a:extLst>
              </a:tr>
              <a:tr h="948032">
                <a:tc>
                  <a:txBody>
                    <a:bodyPr/>
                    <a:lstStyle/>
                    <a:p>
                      <a:pPr marL="0" marR="0">
                        <a:spcBef>
                          <a:spcPts val="400"/>
                        </a:spcBef>
                        <a:spcAft>
                          <a:spcPts val="400"/>
                        </a:spcAft>
                      </a:pPr>
                      <a:r>
                        <a:rPr lang="en-US" sz="1600" dirty="0">
                          <a:effectLst/>
                          <a:latin typeface="Calibri" panose="020F0502020204030204" pitchFamily="34" charset="0"/>
                          <a:cs typeface="Calibri" panose="020F0502020204030204" pitchFamily="34" charset="0"/>
                        </a:rPr>
                        <a:t>loaner device from the school district with the CAI Secure Browser already installed</a:t>
                      </a:r>
                      <a:endParaRPr lang="en-US" sz="16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spcBef>
                          <a:spcPts val="400"/>
                        </a:spcBef>
                        <a:spcAft>
                          <a:spcPts val="400"/>
                        </a:spcAft>
                      </a:pPr>
                      <a:r>
                        <a:rPr lang="en-US" sz="1600" dirty="0">
                          <a:effectLst/>
                          <a:latin typeface="Calibri" panose="020F0502020204030204" pitchFamily="34" charset="0"/>
                          <a:cs typeface="Calibri" panose="020F0502020204030204" pitchFamily="34" charset="0"/>
                        </a:rPr>
                        <a:t>CAI Secure Browser (If the CAI Secure Browser is already installed, the devices require no further setup.)</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148119707"/>
                  </a:ext>
                </a:extLst>
              </a:tr>
              <a:tr h="548424">
                <a:tc>
                  <a:txBody>
                    <a:bodyPr/>
                    <a:lstStyle/>
                    <a:p>
                      <a:pPr marL="0" marR="0">
                        <a:spcBef>
                          <a:spcPts val="400"/>
                        </a:spcBef>
                        <a:spcAft>
                          <a:spcPts val="400"/>
                        </a:spcAft>
                      </a:pPr>
                      <a:r>
                        <a:rPr lang="en-US" sz="1600" dirty="0">
                          <a:effectLst/>
                          <a:latin typeface="Calibri" panose="020F0502020204030204" pitchFamily="34" charset="0"/>
                          <a:cs typeface="Calibri" panose="020F0502020204030204" pitchFamily="34" charset="0"/>
                        </a:rPr>
                        <a:t>personal device running Windows, Mac, or Linux</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spcBef>
                          <a:spcPts val="400"/>
                        </a:spcBef>
                        <a:spcAft>
                          <a:spcPts val="400"/>
                        </a:spcAft>
                      </a:pPr>
                      <a:r>
                        <a:rPr lang="en-US" sz="1600" dirty="0">
                          <a:effectLst/>
                          <a:latin typeface="Calibri" panose="020F0502020204030204" pitchFamily="34" charset="0"/>
                          <a:cs typeface="Calibri" panose="020F0502020204030204" pitchFamily="34" charset="0"/>
                        </a:rPr>
                        <a:t>Chrome or Firefox web browser</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913924299"/>
                  </a:ext>
                </a:extLst>
              </a:tr>
              <a:tr h="354562">
                <a:tc>
                  <a:txBody>
                    <a:bodyPr/>
                    <a:lstStyle/>
                    <a:p>
                      <a:pPr marL="0" marR="0">
                        <a:spcBef>
                          <a:spcPts val="400"/>
                        </a:spcBef>
                        <a:spcAft>
                          <a:spcPts val="400"/>
                        </a:spcAft>
                      </a:pPr>
                      <a:r>
                        <a:rPr lang="en-US" sz="1600" dirty="0">
                          <a:effectLst/>
                          <a:latin typeface="Calibri" panose="020F0502020204030204" pitchFamily="34" charset="0"/>
                          <a:cs typeface="Calibri" panose="020F0502020204030204" pitchFamily="34" charset="0"/>
                        </a:rPr>
                        <a:t>personal device running Chrome OS</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spcBef>
                          <a:spcPts val="400"/>
                        </a:spcBef>
                        <a:spcAft>
                          <a:spcPts val="400"/>
                        </a:spcAft>
                      </a:pPr>
                      <a:r>
                        <a:rPr lang="en-US" sz="1600" dirty="0">
                          <a:effectLst/>
                          <a:latin typeface="Calibri" panose="020F0502020204030204" pitchFamily="34" charset="0"/>
                          <a:cs typeface="Calibri" panose="020F0502020204030204" pitchFamily="34" charset="0"/>
                        </a:rPr>
                        <a:t>Chrome web browser</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559613459"/>
                  </a:ext>
                </a:extLst>
              </a:tr>
              <a:tr h="822635">
                <a:tc>
                  <a:txBody>
                    <a:bodyPr/>
                    <a:lstStyle/>
                    <a:p>
                      <a:pPr marL="0" marR="0">
                        <a:spcBef>
                          <a:spcPts val="400"/>
                        </a:spcBef>
                        <a:spcAft>
                          <a:spcPts val="400"/>
                        </a:spcAft>
                      </a:pPr>
                      <a:r>
                        <a:rPr lang="en-US" sz="1600" dirty="0">
                          <a:effectLst/>
                          <a:latin typeface="Calibri" panose="020F0502020204030204" pitchFamily="34" charset="0"/>
                          <a:cs typeface="Calibri" panose="020F0502020204030204" pitchFamily="34" charset="0"/>
                        </a:rPr>
                        <a:t>personal iPad</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spcBef>
                          <a:spcPts val="400"/>
                        </a:spcBef>
                        <a:spcAft>
                          <a:spcPts val="400"/>
                        </a:spcAft>
                      </a:pPr>
                      <a:r>
                        <a:rPr lang="en-US" sz="1600" dirty="0" smtClean="0">
                          <a:effectLst/>
                          <a:latin typeface="Calibri" panose="020F0502020204030204" pitchFamily="34" charset="0"/>
                          <a:cs typeface="Calibri" panose="020F0502020204030204" pitchFamily="34" charset="0"/>
                        </a:rPr>
                        <a:t>CAISecureTest </a:t>
                      </a:r>
                      <a:r>
                        <a:rPr lang="en-US" sz="1600" dirty="0">
                          <a:effectLst/>
                          <a:latin typeface="Calibri" panose="020F0502020204030204" pitchFamily="34" charset="0"/>
                          <a:cs typeface="Calibri" panose="020F0502020204030204" pitchFamily="34" charset="0"/>
                        </a:rPr>
                        <a:t>app (You need to download this app from your iPad’s App Store.)</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810454971"/>
                  </a:ext>
                </a:extLst>
              </a:tr>
            </a:tbl>
          </a:graphicData>
        </a:graphic>
      </p:graphicFrame>
    </p:spTree>
    <p:extLst>
      <p:ext uri="{BB962C8B-B14F-4D97-AF65-F5344CB8AC3E}">
        <p14:creationId xmlns:p14="http://schemas.microsoft.com/office/powerpoint/2010/main" val="40216252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o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How Students Take the Test Remotely</a:t>
            </a:r>
            <a:r>
              <a:rPr lang="en-US" sz="4000" b="1" dirty="0">
                <a:latin typeface="Calibri" panose="020F0502020204030204" pitchFamily="34" charset="0"/>
                <a:cs typeface="Calibri" panose="020F0502020204030204" pitchFamily="34" charset="0"/>
              </a:rPr>
              <a:t/>
            </a:r>
            <a:br>
              <a:rPr lang="en-US" sz="4000" b="1" dirty="0">
                <a:latin typeface="Calibri" panose="020F0502020204030204" pitchFamily="34" charset="0"/>
                <a:cs typeface="Calibri" panose="020F0502020204030204" pitchFamily="34" charset="0"/>
              </a:rPr>
            </a:br>
            <a:endParaRPr lang="en-US" sz="4000" b="1" dirty="0">
              <a:solidFill>
                <a:srgbClr val="FF0000"/>
              </a:solidFill>
              <a:latin typeface="Calibri" panose="020F0502020204030204" pitchFamily="34" charset="0"/>
              <a:cs typeface="Calibri" panose="020F0502020204030204" pitchFamily="34" charset="0"/>
            </a:endParaRPr>
          </a:p>
        </p:txBody>
      </p:sp>
      <p:sp>
        <p:nvSpPr>
          <p:cNvPr id="4" name="Content Placeholder 3"/>
          <p:cNvSpPr>
            <a:spLocks noGrp="1"/>
          </p:cNvSpPr>
          <p:nvPr>
            <p:ph idx="1"/>
          </p:nvPr>
        </p:nvSpPr>
        <p:spPr>
          <a:xfrm>
            <a:off x="1398144" y="1923075"/>
            <a:ext cx="6820026" cy="4695380"/>
          </a:xfrm>
        </p:spPr>
        <p:txBody>
          <a:bodyPr/>
          <a:lstStyle/>
          <a:p>
            <a:r>
              <a:rPr lang="en-US" sz="2200" dirty="0">
                <a:solidFill>
                  <a:schemeClr val="tx1"/>
                </a:solidFill>
                <a:latin typeface="Calibri" panose="020F0502020204030204" pitchFamily="34" charset="0"/>
                <a:cs typeface="Calibri" panose="020F0502020204030204" pitchFamily="34" charset="0"/>
              </a:rPr>
              <a:t>In the URL bar, enter </a:t>
            </a:r>
            <a:r>
              <a:rPr lang="en-US" sz="2200" u="sng" dirty="0" smtClean="0">
                <a:solidFill>
                  <a:schemeClr val="tx1"/>
                </a:solidFill>
                <a:latin typeface="Calibri" panose="020F0502020204030204" pitchFamily="34" charset="0"/>
                <a:cs typeface="Calibri" panose="020F0502020204030204" pitchFamily="34" charset="0"/>
                <a:hlinkClick r:id="rId3"/>
              </a:rPr>
              <a:t>http</a:t>
            </a:r>
            <a:r>
              <a:rPr lang="en-US" sz="2200" u="sng" dirty="0">
                <a:solidFill>
                  <a:schemeClr val="tx1"/>
                </a:solidFill>
                <a:latin typeface="Calibri" panose="020F0502020204030204" pitchFamily="34" charset="0"/>
                <a:cs typeface="Calibri" panose="020F0502020204030204" pitchFamily="34" charset="0"/>
                <a:hlinkClick r:id="rId3"/>
              </a:rPr>
              <a:t>://</a:t>
            </a:r>
            <a:r>
              <a:rPr lang="en-US" sz="2200" u="sng" dirty="0" smtClean="0">
                <a:solidFill>
                  <a:schemeClr val="tx1"/>
                </a:solidFill>
                <a:latin typeface="Calibri" panose="020F0502020204030204" pitchFamily="34" charset="0"/>
                <a:cs typeface="Calibri" panose="020F0502020204030204" pitchFamily="34" charset="0"/>
                <a:hlinkClick r:id="rId3"/>
              </a:rPr>
              <a:t>mobile.tds.airast.org/Launchpad</a:t>
            </a:r>
            <a:r>
              <a:rPr lang="en-US" sz="2200" dirty="0" smtClean="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and hit “</a:t>
            </a:r>
            <a:r>
              <a:rPr lang="en-US" sz="2200" b="1" dirty="0">
                <a:solidFill>
                  <a:schemeClr val="tx1"/>
                </a:solidFill>
                <a:latin typeface="Calibri" panose="020F0502020204030204" pitchFamily="34" charset="0"/>
                <a:cs typeface="Calibri" panose="020F0502020204030204" pitchFamily="34" charset="0"/>
              </a:rPr>
              <a:t>Enter</a:t>
            </a:r>
            <a:r>
              <a:rPr lang="en-US" sz="2200" dirty="0">
                <a:solidFill>
                  <a:schemeClr val="tx1"/>
                </a:solidFill>
                <a:latin typeface="Calibri" panose="020F0502020204030204" pitchFamily="34" charset="0"/>
                <a:cs typeface="Calibri" panose="020F0502020204030204" pitchFamily="34" charset="0"/>
              </a:rPr>
              <a:t>” on </a:t>
            </a:r>
            <a:r>
              <a:rPr lang="en-US" sz="2200" dirty="0" smtClean="0">
                <a:solidFill>
                  <a:schemeClr val="tx1"/>
                </a:solidFill>
                <a:latin typeface="Calibri" panose="020F0502020204030204" pitchFamily="34" charset="0"/>
                <a:cs typeface="Calibri" panose="020F0502020204030204" pitchFamily="34" charset="0"/>
              </a:rPr>
              <a:t>the </a:t>
            </a:r>
            <a:r>
              <a:rPr lang="en-US" sz="2200" dirty="0">
                <a:solidFill>
                  <a:schemeClr val="tx1"/>
                </a:solidFill>
                <a:latin typeface="Calibri" panose="020F0502020204030204" pitchFamily="34" charset="0"/>
                <a:cs typeface="Calibri" panose="020F0502020204030204" pitchFamily="34" charset="0"/>
              </a:rPr>
              <a:t>keyboard. </a:t>
            </a:r>
            <a:r>
              <a:rPr lang="en-US" sz="2200" b="1" dirty="0">
                <a:solidFill>
                  <a:schemeClr val="tx1"/>
                </a:solidFill>
                <a:latin typeface="Calibri" panose="020F0502020204030204" pitchFamily="34" charset="0"/>
                <a:cs typeface="Calibri" panose="020F0502020204030204" pitchFamily="34" charset="0"/>
              </a:rPr>
              <a:t>The Mobile Launchpad </a:t>
            </a:r>
            <a:r>
              <a:rPr lang="en-US" sz="2200" dirty="0">
                <a:solidFill>
                  <a:schemeClr val="tx1"/>
                </a:solidFill>
                <a:latin typeface="Calibri" panose="020F0502020204030204" pitchFamily="34" charset="0"/>
                <a:cs typeface="Calibri" panose="020F0502020204030204" pitchFamily="34" charset="0"/>
              </a:rPr>
              <a:t>page appears.</a:t>
            </a:r>
          </a:p>
          <a:p>
            <a:pPr lvl="0"/>
            <a:r>
              <a:rPr lang="en-US" sz="2200" dirty="0">
                <a:solidFill>
                  <a:schemeClr val="tx1"/>
                </a:solidFill>
                <a:latin typeface="Calibri" panose="020F0502020204030204" pitchFamily="34" charset="0"/>
                <a:cs typeface="Calibri" panose="020F0502020204030204" pitchFamily="34" charset="0"/>
              </a:rPr>
              <a:t>From the drop-down lists, select “</a:t>
            </a:r>
            <a:r>
              <a:rPr lang="en-US" sz="2200" b="1" dirty="0">
                <a:solidFill>
                  <a:schemeClr val="tx1"/>
                </a:solidFill>
                <a:latin typeface="Calibri" panose="020F0502020204030204" pitchFamily="34" charset="0"/>
                <a:cs typeface="Calibri" panose="020F0502020204030204" pitchFamily="34" charset="0"/>
              </a:rPr>
              <a:t>Connecticut</a:t>
            </a:r>
            <a:r>
              <a:rPr lang="en-US" sz="2200" dirty="0">
                <a:solidFill>
                  <a:schemeClr val="tx1"/>
                </a:solidFill>
                <a:latin typeface="Calibri" panose="020F0502020204030204" pitchFamily="34" charset="0"/>
                <a:cs typeface="Calibri" panose="020F0502020204030204" pitchFamily="34" charset="0"/>
              </a:rPr>
              <a:t>” and then “</a:t>
            </a:r>
            <a:r>
              <a:rPr lang="en-US" sz="2200" b="1" dirty="0">
                <a:solidFill>
                  <a:schemeClr val="tx1"/>
                </a:solidFill>
                <a:latin typeface="Calibri" panose="020F0502020204030204" pitchFamily="34" charset="0"/>
                <a:cs typeface="Calibri" panose="020F0502020204030204" pitchFamily="34" charset="0"/>
              </a:rPr>
              <a:t>Connecticut Assessment System</a:t>
            </a:r>
            <a:r>
              <a:rPr lang="en-US" sz="2200" dirty="0">
                <a:solidFill>
                  <a:schemeClr val="tx1"/>
                </a:solidFill>
                <a:latin typeface="Calibri" panose="020F0502020204030204" pitchFamily="34" charset="0"/>
                <a:cs typeface="Calibri" panose="020F0502020204030204" pitchFamily="34" charset="0"/>
              </a:rPr>
              <a:t>.”</a:t>
            </a:r>
          </a:p>
          <a:p>
            <a:r>
              <a:rPr lang="en-US" sz="2200" dirty="0">
                <a:solidFill>
                  <a:schemeClr val="tx1"/>
                </a:solidFill>
                <a:latin typeface="Calibri" panose="020F0502020204030204" pitchFamily="34" charset="0"/>
                <a:cs typeface="Calibri" panose="020F0502020204030204" pitchFamily="34" charset="0"/>
              </a:rPr>
              <a:t>Select “</a:t>
            </a:r>
            <a:r>
              <a:rPr lang="en-US" sz="2200" b="1" dirty="0">
                <a:solidFill>
                  <a:schemeClr val="tx1"/>
                </a:solidFill>
                <a:latin typeface="Calibri" panose="020F0502020204030204" pitchFamily="34" charset="0"/>
                <a:cs typeface="Calibri" panose="020F0502020204030204" pitchFamily="34" charset="0"/>
              </a:rPr>
              <a:t>OK</a:t>
            </a:r>
            <a:r>
              <a:rPr lang="en-US" sz="2200" dirty="0">
                <a:solidFill>
                  <a:schemeClr val="tx1"/>
                </a:solidFill>
                <a:latin typeface="Calibri" panose="020F0502020204030204" pitchFamily="34" charset="0"/>
                <a:cs typeface="Calibri" panose="020F0502020204030204" pitchFamily="34" charset="0"/>
              </a:rPr>
              <a:t>.” The </a:t>
            </a:r>
            <a:r>
              <a:rPr lang="en-US" sz="2200" b="1" dirty="0">
                <a:solidFill>
                  <a:schemeClr val="tx1"/>
                </a:solidFill>
                <a:latin typeface="Calibri" panose="020F0502020204030204" pitchFamily="34" charset="0"/>
                <a:cs typeface="Calibri" panose="020F0502020204030204" pitchFamily="34" charset="0"/>
              </a:rPr>
              <a:t>Student </a:t>
            </a:r>
            <a:r>
              <a:rPr lang="en-US" sz="2200" b="1" dirty="0" smtClean="0">
                <a:solidFill>
                  <a:schemeClr val="tx1"/>
                </a:solidFill>
                <a:latin typeface="Calibri" panose="020F0502020204030204" pitchFamily="34" charset="0"/>
                <a:cs typeface="Calibri" panose="020F0502020204030204" pitchFamily="34" charset="0"/>
              </a:rPr>
              <a:t>Sign-In</a:t>
            </a:r>
            <a:r>
              <a:rPr lang="en-US" sz="2200" dirty="0" smtClean="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page </a:t>
            </a:r>
            <a:r>
              <a:rPr lang="en-US" sz="2200" dirty="0" smtClean="0">
                <a:solidFill>
                  <a:schemeClr val="tx1"/>
                </a:solidFill>
                <a:latin typeface="Calibri" panose="020F0502020204030204" pitchFamily="34" charset="0"/>
                <a:cs typeface="Calibri" panose="020F0502020204030204" pitchFamily="34" charset="0"/>
              </a:rPr>
              <a:t>will appear</a:t>
            </a:r>
            <a:r>
              <a:rPr lang="en-US" sz="2200" dirty="0" smtClean="0">
                <a:latin typeface="Calibri" panose="020F0502020204030204" pitchFamily="34" charset="0"/>
                <a:cs typeface="Calibri" panose="020F0502020204030204" pitchFamily="34" charset="0"/>
              </a:rPr>
              <a:t>.</a:t>
            </a:r>
          </a:p>
          <a:p>
            <a:endParaRPr lang="en-US" dirty="0"/>
          </a:p>
          <a:p>
            <a:endParaRPr lang="en-US" dirty="0"/>
          </a:p>
        </p:txBody>
      </p:sp>
      <p:pic>
        <p:nvPicPr>
          <p:cNvPr id="6" name="Picture 5" descr="The first two steps of the Mobile Launchpad to reach the student sign-in page." title="AIR Mobile Launchpad "/>
          <p:cNvPicPr>
            <a:picLocks noChangeAspect="1"/>
          </p:cNvPicPr>
          <p:nvPr/>
        </p:nvPicPr>
        <p:blipFill>
          <a:blip r:embed="rId4"/>
          <a:stretch>
            <a:fillRect/>
          </a:stretch>
        </p:blipFill>
        <p:spPr>
          <a:xfrm>
            <a:off x="1398144" y="4462099"/>
            <a:ext cx="3219576" cy="208142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7205824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o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How Students Take the Test Remotely</a:t>
            </a:r>
            <a:endParaRPr lang="en-US" sz="4000" b="1" dirty="0">
              <a:solidFill>
                <a:srgbClr val="FF0000"/>
              </a:solidFill>
              <a:latin typeface="Calibri" panose="020F0502020204030204" pitchFamily="34" charset="0"/>
              <a:cs typeface="Calibri" panose="020F0502020204030204" pitchFamily="34" charset="0"/>
            </a:endParaRPr>
          </a:p>
        </p:txBody>
      </p:sp>
      <p:sp>
        <p:nvSpPr>
          <p:cNvPr id="4" name="Content Placeholder 3"/>
          <p:cNvSpPr>
            <a:spLocks noGrp="1"/>
          </p:cNvSpPr>
          <p:nvPr>
            <p:ph idx="1"/>
          </p:nvPr>
        </p:nvSpPr>
        <p:spPr>
          <a:xfrm>
            <a:off x="1398144" y="1851753"/>
            <a:ext cx="6557135" cy="3880773"/>
          </a:xfrm>
        </p:spPr>
        <p:txBody>
          <a:bodyPr>
            <a:normAutofit/>
          </a:bodyPr>
          <a:lstStyle/>
          <a:p>
            <a:pPr marL="0" lvl="0" indent="0">
              <a:buNone/>
            </a:pPr>
            <a:r>
              <a:rPr lang="en-US" sz="2200" dirty="0">
                <a:solidFill>
                  <a:schemeClr val="tx1"/>
                </a:solidFill>
                <a:latin typeface="Calibri" panose="020F0502020204030204" pitchFamily="34" charset="0"/>
                <a:cs typeface="Calibri" panose="020F0502020204030204" pitchFamily="34" charset="0"/>
              </a:rPr>
              <a:t>Enter the following information:</a:t>
            </a:r>
          </a:p>
          <a:p>
            <a:r>
              <a:rPr lang="en-US" sz="2200" dirty="0">
                <a:solidFill>
                  <a:schemeClr val="tx1"/>
                </a:solidFill>
                <a:latin typeface="Calibri" panose="020F0502020204030204" pitchFamily="34" charset="0"/>
                <a:cs typeface="Calibri" panose="020F0502020204030204" pitchFamily="34" charset="0"/>
              </a:rPr>
              <a:t>In the </a:t>
            </a:r>
            <a:r>
              <a:rPr lang="en-US" sz="2200" b="1" dirty="0">
                <a:solidFill>
                  <a:schemeClr val="tx1"/>
                </a:solidFill>
                <a:latin typeface="Calibri" panose="020F0502020204030204" pitchFamily="34" charset="0"/>
                <a:cs typeface="Calibri" panose="020F0502020204030204" pitchFamily="34" charset="0"/>
              </a:rPr>
              <a:t>First Name </a:t>
            </a:r>
            <a:r>
              <a:rPr lang="en-US" sz="2200" dirty="0">
                <a:solidFill>
                  <a:schemeClr val="tx1"/>
                </a:solidFill>
                <a:latin typeface="Calibri" panose="020F0502020204030204" pitchFamily="34" charset="0"/>
                <a:cs typeface="Calibri" panose="020F0502020204030204" pitchFamily="34" charset="0"/>
              </a:rPr>
              <a:t>and </a:t>
            </a:r>
            <a:r>
              <a:rPr lang="en-US" sz="2200" b="1" dirty="0">
                <a:solidFill>
                  <a:schemeClr val="tx1"/>
                </a:solidFill>
                <a:latin typeface="Calibri" panose="020F0502020204030204" pitchFamily="34" charset="0"/>
                <a:cs typeface="Calibri" panose="020F0502020204030204" pitchFamily="34" charset="0"/>
              </a:rPr>
              <a:t>Student ID </a:t>
            </a:r>
            <a:r>
              <a:rPr lang="en-US" sz="2200" dirty="0">
                <a:solidFill>
                  <a:schemeClr val="tx1"/>
                </a:solidFill>
                <a:latin typeface="Calibri" panose="020F0502020204030204" pitchFamily="34" charset="0"/>
                <a:cs typeface="Calibri" panose="020F0502020204030204" pitchFamily="34" charset="0"/>
              </a:rPr>
              <a:t>fields, students enter their first names and SASIDs. The </a:t>
            </a:r>
            <a:r>
              <a:rPr lang="en-US" sz="2200" dirty="0" smtClean="0">
                <a:solidFill>
                  <a:schemeClr val="tx1"/>
                </a:solidFill>
                <a:latin typeface="Calibri" panose="020F0502020204030204" pitchFamily="34" charset="0"/>
                <a:cs typeface="Calibri" panose="020F0502020204030204" pitchFamily="34" charset="0"/>
              </a:rPr>
              <a:t>student’s </a:t>
            </a:r>
            <a:r>
              <a:rPr lang="en-US" sz="2200" dirty="0">
                <a:solidFill>
                  <a:schemeClr val="tx1"/>
                </a:solidFill>
                <a:latin typeface="Calibri" panose="020F0502020204030204" pitchFamily="34" charset="0"/>
                <a:cs typeface="Calibri" panose="020F0502020204030204" pitchFamily="34" charset="0"/>
              </a:rPr>
              <a:t>first name should match the name indicated in PSIS. Students should not use nicknames.</a:t>
            </a:r>
          </a:p>
          <a:p>
            <a:r>
              <a:rPr lang="en-US" sz="2200" dirty="0">
                <a:solidFill>
                  <a:schemeClr val="tx1"/>
                </a:solidFill>
                <a:latin typeface="Calibri" panose="020F0502020204030204" pitchFamily="34" charset="0"/>
                <a:cs typeface="Calibri" panose="020F0502020204030204" pitchFamily="34" charset="0"/>
              </a:rPr>
              <a:t>In the </a:t>
            </a:r>
            <a:r>
              <a:rPr lang="en-US" sz="2200" b="1" dirty="0">
                <a:solidFill>
                  <a:schemeClr val="tx1"/>
                </a:solidFill>
                <a:latin typeface="Calibri" panose="020F0502020204030204" pitchFamily="34" charset="0"/>
                <a:cs typeface="Calibri" panose="020F0502020204030204" pitchFamily="34" charset="0"/>
              </a:rPr>
              <a:t>Session ID </a:t>
            </a:r>
            <a:r>
              <a:rPr lang="en-US" sz="2200" dirty="0">
                <a:solidFill>
                  <a:schemeClr val="tx1"/>
                </a:solidFill>
                <a:latin typeface="Calibri" panose="020F0502020204030204" pitchFamily="34" charset="0"/>
                <a:cs typeface="Calibri" panose="020F0502020204030204" pitchFamily="34" charset="0"/>
              </a:rPr>
              <a:t>field, students enter the session ID provided by </a:t>
            </a:r>
            <a:r>
              <a:rPr lang="en-US" sz="2200" dirty="0" smtClean="0">
                <a:solidFill>
                  <a:schemeClr val="tx1"/>
                </a:solidFill>
                <a:latin typeface="Calibri" panose="020F0502020204030204" pitchFamily="34" charset="0"/>
                <a:cs typeface="Calibri" panose="020F0502020204030204" pitchFamily="34" charset="0"/>
              </a:rPr>
              <a:t>the TA. </a:t>
            </a:r>
            <a:r>
              <a:rPr lang="en-US" sz="2200" dirty="0">
                <a:solidFill>
                  <a:schemeClr val="tx1"/>
                </a:solidFill>
                <a:latin typeface="Calibri" panose="020F0502020204030204" pitchFamily="34" charset="0"/>
                <a:cs typeface="Calibri" panose="020F0502020204030204" pitchFamily="34" charset="0"/>
              </a:rPr>
              <a:t>This ID is created by </a:t>
            </a:r>
            <a:r>
              <a:rPr lang="en-US" sz="2200" dirty="0" smtClean="0">
                <a:solidFill>
                  <a:schemeClr val="tx1"/>
                </a:solidFill>
                <a:latin typeface="Calibri" panose="020F0502020204030204" pitchFamily="34" charset="0"/>
                <a:cs typeface="Calibri" panose="020F0502020204030204" pitchFamily="34" charset="0"/>
              </a:rPr>
              <a:t>TA’s when </a:t>
            </a:r>
            <a:r>
              <a:rPr lang="en-US" sz="2200" dirty="0">
                <a:solidFill>
                  <a:schemeClr val="tx1"/>
                </a:solidFill>
                <a:latin typeface="Calibri" panose="020F0502020204030204" pitchFamily="34" charset="0"/>
                <a:cs typeface="Calibri" panose="020F0502020204030204" pitchFamily="34" charset="0"/>
              </a:rPr>
              <a:t>they activate a test </a:t>
            </a:r>
            <a:r>
              <a:rPr lang="en-US" sz="2200" dirty="0" smtClean="0">
                <a:solidFill>
                  <a:schemeClr val="tx1"/>
                </a:solidFill>
                <a:latin typeface="Calibri" panose="020F0502020204030204" pitchFamily="34" charset="0"/>
                <a:cs typeface="Calibri" panose="020F0502020204030204" pitchFamily="34" charset="0"/>
              </a:rPr>
              <a:t>session.</a:t>
            </a:r>
          </a:p>
          <a:p>
            <a:pPr lvl="1"/>
            <a:endParaRPr lang="en-US" sz="1800" dirty="0">
              <a:solidFill>
                <a:schemeClr val="tx1"/>
              </a:solidFill>
              <a:latin typeface="Sniglet" panose="020B0604020202020204"/>
            </a:endParaRPr>
          </a:p>
        </p:txBody>
      </p:sp>
      <p:pic>
        <p:nvPicPr>
          <p:cNvPr id="7" name="Picture 6" descr="Student Testing Site Student Sign-In page" title="Student Sign-In Page"/>
          <p:cNvPicPr/>
          <p:nvPr/>
        </p:nvPicPr>
        <p:blipFill>
          <a:blip r:embed="rId3" cstate="print">
            <a:extLst>
              <a:ext uri="{28A0092B-C50C-407E-A947-70E740481C1C}">
                <a14:useLocalDpi xmlns:a14="http://schemas.microsoft.com/office/drawing/2010/main" val="0"/>
              </a:ext>
            </a:extLst>
          </a:blip>
          <a:stretch>
            <a:fillRect/>
          </a:stretch>
        </p:blipFill>
        <p:spPr bwMode="auto">
          <a:xfrm>
            <a:off x="1489585" y="4937760"/>
            <a:ext cx="3082415" cy="159063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488901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orm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How Students Take the Test Remotely</a:t>
            </a:r>
          </a:p>
        </p:txBody>
      </p:sp>
      <p:sp>
        <p:nvSpPr>
          <p:cNvPr id="3" name="Content Placeholder 2"/>
          <p:cNvSpPr>
            <a:spLocks noGrp="1"/>
          </p:cNvSpPr>
          <p:nvPr>
            <p:ph idx="1"/>
          </p:nvPr>
        </p:nvSpPr>
        <p:spPr>
          <a:xfrm>
            <a:off x="1398142" y="2160590"/>
            <a:ext cx="7071488" cy="3880773"/>
          </a:xfrm>
        </p:spPr>
        <p:txBody>
          <a:bodyPr>
            <a:normAutofit/>
          </a:bodyPr>
          <a:lstStyle/>
          <a:p>
            <a:pPr lvl="0"/>
            <a:r>
              <a:rPr lang="en-US" sz="2200" dirty="0">
                <a:solidFill>
                  <a:schemeClr val="tx1"/>
                </a:solidFill>
                <a:latin typeface="Calibri" panose="020F0502020204030204" pitchFamily="34" charset="0"/>
                <a:cs typeface="Calibri" panose="020F0502020204030204" pitchFamily="34" charset="0"/>
              </a:rPr>
              <a:t>Students select “</a:t>
            </a:r>
            <a:r>
              <a:rPr lang="en-US" sz="2200" b="1" dirty="0">
                <a:solidFill>
                  <a:schemeClr val="tx1"/>
                </a:solidFill>
                <a:latin typeface="Calibri" panose="020F0502020204030204" pitchFamily="34" charset="0"/>
                <a:cs typeface="Calibri" panose="020F0502020204030204" pitchFamily="34" charset="0"/>
              </a:rPr>
              <a:t>Sign In</a:t>
            </a:r>
            <a:r>
              <a:rPr lang="en-US" sz="2200" dirty="0">
                <a:solidFill>
                  <a:schemeClr val="tx1"/>
                </a:solidFill>
                <a:latin typeface="Calibri" panose="020F0502020204030204" pitchFamily="34" charset="0"/>
                <a:cs typeface="Calibri" panose="020F0502020204030204" pitchFamily="34" charset="0"/>
              </a:rPr>
              <a:t>.” The </a:t>
            </a:r>
            <a:r>
              <a:rPr lang="en-US" sz="2200" b="1" dirty="0">
                <a:solidFill>
                  <a:schemeClr val="tx1"/>
                </a:solidFill>
                <a:latin typeface="Calibri" panose="020F0502020204030204" pitchFamily="34" charset="0"/>
                <a:cs typeface="Calibri" panose="020F0502020204030204" pitchFamily="34" charset="0"/>
              </a:rPr>
              <a:t>Is This You? </a:t>
            </a:r>
            <a:r>
              <a:rPr lang="en-US" sz="2200" dirty="0">
                <a:solidFill>
                  <a:schemeClr val="tx1"/>
                </a:solidFill>
                <a:latin typeface="Calibri" panose="020F0502020204030204" pitchFamily="34" charset="0"/>
                <a:cs typeface="Calibri" panose="020F0502020204030204" pitchFamily="34" charset="0"/>
              </a:rPr>
              <a:t>page appears.</a:t>
            </a:r>
          </a:p>
          <a:p>
            <a:pPr lvl="0"/>
            <a:r>
              <a:rPr lang="en-US" sz="2200" dirty="0">
                <a:solidFill>
                  <a:schemeClr val="tx1"/>
                </a:solidFill>
                <a:latin typeface="Calibri" panose="020F0502020204030204" pitchFamily="34" charset="0"/>
                <a:cs typeface="Calibri" panose="020F0502020204030204" pitchFamily="34" charset="0"/>
              </a:rPr>
              <a:t>If all the information </a:t>
            </a:r>
            <a:r>
              <a:rPr lang="en-US" sz="2200" dirty="0" smtClean="0">
                <a:solidFill>
                  <a:schemeClr val="tx1"/>
                </a:solidFill>
                <a:latin typeface="Calibri" panose="020F0502020204030204" pitchFamily="34" charset="0"/>
                <a:cs typeface="Calibri" panose="020F0502020204030204" pitchFamily="34" charset="0"/>
              </a:rPr>
              <a:t>on that</a:t>
            </a:r>
            <a:r>
              <a:rPr lang="en-US" sz="2200" b="1" dirty="0" smtClean="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page is correct, select “</a:t>
            </a:r>
            <a:r>
              <a:rPr lang="en-US" sz="2200" b="1" dirty="0">
                <a:solidFill>
                  <a:schemeClr val="tx1"/>
                </a:solidFill>
                <a:latin typeface="Calibri" panose="020F0502020204030204" pitchFamily="34" charset="0"/>
                <a:cs typeface="Calibri" panose="020F0502020204030204" pitchFamily="34" charset="0"/>
              </a:rPr>
              <a:t>Yes”</a:t>
            </a:r>
            <a:r>
              <a:rPr lang="en-US" sz="2200" dirty="0">
                <a:solidFill>
                  <a:schemeClr val="tx1"/>
                </a:solidFill>
                <a:latin typeface="Calibri" panose="020F0502020204030204" pitchFamily="34" charset="0"/>
                <a:cs typeface="Calibri" panose="020F0502020204030204" pitchFamily="34" charset="0"/>
              </a:rPr>
              <a:t> to proceed. The </a:t>
            </a:r>
            <a:r>
              <a:rPr lang="en-US" sz="2200" b="1" dirty="0">
                <a:solidFill>
                  <a:schemeClr val="tx1"/>
                </a:solidFill>
                <a:latin typeface="Calibri" panose="020F0502020204030204" pitchFamily="34" charset="0"/>
                <a:cs typeface="Calibri" panose="020F0502020204030204" pitchFamily="34" charset="0"/>
              </a:rPr>
              <a:t>Your Tests </a:t>
            </a:r>
            <a:r>
              <a:rPr lang="en-US" sz="2200" dirty="0">
                <a:solidFill>
                  <a:schemeClr val="tx1"/>
                </a:solidFill>
                <a:latin typeface="Calibri" panose="020F0502020204030204" pitchFamily="34" charset="0"/>
                <a:cs typeface="Calibri" panose="020F0502020204030204" pitchFamily="34" charset="0"/>
              </a:rPr>
              <a:t>page appears.</a:t>
            </a:r>
          </a:p>
          <a:p>
            <a:endParaRPr lang="en-US" sz="2000" dirty="0">
              <a:solidFill>
                <a:schemeClr val="tx1"/>
              </a:solidFill>
              <a:latin typeface="Sniglet" panose="020B0604020202020204"/>
            </a:endParaRPr>
          </a:p>
        </p:txBody>
      </p:sp>
      <p:pic>
        <p:nvPicPr>
          <p:cNvPr id="4" name="Picture 3" descr="Is This You? Page in the Student Testing Site" title="Is This You? Page in the Student Testing Site"/>
          <p:cNvPicPr/>
          <p:nvPr/>
        </p:nvPicPr>
        <p:blipFill>
          <a:blip r:embed="rId3"/>
          <a:stretch>
            <a:fillRect/>
          </a:stretch>
        </p:blipFill>
        <p:spPr>
          <a:xfrm>
            <a:off x="2498347" y="3578074"/>
            <a:ext cx="4147305" cy="2693479"/>
          </a:xfrm>
          <a:prstGeom prst="rect">
            <a:avLst/>
          </a:prstGeom>
        </p:spPr>
      </p:pic>
    </p:spTree>
    <p:extLst>
      <p:ext uri="{BB962C8B-B14F-4D97-AF65-F5344CB8AC3E}">
        <p14:creationId xmlns:p14="http://schemas.microsoft.com/office/powerpoint/2010/main" val="11895695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111366" cy="1320800"/>
          </a:xfrm>
        </p:spPr>
        <p:txBody>
          <a:bodyPr>
            <a:norm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How Students Take the Test Remotely</a:t>
            </a:r>
            <a:endParaRPr lang="en-US" sz="4000" b="1"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98143" y="2160590"/>
            <a:ext cx="6347714" cy="3880773"/>
          </a:xfrm>
        </p:spPr>
        <p:txBody>
          <a:bodyPr>
            <a:normAutofit/>
          </a:bodyPr>
          <a:lstStyle/>
          <a:p>
            <a:pPr lvl="0"/>
            <a:r>
              <a:rPr lang="en-US" sz="2200" dirty="0">
                <a:solidFill>
                  <a:schemeClr val="tx1"/>
                </a:solidFill>
                <a:latin typeface="Calibri" panose="020F0502020204030204" pitchFamily="34" charset="0"/>
                <a:cs typeface="Calibri" panose="020F0502020204030204" pitchFamily="34" charset="0"/>
              </a:rPr>
              <a:t>From the </a:t>
            </a:r>
            <a:r>
              <a:rPr lang="en-US" sz="2200" b="1" dirty="0">
                <a:solidFill>
                  <a:schemeClr val="tx1"/>
                </a:solidFill>
                <a:latin typeface="Calibri" panose="020F0502020204030204" pitchFamily="34" charset="0"/>
                <a:cs typeface="Calibri" panose="020F0502020204030204" pitchFamily="34" charset="0"/>
              </a:rPr>
              <a:t>Your Tests </a:t>
            </a:r>
            <a:r>
              <a:rPr lang="en-US" sz="2200" dirty="0">
                <a:solidFill>
                  <a:schemeClr val="tx1"/>
                </a:solidFill>
                <a:latin typeface="Calibri" panose="020F0502020204030204" pitchFamily="34" charset="0"/>
                <a:cs typeface="Calibri" panose="020F0502020204030204" pitchFamily="34" charset="0"/>
              </a:rPr>
              <a:t>page, the student selects the </a:t>
            </a:r>
            <a:r>
              <a:rPr lang="en-US" sz="2200" dirty="0" smtClean="0">
                <a:solidFill>
                  <a:schemeClr val="tx1"/>
                </a:solidFill>
                <a:latin typeface="Calibri" panose="020F0502020204030204" pitchFamily="34" charset="0"/>
                <a:cs typeface="Calibri" panose="020F0502020204030204" pitchFamily="34" charset="0"/>
              </a:rPr>
              <a:t>interim assessment </a:t>
            </a:r>
            <a:r>
              <a:rPr lang="en-US" sz="2200" dirty="0" smtClean="0">
                <a:solidFill>
                  <a:schemeClr val="tx1"/>
                </a:solidFill>
                <a:latin typeface="Calibri" panose="020F0502020204030204" pitchFamily="34" charset="0"/>
                <a:cs typeface="Calibri" panose="020F0502020204030204" pitchFamily="34" charset="0"/>
              </a:rPr>
              <a:t>they will </a:t>
            </a:r>
            <a:r>
              <a:rPr lang="en-US" sz="2200" dirty="0">
                <a:solidFill>
                  <a:schemeClr val="tx1"/>
                </a:solidFill>
                <a:latin typeface="Calibri" panose="020F0502020204030204" pitchFamily="34" charset="0"/>
                <a:cs typeface="Calibri" panose="020F0502020204030204" pitchFamily="34" charset="0"/>
              </a:rPr>
              <a:t>be taking</a:t>
            </a:r>
            <a:r>
              <a:rPr lang="en-US" sz="2200" dirty="0" smtClean="0">
                <a:solidFill>
                  <a:schemeClr val="tx1"/>
                </a:solidFill>
                <a:latin typeface="Calibri" panose="020F0502020204030204" pitchFamily="34" charset="0"/>
                <a:cs typeface="Calibri" panose="020F0502020204030204" pitchFamily="34" charset="0"/>
              </a:rPr>
              <a:t>.</a:t>
            </a:r>
          </a:p>
          <a:p>
            <a:pPr lvl="0"/>
            <a:endParaRPr lang="en-US" sz="2000" dirty="0">
              <a:solidFill>
                <a:schemeClr val="tx1"/>
              </a:solidFill>
              <a:latin typeface="Sniglet" panose="020B0604020202020204"/>
            </a:endParaRPr>
          </a:p>
          <a:p>
            <a:pPr lvl="0"/>
            <a:endParaRPr lang="en-US" sz="2000" dirty="0">
              <a:solidFill>
                <a:schemeClr val="tx1"/>
              </a:solidFill>
              <a:latin typeface="Sniglet" panose="020B0604020202020204"/>
            </a:endParaRPr>
          </a:p>
        </p:txBody>
      </p:sp>
      <p:pic>
        <p:nvPicPr>
          <p:cNvPr id="5" name="Picture 4" descr="The page where students must choose the appropriate Interim Assessment." title="Your Tests Page in Student Testing Site"/>
          <p:cNvPicPr/>
          <p:nvPr/>
        </p:nvPicPr>
        <p:blipFill>
          <a:blip r:embed="rId3" cstate="print">
            <a:extLst>
              <a:ext uri="{28A0092B-C50C-407E-A947-70E740481C1C}">
                <a14:useLocalDpi xmlns:a14="http://schemas.microsoft.com/office/drawing/2010/main" val="0"/>
              </a:ext>
            </a:extLst>
          </a:blip>
          <a:stretch>
            <a:fillRect/>
          </a:stretch>
        </p:blipFill>
        <p:spPr>
          <a:xfrm>
            <a:off x="2144987" y="3243192"/>
            <a:ext cx="4617680" cy="2570211"/>
          </a:xfrm>
          <a:prstGeom prst="rect">
            <a:avLst/>
          </a:prstGeom>
        </p:spPr>
      </p:pic>
    </p:spTree>
    <p:extLst>
      <p:ext uri="{BB962C8B-B14F-4D97-AF65-F5344CB8AC3E}">
        <p14:creationId xmlns:p14="http://schemas.microsoft.com/office/powerpoint/2010/main" val="723191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orm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How Students Take the Test Remotely</a:t>
            </a:r>
            <a:endParaRPr lang="en-US" sz="4000" b="1"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98144" y="2103099"/>
            <a:ext cx="6347714" cy="3880773"/>
          </a:xfrm>
        </p:spPr>
        <p:txBody>
          <a:bodyPr>
            <a:normAutofit/>
          </a:bodyPr>
          <a:lstStyle/>
          <a:p>
            <a:pPr lvl="0"/>
            <a:r>
              <a:rPr lang="en-US" sz="2200" dirty="0">
                <a:solidFill>
                  <a:schemeClr val="tx1"/>
                </a:solidFill>
                <a:latin typeface="Calibri" panose="020F0502020204030204" pitchFamily="34" charset="0"/>
                <a:cs typeface="Calibri" panose="020F0502020204030204" pitchFamily="34" charset="0"/>
              </a:rPr>
              <a:t>The student’s request is sent to the </a:t>
            </a:r>
            <a:r>
              <a:rPr lang="en-US" sz="2200" dirty="0" smtClean="0">
                <a:solidFill>
                  <a:schemeClr val="tx1"/>
                </a:solidFill>
                <a:latin typeface="Calibri" panose="020F0502020204030204" pitchFamily="34" charset="0"/>
                <a:cs typeface="Calibri" panose="020F0502020204030204" pitchFamily="34" charset="0"/>
              </a:rPr>
              <a:t>TA, </a:t>
            </a:r>
            <a:r>
              <a:rPr lang="en-US" sz="2200" dirty="0">
                <a:solidFill>
                  <a:schemeClr val="tx1"/>
                </a:solidFill>
                <a:latin typeface="Calibri" panose="020F0502020204030204" pitchFamily="34" charset="0"/>
                <a:cs typeface="Calibri" panose="020F0502020204030204" pitchFamily="34" charset="0"/>
              </a:rPr>
              <a:t>and the student is taken to the </a:t>
            </a:r>
            <a:r>
              <a:rPr lang="en-US" sz="2200" b="1" dirty="0">
                <a:solidFill>
                  <a:schemeClr val="tx1"/>
                </a:solidFill>
                <a:latin typeface="Calibri" panose="020F0502020204030204" pitchFamily="34" charset="0"/>
                <a:cs typeface="Calibri" panose="020F0502020204030204" pitchFamily="34" charset="0"/>
              </a:rPr>
              <a:t>Waiting for Approval </a:t>
            </a:r>
            <a:r>
              <a:rPr lang="en-US" sz="2200" dirty="0">
                <a:solidFill>
                  <a:schemeClr val="tx1"/>
                </a:solidFill>
                <a:latin typeface="Calibri" panose="020F0502020204030204" pitchFamily="34" charset="0"/>
                <a:cs typeface="Calibri" panose="020F0502020204030204" pitchFamily="34" charset="0"/>
              </a:rPr>
              <a:t>page. The </a:t>
            </a:r>
            <a:r>
              <a:rPr lang="en-US" sz="2200" dirty="0" smtClean="0">
                <a:solidFill>
                  <a:schemeClr val="tx1"/>
                </a:solidFill>
                <a:latin typeface="Calibri" panose="020F0502020204030204" pitchFamily="34" charset="0"/>
                <a:cs typeface="Calibri" panose="020F0502020204030204" pitchFamily="34" charset="0"/>
              </a:rPr>
              <a:t>TA </a:t>
            </a:r>
            <a:r>
              <a:rPr lang="en-US" sz="2200" dirty="0">
                <a:solidFill>
                  <a:schemeClr val="tx1"/>
                </a:solidFill>
                <a:latin typeface="Calibri" panose="020F0502020204030204" pitchFamily="34" charset="0"/>
                <a:cs typeface="Calibri" panose="020F0502020204030204" pitchFamily="34" charset="0"/>
              </a:rPr>
              <a:t>must approve the student for </a:t>
            </a:r>
            <a:r>
              <a:rPr lang="en-US" sz="2200" dirty="0" smtClean="0">
                <a:solidFill>
                  <a:schemeClr val="tx1"/>
                </a:solidFill>
                <a:latin typeface="Calibri" panose="020F0502020204030204" pitchFamily="34" charset="0"/>
                <a:cs typeface="Calibri" panose="020F0502020204030204" pitchFamily="34" charset="0"/>
              </a:rPr>
              <a:t>testing. </a:t>
            </a:r>
            <a:r>
              <a:rPr lang="en-US" sz="2200" dirty="0">
                <a:solidFill>
                  <a:schemeClr val="tx1"/>
                </a:solidFill>
                <a:latin typeface="Calibri" panose="020F0502020204030204" pitchFamily="34" charset="0"/>
                <a:cs typeface="Calibri" panose="020F0502020204030204" pitchFamily="34" charset="0"/>
              </a:rPr>
              <a:t>Once </a:t>
            </a:r>
            <a:r>
              <a:rPr lang="en-US" sz="2200" dirty="0" smtClean="0">
                <a:solidFill>
                  <a:schemeClr val="tx1"/>
                </a:solidFill>
                <a:latin typeface="Calibri" panose="020F0502020204030204" pitchFamily="34" charset="0"/>
                <a:cs typeface="Calibri" panose="020F0502020204030204" pitchFamily="34" charset="0"/>
              </a:rPr>
              <a:t>approved, </a:t>
            </a:r>
            <a:r>
              <a:rPr lang="en-US" sz="2200" dirty="0">
                <a:solidFill>
                  <a:schemeClr val="tx1"/>
                </a:solidFill>
                <a:latin typeface="Calibri" panose="020F0502020204030204" pitchFamily="34" charset="0"/>
                <a:cs typeface="Calibri" panose="020F0502020204030204" pitchFamily="34" charset="0"/>
              </a:rPr>
              <a:t>the </a:t>
            </a:r>
            <a:r>
              <a:rPr lang="en-US" sz="2200" b="1" dirty="0">
                <a:solidFill>
                  <a:schemeClr val="tx1"/>
                </a:solidFill>
                <a:latin typeface="Calibri" panose="020F0502020204030204" pitchFamily="34" charset="0"/>
                <a:cs typeface="Calibri" panose="020F0502020204030204" pitchFamily="34" charset="0"/>
              </a:rPr>
              <a:t>Instructions and Help </a:t>
            </a:r>
            <a:r>
              <a:rPr lang="en-US" sz="2200" dirty="0">
                <a:solidFill>
                  <a:schemeClr val="tx1"/>
                </a:solidFill>
                <a:latin typeface="Calibri" panose="020F0502020204030204" pitchFamily="34" charset="0"/>
                <a:cs typeface="Calibri" panose="020F0502020204030204" pitchFamily="34" charset="0"/>
              </a:rPr>
              <a:t>page appears.</a:t>
            </a:r>
          </a:p>
          <a:p>
            <a:pPr lvl="0"/>
            <a:endParaRPr lang="en-US" sz="2000" dirty="0">
              <a:solidFill>
                <a:schemeClr val="tx1"/>
              </a:solidFill>
              <a:latin typeface="Sniglet" panose="020B0604020202020204"/>
            </a:endParaRPr>
          </a:p>
        </p:txBody>
      </p:sp>
      <p:pic>
        <p:nvPicPr>
          <p:cNvPr id="6" name="Picture 5" descr="Example of the student's virtual waiting room.  This will continue until they are approved." title="Waiting for Approval page in Student Testing Site"/>
          <p:cNvPicPr/>
          <p:nvPr/>
        </p:nvPicPr>
        <p:blipFill rotWithShape="1">
          <a:blip r:embed="rId3" cstate="print">
            <a:extLst>
              <a:ext uri="{28A0092B-C50C-407E-A947-70E740481C1C}">
                <a14:useLocalDpi xmlns:a14="http://schemas.microsoft.com/office/drawing/2010/main" val="0"/>
              </a:ext>
            </a:extLst>
          </a:blip>
          <a:srcRect l="4340" r="5374" b="21395"/>
          <a:stretch/>
        </p:blipFill>
        <p:spPr bwMode="auto">
          <a:xfrm>
            <a:off x="2038224" y="3859662"/>
            <a:ext cx="4711013" cy="2124210"/>
          </a:xfrm>
          <a:prstGeom prst="rect">
            <a:avLst/>
          </a:prstGeom>
          <a:ln w="9522" cap="flat" cmpd="sng" algn="ctr">
            <a:solidFill>
              <a:srgbClr val="A6A6A6"/>
            </a:solidFill>
            <a:prstDash val="solid"/>
            <a:round/>
            <a:headEnd type="none" w="med" len="med"/>
            <a:tailEnd type="none" w="med" len="med"/>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193546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orm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How Students Take the Test Remotely</a:t>
            </a:r>
            <a:endParaRPr lang="en-US" sz="4000" b="1"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98143" y="2160590"/>
            <a:ext cx="6347714" cy="3880773"/>
          </a:xfrm>
        </p:spPr>
        <p:txBody>
          <a:bodyPr>
            <a:normAutofit/>
          </a:bodyPr>
          <a:lstStyle/>
          <a:p>
            <a:pPr lvl="0"/>
            <a:r>
              <a:rPr lang="en-US" sz="2200" dirty="0">
                <a:solidFill>
                  <a:schemeClr val="tx1"/>
                </a:solidFill>
                <a:latin typeface="Calibri" panose="020F0502020204030204" pitchFamily="34" charset="0"/>
                <a:cs typeface="Calibri" panose="020F0502020204030204" pitchFamily="34" charset="0"/>
              </a:rPr>
              <a:t>To start the test, select “</a:t>
            </a:r>
            <a:r>
              <a:rPr lang="en-US" sz="2200" b="1" dirty="0">
                <a:solidFill>
                  <a:schemeClr val="tx1"/>
                </a:solidFill>
                <a:latin typeface="Calibri" panose="020F0502020204030204" pitchFamily="34" charset="0"/>
                <a:cs typeface="Calibri" panose="020F0502020204030204" pitchFamily="34" charset="0"/>
              </a:rPr>
              <a:t>Begin Test Now</a:t>
            </a:r>
            <a:r>
              <a:rPr lang="en-US" sz="2200" dirty="0" smtClean="0">
                <a:solidFill>
                  <a:schemeClr val="tx1"/>
                </a:solidFill>
                <a:latin typeface="Calibri" panose="020F0502020204030204" pitchFamily="34" charset="0"/>
                <a:cs typeface="Calibri" panose="020F0502020204030204" pitchFamily="34" charset="0"/>
              </a:rPr>
              <a:t>.”</a:t>
            </a:r>
          </a:p>
          <a:p>
            <a:pPr lvl="0"/>
            <a:endParaRPr lang="en-US" sz="2000" dirty="0">
              <a:solidFill>
                <a:schemeClr val="tx1"/>
              </a:solidFill>
              <a:latin typeface="Sniglet" panose="020B0604020202020204"/>
            </a:endParaRPr>
          </a:p>
          <a:p>
            <a:pPr lvl="0"/>
            <a:endParaRPr lang="en-US" sz="2000" dirty="0">
              <a:solidFill>
                <a:schemeClr val="tx1"/>
              </a:solidFill>
              <a:latin typeface="Sniglet" panose="020B0604020202020204"/>
            </a:endParaRPr>
          </a:p>
        </p:txBody>
      </p:sp>
      <p:pic>
        <p:nvPicPr>
          <p:cNvPr id="5" name="Picture 4" descr="Students can begin test, review their test settings, or access the student help guide.." title="Instructions and Help page in Student Testing Site"/>
          <p:cNvPicPr/>
          <p:nvPr/>
        </p:nvPicPr>
        <p:blipFill>
          <a:blip r:embed="rId3" cstate="print">
            <a:extLst>
              <a:ext uri="{28A0092B-C50C-407E-A947-70E740481C1C}">
                <a14:useLocalDpi xmlns:a14="http://schemas.microsoft.com/office/drawing/2010/main" val="0"/>
              </a:ext>
            </a:extLst>
          </a:blip>
          <a:stretch>
            <a:fillRect/>
          </a:stretch>
        </p:blipFill>
        <p:spPr>
          <a:xfrm>
            <a:off x="2184745" y="2890950"/>
            <a:ext cx="3928691" cy="2704643"/>
          </a:xfrm>
          <a:prstGeom prst="rect">
            <a:avLst/>
          </a:prstGeom>
          <a:ln w="9522" cmpd="sng">
            <a:solidFill>
              <a:srgbClr val="A6A6A6"/>
            </a:solidFill>
            <a:prstDash val="solid"/>
          </a:ln>
        </p:spPr>
      </p:pic>
    </p:spTree>
    <p:extLst>
      <p:ext uri="{BB962C8B-B14F-4D97-AF65-F5344CB8AC3E}">
        <p14:creationId xmlns:p14="http://schemas.microsoft.com/office/powerpoint/2010/main" val="1023014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98144" y="609600"/>
            <a:ext cx="6557136" cy="1320800"/>
          </a:xfrm>
        </p:spPr>
        <p:txBody>
          <a:bodyPr anchor="ctr">
            <a:norm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Let’s Not Forget Accessibility!</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
        <p:nvSpPr>
          <p:cNvPr id="5" name="Content Placeholder 4"/>
          <p:cNvSpPr>
            <a:spLocks noGrp="1"/>
          </p:cNvSpPr>
          <p:nvPr>
            <p:ph idx="1"/>
          </p:nvPr>
        </p:nvSpPr>
        <p:spPr>
          <a:xfrm>
            <a:off x="1398143" y="1923868"/>
            <a:ext cx="5631307" cy="4284617"/>
          </a:xfrm>
        </p:spPr>
        <p:txBody>
          <a:bodyPr>
            <a:normAutofit/>
          </a:bodyPr>
          <a:lstStyle/>
          <a:p>
            <a:r>
              <a:rPr lang="en-US" sz="2400" dirty="0" smtClean="0">
                <a:solidFill>
                  <a:schemeClr val="tx1"/>
                </a:solidFill>
                <a:latin typeface="Calibri" panose="020F0502020204030204" pitchFamily="34" charset="0"/>
                <a:cs typeface="Calibri" panose="020F0502020204030204" pitchFamily="34" charset="0"/>
              </a:rPr>
              <a:t>Check </a:t>
            </a:r>
            <a:r>
              <a:rPr lang="en-US" sz="2400" dirty="0">
                <a:solidFill>
                  <a:schemeClr val="tx1"/>
                </a:solidFill>
                <a:latin typeface="Calibri" panose="020F0502020204030204" pitchFamily="34" charset="0"/>
                <a:cs typeface="Calibri" panose="020F0502020204030204" pitchFamily="34" charset="0"/>
              </a:rPr>
              <a:t>to be sure </a:t>
            </a:r>
            <a:r>
              <a:rPr lang="en-US" sz="2400" dirty="0" smtClean="0">
                <a:solidFill>
                  <a:schemeClr val="tx1"/>
                </a:solidFill>
                <a:latin typeface="Calibri" panose="020F0502020204030204" pitchFamily="34" charset="0"/>
                <a:cs typeface="Calibri" panose="020F0502020204030204" pitchFamily="34" charset="0"/>
              </a:rPr>
              <a:t>students have access to their accommodations </a:t>
            </a:r>
            <a:r>
              <a:rPr lang="en-US" sz="2400" dirty="0">
                <a:solidFill>
                  <a:schemeClr val="tx1"/>
                </a:solidFill>
                <a:latin typeface="Calibri" panose="020F0502020204030204" pitchFamily="34" charset="0"/>
                <a:cs typeface="Calibri" panose="020F0502020204030204" pitchFamily="34" charset="0"/>
              </a:rPr>
              <a:t>or </a:t>
            </a:r>
            <a:r>
              <a:rPr lang="en-US" sz="2400" dirty="0" smtClean="0">
                <a:solidFill>
                  <a:schemeClr val="tx1"/>
                </a:solidFill>
                <a:latin typeface="Calibri" panose="020F0502020204030204" pitchFamily="34" charset="0"/>
                <a:cs typeface="Calibri" panose="020F0502020204030204" pitchFamily="34" charset="0"/>
              </a:rPr>
              <a:t>designated support </a:t>
            </a:r>
            <a:r>
              <a:rPr lang="en-US" sz="2400" dirty="0">
                <a:solidFill>
                  <a:schemeClr val="tx1"/>
                </a:solidFill>
                <a:latin typeface="Calibri" panose="020F0502020204030204" pitchFamily="34" charset="0"/>
                <a:cs typeface="Calibri" panose="020F0502020204030204" pitchFamily="34" charset="0"/>
              </a:rPr>
              <a:t>by looking in </a:t>
            </a:r>
            <a:r>
              <a:rPr lang="en-US" sz="2400" dirty="0" smtClean="0">
                <a:solidFill>
                  <a:schemeClr val="tx1"/>
                </a:solidFill>
                <a:latin typeface="Calibri" panose="020F0502020204030204" pitchFamily="34" charset="0"/>
                <a:cs typeface="Calibri" panose="020F0502020204030204" pitchFamily="34" charset="0"/>
              </a:rPr>
              <a:t>TIDE.  </a:t>
            </a:r>
          </a:p>
          <a:p>
            <a:r>
              <a:rPr lang="en-US" sz="2400" dirty="0">
                <a:solidFill>
                  <a:schemeClr val="tx1"/>
                </a:solidFill>
                <a:latin typeface="Calibri" panose="020F0502020204030204" pitchFamily="34" charset="0"/>
                <a:cs typeface="Calibri" panose="020F0502020204030204" pitchFamily="34" charset="0"/>
              </a:rPr>
              <a:t>Before </a:t>
            </a:r>
            <a:r>
              <a:rPr lang="en-US" sz="2400" dirty="0" smtClean="0">
                <a:solidFill>
                  <a:schemeClr val="tx1"/>
                </a:solidFill>
                <a:latin typeface="Calibri" panose="020F0502020204030204" pitchFamily="34" charset="0"/>
                <a:cs typeface="Calibri" panose="020F0502020204030204" pitchFamily="34" charset="0"/>
              </a:rPr>
              <a:t>approving interim assessments, </a:t>
            </a:r>
            <a:r>
              <a:rPr lang="en-US" sz="2400" dirty="0">
                <a:solidFill>
                  <a:schemeClr val="tx1"/>
                </a:solidFill>
                <a:latin typeface="Calibri" panose="020F0502020204030204" pitchFamily="34" charset="0"/>
                <a:cs typeface="Calibri" panose="020F0502020204030204" pitchFamily="34" charset="0"/>
              </a:rPr>
              <a:t>teachers should verify supports and accommodations in </a:t>
            </a:r>
            <a:r>
              <a:rPr lang="en-US" sz="2400" dirty="0" smtClean="0">
                <a:solidFill>
                  <a:schemeClr val="tx1"/>
                </a:solidFill>
                <a:latin typeface="Calibri" panose="020F0502020204030204" pitchFamily="34" charset="0"/>
                <a:cs typeface="Calibri" panose="020F0502020204030204" pitchFamily="34" charset="0"/>
              </a:rPr>
              <a:t>Test Administration Interface. </a:t>
            </a:r>
            <a:endParaRPr lang="en-US" sz="2400" dirty="0">
              <a:solidFill>
                <a:schemeClr val="tx1"/>
              </a:solidFill>
              <a:latin typeface="Calibri" panose="020F0502020204030204" pitchFamily="34" charset="0"/>
              <a:cs typeface="Calibri" panose="020F0502020204030204" pitchFamily="34" charset="0"/>
            </a:endParaRPr>
          </a:p>
          <a:p>
            <a:pPr marL="0" indent="0">
              <a:lnSpc>
                <a:spcPct val="128000"/>
              </a:lnSpc>
              <a:buNone/>
            </a:pPr>
            <a:endParaRPr lang="en-US" sz="2400" dirty="0">
              <a:solidFill>
                <a:schemeClr val="tx1"/>
              </a:solidFill>
              <a:latin typeface="Sniglet" panose="020B0604020202020204"/>
            </a:endParaRPr>
          </a:p>
        </p:txBody>
      </p:sp>
    </p:spTree>
    <p:extLst>
      <p:ext uri="{BB962C8B-B14F-4D97-AF65-F5344CB8AC3E}">
        <p14:creationId xmlns:p14="http://schemas.microsoft.com/office/powerpoint/2010/main" val="19798124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a:prstGeom prst="rect">
            <a:avLst/>
          </a:prstGeom>
        </p:spPr>
        <p:txBody>
          <a:bodyPr anchor="ctr">
            <a:noAutofit/>
          </a:bodyPr>
          <a:lstStyle/>
          <a:p>
            <a:pPr algn="l"/>
            <a:r>
              <a:rPr lang="en-US" sz="4000" b="1" dirty="0" smtClean="0">
                <a:solidFill>
                  <a:schemeClr val="accent2">
                    <a:lumMod val="75000"/>
                  </a:schemeClr>
                </a:solidFill>
                <a:latin typeface="Calibri" panose="020F0502020204030204" pitchFamily="34" charset="0"/>
                <a:cs typeface="Calibri" panose="020F0502020204030204" pitchFamily="34" charset="0"/>
              </a:rPr>
              <a:t>Agenda</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
        <p:nvSpPr>
          <p:cNvPr id="5" name="Content Placeholder 4"/>
          <p:cNvSpPr>
            <a:spLocks noGrp="1"/>
          </p:cNvSpPr>
          <p:nvPr>
            <p:ph idx="1"/>
          </p:nvPr>
        </p:nvSpPr>
        <p:spPr>
          <a:xfrm>
            <a:off x="1398143" y="2160590"/>
            <a:ext cx="6347714" cy="3880773"/>
          </a:xfrm>
        </p:spPr>
        <p:txBody>
          <a:bodyPr>
            <a:normAutofit/>
          </a:bodyPr>
          <a:lstStyle/>
          <a:p>
            <a:pPr>
              <a:buFont typeface="Wingdings 3" panose="05040102010807070707" pitchFamily="18" charset="2"/>
              <a:buChar char=""/>
            </a:pPr>
            <a:r>
              <a:rPr lang="en-US" sz="2400" dirty="0" smtClean="0">
                <a:latin typeface="Calibri" panose="020F0502020204030204" pitchFamily="34" charset="0"/>
                <a:cs typeface="Calibri" panose="020F0502020204030204" pitchFamily="34" charset="0"/>
              </a:rPr>
              <a:t>Using Interims Remotely</a:t>
            </a:r>
            <a:endParaRPr lang="en-US" sz="2400" dirty="0">
              <a:latin typeface="Calibri" panose="020F0502020204030204" pitchFamily="34" charset="0"/>
              <a:cs typeface="Calibri" panose="020F0502020204030204" pitchFamily="34" charset="0"/>
            </a:endParaRPr>
          </a:p>
          <a:p>
            <a:pPr>
              <a:buFont typeface="Wingdings 3" panose="05040102010807070707" pitchFamily="18" charset="2"/>
              <a:buChar char=""/>
            </a:pPr>
            <a:r>
              <a:rPr lang="en-US" sz="2400" dirty="0" smtClean="0">
                <a:latin typeface="Calibri" panose="020F0502020204030204" pitchFamily="34" charset="0"/>
                <a:cs typeface="Calibri" panose="020F0502020204030204" pitchFamily="34" charset="0"/>
              </a:rPr>
              <a:t>Administration of Interims</a:t>
            </a:r>
          </a:p>
          <a:p>
            <a:pPr>
              <a:buFont typeface="Wingdings 3" panose="05040102010807070707" pitchFamily="18" charset="2"/>
              <a:buChar char=""/>
            </a:pPr>
            <a:r>
              <a:rPr lang="en-US" sz="2400" dirty="0">
                <a:latin typeface="Calibri" panose="020F0502020204030204" pitchFamily="34" charset="0"/>
                <a:cs typeface="Calibri" panose="020F0502020204030204" pitchFamily="34" charset="0"/>
              </a:rPr>
              <a:t>Accessibility</a:t>
            </a:r>
          </a:p>
          <a:p>
            <a:pPr>
              <a:buFont typeface="Wingdings 3" panose="05040102010807070707" pitchFamily="18" charset="2"/>
              <a:buChar char=""/>
            </a:pPr>
            <a:r>
              <a:rPr lang="en-US" sz="2400" dirty="0" smtClean="0">
                <a:latin typeface="Calibri" panose="020F0502020204030204" pitchFamily="34" charset="0"/>
                <a:cs typeface="Calibri" panose="020F0502020204030204" pitchFamily="34" charset="0"/>
              </a:rPr>
              <a:t>What to Do and What Not to Do</a:t>
            </a:r>
            <a:endParaRPr lang="en-US" sz="2400" dirty="0">
              <a:latin typeface="Calibri" panose="020F0502020204030204" pitchFamily="34" charset="0"/>
              <a:cs typeface="Calibri" panose="020F0502020204030204" pitchFamily="34" charset="0"/>
            </a:endParaRPr>
          </a:p>
          <a:p>
            <a:pPr>
              <a:buFont typeface="Wingdings 3" panose="05040102010807070707" pitchFamily="18" charset="2"/>
              <a:buChar char=""/>
            </a:pPr>
            <a:r>
              <a:rPr lang="en-US" sz="2400" dirty="0" smtClean="0">
                <a:latin typeface="Calibri" panose="020F0502020204030204" pitchFamily="34" charset="0"/>
                <a:cs typeface="Calibri" panose="020F0502020204030204" pitchFamily="34" charset="0"/>
              </a:rPr>
              <a:t>Resources</a:t>
            </a:r>
            <a:endParaRPr lang="en-US" sz="2400" dirty="0">
              <a:latin typeface="Calibri" panose="020F0502020204030204" pitchFamily="34" charset="0"/>
              <a:cs typeface="Calibri" panose="020F0502020204030204" pitchFamily="34" charset="0"/>
            </a:endParaRPr>
          </a:p>
          <a:p>
            <a:pPr>
              <a:buFont typeface="Wingdings 3" panose="05040102010807070707" pitchFamily="18" charset="2"/>
              <a:buChar char=""/>
            </a:pPr>
            <a:r>
              <a:rPr lang="en-US" sz="2400" dirty="0" smtClean="0">
                <a:latin typeface="Calibri" panose="020F0502020204030204" pitchFamily="34" charset="0"/>
                <a:cs typeface="Calibri" panose="020F0502020204030204" pitchFamily="34" charset="0"/>
              </a:rPr>
              <a:t>Student/Proctor Simulation</a:t>
            </a:r>
            <a:endParaRPr lang="en-US" sz="2400" dirty="0">
              <a:latin typeface="Calibri" panose="020F0502020204030204" pitchFamily="34" charset="0"/>
              <a:cs typeface="Calibri" panose="020F0502020204030204" pitchFamily="34" charset="0"/>
            </a:endParaRPr>
          </a:p>
          <a:p>
            <a:pPr>
              <a:buFont typeface="Wingdings 3" panose="05040102010807070707" pitchFamily="18" charset="2"/>
              <a:buChar char=""/>
            </a:pPr>
            <a:endParaRPr lang="en-US" sz="2400" dirty="0"/>
          </a:p>
        </p:txBody>
      </p:sp>
    </p:spTree>
    <p:extLst>
      <p:ext uri="{BB962C8B-B14F-4D97-AF65-F5344CB8AC3E}">
        <p14:creationId xmlns:p14="http://schemas.microsoft.com/office/powerpoint/2010/main" val="21133532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740016" cy="1320800"/>
          </a:xfrm>
        </p:spPr>
        <p:txBody>
          <a:bodyPr>
            <a:no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Support for Administering Interim Assessments Remotely</a:t>
            </a:r>
            <a:r>
              <a:rPr lang="en-US" sz="4000" b="1" dirty="0" smtClean="0">
                <a:latin typeface="Calibri" panose="020F0502020204030204" pitchFamily="34" charset="0"/>
                <a:cs typeface="Calibri" panose="020F0502020204030204" pitchFamily="34" charset="0"/>
              </a:rPr>
              <a:t>   </a:t>
            </a:r>
            <a:endParaRPr lang="en-US" sz="4000" b="1"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98143" y="2160590"/>
            <a:ext cx="6179947" cy="3880773"/>
          </a:xfrm>
        </p:spPr>
        <p:txBody>
          <a:bodyPr>
            <a:normAutofit/>
          </a:bodyPr>
          <a:lstStyle/>
          <a:p>
            <a:pPr>
              <a:lnSpc>
                <a:spcPct val="108000"/>
              </a:lnSpc>
            </a:pPr>
            <a:r>
              <a:rPr lang="en-US" sz="2400" dirty="0" smtClean="0">
                <a:solidFill>
                  <a:schemeClr val="tx1"/>
                </a:solidFill>
                <a:latin typeface="Calibri" panose="020F0502020204030204" pitchFamily="34" charset="0"/>
                <a:cs typeface="Calibri" panose="020F0502020204030204" pitchFamily="34" charset="0"/>
              </a:rPr>
              <a:t>Technical questions can be directed to the Connecticut Help Desk at 844.202.7583 or </a:t>
            </a:r>
            <a:r>
              <a:rPr lang="en-US" sz="2400" u="sng" dirty="0">
                <a:latin typeface="Calibri" panose="020F0502020204030204" pitchFamily="34" charset="0"/>
                <a:cs typeface="Calibri" panose="020F0502020204030204" pitchFamily="34" charset="0"/>
                <a:hlinkClick r:id="rId3"/>
              </a:rPr>
              <a:t>cthelpdesk@cambiumassessment.com</a:t>
            </a:r>
            <a:r>
              <a:rPr lang="en-US" sz="2400" u="sng" dirty="0" smtClean="0">
                <a:latin typeface="Calibri" panose="020F0502020204030204" pitchFamily="34" charset="0"/>
                <a:cs typeface="Calibri" panose="020F0502020204030204" pitchFamily="34" charset="0"/>
              </a:rPr>
              <a:t>.</a:t>
            </a:r>
            <a:endParaRPr lang="en-US" sz="2400" dirty="0">
              <a:latin typeface="Calibri" panose="020F0502020204030204" pitchFamily="34" charset="0"/>
              <a:cs typeface="Calibri" panose="020F0502020204030204" pitchFamily="34" charset="0"/>
            </a:endParaRPr>
          </a:p>
          <a:p>
            <a:pPr>
              <a:lnSpc>
                <a:spcPct val="108000"/>
              </a:lnSpc>
            </a:pPr>
            <a:endParaRPr lang="en-US" sz="2400" dirty="0">
              <a:solidFill>
                <a:schemeClr val="tx1"/>
              </a:solidFill>
              <a:latin typeface="Calibri" panose="020F0502020204030204" pitchFamily="34" charset="0"/>
              <a:cs typeface="Calibri" panose="020F0502020204030204" pitchFamily="34" charset="0"/>
            </a:endParaRPr>
          </a:p>
          <a:p>
            <a:pPr>
              <a:lnSpc>
                <a:spcPct val="108000"/>
              </a:lnSpc>
            </a:pPr>
            <a:r>
              <a:rPr lang="en-US" sz="2400" dirty="0">
                <a:solidFill>
                  <a:schemeClr val="tx1"/>
                </a:solidFill>
                <a:latin typeface="Calibri" panose="020F0502020204030204" pitchFamily="34" charset="0"/>
                <a:cs typeface="Calibri" panose="020F0502020204030204" pitchFamily="34" charset="0"/>
              </a:rPr>
              <a:t>General questions can be directed to the </a:t>
            </a:r>
            <a:r>
              <a:rPr lang="en-US" sz="2400" dirty="0" smtClean="0">
                <a:solidFill>
                  <a:schemeClr val="tx1"/>
                </a:solidFill>
                <a:latin typeface="Calibri" panose="020F0502020204030204" pitchFamily="34" charset="0"/>
                <a:cs typeface="Calibri" panose="020F0502020204030204" pitchFamily="34" charset="0"/>
              </a:rPr>
              <a:t>Performance Office Team </a:t>
            </a:r>
            <a:r>
              <a:rPr lang="en-US" sz="2400" dirty="0">
                <a:solidFill>
                  <a:schemeClr val="tx1"/>
                </a:solidFill>
                <a:latin typeface="Calibri" panose="020F0502020204030204" pitchFamily="34" charset="0"/>
                <a:cs typeface="Calibri" panose="020F0502020204030204" pitchFamily="34" charset="0"/>
              </a:rPr>
              <a:t>at </a:t>
            </a:r>
            <a:r>
              <a:rPr lang="en-US" sz="2400" dirty="0" smtClean="0">
                <a:solidFill>
                  <a:schemeClr val="tx1"/>
                </a:solidFill>
                <a:latin typeface="Calibri" panose="020F0502020204030204" pitchFamily="34" charset="0"/>
                <a:cs typeface="Calibri" panose="020F0502020204030204" pitchFamily="34" charset="0"/>
                <a:hlinkClick r:id="rId4"/>
              </a:rPr>
              <a:t>ctstudentassessment@ct.gov</a:t>
            </a:r>
            <a:r>
              <a:rPr lang="en-US" sz="2400" dirty="0" smtClean="0">
                <a:solidFill>
                  <a:schemeClr val="tx1"/>
                </a:solidFill>
                <a:latin typeface="Calibri" panose="020F0502020204030204" pitchFamily="34" charset="0"/>
                <a:cs typeface="Calibri" panose="020F0502020204030204" pitchFamily="34" charset="0"/>
              </a:rPr>
              <a:t> or 860.713.6860.  </a:t>
            </a:r>
            <a:endParaRPr lang="en-US" sz="2400" dirty="0">
              <a:solidFill>
                <a:schemeClr val="tx1"/>
              </a:solidFill>
              <a:latin typeface="Calibri" panose="020F0502020204030204" pitchFamily="34" charset="0"/>
              <a:cs typeface="Calibri" panose="020F0502020204030204" pitchFamily="34" charset="0"/>
            </a:endParaRPr>
          </a:p>
          <a:p>
            <a:pPr>
              <a:lnSpc>
                <a:spcPct val="108000"/>
              </a:lnSpc>
            </a:pPr>
            <a:endParaRPr lang="en-US" sz="2400" dirty="0">
              <a:solidFill>
                <a:schemeClr val="tx1"/>
              </a:solidFill>
              <a:latin typeface="Sniglet" panose="020B0604020202020204"/>
            </a:endParaRPr>
          </a:p>
        </p:txBody>
      </p:sp>
    </p:spTree>
    <p:extLst>
      <p:ext uri="{BB962C8B-B14F-4D97-AF65-F5344CB8AC3E}">
        <p14:creationId xmlns:p14="http://schemas.microsoft.com/office/powerpoint/2010/main" val="29231722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774306" cy="1320800"/>
          </a:xfrm>
        </p:spPr>
        <p:txBody>
          <a:bodyPr anchor="ctr">
            <a:no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When Administering Remotely… </a:t>
            </a:r>
            <a:endParaRPr lang="en-US" sz="4000" b="1" dirty="0">
              <a:solidFill>
                <a:srgbClr val="FF0000"/>
              </a:solidFill>
              <a:latin typeface="Calibri" panose="020F0502020204030204" pitchFamily="34" charset="0"/>
              <a:cs typeface="Calibri" panose="020F0502020204030204" pitchFamily="34" charset="0"/>
            </a:endParaRPr>
          </a:p>
        </p:txBody>
      </p:sp>
      <p:sp>
        <p:nvSpPr>
          <p:cNvPr id="4" name="Content Placeholder 3"/>
          <p:cNvSpPr>
            <a:spLocks noGrp="1"/>
          </p:cNvSpPr>
          <p:nvPr>
            <p:ph idx="1"/>
          </p:nvPr>
        </p:nvSpPr>
        <p:spPr>
          <a:xfrm>
            <a:off x="1398143" y="2160590"/>
            <a:ext cx="6148551" cy="3880773"/>
          </a:xfrm>
        </p:spPr>
        <p:txBody>
          <a:bodyPr>
            <a:noAutofit/>
          </a:bodyPr>
          <a:lstStyle/>
          <a:p>
            <a:pPr marL="53975" lvl="1" indent="0">
              <a:buNone/>
            </a:pPr>
            <a:r>
              <a:rPr lang="en-US" sz="3200" dirty="0" smtClean="0">
                <a:solidFill>
                  <a:schemeClr val="tx1"/>
                </a:solidFill>
                <a:latin typeface="Calibri" panose="020F0502020204030204" pitchFamily="34" charset="0"/>
                <a:cs typeface="Calibri" panose="020F0502020204030204" pitchFamily="34" charset="0"/>
              </a:rPr>
              <a:t>DO</a:t>
            </a:r>
          </a:p>
          <a:p>
            <a:pPr marL="460375" lvl="1" indent="-406400">
              <a:lnSpc>
                <a:spcPct val="108000"/>
              </a:lnSpc>
            </a:pPr>
            <a:r>
              <a:rPr lang="en-US" sz="2400" dirty="0" smtClean="0">
                <a:solidFill>
                  <a:schemeClr val="tx1"/>
                </a:solidFill>
                <a:latin typeface="Calibri" panose="020F0502020204030204" pitchFamily="34" charset="0"/>
                <a:cs typeface="Calibri" panose="020F0502020204030204" pitchFamily="34" charset="0"/>
              </a:rPr>
              <a:t>Know </a:t>
            </a:r>
            <a:r>
              <a:rPr lang="en-US" sz="2400" dirty="0">
                <a:solidFill>
                  <a:schemeClr val="tx1"/>
                </a:solidFill>
                <a:latin typeface="Calibri" panose="020F0502020204030204" pitchFamily="34" charset="0"/>
                <a:cs typeface="Calibri" panose="020F0502020204030204" pitchFamily="34" charset="0"/>
              </a:rPr>
              <a:t>the purpose for administering the </a:t>
            </a:r>
            <a:r>
              <a:rPr lang="en-US" sz="2400" dirty="0" smtClean="0">
                <a:solidFill>
                  <a:schemeClr val="tx1"/>
                </a:solidFill>
                <a:latin typeface="Calibri" panose="020F0502020204030204" pitchFamily="34" charset="0"/>
                <a:cs typeface="Calibri" panose="020F0502020204030204" pitchFamily="34" charset="0"/>
              </a:rPr>
              <a:t>interim assessment </a:t>
            </a:r>
            <a:r>
              <a:rPr lang="en-US" sz="2400" dirty="0">
                <a:solidFill>
                  <a:schemeClr val="tx1"/>
                </a:solidFill>
                <a:latin typeface="Calibri" panose="020F0502020204030204" pitchFamily="34" charset="0"/>
                <a:cs typeface="Calibri" panose="020F0502020204030204" pitchFamily="34" charset="0"/>
              </a:rPr>
              <a:t>(or test items). </a:t>
            </a:r>
            <a:endParaRPr lang="en-US" sz="2400" dirty="0" smtClean="0">
              <a:solidFill>
                <a:schemeClr val="tx1"/>
              </a:solidFill>
              <a:latin typeface="Calibri" panose="020F0502020204030204" pitchFamily="34" charset="0"/>
              <a:cs typeface="Calibri" panose="020F0502020204030204" pitchFamily="34" charset="0"/>
            </a:endParaRPr>
          </a:p>
          <a:p>
            <a:pPr marL="460375" lvl="1" indent="-406400">
              <a:lnSpc>
                <a:spcPct val="108000"/>
              </a:lnSpc>
            </a:pPr>
            <a:r>
              <a:rPr lang="en-US" sz="2400" dirty="0" smtClean="0">
                <a:solidFill>
                  <a:schemeClr val="tx1"/>
                </a:solidFill>
                <a:latin typeface="Calibri" panose="020F0502020204030204" pitchFamily="34" charset="0"/>
                <a:cs typeface="Calibri" panose="020F0502020204030204" pitchFamily="34" charset="0"/>
              </a:rPr>
              <a:t>Choose which </a:t>
            </a:r>
            <a:r>
              <a:rPr lang="en-US" sz="2400" dirty="0" smtClean="0">
                <a:solidFill>
                  <a:schemeClr val="tx1"/>
                </a:solidFill>
                <a:latin typeface="Calibri" panose="020F0502020204030204" pitchFamily="34" charset="0"/>
                <a:cs typeface="Calibri" panose="020F0502020204030204" pitchFamily="34" charset="0"/>
              </a:rPr>
              <a:t>interim assessment </a:t>
            </a:r>
            <a:r>
              <a:rPr lang="en-US" sz="2400" dirty="0" smtClean="0">
                <a:solidFill>
                  <a:schemeClr val="tx1"/>
                </a:solidFill>
                <a:latin typeface="Calibri" panose="020F0502020204030204" pitchFamily="34" charset="0"/>
                <a:cs typeface="Calibri" panose="020F0502020204030204" pitchFamily="34" charset="0"/>
              </a:rPr>
              <a:t>will provide the best information or determine whether presenting an interim item during instruction will best meet your needs.</a:t>
            </a:r>
            <a:endParaRPr lang="en-US" sz="2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340108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chor="ctr">
            <a:no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When Administering Remotely… </a:t>
            </a:r>
            <a:endParaRPr lang="en-US" sz="4000" b="1" dirty="0">
              <a:solidFill>
                <a:srgbClr val="FF0000"/>
              </a:solidFill>
              <a:latin typeface="Calibri" panose="020F0502020204030204" pitchFamily="34" charset="0"/>
              <a:cs typeface="Calibri" panose="020F0502020204030204" pitchFamily="34" charset="0"/>
            </a:endParaRPr>
          </a:p>
        </p:txBody>
      </p:sp>
      <p:sp>
        <p:nvSpPr>
          <p:cNvPr id="4" name="Content Placeholder 3"/>
          <p:cNvSpPr>
            <a:spLocks noGrp="1"/>
          </p:cNvSpPr>
          <p:nvPr>
            <p:ph idx="1"/>
          </p:nvPr>
        </p:nvSpPr>
        <p:spPr>
          <a:xfrm>
            <a:off x="1398143" y="2160590"/>
            <a:ext cx="5986505" cy="3880773"/>
          </a:xfrm>
        </p:spPr>
        <p:txBody>
          <a:bodyPr>
            <a:normAutofit/>
          </a:bodyPr>
          <a:lstStyle/>
          <a:p>
            <a:pPr marL="0" lvl="1" indent="0">
              <a:buNone/>
            </a:pPr>
            <a:r>
              <a:rPr lang="en-US" sz="3200" dirty="0" smtClean="0">
                <a:solidFill>
                  <a:schemeClr val="tx1"/>
                </a:solidFill>
                <a:latin typeface="Calibri" panose="020F0502020204030204" pitchFamily="34" charset="0"/>
                <a:cs typeface="Calibri" panose="020F0502020204030204" pitchFamily="34" charset="0"/>
              </a:rPr>
              <a:t>DON’T</a:t>
            </a:r>
          </a:p>
          <a:p>
            <a:pPr marL="344488" lvl="1" indent="-344488"/>
            <a:r>
              <a:rPr lang="en-US" sz="2400" dirty="0" smtClean="0">
                <a:solidFill>
                  <a:schemeClr val="tx1"/>
                </a:solidFill>
                <a:latin typeface="Calibri" panose="020F0502020204030204" pitchFamily="34" charset="0"/>
                <a:cs typeface="Calibri" panose="020F0502020204030204" pitchFamily="34" charset="0"/>
              </a:rPr>
              <a:t>Do </a:t>
            </a:r>
            <a:r>
              <a:rPr lang="en-US" sz="2400" dirty="0">
                <a:solidFill>
                  <a:schemeClr val="tx1"/>
                </a:solidFill>
                <a:latin typeface="Calibri" panose="020F0502020204030204" pitchFamily="34" charset="0"/>
                <a:cs typeface="Calibri" panose="020F0502020204030204" pitchFamily="34" charset="0"/>
              </a:rPr>
              <a:t>not post the test items on the internet or a public </a:t>
            </a:r>
            <a:r>
              <a:rPr lang="en-US" sz="2400" dirty="0" smtClean="0">
                <a:solidFill>
                  <a:schemeClr val="tx1"/>
                </a:solidFill>
                <a:latin typeface="Calibri" panose="020F0502020204030204" pitchFamily="34" charset="0"/>
                <a:cs typeface="Calibri" panose="020F0502020204030204" pitchFamily="34" charset="0"/>
              </a:rPr>
              <a:t>page.</a:t>
            </a:r>
            <a:endParaRPr lang="en-US" sz="2400" dirty="0">
              <a:solidFill>
                <a:schemeClr val="tx1"/>
              </a:solidFill>
              <a:latin typeface="Calibri" panose="020F0502020204030204" pitchFamily="34" charset="0"/>
              <a:cs typeface="Calibri" panose="020F0502020204030204" pitchFamily="34" charset="0"/>
            </a:endParaRPr>
          </a:p>
          <a:p>
            <a:pPr marL="344488" lvl="1" indent="-344488"/>
            <a:r>
              <a:rPr lang="en-US" sz="2400" dirty="0">
                <a:solidFill>
                  <a:schemeClr val="tx1"/>
                </a:solidFill>
                <a:latin typeface="Calibri" panose="020F0502020204030204" pitchFamily="34" charset="0"/>
                <a:cs typeface="Calibri" panose="020F0502020204030204" pitchFamily="34" charset="0"/>
              </a:rPr>
              <a:t>Do not email interim test </a:t>
            </a:r>
            <a:r>
              <a:rPr lang="en-US" sz="2400" dirty="0" smtClean="0">
                <a:solidFill>
                  <a:schemeClr val="tx1"/>
                </a:solidFill>
                <a:latin typeface="Calibri" panose="020F0502020204030204" pitchFamily="34" charset="0"/>
                <a:cs typeface="Calibri" panose="020F0502020204030204" pitchFamily="34" charset="0"/>
              </a:rPr>
              <a:t>items.</a:t>
            </a:r>
            <a:endParaRPr lang="en-US" sz="2400" dirty="0">
              <a:solidFill>
                <a:schemeClr val="tx1"/>
              </a:solidFill>
              <a:latin typeface="Calibri" panose="020F0502020204030204" pitchFamily="34" charset="0"/>
              <a:cs typeface="Calibri" panose="020F0502020204030204" pitchFamily="34" charset="0"/>
            </a:endParaRPr>
          </a:p>
          <a:p>
            <a:pPr marL="344488" lvl="1" indent="-344488"/>
            <a:r>
              <a:rPr lang="en-US" sz="2400" dirty="0">
                <a:solidFill>
                  <a:schemeClr val="tx1"/>
                </a:solidFill>
                <a:latin typeface="Calibri" panose="020F0502020204030204" pitchFamily="34" charset="0"/>
                <a:cs typeface="Calibri" panose="020F0502020204030204" pitchFamily="34" charset="0"/>
              </a:rPr>
              <a:t>Do not email or text students’ personal or confidential information—even to parents. Use a secure method provided by your district.</a:t>
            </a:r>
          </a:p>
        </p:txBody>
      </p:sp>
    </p:spTree>
    <p:extLst>
      <p:ext uri="{BB962C8B-B14F-4D97-AF65-F5344CB8AC3E}">
        <p14:creationId xmlns:p14="http://schemas.microsoft.com/office/powerpoint/2010/main" val="1216262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chor="t">
            <a:norm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Available Resources	</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98145" y="1770322"/>
            <a:ext cx="6568566" cy="4215987"/>
          </a:xfrm>
        </p:spPr>
        <p:txBody>
          <a:bodyPr>
            <a:normAutofit lnSpcReduction="10000"/>
          </a:bodyPr>
          <a:lstStyle/>
          <a:p>
            <a:pPr>
              <a:lnSpc>
                <a:spcPct val="101000"/>
              </a:lnSpc>
            </a:pPr>
            <a:r>
              <a:rPr lang="en-US" sz="2400" u="sng" dirty="0">
                <a:solidFill>
                  <a:srgbClr val="FF0000"/>
                </a:solidFill>
                <a:latin typeface="Calibri" panose="020F0502020204030204" pitchFamily="34" charset="0"/>
                <a:cs typeface="Calibri" panose="020F0502020204030204" pitchFamily="34" charset="0"/>
                <a:hlinkClick r:id="rId3"/>
              </a:rPr>
              <a:t>Tools for Teachers: Remote Teaching and Learning</a:t>
            </a:r>
            <a:endParaRPr lang="en-US" sz="2400" u="sng" dirty="0">
              <a:solidFill>
                <a:srgbClr val="FF0000"/>
              </a:solidFill>
              <a:latin typeface="Calibri" panose="020F0502020204030204" pitchFamily="34" charset="0"/>
              <a:cs typeface="Calibri" panose="020F0502020204030204" pitchFamily="34" charset="0"/>
            </a:endParaRPr>
          </a:p>
          <a:p>
            <a:pPr>
              <a:lnSpc>
                <a:spcPct val="101000"/>
              </a:lnSpc>
            </a:pPr>
            <a:r>
              <a:rPr lang="en-US" sz="2400" u="sng" dirty="0">
                <a:solidFill>
                  <a:srgbClr val="FF0000"/>
                </a:solidFill>
                <a:latin typeface="Calibri" panose="020F0502020204030204" pitchFamily="34" charset="0"/>
                <a:cs typeface="Calibri" panose="020F0502020204030204" pitchFamily="34" charset="0"/>
                <a:hlinkClick r:id="rId4"/>
              </a:rPr>
              <a:t>CSDE Comprehensive Assessment Program </a:t>
            </a:r>
            <a:r>
              <a:rPr lang="en-US" sz="2400" u="sng" dirty="0" smtClean="0">
                <a:solidFill>
                  <a:srgbClr val="FF0000"/>
                </a:solidFill>
                <a:latin typeface="Calibri" panose="020F0502020204030204" pitchFamily="34" charset="0"/>
                <a:cs typeface="Calibri" panose="020F0502020204030204" pitchFamily="34" charset="0"/>
                <a:hlinkClick r:id="rId4"/>
              </a:rPr>
              <a:t>Portal</a:t>
            </a:r>
            <a:endParaRPr lang="en-US" sz="2400" u="sng" dirty="0" smtClean="0">
              <a:solidFill>
                <a:srgbClr val="FF0000"/>
              </a:solidFill>
              <a:latin typeface="Calibri" panose="020F0502020204030204" pitchFamily="34" charset="0"/>
              <a:cs typeface="Calibri" panose="020F0502020204030204" pitchFamily="34" charset="0"/>
            </a:endParaRPr>
          </a:p>
          <a:p>
            <a:pPr>
              <a:lnSpc>
                <a:spcPct val="101000"/>
              </a:lnSpc>
            </a:pPr>
            <a:r>
              <a:rPr lang="en-US" sz="2400" u="sng" dirty="0">
                <a:solidFill>
                  <a:srgbClr val="FF0000"/>
                </a:solidFill>
                <a:latin typeface="Calibri" panose="020F0502020204030204" pitchFamily="34" charset="0"/>
                <a:cs typeface="Calibri" panose="020F0502020204030204" pitchFamily="34" charset="0"/>
                <a:hlinkClick r:id="rId5"/>
              </a:rPr>
              <a:t>Quick Guide to Administer Interim Assessments </a:t>
            </a:r>
            <a:r>
              <a:rPr lang="en-US" sz="2400" u="sng" dirty="0" smtClean="0">
                <a:solidFill>
                  <a:srgbClr val="FF0000"/>
                </a:solidFill>
                <a:latin typeface="Calibri" panose="020F0502020204030204" pitchFamily="34" charset="0"/>
                <a:cs typeface="Calibri" panose="020F0502020204030204" pitchFamily="34" charset="0"/>
                <a:hlinkClick r:id="rId5"/>
              </a:rPr>
              <a:t>Remotely</a:t>
            </a:r>
            <a:endParaRPr lang="en-US" sz="2400" u="sng" dirty="0">
              <a:solidFill>
                <a:srgbClr val="FF0000"/>
              </a:solidFill>
              <a:latin typeface="Calibri" panose="020F0502020204030204" pitchFamily="34" charset="0"/>
              <a:cs typeface="Calibri" panose="020F0502020204030204" pitchFamily="34" charset="0"/>
            </a:endParaRPr>
          </a:p>
          <a:p>
            <a:pPr>
              <a:lnSpc>
                <a:spcPct val="101000"/>
              </a:lnSpc>
            </a:pPr>
            <a:r>
              <a:rPr lang="en-US" sz="2400" u="sng" dirty="0" smtClean="0">
                <a:solidFill>
                  <a:srgbClr val="FF0000"/>
                </a:solidFill>
                <a:latin typeface="Calibri" panose="020F0502020204030204" pitchFamily="34" charset="0"/>
                <a:cs typeface="Calibri" panose="020F0502020204030204" pitchFamily="34" charset="0"/>
                <a:hlinkClick r:id="rId6"/>
              </a:rPr>
              <a:t>How </a:t>
            </a:r>
            <a:r>
              <a:rPr lang="en-US" sz="2400" u="sng" dirty="0">
                <a:solidFill>
                  <a:srgbClr val="FF0000"/>
                </a:solidFill>
                <a:latin typeface="Calibri" panose="020F0502020204030204" pitchFamily="34" charset="0"/>
                <a:cs typeface="Calibri" panose="020F0502020204030204" pitchFamily="34" charset="0"/>
                <a:hlinkClick r:id="rId6"/>
              </a:rPr>
              <a:t>to Activate an Interim Assessment Test </a:t>
            </a:r>
            <a:r>
              <a:rPr lang="en-US" sz="2400" u="sng" dirty="0" smtClean="0">
                <a:solidFill>
                  <a:srgbClr val="FF0000"/>
                </a:solidFill>
                <a:latin typeface="Calibri" panose="020F0502020204030204" pitchFamily="34" charset="0"/>
                <a:cs typeface="Calibri" panose="020F0502020204030204" pitchFamily="34" charset="0"/>
                <a:hlinkClick r:id="rId6"/>
              </a:rPr>
              <a:t>Session</a:t>
            </a:r>
            <a:endParaRPr lang="en-US" sz="2400" u="sng" dirty="0" smtClean="0">
              <a:solidFill>
                <a:srgbClr val="FF0000"/>
              </a:solidFill>
              <a:latin typeface="Calibri" panose="020F0502020204030204" pitchFamily="34" charset="0"/>
              <a:cs typeface="Calibri" panose="020F0502020204030204" pitchFamily="34" charset="0"/>
            </a:endParaRPr>
          </a:p>
          <a:p>
            <a:pPr>
              <a:lnSpc>
                <a:spcPct val="101000"/>
              </a:lnSpc>
            </a:pPr>
            <a:r>
              <a:rPr lang="en-US" sz="2400" u="sng" dirty="0">
                <a:solidFill>
                  <a:srgbClr val="FF0000"/>
                </a:solidFill>
                <a:latin typeface="Calibri" panose="020F0502020204030204" pitchFamily="34" charset="0"/>
                <a:cs typeface="Calibri" panose="020F0502020204030204" pitchFamily="34" charset="0"/>
                <a:hlinkClick r:id="rId7"/>
              </a:rPr>
              <a:t>Next Generation Science Standards Test Administration Quick Guide</a:t>
            </a:r>
            <a:endParaRPr lang="en-US" sz="2400" u="sng" dirty="0" smtClean="0">
              <a:solidFill>
                <a:srgbClr val="FF0000"/>
              </a:solidFill>
              <a:latin typeface="Calibri" panose="020F0502020204030204" pitchFamily="34" charset="0"/>
              <a:cs typeface="Calibri" panose="020F0502020204030204" pitchFamily="34" charset="0"/>
            </a:endParaRPr>
          </a:p>
          <a:p>
            <a:endParaRPr lang="en-US" sz="2400" dirty="0">
              <a:latin typeface="Sniglet"/>
            </a:endParaRPr>
          </a:p>
        </p:txBody>
      </p:sp>
    </p:spTree>
    <p:extLst>
      <p:ext uri="{BB962C8B-B14F-4D97-AF65-F5344CB8AC3E}">
        <p14:creationId xmlns:p14="http://schemas.microsoft.com/office/powerpoint/2010/main" val="36564368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orm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Available Resources	</a:t>
            </a:r>
            <a:endParaRPr lang="en-US" sz="4000" dirty="0">
              <a:solidFill>
                <a:schemeClr val="accent2">
                  <a:lumMod val="75000"/>
                </a:schemeClr>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98143" y="1621715"/>
            <a:ext cx="6347714" cy="4324989"/>
          </a:xfrm>
        </p:spPr>
        <p:txBody>
          <a:bodyPr>
            <a:noAutofit/>
          </a:bodyPr>
          <a:lstStyle/>
          <a:p>
            <a:pPr lvl="0">
              <a:lnSpc>
                <a:spcPct val="108000"/>
              </a:lnSpc>
            </a:pPr>
            <a:r>
              <a:rPr lang="en-US" sz="2400" u="sng" dirty="0" smtClean="0">
                <a:latin typeface="Calibri" panose="020F0502020204030204" pitchFamily="34" charset="0"/>
                <a:cs typeface="Calibri" panose="020F0502020204030204" pitchFamily="34" charset="0"/>
                <a:hlinkClick r:id="rId3"/>
              </a:rPr>
              <a:t>Embedded </a:t>
            </a:r>
            <a:r>
              <a:rPr lang="en-US" sz="2400" u="sng" dirty="0">
                <a:latin typeface="Calibri" panose="020F0502020204030204" pitchFamily="34" charset="0"/>
                <a:cs typeface="Calibri" panose="020F0502020204030204" pitchFamily="34" charset="0"/>
                <a:hlinkClick r:id="rId3"/>
              </a:rPr>
              <a:t>and Non-Embedded Designated Supports for English </a:t>
            </a:r>
            <a:r>
              <a:rPr lang="en-US" sz="2400" u="sng" dirty="0" smtClean="0">
                <a:latin typeface="Calibri" panose="020F0502020204030204" pitchFamily="34" charset="0"/>
                <a:cs typeface="Calibri" panose="020F0502020204030204" pitchFamily="34" charset="0"/>
                <a:hlinkClick r:id="rId3"/>
              </a:rPr>
              <a:t>Learners</a:t>
            </a:r>
            <a:endParaRPr lang="en-US" sz="2400" u="sng" dirty="0" smtClean="0">
              <a:latin typeface="Calibri" panose="020F0502020204030204" pitchFamily="34" charset="0"/>
              <a:cs typeface="Calibri" panose="020F0502020204030204" pitchFamily="34" charset="0"/>
            </a:endParaRPr>
          </a:p>
          <a:p>
            <a:pPr>
              <a:lnSpc>
                <a:spcPct val="108000"/>
              </a:lnSpc>
            </a:pPr>
            <a:r>
              <a:rPr lang="en-US" sz="2400" u="sng" dirty="0">
                <a:latin typeface="Calibri" panose="020F0502020204030204" pitchFamily="34" charset="0"/>
                <a:cs typeface="Calibri" panose="020F0502020204030204" pitchFamily="34" charset="0"/>
                <a:hlinkClick r:id="rId4"/>
              </a:rPr>
              <a:t>Manually Entering Designated Supports and </a:t>
            </a:r>
            <a:r>
              <a:rPr lang="en-US" sz="2400" u="sng" dirty="0" smtClean="0">
                <a:latin typeface="Calibri" panose="020F0502020204030204" pitchFamily="34" charset="0"/>
                <a:cs typeface="Calibri" panose="020F0502020204030204" pitchFamily="34" charset="0"/>
                <a:hlinkClick r:id="rId4"/>
              </a:rPr>
              <a:t>Accommodations</a:t>
            </a:r>
            <a:endParaRPr lang="en-US" sz="2400" u="sng" dirty="0" smtClean="0">
              <a:latin typeface="Calibri" panose="020F0502020204030204" pitchFamily="34" charset="0"/>
              <a:cs typeface="Calibri" panose="020F0502020204030204" pitchFamily="34" charset="0"/>
            </a:endParaRPr>
          </a:p>
          <a:p>
            <a:pPr>
              <a:lnSpc>
                <a:spcPct val="108000"/>
              </a:lnSpc>
            </a:pPr>
            <a:r>
              <a:rPr lang="en-US" sz="2400" u="sng" dirty="0" smtClean="0">
                <a:solidFill>
                  <a:schemeClr val="accent2">
                    <a:lumMod val="75000"/>
                  </a:schemeClr>
                </a:solidFill>
                <a:latin typeface="Calibri" panose="020F0502020204030204" pitchFamily="34" charset="0"/>
                <a:cs typeface="Calibri" panose="020F0502020204030204" pitchFamily="34" charset="0"/>
                <a:hlinkClick r:id="rId5"/>
              </a:rPr>
              <a:t>Assistive Technology Manual</a:t>
            </a:r>
            <a:endParaRPr lang="en-US" sz="2400" dirty="0">
              <a:solidFill>
                <a:schemeClr val="accent2">
                  <a:lumMod val="75000"/>
                </a:schemeClr>
              </a:solidFill>
              <a:latin typeface="Calibri" panose="020F0502020204030204" pitchFamily="34" charset="0"/>
              <a:cs typeface="Calibri" panose="020F0502020204030204" pitchFamily="34" charset="0"/>
            </a:endParaRPr>
          </a:p>
          <a:p>
            <a:pPr lvl="0">
              <a:lnSpc>
                <a:spcPct val="108000"/>
              </a:lnSpc>
            </a:pPr>
            <a:r>
              <a:rPr lang="en-US" sz="2400" u="sng" dirty="0">
                <a:latin typeface="Calibri" panose="020F0502020204030204" pitchFamily="34" charset="0"/>
                <a:cs typeface="Calibri" panose="020F0502020204030204" pitchFamily="34" charset="0"/>
                <a:hlinkClick r:id="rId6"/>
              </a:rPr>
              <a:t>How to Activate a Test Session Smarter Balanced Interim Assessments</a:t>
            </a:r>
            <a:endParaRPr lang="en-US" sz="2400" dirty="0">
              <a:latin typeface="Calibri" panose="020F0502020204030204" pitchFamily="34" charset="0"/>
              <a:cs typeface="Calibri" panose="020F0502020204030204" pitchFamily="34" charset="0"/>
            </a:endParaRPr>
          </a:p>
          <a:p>
            <a:pPr>
              <a:lnSpc>
                <a:spcPct val="108000"/>
              </a:lnSpc>
            </a:pPr>
            <a:r>
              <a:rPr lang="en-US" sz="2400" u="sng" dirty="0" smtClean="0">
                <a:latin typeface="Calibri" panose="020F0502020204030204" pitchFamily="34" charset="0"/>
                <a:cs typeface="Calibri" panose="020F0502020204030204" pitchFamily="34" charset="0"/>
                <a:hlinkClick r:id="rId7"/>
              </a:rPr>
              <a:t>2020-21 </a:t>
            </a:r>
            <a:r>
              <a:rPr lang="en-US" sz="2400" u="sng" dirty="0">
                <a:latin typeface="Calibri" panose="020F0502020204030204" pitchFamily="34" charset="0"/>
                <a:cs typeface="Calibri" panose="020F0502020204030204" pitchFamily="34" charset="0"/>
                <a:hlinkClick r:id="rId7"/>
              </a:rPr>
              <a:t>Smarter Balanced Interim Assessment Overview</a:t>
            </a:r>
            <a:endParaRPr lang="en-US" sz="2400" u="sng" dirty="0">
              <a:latin typeface="Calibri" panose="020F0502020204030204" pitchFamily="34" charset="0"/>
              <a:cs typeface="Calibri" panose="020F0502020204030204" pitchFamily="34" charset="0"/>
            </a:endParaRPr>
          </a:p>
          <a:p>
            <a:pPr>
              <a:lnSpc>
                <a:spcPct val="108000"/>
              </a:lnSpc>
            </a:pPr>
            <a:endParaRPr lang="en-US" sz="2300" dirty="0">
              <a:latin typeface="Sniglet" panose="020B0604020202020204"/>
            </a:endParaRPr>
          </a:p>
        </p:txBody>
      </p:sp>
    </p:spTree>
    <p:extLst>
      <p:ext uri="{BB962C8B-B14F-4D97-AF65-F5344CB8AC3E}">
        <p14:creationId xmlns:p14="http://schemas.microsoft.com/office/powerpoint/2010/main" val="4946628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ormAutofit/>
          </a:bodyPr>
          <a:lstStyle/>
          <a:p>
            <a:pPr>
              <a:lnSpc>
                <a:spcPct val="108000"/>
              </a:lnSpc>
            </a:pPr>
            <a:r>
              <a:rPr lang="en-US" sz="4000" b="1" dirty="0" smtClean="0">
                <a:solidFill>
                  <a:schemeClr val="accent2">
                    <a:lumMod val="75000"/>
                  </a:schemeClr>
                </a:solidFill>
                <a:latin typeface="Calibri" panose="020F0502020204030204" pitchFamily="34" charset="0"/>
                <a:cs typeface="Calibri" panose="020F0502020204030204" pitchFamily="34" charset="0"/>
              </a:rPr>
              <a:t>Available Resources	</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98144" y="1679608"/>
            <a:ext cx="6347713" cy="4049738"/>
          </a:xfrm>
        </p:spPr>
        <p:txBody>
          <a:bodyPr>
            <a:normAutofit/>
          </a:bodyPr>
          <a:lstStyle/>
          <a:p>
            <a:pPr>
              <a:lnSpc>
                <a:spcPct val="108000"/>
              </a:lnSpc>
            </a:pPr>
            <a:r>
              <a:rPr lang="en-US" sz="2400" u="sng" dirty="0" smtClean="0">
                <a:latin typeface="Calibri" panose="020F0502020204030204" pitchFamily="34" charset="0"/>
                <a:cs typeface="Calibri" panose="020F0502020204030204" pitchFamily="34" charset="0"/>
                <a:hlinkClick r:id="rId3"/>
              </a:rPr>
              <a:t>CSDE Interim Assessment Web Page</a:t>
            </a:r>
            <a:endParaRPr lang="en-US" sz="2400" u="sng" dirty="0" smtClean="0">
              <a:latin typeface="Calibri" panose="020F0502020204030204" pitchFamily="34" charset="0"/>
              <a:cs typeface="Calibri" panose="020F0502020204030204" pitchFamily="34" charset="0"/>
              <a:hlinkClick r:id="rId4"/>
            </a:endParaRPr>
          </a:p>
          <a:p>
            <a:pPr>
              <a:lnSpc>
                <a:spcPct val="108000"/>
              </a:lnSpc>
            </a:pPr>
            <a:r>
              <a:rPr lang="en-US" sz="2400" u="sng" dirty="0" smtClean="0">
                <a:latin typeface="Calibri" panose="020F0502020204030204" pitchFamily="34" charset="0"/>
                <a:cs typeface="Calibri" panose="020F0502020204030204" pitchFamily="34" charset="0"/>
                <a:hlinkClick r:id="rId5"/>
              </a:rPr>
              <a:t>Assessment Guidelines</a:t>
            </a:r>
            <a:endParaRPr lang="en-US" sz="2400" u="sng" dirty="0" smtClean="0">
              <a:latin typeface="Calibri" panose="020F0502020204030204" pitchFamily="34" charset="0"/>
              <a:cs typeface="Calibri" panose="020F0502020204030204" pitchFamily="34" charset="0"/>
            </a:endParaRPr>
          </a:p>
          <a:p>
            <a:pPr>
              <a:lnSpc>
                <a:spcPct val="108000"/>
              </a:lnSpc>
            </a:pPr>
            <a:r>
              <a:rPr lang="en-US" sz="2400" u="sng" dirty="0" smtClean="0">
                <a:latin typeface="Calibri" panose="020F0502020204030204" pitchFamily="34" charset="0"/>
                <a:cs typeface="Calibri" panose="020F0502020204030204" pitchFamily="34" charset="0"/>
                <a:hlinkClick r:id="rId6"/>
              </a:rPr>
              <a:t>Test </a:t>
            </a:r>
            <a:r>
              <a:rPr lang="en-US" sz="2400" u="sng" dirty="0">
                <a:latin typeface="Calibri" panose="020F0502020204030204" pitchFamily="34" charset="0"/>
                <a:cs typeface="Calibri" panose="020F0502020204030204" pitchFamily="34" charset="0"/>
                <a:hlinkClick r:id="rId6"/>
              </a:rPr>
              <a:t>Delivery System Test Administrator User </a:t>
            </a:r>
            <a:r>
              <a:rPr lang="en-US" sz="2400" u="sng" dirty="0" smtClean="0">
                <a:latin typeface="Calibri" panose="020F0502020204030204" pitchFamily="34" charset="0"/>
                <a:cs typeface="Calibri" panose="020F0502020204030204" pitchFamily="34" charset="0"/>
                <a:hlinkClick r:id="rId6"/>
              </a:rPr>
              <a:t>Guide</a:t>
            </a:r>
            <a:endParaRPr lang="en-US" sz="2400" u="sng" dirty="0" smtClean="0">
              <a:latin typeface="Calibri" panose="020F0502020204030204" pitchFamily="34" charset="0"/>
              <a:cs typeface="Calibri" panose="020F0502020204030204" pitchFamily="34" charset="0"/>
            </a:endParaRPr>
          </a:p>
          <a:p>
            <a:pPr>
              <a:lnSpc>
                <a:spcPct val="108000"/>
              </a:lnSpc>
            </a:pPr>
            <a:r>
              <a:rPr lang="en-US" sz="2400" u="sng" dirty="0" smtClean="0">
                <a:latin typeface="Calibri" panose="020F0502020204030204" pitchFamily="34" charset="0"/>
                <a:cs typeface="Calibri" panose="020F0502020204030204" pitchFamily="34" charset="0"/>
                <a:hlinkClick r:id="rId7"/>
              </a:rPr>
              <a:t>Centralized Reporting </a:t>
            </a:r>
            <a:r>
              <a:rPr lang="en-US" sz="2400" u="sng" dirty="0">
                <a:latin typeface="Calibri" panose="020F0502020204030204" pitchFamily="34" charset="0"/>
                <a:cs typeface="Calibri" panose="020F0502020204030204" pitchFamily="34" charset="0"/>
                <a:hlinkClick r:id="rId7"/>
              </a:rPr>
              <a:t>System User </a:t>
            </a:r>
            <a:r>
              <a:rPr lang="en-US" sz="2400" u="sng" dirty="0" smtClean="0">
                <a:latin typeface="Calibri" panose="020F0502020204030204" pitchFamily="34" charset="0"/>
                <a:cs typeface="Calibri" panose="020F0502020204030204" pitchFamily="34" charset="0"/>
                <a:hlinkClick r:id="rId7"/>
              </a:rPr>
              <a:t>Guide</a:t>
            </a:r>
            <a:endParaRPr lang="en-US" sz="2400" u="sng" dirty="0" smtClean="0">
              <a:latin typeface="Calibri" panose="020F0502020204030204" pitchFamily="34" charset="0"/>
              <a:cs typeface="Calibri" panose="020F0502020204030204" pitchFamily="34" charset="0"/>
            </a:endParaRPr>
          </a:p>
          <a:p>
            <a:pPr>
              <a:lnSpc>
                <a:spcPct val="108000"/>
              </a:lnSpc>
            </a:pPr>
            <a:r>
              <a:rPr lang="en-US" sz="2400" u="sng" dirty="0">
                <a:latin typeface="Calibri" panose="020F0502020204030204" pitchFamily="34" charset="0"/>
                <a:cs typeface="Calibri" panose="020F0502020204030204" pitchFamily="34" charset="0"/>
                <a:hlinkClick r:id="rId8"/>
              </a:rPr>
              <a:t>Smarter Balanced Interim Assessment Test Administration </a:t>
            </a:r>
            <a:r>
              <a:rPr lang="en-US" sz="2400" u="sng" dirty="0" smtClean="0">
                <a:latin typeface="Calibri" panose="020F0502020204030204" pitchFamily="34" charset="0"/>
                <a:cs typeface="Calibri" panose="020F0502020204030204" pitchFamily="34" charset="0"/>
                <a:hlinkClick r:id="rId8"/>
              </a:rPr>
              <a:t>Manual</a:t>
            </a:r>
            <a:endParaRPr lang="en-US" sz="2400" u="sng" dirty="0">
              <a:latin typeface="Calibri" panose="020F0502020204030204" pitchFamily="34" charset="0"/>
              <a:cs typeface="Calibri" panose="020F0502020204030204" pitchFamily="34" charset="0"/>
            </a:endParaRPr>
          </a:p>
          <a:p>
            <a:endParaRPr lang="en-US" sz="1600" u="sng" dirty="0" smtClean="0"/>
          </a:p>
        </p:txBody>
      </p:sp>
    </p:spTree>
    <p:extLst>
      <p:ext uri="{BB962C8B-B14F-4D97-AF65-F5344CB8AC3E}">
        <p14:creationId xmlns:p14="http://schemas.microsoft.com/office/powerpoint/2010/main" val="18314209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4" name="Title 3"/>
          <p:cNvSpPr>
            <a:spLocks noGrp="1"/>
          </p:cNvSpPr>
          <p:nvPr>
            <p:ph type="title"/>
          </p:nvPr>
        </p:nvSpPr>
        <p:spPr>
          <a:xfrm>
            <a:off x="1398143" y="609600"/>
            <a:ext cx="6347714" cy="1320800"/>
          </a:xfrm>
        </p:spPr>
        <p:txBody>
          <a:bodyPr>
            <a:norm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Contact Information</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
        <p:nvSpPr>
          <p:cNvPr id="277" name="Google Shape;277;p34"/>
          <p:cNvSpPr txBox="1">
            <a:spLocks noGrp="1"/>
          </p:cNvSpPr>
          <p:nvPr>
            <p:ph type="subTitle" idx="4294967295"/>
          </p:nvPr>
        </p:nvSpPr>
        <p:spPr>
          <a:xfrm>
            <a:off x="1398143" y="1466284"/>
            <a:ext cx="6168517" cy="1827213"/>
          </a:xfrm>
          <a:prstGeom prst="rect">
            <a:avLst/>
          </a:prstGeom>
        </p:spPr>
        <p:txBody>
          <a:bodyPr spcFirstLastPara="1" vert="horz" wrap="square" lIns="91425" tIns="91425" rIns="91425" bIns="91425" rtlCol="0" anchor="t" anchorCtr="0">
            <a:noAutofit/>
          </a:bodyPr>
          <a:lstStyle/>
          <a:p>
            <a:pPr marL="0" indent="0">
              <a:spcBef>
                <a:spcPts val="0"/>
              </a:spcBef>
              <a:buNone/>
            </a:pPr>
            <a:r>
              <a:rPr lang="en-US" sz="2400" b="1" dirty="0">
                <a:latin typeface="Calibri" panose="020F0502020204030204" pitchFamily="34" charset="0"/>
                <a:cs typeface="Calibri" panose="020F0502020204030204" pitchFamily="34" charset="0"/>
              </a:rPr>
              <a:t>Dr. Cristi Alberino, ELA</a:t>
            </a:r>
          </a:p>
          <a:p>
            <a:pPr marL="0" indent="0">
              <a:spcBef>
                <a:spcPts val="0"/>
              </a:spcBef>
              <a:buNone/>
            </a:pPr>
            <a:r>
              <a:rPr lang="en-US" sz="2400" dirty="0">
                <a:latin typeface="Calibri" panose="020F0502020204030204" pitchFamily="34" charset="0"/>
                <a:cs typeface="Calibri" panose="020F0502020204030204" pitchFamily="34" charset="0"/>
              </a:rPr>
              <a:t>Education </a:t>
            </a:r>
            <a:r>
              <a:rPr lang="en-US" sz="2400" dirty="0" smtClean="0">
                <a:latin typeface="Calibri" panose="020F0502020204030204" pitchFamily="34" charset="0"/>
                <a:cs typeface="Calibri" panose="020F0502020204030204" pitchFamily="34" charset="0"/>
              </a:rPr>
              <a:t>Consultant, Performance Office</a:t>
            </a:r>
            <a:endParaRPr lang="en-US" sz="2400" dirty="0">
              <a:latin typeface="Calibri" panose="020F0502020204030204" pitchFamily="34" charset="0"/>
              <a:cs typeface="Calibri" panose="020F0502020204030204" pitchFamily="34" charset="0"/>
            </a:endParaRPr>
          </a:p>
          <a:p>
            <a:pPr marL="0" indent="0">
              <a:spcBef>
                <a:spcPts val="0"/>
              </a:spcBef>
              <a:buNone/>
            </a:pPr>
            <a:r>
              <a:rPr lang="en-US" sz="2400" dirty="0" smtClean="0">
                <a:latin typeface="Calibri" panose="020F0502020204030204" pitchFamily="34" charset="0"/>
                <a:cs typeface="Calibri" panose="020F0502020204030204" pitchFamily="34" charset="0"/>
                <a:hlinkClick r:id="rId3"/>
              </a:rPr>
              <a:t>Cristi.Alberino@ct.gov</a:t>
            </a:r>
            <a:r>
              <a:rPr lang="en-US" sz="2400" dirty="0" smtClean="0">
                <a:latin typeface="Calibri" panose="020F0502020204030204" pitchFamily="34" charset="0"/>
                <a:cs typeface="Calibri" panose="020F0502020204030204" pitchFamily="34" charset="0"/>
              </a:rPr>
              <a:t> </a:t>
            </a:r>
            <a:endParaRPr lang="en-US" sz="2400" dirty="0">
              <a:latin typeface="Calibri" panose="020F0502020204030204" pitchFamily="34" charset="0"/>
              <a:cs typeface="Calibri" panose="020F0502020204030204" pitchFamily="34" charset="0"/>
            </a:endParaRPr>
          </a:p>
          <a:p>
            <a:pPr marL="0" indent="0">
              <a:spcBef>
                <a:spcPts val="0"/>
              </a:spcBef>
              <a:buNone/>
            </a:pPr>
            <a:r>
              <a:rPr lang="en-US" sz="2400" dirty="0">
                <a:latin typeface="Calibri" panose="020F0502020204030204" pitchFamily="34" charset="0"/>
                <a:cs typeface="Calibri" panose="020F0502020204030204" pitchFamily="34" charset="0"/>
              </a:rPr>
              <a:t>860-713-6862</a:t>
            </a:r>
          </a:p>
        </p:txBody>
      </p:sp>
      <p:sp>
        <p:nvSpPr>
          <p:cNvPr id="2" name="TextBox 1"/>
          <p:cNvSpPr txBox="1"/>
          <p:nvPr/>
        </p:nvSpPr>
        <p:spPr>
          <a:xfrm>
            <a:off x="1398143" y="3249434"/>
            <a:ext cx="6168517" cy="1569660"/>
          </a:xfrm>
          <a:prstGeom prst="rect">
            <a:avLst/>
          </a:prstGeom>
          <a:noFill/>
        </p:spPr>
        <p:txBody>
          <a:bodyPr wrap="square" rtlCol="0">
            <a:spAutoFit/>
          </a:bodyPr>
          <a:lstStyle/>
          <a:p>
            <a:r>
              <a:rPr lang="en-US" sz="2400" b="1" dirty="0" smtClean="0">
                <a:latin typeface="Calibri" panose="020F0502020204030204" pitchFamily="34" charset="0"/>
                <a:cs typeface="Calibri" panose="020F0502020204030204" pitchFamily="34" charset="0"/>
              </a:rPr>
              <a:t>Deirdre Ducharme, Special Populations, ELA</a:t>
            </a:r>
            <a:endParaRPr lang="en-US" sz="2400" b="1" dirty="0">
              <a:latin typeface="Calibri" panose="020F0502020204030204" pitchFamily="34" charset="0"/>
              <a:cs typeface="Calibri" panose="020F0502020204030204" pitchFamily="34" charset="0"/>
            </a:endParaRPr>
          </a:p>
          <a:p>
            <a:r>
              <a:rPr lang="en-US" sz="2400" dirty="0" smtClean="0">
                <a:latin typeface="Calibri" panose="020F0502020204030204" pitchFamily="34" charset="0"/>
                <a:cs typeface="Calibri" panose="020F0502020204030204" pitchFamily="34" charset="0"/>
              </a:rPr>
              <a:t>Education Consultant, Performance Office</a:t>
            </a:r>
          </a:p>
          <a:p>
            <a:r>
              <a:rPr lang="en-US" sz="2400" dirty="0" smtClean="0">
                <a:latin typeface="Calibri" panose="020F0502020204030204" pitchFamily="34" charset="0"/>
                <a:cs typeface="Calibri" panose="020F0502020204030204" pitchFamily="34" charset="0"/>
                <a:hlinkClick r:id="rId4"/>
              </a:rPr>
              <a:t>Deirdre.Ducharme@ct.gov</a:t>
            </a:r>
            <a:endParaRPr lang="en-US" sz="2400" dirty="0" smtClean="0">
              <a:latin typeface="Calibri" panose="020F0502020204030204" pitchFamily="34" charset="0"/>
              <a:cs typeface="Calibri" panose="020F0502020204030204" pitchFamily="34" charset="0"/>
            </a:endParaRPr>
          </a:p>
          <a:p>
            <a:r>
              <a:rPr lang="en-US" sz="2400" dirty="0" smtClean="0">
                <a:latin typeface="Calibri" panose="020F0502020204030204" pitchFamily="34" charset="0"/>
                <a:cs typeface="Calibri" panose="020F0502020204030204" pitchFamily="34" charset="0"/>
              </a:rPr>
              <a:t>860-713-6859</a:t>
            </a:r>
            <a:endParaRPr lang="en-US" sz="2400" dirty="0">
              <a:latin typeface="Calibri" panose="020F0502020204030204" pitchFamily="34" charset="0"/>
              <a:cs typeface="Calibri" panose="020F0502020204030204" pitchFamily="34" charset="0"/>
            </a:endParaRPr>
          </a:p>
        </p:txBody>
      </p:sp>
      <p:sp>
        <p:nvSpPr>
          <p:cNvPr id="5" name="TextBox 4"/>
          <p:cNvSpPr txBox="1"/>
          <p:nvPr/>
        </p:nvSpPr>
        <p:spPr>
          <a:xfrm>
            <a:off x="1398143" y="5153983"/>
            <a:ext cx="4614037" cy="1200329"/>
          </a:xfrm>
          <a:prstGeom prst="rect">
            <a:avLst/>
          </a:prstGeom>
          <a:noFill/>
        </p:spPr>
        <p:txBody>
          <a:bodyPr wrap="square" rtlCol="0">
            <a:spAutoFit/>
          </a:bodyPr>
          <a:lstStyle/>
          <a:p>
            <a:r>
              <a:rPr lang="en-US" sz="2400" b="1" dirty="0" smtClean="0">
                <a:latin typeface="Calibri" panose="020F0502020204030204" pitchFamily="34" charset="0"/>
                <a:cs typeface="Calibri" panose="020F0502020204030204" pitchFamily="34" charset="0"/>
              </a:rPr>
              <a:t>CSDE, Performance Office</a:t>
            </a:r>
          </a:p>
          <a:p>
            <a:r>
              <a:rPr lang="en-US" sz="2400" dirty="0" smtClean="0">
                <a:latin typeface="Calibri" panose="020F0502020204030204" pitchFamily="34" charset="0"/>
                <a:cs typeface="Calibri" panose="020F0502020204030204" pitchFamily="34" charset="0"/>
              </a:rPr>
              <a:t>860-713-6860 </a:t>
            </a:r>
            <a:r>
              <a:rPr lang="en-US" sz="2400" dirty="0" smtClean="0">
                <a:latin typeface="Calibri" panose="020F0502020204030204" pitchFamily="34" charset="0"/>
                <a:cs typeface="Calibri" panose="020F0502020204030204" pitchFamily="34" charset="0"/>
                <a:hlinkClick r:id="rId5"/>
              </a:rPr>
              <a:t>ctstudentassessment@ct.gov</a:t>
            </a:r>
            <a:endParaRPr lang="en-US" sz="2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271365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p:spPr>
        <p:txBody>
          <a:bodyPr anchor="ctr">
            <a:norm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Purpose</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98143" y="2160590"/>
            <a:ext cx="6347714" cy="3880773"/>
          </a:xfrm>
        </p:spPr>
        <p:txBody>
          <a:bodyPr/>
          <a:lstStyle/>
          <a:p>
            <a:pPr marL="0" indent="0">
              <a:lnSpc>
                <a:spcPct val="108000"/>
              </a:lnSpc>
              <a:buNone/>
            </a:pPr>
            <a:r>
              <a:rPr lang="en-US" sz="2400" dirty="0" smtClean="0">
                <a:solidFill>
                  <a:schemeClr val="tx1"/>
                </a:solidFill>
                <a:latin typeface="Calibri" panose="020F0502020204030204" pitchFamily="34" charset="0"/>
                <a:cs typeface="Calibri" panose="020F0502020204030204" pitchFamily="34" charset="0"/>
              </a:rPr>
              <a:t>This training will provide recommendations </a:t>
            </a:r>
            <a:r>
              <a:rPr lang="en-US" sz="2400" dirty="0">
                <a:solidFill>
                  <a:schemeClr val="tx1"/>
                </a:solidFill>
                <a:latin typeface="Calibri" panose="020F0502020204030204" pitchFamily="34" charset="0"/>
                <a:cs typeface="Calibri" panose="020F0502020204030204" pitchFamily="34" charset="0"/>
              </a:rPr>
              <a:t>on procedures, proper uses, and </a:t>
            </a:r>
            <a:r>
              <a:rPr lang="en-US" sz="2400" dirty="0" smtClean="0">
                <a:solidFill>
                  <a:schemeClr val="tx1"/>
                </a:solidFill>
                <a:latin typeface="Calibri" panose="020F0502020204030204" pitchFamily="34" charset="0"/>
                <a:cs typeface="Calibri" panose="020F0502020204030204" pitchFamily="34" charset="0"/>
              </a:rPr>
              <a:t>tips for administering Smarter Balanced and Next Generation Science Standards (NGSS) Interim Assessments</a:t>
            </a:r>
            <a:r>
              <a:rPr lang="en-US" sz="2400" dirty="0">
                <a:solidFill>
                  <a:schemeClr val="tx1"/>
                </a:solidFill>
                <a:latin typeface="Calibri" panose="020F0502020204030204" pitchFamily="34" charset="0"/>
                <a:cs typeface="Calibri" panose="020F0502020204030204" pitchFamily="34" charset="0"/>
              </a:rPr>
              <a:t> </a:t>
            </a:r>
            <a:r>
              <a:rPr lang="en-US" sz="2400" dirty="0" smtClean="0">
                <a:solidFill>
                  <a:schemeClr val="tx1"/>
                </a:solidFill>
                <a:latin typeface="Calibri" panose="020F0502020204030204" pitchFamily="34" charset="0"/>
                <a:cs typeface="Calibri" panose="020F0502020204030204" pitchFamily="34" charset="0"/>
              </a:rPr>
              <a:t>remotely. </a:t>
            </a:r>
            <a:endParaRPr lang="en-US" sz="2400" dirty="0">
              <a:solidFill>
                <a:schemeClr val="tx1"/>
              </a:solidFill>
              <a:latin typeface="Calibri" panose="020F0502020204030204" pitchFamily="34"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033130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3948" y="659130"/>
            <a:ext cx="6347713" cy="1320800"/>
          </a:xfrm>
        </p:spPr>
        <p:txBody>
          <a:bodyPr>
            <a:noAutofit/>
          </a:bodyPr>
          <a:lstStyle/>
          <a:p>
            <a:r>
              <a:rPr lang="en-US" sz="4000" b="1" dirty="0">
                <a:solidFill>
                  <a:schemeClr val="accent2">
                    <a:lumMod val="75000"/>
                  </a:schemeClr>
                </a:solidFill>
                <a:latin typeface="Calibri" panose="020F0502020204030204" pitchFamily="34" charset="0"/>
                <a:cs typeface="Calibri" panose="020F0502020204030204" pitchFamily="34" charset="0"/>
              </a:rPr>
              <a:t>What are the </a:t>
            </a:r>
            <a:r>
              <a:rPr lang="en-US" sz="4000" b="1" dirty="0" smtClean="0">
                <a:solidFill>
                  <a:schemeClr val="accent2">
                    <a:lumMod val="75000"/>
                  </a:schemeClr>
                </a:solidFill>
                <a:latin typeface="Calibri" panose="020F0502020204030204" pitchFamily="34" charset="0"/>
                <a:cs typeface="Calibri" panose="020F0502020204030204" pitchFamily="34" charset="0"/>
              </a:rPr>
              <a:t>Interim  Assessments?</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
        <p:nvSpPr>
          <p:cNvPr id="4" name="Content Placeholder 3"/>
          <p:cNvSpPr>
            <a:spLocks noGrp="1"/>
          </p:cNvSpPr>
          <p:nvPr>
            <p:ph idx="1"/>
          </p:nvPr>
        </p:nvSpPr>
        <p:spPr>
          <a:xfrm>
            <a:off x="1233948" y="1930400"/>
            <a:ext cx="6676104" cy="3880773"/>
          </a:xfrm>
        </p:spPr>
        <p:txBody>
          <a:bodyPr>
            <a:noAutofit/>
          </a:bodyPr>
          <a:lstStyle/>
          <a:p>
            <a:pPr marL="0" indent="0">
              <a:buNone/>
            </a:pPr>
            <a:r>
              <a:rPr lang="en-US" sz="2400" dirty="0" smtClean="0">
                <a:solidFill>
                  <a:schemeClr val="tx1"/>
                </a:solidFill>
                <a:latin typeface="Calibri" panose="020F0502020204030204" pitchFamily="34" charset="0"/>
                <a:cs typeface="Calibri" panose="020F0502020204030204" pitchFamily="34" charset="0"/>
              </a:rPr>
              <a:t>Interim Assessments</a:t>
            </a:r>
          </a:p>
          <a:p>
            <a:r>
              <a:rPr lang="en-US" sz="2400" dirty="0" smtClean="0">
                <a:solidFill>
                  <a:schemeClr val="tx1"/>
                </a:solidFill>
                <a:latin typeface="Calibri" panose="020F0502020204030204" pitchFamily="34" charset="0"/>
                <a:cs typeface="Calibri" panose="020F0502020204030204" pitchFamily="34" charset="0"/>
              </a:rPr>
              <a:t>provide </a:t>
            </a:r>
            <a:r>
              <a:rPr lang="en-US" sz="2400" dirty="0">
                <a:solidFill>
                  <a:schemeClr val="tx1"/>
                </a:solidFill>
                <a:latin typeface="Calibri" panose="020F0502020204030204" pitchFamily="34" charset="0"/>
                <a:cs typeface="Calibri" panose="020F0502020204030204" pitchFamily="34" charset="0"/>
              </a:rPr>
              <a:t>teachers with an additional resource that measures students’ mastery of specific content and skills. </a:t>
            </a:r>
          </a:p>
          <a:p>
            <a:r>
              <a:rPr lang="en-US" sz="2400" dirty="0" smtClean="0">
                <a:solidFill>
                  <a:schemeClr val="tx1"/>
                </a:solidFill>
                <a:latin typeface="Calibri" panose="020F0502020204030204" pitchFamily="34" charset="0"/>
                <a:cs typeface="Calibri" panose="020F0502020204030204" pitchFamily="34" charset="0"/>
              </a:rPr>
              <a:t>are administered on a computer using the same test delivery system as the summative assessments. </a:t>
            </a:r>
          </a:p>
          <a:p>
            <a:r>
              <a:rPr lang="en-US" sz="2400" dirty="0">
                <a:solidFill>
                  <a:schemeClr val="tx1"/>
                </a:solidFill>
                <a:latin typeface="Calibri" panose="020F0502020204030204" pitchFamily="34" charset="0"/>
                <a:cs typeface="Calibri" panose="020F0502020204030204" pitchFamily="34" charset="0"/>
              </a:rPr>
              <a:t>a</a:t>
            </a:r>
            <a:r>
              <a:rPr lang="en-US" sz="2400" dirty="0" smtClean="0">
                <a:solidFill>
                  <a:schemeClr val="tx1"/>
                </a:solidFill>
                <a:latin typeface="Calibri" panose="020F0502020204030204" pitchFamily="34" charset="0"/>
                <a:cs typeface="Calibri" panose="020F0502020204030204" pitchFamily="34" charset="0"/>
              </a:rPr>
              <a:t>re accessed using the Cambium Assessment, Inc. Secure Browser or Supporting Browsers (if remote).</a:t>
            </a:r>
          </a:p>
        </p:txBody>
      </p:sp>
    </p:spTree>
    <p:extLst>
      <p:ext uri="{BB962C8B-B14F-4D97-AF65-F5344CB8AC3E}">
        <p14:creationId xmlns:p14="http://schemas.microsoft.com/office/powerpoint/2010/main" val="1765381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609600"/>
            <a:ext cx="6347713" cy="1320800"/>
          </a:xfrm>
          <a:prstGeom prst="rect">
            <a:avLst/>
          </a:prstGeom>
        </p:spPr>
        <p:txBody>
          <a:bodyPr anchor="ctr">
            <a:normAutofit/>
          </a:bodyPr>
          <a:lstStyle/>
          <a:p>
            <a:pPr algn="l"/>
            <a:r>
              <a:rPr lang="en-US" sz="4000" b="1" dirty="0" smtClean="0">
                <a:solidFill>
                  <a:schemeClr val="accent2">
                    <a:lumMod val="75000"/>
                  </a:schemeClr>
                </a:solidFill>
                <a:latin typeface="Calibri" panose="020F0502020204030204" pitchFamily="34" charset="0"/>
                <a:cs typeface="Calibri" panose="020F0502020204030204" pitchFamily="34" charset="0"/>
              </a:rPr>
              <a:t>Non-Disclosure Agreement</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
        <p:nvSpPr>
          <p:cNvPr id="5" name="Content Placeholder 4"/>
          <p:cNvSpPr>
            <a:spLocks noGrp="1"/>
          </p:cNvSpPr>
          <p:nvPr>
            <p:ph idx="1"/>
          </p:nvPr>
        </p:nvSpPr>
        <p:spPr>
          <a:xfrm>
            <a:off x="1398143" y="2160590"/>
            <a:ext cx="6019927" cy="2742161"/>
          </a:xfrm>
          <a:prstGeom prst="rect">
            <a:avLst/>
          </a:prstGeom>
        </p:spPr>
        <p:txBody>
          <a:bodyPr wrap="square">
            <a:spAutoFit/>
          </a:bodyPr>
          <a:lstStyle/>
          <a:p>
            <a:pPr>
              <a:lnSpc>
                <a:spcPct val="108000"/>
              </a:lnSpc>
              <a:buFont typeface="Wingdings 3" panose="05040102010807070707" pitchFamily="18" charset="2"/>
              <a:buChar char=""/>
            </a:pPr>
            <a:r>
              <a:rPr lang="en-US" sz="2400" dirty="0" smtClean="0">
                <a:solidFill>
                  <a:schemeClr val="tx1"/>
                </a:solidFill>
                <a:latin typeface="Calibri" panose="020F0502020204030204" pitchFamily="34" charset="0"/>
                <a:cs typeface="Calibri" panose="020F0502020204030204" pitchFamily="34" charset="0"/>
              </a:rPr>
              <a:t>Interim items are </a:t>
            </a:r>
            <a:r>
              <a:rPr lang="en-US" sz="2400" dirty="0">
                <a:solidFill>
                  <a:schemeClr val="tx1"/>
                </a:solidFill>
                <a:latin typeface="Calibri" panose="020F0502020204030204" pitchFamily="34" charset="0"/>
                <a:cs typeface="Calibri" panose="020F0502020204030204" pitchFamily="34" charset="0"/>
              </a:rPr>
              <a:t>classified as non-secure/non-public </a:t>
            </a:r>
          </a:p>
          <a:p>
            <a:pPr>
              <a:lnSpc>
                <a:spcPct val="108000"/>
              </a:lnSpc>
              <a:buFont typeface="Wingdings 3" panose="05040102010807070707" pitchFamily="18" charset="2"/>
              <a:buChar char=""/>
            </a:pPr>
            <a:r>
              <a:rPr lang="en-US" sz="2400" dirty="0">
                <a:solidFill>
                  <a:schemeClr val="tx1"/>
                </a:solidFill>
                <a:latin typeface="Calibri" panose="020F0502020204030204" pitchFamily="34" charset="0"/>
                <a:cs typeface="Calibri" panose="020F0502020204030204" pitchFamily="34" charset="0"/>
              </a:rPr>
              <a:t>M</a:t>
            </a:r>
            <a:r>
              <a:rPr lang="en-US" sz="2400" dirty="0" smtClean="0">
                <a:solidFill>
                  <a:schemeClr val="tx1"/>
                </a:solidFill>
                <a:latin typeface="Calibri" panose="020F0502020204030204" pitchFamily="34" charset="0"/>
                <a:cs typeface="Calibri" panose="020F0502020204030204" pitchFamily="34" charset="0"/>
              </a:rPr>
              <a:t>aterials </a:t>
            </a:r>
            <a:r>
              <a:rPr lang="en-US" sz="2400" dirty="0">
                <a:solidFill>
                  <a:schemeClr val="tx1"/>
                </a:solidFill>
                <a:latin typeface="Calibri" panose="020F0502020204030204" pitchFamily="34" charset="0"/>
                <a:cs typeface="Calibri" panose="020F0502020204030204" pitchFamily="34" charset="0"/>
              </a:rPr>
              <a:t>cannot be posted publicly, reproduced for commercial purposes, or sold</a:t>
            </a:r>
          </a:p>
          <a:p>
            <a:pPr>
              <a:lnSpc>
                <a:spcPct val="108000"/>
              </a:lnSpc>
              <a:buFont typeface="Wingdings 3" panose="05040102010807070707" pitchFamily="18" charset="2"/>
              <a:buChar char=""/>
            </a:pPr>
            <a:r>
              <a:rPr lang="en-US" sz="2400" dirty="0" smtClean="0">
                <a:solidFill>
                  <a:schemeClr val="tx1"/>
                </a:solidFill>
                <a:latin typeface="Calibri" panose="020F0502020204030204" pitchFamily="34" charset="0"/>
                <a:cs typeface="Calibri" panose="020F0502020204030204" pitchFamily="34" charset="0"/>
              </a:rPr>
              <a:t>Materials </a:t>
            </a:r>
            <a:r>
              <a:rPr lang="en-US" sz="2400" dirty="0">
                <a:solidFill>
                  <a:schemeClr val="tx1"/>
                </a:solidFill>
                <a:latin typeface="Calibri" panose="020F0502020204030204" pitchFamily="34" charset="0"/>
                <a:cs typeface="Calibri" panose="020F0502020204030204" pitchFamily="34" charset="0"/>
              </a:rPr>
              <a:t>contain copyrighted information</a:t>
            </a:r>
          </a:p>
        </p:txBody>
      </p:sp>
    </p:spTree>
    <p:extLst>
      <p:ext uri="{BB962C8B-B14F-4D97-AF65-F5344CB8AC3E}">
        <p14:creationId xmlns:p14="http://schemas.microsoft.com/office/powerpoint/2010/main" val="237243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2" name="Rectangle 1"/>
          <p:cNvSpPr/>
          <p:nvPr/>
        </p:nvSpPr>
        <p:spPr>
          <a:xfrm>
            <a:off x="1162050" y="2135998"/>
            <a:ext cx="6466380" cy="3724096"/>
          </a:xfrm>
          <a:prstGeom prst="rect">
            <a:avLst/>
          </a:prstGeom>
        </p:spPr>
        <p:txBody>
          <a:bodyPr wrap="square">
            <a:spAutoFit/>
          </a:bodyPr>
          <a:lstStyle/>
          <a:p>
            <a:pPr marL="457200" indent="-457200">
              <a:spcBef>
                <a:spcPts val="600"/>
              </a:spcBef>
              <a:spcAft>
                <a:spcPts val="600"/>
              </a:spcAft>
              <a:buClr>
                <a:schemeClr val="accent1"/>
              </a:buClr>
              <a:buSzPct val="80000"/>
              <a:buFont typeface="Wingdings 3" panose="05040102010807070707" pitchFamily="18" charset="2"/>
              <a:buChar char=""/>
            </a:pPr>
            <a:r>
              <a:rPr lang="en-US" sz="2400" dirty="0" smtClean="0">
                <a:solidFill>
                  <a:srgbClr val="000000"/>
                </a:solidFill>
                <a:latin typeface="Calibri" panose="020F0502020204030204" pitchFamily="34" charset="0"/>
                <a:cs typeface="Calibri" panose="020F0502020204030204" pitchFamily="34" charset="0"/>
              </a:rPr>
              <a:t>administers </a:t>
            </a:r>
            <a:r>
              <a:rPr lang="en-US" sz="2400" dirty="0">
                <a:solidFill>
                  <a:srgbClr val="000000"/>
                </a:solidFill>
                <a:latin typeface="Calibri" panose="020F0502020204030204" pitchFamily="34" charset="0"/>
                <a:cs typeface="Calibri" panose="020F0502020204030204" pitchFamily="34" charset="0"/>
              </a:rPr>
              <a:t>the test consistent with </a:t>
            </a:r>
            <a:r>
              <a:rPr lang="en-US" sz="2400" dirty="0" smtClean="0">
                <a:solidFill>
                  <a:srgbClr val="000000"/>
                </a:solidFill>
                <a:latin typeface="Calibri" panose="020F0502020204030204" pitchFamily="34" charset="0"/>
                <a:cs typeface="Calibri" panose="020F0502020204030204" pitchFamily="34" charset="0"/>
              </a:rPr>
              <a:t>policies </a:t>
            </a:r>
            <a:r>
              <a:rPr lang="en-US" sz="2400" dirty="0">
                <a:solidFill>
                  <a:srgbClr val="000000"/>
                </a:solidFill>
                <a:latin typeface="Calibri" panose="020F0502020204030204" pitchFamily="34" charset="0"/>
                <a:cs typeface="Calibri" panose="020F0502020204030204" pitchFamily="34" charset="0"/>
              </a:rPr>
              <a:t>for in-person </a:t>
            </a:r>
            <a:r>
              <a:rPr lang="en-US" sz="2400" dirty="0" smtClean="0">
                <a:solidFill>
                  <a:srgbClr val="000000"/>
                </a:solidFill>
                <a:latin typeface="Calibri" panose="020F0502020204030204" pitchFamily="34" charset="0"/>
                <a:cs typeface="Calibri" panose="020F0502020204030204" pitchFamily="34" charset="0"/>
              </a:rPr>
              <a:t>administration</a:t>
            </a:r>
            <a:r>
              <a:rPr lang="en-US" sz="2400" dirty="0">
                <a:solidFill>
                  <a:srgbClr val="000000"/>
                </a:solidFill>
                <a:latin typeface="Calibri" panose="020F0502020204030204" pitchFamily="34" charset="0"/>
                <a:cs typeface="Calibri" panose="020F0502020204030204" pitchFamily="34" charset="0"/>
              </a:rPr>
              <a:t>.</a:t>
            </a:r>
          </a:p>
          <a:p>
            <a:pPr marL="457200" indent="-457200">
              <a:spcBef>
                <a:spcPts val="600"/>
              </a:spcBef>
              <a:spcAft>
                <a:spcPts val="600"/>
              </a:spcAft>
              <a:buClr>
                <a:schemeClr val="accent1"/>
              </a:buClr>
              <a:buSzPct val="80000"/>
              <a:buFont typeface="Wingdings 3" panose="05040102010807070707" pitchFamily="18" charset="2"/>
              <a:buChar char=""/>
            </a:pPr>
            <a:r>
              <a:rPr lang="en-US" sz="2400" dirty="0" smtClean="0">
                <a:solidFill>
                  <a:srgbClr val="000000"/>
                </a:solidFill>
                <a:latin typeface="Calibri" panose="020F0502020204030204" pitchFamily="34" charset="0"/>
                <a:cs typeface="Calibri" panose="020F0502020204030204" pitchFamily="34" charset="0"/>
              </a:rPr>
              <a:t>monitors </a:t>
            </a:r>
            <a:r>
              <a:rPr lang="en-US" sz="2400" dirty="0">
                <a:solidFill>
                  <a:srgbClr val="000000"/>
                </a:solidFill>
                <a:latin typeface="Calibri" panose="020F0502020204030204" pitchFamily="34" charset="0"/>
                <a:cs typeface="Calibri" panose="020F0502020204030204" pitchFamily="34" charset="0"/>
              </a:rPr>
              <a:t>the test activity such that these interim tests are open only for the minimum amount of time necessary for students to complete their responses. </a:t>
            </a:r>
          </a:p>
          <a:p>
            <a:pPr marL="457200" indent="-457200">
              <a:spcBef>
                <a:spcPts val="600"/>
              </a:spcBef>
              <a:spcAft>
                <a:spcPts val="600"/>
              </a:spcAft>
              <a:buClr>
                <a:schemeClr val="accent1"/>
              </a:buClr>
              <a:buSzPct val="80000"/>
              <a:buFont typeface="Wingdings 3" panose="05040102010807070707" pitchFamily="18" charset="2"/>
              <a:buChar char=""/>
            </a:pPr>
            <a:r>
              <a:rPr lang="en-US" sz="2400" dirty="0" smtClean="0">
                <a:solidFill>
                  <a:srgbClr val="000000"/>
                </a:solidFill>
                <a:latin typeface="Calibri" panose="020F0502020204030204" pitchFamily="34" charset="0"/>
                <a:cs typeface="Calibri" panose="020F0502020204030204" pitchFamily="34" charset="0"/>
              </a:rPr>
              <a:t>uses </a:t>
            </a:r>
            <a:r>
              <a:rPr lang="en-US" sz="2400" dirty="0">
                <a:solidFill>
                  <a:srgbClr val="000000"/>
                </a:solidFill>
                <a:latin typeface="Calibri" panose="020F0502020204030204" pitchFamily="34" charset="0"/>
                <a:cs typeface="Calibri" panose="020F0502020204030204" pitchFamily="34" charset="0"/>
              </a:rPr>
              <a:t>established test administration practices to support students getting access to the interim </a:t>
            </a:r>
            <a:r>
              <a:rPr lang="en-US" sz="2400" dirty="0" smtClean="0">
                <a:solidFill>
                  <a:srgbClr val="000000"/>
                </a:solidFill>
                <a:latin typeface="Calibri" panose="020F0502020204030204" pitchFamily="34" charset="0"/>
                <a:cs typeface="Calibri" panose="020F0502020204030204" pitchFamily="34" charset="0"/>
              </a:rPr>
              <a:t>assessments.</a:t>
            </a:r>
          </a:p>
        </p:txBody>
      </p:sp>
      <p:sp>
        <p:nvSpPr>
          <p:cNvPr id="3" name="Title 2"/>
          <p:cNvSpPr>
            <a:spLocks noGrp="1"/>
          </p:cNvSpPr>
          <p:nvPr>
            <p:ph type="title"/>
          </p:nvPr>
        </p:nvSpPr>
        <p:spPr>
          <a:xfrm>
            <a:off x="1162050" y="609600"/>
            <a:ext cx="6819901" cy="1320800"/>
          </a:xfrm>
        </p:spPr>
        <p:txBody>
          <a:bodyPr anchor="ctr">
            <a:norm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Requirements for Using Interims Remotely. The TA …</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36075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2" name="Rectangle 1"/>
          <p:cNvSpPr/>
          <p:nvPr/>
        </p:nvSpPr>
        <p:spPr>
          <a:xfrm>
            <a:off x="1226695" y="1952692"/>
            <a:ext cx="6934325" cy="3877985"/>
          </a:xfrm>
          <a:prstGeom prst="rect">
            <a:avLst/>
          </a:prstGeom>
        </p:spPr>
        <p:txBody>
          <a:bodyPr wrap="square">
            <a:spAutoFit/>
          </a:bodyPr>
          <a:lstStyle/>
          <a:p>
            <a:pPr marL="457200" indent="-457200">
              <a:spcBef>
                <a:spcPts val="600"/>
              </a:spcBef>
              <a:spcAft>
                <a:spcPts val="600"/>
              </a:spcAft>
              <a:buClr>
                <a:schemeClr val="accent1"/>
              </a:buClr>
              <a:buSzPct val="80000"/>
              <a:buFont typeface="Wingdings 3" panose="05040102010807070707" pitchFamily="18" charset="2"/>
              <a:buChar char=""/>
            </a:pPr>
            <a:r>
              <a:rPr lang="en-US" sz="2400" dirty="0" smtClean="0">
                <a:solidFill>
                  <a:srgbClr val="000000"/>
                </a:solidFill>
                <a:latin typeface="Calibri" panose="020F0502020204030204" pitchFamily="34" charset="0"/>
                <a:cs typeface="Calibri" panose="020F0502020204030204" pitchFamily="34" charset="0"/>
              </a:rPr>
              <a:t>reports </a:t>
            </a:r>
            <a:r>
              <a:rPr lang="en-US" sz="2400" dirty="0">
                <a:solidFill>
                  <a:srgbClr val="000000"/>
                </a:solidFill>
                <a:latin typeface="Calibri" panose="020F0502020204030204" pitchFamily="34" charset="0"/>
                <a:cs typeface="Calibri" panose="020F0502020204030204" pitchFamily="34" charset="0"/>
              </a:rPr>
              <a:t>any irregularities or security breaches </a:t>
            </a:r>
            <a:r>
              <a:rPr lang="en-US" sz="2400" dirty="0" smtClean="0">
                <a:solidFill>
                  <a:srgbClr val="000000"/>
                </a:solidFill>
                <a:latin typeface="Calibri" panose="020F0502020204030204" pitchFamily="34" charset="0"/>
                <a:cs typeface="Calibri" panose="020F0502020204030204" pitchFamily="34" charset="0"/>
              </a:rPr>
              <a:t>immediately to the CSDE </a:t>
            </a:r>
            <a:r>
              <a:rPr lang="en-US" sz="2400" dirty="0">
                <a:solidFill>
                  <a:srgbClr val="000000"/>
                </a:solidFill>
                <a:latin typeface="Calibri" panose="020F0502020204030204" pitchFamily="34" charset="0"/>
                <a:cs typeface="Calibri" panose="020F0502020204030204" pitchFamily="34" charset="0"/>
              </a:rPr>
              <a:t>Assessment </a:t>
            </a:r>
            <a:r>
              <a:rPr lang="en-US" sz="2400" dirty="0" smtClean="0">
                <a:solidFill>
                  <a:srgbClr val="000000"/>
                </a:solidFill>
                <a:latin typeface="Calibri" panose="020F0502020204030204" pitchFamily="34" charset="0"/>
                <a:cs typeface="Calibri" panose="020F0502020204030204" pitchFamily="34" charset="0"/>
              </a:rPr>
              <a:t>Office.</a:t>
            </a:r>
          </a:p>
          <a:p>
            <a:pPr marL="457200" indent="-457200">
              <a:spcBef>
                <a:spcPts val="600"/>
              </a:spcBef>
              <a:spcAft>
                <a:spcPts val="600"/>
              </a:spcAft>
              <a:buClr>
                <a:schemeClr val="accent1"/>
              </a:buClr>
              <a:buSzPct val="80000"/>
              <a:buFont typeface="Wingdings 3" panose="05040102010807070707" pitchFamily="18" charset="2"/>
              <a:buChar char=""/>
            </a:pPr>
            <a:r>
              <a:rPr lang="en-US" sz="2400" dirty="0" smtClean="0">
                <a:solidFill>
                  <a:srgbClr val="000000"/>
                </a:solidFill>
                <a:latin typeface="Calibri" panose="020F0502020204030204" pitchFamily="34" charset="0"/>
                <a:cs typeface="Calibri" panose="020F0502020204030204" pitchFamily="34" charset="0"/>
              </a:rPr>
              <a:t>communicates </a:t>
            </a:r>
            <a:r>
              <a:rPr lang="en-US" sz="2400" dirty="0">
                <a:solidFill>
                  <a:srgbClr val="000000"/>
                </a:solidFill>
                <a:latin typeface="Calibri" panose="020F0502020204030204" pitchFamily="34" charset="0"/>
                <a:cs typeface="Calibri" panose="020F0502020204030204" pitchFamily="34" charset="0"/>
              </a:rPr>
              <a:t>with students to provide a session </a:t>
            </a:r>
            <a:r>
              <a:rPr lang="en-US" sz="2400" dirty="0" smtClean="0">
                <a:solidFill>
                  <a:srgbClr val="000000"/>
                </a:solidFill>
                <a:latin typeface="Calibri" panose="020F0502020204030204" pitchFamily="34" charset="0"/>
                <a:cs typeface="Calibri" panose="020F0502020204030204" pitchFamily="34" charset="0"/>
              </a:rPr>
              <a:t>ID and SASIDs during student login using a secure method.</a:t>
            </a:r>
          </a:p>
          <a:p>
            <a:pPr marL="457200" indent="-457200">
              <a:spcBef>
                <a:spcPts val="600"/>
              </a:spcBef>
              <a:spcAft>
                <a:spcPts val="600"/>
              </a:spcAft>
              <a:buClr>
                <a:schemeClr val="accent1"/>
              </a:buClr>
              <a:buSzPct val="80000"/>
              <a:buFont typeface="Wingdings 3" panose="05040102010807070707" pitchFamily="18" charset="2"/>
              <a:buChar char=""/>
            </a:pPr>
            <a:r>
              <a:rPr lang="en-US" sz="2400" dirty="0" smtClean="0">
                <a:latin typeface="Calibri" panose="020F0502020204030204" pitchFamily="34" charset="0"/>
                <a:cs typeface="Calibri" panose="020F0502020204030204" pitchFamily="34" charset="0"/>
              </a:rPr>
              <a:t>provides assistance and communicates with students during testing using </a:t>
            </a:r>
            <a:r>
              <a:rPr lang="en-US" sz="2400" dirty="0">
                <a:latin typeface="Calibri" panose="020F0502020204030204" pitchFamily="34" charset="0"/>
                <a:cs typeface="Calibri" panose="020F0502020204030204" pitchFamily="34" charset="0"/>
              </a:rPr>
              <a:t>a secure </a:t>
            </a:r>
            <a:r>
              <a:rPr lang="en-US" sz="2400" dirty="0" smtClean="0">
                <a:latin typeface="Calibri" panose="020F0502020204030204" pitchFamily="34" charset="0"/>
                <a:cs typeface="Calibri" panose="020F0502020204030204" pitchFamily="34" charset="0"/>
              </a:rPr>
              <a:t>method</a:t>
            </a:r>
          </a:p>
          <a:p>
            <a:pPr marL="457200" indent="-457200">
              <a:spcBef>
                <a:spcPts val="600"/>
              </a:spcBef>
              <a:spcAft>
                <a:spcPts val="600"/>
              </a:spcAft>
              <a:buClr>
                <a:schemeClr val="accent1"/>
              </a:buClr>
              <a:buSzPct val="80000"/>
              <a:buFont typeface="Wingdings 3" panose="05040102010807070707" pitchFamily="18" charset="2"/>
              <a:buChar char=""/>
            </a:pPr>
            <a:r>
              <a:rPr lang="en-US" sz="2400" dirty="0" smtClean="0">
                <a:solidFill>
                  <a:srgbClr val="000000"/>
                </a:solidFill>
                <a:latin typeface="Calibri" panose="020F0502020204030204" pitchFamily="34" charset="0"/>
                <a:cs typeface="Calibri" panose="020F0502020204030204" pitchFamily="34" charset="0"/>
              </a:rPr>
              <a:t>actively </a:t>
            </a:r>
            <a:r>
              <a:rPr lang="en-US" sz="2400" dirty="0">
                <a:solidFill>
                  <a:srgbClr val="000000"/>
                </a:solidFill>
                <a:latin typeface="Calibri" panose="020F0502020204030204" pitchFamily="34" charset="0"/>
                <a:cs typeface="Calibri" panose="020F0502020204030204" pitchFamily="34" charset="0"/>
              </a:rPr>
              <a:t>monitors </a:t>
            </a:r>
            <a:r>
              <a:rPr lang="en-US" sz="2400" dirty="0" smtClean="0">
                <a:solidFill>
                  <a:srgbClr val="000000"/>
                </a:solidFill>
                <a:latin typeface="Calibri" panose="020F0502020204030204" pitchFamily="34" charset="0"/>
                <a:cs typeface="Calibri" panose="020F0502020204030204" pitchFamily="34" charset="0"/>
              </a:rPr>
              <a:t>the session </a:t>
            </a:r>
            <a:r>
              <a:rPr lang="en-US" sz="2400" dirty="0">
                <a:solidFill>
                  <a:srgbClr val="000000"/>
                </a:solidFill>
                <a:latin typeface="Calibri" panose="020F0502020204030204" pitchFamily="34" charset="0"/>
                <a:cs typeface="Calibri" panose="020F0502020204030204" pitchFamily="34" charset="0"/>
              </a:rPr>
              <a:t>to ensure </a:t>
            </a:r>
            <a:r>
              <a:rPr lang="en-US" sz="2400" dirty="0" smtClean="0">
                <a:solidFill>
                  <a:srgbClr val="000000"/>
                </a:solidFill>
                <a:latin typeface="Calibri" panose="020F0502020204030204" pitchFamily="34" charset="0"/>
                <a:cs typeface="Calibri" panose="020F0502020204030204" pitchFamily="34" charset="0"/>
              </a:rPr>
              <a:t>students successfully complete </a:t>
            </a:r>
            <a:r>
              <a:rPr lang="en-US" sz="2400" smtClean="0">
                <a:solidFill>
                  <a:srgbClr val="000000"/>
                </a:solidFill>
                <a:latin typeface="Calibri" panose="020F0502020204030204" pitchFamily="34" charset="0"/>
                <a:cs typeface="Calibri" panose="020F0502020204030204" pitchFamily="34" charset="0"/>
              </a:rPr>
              <a:t>the test.</a:t>
            </a:r>
            <a:endParaRPr lang="en-US" sz="2400" dirty="0" smtClean="0">
              <a:solidFill>
                <a:srgbClr val="000000"/>
              </a:solidFill>
              <a:latin typeface="Calibri" panose="020F0502020204030204" pitchFamily="34" charset="0"/>
              <a:cs typeface="Calibri" panose="020F0502020204030204" pitchFamily="34" charset="0"/>
            </a:endParaRPr>
          </a:p>
        </p:txBody>
      </p:sp>
      <p:sp>
        <p:nvSpPr>
          <p:cNvPr id="3" name="Title 2"/>
          <p:cNvSpPr>
            <a:spLocks noGrp="1"/>
          </p:cNvSpPr>
          <p:nvPr>
            <p:ph type="title"/>
          </p:nvPr>
        </p:nvSpPr>
        <p:spPr>
          <a:xfrm>
            <a:off x="1215265" y="609600"/>
            <a:ext cx="6347712" cy="1320800"/>
          </a:xfrm>
        </p:spPr>
        <p:txBody>
          <a:bodyPr>
            <a:norm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Requirements for Using Interims Remotely. The TA …</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076470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3" y="1787577"/>
            <a:ext cx="6347715" cy="1826581"/>
          </a:xfrm>
        </p:spPr>
        <p:txBody>
          <a:bodyPr>
            <a:normAutofit/>
          </a:bodyPr>
          <a:lstStyle/>
          <a:p>
            <a:r>
              <a:rPr lang="en-US" sz="4400" dirty="0" smtClean="0">
                <a:solidFill>
                  <a:schemeClr val="accent2">
                    <a:lumMod val="75000"/>
                  </a:schemeClr>
                </a:solidFill>
                <a:latin typeface="Calibri" panose="020F0502020204030204" pitchFamily="34" charset="0"/>
                <a:cs typeface="Calibri" panose="020F0502020204030204" pitchFamily="34" charset="0"/>
              </a:rPr>
              <a:t>What Does the Test Administrator (TA) Do?</a:t>
            </a:r>
            <a:endParaRPr lang="en-US" sz="4400" dirty="0">
              <a:solidFill>
                <a:schemeClr val="accent2">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233661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8144" y="575310"/>
            <a:ext cx="6347713" cy="1320800"/>
          </a:xfrm>
        </p:spPr>
        <p:txBody>
          <a:bodyPr anchor="ctr">
            <a:noAutofit/>
          </a:bodyPr>
          <a:lstStyle/>
          <a:p>
            <a:r>
              <a:rPr lang="en-US" sz="4000" b="1" dirty="0" smtClean="0">
                <a:solidFill>
                  <a:schemeClr val="accent2">
                    <a:lumMod val="75000"/>
                  </a:schemeClr>
                </a:solidFill>
                <a:latin typeface="Calibri" panose="020F0502020204030204" pitchFamily="34" charset="0"/>
                <a:cs typeface="Calibri" panose="020F0502020204030204" pitchFamily="34" charset="0"/>
              </a:rPr>
              <a:t>Test Administrator Duties</a:t>
            </a:r>
            <a:endParaRPr lang="en-US" sz="4000" b="1" dirty="0">
              <a:solidFill>
                <a:schemeClr val="accent2">
                  <a:lumMod val="75000"/>
                </a:schemeClr>
              </a:solidFill>
              <a:latin typeface="Calibri" panose="020F0502020204030204" pitchFamily="34" charset="0"/>
              <a:cs typeface="Calibri" panose="020F0502020204030204" pitchFamily="34" charset="0"/>
            </a:endParaRPr>
          </a:p>
        </p:txBody>
      </p:sp>
      <p:sp>
        <p:nvSpPr>
          <p:cNvPr id="4" name="Content Placeholder 3"/>
          <p:cNvSpPr>
            <a:spLocks noGrp="1"/>
          </p:cNvSpPr>
          <p:nvPr>
            <p:ph idx="1"/>
          </p:nvPr>
        </p:nvSpPr>
        <p:spPr>
          <a:xfrm>
            <a:off x="1398144" y="1830070"/>
            <a:ext cx="6019927" cy="3880773"/>
          </a:xfrm>
        </p:spPr>
        <p:txBody>
          <a:bodyPr/>
          <a:lstStyle/>
          <a:p>
            <a:pPr lvl="0"/>
            <a:r>
              <a:rPr lang="en-US" sz="2400" dirty="0">
                <a:solidFill>
                  <a:schemeClr val="tx1"/>
                </a:solidFill>
                <a:latin typeface="Calibri" panose="020F0502020204030204" pitchFamily="34" charset="0"/>
                <a:cs typeface="Calibri" panose="020F0502020204030204" pitchFamily="34" charset="0"/>
              </a:rPr>
              <a:t>Using any web browser, navigate to Connecticut’s Test Administration Login page </a:t>
            </a:r>
            <a:r>
              <a:rPr lang="en-US" sz="2400" dirty="0" smtClean="0">
                <a:solidFill>
                  <a:schemeClr val="tx1"/>
                </a:solidFill>
                <a:latin typeface="Calibri" panose="020F0502020204030204" pitchFamily="34" charset="0"/>
                <a:cs typeface="Calibri" panose="020F0502020204030204" pitchFamily="34" charset="0"/>
              </a:rPr>
              <a:t>in the </a:t>
            </a:r>
            <a:r>
              <a:rPr lang="en-US" sz="2400" dirty="0" smtClean="0">
                <a:solidFill>
                  <a:schemeClr val="tx1"/>
                </a:solidFill>
                <a:latin typeface="Calibri" panose="020F0502020204030204" pitchFamily="34" charset="0"/>
                <a:cs typeface="Calibri" panose="020F0502020204030204" pitchFamily="34" charset="0"/>
                <a:hlinkClick r:id="rId3"/>
              </a:rPr>
              <a:t>Comprehensive Assessment Portal</a:t>
            </a:r>
            <a:r>
              <a:rPr lang="en-US" sz="2400" dirty="0" smtClean="0">
                <a:solidFill>
                  <a:schemeClr val="tx1"/>
                </a:solidFill>
                <a:latin typeface="Calibri" panose="020F0502020204030204" pitchFamily="34" charset="0"/>
                <a:cs typeface="Calibri" panose="020F0502020204030204" pitchFamily="34" charset="0"/>
              </a:rPr>
              <a:t>, and </a:t>
            </a:r>
            <a:r>
              <a:rPr lang="en-US" sz="2400" dirty="0">
                <a:solidFill>
                  <a:schemeClr val="tx1"/>
                </a:solidFill>
                <a:latin typeface="Calibri" panose="020F0502020204030204" pitchFamily="34" charset="0"/>
                <a:cs typeface="Calibri" panose="020F0502020204030204" pitchFamily="34" charset="0"/>
              </a:rPr>
              <a:t>log in using the same credentials used at school</a:t>
            </a:r>
            <a:r>
              <a:rPr lang="en-US" sz="2400" dirty="0" smtClean="0">
                <a:solidFill>
                  <a:schemeClr val="tx1"/>
                </a:solidFill>
                <a:latin typeface="Calibri" panose="020F0502020204030204" pitchFamily="34" charset="0"/>
                <a:cs typeface="Calibri" panose="020F0502020204030204" pitchFamily="34" charset="0"/>
              </a:rPr>
              <a:t>. Contact </a:t>
            </a:r>
            <a:r>
              <a:rPr lang="en-US" sz="2400" dirty="0">
                <a:solidFill>
                  <a:schemeClr val="tx1"/>
                </a:solidFill>
                <a:latin typeface="Calibri" panose="020F0502020204030204" pitchFamily="34" charset="0"/>
                <a:cs typeface="Calibri" panose="020F0502020204030204" pitchFamily="34" charset="0"/>
              </a:rPr>
              <a:t>the district test administrator if login information is needed</a:t>
            </a:r>
            <a:r>
              <a:rPr lang="en-US" sz="2400" dirty="0" smtClean="0">
                <a:latin typeface="Calibri" panose="020F0502020204030204" pitchFamily="34" charset="0"/>
                <a:cs typeface="Calibri" panose="020F0502020204030204" pitchFamily="34" charset="0"/>
              </a:rPr>
              <a:t>.</a:t>
            </a:r>
          </a:p>
          <a:p>
            <a:pPr lvl="0"/>
            <a:endParaRPr lang="en-US" dirty="0"/>
          </a:p>
        </p:txBody>
      </p:sp>
      <p:pic>
        <p:nvPicPr>
          <p:cNvPr id="5" name="Picture 4" descr="This allows access to the Test Administration site in the Comprehensvie Assessment Portal." title="The Test Administration Button "/>
          <p:cNvPicPr>
            <a:picLocks noChangeAspect="1"/>
          </p:cNvPicPr>
          <p:nvPr/>
        </p:nvPicPr>
        <p:blipFill>
          <a:blip r:embed="rId4"/>
          <a:stretch>
            <a:fillRect/>
          </a:stretch>
        </p:blipFill>
        <p:spPr>
          <a:xfrm>
            <a:off x="1801690" y="4069080"/>
            <a:ext cx="2317360" cy="2422695"/>
          </a:xfrm>
          <a:prstGeom prst="rect">
            <a:avLst/>
          </a:prstGeom>
        </p:spPr>
      </p:pic>
    </p:spTree>
    <p:extLst>
      <p:ext uri="{BB962C8B-B14F-4D97-AF65-F5344CB8AC3E}">
        <p14:creationId xmlns:p14="http://schemas.microsoft.com/office/powerpoint/2010/main" val="14312381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Custom 7">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2E83C3"/>
      </a:hlink>
      <a:folHlink>
        <a:srgbClr val="2E83C3"/>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862A7241CD5C4BB9A49AEC91EB145E" ma:contentTypeVersion="12" ma:contentTypeDescription="Create a new document." ma:contentTypeScope="" ma:versionID="45bb34569d17e004d32ce0dadaed16f3">
  <xsd:schema xmlns:xsd="http://www.w3.org/2001/XMLSchema" xmlns:xs="http://www.w3.org/2001/XMLSchema" xmlns:p="http://schemas.microsoft.com/office/2006/metadata/properties" xmlns:ns1="http://schemas.microsoft.com/sharepoint/v3" xmlns:ns3="c867d1a5-5827-4927-b797-91c0fe867b8f" xmlns:ns4="26e7f4b6-3714-4cf5-b0ae-a47b16f23eba" targetNamespace="http://schemas.microsoft.com/office/2006/metadata/properties" ma:root="true" ma:fieldsID="9663bd6d139d04615e4ad8748eeed31c" ns1:_="" ns3:_="" ns4:_="">
    <xsd:import namespace="http://schemas.microsoft.com/sharepoint/v3"/>
    <xsd:import namespace="c867d1a5-5827-4927-b797-91c0fe867b8f"/>
    <xsd:import namespace="26e7f4b6-3714-4cf5-b0ae-a47b16f23eb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ServiceAutoTags" minOccurs="0"/>
                <xsd:element ref="ns3:MediaServiceGenerationTime" minOccurs="0"/>
                <xsd:element ref="ns3:MediaServiceEventHashCode" minOccurs="0"/>
                <xsd:element ref="ns3:MediaServiceOCR"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hidden="true" ma:internalName="_ip_UnifiedCompliancePolicyProperties">
      <xsd:simpleType>
        <xsd:restriction base="dms:Note"/>
      </xsd:simpleType>
    </xsd:element>
    <xsd:element name="_ip_UnifiedCompliancePolicyUIAction" ma:index="1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67d1a5-5827-4927-b797-91c0fe867b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e7f4b6-3714-4cf5-b0ae-a47b16f23eb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52077D1A-8EE3-4095-9FB9-FA30F8FDA3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67d1a5-5827-4927-b797-91c0fe867b8f"/>
    <ds:schemaRef ds:uri="26e7f4b6-3714-4cf5-b0ae-a47b16f23e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57BAFD-7A8C-4411-B446-6167F6B3CBBD}">
  <ds:schemaRefs>
    <ds:schemaRef ds:uri="http://schemas.microsoft.com/sharepoint/v3/contenttype/forms"/>
  </ds:schemaRefs>
</ds:datastoreItem>
</file>

<file path=customXml/itemProps3.xml><?xml version="1.0" encoding="utf-8"?>
<ds:datastoreItem xmlns:ds="http://schemas.openxmlformats.org/officeDocument/2006/customXml" ds:itemID="{A2AC18E3-5518-4A27-AB23-E41968B30F5C}">
  <ds:schemaRefs>
    <ds:schemaRef ds:uri="http://purl.org/dc/terms/"/>
    <ds:schemaRef ds:uri="c867d1a5-5827-4927-b797-91c0fe867b8f"/>
    <ds:schemaRef ds:uri="http://schemas.microsoft.com/sharepoint/v3"/>
    <ds:schemaRef ds:uri="http://purl.org/dc/dcmitype/"/>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26e7f4b6-3714-4cf5-b0ae-a47b16f23eba"/>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27756</TotalTime>
  <Words>2705</Words>
  <Application>Microsoft Office PowerPoint</Application>
  <PresentationFormat>On-screen Show (4:3)</PresentationFormat>
  <Paragraphs>225</Paragraphs>
  <Slides>26</Slides>
  <Notes>26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26</vt:i4>
      </vt:variant>
    </vt:vector>
  </HeadingPairs>
  <TitlesOfParts>
    <vt:vector size="36" baseType="lpstr">
      <vt:lpstr>Arial</vt:lpstr>
      <vt:lpstr>Calibri</vt:lpstr>
      <vt:lpstr>Calibri Light</vt:lpstr>
      <vt:lpstr>Franklin Gothic Book</vt:lpstr>
      <vt:lpstr>Sniglet</vt:lpstr>
      <vt:lpstr>Times New Roman</vt:lpstr>
      <vt:lpstr>Trebuchet MS</vt:lpstr>
      <vt:lpstr>Wingdings 3</vt:lpstr>
      <vt:lpstr>Custom Design</vt:lpstr>
      <vt:lpstr>Facet</vt:lpstr>
      <vt:lpstr>PowerPoint Presentation</vt:lpstr>
      <vt:lpstr>Agenda</vt:lpstr>
      <vt:lpstr>Purpose</vt:lpstr>
      <vt:lpstr>What are the Interim  Assessments?</vt:lpstr>
      <vt:lpstr>Non-Disclosure Agreement</vt:lpstr>
      <vt:lpstr>Requirements for Using Interims Remotely. The TA …</vt:lpstr>
      <vt:lpstr>Requirements for Using Interims Remotely. The TA …</vt:lpstr>
      <vt:lpstr>What Does the Test Administrator (TA) Do?</vt:lpstr>
      <vt:lpstr>Test Administrator Duties</vt:lpstr>
      <vt:lpstr>Test Administrator Duties</vt:lpstr>
      <vt:lpstr>What Does the Student Do?</vt:lpstr>
      <vt:lpstr>How Students Take the Test Remotely</vt:lpstr>
      <vt:lpstr>How Students Take the Test Remotely </vt:lpstr>
      <vt:lpstr>How Students Take the Test Remotely</vt:lpstr>
      <vt:lpstr>How Students Take the Test Remotely</vt:lpstr>
      <vt:lpstr>How Students Take the Test Remotely</vt:lpstr>
      <vt:lpstr>How Students Take the Test Remotely</vt:lpstr>
      <vt:lpstr>How Students Take the Test Remotely</vt:lpstr>
      <vt:lpstr>Let’s Not Forget Accessibility!</vt:lpstr>
      <vt:lpstr>Support for Administering Interim Assessments Remotely   </vt:lpstr>
      <vt:lpstr>When Administering Remotely… </vt:lpstr>
      <vt:lpstr>When Administering Remotely… </vt:lpstr>
      <vt:lpstr>Available Resources </vt:lpstr>
      <vt:lpstr>Available Resources </vt:lpstr>
      <vt:lpstr>Available Resources </vt:lpstr>
      <vt:lpstr>Contact Information</vt:lpstr>
    </vt:vector>
  </TitlesOfParts>
  <Company>csde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csde csde</dc:creator>
  <cp:lastModifiedBy>Alberino, Cristi</cp:lastModifiedBy>
  <cp:revision>1252</cp:revision>
  <cp:lastPrinted>2019-01-10T16:36:30Z</cp:lastPrinted>
  <dcterms:created xsi:type="dcterms:W3CDTF">2012-05-07T12:46:42Z</dcterms:created>
  <dcterms:modified xsi:type="dcterms:W3CDTF">2020-12-09T16:59:06Z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0x010100E1862A7241CD5C4BB9A49AEC91EB145E</vt:lpwstr>
  </property>
</Properties>
</file>