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theme/theme15.xml" ContentType="application/vnd.openxmlformats-officedocument.theme+xml"/>
  <Override PartName="/ppt/slideLayouts/slideLayout12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7" r:id="rId1"/>
    <p:sldMasterId id="2147483648" r:id="rId2"/>
    <p:sldMasterId id="2147483929" r:id="rId3"/>
    <p:sldMasterId id="2147483901" r:id="rId4"/>
    <p:sldMasterId id="2147483916" r:id="rId5"/>
    <p:sldMasterId id="2147483945" r:id="rId6"/>
    <p:sldMasterId id="2147483952" r:id="rId7"/>
    <p:sldMasterId id="2147483964" r:id="rId8"/>
    <p:sldMasterId id="2147483976" r:id="rId9"/>
    <p:sldMasterId id="2147484135" r:id="rId10"/>
    <p:sldMasterId id="2147484167" r:id="rId11"/>
    <p:sldMasterId id="2147484169" r:id="rId12"/>
    <p:sldMasterId id="2147484175" r:id="rId13"/>
    <p:sldMasterId id="2147484193" r:id="rId14"/>
    <p:sldMasterId id="2147484241" r:id="rId15"/>
    <p:sldMasterId id="2147484243" r:id="rId16"/>
  </p:sldMasterIdLst>
  <p:notesMasterIdLst>
    <p:notesMasterId r:id="rId149"/>
  </p:notesMasterIdLst>
  <p:handoutMasterIdLst>
    <p:handoutMasterId r:id="rId150"/>
  </p:handoutMasterIdLst>
  <p:sldIdLst>
    <p:sldId id="981" r:id="rId17"/>
    <p:sldId id="982" r:id="rId18"/>
    <p:sldId id="983" r:id="rId19"/>
    <p:sldId id="1121" r:id="rId20"/>
    <p:sldId id="1071" r:id="rId21"/>
    <p:sldId id="1005" r:id="rId22"/>
    <p:sldId id="985" r:id="rId23"/>
    <p:sldId id="986" r:id="rId24"/>
    <p:sldId id="673" r:id="rId25"/>
    <p:sldId id="1189" r:id="rId26"/>
    <p:sldId id="994" r:id="rId27"/>
    <p:sldId id="996" r:id="rId28"/>
    <p:sldId id="1075" r:id="rId29"/>
    <p:sldId id="997" r:id="rId30"/>
    <p:sldId id="999" r:id="rId31"/>
    <p:sldId id="1031" r:id="rId32"/>
    <p:sldId id="1032" r:id="rId33"/>
    <p:sldId id="1194" r:id="rId34"/>
    <p:sldId id="1192" r:id="rId35"/>
    <p:sldId id="1193" r:id="rId36"/>
    <p:sldId id="1070" r:id="rId37"/>
    <p:sldId id="1006" r:id="rId38"/>
    <p:sldId id="1007" r:id="rId39"/>
    <p:sldId id="1008" r:id="rId40"/>
    <p:sldId id="1120" r:id="rId41"/>
    <p:sldId id="1034" r:id="rId42"/>
    <p:sldId id="1036" r:id="rId43"/>
    <p:sldId id="1023" r:id="rId44"/>
    <p:sldId id="1024" r:id="rId45"/>
    <p:sldId id="1199" r:id="rId46"/>
    <p:sldId id="1025" r:id="rId47"/>
    <p:sldId id="1074" r:id="rId48"/>
    <p:sldId id="1190" r:id="rId49"/>
    <p:sldId id="1182" r:id="rId50"/>
    <p:sldId id="1195" r:id="rId51"/>
    <p:sldId id="1183" r:id="rId52"/>
    <p:sldId id="1184" r:id="rId53"/>
    <p:sldId id="1185" r:id="rId54"/>
    <p:sldId id="1196" r:id="rId55"/>
    <p:sldId id="1186" r:id="rId56"/>
    <p:sldId id="1197" r:id="rId57"/>
    <p:sldId id="1187" r:id="rId58"/>
    <p:sldId id="1122" r:id="rId59"/>
    <p:sldId id="1123" r:id="rId60"/>
    <p:sldId id="1124" r:id="rId61"/>
    <p:sldId id="1125" r:id="rId62"/>
    <p:sldId id="1126" r:id="rId63"/>
    <p:sldId id="1128" r:id="rId64"/>
    <p:sldId id="1129" r:id="rId65"/>
    <p:sldId id="1130" r:id="rId66"/>
    <p:sldId id="1131" r:id="rId67"/>
    <p:sldId id="1133" r:id="rId68"/>
    <p:sldId id="1228" r:id="rId69"/>
    <p:sldId id="1134" r:id="rId70"/>
    <p:sldId id="1135" r:id="rId71"/>
    <p:sldId id="1229" r:id="rId72"/>
    <p:sldId id="1136" r:id="rId73"/>
    <p:sldId id="1137" r:id="rId74"/>
    <p:sldId id="1138" r:id="rId75"/>
    <p:sldId id="1139" r:id="rId76"/>
    <p:sldId id="1140" r:id="rId77"/>
    <p:sldId id="1141" r:id="rId78"/>
    <p:sldId id="1142" r:id="rId79"/>
    <p:sldId id="1145" r:id="rId80"/>
    <p:sldId id="1144" r:id="rId81"/>
    <p:sldId id="1146" r:id="rId82"/>
    <p:sldId id="1148" r:id="rId83"/>
    <p:sldId id="1149" r:id="rId84"/>
    <p:sldId id="1150" r:id="rId85"/>
    <p:sldId id="1230" r:id="rId86"/>
    <p:sldId id="1231" r:id="rId87"/>
    <p:sldId id="1232" r:id="rId88"/>
    <p:sldId id="1233" r:id="rId89"/>
    <p:sldId id="1234" r:id="rId90"/>
    <p:sldId id="1235" r:id="rId91"/>
    <p:sldId id="1202" r:id="rId92"/>
    <p:sldId id="1236" r:id="rId93"/>
    <p:sldId id="1198" r:id="rId94"/>
    <p:sldId id="1237" r:id="rId95"/>
    <p:sldId id="1238" r:id="rId96"/>
    <p:sldId id="1239" r:id="rId97"/>
    <p:sldId id="1153" r:id="rId98"/>
    <p:sldId id="1154" r:id="rId99"/>
    <p:sldId id="1155" r:id="rId100"/>
    <p:sldId id="1247" r:id="rId101"/>
    <p:sldId id="1156" r:id="rId102"/>
    <p:sldId id="1157" r:id="rId103"/>
    <p:sldId id="1158" r:id="rId104"/>
    <p:sldId id="1159" r:id="rId105"/>
    <p:sldId id="1240" r:id="rId106"/>
    <p:sldId id="1162" r:id="rId107"/>
    <p:sldId id="1241" r:id="rId108"/>
    <p:sldId id="1188" r:id="rId109"/>
    <p:sldId id="1242" r:id="rId110"/>
    <p:sldId id="1243" r:id="rId111"/>
    <p:sldId id="1191" r:id="rId112"/>
    <p:sldId id="1244" r:id="rId113"/>
    <p:sldId id="1249" r:id="rId114"/>
    <p:sldId id="1250" r:id="rId115"/>
    <p:sldId id="1174" r:id="rId116"/>
    <p:sldId id="1175" r:id="rId117"/>
    <p:sldId id="1176" r:id="rId118"/>
    <p:sldId id="1177" r:id="rId119"/>
    <p:sldId id="1178" r:id="rId120"/>
    <p:sldId id="1180" r:id="rId121"/>
    <p:sldId id="1181" r:id="rId122"/>
    <p:sldId id="1201" r:id="rId123"/>
    <p:sldId id="1227" r:id="rId124"/>
    <p:sldId id="1203" r:id="rId125"/>
    <p:sldId id="1204" r:id="rId126"/>
    <p:sldId id="1205" r:id="rId127"/>
    <p:sldId id="1206" r:id="rId128"/>
    <p:sldId id="1207" r:id="rId129"/>
    <p:sldId id="1208" r:id="rId130"/>
    <p:sldId id="1209" r:id="rId131"/>
    <p:sldId id="1210" r:id="rId132"/>
    <p:sldId id="1211" r:id="rId133"/>
    <p:sldId id="1212" r:id="rId134"/>
    <p:sldId id="1213" r:id="rId135"/>
    <p:sldId id="1214" r:id="rId136"/>
    <p:sldId id="1215" r:id="rId137"/>
    <p:sldId id="1216" r:id="rId138"/>
    <p:sldId id="1217" r:id="rId139"/>
    <p:sldId id="1218" r:id="rId140"/>
    <p:sldId id="1219" r:id="rId141"/>
    <p:sldId id="1220" r:id="rId142"/>
    <p:sldId id="1221" r:id="rId143"/>
    <p:sldId id="1222" r:id="rId144"/>
    <p:sldId id="1223" r:id="rId145"/>
    <p:sldId id="1224" r:id="rId146"/>
    <p:sldId id="1225" r:id="rId147"/>
    <p:sldId id="1226" r:id="rId148"/>
  </p:sldIdLst>
  <p:sldSz cx="9144000" cy="6858000" type="screen4x3"/>
  <p:notesSz cx="7315200" cy="9601200"/>
  <p:defaultTextStyle>
    <a:defPPr>
      <a:defRPr lang="en-US"/>
    </a:defPPr>
    <a:lvl1pPr algn="l" rtl="0" fontAlgn="base">
      <a:spcBef>
        <a:spcPct val="0"/>
      </a:spcBef>
      <a:spcAft>
        <a:spcPct val="0"/>
      </a:spcAft>
      <a:defRPr sz="3000" kern="1200">
        <a:solidFill>
          <a:schemeClr val="tx1"/>
        </a:solidFill>
        <a:latin typeface="Arial" charset="0"/>
        <a:ea typeface="+mn-ea"/>
        <a:cs typeface="+mn-cs"/>
      </a:defRPr>
    </a:lvl1pPr>
    <a:lvl2pPr marL="457200" algn="l" rtl="0" fontAlgn="base">
      <a:spcBef>
        <a:spcPct val="0"/>
      </a:spcBef>
      <a:spcAft>
        <a:spcPct val="0"/>
      </a:spcAft>
      <a:defRPr sz="3000" kern="1200">
        <a:solidFill>
          <a:schemeClr val="tx1"/>
        </a:solidFill>
        <a:latin typeface="Arial" charset="0"/>
        <a:ea typeface="+mn-ea"/>
        <a:cs typeface="+mn-cs"/>
      </a:defRPr>
    </a:lvl2pPr>
    <a:lvl3pPr marL="914400" algn="l" rtl="0" fontAlgn="base">
      <a:spcBef>
        <a:spcPct val="0"/>
      </a:spcBef>
      <a:spcAft>
        <a:spcPct val="0"/>
      </a:spcAft>
      <a:defRPr sz="3000" kern="1200">
        <a:solidFill>
          <a:schemeClr val="tx1"/>
        </a:solidFill>
        <a:latin typeface="Arial" charset="0"/>
        <a:ea typeface="+mn-ea"/>
        <a:cs typeface="+mn-cs"/>
      </a:defRPr>
    </a:lvl3pPr>
    <a:lvl4pPr marL="1371600" algn="l" rtl="0" fontAlgn="base">
      <a:spcBef>
        <a:spcPct val="0"/>
      </a:spcBef>
      <a:spcAft>
        <a:spcPct val="0"/>
      </a:spcAft>
      <a:defRPr sz="3000" kern="1200">
        <a:solidFill>
          <a:schemeClr val="tx1"/>
        </a:solidFill>
        <a:latin typeface="Arial" charset="0"/>
        <a:ea typeface="+mn-ea"/>
        <a:cs typeface="+mn-cs"/>
      </a:defRPr>
    </a:lvl4pPr>
    <a:lvl5pPr marL="1828800" algn="l" rtl="0" fontAlgn="base">
      <a:spcBef>
        <a:spcPct val="0"/>
      </a:spcBef>
      <a:spcAft>
        <a:spcPct val="0"/>
      </a:spcAft>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E73A289B-0CCB-4771-9F58-F6A24A51545C}">
          <p14:sldIdLst>
            <p14:sldId id="981"/>
            <p14:sldId id="982"/>
            <p14:sldId id="983"/>
            <p14:sldId id="1121"/>
            <p14:sldId id="1071"/>
            <p14:sldId id="1005"/>
            <p14:sldId id="985"/>
            <p14:sldId id="986"/>
          </p14:sldIdLst>
        </p14:section>
        <p14:section name="Untitled Section" id="{19B4F633-9551-42D5-8F95-31FA0152158C}">
          <p14:sldIdLst>
            <p14:sldId id="673"/>
            <p14:sldId id="1189"/>
            <p14:sldId id="994"/>
            <p14:sldId id="996"/>
            <p14:sldId id="1075"/>
            <p14:sldId id="997"/>
            <p14:sldId id="999"/>
            <p14:sldId id="1031"/>
            <p14:sldId id="1032"/>
            <p14:sldId id="1194"/>
            <p14:sldId id="1192"/>
            <p14:sldId id="1193"/>
            <p14:sldId id="1070"/>
            <p14:sldId id="1006"/>
            <p14:sldId id="1007"/>
            <p14:sldId id="1008"/>
            <p14:sldId id="1120"/>
            <p14:sldId id="1034"/>
            <p14:sldId id="1036"/>
            <p14:sldId id="1023"/>
            <p14:sldId id="1024"/>
            <p14:sldId id="1199"/>
            <p14:sldId id="1025"/>
            <p14:sldId id="1074"/>
            <p14:sldId id="1190"/>
            <p14:sldId id="1182"/>
            <p14:sldId id="1195"/>
            <p14:sldId id="1183"/>
            <p14:sldId id="1184"/>
            <p14:sldId id="1185"/>
            <p14:sldId id="1196"/>
            <p14:sldId id="1186"/>
            <p14:sldId id="1197"/>
            <p14:sldId id="1187"/>
            <p14:sldId id="1122"/>
            <p14:sldId id="1123"/>
            <p14:sldId id="1124"/>
            <p14:sldId id="1125"/>
            <p14:sldId id="1126"/>
            <p14:sldId id="1128"/>
            <p14:sldId id="1129"/>
            <p14:sldId id="1130"/>
            <p14:sldId id="1131"/>
            <p14:sldId id="1133"/>
            <p14:sldId id="1228"/>
            <p14:sldId id="1134"/>
            <p14:sldId id="1135"/>
            <p14:sldId id="1229"/>
            <p14:sldId id="1136"/>
            <p14:sldId id="1137"/>
            <p14:sldId id="1138"/>
            <p14:sldId id="1139"/>
            <p14:sldId id="1140"/>
            <p14:sldId id="1141"/>
            <p14:sldId id="1142"/>
            <p14:sldId id="1145"/>
            <p14:sldId id="1144"/>
            <p14:sldId id="1146"/>
            <p14:sldId id="1148"/>
            <p14:sldId id="1149"/>
            <p14:sldId id="1150"/>
            <p14:sldId id="1230"/>
            <p14:sldId id="1231"/>
            <p14:sldId id="1232"/>
            <p14:sldId id="1233"/>
            <p14:sldId id="1234"/>
            <p14:sldId id="1235"/>
            <p14:sldId id="1202"/>
            <p14:sldId id="1236"/>
            <p14:sldId id="1198"/>
            <p14:sldId id="1237"/>
            <p14:sldId id="1238"/>
            <p14:sldId id="1239"/>
            <p14:sldId id="1153"/>
            <p14:sldId id="1154"/>
            <p14:sldId id="1155"/>
            <p14:sldId id="1247"/>
            <p14:sldId id="1156"/>
            <p14:sldId id="1157"/>
            <p14:sldId id="1158"/>
            <p14:sldId id="1159"/>
            <p14:sldId id="1240"/>
            <p14:sldId id="1162"/>
            <p14:sldId id="1241"/>
            <p14:sldId id="1188"/>
            <p14:sldId id="1242"/>
            <p14:sldId id="1243"/>
            <p14:sldId id="1191"/>
            <p14:sldId id="1244"/>
            <p14:sldId id="1249"/>
            <p14:sldId id="1250"/>
            <p14:sldId id="1174"/>
            <p14:sldId id="1175"/>
            <p14:sldId id="1176"/>
            <p14:sldId id="1177"/>
            <p14:sldId id="1178"/>
            <p14:sldId id="1180"/>
            <p14:sldId id="1181"/>
            <p14:sldId id="1201"/>
            <p14:sldId id="1227"/>
            <p14:sldId id="1203"/>
            <p14:sldId id="1204"/>
            <p14:sldId id="1205"/>
            <p14:sldId id="1206"/>
            <p14:sldId id="1207"/>
            <p14:sldId id="1208"/>
            <p14:sldId id="1209"/>
            <p14:sldId id="1210"/>
            <p14:sldId id="1211"/>
            <p14:sldId id="1212"/>
            <p14:sldId id="1213"/>
            <p14:sldId id="1214"/>
            <p14:sldId id="1215"/>
            <p14:sldId id="1216"/>
            <p14:sldId id="1217"/>
            <p14:sldId id="1218"/>
            <p14:sldId id="1219"/>
            <p14:sldId id="1220"/>
            <p14:sldId id="1221"/>
            <p14:sldId id="1222"/>
            <p14:sldId id="1223"/>
            <p14:sldId id="1224"/>
            <p14:sldId id="1225"/>
            <p14:sldId id="122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beth Mortimer" initials="EM" lastIdx="16" clrIdx="0"/>
  <p:cmAuthor id="1" name="Chou, Jennifer" initials="JC" lastIdx="10" clrIdx="1"/>
  <p:cmAuthor id="2" name="DiGarbo, Joe" initials="DJ" lastIdx="15" clrIdx="2">
    <p:extLst/>
  </p:cmAuthor>
  <p:cmAuthor id="3" name="Krisst, Abe" initials="KA" lastIdx="3" clrIdx="3">
    <p:extLst>
      <p:ext uri="{19B8F6BF-5375-455C-9EA6-DF929625EA0E}">
        <p15:presenceInfo xmlns:p15="http://schemas.microsoft.com/office/powerpoint/2012/main" userId="S-1-5-21-746137067-854245398-682003330-47755" providerId="AD"/>
      </p:ext>
    </p:extLst>
  </p:cmAuthor>
  <p:cmAuthor id="4" name="Microsoft Office User" initials="Office" lastIdx="5" clrIdx="4"/>
  <p:cmAuthor id="5" name="Chou, Jennifer" initials="CJ" lastIdx="1" clrIdx="5">
    <p:extLst>
      <p:ext uri="{19B8F6BF-5375-455C-9EA6-DF929625EA0E}">
        <p15:presenceInfo xmlns:p15="http://schemas.microsoft.com/office/powerpoint/2012/main" userId="S-1-5-21-1472932569-214068005-926709054-40265" providerId="AD"/>
      </p:ext>
    </p:extLst>
  </p:cmAuthor>
  <p:cmAuthor id="6" name="Ducharme, Deirdre" initials="DD" lastIdx="1" clrIdx="6">
    <p:extLst>
      <p:ext uri="{19B8F6BF-5375-455C-9EA6-DF929625EA0E}">
        <p15:presenceInfo xmlns:p15="http://schemas.microsoft.com/office/powerpoint/2012/main" userId="Ducharme, Deird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666699"/>
    <a:srgbClr val="3333CC"/>
    <a:srgbClr val="3333FF"/>
    <a:srgbClr val="080808"/>
    <a:srgbClr val="99CCFF"/>
    <a:srgbClr val="FFFF99"/>
    <a:srgbClr val="C0C0C0"/>
    <a:srgbClr val="DDDDDD"/>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34" autoAdjust="0"/>
    <p:restoredTop sz="63935" autoAdjust="0"/>
  </p:normalViewPr>
  <p:slideViewPr>
    <p:cSldViewPr snapToGrid="0">
      <p:cViewPr varScale="1">
        <p:scale>
          <a:sx n="83" d="100"/>
          <a:sy n="83" d="100"/>
        </p:scale>
        <p:origin x="2016" y="4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7530"/>
    </p:cViewPr>
  </p:sorterViewPr>
  <p:notesViewPr>
    <p:cSldViewPr snapToGrid="0">
      <p:cViewPr varScale="1">
        <p:scale>
          <a:sx n="76" d="100"/>
          <a:sy n="76" d="100"/>
        </p:scale>
        <p:origin x="-207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handoutMaster" Target="handoutMasters/handoutMaster1.xml"/><Relationship Id="rId155"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slide" Target="slides/slide108.xml"/><Relationship Id="rId129" Type="http://schemas.openxmlformats.org/officeDocument/2006/relationships/slide" Target="slides/slide113.xml"/><Relationship Id="rId137" Type="http://schemas.openxmlformats.org/officeDocument/2006/relationships/slide" Target="slides/slide12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40" Type="http://schemas.openxmlformats.org/officeDocument/2006/relationships/slide" Target="slides/slide124.xml"/><Relationship Id="rId145" Type="http://schemas.openxmlformats.org/officeDocument/2006/relationships/slide" Target="slides/slide129.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slide" Target="slides/slide132.xml"/><Relationship Id="rId15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presProps" Target="presProps.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1" Type="http://schemas.openxmlformats.org/officeDocument/2006/relationships/hyperlink" Target="http://airastct.solodev.net/core/fileparse.php/51/urlt/KeyboardCommandsForStudents.pdf"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https://ct.portal.airast.org/resources/translated-test-directions/" TargetMode="External"/></Relationships>
</file>

<file path=ppt/diagrams/_rels/data6.xml.rels><?xml version="1.0" encoding="UTF-8" standalone="yes"?>
<Relationships xmlns="http://schemas.openxmlformats.org/package/2006/relationships"><Relationship Id="rId2" Type="http://schemas.openxmlformats.org/officeDocument/2006/relationships/hyperlink" Target="http://airastct.solodev.net/core/fileparse.php/51/urlt/MULTIPLICATION-TABLE-1-9.pdf" TargetMode="External"/><Relationship Id="rId1" Type="http://schemas.openxmlformats.org/officeDocument/2006/relationships/hyperlink" Target="https://ct.portal.airast.org/core/fileparse.php/51/urlt/0006935-Smarter-Balanced-Hundreds-Number-Table.pdf"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airastct.solodev.net/core/fileparse.php/51/urlt/KeyboardCommandsForStudents.pdf"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ct.portal.airast.org/resources/translated-test-directions/"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airastct.solodev.net/core/fileparse.php/51/urlt/MULTIPLICATION-TABLE-1-9.pdf" TargetMode="External"/><Relationship Id="rId1" Type="http://schemas.openxmlformats.org/officeDocument/2006/relationships/hyperlink" Target="https://ct.portal.airast.org/core/fileparse.php/51/urlt/0006935-Smarter-Balanced-Hundreds-Number-Table.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1B7EAB-B658-4DB4-A3F0-737F0E04494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B1ABA30-6630-47D8-80AF-0850020D4D18}">
      <dgm:prSet/>
      <dgm:spPr/>
      <dgm:t>
        <a:bodyPr/>
        <a:lstStyle/>
        <a:p>
          <a:pPr rtl="0"/>
          <a:r>
            <a:rPr lang="en-US" b="1" dirty="0"/>
            <a:t>Embedded</a:t>
          </a:r>
          <a:endParaRPr lang="en-US" dirty="0"/>
        </a:p>
      </dgm:t>
    </dgm:pt>
    <dgm:pt modelId="{B246C2BD-8199-4518-9021-8F17059086F4}" type="parTrans" cxnId="{0921EB65-BFDA-4478-949A-8425692022F1}">
      <dgm:prSet/>
      <dgm:spPr/>
      <dgm:t>
        <a:bodyPr/>
        <a:lstStyle/>
        <a:p>
          <a:endParaRPr lang="en-US"/>
        </a:p>
      </dgm:t>
    </dgm:pt>
    <dgm:pt modelId="{A0FFDF71-D545-49B5-AD3E-C5AE4CDA8CAD}" type="sibTrans" cxnId="{0921EB65-BFDA-4478-949A-8425692022F1}">
      <dgm:prSet/>
      <dgm:spPr/>
      <dgm:t>
        <a:bodyPr/>
        <a:lstStyle/>
        <a:p>
          <a:endParaRPr lang="en-US"/>
        </a:p>
      </dgm:t>
    </dgm:pt>
    <dgm:pt modelId="{6E9582BF-A6BD-42C1-9CC5-1D84F90C6100}">
      <dgm:prSet custT="1"/>
      <dgm:spPr/>
      <dgm:t>
        <a:bodyPr/>
        <a:lstStyle/>
        <a:p>
          <a:pPr rtl="0"/>
          <a:r>
            <a:rPr lang="en-US" sz="1000" dirty="0"/>
            <a:t>Breaks</a:t>
          </a:r>
        </a:p>
      </dgm:t>
    </dgm:pt>
    <dgm:pt modelId="{5A844DDE-1CF9-4903-8B44-9AB5A8F182B4}" type="parTrans" cxnId="{57CDADF3-D5DD-4324-BBD3-A52338E0DB04}">
      <dgm:prSet/>
      <dgm:spPr/>
      <dgm:t>
        <a:bodyPr/>
        <a:lstStyle/>
        <a:p>
          <a:endParaRPr lang="en-US"/>
        </a:p>
      </dgm:t>
    </dgm:pt>
    <dgm:pt modelId="{3F388E6E-FBB3-4432-986D-A588DAAE17BC}" type="sibTrans" cxnId="{57CDADF3-D5DD-4324-BBD3-A52338E0DB04}">
      <dgm:prSet/>
      <dgm:spPr/>
      <dgm:t>
        <a:bodyPr/>
        <a:lstStyle/>
        <a:p>
          <a:endParaRPr lang="en-US"/>
        </a:p>
      </dgm:t>
    </dgm:pt>
    <dgm:pt modelId="{93478941-6D31-459D-A41B-B56C5FCBD5B8}">
      <dgm:prSet custT="1"/>
      <dgm:spPr/>
      <dgm:t>
        <a:bodyPr/>
        <a:lstStyle/>
        <a:p>
          <a:pPr rtl="0"/>
          <a:r>
            <a:rPr lang="en-US" sz="1000" dirty="0"/>
            <a:t>Calculator </a:t>
          </a:r>
          <a:r>
            <a:rPr lang="en-US" sz="900" dirty="0"/>
            <a:t>(Math Grades 6-8; Science Grades 5, 8, &amp; 11)</a:t>
          </a:r>
        </a:p>
      </dgm:t>
    </dgm:pt>
    <dgm:pt modelId="{E3FFF8FF-8175-4A6D-82EA-E0CA532CB81A}" type="parTrans" cxnId="{E51B0D12-E840-42AE-8BFB-814529DFB21E}">
      <dgm:prSet/>
      <dgm:spPr/>
      <dgm:t>
        <a:bodyPr/>
        <a:lstStyle/>
        <a:p>
          <a:endParaRPr lang="en-US"/>
        </a:p>
      </dgm:t>
    </dgm:pt>
    <dgm:pt modelId="{F378809F-D765-4D9B-B8C2-E540AFC67FE1}" type="sibTrans" cxnId="{E51B0D12-E840-42AE-8BFB-814529DFB21E}">
      <dgm:prSet/>
      <dgm:spPr/>
      <dgm:t>
        <a:bodyPr/>
        <a:lstStyle/>
        <a:p>
          <a:endParaRPr lang="en-US"/>
        </a:p>
      </dgm:t>
    </dgm:pt>
    <dgm:pt modelId="{22CD1C91-19B6-4B41-988C-CF404750F7D1}">
      <dgm:prSet custT="1"/>
      <dgm:spPr/>
      <dgm:t>
        <a:bodyPr/>
        <a:lstStyle/>
        <a:p>
          <a:pPr rtl="0"/>
          <a:r>
            <a:rPr lang="en-US" sz="1000" dirty="0"/>
            <a:t>Digital Notepad </a:t>
          </a:r>
        </a:p>
      </dgm:t>
    </dgm:pt>
    <dgm:pt modelId="{CD930389-D9ED-40BC-B452-5E20030D43A4}" type="parTrans" cxnId="{A3156326-3A85-4A3F-A251-498E00C5DE00}">
      <dgm:prSet/>
      <dgm:spPr/>
      <dgm:t>
        <a:bodyPr/>
        <a:lstStyle/>
        <a:p>
          <a:endParaRPr lang="en-US"/>
        </a:p>
      </dgm:t>
    </dgm:pt>
    <dgm:pt modelId="{413625A3-4C35-4373-8264-823F735160C4}" type="sibTrans" cxnId="{A3156326-3A85-4A3F-A251-498E00C5DE00}">
      <dgm:prSet/>
      <dgm:spPr/>
      <dgm:t>
        <a:bodyPr/>
        <a:lstStyle/>
        <a:p>
          <a:endParaRPr lang="en-US"/>
        </a:p>
      </dgm:t>
    </dgm:pt>
    <dgm:pt modelId="{CF7B1A0C-E368-4B2B-BC01-9F5E75403EE0}">
      <dgm:prSet custT="1"/>
      <dgm:spPr/>
      <dgm:t>
        <a:bodyPr/>
        <a:lstStyle/>
        <a:p>
          <a:pPr rtl="0"/>
          <a:r>
            <a:rPr lang="en-US" sz="1000" dirty="0"/>
            <a:t>English Glossary^</a:t>
          </a:r>
        </a:p>
      </dgm:t>
    </dgm:pt>
    <dgm:pt modelId="{8FE413B7-929D-40E5-BF82-E9EFFA6125A0}" type="parTrans" cxnId="{21BE1A5C-21A6-48EA-8B05-BDD2C6F7504C}">
      <dgm:prSet/>
      <dgm:spPr/>
      <dgm:t>
        <a:bodyPr/>
        <a:lstStyle/>
        <a:p>
          <a:endParaRPr lang="en-US"/>
        </a:p>
      </dgm:t>
    </dgm:pt>
    <dgm:pt modelId="{A3907205-CA35-4282-80AE-1D9430193D96}" type="sibTrans" cxnId="{21BE1A5C-21A6-48EA-8B05-BDD2C6F7504C}">
      <dgm:prSet/>
      <dgm:spPr/>
      <dgm:t>
        <a:bodyPr/>
        <a:lstStyle/>
        <a:p>
          <a:endParaRPr lang="en-US"/>
        </a:p>
      </dgm:t>
    </dgm:pt>
    <dgm:pt modelId="{0E0AC5E6-02F8-4E46-9BA0-6247F01B6B13}">
      <dgm:prSet custT="1"/>
      <dgm:spPr/>
      <dgm:t>
        <a:bodyPr/>
        <a:lstStyle/>
        <a:p>
          <a:pPr rtl="0"/>
          <a:r>
            <a:rPr lang="en-US" sz="1000" dirty="0"/>
            <a:t>Expanded Passages/Stimuli</a:t>
          </a:r>
        </a:p>
      </dgm:t>
    </dgm:pt>
    <dgm:pt modelId="{7F840C2A-6D48-4DD0-9E7B-EA51A4119B64}" type="parTrans" cxnId="{7E87BEC6-53CC-4FD9-9235-1E5E7D9FB70F}">
      <dgm:prSet/>
      <dgm:spPr/>
      <dgm:t>
        <a:bodyPr/>
        <a:lstStyle/>
        <a:p>
          <a:endParaRPr lang="en-US"/>
        </a:p>
      </dgm:t>
    </dgm:pt>
    <dgm:pt modelId="{72C27E16-4F4E-4E70-9700-1413BB38AF9A}" type="sibTrans" cxnId="{7E87BEC6-53CC-4FD9-9235-1E5E7D9FB70F}">
      <dgm:prSet/>
      <dgm:spPr/>
      <dgm:t>
        <a:bodyPr/>
        <a:lstStyle/>
        <a:p>
          <a:endParaRPr lang="en-US"/>
        </a:p>
      </dgm:t>
    </dgm:pt>
    <dgm:pt modelId="{139C9786-07B3-4CB6-80A2-B7E099C106C1}">
      <dgm:prSet custT="1"/>
      <dgm:spPr/>
      <dgm:t>
        <a:bodyPr/>
        <a:lstStyle/>
        <a:p>
          <a:pPr rtl="0"/>
          <a:r>
            <a:rPr lang="en-US" sz="1000" dirty="0"/>
            <a:t>Highlighter</a:t>
          </a:r>
        </a:p>
      </dgm:t>
    </dgm:pt>
    <dgm:pt modelId="{6017F341-BA99-476A-8493-650F643A3688}" type="parTrans" cxnId="{AB86AAA2-5B15-40D2-B076-00B65F934E51}">
      <dgm:prSet/>
      <dgm:spPr/>
      <dgm:t>
        <a:bodyPr/>
        <a:lstStyle/>
        <a:p>
          <a:endParaRPr lang="en-US"/>
        </a:p>
      </dgm:t>
    </dgm:pt>
    <dgm:pt modelId="{66131E52-DEC6-4F68-BC3F-1ACE0BD64E86}" type="sibTrans" cxnId="{AB86AAA2-5B15-40D2-B076-00B65F934E51}">
      <dgm:prSet/>
      <dgm:spPr/>
      <dgm:t>
        <a:bodyPr/>
        <a:lstStyle/>
        <a:p>
          <a:endParaRPr lang="en-US"/>
        </a:p>
      </dgm:t>
    </dgm:pt>
    <dgm:pt modelId="{1E8FF924-ECEC-4A6D-9895-05991E13E287}">
      <dgm:prSet custT="1"/>
      <dgm:spPr/>
      <dgm:t>
        <a:bodyPr/>
        <a:lstStyle/>
        <a:p>
          <a:pPr rtl="0"/>
          <a:r>
            <a:rPr lang="en-US" sz="1000" dirty="0">
              <a:hlinkClick xmlns:r="http://schemas.openxmlformats.org/officeDocument/2006/relationships" r:id="rId1"/>
            </a:rPr>
            <a:t>Keyboard Navigation</a:t>
          </a:r>
          <a:endParaRPr lang="en-US" sz="1000" dirty="0"/>
        </a:p>
      </dgm:t>
    </dgm:pt>
    <dgm:pt modelId="{BC00F006-C9E5-4E2D-AEB5-5FFBDB4E7755}" type="parTrans" cxnId="{96C705B0-4A02-4245-85A3-3B106450E639}">
      <dgm:prSet/>
      <dgm:spPr/>
      <dgm:t>
        <a:bodyPr/>
        <a:lstStyle/>
        <a:p>
          <a:endParaRPr lang="en-US"/>
        </a:p>
      </dgm:t>
    </dgm:pt>
    <dgm:pt modelId="{C533D1C4-D185-491C-A1EB-FF915228E9D8}" type="sibTrans" cxnId="{96C705B0-4A02-4245-85A3-3B106450E639}">
      <dgm:prSet/>
      <dgm:spPr/>
      <dgm:t>
        <a:bodyPr/>
        <a:lstStyle/>
        <a:p>
          <a:endParaRPr lang="en-US"/>
        </a:p>
      </dgm:t>
    </dgm:pt>
    <dgm:pt modelId="{CD40D266-A204-4C11-A2A6-E750F3E1DCE3}">
      <dgm:prSet custT="1"/>
      <dgm:spPr/>
      <dgm:t>
        <a:bodyPr/>
        <a:lstStyle/>
        <a:p>
          <a:pPr rtl="0"/>
          <a:r>
            <a:rPr lang="en-US" sz="1000" dirty="0"/>
            <a:t>Math Tools</a:t>
          </a:r>
        </a:p>
      </dgm:t>
    </dgm:pt>
    <dgm:pt modelId="{999104A1-632A-41DC-A386-C8219C422A7F}" type="parTrans" cxnId="{BA8014E1-DD77-45D0-8464-7540F66F9C8B}">
      <dgm:prSet/>
      <dgm:spPr/>
      <dgm:t>
        <a:bodyPr/>
        <a:lstStyle/>
        <a:p>
          <a:endParaRPr lang="en-US"/>
        </a:p>
      </dgm:t>
    </dgm:pt>
    <dgm:pt modelId="{E0FEC23B-259E-47DD-B1BF-A1B31A37130D}" type="sibTrans" cxnId="{BA8014E1-DD77-45D0-8464-7540F66F9C8B}">
      <dgm:prSet/>
      <dgm:spPr/>
      <dgm:t>
        <a:bodyPr/>
        <a:lstStyle/>
        <a:p>
          <a:endParaRPr lang="en-US"/>
        </a:p>
      </dgm:t>
    </dgm:pt>
    <dgm:pt modelId="{A47A60B1-1017-46FB-9D6B-1B084078639C}">
      <dgm:prSet custT="1"/>
      <dgm:spPr/>
      <dgm:t>
        <a:bodyPr/>
        <a:lstStyle/>
        <a:p>
          <a:pPr rtl="0"/>
          <a:r>
            <a:rPr lang="en-US" sz="1000" dirty="0"/>
            <a:t>Strikethrough</a:t>
          </a:r>
        </a:p>
      </dgm:t>
    </dgm:pt>
    <dgm:pt modelId="{9D4DD6EF-7B07-4EFC-968C-107B006B5497}" type="parTrans" cxnId="{08AAFE36-FCB1-4532-A192-09D817700D18}">
      <dgm:prSet/>
      <dgm:spPr/>
      <dgm:t>
        <a:bodyPr/>
        <a:lstStyle/>
        <a:p>
          <a:endParaRPr lang="en-US"/>
        </a:p>
      </dgm:t>
    </dgm:pt>
    <dgm:pt modelId="{EC054379-8FC1-4CDF-BD3D-EF8801BECFF0}" type="sibTrans" cxnId="{08AAFE36-FCB1-4532-A192-09D817700D18}">
      <dgm:prSet/>
      <dgm:spPr/>
      <dgm:t>
        <a:bodyPr/>
        <a:lstStyle/>
        <a:p>
          <a:endParaRPr lang="en-US"/>
        </a:p>
      </dgm:t>
    </dgm:pt>
    <dgm:pt modelId="{003B8F1D-970E-4435-9515-2CC4228F49EF}">
      <dgm:prSet custT="1"/>
      <dgm:spPr/>
      <dgm:t>
        <a:bodyPr/>
        <a:lstStyle/>
        <a:p>
          <a:pPr rtl="0"/>
          <a:r>
            <a:rPr lang="en-US" sz="1000" dirty="0"/>
            <a:t>Writing Tools</a:t>
          </a:r>
        </a:p>
      </dgm:t>
    </dgm:pt>
    <dgm:pt modelId="{F7F80F8B-9711-488D-A81E-9F6C70C417C3}" type="parTrans" cxnId="{2F7332F2-55EF-4556-9076-46E9A60E47D1}">
      <dgm:prSet/>
      <dgm:spPr/>
      <dgm:t>
        <a:bodyPr/>
        <a:lstStyle/>
        <a:p>
          <a:endParaRPr lang="en-US"/>
        </a:p>
      </dgm:t>
    </dgm:pt>
    <dgm:pt modelId="{EE0397E6-E1F2-4B26-8A16-E0ADF5814DA5}" type="sibTrans" cxnId="{2F7332F2-55EF-4556-9076-46E9A60E47D1}">
      <dgm:prSet/>
      <dgm:spPr/>
      <dgm:t>
        <a:bodyPr/>
        <a:lstStyle/>
        <a:p>
          <a:endParaRPr lang="en-US"/>
        </a:p>
      </dgm:t>
    </dgm:pt>
    <dgm:pt modelId="{06F08EA0-3EF5-4CB6-9609-FD99BB3DF3D8}">
      <dgm:prSet custT="1"/>
      <dgm:spPr/>
      <dgm:t>
        <a:bodyPr/>
        <a:lstStyle/>
        <a:p>
          <a:pPr rtl="0"/>
          <a:r>
            <a:rPr lang="en-US" sz="1000" dirty="0"/>
            <a:t>Zoom</a:t>
          </a:r>
        </a:p>
      </dgm:t>
    </dgm:pt>
    <dgm:pt modelId="{49FBB4BD-60FB-4DC4-B33A-A55A0BF4232E}" type="parTrans" cxnId="{73B40341-D1BF-4CD2-9552-3A466919D867}">
      <dgm:prSet/>
      <dgm:spPr/>
      <dgm:t>
        <a:bodyPr/>
        <a:lstStyle/>
        <a:p>
          <a:endParaRPr lang="en-US"/>
        </a:p>
      </dgm:t>
    </dgm:pt>
    <dgm:pt modelId="{37991268-B4B6-4E5F-89D1-1986CC868E53}" type="sibTrans" cxnId="{73B40341-D1BF-4CD2-9552-3A466919D867}">
      <dgm:prSet/>
      <dgm:spPr/>
      <dgm:t>
        <a:bodyPr/>
        <a:lstStyle/>
        <a:p>
          <a:endParaRPr lang="en-US"/>
        </a:p>
      </dgm:t>
    </dgm:pt>
    <dgm:pt modelId="{64C9D0D1-4CA7-49F4-A5F1-DE84C4E27E02}">
      <dgm:prSet custT="1"/>
      <dgm:spPr/>
      <dgm:t>
        <a:bodyPr/>
        <a:lstStyle/>
        <a:p>
          <a:pPr rtl="0"/>
          <a:r>
            <a:rPr lang="en-US" sz="1000" dirty="0"/>
            <a:t>Line Reader</a:t>
          </a:r>
          <a:endParaRPr lang="en-US" sz="1000" dirty="0">
            <a:solidFill>
              <a:srgbClr val="FF0000"/>
            </a:solidFill>
          </a:endParaRPr>
        </a:p>
      </dgm:t>
    </dgm:pt>
    <dgm:pt modelId="{853AFD16-C70D-4FAE-A899-B5882332A57B}" type="parTrans" cxnId="{16AF427B-0E2A-4658-93ED-5939C93EFAD9}">
      <dgm:prSet/>
      <dgm:spPr/>
      <dgm:t>
        <a:bodyPr/>
        <a:lstStyle/>
        <a:p>
          <a:endParaRPr lang="en-US"/>
        </a:p>
      </dgm:t>
    </dgm:pt>
    <dgm:pt modelId="{73498608-0861-4AC7-B16D-8217B0BFD132}" type="sibTrans" cxnId="{16AF427B-0E2A-4658-93ED-5939C93EFAD9}">
      <dgm:prSet/>
      <dgm:spPr/>
      <dgm:t>
        <a:bodyPr/>
        <a:lstStyle/>
        <a:p>
          <a:endParaRPr lang="en-US"/>
        </a:p>
      </dgm:t>
    </dgm:pt>
    <dgm:pt modelId="{EFC19D95-2F02-47F2-8819-A22AB4722FFF}">
      <dgm:prSet custT="1"/>
      <dgm:spPr/>
      <dgm:t>
        <a:bodyPr/>
        <a:lstStyle/>
        <a:p>
          <a:pPr rtl="0"/>
          <a:r>
            <a:rPr lang="en-US" sz="1000" dirty="0"/>
            <a:t>Mark for Review</a:t>
          </a:r>
          <a:endParaRPr lang="en-US" sz="1000" dirty="0">
            <a:solidFill>
              <a:srgbClr val="FF0000"/>
            </a:solidFill>
          </a:endParaRPr>
        </a:p>
      </dgm:t>
    </dgm:pt>
    <dgm:pt modelId="{8F7BD007-C271-4B81-AED8-AB65DEB86D68}" type="parTrans" cxnId="{0B2B8E91-CF5F-47E2-BC54-21E800B81243}">
      <dgm:prSet/>
      <dgm:spPr/>
      <dgm:t>
        <a:bodyPr/>
        <a:lstStyle/>
        <a:p>
          <a:endParaRPr lang="en-US"/>
        </a:p>
      </dgm:t>
    </dgm:pt>
    <dgm:pt modelId="{56F7ED51-4D40-4B84-A012-7B7A06A5A671}" type="sibTrans" cxnId="{0B2B8E91-CF5F-47E2-BC54-21E800B81243}">
      <dgm:prSet/>
      <dgm:spPr/>
      <dgm:t>
        <a:bodyPr/>
        <a:lstStyle/>
        <a:p>
          <a:endParaRPr lang="en-US"/>
        </a:p>
      </dgm:t>
    </dgm:pt>
    <dgm:pt modelId="{BE20B783-AA41-4E87-9585-7B36C82D98F3}" type="pres">
      <dgm:prSet presAssocID="{AF1B7EAB-B658-4DB4-A3F0-737F0E044945}" presName="linear" presStyleCnt="0">
        <dgm:presLayoutVars>
          <dgm:animLvl val="lvl"/>
          <dgm:resizeHandles val="exact"/>
        </dgm:presLayoutVars>
      </dgm:prSet>
      <dgm:spPr/>
      <dgm:t>
        <a:bodyPr/>
        <a:lstStyle/>
        <a:p>
          <a:endParaRPr lang="en-US"/>
        </a:p>
      </dgm:t>
    </dgm:pt>
    <dgm:pt modelId="{2B638A71-166B-4C1E-951F-E89F4AA7D17B}" type="pres">
      <dgm:prSet presAssocID="{9B1ABA30-6630-47D8-80AF-0850020D4D18}" presName="parentText" presStyleLbl="node1" presStyleIdx="0" presStyleCnt="1" custScaleY="59546" custLinFactNeighborX="-658" custLinFactNeighborY="-8245">
        <dgm:presLayoutVars>
          <dgm:chMax val="0"/>
          <dgm:bulletEnabled val="1"/>
        </dgm:presLayoutVars>
      </dgm:prSet>
      <dgm:spPr/>
      <dgm:t>
        <a:bodyPr/>
        <a:lstStyle/>
        <a:p>
          <a:endParaRPr lang="en-US"/>
        </a:p>
      </dgm:t>
    </dgm:pt>
    <dgm:pt modelId="{1B1B24B3-3DA5-4241-BC60-DF64608555E2}" type="pres">
      <dgm:prSet presAssocID="{9B1ABA30-6630-47D8-80AF-0850020D4D18}" presName="childText" presStyleLbl="revTx" presStyleIdx="0" presStyleCnt="1" custLinFactNeighborX="2581" custLinFactNeighborY="-23260">
        <dgm:presLayoutVars>
          <dgm:bulletEnabled val="1"/>
        </dgm:presLayoutVars>
      </dgm:prSet>
      <dgm:spPr/>
      <dgm:t>
        <a:bodyPr/>
        <a:lstStyle/>
        <a:p>
          <a:endParaRPr lang="en-US"/>
        </a:p>
      </dgm:t>
    </dgm:pt>
  </dgm:ptLst>
  <dgm:cxnLst>
    <dgm:cxn modelId="{73B40341-D1BF-4CD2-9552-3A466919D867}" srcId="{9B1ABA30-6630-47D8-80AF-0850020D4D18}" destId="{06F08EA0-3EF5-4CB6-9609-FD99BB3DF3D8}" srcOrd="12" destOrd="0" parTransId="{49FBB4BD-60FB-4DC4-B33A-A55A0BF4232E}" sibTransId="{37991268-B4B6-4E5F-89D1-1986CC868E53}"/>
    <dgm:cxn modelId="{0B2B8E91-CF5F-47E2-BC54-21E800B81243}" srcId="{9B1ABA30-6630-47D8-80AF-0850020D4D18}" destId="{EFC19D95-2F02-47F2-8819-A22AB4722FFF}" srcOrd="8" destOrd="0" parTransId="{8F7BD007-C271-4B81-AED8-AB65DEB86D68}" sibTransId="{56F7ED51-4D40-4B84-A012-7B7A06A5A671}"/>
    <dgm:cxn modelId="{BA8014E1-DD77-45D0-8464-7540F66F9C8B}" srcId="{9B1ABA30-6630-47D8-80AF-0850020D4D18}" destId="{CD40D266-A204-4C11-A2A6-E750F3E1DCE3}" srcOrd="9" destOrd="0" parTransId="{999104A1-632A-41DC-A386-C8219C422A7F}" sibTransId="{E0FEC23B-259E-47DD-B1BF-A1B31A37130D}"/>
    <dgm:cxn modelId="{2E51936A-6835-43B3-90E9-57ED3CD36C3C}" type="presOf" srcId="{003B8F1D-970E-4435-9515-2CC4228F49EF}" destId="{1B1B24B3-3DA5-4241-BC60-DF64608555E2}" srcOrd="0" destOrd="11" presId="urn:microsoft.com/office/officeart/2005/8/layout/vList2"/>
    <dgm:cxn modelId="{2E73724D-BA24-4FD0-9C74-EA6780DD3F80}" type="presOf" srcId="{EFC19D95-2F02-47F2-8819-A22AB4722FFF}" destId="{1B1B24B3-3DA5-4241-BC60-DF64608555E2}" srcOrd="0" destOrd="8" presId="urn:microsoft.com/office/officeart/2005/8/layout/vList2"/>
    <dgm:cxn modelId="{F60FC0EE-EAA7-42D1-A2FA-35F148654A37}" type="presOf" srcId="{64C9D0D1-4CA7-49F4-A5F1-DE84C4E27E02}" destId="{1B1B24B3-3DA5-4241-BC60-DF64608555E2}" srcOrd="0" destOrd="7" presId="urn:microsoft.com/office/officeart/2005/8/layout/vList2"/>
    <dgm:cxn modelId="{71A61C85-29DB-44E1-8E36-3E60116CDF3E}" type="presOf" srcId="{A47A60B1-1017-46FB-9D6B-1B084078639C}" destId="{1B1B24B3-3DA5-4241-BC60-DF64608555E2}" srcOrd="0" destOrd="10" presId="urn:microsoft.com/office/officeart/2005/8/layout/vList2"/>
    <dgm:cxn modelId="{DF2B5C7F-7B9F-43B5-B34F-7F52A0CA7CC5}" type="presOf" srcId="{22CD1C91-19B6-4B41-988C-CF404750F7D1}" destId="{1B1B24B3-3DA5-4241-BC60-DF64608555E2}" srcOrd="0" destOrd="2" presId="urn:microsoft.com/office/officeart/2005/8/layout/vList2"/>
    <dgm:cxn modelId="{DE33CADB-0E79-485E-A1E0-3BC511D27AF3}" type="presOf" srcId="{9B1ABA30-6630-47D8-80AF-0850020D4D18}" destId="{2B638A71-166B-4C1E-951F-E89F4AA7D17B}" srcOrd="0" destOrd="0" presId="urn:microsoft.com/office/officeart/2005/8/layout/vList2"/>
    <dgm:cxn modelId="{2F7332F2-55EF-4556-9076-46E9A60E47D1}" srcId="{9B1ABA30-6630-47D8-80AF-0850020D4D18}" destId="{003B8F1D-970E-4435-9515-2CC4228F49EF}" srcOrd="11" destOrd="0" parTransId="{F7F80F8B-9711-488D-A81E-9F6C70C417C3}" sibTransId="{EE0397E6-E1F2-4B26-8A16-E0ADF5814DA5}"/>
    <dgm:cxn modelId="{96C705B0-4A02-4245-85A3-3B106450E639}" srcId="{9B1ABA30-6630-47D8-80AF-0850020D4D18}" destId="{1E8FF924-ECEC-4A6D-9895-05991E13E287}" srcOrd="6" destOrd="0" parTransId="{BC00F006-C9E5-4E2D-AEB5-5FFBDB4E7755}" sibTransId="{C533D1C4-D185-491C-A1EB-FF915228E9D8}"/>
    <dgm:cxn modelId="{6B2214F5-C263-4F08-9AD5-CDAE9BB29D09}" type="presOf" srcId="{CF7B1A0C-E368-4B2B-BC01-9F5E75403EE0}" destId="{1B1B24B3-3DA5-4241-BC60-DF64608555E2}" srcOrd="0" destOrd="3" presId="urn:microsoft.com/office/officeart/2005/8/layout/vList2"/>
    <dgm:cxn modelId="{C4B78A73-C7B3-42E2-A611-CE3D22822173}" type="presOf" srcId="{139C9786-07B3-4CB6-80A2-B7E099C106C1}" destId="{1B1B24B3-3DA5-4241-BC60-DF64608555E2}" srcOrd="0" destOrd="5" presId="urn:microsoft.com/office/officeart/2005/8/layout/vList2"/>
    <dgm:cxn modelId="{C6C9E58D-0B75-4AA0-BCE0-6EC00C432452}" type="presOf" srcId="{93478941-6D31-459D-A41B-B56C5FCBD5B8}" destId="{1B1B24B3-3DA5-4241-BC60-DF64608555E2}" srcOrd="0" destOrd="1" presId="urn:microsoft.com/office/officeart/2005/8/layout/vList2"/>
    <dgm:cxn modelId="{CCCF2833-7F9A-4F96-AE95-563F968B97B5}" type="presOf" srcId="{1E8FF924-ECEC-4A6D-9895-05991E13E287}" destId="{1B1B24B3-3DA5-4241-BC60-DF64608555E2}" srcOrd="0" destOrd="6" presId="urn:microsoft.com/office/officeart/2005/8/layout/vList2"/>
    <dgm:cxn modelId="{E51B0D12-E840-42AE-8BFB-814529DFB21E}" srcId="{9B1ABA30-6630-47D8-80AF-0850020D4D18}" destId="{93478941-6D31-459D-A41B-B56C5FCBD5B8}" srcOrd="1" destOrd="0" parTransId="{E3FFF8FF-8175-4A6D-82EA-E0CA532CB81A}" sibTransId="{F378809F-D765-4D9B-B8C2-E540AFC67FE1}"/>
    <dgm:cxn modelId="{0921EB65-BFDA-4478-949A-8425692022F1}" srcId="{AF1B7EAB-B658-4DB4-A3F0-737F0E044945}" destId="{9B1ABA30-6630-47D8-80AF-0850020D4D18}" srcOrd="0" destOrd="0" parTransId="{B246C2BD-8199-4518-9021-8F17059086F4}" sibTransId="{A0FFDF71-D545-49B5-AD3E-C5AE4CDA8CAD}"/>
    <dgm:cxn modelId="{08AAFE36-FCB1-4532-A192-09D817700D18}" srcId="{9B1ABA30-6630-47D8-80AF-0850020D4D18}" destId="{A47A60B1-1017-46FB-9D6B-1B084078639C}" srcOrd="10" destOrd="0" parTransId="{9D4DD6EF-7B07-4EFC-968C-107B006B5497}" sibTransId="{EC054379-8FC1-4CDF-BD3D-EF8801BECFF0}"/>
    <dgm:cxn modelId="{F8596494-1D03-4E09-BCBF-582B840A65DB}" type="presOf" srcId="{AF1B7EAB-B658-4DB4-A3F0-737F0E044945}" destId="{BE20B783-AA41-4E87-9585-7B36C82D98F3}" srcOrd="0" destOrd="0" presId="urn:microsoft.com/office/officeart/2005/8/layout/vList2"/>
    <dgm:cxn modelId="{7E87BEC6-53CC-4FD9-9235-1E5E7D9FB70F}" srcId="{9B1ABA30-6630-47D8-80AF-0850020D4D18}" destId="{0E0AC5E6-02F8-4E46-9BA0-6247F01B6B13}" srcOrd="4" destOrd="0" parTransId="{7F840C2A-6D48-4DD0-9E7B-EA51A4119B64}" sibTransId="{72C27E16-4F4E-4E70-9700-1413BB38AF9A}"/>
    <dgm:cxn modelId="{21BE1A5C-21A6-48EA-8B05-BDD2C6F7504C}" srcId="{9B1ABA30-6630-47D8-80AF-0850020D4D18}" destId="{CF7B1A0C-E368-4B2B-BC01-9F5E75403EE0}" srcOrd="3" destOrd="0" parTransId="{8FE413B7-929D-40E5-BF82-E9EFFA6125A0}" sibTransId="{A3907205-CA35-4282-80AE-1D9430193D96}"/>
    <dgm:cxn modelId="{1D81874D-7A29-46C4-A091-B5C9AA3EE369}" type="presOf" srcId="{06F08EA0-3EF5-4CB6-9609-FD99BB3DF3D8}" destId="{1B1B24B3-3DA5-4241-BC60-DF64608555E2}" srcOrd="0" destOrd="12" presId="urn:microsoft.com/office/officeart/2005/8/layout/vList2"/>
    <dgm:cxn modelId="{57CDADF3-D5DD-4324-BBD3-A52338E0DB04}" srcId="{9B1ABA30-6630-47D8-80AF-0850020D4D18}" destId="{6E9582BF-A6BD-42C1-9CC5-1D84F90C6100}" srcOrd="0" destOrd="0" parTransId="{5A844DDE-1CF9-4903-8B44-9AB5A8F182B4}" sibTransId="{3F388E6E-FBB3-4432-986D-A588DAAE17BC}"/>
    <dgm:cxn modelId="{23D509AE-FD53-4105-9FEA-72F75253CD9A}" type="presOf" srcId="{0E0AC5E6-02F8-4E46-9BA0-6247F01B6B13}" destId="{1B1B24B3-3DA5-4241-BC60-DF64608555E2}" srcOrd="0" destOrd="4" presId="urn:microsoft.com/office/officeart/2005/8/layout/vList2"/>
    <dgm:cxn modelId="{AB86AAA2-5B15-40D2-B076-00B65F934E51}" srcId="{9B1ABA30-6630-47D8-80AF-0850020D4D18}" destId="{139C9786-07B3-4CB6-80A2-B7E099C106C1}" srcOrd="5" destOrd="0" parTransId="{6017F341-BA99-476A-8493-650F643A3688}" sibTransId="{66131E52-DEC6-4F68-BC3F-1ACE0BD64E86}"/>
    <dgm:cxn modelId="{0D5DF827-7FBE-43DF-9462-3EDCEAB20DB5}" type="presOf" srcId="{6E9582BF-A6BD-42C1-9CC5-1D84F90C6100}" destId="{1B1B24B3-3DA5-4241-BC60-DF64608555E2}" srcOrd="0" destOrd="0" presId="urn:microsoft.com/office/officeart/2005/8/layout/vList2"/>
    <dgm:cxn modelId="{16AF427B-0E2A-4658-93ED-5939C93EFAD9}" srcId="{9B1ABA30-6630-47D8-80AF-0850020D4D18}" destId="{64C9D0D1-4CA7-49F4-A5F1-DE84C4E27E02}" srcOrd="7" destOrd="0" parTransId="{853AFD16-C70D-4FAE-A899-B5882332A57B}" sibTransId="{73498608-0861-4AC7-B16D-8217B0BFD132}"/>
    <dgm:cxn modelId="{6E291E17-6B3C-4973-89D2-427EF89ACA36}" type="presOf" srcId="{CD40D266-A204-4C11-A2A6-E750F3E1DCE3}" destId="{1B1B24B3-3DA5-4241-BC60-DF64608555E2}" srcOrd="0" destOrd="9" presId="urn:microsoft.com/office/officeart/2005/8/layout/vList2"/>
    <dgm:cxn modelId="{A3156326-3A85-4A3F-A251-498E00C5DE00}" srcId="{9B1ABA30-6630-47D8-80AF-0850020D4D18}" destId="{22CD1C91-19B6-4B41-988C-CF404750F7D1}" srcOrd="2" destOrd="0" parTransId="{CD930389-D9ED-40BC-B452-5E20030D43A4}" sibTransId="{413625A3-4C35-4373-8264-823F735160C4}"/>
    <dgm:cxn modelId="{30B41C8F-BD35-485D-8AB9-4D8537522AD5}" type="presParOf" srcId="{BE20B783-AA41-4E87-9585-7B36C82D98F3}" destId="{2B638A71-166B-4C1E-951F-E89F4AA7D17B}" srcOrd="0" destOrd="0" presId="urn:microsoft.com/office/officeart/2005/8/layout/vList2"/>
    <dgm:cxn modelId="{3C63F083-3947-4949-8945-CF8353F229CF}" type="presParOf" srcId="{BE20B783-AA41-4E87-9585-7B36C82D98F3}" destId="{1B1B24B3-3DA5-4241-BC60-DF64608555E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581B32-110C-4FF3-BB15-F2D6FD7DAA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79857C-8A3F-4B16-9F06-4C64EBDFBF6A}">
      <dgm:prSet custT="1"/>
      <dgm:spPr/>
      <dgm:t>
        <a:bodyPr/>
        <a:lstStyle/>
        <a:p>
          <a:pPr rtl="0"/>
          <a:r>
            <a:rPr lang="en-US" sz="1050" b="1" dirty="0"/>
            <a:t>Non-Embedded</a:t>
          </a:r>
          <a:endParaRPr lang="en-US" sz="700" dirty="0"/>
        </a:p>
      </dgm:t>
    </dgm:pt>
    <dgm:pt modelId="{1613BF0C-6FC0-486A-91A2-E6BE2CB04918}" type="parTrans" cxnId="{619C5040-1F3F-4CE6-A465-2F975807C146}">
      <dgm:prSet/>
      <dgm:spPr/>
      <dgm:t>
        <a:bodyPr/>
        <a:lstStyle/>
        <a:p>
          <a:endParaRPr lang="en-US"/>
        </a:p>
      </dgm:t>
    </dgm:pt>
    <dgm:pt modelId="{BF1CBFC3-50B0-4266-AC12-8E6617C76821}" type="sibTrans" cxnId="{619C5040-1F3F-4CE6-A465-2F975807C146}">
      <dgm:prSet/>
      <dgm:spPr/>
      <dgm:t>
        <a:bodyPr/>
        <a:lstStyle/>
        <a:p>
          <a:endParaRPr lang="en-US"/>
        </a:p>
      </dgm:t>
    </dgm:pt>
    <dgm:pt modelId="{50DA9781-2A63-4DAC-815F-08DC3DE1005C}">
      <dgm:prSet custT="1"/>
      <dgm:spPr/>
      <dgm:t>
        <a:bodyPr/>
        <a:lstStyle/>
        <a:p>
          <a:pPr rtl="0"/>
          <a:r>
            <a:rPr lang="en-US" sz="1000" dirty="0"/>
            <a:t>Breaks</a:t>
          </a:r>
        </a:p>
      </dgm:t>
    </dgm:pt>
    <dgm:pt modelId="{B67A5FB9-8A51-41B0-8D41-CE0966D1C98F}" type="parTrans" cxnId="{A27614F6-2389-4940-BB37-A780CB438458}">
      <dgm:prSet/>
      <dgm:spPr/>
      <dgm:t>
        <a:bodyPr/>
        <a:lstStyle/>
        <a:p>
          <a:endParaRPr lang="en-US"/>
        </a:p>
      </dgm:t>
    </dgm:pt>
    <dgm:pt modelId="{4BBE5465-1A56-403F-A421-A487A191A974}" type="sibTrans" cxnId="{A27614F6-2389-4940-BB37-A780CB438458}">
      <dgm:prSet/>
      <dgm:spPr/>
      <dgm:t>
        <a:bodyPr/>
        <a:lstStyle/>
        <a:p>
          <a:endParaRPr lang="en-US"/>
        </a:p>
      </dgm:t>
    </dgm:pt>
    <dgm:pt modelId="{D6D962FE-AA06-4095-B583-6B02D36ED8E6}">
      <dgm:prSet custT="1"/>
      <dgm:spPr/>
      <dgm:t>
        <a:bodyPr/>
        <a:lstStyle/>
        <a:p>
          <a:pPr rtl="0"/>
          <a:r>
            <a:rPr lang="en-US" sz="1000" dirty="0"/>
            <a:t>Scratch Paper/ whiteboard with marker</a:t>
          </a:r>
        </a:p>
      </dgm:t>
    </dgm:pt>
    <dgm:pt modelId="{23AAFB88-F09D-478A-8430-55BDD3B09486}" type="parTrans" cxnId="{C6165119-ECBB-41B9-B211-BCA00F5A9DB9}">
      <dgm:prSet/>
      <dgm:spPr/>
      <dgm:t>
        <a:bodyPr/>
        <a:lstStyle/>
        <a:p>
          <a:endParaRPr lang="en-US"/>
        </a:p>
      </dgm:t>
    </dgm:pt>
    <dgm:pt modelId="{D3FE85DD-D9A3-4496-97BC-B2F694FCED38}" type="sibTrans" cxnId="{C6165119-ECBB-41B9-B211-BCA00F5A9DB9}">
      <dgm:prSet/>
      <dgm:spPr/>
      <dgm:t>
        <a:bodyPr/>
        <a:lstStyle/>
        <a:p>
          <a:endParaRPr lang="en-US"/>
        </a:p>
      </dgm:t>
    </dgm:pt>
    <dgm:pt modelId="{BEEB7C74-F316-46E6-9F97-AAAF2B14FC14}" type="pres">
      <dgm:prSet presAssocID="{A6581B32-110C-4FF3-BB15-F2D6FD7DAA59}" presName="linear" presStyleCnt="0">
        <dgm:presLayoutVars>
          <dgm:animLvl val="lvl"/>
          <dgm:resizeHandles val="exact"/>
        </dgm:presLayoutVars>
      </dgm:prSet>
      <dgm:spPr/>
      <dgm:t>
        <a:bodyPr/>
        <a:lstStyle/>
        <a:p>
          <a:endParaRPr lang="en-US"/>
        </a:p>
      </dgm:t>
    </dgm:pt>
    <dgm:pt modelId="{25E6E2A1-1DFE-4C9C-89CA-9D996B50C656}" type="pres">
      <dgm:prSet presAssocID="{5679857C-8A3F-4B16-9F06-4C64EBDFBF6A}" presName="parentText" presStyleLbl="node1" presStyleIdx="0" presStyleCnt="1" custScaleY="40045">
        <dgm:presLayoutVars>
          <dgm:chMax val="0"/>
          <dgm:bulletEnabled val="1"/>
        </dgm:presLayoutVars>
      </dgm:prSet>
      <dgm:spPr/>
      <dgm:t>
        <a:bodyPr/>
        <a:lstStyle/>
        <a:p>
          <a:endParaRPr lang="en-US"/>
        </a:p>
      </dgm:t>
    </dgm:pt>
    <dgm:pt modelId="{65EB5023-1E60-4B46-AD97-5F3E7783358E}" type="pres">
      <dgm:prSet presAssocID="{5679857C-8A3F-4B16-9F06-4C64EBDFBF6A}" presName="childText" presStyleLbl="revTx" presStyleIdx="0" presStyleCnt="1" custLinFactNeighborX="-2861" custLinFactNeighborY="32137">
        <dgm:presLayoutVars>
          <dgm:bulletEnabled val="1"/>
        </dgm:presLayoutVars>
      </dgm:prSet>
      <dgm:spPr/>
      <dgm:t>
        <a:bodyPr/>
        <a:lstStyle/>
        <a:p>
          <a:endParaRPr lang="en-US"/>
        </a:p>
      </dgm:t>
    </dgm:pt>
  </dgm:ptLst>
  <dgm:cxnLst>
    <dgm:cxn modelId="{7B4C6975-061E-4C9C-A8D9-DD32029558E7}" type="presOf" srcId="{5679857C-8A3F-4B16-9F06-4C64EBDFBF6A}" destId="{25E6E2A1-1DFE-4C9C-89CA-9D996B50C656}" srcOrd="0" destOrd="0" presId="urn:microsoft.com/office/officeart/2005/8/layout/vList2"/>
    <dgm:cxn modelId="{5100AD1B-FFD3-4C43-A238-EAA5D555A676}" type="presOf" srcId="{A6581B32-110C-4FF3-BB15-F2D6FD7DAA59}" destId="{BEEB7C74-F316-46E6-9F97-AAAF2B14FC14}" srcOrd="0" destOrd="0" presId="urn:microsoft.com/office/officeart/2005/8/layout/vList2"/>
    <dgm:cxn modelId="{619C5040-1F3F-4CE6-A465-2F975807C146}" srcId="{A6581B32-110C-4FF3-BB15-F2D6FD7DAA59}" destId="{5679857C-8A3F-4B16-9F06-4C64EBDFBF6A}" srcOrd="0" destOrd="0" parTransId="{1613BF0C-6FC0-486A-91A2-E6BE2CB04918}" sibTransId="{BF1CBFC3-50B0-4266-AC12-8E6617C76821}"/>
    <dgm:cxn modelId="{C6165119-ECBB-41B9-B211-BCA00F5A9DB9}" srcId="{5679857C-8A3F-4B16-9F06-4C64EBDFBF6A}" destId="{D6D962FE-AA06-4095-B583-6B02D36ED8E6}" srcOrd="1" destOrd="0" parTransId="{23AAFB88-F09D-478A-8430-55BDD3B09486}" sibTransId="{D3FE85DD-D9A3-4496-97BC-B2F694FCED38}"/>
    <dgm:cxn modelId="{A27614F6-2389-4940-BB37-A780CB438458}" srcId="{5679857C-8A3F-4B16-9F06-4C64EBDFBF6A}" destId="{50DA9781-2A63-4DAC-815F-08DC3DE1005C}" srcOrd="0" destOrd="0" parTransId="{B67A5FB9-8A51-41B0-8D41-CE0966D1C98F}" sibTransId="{4BBE5465-1A56-403F-A421-A487A191A974}"/>
    <dgm:cxn modelId="{A70784E8-4AD8-4FBF-8C69-9B4634C4C7C4}" type="presOf" srcId="{D6D962FE-AA06-4095-B583-6B02D36ED8E6}" destId="{65EB5023-1E60-4B46-AD97-5F3E7783358E}" srcOrd="0" destOrd="1" presId="urn:microsoft.com/office/officeart/2005/8/layout/vList2"/>
    <dgm:cxn modelId="{C9922968-59EF-46CF-8A80-A7575B9A435D}" type="presOf" srcId="{50DA9781-2A63-4DAC-815F-08DC3DE1005C}" destId="{65EB5023-1E60-4B46-AD97-5F3E7783358E}" srcOrd="0" destOrd="0" presId="urn:microsoft.com/office/officeart/2005/8/layout/vList2"/>
    <dgm:cxn modelId="{20FAD359-1D0C-482B-AB0E-54D951AB4A29}" type="presParOf" srcId="{BEEB7C74-F316-46E6-9F97-AAAF2B14FC14}" destId="{25E6E2A1-1DFE-4C9C-89CA-9D996B50C656}" srcOrd="0" destOrd="0" presId="urn:microsoft.com/office/officeart/2005/8/layout/vList2"/>
    <dgm:cxn modelId="{B32E67FD-9F2D-447F-8E2F-6CF9405AECF1}" type="presParOf" srcId="{BEEB7C74-F316-46E6-9F97-AAAF2B14FC14}" destId="{65EB5023-1E60-4B46-AD97-5F3E7783358E}"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9177AD-612D-4E6C-BE51-27A109FE5557}"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n-US"/>
        </a:p>
      </dgm:t>
    </dgm:pt>
    <dgm:pt modelId="{9A0101D2-714A-4C3A-9BB4-722AF1191D05}">
      <dgm:prSet custT="1"/>
      <dgm:spPr/>
      <dgm:t>
        <a:bodyPr/>
        <a:lstStyle/>
        <a:p>
          <a:pPr rtl="0"/>
          <a:r>
            <a:rPr lang="en-US" sz="900" b="1" dirty="0"/>
            <a:t>Embedded</a:t>
          </a:r>
          <a:endParaRPr lang="en-US" sz="900" dirty="0"/>
        </a:p>
      </dgm:t>
    </dgm:pt>
    <dgm:pt modelId="{6B155AEE-8CBA-4F7B-95B3-B6FCD492141F}" type="parTrans" cxnId="{EB38C8F5-7C79-40C1-816D-6B67CE12513B}">
      <dgm:prSet/>
      <dgm:spPr/>
      <dgm:t>
        <a:bodyPr/>
        <a:lstStyle/>
        <a:p>
          <a:endParaRPr lang="en-US"/>
        </a:p>
      </dgm:t>
    </dgm:pt>
    <dgm:pt modelId="{773D0429-0400-4A99-BC59-BDD3AD1F1000}" type="sibTrans" cxnId="{EB38C8F5-7C79-40C1-816D-6B67CE12513B}">
      <dgm:prSet/>
      <dgm:spPr/>
      <dgm:t>
        <a:bodyPr/>
        <a:lstStyle/>
        <a:p>
          <a:endParaRPr lang="en-US"/>
        </a:p>
      </dgm:t>
    </dgm:pt>
    <dgm:pt modelId="{491EAAD7-5EA7-4246-B1C9-63C8E5B4E064}">
      <dgm:prSet custT="1"/>
      <dgm:spPr/>
      <dgm:t>
        <a:bodyPr/>
        <a:lstStyle/>
        <a:p>
          <a:pPr rtl="0">
            <a:lnSpc>
              <a:spcPct val="100000"/>
            </a:lnSpc>
            <a:spcAft>
              <a:spcPts val="0"/>
            </a:spcAft>
          </a:pPr>
          <a:r>
            <a:rPr lang="en-US" sz="700" dirty="0"/>
            <a:t>Color Contrast</a:t>
          </a:r>
        </a:p>
      </dgm:t>
    </dgm:pt>
    <dgm:pt modelId="{194EBF1B-11DA-4E08-876C-2E472D67E48E}" type="parTrans" cxnId="{7A35E536-EEA7-4E14-901E-A73B30494382}">
      <dgm:prSet/>
      <dgm:spPr/>
      <dgm:t>
        <a:bodyPr/>
        <a:lstStyle/>
        <a:p>
          <a:endParaRPr lang="en-US"/>
        </a:p>
      </dgm:t>
    </dgm:pt>
    <dgm:pt modelId="{756037BF-90D9-489A-9005-8DF6E15A9395}" type="sibTrans" cxnId="{7A35E536-EEA7-4E14-901E-A73B30494382}">
      <dgm:prSet/>
      <dgm:spPr/>
      <dgm:t>
        <a:bodyPr/>
        <a:lstStyle/>
        <a:p>
          <a:endParaRPr lang="en-US"/>
        </a:p>
      </dgm:t>
    </dgm:pt>
    <dgm:pt modelId="{E0ABBA38-0C69-4360-B3F0-309B63DCF31A}">
      <dgm:prSet custT="1"/>
      <dgm:spPr/>
      <dgm:t>
        <a:bodyPr/>
        <a:lstStyle/>
        <a:p>
          <a:pPr rtl="0">
            <a:lnSpc>
              <a:spcPct val="100000"/>
            </a:lnSpc>
            <a:spcAft>
              <a:spcPts val="0"/>
            </a:spcAft>
          </a:pPr>
          <a:r>
            <a:rPr lang="en-US" sz="700" dirty="0"/>
            <a:t>Masking</a:t>
          </a:r>
        </a:p>
      </dgm:t>
    </dgm:pt>
    <dgm:pt modelId="{DC0DABB6-56C5-4037-AD0B-640F09CEBFD2}" type="parTrans" cxnId="{554A0E5E-3D1A-42C4-B165-EB054547E770}">
      <dgm:prSet/>
      <dgm:spPr/>
      <dgm:t>
        <a:bodyPr/>
        <a:lstStyle/>
        <a:p>
          <a:endParaRPr lang="en-US"/>
        </a:p>
      </dgm:t>
    </dgm:pt>
    <dgm:pt modelId="{A46FA15C-8996-4727-8E66-DEB397ACE252}" type="sibTrans" cxnId="{554A0E5E-3D1A-42C4-B165-EB054547E770}">
      <dgm:prSet/>
      <dgm:spPr/>
      <dgm:t>
        <a:bodyPr/>
        <a:lstStyle/>
        <a:p>
          <a:endParaRPr lang="en-US"/>
        </a:p>
      </dgm:t>
    </dgm:pt>
    <dgm:pt modelId="{146BCABB-C6C6-47F0-B115-B5A370955111}">
      <dgm:prSet custT="1"/>
      <dgm:spPr/>
      <dgm:t>
        <a:bodyPr/>
        <a:lstStyle/>
        <a:p>
          <a:pPr rtl="0">
            <a:lnSpc>
              <a:spcPct val="100000"/>
            </a:lnSpc>
            <a:spcAft>
              <a:spcPts val="0"/>
            </a:spcAft>
          </a:pPr>
          <a:r>
            <a:rPr lang="en-US" sz="700" dirty="0"/>
            <a:t>Text-to-Speech- Science, Math &amp; ELA Non-Reading Passages</a:t>
          </a:r>
        </a:p>
      </dgm:t>
    </dgm:pt>
    <dgm:pt modelId="{94D71910-FD48-4A44-B41C-24D503592DE5}" type="parTrans" cxnId="{F5B04BEA-451F-4E4C-9D17-82DDA2583863}">
      <dgm:prSet/>
      <dgm:spPr/>
      <dgm:t>
        <a:bodyPr/>
        <a:lstStyle/>
        <a:p>
          <a:endParaRPr lang="en-US"/>
        </a:p>
      </dgm:t>
    </dgm:pt>
    <dgm:pt modelId="{4A586EC8-474C-4007-8BF2-20BAD6941BA5}" type="sibTrans" cxnId="{F5B04BEA-451F-4E4C-9D17-82DDA2583863}">
      <dgm:prSet/>
      <dgm:spPr/>
      <dgm:t>
        <a:bodyPr/>
        <a:lstStyle/>
        <a:p>
          <a:endParaRPr lang="en-US"/>
        </a:p>
      </dgm:t>
    </dgm:pt>
    <dgm:pt modelId="{F9DB3633-87F9-4D80-B322-0018B7F5FC12}">
      <dgm:prSet custT="1"/>
      <dgm:spPr/>
      <dgm:t>
        <a:bodyPr/>
        <a:lstStyle/>
        <a:p>
          <a:pPr rtl="0">
            <a:lnSpc>
              <a:spcPct val="100000"/>
            </a:lnSpc>
            <a:spcAft>
              <a:spcPts val="0"/>
            </a:spcAft>
          </a:pPr>
          <a:r>
            <a:rPr lang="en-US" sz="700" b="1" dirty="0"/>
            <a:t>*</a:t>
          </a:r>
          <a:r>
            <a:rPr lang="en-US" sz="700" dirty="0"/>
            <a:t>Translations-Math (Stacked Spanish)</a:t>
          </a:r>
        </a:p>
      </dgm:t>
    </dgm:pt>
    <dgm:pt modelId="{8EDE8561-A301-4031-9CFD-CD3817FC5AD7}" type="parTrans" cxnId="{FB6621B3-1CC9-4DF7-BEAE-82BDE30D64B4}">
      <dgm:prSet/>
      <dgm:spPr/>
      <dgm:t>
        <a:bodyPr/>
        <a:lstStyle/>
        <a:p>
          <a:endParaRPr lang="en-US"/>
        </a:p>
      </dgm:t>
    </dgm:pt>
    <dgm:pt modelId="{76D37B41-784C-43A0-B09E-209766375E63}" type="sibTrans" cxnId="{FB6621B3-1CC9-4DF7-BEAE-82BDE30D64B4}">
      <dgm:prSet/>
      <dgm:spPr/>
      <dgm:t>
        <a:bodyPr/>
        <a:lstStyle/>
        <a:p>
          <a:endParaRPr lang="en-US"/>
        </a:p>
      </dgm:t>
    </dgm:pt>
    <dgm:pt modelId="{834DE38F-3560-4F69-A58D-1BFF5F1D4F9C}">
      <dgm:prSet custT="1"/>
      <dgm:spPr/>
      <dgm:t>
        <a:bodyPr/>
        <a:lstStyle/>
        <a:p>
          <a:pPr rtl="0">
            <a:lnSpc>
              <a:spcPct val="100000"/>
            </a:lnSpc>
            <a:spcAft>
              <a:spcPts val="0"/>
            </a:spcAft>
          </a:pPr>
          <a:r>
            <a:rPr lang="en-US" sz="700" dirty="0"/>
            <a:t>Turn off any universal accessibility tool</a:t>
          </a:r>
        </a:p>
      </dgm:t>
    </dgm:pt>
    <dgm:pt modelId="{88DA68DD-7D9D-4282-8B68-B40396DE2752}" type="parTrans" cxnId="{F1A6288D-3100-49CB-831F-CC268F5C2061}">
      <dgm:prSet/>
      <dgm:spPr/>
      <dgm:t>
        <a:bodyPr/>
        <a:lstStyle/>
        <a:p>
          <a:endParaRPr lang="en-US"/>
        </a:p>
      </dgm:t>
    </dgm:pt>
    <dgm:pt modelId="{47A4EBFA-5AEC-4F92-8D0B-8B8E0AF97A6F}" type="sibTrans" cxnId="{F1A6288D-3100-49CB-831F-CC268F5C2061}">
      <dgm:prSet/>
      <dgm:spPr/>
      <dgm:t>
        <a:bodyPr/>
        <a:lstStyle/>
        <a:p>
          <a:endParaRPr lang="en-US"/>
        </a:p>
      </dgm:t>
    </dgm:pt>
    <dgm:pt modelId="{D102CFD0-73A2-40F7-A98F-A8580A7A5D99}">
      <dgm:prSet custT="1"/>
      <dgm:spPr/>
      <dgm:t>
        <a:bodyPr/>
        <a:lstStyle/>
        <a:p>
          <a:pPr rtl="0">
            <a:lnSpc>
              <a:spcPct val="100000"/>
            </a:lnSpc>
            <a:spcAft>
              <a:spcPts val="0"/>
            </a:spcAft>
          </a:pPr>
          <a:r>
            <a:rPr lang="en-US" sz="700" b="1" dirty="0"/>
            <a:t>*</a:t>
          </a:r>
          <a:r>
            <a:rPr lang="en-US" sz="700" dirty="0"/>
            <a:t>Translation Test Directions Spanish  (Math, Science) </a:t>
          </a:r>
          <a:r>
            <a:rPr lang="en-US" sz="700" b="1" dirty="0">
              <a:solidFill>
                <a:srgbClr val="FF0000"/>
              </a:solidFill>
            </a:rPr>
            <a:t>Updated</a:t>
          </a:r>
        </a:p>
      </dgm:t>
    </dgm:pt>
    <dgm:pt modelId="{BFAB583D-11A9-49C9-AE09-6A7E7019E318}" type="parTrans" cxnId="{0B360D3A-EC27-44F6-BCE7-8FF004E3041D}">
      <dgm:prSet/>
      <dgm:spPr/>
      <dgm:t>
        <a:bodyPr/>
        <a:lstStyle/>
        <a:p>
          <a:endParaRPr lang="en-US"/>
        </a:p>
      </dgm:t>
    </dgm:pt>
    <dgm:pt modelId="{EF074EC0-1A79-4803-BFC2-FCC56FC2E6C7}" type="sibTrans" cxnId="{0B360D3A-EC27-44F6-BCE7-8FF004E3041D}">
      <dgm:prSet/>
      <dgm:spPr/>
      <dgm:t>
        <a:bodyPr/>
        <a:lstStyle/>
        <a:p>
          <a:endParaRPr lang="en-US"/>
        </a:p>
      </dgm:t>
    </dgm:pt>
    <dgm:pt modelId="{86F93F74-E6FF-49B8-9BD7-94946270DD80}">
      <dgm:prSet custT="1"/>
      <dgm:spPr/>
      <dgm:t>
        <a:bodyPr/>
        <a:lstStyle/>
        <a:p>
          <a:pPr rtl="0">
            <a:lnSpc>
              <a:spcPct val="100000"/>
            </a:lnSpc>
            <a:spcAft>
              <a:spcPts val="0"/>
            </a:spcAft>
          </a:pPr>
          <a:r>
            <a:rPr lang="en-US" sz="700" dirty="0"/>
            <a:t>Print Size Online</a:t>
          </a:r>
        </a:p>
      </dgm:t>
    </dgm:pt>
    <dgm:pt modelId="{2B8C4F13-1F49-4BEF-90D2-1D8E608C9E9E}" type="parTrans" cxnId="{5FFC6D07-4291-4827-81AC-CEC88F628CF1}">
      <dgm:prSet/>
      <dgm:spPr/>
      <dgm:t>
        <a:bodyPr/>
        <a:lstStyle/>
        <a:p>
          <a:endParaRPr lang="en-US"/>
        </a:p>
      </dgm:t>
    </dgm:pt>
    <dgm:pt modelId="{8D015966-4AD3-489B-BCAC-BB52C2815301}" type="sibTrans" cxnId="{5FFC6D07-4291-4827-81AC-CEC88F628CF1}">
      <dgm:prSet/>
      <dgm:spPr/>
      <dgm:t>
        <a:bodyPr/>
        <a:lstStyle/>
        <a:p>
          <a:endParaRPr lang="en-US"/>
        </a:p>
      </dgm:t>
    </dgm:pt>
    <dgm:pt modelId="{F4CE57E8-1B04-4C1A-BEBA-79246783E4BC}">
      <dgm:prSet custT="1"/>
      <dgm:spPr/>
      <dgm:t>
        <a:bodyPr/>
        <a:lstStyle/>
        <a:p>
          <a:pPr rtl="0">
            <a:lnSpc>
              <a:spcPct val="100000"/>
            </a:lnSpc>
            <a:spcAft>
              <a:spcPts val="0"/>
            </a:spcAft>
          </a:pPr>
          <a:r>
            <a:rPr lang="en-US" sz="700" dirty="0"/>
            <a:t>Mouse Pointer</a:t>
          </a:r>
          <a:endParaRPr lang="en-US" sz="700" dirty="0">
            <a:solidFill>
              <a:srgbClr val="FF0000"/>
            </a:solidFill>
          </a:endParaRPr>
        </a:p>
      </dgm:t>
    </dgm:pt>
    <dgm:pt modelId="{9F9D2B8E-95B0-44EB-9B53-6D3A20161EE1}" type="parTrans" cxnId="{02201492-075D-4716-AA8C-DB89DFCAE11A}">
      <dgm:prSet/>
      <dgm:spPr/>
      <dgm:t>
        <a:bodyPr/>
        <a:lstStyle/>
        <a:p>
          <a:endParaRPr lang="en-US"/>
        </a:p>
      </dgm:t>
    </dgm:pt>
    <dgm:pt modelId="{482E2C0C-7F7D-427A-B8E5-BA3227EC9891}" type="sibTrans" cxnId="{02201492-075D-4716-AA8C-DB89DFCAE11A}">
      <dgm:prSet/>
      <dgm:spPr/>
      <dgm:t>
        <a:bodyPr/>
        <a:lstStyle/>
        <a:p>
          <a:endParaRPr lang="en-US"/>
        </a:p>
      </dgm:t>
    </dgm:pt>
    <dgm:pt modelId="{9A55412C-E49E-4DC6-A07A-DE7FC3FC6871}">
      <dgm:prSet custT="1"/>
      <dgm:spPr/>
      <dgm:t>
        <a:bodyPr/>
        <a:lstStyle/>
        <a:p>
          <a:pPr rtl="0">
            <a:lnSpc>
              <a:spcPct val="100000"/>
            </a:lnSpc>
            <a:spcAft>
              <a:spcPts val="0"/>
            </a:spcAft>
          </a:pPr>
          <a:r>
            <a:rPr lang="en-US" sz="700" dirty="0"/>
            <a:t>Streamline </a:t>
          </a:r>
          <a:r>
            <a:rPr lang="en-US" sz="700" b="1" dirty="0">
              <a:solidFill>
                <a:srgbClr val="FF0000"/>
              </a:solidFill>
            </a:rPr>
            <a:t>New</a:t>
          </a:r>
          <a:endParaRPr lang="en-US" sz="700" b="1" dirty="0"/>
        </a:p>
      </dgm:t>
    </dgm:pt>
    <dgm:pt modelId="{16649C30-7519-48E6-AE13-927BE12E8931}" type="parTrans" cxnId="{E10140EC-1E4F-4E22-ABCB-FF0BE50DA878}">
      <dgm:prSet/>
      <dgm:spPr/>
      <dgm:t>
        <a:bodyPr/>
        <a:lstStyle/>
        <a:p>
          <a:endParaRPr lang="en-US"/>
        </a:p>
      </dgm:t>
    </dgm:pt>
    <dgm:pt modelId="{E755B744-F655-4159-8F53-A80D877F9588}" type="sibTrans" cxnId="{E10140EC-1E4F-4E22-ABCB-FF0BE50DA878}">
      <dgm:prSet/>
      <dgm:spPr/>
      <dgm:t>
        <a:bodyPr/>
        <a:lstStyle/>
        <a:p>
          <a:endParaRPr lang="en-US"/>
        </a:p>
      </dgm:t>
    </dgm:pt>
    <dgm:pt modelId="{2443B329-0C98-42E2-9EAB-278730FAE124}">
      <dgm:prSet custT="1"/>
      <dgm:spPr/>
      <dgm:t>
        <a:bodyPr/>
        <a:lstStyle/>
        <a:p>
          <a:pPr rtl="0">
            <a:lnSpc>
              <a:spcPct val="100000"/>
            </a:lnSpc>
            <a:spcAft>
              <a:spcPts val="0"/>
            </a:spcAft>
          </a:pPr>
          <a:r>
            <a:rPr lang="en-US" sz="700" b="1" dirty="0"/>
            <a:t>*</a:t>
          </a:r>
          <a:r>
            <a:rPr lang="en-US" sz="700" dirty="0"/>
            <a:t>Translations-Math (Glossary)</a:t>
          </a:r>
        </a:p>
      </dgm:t>
    </dgm:pt>
    <dgm:pt modelId="{82D070C6-0D28-4170-BD03-742F085B7228}" type="parTrans" cxnId="{3E113E02-AA4A-464E-9513-B58769F83A3C}">
      <dgm:prSet/>
      <dgm:spPr/>
      <dgm:t>
        <a:bodyPr/>
        <a:lstStyle/>
        <a:p>
          <a:endParaRPr lang="en-US"/>
        </a:p>
      </dgm:t>
    </dgm:pt>
    <dgm:pt modelId="{911DDA80-2FB5-455C-8FFB-21273DF2FBEF}" type="sibTrans" cxnId="{3E113E02-AA4A-464E-9513-B58769F83A3C}">
      <dgm:prSet/>
      <dgm:spPr/>
      <dgm:t>
        <a:bodyPr/>
        <a:lstStyle/>
        <a:p>
          <a:endParaRPr lang="en-US"/>
        </a:p>
      </dgm:t>
    </dgm:pt>
    <dgm:pt modelId="{E7603604-DEBB-42CA-8604-7C0FC45F9B9F}">
      <dgm:prSet custT="1"/>
      <dgm:spPr/>
      <dgm:t>
        <a:bodyPr/>
        <a:lstStyle/>
        <a:p>
          <a:pPr>
            <a:lnSpc>
              <a:spcPct val="100000"/>
            </a:lnSpc>
            <a:spcAft>
              <a:spcPts val="0"/>
            </a:spcAft>
          </a:pPr>
          <a:r>
            <a:rPr lang="en-US" sz="700" b="1" dirty="0"/>
            <a:t>*</a:t>
          </a:r>
          <a:r>
            <a:rPr lang="en-US" sz="700" dirty="0"/>
            <a:t>Text-to-Speech-Spanish (Science) </a:t>
          </a:r>
          <a:r>
            <a:rPr lang="en-US" sz="700" b="1" dirty="0">
              <a:solidFill>
                <a:srgbClr val="FF0000"/>
              </a:solidFill>
            </a:rPr>
            <a:t>New</a:t>
          </a:r>
          <a:endParaRPr lang="en-US" sz="700" b="1" dirty="0"/>
        </a:p>
      </dgm:t>
    </dgm:pt>
    <dgm:pt modelId="{676A74B9-3D03-4E04-84FF-6A5E913C9E89}" type="parTrans" cxnId="{A7C7311D-1EBC-4C89-B23B-FA5540A8D112}">
      <dgm:prSet/>
      <dgm:spPr/>
      <dgm:t>
        <a:bodyPr/>
        <a:lstStyle/>
        <a:p>
          <a:endParaRPr lang="en-US"/>
        </a:p>
      </dgm:t>
    </dgm:pt>
    <dgm:pt modelId="{F4CE3CF2-32A0-4D52-B5B0-508BD9E73D65}" type="sibTrans" cxnId="{A7C7311D-1EBC-4C89-B23B-FA5540A8D112}">
      <dgm:prSet/>
      <dgm:spPr/>
      <dgm:t>
        <a:bodyPr/>
        <a:lstStyle/>
        <a:p>
          <a:endParaRPr lang="en-US"/>
        </a:p>
      </dgm:t>
    </dgm:pt>
    <dgm:pt modelId="{7993F1FE-D9C4-4D0C-A45F-45924F65A892}">
      <dgm:prSet custT="1"/>
      <dgm:spPr/>
      <dgm:t>
        <a:bodyPr/>
        <a:lstStyle/>
        <a:p>
          <a:pPr rtl="0">
            <a:lnSpc>
              <a:spcPct val="100000"/>
            </a:lnSpc>
            <a:spcAft>
              <a:spcPts val="0"/>
            </a:spcAft>
          </a:pPr>
          <a:r>
            <a:rPr lang="en-US" sz="700" b="1" dirty="0"/>
            <a:t>*</a:t>
          </a:r>
          <a:r>
            <a:rPr lang="en-US" sz="700" dirty="0"/>
            <a:t>Spanish Translation (Science) </a:t>
          </a:r>
          <a:r>
            <a:rPr lang="en-US" sz="700" b="1" dirty="0">
              <a:solidFill>
                <a:srgbClr val="FF0000"/>
              </a:solidFill>
            </a:rPr>
            <a:t>New</a:t>
          </a:r>
          <a:endParaRPr lang="en-US" sz="700" b="1" dirty="0"/>
        </a:p>
      </dgm:t>
    </dgm:pt>
    <dgm:pt modelId="{53E367D0-0E46-49CD-AE62-DD6FCB5097B0}" type="parTrans" cxnId="{FE6D60DC-D2DA-4B5F-B27A-61547CC70A93}">
      <dgm:prSet/>
      <dgm:spPr/>
      <dgm:t>
        <a:bodyPr/>
        <a:lstStyle/>
        <a:p>
          <a:endParaRPr lang="en-US"/>
        </a:p>
      </dgm:t>
    </dgm:pt>
    <dgm:pt modelId="{4E04A6BB-B871-4A6B-8E7B-EA5B3751B90D}" type="sibTrans" cxnId="{FE6D60DC-D2DA-4B5F-B27A-61547CC70A93}">
      <dgm:prSet/>
      <dgm:spPr/>
      <dgm:t>
        <a:bodyPr/>
        <a:lstStyle/>
        <a:p>
          <a:endParaRPr lang="en-US"/>
        </a:p>
      </dgm:t>
    </dgm:pt>
    <dgm:pt modelId="{352466FD-A48B-41F3-AAD2-3954A0FB1C68}" type="pres">
      <dgm:prSet presAssocID="{CF9177AD-612D-4E6C-BE51-27A109FE5557}" presName="linear" presStyleCnt="0">
        <dgm:presLayoutVars>
          <dgm:animLvl val="lvl"/>
          <dgm:resizeHandles val="exact"/>
        </dgm:presLayoutVars>
      </dgm:prSet>
      <dgm:spPr/>
      <dgm:t>
        <a:bodyPr/>
        <a:lstStyle/>
        <a:p>
          <a:endParaRPr lang="en-US"/>
        </a:p>
      </dgm:t>
    </dgm:pt>
    <dgm:pt modelId="{B9AE1276-5926-430C-993E-6FECF2A06681}" type="pres">
      <dgm:prSet presAssocID="{9A0101D2-714A-4C3A-9BB4-722AF1191D05}" presName="parentText" presStyleLbl="node1" presStyleIdx="0" presStyleCnt="1" custScaleY="103326" custLinFactNeighborY="-7984">
        <dgm:presLayoutVars>
          <dgm:chMax val="0"/>
          <dgm:bulletEnabled val="1"/>
        </dgm:presLayoutVars>
      </dgm:prSet>
      <dgm:spPr/>
      <dgm:t>
        <a:bodyPr/>
        <a:lstStyle/>
        <a:p>
          <a:endParaRPr lang="en-US"/>
        </a:p>
      </dgm:t>
    </dgm:pt>
    <dgm:pt modelId="{17413E02-663D-4A98-BDD7-57B42C8F71B9}" type="pres">
      <dgm:prSet presAssocID="{9A0101D2-714A-4C3A-9BB4-722AF1191D05}" presName="childText" presStyleLbl="revTx" presStyleIdx="0" presStyleCnt="1" custScaleY="169995">
        <dgm:presLayoutVars>
          <dgm:bulletEnabled val="1"/>
        </dgm:presLayoutVars>
      </dgm:prSet>
      <dgm:spPr/>
      <dgm:t>
        <a:bodyPr/>
        <a:lstStyle/>
        <a:p>
          <a:endParaRPr lang="en-US"/>
        </a:p>
      </dgm:t>
    </dgm:pt>
  </dgm:ptLst>
  <dgm:cxnLst>
    <dgm:cxn modelId="{F1A6288D-3100-49CB-831F-CC268F5C2061}" srcId="{9A0101D2-714A-4C3A-9BB4-722AF1191D05}" destId="{834DE38F-3560-4F69-A58D-1BFF5F1D4F9C}" srcOrd="11" destOrd="0" parTransId="{88DA68DD-7D9D-4282-8B68-B40396DE2752}" sibTransId="{47A4EBFA-5AEC-4F92-8D0B-8B8E0AF97A6F}"/>
    <dgm:cxn modelId="{02201492-075D-4716-AA8C-DB89DFCAE11A}" srcId="{9A0101D2-714A-4C3A-9BB4-722AF1191D05}" destId="{F4CE57E8-1B04-4C1A-BEBA-79246783E4BC}" srcOrd="2" destOrd="0" parTransId="{9F9D2B8E-95B0-44EB-9B53-6D3A20161EE1}" sibTransId="{482E2C0C-7F7D-427A-B8E5-BA3227EC9891}"/>
    <dgm:cxn modelId="{170D0898-AD2F-49F2-9A45-112EF2E28A27}" type="presOf" srcId="{CF9177AD-612D-4E6C-BE51-27A109FE5557}" destId="{352466FD-A48B-41F3-AAD2-3954A0FB1C68}" srcOrd="0" destOrd="0" presId="urn:microsoft.com/office/officeart/2005/8/layout/vList2"/>
    <dgm:cxn modelId="{1D9C1DBB-AB87-4659-A3BB-ECE8A4AB813B}" type="presOf" srcId="{7993F1FE-D9C4-4D0C-A45F-45924F65A892}" destId="{17413E02-663D-4A98-BDD7-57B42C8F71B9}" srcOrd="0" destOrd="5" presId="urn:microsoft.com/office/officeart/2005/8/layout/vList2"/>
    <dgm:cxn modelId="{48EFD968-C2C0-410A-92F7-C6D6547396AE}" type="presOf" srcId="{9A0101D2-714A-4C3A-9BB4-722AF1191D05}" destId="{B9AE1276-5926-430C-993E-6FECF2A06681}" srcOrd="0" destOrd="0" presId="urn:microsoft.com/office/officeart/2005/8/layout/vList2"/>
    <dgm:cxn modelId="{3E113E02-AA4A-464E-9513-B58769F83A3C}" srcId="{9A0101D2-714A-4C3A-9BB4-722AF1191D05}" destId="{2443B329-0C98-42E2-9EAB-278730FAE124}" srcOrd="8" destOrd="0" parTransId="{82D070C6-0D28-4170-BD03-742F085B7228}" sibTransId="{911DDA80-2FB5-455C-8FFB-21273DF2FBEF}"/>
    <dgm:cxn modelId="{6A1F59E8-9E07-45B6-BC15-A0BD037E362E}" type="presOf" srcId="{146BCABB-C6C6-47F0-B115-B5A370955111}" destId="{17413E02-663D-4A98-BDD7-57B42C8F71B9}" srcOrd="0" destOrd="6" presId="urn:microsoft.com/office/officeart/2005/8/layout/vList2"/>
    <dgm:cxn modelId="{FB6621B3-1CC9-4DF7-BEAE-82BDE30D64B4}" srcId="{9A0101D2-714A-4C3A-9BB4-722AF1191D05}" destId="{F9DB3633-87F9-4D80-B322-0018B7F5FC12}" srcOrd="9" destOrd="0" parTransId="{8EDE8561-A301-4031-9CFD-CD3817FC5AD7}" sibTransId="{76D37B41-784C-43A0-B09E-209766375E63}"/>
    <dgm:cxn modelId="{95D58E2B-853E-4370-839C-C799C7A65FC2}" type="presOf" srcId="{D102CFD0-73A2-40F7-A98F-A8580A7A5D99}" destId="{17413E02-663D-4A98-BDD7-57B42C8F71B9}" srcOrd="0" destOrd="10" presId="urn:microsoft.com/office/officeart/2005/8/layout/vList2"/>
    <dgm:cxn modelId="{FE6D60DC-D2DA-4B5F-B27A-61547CC70A93}" srcId="{9A0101D2-714A-4C3A-9BB4-722AF1191D05}" destId="{7993F1FE-D9C4-4D0C-A45F-45924F65A892}" srcOrd="5" destOrd="0" parTransId="{53E367D0-0E46-49CD-AE62-DD6FCB5097B0}" sibTransId="{4E04A6BB-B871-4A6B-8E7B-EA5B3751B90D}"/>
    <dgm:cxn modelId="{554A0E5E-3D1A-42C4-B165-EB054547E770}" srcId="{9A0101D2-714A-4C3A-9BB4-722AF1191D05}" destId="{E0ABBA38-0C69-4360-B3F0-309B63DCF31A}" srcOrd="1" destOrd="0" parTransId="{DC0DABB6-56C5-4037-AD0B-640F09CEBFD2}" sibTransId="{A46FA15C-8996-4727-8E66-DEB397ACE252}"/>
    <dgm:cxn modelId="{2297A7A2-7F39-41F6-8A03-6CAAB8F4E13E}" type="presOf" srcId="{F9DB3633-87F9-4D80-B322-0018B7F5FC12}" destId="{17413E02-663D-4A98-BDD7-57B42C8F71B9}" srcOrd="0" destOrd="9" presId="urn:microsoft.com/office/officeart/2005/8/layout/vList2"/>
    <dgm:cxn modelId="{0B360D3A-EC27-44F6-BCE7-8FF004E3041D}" srcId="{9A0101D2-714A-4C3A-9BB4-722AF1191D05}" destId="{D102CFD0-73A2-40F7-A98F-A8580A7A5D99}" srcOrd="10" destOrd="0" parTransId="{BFAB583D-11A9-49C9-AE09-6A7E7019E318}" sibTransId="{EF074EC0-1A79-4803-BFC2-FCC56FC2E6C7}"/>
    <dgm:cxn modelId="{E10140EC-1E4F-4E22-ABCB-FF0BE50DA878}" srcId="{9A0101D2-714A-4C3A-9BB4-722AF1191D05}" destId="{9A55412C-E49E-4DC6-A07A-DE7FC3FC6871}" srcOrd="4" destOrd="0" parTransId="{16649C30-7519-48E6-AE13-927BE12E8931}" sibTransId="{E755B744-F655-4159-8F53-A80D877F9588}"/>
    <dgm:cxn modelId="{F5B04BEA-451F-4E4C-9D17-82DDA2583863}" srcId="{9A0101D2-714A-4C3A-9BB4-722AF1191D05}" destId="{146BCABB-C6C6-47F0-B115-B5A370955111}" srcOrd="6" destOrd="0" parTransId="{94D71910-FD48-4A44-B41C-24D503592DE5}" sibTransId="{4A586EC8-474C-4007-8BF2-20BAD6941BA5}"/>
    <dgm:cxn modelId="{2508E4C1-EDC0-437D-AF8F-828C33F844FC}" type="presOf" srcId="{491EAAD7-5EA7-4246-B1C9-63C8E5B4E064}" destId="{17413E02-663D-4A98-BDD7-57B42C8F71B9}" srcOrd="0" destOrd="0" presId="urn:microsoft.com/office/officeart/2005/8/layout/vList2"/>
    <dgm:cxn modelId="{7427AF4F-7B11-4B07-89B2-BE341D0F1148}" type="presOf" srcId="{9A55412C-E49E-4DC6-A07A-DE7FC3FC6871}" destId="{17413E02-663D-4A98-BDD7-57B42C8F71B9}" srcOrd="0" destOrd="4" presId="urn:microsoft.com/office/officeart/2005/8/layout/vList2"/>
    <dgm:cxn modelId="{FDCCBB9A-EE89-4FCC-9E6E-BB691AEF4789}" type="presOf" srcId="{F4CE57E8-1B04-4C1A-BEBA-79246783E4BC}" destId="{17413E02-663D-4A98-BDD7-57B42C8F71B9}" srcOrd="0" destOrd="2" presId="urn:microsoft.com/office/officeart/2005/8/layout/vList2"/>
    <dgm:cxn modelId="{AF963EE3-FD06-44C5-BF7D-9582B9500952}" type="presOf" srcId="{86F93F74-E6FF-49B8-9BD7-94946270DD80}" destId="{17413E02-663D-4A98-BDD7-57B42C8F71B9}" srcOrd="0" destOrd="3" presId="urn:microsoft.com/office/officeart/2005/8/layout/vList2"/>
    <dgm:cxn modelId="{8F2B143A-92A7-4098-979A-F23817736225}" type="presOf" srcId="{E0ABBA38-0C69-4360-B3F0-309B63DCF31A}" destId="{17413E02-663D-4A98-BDD7-57B42C8F71B9}" srcOrd="0" destOrd="1" presId="urn:microsoft.com/office/officeart/2005/8/layout/vList2"/>
    <dgm:cxn modelId="{7A35E536-EEA7-4E14-901E-A73B30494382}" srcId="{9A0101D2-714A-4C3A-9BB4-722AF1191D05}" destId="{491EAAD7-5EA7-4246-B1C9-63C8E5B4E064}" srcOrd="0" destOrd="0" parTransId="{194EBF1B-11DA-4E08-876C-2E472D67E48E}" sibTransId="{756037BF-90D9-489A-9005-8DF6E15A9395}"/>
    <dgm:cxn modelId="{A7C7311D-1EBC-4C89-B23B-FA5540A8D112}" srcId="{9A0101D2-714A-4C3A-9BB4-722AF1191D05}" destId="{E7603604-DEBB-42CA-8604-7C0FC45F9B9F}" srcOrd="7" destOrd="0" parTransId="{676A74B9-3D03-4E04-84FF-6A5E913C9E89}" sibTransId="{F4CE3CF2-32A0-4D52-B5B0-508BD9E73D65}"/>
    <dgm:cxn modelId="{5FFC6D07-4291-4827-81AC-CEC88F628CF1}" srcId="{9A0101D2-714A-4C3A-9BB4-722AF1191D05}" destId="{86F93F74-E6FF-49B8-9BD7-94946270DD80}" srcOrd="3" destOrd="0" parTransId="{2B8C4F13-1F49-4BEF-90D2-1D8E608C9E9E}" sibTransId="{8D015966-4AD3-489B-BCAC-BB52C2815301}"/>
    <dgm:cxn modelId="{EB38C8F5-7C79-40C1-816D-6B67CE12513B}" srcId="{CF9177AD-612D-4E6C-BE51-27A109FE5557}" destId="{9A0101D2-714A-4C3A-9BB4-722AF1191D05}" srcOrd="0" destOrd="0" parTransId="{6B155AEE-8CBA-4F7B-95B3-B6FCD492141F}" sibTransId="{773D0429-0400-4A99-BC59-BDD3AD1F1000}"/>
    <dgm:cxn modelId="{3CD8AC81-2DEA-4FF6-9FC8-A7859C9A7140}" type="presOf" srcId="{834DE38F-3560-4F69-A58D-1BFF5F1D4F9C}" destId="{17413E02-663D-4A98-BDD7-57B42C8F71B9}" srcOrd="0" destOrd="11" presId="urn:microsoft.com/office/officeart/2005/8/layout/vList2"/>
    <dgm:cxn modelId="{6F5C012F-18F2-4E0F-9F6C-C273A5B33157}" type="presOf" srcId="{2443B329-0C98-42E2-9EAB-278730FAE124}" destId="{17413E02-663D-4A98-BDD7-57B42C8F71B9}" srcOrd="0" destOrd="8" presId="urn:microsoft.com/office/officeart/2005/8/layout/vList2"/>
    <dgm:cxn modelId="{2D314581-955D-4B8A-9964-0086CC8C583C}" type="presOf" srcId="{E7603604-DEBB-42CA-8604-7C0FC45F9B9F}" destId="{17413E02-663D-4A98-BDD7-57B42C8F71B9}" srcOrd="0" destOrd="7" presId="urn:microsoft.com/office/officeart/2005/8/layout/vList2"/>
    <dgm:cxn modelId="{C07B9C05-6CC2-4423-93A0-0128D2160F47}" type="presParOf" srcId="{352466FD-A48B-41F3-AAD2-3954A0FB1C68}" destId="{B9AE1276-5926-430C-993E-6FECF2A06681}" srcOrd="0" destOrd="0" presId="urn:microsoft.com/office/officeart/2005/8/layout/vList2"/>
    <dgm:cxn modelId="{029E168E-2424-4092-ABC7-31516C7EC0FD}" type="presParOf" srcId="{352466FD-A48B-41F3-AAD2-3954A0FB1C68}" destId="{17413E02-663D-4A98-BDD7-57B42C8F71B9}" srcOrd="1"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FFA2F0-59C3-4A78-9D7D-570C5B9F9044}"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n-US"/>
        </a:p>
      </dgm:t>
    </dgm:pt>
    <dgm:pt modelId="{BCBA3EEA-6EAE-4BC1-BDF3-BAB8DE230725}">
      <dgm:prSet custT="1"/>
      <dgm:spPr/>
      <dgm:t>
        <a:bodyPr/>
        <a:lstStyle/>
        <a:p>
          <a:pPr rtl="0"/>
          <a:r>
            <a:rPr lang="en-US" sz="900" b="1" dirty="0"/>
            <a:t>Non-Embedded</a:t>
          </a:r>
          <a:endParaRPr lang="en-US" sz="900" dirty="0"/>
        </a:p>
      </dgm:t>
    </dgm:pt>
    <dgm:pt modelId="{B607DA4F-55D6-47D0-8BF3-FD7D11599386}" type="parTrans" cxnId="{6E9F56E7-3D2C-41CA-87E5-0C25A5D7830A}">
      <dgm:prSet/>
      <dgm:spPr/>
      <dgm:t>
        <a:bodyPr/>
        <a:lstStyle/>
        <a:p>
          <a:endParaRPr lang="en-US" sz="1600"/>
        </a:p>
      </dgm:t>
    </dgm:pt>
    <dgm:pt modelId="{B9A57529-37BA-4BB9-B7C8-D3B9616BC38C}" type="sibTrans" cxnId="{6E9F56E7-3D2C-41CA-87E5-0C25A5D7830A}">
      <dgm:prSet/>
      <dgm:spPr/>
      <dgm:t>
        <a:bodyPr/>
        <a:lstStyle/>
        <a:p>
          <a:endParaRPr lang="en-US" sz="1600"/>
        </a:p>
      </dgm:t>
    </dgm:pt>
    <dgm:pt modelId="{F3D341AF-366C-4788-B8EC-DB032E09E892}">
      <dgm:prSet custT="1"/>
      <dgm:spPr/>
      <dgm:t>
        <a:bodyPr/>
        <a:lstStyle/>
        <a:p>
          <a:pPr rtl="0"/>
          <a:r>
            <a:rPr lang="en-US" sz="900" dirty="0"/>
            <a:t>*Bilingual Dictionary (Science)</a:t>
          </a:r>
        </a:p>
      </dgm:t>
    </dgm:pt>
    <dgm:pt modelId="{EA4BFB63-EBB1-4FCE-A516-63C9F004876A}" type="parTrans" cxnId="{C2F128C8-0A41-443B-B11F-4ADE411856AD}">
      <dgm:prSet/>
      <dgm:spPr/>
      <dgm:t>
        <a:bodyPr/>
        <a:lstStyle/>
        <a:p>
          <a:endParaRPr lang="en-US" sz="1600"/>
        </a:p>
      </dgm:t>
    </dgm:pt>
    <dgm:pt modelId="{387EF2B2-CADD-4EFA-AA88-6375B06748CD}" type="sibTrans" cxnId="{C2F128C8-0A41-443B-B11F-4ADE411856AD}">
      <dgm:prSet/>
      <dgm:spPr/>
      <dgm:t>
        <a:bodyPr/>
        <a:lstStyle/>
        <a:p>
          <a:endParaRPr lang="en-US" sz="1600"/>
        </a:p>
      </dgm:t>
    </dgm:pt>
    <dgm:pt modelId="{F1CA56FA-88B2-420F-9E3B-04CA897FCB37}">
      <dgm:prSet custT="1"/>
      <dgm:spPr/>
      <dgm:t>
        <a:bodyPr/>
        <a:lstStyle/>
        <a:p>
          <a:pPr rtl="0"/>
          <a:r>
            <a:rPr lang="en-US" sz="900" dirty="0"/>
            <a:t>Color Contrast</a:t>
          </a:r>
        </a:p>
      </dgm:t>
    </dgm:pt>
    <dgm:pt modelId="{7DC91959-4740-4CB5-A597-AFE66374A51C}" type="parTrans" cxnId="{AE146431-73D6-416D-BB5E-DE7DD86CCCBA}">
      <dgm:prSet/>
      <dgm:spPr/>
      <dgm:t>
        <a:bodyPr/>
        <a:lstStyle/>
        <a:p>
          <a:endParaRPr lang="en-US" sz="1600"/>
        </a:p>
      </dgm:t>
    </dgm:pt>
    <dgm:pt modelId="{6D79B2C9-722E-4B3F-90A1-1BB9E4017EC7}" type="sibTrans" cxnId="{AE146431-73D6-416D-BB5E-DE7DD86CCCBA}">
      <dgm:prSet/>
      <dgm:spPr/>
      <dgm:t>
        <a:bodyPr/>
        <a:lstStyle/>
        <a:p>
          <a:endParaRPr lang="en-US" sz="1600"/>
        </a:p>
      </dgm:t>
    </dgm:pt>
    <dgm:pt modelId="{8E6E0CF9-4301-4158-B45C-347D516D3073}">
      <dgm:prSet custT="1"/>
      <dgm:spPr/>
      <dgm:t>
        <a:bodyPr/>
        <a:lstStyle/>
        <a:p>
          <a:pPr rtl="0"/>
          <a:r>
            <a:rPr lang="en-US" sz="900" dirty="0"/>
            <a:t>Color Overlay</a:t>
          </a:r>
        </a:p>
      </dgm:t>
    </dgm:pt>
    <dgm:pt modelId="{06C465C0-CAAF-4AC8-B457-40C6298D5BF4}" type="parTrans" cxnId="{AE5D6C1A-907B-46BC-882F-0D5C40C5E8E7}">
      <dgm:prSet/>
      <dgm:spPr/>
      <dgm:t>
        <a:bodyPr/>
        <a:lstStyle/>
        <a:p>
          <a:endParaRPr lang="en-US" sz="1600"/>
        </a:p>
      </dgm:t>
    </dgm:pt>
    <dgm:pt modelId="{279A0DFD-7BE1-4DA0-ADCE-05F6E1475015}" type="sibTrans" cxnId="{AE5D6C1A-907B-46BC-882F-0D5C40C5E8E7}">
      <dgm:prSet/>
      <dgm:spPr/>
      <dgm:t>
        <a:bodyPr/>
        <a:lstStyle/>
        <a:p>
          <a:endParaRPr lang="en-US" sz="1600"/>
        </a:p>
      </dgm:t>
    </dgm:pt>
    <dgm:pt modelId="{00705D06-A784-4613-B93C-2E2CA899C457}">
      <dgm:prSet custT="1"/>
      <dgm:spPr/>
      <dgm:t>
        <a:bodyPr/>
        <a:lstStyle/>
        <a:p>
          <a:pPr rtl="0"/>
          <a:r>
            <a:rPr lang="en-US" sz="900" dirty="0"/>
            <a:t>Magnification Device</a:t>
          </a:r>
        </a:p>
      </dgm:t>
    </dgm:pt>
    <dgm:pt modelId="{CF96D105-8942-484D-82BF-DB3646528103}" type="parTrans" cxnId="{997B5B4F-17F1-4BCC-988B-1414FE79DFB2}">
      <dgm:prSet/>
      <dgm:spPr/>
      <dgm:t>
        <a:bodyPr/>
        <a:lstStyle/>
        <a:p>
          <a:endParaRPr lang="en-US" sz="1600"/>
        </a:p>
      </dgm:t>
    </dgm:pt>
    <dgm:pt modelId="{01015A2C-CE9D-4DC2-B858-5E1A291A21F4}" type="sibTrans" cxnId="{997B5B4F-17F1-4BCC-988B-1414FE79DFB2}">
      <dgm:prSet/>
      <dgm:spPr/>
      <dgm:t>
        <a:bodyPr/>
        <a:lstStyle/>
        <a:p>
          <a:endParaRPr lang="en-US" sz="1600"/>
        </a:p>
      </dgm:t>
    </dgm:pt>
    <dgm:pt modelId="{EB3F9FA0-A3C3-46FE-AEF3-88A9580C4B8A}">
      <dgm:prSet custT="1"/>
      <dgm:spPr/>
      <dgm:t>
        <a:bodyPr/>
        <a:lstStyle/>
        <a:p>
          <a:pPr rtl="0"/>
          <a:r>
            <a:rPr lang="en-US" sz="900" dirty="0"/>
            <a:t>Noise Buffering </a:t>
          </a:r>
        </a:p>
      </dgm:t>
    </dgm:pt>
    <dgm:pt modelId="{D2145D86-D601-499C-95EF-01C92593871E}" type="parTrans" cxnId="{6DC2544F-B1C2-4A43-A4CC-F8C31718D12C}">
      <dgm:prSet/>
      <dgm:spPr/>
      <dgm:t>
        <a:bodyPr/>
        <a:lstStyle/>
        <a:p>
          <a:endParaRPr lang="en-US" sz="1600"/>
        </a:p>
      </dgm:t>
    </dgm:pt>
    <dgm:pt modelId="{07F991C7-A910-43DA-9274-8F7A9A45DE58}" type="sibTrans" cxnId="{6DC2544F-B1C2-4A43-A4CC-F8C31718D12C}">
      <dgm:prSet/>
      <dgm:spPr/>
      <dgm:t>
        <a:bodyPr/>
        <a:lstStyle/>
        <a:p>
          <a:endParaRPr lang="en-US" sz="1600"/>
        </a:p>
      </dgm:t>
    </dgm:pt>
    <dgm:pt modelId="{9D56F12B-6422-4712-8CB9-A983BAD44E81}">
      <dgm:prSet custT="1"/>
      <dgm:spPr/>
      <dgm:t>
        <a:bodyPr/>
        <a:lstStyle/>
        <a:p>
          <a:pPr rtl="0"/>
          <a:r>
            <a:rPr lang="en-US" sz="900" dirty="0">
              <a:solidFill>
                <a:schemeClr val="tx1"/>
              </a:solidFill>
            </a:rPr>
            <a:t>Read Aloud</a:t>
          </a:r>
        </a:p>
      </dgm:t>
    </dgm:pt>
    <dgm:pt modelId="{E910A3F8-81F5-47E3-A4FD-3DF8E375F012}" type="parTrans" cxnId="{FE897B48-EDAB-4DE7-A89C-CFDD9046F4AA}">
      <dgm:prSet/>
      <dgm:spPr/>
      <dgm:t>
        <a:bodyPr/>
        <a:lstStyle/>
        <a:p>
          <a:endParaRPr lang="en-US" sz="1600"/>
        </a:p>
      </dgm:t>
    </dgm:pt>
    <dgm:pt modelId="{7006EC0A-6767-4D3C-B1D9-34B7BE1C4BAC}" type="sibTrans" cxnId="{FE897B48-EDAB-4DE7-A89C-CFDD9046F4AA}">
      <dgm:prSet/>
      <dgm:spPr/>
      <dgm:t>
        <a:bodyPr/>
        <a:lstStyle/>
        <a:p>
          <a:endParaRPr lang="en-US" sz="1600"/>
        </a:p>
      </dgm:t>
    </dgm:pt>
    <dgm:pt modelId="{04C2D8CF-7F9A-4DD3-83A5-CB95AD2CD6A6}">
      <dgm:prSet custT="1"/>
      <dgm:spPr/>
      <dgm:t>
        <a:bodyPr/>
        <a:lstStyle/>
        <a:p>
          <a:pPr rtl="0"/>
          <a:r>
            <a:rPr lang="en-US" sz="900" dirty="0"/>
            <a:t>Separate Setting</a:t>
          </a:r>
        </a:p>
      </dgm:t>
    </dgm:pt>
    <dgm:pt modelId="{8BE7EC51-A93C-45F0-96DC-C60575566B0F}" type="parTrans" cxnId="{323DD750-21F3-4D4A-BB87-F8B816EAEF4F}">
      <dgm:prSet/>
      <dgm:spPr/>
      <dgm:t>
        <a:bodyPr/>
        <a:lstStyle/>
        <a:p>
          <a:endParaRPr lang="en-US" sz="1600"/>
        </a:p>
      </dgm:t>
    </dgm:pt>
    <dgm:pt modelId="{73E19C0C-6A59-44E2-8268-0C1E24BA5F2C}" type="sibTrans" cxnId="{323DD750-21F3-4D4A-BB87-F8B816EAEF4F}">
      <dgm:prSet/>
      <dgm:spPr/>
      <dgm:t>
        <a:bodyPr/>
        <a:lstStyle/>
        <a:p>
          <a:endParaRPr lang="en-US" sz="1600"/>
        </a:p>
      </dgm:t>
    </dgm:pt>
    <dgm:pt modelId="{B6F2FC46-739C-4324-A27D-DB5B20EC254F}">
      <dgm:prSet custT="1"/>
      <dgm:spPr/>
      <dgm:t>
        <a:bodyPr/>
        <a:lstStyle/>
        <a:p>
          <a:pPr rtl="0"/>
          <a:r>
            <a:rPr lang="en-US" sz="900" dirty="0"/>
            <a:t>*Translation Glossary (Math)</a:t>
          </a:r>
        </a:p>
      </dgm:t>
    </dgm:pt>
    <dgm:pt modelId="{FCEC142E-4E3F-4019-BF57-C95EAA014D98}" type="parTrans" cxnId="{3806120F-1F8E-40B6-B1F1-3E4385CCE153}">
      <dgm:prSet/>
      <dgm:spPr/>
      <dgm:t>
        <a:bodyPr/>
        <a:lstStyle/>
        <a:p>
          <a:endParaRPr lang="en-US" sz="1600"/>
        </a:p>
      </dgm:t>
    </dgm:pt>
    <dgm:pt modelId="{3F1DE0E7-4979-48BE-9713-FEC781C64B68}" type="sibTrans" cxnId="{3806120F-1F8E-40B6-B1F1-3E4385CCE153}">
      <dgm:prSet/>
      <dgm:spPr/>
      <dgm:t>
        <a:bodyPr/>
        <a:lstStyle/>
        <a:p>
          <a:endParaRPr lang="en-US" sz="1600"/>
        </a:p>
      </dgm:t>
    </dgm:pt>
    <dgm:pt modelId="{AC280252-459E-4C93-84D5-D3D2743263FF}">
      <dgm:prSet custT="1"/>
      <dgm:spPr/>
      <dgm:t>
        <a:bodyPr/>
        <a:lstStyle/>
        <a:p>
          <a:pPr rtl="0"/>
          <a:r>
            <a:rPr lang="en-US" sz="900" dirty="0">
              <a:hlinkClick xmlns:r="http://schemas.openxmlformats.org/officeDocument/2006/relationships" r:id="rId1"/>
            </a:rPr>
            <a:t>*Translation Test Directions</a:t>
          </a:r>
          <a:r>
            <a:rPr lang="en-US" sz="900" dirty="0"/>
            <a:t>^</a:t>
          </a:r>
        </a:p>
      </dgm:t>
    </dgm:pt>
    <dgm:pt modelId="{3223BE4C-B6C0-444F-B2B7-32EEB2DEC199}" type="parTrans" cxnId="{D62399B5-E37E-4FC1-85B2-36EC795A3D50}">
      <dgm:prSet/>
      <dgm:spPr/>
      <dgm:t>
        <a:bodyPr/>
        <a:lstStyle/>
        <a:p>
          <a:endParaRPr lang="en-US" sz="1600"/>
        </a:p>
      </dgm:t>
    </dgm:pt>
    <dgm:pt modelId="{93B4B1F4-E508-4EC9-BAE2-D80AACF84D54}" type="sibTrans" cxnId="{D62399B5-E37E-4FC1-85B2-36EC795A3D50}">
      <dgm:prSet/>
      <dgm:spPr/>
      <dgm:t>
        <a:bodyPr/>
        <a:lstStyle/>
        <a:p>
          <a:endParaRPr lang="en-US" sz="1600"/>
        </a:p>
      </dgm:t>
    </dgm:pt>
    <dgm:pt modelId="{113BD03C-C7F3-4600-9205-5E2B08F2A4B0}">
      <dgm:prSet custT="1"/>
      <dgm:spPr/>
      <dgm:t>
        <a:bodyPr/>
        <a:lstStyle/>
        <a:p>
          <a:pPr rtl="0"/>
          <a:r>
            <a:rPr lang="en-US" sz="900" b="1" dirty="0"/>
            <a:t>*</a:t>
          </a:r>
          <a:r>
            <a:rPr lang="en-US" sz="900" dirty="0"/>
            <a:t>Read Aloud in Spanish (Math, Science) </a:t>
          </a:r>
          <a:r>
            <a:rPr lang="en-US" sz="900" b="1" dirty="0">
              <a:solidFill>
                <a:srgbClr val="FF0000"/>
              </a:solidFill>
            </a:rPr>
            <a:t>Updated</a:t>
          </a:r>
        </a:p>
      </dgm:t>
    </dgm:pt>
    <dgm:pt modelId="{51F22094-FF1F-4CF0-993C-755BA30E9D63}" type="parTrans" cxnId="{A1BC0AFA-7B0A-4B0F-8829-69BA92E501D9}">
      <dgm:prSet/>
      <dgm:spPr/>
      <dgm:t>
        <a:bodyPr/>
        <a:lstStyle/>
        <a:p>
          <a:endParaRPr lang="en-US" sz="1600"/>
        </a:p>
      </dgm:t>
    </dgm:pt>
    <dgm:pt modelId="{517FEE2A-1CA4-4816-8941-316689F41980}" type="sibTrans" cxnId="{A1BC0AFA-7B0A-4B0F-8829-69BA92E501D9}">
      <dgm:prSet/>
      <dgm:spPr/>
      <dgm:t>
        <a:bodyPr/>
        <a:lstStyle/>
        <a:p>
          <a:endParaRPr lang="en-US" sz="1600"/>
        </a:p>
      </dgm:t>
    </dgm:pt>
    <dgm:pt modelId="{B7758F38-9CA0-403B-B3E2-896DF881D339}">
      <dgm:prSet custT="1"/>
      <dgm:spPr/>
      <dgm:t>
        <a:bodyPr/>
        <a:lstStyle/>
        <a:p>
          <a:pPr rtl="0"/>
          <a:r>
            <a:rPr lang="en-US" sz="900" dirty="0"/>
            <a:t>Simplified Test Directions^</a:t>
          </a:r>
        </a:p>
      </dgm:t>
    </dgm:pt>
    <dgm:pt modelId="{2262F594-42DB-4E2E-8A44-57BF89434C51}" type="parTrans" cxnId="{72C77631-7C2A-40C4-8CE5-C4A3D432954F}">
      <dgm:prSet/>
      <dgm:spPr/>
      <dgm:t>
        <a:bodyPr/>
        <a:lstStyle/>
        <a:p>
          <a:endParaRPr lang="en-US" sz="1600"/>
        </a:p>
      </dgm:t>
    </dgm:pt>
    <dgm:pt modelId="{D8CD488C-7218-40F5-B097-F7B0D071EDF9}" type="sibTrans" cxnId="{72C77631-7C2A-40C4-8CE5-C4A3D432954F}">
      <dgm:prSet/>
      <dgm:spPr/>
      <dgm:t>
        <a:bodyPr/>
        <a:lstStyle/>
        <a:p>
          <a:endParaRPr lang="en-US" sz="1600"/>
        </a:p>
      </dgm:t>
    </dgm:pt>
    <dgm:pt modelId="{6CE93736-C76C-4806-BC55-D7F26C872EA5}">
      <dgm:prSet custT="1"/>
      <dgm:spPr/>
      <dgm:t>
        <a:bodyPr/>
        <a:lstStyle/>
        <a:p>
          <a:pPr rtl="0"/>
          <a:r>
            <a:rPr lang="en-US" sz="900" b="1" dirty="0"/>
            <a:t>*</a:t>
          </a:r>
          <a:r>
            <a:rPr lang="en-US" sz="900" dirty="0"/>
            <a:t>Native Language Reader Directions (Science)</a:t>
          </a:r>
        </a:p>
      </dgm:t>
    </dgm:pt>
    <dgm:pt modelId="{0460CB4E-881A-43BD-9DF1-FCDF84269C70}" type="parTrans" cxnId="{71B41905-E2ED-44AF-98C8-2D79598DCBDE}">
      <dgm:prSet/>
      <dgm:spPr/>
      <dgm:t>
        <a:bodyPr/>
        <a:lstStyle/>
        <a:p>
          <a:endParaRPr lang="en-US" sz="1600"/>
        </a:p>
      </dgm:t>
    </dgm:pt>
    <dgm:pt modelId="{E9AB837F-160B-45D6-840E-B5A491B6E1B4}" type="sibTrans" cxnId="{71B41905-E2ED-44AF-98C8-2D79598DCBDE}">
      <dgm:prSet/>
      <dgm:spPr/>
      <dgm:t>
        <a:bodyPr/>
        <a:lstStyle/>
        <a:p>
          <a:endParaRPr lang="en-US" sz="1600"/>
        </a:p>
      </dgm:t>
    </dgm:pt>
    <dgm:pt modelId="{7ECE2B03-4EDD-4B73-9388-6EF047B00398}">
      <dgm:prSet custT="1"/>
      <dgm:spPr/>
      <dgm:t>
        <a:bodyPr/>
        <a:lstStyle/>
        <a:p>
          <a:pPr rtl="0"/>
          <a:r>
            <a:rPr lang="en-US" sz="900" dirty="0"/>
            <a:t>Amplification</a:t>
          </a:r>
          <a:endParaRPr lang="en-US" sz="900" dirty="0">
            <a:solidFill>
              <a:srgbClr val="FF0000"/>
            </a:solidFill>
          </a:endParaRPr>
        </a:p>
      </dgm:t>
    </dgm:pt>
    <dgm:pt modelId="{715B97C0-D59C-43D6-A86B-07D0642D44D6}" type="parTrans" cxnId="{38E01926-405D-4568-8C7C-A1B2FF2CF848}">
      <dgm:prSet/>
      <dgm:spPr/>
      <dgm:t>
        <a:bodyPr/>
        <a:lstStyle/>
        <a:p>
          <a:endParaRPr lang="en-US"/>
        </a:p>
      </dgm:t>
    </dgm:pt>
    <dgm:pt modelId="{94565970-FDB9-44F4-B53F-13D2B72A2744}" type="sibTrans" cxnId="{38E01926-405D-4568-8C7C-A1B2FF2CF848}">
      <dgm:prSet/>
      <dgm:spPr/>
      <dgm:t>
        <a:bodyPr/>
        <a:lstStyle/>
        <a:p>
          <a:endParaRPr lang="en-US"/>
        </a:p>
      </dgm:t>
    </dgm:pt>
    <dgm:pt modelId="{10B31F6D-BD25-4451-9E62-7BC18FBCDE12}" type="pres">
      <dgm:prSet presAssocID="{1BFFA2F0-59C3-4A78-9D7D-570C5B9F9044}" presName="linear" presStyleCnt="0">
        <dgm:presLayoutVars>
          <dgm:animLvl val="lvl"/>
          <dgm:resizeHandles val="exact"/>
        </dgm:presLayoutVars>
      </dgm:prSet>
      <dgm:spPr/>
      <dgm:t>
        <a:bodyPr/>
        <a:lstStyle/>
        <a:p>
          <a:endParaRPr lang="en-US"/>
        </a:p>
      </dgm:t>
    </dgm:pt>
    <dgm:pt modelId="{167FE976-5F71-4F88-9B91-7AC466D71894}" type="pres">
      <dgm:prSet presAssocID="{BCBA3EEA-6EAE-4BC1-BDF3-BAB8DE230725}" presName="parentText" presStyleLbl="node1" presStyleIdx="0" presStyleCnt="1" custScaleY="126713" custLinFactNeighborX="-1185" custLinFactNeighborY="-4998">
        <dgm:presLayoutVars>
          <dgm:chMax val="0"/>
          <dgm:bulletEnabled val="1"/>
        </dgm:presLayoutVars>
      </dgm:prSet>
      <dgm:spPr/>
      <dgm:t>
        <a:bodyPr/>
        <a:lstStyle/>
        <a:p>
          <a:endParaRPr lang="en-US"/>
        </a:p>
      </dgm:t>
    </dgm:pt>
    <dgm:pt modelId="{C2A42FA5-1E18-4796-AE1B-0716FF29AF9A}" type="pres">
      <dgm:prSet presAssocID="{BCBA3EEA-6EAE-4BC1-BDF3-BAB8DE230725}" presName="childText" presStyleLbl="revTx" presStyleIdx="0" presStyleCnt="1" custScaleY="110037" custLinFactNeighborX="-6950">
        <dgm:presLayoutVars>
          <dgm:bulletEnabled val="1"/>
        </dgm:presLayoutVars>
      </dgm:prSet>
      <dgm:spPr/>
      <dgm:t>
        <a:bodyPr/>
        <a:lstStyle/>
        <a:p>
          <a:endParaRPr lang="en-US"/>
        </a:p>
      </dgm:t>
    </dgm:pt>
  </dgm:ptLst>
  <dgm:cxnLst>
    <dgm:cxn modelId="{17EB382E-80F1-4A31-B6A0-B492830B7C41}" type="presOf" srcId="{B7758F38-9CA0-403B-B3E2-896DF881D339}" destId="{C2A42FA5-1E18-4796-AE1B-0716FF29AF9A}" srcOrd="0" destOrd="10" presId="urn:microsoft.com/office/officeart/2005/8/layout/vList2"/>
    <dgm:cxn modelId="{198845BA-6BFC-47AC-A3EE-D3163512F139}" type="presOf" srcId="{8E6E0CF9-4301-4158-B45C-347D516D3073}" destId="{C2A42FA5-1E18-4796-AE1B-0716FF29AF9A}" srcOrd="0" destOrd="3" presId="urn:microsoft.com/office/officeart/2005/8/layout/vList2"/>
    <dgm:cxn modelId="{C2F128C8-0A41-443B-B11F-4ADE411856AD}" srcId="{BCBA3EEA-6EAE-4BC1-BDF3-BAB8DE230725}" destId="{F3D341AF-366C-4788-B8EC-DB032E09E892}" srcOrd="1" destOrd="0" parTransId="{EA4BFB63-EBB1-4FCE-A516-63C9F004876A}" sibTransId="{387EF2B2-CADD-4EFA-AA88-6375B06748CD}"/>
    <dgm:cxn modelId="{38E01926-405D-4568-8C7C-A1B2FF2CF848}" srcId="{BCBA3EEA-6EAE-4BC1-BDF3-BAB8DE230725}" destId="{7ECE2B03-4EDD-4B73-9388-6EF047B00398}" srcOrd="0" destOrd="0" parTransId="{715B97C0-D59C-43D6-A86B-07D0642D44D6}" sibTransId="{94565970-FDB9-44F4-B53F-13D2B72A2744}"/>
    <dgm:cxn modelId="{323DD750-21F3-4D4A-BB87-F8B816EAEF4F}" srcId="{BCBA3EEA-6EAE-4BC1-BDF3-BAB8DE230725}" destId="{04C2D8CF-7F9A-4DD3-83A5-CB95AD2CD6A6}" srcOrd="9" destOrd="0" parTransId="{8BE7EC51-A93C-45F0-96DC-C60575566B0F}" sibTransId="{73E19C0C-6A59-44E2-8268-0C1E24BA5F2C}"/>
    <dgm:cxn modelId="{C557119C-1ED7-43C5-85D6-768DEF9E6893}" type="presOf" srcId="{9D56F12B-6422-4712-8CB9-A983BAD44E81}" destId="{C2A42FA5-1E18-4796-AE1B-0716FF29AF9A}" srcOrd="0" destOrd="7" presId="urn:microsoft.com/office/officeart/2005/8/layout/vList2"/>
    <dgm:cxn modelId="{D0E8690C-4A49-44D9-B84A-19BFD798CAA0}" type="presOf" srcId="{F1CA56FA-88B2-420F-9E3B-04CA897FCB37}" destId="{C2A42FA5-1E18-4796-AE1B-0716FF29AF9A}" srcOrd="0" destOrd="2" presId="urn:microsoft.com/office/officeart/2005/8/layout/vList2"/>
    <dgm:cxn modelId="{1D6011C5-7A9B-425A-A9DF-144D9BA1D888}" type="presOf" srcId="{B6F2FC46-739C-4324-A27D-DB5B20EC254F}" destId="{C2A42FA5-1E18-4796-AE1B-0716FF29AF9A}" srcOrd="0" destOrd="11" presId="urn:microsoft.com/office/officeart/2005/8/layout/vList2"/>
    <dgm:cxn modelId="{FE897B48-EDAB-4DE7-A89C-CFDD9046F4AA}" srcId="{BCBA3EEA-6EAE-4BC1-BDF3-BAB8DE230725}" destId="{9D56F12B-6422-4712-8CB9-A983BAD44E81}" srcOrd="7" destOrd="0" parTransId="{E910A3F8-81F5-47E3-A4FD-3DF8E375F012}" sibTransId="{7006EC0A-6767-4D3C-B1D9-34B7BE1C4BAC}"/>
    <dgm:cxn modelId="{46ABAEF6-B6C3-4823-9245-0DF7312D8202}" type="presOf" srcId="{6CE93736-C76C-4806-BC55-D7F26C872EA5}" destId="{C2A42FA5-1E18-4796-AE1B-0716FF29AF9A}" srcOrd="0" destOrd="5" presId="urn:microsoft.com/office/officeart/2005/8/layout/vList2"/>
    <dgm:cxn modelId="{D62399B5-E37E-4FC1-85B2-36EC795A3D50}" srcId="{BCBA3EEA-6EAE-4BC1-BDF3-BAB8DE230725}" destId="{AC280252-459E-4C93-84D5-D3D2743263FF}" srcOrd="12" destOrd="0" parTransId="{3223BE4C-B6C0-444F-B2B7-32EEB2DEC199}" sibTransId="{93B4B1F4-E508-4EC9-BAE2-D80AACF84D54}"/>
    <dgm:cxn modelId="{0F6941F0-4E38-4EB6-AC62-BADF81B61998}" type="presOf" srcId="{EB3F9FA0-A3C3-46FE-AEF3-88A9580C4B8A}" destId="{C2A42FA5-1E18-4796-AE1B-0716FF29AF9A}" srcOrd="0" destOrd="6" presId="urn:microsoft.com/office/officeart/2005/8/layout/vList2"/>
    <dgm:cxn modelId="{997B5B4F-17F1-4BCC-988B-1414FE79DFB2}" srcId="{BCBA3EEA-6EAE-4BC1-BDF3-BAB8DE230725}" destId="{00705D06-A784-4613-B93C-2E2CA899C457}" srcOrd="4" destOrd="0" parTransId="{CF96D105-8942-484D-82BF-DB3646528103}" sibTransId="{01015A2C-CE9D-4DC2-B858-5E1A291A21F4}"/>
    <dgm:cxn modelId="{3806120F-1F8E-40B6-B1F1-3E4385CCE153}" srcId="{BCBA3EEA-6EAE-4BC1-BDF3-BAB8DE230725}" destId="{B6F2FC46-739C-4324-A27D-DB5B20EC254F}" srcOrd="11" destOrd="0" parTransId="{FCEC142E-4E3F-4019-BF57-C95EAA014D98}" sibTransId="{3F1DE0E7-4979-48BE-9713-FEC781C64B68}"/>
    <dgm:cxn modelId="{71B41905-E2ED-44AF-98C8-2D79598DCBDE}" srcId="{BCBA3EEA-6EAE-4BC1-BDF3-BAB8DE230725}" destId="{6CE93736-C76C-4806-BC55-D7F26C872EA5}" srcOrd="5" destOrd="0" parTransId="{0460CB4E-881A-43BD-9DF1-FCDF84269C70}" sibTransId="{E9AB837F-160B-45D6-840E-B5A491B6E1B4}"/>
    <dgm:cxn modelId="{6E9F56E7-3D2C-41CA-87E5-0C25A5D7830A}" srcId="{1BFFA2F0-59C3-4A78-9D7D-570C5B9F9044}" destId="{BCBA3EEA-6EAE-4BC1-BDF3-BAB8DE230725}" srcOrd="0" destOrd="0" parTransId="{B607DA4F-55D6-47D0-8BF3-FD7D11599386}" sibTransId="{B9A57529-37BA-4BB9-B7C8-D3B9616BC38C}"/>
    <dgm:cxn modelId="{6DC2544F-B1C2-4A43-A4CC-F8C31718D12C}" srcId="{BCBA3EEA-6EAE-4BC1-BDF3-BAB8DE230725}" destId="{EB3F9FA0-A3C3-46FE-AEF3-88A9580C4B8A}" srcOrd="6" destOrd="0" parTransId="{D2145D86-D601-499C-95EF-01C92593871E}" sibTransId="{07F991C7-A910-43DA-9274-8F7A9A45DE58}"/>
    <dgm:cxn modelId="{A3D5BB2B-73A2-49F2-B05E-2C1340A6C116}" type="presOf" srcId="{113BD03C-C7F3-4600-9205-5E2B08F2A4B0}" destId="{C2A42FA5-1E18-4796-AE1B-0716FF29AF9A}" srcOrd="0" destOrd="8" presId="urn:microsoft.com/office/officeart/2005/8/layout/vList2"/>
    <dgm:cxn modelId="{219E93AF-A04F-4EF4-B657-E62E2CE1C99D}" type="presOf" srcId="{F3D341AF-366C-4788-B8EC-DB032E09E892}" destId="{C2A42FA5-1E18-4796-AE1B-0716FF29AF9A}" srcOrd="0" destOrd="1" presId="urn:microsoft.com/office/officeart/2005/8/layout/vList2"/>
    <dgm:cxn modelId="{646EB0E7-A205-43DD-8C7A-2DCBDE8AF57E}" type="presOf" srcId="{04C2D8CF-7F9A-4DD3-83A5-CB95AD2CD6A6}" destId="{C2A42FA5-1E18-4796-AE1B-0716FF29AF9A}" srcOrd="0" destOrd="9" presId="urn:microsoft.com/office/officeart/2005/8/layout/vList2"/>
    <dgm:cxn modelId="{4B4A03AE-48A4-48F4-AC5B-CBAB00363855}" type="presOf" srcId="{AC280252-459E-4C93-84D5-D3D2743263FF}" destId="{C2A42FA5-1E18-4796-AE1B-0716FF29AF9A}" srcOrd="0" destOrd="12" presId="urn:microsoft.com/office/officeart/2005/8/layout/vList2"/>
    <dgm:cxn modelId="{AE5D6C1A-907B-46BC-882F-0D5C40C5E8E7}" srcId="{BCBA3EEA-6EAE-4BC1-BDF3-BAB8DE230725}" destId="{8E6E0CF9-4301-4158-B45C-347D516D3073}" srcOrd="3" destOrd="0" parTransId="{06C465C0-CAAF-4AC8-B457-40C6298D5BF4}" sibTransId="{279A0DFD-7BE1-4DA0-ADCE-05F6E1475015}"/>
    <dgm:cxn modelId="{A66D9874-8489-4A43-90C2-802901B8AB5B}" type="presOf" srcId="{BCBA3EEA-6EAE-4BC1-BDF3-BAB8DE230725}" destId="{167FE976-5F71-4F88-9B91-7AC466D71894}" srcOrd="0" destOrd="0" presId="urn:microsoft.com/office/officeart/2005/8/layout/vList2"/>
    <dgm:cxn modelId="{A1BC0AFA-7B0A-4B0F-8829-69BA92E501D9}" srcId="{BCBA3EEA-6EAE-4BC1-BDF3-BAB8DE230725}" destId="{113BD03C-C7F3-4600-9205-5E2B08F2A4B0}" srcOrd="8" destOrd="0" parTransId="{51F22094-FF1F-4CF0-993C-755BA30E9D63}" sibTransId="{517FEE2A-1CA4-4816-8941-316689F41980}"/>
    <dgm:cxn modelId="{BBD2F110-B263-4E32-AEC4-E6F344EECD9F}" type="presOf" srcId="{7ECE2B03-4EDD-4B73-9388-6EF047B00398}" destId="{C2A42FA5-1E18-4796-AE1B-0716FF29AF9A}" srcOrd="0" destOrd="0" presId="urn:microsoft.com/office/officeart/2005/8/layout/vList2"/>
    <dgm:cxn modelId="{72C77631-7C2A-40C4-8CE5-C4A3D432954F}" srcId="{BCBA3EEA-6EAE-4BC1-BDF3-BAB8DE230725}" destId="{B7758F38-9CA0-403B-B3E2-896DF881D339}" srcOrd="10" destOrd="0" parTransId="{2262F594-42DB-4E2E-8A44-57BF89434C51}" sibTransId="{D8CD488C-7218-40F5-B097-F7B0D071EDF9}"/>
    <dgm:cxn modelId="{468AA248-8F38-4DAF-A9A1-025D51FD1C40}" type="presOf" srcId="{00705D06-A784-4613-B93C-2E2CA899C457}" destId="{C2A42FA5-1E18-4796-AE1B-0716FF29AF9A}" srcOrd="0" destOrd="4" presId="urn:microsoft.com/office/officeart/2005/8/layout/vList2"/>
    <dgm:cxn modelId="{E8C09F73-AEE0-495E-B3DA-F77A8C2F2C54}" type="presOf" srcId="{1BFFA2F0-59C3-4A78-9D7D-570C5B9F9044}" destId="{10B31F6D-BD25-4451-9E62-7BC18FBCDE12}" srcOrd="0" destOrd="0" presId="urn:microsoft.com/office/officeart/2005/8/layout/vList2"/>
    <dgm:cxn modelId="{AE146431-73D6-416D-BB5E-DE7DD86CCCBA}" srcId="{BCBA3EEA-6EAE-4BC1-BDF3-BAB8DE230725}" destId="{F1CA56FA-88B2-420F-9E3B-04CA897FCB37}" srcOrd="2" destOrd="0" parTransId="{7DC91959-4740-4CB5-A597-AFE66374A51C}" sibTransId="{6D79B2C9-722E-4B3F-90A1-1BB9E4017EC7}"/>
    <dgm:cxn modelId="{0B95CB43-9F1F-4688-B6D2-232FF24C6454}" type="presParOf" srcId="{10B31F6D-BD25-4451-9E62-7BC18FBCDE12}" destId="{167FE976-5F71-4F88-9B91-7AC466D71894}" srcOrd="0" destOrd="0" presId="urn:microsoft.com/office/officeart/2005/8/layout/vList2"/>
    <dgm:cxn modelId="{8DBF59EF-7684-4AD6-B491-F43E673F4096}" type="presParOf" srcId="{10B31F6D-BD25-4451-9E62-7BC18FBCDE12}" destId="{C2A42FA5-1E18-4796-AE1B-0716FF29AF9A}" srcOrd="1"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F2CB8F-A08F-4D46-9C59-FE88FB5413AB}" type="doc">
      <dgm:prSet loTypeId="urn:microsoft.com/office/officeart/2005/8/layout/vList2" loCatId="list" qsTypeId="urn:microsoft.com/office/officeart/2005/8/quickstyle/simple1" qsCatId="simple" csTypeId="urn:microsoft.com/office/officeart/2005/8/colors/accent6_4" csCatId="accent6" phldr="1"/>
      <dgm:spPr/>
      <dgm:t>
        <a:bodyPr/>
        <a:lstStyle/>
        <a:p>
          <a:endParaRPr lang="en-US"/>
        </a:p>
      </dgm:t>
    </dgm:pt>
    <dgm:pt modelId="{EE48F82C-C96B-4C69-A4CD-8E2D9468ADE0}">
      <dgm:prSet custT="1"/>
      <dgm:spPr/>
      <dgm:t>
        <a:bodyPr/>
        <a:lstStyle/>
        <a:p>
          <a:pPr rtl="0"/>
          <a:r>
            <a:rPr lang="en-US" sz="1400" b="1" dirty="0"/>
            <a:t>Embedded</a:t>
          </a:r>
          <a:endParaRPr lang="en-US" sz="1600" dirty="0"/>
        </a:p>
      </dgm:t>
    </dgm:pt>
    <dgm:pt modelId="{C869595E-11ED-403C-B856-25D708B259EC}" type="parTrans" cxnId="{81BC6A28-098F-4053-AAB5-A0A018645B2A}">
      <dgm:prSet/>
      <dgm:spPr/>
      <dgm:t>
        <a:bodyPr/>
        <a:lstStyle/>
        <a:p>
          <a:endParaRPr lang="en-US" sz="2400"/>
        </a:p>
      </dgm:t>
    </dgm:pt>
    <dgm:pt modelId="{09F69F74-A8B7-47E1-B943-652DCC9A7D9B}" type="sibTrans" cxnId="{81BC6A28-098F-4053-AAB5-A0A018645B2A}">
      <dgm:prSet/>
      <dgm:spPr/>
      <dgm:t>
        <a:bodyPr/>
        <a:lstStyle/>
        <a:p>
          <a:endParaRPr lang="en-US" sz="2400"/>
        </a:p>
      </dgm:t>
    </dgm:pt>
    <dgm:pt modelId="{B952671E-CC56-49A3-A3DC-031BFF51F0C1}">
      <dgm:prSet custT="1"/>
      <dgm:spPr/>
      <dgm:t>
        <a:bodyPr/>
        <a:lstStyle/>
        <a:p>
          <a:pPr rtl="0"/>
          <a:r>
            <a:rPr lang="en-US" sz="1000" dirty="0"/>
            <a:t>American Sign Language (Video)</a:t>
          </a:r>
          <a:r>
            <a:rPr lang="en-US" sz="1000" b="1" dirty="0"/>
            <a:t>^</a:t>
          </a:r>
        </a:p>
      </dgm:t>
    </dgm:pt>
    <dgm:pt modelId="{B32D03F6-650B-41F8-9ED9-BFEE761B52EC}" type="parTrans" cxnId="{A35717DA-D140-42B0-9EA2-D392CC2F904A}">
      <dgm:prSet/>
      <dgm:spPr/>
      <dgm:t>
        <a:bodyPr/>
        <a:lstStyle/>
        <a:p>
          <a:endParaRPr lang="en-US" sz="2400"/>
        </a:p>
      </dgm:t>
    </dgm:pt>
    <dgm:pt modelId="{5F4313E5-76EC-4E4D-9248-17DBC3FBE02C}" type="sibTrans" cxnId="{A35717DA-D140-42B0-9EA2-D392CC2F904A}">
      <dgm:prSet/>
      <dgm:spPr/>
      <dgm:t>
        <a:bodyPr/>
        <a:lstStyle/>
        <a:p>
          <a:endParaRPr lang="en-US" sz="2400"/>
        </a:p>
      </dgm:t>
    </dgm:pt>
    <dgm:pt modelId="{E265CB12-FD04-4233-AE08-18688D88F5D4}">
      <dgm:prSet custT="1"/>
      <dgm:spPr/>
      <dgm:t>
        <a:bodyPr/>
        <a:lstStyle/>
        <a:p>
          <a:pPr rtl="0"/>
          <a:r>
            <a:rPr lang="en-US" sz="1000" dirty="0"/>
            <a:t>Closed Captioning (ELA Listening)</a:t>
          </a:r>
        </a:p>
      </dgm:t>
    </dgm:pt>
    <dgm:pt modelId="{785A05D9-2D43-4550-9378-40128BEF341A}" type="parTrans" cxnId="{F7899B89-7ECE-49CF-B406-4EBB5961399C}">
      <dgm:prSet/>
      <dgm:spPr/>
      <dgm:t>
        <a:bodyPr/>
        <a:lstStyle/>
        <a:p>
          <a:endParaRPr lang="en-US" sz="2400"/>
        </a:p>
      </dgm:t>
    </dgm:pt>
    <dgm:pt modelId="{59C7F698-E877-46FE-B119-DCB2A0B2212F}" type="sibTrans" cxnId="{F7899B89-7ECE-49CF-B406-4EBB5961399C}">
      <dgm:prSet/>
      <dgm:spPr/>
      <dgm:t>
        <a:bodyPr/>
        <a:lstStyle/>
        <a:p>
          <a:endParaRPr lang="en-US" sz="2400"/>
        </a:p>
      </dgm:t>
    </dgm:pt>
    <dgm:pt modelId="{663BEE2B-902C-4709-BFD4-467E1A2EFEE2}">
      <dgm:prSet custT="1"/>
      <dgm:spPr/>
      <dgm:t>
        <a:bodyPr/>
        <a:lstStyle/>
        <a:p>
          <a:pPr rtl="0"/>
          <a:r>
            <a:rPr lang="en-US" sz="1000" dirty="0"/>
            <a:t>Refreshable Braille (ELA: Contracted, Uncontracted) </a:t>
          </a:r>
          <a:r>
            <a:rPr lang="en-US" sz="1000" b="1" dirty="0"/>
            <a:t>^</a:t>
          </a:r>
          <a:endParaRPr lang="en-US" sz="1000" dirty="0"/>
        </a:p>
      </dgm:t>
    </dgm:pt>
    <dgm:pt modelId="{42095B31-0B15-4B0E-BB25-EB055C7A52BD}" type="parTrans" cxnId="{4DE48D83-61FC-4012-B8AB-470907C8F833}">
      <dgm:prSet/>
      <dgm:spPr/>
      <dgm:t>
        <a:bodyPr/>
        <a:lstStyle/>
        <a:p>
          <a:endParaRPr lang="en-US" sz="2400"/>
        </a:p>
      </dgm:t>
    </dgm:pt>
    <dgm:pt modelId="{4F258D01-56B8-4205-A92D-7F609CB78966}" type="sibTrans" cxnId="{4DE48D83-61FC-4012-B8AB-470907C8F833}">
      <dgm:prSet/>
      <dgm:spPr/>
      <dgm:t>
        <a:bodyPr/>
        <a:lstStyle/>
        <a:p>
          <a:endParaRPr lang="en-US" sz="2400"/>
        </a:p>
      </dgm:t>
    </dgm:pt>
    <dgm:pt modelId="{39FAF13E-96B6-43FD-9D5C-90E8FA7130CB}">
      <dgm:prSet custT="1"/>
      <dgm:spPr/>
      <dgm:t>
        <a:bodyPr/>
        <a:lstStyle/>
        <a:p>
          <a:pPr rtl="0"/>
          <a:r>
            <a:rPr lang="en-US" sz="1000" dirty="0"/>
            <a:t>Braille Transcript (ELA Listening)</a:t>
          </a:r>
        </a:p>
      </dgm:t>
    </dgm:pt>
    <dgm:pt modelId="{9A01C59B-5CAB-40FA-9D83-100A5BEEB353}" type="parTrans" cxnId="{8626B6D6-9C9F-4B67-8145-59778FF75977}">
      <dgm:prSet/>
      <dgm:spPr/>
      <dgm:t>
        <a:bodyPr/>
        <a:lstStyle/>
        <a:p>
          <a:endParaRPr lang="en-US"/>
        </a:p>
      </dgm:t>
    </dgm:pt>
    <dgm:pt modelId="{EA2498C9-07DC-4317-B7B0-5446CAB67363}" type="sibTrans" cxnId="{8626B6D6-9C9F-4B67-8145-59778FF75977}">
      <dgm:prSet/>
      <dgm:spPr/>
      <dgm:t>
        <a:bodyPr/>
        <a:lstStyle/>
        <a:p>
          <a:endParaRPr lang="en-US"/>
        </a:p>
      </dgm:t>
    </dgm:pt>
    <dgm:pt modelId="{5397A5A6-DC50-4736-8D8C-44F17CE13ADB}">
      <dgm:prSet custT="1"/>
      <dgm:spPr/>
      <dgm:t>
        <a:bodyPr/>
        <a:lstStyle/>
        <a:p>
          <a:pPr rtl="0"/>
          <a:r>
            <a:rPr lang="en-US" sz="1000" dirty="0"/>
            <a:t>Braille Embosser (Math &amp; ELA: Contracted, Uncontracted)</a:t>
          </a:r>
          <a:r>
            <a:rPr lang="en-US" sz="1000" b="1" dirty="0"/>
            <a:t>^</a:t>
          </a:r>
          <a:endParaRPr lang="en-US" sz="1000" dirty="0"/>
        </a:p>
      </dgm:t>
    </dgm:pt>
    <dgm:pt modelId="{92174E17-11A9-4D70-BAC6-F0F6CAD1DE72}" type="parTrans" cxnId="{CC3B075F-9533-42A3-9CB1-14138D41F657}">
      <dgm:prSet/>
      <dgm:spPr/>
      <dgm:t>
        <a:bodyPr/>
        <a:lstStyle/>
        <a:p>
          <a:endParaRPr lang="en-US"/>
        </a:p>
      </dgm:t>
    </dgm:pt>
    <dgm:pt modelId="{715FEE51-49D6-4D0D-B2D0-4CBCE2E60F2A}" type="sibTrans" cxnId="{CC3B075F-9533-42A3-9CB1-14138D41F657}">
      <dgm:prSet/>
      <dgm:spPr/>
      <dgm:t>
        <a:bodyPr/>
        <a:lstStyle/>
        <a:p>
          <a:endParaRPr lang="en-US"/>
        </a:p>
      </dgm:t>
    </dgm:pt>
    <dgm:pt modelId="{210AA361-E53F-4628-BE26-44D635A19471}">
      <dgm:prSet custT="1"/>
      <dgm:spPr/>
      <dgm:t>
        <a:bodyPr/>
        <a:lstStyle/>
        <a:p>
          <a:pPr rtl="0"/>
          <a:r>
            <a:rPr lang="en-US" sz="1000" dirty="0"/>
            <a:t>Text-to-Speech ELA Reading   Passages (Grades 3-8)</a:t>
          </a:r>
        </a:p>
      </dgm:t>
    </dgm:pt>
    <dgm:pt modelId="{C7F7C101-8762-4976-A25B-49BD04EA396D}" type="parTrans" cxnId="{81BEF94A-298B-419C-907B-B50431C6F63E}">
      <dgm:prSet/>
      <dgm:spPr/>
      <dgm:t>
        <a:bodyPr/>
        <a:lstStyle/>
        <a:p>
          <a:endParaRPr lang="en-US"/>
        </a:p>
      </dgm:t>
    </dgm:pt>
    <dgm:pt modelId="{4B8A5B34-8D47-4839-98A6-987CA824A372}" type="sibTrans" cxnId="{81BEF94A-298B-419C-907B-B50431C6F63E}">
      <dgm:prSet/>
      <dgm:spPr/>
      <dgm:t>
        <a:bodyPr/>
        <a:lstStyle/>
        <a:p>
          <a:endParaRPr lang="en-US"/>
        </a:p>
      </dgm:t>
    </dgm:pt>
    <dgm:pt modelId="{B3B8862C-FBFD-41E1-B7C3-85F0DF1413EE}" type="pres">
      <dgm:prSet presAssocID="{0BF2CB8F-A08F-4D46-9C59-FE88FB5413AB}" presName="linear" presStyleCnt="0">
        <dgm:presLayoutVars>
          <dgm:animLvl val="lvl"/>
          <dgm:resizeHandles val="exact"/>
        </dgm:presLayoutVars>
      </dgm:prSet>
      <dgm:spPr/>
      <dgm:t>
        <a:bodyPr/>
        <a:lstStyle/>
        <a:p>
          <a:endParaRPr lang="en-US"/>
        </a:p>
      </dgm:t>
    </dgm:pt>
    <dgm:pt modelId="{607B034A-C494-4C26-9940-36303B38D3BD}" type="pres">
      <dgm:prSet presAssocID="{EE48F82C-C96B-4C69-A4CD-8E2D9468ADE0}" presName="parentText" presStyleLbl="node1" presStyleIdx="0" presStyleCnt="1" custLinFactNeighborX="-375" custLinFactNeighborY="-4354">
        <dgm:presLayoutVars>
          <dgm:chMax val="0"/>
          <dgm:bulletEnabled val="1"/>
        </dgm:presLayoutVars>
      </dgm:prSet>
      <dgm:spPr/>
      <dgm:t>
        <a:bodyPr/>
        <a:lstStyle/>
        <a:p>
          <a:endParaRPr lang="en-US"/>
        </a:p>
      </dgm:t>
    </dgm:pt>
    <dgm:pt modelId="{A08911BC-1595-49CD-8F30-A86388631E33}" type="pres">
      <dgm:prSet presAssocID="{EE48F82C-C96B-4C69-A4CD-8E2D9468ADE0}" presName="childText" presStyleLbl="revTx" presStyleIdx="0" presStyleCnt="1" custScaleY="130864">
        <dgm:presLayoutVars>
          <dgm:bulletEnabled val="1"/>
        </dgm:presLayoutVars>
      </dgm:prSet>
      <dgm:spPr/>
      <dgm:t>
        <a:bodyPr/>
        <a:lstStyle/>
        <a:p>
          <a:endParaRPr lang="en-US"/>
        </a:p>
      </dgm:t>
    </dgm:pt>
  </dgm:ptLst>
  <dgm:cxnLst>
    <dgm:cxn modelId="{BC5B1567-27C4-47F5-87B3-E64A665CEC3A}" type="presOf" srcId="{663BEE2B-902C-4709-BFD4-467E1A2EFEE2}" destId="{A08911BC-1595-49CD-8F30-A86388631E33}" srcOrd="0" destOrd="4" presId="urn:microsoft.com/office/officeart/2005/8/layout/vList2"/>
    <dgm:cxn modelId="{81BC6A28-098F-4053-AAB5-A0A018645B2A}" srcId="{0BF2CB8F-A08F-4D46-9C59-FE88FB5413AB}" destId="{EE48F82C-C96B-4C69-A4CD-8E2D9468ADE0}" srcOrd="0" destOrd="0" parTransId="{C869595E-11ED-403C-B856-25D708B259EC}" sibTransId="{09F69F74-A8B7-47E1-B943-652DCC9A7D9B}"/>
    <dgm:cxn modelId="{364A6753-56A6-48BA-B11C-3B87A6B5310D}" type="presOf" srcId="{0BF2CB8F-A08F-4D46-9C59-FE88FB5413AB}" destId="{B3B8862C-FBFD-41E1-B7C3-85F0DF1413EE}" srcOrd="0" destOrd="0" presId="urn:microsoft.com/office/officeart/2005/8/layout/vList2"/>
    <dgm:cxn modelId="{8626B6D6-9C9F-4B67-8145-59778FF75977}" srcId="{EE48F82C-C96B-4C69-A4CD-8E2D9468ADE0}" destId="{39FAF13E-96B6-43FD-9D5C-90E8FA7130CB}" srcOrd="2" destOrd="0" parTransId="{9A01C59B-5CAB-40FA-9D83-100A5BEEB353}" sibTransId="{EA2498C9-07DC-4317-B7B0-5446CAB67363}"/>
    <dgm:cxn modelId="{4CBE2E1E-43E4-4831-BB85-4DAEBE8261B5}" type="presOf" srcId="{39FAF13E-96B6-43FD-9D5C-90E8FA7130CB}" destId="{A08911BC-1595-49CD-8F30-A86388631E33}" srcOrd="0" destOrd="2" presId="urn:microsoft.com/office/officeart/2005/8/layout/vList2"/>
    <dgm:cxn modelId="{81BEF94A-298B-419C-907B-B50431C6F63E}" srcId="{EE48F82C-C96B-4C69-A4CD-8E2D9468ADE0}" destId="{210AA361-E53F-4628-BE26-44D635A19471}" srcOrd="5" destOrd="0" parTransId="{C7F7C101-8762-4976-A25B-49BD04EA396D}" sibTransId="{4B8A5B34-8D47-4839-98A6-987CA824A372}"/>
    <dgm:cxn modelId="{F7899B89-7ECE-49CF-B406-4EBB5961399C}" srcId="{EE48F82C-C96B-4C69-A4CD-8E2D9468ADE0}" destId="{E265CB12-FD04-4233-AE08-18688D88F5D4}" srcOrd="3" destOrd="0" parTransId="{785A05D9-2D43-4550-9378-40128BEF341A}" sibTransId="{59C7F698-E877-46FE-B119-DCB2A0B2212F}"/>
    <dgm:cxn modelId="{DC5B35BC-ED4C-4FD3-9D71-708612905E74}" type="presOf" srcId="{E265CB12-FD04-4233-AE08-18688D88F5D4}" destId="{A08911BC-1595-49CD-8F30-A86388631E33}" srcOrd="0" destOrd="3" presId="urn:microsoft.com/office/officeart/2005/8/layout/vList2"/>
    <dgm:cxn modelId="{CC3B075F-9533-42A3-9CB1-14138D41F657}" srcId="{EE48F82C-C96B-4C69-A4CD-8E2D9468ADE0}" destId="{5397A5A6-DC50-4736-8D8C-44F17CE13ADB}" srcOrd="1" destOrd="0" parTransId="{92174E17-11A9-4D70-BAC6-F0F6CAD1DE72}" sibTransId="{715FEE51-49D6-4D0D-B2D0-4CBCE2E60F2A}"/>
    <dgm:cxn modelId="{7486C763-BC49-43C0-8723-F431BA531C23}" type="presOf" srcId="{210AA361-E53F-4628-BE26-44D635A19471}" destId="{A08911BC-1595-49CD-8F30-A86388631E33}" srcOrd="0" destOrd="5" presId="urn:microsoft.com/office/officeart/2005/8/layout/vList2"/>
    <dgm:cxn modelId="{4BB58C5B-2FB7-4AEA-B6CE-0894D820BD0F}" type="presOf" srcId="{EE48F82C-C96B-4C69-A4CD-8E2D9468ADE0}" destId="{607B034A-C494-4C26-9940-36303B38D3BD}" srcOrd="0" destOrd="0" presId="urn:microsoft.com/office/officeart/2005/8/layout/vList2"/>
    <dgm:cxn modelId="{F0907526-9DA7-4D2E-87D7-EB74EDCFE16F}" type="presOf" srcId="{B952671E-CC56-49A3-A3DC-031BFF51F0C1}" destId="{A08911BC-1595-49CD-8F30-A86388631E33}" srcOrd="0" destOrd="0" presId="urn:microsoft.com/office/officeart/2005/8/layout/vList2"/>
    <dgm:cxn modelId="{4DE48D83-61FC-4012-B8AB-470907C8F833}" srcId="{EE48F82C-C96B-4C69-A4CD-8E2D9468ADE0}" destId="{663BEE2B-902C-4709-BFD4-467E1A2EFEE2}" srcOrd="4" destOrd="0" parTransId="{42095B31-0B15-4B0E-BB25-EB055C7A52BD}" sibTransId="{4F258D01-56B8-4205-A92D-7F609CB78966}"/>
    <dgm:cxn modelId="{ACB62EF1-7915-4B5A-9FDD-8C87B4C3B273}" type="presOf" srcId="{5397A5A6-DC50-4736-8D8C-44F17CE13ADB}" destId="{A08911BC-1595-49CD-8F30-A86388631E33}" srcOrd="0" destOrd="1" presId="urn:microsoft.com/office/officeart/2005/8/layout/vList2"/>
    <dgm:cxn modelId="{A35717DA-D140-42B0-9EA2-D392CC2F904A}" srcId="{EE48F82C-C96B-4C69-A4CD-8E2D9468ADE0}" destId="{B952671E-CC56-49A3-A3DC-031BFF51F0C1}" srcOrd="0" destOrd="0" parTransId="{B32D03F6-650B-41F8-9ED9-BFEE761B52EC}" sibTransId="{5F4313E5-76EC-4E4D-9248-17DBC3FBE02C}"/>
    <dgm:cxn modelId="{A032F6DA-3D3F-4D8E-9610-07E389305B6A}" type="presParOf" srcId="{B3B8862C-FBFD-41E1-B7C3-85F0DF1413EE}" destId="{607B034A-C494-4C26-9940-36303B38D3BD}" srcOrd="0" destOrd="0" presId="urn:microsoft.com/office/officeart/2005/8/layout/vList2"/>
    <dgm:cxn modelId="{EBA17DD2-0B4D-4967-AC00-42EBB1D6A125}" type="presParOf" srcId="{B3B8862C-FBFD-41E1-B7C3-85F0DF1413EE}" destId="{A08911BC-1595-49CD-8F30-A86388631E33}" srcOrd="1"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4BC818-A690-4487-A477-B86BA8393D34}" type="doc">
      <dgm:prSet loTypeId="urn:microsoft.com/office/officeart/2005/8/layout/vList2" loCatId="list" qsTypeId="urn:microsoft.com/office/officeart/2005/8/quickstyle/simple1" qsCatId="simple" csTypeId="urn:microsoft.com/office/officeart/2005/8/colors/accent6_4" csCatId="accent6" phldr="1"/>
      <dgm:spPr/>
      <dgm:t>
        <a:bodyPr/>
        <a:lstStyle/>
        <a:p>
          <a:endParaRPr lang="en-US"/>
        </a:p>
      </dgm:t>
    </dgm:pt>
    <dgm:pt modelId="{B4719454-18A8-4F47-83C3-8B503DEE6EE7}">
      <dgm:prSet custT="1"/>
      <dgm:spPr/>
      <dgm:t>
        <a:bodyPr/>
        <a:lstStyle/>
        <a:p>
          <a:pPr rtl="0"/>
          <a:r>
            <a:rPr lang="en-US" sz="1400" b="1" dirty="0"/>
            <a:t>Non-Embedded</a:t>
          </a:r>
          <a:endParaRPr lang="en-US" sz="1400" dirty="0"/>
        </a:p>
      </dgm:t>
    </dgm:pt>
    <dgm:pt modelId="{0FA13E90-7661-425B-B755-777004A8CB6F}" type="parTrans" cxnId="{C81FE94C-3A47-4812-B5CE-E11EEF6BCEE4}">
      <dgm:prSet/>
      <dgm:spPr/>
      <dgm:t>
        <a:bodyPr/>
        <a:lstStyle/>
        <a:p>
          <a:endParaRPr lang="en-US"/>
        </a:p>
      </dgm:t>
    </dgm:pt>
    <dgm:pt modelId="{27298A68-F81C-4CBF-95D2-52AF6FE37293}" type="sibTrans" cxnId="{C81FE94C-3A47-4812-B5CE-E11EEF6BCEE4}">
      <dgm:prSet/>
      <dgm:spPr/>
      <dgm:t>
        <a:bodyPr/>
        <a:lstStyle/>
        <a:p>
          <a:endParaRPr lang="en-US"/>
        </a:p>
      </dgm:t>
    </dgm:pt>
    <dgm:pt modelId="{92ADB0DA-50C3-4356-87FC-3AEEF3332179}">
      <dgm:prSet custT="1"/>
      <dgm:spPr/>
      <dgm:t>
        <a:bodyPr/>
        <a:lstStyle/>
        <a:p>
          <a:pPr rtl="0"/>
          <a:r>
            <a:rPr lang="en-US" sz="800" dirty="0"/>
            <a:t>Abacus</a:t>
          </a:r>
        </a:p>
      </dgm:t>
    </dgm:pt>
    <dgm:pt modelId="{BE396324-B8C0-4C55-AD34-D5E1A8F1E362}" type="parTrans" cxnId="{03D2DC57-CE92-4996-ACE5-FB9C723EA770}">
      <dgm:prSet/>
      <dgm:spPr/>
      <dgm:t>
        <a:bodyPr/>
        <a:lstStyle/>
        <a:p>
          <a:endParaRPr lang="en-US"/>
        </a:p>
      </dgm:t>
    </dgm:pt>
    <dgm:pt modelId="{8983E1D7-93CA-4A5D-B0D3-B3338BE3A7AC}" type="sibTrans" cxnId="{03D2DC57-CE92-4996-ACE5-FB9C723EA770}">
      <dgm:prSet/>
      <dgm:spPr/>
      <dgm:t>
        <a:bodyPr/>
        <a:lstStyle/>
        <a:p>
          <a:endParaRPr lang="en-US"/>
        </a:p>
      </dgm:t>
    </dgm:pt>
    <dgm:pt modelId="{6C9039F8-46AC-4C7B-843A-A754D95975B2}">
      <dgm:prSet custT="1"/>
      <dgm:spPr/>
      <dgm:t>
        <a:bodyPr/>
        <a:lstStyle/>
        <a:p>
          <a:pPr rtl="0"/>
          <a:r>
            <a:rPr lang="en-US" sz="800" dirty="0"/>
            <a:t>Alternate Response Options</a:t>
          </a:r>
        </a:p>
      </dgm:t>
    </dgm:pt>
    <dgm:pt modelId="{92C9D8D9-A22F-427F-889B-ACEE41BAA1BD}" type="parTrans" cxnId="{D3CEFC16-2E3D-4789-87CB-EDEB7C635B53}">
      <dgm:prSet/>
      <dgm:spPr/>
      <dgm:t>
        <a:bodyPr/>
        <a:lstStyle/>
        <a:p>
          <a:endParaRPr lang="en-US"/>
        </a:p>
      </dgm:t>
    </dgm:pt>
    <dgm:pt modelId="{1B3BE229-54C2-470D-A1FD-033BBD54FD12}" type="sibTrans" cxnId="{D3CEFC16-2E3D-4789-87CB-EDEB7C635B53}">
      <dgm:prSet/>
      <dgm:spPr/>
      <dgm:t>
        <a:bodyPr/>
        <a:lstStyle/>
        <a:p>
          <a:endParaRPr lang="en-US"/>
        </a:p>
      </dgm:t>
    </dgm:pt>
    <dgm:pt modelId="{6E52EB49-04D5-48D8-B3CA-8F86433C9E8D}">
      <dgm:prSet custT="1"/>
      <dgm:spPr/>
      <dgm:t>
        <a:bodyPr/>
        <a:lstStyle/>
        <a:p>
          <a:pPr rtl="0"/>
          <a:r>
            <a:rPr lang="en-US" sz="800" dirty="0"/>
            <a:t>Speech-to-Text</a:t>
          </a:r>
        </a:p>
      </dgm:t>
    </dgm:pt>
    <dgm:pt modelId="{44EC5C1B-724E-4894-8093-E695CEC0ABD8}" type="parTrans" cxnId="{66AAE7A1-D887-4C2E-9E03-C37A0D71B727}">
      <dgm:prSet/>
      <dgm:spPr/>
      <dgm:t>
        <a:bodyPr/>
        <a:lstStyle/>
        <a:p>
          <a:endParaRPr lang="en-US"/>
        </a:p>
      </dgm:t>
    </dgm:pt>
    <dgm:pt modelId="{3C04D50F-68CB-4EF3-9219-02648F5A804A}" type="sibTrans" cxnId="{66AAE7A1-D887-4C2E-9E03-C37A0D71B727}">
      <dgm:prSet/>
      <dgm:spPr/>
      <dgm:t>
        <a:bodyPr/>
        <a:lstStyle/>
        <a:p>
          <a:endParaRPr lang="en-US"/>
        </a:p>
      </dgm:t>
    </dgm:pt>
    <dgm:pt modelId="{03A189E3-9BFA-4CDD-8333-711C852D3232}">
      <dgm:prSet custT="1"/>
      <dgm:spPr/>
      <dgm:t>
        <a:bodyPr/>
        <a:lstStyle/>
        <a:p>
          <a:pPr rtl="0"/>
          <a:r>
            <a:rPr lang="en-US" sz="800" dirty="0"/>
            <a:t>Braille Booklet</a:t>
          </a:r>
        </a:p>
      </dgm:t>
    </dgm:pt>
    <dgm:pt modelId="{FFFFAF5A-5A6A-48FA-A2CA-10988C65B9CD}" type="parTrans" cxnId="{6CB55F67-1973-4699-BACF-AB8621BC1692}">
      <dgm:prSet/>
      <dgm:spPr/>
      <dgm:t>
        <a:bodyPr/>
        <a:lstStyle/>
        <a:p>
          <a:endParaRPr lang="en-US"/>
        </a:p>
      </dgm:t>
    </dgm:pt>
    <dgm:pt modelId="{D4CB0188-8AC8-47DA-8B67-6BEF9D844234}" type="sibTrans" cxnId="{6CB55F67-1973-4699-BACF-AB8621BC1692}">
      <dgm:prSet/>
      <dgm:spPr/>
      <dgm:t>
        <a:bodyPr/>
        <a:lstStyle/>
        <a:p>
          <a:endParaRPr lang="en-US"/>
        </a:p>
      </dgm:t>
    </dgm:pt>
    <dgm:pt modelId="{E668E9BF-4FC8-4E93-9522-B8CEC6BCAFD6}">
      <dgm:prSet custT="1"/>
      <dgm:spPr/>
      <dgm:t>
        <a:bodyPr/>
        <a:lstStyle/>
        <a:p>
          <a:pPr rtl="0"/>
          <a:r>
            <a:rPr lang="en-US" sz="800" dirty="0">
              <a:hlinkClick xmlns:r="http://schemas.openxmlformats.org/officeDocument/2006/relationships" r:id="rId1"/>
            </a:rPr>
            <a:t>100s Number Table  </a:t>
          </a:r>
          <a:r>
            <a:rPr lang="en-US" sz="800" dirty="0"/>
            <a:t>(Grades 4-8)</a:t>
          </a:r>
        </a:p>
      </dgm:t>
    </dgm:pt>
    <dgm:pt modelId="{E8A673E3-F0D7-453D-9544-77C34021E35F}" type="parTrans" cxnId="{24E993B8-FE19-46DF-90BC-947099CAD71A}">
      <dgm:prSet/>
      <dgm:spPr/>
      <dgm:t>
        <a:bodyPr/>
        <a:lstStyle/>
        <a:p>
          <a:endParaRPr lang="en-US"/>
        </a:p>
      </dgm:t>
    </dgm:pt>
    <dgm:pt modelId="{F31BA799-A92E-43A1-A244-1AD4FB00EDD6}" type="sibTrans" cxnId="{24E993B8-FE19-46DF-90BC-947099CAD71A}">
      <dgm:prSet/>
      <dgm:spPr/>
      <dgm:t>
        <a:bodyPr/>
        <a:lstStyle/>
        <a:p>
          <a:endParaRPr lang="en-US"/>
        </a:p>
      </dgm:t>
    </dgm:pt>
    <dgm:pt modelId="{9B3F16BC-93D4-4EBA-8819-C5E81D65D064}">
      <dgm:prSet custT="1"/>
      <dgm:spPr/>
      <dgm:t>
        <a:bodyPr/>
        <a:lstStyle/>
        <a:p>
          <a:pPr rtl="0"/>
          <a:r>
            <a:rPr lang="en-US" sz="800" dirty="0"/>
            <a:t>Braille supplemental math booklet  for online fixed form test</a:t>
          </a:r>
        </a:p>
      </dgm:t>
    </dgm:pt>
    <dgm:pt modelId="{BAB644C9-373F-4789-A45D-2C9FC495593C}" type="parTrans" cxnId="{15CB6188-81FB-448E-A682-9AF0619213AE}">
      <dgm:prSet/>
      <dgm:spPr/>
      <dgm:t>
        <a:bodyPr/>
        <a:lstStyle/>
        <a:p>
          <a:endParaRPr lang="en-US"/>
        </a:p>
      </dgm:t>
    </dgm:pt>
    <dgm:pt modelId="{DEA4611F-CAFF-423F-83AE-1BB50D267F2A}" type="sibTrans" cxnId="{15CB6188-81FB-448E-A682-9AF0619213AE}">
      <dgm:prSet/>
      <dgm:spPr/>
      <dgm:t>
        <a:bodyPr/>
        <a:lstStyle/>
        <a:p>
          <a:endParaRPr lang="en-US"/>
        </a:p>
      </dgm:t>
    </dgm:pt>
    <dgm:pt modelId="{75D4AB80-1436-4D22-B16C-9CA6B3C7C67E}">
      <dgm:prSet custT="1"/>
      <dgm:spPr/>
      <dgm:t>
        <a:bodyPr/>
        <a:lstStyle/>
        <a:p>
          <a:pPr rtl="0"/>
          <a:r>
            <a:rPr lang="en-US" sz="800" dirty="0"/>
            <a:t>Human Signer for Science items</a:t>
          </a:r>
        </a:p>
      </dgm:t>
    </dgm:pt>
    <dgm:pt modelId="{33CAFA19-2A56-45A6-BDAC-BBC4BEF9060D}" type="parTrans" cxnId="{A37864DD-AF96-43DC-A643-D67C02D1986E}">
      <dgm:prSet/>
      <dgm:spPr/>
      <dgm:t>
        <a:bodyPr/>
        <a:lstStyle/>
        <a:p>
          <a:endParaRPr lang="en-US"/>
        </a:p>
      </dgm:t>
    </dgm:pt>
    <dgm:pt modelId="{55D447D6-BD00-4077-ADDD-39DA5E780B28}" type="sibTrans" cxnId="{A37864DD-AF96-43DC-A643-D67C02D1986E}">
      <dgm:prSet/>
      <dgm:spPr/>
      <dgm:t>
        <a:bodyPr/>
        <a:lstStyle/>
        <a:p>
          <a:endParaRPr lang="en-US"/>
        </a:p>
      </dgm:t>
    </dgm:pt>
    <dgm:pt modelId="{87FA479D-8889-40FE-ABAA-37E80F4A4440}">
      <dgm:prSet custT="1"/>
      <dgm:spPr/>
      <dgm:t>
        <a:bodyPr/>
        <a:lstStyle/>
        <a:p>
          <a:pPr rtl="0"/>
          <a:r>
            <a:rPr lang="en-US" sz="800" i="1" dirty="0">
              <a:solidFill>
                <a:srgbClr val="0000FF"/>
              </a:solidFill>
            </a:rPr>
            <a:t># Print on Demand</a:t>
          </a:r>
        </a:p>
      </dgm:t>
    </dgm:pt>
    <dgm:pt modelId="{403F94A6-664F-4790-9842-6F08A8A915DF}" type="parTrans" cxnId="{EBE9110F-74AA-4DA1-886D-A96630D37B0B}">
      <dgm:prSet/>
      <dgm:spPr/>
      <dgm:t>
        <a:bodyPr/>
        <a:lstStyle/>
        <a:p>
          <a:endParaRPr lang="en-US"/>
        </a:p>
      </dgm:t>
    </dgm:pt>
    <dgm:pt modelId="{E38B6C86-BC94-47F1-A904-72F7A3180F6E}" type="sibTrans" cxnId="{EBE9110F-74AA-4DA1-886D-A96630D37B0B}">
      <dgm:prSet/>
      <dgm:spPr/>
      <dgm:t>
        <a:bodyPr/>
        <a:lstStyle/>
        <a:p>
          <a:endParaRPr lang="en-US"/>
        </a:p>
      </dgm:t>
    </dgm:pt>
    <dgm:pt modelId="{90676AE0-2559-4EAA-BB96-702FA89C7314}">
      <dgm:prSet custT="1"/>
      <dgm:spPr/>
      <dgm:t>
        <a:bodyPr/>
        <a:lstStyle/>
        <a:p>
          <a:pPr rtl="0"/>
          <a:r>
            <a:rPr lang="en-US" sz="800" i="1" dirty="0">
              <a:solidFill>
                <a:srgbClr val="0000FF"/>
              </a:solidFill>
            </a:rPr>
            <a:t>~ # Read Aloud ELA Reading Passages (Grades 3-8)</a:t>
          </a:r>
          <a:endParaRPr lang="en-US" sz="800" dirty="0"/>
        </a:p>
      </dgm:t>
    </dgm:pt>
    <dgm:pt modelId="{D44467AA-DB04-4A3A-B9CC-94F622C6BA18}" type="parTrans" cxnId="{52DFFC3E-38A3-412F-B617-CF04324B31B8}">
      <dgm:prSet/>
      <dgm:spPr/>
      <dgm:t>
        <a:bodyPr/>
        <a:lstStyle/>
        <a:p>
          <a:endParaRPr lang="en-US"/>
        </a:p>
      </dgm:t>
    </dgm:pt>
    <dgm:pt modelId="{DEB37F75-02C7-43D1-A7BC-002DE9FCD168}" type="sibTrans" cxnId="{52DFFC3E-38A3-412F-B617-CF04324B31B8}">
      <dgm:prSet/>
      <dgm:spPr/>
      <dgm:t>
        <a:bodyPr/>
        <a:lstStyle/>
        <a:p>
          <a:endParaRPr lang="en-US"/>
        </a:p>
      </dgm:t>
    </dgm:pt>
    <dgm:pt modelId="{6C8C965A-91FF-4BCC-AA22-9B7EF57D647F}">
      <dgm:prSet custT="1"/>
      <dgm:spPr/>
      <dgm:t>
        <a:bodyPr/>
        <a:lstStyle/>
        <a:p>
          <a:pPr rtl="0"/>
          <a:r>
            <a:rPr lang="en-US" sz="800" i="1" dirty="0">
              <a:solidFill>
                <a:srgbClr val="0000FF"/>
              </a:solidFill>
            </a:rPr>
            <a:t>~ # Human Signer for ELA or Math Items</a:t>
          </a:r>
          <a:endParaRPr lang="en-US" sz="800" dirty="0"/>
        </a:p>
      </dgm:t>
    </dgm:pt>
    <dgm:pt modelId="{6D588597-F750-49D7-878C-77A57024CE80}" type="parTrans" cxnId="{3AFD31B5-D7F3-4BFD-BDA2-793E714F6110}">
      <dgm:prSet/>
      <dgm:spPr/>
      <dgm:t>
        <a:bodyPr/>
        <a:lstStyle/>
        <a:p>
          <a:endParaRPr lang="en-US"/>
        </a:p>
      </dgm:t>
    </dgm:pt>
    <dgm:pt modelId="{A59EDB49-A374-4E54-A432-AC0E3CFEF862}" type="sibTrans" cxnId="{3AFD31B5-D7F3-4BFD-BDA2-793E714F6110}">
      <dgm:prSet/>
      <dgm:spPr/>
      <dgm:t>
        <a:bodyPr/>
        <a:lstStyle/>
        <a:p>
          <a:endParaRPr lang="en-US"/>
        </a:p>
      </dgm:t>
    </dgm:pt>
    <dgm:pt modelId="{B2451CF7-C6A3-4857-B686-F2C4FB62AA03}">
      <dgm:prSet custT="1"/>
      <dgm:spPr/>
      <dgm:t>
        <a:bodyPr/>
        <a:lstStyle/>
        <a:p>
          <a:pPr rtl="0"/>
          <a:r>
            <a:rPr lang="en-US" sz="800" i="1" dirty="0">
              <a:solidFill>
                <a:srgbClr val="0000FF"/>
              </a:solidFill>
            </a:rPr>
            <a:t>~ # Human Signer for ELA Reading Passages (Grades 3-8)</a:t>
          </a:r>
          <a:endParaRPr lang="en-US" sz="800" dirty="0"/>
        </a:p>
      </dgm:t>
    </dgm:pt>
    <dgm:pt modelId="{2406292D-B99E-4A18-90B8-A768C7B67A5C}" type="parTrans" cxnId="{7F678E5A-8E4E-46C0-A66E-8C4922F26FDF}">
      <dgm:prSet/>
      <dgm:spPr/>
      <dgm:t>
        <a:bodyPr/>
        <a:lstStyle/>
        <a:p>
          <a:endParaRPr lang="en-US"/>
        </a:p>
      </dgm:t>
    </dgm:pt>
    <dgm:pt modelId="{3FA17C86-B9D3-45DF-90DC-13A72F9C8359}" type="sibTrans" cxnId="{7F678E5A-8E4E-46C0-A66E-8C4922F26FDF}">
      <dgm:prSet/>
      <dgm:spPr/>
      <dgm:t>
        <a:bodyPr/>
        <a:lstStyle/>
        <a:p>
          <a:endParaRPr lang="en-US"/>
        </a:p>
      </dgm:t>
    </dgm:pt>
    <dgm:pt modelId="{608868EA-E83D-41CF-B84B-9FCE97E9C439}">
      <dgm:prSet custT="1"/>
      <dgm:spPr/>
      <dgm:t>
        <a:bodyPr/>
        <a:lstStyle/>
        <a:p>
          <a:pPr rtl="0"/>
          <a:r>
            <a:rPr lang="en-US" sz="800" dirty="0"/>
            <a:t>Specialized Calculator (Math Grades 6-8; Science Grades 5, 8, &amp; 11)</a:t>
          </a:r>
        </a:p>
      </dgm:t>
    </dgm:pt>
    <dgm:pt modelId="{1AFFBAC2-4609-415E-B842-29BD828AF075}" type="parTrans" cxnId="{A74846FD-02B3-4C94-A0C4-2B043A5B4463}">
      <dgm:prSet/>
      <dgm:spPr/>
      <dgm:t>
        <a:bodyPr/>
        <a:lstStyle/>
        <a:p>
          <a:endParaRPr lang="en-US"/>
        </a:p>
      </dgm:t>
    </dgm:pt>
    <dgm:pt modelId="{014EC6FF-3F5C-432E-BE72-FBCF5C4B4C53}" type="sibTrans" cxnId="{A74846FD-02B3-4C94-A0C4-2B043A5B4463}">
      <dgm:prSet/>
      <dgm:spPr/>
      <dgm:t>
        <a:bodyPr/>
        <a:lstStyle/>
        <a:p>
          <a:endParaRPr lang="en-US"/>
        </a:p>
      </dgm:t>
    </dgm:pt>
    <dgm:pt modelId="{3FECADFB-0A5A-4C2B-BD17-652E90F0C1E8}">
      <dgm:prSet custT="1"/>
      <dgm:spPr/>
      <dgm:t>
        <a:bodyPr/>
        <a:lstStyle/>
        <a:p>
          <a:pPr rtl="0"/>
          <a:r>
            <a:rPr lang="en-US" sz="800" dirty="0"/>
            <a:t>Large Print Booklet</a:t>
          </a:r>
        </a:p>
      </dgm:t>
    </dgm:pt>
    <dgm:pt modelId="{2CF2F8FC-144E-492A-81EA-5CA8AB022317}" type="parTrans" cxnId="{6ABBDD15-12D9-40E1-97DA-EA3BCC2385A4}">
      <dgm:prSet/>
      <dgm:spPr/>
      <dgm:t>
        <a:bodyPr/>
        <a:lstStyle/>
        <a:p>
          <a:endParaRPr lang="en-US"/>
        </a:p>
      </dgm:t>
    </dgm:pt>
    <dgm:pt modelId="{3F2AB222-CF2D-4BC5-B983-35185D6F0D11}" type="sibTrans" cxnId="{6ABBDD15-12D9-40E1-97DA-EA3BCC2385A4}">
      <dgm:prSet/>
      <dgm:spPr/>
      <dgm:t>
        <a:bodyPr/>
        <a:lstStyle/>
        <a:p>
          <a:endParaRPr lang="en-US"/>
        </a:p>
      </dgm:t>
    </dgm:pt>
    <dgm:pt modelId="{98022D8E-3ABF-46FB-8CF8-294E855F9AFE}">
      <dgm:prSet custT="1"/>
      <dgm:spPr/>
      <dgm:t>
        <a:bodyPr/>
        <a:lstStyle/>
        <a:p>
          <a:pPr rtl="0"/>
          <a:r>
            <a:rPr lang="en-US" sz="800" i="1" dirty="0">
              <a:solidFill>
                <a:srgbClr val="0000FF"/>
              </a:solidFill>
            </a:rPr>
            <a:t>~# Scribe</a:t>
          </a:r>
        </a:p>
      </dgm:t>
    </dgm:pt>
    <dgm:pt modelId="{D255C02F-A67E-4E68-9E3B-06224DBF08CB}" type="parTrans" cxnId="{C0E65103-B544-4D2C-9498-AECADC2C4856}">
      <dgm:prSet/>
      <dgm:spPr/>
      <dgm:t>
        <a:bodyPr/>
        <a:lstStyle/>
        <a:p>
          <a:endParaRPr lang="en-US"/>
        </a:p>
      </dgm:t>
    </dgm:pt>
    <dgm:pt modelId="{6C581747-1C1E-4607-847F-7232F4A84B6F}" type="sibTrans" cxnId="{C0E65103-B544-4D2C-9498-AECADC2C4856}">
      <dgm:prSet/>
      <dgm:spPr/>
      <dgm:t>
        <a:bodyPr/>
        <a:lstStyle/>
        <a:p>
          <a:endParaRPr lang="en-US"/>
        </a:p>
      </dgm:t>
    </dgm:pt>
    <dgm:pt modelId="{57F6FBE7-A349-494A-999D-CA024B52C549}">
      <dgm:prSet custT="1"/>
      <dgm:spPr/>
      <dgm:t>
        <a:bodyPr/>
        <a:lstStyle/>
        <a:p>
          <a:pPr rtl="0"/>
          <a:r>
            <a:rPr lang="en-US" sz="800" dirty="0">
              <a:hlinkClick xmlns:r="http://schemas.openxmlformats.org/officeDocument/2006/relationships" r:id="rId2"/>
            </a:rPr>
            <a:t>Multiplication Table </a:t>
          </a:r>
          <a:r>
            <a:rPr lang="en-US" sz="800" dirty="0"/>
            <a:t>(Grades 4-8)</a:t>
          </a:r>
        </a:p>
      </dgm:t>
    </dgm:pt>
    <dgm:pt modelId="{271D8ECF-E7B4-46CA-8B1B-2558C67AB2A6}" type="parTrans" cxnId="{7EBB884F-2AB0-479D-820F-991909301AA1}">
      <dgm:prSet/>
      <dgm:spPr/>
      <dgm:t>
        <a:bodyPr/>
        <a:lstStyle/>
        <a:p>
          <a:endParaRPr lang="en-US"/>
        </a:p>
      </dgm:t>
    </dgm:pt>
    <dgm:pt modelId="{91B9F7DB-A194-4C19-8FF5-513214C5B08E}" type="sibTrans" cxnId="{7EBB884F-2AB0-479D-820F-991909301AA1}">
      <dgm:prSet/>
      <dgm:spPr/>
      <dgm:t>
        <a:bodyPr/>
        <a:lstStyle/>
        <a:p>
          <a:endParaRPr lang="en-US"/>
        </a:p>
      </dgm:t>
    </dgm:pt>
    <dgm:pt modelId="{EC25F5F3-58D1-4F58-AC71-FC6059656E98}" type="pres">
      <dgm:prSet presAssocID="{734BC818-A690-4487-A477-B86BA8393D34}" presName="linear" presStyleCnt="0">
        <dgm:presLayoutVars>
          <dgm:animLvl val="lvl"/>
          <dgm:resizeHandles val="exact"/>
        </dgm:presLayoutVars>
      </dgm:prSet>
      <dgm:spPr/>
      <dgm:t>
        <a:bodyPr/>
        <a:lstStyle/>
        <a:p>
          <a:endParaRPr lang="en-US"/>
        </a:p>
      </dgm:t>
    </dgm:pt>
    <dgm:pt modelId="{E0C09668-E641-46E9-B1A2-3CD8B15948F9}" type="pres">
      <dgm:prSet presAssocID="{B4719454-18A8-4F47-83C3-8B503DEE6EE7}" presName="parentText" presStyleLbl="node1" presStyleIdx="0" presStyleCnt="1" custScaleY="105828">
        <dgm:presLayoutVars>
          <dgm:chMax val="0"/>
          <dgm:bulletEnabled val="1"/>
        </dgm:presLayoutVars>
      </dgm:prSet>
      <dgm:spPr/>
      <dgm:t>
        <a:bodyPr/>
        <a:lstStyle/>
        <a:p>
          <a:endParaRPr lang="en-US"/>
        </a:p>
      </dgm:t>
    </dgm:pt>
    <dgm:pt modelId="{C9017D5A-5BAE-4FBD-969E-540E3EB54A69}" type="pres">
      <dgm:prSet presAssocID="{B4719454-18A8-4F47-83C3-8B503DEE6EE7}" presName="childText" presStyleLbl="revTx" presStyleIdx="0" presStyleCnt="1" custScaleY="136043" custLinFactNeighborY="25400">
        <dgm:presLayoutVars>
          <dgm:bulletEnabled val="1"/>
        </dgm:presLayoutVars>
      </dgm:prSet>
      <dgm:spPr/>
      <dgm:t>
        <a:bodyPr/>
        <a:lstStyle/>
        <a:p>
          <a:endParaRPr lang="en-US"/>
        </a:p>
      </dgm:t>
    </dgm:pt>
  </dgm:ptLst>
  <dgm:cxnLst>
    <dgm:cxn modelId="{3C80F449-08CF-4737-81B9-914BA4A07D60}" type="presOf" srcId="{9B3F16BC-93D4-4EBA-8819-C5E81D65D064}" destId="{C9017D5A-5BAE-4FBD-969E-540E3EB54A69}" srcOrd="0" destOrd="4" presId="urn:microsoft.com/office/officeart/2005/8/layout/vList2"/>
    <dgm:cxn modelId="{BA346B7A-D6E7-43ED-82E8-49A852020D82}" type="presOf" srcId="{92ADB0DA-50C3-4356-87FC-3AEEF3332179}" destId="{C9017D5A-5BAE-4FBD-969E-540E3EB54A69}" srcOrd="0" destOrd="1" presId="urn:microsoft.com/office/officeart/2005/8/layout/vList2"/>
    <dgm:cxn modelId="{7E569CFB-66F5-41EE-9493-83A60D72E078}" type="presOf" srcId="{E668E9BF-4FC8-4E93-9522-B8CEC6BCAFD6}" destId="{C9017D5A-5BAE-4FBD-969E-540E3EB54A69}" srcOrd="0" destOrd="0" presId="urn:microsoft.com/office/officeart/2005/8/layout/vList2"/>
    <dgm:cxn modelId="{52DFFC3E-38A3-412F-B617-CF04324B31B8}" srcId="{B4719454-18A8-4F47-83C3-8B503DEE6EE7}" destId="{90676AE0-2559-4EAA-BB96-702FA89C7314}" srcOrd="11" destOrd="0" parTransId="{D44467AA-DB04-4A3A-B9CC-94F622C6BA18}" sibTransId="{DEB37F75-02C7-43D1-A7BC-002DE9FCD168}"/>
    <dgm:cxn modelId="{8BB80183-52EC-408A-9D2E-F51A2F4AACDD}" type="presOf" srcId="{90676AE0-2559-4EAA-BB96-702FA89C7314}" destId="{C9017D5A-5BAE-4FBD-969E-540E3EB54A69}" srcOrd="0" destOrd="11" presId="urn:microsoft.com/office/officeart/2005/8/layout/vList2"/>
    <dgm:cxn modelId="{A74846FD-02B3-4C94-A0C4-2B043A5B4463}" srcId="{B4719454-18A8-4F47-83C3-8B503DEE6EE7}" destId="{608868EA-E83D-41CF-B84B-9FCE97E9C439}" srcOrd="13" destOrd="0" parTransId="{1AFFBAC2-4609-415E-B842-29BD828AF075}" sibTransId="{014EC6FF-3F5C-432E-BE72-FBCF5C4B4C53}"/>
    <dgm:cxn modelId="{A37864DD-AF96-43DC-A643-D67C02D1986E}" srcId="{B4719454-18A8-4F47-83C3-8B503DEE6EE7}" destId="{75D4AB80-1436-4D22-B16C-9CA6B3C7C67E}" srcOrd="7" destOrd="0" parTransId="{33CAFA19-2A56-45A6-BDAC-BBC4BEF9060D}" sibTransId="{55D447D6-BD00-4077-ADDD-39DA5E780B28}"/>
    <dgm:cxn modelId="{46DE8425-563B-4618-9BFA-3023D62E7F48}" type="presOf" srcId="{B2451CF7-C6A3-4857-B686-F2C4FB62AA03}" destId="{C9017D5A-5BAE-4FBD-969E-540E3EB54A69}" srcOrd="0" destOrd="6" presId="urn:microsoft.com/office/officeart/2005/8/layout/vList2"/>
    <dgm:cxn modelId="{D9340486-3147-464F-9FDA-F2A596283440}" type="presOf" srcId="{6C8C965A-91FF-4BCC-AA22-9B7EF57D647F}" destId="{C9017D5A-5BAE-4FBD-969E-540E3EB54A69}" srcOrd="0" destOrd="5" presId="urn:microsoft.com/office/officeart/2005/8/layout/vList2"/>
    <dgm:cxn modelId="{24E993B8-FE19-46DF-90BC-947099CAD71A}" srcId="{B4719454-18A8-4F47-83C3-8B503DEE6EE7}" destId="{E668E9BF-4FC8-4E93-9522-B8CEC6BCAFD6}" srcOrd="0" destOrd="0" parTransId="{E8A673E3-F0D7-453D-9544-77C34021E35F}" sibTransId="{F31BA799-A92E-43A1-A244-1AD4FB00EDD6}"/>
    <dgm:cxn modelId="{7F678E5A-8E4E-46C0-A66E-8C4922F26FDF}" srcId="{B4719454-18A8-4F47-83C3-8B503DEE6EE7}" destId="{B2451CF7-C6A3-4857-B686-F2C4FB62AA03}" srcOrd="6" destOrd="0" parTransId="{2406292D-B99E-4A18-90B8-A768C7B67A5C}" sibTransId="{3FA17C86-B9D3-45DF-90DC-13A72F9C8359}"/>
    <dgm:cxn modelId="{711D4453-B742-40E9-A485-33C191CA1A89}" type="presOf" srcId="{734BC818-A690-4487-A477-B86BA8393D34}" destId="{EC25F5F3-58D1-4F58-AC71-FC6059656E98}" srcOrd="0" destOrd="0" presId="urn:microsoft.com/office/officeart/2005/8/layout/vList2"/>
    <dgm:cxn modelId="{7EBB884F-2AB0-479D-820F-991909301AA1}" srcId="{B4719454-18A8-4F47-83C3-8B503DEE6EE7}" destId="{57F6FBE7-A349-494A-999D-CA024B52C549}" srcOrd="9" destOrd="0" parTransId="{271D8ECF-E7B4-46CA-8B1B-2558C67AB2A6}" sibTransId="{91B9F7DB-A194-4C19-8FF5-513214C5B08E}"/>
    <dgm:cxn modelId="{EF2175B9-589B-4C3A-B2B0-30A587CD81EE}" type="presOf" srcId="{3FECADFB-0A5A-4C2B-BD17-652E90F0C1E8}" destId="{C9017D5A-5BAE-4FBD-969E-540E3EB54A69}" srcOrd="0" destOrd="8" presId="urn:microsoft.com/office/officeart/2005/8/layout/vList2"/>
    <dgm:cxn modelId="{CB6F56D4-3723-478B-B19C-2FCD3E94B12C}" type="presOf" srcId="{6C9039F8-46AC-4C7B-843A-A754D95975B2}" destId="{C9017D5A-5BAE-4FBD-969E-540E3EB54A69}" srcOrd="0" destOrd="2" presId="urn:microsoft.com/office/officeart/2005/8/layout/vList2"/>
    <dgm:cxn modelId="{E4B8C52A-4CB8-4DF8-A38D-6660D5F62EDA}" type="presOf" srcId="{75D4AB80-1436-4D22-B16C-9CA6B3C7C67E}" destId="{C9017D5A-5BAE-4FBD-969E-540E3EB54A69}" srcOrd="0" destOrd="7" presId="urn:microsoft.com/office/officeart/2005/8/layout/vList2"/>
    <dgm:cxn modelId="{EBE9110F-74AA-4DA1-886D-A96630D37B0B}" srcId="{B4719454-18A8-4F47-83C3-8B503DEE6EE7}" destId="{87FA479D-8889-40FE-ABAA-37E80F4A4440}" srcOrd="10" destOrd="0" parTransId="{403F94A6-664F-4790-9842-6F08A8A915DF}" sibTransId="{E38B6C86-BC94-47F1-A904-72F7A3180F6E}"/>
    <dgm:cxn modelId="{4B161595-7BCE-46E0-84D2-3E0B20E4D979}" type="presOf" srcId="{6E52EB49-04D5-48D8-B3CA-8F86433C9E8D}" destId="{C9017D5A-5BAE-4FBD-969E-540E3EB54A69}" srcOrd="0" destOrd="14" presId="urn:microsoft.com/office/officeart/2005/8/layout/vList2"/>
    <dgm:cxn modelId="{C81FE94C-3A47-4812-B5CE-E11EEF6BCEE4}" srcId="{734BC818-A690-4487-A477-B86BA8393D34}" destId="{B4719454-18A8-4F47-83C3-8B503DEE6EE7}" srcOrd="0" destOrd="0" parTransId="{0FA13E90-7661-425B-B755-777004A8CB6F}" sibTransId="{27298A68-F81C-4CBF-95D2-52AF6FE37293}"/>
    <dgm:cxn modelId="{4346EA94-7981-4D8D-972D-80C449B842F8}" type="presOf" srcId="{98022D8E-3ABF-46FB-8CF8-294E855F9AFE}" destId="{C9017D5A-5BAE-4FBD-969E-540E3EB54A69}" srcOrd="0" destOrd="12" presId="urn:microsoft.com/office/officeart/2005/8/layout/vList2"/>
    <dgm:cxn modelId="{15CB6188-81FB-448E-A682-9AF0619213AE}" srcId="{B4719454-18A8-4F47-83C3-8B503DEE6EE7}" destId="{9B3F16BC-93D4-4EBA-8819-C5E81D65D064}" srcOrd="4" destOrd="0" parTransId="{BAB644C9-373F-4789-A45D-2C9FC495593C}" sibTransId="{DEA4611F-CAFF-423F-83AE-1BB50D267F2A}"/>
    <dgm:cxn modelId="{5F1D2D1F-5FA3-46A3-85BB-C65ACC0285E1}" type="presOf" srcId="{57F6FBE7-A349-494A-999D-CA024B52C549}" destId="{C9017D5A-5BAE-4FBD-969E-540E3EB54A69}" srcOrd="0" destOrd="9" presId="urn:microsoft.com/office/officeart/2005/8/layout/vList2"/>
    <dgm:cxn modelId="{3AFD31B5-D7F3-4BFD-BDA2-793E714F6110}" srcId="{B4719454-18A8-4F47-83C3-8B503DEE6EE7}" destId="{6C8C965A-91FF-4BCC-AA22-9B7EF57D647F}" srcOrd="5" destOrd="0" parTransId="{6D588597-F750-49D7-878C-77A57024CE80}" sibTransId="{A59EDB49-A374-4E54-A432-AC0E3CFEF862}"/>
    <dgm:cxn modelId="{D3CEFC16-2E3D-4789-87CB-EDEB7C635B53}" srcId="{B4719454-18A8-4F47-83C3-8B503DEE6EE7}" destId="{6C9039F8-46AC-4C7B-843A-A754D95975B2}" srcOrd="2" destOrd="0" parTransId="{92C9D8D9-A22F-427F-889B-ACEE41BAA1BD}" sibTransId="{1B3BE229-54C2-470D-A1FD-033BBD54FD12}"/>
    <dgm:cxn modelId="{6CB55F67-1973-4699-BACF-AB8621BC1692}" srcId="{B4719454-18A8-4F47-83C3-8B503DEE6EE7}" destId="{03A189E3-9BFA-4CDD-8333-711C852D3232}" srcOrd="3" destOrd="0" parTransId="{FFFFAF5A-5A6A-48FA-A2CA-10988C65B9CD}" sibTransId="{D4CB0188-8AC8-47DA-8B67-6BEF9D844234}"/>
    <dgm:cxn modelId="{03D2DC57-CE92-4996-ACE5-FB9C723EA770}" srcId="{B4719454-18A8-4F47-83C3-8B503DEE6EE7}" destId="{92ADB0DA-50C3-4356-87FC-3AEEF3332179}" srcOrd="1" destOrd="0" parTransId="{BE396324-B8C0-4C55-AD34-D5E1A8F1E362}" sibTransId="{8983E1D7-93CA-4A5D-B0D3-B3338BE3A7AC}"/>
    <dgm:cxn modelId="{F20B4328-DAA1-4A27-9F49-388178110D91}" type="presOf" srcId="{03A189E3-9BFA-4CDD-8333-711C852D3232}" destId="{C9017D5A-5BAE-4FBD-969E-540E3EB54A69}" srcOrd="0" destOrd="3" presId="urn:microsoft.com/office/officeart/2005/8/layout/vList2"/>
    <dgm:cxn modelId="{EE432AFA-A5E8-4BF3-A5A9-3EEB501E5CDB}" type="presOf" srcId="{B4719454-18A8-4F47-83C3-8B503DEE6EE7}" destId="{E0C09668-E641-46E9-B1A2-3CD8B15948F9}" srcOrd="0" destOrd="0" presId="urn:microsoft.com/office/officeart/2005/8/layout/vList2"/>
    <dgm:cxn modelId="{66AAE7A1-D887-4C2E-9E03-C37A0D71B727}" srcId="{B4719454-18A8-4F47-83C3-8B503DEE6EE7}" destId="{6E52EB49-04D5-48D8-B3CA-8F86433C9E8D}" srcOrd="14" destOrd="0" parTransId="{44EC5C1B-724E-4894-8093-E695CEC0ABD8}" sibTransId="{3C04D50F-68CB-4EF3-9219-02648F5A804A}"/>
    <dgm:cxn modelId="{6ABBDD15-12D9-40E1-97DA-EA3BCC2385A4}" srcId="{B4719454-18A8-4F47-83C3-8B503DEE6EE7}" destId="{3FECADFB-0A5A-4C2B-BD17-652E90F0C1E8}" srcOrd="8" destOrd="0" parTransId="{2CF2F8FC-144E-492A-81EA-5CA8AB022317}" sibTransId="{3F2AB222-CF2D-4BC5-B983-35185D6F0D11}"/>
    <dgm:cxn modelId="{7A5CE117-EB6C-4E0E-ADAA-C6D163E73B0A}" type="presOf" srcId="{87FA479D-8889-40FE-ABAA-37E80F4A4440}" destId="{C9017D5A-5BAE-4FBD-969E-540E3EB54A69}" srcOrd="0" destOrd="10" presId="urn:microsoft.com/office/officeart/2005/8/layout/vList2"/>
    <dgm:cxn modelId="{31D8468A-75A4-4943-A7AE-1BFD94F56F97}" type="presOf" srcId="{608868EA-E83D-41CF-B84B-9FCE97E9C439}" destId="{C9017D5A-5BAE-4FBD-969E-540E3EB54A69}" srcOrd="0" destOrd="13" presId="urn:microsoft.com/office/officeart/2005/8/layout/vList2"/>
    <dgm:cxn modelId="{C0E65103-B544-4D2C-9498-AECADC2C4856}" srcId="{B4719454-18A8-4F47-83C3-8B503DEE6EE7}" destId="{98022D8E-3ABF-46FB-8CF8-294E855F9AFE}" srcOrd="12" destOrd="0" parTransId="{D255C02F-A67E-4E68-9E3B-06224DBF08CB}" sibTransId="{6C581747-1C1E-4607-847F-7232F4A84B6F}"/>
    <dgm:cxn modelId="{CA3D007E-FC73-4FCC-B994-2377E64FE9C3}" type="presParOf" srcId="{EC25F5F3-58D1-4F58-AC71-FC6059656E98}" destId="{E0C09668-E641-46E9-B1A2-3CD8B15948F9}" srcOrd="0" destOrd="0" presId="urn:microsoft.com/office/officeart/2005/8/layout/vList2"/>
    <dgm:cxn modelId="{D8F35FA6-5C9A-48E3-830F-CF799C73AD3A}" type="presParOf" srcId="{EC25F5F3-58D1-4F58-AC71-FC6059656E98}" destId="{C9017D5A-5BAE-4FBD-969E-540E3EB54A69}" srcOrd="1"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38A71-166B-4C1E-951F-E89F4AA7D17B}">
      <dsp:nvSpPr>
        <dsp:cNvPr id="0" name=""/>
        <dsp:cNvSpPr/>
      </dsp:nvSpPr>
      <dsp:spPr>
        <a:xfrm>
          <a:off x="0" y="6073"/>
          <a:ext cx="1587688" cy="3284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en-US" sz="1300" b="1" kern="1200" dirty="0"/>
            <a:t>Embedded</a:t>
          </a:r>
          <a:endParaRPr lang="en-US" sz="1300" kern="1200" dirty="0"/>
        </a:p>
      </dsp:txBody>
      <dsp:txXfrm>
        <a:off x="16035" y="22108"/>
        <a:ext cx="1555618" cy="296418"/>
      </dsp:txXfrm>
    </dsp:sp>
    <dsp:sp modelId="{1B1B24B3-3DA5-4241-BC60-DF64608555E2}">
      <dsp:nvSpPr>
        <dsp:cNvPr id="0" name=""/>
        <dsp:cNvSpPr/>
      </dsp:nvSpPr>
      <dsp:spPr>
        <a:xfrm>
          <a:off x="0" y="402518"/>
          <a:ext cx="1587688" cy="238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409" tIns="12700" rIns="71120" bIns="12700" numCol="1" spcCol="1270" anchor="t" anchorCtr="0">
          <a:noAutofit/>
        </a:bodyPr>
        <a:lstStyle/>
        <a:p>
          <a:pPr marL="57150" lvl="1" indent="-57150" algn="l" defTabSz="444500" rtl="0">
            <a:lnSpc>
              <a:spcPct val="90000"/>
            </a:lnSpc>
            <a:spcBef>
              <a:spcPct val="0"/>
            </a:spcBef>
            <a:spcAft>
              <a:spcPct val="20000"/>
            </a:spcAft>
            <a:buChar char="••"/>
          </a:pPr>
          <a:r>
            <a:rPr lang="en-US" sz="1000" kern="1200" dirty="0"/>
            <a:t>Breaks</a:t>
          </a:r>
        </a:p>
        <a:p>
          <a:pPr marL="57150" lvl="1" indent="-57150" algn="l" defTabSz="444500" rtl="0">
            <a:lnSpc>
              <a:spcPct val="90000"/>
            </a:lnSpc>
            <a:spcBef>
              <a:spcPct val="0"/>
            </a:spcBef>
            <a:spcAft>
              <a:spcPct val="20000"/>
            </a:spcAft>
            <a:buChar char="••"/>
          </a:pPr>
          <a:r>
            <a:rPr lang="en-US" sz="1000" kern="1200" dirty="0"/>
            <a:t>Calculator </a:t>
          </a:r>
          <a:r>
            <a:rPr lang="en-US" sz="900" kern="1200" dirty="0"/>
            <a:t>(Math Grades 6-8; Science Grades 5, 8, &amp; 11)</a:t>
          </a:r>
        </a:p>
        <a:p>
          <a:pPr marL="57150" lvl="1" indent="-57150" algn="l" defTabSz="444500" rtl="0">
            <a:lnSpc>
              <a:spcPct val="90000"/>
            </a:lnSpc>
            <a:spcBef>
              <a:spcPct val="0"/>
            </a:spcBef>
            <a:spcAft>
              <a:spcPct val="20000"/>
            </a:spcAft>
            <a:buChar char="••"/>
          </a:pPr>
          <a:r>
            <a:rPr lang="en-US" sz="1000" kern="1200" dirty="0"/>
            <a:t>Digital Notepad </a:t>
          </a:r>
        </a:p>
        <a:p>
          <a:pPr marL="57150" lvl="1" indent="-57150" algn="l" defTabSz="444500" rtl="0">
            <a:lnSpc>
              <a:spcPct val="90000"/>
            </a:lnSpc>
            <a:spcBef>
              <a:spcPct val="0"/>
            </a:spcBef>
            <a:spcAft>
              <a:spcPct val="20000"/>
            </a:spcAft>
            <a:buChar char="••"/>
          </a:pPr>
          <a:r>
            <a:rPr lang="en-US" sz="1000" kern="1200" dirty="0"/>
            <a:t>English Glossary^</a:t>
          </a:r>
        </a:p>
        <a:p>
          <a:pPr marL="57150" lvl="1" indent="-57150" algn="l" defTabSz="444500" rtl="0">
            <a:lnSpc>
              <a:spcPct val="90000"/>
            </a:lnSpc>
            <a:spcBef>
              <a:spcPct val="0"/>
            </a:spcBef>
            <a:spcAft>
              <a:spcPct val="20000"/>
            </a:spcAft>
            <a:buChar char="••"/>
          </a:pPr>
          <a:r>
            <a:rPr lang="en-US" sz="1000" kern="1200" dirty="0"/>
            <a:t>Expanded Passages/Stimuli</a:t>
          </a:r>
        </a:p>
        <a:p>
          <a:pPr marL="57150" lvl="1" indent="-57150" algn="l" defTabSz="444500" rtl="0">
            <a:lnSpc>
              <a:spcPct val="90000"/>
            </a:lnSpc>
            <a:spcBef>
              <a:spcPct val="0"/>
            </a:spcBef>
            <a:spcAft>
              <a:spcPct val="20000"/>
            </a:spcAft>
            <a:buChar char="••"/>
          </a:pPr>
          <a:r>
            <a:rPr lang="en-US" sz="1000" kern="1200" dirty="0"/>
            <a:t>Highlighter</a:t>
          </a:r>
        </a:p>
        <a:p>
          <a:pPr marL="57150" lvl="1" indent="-57150" algn="l" defTabSz="444500" rtl="0">
            <a:lnSpc>
              <a:spcPct val="90000"/>
            </a:lnSpc>
            <a:spcBef>
              <a:spcPct val="0"/>
            </a:spcBef>
            <a:spcAft>
              <a:spcPct val="20000"/>
            </a:spcAft>
            <a:buChar char="••"/>
          </a:pPr>
          <a:r>
            <a:rPr lang="en-US" sz="1000" kern="1200" dirty="0">
              <a:hlinkClick xmlns:r="http://schemas.openxmlformats.org/officeDocument/2006/relationships" r:id="rId1"/>
            </a:rPr>
            <a:t>Keyboard Navigation</a:t>
          </a:r>
          <a:endParaRPr lang="en-US" sz="1000" kern="1200" dirty="0"/>
        </a:p>
        <a:p>
          <a:pPr marL="57150" lvl="1" indent="-57150" algn="l" defTabSz="444500" rtl="0">
            <a:lnSpc>
              <a:spcPct val="90000"/>
            </a:lnSpc>
            <a:spcBef>
              <a:spcPct val="0"/>
            </a:spcBef>
            <a:spcAft>
              <a:spcPct val="20000"/>
            </a:spcAft>
            <a:buChar char="••"/>
          </a:pPr>
          <a:r>
            <a:rPr lang="en-US" sz="1000" kern="1200" dirty="0"/>
            <a:t>Line Reader</a:t>
          </a:r>
          <a:endParaRPr lang="en-US" sz="1000" kern="1200" dirty="0">
            <a:solidFill>
              <a:srgbClr val="FF0000"/>
            </a:solidFill>
          </a:endParaRPr>
        </a:p>
        <a:p>
          <a:pPr marL="57150" lvl="1" indent="-57150" algn="l" defTabSz="444500" rtl="0">
            <a:lnSpc>
              <a:spcPct val="90000"/>
            </a:lnSpc>
            <a:spcBef>
              <a:spcPct val="0"/>
            </a:spcBef>
            <a:spcAft>
              <a:spcPct val="20000"/>
            </a:spcAft>
            <a:buChar char="••"/>
          </a:pPr>
          <a:r>
            <a:rPr lang="en-US" sz="1000" kern="1200" dirty="0"/>
            <a:t>Mark for Review</a:t>
          </a:r>
          <a:endParaRPr lang="en-US" sz="1000" kern="1200" dirty="0">
            <a:solidFill>
              <a:srgbClr val="FF0000"/>
            </a:solidFill>
          </a:endParaRPr>
        </a:p>
        <a:p>
          <a:pPr marL="57150" lvl="1" indent="-57150" algn="l" defTabSz="444500" rtl="0">
            <a:lnSpc>
              <a:spcPct val="90000"/>
            </a:lnSpc>
            <a:spcBef>
              <a:spcPct val="0"/>
            </a:spcBef>
            <a:spcAft>
              <a:spcPct val="20000"/>
            </a:spcAft>
            <a:buChar char="••"/>
          </a:pPr>
          <a:r>
            <a:rPr lang="en-US" sz="1000" kern="1200" dirty="0"/>
            <a:t>Math Tools</a:t>
          </a:r>
        </a:p>
        <a:p>
          <a:pPr marL="57150" lvl="1" indent="-57150" algn="l" defTabSz="444500" rtl="0">
            <a:lnSpc>
              <a:spcPct val="90000"/>
            </a:lnSpc>
            <a:spcBef>
              <a:spcPct val="0"/>
            </a:spcBef>
            <a:spcAft>
              <a:spcPct val="20000"/>
            </a:spcAft>
            <a:buChar char="••"/>
          </a:pPr>
          <a:r>
            <a:rPr lang="en-US" sz="1000" kern="1200" dirty="0"/>
            <a:t>Strikethrough</a:t>
          </a:r>
        </a:p>
        <a:p>
          <a:pPr marL="57150" lvl="1" indent="-57150" algn="l" defTabSz="444500" rtl="0">
            <a:lnSpc>
              <a:spcPct val="90000"/>
            </a:lnSpc>
            <a:spcBef>
              <a:spcPct val="0"/>
            </a:spcBef>
            <a:spcAft>
              <a:spcPct val="20000"/>
            </a:spcAft>
            <a:buChar char="••"/>
          </a:pPr>
          <a:r>
            <a:rPr lang="en-US" sz="1000" kern="1200" dirty="0"/>
            <a:t>Writing Tools</a:t>
          </a:r>
        </a:p>
        <a:p>
          <a:pPr marL="57150" lvl="1" indent="-57150" algn="l" defTabSz="444500" rtl="0">
            <a:lnSpc>
              <a:spcPct val="90000"/>
            </a:lnSpc>
            <a:spcBef>
              <a:spcPct val="0"/>
            </a:spcBef>
            <a:spcAft>
              <a:spcPct val="20000"/>
            </a:spcAft>
            <a:buChar char="••"/>
          </a:pPr>
          <a:r>
            <a:rPr lang="en-US" sz="1000" kern="1200" dirty="0"/>
            <a:t>Zoom</a:t>
          </a:r>
        </a:p>
      </dsp:txBody>
      <dsp:txXfrm>
        <a:off x="0" y="402518"/>
        <a:ext cx="1587688" cy="2380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6E2A1-1DFE-4C9C-89CA-9D996B50C656}">
      <dsp:nvSpPr>
        <dsp:cNvPr id="0" name=""/>
        <dsp:cNvSpPr/>
      </dsp:nvSpPr>
      <dsp:spPr>
        <a:xfrm>
          <a:off x="0" y="7214"/>
          <a:ext cx="1539304" cy="4123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66725" rtl="0">
            <a:lnSpc>
              <a:spcPct val="90000"/>
            </a:lnSpc>
            <a:spcBef>
              <a:spcPct val="0"/>
            </a:spcBef>
            <a:spcAft>
              <a:spcPct val="35000"/>
            </a:spcAft>
          </a:pPr>
          <a:r>
            <a:rPr lang="en-US" sz="1050" b="1" kern="1200" dirty="0"/>
            <a:t>Non-Embedded</a:t>
          </a:r>
          <a:endParaRPr lang="en-US" sz="700" kern="1200" dirty="0"/>
        </a:p>
      </dsp:txBody>
      <dsp:txXfrm>
        <a:off x="20127" y="27341"/>
        <a:ext cx="1499050" cy="372049"/>
      </dsp:txXfrm>
    </dsp:sp>
    <dsp:sp modelId="{65EB5023-1E60-4B46-AD97-5F3E7783358E}">
      <dsp:nvSpPr>
        <dsp:cNvPr id="0" name=""/>
        <dsp:cNvSpPr/>
      </dsp:nvSpPr>
      <dsp:spPr>
        <a:xfrm>
          <a:off x="0" y="426732"/>
          <a:ext cx="1539304"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873" tIns="12700" rIns="71120" bIns="12700" numCol="1" spcCol="1270" anchor="t" anchorCtr="0">
          <a:noAutofit/>
        </a:bodyPr>
        <a:lstStyle/>
        <a:p>
          <a:pPr marL="57150" lvl="1" indent="-57150" algn="l" defTabSz="444500" rtl="0">
            <a:lnSpc>
              <a:spcPct val="90000"/>
            </a:lnSpc>
            <a:spcBef>
              <a:spcPct val="0"/>
            </a:spcBef>
            <a:spcAft>
              <a:spcPct val="20000"/>
            </a:spcAft>
            <a:buChar char="••"/>
          </a:pPr>
          <a:r>
            <a:rPr lang="en-US" sz="1000" kern="1200" dirty="0"/>
            <a:t>Breaks</a:t>
          </a:r>
        </a:p>
        <a:p>
          <a:pPr marL="57150" lvl="1" indent="-57150" algn="l" defTabSz="444500" rtl="0">
            <a:lnSpc>
              <a:spcPct val="90000"/>
            </a:lnSpc>
            <a:spcBef>
              <a:spcPct val="0"/>
            </a:spcBef>
            <a:spcAft>
              <a:spcPct val="20000"/>
            </a:spcAft>
            <a:buChar char="••"/>
          </a:pPr>
          <a:r>
            <a:rPr lang="en-US" sz="1000" kern="1200" dirty="0"/>
            <a:t>Scratch Paper/ whiteboard with marker</a:t>
          </a:r>
        </a:p>
      </dsp:txBody>
      <dsp:txXfrm>
        <a:off x="0" y="426732"/>
        <a:ext cx="1539304" cy="910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E1276-5926-430C-993E-6FECF2A06681}">
      <dsp:nvSpPr>
        <dsp:cNvPr id="0" name=""/>
        <dsp:cNvSpPr/>
      </dsp:nvSpPr>
      <dsp:spPr>
        <a:xfrm>
          <a:off x="0" y="0"/>
          <a:ext cx="1875302" cy="200061"/>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rtl="0">
            <a:lnSpc>
              <a:spcPct val="90000"/>
            </a:lnSpc>
            <a:spcBef>
              <a:spcPct val="0"/>
            </a:spcBef>
            <a:spcAft>
              <a:spcPct val="35000"/>
            </a:spcAft>
          </a:pPr>
          <a:r>
            <a:rPr lang="en-US" sz="900" b="1" kern="1200" dirty="0"/>
            <a:t>Embedded</a:t>
          </a:r>
          <a:endParaRPr lang="en-US" sz="900" kern="1200" dirty="0"/>
        </a:p>
      </dsp:txBody>
      <dsp:txXfrm>
        <a:off x="9766" y="9766"/>
        <a:ext cx="1855770" cy="180529"/>
      </dsp:txXfrm>
    </dsp:sp>
    <dsp:sp modelId="{17413E02-663D-4A98-BDD7-57B42C8F71B9}">
      <dsp:nvSpPr>
        <dsp:cNvPr id="0" name=""/>
        <dsp:cNvSpPr/>
      </dsp:nvSpPr>
      <dsp:spPr>
        <a:xfrm>
          <a:off x="0" y="200483"/>
          <a:ext cx="1875302" cy="1703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541" tIns="8890" rIns="49784" bIns="8890" numCol="1" spcCol="1270" anchor="t" anchorCtr="0">
          <a:noAutofit/>
        </a:bodyPr>
        <a:lstStyle/>
        <a:p>
          <a:pPr marL="57150" lvl="1" indent="-57150" algn="l" defTabSz="311150" rtl="0">
            <a:lnSpc>
              <a:spcPct val="100000"/>
            </a:lnSpc>
            <a:spcBef>
              <a:spcPct val="0"/>
            </a:spcBef>
            <a:spcAft>
              <a:spcPts val="0"/>
            </a:spcAft>
            <a:buChar char="••"/>
          </a:pPr>
          <a:r>
            <a:rPr lang="en-US" sz="700" kern="1200" dirty="0"/>
            <a:t>Color Contrast</a:t>
          </a:r>
        </a:p>
        <a:p>
          <a:pPr marL="57150" lvl="1" indent="-57150" algn="l" defTabSz="311150" rtl="0">
            <a:lnSpc>
              <a:spcPct val="100000"/>
            </a:lnSpc>
            <a:spcBef>
              <a:spcPct val="0"/>
            </a:spcBef>
            <a:spcAft>
              <a:spcPts val="0"/>
            </a:spcAft>
            <a:buChar char="••"/>
          </a:pPr>
          <a:r>
            <a:rPr lang="en-US" sz="700" kern="1200" dirty="0"/>
            <a:t>Masking</a:t>
          </a:r>
        </a:p>
        <a:p>
          <a:pPr marL="57150" lvl="1" indent="-57150" algn="l" defTabSz="311150" rtl="0">
            <a:lnSpc>
              <a:spcPct val="100000"/>
            </a:lnSpc>
            <a:spcBef>
              <a:spcPct val="0"/>
            </a:spcBef>
            <a:spcAft>
              <a:spcPts val="0"/>
            </a:spcAft>
            <a:buChar char="••"/>
          </a:pPr>
          <a:r>
            <a:rPr lang="en-US" sz="700" kern="1200" dirty="0"/>
            <a:t>Mouse Pointer</a:t>
          </a:r>
          <a:endParaRPr lang="en-US" sz="700" kern="1200" dirty="0">
            <a:solidFill>
              <a:srgbClr val="FF0000"/>
            </a:solidFill>
          </a:endParaRPr>
        </a:p>
        <a:p>
          <a:pPr marL="57150" lvl="1" indent="-57150" algn="l" defTabSz="311150" rtl="0">
            <a:lnSpc>
              <a:spcPct val="100000"/>
            </a:lnSpc>
            <a:spcBef>
              <a:spcPct val="0"/>
            </a:spcBef>
            <a:spcAft>
              <a:spcPts val="0"/>
            </a:spcAft>
            <a:buChar char="••"/>
          </a:pPr>
          <a:r>
            <a:rPr lang="en-US" sz="700" kern="1200" dirty="0"/>
            <a:t>Print Size Online</a:t>
          </a:r>
        </a:p>
        <a:p>
          <a:pPr marL="57150" lvl="1" indent="-57150" algn="l" defTabSz="311150" rtl="0">
            <a:lnSpc>
              <a:spcPct val="100000"/>
            </a:lnSpc>
            <a:spcBef>
              <a:spcPct val="0"/>
            </a:spcBef>
            <a:spcAft>
              <a:spcPts val="0"/>
            </a:spcAft>
            <a:buChar char="••"/>
          </a:pPr>
          <a:r>
            <a:rPr lang="en-US" sz="700" kern="1200" dirty="0"/>
            <a:t>Streamline </a:t>
          </a:r>
          <a:r>
            <a:rPr lang="en-US" sz="700" b="1" kern="1200" dirty="0">
              <a:solidFill>
                <a:srgbClr val="FF0000"/>
              </a:solidFill>
            </a:rPr>
            <a:t>New</a:t>
          </a:r>
          <a:endParaRPr lang="en-US" sz="700" b="1" kern="1200" dirty="0"/>
        </a:p>
        <a:p>
          <a:pPr marL="57150" lvl="1" indent="-57150" algn="l" defTabSz="311150" rtl="0">
            <a:lnSpc>
              <a:spcPct val="100000"/>
            </a:lnSpc>
            <a:spcBef>
              <a:spcPct val="0"/>
            </a:spcBef>
            <a:spcAft>
              <a:spcPts val="0"/>
            </a:spcAft>
            <a:buChar char="••"/>
          </a:pPr>
          <a:r>
            <a:rPr lang="en-US" sz="700" b="1" kern="1200" dirty="0"/>
            <a:t>*</a:t>
          </a:r>
          <a:r>
            <a:rPr lang="en-US" sz="700" kern="1200" dirty="0"/>
            <a:t>Spanish Translation (Science) </a:t>
          </a:r>
          <a:r>
            <a:rPr lang="en-US" sz="700" b="1" kern="1200" dirty="0">
              <a:solidFill>
                <a:srgbClr val="FF0000"/>
              </a:solidFill>
            </a:rPr>
            <a:t>New</a:t>
          </a:r>
          <a:endParaRPr lang="en-US" sz="700" b="1" kern="1200" dirty="0"/>
        </a:p>
        <a:p>
          <a:pPr marL="57150" lvl="1" indent="-57150" algn="l" defTabSz="311150" rtl="0">
            <a:lnSpc>
              <a:spcPct val="100000"/>
            </a:lnSpc>
            <a:spcBef>
              <a:spcPct val="0"/>
            </a:spcBef>
            <a:spcAft>
              <a:spcPts val="0"/>
            </a:spcAft>
            <a:buChar char="••"/>
          </a:pPr>
          <a:r>
            <a:rPr lang="en-US" sz="700" kern="1200" dirty="0"/>
            <a:t>Text-to-Speech- Science, Math &amp; ELA Non-Reading Passages</a:t>
          </a:r>
        </a:p>
        <a:p>
          <a:pPr marL="57150" lvl="1" indent="-57150" algn="l" defTabSz="311150">
            <a:lnSpc>
              <a:spcPct val="100000"/>
            </a:lnSpc>
            <a:spcBef>
              <a:spcPct val="0"/>
            </a:spcBef>
            <a:spcAft>
              <a:spcPts val="0"/>
            </a:spcAft>
            <a:buChar char="••"/>
          </a:pPr>
          <a:r>
            <a:rPr lang="en-US" sz="700" b="1" kern="1200" dirty="0"/>
            <a:t>*</a:t>
          </a:r>
          <a:r>
            <a:rPr lang="en-US" sz="700" kern="1200" dirty="0"/>
            <a:t>Text-to-Speech-Spanish (Science) </a:t>
          </a:r>
          <a:r>
            <a:rPr lang="en-US" sz="700" b="1" kern="1200" dirty="0">
              <a:solidFill>
                <a:srgbClr val="FF0000"/>
              </a:solidFill>
            </a:rPr>
            <a:t>New</a:t>
          </a:r>
          <a:endParaRPr lang="en-US" sz="700" b="1" kern="1200" dirty="0"/>
        </a:p>
        <a:p>
          <a:pPr marL="57150" lvl="1" indent="-57150" algn="l" defTabSz="311150" rtl="0">
            <a:lnSpc>
              <a:spcPct val="100000"/>
            </a:lnSpc>
            <a:spcBef>
              <a:spcPct val="0"/>
            </a:spcBef>
            <a:spcAft>
              <a:spcPts val="0"/>
            </a:spcAft>
            <a:buChar char="••"/>
          </a:pPr>
          <a:r>
            <a:rPr lang="en-US" sz="700" b="1" kern="1200" dirty="0"/>
            <a:t>*</a:t>
          </a:r>
          <a:r>
            <a:rPr lang="en-US" sz="700" kern="1200" dirty="0"/>
            <a:t>Translations-Math (Glossary)</a:t>
          </a:r>
        </a:p>
        <a:p>
          <a:pPr marL="57150" lvl="1" indent="-57150" algn="l" defTabSz="311150" rtl="0">
            <a:lnSpc>
              <a:spcPct val="100000"/>
            </a:lnSpc>
            <a:spcBef>
              <a:spcPct val="0"/>
            </a:spcBef>
            <a:spcAft>
              <a:spcPts val="0"/>
            </a:spcAft>
            <a:buChar char="••"/>
          </a:pPr>
          <a:r>
            <a:rPr lang="en-US" sz="700" b="1" kern="1200" dirty="0"/>
            <a:t>*</a:t>
          </a:r>
          <a:r>
            <a:rPr lang="en-US" sz="700" kern="1200" dirty="0"/>
            <a:t>Translations-Math (Stacked Spanish)</a:t>
          </a:r>
        </a:p>
        <a:p>
          <a:pPr marL="57150" lvl="1" indent="-57150" algn="l" defTabSz="311150" rtl="0">
            <a:lnSpc>
              <a:spcPct val="100000"/>
            </a:lnSpc>
            <a:spcBef>
              <a:spcPct val="0"/>
            </a:spcBef>
            <a:spcAft>
              <a:spcPts val="0"/>
            </a:spcAft>
            <a:buChar char="••"/>
          </a:pPr>
          <a:r>
            <a:rPr lang="en-US" sz="700" b="1" kern="1200" dirty="0"/>
            <a:t>*</a:t>
          </a:r>
          <a:r>
            <a:rPr lang="en-US" sz="700" kern="1200" dirty="0"/>
            <a:t>Translation Test Directions Spanish  (Math, Science) </a:t>
          </a:r>
          <a:r>
            <a:rPr lang="en-US" sz="700" b="1" kern="1200" dirty="0">
              <a:solidFill>
                <a:srgbClr val="FF0000"/>
              </a:solidFill>
            </a:rPr>
            <a:t>Updated</a:t>
          </a:r>
        </a:p>
        <a:p>
          <a:pPr marL="57150" lvl="1" indent="-57150" algn="l" defTabSz="311150" rtl="0">
            <a:lnSpc>
              <a:spcPct val="100000"/>
            </a:lnSpc>
            <a:spcBef>
              <a:spcPct val="0"/>
            </a:spcBef>
            <a:spcAft>
              <a:spcPts val="0"/>
            </a:spcAft>
            <a:buChar char="••"/>
          </a:pPr>
          <a:r>
            <a:rPr lang="en-US" sz="700" kern="1200" dirty="0"/>
            <a:t>Turn off any universal accessibility tool</a:t>
          </a:r>
        </a:p>
      </dsp:txBody>
      <dsp:txXfrm>
        <a:off x="0" y="200483"/>
        <a:ext cx="1875302" cy="17039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FE976-5F71-4F88-9B91-7AC466D71894}">
      <dsp:nvSpPr>
        <dsp:cNvPr id="0" name=""/>
        <dsp:cNvSpPr/>
      </dsp:nvSpPr>
      <dsp:spPr>
        <a:xfrm>
          <a:off x="0" y="0"/>
          <a:ext cx="1915885" cy="253378"/>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rtl="0">
            <a:lnSpc>
              <a:spcPct val="90000"/>
            </a:lnSpc>
            <a:spcBef>
              <a:spcPct val="0"/>
            </a:spcBef>
            <a:spcAft>
              <a:spcPct val="35000"/>
            </a:spcAft>
          </a:pPr>
          <a:r>
            <a:rPr lang="en-US" sz="900" b="1" kern="1200" dirty="0"/>
            <a:t>Non-Embedded</a:t>
          </a:r>
          <a:endParaRPr lang="en-US" sz="900" kern="1200" dirty="0"/>
        </a:p>
      </dsp:txBody>
      <dsp:txXfrm>
        <a:off x="12369" y="12369"/>
        <a:ext cx="1891147" cy="228640"/>
      </dsp:txXfrm>
    </dsp:sp>
    <dsp:sp modelId="{C2A42FA5-1E18-4796-AE1B-0716FF29AF9A}">
      <dsp:nvSpPr>
        <dsp:cNvPr id="0" name=""/>
        <dsp:cNvSpPr/>
      </dsp:nvSpPr>
      <dsp:spPr>
        <a:xfrm>
          <a:off x="0" y="254065"/>
          <a:ext cx="1915885" cy="231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29" tIns="11430" rIns="64008" bIns="11430" numCol="1" spcCol="1270" anchor="t" anchorCtr="0">
          <a:noAutofit/>
        </a:bodyPr>
        <a:lstStyle/>
        <a:p>
          <a:pPr marL="57150" lvl="1" indent="-57150" algn="l" defTabSz="400050" rtl="0">
            <a:lnSpc>
              <a:spcPct val="90000"/>
            </a:lnSpc>
            <a:spcBef>
              <a:spcPct val="0"/>
            </a:spcBef>
            <a:spcAft>
              <a:spcPct val="20000"/>
            </a:spcAft>
            <a:buChar char="••"/>
          </a:pPr>
          <a:r>
            <a:rPr lang="en-US" sz="900" kern="1200" dirty="0"/>
            <a:t>Amplification</a:t>
          </a:r>
          <a:endParaRPr lang="en-US" sz="900" kern="1200" dirty="0">
            <a:solidFill>
              <a:srgbClr val="FF0000"/>
            </a:solidFill>
          </a:endParaRPr>
        </a:p>
        <a:p>
          <a:pPr marL="57150" lvl="1" indent="-57150" algn="l" defTabSz="400050" rtl="0">
            <a:lnSpc>
              <a:spcPct val="90000"/>
            </a:lnSpc>
            <a:spcBef>
              <a:spcPct val="0"/>
            </a:spcBef>
            <a:spcAft>
              <a:spcPct val="20000"/>
            </a:spcAft>
            <a:buChar char="••"/>
          </a:pPr>
          <a:r>
            <a:rPr lang="en-US" sz="900" kern="1200" dirty="0"/>
            <a:t>*Bilingual Dictionary (Science)</a:t>
          </a:r>
        </a:p>
        <a:p>
          <a:pPr marL="57150" lvl="1" indent="-57150" algn="l" defTabSz="400050" rtl="0">
            <a:lnSpc>
              <a:spcPct val="90000"/>
            </a:lnSpc>
            <a:spcBef>
              <a:spcPct val="0"/>
            </a:spcBef>
            <a:spcAft>
              <a:spcPct val="20000"/>
            </a:spcAft>
            <a:buChar char="••"/>
          </a:pPr>
          <a:r>
            <a:rPr lang="en-US" sz="900" kern="1200" dirty="0"/>
            <a:t>Color Contrast</a:t>
          </a:r>
        </a:p>
        <a:p>
          <a:pPr marL="57150" lvl="1" indent="-57150" algn="l" defTabSz="400050" rtl="0">
            <a:lnSpc>
              <a:spcPct val="90000"/>
            </a:lnSpc>
            <a:spcBef>
              <a:spcPct val="0"/>
            </a:spcBef>
            <a:spcAft>
              <a:spcPct val="20000"/>
            </a:spcAft>
            <a:buChar char="••"/>
          </a:pPr>
          <a:r>
            <a:rPr lang="en-US" sz="900" kern="1200" dirty="0"/>
            <a:t>Color Overlay</a:t>
          </a:r>
        </a:p>
        <a:p>
          <a:pPr marL="57150" lvl="1" indent="-57150" algn="l" defTabSz="400050" rtl="0">
            <a:lnSpc>
              <a:spcPct val="90000"/>
            </a:lnSpc>
            <a:spcBef>
              <a:spcPct val="0"/>
            </a:spcBef>
            <a:spcAft>
              <a:spcPct val="20000"/>
            </a:spcAft>
            <a:buChar char="••"/>
          </a:pPr>
          <a:r>
            <a:rPr lang="en-US" sz="900" kern="1200" dirty="0"/>
            <a:t>Magnification Device</a:t>
          </a:r>
        </a:p>
        <a:p>
          <a:pPr marL="57150" lvl="1" indent="-57150" algn="l" defTabSz="400050" rtl="0">
            <a:lnSpc>
              <a:spcPct val="90000"/>
            </a:lnSpc>
            <a:spcBef>
              <a:spcPct val="0"/>
            </a:spcBef>
            <a:spcAft>
              <a:spcPct val="20000"/>
            </a:spcAft>
            <a:buChar char="••"/>
          </a:pPr>
          <a:r>
            <a:rPr lang="en-US" sz="900" b="1" kern="1200" dirty="0"/>
            <a:t>*</a:t>
          </a:r>
          <a:r>
            <a:rPr lang="en-US" sz="900" kern="1200" dirty="0"/>
            <a:t>Native Language Reader Directions (Science)</a:t>
          </a:r>
        </a:p>
        <a:p>
          <a:pPr marL="57150" lvl="1" indent="-57150" algn="l" defTabSz="400050" rtl="0">
            <a:lnSpc>
              <a:spcPct val="90000"/>
            </a:lnSpc>
            <a:spcBef>
              <a:spcPct val="0"/>
            </a:spcBef>
            <a:spcAft>
              <a:spcPct val="20000"/>
            </a:spcAft>
            <a:buChar char="••"/>
          </a:pPr>
          <a:r>
            <a:rPr lang="en-US" sz="900" kern="1200" dirty="0"/>
            <a:t>Noise Buffering </a:t>
          </a:r>
        </a:p>
        <a:p>
          <a:pPr marL="57150" lvl="1" indent="-57150" algn="l" defTabSz="400050" rtl="0">
            <a:lnSpc>
              <a:spcPct val="90000"/>
            </a:lnSpc>
            <a:spcBef>
              <a:spcPct val="0"/>
            </a:spcBef>
            <a:spcAft>
              <a:spcPct val="20000"/>
            </a:spcAft>
            <a:buChar char="••"/>
          </a:pPr>
          <a:r>
            <a:rPr lang="en-US" sz="900" kern="1200" dirty="0">
              <a:solidFill>
                <a:schemeClr val="tx1"/>
              </a:solidFill>
            </a:rPr>
            <a:t>Read Aloud</a:t>
          </a:r>
        </a:p>
        <a:p>
          <a:pPr marL="57150" lvl="1" indent="-57150" algn="l" defTabSz="400050" rtl="0">
            <a:lnSpc>
              <a:spcPct val="90000"/>
            </a:lnSpc>
            <a:spcBef>
              <a:spcPct val="0"/>
            </a:spcBef>
            <a:spcAft>
              <a:spcPct val="20000"/>
            </a:spcAft>
            <a:buChar char="••"/>
          </a:pPr>
          <a:r>
            <a:rPr lang="en-US" sz="900" b="1" kern="1200" dirty="0"/>
            <a:t>*</a:t>
          </a:r>
          <a:r>
            <a:rPr lang="en-US" sz="900" kern="1200" dirty="0"/>
            <a:t>Read Aloud in Spanish (Math, Science) </a:t>
          </a:r>
          <a:r>
            <a:rPr lang="en-US" sz="900" b="1" kern="1200" dirty="0">
              <a:solidFill>
                <a:srgbClr val="FF0000"/>
              </a:solidFill>
            </a:rPr>
            <a:t>Updated</a:t>
          </a:r>
        </a:p>
        <a:p>
          <a:pPr marL="57150" lvl="1" indent="-57150" algn="l" defTabSz="400050" rtl="0">
            <a:lnSpc>
              <a:spcPct val="90000"/>
            </a:lnSpc>
            <a:spcBef>
              <a:spcPct val="0"/>
            </a:spcBef>
            <a:spcAft>
              <a:spcPct val="20000"/>
            </a:spcAft>
            <a:buChar char="••"/>
          </a:pPr>
          <a:r>
            <a:rPr lang="en-US" sz="900" kern="1200" dirty="0"/>
            <a:t>Separate Setting</a:t>
          </a:r>
        </a:p>
        <a:p>
          <a:pPr marL="57150" lvl="1" indent="-57150" algn="l" defTabSz="400050" rtl="0">
            <a:lnSpc>
              <a:spcPct val="90000"/>
            </a:lnSpc>
            <a:spcBef>
              <a:spcPct val="0"/>
            </a:spcBef>
            <a:spcAft>
              <a:spcPct val="20000"/>
            </a:spcAft>
            <a:buChar char="••"/>
          </a:pPr>
          <a:r>
            <a:rPr lang="en-US" sz="900" kern="1200" dirty="0"/>
            <a:t>Simplified Test Directions^</a:t>
          </a:r>
        </a:p>
        <a:p>
          <a:pPr marL="57150" lvl="1" indent="-57150" algn="l" defTabSz="400050" rtl="0">
            <a:lnSpc>
              <a:spcPct val="90000"/>
            </a:lnSpc>
            <a:spcBef>
              <a:spcPct val="0"/>
            </a:spcBef>
            <a:spcAft>
              <a:spcPct val="20000"/>
            </a:spcAft>
            <a:buChar char="••"/>
          </a:pPr>
          <a:r>
            <a:rPr lang="en-US" sz="900" kern="1200" dirty="0"/>
            <a:t>*Translation Glossary (Math)</a:t>
          </a:r>
        </a:p>
        <a:p>
          <a:pPr marL="57150" lvl="1" indent="-57150" algn="l" defTabSz="400050" rtl="0">
            <a:lnSpc>
              <a:spcPct val="90000"/>
            </a:lnSpc>
            <a:spcBef>
              <a:spcPct val="0"/>
            </a:spcBef>
            <a:spcAft>
              <a:spcPct val="20000"/>
            </a:spcAft>
            <a:buChar char="••"/>
          </a:pPr>
          <a:r>
            <a:rPr lang="en-US" sz="900" kern="1200" dirty="0">
              <a:hlinkClick xmlns:r="http://schemas.openxmlformats.org/officeDocument/2006/relationships" r:id="rId1"/>
            </a:rPr>
            <a:t>*Translation Test Directions</a:t>
          </a:r>
          <a:r>
            <a:rPr lang="en-US" sz="900" kern="1200" dirty="0"/>
            <a:t>^</a:t>
          </a:r>
        </a:p>
      </dsp:txBody>
      <dsp:txXfrm>
        <a:off x="0" y="254065"/>
        <a:ext cx="1915885" cy="23146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B034A-C494-4C26-9940-36303B38D3BD}">
      <dsp:nvSpPr>
        <dsp:cNvPr id="0" name=""/>
        <dsp:cNvSpPr/>
      </dsp:nvSpPr>
      <dsp:spPr>
        <a:xfrm>
          <a:off x="0" y="0"/>
          <a:ext cx="2108123" cy="286947"/>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b="1" kern="1200" dirty="0"/>
            <a:t>Embedded</a:t>
          </a:r>
          <a:endParaRPr lang="en-US" sz="1600" kern="1200" dirty="0"/>
        </a:p>
      </dsp:txBody>
      <dsp:txXfrm>
        <a:off x="14008" y="14008"/>
        <a:ext cx="2080107" cy="258931"/>
      </dsp:txXfrm>
    </dsp:sp>
    <dsp:sp modelId="{A08911BC-1595-49CD-8F30-A86388631E33}">
      <dsp:nvSpPr>
        <dsp:cNvPr id="0" name=""/>
        <dsp:cNvSpPr/>
      </dsp:nvSpPr>
      <dsp:spPr>
        <a:xfrm>
          <a:off x="0" y="287883"/>
          <a:ext cx="2108123" cy="1583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33" tIns="12700" rIns="71120" bIns="12700" numCol="1" spcCol="1270" anchor="t" anchorCtr="0">
          <a:noAutofit/>
        </a:bodyPr>
        <a:lstStyle/>
        <a:p>
          <a:pPr marL="57150" lvl="1" indent="-57150" algn="l" defTabSz="444500" rtl="0">
            <a:lnSpc>
              <a:spcPct val="90000"/>
            </a:lnSpc>
            <a:spcBef>
              <a:spcPct val="0"/>
            </a:spcBef>
            <a:spcAft>
              <a:spcPct val="20000"/>
            </a:spcAft>
            <a:buChar char="••"/>
          </a:pPr>
          <a:r>
            <a:rPr lang="en-US" sz="1000" kern="1200" dirty="0"/>
            <a:t>American Sign Language (Video)</a:t>
          </a:r>
          <a:r>
            <a:rPr lang="en-US" sz="1000" b="1" kern="1200" dirty="0"/>
            <a:t>^</a:t>
          </a:r>
        </a:p>
        <a:p>
          <a:pPr marL="57150" lvl="1" indent="-57150" algn="l" defTabSz="444500" rtl="0">
            <a:lnSpc>
              <a:spcPct val="90000"/>
            </a:lnSpc>
            <a:spcBef>
              <a:spcPct val="0"/>
            </a:spcBef>
            <a:spcAft>
              <a:spcPct val="20000"/>
            </a:spcAft>
            <a:buChar char="••"/>
          </a:pPr>
          <a:r>
            <a:rPr lang="en-US" sz="1000" kern="1200" dirty="0"/>
            <a:t>Braille Embosser (Math &amp; ELA: Contracted, Uncontracted)</a:t>
          </a:r>
          <a:r>
            <a:rPr lang="en-US" sz="1000" b="1" kern="1200" dirty="0"/>
            <a:t>^</a:t>
          </a:r>
          <a:endParaRPr lang="en-US" sz="1000" kern="1200" dirty="0"/>
        </a:p>
        <a:p>
          <a:pPr marL="57150" lvl="1" indent="-57150" algn="l" defTabSz="444500" rtl="0">
            <a:lnSpc>
              <a:spcPct val="90000"/>
            </a:lnSpc>
            <a:spcBef>
              <a:spcPct val="0"/>
            </a:spcBef>
            <a:spcAft>
              <a:spcPct val="20000"/>
            </a:spcAft>
            <a:buChar char="••"/>
          </a:pPr>
          <a:r>
            <a:rPr lang="en-US" sz="1000" kern="1200" dirty="0"/>
            <a:t>Braille Transcript (ELA Listening)</a:t>
          </a:r>
        </a:p>
        <a:p>
          <a:pPr marL="57150" lvl="1" indent="-57150" algn="l" defTabSz="444500" rtl="0">
            <a:lnSpc>
              <a:spcPct val="90000"/>
            </a:lnSpc>
            <a:spcBef>
              <a:spcPct val="0"/>
            </a:spcBef>
            <a:spcAft>
              <a:spcPct val="20000"/>
            </a:spcAft>
            <a:buChar char="••"/>
          </a:pPr>
          <a:r>
            <a:rPr lang="en-US" sz="1000" kern="1200" dirty="0"/>
            <a:t>Closed Captioning (ELA Listening)</a:t>
          </a:r>
        </a:p>
        <a:p>
          <a:pPr marL="57150" lvl="1" indent="-57150" algn="l" defTabSz="444500" rtl="0">
            <a:lnSpc>
              <a:spcPct val="90000"/>
            </a:lnSpc>
            <a:spcBef>
              <a:spcPct val="0"/>
            </a:spcBef>
            <a:spcAft>
              <a:spcPct val="20000"/>
            </a:spcAft>
            <a:buChar char="••"/>
          </a:pPr>
          <a:r>
            <a:rPr lang="en-US" sz="1000" kern="1200" dirty="0"/>
            <a:t>Refreshable Braille (ELA: Contracted, Uncontracted) </a:t>
          </a:r>
          <a:r>
            <a:rPr lang="en-US" sz="1000" b="1" kern="1200" dirty="0"/>
            <a:t>^</a:t>
          </a:r>
          <a:endParaRPr lang="en-US" sz="1000" kern="1200" dirty="0"/>
        </a:p>
        <a:p>
          <a:pPr marL="57150" lvl="1" indent="-57150" algn="l" defTabSz="444500" rtl="0">
            <a:lnSpc>
              <a:spcPct val="90000"/>
            </a:lnSpc>
            <a:spcBef>
              <a:spcPct val="0"/>
            </a:spcBef>
            <a:spcAft>
              <a:spcPct val="20000"/>
            </a:spcAft>
            <a:buChar char="••"/>
          </a:pPr>
          <a:r>
            <a:rPr lang="en-US" sz="1000" kern="1200" dirty="0"/>
            <a:t>Text-to-Speech ELA Reading   Passages (Grades 3-8)</a:t>
          </a:r>
        </a:p>
      </dsp:txBody>
      <dsp:txXfrm>
        <a:off x="0" y="287883"/>
        <a:ext cx="2108123" cy="15830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09668-E641-46E9-B1A2-3CD8B15948F9}">
      <dsp:nvSpPr>
        <dsp:cNvPr id="0" name=""/>
        <dsp:cNvSpPr/>
      </dsp:nvSpPr>
      <dsp:spPr>
        <a:xfrm>
          <a:off x="0" y="453"/>
          <a:ext cx="2543712" cy="315592"/>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b="1" kern="1200" dirty="0"/>
            <a:t>Non-Embedded</a:t>
          </a:r>
          <a:endParaRPr lang="en-US" sz="1400" kern="1200" dirty="0"/>
        </a:p>
      </dsp:txBody>
      <dsp:txXfrm>
        <a:off x="15406" y="15859"/>
        <a:ext cx="2512900" cy="284780"/>
      </dsp:txXfrm>
    </dsp:sp>
    <dsp:sp modelId="{C9017D5A-5BAE-4FBD-969E-540E3EB54A69}">
      <dsp:nvSpPr>
        <dsp:cNvPr id="0" name=""/>
        <dsp:cNvSpPr/>
      </dsp:nvSpPr>
      <dsp:spPr>
        <a:xfrm>
          <a:off x="0" y="316499"/>
          <a:ext cx="2543712" cy="2297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63" tIns="10160" rIns="56896" bIns="10160" numCol="1" spcCol="1270" anchor="t" anchorCtr="0">
          <a:noAutofit/>
        </a:bodyPr>
        <a:lstStyle/>
        <a:p>
          <a:pPr marL="57150" lvl="1" indent="-57150" algn="l" defTabSz="355600" rtl="0">
            <a:lnSpc>
              <a:spcPct val="90000"/>
            </a:lnSpc>
            <a:spcBef>
              <a:spcPct val="0"/>
            </a:spcBef>
            <a:spcAft>
              <a:spcPct val="20000"/>
            </a:spcAft>
            <a:buChar char="••"/>
          </a:pPr>
          <a:r>
            <a:rPr lang="en-US" sz="800" kern="1200" dirty="0">
              <a:hlinkClick xmlns:r="http://schemas.openxmlformats.org/officeDocument/2006/relationships" r:id="rId1"/>
            </a:rPr>
            <a:t>100s Number Table  </a:t>
          </a:r>
          <a:r>
            <a:rPr lang="en-US" sz="800" kern="1200" dirty="0"/>
            <a:t>(Grades 4-8)</a:t>
          </a:r>
        </a:p>
        <a:p>
          <a:pPr marL="57150" lvl="1" indent="-57150" algn="l" defTabSz="355600" rtl="0">
            <a:lnSpc>
              <a:spcPct val="90000"/>
            </a:lnSpc>
            <a:spcBef>
              <a:spcPct val="0"/>
            </a:spcBef>
            <a:spcAft>
              <a:spcPct val="20000"/>
            </a:spcAft>
            <a:buChar char="••"/>
          </a:pPr>
          <a:r>
            <a:rPr lang="en-US" sz="800" kern="1200" dirty="0"/>
            <a:t>Abacus</a:t>
          </a:r>
        </a:p>
        <a:p>
          <a:pPr marL="57150" lvl="1" indent="-57150" algn="l" defTabSz="355600" rtl="0">
            <a:lnSpc>
              <a:spcPct val="90000"/>
            </a:lnSpc>
            <a:spcBef>
              <a:spcPct val="0"/>
            </a:spcBef>
            <a:spcAft>
              <a:spcPct val="20000"/>
            </a:spcAft>
            <a:buChar char="••"/>
          </a:pPr>
          <a:r>
            <a:rPr lang="en-US" sz="800" kern="1200" dirty="0"/>
            <a:t>Alternate Response Options</a:t>
          </a:r>
        </a:p>
        <a:p>
          <a:pPr marL="57150" lvl="1" indent="-57150" algn="l" defTabSz="355600" rtl="0">
            <a:lnSpc>
              <a:spcPct val="90000"/>
            </a:lnSpc>
            <a:spcBef>
              <a:spcPct val="0"/>
            </a:spcBef>
            <a:spcAft>
              <a:spcPct val="20000"/>
            </a:spcAft>
            <a:buChar char="••"/>
          </a:pPr>
          <a:r>
            <a:rPr lang="en-US" sz="800" kern="1200" dirty="0"/>
            <a:t>Braille Booklet</a:t>
          </a:r>
        </a:p>
        <a:p>
          <a:pPr marL="57150" lvl="1" indent="-57150" algn="l" defTabSz="355600" rtl="0">
            <a:lnSpc>
              <a:spcPct val="90000"/>
            </a:lnSpc>
            <a:spcBef>
              <a:spcPct val="0"/>
            </a:spcBef>
            <a:spcAft>
              <a:spcPct val="20000"/>
            </a:spcAft>
            <a:buChar char="••"/>
          </a:pPr>
          <a:r>
            <a:rPr lang="en-US" sz="800" kern="1200" dirty="0"/>
            <a:t>Braille supplemental math booklet  for online fixed form test</a:t>
          </a:r>
        </a:p>
        <a:p>
          <a:pPr marL="57150" lvl="1" indent="-57150" algn="l" defTabSz="355600" rtl="0">
            <a:lnSpc>
              <a:spcPct val="90000"/>
            </a:lnSpc>
            <a:spcBef>
              <a:spcPct val="0"/>
            </a:spcBef>
            <a:spcAft>
              <a:spcPct val="20000"/>
            </a:spcAft>
            <a:buChar char="••"/>
          </a:pPr>
          <a:r>
            <a:rPr lang="en-US" sz="800" i="1" kern="1200" dirty="0">
              <a:solidFill>
                <a:srgbClr val="0000FF"/>
              </a:solidFill>
            </a:rPr>
            <a:t>~ # Human Signer for ELA or Math Items</a:t>
          </a:r>
          <a:endParaRPr lang="en-US" sz="800" kern="1200" dirty="0"/>
        </a:p>
        <a:p>
          <a:pPr marL="57150" lvl="1" indent="-57150" algn="l" defTabSz="355600" rtl="0">
            <a:lnSpc>
              <a:spcPct val="90000"/>
            </a:lnSpc>
            <a:spcBef>
              <a:spcPct val="0"/>
            </a:spcBef>
            <a:spcAft>
              <a:spcPct val="20000"/>
            </a:spcAft>
            <a:buChar char="••"/>
          </a:pPr>
          <a:r>
            <a:rPr lang="en-US" sz="800" i="1" kern="1200" dirty="0">
              <a:solidFill>
                <a:srgbClr val="0000FF"/>
              </a:solidFill>
            </a:rPr>
            <a:t>~ # Human Signer for ELA Reading Passages (Grades 3-8)</a:t>
          </a:r>
          <a:endParaRPr lang="en-US" sz="800" kern="1200" dirty="0"/>
        </a:p>
        <a:p>
          <a:pPr marL="57150" lvl="1" indent="-57150" algn="l" defTabSz="355600" rtl="0">
            <a:lnSpc>
              <a:spcPct val="90000"/>
            </a:lnSpc>
            <a:spcBef>
              <a:spcPct val="0"/>
            </a:spcBef>
            <a:spcAft>
              <a:spcPct val="20000"/>
            </a:spcAft>
            <a:buChar char="••"/>
          </a:pPr>
          <a:r>
            <a:rPr lang="en-US" sz="800" kern="1200" dirty="0"/>
            <a:t>Human Signer for Science items</a:t>
          </a:r>
        </a:p>
        <a:p>
          <a:pPr marL="57150" lvl="1" indent="-57150" algn="l" defTabSz="355600" rtl="0">
            <a:lnSpc>
              <a:spcPct val="90000"/>
            </a:lnSpc>
            <a:spcBef>
              <a:spcPct val="0"/>
            </a:spcBef>
            <a:spcAft>
              <a:spcPct val="20000"/>
            </a:spcAft>
            <a:buChar char="••"/>
          </a:pPr>
          <a:r>
            <a:rPr lang="en-US" sz="800" kern="1200" dirty="0"/>
            <a:t>Large Print Booklet</a:t>
          </a:r>
        </a:p>
        <a:p>
          <a:pPr marL="57150" lvl="1" indent="-57150" algn="l" defTabSz="355600" rtl="0">
            <a:lnSpc>
              <a:spcPct val="90000"/>
            </a:lnSpc>
            <a:spcBef>
              <a:spcPct val="0"/>
            </a:spcBef>
            <a:spcAft>
              <a:spcPct val="20000"/>
            </a:spcAft>
            <a:buChar char="••"/>
          </a:pPr>
          <a:r>
            <a:rPr lang="en-US" sz="800" kern="1200" dirty="0">
              <a:hlinkClick xmlns:r="http://schemas.openxmlformats.org/officeDocument/2006/relationships" r:id="rId2"/>
            </a:rPr>
            <a:t>Multiplication Table </a:t>
          </a:r>
          <a:r>
            <a:rPr lang="en-US" sz="800" kern="1200" dirty="0"/>
            <a:t>(Grades 4-8)</a:t>
          </a:r>
        </a:p>
        <a:p>
          <a:pPr marL="57150" lvl="1" indent="-57150" algn="l" defTabSz="355600" rtl="0">
            <a:lnSpc>
              <a:spcPct val="90000"/>
            </a:lnSpc>
            <a:spcBef>
              <a:spcPct val="0"/>
            </a:spcBef>
            <a:spcAft>
              <a:spcPct val="20000"/>
            </a:spcAft>
            <a:buChar char="••"/>
          </a:pPr>
          <a:r>
            <a:rPr lang="en-US" sz="800" i="1" kern="1200" dirty="0">
              <a:solidFill>
                <a:srgbClr val="0000FF"/>
              </a:solidFill>
            </a:rPr>
            <a:t># Print on Demand</a:t>
          </a:r>
        </a:p>
        <a:p>
          <a:pPr marL="57150" lvl="1" indent="-57150" algn="l" defTabSz="355600" rtl="0">
            <a:lnSpc>
              <a:spcPct val="90000"/>
            </a:lnSpc>
            <a:spcBef>
              <a:spcPct val="0"/>
            </a:spcBef>
            <a:spcAft>
              <a:spcPct val="20000"/>
            </a:spcAft>
            <a:buChar char="••"/>
          </a:pPr>
          <a:r>
            <a:rPr lang="en-US" sz="800" i="1" kern="1200" dirty="0">
              <a:solidFill>
                <a:srgbClr val="0000FF"/>
              </a:solidFill>
            </a:rPr>
            <a:t>~ # Read Aloud ELA Reading Passages (Grades 3-8)</a:t>
          </a:r>
          <a:endParaRPr lang="en-US" sz="800" kern="1200" dirty="0"/>
        </a:p>
        <a:p>
          <a:pPr marL="57150" lvl="1" indent="-57150" algn="l" defTabSz="355600" rtl="0">
            <a:lnSpc>
              <a:spcPct val="90000"/>
            </a:lnSpc>
            <a:spcBef>
              <a:spcPct val="0"/>
            </a:spcBef>
            <a:spcAft>
              <a:spcPct val="20000"/>
            </a:spcAft>
            <a:buChar char="••"/>
          </a:pPr>
          <a:r>
            <a:rPr lang="en-US" sz="800" i="1" kern="1200" dirty="0">
              <a:solidFill>
                <a:srgbClr val="0000FF"/>
              </a:solidFill>
            </a:rPr>
            <a:t>~# Scribe</a:t>
          </a:r>
        </a:p>
        <a:p>
          <a:pPr marL="57150" lvl="1" indent="-57150" algn="l" defTabSz="355600" rtl="0">
            <a:lnSpc>
              <a:spcPct val="90000"/>
            </a:lnSpc>
            <a:spcBef>
              <a:spcPct val="0"/>
            </a:spcBef>
            <a:spcAft>
              <a:spcPct val="20000"/>
            </a:spcAft>
            <a:buChar char="••"/>
          </a:pPr>
          <a:r>
            <a:rPr lang="en-US" sz="800" kern="1200" dirty="0"/>
            <a:t>Specialized Calculator (Math Grades 6-8; Science Grades 5, 8, &amp; 11)</a:t>
          </a:r>
        </a:p>
        <a:p>
          <a:pPr marL="57150" lvl="1" indent="-57150" algn="l" defTabSz="355600" rtl="0">
            <a:lnSpc>
              <a:spcPct val="90000"/>
            </a:lnSpc>
            <a:spcBef>
              <a:spcPct val="0"/>
            </a:spcBef>
            <a:spcAft>
              <a:spcPct val="20000"/>
            </a:spcAft>
            <a:buChar char="••"/>
          </a:pPr>
          <a:r>
            <a:rPr lang="en-US" sz="800" kern="1200" dirty="0"/>
            <a:t>Speech-to-Text</a:t>
          </a:r>
        </a:p>
      </dsp:txBody>
      <dsp:txXfrm>
        <a:off x="0" y="316499"/>
        <a:ext cx="2543712" cy="22971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7" y="5"/>
            <a:ext cx="3170583" cy="480390"/>
          </a:xfrm>
          <a:prstGeom prst="rect">
            <a:avLst/>
          </a:prstGeom>
          <a:noFill/>
          <a:ln w="9525">
            <a:noFill/>
            <a:miter lim="800000"/>
            <a:headEnd/>
            <a:tailEnd/>
          </a:ln>
          <a:effectLst/>
        </p:spPr>
        <p:txBody>
          <a:bodyPr vert="horz" wrap="square" lIns="96282" tIns="48141" rIns="96282" bIns="48141" numCol="1" anchor="t" anchorCtr="0" compatLnSpc="1">
            <a:prstTxWarp prst="textNoShape">
              <a:avLst/>
            </a:prstTxWarp>
          </a:bodyPr>
          <a:lstStyle>
            <a:lvl1pPr>
              <a:defRPr sz="1200">
                <a:latin typeface="Arial" charset="0"/>
              </a:defRPr>
            </a:lvl1pPr>
          </a:lstStyle>
          <a:p>
            <a:pPr>
              <a:defRPr/>
            </a:pPr>
            <a:endParaRPr lang="en-US" dirty="0"/>
          </a:p>
        </p:txBody>
      </p:sp>
      <p:sp>
        <p:nvSpPr>
          <p:cNvPr id="13315" name="Rectangle 3"/>
          <p:cNvSpPr>
            <a:spLocks noGrp="1" noChangeArrowheads="1"/>
          </p:cNvSpPr>
          <p:nvPr>
            <p:ph type="dt" sz="quarter" idx="1"/>
          </p:nvPr>
        </p:nvSpPr>
        <p:spPr bwMode="auto">
          <a:xfrm>
            <a:off x="4142970" y="5"/>
            <a:ext cx="3170583" cy="480390"/>
          </a:xfrm>
          <a:prstGeom prst="rect">
            <a:avLst/>
          </a:prstGeom>
          <a:noFill/>
          <a:ln w="9525">
            <a:noFill/>
            <a:miter lim="800000"/>
            <a:headEnd/>
            <a:tailEnd/>
          </a:ln>
          <a:effectLst/>
        </p:spPr>
        <p:txBody>
          <a:bodyPr vert="horz" wrap="square" lIns="96282" tIns="48141" rIns="96282" bIns="48141" numCol="1" anchor="t" anchorCtr="0" compatLnSpc="1">
            <a:prstTxWarp prst="textNoShape">
              <a:avLst/>
            </a:prstTxWarp>
          </a:bodyPr>
          <a:lstStyle>
            <a:lvl1pPr algn="r">
              <a:defRPr sz="1200">
                <a:latin typeface="Arial" charset="0"/>
              </a:defRPr>
            </a:lvl1pPr>
          </a:lstStyle>
          <a:p>
            <a:pPr>
              <a:defRPr/>
            </a:pPr>
            <a:endParaRPr lang="en-US" dirty="0"/>
          </a:p>
        </p:txBody>
      </p:sp>
      <p:sp>
        <p:nvSpPr>
          <p:cNvPr id="13316" name="Rectangle 4"/>
          <p:cNvSpPr>
            <a:spLocks noGrp="1" noChangeArrowheads="1"/>
          </p:cNvSpPr>
          <p:nvPr>
            <p:ph type="ftr" sz="quarter" idx="2"/>
          </p:nvPr>
        </p:nvSpPr>
        <p:spPr bwMode="auto">
          <a:xfrm>
            <a:off x="7" y="9119178"/>
            <a:ext cx="3170583" cy="480390"/>
          </a:xfrm>
          <a:prstGeom prst="rect">
            <a:avLst/>
          </a:prstGeom>
          <a:noFill/>
          <a:ln w="9525">
            <a:noFill/>
            <a:miter lim="800000"/>
            <a:headEnd/>
            <a:tailEnd/>
          </a:ln>
          <a:effectLst/>
        </p:spPr>
        <p:txBody>
          <a:bodyPr vert="horz" wrap="square" lIns="96282" tIns="48141" rIns="96282" bIns="48141" numCol="1" anchor="b" anchorCtr="0" compatLnSpc="1">
            <a:prstTxWarp prst="textNoShape">
              <a:avLst/>
            </a:prstTxWarp>
          </a:bodyPr>
          <a:lstStyle>
            <a:lvl1pPr>
              <a:defRPr sz="1200">
                <a:latin typeface="Arial" charset="0"/>
              </a:defRPr>
            </a:lvl1pPr>
          </a:lstStyle>
          <a:p>
            <a:pPr>
              <a:defRPr/>
            </a:pPr>
            <a:endParaRPr lang="en-US" dirty="0"/>
          </a:p>
        </p:txBody>
      </p:sp>
      <p:sp>
        <p:nvSpPr>
          <p:cNvPr id="13317" name="Rectangle 5"/>
          <p:cNvSpPr>
            <a:spLocks noGrp="1" noChangeArrowheads="1"/>
          </p:cNvSpPr>
          <p:nvPr>
            <p:ph type="sldNum" sz="quarter" idx="3"/>
          </p:nvPr>
        </p:nvSpPr>
        <p:spPr bwMode="auto">
          <a:xfrm>
            <a:off x="4142970" y="9119178"/>
            <a:ext cx="3170583" cy="480390"/>
          </a:xfrm>
          <a:prstGeom prst="rect">
            <a:avLst/>
          </a:prstGeom>
          <a:noFill/>
          <a:ln w="9525">
            <a:noFill/>
            <a:miter lim="800000"/>
            <a:headEnd/>
            <a:tailEnd/>
          </a:ln>
          <a:effectLst/>
        </p:spPr>
        <p:txBody>
          <a:bodyPr vert="horz" wrap="square" lIns="96282" tIns="48141" rIns="96282" bIns="48141" numCol="1" anchor="b" anchorCtr="0" compatLnSpc="1">
            <a:prstTxWarp prst="textNoShape">
              <a:avLst/>
            </a:prstTxWarp>
          </a:bodyPr>
          <a:lstStyle>
            <a:lvl1pPr algn="r">
              <a:defRPr sz="1200">
                <a:latin typeface="Arial" charset="0"/>
              </a:defRPr>
            </a:lvl1pPr>
          </a:lstStyle>
          <a:p>
            <a:pPr>
              <a:defRPr/>
            </a:pPr>
            <a:fld id="{A0E22309-E4A2-47B7-8D06-249A94B4A174}" type="slidenum">
              <a:rPr lang="en-US"/>
              <a:pPr>
                <a:defRPr/>
              </a:pPr>
              <a:t>‹#›</a:t>
            </a:fld>
            <a:endParaRPr lang="en-US" dirty="0"/>
          </a:p>
        </p:txBody>
      </p:sp>
    </p:spTree>
    <p:extLst>
      <p:ext uri="{BB962C8B-B14F-4D97-AF65-F5344CB8AC3E}">
        <p14:creationId xmlns:p14="http://schemas.microsoft.com/office/powerpoint/2010/main" val="3356620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5"/>
            <a:ext cx="3170583" cy="480390"/>
          </a:xfrm>
          <a:prstGeom prst="rect">
            <a:avLst/>
          </a:prstGeom>
        </p:spPr>
        <p:txBody>
          <a:bodyPr vert="horz" lIns="96282" tIns="48141" rIns="96282" bIns="48141" rtlCol="0"/>
          <a:lstStyle>
            <a:lvl1pPr algn="l">
              <a:defRPr sz="1200">
                <a:latin typeface="Arial" charset="0"/>
              </a:defRPr>
            </a:lvl1pPr>
          </a:lstStyle>
          <a:p>
            <a:pPr>
              <a:defRPr/>
            </a:pPr>
            <a:endParaRPr lang="en-US" dirty="0"/>
          </a:p>
        </p:txBody>
      </p:sp>
      <p:sp>
        <p:nvSpPr>
          <p:cNvPr id="3" name="Date Placeholder 2"/>
          <p:cNvSpPr>
            <a:spLocks noGrp="1"/>
          </p:cNvSpPr>
          <p:nvPr>
            <p:ph type="dt" idx="1"/>
          </p:nvPr>
        </p:nvSpPr>
        <p:spPr>
          <a:xfrm>
            <a:off x="4142970" y="5"/>
            <a:ext cx="3170583" cy="480390"/>
          </a:xfrm>
          <a:prstGeom prst="rect">
            <a:avLst/>
          </a:prstGeom>
        </p:spPr>
        <p:txBody>
          <a:bodyPr vert="horz" lIns="96282" tIns="48141" rIns="96282" bIns="48141" rtlCol="0"/>
          <a:lstStyle>
            <a:lvl1pPr algn="r">
              <a:defRPr sz="1200">
                <a:latin typeface="Arial" charset="0"/>
              </a:defRPr>
            </a:lvl1pPr>
          </a:lstStyle>
          <a:p>
            <a:pPr>
              <a:defRPr/>
            </a:pPr>
            <a:fld id="{0D9AF1C2-7666-45A4-BF69-32CF3F253C0E}" type="datetimeFigureOut">
              <a:rPr lang="en-US"/>
              <a:pPr>
                <a:defRPr/>
              </a:pPr>
              <a:t>1/25/2019</a:t>
            </a:fld>
            <a:endParaRPr lang="en-US" dirty="0"/>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6282" tIns="48141" rIns="96282" bIns="48141" rtlCol="0" anchor="ctr"/>
          <a:lstStyle/>
          <a:p>
            <a:pPr lvl="0"/>
            <a:endParaRPr lang="en-US" noProof="0" dirty="0"/>
          </a:p>
        </p:txBody>
      </p:sp>
      <p:sp>
        <p:nvSpPr>
          <p:cNvPr id="5" name="Notes Placeholder 4"/>
          <p:cNvSpPr>
            <a:spLocks noGrp="1"/>
          </p:cNvSpPr>
          <p:nvPr>
            <p:ph type="body" sz="quarter" idx="3"/>
          </p:nvPr>
        </p:nvSpPr>
        <p:spPr>
          <a:xfrm>
            <a:off x="732187" y="4561239"/>
            <a:ext cx="5850835" cy="4320213"/>
          </a:xfrm>
          <a:prstGeom prst="rect">
            <a:avLst/>
          </a:prstGeom>
        </p:spPr>
        <p:txBody>
          <a:bodyPr vert="horz" lIns="96282" tIns="48141" rIns="96282" bIns="4814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7" y="9119178"/>
            <a:ext cx="3170583" cy="480390"/>
          </a:xfrm>
          <a:prstGeom prst="rect">
            <a:avLst/>
          </a:prstGeom>
        </p:spPr>
        <p:txBody>
          <a:bodyPr vert="horz" lIns="96282" tIns="48141" rIns="96282" bIns="48141" rtlCol="0" anchor="b"/>
          <a:lstStyle>
            <a:lvl1pPr algn="l">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4142970" y="9119178"/>
            <a:ext cx="3170583" cy="480390"/>
          </a:xfrm>
          <a:prstGeom prst="rect">
            <a:avLst/>
          </a:prstGeom>
        </p:spPr>
        <p:txBody>
          <a:bodyPr vert="horz" lIns="96282" tIns="48141" rIns="96282" bIns="48141" rtlCol="0" anchor="b"/>
          <a:lstStyle>
            <a:lvl1pPr algn="r">
              <a:defRPr sz="1200">
                <a:latin typeface="Arial" charset="0"/>
              </a:defRPr>
            </a:lvl1pPr>
          </a:lstStyle>
          <a:p>
            <a:pPr>
              <a:defRPr/>
            </a:pPr>
            <a:fld id="{9CAD9C9B-24D6-44DC-A3B7-3E9F9185F237}" type="slidenum">
              <a:rPr lang="en-US"/>
              <a:pPr>
                <a:defRPr/>
              </a:pPr>
              <a:t>‹#›</a:t>
            </a:fld>
            <a:endParaRPr lang="en-US" dirty="0"/>
          </a:p>
        </p:txBody>
      </p:sp>
    </p:spTree>
    <p:extLst>
      <p:ext uri="{BB962C8B-B14F-4D97-AF65-F5344CB8AC3E}">
        <p14:creationId xmlns:p14="http://schemas.microsoft.com/office/powerpoint/2010/main" val="2355823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t.portal.airast.or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t.portal.airast.org/core/fileparse.php/51/urlt/CTAS-Graphic-Grade-5-Storyline-4-Activity-6-Resource-1.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124715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3200" dirty="0"/>
              <a:t>Science Assessments – Standard and Alternate:</a:t>
            </a:r>
            <a:r>
              <a:rPr lang="en-US" sz="3200" baseline="0" dirty="0"/>
              <a:t> Both of these were field tested last year.  This year, they are live. </a:t>
            </a:r>
          </a:p>
          <a:p>
            <a:endParaRPr lang="en-US" sz="3200" dirty="0"/>
          </a:p>
          <a:p>
            <a:r>
              <a:rPr lang="en-US" sz="3200" dirty="0"/>
              <a:t>Major New Accommodations</a:t>
            </a:r>
          </a:p>
          <a:p>
            <a:pPr lvl="1"/>
            <a:r>
              <a:rPr lang="en-US" sz="2800" b="1" smtClean="0"/>
              <a:t>Spanish </a:t>
            </a:r>
            <a:r>
              <a:rPr lang="en-US" sz="2800" b="1" dirty="0"/>
              <a:t>Presentation/Translation for</a:t>
            </a:r>
            <a:r>
              <a:rPr lang="en-US" sz="2800" b="1" baseline="0" dirty="0"/>
              <a:t> Science</a:t>
            </a:r>
            <a:r>
              <a:rPr lang="en-US" sz="2800" b="1" dirty="0"/>
              <a:t>:  </a:t>
            </a:r>
            <a:r>
              <a:rPr lang="en-US" sz="2800" b="0" dirty="0"/>
              <a:t>This is an embedded</a:t>
            </a:r>
            <a:r>
              <a:rPr lang="en-US" sz="2800" b="0" baseline="0" dirty="0"/>
              <a:t> designated support that will allow Spanish Speaking students to toggle between a full Spanish translation of the test and the English version.  </a:t>
            </a:r>
            <a:endParaRPr lang="en-US" sz="2800" b="0" dirty="0"/>
          </a:p>
          <a:p>
            <a:endParaRPr lang="en-US" sz="3200" dirty="0"/>
          </a:p>
          <a:p>
            <a:r>
              <a:rPr lang="en-US" sz="3200" dirty="0"/>
              <a:t>Testing of 12</a:t>
            </a:r>
            <a:r>
              <a:rPr lang="en-US" sz="3200" baseline="30000" dirty="0"/>
              <a:t>th</a:t>
            </a:r>
            <a:r>
              <a:rPr lang="en-US" sz="3200" dirty="0"/>
              <a:t> Graders:</a:t>
            </a:r>
            <a:r>
              <a:rPr lang="en-US" sz="3200" baseline="0" dirty="0"/>
              <a:t>  Testing of 12</a:t>
            </a:r>
            <a:r>
              <a:rPr lang="en-US" sz="3200" baseline="30000" dirty="0"/>
              <a:t>th</a:t>
            </a:r>
            <a:r>
              <a:rPr lang="en-US" sz="3200" baseline="0" dirty="0"/>
              <a:t> graders in CTAA or Science is not required.  </a:t>
            </a:r>
          </a:p>
          <a:p>
            <a:endParaRPr lang="en-US" sz="3200" dirty="0"/>
          </a:p>
          <a:p>
            <a:r>
              <a:rPr lang="en-US" sz="3200" dirty="0"/>
              <a:t>Sign-On Confirmation for all Test Administrators in TIDE:  All Test</a:t>
            </a:r>
            <a:r>
              <a:rPr lang="en-US" sz="3200" baseline="0" dirty="0"/>
              <a:t> Administrators in TIDE will be asked to confirm training via a pop-up box when logging in.  </a:t>
            </a:r>
            <a:endParaRPr lang="en-US" sz="3200" dirty="0"/>
          </a:p>
          <a:p>
            <a:endParaRPr lang="en-US" sz="3200" dirty="0"/>
          </a:p>
          <a:p>
            <a:r>
              <a:rPr lang="en-US" sz="3200" dirty="0"/>
              <a:t>Training for the TEA Role:  </a:t>
            </a:r>
            <a:r>
              <a:rPr lang="en-US" sz="3200" b="0" i="0" kern="1200" dirty="0">
                <a:solidFill>
                  <a:schemeClr val="tx1"/>
                </a:solidFill>
                <a:effectLst/>
                <a:latin typeface="+mn-lt"/>
                <a:ea typeface="+mn-ea"/>
                <a:cs typeface="+mn-cs"/>
              </a:rPr>
              <a:t>The required online Alternate Assessment System Training is available on the Alternate Assessment card located on the </a:t>
            </a:r>
            <a:r>
              <a:rPr lang="en-US" sz="3200" b="0" i="0" u="none" strike="noStrike" kern="1200" dirty="0">
                <a:solidFill>
                  <a:schemeClr val="tx1"/>
                </a:solidFill>
                <a:effectLst/>
                <a:latin typeface="+mn-lt"/>
                <a:ea typeface="+mn-ea"/>
                <a:cs typeface="+mn-cs"/>
                <a:hlinkClick r:id="rId3"/>
              </a:rPr>
              <a:t>CSDE Comprehensive Assessment Program Portal</a:t>
            </a:r>
            <a:r>
              <a:rPr lang="en-US" sz="3200" b="0" i="0" kern="1200" dirty="0">
                <a:solidFill>
                  <a:schemeClr val="tx1"/>
                </a:solidFill>
                <a:effectLst/>
                <a:latin typeface="+mn-lt"/>
                <a:ea typeface="+mn-ea"/>
                <a:cs typeface="+mn-cs"/>
              </a:rPr>
              <a:t> and can be accessed with TIDE user credentials.</a:t>
            </a:r>
            <a:r>
              <a:rPr lang="en-US" sz="3200" b="1" i="0" kern="1200" dirty="0">
                <a:solidFill>
                  <a:schemeClr val="tx1"/>
                </a:solidFill>
                <a:effectLst/>
                <a:latin typeface="+mn-lt"/>
                <a:ea typeface="+mn-ea"/>
                <a:cs typeface="+mn-cs"/>
              </a:rPr>
              <a:t> </a:t>
            </a:r>
            <a:r>
              <a:rPr lang="en-US" sz="3200" b="0" i="0" kern="1200" dirty="0">
                <a:solidFill>
                  <a:schemeClr val="tx1"/>
                </a:solidFill>
                <a:effectLst/>
                <a:latin typeface="+mn-lt"/>
                <a:ea typeface="+mn-ea"/>
                <a:cs typeface="+mn-cs"/>
              </a:rPr>
              <a:t>Teachers administering the Alternate Assessments will be required to take a quiz and receive a score of 80% or greater.  Once the quiz is passed, this will activate the “Trained TEA” status in the TEA user account and provide permissions to access the online supporting systems. All TEAs will need this trained status to access the Data Entry Interface, which allows for the submission of the Learner Characteristics Inventory (LCI) to register a student for the Alternate Assessments. Only trained TEAs have user permissions to submit an LCI through the Data Entry Interface.</a:t>
            </a:r>
            <a:endParaRPr lang="en-US" sz="3200" dirty="0"/>
          </a:p>
          <a:p>
            <a:endParaRPr lang="en-US" sz="3200" dirty="0"/>
          </a:p>
          <a:p>
            <a:r>
              <a:rPr lang="en-US" sz="3200" dirty="0"/>
              <a:t>New Secure Browser:  The new browser</a:t>
            </a:r>
            <a:r>
              <a:rPr lang="en-US" sz="3200" baseline="0" dirty="0"/>
              <a:t> for 2018-19 should be loaded on all devices.  </a:t>
            </a:r>
            <a:endParaRPr lang="en-US" sz="3200" dirty="0"/>
          </a:p>
          <a:p>
            <a:endParaRPr lang="en-US" sz="3200" dirty="0"/>
          </a:p>
          <a:p>
            <a:r>
              <a:rPr lang="en-US" sz="3200" dirty="0"/>
              <a:t>Errata for Grade 5 CTAS:  </a:t>
            </a:r>
            <a:r>
              <a:rPr lang="en-US" sz="3200" b="0" i="0" kern="1200" dirty="0">
                <a:solidFill>
                  <a:schemeClr val="tx1"/>
                </a:solidFill>
                <a:effectLst/>
                <a:latin typeface="+mn-lt"/>
                <a:ea typeface="+mn-ea"/>
                <a:cs typeface="+mn-cs"/>
              </a:rPr>
              <a:t>A printing error occurred in the </a:t>
            </a:r>
            <a:r>
              <a:rPr lang="en-US" sz="3200" b="1" i="0" kern="1200" dirty="0">
                <a:solidFill>
                  <a:schemeClr val="tx1"/>
                </a:solidFill>
                <a:effectLst/>
                <a:latin typeface="+mn-lt"/>
                <a:ea typeface="+mn-ea"/>
                <a:cs typeface="+mn-cs"/>
              </a:rPr>
              <a:t>Resource Packet for the Grade 5 Connecticut Alternate Science Assessment (CTAS)</a:t>
            </a:r>
            <a:r>
              <a:rPr lang="en-US" sz="3200" b="0" i="0" kern="1200" dirty="0">
                <a:solidFill>
                  <a:schemeClr val="tx1"/>
                </a:solidFill>
                <a:effectLst/>
                <a:latin typeface="+mn-lt"/>
                <a:ea typeface="+mn-ea"/>
                <a:cs typeface="+mn-cs"/>
              </a:rPr>
              <a:t>. This issue involves the graphic for </a:t>
            </a:r>
            <a:r>
              <a:rPr lang="en-US" sz="3200" b="1" i="0" kern="1200" dirty="0">
                <a:solidFill>
                  <a:schemeClr val="tx1"/>
                </a:solidFill>
                <a:effectLst/>
                <a:latin typeface="+mn-lt"/>
                <a:ea typeface="+mn-ea"/>
                <a:cs typeface="+mn-cs"/>
              </a:rPr>
              <a:t>Storyline 4 - Activity 6 - Resource 1 </a:t>
            </a:r>
            <a:r>
              <a:rPr lang="en-US" sz="3200" b="0" i="0" kern="1200" dirty="0">
                <a:solidFill>
                  <a:schemeClr val="tx1"/>
                </a:solidFill>
                <a:effectLst/>
                <a:latin typeface="+mn-lt"/>
                <a:ea typeface="+mn-ea"/>
                <a:cs typeface="+mn-cs"/>
              </a:rPr>
              <a:t>in Grade 5. The printed table has two rows of data when it should have three rows. </a:t>
            </a:r>
            <a:r>
              <a:rPr lang="en-US" sz="3200" b="0" i="0" kern="1200" baseline="0" dirty="0">
                <a:solidFill>
                  <a:schemeClr val="tx1"/>
                </a:solidFill>
                <a:effectLst/>
                <a:latin typeface="+mn-lt"/>
                <a:ea typeface="+mn-ea"/>
                <a:cs typeface="+mn-cs"/>
              </a:rPr>
              <a:t>  </a:t>
            </a:r>
            <a:r>
              <a:rPr lang="en-US" sz="3200" b="0" i="0" kern="1200" dirty="0">
                <a:solidFill>
                  <a:schemeClr val="tx1"/>
                </a:solidFill>
                <a:effectLst/>
                <a:latin typeface="+mn-lt"/>
                <a:ea typeface="+mn-ea"/>
                <a:cs typeface="+mn-cs"/>
              </a:rPr>
              <a:t>The graphic has been updated and is available at the following link: </a:t>
            </a:r>
            <a:r>
              <a:rPr lang="en-US" sz="3200" b="0" i="0" u="none" strike="noStrike" kern="1200" dirty="0">
                <a:solidFill>
                  <a:schemeClr val="tx1"/>
                </a:solidFill>
                <a:effectLst/>
                <a:latin typeface="+mn-lt"/>
                <a:ea typeface="+mn-ea"/>
                <a:cs typeface="+mn-cs"/>
                <a:hlinkClick r:id="rId4"/>
              </a:rPr>
              <a:t>Pond Organisms Data Table Poster</a:t>
            </a:r>
            <a:r>
              <a:rPr lang="en-US" sz="3200" b="0" i="0" u="none" strike="noStrike" kern="1200" dirty="0">
                <a:solidFill>
                  <a:schemeClr val="tx1"/>
                </a:solidFill>
                <a:effectLst/>
                <a:latin typeface="+mn-lt"/>
                <a:ea typeface="+mn-ea"/>
                <a:cs typeface="+mn-cs"/>
              </a:rPr>
              <a:t>.</a:t>
            </a:r>
            <a:r>
              <a:rPr lang="en-US" sz="3200" b="0" i="0" u="none" strike="noStrike" kern="1200" baseline="0" dirty="0">
                <a:solidFill>
                  <a:schemeClr val="tx1"/>
                </a:solidFill>
                <a:effectLst/>
                <a:latin typeface="+mn-lt"/>
                <a:ea typeface="+mn-ea"/>
                <a:cs typeface="+mn-cs"/>
              </a:rPr>
              <a:t>  </a:t>
            </a:r>
            <a:r>
              <a:rPr lang="en-US" sz="3200" b="0" i="0" kern="1200" dirty="0">
                <a:solidFill>
                  <a:schemeClr val="tx1"/>
                </a:solidFill>
                <a:effectLst/>
                <a:latin typeface="+mn-lt"/>
                <a:ea typeface="+mn-ea"/>
                <a:cs typeface="+mn-cs"/>
              </a:rPr>
              <a:t>Districts should remove the resource from the CTAS Resource Packet and replace it with the updated graphic from the portal.  </a:t>
            </a:r>
          </a:p>
          <a:p>
            <a:endParaRPr lang="en-US" sz="3200" dirty="0"/>
          </a:p>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11</a:t>
            </a:fld>
            <a:endParaRPr lang="en-US" dirty="0"/>
          </a:p>
        </p:txBody>
      </p:sp>
    </p:spTree>
    <p:extLst>
      <p:ext uri="{BB962C8B-B14F-4D97-AF65-F5344CB8AC3E}">
        <p14:creationId xmlns:p14="http://schemas.microsoft.com/office/powerpoint/2010/main" val="1142582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298" indent="-17729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67508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191819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8485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5594">
              <a:defRPr/>
            </a:pPr>
            <a:endParaRPr lang="en-US" dirty="0">
              <a:latin typeface="Arial" panose="020B0604020202020204" pitchFamily="34" charset="0"/>
              <a:ea typeface="ＭＳ Ｐゴシック" pitchFamily="-48"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1817210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294959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Test Coordinators need to work with District PSIS Coordinators to ensure accurate student information is reported in the PSIS Registration Module and TIDE. </a:t>
            </a:r>
          </a:p>
          <a:p>
            <a:endParaRPr lang="en-US" dirty="0"/>
          </a:p>
          <a:p>
            <a:pPr lvl="1"/>
            <a:r>
              <a:rPr lang="en-US" dirty="0"/>
              <a:t>The PSIS Coordinators should make all changes to student enrollment and demographic information directly in the PSIS Registration Module. </a:t>
            </a:r>
          </a:p>
          <a:p>
            <a:pPr lvl="1"/>
            <a:r>
              <a:rPr lang="en-US" dirty="0"/>
              <a:t>This information is the only way to ensure accurate reporting of the annual statewide test results. </a:t>
            </a:r>
          </a:p>
          <a:p>
            <a:pPr lvl="1"/>
            <a:r>
              <a:rPr lang="en-US" dirty="0"/>
              <a:t>Students need to be appropriately identified in the PSIS Registration Module to receive alternate assessment or indicate designated supports and accommodators in TIDE test settings</a:t>
            </a:r>
          </a:p>
          <a:p>
            <a:pPr lvl="1"/>
            <a:endParaRPr lang="en-US" dirty="0"/>
          </a:p>
          <a:p>
            <a:r>
              <a:rPr lang="en-US" dirty="0"/>
              <a:t>During the summative test window, changes in TIDE will be updated </a:t>
            </a:r>
            <a:r>
              <a:rPr lang="en-US" u="sng" dirty="0"/>
              <a:t>the day after those changes are made in the PSIS</a:t>
            </a:r>
            <a:r>
              <a:rPr lang="en-US" dirty="0"/>
              <a:t>. </a:t>
            </a:r>
            <a:endParaRPr lang="en-US" b="1" dirty="0">
              <a:solidFill>
                <a:srgbClr val="FF0000"/>
              </a:solidFill>
              <a:latin typeface="Franklin Gothic Book" panose="020B05030201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364245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SPED, FRL, EL, Military Family, and Homeless values </a:t>
            </a:r>
            <a:r>
              <a:rPr lang="en-US" dirty="0"/>
              <a:t>have been loaded</a:t>
            </a:r>
            <a:r>
              <a:rPr lang="en-US" baseline="0" dirty="0"/>
              <a:t> </a:t>
            </a:r>
            <a:r>
              <a:rPr lang="en-US" dirty="0"/>
              <a:t>with the values reported in the October PSIS Collection Freeze Zero file (i.e., freeze file from the collection generated on November 2, 2018).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values for </a:t>
            </a:r>
            <a:r>
              <a:rPr lang="en-US" b="1" dirty="0"/>
              <a:t>Recently Arrived EL and Section 504 </a:t>
            </a:r>
            <a:r>
              <a:rPr lang="en-US" dirty="0"/>
              <a:t>were not pulled from Freeze Zero. These values have been set to “No” in the Registration Module and must be updated in the PSIS Registration Module for testing and reporting purposes.</a:t>
            </a:r>
          </a:p>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4088712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indent="0">
              <a:buNone/>
            </a:pPr>
            <a:r>
              <a:rPr lang="en-US" sz="2400" dirty="0">
                <a:solidFill>
                  <a:srgbClr val="FF0000"/>
                </a:solidFill>
              </a:rPr>
              <a:t>If Sped/EL/Lunch = Yes</a:t>
            </a:r>
          </a:p>
          <a:p>
            <a:pPr lvl="1"/>
            <a:r>
              <a:rPr lang="en-US" sz="2200" dirty="0"/>
              <a:t>If Student </a:t>
            </a:r>
            <a:r>
              <a:rPr lang="en-US" sz="2200" b="1" u="sng" dirty="0"/>
              <a:t>has already taken</a:t>
            </a:r>
            <a:r>
              <a:rPr lang="en-US" sz="2200" dirty="0"/>
              <a:t> any state academic summative test,</a:t>
            </a:r>
          </a:p>
          <a:p>
            <a:pPr marL="457200" lvl="1" indent="0">
              <a:buNone/>
            </a:pPr>
            <a:r>
              <a:rPr lang="en-US" sz="2200" dirty="0"/>
              <a:t>	o   Leave as </a:t>
            </a:r>
            <a:r>
              <a:rPr lang="en-US" sz="2200" b="1" dirty="0"/>
              <a:t>Yes</a:t>
            </a:r>
            <a:r>
              <a:rPr lang="en-US" sz="2200" dirty="0"/>
              <a:t> for all tests</a:t>
            </a:r>
          </a:p>
          <a:p>
            <a:pPr lvl="1"/>
            <a:r>
              <a:rPr lang="en-US" sz="2200" dirty="0"/>
              <a:t>If student has </a:t>
            </a:r>
            <a:r>
              <a:rPr lang="en-US" sz="2200" b="1" u="sng" dirty="0"/>
              <a:t>not</a:t>
            </a:r>
            <a:r>
              <a:rPr lang="en-US" sz="2200" dirty="0"/>
              <a:t> already taken any state academic summative test</a:t>
            </a:r>
          </a:p>
          <a:p>
            <a:pPr marL="457200" lvl="1" indent="0">
              <a:buNone/>
            </a:pPr>
            <a:r>
              <a:rPr lang="en-US" sz="2200" dirty="0"/>
              <a:t>	o   Change to </a:t>
            </a:r>
            <a:r>
              <a:rPr lang="en-US" sz="2200" b="1" dirty="0"/>
              <a:t>No</a:t>
            </a:r>
          </a:p>
          <a:p>
            <a:pPr marL="0" indent="0">
              <a:buNone/>
            </a:pPr>
            <a:r>
              <a:rPr lang="en-US" sz="2400" dirty="0">
                <a:solidFill>
                  <a:srgbClr val="FF0000"/>
                </a:solidFill>
              </a:rPr>
              <a:t>If Sped/EL/Lunch = No</a:t>
            </a:r>
          </a:p>
          <a:p>
            <a:pPr lvl="1"/>
            <a:r>
              <a:rPr lang="en-US" sz="2200" dirty="0"/>
              <a:t>If student </a:t>
            </a:r>
            <a:r>
              <a:rPr lang="en-US" sz="2200" b="1" u="sng" dirty="0"/>
              <a:t>has already taken</a:t>
            </a:r>
            <a:r>
              <a:rPr lang="en-US" sz="2200" dirty="0"/>
              <a:t> any state academic summative test,</a:t>
            </a:r>
          </a:p>
          <a:p>
            <a:pPr marL="457200" lvl="1" indent="0">
              <a:buNone/>
            </a:pPr>
            <a:r>
              <a:rPr lang="en-US" sz="2200" dirty="0"/>
              <a:t>	o   Change it to </a:t>
            </a:r>
            <a:r>
              <a:rPr lang="en-US" sz="2200" b="1" dirty="0"/>
              <a:t>Yes </a:t>
            </a:r>
            <a:r>
              <a:rPr lang="en-US" sz="2200" dirty="0"/>
              <a:t>for all subsequent tests and we will apply status for </a:t>
            </a:r>
            <a:r>
              <a:rPr lang="en-US" sz="2200" u="sng" dirty="0"/>
              <a:t>all</a:t>
            </a:r>
            <a:r>
              <a:rPr lang="en-US" sz="2200" dirty="0"/>
              <a:t> tests</a:t>
            </a:r>
          </a:p>
          <a:p>
            <a:pPr lvl="1"/>
            <a:r>
              <a:rPr lang="en-US" sz="2200" dirty="0"/>
              <a:t>If student has </a:t>
            </a:r>
            <a:r>
              <a:rPr lang="en-US" sz="2200" b="1" u="sng" dirty="0"/>
              <a:t>not</a:t>
            </a:r>
            <a:r>
              <a:rPr lang="en-US" sz="2200" dirty="0"/>
              <a:t> already taken any state academic summative test</a:t>
            </a:r>
          </a:p>
          <a:p>
            <a:pPr marL="457200" lvl="1" indent="0">
              <a:buNone/>
            </a:pPr>
            <a:r>
              <a:rPr lang="en-US" sz="2200" dirty="0"/>
              <a:t>	o   Change it to </a:t>
            </a:r>
            <a:r>
              <a:rPr lang="en-US" sz="2200" b="1" dirty="0"/>
              <a:t>Yes</a:t>
            </a:r>
          </a:p>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19</a:t>
            </a:fld>
            <a:endParaRPr lang="en-US" dirty="0"/>
          </a:p>
        </p:txBody>
      </p:sp>
    </p:spTree>
    <p:extLst>
      <p:ext uri="{BB962C8B-B14F-4D97-AF65-F5344CB8AC3E}">
        <p14:creationId xmlns:p14="http://schemas.microsoft.com/office/powerpoint/2010/main" val="1021275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72359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2532335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4228189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240452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4228468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3764427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Federal law continues to expect full participation of all students on the state summative assessments. The minimum standard for the participation rate is at least 95 percent of all students and all student groups for each subject. For accountability purposes at the district and school level, the CSDE evaluates the participation rate for all students, as well as students in the "high needs" subgroup for all content areas.</a:t>
            </a:r>
          </a:p>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3244765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1823268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4228189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Level of Severity and Potential Effect on Test Security</a:t>
            </a:r>
          </a:p>
          <a:p>
            <a:r>
              <a:rPr lang="en-US" sz="1200" b="1" kern="1200" dirty="0">
                <a:solidFill>
                  <a:schemeClr val="tx1"/>
                </a:solidFill>
                <a:effectLst/>
                <a:latin typeface="+mn-lt"/>
                <a:ea typeface="+mn-ea"/>
                <a:cs typeface="+mn-cs"/>
              </a:rPr>
              <a:t>Types of Issues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Impropriety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making distracting gestures/sounds or talking during the test session that creates a disruption in the test session for other students.</a:t>
            </a:r>
          </a:p>
          <a:p>
            <a:r>
              <a:rPr lang="en-US" sz="1200" kern="1200" dirty="0">
                <a:solidFill>
                  <a:schemeClr val="tx1"/>
                </a:solidFill>
                <a:effectLst/>
                <a:latin typeface="+mn-lt"/>
                <a:ea typeface="+mn-ea"/>
                <a:cs typeface="+mn-cs"/>
              </a:rPr>
              <a:t>Student(s) leave the test room without authorization.</a:t>
            </a:r>
          </a:p>
          <a:p>
            <a:r>
              <a:rPr lang="en-US" sz="1200" kern="1200" dirty="0">
                <a:solidFill>
                  <a:schemeClr val="tx1"/>
                </a:solidFill>
                <a:effectLst/>
                <a:latin typeface="+mn-lt"/>
                <a:ea typeface="+mn-ea"/>
                <a:cs typeface="+mn-cs"/>
              </a:rPr>
              <a:t>Testing staff leaving related instructional materials on the walls in the testing room.</a:t>
            </a:r>
          </a:p>
          <a:p>
            <a:r>
              <a:rPr lang="en-US" sz="1200" b="1" kern="1200" dirty="0">
                <a:solidFill>
                  <a:schemeClr val="tx1"/>
                </a:solidFill>
                <a:effectLst/>
                <a:latin typeface="+mn-lt"/>
                <a:ea typeface="+mn-ea"/>
                <a:cs typeface="+mn-cs"/>
              </a:rPr>
              <a:t>MEDIUM </a:t>
            </a:r>
          </a:p>
          <a:p>
            <a:r>
              <a:rPr lang="en-US" sz="1200" b="1" kern="1200" dirty="0">
                <a:solidFill>
                  <a:schemeClr val="tx1"/>
                </a:solidFill>
                <a:effectLst/>
                <a:latin typeface="+mn-lt"/>
                <a:ea typeface="+mn-ea"/>
                <a:cs typeface="+mn-cs"/>
              </a:rPr>
              <a:t>Irregularity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cheating or providing answers to each other, including passing notes, giving help to other students during testing, or using hand-held electronic devices to exchange information.</a:t>
            </a:r>
          </a:p>
          <a:p>
            <a:r>
              <a:rPr lang="en-US" sz="1200" kern="1200" dirty="0">
                <a:solidFill>
                  <a:schemeClr val="tx1"/>
                </a:solidFill>
                <a:effectLst/>
                <a:latin typeface="+mn-lt"/>
                <a:ea typeface="+mn-ea"/>
                <a:cs typeface="+mn-cs"/>
              </a:rPr>
              <a:t>Student(s) accessing the Internet or any unauthorized software or applications during a testing event.</a:t>
            </a:r>
          </a:p>
          <a:p>
            <a:r>
              <a:rPr lang="en-US" sz="1200" kern="1200" dirty="0">
                <a:solidFill>
                  <a:schemeClr val="tx1"/>
                </a:solidFill>
                <a:effectLst/>
                <a:latin typeface="+mn-lt"/>
                <a:ea typeface="+mn-ea"/>
                <a:cs typeface="+mn-cs"/>
              </a:rPr>
              <a:t>Student(s) accessing or using unauthorized electronic equipment (e.g., cell phones, iPods, or electronic translators) during testing.</a:t>
            </a:r>
          </a:p>
          <a:p>
            <a:r>
              <a:rPr lang="en-US" sz="1200" kern="1200" dirty="0">
                <a:solidFill>
                  <a:schemeClr val="tx1"/>
                </a:solidFill>
                <a:effectLst/>
                <a:latin typeface="+mn-lt"/>
                <a:ea typeface="+mn-ea"/>
                <a:cs typeface="+mn-cs"/>
              </a:rPr>
              <a:t>Disruptions to a test session such as a fire drill, school-wide power outage, earthquake, or other acts.</a:t>
            </a:r>
          </a:p>
          <a:p>
            <a:r>
              <a:rPr lang="en-US" sz="1200" kern="1200" dirty="0">
                <a:solidFill>
                  <a:schemeClr val="tx1"/>
                </a:solidFill>
                <a:effectLst/>
                <a:latin typeface="+mn-lt"/>
                <a:ea typeface="+mn-ea"/>
                <a:cs typeface="+mn-cs"/>
              </a:rPr>
              <a:t>Testing staff failing to ensure administration and supervision of the assessments by qualified, trained personnel.</a:t>
            </a:r>
          </a:p>
          <a:p>
            <a:r>
              <a:rPr lang="en-US" sz="1200" kern="1200" dirty="0">
                <a:solidFill>
                  <a:schemeClr val="tx1"/>
                </a:solidFill>
                <a:effectLst/>
                <a:latin typeface="+mn-lt"/>
                <a:ea typeface="+mn-ea"/>
                <a:cs typeface="+mn-cs"/>
              </a:rPr>
              <a:t>Testing staff giving incorrect instructions that are not corrected prior to testing.</a:t>
            </a:r>
          </a:p>
          <a:p>
            <a:r>
              <a:rPr lang="en-US" sz="1200" kern="1200" dirty="0">
                <a:solidFill>
                  <a:schemeClr val="tx1"/>
                </a:solidFill>
                <a:effectLst/>
                <a:latin typeface="+mn-lt"/>
                <a:ea typeface="+mn-ea"/>
                <a:cs typeface="+mn-cs"/>
              </a:rPr>
              <a:t>Testing staff giving out their username/password (via email or otherwise) to anyone, including to other authorized users.</a:t>
            </a:r>
          </a:p>
          <a:p>
            <a:r>
              <a:rPr lang="en-US" sz="1200" kern="1200" dirty="0">
                <a:solidFill>
                  <a:schemeClr val="tx1"/>
                </a:solidFill>
                <a:effectLst/>
                <a:latin typeface="+mn-lt"/>
                <a:ea typeface="+mn-ea"/>
                <a:cs typeface="+mn-cs"/>
              </a:rPr>
              <a:t>Testing staff coaching or providing any other type of assistance to students that may affect their responses. This includes both verbal cues (e.g., interpreting, explaining, or paraphrasing the test items or prompts) and nonverbal cues (e.g., voice inflection, pointing, or nodding head) to the correct answer. This also includes leading students through instructional strategies such as think-aloud, asking students to point to the correct answer or otherwise identifying the source of their answer, or requiring students to show their work.</a:t>
            </a:r>
          </a:p>
          <a:p>
            <a:r>
              <a:rPr lang="en-US" sz="1200" kern="1200" dirty="0">
                <a:solidFill>
                  <a:schemeClr val="tx1"/>
                </a:solidFill>
                <a:effectLst/>
                <a:latin typeface="+mn-lt"/>
                <a:ea typeface="+mn-ea"/>
                <a:cs typeface="+mn-cs"/>
              </a:rPr>
              <a:t>Testing staff providing students with non-allowable materials or devices during test administration or allowing inappropriate designated supports and/or accommodations during test administration.</a:t>
            </a:r>
          </a:p>
          <a:p>
            <a:r>
              <a:rPr lang="en-US" sz="1200" kern="1200" dirty="0">
                <a:solidFill>
                  <a:schemeClr val="tx1"/>
                </a:solidFill>
                <a:effectLst/>
                <a:latin typeface="+mn-lt"/>
                <a:ea typeface="+mn-ea"/>
                <a:cs typeface="+mn-cs"/>
              </a:rPr>
              <a:t>Testing staff allowing anyone other than a student to log in to the test unless prescribed as an allowable accommodation in the student’s IEP. This includes TAs or other staff using student information to log in or allowing a student to log in using another student’s information.</a:t>
            </a:r>
          </a:p>
          <a:p>
            <a:r>
              <a:rPr lang="en-US" sz="1200" kern="1200" dirty="0">
                <a:solidFill>
                  <a:schemeClr val="tx1"/>
                </a:solidFill>
                <a:effectLst/>
                <a:latin typeface="+mn-lt"/>
                <a:ea typeface="+mn-ea"/>
                <a:cs typeface="+mn-cs"/>
              </a:rPr>
              <a:t>Testing staff providing a student access to another student’s work/responses.</a:t>
            </a:r>
          </a:p>
          <a:p>
            <a:r>
              <a:rPr lang="en-US" sz="1200" b="1" kern="1200" dirty="0">
                <a:solidFill>
                  <a:schemeClr val="tx1"/>
                </a:solidFill>
                <a:effectLst/>
                <a:latin typeface="+mn-lt"/>
                <a:ea typeface="+mn-ea"/>
                <a:cs typeface="+mn-cs"/>
              </a:rPr>
              <a:t>HIGH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Breach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Testing staff modifying student responses.</a:t>
            </a:r>
          </a:p>
          <a:p>
            <a:r>
              <a:rPr lang="en-US" sz="1200" kern="1200" dirty="0">
                <a:solidFill>
                  <a:schemeClr val="tx1"/>
                </a:solidFill>
                <a:effectLst/>
                <a:latin typeface="+mn-lt"/>
                <a:ea typeface="+mn-ea"/>
                <a:cs typeface="+mn-cs"/>
              </a:rPr>
              <a:t>The live Student Interface or Test Administration Interface being used for practice instead of a live test administration. Live interfaces should only be accessed via the secure browser for live Summative Assessments. Any practice or training tests should be taken on the Practice Test and Training Test sites, available on the Connecticut Comprehensive Assessment Program Portal.</a:t>
            </a:r>
          </a:p>
          <a:p>
            <a:r>
              <a:rPr lang="en-US" sz="1200" kern="1200" dirty="0">
                <a:solidFill>
                  <a:schemeClr val="tx1"/>
                </a:solidFill>
                <a:effectLst/>
                <a:latin typeface="+mn-lt"/>
                <a:ea typeface="+mn-ea"/>
                <a:cs typeface="+mn-cs"/>
              </a:rPr>
              <a:t>Adult or student posting items or test materials on social media (Twitter, Facebook, etc.).</a:t>
            </a:r>
          </a:p>
          <a:p>
            <a:r>
              <a:rPr lang="en-US" sz="1200" kern="1200" dirty="0">
                <a:solidFill>
                  <a:schemeClr val="tx1"/>
                </a:solidFill>
                <a:effectLst/>
                <a:latin typeface="+mn-lt"/>
                <a:ea typeface="+mn-ea"/>
                <a:cs typeface="+mn-cs"/>
              </a:rPr>
              <a:t>Testing staff allowing students to take home printed test items, reading passages, writing prompts, or scratch paper that was used during the test or failing to otherwise securely store test materials.</a:t>
            </a:r>
          </a:p>
          <a:p>
            <a:r>
              <a:rPr lang="en-US" sz="1200" kern="1200" dirty="0">
                <a:solidFill>
                  <a:schemeClr val="tx1"/>
                </a:solidFill>
                <a:effectLst/>
                <a:latin typeface="+mn-lt"/>
                <a:ea typeface="+mn-ea"/>
                <a:cs typeface="+mn-cs"/>
              </a:rPr>
              <a:t>Adult or student copying, discussing, or otherwise retaining test items, reading passages, writing prompts, or answers for any reason. This includes the use of photocopiers or digital, electronic, or manual devices to record or communicate a test item. This also includes using secure test items, modified secure test items, reading passages, writing prompts, or answer keys for instructional purposes. This includes reviewing secure test items beyond active proctoring of students.</a:t>
            </a:r>
          </a:p>
          <a:p>
            <a:r>
              <a:rPr lang="en-US" sz="1200" kern="1200" dirty="0">
                <a:solidFill>
                  <a:schemeClr val="tx1"/>
                </a:solidFill>
                <a:effectLst/>
                <a:latin typeface="+mn-lt"/>
                <a:ea typeface="+mn-ea"/>
                <a:cs typeface="+mn-cs"/>
              </a:rPr>
              <a:t>Secure test materials (e.g., writing prompts, test items, or reading passages) being shared with the media, or allowing media to observe a secure test administration.</a:t>
            </a:r>
          </a:p>
          <a:p>
            <a:r>
              <a:rPr lang="en-US" sz="1200" kern="1200" dirty="0">
                <a:solidFill>
                  <a:schemeClr val="tx1"/>
                </a:solidFill>
                <a:effectLst/>
                <a:latin typeface="+mn-lt"/>
                <a:ea typeface="+mn-ea"/>
                <a:cs typeface="+mn-cs"/>
              </a:rPr>
              <a:t>Adult or student improperly removing secure testing materials, such as test items, stimuli, reading passages, writing prompts, or scratch paper from the testing environment.</a:t>
            </a:r>
          </a:p>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3442535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Description</a:t>
            </a:r>
          </a:p>
          <a:p>
            <a:r>
              <a:rPr lang="en-US" sz="1800" kern="1200" dirty="0">
                <a:solidFill>
                  <a:schemeClr val="tx1"/>
                </a:solidFill>
                <a:effectLst/>
                <a:latin typeface="+mn-lt"/>
                <a:ea typeface="+mn-ea"/>
                <a:cs typeface="+mn-cs"/>
              </a:rPr>
              <a:t>Invalidate a Test</a:t>
            </a:r>
          </a:p>
          <a:p>
            <a:r>
              <a:rPr lang="en-US" sz="1800" kern="1200" dirty="0">
                <a:solidFill>
                  <a:schemeClr val="tx1"/>
                </a:solidFill>
                <a:effectLst/>
                <a:latin typeface="+mn-lt"/>
                <a:ea typeface="+mn-ea"/>
                <a:cs typeface="+mn-cs"/>
              </a:rPr>
              <a:t>Invalidations are extremely rare. Invalidating a student’s test eliminates the test opportunity, and the student will have no further opportunities to complete the test. Invalidated tests will not be scored. You can submit these appeals until the end of the test window.</a:t>
            </a:r>
          </a:p>
          <a:p>
            <a:r>
              <a:rPr lang="en-US" sz="1800" kern="1200" dirty="0">
                <a:solidFill>
                  <a:schemeClr val="tx1"/>
                </a:solidFill>
                <a:effectLst/>
                <a:latin typeface="+mn-lt"/>
                <a:ea typeface="+mn-ea"/>
                <a:cs typeface="+mn-cs"/>
              </a:rPr>
              <a:t>The CSDE may approve an appeal to invalidate a test if a student was administered the wrong grade-level test because of an error in the Public School Information System (PSIS)—this type of event should be logged as a testing irregularity.</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Reset a Test</a:t>
            </a:r>
          </a:p>
          <a:p>
            <a:r>
              <a:rPr lang="en-US" sz="1800" kern="1200" dirty="0">
                <a:solidFill>
                  <a:schemeClr val="tx1"/>
                </a:solidFill>
                <a:effectLst/>
                <a:latin typeface="+mn-lt"/>
                <a:ea typeface="+mn-ea"/>
                <a:cs typeface="+mn-cs"/>
              </a:rPr>
              <a:t>Resetting a student’s test allows the student to restart a test opportunity (removing all responses on the test), or allows the data entry operator to restart the data entry process. You can submit these appeals until the end of the test window.</a:t>
            </a:r>
          </a:p>
          <a:p>
            <a:r>
              <a:rPr lang="en-US" sz="1800" kern="1200" dirty="0">
                <a:solidFill>
                  <a:schemeClr val="tx1"/>
                </a:solidFill>
                <a:effectLst/>
                <a:latin typeface="+mn-lt"/>
                <a:ea typeface="+mn-ea"/>
                <a:cs typeface="+mn-cs"/>
              </a:rPr>
              <a:t>The CSDE may approve an appeal to reset a test in the event that certain test settings need to be changed because they were incorrectly set while the student is testing. Some embedded test settings will not appear until after the test has been reset. </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Re-open a Test</a:t>
            </a:r>
          </a:p>
          <a:p>
            <a:r>
              <a:rPr lang="en-US" sz="1800" kern="1200" dirty="0">
                <a:solidFill>
                  <a:schemeClr val="tx1"/>
                </a:solidFill>
                <a:effectLst/>
                <a:latin typeface="+mn-lt"/>
                <a:ea typeface="+mn-ea"/>
                <a:cs typeface="+mn-cs"/>
              </a:rPr>
              <a:t>Re-opens a test that was completed, invalidated, or expired.</a:t>
            </a:r>
          </a:p>
          <a:p>
            <a:r>
              <a:rPr lang="en-US" sz="1800" kern="1200" dirty="0">
                <a:solidFill>
                  <a:schemeClr val="tx1"/>
                </a:solidFill>
                <a:effectLst/>
                <a:latin typeface="+mn-lt"/>
                <a:ea typeface="+mn-ea"/>
                <a:cs typeface="+mn-cs"/>
              </a:rPr>
              <a:t>This appeal is useful when a student is unable to complete a test due to a technological difficulty that results in the expiration of the test or a student is unable to complete the test before it expires due to an unanticipated excused absence or unanticipated school closure.</a:t>
            </a:r>
          </a:p>
          <a:p>
            <a:r>
              <a:rPr lang="en-US" sz="1800" b="1" kern="1200" dirty="0">
                <a:solidFill>
                  <a:schemeClr val="tx1"/>
                </a:solidFill>
                <a:effectLst/>
                <a:latin typeface="+mn-lt"/>
                <a:ea typeface="+mn-ea"/>
                <a:cs typeface="+mn-cs"/>
              </a:rPr>
              <a:t>When you submit an appeal to re-open a test, a GPE appeal will automatically be submitted.</a:t>
            </a:r>
            <a:endParaRPr lang="en-US" sz="18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Grace Period Extension (GPE)</a:t>
            </a:r>
          </a:p>
          <a:p>
            <a:r>
              <a:rPr lang="en-US" sz="1800" kern="1200" dirty="0">
                <a:solidFill>
                  <a:schemeClr val="tx1"/>
                </a:solidFill>
                <a:effectLst/>
                <a:latin typeface="+mn-lt"/>
                <a:ea typeface="+mn-ea"/>
                <a:cs typeface="+mn-cs"/>
              </a:rPr>
              <a:t>Allows a student to review previously answered questions upon resuming a test or test segment after expiration of the pause timer. For example, a student pauses a test, and a 20-minute pause timer starts running. The following scenarios are possible: </a:t>
            </a:r>
          </a:p>
          <a:p>
            <a:pPr lvl="0"/>
            <a:r>
              <a:rPr lang="en-US" sz="1800" kern="1200" dirty="0">
                <a:solidFill>
                  <a:schemeClr val="tx1"/>
                </a:solidFill>
                <a:effectLst/>
                <a:latin typeface="+mn-lt"/>
                <a:ea typeface="+mn-ea"/>
                <a:cs typeface="+mn-cs"/>
              </a:rPr>
              <a:t>If resuming the test within 20 minutes, a student can review previously answered questions.</a:t>
            </a:r>
          </a:p>
          <a:p>
            <a:pPr lvl="0"/>
            <a:r>
              <a:rPr lang="en-US" sz="1800" kern="1200" dirty="0">
                <a:solidFill>
                  <a:schemeClr val="tx1"/>
                </a:solidFill>
                <a:effectLst/>
                <a:latin typeface="+mn-lt"/>
                <a:ea typeface="+mn-ea"/>
                <a:cs typeface="+mn-cs"/>
              </a:rPr>
              <a:t>Without a GPE, a student resuming the test after 20 minutes cannot review previously answered questions—a student can only work on unanswered questions.</a:t>
            </a:r>
          </a:p>
          <a:p>
            <a:pPr lvl="0"/>
            <a:r>
              <a:rPr lang="en-US" sz="1800" kern="1200" dirty="0">
                <a:solidFill>
                  <a:schemeClr val="tx1"/>
                </a:solidFill>
                <a:effectLst/>
                <a:latin typeface="+mn-lt"/>
                <a:ea typeface="+mn-ea"/>
                <a:cs typeface="+mn-cs"/>
              </a:rPr>
              <a:t>Upon receiving a GPE, a student can review previously answered questions upon resuming the test. The normal pause rules apply to this opportunity.</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Restore a Test that was Reset</a:t>
            </a:r>
          </a:p>
          <a:p>
            <a:r>
              <a:rPr lang="en-US" sz="1800" kern="1200" dirty="0">
                <a:solidFill>
                  <a:schemeClr val="tx1"/>
                </a:solidFill>
                <a:effectLst/>
                <a:latin typeface="+mn-lt"/>
                <a:ea typeface="+mn-ea"/>
                <a:cs typeface="+mn-cs"/>
              </a:rPr>
              <a:t>Reverses a reset, restoring the student’s responses to what they were before the reset was processed.</a:t>
            </a:r>
          </a:p>
          <a:p>
            <a:r>
              <a:rPr lang="en-US" sz="1800" kern="1200" dirty="0">
                <a:solidFill>
                  <a:schemeClr val="tx1"/>
                </a:solidFill>
                <a:effectLst/>
                <a:latin typeface="+mn-lt"/>
                <a:ea typeface="+mn-ea"/>
                <a:cs typeface="+mn-cs"/>
              </a:rPr>
              <a:t>The CSDE will only approve an appeal to restore a test if a test was inadvertently or inappropriately reset.</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Re-open Test Segment</a:t>
            </a:r>
          </a:p>
          <a:p>
            <a:r>
              <a:rPr lang="en-US" sz="1800" kern="1200" dirty="0">
                <a:solidFill>
                  <a:schemeClr val="tx1"/>
                </a:solidFill>
                <a:effectLst/>
                <a:latin typeface="+mn-lt"/>
                <a:ea typeface="+mn-ea"/>
                <a:cs typeface="+mn-cs"/>
              </a:rPr>
              <a:t>Re-opens a test segment. Students can answer unanswered items and modify responses to answered items in the re-opened segment.</a:t>
            </a:r>
          </a:p>
          <a:p>
            <a:r>
              <a:rPr lang="en-US" sz="1800" kern="1200" dirty="0">
                <a:solidFill>
                  <a:schemeClr val="tx1"/>
                </a:solidFill>
                <a:effectLst/>
                <a:latin typeface="+mn-lt"/>
                <a:ea typeface="+mn-ea"/>
                <a:cs typeface="+mn-cs"/>
              </a:rPr>
              <a:t>This appeal is useful when a student inadvertently or accidentally leaves a test segment incomplete and starts a new test segment. Students can answer unanswered items, and can modify responses to answered items in the reopened test.</a:t>
            </a:r>
          </a:p>
          <a:p>
            <a:endParaRPr lang="en-US" sz="18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New</a:t>
            </a:r>
            <a:r>
              <a:rPr lang="en-US" sz="1800" b="1" kern="1200" baseline="0" dirty="0">
                <a:solidFill>
                  <a:schemeClr val="tx1"/>
                </a:solidFill>
                <a:effectLst/>
                <a:latin typeface="+mn-lt"/>
                <a:ea typeface="+mn-ea"/>
                <a:cs typeface="+mn-cs"/>
              </a:rPr>
              <a:t> change this year:</a:t>
            </a:r>
          </a:p>
          <a:p>
            <a:endParaRPr lang="en-US" sz="1800" kern="1200" baseline="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If a testing irregularity occur</a:t>
            </a:r>
            <a:r>
              <a:rPr lang="en-US" sz="1800" kern="1200" baseline="0" dirty="0">
                <a:solidFill>
                  <a:schemeClr val="tx1"/>
                </a:solidFill>
                <a:effectLst/>
                <a:latin typeface="+mn-lt"/>
                <a:ea typeface="+mn-ea"/>
                <a:cs typeface="+mn-cs"/>
              </a:rPr>
              <a:t>s that is tracked through a TIDE appeal</a:t>
            </a:r>
            <a:r>
              <a:rPr lang="en-US" sz="1800" kern="1200" dirty="0">
                <a:solidFill>
                  <a:schemeClr val="tx1"/>
                </a:solidFill>
                <a:effectLst/>
                <a:latin typeface="+mn-lt"/>
                <a:ea typeface="+mn-ea"/>
                <a:cs typeface="+mn-cs"/>
              </a:rPr>
              <a:t>, and a student with an IEP or 504 Plan is not given the correct assessment or is not provided the mandated accommodations, the DTC must provide a letter to the CSDE on their district/school letterhead. Letters must be on district/school letterhead, signed by the DTC, and faxed to Performance Office Irregularities at 860-713-7033 or 860-326- 0540. The letter must include:</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a. The student’s grade, SASID, and the name of the test on which the irregularity occurred; </a:t>
            </a:r>
          </a:p>
          <a:p>
            <a:r>
              <a:rPr lang="en-US" sz="1800" kern="1200" dirty="0">
                <a:solidFill>
                  <a:schemeClr val="tx1"/>
                </a:solidFill>
                <a:effectLst/>
                <a:latin typeface="+mn-lt"/>
                <a:ea typeface="+mn-ea"/>
                <a:cs typeface="+mn-cs"/>
              </a:rPr>
              <a:t>b. The date and a detailed explanation of the irregularity; </a:t>
            </a:r>
          </a:p>
          <a:p>
            <a:r>
              <a:rPr lang="en-US" sz="1800" kern="1200" dirty="0">
                <a:solidFill>
                  <a:schemeClr val="tx1"/>
                </a:solidFill>
                <a:effectLst/>
                <a:latin typeface="+mn-lt"/>
                <a:ea typeface="+mn-ea"/>
                <a:cs typeface="+mn-cs"/>
              </a:rPr>
              <a:t>c. The name of the teacher involved; </a:t>
            </a:r>
          </a:p>
          <a:p>
            <a:r>
              <a:rPr lang="en-US" sz="1800" kern="1200" dirty="0">
                <a:solidFill>
                  <a:schemeClr val="tx1"/>
                </a:solidFill>
                <a:effectLst/>
                <a:latin typeface="+mn-lt"/>
                <a:ea typeface="+mn-ea"/>
                <a:cs typeface="+mn-cs"/>
              </a:rPr>
              <a:t>d. A description of the discussion that occurred with parents/guardians of the student explaining the irregularity, options offered, and impact on the student’s time; </a:t>
            </a:r>
          </a:p>
          <a:p>
            <a:r>
              <a:rPr lang="en-US" sz="1800" kern="1200" dirty="0">
                <a:solidFill>
                  <a:schemeClr val="tx1"/>
                </a:solidFill>
                <a:effectLst/>
                <a:latin typeface="+mn-lt"/>
                <a:ea typeface="+mn-ea"/>
                <a:cs typeface="+mn-cs"/>
              </a:rPr>
              <a:t>e. A brief list of procedures in place to ensure the irregularity is not repeated.</a:t>
            </a:r>
          </a:p>
          <a:p>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4271904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264097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394460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33</a:t>
            </a:fld>
            <a:endParaRPr lang="en-US" dirty="0"/>
          </a:p>
        </p:txBody>
      </p:sp>
    </p:spTree>
    <p:extLst>
      <p:ext uri="{BB962C8B-B14F-4D97-AF65-F5344CB8AC3E}">
        <p14:creationId xmlns:p14="http://schemas.microsoft.com/office/powerpoint/2010/main" val="688497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Additional target-level reporting will likely be available for schools and districts for the various disciplinary core ideas (e.g., Ecosystem, Energy, Earth’s System, etc.).  </a:t>
            </a:r>
          </a:p>
          <a:p>
            <a:r>
              <a:rPr lang="en-US" sz="1200" dirty="0">
                <a:latin typeface="+mn-lt"/>
              </a:rPr>
              <a:t> </a:t>
            </a:r>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35</a:t>
            </a:fld>
            <a:endParaRPr lang="en-US" dirty="0"/>
          </a:p>
        </p:txBody>
      </p:sp>
    </p:spTree>
    <p:extLst>
      <p:ext uri="{BB962C8B-B14F-4D97-AF65-F5344CB8AC3E}">
        <p14:creationId xmlns:p14="http://schemas.microsoft.com/office/powerpoint/2010/main" val="1694010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Live tests include </a:t>
            </a:r>
            <a:r>
              <a:rPr lang="en-US" sz="1200" b="1" dirty="0">
                <a:solidFill>
                  <a:srgbClr val="0070C0"/>
                </a:solidFill>
              </a:rPr>
              <a:t>12 stand-alone items and 6 item clusters</a:t>
            </a:r>
            <a:r>
              <a:rPr lang="en-US" sz="1200" dirty="0"/>
              <a:t>. Additional field tested items added (1 cluster or 6 stand-alone items)</a:t>
            </a:r>
            <a:r>
              <a:rPr lang="en-US" sz="1200" baseline="0" dirty="0"/>
              <a:t> </a:t>
            </a:r>
            <a:r>
              <a:rPr lang="en-US" sz="1200" dirty="0"/>
              <a:t>variety of item types including innovative items such as interactions and simulations.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0070C0"/>
                </a:solidFill>
              </a:rPr>
              <a:t>90 minutes (plus 10 minutes for directions) </a:t>
            </a:r>
            <a:r>
              <a:rPr lang="en-US" sz="1200" dirty="0"/>
              <a:t>is the minimum administration time.   Students have as much time as needed.  Time is monitored by test examiner (not by TDS).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36</a:t>
            </a:fld>
            <a:endParaRPr lang="en-US" dirty="0"/>
          </a:p>
        </p:txBody>
      </p:sp>
    </p:spTree>
    <p:extLst>
      <p:ext uri="{BB962C8B-B14F-4D97-AF65-F5344CB8AC3E}">
        <p14:creationId xmlns:p14="http://schemas.microsoft.com/office/powerpoint/2010/main" val="310687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This presentation is designed to introduce you to testing systems administered by the American Institutes for Research.</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0972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solidFill>
                  <a:schemeClr val="tx1"/>
                </a:solidFill>
                <a:latin typeface="Arial" panose="020B0604020202020204" pitchFamily="34" charset="0"/>
                <a:cs typeface="Arial" panose="020B0604020202020204" pitchFamily="34" charset="0"/>
              </a:rPr>
              <a:t>Over the course of this presentation we’ll talk about:</a:t>
            </a:r>
          </a:p>
          <a:p>
            <a:pPr marL="177845" indent="-177845" eaLnBrk="1" hangingPunct="1">
              <a:spcBef>
                <a:spcPct val="0"/>
              </a:spcBef>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the portal</a:t>
            </a:r>
            <a:r>
              <a:rPr lang="en-US" altLang="en-US" baseline="0" dirty="0">
                <a:solidFill>
                  <a:schemeClr val="tx1"/>
                </a:solidFill>
                <a:latin typeface="Arial" panose="020B0604020202020204" pitchFamily="34" charset="0"/>
                <a:cs typeface="Arial" panose="020B0604020202020204" pitchFamily="34" charset="0"/>
              </a:rPr>
              <a:t>, your gateway to the AIR systems;</a:t>
            </a:r>
          </a:p>
          <a:p>
            <a:pPr marL="177845" indent="-177845" eaLnBrk="1" hangingPunct="1">
              <a:spcBef>
                <a:spcPct val="0"/>
              </a:spcBef>
              <a:buFont typeface="Arial" panose="020B0604020202020204" pitchFamily="34" charset="0"/>
              <a:buChar char="•"/>
            </a:pPr>
            <a:r>
              <a:rPr lang="en-US" altLang="en-US" baseline="0" dirty="0">
                <a:solidFill>
                  <a:schemeClr val="tx1"/>
                </a:solidFill>
                <a:latin typeface="Arial" panose="020B0604020202020204" pitchFamily="34" charset="0"/>
                <a:cs typeface="Arial" panose="020B0604020202020204" pitchFamily="34" charset="0"/>
              </a:rPr>
              <a:t>the Secure Browser which allows the students to access the tests;</a:t>
            </a:r>
          </a:p>
          <a:p>
            <a:pPr marL="177845" indent="-177845" eaLnBrk="1" hangingPunct="1">
              <a:spcBef>
                <a:spcPct val="0"/>
              </a:spcBef>
              <a:buFont typeface="Arial" panose="020B0604020202020204" pitchFamily="34" charset="0"/>
              <a:buChar char="•"/>
            </a:pPr>
            <a:r>
              <a:rPr lang="en-US" altLang="en-US" baseline="0" dirty="0">
                <a:solidFill>
                  <a:schemeClr val="tx1"/>
                </a:solidFill>
                <a:latin typeface="Arial" panose="020B0604020202020204" pitchFamily="34" charset="0"/>
                <a:cs typeface="Arial" panose="020B0604020202020204" pitchFamily="34" charset="0"/>
              </a:rPr>
              <a:t>the Test Information Distribution Engine (TIDE), which contains student and user data;</a:t>
            </a:r>
          </a:p>
          <a:p>
            <a:pPr marL="177845" indent="-177845" eaLnBrk="1" hangingPunct="1">
              <a:spcBef>
                <a:spcPct val="0"/>
              </a:spcBef>
              <a:buFont typeface="Arial" panose="020B0604020202020204" pitchFamily="34" charset="0"/>
              <a:buChar char="•"/>
            </a:pPr>
            <a:r>
              <a:rPr lang="en-US" altLang="en-US" baseline="0" dirty="0">
                <a:solidFill>
                  <a:schemeClr val="tx1"/>
                </a:solidFill>
                <a:latin typeface="Arial" panose="020B0604020202020204" pitchFamily="34" charset="0"/>
                <a:cs typeface="Arial" panose="020B0604020202020204" pitchFamily="34" charset="0"/>
              </a:rPr>
              <a:t>the Test Delivery System (TDS);</a:t>
            </a:r>
          </a:p>
          <a:p>
            <a:pPr marL="177845" indent="-177845" eaLnBrk="1" hangingPunct="1">
              <a:spcBef>
                <a:spcPct val="0"/>
              </a:spcBef>
              <a:buFont typeface="Arial" panose="020B0604020202020204" pitchFamily="34" charset="0"/>
              <a:buChar char="•"/>
            </a:pPr>
            <a:r>
              <a:rPr lang="en-US" altLang="en-US" baseline="0" dirty="0">
                <a:solidFill>
                  <a:schemeClr val="tx1"/>
                </a:solidFill>
                <a:latin typeface="Arial" panose="020B0604020202020204" pitchFamily="34" charset="0"/>
                <a:cs typeface="Arial" panose="020B0604020202020204" pitchFamily="34" charset="0"/>
              </a:rPr>
              <a:t>the Online Reporting System (ORS); and</a:t>
            </a:r>
          </a:p>
          <a:p>
            <a:pPr marL="177845" indent="-177845" eaLnBrk="1" hangingPunct="1">
              <a:spcBef>
                <a:spcPct val="0"/>
              </a:spcBef>
              <a:buFont typeface="Arial" panose="020B0604020202020204" pitchFamily="34" charset="0"/>
              <a:buChar char="•"/>
            </a:pPr>
            <a:r>
              <a:rPr lang="en-US" altLang="en-US" baseline="0" dirty="0">
                <a:solidFill>
                  <a:schemeClr val="tx1"/>
                </a:solidFill>
                <a:latin typeface="Arial" panose="020B0604020202020204" pitchFamily="34" charset="0"/>
                <a:cs typeface="Arial" panose="020B0604020202020204" pitchFamily="34" charset="0"/>
              </a:rPr>
              <a:t>the Teacher Hand Scoring System (THSS). </a:t>
            </a:r>
          </a:p>
          <a:p>
            <a:pPr eaLnBrk="1" hangingPunct="1">
              <a:spcBef>
                <a:spcPct val="0"/>
              </a:spcBef>
            </a:pPr>
            <a:endParaRPr lang="en-US" altLang="en-US"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9518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a:defRPr/>
            </a:pPr>
            <a:r>
              <a:rPr lang="en-US" dirty="0">
                <a:latin typeface="Arial" panose="020B0604020202020204" pitchFamily="34" charset="0"/>
                <a:ea typeface="ＭＳ Ｐゴシック" pitchFamily="-48" charset="-128"/>
                <a:cs typeface="Arial" panose="020B0604020202020204" pitchFamily="34" charset="0"/>
              </a:rPr>
              <a:t>The Connecticut Smarter Balanced Portal is your access point to all of the systems provided by AIR. It is also where you can find testing resources, help desk information, timely testing announcements, and Frequently Asked Questions (FAQ). </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pPr defTabSz="985933">
              <a:defRPr/>
            </a:pPr>
            <a:r>
              <a:rPr lang="en-US" dirty="0">
                <a:latin typeface="Arial" panose="020B0604020202020204" pitchFamily="34" charset="0"/>
                <a:ea typeface="ＭＳ Ｐゴシック" pitchFamily="-48" charset="-128"/>
                <a:cs typeface="Arial" panose="020B0604020202020204" pitchFamily="34" charset="0"/>
              </a:rPr>
              <a:t>The portal is organized by user role. On the left side of the screen are cards showing each possible user role. </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pPr defTabSz="985933">
              <a:defRPr/>
            </a:pPr>
            <a:r>
              <a:rPr lang="en-US" dirty="0">
                <a:latin typeface="Arial" panose="020B0604020202020204" pitchFamily="34" charset="0"/>
                <a:ea typeface="ＭＳ Ｐゴシック" pitchFamily="-48" charset="-128"/>
                <a:cs typeface="Arial" panose="020B0604020202020204" pitchFamily="34" charset="0"/>
              </a:rPr>
              <a:t>The center of the screen shows the announcements relevant to all user roles. On the right side are quick links to important sections of the portal. </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pPr defTabSz="985933">
              <a:defRPr/>
            </a:pPr>
            <a:r>
              <a:rPr lang="en-US" dirty="0">
                <a:latin typeface="Arial" panose="020B0604020202020204" pitchFamily="34" charset="0"/>
                <a:ea typeface="ＭＳ Ｐゴシック" pitchFamily="-48" charset="-128"/>
                <a:cs typeface="Arial" panose="020B0604020202020204" pitchFamily="34" charset="0"/>
              </a:rPr>
              <a:t>At the top of the screen is a menu bar. This menu bar appears on all portal pages and allows you to easily navigate the website.</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pPr defTabSz="985933">
              <a:defRPr/>
            </a:pPr>
            <a:r>
              <a:rPr lang="en-US" dirty="0">
                <a:latin typeface="Arial" panose="020B0604020202020204" pitchFamily="34" charset="0"/>
                <a:ea typeface="ＭＳ Ｐゴシック" pitchFamily="-48" charset="-128"/>
                <a:cs typeface="Arial" panose="020B0604020202020204" pitchFamily="34" charset="0"/>
              </a:rPr>
              <a:t>Also on the menu bar is a link where you can sign up to receive updates and messages about the portal.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60571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solidFill>
                  <a:schemeClr val="tx1"/>
                </a:solidFill>
                <a:latin typeface="Arial" panose="020B0604020202020204" pitchFamily="34" charset="0"/>
                <a:cs typeface="Arial" panose="020B0604020202020204" pitchFamily="34" charset="0"/>
              </a:rPr>
              <a:t>The program pages consist of two sections, one section on the right, containing announcements specific to each type of assessment program. Any announcements specific to only one assessment program will be posted here.</a:t>
            </a:r>
          </a:p>
          <a:p>
            <a:endParaRPr lang="en-US" altLang="en-US" baseline="0" dirty="0">
              <a:solidFill>
                <a:schemeClr val="tx1"/>
              </a:solidFill>
              <a:latin typeface="Arial" panose="020B0604020202020204" pitchFamily="34" charset="0"/>
              <a:cs typeface="Arial" panose="020B0604020202020204" pitchFamily="34" charset="0"/>
            </a:endParaRPr>
          </a:p>
          <a:p>
            <a:r>
              <a:rPr lang="en-US" altLang="en-US" baseline="0" dirty="0">
                <a:solidFill>
                  <a:schemeClr val="tx1"/>
                </a:solidFill>
                <a:latin typeface="Arial" panose="020B0604020202020204" pitchFamily="34" charset="0"/>
                <a:cs typeface="Arial" panose="020B0604020202020204" pitchFamily="34" charset="0"/>
              </a:rPr>
              <a:t>On the left side of the page are more cards. These cards link to the systems and resources specific to the user type. </a:t>
            </a:r>
          </a:p>
          <a:p>
            <a:endParaRPr lang="en-US" altLang="en-US" baseline="0" dirty="0">
              <a:solidFill>
                <a:schemeClr val="tx1"/>
              </a:solidFill>
              <a:latin typeface="Arial" panose="020B0604020202020204" pitchFamily="34" charset="0"/>
              <a:cs typeface="Arial" panose="020B0604020202020204" pitchFamily="34" charset="0"/>
            </a:endParaRPr>
          </a:p>
          <a:p>
            <a:r>
              <a:rPr lang="en-US" altLang="en-US" baseline="0" dirty="0">
                <a:solidFill>
                  <a:schemeClr val="tx1"/>
                </a:solidFill>
                <a:latin typeface="Arial" panose="020B0604020202020204" pitchFamily="34" charset="0"/>
                <a:cs typeface="Arial" panose="020B0604020202020204" pitchFamily="34" charset="0"/>
              </a:rPr>
              <a:t>Cards with the small lock icon on them are links to systems which require a login and password to access. If a card is gray with the coming soon banner the system to which it links is not yet live. </a:t>
            </a:r>
          </a:p>
          <a:p>
            <a:endParaRPr lang="en-US" alt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63620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a:defRPr/>
            </a:pPr>
            <a:r>
              <a:rPr lang="en-US" dirty="0">
                <a:latin typeface="Arial" panose="020B0604020202020204" pitchFamily="34" charset="0"/>
                <a:ea typeface="ＭＳ Ｐゴシック" pitchFamily="-48" charset="-128"/>
                <a:cs typeface="Arial" panose="020B0604020202020204" pitchFamily="34" charset="0"/>
              </a:rPr>
              <a:t>One of the sections of the portal is a resource page. This page contains folders and subfolders with appropriate resources. </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pPr defTabSz="985933">
              <a:defRPr/>
            </a:pPr>
            <a:r>
              <a:rPr lang="en-US" dirty="0">
                <a:latin typeface="Arial" panose="020B0604020202020204" pitchFamily="34" charset="0"/>
                <a:ea typeface="ＭＳ Ｐゴシック" pitchFamily="-48" charset="-128"/>
                <a:cs typeface="Arial" panose="020B0604020202020204" pitchFamily="34" charset="0"/>
              </a:rPr>
              <a:t>These resources are organized in a tree structure with subfolders inside folders, and resources inside the folders. You may click on each folder to access the applicable resources.</a:t>
            </a:r>
            <a:endParaRPr lang="en-US" b="1" dirty="0">
              <a:latin typeface="Arial" panose="020B0604020202020204" pitchFamily="34" charset="0"/>
              <a:ea typeface="ＭＳ Ｐゴシック" pitchFamily="-48" charset="-128"/>
              <a:cs typeface="Arial" panose="020B0604020202020204" pitchFamily="34" charset="0"/>
            </a:endParaRPr>
          </a:p>
          <a:p>
            <a:pPr defTabSz="985933">
              <a:defRPr/>
            </a:pP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79270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a:defRPr/>
            </a:pPr>
            <a:r>
              <a:rPr lang="en-US" dirty="0">
                <a:latin typeface="ITC Franklin Gothic Std Bk Cd"/>
                <a:ea typeface="ＭＳ Ｐゴシック" pitchFamily="-48" charset="-128"/>
                <a:cs typeface="ＭＳ Ｐゴシック"/>
              </a:rPr>
              <a:t>The secure browser is designed to ensure test security by prohibiting students from accessing any other programs or websites during testing. </a:t>
            </a:r>
          </a:p>
          <a:p>
            <a:pPr defTabSz="985933">
              <a:defRPr/>
            </a:pPr>
            <a:endParaRPr lang="en-US" dirty="0">
              <a:latin typeface="ITC Franklin Gothic Std Bk Cd"/>
              <a:ea typeface="ＭＳ Ｐゴシック" pitchFamily="-48" charset="-128"/>
              <a:cs typeface="ＭＳ Ｐゴシック"/>
            </a:endParaRPr>
          </a:p>
          <a:p>
            <a:pPr defTabSz="985933">
              <a:defRPr/>
            </a:pPr>
            <a:r>
              <a:rPr lang="en-US" dirty="0">
                <a:latin typeface="ITC Franklin Gothic Std Bk Cd"/>
                <a:ea typeface="ＭＳ Ｐゴシック" pitchFamily="-48" charset="-128"/>
                <a:cs typeface="ＭＳ Ｐゴシック"/>
              </a:rPr>
              <a:t>This is the only piece of specialized software that needs to be downloaded.  It needs to be installed on each computer that students will use to test.</a:t>
            </a:r>
          </a:p>
          <a:p>
            <a:pPr defTabSz="985933">
              <a:defRPr/>
            </a:pPr>
            <a:endParaRPr lang="en-US" dirty="0">
              <a:latin typeface="ITC Franklin Gothic Std Bk Cd"/>
              <a:ea typeface="ＭＳ Ｐゴシック" pitchFamily="-48" charset="-128"/>
              <a:cs typeface="ＭＳ Ｐゴシック"/>
            </a:endParaRPr>
          </a:p>
          <a:p>
            <a:pPr defTabSz="985933">
              <a:defRPr/>
            </a:pPr>
            <a:r>
              <a:rPr lang="en-US" dirty="0">
                <a:latin typeface="ITC Franklin Gothic Std Bk Cd"/>
                <a:ea typeface="ＭＳ Ｐゴシック" pitchFamily="-48" charset="-128"/>
                <a:cs typeface="ＭＳ Ｐゴシック"/>
              </a:rPr>
              <a:t>The secure browser is available on Windows, Mac, Linux, Chromebooks, and supported tablets so you will need to make sure to download the appropriate Secure Browser. </a:t>
            </a:r>
          </a:p>
          <a:p>
            <a:pPr defTabSz="985933">
              <a:defRPr/>
            </a:pPr>
            <a:endParaRPr lang="en-US" dirty="0">
              <a:latin typeface="ITC Franklin Gothic Std Bk Cd"/>
              <a:ea typeface="ＭＳ Ｐゴシック" pitchFamily="-48" charset="-128"/>
              <a:cs typeface="ＭＳ Ｐゴシック"/>
            </a:endParaRPr>
          </a:p>
          <a:p>
            <a:pPr defTabSz="985933">
              <a:defRPr/>
            </a:pPr>
            <a:r>
              <a:rPr lang="en-US" altLang="en-US" dirty="0"/>
              <a:t>Students must use the secure browser to log in to the Student Interface. The secure browser is designed to ensure test security by prohibiting students from accessing any other programs or websites during testing. Your school’s Technology Coordinator is responsible for ensuring that the secure browser has been correctly installed on all testing devices. If you have questions about the secure browser, contact your Technology Coordinator. </a:t>
            </a:r>
            <a:endParaRPr lang="en-US" altLang="en-US" b="1" dirty="0">
              <a:solidFill>
                <a:srgbClr val="003AD4"/>
              </a:solidFill>
            </a:endParaRPr>
          </a:p>
          <a:p>
            <a:pPr defTabSz="985933">
              <a:defRPr/>
            </a:pPr>
            <a:r>
              <a:rPr lang="en-US" dirty="0">
                <a:latin typeface="ITC Franklin Gothic Std Bk Cd"/>
                <a:ea typeface="ＭＳ Ｐゴシック" pitchFamily="-48" charset="-128"/>
                <a:cs typeface="ＭＳ Ｐゴシック"/>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91934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a:defRPr/>
            </a:pPr>
            <a:r>
              <a:rPr lang="en-US" dirty="0"/>
              <a:t>Make sure you download the latest secure browser from the portal.</a:t>
            </a:r>
          </a:p>
          <a:p>
            <a:pPr defTabSz="985933">
              <a:defRPr/>
            </a:pPr>
            <a:endParaRPr lang="en-US" baseline="0" dirty="0"/>
          </a:p>
          <a:p>
            <a:pPr defTabSz="985933">
              <a:defRPr/>
            </a:pPr>
            <a:r>
              <a:rPr lang="en-US" baseline="0" dirty="0"/>
              <a:t>Make sure students have closed all applications on their computer before trying to log in. The Secure Browser will throw an error message if any application is open.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9581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2485070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a:defRPr/>
            </a:pPr>
            <a:r>
              <a:rPr lang="en-US" baseline="0" dirty="0">
                <a:latin typeface="Arial" panose="020B0604020202020204" pitchFamily="34" charset="0"/>
                <a:cs typeface="Arial" panose="020B0604020202020204" pitchFamily="34" charset="0"/>
              </a:rPr>
              <a:t>On the download page of the portal you’ll find links to browsers for each operating system. </a:t>
            </a:r>
          </a:p>
          <a:p>
            <a:pPr defTabSz="985933">
              <a:defRPr/>
            </a:pPr>
            <a:endParaRPr lang="en-US" baseline="0" dirty="0">
              <a:latin typeface="Arial" panose="020B0604020202020204" pitchFamily="34" charset="0"/>
              <a:cs typeface="Arial" panose="020B0604020202020204" pitchFamily="34" charset="0"/>
            </a:endParaRPr>
          </a:p>
          <a:p>
            <a:pPr defTabSz="985933">
              <a:defRPr/>
            </a:pPr>
            <a:r>
              <a:rPr lang="en-US" baseline="0" dirty="0">
                <a:latin typeface="Arial" panose="020B0604020202020204" pitchFamily="34" charset="0"/>
                <a:cs typeface="Arial" panose="020B0604020202020204" pitchFamily="34" charset="0"/>
              </a:rPr>
              <a:t>Supported systems are found either in the </a:t>
            </a:r>
            <a:r>
              <a:rPr lang="en-US" i="1" baseline="0" dirty="0">
                <a:latin typeface="Arial" panose="020B0604020202020204" pitchFamily="34" charset="0"/>
                <a:cs typeface="Arial" panose="020B0604020202020204" pitchFamily="34" charset="0"/>
              </a:rPr>
              <a:t>System Requirements </a:t>
            </a:r>
            <a:r>
              <a:rPr lang="en-US" baseline="0" dirty="0">
                <a:latin typeface="Arial" panose="020B0604020202020204" pitchFamily="34" charset="0"/>
                <a:cs typeface="Arial" panose="020B0604020202020204" pitchFamily="34" charset="0"/>
              </a:rPr>
              <a:t>document available on the portal or in the table at the top of the download page. </a:t>
            </a:r>
          </a:p>
          <a:p>
            <a:pPr defTabSz="985933">
              <a:defRPr/>
            </a:pPr>
            <a:endParaRPr lang="en-US" baseline="0" dirty="0">
              <a:latin typeface="Arial" panose="020B0604020202020204" pitchFamily="34" charset="0"/>
              <a:cs typeface="Arial" panose="020B0604020202020204" pitchFamily="34" charset="0"/>
            </a:endParaRPr>
          </a:p>
          <a:p>
            <a:pPr defTabSz="985933">
              <a:defRPr/>
            </a:pPr>
            <a:r>
              <a:rPr lang="en-US" baseline="0" dirty="0">
                <a:latin typeface="Arial" panose="020B0604020202020204" pitchFamily="34" charset="0"/>
                <a:cs typeface="Arial" panose="020B0604020202020204" pitchFamily="34" charset="0"/>
              </a:rPr>
              <a:t>Additionally, the secure browser app may be found in the app store for each tablet. </a:t>
            </a:r>
          </a:p>
          <a:p>
            <a:pPr defTabSz="985933">
              <a:defRPr/>
            </a:pPr>
            <a:endParaRPr lang="en-US" baseline="0" dirty="0">
              <a:latin typeface="Arial" panose="020B0604020202020204" pitchFamily="34" charset="0"/>
              <a:cs typeface="Arial" panose="020B0604020202020204" pitchFamily="34" charset="0"/>
            </a:endParaRPr>
          </a:p>
          <a:p>
            <a:pPr defTabSz="985933">
              <a:defRPr/>
            </a:pPr>
            <a:r>
              <a:rPr lang="en-US" baseline="0" dirty="0">
                <a:latin typeface="Arial" panose="020B0604020202020204" pitchFamily="34" charset="0"/>
                <a:cs typeface="Arial" panose="020B0604020202020204" pitchFamily="34" charset="0"/>
              </a:rPr>
              <a:t>The Secure Browser may be installed individually with your usual network tools. More information can be found in the </a:t>
            </a:r>
            <a:r>
              <a:rPr lang="en-US" i="1" baseline="0" dirty="0">
                <a:latin typeface="Arial" panose="020B0604020202020204" pitchFamily="34" charset="0"/>
                <a:cs typeface="Arial" panose="020B0604020202020204" pitchFamily="34" charset="0"/>
              </a:rPr>
              <a:t>Secure Browser Installation Manual </a:t>
            </a:r>
            <a:r>
              <a:rPr lang="en-US" baseline="0" dirty="0">
                <a:latin typeface="Arial" panose="020B0604020202020204" pitchFamily="34" charset="0"/>
                <a:cs typeface="Arial" panose="020B0604020202020204" pitchFamily="34" charset="0"/>
              </a:rPr>
              <a:t>available on the portal. </a:t>
            </a:r>
          </a:p>
          <a:p>
            <a:pPr defTabSz="985933">
              <a:defRPr/>
            </a:pPr>
            <a:endParaRPr lang="en-US" baseline="0" dirty="0">
              <a:latin typeface="Arial" panose="020B0604020202020204" pitchFamily="34" charset="0"/>
              <a:cs typeface="Arial" panose="020B0604020202020204" pitchFamily="34" charset="0"/>
            </a:endParaRPr>
          </a:p>
          <a:p>
            <a:pPr defTabSz="985933">
              <a:defRPr/>
            </a:pPr>
            <a:r>
              <a:rPr lang="en-US" baseline="0" dirty="0">
                <a:latin typeface="Arial" panose="020B0604020202020204" pitchFamily="34" charset="0"/>
                <a:cs typeface="Arial" panose="020B0604020202020204" pitchFamily="34" charset="0"/>
              </a:rPr>
              <a:t>Are there any questions regarding the Secure Browser? </a:t>
            </a:r>
          </a:p>
          <a:p>
            <a:endParaRPr 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82524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discussed the Portal</a:t>
            </a:r>
            <a:r>
              <a:rPr lang="en-US" baseline="0" dirty="0"/>
              <a:t> and the Secure Browser, let’s move on to the systems. </a:t>
            </a:r>
          </a:p>
          <a:p>
            <a:pPr defTabSz="985933">
              <a:defRPr/>
            </a:pPr>
            <a:endParaRPr lang="en-US" dirty="0"/>
          </a:p>
          <a:p>
            <a:pPr defTabSz="985933">
              <a:defRPr/>
            </a:pPr>
            <a:r>
              <a:rPr lang="en-US" dirty="0"/>
              <a:t>AIR uses a Single Sign On System. This means that your user name and password for TIDE will also be used for all other systems (TDS, ORS,</a:t>
            </a:r>
            <a:r>
              <a:rPr lang="en-US" baseline="0" dirty="0"/>
              <a:t> User Interface, and THSS). </a:t>
            </a:r>
            <a:r>
              <a:rPr lang="en-US" dirty="0"/>
              <a:t>Also, once a user has logged into one online system, he or she can go into other online systems without having to log in again until the user logs out of the system.</a:t>
            </a:r>
          </a:p>
          <a:p>
            <a:pPr defTabSz="985933">
              <a:defRPr/>
            </a:pPr>
            <a:endParaRPr lang="en-US" baseline="0" dirty="0">
              <a:latin typeface="Arial" panose="020B0604020202020204" pitchFamily="34" charset="0"/>
              <a:cs typeface="Arial" panose="020B0604020202020204" pitchFamily="34" charset="0"/>
            </a:endParaRPr>
          </a:p>
          <a:p>
            <a:pPr defTabSz="985933">
              <a:defRPr/>
            </a:pPr>
            <a:r>
              <a:rPr lang="en-US" baseline="0" dirty="0">
                <a:latin typeface="Arial" panose="020B0604020202020204" pitchFamily="34" charset="0"/>
                <a:cs typeface="Arial" panose="020B0604020202020204" pitchFamily="34" charset="0"/>
              </a:rPr>
              <a:t>After logging in, the user is free to navigate between systems. In the top left of any secure application you’ll see a dropdown menu. This menu will initially show you the application you are in. You can click on the dropdown and select the system you wish to navigate to. </a:t>
            </a:r>
          </a:p>
          <a:p>
            <a:pPr defTabSz="985933">
              <a:defRPr/>
            </a:pPr>
            <a:endParaRPr lang="en-US" baseline="0" dirty="0">
              <a:latin typeface="Arial" panose="020B0604020202020204" pitchFamily="34" charset="0"/>
              <a:cs typeface="Arial" panose="020B0604020202020204" pitchFamily="34" charset="0"/>
            </a:endParaRPr>
          </a:p>
          <a:p>
            <a:pPr defTabSz="985933">
              <a:defRPr/>
            </a:pPr>
            <a:r>
              <a:rPr lang="en-US" baseline="0" dirty="0">
                <a:latin typeface="Arial" panose="020B0604020202020204" pitchFamily="34" charset="0"/>
                <a:cs typeface="Arial" panose="020B0604020202020204" pitchFamily="34" charset="0"/>
              </a:rPr>
              <a:t>The Digital library is provided by Smarter Balanced, not AIR, and needs a separate login.  AIR is looking to federate the two systems so that in the future, the same login will also work with the Digital Library. </a:t>
            </a:r>
          </a:p>
          <a:p>
            <a:endParaRPr 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43866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ITC Franklin Gothic Std Bk Cd"/>
                <a:ea typeface="ＭＳ Ｐゴシック" pitchFamily="-48" charset="-128"/>
                <a:cs typeface="ＭＳ Ｐゴシック"/>
              </a:rPr>
              <a:t>Your TIDE account has a role, and that role has certain permissions. This table is the user roles table for Connecticut. For instance, the District Administrator role has permission to perform all the tasks in TIDE. The Test Administrator role can only view student information and download voice packs. </a:t>
            </a:r>
          </a:p>
          <a:p>
            <a:endParaRPr lang="en-US" dirty="0">
              <a:latin typeface="ITC Franklin Gothic Std Bk Cd"/>
              <a:ea typeface="ＭＳ Ｐゴシック" pitchFamily="-48" charset="-128"/>
              <a:cs typeface="ＭＳ Ｐゴシック"/>
            </a:endParaRPr>
          </a:p>
          <a:p>
            <a:r>
              <a:rPr lang="en-US" dirty="0">
                <a:latin typeface="ITC Franklin Gothic Std Bk Cd"/>
                <a:ea typeface="ＭＳ Ｐゴシック" pitchFamily="-48" charset="-128"/>
                <a:cs typeface="ＭＳ Ｐゴシック"/>
              </a:rPr>
              <a:t>In addition to limiting tasks, permissions limit scope. A district-level user can work with data pertaining to that district, and a school-level user can work with data pertaining to that school. </a:t>
            </a:r>
          </a:p>
          <a:p>
            <a:endParaRPr lang="en-US" dirty="0">
              <a:latin typeface="ITC Franklin Gothic Std Bk Cd"/>
              <a:ea typeface="ＭＳ Ｐゴシック" pitchFamily="-48" charset="-128"/>
              <a:cs typeface="ＭＳ Ｐゴシック"/>
            </a:endParaRPr>
          </a:p>
          <a:p>
            <a:r>
              <a:rPr lang="en-US" dirty="0">
                <a:latin typeface="ITC Franklin Gothic Std Bk Cd"/>
                <a:ea typeface="ＭＳ Ｐゴシック" pitchFamily="-48" charset="-128"/>
                <a:cs typeface="ＭＳ Ｐゴシック"/>
              </a:rPr>
              <a:t>For a detailed list of user roles and associated permissions, see your </a:t>
            </a:r>
            <a:r>
              <a:rPr lang="en-US" i="1" dirty="0">
                <a:latin typeface="ITC Franklin Gothic Std Bk Cd"/>
                <a:ea typeface="ＭＳ Ｐゴシック" pitchFamily="-48" charset="-128"/>
                <a:cs typeface="ＭＳ Ｐゴシック"/>
              </a:rPr>
              <a:t>TIDE User Guide</a:t>
            </a:r>
            <a:r>
              <a:rPr lang="en-US" dirty="0">
                <a:latin typeface="ITC Franklin Gothic Std Bk Cd"/>
                <a:ea typeface="ＭＳ Ｐゴシック" pitchFamily="-48" charset="-128"/>
                <a:cs typeface="ＭＳ Ｐゴシック"/>
              </a:rPr>
              <a:t>.</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03650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a:defRPr/>
            </a:pPr>
            <a:r>
              <a:rPr lang="en-US" dirty="0"/>
              <a:t>The</a:t>
            </a:r>
            <a:r>
              <a:rPr lang="en-US" baseline="0" dirty="0"/>
              <a:t> first TIDE feature we will look at is Manage Users. Here you see the Users tab. If you want to add users this is the tab you will go to.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14369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a:defRPr/>
            </a:pPr>
            <a:r>
              <a:rPr lang="en-US" altLang="en-US" dirty="0">
                <a:solidFill>
                  <a:schemeClr val="tx1"/>
                </a:solidFill>
                <a:latin typeface="Arial" panose="020B0604020202020204" pitchFamily="34" charset="0"/>
                <a:cs typeface="Arial" panose="020B0604020202020204" pitchFamily="34" charset="0"/>
              </a:rPr>
              <a:t>If</a:t>
            </a:r>
            <a:r>
              <a:rPr lang="en-US" altLang="en-US" baseline="0" dirty="0">
                <a:solidFill>
                  <a:schemeClr val="tx1"/>
                </a:solidFill>
                <a:latin typeface="Arial" panose="020B0604020202020204" pitchFamily="34" charset="0"/>
                <a:cs typeface="Arial" panose="020B0604020202020204" pitchFamily="34" charset="0"/>
              </a:rPr>
              <a:t> a user does not exist in TIDE you may add them. T</a:t>
            </a:r>
            <a:r>
              <a:rPr lang="en-US" altLang="en-US" dirty="0">
                <a:solidFill>
                  <a:schemeClr val="tx1"/>
                </a:solidFill>
                <a:latin typeface="Arial" panose="020B0604020202020204" pitchFamily="34" charset="0"/>
                <a:cs typeface="Arial" panose="020B0604020202020204" pitchFamily="34" charset="0"/>
              </a:rPr>
              <a:t>here are two</a:t>
            </a:r>
            <a:r>
              <a:rPr lang="en-US" altLang="en-US" baseline="0" dirty="0">
                <a:solidFill>
                  <a:schemeClr val="tx1"/>
                </a:solidFill>
                <a:latin typeface="Arial" panose="020B0604020202020204" pitchFamily="34" charset="0"/>
                <a:cs typeface="Arial" panose="020B0604020202020204" pitchFamily="34" charset="0"/>
              </a:rPr>
              <a:t> ways to add user accounts. The f</a:t>
            </a:r>
            <a:r>
              <a:rPr lang="en-US" altLang="en-US" dirty="0">
                <a:solidFill>
                  <a:schemeClr val="tx1"/>
                </a:solidFill>
                <a:latin typeface="Arial" panose="020B0604020202020204" pitchFamily="34" charset="0"/>
                <a:cs typeface="Arial" panose="020B0604020202020204" pitchFamily="34" charset="0"/>
              </a:rPr>
              <a:t>irst way is to manually add them </a:t>
            </a:r>
            <a:r>
              <a:rPr lang="en-US" altLang="en-US" baseline="0" dirty="0">
                <a:solidFill>
                  <a:schemeClr val="tx1"/>
                </a:solidFill>
                <a:latin typeface="Arial" panose="020B0604020202020204" pitchFamily="34" charset="0"/>
                <a:cs typeface="Arial" panose="020B0604020202020204" pitchFamily="34" charset="0"/>
              </a:rPr>
              <a:t>with the </a:t>
            </a:r>
            <a:r>
              <a:rPr lang="en-US" altLang="en-US" b="0" baseline="0" dirty="0">
                <a:solidFill>
                  <a:schemeClr val="tx1"/>
                </a:solidFill>
                <a:latin typeface="Arial" panose="020B0604020202020204" pitchFamily="34" charset="0"/>
                <a:cs typeface="Arial" panose="020B0604020202020204" pitchFamily="34" charset="0"/>
              </a:rPr>
              <a:t>[Add User] </a:t>
            </a:r>
            <a:r>
              <a:rPr lang="en-US" altLang="en-US" baseline="0" dirty="0">
                <a:solidFill>
                  <a:schemeClr val="tx1"/>
                </a:solidFill>
                <a:latin typeface="Arial" panose="020B0604020202020204" pitchFamily="34" charset="0"/>
                <a:cs typeface="Arial" panose="020B0604020202020204" pitchFamily="34" charset="0"/>
              </a:rPr>
              <a:t>button. Fill out the information in the form, and click </a:t>
            </a:r>
            <a:r>
              <a:rPr lang="en-US" altLang="en-US" b="0" baseline="0" dirty="0">
                <a:solidFill>
                  <a:schemeClr val="tx1"/>
                </a:solidFill>
                <a:latin typeface="Arial" panose="020B0604020202020204" pitchFamily="34" charset="0"/>
                <a:cs typeface="Arial" panose="020B0604020202020204" pitchFamily="34" charset="0"/>
              </a:rPr>
              <a:t>[Add User]. </a:t>
            </a:r>
            <a:r>
              <a:rPr lang="en-US" altLang="en-US" baseline="0" dirty="0">
                <a:solidFill>
                  <a:schemeClr val="tx1"/>
                </a:solidFill>
                <a:latin typeface="Arial" panose="020B0604020202020204" pitchFamily="34" charset="0"/>
                <a:cs typeface="Arial" panose="020B0604020202020204" pitchFamily="34" charset="0"/>
              </a:rPr>
              <a:t>The fields marked with an asterisk are mandatory. The e-mail address will be the user’s username for all AIR applications. </a:t>
            </a:r>
          </a:p>
          <a:p>
            <a:pPr defTabSz="985933">
              <a:defRPr/>
            </a:pPr>
            <a:endParaRPr lang="en-US" alt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The second way</a:t>
            </a:r>
            <a:r>
              <a:rPr lang="en-US" baseline="0" dirty="0">
                <a:solidFill>
                  <a:schemeClr val="tx1"/>
                </a:solidFill>
                <a:latin typeface="Arial" panose="020B0604020202020204" pitchFamily="34" charset="0"/>
                <a:cs typeface="Arial" panose="020B0604020202020204" pitchFamily="34" charset="0"/>
              </a:rPr>
              <a:t> to add users is to create an upload file in Excel or CSV format, and then upload that file to TIDE. If you have many new users to add, this method is easier than adding each one individually with the Add users. To create an upload file, download the correct template from TIDE and fill it out with your users. More information on this process is available in the </a:t>
            </a:r>
            <a:r>
              <a:rPr lang="en-US" i="1" baseline="0" dirty="0">
                <a:solidFill>
                  <a:schemeClr val="tx1"/>
                </a:solidFill>
                <a:latin typeface="Arial" panose="020B0604020202020204" pitchFamily="34" charset="0"/>
                <a:cs typeface="Arial" panose="020B0604020202020204" pitchFamily="34" charset="0"/>
              </a:rPr>
              <a:t>TIDE User Guide </a:t>
            </a:r>
            <a:r>
              <a:rPr lang="en-US" i="0" baseline="0" dirty="0">
                <a:solidFill>
                  <a:schemeClr val="tx1"/>
                </a:solidFill>
                <a:latin typeface="Arial" panose="020B0604020202020204" pitchFamily="34" charset="0"/>
                <a:cs typeface="Arial" panose="020B0604020202020204" pitchFamily="34" charset="0"/>
              </a:rPr>
              <a:t>on the portal</a:t>
            </a:r>
            <a:r>
              <a:rPr lang="en-US" baseline="0" dirty="0">
                <a:solidFill>
                  <a:schemeClr val="tx1"/>
                </a:solidFill>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46508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a:defRPr/>
            </a:pPr>
            <a:r>
              <a:rPr lang="en-US" dirty="0">
                <a:solidFill>
                  <a:schemeClr val="tx1"/>
                </a:solidFill>
                <a:latin typeface="Arial" panose="020B0604020202020204" pitchFamily="34" charset="0"/>
                <a:cs typeface="Arial" panose="020B0604020202020204" pitchFamily="34" charset="0"/>
              </a:rPr>
              <a:t>The next TIDE tab we will discuss is </a:t>
            </a:r>
            <a:r>
              <a:rPr lang="en-US" b="0" dirty="0">
                <a:solidFill>
                  <a:schemeClr val="tx1"/>
                </a:solidFill>
                <a:latin typeface="Arial" panose="020B0604020202020204" pitchFamily="34" charset="0"/>
                <a:cs typeface="Arial" panose="020B0604020202020204" pitchFamily="34" charset="0"/>
              </a:rPr>
              <a:t>the </a:t>
            </a:r>
            <a:r>
              <a:rPr lang="en-US" b="0" baseline="0" dirty="0">
                <a:solidFill>
                  <a:schemeClr val="tx1"/>
                </a:solidFill>
                <a:latin typeface="Arial" panose="020B0604020202020204" pitchFamily="34" charset="0"/>
                <a:cs typeface="Arial" panose="020B0604020202020204" pitchFamily="34" charset="0"/>
              </a:rPr>
              <a:t>[Student Information] tab. This tab </a:t>
            </a:r>
            <a:r>
              <a:rPr lang="en-US" baseline="0" dirty="0">
                <a:solidFill>
                  <a:schemeClr val="tx1"/>
                </a:solidFill>
                <a:latin typeface="Arial" panose="020B0604020202020204" pitchFamily="34" charset="0"/>
                <a:cs typeface="Arial" panose="020B0604020202020204" pitchFamily="34" charset="0"/>
              </a:rPr>
              <a:t>contains sub-tabs for viewing students, and uploading students test settings. Only the state is will be adding, deleting and updating student records</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pPr defTabSz="985933">
              <a:defRPr/>
            </a:pPr>
            <a:r>
              <a:rPr lang="en-US" dirty="0">
                <a:latin typeface="Arial" panose="020B0604020202020204" pitchFamily="34" charset="0"/>
                <a:ea typeface="ＭＳ Ｐゴシック" pitchFamily="-48" charset="-128"/>
                <a:cs typeface="Arial" panose="020B0604020202020204" pitchFamily="34" charset="0"/>
              </a:rPr>
              <a:t>Accommodations and designated</a:t>
            </a:r>
            <a:r>
              <a:rPr lang="en-US" baseline="0" dirty="0">
                <a:latin typeface="Arial" panose="020B0604020202020204" pitchFamily="34" charset="0"/>
                <a:ea typeface="ＭＳ Ｐゴシック" pitchFamily="-48" charset="-128"/>
                <a:cs typeface="Arial" panose="020B0604020202020204" pitchFamily="34" charset="0"/>
              </a:rPr>
              <a:t> supports </a:t>
            </a:r>
            <a:r>
              <a:rPr lang="en-US" dirty="0">
                <a:latin typeface="Arial" panose="020B0604020202020204" pitchFamily="34" charset="0"/>
                <a:ea typeface="ＭＳ Ｐゴシック" pitchFamily="-48" charset="-128"/>
                <a:cs typeface="Arial" panose="020B0604020202020204" pitchFamily="34" charset="0"/>
              </a:rPr>
              <a:t>will be set at the school or district levels. TAs and teachers cannot assign accommodations and designated</a:t>
            </a:r>
            <a:r>
              <a:rPr lang="en-US" baseline="0" dirty="0">
                <a:latin typeface="Arial" panose="020B0604020202020204" pitchFamily="34" charset="0"/>
                <a:ea typeface="ＭＳ Ｐゴシック" pitchFamily="-48" charset="-128"/>
                <a:cs typeface="Arial" panose="020B0604020202020204" pitchFamily="34" charset="0"/>
              </a:rPr>
              <a:t> supports</a:t>
            </a:r>
            <a:r>
              <a:rPr lang="en-US" dirty="0">
                <a:latin typeface="Arial" panose="020B0604020202020204" pitchFamily="34" charset="0"/>
                <a:ea typeface="ＭＳ Ｐゴシック" pitchFamily="-48" charset="-128"/>
                <a:cs typeface="Arial" panose="020B0604020202020204" pitchFamily="34" charset="0"/>
              </a:rPr>
              <a:t> in TIDE. </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28500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pitchFamily="-48" charset="-128"/>
                <a:cs typeface="Arial" panose="020B0604020202020204" pitchFamily="34" charset="0"/>
              </a:rPr>
              <a:t>The View Students page includes a form for setting selection criteria to search for students. Some criteria are required, such as the state, district, and school. Other criteria are optional, such as the SSID and student’s first or last name.</a:t>
            </a:r>
          </a:p>
          <a:p>
            <a:endParaRPr lang="en-US" dirty="0">
              <a:latin typeface="Arial" panose="020B0604020202020204" pitchFamily="34" charset="0"/>
              <a:ea typeface="ＭＳ Ｐゴシック" pitchFamily="-48" charset="-128"/>
              <a:cs typeface="Arial" panose="020B0604020202020204" pitchFamily="34" charset="0"/>
            </a:endParaRPr>
          </a:p>
          <a:p>
            <a:r>
              <a:rPr lang="en-US" dirty="0">
                <a:latin typeface="Arial" panose="020B0604020202020204" pitchFamily="34" charset="0"/>
                <a:ea typeface="ＭＳ Ｐゴシック" pitchFamily="-48" charset="-128"/>
                <a:cs typeface="Arial" panose="020B0604020202020204" pitchFamily="34" charset="0"/>
              </a:rPr>
              <a:t>You can further refine your criteria by clicking [Add Additional Search Criteria]. Using this feature, you can retrieve students matching required demographics, test settings, or other criteria.</a:t>
            </a:r>
          </a:p>
          <a:p>
            <a:endParaRPr 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84393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pitchFamily="-48" charset="-128"/>
                <a:cs typeface="Arial" panose="020B0604020202020204" pitchFamily="34" charset="0"/>
              </a:rPr>
              <a:t>TIDE will display all the students satisfying the search criteria. You can sort the listing by clicking a column heading in the table. From here you can: </a:t>
            </a:r>
          </a:p>
          <a:p>
            <a:endParaRPr lang="en-US" altLang="en-US" dirty="0">
              <a:latin typeface="Arial" panose="020B0604020202020204" pitchFamily="34" charset="0"/>
              <a:ea typeface="ＭＳ Ｐゴシック" pitchFamily="-48" charset="-128"/>
              <a:cs typeface="Arial" panose="020B0604020202020204" pitchFamily="34" charset="0"/>
            </a:endParaRPr>
          </a:p>
          <a:p>
            <a:pPr marL="184862" indent="-184862">
              <a:buFont typeface="Arial" panose="020B0604020202020204" pitchFamily="34" charset="0"/>
              <a:buChar char="•"/>
            </a:pPr>
            <a:r>
              <a:rPr lang="en-US" altLang="en-US" dirty="0">
                <a:latin typeface="Arial" panose="020B0604020202020204" pitchFamily="34" charset="0"/>
                <a:ea typeface="ＭＳ Ｐゴシック" pitchFamily="-48" charset="-128"/>
                <a:cs typeface="Arial" panose="020B0604020202020204" pitchFamily="34" charset="0"/>
              </a:rPr>
              <a:t>You can modify a student’s test settings and accommodations, by clicking [View].</a:t>
            </a:r>
          </a:p>
          <a:p>
            <a:pPr marL="184862" indent="-184862">
              <a:buFont typeface="Arial" panose="020B0604020202020204" pitchFamily="34" charset="0"/>
              <a:buChar char="•"/>
            </a:pPr>
            <a:endParaRPr lang="en-US" altLang="en-US" dirty="0">
              <a:latin typeface="Arial" panose="020B0604020202020204" pitchFamily="34" charset="0"/>
              <a:ea typeface="ＭＳ Ｐゴシック" pitchFamily="-48" charset="-128"/>
              <a:cs typeface="Arial" panose="020B0604020202020204" pitchFamily="34" charset="0"/>
            </a:endParaRPr>
          </a:p>
          <a:p>
            <a:pPr marL="184862" indent="-184862">
              <a:buFont typeface="Arial" panose="020B0604020202020204" pitchFamily="34" charset="0"/>
              <a:buChar char="•"/>
            </a:pPr>
            <a:r>
              <a:rPr lang="en-US" altLang="en-US" dirty="0">
                <a:latin typeface="Arial" panose="020B0604020202020204" pitchFamily="34" charset="0"/>
                <a:ea typeface="ＭＳ Ｐゴシック" pitchFamily="-48" charset="-128"/>
                <a:cs typeface="Arial" panose="020B0604020202020204" pitchFamily="34" charset="0"/>
              </a:rPr>
              <a:t>You can export student information into an Excel file</a:t>
            </a:r>
          </a:p>
          <a:p>
            <a:endParaRPr lang="en-US" altLang="en-US" dirty="0">
              <a:latin typeface="Arial" panose="020B0604020202020204" pitchFamily="34" charset="0"/>
              <a:ea typeface="ＭＳ Ｐゴシック" pitchFamily="-48" charset="-128"/>
              <a:cs typeface="Arial" panose="020B0604020202020204" pitchFamily="34" charset="0"/>
            </a:endParaRPr>
          </a:p>
          <a:p>
            <a:r>
              <a:rPr lang="en-US" altLang="en-US" dirty="0">
                <a:latin typeface="Arial" panose="020B0604020202020204" pitchFamily="34" charset="0"/>
                <a:ea typeface="ＭＳ Ｐゴシック" pitchFamily="-48" charset="-128"/>
                <a:cs typeface="Arial" panose="020B0604020202020204" pitchFamily="34" charset="0"/>
              </a:rPr>
              <a:t>For more detailed information about each of these activities, see the </a:t>
            </a:r>
            <a:r>
              <a:rPr lang="en-US" altLang="en-US" i="1" dirty="0">
                <a:latin typeface="Arial" panose="020B0604020202020204" pitchFamily="34" charset="0"/>
                <a:ea typeface="ＭＳ Ｐゴシック" pitchFamily="-48" charset="-128"/>
                <a:cs typeface="Arial" panose="020B0604020202020204" pitchFamily="34" charset="0"/>
              </a:rPr>
              <a:t>TIDE User Guide</a:t>
            </a:r>
            <a:r>
              <a:rPr lang="en-US" altLang="en-US" dirty="0">
                <a:latin typeface="Arial" panose="020B0604020202020204" pitchFamily="34" charset="0"/>
                <a:ea typeface="ＭＳ Ｐゴシック" pitchFamily="-48" charset="-128"/>
                <a:cs typeface="Arial" panose="020B0604020202020204" pitchFamily="34" charset="0"/>
              </a:rPr>
              <a:t>.</a:t>
            </a:r>
            <a:endParaRPr lang="en-US" altLang="en-US" dirty="0"/>
          </a:p>
          <a:p>
            <a:pPr defTabSz="94850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9189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In</a:t>
            </a:r>
            <a:r>
              <a:rPr lang="en-US" baseline="0" dirty="0">
                <a:solidFill>
                  <a:schemeClr val="tx1"/>
                </a:solidFill>
                <a:latin typeface="Arial" panose="020B0604020202020204" pitchFamily="34" charset="0"/>
                <a:cs typeface="Arial" panose="020B0604020202020204" pitchFamily="34" charset="0"/>
              </a:rPr>
              <a:t> TIDE, there are two ways to apply student’s test settings. The first way is to manually set them under the student information tab. </a:t>
            </a:r>
            <a:r>
              <a:rPr lang="en-US" dirty="0">
                <a:solidFill>
                  <a:schemeClr val="tx1"/>
                </a:solidFill>
                <a:latin typeface="Arial" panose="020B0604020202020204" pitchFamily="34" charset="0"/>
                <a:cs typeface="Arial" panose="020B0604020202020204" pitchFamily="34" charset="0"/>
              </a:rPr>
              <a:t>The second way</a:t>
            </a:r>
            <a:r>
              <a:rPr lang="en-US" baseline="0" dirty="0">
                <a:solidFill>
                  <a:schemeClr val="tx1"/>
                </a:solidFill>
                <a:latin typeface="Arial" panose="020B0604020202020204" pitchFamily="34" charset="0"/>
                <a:cs typeface="Arial" panose="020B0604020202020204" pitchFamily="34" charset="0"/>
              </a:rPr>
              <a:t> to set accommodations is to compose an upload file in Excel or CSV format, and then upload that file to TIDE. This method is easiest if you have many new students and you don’t want to add them one at a time under the Upload Student Information tab. To upload students settings select the Upload Student Settings tab. </a:t>
            </a:r>
          </a:p>
          <a:p>
            <a:endParaRPr lang="en-US" baseline="0" dirty="0">
              <a:solidFill>
                <a:schemeClr val="tx1"/>
              </a:solidFill>
              <a:latin typeface="Arial" panose="020B0604020202020204" pitchFamily="34" charset="0"/>
              <a:cs typeface="Arial" panose="020B0604020202020204" pitchFamily="34" charset="0"/>
            </a:endParaRPr>
          </a:p>
          <a:p>
            <a:pPr defTabSz="94850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7760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841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tx1"/>
                </a:solidFill>
                <a:latin typeface="+mn-lt"/>
              </a:rPr>
              <a:t>Note</a:t>
            </a:r>
            <a:r>
              <a:rPr lang="en-US" sz="1200" dirty="0">
                <a:solidFill>
                  <a:schemeClr val="tx1"/>
                </a:solidFill>
                <a:latin typeface="+mn-lt"/>
              </a:rPr>
              <a:t>: Irregularities and Improprieties </a:t>
            </a:r>
            <a:r>
              <a:rPr lang="en-US" sz="1200" b="1" dirty="0">
                <a:solidFill>
                  <a:schemeClr val="tx1"/>
                </a:solidFill>
                <a:latin typeface="+mn-lt"/>
              </a:rPr>
              <a:t>do not need</a:t>
            </a:r>
            <a:r>
              <a:rPr lang="en-US" sz="1200" dirty="0">
                <a:solidFill>
                  <a:schemeClr val="tx1"/>
                </a:solidFill>
                <a:latin typeface="+mn-lt"/>
              </a:rPr>
              <a:t> to be reported directly to CSDE via</a:t>
            </a:r>
            <a:r>
              <a:rPr lang="en-US" sz="1200" baseline="0" dirty="0">
                <a:solidFill>
                  <a:schemeClr val="tx1"/>
                </a:solidFill>
                <a:latin typeface="+mn-lt"/>
              </a:rPr>
              <a:t> </a:t>
            </a:r>
            <a:r>
              <a:rPr lang="en-US" sz="1200" dirty="0">
                <a:solidFill>
                  <a:schemeClr val="tx1"/>
                </a:solidFill>
                <a:latin typeface="+mn-lt"/>
              </a:rPr>
              <a:t>phone or e-mail.</a:t>
            </a:r>
          </a:p>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3729587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808033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solidFill>
                  <a:schemeClr val="tx1"/>
                </a:solidFill>
                <a:latin typeface="Arial" panose="020B0604020202020204" pitchFamily="34" charset="0"/>
                <a:cs typeface="Arial" panose="020B0604020202020204" pitchFamily="34" charset="0"/>
              </a:rPr>
              <a:t>The </a:t>
            </a:r>
            <a:r>
              <a:rPr lang="en-US" altLang="en-US" b="0" baseline="0" dirty="0">
                <a:solidFill>
                  <a:schemeClr val="tx1"/>
                </a:solidFill>
                <a:latin typeface="Arial" panose="020B0604020202020204" pitchFamily="34" charset="0"/>
                <a:cs typeface="Arial" panose="020B0604020202020204" pitchFamily="34" charset="0"/>
              </a:rPr>
              <a:t>Create Appeals </a:t>
            </a:r>
            <a:r>
              <a:rPr lang="en-US" altLang="en-US" baseline="0" dirty="0">
                <a:solidFill>
                  <a:schemeClr val="tx1"/>
                </a:solidFill>
                <a:latin typeface="Arial" panose="020B0604020202020204" pitchFamily="34" charset="0"/>
                <a:cs typeface="Arial" panose="020B0604020202020204" pitchFamily="34" charset="0"/>
              </a:rPr>
              <a:t>page is where the user can create an appeal for a test.</a:t>
            </a:r>
          </a:p>
          <a:p>
            <a:endParaRPr lang="en-US" altLang="en-US" baseline="0" dirty="0">
              <a:solidFill>
                <a:schemeClr val="tx1"/>
              </a:solidFill>
              <a:latin typeface="Arial" panose="020B0604020202020204" pitchFamily="34" charset="0"/>
              <a:cs typeface="Arial" panose="020B0604020202020204" pitchFamily="34" charset="0"/>
            </a:endParaRPr>
          </a:p>
          <a:p>
            <a:r>
              <a:rPr lang="en-US" altLang="en-US" baseline="0" dirty="0">
                <a:solidFill>
                  <a:schemeClr val="tx1"/>
                </a:solidFill>
                <a:latin typeface="Arial" panose="020B0604020202020204" pitchFamily="34" charset="0"/>
                <a:cs typeface="Arial" panose="020B0604020202020204" pitchFamily="34" charset="0"/>
              </a:rPr>
              <a:t>The first step to create an appeal is to select the type of appeal you want to create. </a:t>
            </a:r>
          </a:p>
          <a:p>
            <a:endParaRPr lang="en-US" altLang="en-US" baseline="0" dirty="0">
              <a:solidFill>
                <a:schemeClr val="tx1"/>
              </a:solidFill>
              <a:latin typeface="Arial" panose="020B0604020202020204" pitchFamily="34" charset="0"/>
              <a:cs typeface="Arial" panose="020B0604020202020204" pitchFamily="34" charset="0"/>
            </a:endParaRPr>
          </a:p>
          <a:p>
            <a:r>
              <a:rPr lang="en-US" altLang="en-US" baseline="0" dirty="0">
                <a:solidFill>
                  <a:schemeClr val="tx1"/>
                </a:solidFill>
                <a:latin typeface="Arial" panose="020B0604020202020204" pitchFamily="34" charset="0"/>
                <a:cs typeface="Arial" panose="020B0604020202020204" pitchFamily="34" charset="0"/>
              </a:rPr>
              <a:t>The second and third steps set search criteria for a given test result. When you click </a:t>
            </a:r>
            <a:r>
              <a:rPr lang="en-US" altLang="en-US" b="0" baseline="0" dirty="0">
                <a:solidFill>
                  <a:schemeClr val="tx1"/>
                </a:solidFill>
                <a:latin typeface="Arial" panose="020B0604020202020204" pitchFamily="34" charset="0"/>
                <a:cs typeface="Arial" panose="020B0604020202020204" pitchFamily="34" charset="0"/>
              </a:rPr>
              <a:t>[Search], </a:t>
            </a:r>
            <a:r>
              <a:rPr lang="en-US" altLang="en-US" baseline="0" dirty="0">
                <a:solidFill>
                  <a:schemeClr val="tx1"/>
                </a:solidFill>
                <a:latin typeface="Arial" panose="020B0604020202020204" pitchFamily="34" charset="0"/>
                <a:cs typeface="Arial" panose="020B0604020202020204" pitchFamily="34" charset="0"/>
              </a:rPr>
              <a:t>TIDE displays all the test results satisfying the criteria.</a:t>
            </a:r>
            <a:endParaRPr lang="en-US" alt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625735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also a </a:t>
            </a:r>
            <a:r>
              <a:rPr lang="en-US" dirty="0"/>
              <a:t>Rosters feature available in TIDE. Rosters</a:t>
            </a:r>
            <a:r>
              <a:rPr lang="en-US" baseline="0" dirty="0"/>
              <a:t> are groups of students associated with a teacher in a particular school. Rosters typically represent entire classrooms in lower grades, or individual classroom periods in upper grades. Users can also create customs lists for example, a list of students receiving special instructions or who below to an extracurricular program to view information as a group. </a:t>
            </a:r>
          </a:p>
          <a:p>
            <a:endParaRPr lang="en-US" baseline="0" dirty="0"/>
          </a:p>
          <a:p>
            <a:r>
              <a:rPr lang="en-US" baseline="0" dirty="0"/>
              <a:t>Due to time constraints we don’t have time to discuss Rosters more in depth but you can find more information regarding Rosters in </a:t>
            </a:r>
            <a:r>
              <a:rPr lang="en-US" i="0" baseline="0" dirty="0"/>
              <a:t>the</a:t>
            </a:r>
            <a:r>
              <a:rPr lang="en-US" i="1" baseline="0" dirty="0"/>
              <a:t> TIDE User Guide</a:t>
            </a:r>
            <a:r>
              <a:rPr lang="en-US" i="0" baseline="0" dirty="0"/>
              <a:t>, which will be posted to the portal and we will also hold more trainings in the future. </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46862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95247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a:defRPr/>
            </a:pPr>
            <a:r>
              <a:rPr lang="en-US" dirty="0">
                <a:latin typeface="Arial" panose="020B0604020202020204" pitchFamily="34" charset="0"/>
                <a:ea typeface="ＭＳ Ｐゴシック" pitchFamily="-48" charset="-128"/>
                <a:cs typeface="Arial" panose="020B0604020202020204" pitchFamily="34" charset="0"/>
              </a:rPr>
              <a:t>The second system we will talk about is the Test Delivery System. Throughout the rest of this presentation this system will be referred to as TDS. </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pPr defTabSz="985933">
              <a:defRPr/>
            </a:pPr>
            <a:r>
              <a:rPr lang="en-US" dirty="0">
                <a:latin typeface="Arial" panose="020B0604020202020204" pitchFamily="34" charset="0"/>
                <a:ea typeface="ＭＳ Ｐゴシック" pitchFamily="-48" charset="-128"/>
                <a:cs typeface="Arial" panose="020B0604020202020204" pitchFamily="34" charset="0"/>
              </a:rPr>
              <a:t>TIDE provides all the information that TDS needs to test a student and a Test Administrator needs to proctor a test.</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pPr defTabSz="985933">
              <a:defRPr/>
            </a:pPr>
            <a:r>
              <a:rPr lang="en-US" dirty="0">
                <a:latin typeface="Arial" panose="020B0604020202020204" pitchFamily="34" charset="0"/>
                <a:ea typeface="ＭＳ Ｐゴシック" pitchFamily="-48" charset="-128"/>
                <a:cs typeface="Arial" panose="020B0604020202020204" pitchFamily="34" charset="0"/>
              </a:rPr>
              <a:t>There are two interfaces, the student interface where the students access the test, and the Test administrator interface where test administrators are able to proctor student tests.</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pPr defTabSz="985933">
              <a:defRPr/>
            </a:pPr>
            <a:r>
              <a:rPr lang="en-US" dirty="0">
                <a:latin typeface="Arial" panose="020B0604020202020204" pitchFamily="34" charset="0"/>
                <a:ea typeface="ＭＳ Ｐゴシック" pitchFamily="-48" charset="-128"/>
                <a:cs typeface="Arial" panose="020B0604020202020204" pitchFamily="34" charset="0"/>
              </a:rPr>
              <a:t>Additionally, the test delivery system is used to provide access to practice and training tests where students can explore testing tools, check test settings, and practice testing. Test Administrators can practice administering tests, or administer tests for students who need to practice in a proctors setting, such as those who require print on demand.</a:t>
            </a:r>
          </a:p>
          <a:p>
            <a:pPr defTabSz="985933">
              <a:defRPr/>
            </a:pPr>
            <a:endParaRPr lang="en-US" dirty="0">
              <a:latin typeface="Arial" panose="020B0604020202020204" pitchFamily="34" charset="0"/>
              <a:ea typeface="ＭＳ Ｐゴシック" pitchFamily="-48" charset="-128"/>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38289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charset="0"/>
              </a:rPr>
              <a:t>As a Test Administrator, you will use the Test Administrator Interface to create and manage test sessions. To access the TA Interface, visit your portal page.</a:t>
            </a:r>
          </a:p>
          <a:p>
            <a:pPr eaLnBrk="1" hangingPunct="1">
              <a:spcBef>
                <a:spcPct val="0"/>
              </a:spcBef>
            </a:pPr>
            <a:endParaRPr lang="en-US" altLang="en-US" dirty="0">
              <a:latin typeface="Arial" charset="0"/>
            </a:endParaRPr>
          </a:p>
          <a:p>
            <a:pPr eaLnBrk="1" hangingPunct="1">
              <a:spcBef>
                <a:spcPct val="0"/>
              </a:spcBef>
            </a:pPr>
            <a:r>
              <a:rPr lang="en-US" altLang="en-US" dirty="0">
                <a:latin typeface="Arial" charset="0"/>
              </a:rPr>
              <a:t>This is the login screen.  You must have an authorized username and password in order to log in to the TA Interface.  </a:t>
            </a:r>
            <a:r>
              <a:rPr lang="en-US" altLang="en-US" dirty="0">
                <a:solidFill>
                  <a:srgbClr val="FF0000"/>
                </a:solidFill>
                <a:latin typeface="Arial" charset="0"/>
              </a:rPr>
              <a:t> </a:t>
            </a:r>
            <a:r>
              <a:rPr lang="en-US" altLang="en-US" dirty="0">
                <a:latin typeface="Arial" charset="0"/>
              </a:rPr>
              <a:t>Once your user account has been created, you can use the same username and password to access other online systems to which you have access.  Your login information is private and should not be shared with anyone else.</a:t>
            </a:r>
          </a:p>
          <a:p>
            <a:pPr eaLnBrk="1" hangingPunct="1">
              <a:spcBef>
                <a:spcPct val="0"/>
              </a:spcBef>
            </a:pPr>
            <a:r>
              <a:rPr lang="en-US" altLang="en-US" dirty="0">
                <a:latin typeface="Arial" charset="0"/>
              </a:rPr>
              <a:t> </a:t>
            </a:r>
          </a:p>
          <a:p>
            <a:pPr eaLnBrk="1" hangingPunct="1">
              <a:spcBef>
                <a:spcPct val="0"/>
              </a:spcBef>
            </a:pPr>
            <a:r>
              <a:rPr lang="en-US" altLang="en-US" dirty="0">
                <a:latin typeface="Arial" charset="0"/>
              </a:rPr>
              <a:t>To login, enter your username and password, and click [Secure </a:t>
            </a:r>
            <a:r>
              <a:rPr lang="en-US" altLang="ja-JP" b="0" dirty="0">
                <a:latin typeface="Arial" charset="0"/>
              </a:rPr>
              <a:t>Login</a:t>
            </a:r>
            <a:r>
              <a:rPr lang="en-US" altLang="ja-JP" dirty="0">
                <a:latin typeface="Arial" charset="0"/>
              </a:rPr>
              <a:t>].</a:t>
            </a:r>
            <a:endParaRPr lang="en-US" altLang="en-US" dirty="0">
              <a:latin typeface="Arial" charset="0"/>
            </a:endParaRPr>
          </a:p>
          <a:p>
            <a:endParaRPr lang="en-US" dirty="0">
              <a:latin typeface="Arial" panose="020B0604020202020204" pitchFamily="34" charset="0"/>
              <a:ea typeface="ＭＳ Ｐゴシック" pitchFamily="-48"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44046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charset="0"/>
              </a:rPr>
              <a:t>Once you have logged in, you will see the TA Interface.  From here, you can access the features you need to create and manage test sessions, look up students, and access help information.  We will begin with an overview of the interface, followed by a more detailed review of each feature.</a:t>
            </a:r>
          </a:p>
          <a:p>
            <a:pPr eaLnBrk="1" hangingPunct="1">
              <a:spcBef>
                <a:spcPct val="0"/>
              </a:spcBef>
            </a:pPr>
            <a:endParaRPr lang="en-US" altLang="en-US" dirty="0">
              <a:latin typeface="Arial" charset="0"/>
            </a:endParaRPr>
          </a:p>
          <a:p>
            <a:pPr defTabSz="985933" eaLnBrk="1" hangingPunct="1">
              <a:spcBef>
                <a:spcPct val="0"/>
              </a:spcBef>
              <a:defRPr/>
            </a:pPr>
            <a:r>
              <a:rPr lang="en-US" altLang="en-US" dirty="0">
                <a:latin typeface="Arial" charset="0"/>
              </a:rPr>
              <a:t>In the header row, you will see your username, a help link, and the logout button.  You can click on the </a:t>
            </a:r>
            <a:r>
              <a:rPr lang="en-US" altLang="en-US" b="0" dirty="0">
                <a:latin typeface="Arial" charset="0"/>
              </a:rPr>
              <a:t>[Help</a:t>
            </a:r>
            <a:r>
              <a:rPr lang="en-US" altLang="en-US" dirty="0">
                <a:latin typeface="Arial" charset="0"/>
              </a:rPr>
              <a:t>] link to access additional information about the TA Interface. Click on [</a:t>
            </a:r>
            <a:r>
              <a:rPr lang="en-US" altLang="en-US" b="0" dirty="0">
                <a:latin typeface="Arial" charset="0"/>
              </a:rPr>
              <a:t>Log Out</a:t>
            </a:r>
            <a:r>
              <a:rPr lang="en-US" altLang="en-US" dirty="0">
                <a:latin typeface="Arial" charset="0"/>
              </a:rPr>
              <a:t>] when you want to exit the TA Interface. </a:t>
            </a:r>
          </a:p>
          <a:p>
            <a:pPr eaLnBrk="1" hangingPunct="1">
              <a:spcBef>
                <a:spcPct val="0"/>
              </a:spcBef>
            </a:pPr>
            <a:endParaRPr lang="en-US" altLang="en-US" dirty="0">
              <a:latin typeface="Arial" charset="0"/>
            </a:endParaRPr>
          </a:p>
          <a:p>
            <a:pPr eaLnBrk="1" fontAlgn="auto" hangingPunct="1">
              <a:spcBef>
                <a:spcPts val="0"/>
              </a:spcBef>
              <a:spcAft>
                <a:spcPts val="0"/>
              </a:spcAft>
              <a:defRPr/>
            </a:pPr>
            <a:r>
              <a:rPr lang="en-US" dirty="0"/>
              <a:t>The first button on the left of the screen is the [Start/Stop Session] button. Before sessions are created, this button will be labeled [Start Session] and will be grayed out. When a session is in progress, the button label will change to [Stop Session], and it will be red. The session ID field will be blank when you first log in. The session ID will be generated and will populate automatically when a test session is created.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There are three panels on the Start/Stop Session screen. In the first panel, you will see a list of available tests. The second panel is an instructions area containing helpful information. Click on it to expand or collapse the text. The third panel shows a list of the students in the selected session and indicators of their progress. If you have not yet created a session, this list will be empty. The list of students refreshes every 60 seconds, but you can also manually refresh the page by clicking the [Refresh Now] button.</a:t>
            </a:r>
          </a:p>
          <a:p>
            <a:pPr eaLnBrk="1" hangingPunct="1">
              <a:spcBef>
                <a:spcPct val="0"/>
              </a:spcBef>
            </a:pPr>
            <a:endParaRPr lang="en-US" altLang="en-US" dirty="0">
              <a:latin typeface="Arial" charset="0"/>
            </a:endParaRP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247675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charset="0"/>
              </a:rPr>
              <a:t>Once you have logged in, you will see the TA Interface.  From here, you can access the features you need to create and manage test sessions, look up students, and access help information.  We will begin with an overview of the interface, followed by a more detailed review of each feature.</a:t>
            </a:r>
          </a:p>
          <a:p>
            <a:pPr eaLnBrk="1" hangingPunct="1">
              <a:spcBef>
                <a:spcPct val="0"/>
              </a:spcBef>
            </a:pPr>
            <a:endParaRPr lang="en-US" altLang="en-US" dirty="0">
              <a:latin typeface="Arial" charset="0"/>
            </a:endParaRPr>
          </a:p>
          <a:p>
            <a:pPr defTabSz="985933" eaLnBrk="1" hangingPunct="1">
              <a:spcBef>
                <a:spcPct val="0"/>
              </a:spcBef>
              <a:defRPr/>
            </a:pPr>
            <a:r>
              <a:rPr lang="en-US" altLang="en-US" dirty="0">
                <a:latin typeface="Arial" charset="0"/>
              </a:rPr>
              <a:t>In the header row, you will see your username, a help link, and the logout button.  You can click on the </a:t>
            </a:r>
            <a:r>
              <a:rPr lang="en-US" altLang="en-US" b="0" dirty="0">
                <a:latin typeface="Arial" charset="0"/>
              </a:rPr>
              <a:t>[Help</a:t>
            </a:r>
            <a:r>
              <a:rPr lang="en-US" altLang="en-US" dirty="0">
                <a:latin typeface="Arial" charset="0"/>
              </a:rPr>
              <a:t>] link to access additional information about the TA Interface. Click on [</a:t>
            </a:r>
            <a:r>
              <a:rPr lang="en-US" altLang="en-US" b="0" dirty="0">
                <a:latin typeface="Arial" charset="0"/>
              </a:rPr>
              <a:t>Log Out</a:t>
            </a:r>
            <a:r>
              <a:rPr lang="en-US" altLang="en-US" dirty="0">
                <a:latin typeface="Arial" charset="0"/>
              </a:rPr>
              <a:t>] when you want to exit the TA Interface. </a:t>
            </a:r>
          </a:p>
          <a:p>
            <a:pPr eaLnBrk="1" hangingPunct="1">
              <a:spcBef>
                <a:spcPct val="0"/>
              </a:spcBef>
            </a:pPr>
            <a:endParaRPr lang="en-US" altLang="en-US" dirty="0">
              <a:latin typeface="Arial" charset="0"/>
            </a:endParaRPr>
          </a:p>
          <a:p>
            <a:pPr eaLnBrk="1" fontAlgn="auto" hangingPunct="1">
              <a:spcBef>
                <a:spcPts val="0"/>
              </a:spcBef>
              <a:spcAft>
                <a:spcPts val="0"/>
              </a:spcAft>
              <a:defRPr/>
            </a:pPr>
            <a:r>
              <a:rPr lang="en-US" dirty="0"/>
              <a:t>The first button on the left of the screen is the [Start/Stop Session] button. Before sessions are created, this button will be labeled [Start Session] and will be grayed out. When a session is in progress, the button label will change to [Stop Session], and it will be red. The session ID field will be blank when you first log in. The session ID will be generated and will populate automatically when a test session is created.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There are three panels on the Start/Stop Session screen. In the first panel, you will see a list of available tests. The second panel is an instructions area containing helpful information. Click on it to expand or collapse the text. The third panel shows a list of the students in the selected session and indicators of their progress. If you have not yet created a session, this list will be empty. The list of students refreshes every 60 seconds, but you can also manually refresh the page by clicking the [Refresh Now] button.</a:t>
            </a:r>
          </a:p>
          <a:p>
            <a:pPr eaLnBrk="1" hangingPunct="1">
              <a:spcBef>
                <a:spcPct val="0"/>
              </a:spcBef>
            </a:pPr>
            <a:endParaRPr lang="en-US" altLang="en-US" dirty="0">
              <a:latin typeface="Arial" charset="0"/>
            </a:endParaRP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04599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charset="0"/>
              </a:rPr>
              <a:t>Once you have logged in, you will see the TA Interface.  From here, you can access the features you need to create and manage test sessions, look up students, and access help information.  We will begin with an overview of the interface, followed by a more detailed review of each feature.</a:t>
            </a:r>
          </a:p>
          <a:p>
            <a:pPr eaLnBrk="1" hangingPunct="1">
              <a:spcBef>
                <a:spcPct val="0"/>
              </a:spcBef>
            </a:pPr>
            <a:endParaRPr lang="en-US" altLang="en-US" dirty="0">
              <a:latin typeface="Arial" charset="0"/>
            </a:endParaRPr>
          </a:p>
          <a:p>
            <a:pPr defTabSz="985933" eaLnBrk="1" hangingPunct="1">
              <a:spcBef>
                <a:spcPct val="0"/>
              </a:spcBef>
              <a:defRPr/>
            </a:pPr>
            <a:r>
              <a:rPr lang="en-US" altLang="en-US" dirty="0">
                <a:latin typeface="Arial" charset="0"/>
              </a:rPr>
              <a:t>In the header row, you will see your username, a help link, and the logout button.  You can click on the </a:t>
            </a:r>
            <a:r>
              <a:rPr lang="en-US" altLang="en-US" b="0" dirty="0">
                <a:latin typeface="Arial" charset="0"/>
              </a:rPr>
              <a:t>[Help</a:t>
            </a:r>
            <a:r>
              <a:rPr lang="en-US" altLang="en-US" dirty="0">
                <a:latin typeface="Arial" charset="0"/>
              </a:rPr>
              <a:t>] link to access additional information about the TA Interface. Click on [</a:t>
            </a:r>
            <a:r>
              <a:rPr lang="en-US" altLang="en-US" b="0" dirty="0">
                <a:latin typeface="Arial" charset="0"/>
              </a:rPr>
              <a:t>Log Out</a:t>
            </a:r>
            <a:r>
              <a:rPr lang="en-US" altLang="en-US" dirty="0">
                <a:latin typeface="Arial" charset="0"/>
              </a:rPr>
              <a:t>] when you want to exit the TA Interface. </a:t>
            </a:r>
          </a:p>
          <a:p>
            <a:pPr eaLnBrk="1" hangingPunct="1">
              <a:spcBef>
                <a:spcPct val="0"/>
              </a:spcBef>
            </a:pPr>
            <a:endParaRPr lang="en-US" altLang="en-US" dirty="0">
              <a:latin typeface="Arial" charset="0"/>
            </a:endParaRPr>
          </a:p>
          <a:p>
            <a:pPr eaLnBrk="1" fontAlgn="auto" hangingPunct="1">
              <a:spcBef>
                <a:spcPts val="0"/>
              </a:spcBef>
              <a:spcAft>
                <a:spcPts val="0"/>
              </a:spcAft>
              <a:defRPr/>
            </a:pPr>
            <a:r>
              <a:rPr lang="en-US" dirty="0"/>
              <a:t>The first button on the left of the screen is the [Start/Stop Session] button. Before sessions are created, this button will be labeled [Start Session] and will be grayed out. When a session is in progress, the button label will change to [Stop Session], and it will be red. The session ID field will be blank when you first log in. The session ID will be generated and will populate automatically when a test session is created.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There are three panels on the Start/Stop Session screen. In the first panel, you will see a list of available tests. The second panel is an instructions area containing helpful information. Click on it to expand or collapse the text. The third panel shows a list of the students in the selected session and indicators of their progress. If you have not yet created a session, this list will be empty. The list of students refreshes every 60 seconds, but you can also manually refresh the page by clicking the [Refresh Now] button.</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603843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en-US" dirty="0"/>
              <a:t>The first step in administering a test is to create a test session. This should be done less than twenty minutes prior to starting the test in order to prevent the system from timing out.  The list of students in the session will be generated automatically when the students log in to the session. To create a testing session, click the test(s) you wish to administer</a:t>
            </a:r>
            <a:r>
              <a:rPr lang="en-US" altLang="ja-JP" dirty="0"/>
              <a:t>. </a:t>
            </a:r>
            <a:r>
              <a:rPr lang="en-US" dirty="0">
                <a:latin typeface="Arial" panose="020B0604020202020204" pitchFamily="34" charset="0"/>
                <a:ea typeface="ＭＳ Ｐゴシック" pitchFamily="-48" charset="-128"/>
                <a:cs typeface="ＭＳ Ｐゴシック"/>
              </a:rPr>
              <a:t>You may select all available tests listed, for all grade levels and all content areas. Be assured that students will only have access to the tests you have selected for them.</a:t>
            </a:r>
            <a:r>
              <a:rPr lang="en-US" dirty="0">
                <a:effectLst/>
              </a:rPr>
              <a:t> </a:t>
            </a:r>
            <a:endParaRPr lang="en-US" dirty="0"/>
          </a:p>
          <a:p>
            <a:pPr eaLnBrk="1" fontAlgn="auto" hangingPunct="1">
              <a:lnSpc>
                <a:spcPct val="90000"/>
              </a:lnSpc>
              <a:spcBef>
                <a:spcPct val="0"/>
              </a:spcBef>
              <a:spcAft>
                <a:spcPts val="0"/>
              </a:spcAft>
              <a:defRPr/>
            </a:pPr>
            <a:endParaRPr lang="en-US" altLang="en-US" dirty="0"/>
          </a:p>
          <a:p>
            <a:pPr eaLnBrk="1" fontAlgn="auto" hangingPunct="1">
              <a:lnSpc>
                <a:spcPct val="90000"/>
              </a:lnSpc>
              <a:spcBef>
                <a:spcPct val="0"/>
              </a:spcBef>
              <a:spcAft>
                <a:spcPts val="0"/>
              </a:spcAft>
              <a:defRPr/>
            </a:pPr>
            <a:r>
              <a:rPr lang="en-US" altLang="en-US" dirty="0"/>
              <a:t>Once you have selected your tests, the [</a:t>
            </a:r>
            <a:r>
              <a:rPr lang="en-US" altLang="ja-JP" dirty="0"/>
              <a:t>Start Session] button will turn green.   Click on the [Start Session] button.  The system will automatically generate a session ID.  This ID must be provided to students in order for them to log in. You may write it on the board or provide it to students using a printed card or similar method. Be sure to remind students that the session ID is case sensitive and must be entered exactly as it is written – without extra spaces or characters. If you do provide students with the information on paper, be sure to collect and destroy it when the session is complete.  </a:t>
            </a:r>
          </a:p>
          <a:p>
            <a:endParaRPr lang="en-US" dirty="0"/>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5724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28872582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charset="0"/>
              </a:rPr>
              <a:t>If no changes are needed, select [</a:t>
            </a:r>
            <a:r>
              <a:rPr lang="en-US" altLang="ja-JP" dirty="0">
                <a:latin typeface="Arial" charset="0"/>
              </a:rPr>
              <a:t>Approve All Students] to admit all students to the session.  If a student has selected an incorrect test, you must [Deny] that student entry to the test session.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833945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charset="0"/>
              </a:rPr>
              <a:t>Once you have started the test session and students have logged in, you must approve their test settings before they can access their tests. It is very important that you pay close attention to the test name prior to approving to be sure that students have selected the appropriate test.  You can do this by clicking the [</a:t>
            </a:r>
            <a:r>
              <a:rPr lang="en-US" altLang="ja-JP" dirty="0">
                <a:latin typeface="Arial" charset="0"/>
              </a:rPr>
              <a:t>Approve] button.  A list of students will display, organized by test name.  You should review the list to make sure that all students have chosen the correct content area and test.  You should also ensure that all of the settings that a student should have are correct.  This is done using the [See/Edit Details] button.  We will talk more about that in a few moments.</a:t>
            </a:r>
          </a:p>
          <a:p>
            <a:pPr eaLnBrk="1" hangingPunct="1">
              <a:spcBef>
                <a:spcPct val="0"/>
              </a:spcBef>
            </a:pPr>
            <a:endParaRPr lang="en-US" altLang="en-US" dirty="0">
              <a:latin typeface="Arial" charset="0"/>
            </a:endParaRPr>
          </a:p>
          <a:p>
            <a:pPr eaLnBrk="1" hangingPunct="1">
              <a:spcBef>
                <a:spcPct val="0"/>
              </a:spcBef>
            </a:pPr>
            <a:r>
              <a:rPr lang="en-US" altLang="en-US" dirty="0">
                <a:latin typeface="Arial" charset="0"/>
              </a:rPr>
              <a:t>If no changes are needed, select [</a:t>
            </a:r>
            <a:r>
              <a:rPr lang="en-US" altLang="ja-JP" dirty="0">
                <a:latin typeface="Arial" charset="0"/>
              </a:rPr>
              <a:t>Approve All Students] to admit all students to the session.  If a student has selected an incorrect test, you must [Deny] that student entry to the test session.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49511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eaLnBrk="1" hangingPunct="1">
              <a:spcBef>
                <a:spcPct val="0"/>
              </a:spcBef>
              <a:defRPr/>
            </a:pPr>
            <a:r>
              <a:rPr lang="en-US" altLang="en-US" dirty="0"/>
              <a:t>First, let’s talk about</a:t>
            </a:r>
            <a:r>
              <a:rPr lang="en-US" altLang="en-US" baseline="0" dirty="0"/>
              <a:t> the Student Interface. The Student Interface is where the student will sign in to and take their assessment. </a:t>
            </a:r>
            <a:r>
              <a:rPr lang="en-US" altLang="en-US" dirty="0"/>
              <a:t>To sign</a:t>
            </a:r>
            <a:r>
              <a:rPr lang="en-US" altLang="en-US" baseline="0" dirty="0"/>
              <a:t> in </a:t>
            </a:r>
            <a:r>
              <a:rPr lang="en-US" altLang="en-US" dirty="0"/>
              <a:t>to the online testing system, students must enter three pieces of identifying information: their first name, their state-assigned student identifier (SSID), and the current session ID. </a:t>
            </a:r>
          </a:p>
          <a:p>
            <a:pPr defTabSz="985933" eaLnBrk="1" hangingPunct="1">
              <a:spcBef>
                <a:spcPct val="0"/>
              </a:spcBef>
              <a:defRPr/>
            </a:pPr>
            <a:endParaRPr lang="en-US" altLang="en-US" dirty="0"/>
          </a:p>
          <a:p>
            <a:pPr defTabSz="985933" eaLnBrk="1" hangingPunct="1">
              <a:spcBef>
                <a:spcPct val="0"/>
              </a:spcBef>
              <a:defRPr/>
            </a:pPr>
            <a:r>
              <a:rPr lang="en-US" altLang="en-US" dirty="0"/>
              <a:t>When entries are complete, students will click the [Sign In] button to log in to the test. You may assist students with logging in, if necessary. The session ID is generated when the Test Administrator creates the test session and will be given to students by the TA when it is time for them to log in to the test. Session IDs should not be generated more than 20 minutes before students are ready to log in.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923849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eaLnBrk="1" hangingPunct="1">
              <a:spcBef>
                <a:spcPct val="0"/>
              </a:spcBef>
              <a:defRPr/>
            </a:pPr>
            <a:r>
              <a:rPr lang="en-US" altLang="en-US" dirty="0"/>
              <a:t>First, let’s talk about</a:t>
            </a:r>
            <a:r>
              <a:rPr lang="en-US" altLang="en-US" baseline="0" dirty="0"/>
              <a:t> the Student Interface. The Student Interface is where the student will sign in to and take their assessment. </a:t>
            </a:r>
            <a:r>
              <a:rPr lang="en-US" altLang="en-US" dirty="0"/>
              <a:t>To sign</a:t>
            </a:r>
            <a:r>
              <a:rPr lang="en-US" altLang="en-US" baseline="0" dirty="0"/>
              <a:t> in </a:t>
            </a:r>
            <a:r>
              <a:rPr lang="en-US" altLang="en-US" dirty="0"/>
              <a:t>to the online testing system, students must enter three pieces of identifying information: their first name, their state-assigned student identifier (SSID), and the current session ID. </a:t>
            </a:r>
          </a:p>
          <a:p>
            <a:pPr defTabSz="985933" eaLnBrk="1" hangingPunct="1">
              <a:spcBef>
                <a:spcPct val="0"/>
              </a:spcBef>
              <a:defRPr/>
            </a:pPr>
            <a:endParaRPr lang="en-US" altLang="en-US" dirty="0"/>
          </a:p>
          <a:p>
            <a:pPr defTabSz="985933" eaLnBrk="1" hangingPunct="1">
              <a:spcBef>
                <a:spcPct val="0"/>
              </a:spcBef>
              <a:defRPr/>
            </a:pPr>
            <a:r>
              <a:rPr lang="en-US" altLang="en-US" dirty="0"/>
              <a:t>When entries are complete, students will click the [Sign In] button to log in to the test. You may assist students with logging in, if necessary. The session ID is generated when the Test Administrator creates the test session and will be given to students by the TA when it is time for them to log in to the test. Session IDs should not be generated more than 20 minutes before students are ready to log in.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887162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eaLnBrk="1" hangingPunct="1">
              <a:spcBef>
                <a:spcPct val="0"/>
              </a:spcBef>
              <a:defRPr/>
            </a:pPr>
            <a:r>
              <a:rPr lang="en-US" altLang="en-US" dirty="0"/>
              <a:t>First, let’s talk about</a:t>
            </a:r>
            <a:r>
              <a:rPr lang="en-US" altLang="en-US" baseline="0" dirty="0"/>
              <a:t> the Student Interface. The Student Interface is where the student will sign in to and take their assessment. </a:t>
            </a:r>
            <a:r>
              <a:rPr lang="en-US" altLang="en-US" dirty="0"/>
              <a:t>To sign</a:t>
            </a:r>
            <a:r>
              <a:rPr lang="en-US" altLang="en-US" baseline="0" dirty="0"/>
              <a:t> in </a:t>
            </a:r>
            <a:r>
              <a:rPr lang="en-US" altLang="en-US" dirty="0"/>
              <a:t>to the online testing system, students must enter three pieces of identifying information: their first name, their state-assigned student identifier (SSID), and the current session ID. </a:t>
            </a:r>
          </a:p>
          <a:p>
            <a:pPr defTabSz="985933" eaLnBrk="1" hangingPunct="1">
              <a:spcBef>
                <a:spcPct val="0"/>
              </a:spcBef>
              <a:defRPr/>
            </a:pPr>
            <a:endParaRPr lang="en-US" altLang="en-US" dirty="0"/>
          </a:p>
          <a:p>
            <a:pPr defTabSz="985933" eaLnBrk="1" hangingPunct="1">
              <a:spcBef>
                <a:spcPct val="0"/>
              </a:spcBef>
              <a:defRPr/>
            </a:pPr>
            <a:r>
              <a:rPr lang="en-US" altLang="en-US" dirty="0"/>
              <a:t>When entries are complete, students will click the [Sign In] button to log in to the test. You may assist students with logging in, if necessary. The session ID is generated when the Test Administrator creates the test session and will be given to students by the TA when it is time for them to log in to the test. Session IDs should not be generated more than 20 minutes before students are ready to log in.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87094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eaLnBrk="1" hangingPunct="1">
              <a:spcBef>
                <a:spcPct val="0"/>
              </a:spcBef>
              <a:defRPr/>
            </a:pPr>
            <a:r>
              <a:rPr lang="en-US" altLang="en-US" dirty="0"/>
              <a:t>First, let’s talk about</a:t>
            </a:r>
            <a:r>
              <a:rPr lang="en-US" altLang="en-US" baseline="0" dirty="0"/>
              <a:t> the Student Interface. The Student Interface is where the student will sign in to and take their assessment. </a:t>
            </a:r>
            <a:r>
              <a:rPr lang="en-US" altLang="en-US" dirty="0"/>
              <a:t>To sign</a:t>
            </a:r>
            <a:r>
              <a:rPr lang="en-US" altLang="en-US" baseline="0" dirty="0"/>
              <a:t> in </a:t>
            </a:r>
            <a:r>
              <a:rPr lang="en-US" altLang="en-US" dirty="0"/>
              <a:t>to the online testing system, students must enter three pieces of identifying information: their first name, their state-assigned student identifier (SSID), and the current session ID. </a:t>
            </a:r>
          </a:p>
          <a:p>
            <a:pPr defTabSz="985933" eaLnBrk="1" hangingPunct="1">
              <a:spcBef>
                <a:spcPct val="0"/>
              </a:spcBef>
              <a:defRPr/>
            </a:pPr>
            <a:endParaRPr lang="en-US" altLang="en-US" dirty="0"/>
          </a:p>
          <a:p>
            <a:pPr defTabSz="985933" eaLnBrk="1" hangingPunct="1">
              <a:spcBef>
                <a:spcPct val="0"/>
              </a:spcBef>
              <a:defRPr/>
            </a:pPr>
            <a:r>
              <a:rPr lang="en-US" altLang="en-US" dirty="0"/>
              <a:t>When entries are complete, students will click the [Sign In] button to log in to the test. You may assist students with logging in, if necessary. The session ID is generated when the Test Administrator creates the test session and will be given to students by the TA when it is time for them to log in to the test. Session IDs should not be generated more than 20 minutes before students are ready to log in.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18097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eaLnBrk="1" hangingPunct="1">
              <a:spcBef>
                <a:spcPct val="0"/>
              </a:spcBef>
              <a:defRPr/>
            </a:pPr>
            <a:r>
              <a:rPr lang="en-US" altLang="en-US" dirty="0"/>
              <a:t>First, let’s talk about</a:t>
            </a:r>
            <a:r>
              <a:rPr lang="en-US" altLang="en-US" baseline="0" dirty="0"/>
              <a:t> the Student Interface. The Student Interface is where the student will sign in to and take their assessment. </a:t>
            </a:r>
            <a:r>
              <a:rPr lang="en-US" altLang="en-US" dirty="0"/>
              <a:t>To sign</a:t>
            </a:r>
            <a:r>
              <a:rPr lang="en-US" altLang="en-US" baseline="0" dirty="0"/>
              <a:t> in </a:t>
            </a:r>
            <a:r>
              <a:rPr lang="en-US" altLang="en-US" dirty="0"/>
              <a:t>to the online testing system, students must enter three pieces of identifying information: their first name, their state-assigned student identifier (SSID), and the current session ID. </a:t>
            </a:r>
          </a:p>
          <a:p>
            <a:pPr defTabSz="985933" eaLnBrk="1" hangingPunct="1">
              <a:spcBef>
                <a:spcPct val="0"/>
              </a:spcBef>
              <a:defRPr/>
            </a:pPr>
            <a:endParaRPr lang="en-US" altLang="en-US" dirty="0"/>
          </a:p>
          <a:p>
            <a:pPr defTabSz="985933" eaLnBrk="1" hangingPunct="1">
              <a:spcBef>
                <a:spcPct val="0"/>
              </a:spcBef>
              <a:defRPr/>
            </a:pPr>
            <a:r>
              <a:rPr lang="en-US" altLang="en-US" dirty="0"/>
              <a:t>When entries are complete, students will click the [Sign In] button to log in to the test. You may assist students with logging in, if necessary. The session ID is generated when the Test Administrator creates the test session and will be given to students by the TA when it is time for them to log in to the test. Session IDs should not be generated more than 20 minutes before students are ready to log in.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96588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eaLnBrk="1" hangingPunct="1">
              <a:spcBef>
                <a:spcPct val="0"/>
              </a:spcBef>
              <a:defRPr/>
            </a:pPr>
            <a:r>
              <a:rPr lang="en-US" altLang="en-US" dirty="0"/>
              <a:t>First, let’s talk about</a:t>
            </a:r>
            <a:r>
              <a:rPr lang="en-US" altLang="en-US" baseline="0" dirty="0"/>
              <a:t> the Student Interface. The Student Interface is where the student will sign in to and take their assessment. </a:t>
            </a:r>
            <a:r>
              <a:rPr lang="en-US" altLang="en-US" dirty="0"/>
              <a:t>To sign</a:t>
            </a:r>
            <a:r>
              <a:rPr lang="en-US" altLang="en-US" baseline="0" dirty="0"/>
              <a:t> in </a:t>
            </a:r>
            <a:r>
              <a:rPr lang="en-US" altLang="en-US" dirty="0"/>
              <a:t>to the online testing system, students must enter three pieces of identifying information: their first name, their state-assigned student identifier (SSID), and the current session ID. </a:t>
            </a:r>
          </a:p>
          <a:p>
            <a:pPr defTabSz="985933" eaLnBrk="1" hangingPunct="1">
              <a:spcBef>
                <a:spcPct val="0"/>
              </a:spcBef>
              <a:defRPr/>
            </a:pPr>
            <a:endParaRPr lang="en-US" altLang="en-US" dirty="0"/>
          </a:p>
          <a:p>
            <a:pPr defTabSz="985933" eaLnBrk="1" hangingPunct="1">
              <a:spcBef>
                <a:spcPct val="0"/>
              </a:spcBef>
              <a:defRPr/>
            </a:pPr>
            <a:r>
              <a:rPr lang="en-US" altLang="en-US" dirty="0"/>
              <a:t>When entries are complete, students will click the [Sign In] button to log in to the test. You may assist students with logging in, if necessary. The session ID is generated when the Test Administrator creates the test session and will be given to students by the TA when it is time for them to log in to the test. Session IDs should not be generated more than 20 minutes before students are ready to log in.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886396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eaLnBrk="1" hangingPunct="1">
              <a:spcBef>
                <a:spcPct val="0"/>
              </a:spcBef>
              <a:defRPr/>
            </a:pPr>
            <a:r>
              <a:rPr lang="en-US" altLang="en-US" dirty="0"/>
              <a:t>First, let’s talk about</a:t>
            </a:r>
            <a:r>
              <a:rPr lang="en-US" altLang="en-US" baseline="0" dirty="0"/>
              <a:t> the Student Interface. The Student Interface is where the student will sign in to and take their assessment. </a:t>
            </a:r>
            <a:r>
              <a:rPr lang="en-US" altLang="en-US" dirty="0"/>
              <a:t>To sign</a:t>
            </a:r>
            <a:r>
              <a:rPr lang="en-US" altLang="en-US" baseline="0" dirty="0"/>
              <a:t> in </a:t>
            </a:r>
            <a:r>
              <a:rPr lang="en-US" altLang="en-US" dirty="0"/>
              <a:t>to the online testing system, students must enter three pieces of identifying information: their first name, their state-assigned student identifier (SSID), and the current session ID. </a:t>
            </a:r>
          </a:p>
          <a:p>
            <a:pPr defTabSz="985933" eaLnBrk="1" hangingPunct="1">
              <a:spcBef>
                <a:spcPct val="0"/>
              </a:spcBef>
              <a:defRPr/>
            </a:pPr>
            <a:endParaRPr lang="en-US" altLang="en-US" dirty="0"/>
          </a:p>
          <a:p>
            <a:pPr defTabSz="985933" eaLnBrk="1" hangingPunct="1">
              <a:spcBef>
                <a:spcPct val="0"/>
              </a:spcBef>
              <a:defRPr/>
            </a:pPr>
            <a:r>
              <a:rPr lang="en-US" altLang="en-US" dirty="0"/>
              <a:t>When entries are complete, students will click the [Sign In] button to log in to the test. You may assist students with logging in, if necessary. The session ID is generated when the Test Administrator creates the test session and will be given to students by the TA when it is time for them to log in to the test. Session IDs should not be generated more than 20 minutes before students are ready to log in.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395339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eaLnBrk="1" hangingPunct="1">
              <a:spcBef>
                <a:spcPct val="0"/>
              </a:spcBef>
              <a:defRPr/>
            </a:pPr>
            <a:r>
              <a:rPr lang="en-US" altLang="en-US" dirty="0"/>
              <a:t>First, let’s talk about</a:t>
            </a:r>
            <a:r>
              <a:rPr lang="en-US" altLang="en-US" baseline="0" dirty="0"/>
              <a:t> the Student Interface. The Student Interface is where the student will sign in to and take their assessment. </a:t>
            </a:r>
            <a:r>
              <a:rPr lang="en-US" altLang="en-US" dirty="0"/>
              <a:t>To sign</a:t>
            </a:r>
            <a:r>
              <a:rPr lang="en-US" altLang="en-US" baseline="0" dirty="0"/>
              <a:t> in </a:t>
            </a:r>
            <a:r>
              <a:rPr lang="en-US" altLang="en-US" dirty="0"/>
              <a:t>to the online testing system, students must enter three pieces of identifying information: their first name, their state-assigned student identifier (SSID), and the current session ID. </a:t>
            </a:r>
          </a:p>
          <a:p>
            <a:pPr defTabSz="985933" eaLnBrk="1" hangingPunct="1">
              <a:spcBef>
                <a:spcPct val="0"/>
              </a:spcBef>
              <a:defRPr/>
            </a:pPr>
            <a:endParaRPr lang="en-US" altLang="en-US" dirty="0"/>
          </a:p>
          <a:p>
            <a:pPr defTabSz="985933" eaLnBrk="1" hangingPunct="1">
              <a:spcBef>
                <a:spcPct val="0"/>
              </a:spcBef>
              <a:defRPr/>
            </a:pPr>
            <a:r>
              <a:rPr lang="en-US" altLang="en-US" dirty="0"/>
              <a:t>When entries are complete, students will click the [Sign In] button to log in to the test. You may assist students with logging in, if necessary. The session ID is generated when the Test Administrator creates the test session and will be given to students by the TA when it is time for them to log in to the test. Session IDs should not be generated more than 20 minutes before students are ready to log in.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36739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25328276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33" eaLnBrk="1" hangingPunct="1">
              <a:spcBef>
                <a:spcPct val="0"/>
              </a:spcBef>
              <a:defRPr/>
            </a:pPr>
            <a:r>
              <a:rPr lang="en-US" altLang="en-US" dirty="0"/>
              <a:t>First, let’s talk about</a:t>
            </a:r>
            <a:r>
              <a:rPr lang="en-US" altLang="en-US" baseline="0" dirty="0"/>
              <a:t> the Student Interface. The Student Interface is where the student will sign in to and take their assessment. </a:t>
            </a:r>
            <a:r>
              <a:rPr lang="en-US" altLang="en-US" dirty="0"/>
              <a:t>To sign</a:t>
            </a:r>
            <a:r>
              <a:rPr lang="en-US" altLang="en-US" baseline="0" dirty="0"/>
              <a:t> in </a:t>
            </a:r>
            <a:r>
              <a:rPr lang="en-US" altLang="en-US" dirty="0"/>
              <a:t>to the online testing system, students must enter three pieces of identifying information: their first name, their state-assigned student identifier (SSID), and the current session ID. </a:t>
            </a:r>
          </a:p>
          <a:p>
            <a:pPr defTabSz="985933" eaLnBrk="1" hangingPunct="1">
              <a:spcBef>
                <a:spcPct val="0"/>
              </a:spcBef>
              <a:defRPr/>
            </a:pPr>
            <a:endParaRPr lang="en-US" altLang="en-US" dirty="0"/>
          </a:p>
          <a:p>
            <a:pPr defTabSz="985933" eaLnBrk="1" hangingPunct="1">
              <a:spcBef>
                <a:spcPct val="0"/>
              </a:spcBef>
              <a:defRPr/>
            </a:pPr>
            <a:r>
              <a:rPr lang="en-US" altLang="en-US" dirty="0"/>
              <a:t>When entries are complete, students will click the [Sign In] button to log in to the test. You may assist students with logging in, if necessary. The session ID is generated when the Test Administrator creates the test session and will be given to students by the TA when it is time for them to log in to the test. Session IDs should not be generated more than 20 minutes before students are ready to log in.  </a:t>
            </a:r>
          </a:p>
        </p:txBody>
      </p:sp>
      <p:sp>
        <p:nvSpPr>
          <p:cNvPr id="4" name="Slide Number Placeholder 3"/>
          <p:cNvSpPr>
            <a:spLocks noGrp="1"/>
          </p:cNvSpPr>
          <p:nvPr>
            <p:ph type="sldNum" sz="quarter" idx="10"/>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48507"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84624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assessment purposes, special populations include students who potentially require additional considerations as participants in Connecticut’s assessments. These student groups include:</a:t>
            </a:r>
          </a:p>
          <a:p>
            <a:endParaRPr lang="en-US" baseline="0" dirty="0"/>
          </a:p>
          <a:p>
            <a:pPr marL="171450" indent="-171450">
              <a:buFont typeface="Arial" panose="020B0604020202020204" pitchFamily="34" charset="0"/>
              <a:buChar char="•"/>
            </a:pPr>
            <a:r>
              <a:rPr lang="en-US" baseline="0" dirty="0"/>
              <a:t>general education students identified for designated supports;</a:t>
            </a:r>
          </a:p>
          <a:p>
            <a:pPr marL="171450" indent="-171450">
              <a:buFont typeface="Arial" panose="020B0604020202020204" pitchFamily="34" charset="0"/>
              <a:buChar char="•"/>
            </a:pPr>
            <a:r>
              <a:rPr lang="en-US" baseline="0" dirty="0"/>
              <a:t>students with disabilities with an Individualized Education Program (IEP) or a Section 504 Plan;</a:t>
            </a:r>
          </a:p>
          <a:p>
            <a:pPr marL="171450" indent="-171450">
              <a:buFont typeface="Arial" panose="020B0604020202020204" pitchFamily="34" charset="0"/>
              <a:buChar char="•"/>
            </a:pPr>
            <a:r>
              <a:rPr lang="en-US" baseline="0" dirty="0"/>
              <a:t>students identified as English learners (ELs);</a:t>
            </a:r>
          </a:p>
          <a:p>
            <a:pPr marL="171450" indent="-171450">
              <a:buFont typeface="Arial" panose="020B0604020202020204" pitchFamily="34" charset="0"/>
              <a:buChar char="•"/>
            </a:pPr>
            <a:r>
              <a:rPr lang="en-US" baseline="0" dirty="0"/>
              <a:t>dually identified students (EL and special education or EL and Section 504); and </a:t>
            </a:r>
          </a:p>
          <a:p>
            <a:pPr marL="171450" indent="-171450">
              <a:buFont typeface="Arial" panose="020B0604020202020204" pitchFamily="34" charset="0"/>
              <a:buChar char="•"/>
            </a:pPr>
            <a:r>
              <a:rPr lang="en-US" baseline="0" dirty="0"/>
              <a:t>students with significant cognitive disabilities who meet the eligibility criteria for the Connecticut Alternate Assessment System.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The Public School information System (PSIS) registration </a:t>
            </a:r>
            <a:r>
              <a:rPr lang="en-US" b="1" baseline="0" dirty="0"/>
              <a:t>must </a:t>
            </a:r>
            <a:r>
              <a:rPr lang="en-US" baseline="0" dirty="0"/>
              <a:t>reflect current and accurate demographic information that identifies students as English learners, or those students identified as special education or section 504 in order to access many of the embedded supports and accommodations available during testing.</a:t>
            </a:r>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107</a:t>
            </a:fld>
            <a:endParaRPr lang="en-US" dirty="0"/>
          </a:p>
        </p:txBody>
      </p:sp>
    </p:spTree>
    <p:extLst>
      <p:ext uri="{BB962C8B-B14F-4D97-AF65-F5344CB8AC3E}">
        <p14:creationId xmlns:p14="http://schemas.microsoft.com/office/powerpoint/2010/main" val="18983405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This Accessibility Chart was updated in January 2019 to include new supports for the 2018-19 test administration.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it’s important to preface that most student testers will participate in the standard Smarter Balanced Math and ELA assessments and the NGSS Science assessments (if enrolled in grades 5, 8, and 11). With these students in mind, there are a variety of tools and supports available to all students taking the Smarter Balanced and NGSS summative assessments and optional interim assessments. We recommend having your students practice these tools and supports well in advance of testing through the use of the Smarter Balanced and/or NGSS Practice and Training Tests. Students can use these experiences to better understand the formatting and mechanics of the online supports, which will build confidence and familiarity prior to summative testing. It will also allow teachers to determine how useful and effective the supports work for their individual students and provide information about the effectiveness of the given supports prior to summative testing. These supports should only be provided if they are consistent with the types of supports and accommodations accessed by the student during instruction. While the options may appear to be useful for certain students, unless they are needed and familiar to students, the provision of them could in fact hinder a student’s performance. Careful thought and consideration should be made when determining the appropriateness of these supports.</a:t>
            </a:r>
          </a:p>
          <a:p>
            <a:r>
              <a:rPr lang="en-US" sz="1200" kern="1200" dirty="0">
                <a:solidFill>
                  <a:schemeClr val="tx1"/>
                </a:solidFill>
                <a:effectLst/>
                <a:latin typeface="+mn-lt"/>
                <a:ea typeface="+mn-ea"/>
                <a:cs typeface="+mn-cs"/>
              </a:rPr>
              <a:t>This accessibility chart is organized and color-coded by the type of support available to specific subgroups of students based on need and eligibility. Supports and accommodations are provided in two ways: embedded and non-embedded. Embedded tools and supports are provided by the online Test Delivery System, while non-embedded supports are provided at the local level by the teacher/test examiner. The provision of these supports require a careful and consistent communication between teachers and their school/district test coordinators to ensure that they are entered in the TIDE system, tested on the Practice Tests, and available to students at the time of summative testing.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Throughout this chart, note the caret symbol signifies supports that are unavailable on the Standard Science Assessment and the asterisk identifies supports intended for English Learners.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let's take a look at </a:t>
            </a:r>
            <a:r>
              <a:rPr lang="en-US" sz="1200" u="sng" kern="1200" dirty="0">
                <a:solidFill>
                  <a:schemeClr val="tx1"/>
                </a:solidFill>
                <a:effectLst/>
                <a:latin typeface="+mn-lt"/>
                <a:ea typeface="+mn-ea"/>
                <a:cs typeface="+mn-cs"/>
              </a:rPr>
              <a:t>Universal Tools</a:t>
            </a:r>
            <a:r>
              <a:rPr lang="en-US" sz="1200" kern="1200" dirty="0">
                <a:solidFill>
                  <a:schemeClr val="tx1"/>
                </a:solidFill>
                <a:effectLst/>
                <a:latin typeface="+mn-lt"/>
                <a:ea typeface="+mn-ea"/>
                <a:cs typeface="+mn-cs"/>
              </a:rPr>
              <a:t> (indicated by the blue background)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Universal tools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access features of the assessments that are available to ALL students. They include tools such as the embedded Desmos calculator for students taking NGSS Science or Smarter Balanced Math (in Grades 6-8).</a:t>
            </a:r>
          </a:p>
          <a:p>
            <a:r>
              <a:rPr lang="en-US" sz="1200" kern="1200" dirty="0">
                <a:solidFill>
                  <a:schemeClr val="tx1"/>
                </a:solidFill>
                <a:effectLst/>
                <a:latin typeface="+mn-lt"/>
                <a:ea typeface="+mn-ea"/>
                <a:cs typeface="+mn-cs"/>
              </a:rPr>
              <a:t>Next, let's focus on </a:t>
            </a:r>
            <a:r>
              <a:rPr lang="en-US" sz="1200" u="sng" kern="1200" dirty="0">
                <a:solidFill>
                  <a:schemeClr val="tx1"/>
                </a:solidFill>
                <a:effectLst/>
                <a:latin typeface="+mn-lt"/>
                <a:ea typeface="+mn-ea"/>
                <a:cs typeface="+mn-cs"/>
              </a:rPr>
              <a:t>Designated Supports</a:t>
            </a:r>
            <a:r>
              <a:rPr lang="en-US" sz="1200" kern="1200" dirty="0">
                <a:solidFill>
                  <a:schemeClr val="tx1"/>
                </a:solidFill>
                <a:effectLst/>
                <a:latin typeface="+mn-lt"/>
                <a:ea typeface="+mn-ea"/>
                <a:cs typeface="+mn-cs"/>
              </a:rPr>
              <a:t>, which are grouped in the grey section. These embedded and non-embedded designated supports are available to </a:t>
            </a:r>
            <a:r>
              <a:rPr lang="en-US" sz="1200" b="1" kern="1200" dirty="0">
                <a:solidFill>
                  <a:schemeClr val="tx1"/>
                </a:solidFill>
                <a:effectLst/>
                <a:latin typeface="+mn-lt"/>
                <a:ea typeface="+mn-ea"/>
                <a:cs typeface="+mn-cs"/>
              </a:rPr>
              <a:t>any </a:t>
            </a:r>
            <a:r>
              <a:rPr lang="en-US" sz="1200" kern="1200" dirty="0">
                <a:solidFill>
                  <a:schemeClr val="tx1"/>
                </a:solidFill>
                <a:effectLst/>
                <a:latin typeface="+mn-lt"/>
                <a:ea typeface="+mn-ea"/>
                <a:cs typeface="+mn-cs"/>
              </a:rPr>
              <a:t>student, including a general education students, </a:t>
            </a:r>
            <a:r>
              <a:rPr lang="en-US" sz="1200" b="1" kern="1200" dirty="0">
                <a:solidFill>
                  <a:schemeClr val="tx1"/>
                </a:solidFill>
                <a:effectLst/>
                <a:latin typeface="+mn-lt"/>
                <a:ea typeface="+mn-ea"/>
                <a:cs typeface="+mn-cs"/>
              </a:rPr>
              <a:t>for whom the need has been indicated by the students primary teacher or team of teachers, including the student.</a:t>
            </a:r>
            <a:r>
              <a:rPr lang="en-US" sz="1200" kern="1200" dirty="0">
                <a:solidFill>
                  <a:schemeClr val="tx1"/>
                </a:solidFill>
                <a:effectLst/>
                <a:latin typeface="+mn-lt"/>
                <a:ea typeface="+mn-ea"/>
                <a:cs typeface="+mn-cs"/>
              </a:rPr>
              <a:t> You will notice that many of these supports indicate that they are new or updated. For example, the Streamline support (which presents the test without a split screen) was categorized as an embedded accommodation in previous years, but is now available to any student based on need. You will also notice a variety of designated supports available to our English learners taking the NGSS. Let’s take a moment to present these new embedded supports:</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Spanish Translation Science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Text-to-Speech Spanish Science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Translation Test Directions Spanish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Science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non-embedded Designated Support for Spanish includes a read aloud of the test directions and items in Spanish.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let's review the </a:t>
            </a:r>
            <a:r>
              <a:rPr lang="en-US" sz="1200" u="sng" kern="1200" dirty="0">
                <a:solidFill>
                  <a:schemeClr val="tx1"/>
                </a:solidFill>
                <a:effectLst/>
                <a:latin typeface="+mn-lt"/>
                <a:ea typeface="+mn-ea"/>
                <a:cs typeface="+mn-cs"/>
              </a:rPr>
              <a:t>Accommodations</a:t>
            </a:r>
            <a:r>
              <a:rPr lang="en-US" sz="1200" kern="1200" dirty="0">
                <a:solidFill>
                  <a:schemeClr val="tx1"/>
                </a:solidFill>
                <a:effectLst/>
                <a:latin typeface="+mn-lt"/>
                <a:ea typeface="+mn-ea"/>
                <a:cs typeface="+mn-cs"/>
              </a:rPr>
              <a:t> (grouped in the green section) </a:t>
            </a:r>
            <a:r>
              <a:rPr lang="en-US" sz="1200" b="1" kern="1200" dirty="0">
                <a:solidFill>
                  <a:schemeClr val="tx1"/>
                </a:solidFill>
                <a:effectLst/>
                <a:latin typeface="+mn-lt"/>
                <a:ea typeface="+mn-ea"/>
                <a:cs typeface="+mn-cs"/>
              </a:rPr>
              <a:t>that are ONLY available to students with an IEP or Section 504 plan</a:t>
            </a:r>
            <a:r>
              <a:rPr lang="en-US" sz="1200" kern="1200" dirty="0">
                <a:solidFill>
                  <a:schemeClr val="tx1"/>
                </a:solidFill>
                <a:effectLst/>
                <a:latin typeface="+mn-lt"/>
                <a:ea typeface="+mn-ea"/>
                <a:cs typeface="+mn-cs"/>
              </a:rPr>
              <a:t>. As indicated by the Accessibility Chart, some options have special requirements. For example, the Text-to-Speech and Read Aloud of the Smarter Balanced ELA Reading Passages requires the submission of the Decision Guidelines prior to testing. Another example of special requirements, the read aloud and scribe (non-embedded) accommodations requires that teachers sign off and follow additional protocols.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certain accommodations under non-embedded (those with a pound sign) require approval through the</a:t>
            </a:r>
            <a:r>
              <a:rPr lang="en-US" sz="1200" i="1" kern="1200" dirty="0">
                <a:solidFill>
                  <a:schemeClr val="tx1"/>
                </a:solidFill>
                <a:effectLst/>
                <a:latin typeface="+mn-lt"/>
                <a:ea typeface="+mn-ea"/>
                <a:cs typeface="+mn-cs"/>
              </a:rPr>
              <a:t> Petition for Approval of Special Documented Accommodations. </a:t>
            </a:r>
            <a:r>
              <a:rPr lang="en-US" sz="1200" kern="1200" dirty="0">
                <a:solidFill>
                  <a:schemeClr val="tx1"/>
                </a:solidFill>
                <a:effectLst/>
                <a:latin typeface="+mn-lt"/>
                <a:ea typeface="+mn-ea"/>
                <a:cs typeface="+mn-cs"/>
              </a:rPr>
              <a:t>This will be covered in more detail later.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1F87E0F-5A19-6D48-97F0-7EDA4B9641F4}" type="slidenum">
              <a:rPr lang="en-US" smtClean="0"/>
              <a:t>108</a:t>
            </a:fld>
            <a:endParaRPr lang="en-US" dirty="0"/>
          </a:p>
        </p:txBody>
      </p:sp>
    </p:spTree>
    <p:extLst>
      <p:ext uri="{BB962C8B-B14F-4D97-AF65-F5344CB8AC3E}">
        <p14:creationId xmlns:p14="http://schemas.microsoft.com/office/powerpoint/2010/main" val="14022709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For a small number of students</a:t>
            </a:r>
            <a:r>
              <a:rPr lang="en-US" baseline="0" dirty="0"/>
              <a:t>, the universal tools, designated supports, and accommodations provided on the Accessibility Chart may not be enough to meet their accessibility needs of the student. In this case, the District Administrator in TIDE may submit a petition for these students to the Connecticut State Department of Education Performance Office to discuss and develop a plan for the assessment. To facilitate this process, the DA must contact Deirdre or Janet and provide information about the student’s specific needs per their primary disability and needs identified in their IEP. If appropriate, we will provide a petition to be completed by the student’s primary teacher and returned via fax with the teacher, DA, and Special Education Director’s signature, along with a complete copy of the student’s active IEP. All Special Documented Accommodations must be submitted by January 28.</a:t>
            </a:r>
          </a:p>
          <a:p>
            <a:endParaRPr lang="en-US" baseline="0" dirty="0"/>
          </a:p>
          <a:p>
            <a:r>
              <a:rPr lang="en-US" baseline="0" dirty="0"/>
              <a:t>No special accommodations can be provided unless they are approved by the CSDE. </a:t>
            </a:r>
          </a:p>
          <a:p>
            <a:endParaRPr lang="en-US" baseline="0" dirty="0"/>
          </a:p>
          <a:p>
            <a:endParaRPr lang="en-US" baseline="0" dirty="0"/>
          </a:p>
          <a:p>
            <a:r>
              <a:rPr lang="en-US" baseline="0" dirty="0"/>
              <a:t>As identified on this slide, some examples of Special Accommodations include, but are not limited to:</a:t>
            </a:r>
          </a:p>
          <a:p>
            <a:pPr marL="171450" indent="-171450">
              <a:buFont typeface="Arial" panose="020B0604020202020204" pitchFamily="34" charset="0"/>
              <a:buChar char="•"/>
            </a:pPr>
            <a:r>
              <a:rPr lang="en-US" baseline="0" dirty="0"/>
              <a:t>Read aloud ELA passages Grades 3-8;</a:t>
            </a:r>
          </a:p>
          <a:p>
            <a:pPr marL="171450" indent="-171450">
              <a:buFont typeface="Arial" panose="020B0604020202020204" pitchFamily="34" charset="0"/>
              <a:buChar char="•"/>
            </a:pPr>
            <a:r>
              <a:rPr lang="en-US" baseline="0" dirty="0"/>
              <a:t>Print on Demand; </a:t>
            </a:r>
          </a:p>
          <a:p>
            <a:pPr marL="171450" indent="-171450">
              <a:buFont typeface="Arial" panose="020B0604020202020204" pitchFamily="34" charset="0"/>
              <a:buChar char="•"/>
            </a:pPr>
            <a:r>
              <a:rPr lang="en-US" baseline="0" dirty="0"/>
              <a:t>Scribe and Human Signer/Human Signer of ELA Reading Passages;</a:t>
            </a:r>
          </a:p>
          <a:p>
            <a:pPr marL="171450" indent="-171450">
              <a:buFont typeface="Arial" panose="020B0604020202020204" pitchFamily="34" charset="0"/>
              <a:buChar char="•"/>
            </a:pPr>
            <a:r>
              <a:rPr lang="en-US" baseline="0" dirty="0"/>
              <a:t>Any alternative response option/ assistive technology device that the student typically uses that is not compatible with the Assessment platform; and </a:t>
            </a:r>
          </a:p>
          <a:p>
            <a:pPr marL="171450" indent="-171450">
              <a:buFont typeface="Arial" panose="020B0604020202020204" pitchFamily="34" charset="0"/>
              <a:buChar char="•"/>
            </a:pPr>
            <a:r>
              <a:rPr lang="en-US" baseline="0" dirty="0"/>
              <a:t>Other</a:t>
            </a:r>
            <a:endParaRPr lang="en-US" dirty="0"/>
          </a:p>
          <a:p>
            <a:pPr defTabSz="900217"/>
            <a:endParaRPr lang="en-US" dirty="0"/>
          </a:p>
          <a:p>
            <a:pPr defTabSz="900217"/>
            <a:r>
              <a:rPr lang="en-US" dirty="0"/>
              <a:t>The Special Documented Accommodations Procedure is described in the</a:t>
            </a:r>
            <a:r>
              <a:rPr lang="en-US" baseline="0" dirty="0"/>
              <a:t> Assessment Guidelines, Appendix B. </a:t>
            </a:r>
          </a:p>
        </p:txBody>
      </p:sp>
      <p:sp>
        <p:nvSpPr>
          <p:cNvPr id="4" name="Slide Number Placeholder 3"/>
          <p:cNvSpPr>
            <a:spLocks noGrp="1"/>
          </p:cNvSpPr>
          <p:nvPr>
            <p:ph type="sldNum" sz="quarter" idx="10"/>
          </p:nvPr>
        </p:nvSpPr>
        <p:spPr/>
        <p:txBody>
          <a:bodyPr/>
          <a:lstStyle/>
          <a:p>
            <a:fld id="{71F87E0F-5A19-6D48-97F0-7EDA4B9641F4}" type="slidenum">
              <a:rPr lang="en-US" smtClean="0"/>
              <a:t>109</a:t>
            </a:fld>
            <a:endParaRPr lang="en-US" dirty="0"/>
          </a:p>
        </p:txBody>
      </p:sp>
    </p:spTree>
    <p:extLst>
      <p:ext uri="{BB962C8B-B14F-4D97-AF65-F5344CB8AC3E}">
        <p14:creationId xmlns:p14="http://schemas.microsoft.com/office/powerpoint/2010/main" val="4028815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Students who are hospitalized or homebound due to illness should be tested unless there are medical constraints. These students can have the test administered at home or in the hospital provided the test is administered by a certified school staff member who is fully trained in the proper test administration and security procedures for the specific assessment</a:t>
            </a:r>
            <a:r>
              <a:rPr lang="en-US" sz="1200" kern="1200" baseline="0" dirty="0">
                <a:solidFill>
                  <a:schemeClr val="tx1"/>
                </a:solidFill>
                <a:effectLst/>
                <a:latin typeface="+mn-lt"/>
                <a:ea typeface="+mn-ea"/>
                <a:cs typeface="+mn-cs"/>
              </a:rPr>
              <a:t> system (</a:t>
            </a:r>
            <a:r>
              <a:rPr lang="en-US" sz="1200" kern="1200" dirty="0">
                <a:solidFill>
                  <a:schemeClr val="tx1"/>
                </a:solidFill>
                <a:effectLst/>
                <a:latin typeface="+mn-lt"/>
                <a:ea typeface="+mn-ea"/>
                <a:cs typeface="+mn-cs"/>
              </a:rPr>
              <a:t>Smarter Balanced Assessments, NGSS Science, Connecticut SAT, CTAA, and CTAS).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rare cases, there may be a student who experiences a medical emergency just prior to (or during) the testing window. There is a process whereby, the student may receive an exemption from testing due to the emergency nature of the medical condition, if the criteria for exemption are met. A medical exemption can be given to a student depending on the availability of the student during the statewide testing window.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Contact Deirdre or Janet</a:t>
            </a:r>
            <a:r>
              <a:rPr lang="en-US" sz="1200" kern="1200" baseline="0" dirty="0">
                <a:solidFill>
                  <a:schemeClr val="tx1"/>
                </a:solidFill>
                <a:effectLst/>
                <a:latin typeface="+mn-lt"/>
                <a:ea typeface="+mn-ea"/>
                <a:cs typeface="+mn-cs"/>
              </a:rPr>
              <a:t> if you think you have a student who is eligible for a medical exemption. Based on eligibility, DAs will be provided with a Medical Exemption form for completion, signature, and submission to the CSDE. Please keep in mind that there are two deadlines for receiving these forms: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Medical Exemption forms for the </a:t>
            </a:r>
            <a:r>
              <a:rPr lang="en-US" sz="1200" b="1" kern="1200" dirty="0">
                <a:solidFill>
                  <a:schemeClr val="tx1"/>
                </a:solidFill>
                <a:effectLst/>
                <a:latin typeface="+mn-lt"/>
                <a:ea typeface="+mn-ea"/>
                <a:cs typeface="+mn-cs"/>
              </a:rPr>
              <a:t>Connecticut SAT School Day </a:t>
            </a:r>
            <a:r>
              <a:rPr lang="en-US" sz="1200" kern="1200" dirty="0">
                <a:solidFill>
                  <a:schemeClr val="tx1"/>
                </a:solidFill>
                <a:effectLst/>
                <a:latin typeface="+mn-lt"/>
                <a:ea typeface="+mn-ea"/>
                <a:cs typeface="+mn-cs"/>
              </a:rPr>
              <a:t>are due by </a:t>
            </a:r>
            <a:r>
              <a:rPr lang="en-US" sz="1200" b="1" kern="1200" dirty="0">
                <a:solidFill>
                  <a:schemeClr val="tx1"/>
                </a:solidFill>
                <a:effectLst/>
                <a:latin typeface="+mn-lt"/>
                <a:ea typeface="+mn-ea"/>
                <a:cs typeface="+mn-cs"/>
              </a:rPr>
              <a:t>May 1, 2019; </a:t>
            </a:r>
            <a:r>
              <a:rPr lang="en-US" sz="1200" b="0" kern="1200" dirty="0">
                <a:solidFill>
                  <a:schemeClr val="tx1"/>
                </a:solidFill>
                <a:effectLst/>
                <a:latin typeface="+mn-lt"/>
                <a:ea typeface="+mn-ea"/>
                <a:cs typeface="+mn-cs"/>
              </a:rPr>
              <a:t>and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Medical Exemption forms for </a:t>
            </a:r>
            <a:r>
              <a:rPr lang="en-US" sz="1200" b="1" kern="1200" dirty="0">
                <a:solidFill>
                  <a:schemeClr val="tx1"/>
                </a:solidFill>
                <a:effectLst/>
                <a:latin typeface="+mn-lt"/>
                <a:ea typeface="+mn-ea"/>
                <a:cs typeface="+mn-cs"/>
              </a:rPr>
              <a:t>Smarter Balanced, the NGSS Science, and the Connecticut Alternate Assessments (CTAA/CTAS) </a:t>
            </a:r>
            <a:r>
              <a:rPr lang="en-US" sz="1200" kern="1200" dirty="0">
                <a:solidFill>
                  <a:schemeClr val="tx1"/>
                </a:solidFill>
                <a:effectLst/>
                <a:latin typeface="+mn-lt"/>
                <a:ea typeface="+mn-ea"/>
                <a:cs typeface="+mn-cs"/>
              </a:rPr>
              <a:t>are due no later than </a:t>
            </a:r>
            <a:r>
              <a:rPr lang="en-US" sz="1200" b="1" kern="1200" dirty="0">
                <a:solidFill>
                  <a:schemeClr val="tx1"/>
                </a:solidFill>
                <a:effectLst/>
                <a:latin typeface="+mn-lt"/>
                <a:ea typeface="+mn-ea"/>
                <a:cs typeface="+mn-cs"/>
              </a:rPr>
              <a:t>June 14, 2019.</a:t>
            </a:r>
          </a:p>
          <a:p>
            <a:endParaRPr lang="en-US" dirty="0"/>
          </a:p>
        </p:txBody>
      </p:sp>
      <p:sp>
        <p:nvSpPr>
          <p:cNvPr id="4" name="Slide Number Placeholder 3"/>
          <p:cNvSpPr>
            <a:spLocks noGrp="1"/>
          </p:cNvSpPr>
          <p:nvPr>
            <p:ph type="sldNum" sz="quarter" idx="10"/>
          </p:nvPr>
        </p:nvSpPr>
        <p:spPr/>
        <p:txBody>
          <a:bodyPr/>
          <a:lstStyle/>
          <a:p>
            <a:fld id="{71F87E0F-5A19-6D48-97F0-7EDA4B9641F4}" type="slidenum">
              <a:rPr lang="en-US" smtClean="0"/>
              <a:t>110</a:t>
            </a:fld>
            <a:endParaRPr lang="en-US" dirty="0"/>
          </a:p>
        </p:txBody>
      </p:sp>
    </p:spTree>
    <p:extLst>
      <p:ext uri="{BB962C8B-B14F-4D97-AF65-F5344CB8AC3E}">
        <p14:creationId xmlns:p14="http://schemas.microsoft.com/office/powerpoint/2010/main" val="4097501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3475" y="630238"/>
            <a:ext cx="4721225" cy="3540125"/>
          </a:xfrm>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500" dirty="0"/>
              <a:t>Teachers Administering the Alternate (TEAs) are intricately involved in all aspects of the selection and supervision of the Connecticut Alternate Assessment and the Alternate Science. The Connecticut Alternate Assessment System Training requirements provide for high-quality standardized administration ensuring appropriate interpretations for results about what students with significant cognitive disabilities know and can do. </a:t>
            </a:r>
          </a:p>
          <a:p>
            <a:endParaRPr lang="en-US" sz="1500" dirty="0"/>
          </a:p>
          <a:p>
            <a:r>
              <a:rPr lang="en-US" sz="1500" dirty="0"/>
              <a:t>All teachers who will be administering the alternate assessments must be trained via the online course regardless of previous</a:t>
            </a:r>
            <a:r>
              <a:rPr lang="en-US" sz="1500" baseline="0" dirty="0"/>
              <a:t> training status. This training is required each school year. Once training and the embedded quiz is passed the TEA will have permission to;</a:t>
            </a:r>
          </a:p>
          <a:p>
            <a:pPr marL="285750" indent="-285750">
              <a:buFont typeface="Arial" panose="020B0604020202020204" pitchFamily="34" charset="0"/>
              <a:buChar char="•"/>
            </a:pPr>
            <a:r>
              <a:rPr lang="en-US" sz="1500" dirty="0"/>
              <a:t>Submit the Learner Characteristics Inventory (LCI) into the DEI;</a:t>
            </a:r>
          </a:p>
          <a:p>
            <a:pPr marL="285750" indent="-285750">
              <a:buFont typeface="Arial" panose="020B0604020202020204" pitchFamily="34" charset="0"/>
              <a:buChar char="•"/>
            </a:pPr>
            <a:r>
              <a:rPr lang="en-US" sz="1500" dirty="0"/>
              <a:t>Access the required</a:t>
            </a:r>
            <a:r>
              <a:rPr lang="en-US" sz="1500" baseline="0" dirty="0"/>
              <a:t> secure test materials for the CTAA</a:t>
            </a:r>
            <a:endParaRPr lang="en-US" sz="1500" dirty="0"/>
          </a:p>
          <a:p>
            <a:pPr marL="285750" indent="-285750">
              <a:buFont typeface="Arial" panose="020B0604020202020204" pitchFamily="34" charset="0"/>
              <a:buChar char="•"/>
            </a:pPr>
            <a:r>
              <a:rPr lang="en-US" sz="1500" dirty="0"/>
              <a:t>Administer any alternate assessment. </a:t>
            </a:r>
          </a:p>
          <a:p>
            <a:endParaRPr lang="en-US" sz="1500" dirty="0"/>
          </a:p>
          <a:p>
            <a:endParaRPr lang="en-US" sz="1500" dirty="0"/>
          </a:p>
          <a:p>
            <a:r>
              <a:rPr lang="en-US" sz="1500" dirty="0"/>
              <a:t>District</a:t>
            </a:r>
            <a:r>
              <a:rPr lang="en-US" sz="1500" baseline="0" dirty="0"/>
              <a:t> Administrators are responsible for the following tasks:</a:t>
            </a:r>
          </a:p>
          <a:p>
            <a:pPr marL="342900" indent="-342900">
              <a:buAutoNum type="arabicPeriod"/>
            </a:pPr>
            <a:r>
              <a:rPr lang="en-US" sz="1500" baseline="0" dirty="0"/>
              <a:t>Determine who will be administering an Alternate Assessment during the 2018-19 school year.</a:t>
            </a:r>
          </a:p>
          <a:p>
            <a:pPr marL="342900" indent="-342900">
              <a:buAutoNum type="arabicPeriod"/>
            </a:pPr>
            <a:r>
              <a:rPr lang="en-US" sz="1500" baseline="0" dirty="0"/>
              <a:t>Verify that the teacher has a TEA User Role in TIDE. Update, add, and delete accounts as appropriate.</a:t>
            </a:r>
          </a:p>
          <a:p>
            <a:pPr marL="342900" indent="-342900">
              <a:buAutoNum type="arabicPeriod"/>
            </a:pPr>
            <a:r>
              <a:rPr lang="en-US" sz="1500" baseline="0" dirty="0"/>
              <a:t>Communicate details regarding the required online training with your TEAs. Share the </a:t>
            </a:r>
            <a:r>
              <a:rPr lang="en-US" sz="1500" b="1" baseline="0" dirty="0"/>
              <a:t>Overview for Teachers Administering the Alternate </a:t>
            </a:r>
            <a:r>
              <a:rPr lang="en-US" sz="1500" b="0" baseline="0" dirty="0"/>
              <a:t>resource referenced on this slide.</a:t>
            </a:r>
            <a:endParaRPr lang="en-US" sz="1500" b="1" baseline="0" dirty="0"/>
          </a:p>
          <a:p>
            <a:pPr marL="342900" indent="-342900">
              <a:buAutoNum type="arabicPeriod"/>
            </a:pPr>
            <a:r>
              <a:rPr lang="en-US" sz="1500" baseline="0" dirty="0"/>
              <a:t>Verify that all TEAs complete and pass the quiz. Those with passing scores will have their Trained Status activated to Y (Yes) in TIDE.</a:t>
            </a:r>
          </a:p>
          <a:p>
            <a:pPr marL="0" indent="0">
              <a:buNone/>
            </a:pPr>
            <a:endParaRPr lang="en-US" sz="1500" dirty="0"/>
          </a:p>
          <a:p>
            <a:pPr marL="0" indent="0">
              <a:buNone/>
            </a:pPr>
            <a:r>
              <a:rPr lang="en-US" sz="1500" dirty="0"/>
              <a:t>Review the resources</a:t>
            </a:r>
            <a:r>
              <a:rPr lang="en-US" sz="1500" baseline="0" dirty="0"/>
              <a:t> included on this slide for more information.</a:t>
            </a:r>
            <a:endParaRPr lang="en-US" sz="1500" dirty="0"/>
          </a:p>
          <a:p>
            <a:endParaRPr lang="en-US" sz="1500" dirty="0"/>
          </a:p>
        </p:txBody>
      </p:sp>
      <p:sp>
        <p:nvSpPr>
          <p:cNvPr id="4" name="Slide Number Placeholder 3"/>
          <p:cNvSpPr>
            <a:spLocks noGrp="1"/>
          </p:cNvSpPr>
          <p:nvPr>
            <p:ph type="sldNum" sz="quarter" idx="10"/>
          </p:nvPr>
        </p:nvSpPr>
        <p:spPr/>
        <p:txBody>
          <a:bodyPr/>
          <a:lstStyle/>
          <a:p>
            <a:fld id="{7CBD035E-0397-476E-9A02-1A69852AFC9A}" type="slidenum">
              <a:rPr lang="en-US" smtClean="0"/>
              <a:pPr/>
              <a:t>111</a:t>
            </a:fld>
            <a:endParaRPr lang="en-US" dirty="0"/>
          </a:p>
        </p:txBody>
      </p:sp>
    </p:spTree>
    <p:extLst>
      <p:ext uri="{BB962C8B-B14F-4D97-AF65-F5344CB8AC3E}">
        <p14:creationId xmlns:p14="http://schemas.microsoft.com/office/powerpoint/2010/main" val="88235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 can</a:t>
            </a:r>
            <a:r>
              <a:rPr lang="en-US" baseline="0" dirty="0"/>
              <a:t> create a roster in TIDE to confirm those TEAs who have been trained. We have highlighted the steps in this slide. If a teacher indicates that they completed the training and passed the quiz, but do not have access to the LCI or other Alternate Assessment Systems, verify their TIDE User Role. Only TEA user roles will provide teachers access to the Alternate Assessment systems.</a:t>
            </a:r>
          </a:p>
          <a:p>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112</a:t>
            </a:fld>
            <a:endParaRPr lang="en-US" dirty="0"/>
          </a:p>
        </p:txBody>
      </p:sp>
    </p:spTree>
    <p:extLst>
      <p:ext uri="{BB962C8B-B14F-4D97-AF65-F5344CB8AC3E}">
        <p14:creationId xmlns:p14="http://schemas.microsoft.com/office/powerpoint/2010/main" val="5728096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accommodations indicated on</a:t>
            </a:r>
            <a:r>
              <a:rPr lang="en-US" baseline="0" dirty="0"/>
              <a:t> page 8 of the student's IEP are to be provided for alternate assessment testing. This includes environmental supports or accommodations and assistive technology or Augmentative and Alternative Communication (AAC) supports. The design of the CTAA includes reading of the entire test to the student via a human reader or Text-to-Speech.</a:t>
            </a:r>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113</a:t>
            </a:fld>
            <a:endParaRPr lang="en-US" dirty="0"/>
          </a:p>
        </p:txBody>
      </p:sp>
    </p:spTree>
    <p:extLst>
      <p:ext uri="{BB962C8B-B14F-4D97-AF65-F5344CB8AC3E}">
        <p14:creationId xmlns:p14="http://schemas.microsoft.com/office/powerpoint/2010/main" val="39255912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defTabSz="478594" eaLnBrk="1" fontAlgn="auto" hangingPunct="1">
              <a:spcBef>
                <a:spcPts val="0"/>
              </a:spcBef>
              <a:spcAft>
                <a:spcPts val="0"/>
              </a:spcAft>
              <a:defRPr/>
            </a:pPr>
            <a:r>
              <a:rPr lang="en-US" baseline="0" dirty="0"/>
              <a:t>The Learner Characteristics Inventory (LCI) document has been developed </a:t>
            </a:r>
            <a:r>
              <a:rPr lang="en-US" dirty="0"/>
              <a:t>to determine eligibility for the Alternate Assessment</a:t>
            </a:r>
            <a:r>
              <a:rPr lang="en-US" baseline="0" dirty="0"/>
              <a:t> System through discussion at the Planning and Placement Team (PPT) meeting. In addition to teacher provided evidence, the LCI </a:t>
            </a:r>
            <a:r>
              <a:rPr lang="en-US" dirty="0"/>
              <a:t>describes the range of the characteristics of learners who participate in alternate assessments. This</a:t>
            </a:r>
            <a:r>
              <a:rPr lang="en-US" baseline="0" dirty="0"/>
              <a:t> document is required to register students for the CTAA and the CTAS. The document may be accessed on the CSDE Comprehensive Assessment Program Portal. </a:t>
            </a:r>
          </a:p>
          <a:p>
            <a:pPr defTabSz="478594" eaLnBrk="1" fontAlgn="auto" hangingPunct="1">
              <a:spcBef>
                <a:spcPts val="0"/>
              </a:spcBef>
              <a:spcAft>
                <a:spcPts val="0"/>
              </a:spcAft>
              <a:defRPr/>
            </a:pPr>
            <a:endParaRPr lang="en-US" baseline="0" dirty="0"/>
          </a:p>
          <a:p>
            <a:pPr defTabSz="478594" eaLnBrk="1" fontAlgn="auto" hangingPunct="1">
              <a:spcBef>
                <a:spcPts val="0"/>
              </a:spcBef>
              <a:spcAft>
                <a:spcPts val="0"/>
              </a:spcAft>
              <a:defRPr/>
            </a:pPr>
            <a:r>
              <a:rPr lang="en-US" baseline="0" dirty="0"/>
              <a:t>The LCI must be submitted in the Data Entry interface (DEI) on the CSDE Comprehensive Assessment Program Portal. </a:t>
            </a:r>
          </a:p>
          <a:p>
            <a:pPr defTabSz="478594" eaLnBrk="1" fontAlgn="auto" hangingPunct="1">
              <a:spcBef>
                <a:spcPts val="0"/>
              </a:spcBef>
              <a:spcAft>
                <a:spcPts val="0"/>
              </a:spcAft>
              <a:defRPr/>
            </a:pPr>
            <a:endParaRPr lang="en-US" b="1" baseline="0" dirty="0"/>
          </a:p>
          <a:p>
            <a:pPr defTabSz="478594" eaLnBrk="1" fontAlgn="auto" hangingPunct="1">
              <a:spcBef>
                <a:spcPts val="0"/>
              </a:spcBef>
              <a:spcAft>
                <a:spcPts val="0"/>
              </a:spcAft>
              <a:defRPr/>
            </a:pPr>
            <a:r>
              <a:rPr lang="en-US" b="1" baseline="0" dirty="0"/>
              <a:t>Only teachers with the user role of TEA and confirmed training status may register a student to participate in the Alternate Assessment System by submitting the LCI into the Data Entry Interface.</a:t>
            </a:r>
            <a:r>
              <a:rPr lang="en-US" baseline="0" dirty="0"/>
              <a:t> You may click on this image to download the LCI.</a:t>
            </a:r>
          </a:p>
          <a:p>
            <a:pPr defTabSz="957186">
              <a:defRPr/>
            </a:pPr>
            <a:r>
              <a:rPr lang="en-US" sz="1300" dirty="0"/>
              <a:t>Special Education students eligible for Alternate</a:t>
            </a:r>
            <a:r>
              <a:rPr lang="en-US" sz="1300" baseline="0" dirty="0"/>
              <a:t> Assessments</a:t>
            </a:r>
            <a:r>
              <a:rPr lang="en-US" sz="1300" dirty="0"/>
              <a:t> must meet all of these criteria as covered in training:</a:t>
            </a:r>
          </a:p>
          <a:p>
            <a:pPr marL="179473" indent="-179473" defTabSz="957186">
              <a:buFont typeface="Arial" pitchFamily="34" charset="0"/>
              <a:buChar char="•"/>
              <a:defRPr/>
            </a:pPr>
            <a:r>
              <a:rPr lang="en-US" sz="1300" dirty="0"/>
              <a:t>The student has a significant cognitive disability</a:t>
            </a:r>
          </a:p>
          <a:p>
            <a:pPr marL="179473" indent="-179473" defTabSz="957186">
              <a:buFont typeface="Arial" pitchFamily="34" charset="0"/>
              <a:buChar char="•"/>
              <a:defRPr/>
            </a:pPr>
            <a:r>
              <a:rPr lang="en-US" sz="1300" dirty="0"/>
              <a:t> The student is learning content linked to (derived from) the Connecticut Core State Standards (CCSS) and the Next Generation Science Standards</a:t>
            </a:r>
          </a:p>
          <a:p>
            <a:pPr marL="179473" indent="-179473" defTabSz="957186">
              <a:buFont typeface="Arial" pitchFamily="34" charset="0"/>
              <a:buChar char="•"/>
              <a:defRPr/>
            </a:pPr>
            <a:r>
              <a:rPr lang="en-US" sz="1300" dirty="0"/>
              <a:t> The student requires extensive direct individualized instruction and substantial supports to achieve measurable gains in the grade and age appropriate curricula.</a:t>
            </a:r>
          </a:p>
          <a:p>
            <a:pPr marL="179473" indent="-179473" defTabSz="957186">
              <a:buFont typeface="Arial" pitchFamily="34" charset="0"/>
              <a:buChar char="•"/>
              <a:defRPr/>
            </a:pPr>
            <a:r>
              <a:rPr lang="en-US" sz="1300" dirty="0"/>
              <a:t> These  students should represent 1% or less of the total tested population.</a:t>
            </a:r>
          </a:p>
          <a:p>
            <a:pPr defTabSz="478594" eaLnBrk="1" fontAlgn="auto" hangingPunct="1">
              <a:spcBef>
                <a:spcPts val="0"/>
              </a:spcBef>
              <a:spcAft>
                <a:spcPts val="0"/>
              </a:spcAft>
              <a:defRPr/>
            </a:pPr>
            <a:r>
              <a:rPr lang="en-US" dirty="0"/>
              <a:t>CSDE has provided resources to support these decisions and are monitoring the LCI characteristics to ensure students are participating into the most appropriate assessments.</a:t>
            </a:r>
          </a:p>
        </p:txBody>
      </p:sp>
      <p:sp>
        <p:nvSpPr>
          <p:cNvPr id="63492"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dirty="0">
                <a:latin typeface="Arial" pitchFamily="34" charset="0"/>
              </a:rPr>
              <a:t>2011 Connecticut Assessment Forum</a:t>
            </a:r>
          </a:p>
        </p:txBody>
      </p:sp>
      <p:sp>
        <p:nvSpPr>
          <p:cNvPr id="63493"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3221F8-74A8-4C81-8200-0E93C4B23354}" type="slidenum">
              <a:rPr lang="en-US" smtClean="0">
                <a:latin typeface="Arial" pitchFamily="34" charset="0"/>
              </a:rPr>
              <a:pPr/>
              <a:t>114</a:t>
            </a:fld>
            <a:endParaRPr lang="en-US" dirty="0">
              <a:latin typeface="Arial" pitchFamily="34" charset="0"/>
            </a:endParaRPr>
          </a:p>
        </p:txBody>
      </p:sp>
    </p:spTree>
    <p:extLst>
      <p:ext uri="{BB962C8B-B14F-4D97-AF65-F5344CB8AC3E}">
        <p14:creationId xmlns:p14="http://schemas.microsoft.com/office/powerpoint/2010/main" val="10506209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education students with an active IEP are considered eligible</a:t>
            </a:r>
            <a:r>
              <a:rPr lang="en-US" baseline="0" dirty="0"/>
              <a:t> to participate in the CTAA and CTAS if at the Planning and Placement Team (PPT) evidence supports meeting each of the 3 required criteria.  If one or more required criteria is not indicated as yes then the student is expected to participate in the standard assessments. </a:t>
            </a:r>
          </a:p>
          <a:p>
            <a:endParaRPr lang="en-US" baseline="0" dirty="0"/>
          </a:p>
          <a:p>
            <a:r>
              <a:rPr lang="en-US" baseline="0" dirty="0"/>
              <a:t>Evidence includes support of the students significant cognitive disability and its pervasive nature. Therefore, student with primary disability categories of intellectually disability, autism, and multiple disabilities are more likely to be eligible. For example, students with the primary disability category identified as Specific Learning Disability, Specific Learning Disability/Dyslexia, Emotional Disturbance, or Speech Language Impairment generally do not qualify to participate in alternate assessments.</a:t>
            </a:r>
            <a:endParaRPr lang="en-US" dirty="0"/>
          </a:p>
        </p:txBody>
      </p:sp>
      <p:sp>
        <p:nvSpPr>
          <p:cNvPr id="4" name="Slide Number Placeholder 3"/>
          <p:cNvSpPr>
            <a:spLocks noGrp="1"/>
          </p:cNvSpPr>
          <p:nvPr>
            <p:ph type="sldNum" sz="quarter" idx="10"/>
          </p:nvPr>
        </p:nvSpPr>
        <p:spPr/>
        <p:txBody>
          <a:bodyPr/>
          <a:lstStyle/>
          <a:p>
            <a:fld id="{71F87E0F-5A19-6D48-97F0-7EDA4B9641F4}" type="slidenum">
              <a:rPr lang="en-US" smtClean="0"/>
              <a:t>115</a:t>
            </a:fld>
            <a:endParaRPr lang="en-US" dirty="0"/>
          </a:p>
        </p:txBody>
      </p:sp>
    </p:spTree>
    <p:extLst>
      <p:ext uri="{BB962C8B-B14F-4D97-AF65-F5344CB8AC3E}">
        <p14:creationId xmlns:p14="http://schemas.microsoft.com/office/powerpoint/2010/main" val="2320306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9</a:t>
            </a:fld>
            <a:endParaRPr lang="en-US" dirty="0"/>
          </a:p>
        </p:txBody>
      </p:sp>
    </p:spTree>
    <p:extLst>
      <p:ext uri="{BB962C8B-B14F-4D97-AF65-F5344CB8AC3E}">
        <p14:creationId xmlns:p14="http://schemas.microsoft.com/office/powerpoint/2010/main" val="38528540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To support this ongoing initiative, education consultants from the Performance Office will be monitoring the 2018-19 LCI submissions. Data reported by the LCI will be reviewed to determine if the student meets the evidence-based criteria for participation in the alternate assessments </a:t>
            </a:r>
            <a:r>
              <a:rPr lang="en-US" sz="1200" b="1" kern="1200" dirty="0">
                <a:solidFill>
                  <a:schemeClr val="tx1"/>
                </a:solidFill>
                <a:effectLst/>
                <a:latin typeface="+mn-lt"/>
                <a:ea typeface="+mn-ea"/>
                <a:cs typeface="+mn-cs"/>
              </a:rPr>
              <a:t>by examining the Primary Disability Categories for consistency with a significant cognitive disability</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students identified with primary disability of</a:t>
            </a:r>
            <a:r>
              <a:rPr lang="en-US" sz="1200" kern="1200" baseline="0" dirty="0">
                <a:solidFill>
                  <a:schemeClr val="tx1"/>
                </a:solidFill>
                <a:effectLst/>
                <a:latin typeface="+mn-lt"/>
                <a:ea typeface="+mn-ea"/>
                <a:cs typeface="+mn-cs"/>
              </a:rPr>
              <a:t> a Specific Learning Disability or Specific Learning Disability/Dyslexia are not eligible for the Alternate Assessments based upon the criteria to be identified as LD- which ensures ruling out a significant cognitive disability.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Academic functioning and other student characteristics will also be reviewed to determine if additional clarification of evidence is needed to support eligibility.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District Administrator (DA in TIDE) and the Director of Special Education will be contacted </a:t>
            </a:r>
            <a:r>
              <a:rPr lang="en-US" sz="1200" kern="1200" baseline="0" dirty="0">
                <a:solidFill>
                  <a:schemeClr val="tx1"/>
                </a:solidFill>
                <a:effectLst/>
                <a:latin typeface="+mn-lt"/>
                <a:ea typeface="+mn-ea"/>
                <a:cs typeface="+mn-cs"/>
              </a:rPr>
              <a:t>with concerns identified during the monitoring process. Careful attention should be made to review and determine the most appropriate assessment for students based on understanding the eligibility process for the Alternate Assessments and the types of supports and accommodations that are available to students on the standard assessments when they do not qualify for an alternate assessment.</a:t>
            </a:r>
          </a:p>
        </p:txBody>
      </p:sp>
      <p:sp>
        <p:nvSpPr>
          <p:cNvPr id="4" name="Slide Number Placeholder 3"/>
          <p:cNvSpPr>
            <a:spLocks noGrp="1"/>
          </p:cNvSpPr>
          <p:nvPr>
            <p:ph type="sldNum" sz="quarter" idx="10"/>
          </p:nvPr>
        </p:nvSpPr>
        <p:spPr/>
        <p:txBody>
          <a:bodyPr/>
          <a:lstStyle/>
          <a:p>
            <a:fld id="{71F87E0F-5A19-6D48-97F0-7EDA4B9641F4}" type="slidenum">
              <a:rPr lang="en-US" smtClean="0"/>
              <a:t>116</a:t>
            </a:fld>
            <a:endParaRPr lang="en-US" dirty="0"/>
          </a:p>
        </p:txBody>
      </p:sp>
    </p:spTree>
    <p:extLst>
      <p:ext uri="{BB962C8B-B14F-4D97-AF65-F5344CB8AC3E}">
        <p14:creationId xmlns:p14="http://schemas.microsoft.com/office/powerpoint/2010/main" val="34474799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Included</a:t>
            </a:r>
            <a:r>
              <a:rPr lang="en-US" sz="1200" kern="1200" baseline="0" dirty="0">
                <a:solidFill>
                  <a:schemeClr val="tx1"/>
                </a:solidFill>
                <a:effectLst/>
                <a:latin typeface="+mn-lt"/>
                <a:ea typeface="+mn-ea"/>
                <a:cs typeface="+mn-cs"/>
              </a:rPr>
              <a:t> on this slide are resources to help support the purpose and eligibility for the Connecticut Alternate Assessment System.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F87E0F-5A19-6D48-97F0-7EDA4B9641F4}" type="slidenum">
              <a:rPr lang="en-US" smtClean="0"/>
              <a:t>117</a:t>
            </a:fld>
            <a:endParaRPr lang="en-US" dirty="0"/>
          </a:p>
        </p:txBody>
      </p:sp>
    </p:spTree>
    <p:extLst>
      <p:ext uri="{BB962C8B-B14F-4D97-AF65-F5344CB8AC3E}">
        <p14:creationId xmlns:p14="http://schemas.microsoft.com/office/powerpoint/2010/main" val="39727801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District</a:t>
            </a:r>
            <a:r>
              <a:rPr lang="en-US" sz="1200" kern="1200" baseline="0" dirty="0">
                <a:solidFill>
                  <a:schemeClr val="tx1"/>
                </a:solidFill>
                <a:effectLst/>
                <a:latin typeface="+mn-lt"/>
                <a:ea typeface="+mn-ea"/>
                <a:cs typeface="+mn-cs"/>
              </a:rPr>
              <a:t> Administrators may monitor the Completion of LCIs through the Plan and Manage testing drop down menu in the Administering Test portion of TIDE.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F87E0F-5A19-6D48-97F0-7EDA4B9641F4}" type="slidenum">
              <a:rPr lang="en-US" smtClean="0"/>
              <a:t>118</a:t>
            </a:fld>
            <a:endParaRPr lang="en-US" dirty="0"/>
          </a:p>
        </p:txBody>
      </p:sp>
    </p:spTree>
    <p:extLst>
      <p:ext uri="{BB962C8B-B14F-4D97-AF65-F5344CB8AC3E}">
        <p14:creationId xmlns:p14="http://schemas.microsoft.com/office/powerpoint/2010/main" val="2510074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comparison betwee</a:t>
            </a:r>
            <a:r>
              <a:rPr lang="en-US" baseline="0" dirty="0"/>
              <a:t>n the CTAA for Math and ELA and the Connecticut Alternate Science (CTAS).</a:t>
            </a:r>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119</a:t>
            </a:fld>
            <a:endParaRPr lang="en-US" dirty="0"/>
          </a:p>
        </p:txBody>
      </p:sp>
    </p:spTree>
    <p:extLst>
      <p:ext uri="{BB962C8B-B14F-4D97-AF65-F5344CB8AC3E}">
        <p14:creationId xmlns:p14="http://schemas.microsoft.com/office/powerpoint/2010/main" val="21968706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75375">
              <a:defRPr/>
            </a:pPr>
            <a:r>
              <a:rPr lang="en-US" dirty="0"/>
              <a:t>To complete th</a:t>
            </a:r>
            <a:r>
              <a:rPr lang="en-US" baseline="0" dirty="0"/>
              <a:t>e CTAA, TEAs and DAs should review these critical documents referenced on this slide. They are available on the Connecticut Comprehensive Assessment Program Portal using the Alternate Assessment System card.</a:t>
            </a:r>
            <a:endParaRPr lang="en-US" strike="sngStrike" baseline="0" dirty="0"/>
          </a:p>
          <a:p>
            <a:r>
              <a:rPr lang="en-US" strike="noStrike" baseline="0" dirty="0"/>
              <a:t>	</a:t>
            </a:r>
          </a:p>
          <a:p>
            <a:pPr>
              <a:buFont typeface="Arial" pitchFamily="34" charset="0"/>
              <a:buChar char="•"/>
            </a:pPr>
            <a:r>
              <a:rPr lang="en-US" b="0" i="0" u="sng" dirty="0"/>
              <a:t>CTAA </a:t>
            </a:r>
            <a:r>
              <a:rPr lang="en-US" b="0" i="0" u="sng" baseline="0" dirty="0"/>
              <a:t> </a:t>
            </a:r>
            <a:r>
              <a:rPr lang="en-US" b="0" i="0" u="sng" dirty="0"/>
              <a:t>Test Administration Manual (TAM</a:t>
            </a:r>
            <a:r>
              <a:rPr lang="en-US" b="0" i="0" u="none" dirty="0"/>
              <a:t>)</a:t>
            </a:r>
            <a:r>
              <a:rPr lang="en-US" b="0" i="0" u="none" baseline="0" dirty="0"/>
              <a:t> </a:t>
            </a:r>
            <a:r>
              <a:rPr lang="en-US" dirty="0"/>
              <a:t>guides Teachers Administering</a:t>
            </a:r>
            <a:r>
              <a:rPr lang="en-US" baseline="0" dirty="0"/>
              <a:t> Alternate Assessments (TEAs)</a:t>
            </a:r>
            <a:r>
              <a:rPr lang="en-US" dirty="0"/>
              <a:t> Test Administrators and Test Coordinators</a:t>
            </a:r>
            <a:r>
              <a:rPr lang="en-US" baseline="0" dirty="0"/>
              <a:t> as they prepare for and administer the </a:t>
            </a:r>
            <a:r>
              <a:rPr lang="en-US" u="none" baseline="0" dirty="0"/>
              <a:t>CTAA. The</a:t>
            </a:r>
            <a:r>
              <a:rPr lang="en-US" baseline="0" dirty="0"/>
              <a:t> </a:t>
            </a:r>
            <a:r>
              <a:rPr lang="en-US" i="0" u="sng" baseline="0" dirty="0"/>
              <a:t>TAM</a:t>
            </a:r>
            <a:r>
              <a:rPr lang="en-US" i="0" u="none" baseline="0" dirty="0"/>
              <a:t> </a:t>
            </a:r>
            <a:r>
              <a:rPr lang="en-US" baseline="0" dirty="0"/>
              <a:t>provides an overview of the </a:t>
            </a:r>
            <a:r>
              <a:rPr lang="en-US" strike="noStrike" baseline="0" dirty="0"/>
              <a:t>test</a:t>
            </a:r>
            <a:r>
              <a:rPr lang="en-US" baseline="0" dirty="0"/>
              <a:t>, activities, descriptions of roles and responsibilities for individuals involved in the administration, guidelines for student involvement, and requirements to ensure appropriate testing practices. </a:t>
            </a:r>
          </a:p>
          <a:p>
            <a:pPr>
              <a:buFont typeface="Arial" pitchFamily="34" charset="0"/>
              <a:buNone/>
            </a:pPr>
            <a:endParaRPr lang="en-US" baseline="0" dirty="0"/>
          </a:p>
          <a:p>
            <a:pPr>
              <a:buFont typeface="Arial" pitchFamily="34" charset="0"/>
              <a:buChar char="•"/>
            </a:pPr>
            <a:r>
              <a:rPr lang="en-US" b="0" baseline="0" dirty="0">
                <a:solidFill>
                  <a:srgbClr val="FF0000"/>
                </a:solidFill>
              </a:rPr>
              <a:t>The </a:t>
            </a:r>
            <a:r>
              <a:rPr lang="en-US" b="0" i="0" u="sng" baseline="0" dirty="0">
                <a:solidFill>
                  <a:srgbClr val="FF0000"/>
                </a:solidFill>
              </a:rPr>
              <a:t>Directions for Test Administration (DTA)</a:t>
            </a:r>
            <a:r>
              <a:rPr lang="en-US" b="0" i="0" u="none" baseline="0" dirty="0">
                <a:solidFill>
                  <a:srgbClr val="FF0000"/>
                </a:solidFill>
              </a:rPr>
              <a:t>  is a secure document required to administer the test. It </a:t>
            </a:r>
            <a:r>
              <a:rPr lang="en-US" b="0" i="0" baseline="0" dirty="0">
                <a:solidFill>
                  <a:srgbClr val="FF0000"/>
                </a:solidFill>
              </a:rPr>
              <a:t>provides </a:t>
            </a:r>
            <a:r>
              <a:rPr lang="en-US" dirty="0"/>
              <a:t>Teachers Administering</a:t>
            </a:r>
            <a:r>
              <a:rPr lang="en-US" baseline="0" dirty="0"/>
              <a:t> Alternate Assessments (TEAs)</a:t>
            </a:r>
            <a:r>
              <a:rPr lang="en-US" dirty="0"/>
              <a:t> </a:t>
            </a:r>
            <a:r>
              <a:rPr lang="en-US" b="0" i="0" baseline="0" dirty="0">
                <a:solidFill>
                  <a:srgbClr val="FF0000"/>
                </a:solidFill>
              </a:rPr>
              <a:t> a script, directions, required manipulatives and reference materials to administer each item of the </a:t>
            </a:r>
            <a:r>
              <a:rPr lang="en-US" b="0" i="0" u="none" baseline="0" dirty="0">
                <a:solidFill>
                  <a:srgbClr val="FF0000"/>
                </a:solidFill>
              </a:rPr>
              <a:t>CTAA</a:t>
            </a:r>
            <a:r>
              <a:rPr lang="en-US" b="0" i="0" baseline="0" dirty="0">
                <a:solidFill>
                  <a:srgbClr val="FF0000"/>
                </a:solidFill>
              </a:rPr>
              <a:t>. The CTAA for Math and ELA should not be administered without this manual!</a:t>
            </a:r>
          </a:p>
          <a:p>
            <a:pPr>
              <a:buFont typeface="Arial" pitchFamily="34" charset="0"/>
              <a:buNone/>
            </a:pPr>
            <a:endParaRPr lang="en-US" b="0" baseline="0" dirty="0">
              <a:solidFill>
                <a:srgbClr val="FF0000"/>
              </a:solidFill>
            </a:endParaRPr>
          </a:p>
          <a:p>
            <a:pPr>
              <a:buFont typeface="Arial" pitchFamily="34" charset="0"/>
              <a:buChar char="•"/>
            </a:pPr>
            <a:r>
              <a:rPr lang="en-US" b="0" baseline="0" dirty="0">
                <a:solidFill>
                  <a:srgbClr val="FF0000"/>
                </a:solidFill>
              </a:rPr>
              <a:t>The </a:t>
            </a:r>
            <a:r>
              <a:rPr lang="en-US" b="0" i="0" u="sng" baseline="0" dirty="0">
                <a:solidFill>
                  <a:srgbClr val="FF0000"/>
                </a:solidFill>
              </a:rPr>
              <a:t>CTAA System User Guide </a:t>
            </a:r>
            <a:r>
              <a:rPr lang="en-US" b="0" baseline="0" dirty="0">
                <a:solidFill>
                  <a:srgbClr val="FF0000"/>
                </a:solidFill>
              </a:rPr>
              <a:t>provides information on how to access and navigate the online CTAA Test Delivery System.</a:t>
            </a:r>
          </a:p>
          <a:p>
            <a:pPr>
              <a:buFont typeface="Arial" pitchFamily="34" charset="0"/>
              <a:buNone/>
            </a:pPr>
            <a:endParaRPr lang="en-US" b="0" baseline="0" dirty="0">
              <a:solidFill>
                <a:srgbClr val="FF0000"/>
              </a:solidFill>
            </a:endParaRPr>
          </a:p>
          <a:p>
            <a:pPr defTabSz="478594" eaLnBrk="1" fontAlgn="auto" hangingPunct="1">
              <a:spcBef>
                <a:spcPts val="0"/>
              </a:spcBef>
              <a:spcAft>
                <a:spcPts val="0"/>
              </a:spcAft>
              <a:buFont typeface="Arial" pitchFamily="34" charset="0"/>
              <a:buChar char="•"/>
              <a:defRPr/>
            </a:pPr>
            <a:r>
              <a:rPr lang="en-US" b="0" baseline="0" dirty="0">
                <a:solidFill>
                  <a:srgbClr val="FF0000"/>
                </a:solidFill>
              </a:rPr>
              <a:t>The </a:t>
            </a:r>
            <a:r>
              <a:rPr lang="en-US" b="0" u="sng" baseline="0" dirty="0">
                <a:solidFill>
                  <a:srgbClr val="FF0000"/>
                </a:solidFill>
              </a:rPr>
              <a:t>Assessing Students who are Blind, Deaf or Deaf-Blind: Additional Directions for Test Administration </a:t>
            </a:r>
            <a:r>
              <a:rPr lang="en-US" b="0" baseline="0" dirty="0">
                <a:solidFill>
                  <a:srgbClr val="FF0000"/>
                </a:solidFill>
              </a:rPr>
              <a:t>provides additional guidance for assessing students who are Blind, Deaf or Deaf-Blind.</a:t>
            </a:r>
          </a:p>
          <a:p>
            <a:pPr lvl="1">
              <a:buFont typeface="Arial" pitchFamily="34" charset="0"/>
              <a:buNone/>
            </a:pPr>
            <a:endParaRPr lang="en-US" b="0" dirty="0"/>
          </a:p>
        </p:txBody>
      </p:sp>
      <p:sp>
        <p:nvSpPr>
          <p:cNvPr id="4" name="Slide Number Placeholder 3"/>
          <p:cNvSpPr>
            <a:spLocks noGrp="1"/>
          </p:cNvSpPr>
          <p:nvPr>
            <p:ph type="sldNum" sz="quarter" idx="10"/>
          </p:nvPr>
        </p:nvSpPr>
        <p:spPr/>
        <p:txBody>
          <a:bodyPr/>
          <a:lstStyle/>
          <a:p>
            <a:fld id="{7CBD035E-0397-476E-9A02-1A69852AFC9A}" type="slidenum">
              <a:rPr lang="en-US" smtClean="0"/>
              <a:pPr/>
              <a:t>120</a:t>
            </a:fld>
            <a:endParaRPr lang="en-US" dirty="0"/>
          </a:p>
        </p:txBody>
      </p:sp>
    </p:spTree>
    <p:extLst>
      <p:ext uri="{BB962C8B-B14F-4D97-AF65-F5344CB8AC3E}">
        <p14:creationId xmlns:p14="http://schemas.microsoft.com/office/powerpoint/2010/main" val="25598072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required Connecticut Alternate Assessment (CTAA) Directions for Test Administration (DTAs) are secure testing materials and may be accessed ONLY by users </a:t>
            </a:r>
            <a:r>
              <a:rPr lang="en-US" b="0" dirty="0"/>
              <a:t>with a TEA or DA </a:t>
            </a:r>
            <a:r>
              <a:rPr lang="en-US" dirty="0"/>
              <a:t>role in the Test Information Distribution Engine (TIDE). </a:t>
            </a:r>
          </a:p>
          <a:p>
            <a:endParaRPr lang="en-US" dirty="0"/>
          </a:p>
          <a:p>
            <a:r>
              <a:rPr lang="en-US" dirty="0"/>
              <a:t>These grade-specific DTAs are required for test administration. </a:t>
            </a:r>
          </a:p>
          <a:p>
            <a:endParaRPr lang="en-US" dirty="0"/>
          </a:p>
          <a:p>
            <a:r>
              <a:rPr lang="en-US" dirty="0"/>
              <a:t>Additional secure PDFs of each grade and subject CTAA is available as an accommodation particularly for students who require the use of an eye gaze board or other communication supports.</a:t>
            </a:r>
          </a:p>
        </p:txBody>
      </p:sp>
      <p:sp>
        <p:nvSpPr>
          <p:cNvPr id="4" name="Slide Number Placeholder 3"/>
          <p:cNvSpPr>
            <a:spLocks noGrp="1"/>
          </p:cNvSpPr>
          <p:nvPr>
            <p:ph type="sldNum" sz="quarter" idx="10"/>
          </p:nvPr>
        </p:nvSpPr>
        <p:spPr/>
        <p:txBody>
          <a:bodyPr/>
          <a:lstStyle/>
          <a:p>
            <a:fld id="{71F87E0F-5A19-6D48-97F0-7EDA4B9641F4}" type="slidenum">
              <a:rPr lang="en-US" smtClean="0"/>
              <a:t>121</a:t>
            </a:fld>
            <a:endParaRPr lang="en-US" dirty="0"/>
          </a:p>
        </p:txBody>
      </p:sp>
    </p:spTree>
    <p:extLst>
      <p:ext uri="{BB962C8B-B14F-4D97-AF65-F5344CB8AC3E}">
        <p14:creationId xmlns:p14="http://schemas.microsoft.com/office/powerpoint/2010/main" val="12987623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457009" eaLnBrk="1" fontAlgn="auto" hangingPunct="1">
              <a:spcBef>
                <a:spcPts val="0"/>
              </a:spcBef>
              <a:spcAft>
                <a:spcPts val="0"/>
              </a:spcAft>
              <a:defRPr/>
            </a:pPr>
            <a:r>
              <a:rPr lang="en-US" dirty="0"/>
              <a:t>Hardcopy materials were sent in November 2018 to District Administrators in TIDE. These materials should be shared and/or reproduced according to customized print settings for test administration. </a:t>
            </a:r>
          </a:p>
          <a:p>
            <a:pPr defTabSz="457009" eaLnBrk="1" fontAlgn="auto" hangingPunct="1">
              <a:spcBef>
                <a:spcPts val="0"/>
              </a:spcBef>
              <a:spcAft>
                <a:spcPts val="0"/>
              </a:spcAft>
              <a:defRPr/>
            </a:pPr>
            <a:r>
              <a:rPr lang="en-US" dirty="0"/>
              <a:t> </a:t>
            </a:r>
          </a:p>
          <a:p>
            <a:pPr defTabSz="457009" eaLnBrk="1" fontAlgn="auto" hangingPunct="1">
              <a:spcBef>
                <a:spcPts val="0"/>
              </a:spcBef>
              <a:spcAft>
                <a:spcPts val="0"/>
              </a:spcAft>
              <a:defRPr/>
            </a:pPr>
            <a:r>
              <a:rPr lang="en-US" dirty="0"/>
              <a:t>CTAS materials are also available for preview and/or download from the Connecticut Comprehensive Assessment Program Portal. These are available to use as needed on assistive technology or communication devices. If you print materials from the Connecticut Portal, use the following print settings: </a:t>
            </a:r>
          </a:p>
          <a:p>
            <a:pPr defTabSz="457009" eaLnBrk="1" fontAlgn="auto" hangingPunct="1">
              <a:spcBef>
                <a:spcPts val="0"/>
              </a:spcBef>
              <a:spcAft>
                <a:spcPts val="0"/>
              </a:spcAft>
              <a:defRPr/>
            </a:pPr>
            <a:r>
              <a:rPr lang="en-US" dirty="0"/>
              <a:t>• Performance Tasks: print on both sides of the paper–portrait orientation; use black ink </a:t>
            </a:r>
          </a:p>
          <a:p>
            <a:pPr defTabSz="457009" eaLnBrk="1" fontAlgn="auto" hangingPunct="1">
              <a:spcBef>
                <a:spcPts val="0"/>
              </a:spcBef>
              <a:spcAft>
                <a:spcPts val="0"/>
              </a:spcAft>
              <a:defRPr/>
            </a:pPr>
            <a:r>
              <a:rPr lang="en-US" dirty="0"/>
              <a:t>• Student Score Worksheets: print on both sides of the paper–landscape orientation; use black ink</a:t>
            </a:r>
          </a:p>
          <a:p>
            <a:pPr defTabSz="457009" eaLnBrk="1" fontAlgn="auto" hangingPunct="1">
              <a:spcBef>
                <a:spcPts val="0"/>
              </a:spcBef>
              <a:spcAft>
                <a:spcPts val="0"/>
              </a:spcAft>
              <a:defRPr/>
            </a:pPr>
            <a:r>
              <a:rPr lang="en-US" dirty="0"/>
              <a:t>• Resource Packets: print on both sides of the paper–landscape orientation; flip on short edge; you must use color ink </a:t>
            </a:r>
          </a:p>
          <a:p>
            <a:pPr defTabSz="457009" eaLnBrk="1" fontAlgn="auto" hangingPunct="1">
              <a:spcBef>
                <a:spcPts val="0"/>
              </a:spcBef>
              <a:spcAft>
                <a:spcPts val="0"/>
              </a:spcAft>
              <a:defRPr/>
            </a:pPr>
            <a:endParaRPr lang="en-US" dirty="0"/>
          </a:p>
          <a:p>
            <a:pPr defTabSz="457009" eaLnBrk="1" fontAlgn="auto" hangingPunct="1">
              <a:spcBef>
                <a:spcPts val="0"/>
              </a:spcBef>
              <a:spcAft>
                <a:spcPts val="0"/>
              </a:spcAft>
              <a:defRPr/>
            </a:pPr>
            <a:r>
              <a:rPr lang="en-US" dirty="0"/>
              <a:t>CTAS materials can be paper punched and stored in a three-ring binder by grade and content area and shared by teachers year after year.</a:t>
            </a:r>
          </a:p>
          <a:p>
            <a:pPr defTabSz="457009" eaLnBrk="1" fontAlgn="auto" hangingPunct="1">
              <a:spcBef>
                <a:spcPts val="0"/>
              </a:spcBef>
              <a:spcAft>
                <a:spcPts val="0"/>
              </a:spcAft>
              <a:defRPr/>
            </a:pPr>
            <a:r>
              <a:rPr lang="en-US" dirty="0"/>
              <a:t>Student Score Worksheets are needed for each individual student tested. </a:t>
            </a:r>
          </a:p>
          <a:p>
            <a:pPr defTabSz="457009" eaLnBrk="1" fontAlgn="auto" hangingPunct="1">
              <a:spcBef>
                <a:spcPts val="0"/>
              </a:spcBef>
              <a:spcAft>
                <a:spcPts val="0"/>
              </a:spcAft>
              <a:defRPr/>
            </a:pPr>
            <a:r>
              <a:rPr lang="en-US" dirty="0"/>
              <a:t>TEAs must maintain and safely store Student Score Worksheets in between test administrations. After submitting the Student Score Worksheets through the DEI, TEAs must maintain hard copies for record keeping. </a:t>
            </a:r>
          </a:p>
          <a:p>
            <a:pPr defTabSz="457009" eaLnBrk="1" fontAlgn="auto" hangingPunct="1">
              <a:spcBef>
                <a:spcPts val="0"/>
              </a:spcBef>
              <a:spcAft>
                <a:spcPts val="0"/>
              </a:spcAft>
              <a:defRPr/>
            </a:pPr>
            <a:r>
              <a:rPr lang="en-US" dirty="0"/>
              <a:t> </a:t>
            </a:r>
          </a:p>
          <a:p>
            <a:pPr defTabSz="457009" eaLnBrk="1" fontAlgn="auto" hangingPunct="1">
              <a:spcBef>
                <a:spcPts val="0"/>
              </a:spcBef>
              <a:spcAft>
                <a:spcPts val="0"/>
              </a:spcAft>
              <a:defRPr/>
            </a:pPr>
            <a:r>
              <a:rPr lang="en-US" b="1" dirty="0"/>
              <a:t>As a reminder, the materials used during the 2018 CTAS field test are outdated and should not be used. If you have any remaining field test materials in your classroom, please discard them. Please note the live CTAS materials used for administration beginning in 2018–2019 will contain a publish date of 2018. These 2018–2019 materials are intended to be reused each year. </a:t>
            </a:r>
          </a:p>
        </p:txBody>
      </p:sp>
      <p:sp>
        <p:nvSpPr>
          <p:cNvPr id="4" name="Slide Number Placeholder 3"/>
          <p:cNvSpPr>
            <a:spLocks noGrp="1"/>
          </p:cNvSpPr>
          <p:nvPr>
            <p:ph type="sldNum" sz="quarter" idx="10"/>
          </p:nvPr>
        </p:nvSpPr>
        <p:spPr/>
        <p:txBody>
          <a:bodyPr/>
          <a:lstStyle/>
          <a:p>
            <a:pPr>
              <a:defRPr/>
            </a:pPr>
            <a:fld id="{37C9F1F8-27BD-46FD-B11D-9954207DF2AE}" type="slidenum">
              <a:rPr lang="en-US" smtClean="0"/>
              <a:pPr>
                <a:defRPr/>
              </a:pPr>
              <a:t>122</a:t>
            </a:fld>
            <a:endParaRPr lang="en-US" dirty="0"/>
          </a:p>
        </p:txBody>
      </p:sp>
    </p:spTree>
    <p:extLst>
      <p:ext uri="{BB962C8B-B14F-4D97-AF65-F5344CB8AC3E}">
        <p14:creationId xmlns:p14="http://schemas.microsoft.com/office/powerpoint/2010/main" val="9295071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009" eaLnBrk="1" fontAlgn="auto" hangingPunct="1">
              <a:spcBef>
                <a:spcPts val="0"/>
              </a:spcBef>
              <a:spcAft>
                <a:spcPts val="0"/>
              </a:spcAft>
              <a:defRPr/>
            </a:pPr>
            <a:endParaRPr lang="en-US" sz="1400" dirty="0"/>
          </a:p>
          <a:p>
            <a:pPr defTabSz="457009" eaLnBrk="1" fontAlgn="auto" hangingPunct="1">
              <a:spcBef>
                <a:spcPts val="0"/>
              </a:spcBef>
              <a:spcAft>
                <a:spcPts val="0"/>
              </a:spcAft>
              <a:defRPr/>
            </a:pPr>
            <a:r>
              <a:rPr lang="en-US" sz="1400" dirty="0"/>
              <a:t>The Connecticut Alternate Science Assessment is organized into six Storylines in each assessed grade level – Grades 5, 8, and 11. There are two Storylines per content area. Content areas include Earth Science, Life Science, and Physical Science. Each Storyline supports the assessment of the NGSS performance expectations, the derived Essence Statements, and the corresponding Core Extensions. Each Storyline includes a Guiding Question that frames the Performance Task and embedded activities. Each activity provides a coherent sequence of instruction for the TEA on how to assess student performance associated with each Core Extension. These activities provide students with significant cognitive disabilities the opportunity to make sense of real-world phenomena and/or engage with an engineering design problem. </a:t>
            </a:r>
          </a:p>
          <a:p>
            <a:pPr marL="0" indent="0">
              <a:buNone/>
            </a:pPr>
            <a:endParaRPr lang="en-US" sz="1400" dirty="0"/>
          </a:p>
        </p:txBody>
      </p:sp>
      <p:sp>
        <p:nvSpPr>
          <p:cNvPr id="4" name="Slide Number Placeholder 3"/>
          <p:cNvSpPr>
            <a:spLocks noGrp="1"/>
          </p:cNvSpPr>
          <p:nvPr>
            <p:ph type="sldNum" sz="quarter" idx="10"/>
          </p:nvPr>
        </p:nvSpPr>
        <p:spPr/>
        <p:txBody>
          <a:bodyPr/>
          <a:lstStyle/>
          <a:p>
            <a:fld id="{71F87E0F-5A19-6D48-97F0-7EDA4B9641F4}"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2781276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None/>
            </a:pPr>
            <a:r>
              <a:rPr lang="en-US" sz="1400" dirty="0"/>
              <a:t>Each Storyline includes a Performance Task at each assessed grade level with a series of assessment activities. Each activity provides a coherent sequence of instruction for the TEA on how to assess student performance associated with each Core Extension. The TEA assesses the eligible students on provided Performance Tasks using provided Resource Packet materials. The TEA rates the student’s performance on each activity using a 0–2 scale and provided scoring guidance. Supports include the use of communication devices and assistive technology or accommodations as described in the student’s Individualized Education Program (IEP). </a:t>
            </a:r>
          </a:p>
          <a:p>
            <a:pPr marL="0" indent="0">
              <a:buNone/>
            </a:pPr>
            <a:r>
              <a:rPr lang="en-US" sz="1400" dirty="0"/>
              <a:t> </a:t>
            </a:r>
          </a:p>
          <a:p>
            <a:pPr marL="0" indent="0">
              <a:buNone/>
            </a:pPr>
            <a:r>
              <a:rPr lang="en-US" sz="1400" dirty="0"/>
              <a:t>The Resource Packets are to be used in conjunction with the Performance Tasks. They include materials that will be presented to the student when referenced by the teacher script in the Performance Task. </a:t>
            </a:r>
          </a:p>
          <a:p>
            <a:pPr marL="0" indent="0">
              <a:buNone/>
            </a:pPr>
            <a:r>
              <a:rPr lang="en-US" sz="1400" dirty="0"/>
              <a:t> </a:t>
            </a:r>
          </a:p>
          <a:p>
            <a:pPr marL="0" indent="0">
              <a:buNone/>
            </a:pPr>
            <a:r>
              <a:rPr lang="en-US" sz="1400" dirty="0"/>
              <a:t>As TEAs administer each Performance Task, a paper copy of the Student Score Worksheet should be completed to record student ratings. After the CTAS is fully administered, TEAs will enter the ratings recorded on the Student Score Worksheet in the Data Entry Interface (DEI) during the testing window of March 25–June 7, 2019. </a:t>
            </a:r>
          </a:p>
        </p:txBody>
      </p:sp>
      <p:sp>
        <p:nvSpPr>
          <p:cNvPr id="4" name="Slide Number Placeholder 3"/>
          <p:cNvSpPr>
            <a:spLocks noGrp="1"/>
          </p:cNvSpPr>
          <p:nvPr>
            <p:ph type="sldNum" sz="quarter" idx="10"/>
          </p:nvPr>
        </p:nvSpPr>
        <p:spPr/>
        <p:txBody>
          <a:bodyPr/>
          <a:lstStyle/>
          <a:p>
            <a:fld id="{71F87E0F-5A19-6D48-97F0-7EDA4B9641F4}"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6024828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009" eaLnBrk="1" fontAlgn="auto" hangingPunct="1">
              <a:spcBef>
                <a:spcPts val="0"/>
              </a:spcBef>
              <a:spcAft>
                <a:spcPts val="0"/>
              </a:spcAft>
              <a:defRPr/>
            </a:pPr>
            <a:r>
              <a:rPr lang="en-US" dirty="0"/>
              <a:t>TEAs should review the Connecticut Alternate Science Assessment TEA Responsibility Checklist to assist with pre-planning and administration activities related to CTAS. </a:t>
            </a:r>
          </a:p>
        </p:txBody>
      </p:sp>
      <p:sp>
        <p:nvSpPr>
          <p:cNvPr id="4" name="Slide Number Placeholder 3"/>
          <p:cNvSpPr>
            <a:spLocks noGrp="1"/>
          </p:cNvSpPr>
          <p:nvPr>
            <p:ph type="sldNum" sz="quarter" idx="10"/>
          </p:nvPr>
        </p:nvSpPr>
        <p:spPr/>
        <p:txBody>
          <a:bodyPr/>
          <a:lstStyle/>
          <a:p>
            <a:pPr>
              <a:defRPr/>
            </a:pPr>
            <a:fld id="{37C9F1F8-27BD-46FD-B11D-9954207DF2AE}" type="slidenum">
              <a:rPr lang="en-US" smtClean="0"/>
              <a:pPr>
                <a:defRPr/>
              </a:pPr>
              <a:t>125</a:t>
            </a:fld>
            <a:endParaRPr lang="en-US" dirty="0"/>
          </a:p>
        </p:txBody>
      </p:sp>
    </p:spTree>
    <p:extLst>
      <p:ext uri="{BB962C8B-B14F-4D97-AF65-F5344CB8AC3E}">
        <p14:creationId xmlns:p14="http://schemas.microsoft.com/office/powerpoint/2010/main" val="2455181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dirty="0"/>
              <a:t>Smarter Balanced and CTAA – These tests are the same. </a:t>
            </a:r>
          </a:p>
          <a:p>
            <a:endParaRPr lang="en-US" sz="1200" dirty="0"/>
          </a:p>
          <a:p>
            <a:r>
              <a:rPr lang="en-US" sz="1200" dirty="0"/>
              <a:t>TIDE – Some minor changes but not many.  These will be covered in the AIR portion of the presentation.    </a:t>
            </a:r>
          </a:p>
          <a:p>
            <a:endParaRPr lang="en-US" sz="1200" dirty="0"/>
          </a:p>
          <a:p>
            <a:r>
              <a:rPr lang="en-US" sz="1200" dirty="0"/>
              <a:t>Manuals – DTC Manual, Science, CTAA, Smarter and CTAS manuals are being</a:t>
            </a:r>
            <a:r>
              <a:rPr lang="en-US" sz="1200" baseline="0" dirty="0"/>
              <a:t> distributed.  </a:t>
            </a:r>
          </a:p>
          <a:p>
            <a:endParaRPr lang="en-US" sz="1200" dirty="0"/>
          </a:p>
          <a:p>
            <a:r>
              <a:rPr lang="en-US" sz="1200" dirty="0"/>
              <a:t>Delivery of results for Smarter Balanced in June.</a:t>
            </a:r>
          </a:p>
          <a:p>
            <a:endParaRPr lang="en-US" sz="1200" dirty="0"/>
          </a:p>
          <a:p>
            <a:r>
              <a:rPr lang="en-US" sz="1200" dirty="0"/>
              <a:t>Who needs to be tested – Private Approved Facilities/Out of State/Special Education/English learner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Regardless of the amount of time spent in a U.S. school, English learners must be assessed in ELA,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mathematics and science.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Connecticut public school districts are responsible to test students enrolled in the Public School Information System (PSIS) who have been placed in out-of-state facilities or in-state, non-approved schools.</a:t>
            </a:r>
            <a:r>
              <a:rPr lang="en-US" baseline="0" dirty="0"/>
              <a:t> </a:t>
            </a:r>
            <a:r>
              <a:rPr lang="en-US" dirty="0"/>
              <a:t>This includes the Connecticut Next Generation Science Standards (NGSS) Test, Connecticut Alternate Science Test (CTAS), the Smarter Balanced Assessments, and the Connecticut</a:t>
            </a:r>
            <a:r>
              <a:rPr lang="en-US" baseline="0" dirty="0"/>
              <a:t> </a:t>
            </a:r>
            <a:r>
              <a:rPr lang="en-US" dirty="0"/>
              <a:t>Alternate Assessment (CTAA).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dirty="0"/>
          </a:p>
          <a:p>
            <a:endParaRPr lang="en-US" sz="1200" dirty="0"/>
          </a:p>
          <a:p>
            <a:r>
              <a:rPr lang="en-US" sz="1200" dirty="0"/>
              <a:t>Office Hours</a:t>
            </a:r>
            <a:r>
              <a:rPr lang="en-US" sz="1200" baseline="0" dirty="0"/>
              <a:t> – These will be hosted again this year.  Registration information is forthcoming.    </a:t>
            </a:r>
            <a:r>
              <a:rPr lang="en-US" sz="1200" dirty="0"/>
              <a:t>	</a:t>
            </a:r>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10</a:t>
            </a:fld>
            <a:endParaRPr lang="en-US" dirty="0"/>
          </a:p>
        </p:txBody>
      </p:sp>
    </p:spTree>
    <p:extLst>
      <p:ext uri="{BB962C8B-B14F-4D97-AF65-F5344CB8AC3E}">
        <p14:creationId xmlns:p14="http://schemas.microsoft.com/office/powerpoint/2010/main" val="3530568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400" dirty="0"/>
              <a:t>Typically, the students who are eligible for the Early Stopping Rule (ESR) are those students who have the most complex needs as compared to their peers with significant cognitive disabilities. Often, these students do not use oral speech, nor do they have an established communication system. They may be learning about cause and effect in order to utilize Augmentative or Alternative Communication supports. These students are not able to use objects/textures, regularized gestures, pictures, signs, etc., to communicate with consistency. Furthermore, they may have an uncertain response to sensory stimuli. The IEPs of these students often focus on medical and functional needs. </a:t>
            </a:r>
          </a:p>
          <a:p>
            <a:pPr marL="0" indent="0">
              <a:buNone/>
            </a:pPr>
            <a:endParaRPr lang="en-US" sz="14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If you think your student may be eligible for the ESR, consider testing early in the assessment window and follow the ESR process as described in this training. This will ensure that there will be sufficient testing time within the window in case your student is not eligible for the ESR. Refer to the Early Stopping Rule Flowchart (hyperlinked on</a:t>
            </a:r>
            <a:r>
              <a:rPr lang="en-US" sz="1400" baseline="0" dirty="0"/>
              <a:t> this slide) for more details about eligibility.</a:t>
            </a:r>
            <a:endParaRPr lang="en-US" sz="1400" dirty="0"/>
          </a:p>
          <a:p>
            <a:pPr marL="0" indent="0">
              <a:buNone/>
            </a:pPr>
            <a:endParaRPr lang="en-US" sz="1400" dirty="0"/>
          </a:p>
        </p:txBody>
      </p:sp>
      <p:sp>
        <p:nvSpPr>
          <p:cNvPr id="4" name="Slide Number Placeholder 3"/>
          <p:cNvSpPr>
            <a:spLocks noGrp="1"/>
          </p:cNvSpPr>
          <p:nvPr>
            <p:ph type="sldNum" sz="quarter" idx="10"/>
          </p:nvPr>
        </p:nvSpPr>
        <p:spPr/>
        <p:txBody>
          <a:bodyPr/>
          <a:lstStyle/>
          <a:p>
            <a:fld id="{71F87E0F-5A19-6D48-97F0-7EDA4B9641F4}"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2516193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a:buNone/>
            </a:pPr>
            <a:r>
              <a:rPr lang="en-US" sz="1400" dirty="0"/>
              <a:t>In order to qualify for the ESR, TEAs must attempt to administer each alternate assessment. For example, if your student is in Grade 5, you will schedule a minimum of three test sessions: one test session for the CTAA ELA; a second session for the CTAA mathematics; and a third session to administer the first activity in the first Storyline of the first Performance Task of your choice. </a:t>
            </a:r>
          </a:p>
          <a:p>
            <a:pPr marL="0" indent="0">
              <a:buNone/>
            </a:pPr>
            <a:r>
              <a:rPr lang="en-US" sz="1400" dirty="0"/>
              <a:t> </a:t>
            </a:r>
          </a:p>
          <a:p>
            <a:pPr marL="0" indent="0">
              <a:buNone/>
            </a:pPr>
            <a:r>
              <a:rPr lang="en-US" sz="1400" dirty="0"/>
              <a:t>When initiating administration of each CTAA subtest, administer the first four test questions and attempt to elicit a student response using the types of strategies incorporated in everyday activities. If your student does not provide a response to all four items of the CTAA ELA and mathematics, pause the student’s tests. If your student does not provide a response to the first CTAS activity, mark NR on the Student Score Worksheet and follow the steps outlined in the next few topics. </a:t>
            </a:r>
          </a:p>
          <a:p>
            <a:pPr marL="0" indent="0">
              <a:buNone/>
            </a:pPr>
            <a:r>
              <a:rPr lang="en-US" sz="1400" dirty="0"/>
              <a:t>  </a:t>
            </a:r>
          </a:p>
          <a:p>
            <a:pPr marL="0" indent="0">
              <a:buNone/>
            </a:pPr>
            <a:r>
              <a:rPr lang="en-US" sz="1400" dirty="0"/>
              <a:t>Prior to contacting the Office of Student Assessment:</a:t>
            </a:r>
          </a:p>
          <a:p>
            <a:pPr marL="285750" indent="-285750">
              <a:buFont typeface="Arial" panose="020B0604020202020204" pitchFamily="34" charset="0"/>
              <a:buChar char="•"/>
            </a:pPr>
            <a:r>
              <a:rPr lang="en-US" sz="1400" dirty="0"/>
              <a:t>locate your student’s most recent Planning and Placement Team (PPT)-approved Learner Characteristics Inventory (LCI); and</a:t>
            </a:r>
          </a:p>
          <a:p>
            <a:pPr marL="285750" indent="-285750">
              <a:buFont typeface="Arial" panose="020B0604020202020204" pitchFamily="34" charset="0"/>
              <a:buChar char="•"/>
            </a:pPr>
            <a:r>
              <a:rPr lang="en-US" sz="1400" dirty="0"/>
              <a:t>contact Janet Stuck: 860-713-6837 or Deirdre Ducharme: 860-713-6859.</a:t>
            </a:r>
          </a:p>
          <a:p>
            <a:pPr marL="0" indent="0">
              <a:buNone/>
            </a:pPr>
            <a:endParaRPr lang="en-US" sz="1400" dirty="0"/>
          </a:p>
          <a:p>
            <a:pPr marL="0" indent="0">
              <a:buNone/>
            </a:pPr>
            <a:r>
              <a:rPr lang="en-US" sz="1400" dirty="0"/>
              <a:t>If your student is determined eligible for the ESR, the CSDE will provide additional guidance to ensure accurate documentation and reporting for accountability purposes.</a:t>
            </a:r>
          </a:p>
          <a:p>
            <a:pPr marL="0" indent="0">
              <a:buNone/>
            </a:pPr>
            <a:endParaRPr lang="en-US" sz="1400" dirty="0"/>
          </a:p>
          <a:p>
            <a:pPr marL="0" indent="0">
              <a:buNone/>
            </a:pPr>
            <a:r>
              <a:rPr lang="en-US" sz="1400" dirty="0"/>
              <a:t>If your student is </a:t>
            </a:r>
            <a:r>
              <a:rPr lang="en-US" sz="1400" b="1" dirty="0"/>
              <a:t>not</a:t>
            </a:r>
            <a:r>
              <a:rPr lang="en-US" sz="1400" dirty="0"/>
              <a:t> determined eligible for the ESR, the Trained TEA will continue testing the student. </a:t>
            </a:r>
            <a:endParaRPr lang="en-US" sz="1800" dirty="0"/>
          </a:p>
          <a:p>
            <a:pPr marL="0" indent="0">
              <a:buNone/>
            </a:pPr>
            <a:endParaRPr lang="en-US" sz="1400" dirty="0"/>
          </a:p>
        </p:txBody>
      </p:sp>
      <p:sp>
        <p:nvSpPr>
          <p:cNvPr id="4" name="Slide Number Placeholder 3"/>
          <p:cNvSpPr>
            <a:spLocks noGrp="1"/>
          </p:cNvSpPr>
          <p:nvPr>
            <p:ph type="sldNum" sz="quarter" idx="10"/>
          </p:nvPr>
        </p:nvSpPr>
        <p:spPr/>
        <p:txBody>
          <a:bodyPr/>
          <a:lstStyle/>
          <a:p>
            <a:fld id="{71F87E0F-5A19-6D48-97F0-7EDA4B9641F4}"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28012902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400" dirty="0"/>
              <a:t>Take a</a:t>
            </a:r>
            <a:r>
              <a:rPr lang="en-US" sz="1400" baseline="0" dirty="0"/>
              <a:t> moment to review some of the most commonly referenced resources related to accessibility features on the Connecticut statewide assessments, including the CT Alternate Assessment System.</a:t>
            </a:r>
            <a:endParaRPr lang="en-US" sz="1400" dirty="0"/>
          </a:p>
        </p:txBody>
      </p:sp>
      <p:sp>
        <p:nvSpPr>
          <p:cNvPr id="4" name="Slide Number Placeholder 3"/>
          <p:cNvSpPr>
            <a:spLocks noGrp="1"/>
          </p:cNvSpPr>
          <p:nvPr>
            <p:ph type="sldNum" sz="quarter" idx="10"/>
          </p:nvPr>
        </p:nvSpPr>
        <p:spPr/>
        <p:txBody>
          <a:bodyPr/>
          <a:lstStyle/>
          <a:p>
            <a:fld id="{71F87E0F-5A19-6D48-97F0-7EDA4B9641F4}" type="slidenum">
              <a:rPr lang="en-US" smtClean="0">
                <a:solidFill>
                  <a:prstClr val="black"/>
                </a:solidFill>
              </a:rPr>
              <a:pPr/>
              <a:t>128</a:t>
            </a:fld>
            <a:endParaRPr lang="en-US" dirty="0">
              <a:solidFill>
                <a:prstClr val="black"/>
              </a:solidFill>
            </a:endParaRPr>
          </a:p>
        </p:txBody>
      </p:sp>
    </p:spTree>
    <p:extLst>
      <p:ext uri="{BB962C8B-B14F-4D97-AF65-F5344CB8AC3E}">
        <p14:creationId xmlns:p14="http://schemas.microsoft.com/office/powerpoint/2010/main" val="12559768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sz="1400" dirty="0"/>
          </a:p>
        </p:txBody>
      </p:sp>
      <p:sp>
        <p:nvSpPr>
          <p:cNvPr id="4" name="Slide Number Placeholder 3"/>
          <p:cNvSpPr>
            <a:spLocks noGrp="1"/>
          </p:cNvSpPr>
          <p:nvPr>
            <p:ph type="sldNum" sz="quarter" idx="10"/>
          </p:nvPr>
        </p:nvSpPr>
        <p:spPr/>
        <p:txBody>
          <a:bodyPr/>
          <a:lstStyle/>
          <a:p>
            <a:fld id="{71F87E0F-5A19-6D48-97F0-7EDA4B9641F4}"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6650517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400" dirty="0"/>
              <a:t>A variety of forms,</a:t>
            </a:r>
            <a:r>
              <a:rPr lang="en-US" sz="1400" baseline="0" dirty="0"/>
              <a:t> brochures, manuals and supports related to accessibility and accommodations are available under the Resources tab on the Connecticut Portal.</a:t>
            </a:r>
            <a:endParaRPr lang="en-US" sz="1400" dirty="0"/>
          </a:p>
        </p:txBody>
      </p:sp>
      <p:sp>
        <p:nvSpPr>
          <p:cNvPr id="4" name="Slide Number Placeholder 3"/>
          <p:cNvSpPr>
            <a:spLocks noGrp="1"/>
          </p:cNvSpPr>
          <p:nvPr>
            <p:ph type="sldNum" sz="quarter" idx="10"/>
          </p:nvPr>
        </p:nvSpPr>
        <p:spPr/>
        <p:txBody>
          <a:bodyPr/>
          <a:lstStyle/>
          <a:p>
            <a:fld id="{71F87E0F-5A19-6D48-97F0-7EDA4B9641F4}"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12043094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a:t>
            </a:r>
            <a:r>
              <a:rPr lang="en-US" baseline="0" dirty="0"/>
              <a:t> resources related to the Connecticut Alternate Assessment System.</a:t>
            </a:r>
            <a:endParaRPr lang="en-US" dirty="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131</a:t>
            </a:fld>
            <a:endParaRPr lang="en-US" dirty="0"/>
          </a:p>
        </p:txBody>
      </p:sp>
    </p:spTree>
    <p:extLst>
      <p:ext uri="{BB962C8B-B14F-4D97-AF65-F5344CB8AC3E}">
        <p14:creationId xmlns:p14="http://schemas.microsoft.com/office/powerpoint/2010/main" val="2060289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a:t>
            </a:r>
          </a:p>
          <a:p>
            <a:endParaRPr lang="en-US" baseline="0"/>
          </a:p>
        </p:txBody>
      </p:sp>
      <p:sp>
        <p:nvSpPr>
          <p:cNvPr id="4" name="Slide Number Placeholder 3"/>
          <p:cNvSpPr>
            <a:spLocks noGrp="1"/>
          </p:cNvSpPr>
          <p:nvPr>
            <p:ph type="sldNum" sz="quarter" idx="10"/>
          </p:nvPr>
        </p:nvSpPr>
        <p:spPr/>
        <p:txBody>
          <a:bodyPr/>
          <a:lstStyle/>
          <a:p>
            <a:pPr>
              <a:defRPr/>
            </a:pPr>
            <a:fld id="{9CAD9C9B-24D6-44DC-A3B7-3E9F9185F237}" type="slidenum">
              <a:rPr lang="en-US" smtClean="0"/>
              <a:pPr>
                <a:defRPr/>
              </a:pPr>
              <a:t>132</a:t>
            </a:fld>
            <a:endParaRPr lang="en-US" dirty="0"/>
          </a:p>
        </p:txBody>
      </p:sp>
    </p:spTree>
    <p:extLst>
      <p:ext uri="{BB962C8B-B14F-4D97-AF65-F5344CB8AC3E}">
        <p14:creationId xmlns:p14="http://schemas.microsoft.com/office/powerpoint/2010/main" val="1701551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jpe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hyperlink" Target="http://www.sde.ct.gov/sde/cwp/view.asp?a=2748&amp;Q=335456&amp;PM=1" TargetMode="External"/><Relationship Id="rId5" Type="http://schemas.openxmlformats.org/officeDocument/2006/relationships/image" Target="../media/image10.png"/><Relationship Id="rId4" Type="http://schemas.openxmlformats.org/officeDocument/2006/relationships/hyperlink" Target="http://www.sde.ct.gov/sde/cwp/view.asp?a=2748&amp;Q=335214&amp;PM=1"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sde.ct.gov/sde/cwp/view.asp?a=2748&amp;Q=335214&amp;PM=1" TargetMode="External"/><Relationship Id="rId1" Type="http://schemas.openxmlformats.org/officeDocument/2006/relationships/slideMaster" Target="../slideMasters/slideMaster4.xml"/><Relationship Id="rId5" Type="http://schemas.openxmlformats.org/officeDocument/2006/relationships/image" Target="../media/image9.jpeg"/><Relationship Id="rId4" Type="http://schemas.openxmlformats.org/officeDocument/2006/relationships/hyperlink" Target="http://www.sde.ct.gov/sde/cwp/view.asp?a=2748&amp;Q=335456&amp;PM=1"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hyperlink" Target="http://www.sde.ct.gov/sde/cwp/view.asp?a=2748&amp;Q=335456&amp;PM=1" TargetMode="External"/><Relationship Id="rId5" Type="http://schemas.openxmlformats.org/officeDocument/2006/relationships/image" Target="../media/image10.png"/><Relationship Id="rId4" Type="http://schemas.openxmlformats.org/officeDocument/2006/relationships/hyperlink" Target="http://www.sde.ct.gov/sde/cwp/view.asp?a=2748&amp;Q=335214&amp;PM=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Master" Target="../slideMasters/slideMaster10.xml"/><Relationship Id="rId6" Type="http://schemas.openxmlformats.org/officeDocument/2006/relationships/hyperlink" Target="http://www.sde.ct.gov/sde/cwp/view.asp?a=2748&amp;Q=335456&amp;PM=1" TargetMode="External"/><Relationship Id="rId5" Type="http://schemas.openxmlformats.org/officeDocument/2006/relationships/image" Target="../media/image10.png"/><Relationship Id="rId4" Type="http://schemas.openxmlformats.org/officeDocument/2006/relationships/hyperlink" Target="http://www.sde.ct.gov/sde/cwp/view.asp?a=2748&amp;Q=335214&amp;PM=1"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4.jpe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CBF247-9942-4816-A3EB-7F8E3BC7FE56}"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1279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CBF247-9942-4816-A3EB-7F8E3BC7FE56}"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72969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1566370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5679289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76135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2157399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2851033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8880365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7" name="Straight Connector 6"/>
          <p:cNvCxnSpPr/>
          <p:nvPr userDrawn="1"/>
        </p:nvCxnSpPr>
        <p:spPr>
          <a:xfrm flipV="1">
            <a:off x="1254726" y="6650768"/>
            <a:ext cx="7634745" cy="723"/>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pic>
        <p:nvPicPr>
          <p:cNvPr id="9" name="Picture 8" descr="CSDElogo_informal_blu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953" y="5861712"/>
            <a:ext cx="1040773" cy="789779"/>
          </a:xfrm>
          <a:prstGeom prst="rect">
            <a:avLst/>
          </a:prstGeom>
        </p:spPr>
      </p:pic>
    </p:spTree>
    <p:extLst>
      <p:ext uri="{BB962C8B-B14F-4D97-AF65-F5344CB8AC3E}">
        <p14:creationId xmlns:p14="http://schemas.microsoft.com/office/powerpoint/2010/main" val="18659639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493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345777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72200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3904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2335341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0270632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8574" y="6178726"/>
            <a:ext cx="1063203" cy="38897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7703" y="6113369"/>
            <a:ext cx="1256225" cy="41192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93928" y="6148488"/>
            <a:ext cx="1128673" cy="376806"/>
          </a:xfrm>
          <a:prstGeom prst="rect">
            <a:avLst/>
          </a:prstGeom>
        </p:spPr>
      </p:pic>
    </p:spTree>
    <p:extLst>
      <p:ext uri="{BB962C8B-B14F-4D97-AF65-F5344CB8AC3E}">
        <p14:creationId xmlns:p14="http://schemas.microsoft.com/office/powerpoint/2010/main" val="25315208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8206" y="6250745"/>
            <a:ext cx="1063203" cy="38897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4645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8020" y="6176963"/>
            <a:ext cx="1128673" cy="376806"/>
          </a:xfrm>
          <a:prstGeom prst="rect">
            <a:avLst/>
          </a:prstGeom>
        </p:spPr>
      </p:pic>
    </p:spTree>
    <p:extLst>
      <p:ext uri="{BB962C8B-B14F-4D97-AF65-F5344CB8AC3E}">
        <p14:creationId xmlns:p14="http://schemas.microsoft.com/office/powerpoint/2010/main" val="31653410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7246554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7634" y="6227797"/>
            <a:ext cx="1128673" cy="376806"/>
          </a:xfrm>
          <a:prstGeom prst="rect">
            <a:avLst/>
          </a:prstGeom>
        </p:spPr>
      </p:pic>
    </p:spTree>
    <p:extLst>
      <p:ext uri="{BB962C8B-B14F-4D97-AF65-F5344CB8AC3E}">
        <p14:creationId xmlns:p14="http://schemas.microsoft.com/office/powerpoint/2010/main" val="39971793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31894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391806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940997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BF247-9942-4816-A3EB-7F8E3BC7FE56}"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824135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742198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909246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653942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5997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60152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a:xfrm>
            <a:off x="6457950" y="6356350"/>
            <a:ext cx="2057400" cy="365125"/>
          </a:xfrm>
          <a:prstGeom prst="rect">
            <a:avLst/>
          </a:prstGeom>
        </p:spPr>
        <p:txBody>
          <a:bodyPr/>
          <a:lstStyle/>
          <a:p>
            <a:fld id="{F3477EC8-074D-41C4-94AE-E9EA7CEEA348}" type="slidenum">
              <a:rPr>
                <a:solidFill>
                  <a:srgbClr val="FFFFFF">
                    <a:lumMod val="75000"/>
                  </a:srgbClr>
                </a:solidFill>
              </a:rPr>
              <a:pPr/>
              <a:t>‹#›</a:t>
            </a:fld>
            <a:endParaRPr dirty="0">
              <a:solidFill>
                <a:srgbClr val="FFFFFF">
                  <a:lumMod val="75000"/>
                </a:srgbClr>
              </a:solidFill>
            </a:endParaRPr>
          </a:p>
        </p:txBody>
      </p:sp>
    </p:spTree>
    <p:extLst>
      <p:ext uri="{BB962C8B-B14F-4D97-AF65-F5344CB8AC3E}">
        <p14:creationId xmlns:p14="http://schemas.microsoft.com/office/powerpoint/2010/main" val="25217220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7" name="Straight Connector 6"/>
          <p:cNvCxnSpPr/>
          <p:nvPr userDrawn="1"/>
        </p:nvCxnSpPr>
        <p:spPr>
          <a:xfrm flipV="1">
            <a:off x="1254726" y="6650768"/>
            <a:ext cx="7634745" cy="723"/>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4740457" y="6374493"/>
            <a:ext cx="4220006" cy="276999"/>
          </a:xfrm>
          <a:prstGeom prst="rect">
            <a:avLst/>
          </a:prstGeom>
          <a:noFill/>
        </p:spPr>
        <p:txBody>
          <a:bodyPr wrap="square" rtlCol="0">
            <a:spAutoFit/>
          </a:bodyPr>
          <a:lstStyle/>
          <a:p>
            <a:pPr algn="r"/>
            <a:r>
              <a:rPr lang="en-US" sz="1200" spc="50" dirty="0">
                <a:solidFill>
                  <a:srgbClr val="002D73"/>
                </a:solidFill>
                <a:latin typeface="Times New Roman"/>
                <a:cs typeface="Times New Roman"/>
              </a:rPr>
              <a:t>CONNECTICUT STATE DEPARTMENT OF EDUCATION</a:t>
            </a:r>
          </a:p>
        </p:txBody>
      </p:sp>
      <p:pic>
        <p:nvPicPr>
          <p:cNvPr id="9" name="Picture 8" descr="CSDElogo_informal_blu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953" y="5861712"/>
            <a:ext cx="1040773" cy="789779"/>
          </a:xfrm>
          <a:prstGeom prst="rect">
            <a:avLst/>
          </a:prstGeom>
        </p:spPr>
      </p:pic>
    </p:spTree>
    <p:extLst>
      <p:ext uri="{BB962C8B-B14F-4D97-AF65-F5344CB8AC3E}">
        <p14:creationId xmlns:p14="http://schemas.microsoft.com/office/powerpoint/2010/main" val="11389378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687388" y="4424898"/>
            <a:ext cx="8229600" cy="742950"/>
          </a:xfrm>
        </p:spPr>
        <p:txBody>
          <a:bodyPr/>
          <a:lstStyle>
            <a:lvl2pPr>
              <a:defRPr lang="en-US" sz="2400" kern="1200" dirty="0">
                <a:solidFill>
                  <a:schemeClr val="bg1"/>
                </a:solidFill>
                <a:latin typeface="+mn-lt"/>
                <a:ea typeface="+mn-ea"/>
                <a:cs typeface="Arial" pitchFamily="34" charset="0"/>
              </a:defRPr>
            </a:lvl2pPr>
            <a:lvl3pPr>
              <a:defRPr lang="en-US" sz="2000" kern="1200" dirty="0">
                <a:solidFill>
                  <a:schemeClr val="bg1"/>
                </a:solidFill>
                <a:latin typeface="+mn-lt"/>
                <a:ea typeface="+mn-ea"/>
                <a:cs typeface="Arial" pitchFamily="34" charset="0"/>
              </a:defRPr>
            </a:lvl3pPr>
          </a:lstStyle>
          <a:p>
            <a:pPr marL="457200" lvl="0" indent="-457200" algn="l" rtl="0" eaLnBrk="1" fontAlgn="base" hangingPunct="1">
              <a:spcBef>
                <a:spcPct val="20000"/>
              </a:spcBef>
              <a:spcAft>
                <a:spcPct val="0"/>
              </a:spcAft>
            </a:pPr>
            <a:r>
              <a:rPr lang="en-US"/>
              <a:t>Click to edit Master text styles</a:t>
            </a:r>
          </a:p>
          <a:p>
            <a:pPr marL="457200" lvl="1" indent="-457200" algn="l" rtl="0" eaLnBrk="1" fontAlgn="base" hangingPunct="1">
              <a:spcBef>
                <a:spcPct val="20000"/>
              </a:spcBef>
              <a:spcAft>
                <a:spcPct val="0"/>
              </a:spcAft>
            </a:pPr>
            <a:r>
              <a:rPr lang="en-US"/>
              <a:t>Second level</a:t>
            </a:r>
          </a:p>
        </p:txBody>
      </p:sp>
      <p:sp>
        <p:nvSpPr>
          <p:cNvPr id="2" name="Title 1"/>
          <p:cNvSpPr>
            <a:spLocks noGrp="1"/>
          </p:cNvSpPr>
          <p:nvPr>
            <p:ph type="title"/>
          </p:nvPr>
        </p:nvSpPr>
        <p:spPr>
          <a:xfrm>
            <a:off x="683811" y="905710"/>
            <a:ext cx="8228413" cy="1785104"/>
          </a:xfrm>
        </p:spPr>
        <p:txBody>
          <a:bodyPr>
            <a:normAutofit/>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r>
              <a:rPr lang="en-US" dirty="0">
                <a:solidFill>
                  <a:srgbClr val="2F68A4">
                    <a:lumMod val="75000"/>
                  </a:srgbClr>
                </a:solidFill>
              </a:rPr>
              <a:t>Month 20XX</a:t>
            </a:r>
          </a:p>
        </p:txBody>
      </p:sp>
      <p:sp>
        <p:nvSpPr>
          <p:cNvPr id="4" name="Footer Placeholder 3"/>
          <p:cNvSpPr>
            <a:spLocks noGrp="1"/>
          </p:cNvSpPr>
          <p:nvPr>
            <p:ph type="ftr" sz="quarter" idx="11"/>
          </p:nvPr>
        </p:nvSpPr>
        <p:spPr/>
        <p:txBody>
          <a:bodyPr/>
          <a:lstStyle/>
          <a:p>
            <a:r>
              <a:rPr lang="en-US" dirty="0">
                <a:solidFill>
                  <a:prstClr val="black">
                    <a:tint val="75000"/>
                  </a:prstClr>
                </a:solidFill>
              </a:rPr>
              <a:t>Copyright © 20XX American Institutes for Research. All rights reserved.</a:t>
            </a:r>
          </a:p>
        </p:txBody>
      </p:sp>
      <p:sp>
        <p:nvSpPr>
          <p:cNvPr id="6" name="Text Placeholder 5"/>
          <p:cNvSpPr>
            <a:spLocks noGrp="1"/>
          </p:cNvSpPr>
          <p:nvPr>
            <p:ph type="body" sz="quarter" idx="12"/>
          </p:nvPr>
        </p:nvSpPr>
        <p:spPr>
          <a:xfrm>
            <a:off x="687388" y="2938998"/>
            <a:ext cx="8224837" cy="1404402"/>
          </a:xfrm>
        </p:spPr>
        <p:txBody>
          <a:bodyPr>
            <a:normAutofit/>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26287291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906682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BF247-9942-4816-A3EB-7F8E3BC7FE56}"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93859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6" descr="101130_Smarter_PPT_v5r12.jpg"/>
          <p:cNvPicPr>
            <a:picLocks noChangeAspect="1"/>
          </p:cNvPicPr>
          <p:nvPr userDrawn="1"/>
        </p:nvPicPr>
        <p:blipFill>
          <a:blip r:embed="rId2" cstate="print"/>
          <a:srcRect/>
          <a:stretch>
            <a:fillRect/>
          </a:stretch>
        </p:blipFill>
        <p:spPr bwMode="auto">
          <a:xfrm>
            <a:off x="0" y="120320"/>
            <a:ext cx="9144000" cy="6858000"/>
          </a:xfrm>
          <a:prstGeom prst="rect">
            <a:avLst/>
          </a:prstGeom>
          <a:noFill/>
          <a:ln w="9525">
            <a:noFill/>
            <a:miter lim="800000"/>
            <a:headEnd/>
            <a:tailEnd/>
          </a:ln>
        </p:spPr>
      </p:pic>
      <p:sp>
        <p:nvSpPr>
          <p:cNvPr id="7" name="Text Box 11"/>
          <p:cNvSpPr txBox="1">
            <a:spLocks noChangeArrowheads="1"/>
          </p:cNvSpPr>
          <p:nvPr/>
        </p:nvSpPr>
        <p:spPr bwMode="auto">
          <a:xfrm>
            <a:off x="0" y="381000"/>
            <a:ext cx="3886200" cy="717550"/>
          </a:xfrm>
          <a:prstGeom prst="rect">
            <a:avLst/>
          </a:prstGeom>
          <a:noFill/>
          <a:ln w="9525">
            <a:noFill/>
            <a:miter lim="800000"/>
            <a:headEnd/>
            <a:tailEnd/>
          </a:ln>
          <a:effectLst/>
        </p:spPr>
        <p:txBody>
          <a:bodyPr>
            <a:spAutoFit/>
          </a:bodyPr>
          <a:lstStyle/>
          <a:p>
            <a:pPr>
              <a:spcBef>
                <a:spcPct val="50000"/>
              </a:spcBef>
              <a:defRPr/>
            </a:pPr>
            <a:r>
              <a:rPr lang="en-US" sz="4100" dirty="0">
                <a:solidFill>
                  <a:schemeClr val="bg1"/>
                </a:solidFill>
                <a:latin typeface="Adobe Garamond Pro" pitchFamily="18" charset="0"/>
              </a:rPr>
              <a:t>Connecticut SDE</a:t>
            </a:r>
          </a:p>
        </p:txBody>
      </p:sp>
      <p:sp>
        <p:nvSpPr>
          <p:cNvPr id="17411" name="Rectangle 3"/>
          <p:cNvSpPr>
            <a:spLocks noGrp="1" noChangeArrowheads="1"/>
          </p:cNvSpPr>
          <p:nvPr>
            <p:ph type="ctrTitle"/>
          </p:nvPr>
        </p:nvSpPr>
        <p:spPr>
          <a:xfrm>
            <a:off x="1752600" y="2130425"/>
            <a:ext cx="7239000" cy="1470025"/>
          </a:xfrm>
        </p:spPr>
        <p:txBody>
          <a:bodyPr/>
          <a:lstStyle>
            <a:lvl1pPr>
              <a:defRPr/>
            </a:lvl1pPr>
          </a:lstStyle>
          <a:p>
            <a:r>
              <a:rPr lang="en-US" dirty="0"/>
              <a:t>Click to edit Master title style</a:t>
            </a:r>
          </a:p>
        </p:txBody>
      </p:sp>
      <p:sp>
        <p:nvSpPr>
          <p:cNvPr id="17412" name="Rectangle 4"/>
          <p:cNvSpPr>
            <a:spLocks noGrp="1" noChangeArrowheads="1"/>
          </p:cNvSpPr>
          <p:nvPr>
            <p:ph type="subTitle" idx="1"/>
          </p:nvPr>
        </p:nvSpPr>
        <p:spPr>
          <a:xfrm>
            <a:off x="2514600" y="3886200"/>
            <a:ext cx="5715000" cy="1752600"/>
          </a:xfrm>
        </p:spPr>
        <p:txBody>
          <a:bodyPr/>
          <a:lstStyle>
            <a:lvl1pPr marL="0" indent="0" algn="ctr">
              <a:buFont typeface="Wingdings" pitchFamily="2" charset="2"/>
              <a:buNone/>
              <a:defRPr>
                <a:latin typeface="Adobe Garamond Pro Bold" pitchFamily="18" charset="0"/>
              </a:defRPr>
            </a:lvl1pPr>
          </a:lstStyle>
          <a:p>
            <a:r>
              <a:rPr lang="en-US"/>
              <a:t>Click to edit Master subtitle style</a:t>
            </a:r>
          </a:p>
        </p:txBody>
      </p:sp>
      <p:pic>
        <p:nvPicPr>
          <p:cNvPr id="12" name="Picture 3"/>
          <p:cNvPicPr>
            <a:picLocks noChangeAspect="1" noChangeArrowheads="1"/>
          </p:cNvPicPr>
          <p:nvPr userDrawn="1"/>
        </p:nvPicPr>
        <p:blipFill>
          <a:blip r:embed="rId3" cstate="print"/>
          <a:srcRect/>
          <a:stretch>
            <a:fillRect/>
          </a:stretch>
        </p:blipFill>
        <p:spPr bwMode="auto">
          <a:xfrm>
            <a:off x="0" y="120320"/>
            <a:ext cx="2015055" cy="2430375"/>
          </a:xfrm>
          <a:prstGeom prst="rect">
            <a:avLst/>
          </a:prstGeom>
          <a:noFill/>
          <a:ln w="9525">
            <a:noFill/>
            <a:miter lim="800000"/>
            <a:headEnd/>
            <a:tailEnd/>
          </a:ln>
        </p:spPr>
      </p:pic>
      <p:sp>
        <p:nvSpPr>
          <p:cNvPr id="8"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Title 1"/>
          <p:cNvSpPr>
            <a:spLocks noGrp="1"/>
          </p:cNvSpPr>
          <p:nvPr>
            <p:ph type="ctrTitle"/>
          </p:nvPr>
        </p:nvSpPr>
        <p:spPr>
          <a:xfrm>
            <a:off x="749808" y="1261872"/>
            <a:ext cx="8110728" cy="672891"/>
          </a:xfrm>
        </p:spPr>
        <p:txBody>
          <a:bodyPr/>
          <a:lstStyle>
            <a:lvl1pPr algn="r">
              <a:defRPr sz="4000"/>
            </a:lvl1pPr>
          </a:lstStyle>
          <a:p>
            <a:r>
              <a:rPr lang="en-US" dirty="0"/>
              <a:t>Click to edit Master title style</a:t>
            </a:r>
          </a:p>
        </p:txBody>
      </p:sp>
      <p:sp>
        <p:nvSpPr>
          <p:cNvPr id="9" name="Subtitle 2"/>
          <p:cNvSpPr>
            <a:spLocks noGrp="1"/>
          </p:cNvSpPr>
          <p:nvPr>
            <p:ph type="subTitle" idx="1"/>
          </p:nvPr>
        </p:nvSpPr>
        <p:spPr>
          <a:xfrm>
            <a:off x="749808" y="1892808"/>
            <a:ext cx="8110728" cy="871373"/>
          </a:xfrm>
        </p:spPr>
        <p:txBody>
          <a:bodyPr>
            <a:normAutofit/>
          </a:bodyPr>
          <a:lstStyle>
            <a:lvl1pPr marL="0" indent="0" algn="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3"/>
          <p:cNvPicPr>
            <a:picLocks noChangeAspect="1" noChangeArrowheads="1"/>
          </p:cNvPicPr>
          <p:nvPr userDrawn="1"/>
        </p:nvPicPr>
        <p:blipFill>
          <a:blip r:embed="rId2" cstate="print"/>
          <a:srcRect/>
          <a:stretch>
            <a:fillRect/>
          </a:stretch>
        </p:blipFill>
        <p:spPr bwMode="auto">
          <a:xfrm>
            <a:off x="62608" y="5823283"/>
            <a:ext cx="851692" cy="1027233"/>
          </a:xfrm>
          <a:prstGeom prst="rect">
            <a:avLst/>
          </a:prstGeom>
          <a:noFill/>
          <a:ln w="9525">
            <a:noFill/>
            <a:miter lim="800000"/>
            <a:headEnd/>
            <a:tailEnd/>
          </a:ln>
        </p:spPr>
      </p:pic>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2802599"/>
            <a:ext cx="9144000" cy="280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355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0" y="381000"/>
            <a:ext cx="3886200" cy="717550"/>
          </a:xfrm>
          <a:prstGeom prst="rect">
            <a:avLst/>
          </a:prstGeom>
          <a:noFill/>
          <a:ln w="9525">
            <a:noFill/>
            <a:miter lim="800000"/>
            <a:headEnd/>
            <a:tailEnd/>
          </a:ln>
          <a:effectLst/>
        </p:spPr>
        <p:txBody>
          <a:bodyPr>
            <a:spAutoFit/>
          </a:bodyPr>
          <a:lstStyle/>
          <a:p>
            <a:pPr>
              <a:spcBef>
                <a:spcPct val="50000"/>
              </a:spcBef>
              <a:defRPr/>
            </a:pPr>
            <a:r>
              <a:rPr lang="en-US" sz="4100" dirty="0">
                <a:solidFill>
                  <a:schemeClr val="bg1"/>
                </a:solidFill>
                <a:latin typeface="Adobe Garamond Pro" pitchFamily="18" charset="0"/>
              </a:rPr>
              <a:t>Connecticut SDE</a:t>
            </a:r>
          </a:p>
        </p:txBody>
      </p:sp>
      <p:sp>
        <p:nvSpPr>
          <p:cNvPr id="17411" name="Rectangle 3"/>
          <p:cNvSpPr>
            <a:spLocks noGrp="1" noChangeArrowheads="1"/>
          </p:cNvSpPr>
          <p:nvPr>
            <p:ph type="ctrTitle"/>
          </p:nvPr>
        </p:nvSpPr>
        <p:spPr>
          <a:xfrm>
            <a:off x="1752600" y="2130425"/>
            <a:ext cx="7239000" cy="1470025"/>
          </a:xfrm>
        </p:spPr>
        <p:txBody>
          <a:bodyPr/>
          <a:lstStyle>
            <a:lvl1pPr>
              <a:defRPr/>
            </a:lvl1pPr>
          </a:lstStyle>
          <a:p>
            <a:r>
              <a:rPr lang="en-US" dirty="0"/>
              <a:t>Click to edit Master title style</a:t>
            </a:r>
          </a:p>
        </p:txBody>
      </p:sp>
      <p:pic>
        <p:nvPicPr>
          <p:cNvPr id="6" name="Picture 6" descr="101130_Smarter_PPT_v5r1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412" name="Rectangle 4"/>
          <p:cNvSpPr>
            <a:spLocks noGrp="1" noChangeArrowheads="1"/>
          </p:cNvSpPr>
          <p:nvPr>
            <p:ph type="subTitle" idx="1"/>
          </p:nvPr>
        </p:nvSpPr>
        <p:spPr>
          <a:xfrm>
            <a:off x="2514600" y="3886200"/>
            <a:ext cx="5715000" cy="1752600"/>
          </a:xfrm>
        </p:spPr>
        <p:txBody>
          <a:bodyPr/>
          <a:lstStyle>
            <a:lvl1pPr marL="0" indent="0" algn="ctr">
              <a:buFont typeface="Wingdings" pitchFamily="2" charset="2"/>
              <a:buNone/>
              <a:defRPr>
                <a:latin typeface="Adobe Garamond Pro Bold" pitchFamily="18" charset="0"/>
              </a:defRPr>
            </a:lvl1pPr>
          </a:lstStyle>
          <a:p>
            <a:r>
              <a:rPr lang="en-US"/>
              <a:t>Click to edit Master subtitle style</a:t>
            </a:r>
          </a:p>
        </p:txBody>
      </p:sp>
      <p:pic>
        <p:nvPicPr>
          <p:cNvPr id="8" name="Picture 3"/>
          <p:cNvPicPr>
            <a:picLocks noChangeAspect="1" noChangeArrowheads="1"/>
          </p:cNvPicPr>
          <p:nvPr userDrawn="1"/>
        </p:nvPicPr>
        <p:blipFill>
          <a:blip r:embed="rId3" cstate="print"/>
          <a:srcRect/>
          <a:stretch>
            <a:fillRect/>
          </a:stretch>
        </p:blipFill>
        <p:spPr bwMode="auto">
          <a:xfrm>
            <a:off x="62608" y="5823283"/>
            <a:ext cx="851692" cy="1027233"/>
          </a:xfrm>
          <a:prstGeom prst="rect">
            <a:avLst/>
          </a:prstGeom>
          <a:noFill/>
          <a:ln w="9525">
            <a:noFill/>
            <a:miter lim="800000"/>
            <a:headEnd/>
            <a:tailEnd/>
          </a:ln>
        </p:spPr>
      </p:pic>
    </p:spTree>
    <p:extLst>
      <p:ext uri="{BB962C8B-B14F-4D97-AF65-F5344CB8AC3E}">
        <p14:creationId xmlns:p14="http://schemas.microsoft.com/office/powerpoint/2010/main" val="2990221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0" y="381000"/>
            <a:ext cx="3886200" cy="717550"/>
          </a:xfrm>
          <a:prstGeom prst="rect">
            <a:avLst/>
          </a:prstGeom>
          <a:noFill/>
          <a:ln w="9525">
            <a:noFill/>
            <a:miter lim="800000"/>
            <a:headEnd/>
            <a:tailEnd/>
          </a:ln>
          <a:effectLst/>
        </p:spPr>
        <p:txBody>
          <a:bodyPr>
            <a:spAutoFit/>
          </a:bodyPr>
          <a:lstStyle/>
          <a:p>
            <a:pPr>
              <a:spcBef>
                <a:spcPct val="50000"/>
              </a:spcBef>
              <a:defRPr/>
            </a:pPr>
            <a:r>
              <a:rPr lang="en-US" sz="4100" dirty="0">
                <a:solidFill>
                  <a:schemeClr val="bg1"/>
                </a:solidFill>
                <a:latin typeface="Adobe Garamond Pro" pitchFamily="18" charset="0"/>
              </a:rPr>
              <a:t>Connecticut SDE</a:t>
            </a:r>
          </a:p>
        </p:txBody>
      </p:sp>
      <p:pic>
        <p:nvPicPr>
          <p:cNvPr id="8" name="Picture 3"/>
          <p:cNvPicPr>
            <a:picLocks noChangeAspect="1" noChangeArrowheads="1"/>
          </p:cNvPicPr>
          <p:nvPr userDrawn="1"/>
        </p:nvPicPr>
        <p:blipFill>
          <a:blip r:embed="rId2" cstate="print"/>
          <a:srcRect/>
          <a:stretch>
            <a:fillRect/>
          </a:stretch>
        </p:blipFill>
        <p:spPr bwMode="auto">
          <a:xfrm>
            <a:off x="62608" y="5823283"/>
            <a:ext cx="851692" cy="1027233"/>
          </a:xfrm>
          <a:prstGeom prst="rect">
            <a:avLst/>
          </a:prstGeom>
          <a:noFill/>
          <a:ln w="9525">
            <a:noFill/>
            <a:miter lim="800000"/>
            <a:headEnd/>
            <a:tailEnd/>
          </a:ln>
        </p:spPr>
      </p:pic>
      <p:sp>
        <p:nvSpPr>
          <p:cNvPr id="6" name="Rectangle 2"/>
          <p:cNvSpPr>
            <a:spLocks noGrp="1" noChangeArrowheads="1"/>
          </p:cNvSpPr>
          <p:nvPr>
            <p:ph type="title"/>
          </p:nvPr>
        </p:nvSpPr>
        <p:spPr bwMode="auto">
          <a:xfrm>
            <a:off x="457200" y="16024"/>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 name="Rectangle 3"/>
          <p:cNvSpPr>
            <a:spLocks noGrp="1" noChangeArrowheads="1"/>
          </p:cNvSpPr>
          <p:nvPr>
            <p:ph idx="1"/>
          </p:nvPr>
        </p:nvSpPr>
        <p:spPr bwMode="auto">
          <a:xfrm>
            <a:off x="457200" y="902352"/>
            <a:ext cx="8229600" cy="5093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12"/>
          <p:cNvSpPr>
            <a:spLocks noChangeShapeType="1"/>
          </p:cNvSpPr>
          <p:nvPr userDrawn="1"/>
        </p:nvSpPr>
        <p:spPr bwMode="auto">
          <a:xfrm>
            <a:off x="0" y="902352"/>
            <a:ext cx="9144000" cy="0"/>
          </a:xfrm>
          <a:prstGeom prst="line">
            <a:avLst/>
          </a:prstGeom>
          <a:noFill/>
          <a:ln w="9525">
            <a:solidFill>
              <a:schemeClr val="tx1"/>
            </a:solidFill>
            <a:round/>
            <a:headEnd/>
            <a:tailEnd/>
          </a:ln>
          <a:effectLst/>
        </p:spPr>
        <p:txBody>
          <a:bodyPr/>
          <a:lstStyle/>
          <a:p>
            <a:pPr>
              <a:defRPr/>
            </a:pPr>
            <a:endParaRPr lang="en-US" dirty="0"/>
          </a:p>
        </p:txBody>
      </p:sp>
      <p:pic>
        <p:nvPicPr>
          <p:cNvPr id="11" name="Picture 9" descr="N.C.S.C.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82595" y="5979661"/>
            <a:ext cx="2071592" cy="71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558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992"/>
            <a:ext cx="8229600" cy="88423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BF247-9942-4816-A3EB-7F8E3BC7FE56}"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91914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4478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98"/>
            <a:ext cx="8229600" cy="892435"/>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00570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4546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00570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4546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defTabSz="457200" rtl="0" eaLnBrk="1" latinLnBrk="0" hangingPunct="1">
              <a:spcBef>
                <a:spcPct val="0"/>
              </a:spcBef>
              <a:buNone/>
              <a:defRPr lang="en-US" sz="4000" kern="1200" dirty="0">
                <a:solidFill>
                  <a:schemeClr val="accent4"/>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457200" indent="-457200" algn="l" defTabSz="457200" rtl="0" eaLnBrk="1" latinLnBrk="0" hangingPunct="1">
              <a:lnSpc>
                <a:spcPct val="90000"/>
              </a:lnSpc>
              <a:spcBef>
                <a:spcPts val="568"/>
              </a:spcBef>
              <a:buClr>
                <a:srgbClr val="299D37"/>
              </a:buClr>
              <a:buSzPct val="150000"/>
              <a:buFont typeface="Arial"/>
              <a:buChar char="•"/>
              <a:defRPr lang="en-US" sz="3200" kern="1200" dirty="0" smtClean="0">
                <a:solidFill>
                  <a:schemeClr val="tx1"/>
                </a:solidFill>
                <a:latin typeface="Franklin Gothic Book"/>
                <a:ea typeface="+mn-ea"/>
                <a:cs typeface="Franklin Gothic Book"/>
              </a:defRPr>
            </a:lvl1pPr>
            <a:lvl2pPr>
              <a:lnSpc>
                <a:spcPct val="90000"/>
              </a:lnSpc>
              <a:spcBef>
                <a:spcPts val="568"/>
              </a:spcBef>
              <a:defRPr>
                <a:solidFill>
                  <a:schemeClr val="tx1"/>
                </a:solidFill>
              </a:defRPr>
            </a:lvl2pPr>
            <a:lvl3pPr>
              <a:lnSpc>
                <a:spcPct val="90000"/>
              </a:lnSpc>
              <a:spcBef>
                <a:spcPts val="568"/>
              </a:spcBef>
              <a:defRPr>
                <a:solidFill>
                  <a:schemeClr val="tx1"/>
                </a:solidFill>
              </a:defRPr>
            </a:lvl3pPr>
            <a:lvl4pPr>
              <a:lnSpc>
                <a:spcPct val="90000"/>
              </a:lnSpc>
              <a:spcBef>
                <a:spcPts val="568"/>
              </a:spcBef>
              <a:defRPr>
                <a:solidFill>
                  <a:schemeClr val="tx1"/>
                </a:solidFill>
              </a:defRPr>
            </a:lvl4pPr>
            <a:lvl5pPr>
              <a:lnSpc>
                <a:spcPct val="90000"/>
              </a:lnSpc>
              <a:spcBef>
                <a:spcPts val="568"/>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p:cNvSpPr>
            <a:spLocks noGrp="1"/>
          </p:cNvSpPr>
          <p:nvPr>
            <p:ph type="sldNum" sz="quarter" idx="4"/>
          </p:nvPr>
        </p:nvSpPr>
        <p:spPr>
          <a:xfrm>
            <a:off x="7968342" y="6499753"/>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2146954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p:cNvSpPr>
            <a:spLocks noGrp="1"/>
          </p:cNvSpPr>
          <p:nvPr>
            <p:ph type="ctrTitle"/>
          </p:nvPr>
        </p:nvSpPr>
        <p:spPr>
          <a:xfrm>
            <a:off x="749808" y="1261872"/>
            <a:ext cx="8110728" cy="672891"/>
          </a:xfrm>
        </p:spPr>
        <p:txBody>
          <a:bodyPr/>
          <a:lstStyle>
            <a:lvl1pPr algn="r">
              <a:defRPr sz="4000"/>
            </a:lvl1pPr>
          </a:lstStyle>
          <a:p>
            <a:r>
              <a:rPr lang="en-US" dirty="0"/>
              <a:t>Click to edit Master title style</a:t>
            </a:r>
          </a:p>
        </p:txBody>
      </p:sp>
      <p:sp>
        <p:nvSpPr>
          <p:cNvPr id="9" name="Subtitle 2"/>
          <p:cNvSpPr>
            <a:spLocks noGrp="1"/>
          </p:cNvSpPr>
          <p:nvPr>
            <p:ph type="subTitle" idx="1"/>
          </p:nvPr>
        </p:nvSpPr>
        <p:spPr>
          <a:xfrm>
            <a:off x="749808" y="1892808"/>
            <a:ext cx="8110728" cy="871373"/>
          </a:xfrm>
        </p:spPr>
        <p:txBody>
          <a:bodyPr>
            <a:normAutofit/>
          </a:bodyPr>
          <a:lstStyle>
            <a:lvl1pPr marL="0" indent="0" algn="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3"/>
          <p:cNvPicPr>
            <a:picLocks noChangeAspect="1" noChangeArrowheads="1"/>
          </p:cNvPicPr>
          <p:nvPr userDrawn="1"/>
        </p:nvPicPr>
        <p:blipFill>
          <a:blip r:embed="rId2" cstate="print"/>
          <a:srcRect/>
          <a:stretch>
            <a:fillRect/>
          </a:stretch>
        </p:blipFill>
        <p:spPr bwMode="auto">
          <a:xfrm>
            <a:off x="62608" y="5823283"/>
            <a:ext cx="851692" cy="1027233"/>
          </a:xfrm>
          <a:prstGeom prst="rect">
            <a:avLst/>
          </a:prstGeom>
          <a:noFill/>
          <a:ln w="9525">
            <a:noFill/>
            <a:miter lim="800000"/>
            <a:headEnd/>
            <a:tailEnd/>
          </a:ln>
        </p:spPr>
      </p:pic>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2802599"/>
            <a:ext cx="9144000" cy="280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73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6756" y="6250745"/>
            <a:ext cx="1063203" cy="38897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19959" y="6227797"/>
            <a:ext cx="1256225" cy="41192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76184" y="6227797"/>
            <a:ext cx="1128673" cy="376806"/>
          </a:xfrm>
          <a:prstGeom prst="rect">
            <a:avLst/>
          </a:prstGeom>
        </p:spPr>
      </p:pic>
    </p:spTree>
    <p:extLst>
      <p:ext uri="{BB962C8B-B14F-4D97-AF65-F5344CB8AC3E}">
        <p14:creationId xmlns:p14="http://schemas.microsoft.com/office/powerpoint/2010/main" val="1373083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7919357" y="6499753"/>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3115862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7935684" y="6472992"/>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689881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4"/>
          </p:nvPr>
        </p:nvSpPr>
        <p:spPr>
          <a:xfrm>
            <a:off x="7919357" y="65079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201818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7919357" y="656506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2251942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4"/>
          </p:nvPr>
        </p:nvSpPr>
        <p:spPr>
          <a:xfrm>
            <a:off x="7943849" y="65079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378802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4"/>
          </p:nvPr>
        </p:nvSpPr>
        <p:spPr>
          <a:xfrm>
            <a:off x="7927520" y="6499753"/>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77699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7894863" y="6499752"/>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1442347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7927521" y="6499752"/>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1438253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_Three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12383"/>
            <a:ext cx="256032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2145"/>
            <a:ext cx="256032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300318" y="1212383"/>
            <a:ext cx="256032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300318" y="1852145"/>
            <a:ext cx="256032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p:nvPr>
        </p:nvSpPr>
        <p:spPr>
          <a:xfrm>
            <a:off x="6126480" y="1212383"/>
            <a:ext cx="256032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5"/>
          <p:cNvSpPr>
            <a:spLocks noGrp="1"/>
          </p:cNvSpPr>
          <p:nvPr>
            <p:ph sz="quarter" idx="11"/>
          </p:nvPr>
        </p:nvSpPr>
        <p:spPr>
          <a:xfrm>
            <a:off x="6126480" y="1852145"/>
            <a:ext cx="256032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p:cNvSpPr>
            <a:spLocks noGrp="1"/>
          </p:cNvSpPr>
          <p:nvPr>
            <p:ph type="sldNum" sz="quarter" idx="12"/>
          </p:nvPr>
        </p:nvSpPr>
        <p:spPr>
          <a:xfrm>
            <a:off x="7927521" y="65079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3128739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493776" y="344778"/>
            <a:ext cx="8257032" cy="769441"/>
          </a:xfrm>
        </p:spPr>
        <p:txBody>
          <a:bodyPr>
            <a:noAutofit/>
          </a:bodyPr>
          <a:lstStyle>
            <a:lvl1pPr algn="r">
              <a:defRPr sz="4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93776" y="978408"/>
            <a:ext cx="8257032" cy="1209164"/>
          </a:xfrm>
        </p:spPr>
        <p:txBody>
          <a:bodyPr>
            <a:normAutofit/>
          </a:bodyPr>
          <a:lstStyle>
            <a:lvl1pPr marL="0" indent="0" algn="r">
              <a:spcBef>
                <a:spcPts val="0"/>
              </a:spcBef>
              <a:buNone/>
              <a:defRPr sz="30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ext Placeholder 9"/>
          <p:cNvSpPr>
            <a:spLocks noGrp="1"/>
          </p:cNvSpPr>
          <p:nvPr>
            <p:ph type="body" sz="quarter" idx="13"/>
          </p:nvPr>
        </p:nvSpPr>
        <p:spPr>
          <a:xfrm>
            <a:off x="1387475" y="4733925"/>
            <a:ext cx="7299325" cy="967628"/>
          </a:xfrm>
        </p:spPr>
        <p:txBody>
          <a:bodyPr>
            <a:noAutofit/>
          </a:bodyPr>
          <a:lstStyle>
            <a:lvl1pPr marL="0" indent="0" algn="r">
              <a:spcBef>
                <a:spcPts val="0"/>
              </a:spcBef>
              <a:buNone/>
              <a:defRPr sz="2400" b="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p:txBody>
      </p:sp>
      <p:pic>
        <p:nvPicPr>
          <p:cNvPr id="9" name="Picture 3"/>
          <p:cNvPicPr>
            <a:picLocks noChangeAspect="1" noChangeArrowheads="1"/>
          </p:cNvPicPr>
          <p:nvPr userDrawn="1"/>
        </p:nvPicPr>
        <p:blipFill>
          <a:blip r:embed="rId3" cstate="print"/>
          <a:srcRect/>
          <a:stretch>
            <a:fillRect/>
          </a:stretch>
        </p:blipFill>
        <p:spPr bwMode="auto">
          <a:xfrm>
            <a:off x="62608" y="5823283"/>
            <a:ext cx="851692" cy="1027233"/>
          </a:xfrm>
          <a:prstGeom prst="rect">
            <a:avLst/>
          </a:prstGeom>
          <a:noFill/>
          <a:ln w="9525">
            <a:noFill/>
            <a:miter lim="800000"/>
            <a:headEnd/>
            <a:tailEnd/>
          </a:ln>
        </p:spPr>
      </p:pic>
      <p:pic>
        <p:nvPicPr>
          <p:cNvPr id="7" name="Picture 6">
            <a:hlinkClick r:id="rId4"/>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17741" y="6014408"/>
            <a:ext cx="1502410" cy="497205"/>
          </a:xfrm>
          <a:prstGeom prst="rect">
            <a:avLst/>
          </a:prstGeom>
          <a:noFill/>
          <a:ln>
            <a:noFill/>
          </a:ln>
        </p:spPr>
      </p:pic>
      <p:pic>
        <p:nvPicPr>
          <p:cNvPr id="8" name="Picture 7" descr="C:\Users\krissta\AppData\Local\Microsoft\Windows\Temporary Internet Files\Content.Outlook\K9J2BXVV\CAPT_CMT_SCIENCE (2).jpg">
            <a:hlinkClick r:id="rId6"/>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994669" y="5960543"/>
            <a:ext cx="1487170" cy="497205"/>
          </a:xfrm>
          <a:prstGeom prst="rect">
            <a:avLst/>
          </a:prstGeom>
          <a:noFill/>
          <a:ln>
            <a:noFill/>
          </a:ln>
        </p:spPr>
      </p:pic>
    </p:spTree>
    <p:extLst>
      <p:ext uri="{BB962C8B-B14F-4D97-AF65-F5344CB8AC3E}">
        <p14:creationId xmlns:p14="http://schemas.microsoft.com/office/powerpoint/2010/main" val="112324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8206" y="6250745"/>
            <a:ext cx="1063203" cy="38897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499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defTabSz="457200" rtl="0" eaLnBrk="1" latinLnBrk="0" hangingPunct="1">
              <a:spcBef>
                <a:spcPct val="0"/>
              </a:spcBef>
              <a:buNone/>
              <a:defRPr lang="en-US" sz="4000" kern="1200" dirty="0">
                <a:solidFill>
                  <a:schemeClr val="accent4"/>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457200" indent="-457200" algn="l" defTabSz="457200" rtl="0" eaLnBrk="1" latinLnBrk="0" hangingPunct="1">
              <a:lnSpc>
                <a:spcPct val="90000"/>
              </a:lnSpc>
              <a:spcBef>
                <a:spcPts val="568"/>
              </a:spcBef>
              <a:buClr>
                <a:srgbClr val="299D37"/>
              </a:buClr>
              <a:buSzPct val="150000"/>
              <a:buFont typeface="Arial"/>
              <a:buChar char="•"/>
              <a:defRPr lang="en-US" sz="3200" kern="1200" dirty="0" smtClean="0">
                <a:solidFill>
                  <a:schemeClr val="tx1"/>
                </a:solidFill>
                <a:latin typeface="Franklin Gothic Book"/>
                <a:ea typeface="+mn-ea"/>
                <a:cs typeface="Franklin Gothic Book"/>
              </a:defRPr>
            </a:lvl1pPr>
            <a:lvl2pPr>
              <a:lnSpc>
                <a:spcPct val="90000"/>
              </a:lnSpc>
              <a:spcBef>
                <a:spcPts val="568"/>
              </a:spcBef>
              <a:defRPr>
                <a:solidFill>
                  <a:schemeClr val="tx1"/>
                </a:solidFill>
              </a:defRPr>
            </a:lvl2pPr>
            <a:lvl3pPr>
              <a:lnSpc>
                <a:spcPct val="90000"/>
              </a:lnSpc>
              <a:spcBef>
                <a:spcPts val="568"/>
              </a:spcBef>
              <a:defRPr>
                <a:solidFill>
                  <a:schemeClr val="tx1"/>
                </a:solidFill>
              </a:defRPr>
            </a:lvl3pPr>
            <a:lvl4pPr>
              <a:lnSpc>
                <a:spcPct val="90000"/>
              </a:lnSpc>
              <a:spcBef>
                <a:spcPts val="568"/>
              </a:spcBef>
              <a:defRPr>
                <a:solidFill>
                  <a:schemeClr val="tx1"/>
                </a:solidFill>
              </a:defRPr>
            </a:lvl4pPr>
            <a:lvl5pPr>
              <a:lnSpc>
                <a:spcPct val="90000"/>
              </a:lnSpc>
              <a:spcBef>
                <a:spcPts val="568"/>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hlinkClick r:id="rId2"/>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17741" y="5977464"/>
            <a:ext cx="1502410" cy="497205"/>
          </a:xfrm>
          <a:prstGeom prst="rect">
            <a:avLst/>
          </a:prstGeom>
          <a:noFill/>
          <a:ln>
            <a:noFill/>
          </a:ln>
        </p:spPr>
      </p:pic>
      <p:pic>
        <p:nvPicPr>
          <p:cNvPr id="5" name="Picture 4" descr="C:\Users\krissta\AppData\Local\Microsoft\Windows\Temporary Internet Files\Content.Outlook\K9J2BXVV\CAPT_CMT_SCIENCE (2).jpg">
            <a:hlinkClick r:id="rId4"/>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94669" y="5960543"/>
            <a:ext cx="1487170" cy="497205"/>
          </a:xfrm>
          <a:prstGeom prst="rect">
            <a:avLst/>
          </a:prstGeom>
          <a:noFill/>
          <a:ln>
            <a:noFill/>
          </a:ln>
        </p:spPr>
      </p:pic>
    </p:spTree>
    <p:extLst>
      <p:ext uri="{BB962C8B-B14F-4D97-AF65-F5344CB8AC3E}">
        <p14:creationId xmlns:p14="http://schemas.microsoft.com/office/powerpoint/2010/main" val="28752926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24062" y="0"/>
            <a:ext cx="9144000" cy="6858000"/>
          </a:xfrm>
          <a:prstGeom prst="rect">
            <a:avLst/>
          </a:prstGeom>
          <a:noFill/>
          <a:ln w="9525">
            <a:noFill/>
            <a:miter lim="800000"/>
            <a:headEnd/>
            <a:tailEnd/>
          </a:ln>
        </p:spPr>
      </p:pic>
      <p:sp>
        <p:nvSpPr>
          <p:cNvPr id="8" name="Title 1"/>
          <p:cNvSpPr>
            <a:spLocks noGrp="1"/>
          </p:cNvSpPr>
          <p:nvPr>
            <p:ph type="ctrTitle"/>
          </p:nvPr>
        </p:nvSpPr>
        <p:spPr>
          <a:xfrm>
            <a:off x="749808" y="1261872"/>
            <a:ext cx="8110728" cy="672891"/>
          </a:xfrm>
        </p:spPr>
        <p:txBody>
          <a:bodyPr/>
          <a:lstStyle>
            <a:lvl1pPr algn="r">
              <a:defRPr sz="4000"/>
            </a:lvl1pPr>
          </a:lstStyle>
          <a:p>
            <a:r>
              <a:rPr lang="en-US" dirty="0"/>
              <a:t>Click to edit Master title style</a:t>
            </a:r>
          </a:p>
        </p:txBody>
      </p:sp>
      <p:sp>
        <p:nvSpPr>
          <p:cNvPr id="9" name="Subtitle 2"/>
          <p:cNvSpPr>
            <a:spLocks noGrp="1"/>
          </p:cNvSpPr>
          <p:nvPr>
            <p:ph type="subTitle" idx="1"/>
          </p:nvPr>
        </p:nvSpPr>
        <p:spPr>
          <a:xfrm>
            <a:off x="749808" y="1892808"/>
            <a:ext cx="8110728" cy="871373"/>
          </a:xfrm>
        </p:spPr>
        <p:txBody>
          <a:bodyPr>
            <a:normAutofit/>
          </a:bodyPr>
          <a:lstStyle>
            <a:lvl1pPr marL="0" indent="0" algn="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3"/>
          <p:cNvPicPr>
            <a:picLocks noChangeAspect="1" noChangeArrowheads="1"/>
          </p:cNvPicPr>
          <p:nvPr userDrawn="1"/>
        </p:nvPicPr>
        <p:blipFill>
          <a:blip r:embed="rId3" cstate="print"/>
          <a:srcRect/>
          <a:stretch>
            <a:fillRect/>
          </a:stretch>
        </p:blipFill>
        <p:spPr bwMode="auto">
          <a:xfrm>
            <a:off x="62608" y="5823283"/>
            <a:ext cx="851692" cy="1027233"/>
          </a:xfrm>
          <a:prstGeom prst="rect">
            <a:avLst/>
          </a:prstGeom>
          <a:noFill/>
          <a:ln w="9525">
            <a:noFill/>
            <a:miter lim="800000"/>
            <a:headEnd/>
            <a:tailEnd/>
          </a:ln>
        </p:spPr>
      </p:pic>
      <p:pic>
        <p:nvPicPr>
          <p:cNvPr id="6" name="Picture 5">
            <a:hlinkClick r:id="rId4"/>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17741" y="6014408"/>
            <a:ext cx="1502410" cy="497205"/>
          </a:xfrm>
          <a:prstGeom prst="rect">
            <a:avLst/>
          </a:prstGeom>
          <a:noFill/>
          <a:ln>
            <a:noFill/>
          </a:ln>
        </p:spPr>
      </p:pic>
      <p:pic>
        <p:nvPicPr>
          <p:cNvPr id="7" name="Picture 6" descr="C:\Users\krissta\AppData\Local\Microsoft\Windows\Temporary Internet Files\Content.Outlook\K9J2BXVV\CAPT_CMT_SCIENCE (2).jpg">
            <a:hlinkClick r:id="rId6"/>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994669" y="5960543"/>
            <a:ext cx="1487170" cy="497205"/>
          </a:xfrm>
          <a:prstGeom prst="rect">
            <a:avLst/>
          </a:prstGeom>
          <a:noFill/>
          <a:ln>
            <a:noFill/>
          </a:ln>
        </p:spPr>
      </p:pic>
    </p:spTree>
    <p:extLst>
      <p:ext uri="{BB962C8B-B14F-4D97-AF65-F5344CB8AC3E}">
        <p14:creationId xmlns:p14="http://schemas.microsoft.com/office/powerpoint/2010/main" val="420928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882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719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2339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5326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1939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0312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256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64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7198" y="6176963"/>
            <a:ext cx="1128673" cy="376806"/>
          </a:xfrm>
          <a:prstGeom prst="rect">
            <a:avLst/>
          </a:prstGeom>
        </p:spPr>
      </p:pic>
    </p:spTree>
    <p:extLst>
      <p:ext uri="{BB962C8B-B14F-4D97-AF65-F5344CB8AC3E}">
        <p14:creationId xmlns:p14="http://schemas.microsoft.com/office/powerpoint/2010/main" val="3059194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mparison_Three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12383"/>
            <a:ext cx="256032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2145"/>
            <a:ext cx="256032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300318" y="1212383"/>
            <a:ext cx="256032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300318" y="1852145"/>
            <a:ext cx="256032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p:nvPr>
        </p:nvSpPr>
        <p:spPr>
          <a:xfrm>
            <a:off x="6126480" y="1212383"/>
            <a:ext cx="256032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5"/>
          <p:cNvSpPr>
            <a:spLocks noGrp="1"/>
          </p:cNvSpPr>
          <p:nvPr>
            <p:ph sz="quarter" idx="11"/>
          </p:nvPr>
        </p:nvSpPr>
        <p:spPr>
          <a:xfrm>
            <a:off x="6126480" y="1852145"/>
            <a:ext cx="256032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8048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493776" y="344778"/>
            <a:ext cx="8257032" cy="769441"/>
          </a:xfrm>
        </p:spPr>
        <p:txBody>
          <a:bodyPr>
            <a:noAutofit/>
          </a:bodyPr>
          <a:lstStyle>
            <a:lvl1pPr algn="r">
              <a:defRPr sz="4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93776" y="978408"/>
            <a:ext cx="8257032" cy="1209164"/>
          </a:xfrm>
        </p:spPr>
        <p:txBody>
          <a:bodyPr>
            <a:normAutofit/>
          </a:bodyPr>
          <a:lstStyle>
            <a:lvl1pPr marL="0" indent="0" algn="r">
              <a:spcBef>
                <a:spcPts val="0"/>
              </a:spcBef>
              <a:buNone/>
              <a:defRPr sz="30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ext Placeholder 9"/>
          <p:cNvSpPr>
            <a:spLocks noGrp="1"/>
          </p:cNvSpPr>
          <p:nvPr>
            <p:ph type="body" sz="quarter" idx="13"/>
          </p:nvPr>
        </p:nvSpPr>
        <p:spPr>
          <a:xfrm>
            <a:off x="1387475" y="4733925"/>
            <a:ext cx="7299325" cy="967628"/>
          </a:xfrm>
        </p:spPr>
        <p:txBody>
          <a:bodyPr>
            <a:noAutofit/>
          </a:bodyPr>
          <a:lstStyle>
            <a:lvl1pPr marL="0" indent="0" algn="r">
              <a:spcBef>
                <a:spcPts val="0"/>
              </a:spcBef>
              <a:buNone/>
              <a:defRPr sz="2400" b="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p:txBody>
      </p:sp>
      <p:sp>
        <p:nvSpPr>
          <p:cNvPr id="6" name="Date Placeholder 3"/>
          <p:cNvSpPr>
            <a:spLocks noGrp="1"/>
          </p:cNvSpPr>
          <p:nvPr>
            <p:ph type="dt" sz="half" idx="14"/>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defTabSz="457200">
              <a:defRPr/>
            </a:pPr>
            <a:fld id="{717AD8B5-E574-4C36-98D5-39BD75E091DF}" type="datetime1">
              <a:rPr lang="en-US" sz="1800">
                <a:solidFill>
                  <a:srgbClr val="63666A"/>
                </a:solidFill>
              </a:rPr>
              <a:pPr defTabSz="457200">
                <a:defRPr/>
              </a:pPr>
              <a:t>1/25/2019</a:t>
            </a:fld>
            <a:endParaRPr lang="en-US" sz="1800" dirty="0">
              <a:solidFill>
                <a:srgbClr val="63666A"/>
              </a:solidFill>
            </a:endParaRPr>
          </a:p>
        </p:txBody>
      </p:sp>
      <p:sp>
        <p:nvSpPr>
          <p:cNvPr id="7" name="Footer Placeholder 4"/>
          <p:cNvSpPr>
            <a:spLocks noGrp="1"/>
          </p:cNvSpPr>
          <p:nvPr>
            <p:ph type="ftr" sz="quarter" idx="15"/>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defRPr/>
            </a:pPr>
            <a:endParaRPr lang="en-US" sz="1800" dirty="0">
              <a:solidFill>
                <a:srgbClr val="63666A"/>
              </a:solidFill>
            </a:endParaRPr>
          </a:p>
        </p:txBody>
      </p:sp>
      <p:sp>
        <p:nvSpPr>
          <p:cNvPr id="8" name="Slide Number Placeholder 5"/>
          <p:cNvSpPr>
            <a:spLocks noGrp="1"/>
          </p:cNvSpPr>
          <p:nvPr>
            <p:ph type="sldNum" sz="quarter" idx="16"/>
          </p:nvPr>
        </p:nvSpPr>
        <p:spPr>
          <a:xfrm>
            <a:off x="6553200" y="6356350"/>
            <a:ext cx="2133600" cy="365125"/>
          </a:xfrm>
          <a:prstGeom prst="rect">
            <a:avLst/>
          </a:prstGeom>
        </p:spPr>
        <p:txBody>
          <a:bodyPr/>
          <a:lstStyle>
            <a:lvl1pPr>
              <a:defRPr/>
            </a:lvl1pPr>
          </a:lstStyle>
          <a:p>
            <a:pPr>
              <a:defRPr/>
            </a:pPr>
            <a:r>
              <a:rPr lang="en-US" dirty="0"/>
              <a:t>Slide </a:t>
            </a:r>
            <a:fld id="{542D788D-9E5F-4927-8568-E777316EE2BA}" type="slidenum">
              <a:rPr lang="en-US"/>
              <a:pPr>
                <a:defRPr/>
              </a:pPr>
              <a:t>‹#›</a:t>
            </a:fld>
            <a:endParaRPr lang="en-US" dirty="0"/>
          </a:p>
        </p:txBody>
      </p:sp>
    </p:spTree>
    <p:extLst>
      <p:ext uri="{BB962C8B-B14F-4D97-AF65-F5344CB8AC3E}">
        <p14:creationId xmlns:p14="http://schemas.microsoft.com/office/powerpoint/2010/main" val="1012427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defTabSz="457200" rtl="0" eaLnBrk="1" latinLnBrk="0" hangingPunct="1">
              <a:spcBef>
                <a:spcPct val="0"/>
              </a:spcBef>
              <a:buNone/>
              <a:defRPr lang="en-US" sz="3200" kern="1200" dirty="0">
                <a:solidFill>
                  <a:schemeClr val="accent4"/>
                </a:solidFill>
                <a:latin typeface="Franklin Gothic Book" pitchFamily="34" charset="0"/>
                <a:ea typeface="+mj-ea"/>
                <a:cs typeface="Franklin Gothic Book"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457200" indent="-457200" algn="l" defTabSz="457200" rtl="0" eaLnBrk="1" latinLnBrk="0" hangingPunct="1">
              <a:lnSpc>
                <a:spcPct val="90000"/>
              </a:lnSpc>
              <a:spcBef>
                <a:spcPts val="568"/>
              </a:spcBef>
              <a:buClr>
                <a:srgbClr val="299D37"/>
              </a:buClr>
              <a:buSzPct val="150000"/>
              <a:buFont typeface="Arial"/>
              <a:buChar char="•"/>
              <a:defRPr lang="en-US" sz="3200" kern="1200" dirty="0" smtClean="0">
                <a:solidFill>
                  <a:schemeClr val="tx1"/>
                </a:solidFill>
                <a:latin typeface="Franklin Gothic Book"/>
                <a:ea typeface="+mn-ea"/>
                <a:cs typeface="Franklin Gothic Book"/>
              </a:defRPr>
            </a:lvl1pPr>
            <a:lvl2pPr>
              <a:lnSpc>
                <a:spcPct val="90000"/>
              </a:lnSpc>
              <a:spcBef>
                <a:spcPts val="568"/>
              </a:spcBef>
              <a:defRPr>
                <a:solidFill>
                  <a:schemeClr val="tx1"/>
                </a:solidFill>
              </a:defRPr>
            </a:lvl2pPr>
            <a:lvl3pPr>
              <a:lnSpc>
                <a:spcPct val="90000"/>
              </a:lnSpc>
              <a:spcBef>
                <a:spcPts val="568"/>
              </a:spcBef>
              <a:defRPr>
                <a:solidFill>
                  <a:schemeClr val="tx1"/>
                </a:solidFill>
              </a:defRPr>
            </a:lvl3pPr>
            <a:lvl4pPr>
              <a:lnSpc>
                <a:spcPct val="90000"/>
              </a:lnSpc>
              <a:spcBef>
                <a:spcPts val="568"/>
              </a:spcBef>
              <a:defRPr>
                <a:solidFill>
                  <a:schemeClr val="tx1"/>
                </a:solidFill>
              </a:defRPr>
            </a:lvl4pPr>
            <a:lvl5pPr>
              <a:lnSpc>
                <a:spcPct val="90000"/>
              </a:lnSpc>
              <a:spcBef>
                <a:spcPts val="568"/>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642100" y="6407150"/>
            <a:ext cx="2133600" cy="365125"/>
          </a:xfrm>
          <a:prstGeom prst="rect">
            <a:avLst/>
          </a:prstGeom>
        </p:spPr>
        <p:txBody>
          <a:bodyPr/>
          <a:lstStyle>
            <a:lvl1pPr>
              <a:defRPr sz="1400" b="0">
                <a:solidFill>
                  <a:srgbClr val="9EA0A1"/>
                </a:solidFill>
                <a:latin typeface="Arial Black" pitchFamily="34" charset="0"/>
              </a:defRPr>
            </a:lvl1pPr>
          </a:lstStyle>
          <a:p>
            <a:pPr>
              <a:defRPr/>
            </a:pPr>
            <a:r>
              <a:rPr lang="en-US" dirty="0"/>
              <a:t>Slide </a:t>
            </a:r>
            <a:fld id="{B8666373-50CA-437B-8CE4-DDE4291F9EC3}" type="slidenum">
              <a:rPr lang="en-US"/>
              <a:pPr>
                <a:defRPr/>
              </a:pPr>
              <a:t>‹#›</a:t>
            </a:fld>
            <a:endParaRPr lang="en-US" dirty="0"/>
          </a:p>
        </p:txBody>
      </p:sp>
    </p:spTree>
    <p:extLst>
      <p:ext uri="{BB962C8B-B14F-4D97-AF65-F5344CB8AC3E}">
        <p14:creationId xmlns:p14="http://schemas.microsoft.com/office/powerpoint/2010/main" val="261114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Title 1"/>
          <p:cNvSpPr>
            <a:spLocks noGrp="1"/>
          </p:cNvSpPr>
          <p:nvPr>
            <p:ph type="ctrTitle"/>
          </p:nvPr>
        </p:nvSpPr>
        <p:spPr>
          <a:xfrm>
            <a:off x="749808" y="1261872"/>
            <a:ext cx="8110728" cy="672891"/>
          </a:xfrm>
        </p:spPr>
        <p:txBody>
          <a:bodyPr/>
          <a:lstStyle>
            <a:lvl1pPr algn="r">
              <a:defRPr sz="4000"/>
            </a:lvl1pPr>
          </a:lstStyle>
          <a:p>
            <a:r>
              <a:rPr lang="en-US" dirty="0"/>
              <a:t>Click to edit Master title style</a:t>
            </a:r>
          </a:p>
        </p:txBody>
      </p:sp>
      <p:sp>
        <p:nvSpPr>
          <p:cNvPr id="9" name="Subtitle 2"/>
          <p:cNvSpPr>
            <a:spLocks noGrp="1"/>
          </p:cNvSpPr>
          <p:nvPr>
            <p:ph type="subTitle" idx="1"/>
          </p:nvPr>
        </p:nvSpPr>
        <p:spPr>
          <a:xfrm>
            <a:off x="749808" y="1892808"/>
            <a:ext cx="8110728" cy="871373"/>
          </a:xfrm>
        </p:spPr>
        <p:txBody>
          <a:bodyPr>
            <a:normAutofit/>
          </a:bodyPr>
          <a:lstStyle>
            <a:lvl1pPr marL="0" indent="0" algn="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defTabSz="457200">
              <a:defRPr/>
            </a:pPr>
            <a:fld id="{20C226DE-6BD5-4013-8E08-88533A4AF3A9}" type="datetime1">
              <a:rPr lang="en-US" sz="1800">
                <a:solidFill>
                  <a:srgbClr val="63666A"/>
                </a:solidFill>
              </a:rPr>
              <a:pPr defTabSz="457200">
                <a:defRPr/>
              </a:pPr>
              <a:t>1/25/2019</a:t>
            </a:fld>
            <a:endParaRPr lang="en-US" sz="1800" dirty="0">
              <a:solidFill>
                <a:srgbClr val="63666A"/>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defRPr/>
            </a:pPr>
            <a:endParaRPr lang="en-US" sz="1800" dirty="0">
              <a:solidFill>
                <a:srgbClr val="63666A"/>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Slide </a:t>
            </a:r>
            <a:fld id="{8D94BF6C-BA38-4BD8-AAF0-DA20069FB4B3}" type="slidenum">
              <a:rPr lang="en-US"/>
              <a:pPr>
                <a:defRPr/>
              </a:pPr>
              <a:t>‹#›</a:t>
            </a:fld>
            <a:endParaRPr lang="en-US" dirty="0"/>
          </a:p>
        </p:txBody>
      </p:sp>
    </p:spTree>
    <p:extLst>
      <p:ext uri="{BB962C8B-B14F-4D97-AF65-F5344CB8AC3E}">
        <p14:creationId xmlns:p14="http://schemas.microsoft.com/office/powerpoint/2010/main" val="382240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defTabSz="457200">
              <a:defRPr/>
            </a:pPr>
            <a:fld id="{5A6DC415-D5A3-426D-9FE2-66A9D7B80791}" type="datetime1">
              <a:rPr lang="en-US" sz="1800">
                <a:solidFill>
                  <a:srgbClr val="63666A"/>
                </a:solidFill>
              </a:rPr>
              <a:pPr defTabSz="457200">
                <a:defRPr/>
              </a:pPr>
              <a:t>1/25/2019</a:t>
            </a:fld>
            <a:endParaRPr lang="en-US" sz="1800" dirty="0">
              <a:solidFill>
                <a:srgbClr val="63666A"/>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defRPr/>
            </a:pPr>
            <a:endParaRPr lang="en-US" sz="1800" dirty="0">
              <a:solidFill>
                <a:srgbClr val="63666A"/>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Slide </a:t>
            </a:r>
            <a:fld id="{DB7CD1EA-8F66-465F-AFC8-22ACA936CD84}" type="slidenum">
              <a:rPr lang="en-US"/>
              <a:pPr>
                <a:defRPr/>
              </a:pPr>
              <a:t>‹#›</a:t>
            </a:fld>
            <a:endParaRPr lang="en-US" dirty="0"/>
          </a:p>
        </p:txBody>
      </p:sp>
    </p:spTree>
    <p:extLst>
      <p:ext uri="{BB962C8B-B14F-4D97-AF65-F5344CB8AC3E}">
        <p14:creationId xmlns:p14="http://schemas.microsoft.com/office/powerpoint/2010/main" val="2070274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defTabSz="457200">
              <a:defRPr/>
            </a:pPr>
            <a:fld id="{BF15F6BD-F787-405A-85F0-28C11CDA3415}" type="datetime1">
              <a:rPr lang="en-US" sz="1800">
                <a:solidFill>
                  <a:srgbClr val="63666A"/>
                </a:solidFill>
              </a:rPr>
              <a:pPr defTabSz="457200">
                <a:defRPr/>
              </a:pPr>
              <a:t>1/25/2019</a:t>
            </a:fld>
            <a:endParaRPr lang="en-US" sz="1800" dirty="0">
              <a:solidFill>
                <a:srgbClr val="63666A"/>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defRPr/>
            </a:pPr>
            <a:endParaRPr lang="en-US" sz="1800" dirty="0">
              <a:solidFill>
                <a:srgbClr val="63666A"/>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solidFill>
                  <a:srgbClr val="9EA0A1"/>
                </a:solidFill>
                <a:latin typeface="Arial Black" pitchFamily="34" charset="0"/>
              </a:defRPr>
            </a:lvl1pPr>
          </a:lstStyle>
          <a:p>
            <a:pPr>
              <a:defRPr/>
            </a:pPr>
            <a:r>
              <a:rPr lang="en-US" dirty="0"/>
              <a:t>Slide </a:t>
            </a:r>
            <a:fld id="{360B6BFE-A3F7-4850-81CC-2B2F3A03155A}" type="slidenum">
              <a:rPr lang="en-US"/>
              <a:pPr>
                <a:defRPr/>
              </a:pPr>
              <a:t>‹#›</a:t>
            </a:fld>
            <a:endParaRPr lang="en-US" dirty="0"/>
          </a:p>
        </p:txBody>
      </p:sp>
    </p:spTree>
    <p:extLst>
      <p:ext uri="{BB962C8B-B14F-4D97-AF65-F5344CB8AC3E}">
        <p14:creationId xmlns:p14="http://schemas.microsoft.com/office/powerpoint/2010/main" val="1327244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defTabSz="457200">
              <a:defRPr/>
            </a:pPr>
            <a:fld id="{F9771603-2F8C-4954-B648-5464AE3FC273}" type="datetime1">
              <a:rPr lang="en-US" sz="1800">
                <a:solidFill>
                  <a:srgbClr val="63666A"/>
                </a:solidFill>
              </a:rPr>
              <a:pPr defTabSz="457200">
                <a:defRPr/>
              </a:pPr>
              <a:t>1/25/2019</a:t>
            </a:fld>
            <a:endParaRPr lang="en-US" sz="1800" dirty="0">
              <a:solidFill>
                <a:srgbClr val="63666A"/>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defRPr/>
            </a:pPr>
            <a:endParaRPr lang="en-US" sz="1800" dirty="0">
              <a:solidFill>
                <a:srgbClr val="63666A"/>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Slide </a:t>
            </a:r>
            <a:fld id="{4999B1A0-2B1B-42EE-A0D3-67F2E8A9C119}" type="slidenum">
              <a:rPr lang="en-US"/>
              <a:pPr>
                <a:defRPr/>
              </a:pPr>
              <a:t>‹#›</a:t>
            </a:fld>
            <a:endParaRPr lang="en-US" dirty="0"/>
          </a:p>
        </p:txBody>
      </p:sp>
    </p:spTree>
    <p:extLst>
      <p:ext uri="{BB962C8B-B14F-4D97-AF65-F5344CB8AC3E}">
        <p14:creationId xmlns:p14="http://schemas.microsoft.com/office/powerpoint/2010/main" val="2748260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defTabSz="457200">
              <a:defRPr/>
            </a:pPr>
            <a:fld id="{25AAFF91-BC03-443D-B994-3158DD3434A3}" type="datetime1">
              <a:rPr lang="en-US" sz="1800">
                <a:solidFill>
                  <a:srgbClr val="63666A"/>
                </a:solidFill>
              </a:rPr>
              <a:pPr defTabSz="457200">
                <a:defRPr/>
              </a:pPr>
              <a:t>1/25/2019</a:t>
            </a:fld>
            <a:endParaRPr lang="en-US" sz="1800" dirty="0">
              <a:solidFill>
                <a:srgbClr val="63666A"/>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defRPr/>
            </a:pPr>
            <a:endParaRPr lang="en-US" sz="1800" dirty="0">
              <a:solidFill>
                <a:srgbClr val="63666A"/>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Slide </a:t>
            </a:r>
            <a:fld id="{25C9EC21-E7BA-4A17-AB64-D1D09AD6D115}" type="slidenum">
              <a:rPr lang="en-US"/>
              <a:pPr>
                <a:defRPr/>
              </a:pPr>
              <a:t>‹#›</a:t>
            </a:fld>
            <a:endParaRPr lang="en-US" dirty="0"/>
          </a:p>
        </p:txBody>
      </p:sp>
    </p:spTree>
    <p:extLst>
      <p:ext uri="{BB962C8B-B14F-4D97-AF65-F5344CB8AC3E}">
        <p14:creationId xmlns:p14="http://schemas.microsoft.com/office/powerpoint/2010/main" val="37229830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defTabSz="457200">
              <a:defRPr/>
            </a:pPr>
            <a:fld id="{EF941268-B03F-4F54-8D4B-15272FFE1974}" type="datetime1">
              <a:rPr lang="en-US" sz="1800">
                <a:solidFill>
                  <a:srgbClr val="63666A"/>
                </a:solidFill>
              </a:rPr>
              <a:pPr defTabSz="457200">
                <a:defRPr/>
              </a:pPr>
              <a:t>1/25/2019</a:t>
            </a:fld>
            <a:endParaRPr lang="en-US" sz="1800" dirty="0">
              <a:solidFill>
                <a:srgbClr val="63666A"/>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defRPr/>
            </a:pPr>
            <a:endParaRPr lang="en-US" sz="1800" dirty="0">
              <a:solidFill>
                <a:srgbClr val="63666A"/>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Slide </a:t>
            </a:r>
            <a:fld id="{2413A7C5-7682-4CA6-AC8A-37B2DA2DBE79}" type="slidenum">
              <a:rPr lang="en-US"/>
              <a:pPr>
                <a:defRPr/>
              </a:pPr>
              <a:t>‹#›</a:t>
            </a:fld>
            <a:endParaRPr lang="en-US" dirty="0"/>
          </a:p>
        </p:txBody>
      </p:sp>
    </p:spTree>
    <p:extLst>
      <p:ext uri="{BB962C8B-B14F-4D97-AF65-F5344CB8AC3E}">
        <p14:creationId xmlns:p14="http://schemas.microsoft.com/office/powerpoint/2010/main" val="1995751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defTabSz="457200">
              <a:defRPr/>
            </a:pPr>
            <a:fld id="{0C60F69B-F6ED-4BD3-9656-0203EA9C2509}" type="datetime1">
              <a:rPr lang="en-US" sz="1800">
                <a:solidFill>
                  <a:srgbClr val="63666A"/>
                </a:solidFill>
              </a:rPr>
              <a:pPr defTabSz="457200">
                <a:defRPr/>
              </a:pPr>
              <a:t>1/25/2019</a:t>
            </a:fld>
            <a:endParaRPr lang="en-US" sz="1800" dirty="0">
              <a:solidFill>
                <a:srgbClr val="63666A"/>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defRPr/>
            </a:pPr>
            <a:endParaRPr lang="en-US" sz="1800" dirty="0">
              <a:solidFill>
                <a:srgbClr val="63666A"/>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Slide </a:t>
            </a:r>
            <a:fld id="{B3AEE53C-C50B-45E7-9DF1-BA9B088E54F9}" type="slidenum">
              <a:rPr lang="en-US"/>
              <a:pPr>
                <a:defRPr/>
              </a:pPr>
              <a:t>‹#›</a:t>
            </a:fld>
            <a:endParaRPr lang="en-US" dirty="0"/>
          </a:p>
        </p:txBody>
      </p:sp>
    </p:spTree>
    <p:extLst>
      <p:ext uri="{BB962C8B-B14F-4D97-AF65-F5344CB8AC3E}">
        <p14:creationId xmlns:p14="http://schemas.microsoft.com/office/powerpoint/2010/main" val="379500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BF247-9942-4816-A3EB-7F8E3BC7FE56}"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768594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defTabSz="457200">
              <a:defRPr/>
            </a:pPr>
            <a:fld id="{6B03CAE3-79C8-4339-BC00-32B75D0276C9}" type="datetime1">
              <a:rPr lang="en-US" sz="1800">
                <a:solidFill>
                  <a:srgbClr val="63666A"/>
                </a:solidFill>
              </a:rPr>
              <a:pPr defTabSz="457200">
                <a:defRPr/>
              </a:pPr>
              <a:t>1/25/2019</a:t>
            </a:fld>
            <a:endParaRPr lang="en-US" sz="1800" dirty="0">
              <a:solidFill>
                <a:srgbClr val="63666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defRPr/>
            </a:pPr>
            <a:endParaRPr lang="en-US" sz="1800" dirty="0">
              <a:solidFill>
                <a:srgbClr val="63666A"/>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Slide </a:t>
            </a:r>
            <a:fld id="{85D78ECA-2BF6-4178-9B6D-A83DB747A170}" type="slidenum">
              <a:rPr lang="en-US"/>
              <a:pPr>
                <a:defRPr/>
              </a:pPr>
              <a:t>‹#›</a:t>
            </a:fld>
            <a:endParaRPr lang="en-US" dirty="0"/>
          </a:p>
        </p:txBody>
      </p:sp>
    </p:spTree>
    <p:extLst>
      <p:ext uri="{BB962C8B-B14F-4D97-AF65-F5344CB8AC3E}">
        <p14:creationId xmlns:p14="http://schemas.microsoft.com/office/powerpoint/2010/main" val="3690248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defTabSz="457200">
              <a:defRPr/>
            </a:pPr>
            <a:fld id="{02B9042C-E543-4D72-9825-4EFEDE3C67D0}" type="datetime1">
              <a:rPr lang="en-US" sz="1800">
                <a:solidFill>
                  <a:srgbClr val="63666A"/>
                </a:solidFill>
              </a:rPr>
              <a:pPr defTabSz="457200">
                <a:defRPr/>
              </a:pPr>
              <a:t>1/25/2019</a:t>
            </a:fld>
            <a:endParaRPr lang="en-US" sz="1800" dirty="0">
              <a:solidFill>
                <a:srgbClr val="63666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defTabSz="457200">
              <a:defRPr/>
            </a:pPr>
            <a:endParaRPr lang="en-US" sz="1800" dirty="0">
              <a:solidFill>
                <a:srgbClr val="63666A"/>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Slide </a:t>
            </a:r>
            <a:fld id="{DB0A7BF7-646A-4ED8-A59E-B07E07B0838C}" type="slidenum">
              <a:rPr lang="en-US"/>
              <a:pPr>
                <a:defRPr/>
              </a:pPr>
              <a:t>‹#›</a:t>
            </a:fld>
            <a:endParaRPr lang="en-US" dirty="0"/>
          </a:p>
        </p:txBody>
      </p:sp>
    </p:spTree>
    <p:extLst>
      <p:ext uri="{BB962C8B-B14F-4D97-AF65-F5344CB8AC3E}">
        <p14:creationId xmlns:p14="http://schemas.microsoft.com/office/powerpoint/2010/main" val="1278726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mparison_Three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12383"/>
            <a:ext cx="256032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2145"/>
            <a:ext cx="256032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300318" y="1212383"/>
            <a:ext cx="256032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300318" y="1852145"/>
            <a:ext cx="256032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p:nvPr>
        </p:nvSpPr>
        <p:spPr>
          <a:xfrm>
            <a:off x="6126480" y="1212383"/>
            <a:ext cx="2560320"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5"/>
          <p:cNvSpPr>
            <a:spLocks noGrp="1"/>
          </p:cNvSpPr>
          <p:nvPr>
            <p:ph sz="quarter" idx="11"/>
          </p:nvPr>
        </p:nvSpPr>
        <p:spPr>
          <a:xfrm>
            <a:off x="6126480" y="1852145"/>
            <a:ext cx="256032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80151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5" name="Rectangle 4"/>
          <p:cNvSpPr/>
          <p:nvPr userDrawn="1"/>
        </p:nvSpPr>
        <p:spPr>
          <a:xfrm>
            <a:off x="8629884" y="6436903"/>
            <a:ext cx="372218" cy="276999"/>
          </a:xfrm>
          <a:prstGeom prst="rect">
            <a:avLst/>
          </a:prstGeom>
        </p:spPr>
        <p:txBody>
          <a:bodyPr wrap="none">
            <a:spAutoFit/>
          </a:bodyPr>
          <a:lstStyle/>
          <a:p>
            <a:fld id="{C03B3B3E-DAB8-4A71-A4FB-E24968021C5B}" type="slidenum">
              <a:rPr lang="en-US" sz="1200" baseline="0" smtClean="0">
                <a:solidFill>
                  <a:schemeClr val="bg1">
                    <a:lumMod val="65000"/>
                  </a:schemeClr>
                </a:solidFill>
              </a:rPr>
              <a:t>‹#›</a:t>
            </a:fld>
            <a:endParaRPr lang="en-US" sz="1200" baseline="0" dirty="0">
              <a:solidFill>
                <a:schemeClr val="bg1">
                  <a:lumMod val="65000"/>
                </a:schemeClr>
              </a:solidFill>
            </a:endParaRPr>
          </a:p>
        </p:txBody>
      </p:sp>
    </p:spTree>
    <p:extLst>
      <p:ext uri="{BB962C8B-B14F-4D97-AF65-F5344CB8AC3E}">
        <p14:creationId xmlns:p14="http://schemas.microsoft.com/office/powerpoint/2010/main" val="29933186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922583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530725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385519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grpSp>
        <p:nvGrpSpPr>
          <p:cNvPr id="4" name="Group 3"/>
          <p:cNvGrpSpPr/>
          <p:nvPr userDrawn="1"/>
        </p:nvGrpSpPr>
        <p:grpSpPr>
          <a:xfrm>
            <a:off x="0" y="0"/>
            <a:ext cx="9235440" cy="6913014"/>
            <a:chOff x="0" y="0"/>
            <a:chExt cx="9235440" cy="6913014"/>
          </a:xfrm>
        </p:grpSpPr>
        <p:pic>
          <p:nvPicPr>
            <p:cNvPr id="5" name="Picture 4" descr="2201 AIR Corporate Template Bkg Slid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 t="312" r="170" b="348"/>
            <a:stretch/>
          </p:blipFill>
          <p:spPr>
            <a:xfrm>
              <a:off x="0" y="0"/>
              <a:ext cx="9235440" cy="6913014"/>
            </a:xfrm>
            <a:prstGeom prst="rect">
              <a:avLst/>
            </a:prstGeom>
          </p:spPr>
        </p:pic>
        <p:sp>
          <p:nvSpPr>
            <p:cNvPr id="6" name="Rectangle 5"/>
            <p:cNvSpPr/>
            <p:nvPr userDrawn="1"/>
          </p:nvSpPr>
          <p:spPr bwMode="gray">
            <a:xfrm>
              <a:off x="0" y="1701579"/>
              <a:ext cx="923544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4115672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0731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FD2F655-654E-46CD-8666-FCEAA29ECF44}" type="datetimeFigureOut">
              <a:rPr lang="en-US" smtClean="0"/>
              <a:t>1/25/2019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C92E1CF-CEAA-4270-A7C6-66209D4DB804}" type="slidenum">
              <a:rPr lang="en-US" smtClean="0"/>
              <a:t>‹#›</a:t>
            </a:fld>
            <a:endParaRPr lang="en-US"/>
          </a:p>
        </p:txBody>
      </p:sp>
    </p:spTree>
    <p:extLst>
      <p:ext uri="{BB962C8B-B14F-4D97-AF65-F5344CB8AC3E}">
        <p14:creationId xmlns:p14="http://schemas.microsoft.com/office/powerpoint/2010/main" val="4088743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7634" y="6227797"/>
            <a:ext cx="1128673" cy="376806"/>
          </a:xfrm>
          <a:prstGeom prst="rect">
            <a:avLst/>
          </a:prstGeom>
        </p:spPr>
      </p:pic>
    </p:spTree>
    <p:extLst>
      <p:ext uri="{BB962C8B-B14F-4D97-AF65-F5344CB8AC3E}">
        <p14:creationId xmlns:p14="http://schemas.microsoft.com/office/powerpoint/2010/main" val="23116274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FD2F655-654E-46CD-8666-FCEAA29ECF44}" type="datetimeFigureOut">
              <a:rPr lang="en-US" smtClean="0"/>
              <a:t>1/25/2019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C92E1CF-CEAA-4270-A7C6-66209D4DB804}" type="slidenum">
              <a:rPr lang="en-US" smtClean="0"/>
              <a:t>‹#›</a:t>
            </a:fld>
            <a:endParaRPr lang="en-US"/>
          </a:p>
        </p:txBody>
      </p:sp>
    </p:spTree>
    <p:extLst>
      <p:ext uri="{BB962C8B-B14F-4D97-AF65-F5344CB8AC3E}">
        <p14:creationId xmlns:p14="http://schemas.microsoft.com/office/powerpoint/2010/main" val="8793855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FD2F655-654E-46CD-8666-FCEAA29ECF44}" type="datetimeFigureOut">
              <a:rPr lang="en-US" smtClean="0"/>
              <a:t>1/25/2019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C92E1CF-CEAA-4270-A7C6-66209D4DB804}" type="slidenum">
              <a:rPr lang="en-US" smtClean="0"/>
              <a:t>‹#›</a:t>
            </a:fld>
            <a:endParaRPr lang="en-US"/>
          </a:p>
        </p:txBody>
      </p:sp>
    </p:spTree>
    <p:extLst>
      <p:ext uri="{BB962C8B-B14F-4D97-AF65-F5344CB8AC3E}">
        <p14:creationId xmlns:p14="http://schemas.microsoft.com/office/powerpoint/2010/main" val="1782252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FD2F655-654E-46CD-8666-FCEAA29ECF44}" type="datetimeFigureOut">
              <a:rPr lang="en-US" smtClean="0"/>
              <a:t>1/25/2019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C92E1CF-CEAA-4270-A7C6-66209D4DB804}" type="slidenum">
              <a:rPr lang="en-US" smtClean="0"/>
              <a:t>‹#›</a:t>
            </a:fld>
            <a:endParaRPr lang="en-US"/>
          </a:p>
        </p:txBody>
      </p:sp>
    </p:spTree>
    <p:extLst>
      <p:ext uri="{BB962C8B-B14F-4D97-AF65-F5344CB8AC3E}">
        <p14:creationId xmlns:p14="http://schemas.microsoft.com/office/powerpoint/2010/main" val="1184485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FD2F655-654E-46CD-8666-FCEAA29ECF44}" type="datetimeFigureOut">
              <a:rPr lang="en-US" smtClean="0"/>
              <a:t>1/25/2019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C92E1CF-CEAA-4270-A7C6-66209D4DB804}" type="slidenum">
              <a:rPr lang="en-US" smtClean="0"/>
              <a:t>‹#›</a:t>
            </a:fld>
            <a:endParaRPr lang="en-US"/>
          </a:p>
        </p:txBody>
      </p:sp>
    </p:spTree>
    <p:extLst>
      <p:ext uri="{BB962C8B-B14F-4D97-AF65-F5344CB8AC3E}">
        <p14:creationId xmlns:p14="http://schemas.microsoft.com/office/powerpoint/2010/main" val="14664552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FD2F655-654E-46CD-8666-FCEAA29ECF44}" type="datetimeFigureOut">
              <a:rPr lang="en-US" smtClean="0"/>
              <a:t>1/25/2019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C92E1CF-CEAA-4270-A7C6-66209D4DB804}" type="slidenum">
              <a:rPr lang="en-US" smtClean="0"/>
              <a:t>‹#›</a:t>
            </a:fld>
            <a:endParaRPr lang="en-US"/>
          </a:p>
        </p:txBody>
      </p:sp>
    </p:spTree>
    <p:extLst>
      <p:ext uri="{BB962C8B-B14F-4D97-AF65-F5344CB8AC3E}">
        <p14:creationId xmlns:p14="http://schemas.microsoft.com/office/powerpoint/2010/main" val="39973997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FD2F655-654E-46CD-8666-FCEAA29ECF44}" type="datetimeFigureOut">
              <a:rPr lang="en-US" smtClean="0"/>
              <a:t>1/25/2019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C92E1CF-CEAA-4270-A7C6-66209D4DB804}" type="slidenum">
              <a:rPr lang="en-US" smtClean="0"/>
              <a:t>‹#›</a:t>
            </a:fld>
            <a:endParaRPr lang="en-US"/>
          </a:p>
        </p:txBody>
      </p:sp>
    </p:spTree>
    <p:extLst>
      <p:ext uri="{BB962C8B-B14F-4D97-AF65-F5344CB8AC3E}">
        <p14:creationId xmlns:p14="http://schemas.microsoft.com/office/powerpoint/2010/main" val="26967509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FD2F655-654E-46CD-8666-FCEAA29ECF44}" type="datetimeFigureOut">
              <a:rPr lang="en-US" smtClean="0"/>
              <a:t>1/25/2019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C92E1CF-CEAA-4270-A7C6-66209D4DB804}" type="slidenum">
              <a:rPr lang="en-US" smtClean="0"/>
              <a:t>‹#›</a:t>
            </a:fld>
            <a:endParaRPr lang="en-US"/>
          </a:p>
        </p:txBody>
      </p:sp>
    </p:spTree>
    <p:extLst>
      <p:ext uri="{BB962C8B-B14F-4D97-AF65-F5344CB8AC3E}">
        <p14:creationId xmlns:p14="http://schemas.microsoft.com/office/powerpoint/2010/main" val="33188375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FD2F655-654E-46CD-8666-FCEAA29ECF44}" type="datetimeFigureOut">
              <a:rPr lang="en-US" smtClean="0"/>
              <a:t>1/25/2019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C92E1CF-CEAA-4270-A7C6-66209D4DB804}" type="slidenum">
              <a:rPr lang="en-US" smtClean="0"/>
              <a:t>‹#›</a:t>
            </a:fld>
            <a:endParaRPr lang="en-US"/>
          </a:p>
        </p:txBody>
      </p:sp>
    </p:spTree>
    <p:extLst>
      <p:ext uri="{BB962C8B-B14F-4D97-AF65-F5344CB8AC3E}">
        <p14:creationId xmlns:p14="http://schemas.microsoft.com/office/powerpoint/2010/main" val="39521881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FD2F655-654E-46CD-8666-FCEAA29ECF44}" type="datetimeFigureOut">
              <a:rPr lang="en-US" smtClean="0"/>
              <a:t>1/25/2019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C92E1CF-CEAA-4270-A7C6-66209D4DB804}" type="slidenum">
              <a:rPr lang="en-US" smtClean="0"/>
              <a:t>‹#›</a:t>
            </a:fld>
            <a:endParaRPr lang="en-US"/>
          </a:p>
        </p:txBody>
      </p:sp>
    </p:spTree>
    <p:extLst>
      <p:ext uri="{BB962C8B-B14F-4D97-AF65-F5344CB8AC3E}">
        <p14:creationId xmlns:p14="http://schemas.microsoft.com/office/powerpoint/2010/main" val="1437766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F22C45-07AB-419B-88FD-B24B50CF78C2}" type="datetimeFigureOut">
              <a:rPr lang="en-US" smtClean="0"/>
              <a:t>1/25/2019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A6FC30-2E93-42BB-99B9-B9FAC55A6D6C}" type="slidenum">
              <a:rPr lang="en-US" smtClean="0"/>
              <a:t>‹#›</a:t>
            </a:fld>
            <a:endParaRPr lang="en-US"/>
          </a:p>
        </p:txBody>
      </p:sp>
    </p:spTree>
    <p:extLst>
      <p:ext uri="{BB962C8B-B14F-4D97-AF65-F5344CB8AC3E}">
        <p14:creationId xmlns:p14="http://schemas.microsoft.com/office/powerpoint/2010/main" val="3537837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CBF247-9942-4816-A3EB-7F8E3BC7FE56}"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609705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381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F22C45-07AB-419B-88FD-B24B50CF78C2}" type="datetimeFigureOut">
              <a:rPr lang="en-US" smtClean="0"/>
              <a:t>1/25/2019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A6FC30-2E93-42BB-99B9-B9FAC55A6D6C}" type="slidenum">
              <a:rPr lang="en-US" smtClean="0"/>
              <a:t>‹#›</a:t>
            </a:fld>
            <a:endParaRPr lang="en-US"/>
          </a:p>
        </p:txBody>
      </p:sp>
    </p:spTree>
    <p:extLst>
      <p:ext uri="{BB962C8B-B14F-4D97-AF65-F5344CB8AC3E}">
        <p14:creationId xmlns:p14="http://schemas.microsoft.com/office/powerpoint/2010/main" val="109027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F22C45-07AB-419B-88FD-B24B50CF78C2}" type="datetimeFigureOut">
              <a:rPr lang="en-US" smtClean="0"/>
              <a:t>1/25/2019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A6FC30-2E93-42BB-99B9-B9FAC55A6D6C}" type="slidenum">
              <a:rPr lang="en-US" smtClean="0"/>
              <a:t>‹#›</a:t>
            </a:fld>
            <a:endParaRPr lang="en-US"/>
          </a:p>
        </p:txBody>
      </p:sp>
    </p:spTree>
    <p:extLst>
      <p:ext uri="{BB962C8B-B14F-4D97-AF65-F5344CB8AC3E}">
        <p14:creationId xmlns:p14="http://schemas.microsoft.com/office/powerpoint/2010/main" val="3504540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F22C45-07AB-419B-88FD-B24B50CF78C2}" type="datetimeFigureOut">
              <a:rPr lang="en-US" smtClean="0"/>
              <a:t>1/25/2019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8A6FC30-2E93-42BB-99B9-B9FAC55A6D6C}" type="slidenum">
              <a:rPr lang="en-US" smtClean="0"/>
              <a:t>‹#›</a:t>
            </a:fld>
            <a:endParaRPr lang="en-US"/>
          </a:p>
        </p:txBody>
      </p:sp>
    </p:spTree>
    <p:extLst>
      <p:ext uri="{BB962C8B-B14F-4D97-AF65-F5344CB8AC3E}">
        <p14:creationId xmlns:p14="http://schemas.microsoft.com/office/powerpoint/2010/main" val="3618072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F22C45-07AB-419B-88FD-B24B50CF78C2}" type="datetimeFigureOut">
              <a:rPr lang="en-US" smtClean="0"/>
              <a:t>1/25/2019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8A6FC30-2E93-42BB-99B9-B9FAC55A6D6C}" type="slidenum">
              <a:rPr lang="en-US" smtClean="0"/>
              <a:t>‹#›</a:t>
            </a:fld>
            <a:endParaRPr lang="en-US"/>
          </a:p>
        </p:txBody>
      </p:sp>
    </p:spTree>
    <p:extLst>
      <p:ext uri="{BB962C8B-B14F-4D97-AF65-F5344CB8AC3E}">
        <p14:creationId xmlns:p14="http://schemas.microsoft.com/office/powerpoint/2010/main" val="25163134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F22C45-07AB-419B-88FD-B24B50CF78C2}" type="datetimeFigureOut">
              <a:rPr lang="en-US" smtClean="0"/>
              <a:t>1/25/2019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8A6FC30-2E93-42BB-99B9-B9FAC55A6D6C}" type="slidenum">
              <a:rPr lang="en-US" smtClean="0"/>
              <a:t>‹#›</a:t>
            </a:fld>
            <a:endParaRPr lang="en-US"/>
          </a:p>
        </p:txBody>
      </p:sp>
    </p:spTree>
    <p:extLst>
      <p:ext uri="{BB962C8B-B14F-4D97-AF65-F5344CB8AC3E}">
        <p14:creationId xmlns:p14="http://schemas.microsoft.com/office/powerpoint/2010/main" val="42383522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F22C45-07AB-419B-88FD-B24B50CF78C2}" type="datetimeFigureOut">
              <a:rPr lang="en-US" smtClean="0"/>
              <a:t>1/25/2019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A6FC30-2E93-42BB-99B9-B9FAC55A6D6C}" type="slidenum">
              <a:rPr lang="en-US" smtClean="0"/>
              <a:t>‹#›</a:t>
            </a:fld>
            <a:endParaRPr lang="en-US"/>
          </a:p>
        </p:txBody>
      </p:sp>
    </p:spTree>
    <p:extLst>
      <p:ext uri="{BB962C8B-B14F-4D97-AF65-F5344CB8AC3E}">
        <p14:creationId xmlns:p14="http://schemas.microsoft.com/office/powerpoint/2010/main" val="33881454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F22C45-07AB-419B-88FD-B24B50CF78C2}" type="datetimeFigureOut">
              <a:rPr lang="en-US" smtClean="0"/>
              <a:t>1/25/2019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A6FC30-2E93-42BB-99B9-B9FAC55A6D6C}" type="slidenum">
              <a:rPr lang="en-US" smtClean="0"/>
              <a:t>‹#›</a:t>
            </a:fld>
            <a:endParaRPr lang="en-US"/>
          </a:p>
        </p:txBody>
      </p:sp>
    </p:spTree>
    <p:extLst>
      <p:ext uri="{BB962C8B-B14F-4D97-AF65-F5344CB8AC3E}">
        <p14:creationId xmlns:p14="http://schemas.microsoft.com/office/powerpoint/2010/main" val="28954709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F22C45-07AB-419B-88FD-B24B50CF78C2}" type="datetimeFigureOut">
              <a:rPr lang="en-US" smtClean="0"/>
              <a:t>1/25/2019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A6FC30-2E93-42BB-99B9-B9FAC55A6D6C}" type="slidenum">
              <a:rPr lang="en-US" smtClean="0"/>
              <a:t>‹#›</a:t>
            </a:fld>
            <a:endParaRPr lang="en-US"/>
          </a:p>
        </p:txBody>
      </p:sp>
    </p:spTree>
    <p:extLst>
      <p:ext uri="{BB962C8B-B14F-4D97-AF65-F5344CB8AC3E}">
        <p14:creationId xmlns:p14="http://schemas.microsoft.com/office/powerpoint/2010/main" val="38647242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F22C45-07AB-419B-88FD-B24B50CF78C2}" type="datetimeFigureOut">
              <a:rPr lang="en-US" smtClean="0"/>
              <a:t>1/25/2019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A6FC30-2E93-42BB-99B9-B9FAC55A6D6C}" type="slidenum">
              <a:rPr lang="en-US" smtClean="0"/>
              <a:t>‹#›</a:t>
            </a:fld>
            <a:endParaRPr lang="en-US"/>
          </a:p>
        </p:txBody>
      </p:sp>
    </p:spTree>
    <p:extLst>
      <p:ext uri="{BB962C8B-B14F-4D97-AF65-F5344CB8AC3E}">
        <p14:creationId xmlns:p14="http://schemas.microsoft.com/office/powerpoint/2010/main" val="7479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CBF247-9942-4816-A3EB-7F8E3BC7FE56}"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55436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24062" y="0"/>
            <a:ext cx="9144000" cy="6858000"/>
          </a:xfrm>
          <a:prstGeom prst="rect">
            <a:avLst/>
          </a:prstGeom>
          <a:noFill/>
          <a:ln w="9525">
            <a:noFill/>
            <a:miter lim="800000"/>
            <a:headEnd/>
            <a:tailEnd/>
          </a:ln>
        </p:spPr>
      </p:pic>
      <p:sp>
        <p:nvSpPr>
          <p:cNvPr id="8" name="Title 1"/>
          <p:cNvSpPr>
            <a:spLocks noGrp="1"/>
          </p:cNvSpPr>
          <p:nvPr>
            <p:ph type="ctrTitle"/>
          </p:nvPr>
        </p:nvSpPr>
        <p:spPr>
          <a:xfrm>
            <a:off x="749808" y="1261872"/>
            <a:ext cx="8110728" cy="672891"/>
          </a:xfrm>
        </p:spPr>
        <p:txBody>
          <a:bodyPr/>
          <a:lstStyle>
            <a:lvl1pPr algn="r">
              <a:defRPr sz="4000"/>
            </a:lvl1pPr>
          </a:lstStyle>
          <a:p>
            <a:r>
              <a:rPr lang="en-US" dirty="0"/>
              <a:t>Click to edit Master title style</a:t>
            </a:r>
          </a:p>
        </p:txBody>
      </p:sp>
      <p:sp>
        <p:nvSpPr>
          <p:cNvPr id="9" name="Subtitle 2"/>
          <p:cNvSpPr>
            <a:spLocks noGrp="1"/>
          </p:cNvSpPr>
          <p:nvPr>
            <p:ph type="subTitle" idx="1"/>
          </p:nvPr>
        </p:nvSpPr>
        <p:spPr>
          <a:xfrm>
            <a:off x="749808" y="1892808"/>
            <a:ext cx="8110728" cy="871373"/>
          </a:xfrm>
        </p:spPr>
        <p:txBody>
          <a:bodyPr>
            <a:normAutofit/>
          </a:bodyPr>
          <a:lstStyle>
            <a:lvl1pPr marL="0" indent="0" algn="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3"/>
          <p:cNvPicPr>
            <a:picLocks noChangeAspect="1" noChangeArrowheads="1"/>
          </p:cNvPicPr>
          <p:nvPr userDrawn="1"/>
        </p:nvPicPr>
        <p:blipFill>
          <a:blip r:embed="rId3" cstate="print"/>
          <a:srcRect/>
          <a:stretch>
            <a:fillRect/>
          </a:stretch>
        </p:blipFill>
        <p:spPr bwMode="auto">
          <a:xfrm>
            <a:off x="62608" y="5823283"/>
            <a:ext cx="851692" cy="1027233"/>
          </a:xfrm>
          <a:prstGeom prst="rect">
            <a:avLst/>
          </a:prstGeom>
          <a:noFill/>
          <a:ln w="9525">
            <a:noFill/>
            <a:miter lim="800000"/>
            <a:headEnd/>
            <a:tailEnd/>
          </a:ln>
        </p:spPr>
      </p:pic>
      <p:pic>
        <p:nvPicPr>
          <p:cNvPr id="6" name="Picture 5">
            <a:hlinkClick r:id="rId4"/>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17741" y="6014408"/>
            <a:ext cx="1502410" cy="497205"/>
          </a:xfrm>
          <a:prstGeom prst="rect">
            <a:avLst/>
          </a:prstGeom>
          <a:noFill/>
          <a:ln>
            <a:noFill/>
          </a:ln>
        </p:spPr>
      </p:pic>
      <p:pic>
        <p:nvPicPr>
          <p:cNvPr id="7" name="Picture 6" descr="C:\Users\krissta\AppData\Local\Microsoft\Windows\Temporary Internet Files\Content.Outlook\K9J2BXVV\CAPT_CMT_SCIENCE (2).jpg">
            <a:hlinkClick r:id="rId6"/>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994669" y="5960543"/>
            <a:ext cx="1487170" cy="497205"/>
          </a:xfrm>
          <a:prstGeom prst="rect">
            <a:avLst/>
          </a:prstGeom>
          <a:noFill/>
          <a:ln>
            <a:noFill/>
          </a:ln>
        </p:spPr>
      </p:pic>
    </p:spTree>
    <p:extLst>
      <p:ext uri="{BB962C8B-B14F-4D97-AF65-F5344CB8AC3E}">
        <p14:creationId xmlns:p14="http://schemas.microsoft.com/office/powerpoint/2010/main" val="23024063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6530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7" name="Straight Connector 6"/>
          <p:cNvCxnSpPr/>
          <p:nvPr userDrawn="1"/>
        </p:nvCxnSpPr>
        <p:spPr>
          <a:xfrm flipV="1">
            <a:off x="1254726" y="6650768"/>
            <a:ext cx="7634745" cy="723"/>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4740457" y="6374493"/>
            <a:ext cx="4220006" cy="276999"/>
          </a:xfrm>
          <a:prstGeom prst="rect">
            <a:avLst/>
          </a:prstGeom>
          <a:noFill/>
        </p:spPr>
        <p:txBody>
          <a:bodyPr wrap="square" rtlCol="0">
            <a:spAutoFit/>
          </a:bodyPr>
          <a:lstStyle/>
          <a:p>
            <a:pPr algn="r"/>
            <a:r>
              <a:rPr lang="en-US" sz="1200" spc="50" dirty="0">
                <a:solidFill>
                  <a:srgbClr val="002D73"/>
                </a:solidFill>
                <a:latin typeface="Times New Roman"/>
                <a:cs typeface="Times New Roman"/>
              </a:rPr>
              <a:t>CONNECTICUT STATE DEPARTMENT OF EDUCATION</a:t>
            </a:r>
          </a:p>
        </p:txBody>
      </p:sp>
      <p:pic>
        <p:nvPicPr>
          <p:cNvPr id="9" name="Picture 8" descr="CSDElogo_informal_blu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953" y="5861712"/>
            <a:ext cx="1040773" cy="789779"/>
          </a:xfrm>
          <a:prstGeom prst="rect">
            <a:avLst/>
          </a:prstGeom>
        </p:spPr>
      </p:pic>
    </p:spTree>
    <p:extLst>
      <p:ext uri="{BB962C8B-B14F-4D97-AF65-F5344CB8AC3E}">
        <p14:creationId xmlns:p14="http://schemas.microsoft.com/office/powerpoint/2010/main" val="39416390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222948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63437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6756" y="6250745"/>
            <a:ext cx="1063203" cy="38897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19959" y="6225645"/>
            <a:ext cx="1256225" cy="41192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76184" y="6243204"/>
            <a:ext cx="1128673" cy="376806"/>
          </a:xfrm>
          <a:prstGeom prst="rect">
            <a:avLst/>
          </a:prstGeom>
        </p:spPr>
      </p:pic>
    </p:spTree>
    <p:extLst>
      <p:ext uri="{BB962C8B-B14F-4D97-AF65-F5344CB8AC3E}">
        <p14:creationId xmlns:p14="http://schemas.microsoft.com/office/powerpoint/2010/main" val="9617132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8206" y="6250745"/>
            <a:ext cx="1063203" cy="38897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4648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9855" y="6176963"/>
            <a:ext cx="1128673" cy="376806"/>
          </a:xfrm>
          <a:prstGeom prst="rect">
            <a:avLst/>
          </a:prstGeom>
        </p:spPr>
      </p:pic>
    </p:spTree>
    <p:extLst>
      <p:ext uri="{BB962C8B-B14F-4D97-AF65-F5344CB8AC3E}">
        <p14:creationId xmlns:p14="http://schemas.microsoft.com/office/powerpoint/2010/main" val="896989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937304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677" y="6235961"/>
            <a:ext cx="1128673" cy="376806"/>
          </a:xfrm>
          <a:prstGeom prst="rect">
            <a:avLst/>
          </a:prstGeom>
        </p:spPr>
      </p:pic>
    </p:spTree>
    <p:extLst>
      <p:ext uri="{BB962C8B-B14F-4D97-AF65-F5344CB8AC3E}">
        <p14:creationId xmlns:p14="http://schemas.microsoft.com/office/powerpoint/2010/main" val="363220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5" Type="http://schemas.openxmlformats.org/officeDocument/2006/relationships/image" Target="../media/image13.jpe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13.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image" Target="../media/image1.png"/><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theme" Target="../theme/theme14.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image" Target="../media/image1.png"/><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5.xml"/><Relationship Id="rId1" Type="http://schemas.openxmlformats.org/officeDocument/2006/relationships/slideLayout" Target="../slideLayouts/slideLayout127.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6.xml"/><Relationship Id="rId1"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6.png"/><Relationship Id="rId2" Type="http://schemas.openxmlformats.org/officeDocument/2006/relationships/slideLayout" Target="../slideLayouts/slideLayout15.xml"/><Relationship Id="rId16"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9.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hyperlink" Target="http://www.sde.ct.gov/sde/cwp/view.asp?a=2748&amp;Q=335456&amp;PM=1"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18" Type="http://schemas.openxmlformats.org/officeDocument/2006/relationships/hyperlink" Target="http://www.sde.ct.gov/sde/cwp/view.asp?a=2748&amp;Q=335456&amp;PM=1" TargetMode="Externa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0.png"/><Relationship Id="rId2" Type="http://schemas.openxmlformats.org/officeDocument/2006/relationships/slideLayout" Target="../slideLayouts/slideLayout40.xml"/><Relationship Id="rId16" Type="http://schemas.openxmlformats.org/officeDocument/2006/relationships/hyperlink" Target="http://www.sde.ct.gov/sde/cwp/view.asp?a=2748&amp;Q=335214&amp;PM=1" TargetMode="Externa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6.png"/><Relationship Id="rId10" Type="http://schemas.openxmlformats.org/officeDocument/2006/relationships/slideLayout" Target="../slideLayouts/slideLayout48.xml"/><Relationship Id="rId19" Type="http://schemas.openxmlformats.org/officeDocument/2006/relationships/image" Target="../media/image9.jpe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3.jpe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6.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6.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0.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hyperlink" Target="http://www.sde.ct.gov/sde/cwp/view.asp?a=2748&amp;Q=335214&amp;PM=1" TargetMode="Externa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BF247-9942-4816-A3EB-7F8E3BC7FE56}" type="datetimeFigureOut">
              <a:rPr lang="en-US" smtClean="0"/>
              <a:t>1/25/2019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cxnSp>
        <p:nvCxnSpPr>
          <p:cNvPr id="7" name="Straight Connector 6"/>
          <p:cNvCxnSpPr/>
          <p:nvPr userDrawn="1"/>
        </p:nvCxnSpPr>
        <p:spPr>
          <a:xfrm flipV="1">
            <a:off x="1254726" y="6650768"/>
            <a:ext cx="7634745" cy="723"/>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4572000" y="6356350"/>
            <a:ext cx="4220006" cy="276999"/>
          </a:xfrm>
          <a:prstGeom prst="rect">
            <a:avLst/>
          </a:prstGeom>
          <a:noFill/>
        </p:spPr>
        <p:txBody>
          <a:bodyPr wrap="square" rtlCol="0">
            <a:spAutoFit/>
          </a:bodyPr>
          <a:lstStyle/>
          <a:p>
            <a:pPr algn="r"/>
            <a:r>
              <a:rPr lang="en-US" sz="1200" spc="50" dirty="0">
                <a:solidFill>
                  <a:srgbClr val="002D73"/>
                </a:solidFill>
                <a:latin typeface="Times New Roman"/>
                <a:cs typeface="Times New Roman"/>
              </a:rPr>
              <a:t>CONNECTICUT STATE DEPARTMENT OF EDUCATION</a:t>
            </a:r>
          </a:p>
        </p:txBody>
      </p:sp>
      <p:pic>
        <p:nvPicPr>
          <p:cNvPr id="9" name="Picture 8" descr="CSDElogo_informal_blu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3953" y="5861712"/>
            <a:ext cx="1040773" cy="789779"/>
          </a:xfrm>
          <a:prstGeom prst="rect">
            <a:avLst/>
          </a:prstGeom>
        </p:spPr>
      </p:pic>
      <p:sp>
        <p:nvSpPr>
          <p:cNvPr id="10" name="Rectangle 9"/>
          <p:cNvSpPr/>
          <p:nvPr userDrawn="1"/>
        </p:nvSpPr>
        <p:spPr>
          <a:xfrm>
            <a:off x="8703362" y="6338931"/>
            <a:ext cx="372218" cy="276999"/>
          </a:xfrm>
          <a:prstGeom prst="rect">
            <a:avLst/>
          </a:prstGeom>
        </p:spPr>
        <p:txBody>
          <a:bodyPr wrap="none">
            <a:spAutoFit/>
          </a:bodyPr>
          <a:lstStyle/>
          <a:p>
            <a:fld id="{C03B3B3E-DAB8-4A71-A4FB-E24968021C5B}" type="slidenum">
              <a:rPr lang="en-US" sz="1200" baseline="0" smtClean="0">
                <a:solidFill>
                  <a:schemeClr val="bg1">
                    <a:lumMod val="65000"/>
                  </a:schemeClr>
                </a:solidFill>
              </a:rPr>
              <a:t>‹#›</a:t>
            </a:fld>
            <a:endParaRPr lang="en-US" sz="1200" baseline="0" dirty="0">
              <a:solidFill>
                <a:schemeClr val="bg1">
                  <a:lumMod val="65000"/>
                </a:schemeClr>
              </a:solidFill>
            </a:endParaRPr>
          </a:p>
        </p:txBody>
      </p:sp>
    </p:spTree>
    <p:extLst>
      <p:ext uri="{BB962C8B-B14F-4D97-AF65-F5344CB8AC3E}">
        <p14:creationId xmlns:p14="http://schemas.microsoft.com/office/powerpoint/2010/main" val="1577553999"/>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50" r:id="rId3"/>
    <p:sldLayoutId id="2147484153" r:id="rId4"/>
    <p:sldLayoutId id="2147484152" r:id="rId5"/>
    <p:sldLayoutId id="2147484140" r:id="rId6"/>
    <p:sldLayoutId id="2147484151" r:id="rId7"/>
    <p:sldLayoutId id="2147484141" r:id="rId8"/>
    <p:sldLayoutId id="2147484142" r:id="rId9"/>
    <p:sldLayoutId id="2147484143" r:id="rId10"/>
    <p:sldLayoutId id="2147484144" r:id="rId11"/>
    <p:sldLayoutId id="2147484145" r:id="rId12"/>
    <p:sldLayoutId id="214748414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2201 AIR Corporate Template Bkg Slide.jpg"/>
          <p:cNvPicPr>
            <a:picLocks noChangeAspect="1"/>
          </p:cNvPicPr>
          <p:nvPr/>
        </p:nvPicPr>
        <p:blipFill rotWithShape="1">
          <a:blip r:embed="rId5" cstate="print">
            <a:extLst>
              <a:ext uri="{28A0092B-C50C-407E-A947-70E740481C1C}">
                <a14:useLocalDpi xmlns:a14="http://schemas.microsoft.com/office/drawing/2010/main" val="0"/>
              </a:ext>
            </a:extLst>
          </a:blip>
          <a:srcRect l="202" t="495" r="202" b="495"/>
          <a:stretch/>
        </p:blipFill>
        <p:spPr bwMode="gray">
          <a:xfrm>
            <a:off x="0" y="0"/>
            <a:ext cx="9235440" cy="6885856"/>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cSld>
  <p:clrMap bg1="lt1" tx1="dk1" bg2="lt2" tx2="dk2" accent1="accent1" accent2="accent2" accent3="accent3" accent4="accent4" accent5="accent5" accent6="accent6" hlink="hlink" folHlink="folHlink"/>
  <p:sldLayoutIdLst>
    <p:sldLayoutId id="2147484158" r:id="rId1"/>
    <p:sldLayoutId id="2147484159" r:id="rId2"/>
    <p:sldLayoutId id="2147484213" r:id="rId3"/>
  </p:sldLayoutIdLst>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0" y="1060"/>
            <a:ext cx="9235440" cy="6883735"/>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076681462"/>
      </p:ext>
    </p:extLst>
  </p:cSld>
  <p:clrMap bg1="lt1" tx1="dk1" bg2="lt2" tx2="dk2" accent1="accent1" accent2="accent2" accent3="accent3" accent4="accent4" accent5="accent5" accent6="accent6" hlink="hlink" folHlink="folHlink"/>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91440" y="1060"/>
            <a:ext cx="9235440" cy="6883735"/>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964048075"/>
      </p:ext>
    </p:extLst>
  </p:cSld>
  <p:clrMap bg1="lt1" tx1="dk1" bg2="lt2" tx2="dk2" accent1="accent1" accent2="accent2" accent3="accent3" accent4="accent4" accent5="accent5" accent6="accent6" hlink="hlink" folHlink="folHlink"/>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cxnSp>
        <p:nvCxnSpPr>
          <p:cNvPr id="7" name="Straight Connector 6"/>
          <p:cNvCxnSpPr/>
          <p:nvPr userDrawn="1"/>
        </p:nvCxnSpPr>
        <p:spPr>
          <a:xfrm flipV="1">
            <a:off x="1254726" y="6650768"/>
            <a:ext cx="7634745" cy="723"/>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4631123" y="6373769"/>
            <a:ext cx="4220006" cy="276999"/>
          </a:xfrm>
          <a:prstGeom prst="rect">
            <a:avLst/>
          </a:prstGeom>
          <a:noFill/>
        </p:spPr>
        <p:txBody>
          <a:bodyPr wrap="square" rtlCol="0">
            <a:spAutoFit/>
          </a:bodyPr>
          <a:lstStyle/>
          <a:p>
            <a:pPr algn="r"/>
            <a:r>
              <a:rPr lang="en-US" sz="1200" spc="50" dirty="0">
                <a:solidFill>
                  <a:srgbClr val="002D73"/>
                </a:solidFill>
                <a:latin typeface="Times New Roman"/>
                <a:cs typeface="Times New Roman"/>
              </a:rPr>
              <a:t>CONNECTICUT STATE DEPARTMENT OF EDUCATION</a:t>
            </a:r>
          </a:p>
        </p:txBody>
      </p:sp>
      <p:pic>
        <p:nvPicPr>
          <p:cNvPr id="9" name="Picture 8" descr="CSDElogo_informal_blu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3953" y="5861712"/>
            <a:ext cx="1040773" cy="789779"/>
          </a:xfrm>
          <a:prstGeom prst="rect">
            <a:avLst/>
          </a:prstGeom>
        </p:spPr>
      </p:pic>
      <p:sp>
        <p:nvSpPr>
          <p:cNvPr id="10" name="Rectangle 9"/>
          <p:cNvSpPr/>
          <p:nvPr userDrawn="1"/>
        </p:nvSpPr>
        <p:spPr>
          <a:xfrm>
            <a:off x="8722533" y="6373046"/>
            <a:ext cx="372218" cy="276999"/>
          </a:xfrm>
          <a:prstGeom prst="rect">
            <a:avLst/>
          </a:prstGeom>
        </p:spPr>
        <p:txBody>
          <a:bodyPr wrap="none">
            <a:spAutoFit/>
          </a:bodyPr>
          <a:lstStyle/>
          <a:p>
            <a:fld id="{C03B3B3E-DAB8-4A71-A4FB-E24968021C5B}" type="slidenum">
              <a:rPr lang="en-US" sz="1200" baseline="0" smtClean="0">
                <a:solidFill>
                  <a:schemeClr val="bg1">
                    <a:lumMod val="65000"/>
                  </a:schemeClr>
                </a:solidFill>
              </a:rPr>
              <a:t>‹#›</a:t>
            </a:fld>
            <a:endParaRPr lang="en-US" sz="1200" baseline="0" dirty="0">
              <a:solidFill>
                <a:schemeClr val="bg1">
                  <a:lumMod val="65000"/>
                </a:schemeClr>
              </a:solidFill>
            </a:endParaRPr>
          </a:p>
        </p:txBody>
      </p:sp>
    </p:spTree>
    <p:extLst>
      <p:ext uri="{BB962C8B-B14F-4D97-AF65-F5344CB8AC3E}">
        <p14:creationId xmlns:p14="http://schemas.microsoft.com/office/powerpoint/2010/main" val="2058138214"/>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BF247-9942-4816-A3EB-7F8E3BC7FE56}" type="datetimeFigureOut">
              <a:rPr lang="en-US" smtClean="0">
                <a:solidFill>
                  <a:prstClr val="black">
                    <a:tint val="75000"/>
                  </a:prstClr>
                </a:solidFill>
              </a:rPr>
              <a:pPr/>
              <a:t>1/25/2019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cxnSp>
        <p:nvCxnSpPr>
          <p:cNvPr id="7" name="Straight Connector 6"/>
          <p:cNvCxnSpPr/>
          <p:nvPr userDrawn="1"/>
        </p:nvCxnSpPr>
        <p:spPr>
          <a:xfrm flipV="1">
            <a:off x="1254726" y="6650768"/>
            <a:ext cx="7634745" cy="723"/>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4631123" y="6373769"/>
            <a:ext cx="4220006" cy="276999"/>
          </a:xfrm>
          <a:prstGeom prst="rect">
            <a:avLst/>
          </a:prstGeom>
          <a:noFill/>
        </p:spPr>
        <p:txBody>
          <a:bodyPr wrap="square" rtlCol="0">
            <a:spAutoFit/>
          </a:bodyPr>
          <a:lstStyle/>
          <a:p>
            <a:pPr algn="r"/>
            <a:r>
              <a:rPr lang="en-US" sz="1200" spc="50" dirty="0">
                <a:solidFill>
                  <a:srgbClr val="002D73"/>
                </a:solidFill>
                <a:latin typeface="Times New Roman"/>
                <a:cs typeface="Times New Roman"/>
              </a:rPr>
              <a:t>CONNECTICUT STATE DEPARTMENT OF EDUCATION</a:t>
            </a:r>
          </a:p>
        </p:txBody>
      </p:sp>
      <p:pic>
        <p:nvPicPr>
          <p:cNvPr id="9" name="Picture 8" descr="CSDElogo_informal_blu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3953" y="5861712"/>
            <a:ext cx="1040773" cy="789779"/>
          </a:xfrm>
          <a:prstGeom prst="rect">
            <a:avLst/>
          </a:prstGeom>
        </p:spPr>
      </p:pic>
      <p:sp>
        <p:nvSpPr>
          <p:cNvPr id="10" name="Rectangle 9"/>
          <p:cNvSpPr/>
          <p:nvPr userDrawn="1"/>
        </p:nvSpPr>
        <p:spPr>
          <a:xfrm>
            <a:off x="8703362" y="6365059"/>
            <a:ext cx="372218" cy="276999"/>
          </a:xfrm>
          <a:prstGeom prst="rect">
            <a:avLst/>
          </a:prstGeom>
        </p:spPr>
        <p:txBody>
          <a:bodyPr wrap="none">
            <a:spAutoFit/>
          </a:bodyPr>
          <a:lstStyle/>
          <a:p>
            <a:fld id="{C03B3B3E-DAB8-4A71-A4FB-E24968021C5B}" type="slidenum">
              <a:rPr lang="en-US" sz="1200" baseline="0" smtClean="0">
                <a:solidFill>
                  <a:schemeClr val="bg1">
                    <a:lumMod val="65000"/>
                  </a:schemeClr>
                </a:solidFill>
              </a:rPr>
              <a:t>‹#›</a:t>
            </a:fld>
            <a:endParaRPr lang="en-US" sz="1200" baseline="0" dirty="0">
              <a:solidFill>
                <a:schemeClr val="bg1">
                  <a:lumMod val="65000"/>
                </a:schemeClr>
              </a:solidFill>
            </a:endParaRPr>
          </a:p>
        </p:txBody>
      </p:sp>
    </p:spTree>
    <p:extLst>
      <p:ext uri="{BB962C8B-B14F-4D97-AF65-F5344CB8AC3E}">
        <p14:creationId xmlns:p14="http://schemas.microsoft.com/office/powerpoint/2010/main" val="2253203146"/>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8" r:id="rId14"/>
    <p:sldLayoutId id="2147484209" r:id="rId15"/>
    <p:sldLayoutId id="2147484210" r:id="rId16"/>
    <p:sldLayoutId id="214748424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2201 AIR Corporate Template Bkg Title.jpg"/>
          <p:cNvPicPr>
            <a:picLocks noChangeAspect="1"/>
          </p:cNvPicPr>
          <p:nvPr/>
        </p:nvPicPr>
        <p:blipFill rotWithShape="1">
          <a:blip r:embed="rId3" cstate="print">
            <a:extLst>
              <a:ext uri="{28A0092B-C50C-407E-A947-70E740481C1C}">
                <a14:useLocalDpi xmlns:a14="http://schemas.microsoft.com/office/drawing/2010/main" val="0"/>
              </a:ext>
            </a:extLst>
          </a:blip>
          <a:srcRect r="645"/>
          <a:stretch/>
        </p:blipFill>
        <p:spPr>
          <a:xfrm>
            <a:off x="0" y="0"/>
            <a:ext cx="9235440" cy="6971547"/>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191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p:txBody>
      </p:sp>
      <p:sp>
        <p:nvSpPr>
          <p:cNvPr id="2" name="Date Placeholder 1"/>
          <p:cNvSpPr>
            <a:spLocks noGrp="1"/>
          </p:cNvSpPr>
          <p:nvPr>
            <p:ph type="dt" sz="half" idx="2"/>
          </p:nvPr>
        </p:nvSpPr>
        <p:spPr bwMode="gray">
          <a:xfrm>
            <a:off x="6419849" y="6046887"/>
            <a:ext cx="2492375" cy="153888"/>
          </a:xfrm>
          <a:prstGeom prst="rect">
            <a:avLst/>
          </a:prstGeom>
        </p:spPr>
        <p:txBody>
          <a:bodyPr vert="horz" lIns="0" tIns="0" rIns="0" bIns="0" rtlCol="0" anchor="ctr">
            <a:spAutoFit/>
          </a:bodyPr>
          <a:lstStyle>
            <a:lvl1pPr algn="r">
              <a:defRPr sz="1000">
                <a:solidFill>
                  <a:schemeClr val="tx2">
                    <a:lumMod val="75000"/>
                  </a:schemeClr>
                </a:solidFill>
              </a:defRPr>
            </a:lvl1pPr>
          </a:lstStyle>
          <a:p>
            <a:r>
              <a:rPr lang="en-US" dirty="0">
                <a:solidFill>
                  <a:srgbClr val="2F68A4">
                    <a:lumMod val="75000"/>
                  </a:srgbClr>
                </a:solidFill>
                <a:latin typeface="Arial" pitchFamily="34" charset="0"/>
                <a:ea typeface="ＭＳ Ｐゴシック"/>
              </a:rPr>
              <a:t>Month 20XX</a:t>
            </a:r>
          </a:p>
        </p:txBody>
      </p:sp>
      <p:sp>
        <p:nvSpPr>
          <p:cNvPr id="3" name="Footer Placeholder 2"/>
          <p:cNvSpPr>
            <a:spLocks noGrp="1"/>
          </p:cNvSpPr>
          <p:nvPr>
            <p:ph type="ftr" sz="quarter" idx="3"/>
          </p:nvPr>
        </p:nvSpPr>
        <p:spPr bwMode="gray">
          <a:xfrm>
            <a:off x="5328340" y="6567844"/>
            <a:ext cx="3583885"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r>
              <a:rPr lang="en-US" dirty="0">
                <a:solidFill>
                  <a:prstClr val="black">
                    <a:tint val="75000"/>
                  </a:prstClr>
                </a:solidFill>
                <a:ea typeface="ＭＳ Ｐゴシック"/>
              </a:rPr>
              <a:t>Copyright © 20XX American Institutes for Research. All rights reserved.</a:t>
            </a:r>
          </a:p>
        </p:txBody>
      </p:sp>
    </p:spTree>
    <p:extLst>
      <p:ext uri="{BB962C8B-B14F-4D97-AF65-F5344CB8AC3E}">
        <p14:creationId xmlns:p14="http://schemas.microsoft.com/office/powerpoint/2010/main" val="196754121"/>
      </p:ext>
    </p:extLst>
  </p:cSld>
  <p:clrMap bg1="lt1" tx1="dk1" bg2="lt2" tx2="dk2" accent1="accent1" accent2="accent2" accent3="accent3" accent4="accent4" accent5="accent5" accent6="accent6" hlink="hlink" folHlink="folHlink"/>
  <p:sldLayoutIdLst>
    <p:sldLayoutId id="2147484242" r:id="rId1"/>
  </p:sldLayoutIdLst>
  <p:hf hdr="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1600200" indent="-228600" algn="l" rtl="0" eaLnBrk="1" fontAlgn="base" hangingPunct="1">
        <a:spcBef>
          <a:spcPct val="20000"/>
        </a:spcBef>
        <a:spcAft>
          <a:spcPct val="0"/>
        </a:spcAft>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0" y="1060"/>
            <a:ext cx="9235440" cy="6883735"/>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953919439"/>
      </p:ext>
    </p:extLst>
  </p:cSld>
  <p:clrMap bg1="lt1" tx1="dk1" bg2="lt2" tx2="dk2" accent1="accent1" accent2="accent2" accent3="accent3" accent4="accent4" accent5="accent5" accent6="accent6" hlink="hlink" folHlink="folHlink"/>
  <p:sldLayoutIdLst>
    <p:sldLayoutId id="2147484244" r:id="rId1"/>
  </p:sldLayoutIdLst>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6" descr="101130_Smarter_PPT_v5r12.jpg"/>
          <p:cNvPicPr>
            <a:picLocks noChangeAspect="1"/>
          </p:cNvPicPr>
          <p:nvPr userDrawn="1"/>
        </p:nvPicPr>
        <p:blipFill>
          <a:blip r:embed="rId16" cstate="print"/>
          <a:srcRect/>
          <a:stretch>
            <a:fillRect/>
          </a:stretch>
        </p:blipFill>
        <p:spPr bwMode="auto">
          <a:xfrm>
            <a:off x="0" y="144384"/>
            <a:ext cx="9144000" cy="6858000"/>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16024"/>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2" name="Rectangle 3"/>
          <p:cNvSpPr>
            <a:spLocks noGrp="1" noChangeArrowheads="1"/>
          </p:cNvSpPr>
          <p:nvPr>
            <p:ph type="body" idx="1"/>
          </p:nvPr>
        </p:nvSpPr>
        <p:spPr bwMode="auto">
          <a:xfrm>
            <a:off x="457200" y="902352"/>
            <a:ext cx="8229600" cy="5093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8" name="Text Box 14"/>
          <p:cNvSpPr txBox="1">
            <a:spLocks noChangeArrowheads="1"/>
          </p:cNvSpPr>
          <p:nvPr/>
        </p:nvSpPr>
        <p:spPr bwMode="auto">
          <a:xfrm>
            <a:off x="8610600" y="6491288"/>
            <a:ext cx="533400" cy="366712"/>
          </a:xfrm>
          <a:prstGeom prst="rect">
            <a:avLst/>
          </a:prstGeom>
          <a:noFill/>
          <a:ln w="9525">
            <a:noFill/>
            <a:miter lim="800000"/>
            <a:headEnd/>
            <a:tailEnd/>
          </a:ln>
          <a:effectLst/>
        </p:spPr>
        <p:txBody>
          <a:bodyPr>
            <a:spAutoFit/>
          </a:bodyPr>
          <a:lstStyle/>
          <a:p>
            <a:pPr>
              <a:spcBef>
                <a:spcPct val="50000"/>
              </a:spcBef>
              <a:defRPr/>
            </a:pPr>
            <a:fld id="{D1FFD9BB-4D4B-41B0-8F36-3373095D6080}" type="slidenum">
              <a:rPr lang="en-US" sz="1800">
                <a:solidFill>
                  <a:schemeClr val="bg1"/>
                </a:solidFill>
                <a:latin typeface="Adobe Garamond Pro Bold" pitchFamily="18" charset="0"/>
              </a:rPr>
              <a:pPr>
                <a:spcBef>
                  <a:spcPct val="50000"/>
                </a:spcBef>
                <a:defRPr/>
              </a:pPr>
              <a:t>‹#›</a:t>
            </a:fld>
            <a:endParaRPr lang="en-US" sz="1800" dirty="0">
              <a:solidFill>
                <a:schemeClr val="bg1"/>
              </a:solidFill>
              <a:latin typeface="Adobe Garamond Pro Bold" pitchFamily="18" charset="0"/>
            </a:endParaRPr>
          </a:p>
        </p:txBody>
      </p:sp>
      <p:pic>
        <p:nvPicPr>
          <p:cNvPr id="12" name="Picture 3"/>
          <p:cNvPicPr>
            <a:picLocks noChangeAspect="1" noChangeArrowheads="1"/>
          </p:cNvPicPr>
          <p:nvPr/>
        </p:nvPicPr>
        <p:blipFill>
          <a:blip r:embed="rId17" cstate="print"/>
          <a:srcRect/>
          <a:stretch>
            <a:fillRect/>
          </a:stretch>
        </p:blipFill>
        <p:spPr bwMode="auto">
          <a:xfrm>
            <a:off x="62608" y="5823283"/>
            <a:ext cx="851692" cy="1027233"/>
          </a:xfrm>
          <a:prstGeom prst="rect">
            <a:avLst/>
          </a:prstGeom>
          <a:noFill/>
          <a:ln w="9525">
            <a:noFill/>
            <a:miter lim="800000"/>
            <a:headEnd/>
            <a:tailEnd/>
          </a:ln>
        </p:spPr>
      </p:pic>
      <p:sp>
        <p:nvSpPr>
          <p:cNvPr id="8" name="Slide Number Placeholder 6"/>
          <p:cNvSpPr>
            <a:spLocks noGrp="1"/>
          </p:cNvSpPr>
          <p:nvPr>
            <p:ph type="sldNum" sz="quarter" idx="4"/>
          </p:nvPr>
        </p:nvSpPr>
        <p:spPr>
          <a:xfrm>
            <a:off x="7911192" y="662221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97" r:id="rId1"/>
    <p:sldLayoutId id="2147483942" r:id="rId2"/>
    <p:sldLayoutId id="2147483914" r:id="rId3"/>
    <p:sldLayoutId id="214748391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Lst>
  <p:hf sldNum="0" hdr="0" dt="0"/>
  <p:txStyles>
    <p:titleStyle>
      <a:lvl1pPr algn="ctr" rtl="0" eaLnBrk="1" fontAlgn="base" hangingPunct="1">
        <a:spcBef>
          <a:spcPct val="0"/>
        </a:spcBef>
        <a:spcAft>
          <a:spcPct val="0"/>
        </a:spcAft>
        <a:defRPr sz="4000" b="1">
          <a:solidFill>
            <a:schemeClr val="tx2"/>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rgbClr val="000099"/>
          </a:solidFill>
          <a:latin typeface="Adobe Garamond Pro Bold" pitchFamily="18" charset="0"/>
        </a:defRPr>
      </a:lvl2pPr>
      <a:lvl3pPr algn="ctr" rtl="0" eaLnBrk="1" fontAlgn="base" hangingPunct="1">
        <a:spcBef>
          <a:spcPct val="0"/>
        </a:spcBef>
        <a:spcAft>
          <a:spcPct val="0"/>
        </a:spcAft>
        <a:defRPr sz="4400">
          <a:solidFill>
            <a:srgbClr val="000099"/>
          </a:solidFill>
          <a:latin typeface="Adobe Garamond Pro Bold" pitchFamily="18" charset="0"/>
        </a:defRPr>
      </a:lvl3pPr>
      <a:lvl4pPr algn="ctr" rtl="0" eaLnBrk="1" fontAlgn="base" hangingPunct="1">
        <a:spcBef>
          <a:spcPct val="0"/>
        </a:spcBef>
        <a:spcAft>
          <a:spcPct val="0"/>
        </a:spcAft>
        <a:defRPr sz="4400">
          <a:solidFill>
            <a:srgbClr val="000099"/>
          </a:solidFill>
          <a:latin typeface="Adobe Garamond Pro Bold" pitchFamily="18" charset="0"/>
        </a:defRPr>
      </a:lvl4pPr>
      <a:lvl5pPr algn="ctr" rtl="0" eaLnBrk="1" fontAlgn="base" hangingPunct="1">
        <a:spcBef>
          <a:spcPct val="0"/>
        </a:spcBef>
        <a:spcAft>
          <a:spcPct val="0"/>
        </a:spcAft>
        <a:defRPr sz="4400">
          <a:solidFill>
            <a:srgbClr val="000099"/>
          </a:solidFill>
          <a:latin typeface="Adobe Garamond Pro Bold" pitchFamily="18" charset="0"/>
        </a:defRPr>
      </a:lvl5pPr>
      <a:lvl6pPr marL="457200" algn="ctr" rtl="0" eaLnBrk="1" fontAlgn="base" hangingPunct="1">
        <a:spcBef>
          <a:spcPct val="0"/>
        </a:spcBef>
        <a:spcAft>
          <a:spcPct val="0"/>
        </a:spcAft>
        <a:defRPr sz="4400">
          <a:solidFill>
            <a:srgbClr val="000099"/>
          </a:solidFill>
          <a:latin typeface="Adobe Garamond Pro Bold" pitchFamily="18" charset="0"/>
        </a:defRPr>
      </a:lvl6pPr>
      <a:lvl7pPr marL="914400" algn="ctr" rtl="0" eaLnBrk="1" fontAlgn="base" hangingPunct="1">
        <a:spcBef>
          <a:spcPct val="0"/>
        </a:spcBef>
        <a:spcAft>
          <a:spcPct val="0"/>
        </a:spcAft>
        <a:defRPr sz="4400">
          <a:solidFill>
            <a:srgbClr val="000099"/>
          </a:solidFill>
          <a:latin typeface="Adobe Garamond Pro Bold" pitchFamily="18" charset="0"/>
        </a:defRPr>
      </a:lvl7pPr>
      <a:lvl8pPr marL="1371600" algn="ctr" rtl="0" eaLnBrk="1" fontAlgn="base" hangingPunct="1">
        <a:spcBef>
          <a:spcPct val="0"/>
        </a:spcBef>
        <a:spcAft>
          <a:spcPct val="0"/>
        </a:spcAft>
        <a:defRPr sz="4400">
          <a:solidFill>
            <a:srgbClr val="000099"/>
          </a:solidFill>
          <a:latin typeface="Adobe Garamond Pro Bold" pitchFamily="18" charset="0"/>
        </a:defRPr>
      </a:lvl8pPr>
      <a:lvl9pPr marL="1828800" algn="ctr" rtl="0" eaLnBrk="1" fontAlgn="base" hangingPunct="1">
        <a:spcBef>
          <a:spcPct val="0"/>
        </a:spcBef>
        <a:spcAft>
          <a:spcPct val="0"/>
        </a:spcAft>
        <a:defRPr sz="4400">
          <a:solidFill>
            <a:srgbClr val="000099"/>
          </a:solidFill>
          <a:latin typeface="Adobe Garamond Pro Bold" pitchFamily="18" charset="0"/>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457200" y="1600200"/>
            <a:ext cx="8229600" cy="4208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3"/>
          <p:cNvPicPr>
            <a:picLocks noChangeAspect="1" noChangeArrowheads="1"/>
          </p:cNvPicPr>
          <p:nvPr/>
        </p:nvPicPr>
        <p:blipFill>
          <a:blip r:embed="rId13" cstate="print"/>
          <a:srcRect/>
          <a:stretch>
            <a:fillRect/>
          </a:stretch>
        </p:blipFill>
        <p:spPr bwMode="auto">
          <a:xfrm>
            <a:off x="62608" y="5823283"/>
            <a:ext cx="851692" cy="1027233"/>
          </a:xfrm>
          <a:prstGeom prst="rect">
            <a:avLst/>
          </a:prstGeom>
          <a:noFill/>
          <a:ln w="9525">
            <a:noFill/>
            <a:miter lim="800000"/>
            <a:headEnd/>
            <a:tailEnd/>
          </a:ln>
        </p:spPr>
      </p:pic>
      <p:pic>
        <p:nvPicPr>
          <p:cNvPr id="10" name="Picture 9" descr="C:\Users\krissta\AppData\Local\Microsoft\Windows\Temporary Internet Files\Content.Outlook\K9J2BXVV\CAPT_CMT_SCIENCE (2).jpg">
            <a:hlinkClick r:id="rId14"/>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16597" y="5960543"/>
            <a:ext cx="1487170" cy="497205"/>
          </a:xfrm>
          <a:prstGeom prst="rect">
            <a:avLst/>
          </a:prstGeom>
          <a:noFill/>
          <a:ln>
            <a:noFill/>
          </a:ln>
        </p:spPr>
      </p:pic>
      <p:sp>
        <p:nvSpPr>
          <p:cNvPr id="6" name="Slide Number Placeholder 6"/>
          <p:cNvSpPr>
            <a:spLocks noGrp="1"/>
          </p:cNvSpPr>
          <p:nvPr>
            <p:ph type="sldNum" sz="quarter" idx="4"/>
          </p:nvPr>
        </p:nvSpPr>
        <p:spPr>
          <a:xfrm>
            <a:off x="7943849" y="6565067"/>
            <a:ext cx="1061357" cy="292933"/>
          </a:xfrm>
          <a:prstGeom prst="rect">
            <a:avLst/>
          </a:prstGeom>
        </p:spPr>
        <p:txBody>
          <a:bodyPr/>
          <a:lstStyle>
            <a:lvl1pPr algn="r">
              <a:defRPr sz="1200" baseline="0">
                <a:solidFill>
                  <a:schemeClr val="bg1">
                    <a:lumMod val="50000"/>
                  </a:schemeClr>
                </a:solidFill>
              </a:defRPr>
            </a:lvl1pPr>
          </a:lstStyle>
          <a:p>
            <a:fld id="{6F2361EF-3AF0-4E10-B874-6AE2AFF67B25}" type="slidenum">
              <a:rPr lang="en-US" smtClean="0"/>
              <a:pPr/>
              <a:t>‹#›</a:t>
            </a:fld>
            <a:endParaRPr lang="en-US" dirty="0"/>
          </a:p>
        </p:txBody>
      </p:sp>
    </p:spTree>
    <p:extLst>
      <p:ext uri="{BB962C8B-B14F-4D97-AF65-F5344CB8AC3E}">
        <p14:creationId xmlns:p14="http://schemas.microsoft.com/office/powerpoint/2010/main" val="398652203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hdr="0" ftr="0" dt="0"/>
  <p:txStyles>
    <p:titleStyle>
      <a:lvl1pPr algn="ctr" defTabSz="457200" rtl="0" eaLnBrk="0" fontAlgn="base" hangingPunct="0">
        <a:spcBef>
          <a:spcPct val="0"/>
        </a:spcBef>
        <a:spcAft>
          <a:spcPct val="0"/>
        </a:spcAft>
        <a:defRPr lang="en-US" sz="4000" b="1" kern="1200" dirty="0">
          <a:solidFill>
            <a:schemeClr val="accent4"/>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3200" b="1">
          <a:solidFill>
            <a:srgbClr val="006298"/>
          </a:solidFill>
          <a:latin typeface="Franklin Gothic Book" pitchFamily="34" charset="0"/>
        </a:defRPr>
      </a:lvl2pPr>
      <a:lvl3pPr algn="ctr" defTabSz="457200" rtl="0" eaLnBrk="0" fontAlgn="base" hangingPunct="0">
        <a:spcBef>
          <a:spcPct val="0"/>
        </a:spcBef>
        <a:spcAft>
          <a:spcPct val="0"/>
        </a:spcAft>
        <a:defRPr sz="3200" b="1">
          <a:solidFill>
            <a:srgbClr val="006298"/>
          </a:solidFill>
          <a:latin typeface="Franklin Gothic Book" pitchFamily="34" charset="0"/>
        </a:defRPr>
      </a:lvl3pPr>
      <a:lvl4pPr algn="ctr" defTabSz="457200" rtl="0" eaLnBrk="0" fontAlgn="base" hangingPunct="0">
        <a:spcBef>
          <a:spcPct val="0"/>
        </a:spcBef>
        <a:spcAft>
          <a:spcPct val="0"/>
        </a:spcAft>
        <a:defRPr sz="3200" b="1">
          <a:solidFill>
            <a:srgbClr val="006298"/>
          </a:solidFill>
          <a:latin typeface="Franklin Gothic Book" pitchFamily="34" charset="0"/>
        </a:defRPr>
      </a:lvl4pPr>
      <a:lvl5pPr algn="ctr" defTabSz="457200" rtl="0" eaLnBrk="0" fontAlgn="base" hangingPunct="0">
        <a:spcBef>
          <a:spcPct val="0"/>
        </a:spcBef>
        <a:spcAft>
          <a:spcPct val="0"/>
        </a:spcAft>
        <a:defRPr sz="3200" b="1">
          <a:solidFill>
            <a:srgbClr val="006298"/>
          </a:solidFill>
          <a:latin typeface="Franklin Gothic Book" pitchFamily="34" charset="0"/>
        </a:defRPr>
      </a:lvl5pPr>
      <a:lvl6pPr marL="457200" algn="ctr" defTabSz="457200" rtl="0" fontAlgn="base">
        <a:spcBef>
          <a:spcPct val="0"/>
        </a:spcBef>
        <a:spcAft>
          <a:spcPct val="0"/>
        </a:spcAft>
        <a:defRPr sz="3200" b="1">
          <a:solidFill>
            <a:srgbClr val="006298"/>
          </a:solidFill>
          <a:latin typeface="Franklin Gothic Book" pitchFamily="34" charset="0"/>
        </a:defRPr>
      </a:lvl6pPr>
      <a:lvl7pPr marL="914400" algn="ctr" defTabSz="457200" rtl="0" fontAlgn="base">
        <a:spcBef>
          <a:spcPct val="0"/>
        </a:spcBef>
        <a:spcAft>
          <a:spcPct val="0"/>
        </a:spcAft>
        <a:defRPr sz="3200" b="1">
          <a:solidFill>
            <a:srgbClr val="006298"/>
          </a:solidFill>
          <a:latin typeface="Franklin Gothic Book" pitchFamily="34" charset="0"/>
        </a:defRPr>
      </a:lvl7pPr>
      <a:lvl8pPr marL="1371600" algn="ctr" defTabSz="457200" rtl="0" fontAlgn="base">
        <a:spcBef>
          <a:spcPct val="0"/>
        </a:spcBef>
        <a:spcAft>
          <a:spcPct val="0"/>
        </a:spcAft>
        <a:defRPr sz="3200" b="1">
          <a:solidFill>
            <a:srgbClr val="006298"/>
          </a:solidFill>
          <a:latin typeface="Franklin Gothic Book" pitchFamily="34" charset="0"/>
        </a:defRPr>
      </a:lvl8pPr>
      <a:lvl9pPr marL="1828800" algn="ctr" defTabSz="457200" rtl="0" fontAlgn="base">
        <a:spcBef>
          <a:spcPct val="0"/>
        </a:spcBef>
        <a:spcAft>
          <a:spcPct val="0"/>
        </a:spcAft>
        <a:defRPr sz="3200" b="1">
          <a:solidFill>
            <a:srgbClr val="006298"/>
          </a:solidFill>
          <a:latin typeface="Franklin Gothic Book" pitchFamily="34" charset="0"/>
        </a:defRPr>
      </a:lvl9pPr>
    </p:titleStyle>
    <p:bodyStyle>
      <a:lvl1pPr marL="342900" indent="-342900" algn="l" defTabSz="457200" rtl="0" eaLnBrk="0" fontAlgn="base" hangingPunct="0">
        <a:lnSpc>
          <a:spcPct val="90000"/>
        </a:lnSpc>
        <a:spcBef>
          <a:spcPts val="563"/>
        </a:spcBef>
        <a:spcAft>
          <a:spcPct val="0"/>
        </a:spcAft>
        <a:buClr>
          <a:schemeClr val="accent1"/>
        </a:buClr>
        <a:buSzPct val="125000"/>
        <a:buFont typeface="Arial" charset="0"/>
        <a:buChar char="•"/>
        <a:defRPr lang="en-US" sz="3200" kern="1200" dirty="0">
          <a:solidFill>
            <a:schemeClr val="tx1"/>
          </a:solidFill>
          <a:latin typeface="Franklin Gothic Book"/>
          <a:ea typeface="+mn-ea"/>
          <a:cs typeface="+mn-cs"/>
        </a:defRPr>
      </a:lvl1pPr>
      <a:lvl2pPr marL="742950" indent="-285750" algn="l" defTabSz="457200" rtl="0" eaLnBrk="0" fontAlgn="base" hangingPunct="0">
        <a:lnSpc>
          <a:spcPct val="90000"/>
        </a:lnSpc>
        <a:spcBef>
          <a:spcPts val="563"/>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lnSpc>
          <a:spcPct val="90000"/>
        </a:lnSpc>
        <a:spcBef>
          <a:spcPts val="563"/>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lnSpc>
          <a:spcPct val="90000"/>
        </a:lnSpc>
        <a:spcBef>
          <a:spcPts val="563"/>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lnSpc>
          <a:spcPct val="90000"/>
        </a:lnSpc>
        <a:spcBef>
          <a:spcPts val="563"/>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101130_Smarter_PPT_v5r12.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457200" y="1600200"/>
            <a:ext cx="8229600" cy="4208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3"/>
          <p:cNvPicPr>
            <a:picLocks noChangeAspect="1" noChangeArrowheads="1"/>
          </p:cNvPicPr>
          <p:nvPr/>
        </p:nvPicPr>
        <p:blipFill>
          <a:blip r:embed="rId15" cstate="print"/>
          <a:srcRect/>
          <a:stretch>
            <a:fillRect/>
          </a:stretch>
        </p:blipFill>
        <p:spPr bwMode="auto">
          <a:xfrm>
            <a:off x="62608" y="5823283"/>
            <a:ext cx="851692" cy="1027233"/>
          </a:xfrm>
          <a:prstGeom prst="rect">
            <a:avLst/>
          </a:prstGeom>
          <a:noFill/>
          <a:ln w="9525">
            <a:noFill/>
            <a:miter lim="800000"/>
            <a:headEnd/>
            <a:tailEnd/>
          </a:ln>
        </p:spPr>
      </p:pic>
      <p:pic>
        <p:nvPicPr>
          <p:cNvPr id="9" name="Picture 8">
            <a:hlinkClick r:id="rId16"/>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17741" y="6014408"/>
            <a:ext cx="1502410" cy="497205"/>
          </a:xfrm>
          <a:prstGeom prst="rect">
            <a:avLst/>
          </a:prstGeom>
          <a:noFill/>
          <a:ln>
            <a:noFill/>
          </a:ln>
        </p:spPr>
      </p:pic>
      <p:pic>
        <p:nvPicPr>
          <p:cNvPr id="10" name="Picture 9" descr="C:\Users\krissta\AppData\Local\Microsoft\Windows\Temporary Internet Files\Content.Outlook\K9J2BXVV\CAPT_CMT_SCIENCE (2).jpg">
            <a:hlinkClick r:id="rId18"/>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94669" y="5960543"/>
            <a:ext cx="1487170" cy="497205"/>
          </a:xfrm>
          <a:prstGeom prst="rect">
            <a:avLst/>
          </a:prstGeom>
          <a:noFill/>
          <a:ln>
            <a:noFill/>
          </a:ln>
        </p:spPr>
      </p:pic>
    </p:spTree>
    <p:extLst>
      <p:ext uri="{BB962C8B-B14F-4D97-AF65-F5344CB8AC3E}">
        <p14:creationId xmlns:p14="http://schemas.microsoft.com/office/powerpoint/2010/main" val="347130881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hf hdr="0" ftr="0" dt="0"/>
  <p:txStyles>
    <p:titleStyle>
      <a:lvl1pPr algn="ctr" defTabSz="457200" rtl="0" eaLnBrk="0" fontAlgn="base" hangingPunct="0">
        <a:spcBef>
          <a:spcPct val="0"/>
        </a:spcBef>
        <a:spcAft>
          <a:spcPct val="0"/>
        </a:spcAft>
        <a:defRPr lang="en-US" sz="4000" b="1" kern="1200" dirty="0">
          <a:solidFill>
            <a:schemeClr val="accent4"/>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3200" b="1">
          <a:solidFill>
            <a:srgbClr val="006298"/>
          </a:solidFill>
          <a:latin typeface="Franklin Gothic Book" pitchFamily="34" charset="0"/>
        </a:defRPr>
      </a:lvl2pPr>
      <a:lvl3pPr algn="ctr" defTabSz="457200" rtl="0" eaLnBrk="0" fontAlgn="base" hangingPunct="0">
        <a:spcBef>
          <a:spcPct val="0"/>
        </a:spcBef>
        <a:spcAft>
          <a:spcPct val="0"/>
        </a:spcAft>
        <a:defRPr sz="3200" b="1">
          <a:solidFill>
            <a:srgbClr val="006298"/>
          </a:solidFill>
          <a:latin typeface="Franklin Gothic Book" pitchFamily="34" charset="0"/>
        </a:defRPr>
      </a:lvl3pPr>
      <a:lvl4pPr algn="ctr" defTabSz="457200" rtl="0" eaLnBrk="0" fontAlgn="base" hangingPunct="0">
        <a:spcBef>
          <a:spcPct val="0"/>
        </a:spcBef>
        <a:spcAft>
          <a:spcPct val="0"/>
        </a:spcAft>
        <a:defRPr sz="3200" b="1">
          <a:solidFill>
            <a:srgbClr val="006298"/>
          </a:solidFill>
          <a:latin typeface="Franklin Gothic Book" pitchFamily="34" charset="0"/>
        </a:defRPr>
      </a:lvl4pPr>
      <a:lvl5pPr algn="ctr" defTabSz="457200" rtl="0" eaLnBrk="0" fontAlgn="base" hangingPunct="0">
        <a:spcBef>
          <a:spcPct val="0"/>
        </a:spcBef>
        <a:spcAft>
          <a:spcPct val="0"/>
        </a:spcAft>
        <a:defRPr sz="3200" b="1">
          <a:solidFill>
            <a:srgbClr val="006298"/>
          </a:solidFill>
          <a:latin typeface="Franklin Gothic Book" pitchFamily="34" charset="0"/>
        </a:defRPr>
      </a:lvl5pPr>
      <a:lvl6pPr marL="457200" algn="ctr" defTabSz="457200" rtl="0" fontAlgn="base">
        <a:spcBef>
          <a:spcPct val="0"/>
        </a:spcBef>
        <a:spcAft>
          <a:spcPct val="0"/>
        </a:spcAft>
        <a:defRPr sz="3200" b="1">
          <a:solidFill>
            <a:srgbClr val="006298"/>
          </a:solidFill>
          <a:latin typeface="Franklin Gothic Book" pitchFamily="34" charset="0"/>
        </a:defRPr>
      </a:lvl6pPr>
      <a:lvl7pPr marL="914400" algn="ctr" defTabSz="457200" rtl="0" fontAlgn="base">
        <a:spcBef>
          <a:spcPct val="0"/>
        </a:spcBef>
        <a:spcAft>
          <a:spcPct val="0"/>
        </a:spcAft>
        <a:defRPr sz="3200" b="1">
          <a:solidFill>
            <a:srgbClr val="006298"/>
          </a:solidFill>
          <a:latin typeface="Franklin Gothic Book" pitchFamily="34" charset="0"/>
        </a:defRPr>
      </a:lvl7pPr>
      <a:lvl8pPr marL="1371600" algn="ctr" defTabSz="457200" rtl="0" fontAlgn="base">
        <a:spcBef>
          <a:spcPct val="0"/>
        </a:spcBef>
        <a:spcAft>
          <a:spcPct val="0"/>
        </a:spcAft>
        <a:defRPr sz="3200" b="1">
          <a:solidFill>
            <a:srgbClr val="006298"/>
          </a:solidFill>
          <a:latin typeface="Franklin Gothic Book" pitchFamily="34" charset="0"/>
        </a:defRPr>
      </a:lvl8pPr>
      <a:lvl9pPr marL="1828800" algn="ctr" defTabSz="457200" rtl="0" fontAlgn="base">
        <a:spcBef>
          <a:spcPct val="0"/>
        </a:spcBef>
        <a:spcAft>
          <a:spcPct val="0"/>
        </a:spcAft>
        <a:defRPr sz="3200" b="1">
          <a:solidFill>
            <a:srgbClr val="006298"/>
          </a:solidFill>
          <a:latin typeface="Franklin Gothic Book" pitchFamily="34" charset="0"/>
        </a:defRPr>
      </a:lvl9pPr>
    </p:titleStyle>
    <p:bodyStyle>
      <a:lvl1pPr marL="342900" indent="-342900" algn="l" defTabSz="457200" rtl="0" eaLnBrk="0" fontAlgn="base" hangingPunct="0">
        <a:lnSpc>
          <a:spcPct val="90000"/>
        </a:lnSpc>
        <a:spcBef>
          <a:spcPts val="563"/>
        </a:spcBef>
        <a:spcAft>
          <a:spcPct val="0"/>
        </a:spcAft>
        <a:buClr>
          <a:schemeClr val="accent1"/>
        </a:buClr>
        <a:buSzPct val="125000"/>
        <a:buFont typeface="Arial" charset="0"/>
        <a:buChar char="•"/>
        <a:defRPr lang="en-US" sz="3200" kern="1200" dirty="0">
          <a:solidFill>
            <a:schemeClr val="tx1"/>
          </a:solidFill>
          <a:latin typeface="Franklin Gothic Book"/>
          <a:ea typeface="+mn-ea"/>
          <a:cs typeface="+mn-cs"/>
        </a:defRPr>
      </a:lvl1pPr>
      <a:lvl2pPr marL="742950" indent="-285750" algn="l" defTabSz="457200" rtl="0" eaLnBrk="0" fontAlgn="base" hangingPunct="0">
        <a:lnSpc>
          <a:spcPct val="90000"/>
        </a:lnSpc>
        <a:spcBef>
          <a:spcPts val="563"/>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lnSpc>
          <a:spcPct val="90000"/>
        </a:lnSpc>
        <a:spcBef>
          <a:spcPts val="563"/>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lnSpc>
          <a:spcPct val="90000"/>
        </a:lnSpc>
        <a:spcBef>
          <a:spcPts val="563"/>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lnSpc>
          <a:spcPct val="90000"/>
        </a:lnSpc>
        <a:spcBef>
          <a:spcPts val="563"/>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101130_Smarter_PPT_v5r12.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600200"/>
            <a:ext cx="8229600" cy="4208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62992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hf hdr="0" ftr="0" dt="0"/>
  <p:txStyles>
    <p:titleStyle>
      <a:lvl1pPr algn="ctr" defTabSz="457200" rtl="0" eaLnBrk="0" fontAlgn="base" hangingPunct="0">
        <a:spcBef>
          <a:spcPct val="0"/>
        </a:spcBef>
        <a:spcAft>
          <a:spcPct val="0"/>
        </a:spcAft>
        <a:defRPr lang="en-US" sz="3200" b="1" kern="1200" dirty="0">
          <a:solidFill>
            <a:srgbClr val="006298"/>
          </a:solidFill>
          <a:latin typeface="Franklin Gothic Book" pitchFamily="34" charset="0"/>
          <a:ea typeface="+mj-ea"/>
          <a:cs typeface="+mj-cs"/>
        </a:defRPr>
      </a:lvl1pPr>
      <a:lvl2pPr algn="ctr" defTabSz="457200" rtl="0" eaLnBrk="0" fontAlgn="base" hangingPunct="0">
        <a:spcBef>
          <a:spcPct val="0"/>
        </a:spcBef>
        <a:spcAft>
          <a:spcPct val="0"/>
        </a:spcAft>
        <a:defRPr sz="3200" b="1">
          <a:solidFill>
            <a:srgbClr val="006298"/>
          </a:solidFill>
          <a:latin typeface="Franklin Gothic Book" pitchFamily="34" charset="0"/>
        </a:defRPr>
      </a:lvl2pPr>
      <a:lvl3pPr algn="ctr" defTabSz="457200" rtl="0" eaLnBrk="0" fontAlgn="base" hangingPunct="0">
        <a:spcBef>
          <a:spcPct val="0"/>
        </a:spcBef>
        <a:spcAft>
          <a:spcPct val="0"/>
        </a:spcAft>
        <a:defRPr sz="3200" b="1">
          <a:solidFill>
            <a:srgbClr val="006298"/>
          </a:solidFill>
          <a:latin typeface="Franklin Gothic Book" pitchFamily="34" charset="0"/>
        </a:defRPr>
      </a:lvl3pPr>
      <a:lvl4pPr algn="ctr" defTabSz="457200" rtl="0" eaLnBrk="0" fontAlgn="base" hangingPunct="0">
        <a:spcBef>
          <a:spcPct val="0"/>
        </a:spcBef>
        <a:spcAft>
          <a:spcPct val="0"/>
        </a:spcAft>
        <a:defRPr sz="3200" b="1">
          <a:solidFill>
            <a:srgbClr val="006298"/>
          </a:solidFill>
          <a:latin typeface="Franklin Gothic Book" pitchFamily="34" charset="0"/>
        </a:defRPr>
      </a:lvl4pPr>
      <a:lvl5pPr algn="ctr" defTabSz="457200" rtl="0" eaLnBrk="0" fontAlgn="base" hangingPunct="0">
        <a:spcBef>
          <a:spcPct val="0"/>
        </a:spcBef>
        <a:spcAft>
          <a:spcPct val="0"/>
        </a:spcAft>
        <a:defRPr sz="3200" b="1">
          <a:solidFill>
            <a:srgbClr val="006298"/>
          </a:solidFill>
          <a:latin typeface="Franklin Gothic Book" pitchFamily="34" charset="0"/>
        </a:defRPr>
      </a:lvl5pPr>
      <a:lvl6pPr marL="457200" algn="ctr" defTabSz="457200" rtl="0" fontAlgn="base">
        <a:spcBef>
          <a:spcPct val="0"/>
        </a:spcBef>
        <a:spcAft>
          <a:spcPct val="0"/>
        </a:spcAft>
        <a:defRPr sz="3200" b="1">
          <a:solidFill>
            <a:srgbClr val="006298"/>
          </a:solidFill>
          <a:latin typeface="Franklin Gothic Book" pitchFamily="34" charset="0"/>
        </a:defRPr>
      </a:lvl6pPr>
      <a:lvl7pPr marL="914400" algn="ctr" defTabSz="457200" rtl="0" fontAlgn="base">
        <a:spcBef>
          <a:spcPct val="0"/>
        </a:spcBef>
        <a:spcAft>
          <a:spcPct val="0"/>
        </a:spcAft>
        <a:defRPr sz="3200" b="1">
          <a:solidFill>
            <a:srgbClr val="006298"/>
          </a:solidFill>
          <a:latin typeface="Franklin Gothic Book" pitchFamily="34" charset="0"/>
        </a:defRPr>
      </a:lvl7pPr>
      <a:lvl8pPr marL="1371600" algn="ctr" defTabSz="457200" rtl="0" fontAlgn="base">
        <a:spcBef>
          <a:spcPct val="0"/>
        </a:spcBef>
        <a:spcAft>
          <a:spcPct val="0"/>
        </a:spcAft>
        <a:defRPr sz="3200" b="1">
          <a:solidFill>
            <a:srgbClr val="006298"/>
          </a:solidFill>
          <a:latin typeface="Franklin Gothic Book" pitchFamily="34" charset="0"/>
        </a:defRPr>
      </a:lvl8pPr>
      <a:lvl9pPr marL="1828800" algn="ctr" defTabSz="457200" rtl="0" fontAlgn="base">
        <a:spcBef>
          <a:spcPct val="0"/>
        </a:spcBef>
        <a:spcAft>
          <a:spcPct val="0"/>
        </a:spcAft>
        <a:defRPr sz="3200" b="1">
          <a:solidFill>
            <a:srgbClr val="006298"/>
          </a:solidFill>
          <a:latin typeface="Franklin Gothic Book" pitchFamily="34" charset="0"/>
        </a:defRPr>
      </a:lvl9pPr>
    </p:titleStyle>
    <p:bodyStyle>
      <a:lvl1pPr marL="342900" indent="-342900" algn="l" defTabSz="457200" rtl="0" eaLnBrk="0" fontAlgn="base" hangingPunct="0">
        <a:lnSpc>
          <a:spcPct val="90000"/>
        </a:lnSpc>
        <a:spcBef>
          <a:spcPts val="563"/>
        </a:spcBef>
        <a:spcAft>
          <a:spcPct val="0"/>
        </a:spcAft>
        <a:buClr>
          <a:schemeClr val="accent1"/>
        </a:buClr>
        <a:buSzPct val="125000"/>
        <a:buFont typeface="Arial" charset="0"/>
        <a:buChar char="•"/>
        <a:defRPr lang="en-US" sz="3200" kern="1200" dirty="0">
          <a:solidFill>
            <a:schemeClr val="tx1"/>
          </a:solidFill>
          <a:latin typeface="Franklin Gothic Book"/>
          <a:ea typeface="+mn-ea"/>
          <a:cs typeface="+mn-cs"/>
        </a:defRPr>
      </a:lvl1pPr>
      <a:lvl2pPr marL="742950" indent="-285750" algn="l" defTabSz="457200" rtl="0" eaLnBrk="0" fontAlgn="base" hangingPunct="0">
        <a:lnSpc>
          <a:spcPct val="90000"/>
        </a:lnSpc>
        <a:spcBef>
          <a:spcPts val="563"/>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lnSpc>
          <a:spcPct val="90000"/>
        </a:lnSpc>
        <a:spcBef>
          <a:spcPts val="563"/>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lnSpc>
          <a:spcPct val="90000"/>
        </a:lnSpc>
        <a:spcBef>
          <a:spcPts val="563"/>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lnSpc>
          <a:spcPct val="90000"/>
        </a:lnSpc>
        <a:spcBef>
          <a:spcPts val="563"/>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2201 AIR Corporate Template Bkg Slide.jpg"/>
          <p:cNvPicPr>
            <a:picLocks noChangeAspect="1"/>
          </p:cNvPicPr>
          <p:nvPr/>
        </p:nvPicPr>
        <p:blipFill rotWithShape="1">
          <a:blip r:embed="rId7" cstate="print">
            <a:extLst>
              <a:ext uri="{28A0092B-C50C-407E-A947-70E740481C1C}">
                <a14:useLocalDpi xmlns:a14="http://schemas.microsoft.com/office/drawing/2010/main" val="0"/>
              </a:ext>
            </a:extLst>
          </a:blip>
          <a:srcRect l="202" t="495" r="202" b="495"/>
          <a:stretch/>
        </p:blipFill>
        <p:spPr bwMode="gray">
          <a:xfrm>
            <a:off x="0" y="0"/>
            <a:ext cx="9235440" cy="6885856"/>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440064735"/>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Lst>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293068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3"/>
          <p:cNvPicPr>
            <a:picLocks noChangeAspect="1" noChangeArrowheads="1"/>
          </p:cNvPicPr>
          <p:nvPr/>
        </p:nvPicPr>
        <p:blipFill>
          <a:blip r:embed="rId13" cstate="print"/>
          <a:srcRect/>
          <a:stretch>
            <a:fillRect/>
          </a:stretch>
        </p:blipFill>
        <p:spPr bwMode="auto">
          <a:xfrm>
            <a:off x="62608" y="5823283"/>
            <a:ext cx="851692" cy="1027233"/>
          </a:xfrm>
          <a:prstGeom prst="rect">
            <a:avLst/>
          </a:prstGeom>
          <a:noFill/>
          <a:ln w="9525">
            <a:noFill/>
            <a:miter lim="800000"/>
            <a:headEnd/>
            <a:tailEnd/>
          </a:ln>
        </p:spPr>
      </p:pic>
      <p:pic>
        <p:nvPicPr>
          <p:cNvPr id="8" name="Picture 7">
            <a:hlinkClick r:id="rId14"/>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25625" y="6014408"/>
            <a:ext cx="1502410" cy="497205"/>
          </a:xfrm>
          <a:prstGeom prst="rect">
            <a:avLst/>
          </a:prstGeom>
          <a:noFill/>
          <a:ln>
            <a:noFill/>
          </a:ln>
        </p:spPr>
      </p:pic>
    </p:spTree>
    <p:extLst>
      <p:ext uri="{BB962C8B-B14F-4D97-AF65-F5344CB8AC3E}">
        <p14:creationId xmlns:p14="http://schemas.microsoft.com/office/powerpoint/2010/main" val="478965594"/>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2201 AIR Corporate Template Bkg Slide.jpg"/>
          <p:cNvPicPr>
            <a:picLocks noChangeAspect="1"/>
          </p:cNvPicPr>
          <p:nvPr/>
        </p:nvPicPr>
        <p:blipFill rotWithShape="1">
          <a:blip r:embed="rId2" cstate="print">
            <a:extLst>
              <a:ext uri="{28A0092B-C50C-407E-A947-70E740481C1C}">
                <a14:useLocalDpi xmlns:a14="http://schemas.microsoft.com/office/drawing/2010/main" val="0"/>
              </a:ext>
            </a:extLst>
          </a:blip>
          <a:srcRect l="202" t="495" r="202" b="495"/>
          <a:stretch/>
        </p:blipFill>
        <p:spPr bwMode="gray">
          <a:xfrm>
            <a:off x="0" y="0"/>
            <a:ext cx="9235440" cy="6885856"/>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cSld>
  <p:clrMap bg1="lt1" tx1="dk1" bg2="lt2" tx2="dk2" accent1="accent1" accent2="accent2" accent3="accent3" accent4="accent4" accent5="accent5" accent6="accent6" hlink="hlink" folHlink="folHlink"/>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6.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ct.tds.airast.org/student?a=ResponseEntry" TargetMode="External"/><Relationship Id="rId1" Type="http://schemas.openxmlformats.org/officeDocument/2006/relationships/slideLayout" Target="../slideLayouts/slideLayout128.xml"/><Relationship Id="rId4" Type="http://schemas.openxmlformats.org/officeDocument/2006/relationships/image" Target="../media/image90.emf"/></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emf"/><Relationship Id="rId1" Type="http://schemas.openxmlformats.org/officeDocument/2006/relationships/slideLayout" Target="../slideLayouts/slideLayout128.xm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8.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8.xml"/><Relationship Id="rId4" Type="http://schemas.openxmlformats.org/officeDocument/2006/relationships/image" Target="../media/image97.png"/></Relationships>
</file>

<file path=ppt/slides/_rels/slide106.xml.rels><?xml version="1.0" encoding="UTF-8" standalone="yes"?>
<Relationships xmlns="http://schemas.openxmlformats.org/package/2006/relationships"><Relationship Id="rId3" Type="http://schemas.openxmlformats.org/officeDocument/2006/relationships/hyperlink" Target="mailto:CTHelpDesk@air.org" TargetMode="External"/><Relationship Id="rId2" Type="http://schemas.openxmlformats.org/officeDocument/2006/relationships/hyperlink" Target="http://ct.portal.airast.org/" TargetMode="External"/><Relationship Id="rId1" Type="http://schemas.openxmlformats.org/officeDocument/2006/relationships/slideLayout" Target="../slideLayouts/slideLayout128.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12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0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image" Target="../media/image104.png"/><Relationship Id="rId3" Type="http://schemas.openxmlformats.org/officeDocument/2006/relationships/diagramData" Target="../diagrams/data1.xml"/><Relationship Id="rId21" Type="http://schemas.openxmlformats.org/officeDocument/2006/relationships/diagramColors" Target="../diagrams/colors4.xml"/><Relationship Id="rId34" Type="http://schemas.openxmlformats.org/officeDocument/2006/relationships/image" Target="../media/image101.jpeg"/><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hyperlink" Target="https://ct.portal.airast.org/get-started/smarter-balanced-assessment.stml" TargetMode="External"/><Relationship Id="rId38" Type="http://schemas.openxmlformats.org/officeDocument/2006/relationships/image" Target="../media/image103.jpeg"/><Relationship Id="rId2" Type="http://schemas.openxmlformats.org/officeDocument/2006/relationships/notesSlide" Target="../notesSlides/notesSlide72.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126.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openxmlformats.org/officeDocument/2006/relationships/hyperlink" Target="https://ct.portal.airast.org/get-started/ngss-assessment.stml" TargetMode="Externa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image" Target="../media/image102.png"/><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hyperlink" Target="https://ct.portal.airast.org/"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origin.ct.portal.airast.org/core/fileparse.php/51/urlt/TTS-Decision-Guidelines-2019-MASTER.pdf" TargetMode="External"/><Relationship Id="rId2" Type="http://schemas.openxmlformats.org/officeDocument/2006/relationships/notesSlide" Target="../notesSlides/notesSlide73.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120.xml"/><Relationship Id="rId6" Type="http://schemas.openxmlformats.org/officeDocument/2006/relationships/image" Target="../media/image107.png"/><Relationship Id="rId5" Type="http://schemas.openxmlformats.org/officeDocument/2006/relationships/image" Target="../media/image98.png"/><Relationship Id="rId4" Type="http://schemas.openxmlformats.org/officeDocument/2006/relationships/image" Target="../media/image106.png"/></Relationships>
</file>

<file path=ppt/slides/_rels/slide111.xml.rels><?xml version="1.0" encoding="UTF-8" standalone="yes"?>
<Relationships xmlns="http://schemas.openxmlformats.org/package/2006/relationships"><Relationship Id="rId3" Type="http://schemas.openxmlformats.org/officeDocument/2006/relationships/hyperlink" Target="https://ct.portal.airast.org/core/fileparse.php/51/urlt/CT-Alternate-Assessment-System-Training-Overview-for-District-Administrators.pdf" TargetMode="External"/><Relationship Id="rId2" Type="http://schemas.openxmlformats.org/officeDocument/2006/relationships/notesSlide" Target="../notesSlides/notesSlide75.xml"/><Relationship Id="rId1" Type="http://schemas.openxmlformats.org/officeDocument/2006/relationships/slideLayout" Target="../slideLayouts/slideLayout120.xml"/><Relationship Id="rId4" Type="http://schemas.openxmlformats.org/officeDocument/2006/relationships/hyperlink" Target="https://ct.portal.airast.org/core/fileparse.php/51/urlt/CT-Alternate-Assessment-System-Training-Overview-for-TEAs.pdf"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120.xml"/><Relationship Id="rId5" Type="http://schemas.openxmlformats.org/officeDocument/2006/relationships/image" Target="../media/image111.png"/><Relationship Id="rId4" Type="http://schemas.openxmlformats.org/officeDocument/2006/relationships/image" Target="../media/image110.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0.xml"/></Relationships>
</file>

<file path=ppt/slides/_rels/slide114.xml.rels><?xml version="1.0" encoding="UTF-8" standalone="yes"?>
<Relationships xmlns="http://schemas.openxmlformats.org/package/2006/relationships"><Relationship Id="rId3" Type="http://schemas.openxmlformats.org/officeDocument/2006/relationships/hyperlink" Target="https://portal.ct.gov/-/media/SDE/Student-Assessment/Special-Populations/Learner-Characteristics-Inventory_MASTER.pdf?la=en" TargetMode="External"/><Relationship Id="rId2" Type="http://schemas.openxmlformats.org/officeDocument/2006/relationships/notesSlide" Target="../notesSlides/notesSlide78.xml"/><Relationship Id="rId1" Type="http://schemas.openxmlformats.org/officeDocument/2006/relationships/slideLayout" Target="../slideLayouts/slideLayout120.xml"/><Relationship Id="rId5" Type="http://schemas.openxmlformats.org/officeDocument/2006/relationships/image" Target="../media/image113.png"/><Relationship Id="rId4" Type="http://schemas.openxmlformats.org/officeDocument/2006/relationships/image" Target="../media/image112.png"/></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9.xml"/><Relationship Id="rId1" Type="http://schemas.openxmlformats.org/officeDocument/2006/relationships/slideLayout" Target="../slideLayouts/slideLayout12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0.xml"/></Relationships>
</file>

<file path=ppt/slides/_rels/slide117.xml.rels><?xml version="1.0" encoding="UTF-8" standalone="yes"?>
<Relationships xmlns="http://schemas.openxmlformats.org/package/2006/relationships"><Relationship Id="rId3" Type="http://schemas.openxmlformats.org/officeDocument/2006/relationships/hyperlink" Target="https://ct.portal.airast.org/core/fileparse.php/51/urlt/2018-19-Assessment-Guidelines-LIVE-9.24.18_MASTER.pdf" TargetMode="External"/><Relationship Id="rId2" Type="http://schemas.openxmlformats.org/officeDocument/2006/relationships/notesSlide" Target="../notesSlides/notesSlide81.xml"/><Relationship Id="rId1" Type="http://schemas.openxmlformats.org/officeDocument/2006/relationships/slideLayout" Target="../slideLayouts/slideLayout120.xml"/><Relationship Id="rId6" Type="http://schemas.openxmlformats.org/officeDocument/2006/relationships/hyperlink" Target="https://ct.portal.airast.org/core/fileparse.php/51/urlt/Frequently-Asked-Questions-and-Answers-about-the-Connecticut-Alternate-Assessment-System.pdf" TargetMode="External"/><Relationship Id="rId5" Type="http://schemas.openxmlformats.org/officeDocument/2006/relationships/hyperlink" Target="https://ct.portal.airast.org/core/fileparse.php/51/urlt/Connecticut-Alternate-Assessment-System-Participation-Guidance-for-Planning-and-Placement-Teams.pdf" TargetMode="External"/><Relationship Id="rId4" Type="http://schemas.openxmlformats.org/officeDocument/2006/relationships/hyperlink" Target="https://ct.portal.airast.org/core/fileparse.php/51/urlt/Learner-Characteristics-Inventory_MASTER.pdf"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ct.portal.airast.org/core/fileparse.php/51/urlt/CT_Monitoring-Test-Progress_Brochure.pdf" TargetMode="External"/><Relationship Id="rId2" Type="http://schemas.openxmlformats.org/officeDocument/2006/relationships/notesSlide" Target="../notesSlides/notesSlide82.xml"/><Relationship Id="rId1" Type="http://schemas.openxmlformats.org/officeDocument/2006/relationships/slideLayout" Target="../slideLayouts/slideLayout12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2.xml"/></Relationships>
</file>

<file path=ppt/slides/_rels/slide120.xml.rels><?xml version="1.0" encoding="UTF-8" standalone="yes"?>
<Relationships xmlns="http://schemas.openxmlformats.org/package/2006/relationships"><Relationship Id="rId3" Type="http://schemas.openxmlformats.org/officeDocument/2006/relationships/hyperlink" Target="https://ct.portal.airast.org/core/fileparse.php/51/urlt/CTAA_Test-Administration-Manual_2017-18.pdf" TargetMode="External"/><Relationship Id="rId2" Type="http://schemas.openxmlformats.org/officeDocument/2006/relationships/notesSlide" Target="../notesSlides/notesSlide84.xml"/><Relationship Id="rId1" Type="http://schemas.openxmlformats.org/officeDocument/2006/relationships/slideLayout" Target="../slideLayouts/slideLayout120.xml"/><Relationship Id="rId5" Type="http://schemas.openxmlformats.org/officeDocument/2006/relationships/hyperlink" Target="https://ct.portal.airast.org/core/fileparse.php/51/urlt/CTAA-Assessing-Students-Who-Are-Blind-Deaf-DeafBlind.pdf" TargetMode="External"/><Relationship Id="rId4" Type="http://schemas.openxmlformats.org/officeDocument/2006/relationships/hyperlink" Target="https://ct.portal.airast.org/core/fileparse.php/51/urlt/CTAA_System_User_Guide_2017-18.pdf"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5.xml"/><Relationship Id="rId1" Type="http://schemas.openxmlformats.org/officeDocument/2006/relationships/slideLayout" Target="../slideLayouts/slideLayout120.xml"/><Relationship Id="rId4" Type="http://schemas.openxmlformats.org/officeDocument/2006/relationships/image" Target="../media/image119.png"/></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6.xml"/><Relationship Id="rId1" Type="http://schemas.openxmlformats.org/officeDocument/2006/relationships/slideLayout" Target="../slideLayouts/slideLayout120.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7.xml"/><Relationship Id="rId1" Type="http://schemas.openxmlformats.org/officeDocument/2006/relationships/slideLayout" Target="../slideLayouts/slideLayout120.xml"/><Relationship Id="rId4" Type="http://schemas.openxmlformats.org/officeDocument/2006/relationships/image" Target="../media/image122.PNG"/></Relationships>
</file>

<file path=ppt/slides/_rels/slide124.xml.rels><?xml version="1.0" encoding="UTF-8" standalone="yes"?>
<Relationships xmlns="http://schemas.openxmlformats.org/package/2006/relationships"><Relationship Id="rId3" Type="http://schemas.openxmlformats.org/officeDocument/2006/relationships/hyperlink" Target="https://sso1.airast.org/auth/realms/neac/login-actions/authenticate?client_id=SP_CONNECTICUT_RESPONSEENTRY_PROD&amp;tab_id=gpIWmh76Pyw" TargetMode="External"/><Relationship Id="rId2" Type="http://schemas.openxmlformats.org/officeDocument/2006/relationships/notesSlide" Target="../notesSlides/notesSlide88.xml"/><Relationship Id="rId1" Type="http://schemas.openxmlformats.org/officeDocument/2006/relationships/slideLayout" Target="../slideLayouts/slideLayout120.xml"/><Relationship Id="rId6" Type="http://schemas.openxmlformats.org/officeDocument/2006/relationships/image" Target="../media/image124.png"/><Relationship Id="rId5" Type="http://schemas.openxmlformats.org/officeDocument/2006/relationships/hyperlink" Target="https://ct.portal.airast.org/ctas-required-materials/" TargetMode="External"/><Relationship Id="rId4" Type="http://schemas.openxmlformats.org/officeDocument/2006/relationships/image" Target="../media/image123.png"/></Relationships>
</file>

<file path=ppt/slides/_rels/slide125.xml.rels><?xml version="1.0" encoding="UTF-8" standalone="yes"?>
<Relationships xmlns="http://schemas.openxmlformats.org/package/2006/relationships"><Relationship Id="rId3" Type="http://schemas.openxmlformats.org/officeDocument/2006/relationships/hyperlink" Target="https://ct.portal.airast.org/core/fileparse.php/51/urlt/CTAS-TEA-Responsibility-Checklist.pdf" TargetMode="External"/><Relationship Id="rId2" Type="http://schemas.openxmlformats.org/officeDocument/2006/relationships/notesSlide" Target="../notesSlides/notesSlide89.xml"/><Relationship Id="rId1" Type="http://schemas.openxmlformats.org/officeDocument/2006/relationships/slideLayout" Target="../slideLayouts/slideLayout120.xml"/><Relationship Id="rId4" Type="http://schemas.openxmlformats.org/officeDocument/2006/relationships/image" Target="../media/image125.png"/></Relationships>
</file>

<file path=ppt/slides/_rels/slide126.xml.rels><?xml version="1.0" encoding="UTF-8" standalone="yes"?>
<Relationships xmlns="http://schemas.openxmlformats.org/package/2006/relationships"><Relationship Id="rId3" Type="http://schemas.openxmlformats.org/officeDocument/2006/relationships/hyperlink" Target="https://ct.portal.airast.org/core/fileparse.php/51/urlt/CT-Alternate-Assessment-System_ESR-FlowChart.pdf" TargetMode="External"/><Relationship Id="rId2" Type="http://schemas.openxmlformats.org/officeDocument/2006/relationships/notesSlide" Target="../notesSlides/notesSlide90.xml"/><Relationship Id="rId1" Type="http://schemas.openxmlformats.org/officeDocument/2006/relationships/slideLayout" Target="../slideLayouts/slideLayout12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0.xml"/></Relationships>
</file>

<file path=ppt/slides/_rels/slide128.xml.rels><?xml version="1.0" encoding="UTF-8" standalone="yes"?>
<Relationships xmlns="http://schemas.openxmlformats.org/package/2006/relationships"><Relationship Id="rId3" Type="http://schemas.openxmlformats.org/officeDocument/2006/relationships/hyperlink" Target="https://ct.portal.airast.org/" TargetMode="External"/><Relationship Id="rId2" Type="http://schemas.openxmlformats.org/officeDocument/2006/relationships/notesSlide" Target="../notesSlides/notesSlide92.xml"/><Relationship Id="rId1" Type="http://schemas.openxmlformats.org/officeDocument/2006/relationships/slideLayout" Target="../slideLayouts/slideLayout120.xml"/><Relationship Id="rId6" Type="http://schemas.openxmlformats.org/officeDocument/2006/relationships/image" Target="../media/image127.png"/><Relationship Id="rId5" Type="http://schemas.openxmlformats.org/officeDocument/2006/relationships/hyperlink" Target="https://sso1.airast.org/auth/realms/neac/login-actions/authenticate?client_id=SP_NEAC_TATRAINING_PROD&amp;tab_id=nyDJFjlCM48" TargetMode="External"/><Relationship Id="rId4" Type="http://schemas.openxmlformats.org/officeDocument/2006/relationships/image" Target="../media/image126.png"/></Relationships>
</file>

<file path=ppt/slides/_rels/slide12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hyperlink" Target="https://ct.portal.airast.org/core/fileparse.php/51/urlt/2018-19-Assessment-Guidelines-LIVE-9.24.18_MASTER.pdf" TargetMode="External"/><Relationship Id="rId7" Type="http://schemas.openxmlformats.org/officeDocument/2006/relationships/hyperlink" Target="https://ct.portal.airast.org/core/fileparse.php/51/urlt/TTS-Decision-Guidelines-2019-MASTER.pdf" TargetMode="External"/><Relationship Id="rId2" Type="http://schemas.openxmlformats.org/officeDocument/2006/relationships/notesSlide" Target="../notesSlides/notesSlide93.xml"/><Relationship Id="rId1" Type="http://schemas.openxmlformats.org/officeDocument/2006/relationships/slideLayout" Target="../slideLayouts/slideLayout120.xml"/><Relationship Id="rId6" Type="http://schemas.openxmlformats.org/officeDocument/2006/relationships/image" Target="../media/image129.png"/><Relationship Id="rId5" Type="http://schemas.openxmlformats.org/officeDocument/2006/relationships/hyperlink" Target="https://ct.portal.airast.org/core/fileparse.php/51/urlt/2018-19-AccommodationForm-MASTER.pdf" TargetMode="External"/><Relationship Id="rId4" Type="http://schemas.openxmlformats.org/officeDocument/2006/relationships/image" Target="../media/image128.png"/></Relationships>
</file>

<file path=ppt/slides/_rels/slide13.xml.rels><?xml version="1.0" encoding="UTF-8" standalone="yes"?>
<Relationships xmlns="http://schemas.openxmlformats.org/package/2006/relationships"><Relationship Id="rId3" Type="http://schemas.openxmlformats.org/officeDocument/2006/relationships/hyperlink" Target="mailto:michelle.Rosado@ct.gov" TargetMode="External"/><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30.xml.rels><?xml version="1.0" encoding="UTF-8" standalone="yes"?>
<Relationships xmlns="http://schemas.openxmlformats.org/package/2006/relationships"><Relationship Id="rId3" Type="http://schemas.openxmlformats.org/officeDocument/2006/relationships/hyperlink" Target="https://ct.portal.airast.org/resources/alternate-assessment-system/" TargetMode="External"/><Relationship Id="rId2" Type="http://schemas.openxmlformats.org/officeDocument/2006/relationships/notesSlide" Target="../notesSlides/notesSlide94.xml"/><Relationship Id="rId1" Type="http://schemas.openxmlformats.org/officeDocument/2006/relationships/slideLayout" Target="../slideLayouts/slideLayout120.xml"/><Relationship Id="rId4" Type="http://schemas.openxmlformats.org/officeDocument/2006/relationships/image" Target="../media/image131.png"/></Relationships>
</file>

<file path=ppt/slides/_rels/slide131.xml.rels><?xml version="1.0" encoding="UTF-8" standalone="yes"?>
<Relationships xmlns="http://schemas.openxmlformats.org/package/2006/relationships"><Relationship Id="rId8" Type="http://schemas.openxmlformats.org/officeDocument/2006/relationships/hyperlink" Target="http://ct.portal.airast.org/" TargetMode="External"/><Relationship Id="rId3" Type="http://schemas.openxmlformats.org/officeDocument/2006/relationships/hyperlink" Target="https://ct.portal.airast.org/core/fileparse.php/51/urlt/LCI.pdf" TargetMode="External"/><Relationship Id="rId7" Type="http://schemas.openxmlformats.org/officeDocument/2006/relationships/image" Target="../media/image133.png"/><Relationship Id="rId2" Type="http://schemas.openxmlformats.org/officeDocument/2006/relationships/notesSlide" Target="../notesSlides/notesSlide95.xml"/><Relationship Id="rId1" Type="http://schemas.openxmlformats.org/officeDocument/2006/relationships/slideLayout" Target="../slideLayouts/slideLayout120.xml"/><Relationship Id="rId6" Type="http://schemas.openxmlformats.org/officeDocument/2006/relationships/hyperlink" Target="https://wiki.ncscpartners.org/index.php/Main_Page" TargetMode="External"/><Relationship Id="rId11"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hyperlink" Target="https://ct.portal.airast.org/get-started/alternate-assessment-system.stml" TargetMode="External"/><Relationship Id="rId4" Type="http://schemas.openxmlformats.org/officeDocument/2006/relationships/hyperlink" Target="http://www.ncscpartners.org/" TargetMode="External"/><Relationship Id="rId9" Type="http://schemas.openxmlformats.org/officeDocument/2006/relationships/image" Target="../media/image134.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hyperlink" Target="http://ct.portal.airast.org/" TargetMode="External"/><Relationship Id="rId2" Type="http://schemas.openxmlformats.org/officeDocument/2006/relationships/notesSlide" Target="../notesSlides/notesSlide13.xml"/><Relationship Id="rId1" Type="http://schemas.openxmlformats.org/officeDocument/2006/relationships/slideLayout" Target="../slideLayouts/slideLayout120.xml"/></Relationships>
</file>

<file path=ppt/slides/_rels/slide15.xml.rels><?xml version="1.0" encoding="UTF-8" standalone="yes"?>
<Relationships xmlns="http://schemas.openxmlformats.org/package/2006/relationships"><Relationship Id="rId3" Type="http://schemas.openxmlformats.org/officeDocument/2006/relationships/hyperlink" Target="https://ct.portal.airast.org/" TargetMode="External"/><Relationship Id="rId2" Type="http://schemas.openxmlformats.org/officeDocument/2006/relationships/notesSlide" Target="../notesSlides/notesSlide14.xml"/><Relationship Id="rId1" Type="http://schemas.openxmlformats.org/officeDocument/2006/relationships/slideLayout" Target="../slideLayouts/slideLayout124.xml"/><Relationship Id="rId6" Type="http://schemas.openxmlformats.org/officeDocument/2006/relationships/image" Target="../media/image22.png"/><Relationship Id="rId5" Type="http://schemas.openxmlformats.org/officeDocument/2006/relationships/hyperlink" Target="https://portal.ct.gov/sde"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mailto:Jeff.Greig@ct.gov" TargetMode="External"/><Relationship Id="rId2" Type="http://schemas.openxmlformats.org/officeDocument/2006/relationships/slideLayout" Target="../slideLayouts/slideLayout103.xml"/><Relationship Id="rId1" Type="http://schemas.openxmlformats.org/officeDocument/2006/relationships/themeOverride" Target="../theme/themeOverride1.xml"/><Relationship Id="rId6" Type="http://schemas.openxmlformats.org/officeDocument/2006/relationships/hyperlink" Target="mailto:Janet.Stuck@ct.gov" TargetMode="External"/><Relationship Id="rId5" Type="http://schemas.openxmlformats.org/officeDocument/2006/relationships/hyperlink" Target="mailto:Deirdre.Ducharme@ct.gov" TargetMode="External"/><Relationship Id="rId4" Type="http://schemas.openxmlformats.org/officeDocument/2006/relationships/hyperlink" Target="mailto:Abe.Krisst@ct.g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3.xml"/><Relationship Id="rId1" Type="http://schemas.openxmlformats.org/officeDocument/2006/relationships/themeOverride" Target="../theme/themeOverride2.xml"/><Relationship Id="rId5" Type="http://schemas.openxmlformats.org/officeDocument/2006/relationships/hyperlink" Target="mailto:Michelle.Rosado@ct.gov" TargetMode="External"/><Relationship Id="rId4" Type="http://schemas.openxmlformats.org/officeDocument/2006/relationships/hyperlink" Target="mailto:cristi.alberino@ct.gov"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0.xml"/><Relationship Id="rId1" Type="http://schemas.openxmlformats.org/officeDocument/2006/relationships/themeOverride" Target="../theme/themeOverride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portal.smarterbalanced.org/library/en/smarter-balanced-calculators-powered-by-desmos.pdf" TargetMode="External"/><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3.xml"/></Relationships>
</file>

<file path=ppt/slides/_rels/slide40.xml.rels><?xml version="1.0" encoding="UTF-8" standalone="yes"?>
<Relationships xmlns="http://schemas.openxmlformats.org/package/2006/relationships"><Relationship Id="rId3" Type="http://schemas.openxmlformats.org/officeDocument/2006/relationships/hyperlink" Target="http://ct.portal.airast.org/" TargetMode="External"/><Relationship Id="rId2" Type="http://schemas.openxmlformats.org/officeDocument/2006/relationships/image" Target="../media/image33.png"/><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3" Type="http://schemas.openxmlformats.org/officeDocument/2006/relationships/hyperlink" Target="https://ct.portal.airast.org/" TargetMode="External"/><Relationship Id="rId2" Type="http://schemas.openxmlformats.org/officeDocument/2006/relationships/notesSlide" Target="../notesSlides/notesSlide35.xml"/><Relationship Id="rId1" Type="http://schemas.openxmlformats.org/officeDocument/2006/relationships/slideLayout" Target="../slideLayouts/slideLayout128.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hyperlink" Target="https://ct.portal.airast.org/get-started/smarter-balanced-assessment.stml" TargetMode="External"/><Relationship Id="rId2" Type="http://schemas.openxmlformats.org/officeDocument/2006/relationships/notesSlide" Target="../notesSlides/notesSlide36.xml"/><Relationship Id="rId1" Type="http://schemas.openxmlformats.org/officeDocument/2006/relationships/slideLayout" Target="../slideLayouts/slideLayout128.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hyperlink" Target="https://ct.portal.airast.org/resources/manuals-for-online-testing/" TargetMode="External"/><Relationship Id="rId2" Type="http://schemas.openxmlformats.org/officeDocument/2006/relationships/notesSlide" Target="../notesSlides/notesSlide37.xml"/><Relationship Id="rId1" Type="http://schemas.openxmlformats.org/officeDocument/2006/relationships/slideLayout" Target="../slideLayouts/slideLayout128.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hyperlink" Target="https://ct.portal.airast.org/secure-browsers.stml" TargetMode="External"/><Relationship Id="rId2" Type="http://schemas.openxmlformats.org/officeDocument/2006/relationships/notesSlide" Target="../notesSlides/notesSlide38.xml"/><Relationship Id="rId1" Type="http://schemas.openxmlformats.org/officeDocument/2006/relationships/slideLayout" Target="../slideLayouts/slideLayout128.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4.xml"/><Relationship Id="rId4" Type="http://schemas.openxmlformats.org/officeDocument/2006/relationships/hyperlink" Target="http://edsight.ct.gov/"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ct.portal.airast.org/secure-browsers.stml" TargetMode="External"/><Relationship Id="rId2" Type="http://schemas.openxmlformats.org/officeDocument/2006/relationships/notesSlide" Target="../notesSlides/notesSlide40.xml"/><Relationship Id="rId1" Type="http://schemas.openxmlformats.org/officeDocument/2006/relationships/slideLayout" Target="../slideLayouts/slideLayout128.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hyperlink" Target="https://support.google.com/chrome/a/answer/6220366?hl=en" TargetMode="External"/><Relationship Id="rId1" Type="http://schemas.openxmlformats.org/officeDocument/2006/relationships/slideLayout" Target="../slideLayouts/slideLayout1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28.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28.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3" Type="http://schemas.openxmlformats.org/officeDocument/2006/relationships/hyperlink" Target="mailto:SmarterBalancedHelpDesk@ets.org" TargetMode="External"/><Relationship Id="rId2" Type="http://schemas.openxmlformats.org/officeDocument/2006/relationships/notesSlide" Target="../notesSlides/notesSlide5.xml"/><Relationship Id="rId1" Type="http://schemas.openxmlformats.org/officeDocument/2006/relationships/slideLayout" Target="../slideLayouts/slideLayout123.xml"/><Relationship Id="rId6" Type="http://schemas.openxmlformats.org/officeDocument/2006/relationships/hyperlink" Target="mailto:Janet.Stuck@ct.gov" TargetMode="External"/><Relationship Id="rId5" Type="http://schemas.openxmlformats.org/officeDocument/2006/relationships/hyperlink" Target="mailto:Joseph.Amenta@ct.gov" TargetMode="External"/><Relationship Id="rId4" Type="http://schemas.openxmlformats.org/officeDocument/2006/relationships/hyperlink" Target="mailto:ctstudentassessment@ct.gov"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28.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28.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28.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28.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28.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8.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28.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28.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8.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3" Type="http://schemas.openxmlformats.org/officeDocument/2006/relationships/hyperlink" Target="mailto:CTHelpDesk@air.org" TargetMode="External"/><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8.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8.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8.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8.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8.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8.xml"/></Relationships>
</file>

<file path=ppt/slides/_rels/slide83.xml.rels><?xml version="1.0" encoding="UTF-8" standalone="yes"?>
<Relationships xmlns="http://schemas.openxmlformats.org/package/2006/relationships"><Relationship Id="rId3" Type="http://schemas.openxmlformats.org/officeDocument/2006/relationships/hyperlink" Target="http://ct.portal.airast.org/smarter-balanced-assessment/" TargetMode="External"/><Relationship Id="rId2" Type="http://schemas.openxmlformats.org/officeDocument/2006/relationships/notesSlide" Target="../notesSlides/notesSlide55.xml"/><Relationship Id="rId1" Type="http://schemas.openxmlformats.org/officeDocument/2006/relationships/slideLayout" Target="../slideLayouts/slideLayout128.xml"/><Relationship Id="rId5" Type="http://schemas.openxmlformats.org/officeDocument/2006/relationships/image" Target="../media/image72.png"/><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28.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28.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28.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128.xml"/><Relationship Id="rId4" Type="http://schemas.openxmlformats.org/officeDocument/2006/relationships/image" Target="../media/image78.JPG"/></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128.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128.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128.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128.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128.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128.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2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8.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128.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5370" y="206738"/>
            <a:ext cx="8713260" cy="1897222"/>
          </a:xfrm>
          <a:prstGeom prst="rect">
            <a:avLst/>
          </a:prstGeom>
          <a:solidFill>
            <a:srgbClr val="002D73">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90"/>
              </a:solidFill>
            </a:endParaRPr>
          </a:p>
        </p:txBody>
      </p:sp>
      <p:cxnSp>
        <p:nvCxnSpPr>
          <p:cNvPr id="10" name="Straight Connector 9"/>
          <p:cNvCxnSpPr/>
          <p:nvPr/>
        </p:nvCxnSpPr>
        <p:spPr>
          <a:xfrm>
            <a:off x="215370" y="2103959"/>
            <a:ext cx="8713260" cy="0"/>
          </a:xfrm>
          <a:prstGeom prst="line">
            <a:avLst/>
          </a:prstGeom>
          <a:ln w="57150"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15370" y="206737"/>
            <a:ext cx="8713260" cy="6458063"/>
          </a:xfrm>
          <a:prstGeom prst="rect">
            <a:avLst/>
          </a:prstGeom>
          <a:noFill/>
          <a:ln>
            <a:solidFill>
              <a:srgbClr val="002D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12700" cmpd="sng">
                <a:solidFill>
                  <a:srgbClr val="000090"/>
                </a:solidFill>
              </a:ln>
              <a:solidFill>
                <a:prstClr val="white"/>
              </a:solidFill>
            </a:endParaRPr>
          </a:p>
        </p:txBody>
      </p:sp>
      <p:pic>
        <p:nvPicPr>
          <p:cNvPr id="12" name="Picture 11" descr="treebackground2.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546006" y="398047"/>
            <a:ext cx="8261709" cy="6266754"/>
          </a:xfrm>
          <a:prstGeom prst="rect">
            <a:avLst/>
          </a:prstGeom>
        </p:spPr>
      </p:pic>
      <p:sp>
        <p:nvSpPr>
          <p:cNvPr id="13" name="Content Placeholder 4"/>
          <p:cNvSpPr txBox="1">
            <a:spLocks/>
          </p:cNvSpPr>
          <p:nvPr/>
        </p:nvSpPr>
        <p:spPr>
          <a:xfrm>
            <a:off x="457200" y="2151558"/>
            <a:ext cx="8229600" cy="456084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000" b="1" dirty="0">
                <a:solidFill>
                  <a:prstClr val="black"/>
                </a:solidFill>
                <a:latin typeface="Helvetica"/>
                <a:cs typeface="Helvetica"/>
              </a:rPr>
              <a:t/>
            </a:r>
            <a:br>
              <a:rPr lang="en-US" sz="4000" b="1" dirty="0">
                <a:solidFill>
                  <a:prstClr val="black"/>
                </a:solidFill>
                <a:latin typeface="Helvetica"/>
                <a:cs typeface="Helvetica"/>
              </a:rPr>
            </a:br>
            <a:r>
              <a:rPr lang="en-US" sz="4600" b="1" dirty="0">
                <a:solidFill>
                  <a:srgbClr val="000099"/>
                </a:solidFill>
                <a:latin typeface="Arial" panose="020B0604020202020204" pitchFamily="34" charset="0"/>
                <a:cs typeface="Arial" panose="020B0604020202020204" pitchFamily="34" charset="0"/>
              </a:rPr>
              <a:t>District Test Coordinator</a:t>
            </a:r>
          </a:p>
          <a:p>
            <a:pPr marL="0" indent="0" algn="ctr">
              <a:buFont typeface="Arial"/>
              <a:buNone/>
            </a:pPr>
            <a:r>
              <a:rPr lang="en-US" sz="4000" dirty="0">
                <a:latin typeface="Arial" panose="020B0604020202020204" pitchFamily="34" charset="0"/>
                <a:cs typeface="Arial" panose="020B0604020202020204" pitchFamily="34" charset="0"/>
              </a:rPr>
              <a:t>Test Administration Workshop</a:t>
            </a:r>
          </a:p>
          <a:p>
            <a:pPr marL="0" indent="0" algn="ctr">
              <a:buFont typeface="Arial"/>
              <a:buNone/>
            </a:pPr>
            <a:endParaRPr lang="en-US" sz="3600" b="1" dirty="0">
              <a:latin typeface="Arial" panose="020B0604020202020204" pitchFamily="34" charset="0"/>
              <a:cs typeface="Arial" panose="020B0604020202020204" pitchFamily="34" charset="0"/>
            </a:endParaRPr>
          </a:p>
          <a:p>
            <a:pPr marL="0" indent="0" algn="ctr">
              <a:buFont typeface="Arial"/>
              <a:buNone/>
            </a:pPr>
            <a:r>
              <a:rPr lang="en-US" sz="2400" b="1" dirty="0">
                <a:latin typeface="Arial" panose="020B0604020202020204" pitchFamily="34" charset="0"/>
                <a:cs typeface="Arial" panose="020B0604020202020204" pitchFamily="34" charset="0"/>
              </a:rPr>
              <a:t>Smarter Balanced, NGSS Standard, CTAA, and CTAS</a:t>
            </a:r>
          </a:p>
          <a:p>
            <a:pPr marL="0" indent="0" algn="ctr">
              <a:buFont typeface="Arial"/>
              <a:buNone/>
            </a:pPr>
            <a:endParaRPr lang="en-US" sz="2000" b="1" dirty="0">
              <a:latin typeface="Arial" panose="020B0604020202020204" pitchFamily="34" charset="0"/>
              <a:cs typeface="Arial" panose="020B0604020202020204" pitchFamily="34" charset="0"/>
            </a:endParaRPr>
          </a:p>
          <a:p>
            <a:pPr marL="0" indent="0" algn="ctr">
              <a:buFont typeface="Arial"/>
              <a:buNone/>
            </a:pPr>
            <a:r>
              <a:rPr lang="en-US" sz="2400" dirty="0">
                <a:latin typeface="Arial" panose="020B0604020202020204" pitchFamily="34" charset="0"/>
                <a:cs typeface="Arial" panose="020B0604020202020204" pitchFamily="34" charset="0"/>
              </a:rPr>
              <a:t>January 23, 24 and 25, 2019</a:t>
            </a:r>
          </a:p>
          <a:p>
            <a:pPr marL="0" indent="0" algn="ctr">
              <a:buFont typeface="Arial"/>
              <a:buNone/>
            </a:pPr>
            <a:endParaRPr lang="en-US" sz="3600" b="1" dirty="0">
              <a:latin typeface="Arial" panose="020B0604020202020204" pitchFamily="34" charset="0"/>
              <a:cs typeface="Arial" panose="020B0604020202020204" pitchFamily="34" charset="0"/>
            </a:endParaRPr>
          </a:p>
          <a:p>
            <a:pPr marL="0" indent="0" algn="ctr">
              <a:buFont typeface="Arial"/>
              <a:buNone/>
            </a:pPr>
            <a:endParaRPr lang="en-US" sz="3600" b="1" dirty="0">
              <a:latin typeface="Arial" panose="020B0604020202020204" pitchFamily="34" charset="0"/>
              <a:cs typeface="Arial" panose="020B0604020202020204" pitchFamily="34" charset="0"/>
            </a:endParaRPr>
          </a:p>
        </p:txBody>
      </p:sp>
      <p:sp>
        <p:nvSpPr>
          <p:cNvPr id="14" name="Title 1"/>
          <p:cNvSpPr txBox="1">
            <a:spLocks/>
          </p:cNvSpPr>
          <p:nvPr/>
        </p:nvSpPr>
        <p:spPr>
          <a:xfrm>
            <a:off x="1406585" y="1575589"/>
            <a:ext cx="6338395" cy="33170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spc="100" dirty="0">
                <a:solidFill>
                  <a:srgbClr val="002D73"/>
                </a:solidFill>
                <a:latin typeface="Times New Roman"/>
                <a:cs typeface="Times New Roman"/>
              </a:rPr>
              <a:t>CONNECTICUT STATE DEPARTMENT OF EDUCATION </a:t>
            </a:r>
            <a:r>
              <a:rPr lang="en-US" sz="1800" dirty="0">
                <a:solidFill>
                  <a:srgbClr val="002D73"/>
                </a:solidFill>
                <a:latin typeface="Times New Roman"/>
                <a:cs typeface="Times New Roman"/>
              </a:rPr>
              <a:t/>
            </a:r>
            <a:br>
              <a:rPr lang="en-US" sz="1800" dirty="0">
                <a:solidFill>
                  <a:srgbClr val="002D73"/>
                </a:solidFill>
                <a:latin typeface="Times New Roman"/>
                <a:cs typeface="Times New Roman"/>
              </a:rPr>
            </a:br>
            <a:endParaRPr lang="en-US" sz="1800" b="1" dirty="0">
              <a:solidFill>
                <a:srgbClr val="002D73"/>
              </a:solidFill>
              <a:latin typeface="Times New Roman"/>
              <a:cs typeface="Times New Roman"/>
            </a:endParaRPr>
          </a:p>
        </p:txBody>
      </p:sp>
      <p:pic>
        <p:nvPicPr>
          <p:cNvPr id="15" name="Picture 14" descr="CSDElogo_informal_blu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384" y="445645"/>
            <a:ext cx="1351351" cy="1025457"/>
          </a:xfrm>
          <a:prstGeom prst="rect">
            <a:avLst/>
          </a:prstGeom>
        </p:spPr>
      </p:pic>
    </p:spTree>
    <p:extLst>
      <p:ext uri="{BB962C8B-B14F-4D97-AF65-F5344CB8AC3E}">
        <p14:creationId xmlns:p14="http://schemas.microsoft.com/office/powerpoint/2010/main" val="66025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097280"/>
          </a:xfrm>
        </p:spPr>
        <p:txBody>
          <a:bodyPr>
            <a:noAutofit/>
          </a:bodyPr>
          <a:lstStyle/>
          <a:p>
            <a:pPr algn="ctr"/>
            <a:r>
              <a:rPr lang="en-US" sz="3600" b="1" dirty="0">
                <a:ln w="0"/>
                <a:solidFill>
                  <a:srgbClr val="000099"/>
                </a:solidFill>
                <a:latin typeface="Arial" panose="020B0604020202020204" pitchFamily="34" charset="0"/>
                <a:cs typeface="Arial" panose="020B0604020202020204" pitchFamily="34" charset="0"/>
              </a:rPr>
              <a:t>What has Remained the Same in 2019?</a:t>
            </a:r>
          </a:p>
        </p:txBody>
      </p:sp>
      <p:sp>
        <p:nvSpPr>
          <p:cNvPr id="5" name="Content Placeholder 4"/>
          <p:cNvSpPr>
            <a:spLocks noGrp="1"/>
          </p:cNvSpPr>
          <p:nvPr>
            <p:ph idx="1"/>
          </p:nvPr>
        </p:nvSpPr>
        <p:spPr>
          <a:xfrm>
            <a:off x="604345" y="1027912"/>
            <a:ext cx="7935310" cy="5195889"/>
          </a:xfrm>
        </p:spPr>
        <p:txBody>
          <a:bodyPr>
            <a:normAutofit lnSpcReduction="10000"/>
          </a:bodyPr>
          <a:lstStyle/>
          <a:p>
            <a:r>
              <a:rPr lang="en-US" sz="3200" dirty="0"/>
              <a:t>Smarter Balanced and CTAA </a:t>
            </a:r>
          </a:p>
          <a:p>
            <a:r>
              <a:rPr lang="en-US" sz="3200" dirty="0"/>
              <a:t>TIDE</a:t>
            </a:r>
          </a:p>
          <a:p>
            <a:r>
              <a:rPr lang="en-US" sz="3200" dirty="0"/>
              <a:t>Manuals</a:t>
            </a:r>
          </a:p>
          <a:p>
            <a:pPr lvl="1"/>
            <a:r>
              <a:rPr lang="en-US" sz="2800" dirty="0"/>
              <a:t>DTC manual</a:t>
            </a:r>
          </a:p>
          <a:p>
            <a:pPr lvl="1"/>
            <a:r>
              <a:rPr lang="en-US" sz="2800" dirty="0"/>
              <a:t>Science, CTAA, and Smarter manuals  </a:t>
            </a:r>
          </a:p>
          <a:p>
            <a:r>
              <a:rPr lang="en-US" sz="3200" dirty="0"/>
              <a:t>Delivery of results for Smarter Balanced in June</a:t>
            </a:r>
          </a:p>
          <a:p>
            <a:r>
              <a:rPr lang="en-US" sz="3200" dirty="0"/>
              <a:t>Who needs to be tested – Private Approved Facilities/Out of State/Special Education/English learner</a:t>
            </a:r>
          </a:p>
          <a:p>
            <a:r>
              <a:rPr lang="en-US" sz="3200" dirty="0"/>
              <a:t>Office Hours					</a:t>
            </a:r>
          </a:p>
          <a:p>
            <a:pPr marL="0" indent="0">
              <a:buNone/>
            </a:pPr>
            <a:endParaRPr lang="en-US" sz="3200" dirty="0"/>
          </a:p>
          <a:p>
            <a:pPr marL="0" indent="0">
              <a:buNone/>
            </a:pPr>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41596443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Data Entry Interface (DEI)</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8224837" cy="3046988"/>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The Data Entry Interface is used for the following assessments:</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914400" marR="0" lvl="1"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Learner Characteristics Inventory (LCI)</a:t>
            </a:r>
          </a:p>
          <a:p>
            <a:pPr marL="914400" marR="0" lvl="1"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CTAS</a:t>
            </a:r>
          </a:p>
          <a:p>
            <a:pPr marL="914400" marR="0" lvl="1"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Smarter Balanced paper tests (Large Print and braille)</a:t>
            </a:r>
          </a:p>
          <a:p>
            <a:pPr marL="914400" marR="0" lvl="1"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NGSS paper tests (Large Print and braille)</a:t>
            </a:r>
          </a:p>
        </p:txBody>
      </p:sp>
    </p:spTree>
    <p:extLst>
      <p:ext uri="{BB962C8B-B14F-4D97-AF65-F5344CB8AC3E}">
        <p14:creationId xmlns:p14="http://schemas.microsoft.com/office/powerpoint/2010/main" val="9975998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Data Entry Interface (DEI)</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8224837" cy="3477875"/>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The DEI can be accessed via the portal under the Smarter Balanced, NGSS or Alternate Assessment program cards. </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Teachers must use the DEI to complete the LCI and CTAS.</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For students who take the paper Braille and Large Print Smarter Balanced and NGSS, the teacher must enter the student responses into the DEI. </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The DEI does not require the secure browser.  Users can access the DEI using most internet browsers (Chrome, Firefox, etc.) </a:t>
            </a:r>
          </a:p>
        </p:txBody>
      </p:sp>
    </p:spTree>
    <p:extLst>
      <p:ext uri="{BB962C8B-B14F-4D97-AF65-F5344CB8AC3E}">
        <p14:creationId xmlns:p14="http://schemas.microsoft.com/office/powerpoint/2010/main" val="39425178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DEI: Log In</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4844937" cy="31700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1: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Log in to the DEI using your TIDE credentials.</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2: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Enter the student’s first name and SASID in the appropriate fields. Click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Sign In</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8" name="Picture 7">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376" y="1450409"/>
            <a:ext cx="1501526" cy="1685925"/>
          </a:xfrm>
          <a:prstGeom prst="rect">
            <a:avLst/>
          </a:prstGeom>
          <a:effectLst>
            <a:glow rad="101600">
              <a:srgbClr val="FFC000"/>
            </a:glow>
            <a:softEdge rad="0"/>
          </a:effectLst>
        </p:spPr>
      </p:pic>
      <p:pic>
        <p:nvPicPr>
          <p:cNvPr id="4" name="Picture 3">
            <a:extLst>
              <a:ext uri="{FF2B5EF4-FFF2-40B4-BE49-F238E27FC236}">
                <a16:creationId xmlns:a16="http://schemas.microsoft.com/office/drawing/2014/main" id="{51A8E010-7C2F-4684-BD8C-1C6812C75DA8}"/>
              </a:ext>
            </a:extLst>
          </p:cNvPr>
          <p:cNvPicPr>
            <a:picLocks noChangeAspect="1"/>
          </p:cNvPicPr>
          <p:nvPr/>
        </p:nvPicPr>
        <p:blipFill>
          <a:blip r:embed="rId4"/>
          <a:stretch>
            <a:fillRect/>
          </a:stretch>
        </p:blipFill>
        <p:spPr>
          <a:xfrm>
            <a:off x="5472102" y="3429000"/>
            <a:ext cx="2397801" cy="2271258"/>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0086331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DEI: Navigation</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4844937" cy="34778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3: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Confirm the information is correct for the student.</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4: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Select the appropriate </a:t>
            </a: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0" i="0" u="none" strike="noStrike" kern="1200" cap="none" spc="0" normalizeH="0" baseline="0" noProof="0" smtClean="0">
                <a:ln>
                  <a:noFill/>
                </a:ln>
                <a:solidFill>
                  <a:srgbClr val="000000"/>
                </a:solidFill>
                <a:effectLst/>
                <a:uLnTx/>
                <a:uFillTx/>
                <a:latin typeface="Arial" charset="0"/>
                <a:ea typeface="+mn-ea"/>
                <a:cs typeface="+mn-cs"/>
              </a:rPr>
              <a:t>task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for data entry. </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E5298260-E8A6-4B8C-8874-7CE54BC97BA4}"/>
              </a:ext>
            </a:extLst>
          </p:cNvPr>
          <p:cNvPicPr>
            <a:picLocks noChangeAspect="1"/>
          </p:cNvPicPr>
          <p:nvPr/>
        </p:nvPicPr>
        <p:blipFill>
          <a:blip r:embed="rId2"/>
          <a:stretch>
            <a:fillRect/>
          </a:stretch>
        </p:blipFill>
        <p:spPr>
          <a:xfrm>
            <a:off x="4387413" y="2302615"/>
            <a:ext cx="3793367" cy="140236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098BB8DA-CCA9-42A7-A9AD-CAB61D0E0323}"/>
              </a:ext>
            </a:extLst>
          </p:cNvPr>
          <p:cNvPicPr>
            <a:picLocks noChangeAspect="1"/>
          </p:cNvPicPr>
          <p:nvPr/>
        </p:nvPicPr>
        <p:blipFill>
          <a:blip r:embed="rId3"/>
          <a:stretch>
            <a:fillRect/>
          </a:stretch>
        </p:blipFill>
        <p:spPr>
          <a:xfrm>
            <a:off x="4935255" y="4137398"/>
            <a:ext cx="3253896" cy="1574707"/>
          </a:xfrm>
          <a:prstGeom prst="rect">
            <a:avLst/>
          </a:prstGeom>
        </p:spPr>
      </p:pic>
    </p:spTree>
    <p:extLst>
      <p:ext uri="{BB962C8B-B14F-4D97-AF65-F5344CB8AC3E}">
        <p14:creationId xmlns:p14="http://schemas.microsoft.com/office/powerpoint/2010/main" val="30024322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DEI: Navigation</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4844937" cy="378565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5: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Select the task and click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Next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button to proceed to the next page.</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5"/>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5"/>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5"/>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5"/>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5"/>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6: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Review the instructions as needed and click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Begin Task Now </a:t>
            </a: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to begin entering data.</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B6165363-4473-41BA-A041-D5EF7D888A84}"/>
              </a:ext>
            </a:extLst>
          </p:cNvPr>
          <p:cNvPicPr>
            <a:picLocks noChangeAspect="1"/>
          </p:cNvPicPr>
          <p:nvPr/>
        </p:nvPicPr>
        <p:blipFill>
          <a:blip r:embed="rId2"/>
          <a:stretch>
            <a:fillRect/>
          </a:stretch>
        </p:blipFill>
        <p:spPr>
          <a:xfrm>
            <a:off x="4976771" y="1801806"/>
            <a:ext cx="3856907" cy="1449635"/>
          </a:xfrm>
          <a:prstGeom prst="rect">
            <a:avLst/>
          </a:prstGeom>
        </p:spPr>
      </p:pic>
      <p:pic>
        <p:nvPicPr>
          <p:cNvPr id="5" name="Picture 4">
            <a:extLst>
              <a:ext uri="{FF2B5EF4-FFF2-40B4-BE49-F238E27FC236}">
                <a16:creationId xmlns:a16="http://schemas.microsoft.com/office/drawing/2014/main" id="{2084A571-2844-4DA2-B6C7-D241BC303E2F}"/>
              </a:ext>
            </a:extLst>
          </p:cNvPr>
          <p:cNvPicPr>
            <a:picLocks noChangeAspect="1"/>
          </p:cNvPicPr>
          <p:nvPr/>
        </p:nvPicPr>
        <p:blipFill>
          <a:blip r:embed="rId3"/>
          <a:stretch>
            <a:fillRect/>
          </a:stretch>
        </p:blipFill>
        <p:spPr>
          <a:xfrm>
            <a:off x="4931869" y="3848521"/>
            <a:ext cx="3946710" cy="1853623"/>
          </a:xfrm>
          <a:prstGeom prst="rect">
            <a:avLst/>
          </a:prstGeom>
        </p:spPr>
      </p:pic>
    </p:spTree>
    <p:extLst>
      <p:ext uri="{BB962C8B-B14F-4D97-AF65-F5344CB8AC3E}">
        <p14:creationId xmlns:p14="http://schemas.microsoft.com/office/powerpoint/2010/main" val="25142249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DEI: Navigation</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4844937" cy="40934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7: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Once all items are complete, click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Finished</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8"/>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8"/>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8"/>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8: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To review or edit data, select the item that you wish to review. Once you have verified that the data you have entered is accurate, click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I am finished with this task</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8"/>
              <a:tabLst/>
              <a:defRPr/>
            </a:pP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9: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Click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Yes</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to submit the task.</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 name="Picture 3"/>
          <p:cNvPicPr>
            <a:picLocks noChangeAspect="1"/>
          </p:cNvPicPr>
          <p:nvPr/>
        </p:nvPicPr>
        <p:blipFill>
          <a:blip r:embed="rId2"/>
          <a:stretch>
            <a:fillRect/>
          </a:stretch>
        </p:blipFill>
        <p:spPr>
          <a:xfrm>
            <a:off x="5268686" y="1779310"/>
            <a:ext cx="2314575" cy="514350"/>
          </a:xfrm>
          <a:prstGeom prst="rect">
            <a:avLst/>
          </a:prstGeom>
        </p:spPr>
      </p:pic>
      <p:pic>
        <p:nvPicPr>
          <p:cNvPr id="10" name="Picture 9"/>
          <p:cNvPicPr/>
          <p:nvPr/>
        </p:nvPicPr>
        <p:blipFill>
          <a:blip r:embed="rId3"/>
          <a:stretch>
            <a:fillRect/>
          </a:stretch>
        </p:blipFill>
        <p:spPr>
          <a:xfrm>
            <a:off x="5268686" y="2442645"/>
            <a:ext cx="3161232" cy="2508460"/>
          </a:xfrm>
          <a:prstGeom prst="rect">
            <a:avLst/>
          </a:prstGeom>
        </p:spPr>
      </p:pic>
      <p:pic>
        <p:nvPicPr>
          <p:cNvPr id="11" name="Picture 10"/>
          <p:cNvPicPr/>
          <p:nvPr/>
        </p:nvPicPr>
        <p:blipFill>
          <a:blip r:embed="rId4"/>
          <a:stretch>
            <a:fillRect/>
          </a:stretch>
        </p:blipFill>
        <p:spPr>
          <a:xfrm>
            <a:off x="5221968" y="5110747"/>
            <a:ext cx="3690257" cy="795145"/>
          </a:xfrm>
          <a:prstGeom prst="rect">
            <a:avLst/>
          </a:prstGeom>
        </p:spPr>
      </p:pic>
    </p:spTree>
    <p:extLst>
      <p:ext uri="{BB962C8B-B14F-4D97-AF65-F5344CB8AC3E}">
        <p14:creationId xmlns:p14="http://schemas.microsoft.com/office/powerpoint/2010/main" val="30254287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Thank you!</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423818" y="1642155"/>
            <a:ext cx="8224699" cy="3852006"/>
          </a:xfrm>
          <a:prstGeom prst="rect">
            <a:avLst/>
          </a:prstGeom>
        </p:spPr>
        <p:txBody>
          <a:bodyPr rtlCol="0">
            <a:noAutofit/>
          </a:bodyPr>
          <a:lst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FFFFFF">
                  <a:lumMod val="65000"/>
                </a:srgbClr>
              </a:buClr>
              <a:buSzTx/>
              <a:buFont typeface="Arial" panose="020B0604020202020204" pitchFamily="34" charset="0"/>
              <a:buNone/>
              <a:tabLst/>
              <a:defRPr/>
            </a:pPr>
            <a:r>
              <a:rPr kumimoji="0" lang="en-US" sz="3200" b="1" i="0" u="none" strike="noStrike" kern="1200" cap="none" spc="0" normalizeH="0" baseline="0" noProof="0" dirty="0">
                <a:ln>
                  <a:noFill/>
                </a:ln>
                <a:solidFill>
                  <a:srgbClr val="4E76A0">
                    <a:lumMod val="75000"/>
                  </a:srgbClr>
                </a:solidFill>
                <a:effectLst/>
                <a:uLnTx/>
                <a:uFillTx/>
                <a:latin typeface="Arial"/>
                <a:cs typeface="Arial" pitchFamily="34" charset="0"/>
              </a:rPr>
              <a:t>Further Information</a:t>
            </a:r>
          </a:p>
          <a:p>
            <a:pPr marL="0" marR="0" lvl="0" indent="0" algn="l" defTabSz="914400" rtl="0" eaLnBrk="1" fontAlgn="auto" latinLnBrk="0" hangingPunct="1">
              <a:lnSpc>
                <a:spcPct val="100000"/>
              </a:lnSpc>
              <a:spcBef>
                <a:spcPts val="600"/>
              </a:spcBef>
              <a:spcAft>
                <a:spcPts val="0"/>
              </a:spcAft>
              <a:buClr>
                <a:srgbClr val="FFFFFF">
                  <a:lumMod val="65000"/>
                </a:srgbClr>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4E76A0">
                  <a:lumMod val="75000"/>
                </a:srgbClr>
              </a:solidFill>
              <a:effectLst/>
              <a:uLnTx/>
              <a:uFillTx/>
              <a:latin typeface="Arial"/>
              <a:cs typeface="Arial" pitchFamily="34" charset="0"/>
            </a:endParaRPr>
          </a:p>
          <a:p>
            <a:pPr marL="0" marR="0" lvl="0" indent="0" algn="ctr" defTabSz="914400" rtl="0" eaLnBrk="1" fontAlgn="auto" latinLnBrk="0" hangingPunct="1">
              <a:lnSpc>
                <a:spcPct val="100000"/>
              </a:lnSpc>
              <a:spcBef>
                <a:spcPts val="600"/>
              </a:spcBef>
              <a:spcAft>
                <a:spcPts val="0"/>
              </a:spcAft>
              <a:buClr>
                <a:srgbClr val="FFFFFF">
                  <a:lumMod val="65000"/>
                </a:srgbClr>
              </a:buClr>
              <a:buSzTx/>
              <a:buFont typeface="Wingdings" pitchFamily="2" charset="2"/>
              <a:buNone/>
              <a:tabLst/>
              <a:defRPr/>
            </a:pPr>
            <a:r>
              <a:rPr kumimoji="0" lang="en-US" sz="2400" b="1" i="0" u="none" strike="noStrike" kern="1200" cap="none" spc="0" normalizeH="0" baseline="0" noProof="0" dirty="0">
                <a:ln>
                  <a:noFill/>
                </a:ln>
                <a:solidFill>
                  <a:srgbClr val="4E76A0">
                    <a:lumMod val="75000"/>
                  </a:srgbClr>
                </a:solidFill>
                <a:effectLst/>
                <a:uLnTx/>
                <a:uFillTx/>
                <a:latin typeface="Arial"/>
                <a:cs typeface="Arial" pitchFamily="34" charset="0"/>
              </a:rPr>
              <a:t>Connecticut Assessment Program Portal  </a:t>
            </a:r>
          </a:p>
          <a:p>
            <a:pPr marL="230187" marR="0" lvl="1" indent="0" algn="ctr" defTabSz="914400" rtl="0" eaLnBrk="1" fontAlgn="auto" latinLnBrk="0" hangingPunct="1">
              <a:lnSpc>
                <a:spcPct val="100000"/>
              </a:lnSpc>
              <a:spcBef>
                <a:spcPts val="600"/>
              </a:spcBef>
              <a:spcAft>
                <a:spcPts val="0"/>
              </a:spcAft>
              <a:buClr>
                <a:srgbClr val="FFFFFF">
                  <a:lumMod val="65000"/>
                </a:srgbClr>
              </a:buClr>
              <a:buSzTx/>
              <a:buFont typeface="Arial" pitchFamily="34" charset="0"/>
              <a:buNone/>
              <a:tabLst/>
              <a:defRPr/>
            </a:pPr>
            <a:r>
              <a:rPr kumimoji="0" lang="en-US" sz="1800" b="0" i="0" u="none" strike="noStrike" kern="1200" cap="none" spc="0" normalizeH="0" baseline="0" noProof="0" dirty="0">
                <a:ln>
                  <a:noFill/>
                </a:ln>
                <a:solidFill>
                  <a:srgbClr val="FF0000"/>
                </a:solidFill>
                <a:effectLst/>
                <a:uLnTx/>
                <a:uFillTx/>
                <a:latin typeface="Arial"/>
                <a:cs typeface="Arial" pitchFamily="34" charset="0"/>
                <a:hlinkClick r:id="rId2"/>
              </a:rPr>
              <a:t>http://ct.portal.airast.org/</a:t>
            </a:r>
            <a:endParaRPr kumimoji="0" lang="en-US" sz="1800" b="0" i="0" u="none" strike="noStrike" kern="1200" cap="none" spc="0" normalizeH="0" baseline="0" noProof="0" dirty="0">
              <a:ln>
                <a:noFill/>
              </a:ln>
              <a:solidFill>
                <a:srgbClr val="FF0000"/>
              </a:solidFill>
              <a:effectLst/>
              <a:uLnTx/>
              <a:uFillTx/>
              <a:latin typeface="Arial"/>
              <a:cs typeface="Arial" pitchFamily="34" charset="0"/>
            </a:endParaRPr>
          </a:p>
          <a:p>
            <a:pPr marL="463550" marR="0" lvl="1" indent="-233363" algn="l" defTabSz="914400" rtl="0" eaLnBrk="1" fontAlgn="auto" latinLnBrk="0" hangingPunct="1">
              <a:lnSpc>
                <a:spcPct val="100000"/>
              </a:lnSpc>
              <a:spcBef>
                <a:spcPts val="600"/>
              </a:spcBef>
              <a:spcAft>
                <a:spcPts val="0"/>
              </a:spcAft>
              <a:buClr>
                <a:srgbClr val="FFFFFF">
                  <a:lumMod val="65000"/>
                </a:srgbClr>
              </a:buClr>
              <a:buSzTx/>
              <a:buFont typeface="Arial"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Arial"/>
              <a:cs typeface="Arial" pitchFamily="34" charset="0"/>
            </a:endParaRPr>
          </a:p>
          <a:p>
            <a:pPr marL="0" marR="0" lvl="0" indent="0" algn="ctr" defTabSz="914400" rtl="0" eaLnBrk="0" fontAlgn="base" latinLnBrk="0" hangingPunct="0">
              <a:lnSpc>
                <a:spcPct val="100000"/>
              </a:lnSpc>
              <a:spcBef>
                <a:spcPts val="600"/>
              </a:spcBef>
              <a:spcAft>
                <a:spcPts val="0"/>
              </a:spcAft>
              <a:buClr>
                <a:srgbClr val="FFFFFF">
                  <a:lumMod val="65000"/>
                </a:srgbClr>
              </a:buClr>
              <a:buSzTx/>
              <a:buFont typeface="Wingdings" pitchFamily="2" charset="2"/>
              <a:buNone/>
              <a:tabLst/>
              <a:defRPr/>
            </a:pPr>
            <a:r>
              <a:rPr kumimoji="0" lang="en-US" sz="2400" b="1" i="0" u="none" strike="noStrike" kern="1200" cap="none" spc="0" normalizeH="0" baseline="0" noProof="0" dirty="0">
                <a:ln>
                  <a:noFill/>
                </a:ln>
                <a:solidFill>
                  <a:srgbClr val="4E76A0">
                    <a:lumMod val="75000"/>
                  </a:srgbClr>
                </a:solidFill>
                <a:effectLst/>
                <a:uLnTx/>
                <a:uFillTx/>
                <a:latin typeface="Arial"/>
                <a:cs typeface="Arial" pitchFamily="34" charset="0"/>
              </a:rPr>
              <a:t>Connecticut Help Desk  </a:t>
            </a:r>
            <a:endParaRPr kumimoji="0" lang="en-US" sz="2400" b="0" i="0" u="none" strike="noStrike" kern="1200" cap="none" spc="0" normalizeH="0" baseline="0" noProof="0" dirty="0">
              <a:ln>
                <a:noFill/>
              </a:ln>
              <a:solidFill>
                <a:srgbClr val="4E76A0">
                  <a:lumMod val="75000"/>
                </a:srgbClr>
              </a:solidFill>
              <a:effectLst/>
              <a:uLnTx/>
              <a:uFillTx/>
              <a:latin typeface="Arial"/>
              <a:cs typeface="Arial" pitchFamily="34" charset="0"/>
            </a:endParaRPr>
          </a:p>
          <a:p>
            <a:pPr marL="230187" marR="0" lvl="1" indent="0" algn="ctr" defTabSz="914400" rtl="0" eaLnBrk="0" fontAlgn="base" latinLnBrk="0" hangingPunct="0">
              <a:lnSpc>
                <a:spcPct val="100000"/>
              </a:lnSpc>
              <a:spcBef>
                <a:spcPts val="600"/>
              </a:spcBef>
              <a:spcAft>
                <a:spcPts val="0"/>
              </a:spcAft>
              <a:buClr>
                <a:srgbClr val="FFFFFF">
                  <a:lumMod val="65000"/>
                </a:srgbClr>
              </a:buClr>
              <a:buSzTx/>
              <a:buFont typeface="Arial" pitchFamily="34" charset="0"/>
              <a:buNone/>
              <a:tabLst/>
              <a:defRPr/>
            </a:pP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American Institutes for Research</a:t>
            </a:r>
          </a:p>
          <a:p>
            <a:pPr marL="230187" marR="0" lvl="1" indent="0" algn="ctr" defTabSz="914400" rtl="0" eaLnBrk="0" fontAlgn="base" latinLnBrk="0" hangingPunct="0">
              <a:lnSpc>
                <a:spcPct val="100000"/>
              </a:lnSpc>
              <a:spcBef>
                <a:spcPts val="600"/>
              </a:spcBef>
              <a:spcAft>
                <a:spcPts val="0"/>
              </a:spcAft>
              <a:buClr>
                <a:srgbClr val="FFFFFF">
                  <a:lumMod val="65000"/>
                </a:srgbClr>
              </a:buClr>
              <a:buSzTx/>
              <a:buFont typeface="Arial" pitchFamily="34" charset="0"/>
              <a:buNone/>
              <a:tabLst/>
              <a:defRPr/>
            </a:pP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1.844.202.7583</a:t>
            </a:r>
          </a:p>
          <a:p>
            <a:pPr marL="230187" marR="0" lvl="1" indent="0" algn="ctr" defTabSz="914400" rtl="0" eaLnBrk="0" fontAlgn="base" latinLnBrk="0" hangingPunct="0">
              <a:lnSpc>
                <a:spcPct val="100000"/>
              </a:lnSpc>
              <a:spcBef>
                <a:spcPts val="600"/>
              </a:spcBef>
              <a:spcAft>
                <a:spcPts val="0"/>
              </a:spcAft>
              <a:buClr>
                <a:srgbClr val="FFFFFF">
                  <a:lumMod val="65000"/>
                </a:srgbClr>
              </a:buClr>
              <a:buSzTx/>
              <a:buFont typeface="Arial" pitchFamily="34" charset="0"/>
              <a:buNone/>
              <a:tabLst/>
              <a:defRPr/>
            </a:pP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hlinkClick r:id="rId3"/>
              </a:rPr>
              <a:t>CTHelpDesk@air.org</a:t>
            </a:r>
            <a:endPar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endParaRPr>
          </a:p>
          <a:p>
            <a:pPr marL="233363" marR="0" lvl="0" indent="-233363" algn="l" defTabSz="914400" rtl="0" eaLnBrk="1" fontAlgn="auto" latinLnBrk="0" hangingPunct="1">
              <a:lnSpc>
                <a:spcPct val="100000"/>
              </a:lnSpc>
              <a:spcBef>
                <a:spcPts val="600"/>
              </a:spcBef>
              <a:spcAft>
                <a:spcPts val="0"/>
              </a:spcAft>
              <a:buClr>
                <a:srgbClr val="FFFFFF">
                  <a:lumMod val="65000"/>
                </a:srgbClr>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0000"/>
              </a:solidFill>
              <a:effectLst/>
              <a:uLnTx/>
              <a:uFillTx/>
              <a:latin typeface="Arial"/>
              <a:cs typeface="Arial" pitchFamily="34" charset="0"/>
            </a:endParaRPr>
          </a:p>
        </p:txBody>
      </p:sp>
    </p:spTree>
    <p:extLst>
      <p:ext uri="{BB962C8B-B14F-4D97-AF65-F5344CB8AC3E}">
        <p14:creationId xmlns:p14="http://schemas.microsoft.com/office/powerpoint/2010/main" val="12607130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52" y="1945067"/>
            <a:ext cx="3372169" cy="1233721"/>
          </a:xfrm>
          <a:prstGeom prst="rect">
            <a:avLst/>
          </a:prstGeom>
        </p:spPr>
      </p:pic>
      <p:pic>
        <p:nvPicPr>
          <p:cNvPr id="3" name="Picture 2"/>
          <p:cNvPicPr>
            <a:picLocks noChangeAspect="1"/>
          </p:cNvPicPr>
          <p:nvPr/>
        </p:nvPicPr>
        <p:blipFill>
          <a:blip r:embed="rId4"/>
          <a:stretch>
            <a:fillRect/>
          </a:stretch>
        </p:blipFill>
        <p:spPr>
          <a:xfrm>
            <a:off x="5709672" y="1850509"/>
            <a:ext cx="2289772" cy="1218534"/>
          </a:xfrm>
          <a:prstGeom prst="rect">
            <a:avLst/>
          </a:prstGeom>
        </p:spPr>
      </p:pic>
      <p:sp>
        <p:nvSpPr>
          <p:cNvPr id="5" name="Rectangle 4"/>
          <p:cNvSpPr/>
          <p:nvPr/>
        </p:nvSpPr>
        <p:spPr>
          <a:xfrm>
            <a:off x="477982" y="317017"/>
            <a:ext cx="8156863" cy="1446550"/>
          </a:xfrm>
          <a:prstGeom prst="rect">
            <a:avLst/>
          </a:prstGeom>
        </p:spPr>
        <p:txBody>
          <a:bodyPr wrap="square">
            <a:spAutoFit/>
          </a:bodyPr>
          <a:lstStyle/>
          <a:p>
            <a:pPr algn="ctr"/>
            <a:r>
              <a:rPr lang="en-US" sz="4400" dirty="0">
                <a:ln w="0"/>
                <a:solidFill>
                  <a:srgbClr val="000099"/>
                </a:solidFill>
                <a:latin typeface="Arial" panose="020B0604020202020204" pitchFamily="34" charset="0"/>
                <a:cs typeface="Arial" panose="020B0604020202020204" pitchFamily="34" charset="0"/>
              </a:rPr>
              <a:t> Student Assessment for Special Populations </a:t>
            </a:r>
            <a:endParaRPr lang="en-US" sz="4400" dirty="0">
              <a:latin typeface="Arial" panose="020B0604020202020204" pitchFamily="34" charset="0"/>
              <a:cs typeface="Arial" panose="020B0604020202020204" pitchFamily="34" charset="0"/>
            </a:endParaRPr>
          </a:p>
        </p:txBody>
      </p:sp>
      <p:sp>
        <p:nvSpPr>
          <p:cNvPr id="8" name="TextBox 7"/>
          <p:cNvSpPr txBox="1"/>
          <p:nvPr/>
        </p:nvSpPr>
        <p:spPr>
          <a:xfrm>
            <a:off x="1070264" y="3274012"/>
            <a:ext cx="7564581" cy="553998"/>
          </a:xfrm>
          <a:prstGeom prst="rect">
            <a:avLst/>
          </a:prstGeom>
          <a:noFill/>
        </p:spPr>
        <p:txBody>
          <a:bodyPr wrap="square" rtlCol="0">
            <a:spAutoFit/>
          </a:bodyPr>
          <a:lstStyle/>
          <a:p>
            <a:r>
              <a:rPr lang="en-US" dirty="0"/>
              <a:t>Connecticut Alternate Assessment System</a:t>
            </a:r>
          </a:p>
        </p:txBody>
      </p:sp>
      <p:pic>
        <p:nvPicPr>
          <p:cNvPr id="9" name="Picture 8"/>
          <p:cNvPicPr>
            <a:picLocks noChangeAspect="1"/>
          </p:cNvPicPr>
          <p:nvPr/>
        </p:nvPicPr>
        <p:blipFill>
          <a:blip r:embed="rId5"/>
          <a:stretch>
            <a:fillRect/>
          </a:stretch>
        </p:blipFill>
        <p:spPr>
          <a:xfrm>
            <a:off x="6463145" y="3873328"/>
            <a:ext cx="1403637" cy="1381590"/>
          </a:xfrm>
          <a:prstGeom prst="rect">
            <a:avLst/>
          </a:prstGeom>
        </p:spPr>
      </p:pic>
      <p:pic>
        <p:nvPicPr>
          <p:cNvPr id="10" name="Picture 9"/>
          <p:cNvPicPr>
            <a:picLocks noChangeAspect="1"/>
          </p:cNvPicPr>
          <p:nvPr/>
        </p:nvPicPr>
        <p:blipFill>
          <a:blip r:embed="rId6"/>
          <a:stretch>
            <a:fillRect/>
          </a:stretch>
        </p:blipFill>
        <p:spPr>
          <a:xfrm>
            <a:off x="985280" y="3904921"/>
            <a:ext cx="2469855" cy="806335"/>
          </a:xfrm>
          <a:prstGeom prst="rect">
            <a:avLst/>
          </a:prstGeom>
        </p:spPr>
      </p:pic>
      <p:sp>
        <p:nvSpPr>
          <p:cNvPr id="11" name="TextBox 10"/>
          <p:cNvSpPr txBox="1"/>
          <p:nvPr/>
        </p:nvSpPr>
        <p:spPr>
          <a:xfrm>
            <a:off x="5281090" y="4157258"/>
            <a:ext cx="1271502" cy="584775"/>
          </a:xfrm>
          <a:prstGeom prst="rect">
            <a:avLst/>
          </a:prstGeom>
          <a:noFill/>
        </p:spPr>
        <p:txBody>
          <a:bodyPr wrap="none" rtlCol="0">
            <a:spAutoFit/>
          </a:bodyPr>
          <a:lstStyle/>
          <a:p>
            <a:r>
              <a:rPr lang="en-US" sz="3200" b="1" dirty="0">
                <a:solidFill>
                  <a:srgbClr val="000099"/>
                </a:solidFill>
              </a:rPr>
              <a:t>CTAS</a:t>
            </a:r>
          </a:p>
        </p:txBody>
      </p:sp>
    </p:spTree>
    <p:extLst>
      <p:ext uri="{BB962C8B-B14F-4D97-AF65-F5344CB8AC3E}">
        <p14:creationId xmlns:p14="http://schemas.microsoft.com/office/powerpoint/2010/main" val="36598162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896" y="416432"/>
            <a:ext cx="9091848" cy="54204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TextBox 3"/>
          <p:cNvSpPr txBox="1"/>
          <p:nvPr/>
        </p:nvSpPr>
        <p:spPr>
          <a:xfrm>
            <a:off x="788895" y="450641"/>
            <a:ext cx="2352392" cy="461665"/>
          </a:xfrm>
          <a:prstGeom prst="rect">
            <a:avLst/>
          </a:prstGeom>
          <a:noFill/>
        </p:spPr>
        <p:txBody>
          <a:bodyPr wrap="square" rtlCol="0">
            <a:spAutoFit/>
          </a:bodyPr>
          <a:lstStyle/>
          <a:p>
            <a:r>
              <a:rPr lang="en-US" sz="2400" dirty="0">
                <a:latin typeface="Arial" pitchFamily="34" charset="0"/>
                <a:cs typeface="Arial" pitchFamily="34" charset="0"/>
              </a:rPr>
              <a:t>Universal Tools:</a:t>
            </a:r>
          </a:p>
        </p:txBody>
      </p:sp>
      <p:sp>
        <p:nvSpPr>
          <p:cNvPr id="5" name="TextBox 4"/>
          <p:cNvSpPr txBox="1"/>
          <p:nvPr/>
        </p:nvSpPr>
        <p:spPr>
          <a:xfrm>
            <a:off x="3062195" y="521148"/>
            <a:ext cx="3091180" cy="400110"/>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n-US" sz="2000" i="1" dirty="0">
                <a:latin typeface="Arial" pitchFamily="34" charset="0"/>
                <a:cs typeface="Arial" pitchFamily="34" charset="0"/>
              </a:rPr>
              <a:t>Available to ALL students</a:t>
            </a:r>
          </a:p>
        </p:txBody>
      </p:sp>
      <p:sp>
        <p:nvSpPr>
          <p:cNvPr id="6" name="Rounded Rectangle 5"/>
          <p:cNvSpPr/>
          <p:nvPr/>
        </p:nvSpPr>
        <p:spPr>
          <a:xfrm>
            <a:off x="202522" y="1082802"/>
            <a:ext cx="1672223" cy="27252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graphicFrame>
        <p:nvGraphicFramePr>
          <p:cNvPr id="2" name="Diagram 1"/>
          <p:cNvGraphicFramePr/>
          <p:nvPr>
            <p:extLst/>
          </p:nvPr>
        </p:nvGraphicFramePr>
        <p:xfrm>
          <a:off x="339421" y="912306"/>
          <a:ext cx="1587688" cy="3113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p:cNvSpPr/>
          <p:nvPr/>
        </p:nvSpPr>
        <p:spPr>
          <a:xfrm>
            <a:off x="265020" y="3845559"/>
            <a:ext cx="1600200" cy="14458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graphicFrame>
        <p:nvGraphicFramePr>
          <p:cNvPr id="30" name="Diagram 29"/>
          <p:cNvGraphicFramePr/>
          <p:nvPr>
            <p:extLst/>
          </p:nvPr>
        </p:nvGraphicFramePr>
        <p:xfrm>
          <a:off x="335620" y="3877568"/>
          <a:ext cx="1539304" cy="13375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ounded Rectangle 10"/>
          <p:cNvSpPr/>
          <p:nvPr/>
        </p:nvSpPr>
        <p:spPr>
          <a:xfrm>
            <a:off x="2020454" y="973430"/>
            <a:ext cx="6991349" cy="48337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2" name="TextBox 11"/>
          <p:cNvSpPr txBox="1"/>
          <p:nvPr/>
        </p:nvSpPr>
        <p:spPr>
          <a:xfrm>
            <a:off x="2495560" y="894838"/>
            <a:ext cx="3526790" cy="400110"/>
          </a:xfrm>
          <a:prstGeom prst="rect">
            <a:avLst/>
          </a:prstGeom>
          <a:noFill/>
        </p:spPr>
        <p:txBody>
          <a:bodyPr wrap="square" rtlCol="0">
            <a:spAutoFit/>
          </a:bodyPr>
          <a:lstStyle/>
          <a:p>
            <a:r>
              <a:rPr lang="en-US" sz="2000" dirty="0">
                <a:latin typeface="Arial" pitchFamily="34" charset="0"/>
                <a:cs typeface="Arial" pitchFamily="34" charset="0"/>
              </a:rPr>
              <a:t>Designated Supports:</a:t>
            </a:r>
          </a:p>
        </p:txBody>
      </p:sp>
      <p:sp>
        <p:nvSpPr>
          <p:cNvPr id="13" name="TextBox 12"/>
          <p:cNvSpPr txBox="1"/>
          <p:nvPr/>
        </p:nvSpPr>
        <p:spPr>
          <a:xfrm>
            <a:off x="5055200" y="1082802"/>
            <a:ext cx="3175300" cy="523220"/>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n-US" sz="1400" i="1" dirty="0">
                <a:latin typeface="Arial" pitchFamily="34" charset="0"/>
                <a:cs typeface="Arial" pitchFamily="34" charset="0"/>
              </a:rPr>
              <a:t>Available to ANY student with a need determined by educators</a:t>
            </a:r>
          </a:p>
        </p:txBody>
      </p:sp>
      <p:sp>
        <p:nvSpPr>
          <p:cNvPr id="14" name="Rounded Rectangle 13"/>
          <p:cNvSpPr/>
          <p:nvPr/>
        </p:nvSpPr>
        <p:spPr>
          <a:xfrm>
            <a:off x="2017836" y="1362316"/>
            <a:ext cx="2019261" cy="17469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5" name="Rounded Rectangle 14"/>
          <p:cNvSpPr/>
          <p:nvPr/>
        </p:nvSpPr>
        <p:spPr>
          <a:xfrm>
            <a:off x="2090364" y="3184348"/>
            <a:ext cx="1890938" cy="23610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aphicFrame>
        <p:nvGraphicFramePr>
          <p:cNvPr id="31" name="Diagram 30"/>
          <p:cNvGraphicFramePr/>
          <p:nvPr>
            <p:extLst/>
          </p:nvPr>
        </p:nvGraphicFramePr>
        <p:xfrm>
          <a:off x="2072639" y="1248548"/>
          <a:ext cx="1875302" cy="190489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p:cNvGraphicFramePr/>
          <p:nvPr>
            <p:extLst/>
          </p:nvPr>
        </p:nvGraphicFramePr>
        <p:xfrm>
          <a:off x="2065417" y="2973241"/>
          <a:ext cx="1915885" cy="256944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8" name="Rounded Rectangle 17"/>
          <p:cNvSpPr/>
          <p:nvPr/>
        </p:nvSpPr>
        <p:spPr>
          <a:xfrm>
            <a:off x="4071170" y="1761779"/>
            <a:ext cx="4804449" cy="377085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9" name="TextBox 18"/>
          <p:cNvSpPr txBox="1"/>
          <p:nvPr/>
        </p:nvSpPr>
        <p:spPr>
          <a:xfrm>
            <a:off x="4353150" y="2002155"/>
            <a:ext cx="2293620" cy="400110"/>
          </a:xfrm>
          <a:prstGeom prst="rect">
            <a:avLst/>
          </a:prstGeom>
          <a:noFill/>
        </p:spPr>
        <p:txBody>
          <a:bodyPr wrap="square" rtlCol="0">
            <a:spAutoFit/>
          </a:bodyPr>
          <a:lstStyle/>
          <a:p>
            <a:r>
              <a:rPr lang="en-US" sz="2000" dirty="0">
                <a:latin typeface="Arial" pitchFamily="34" charset="0"/>
                <a:cs typeface="Arial" pitchFamily="34" charset="0"/>
              </a:rPr>
              <a:t>Accommodations:</a:t>
            </a:r>
          </a:p>
        </p:txBody>
      </p:sp>
      <p:sp>
        <p:nvSpPr>
          <p:cNvPr id="20" name="TextBox 19"/>
          <p:cNvSpPr txBox="1"/>
          <p:nvPr/>
        </p:nvSpPr>
        <p:spPr>
          <a:xfrm>
            <a:off x="6487392" y="1864912"/>
            <a:ext cx="2217420" cy="430887"/>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n-US" sz="1100" i="1" dirty="0">
                <a:latin typeface="Arial" pitchFamily="34" charset="0"/>
                <a:cs typeface="Arial" pitchFamily="34" charset="0"/>
              </a:rPr>
              <a:t>Available to students with an IEP or 504 Plan</a:t>
            </a:r>
          </a:p>
        </p:txBody>
      </p:sp>
      <p:sp>
        <p:nvSpPr>
          <p:cNvPr id="21" name="Rounded Rectangle 20"/>
          <p:cNvSpPr/>
          <p:nvPr/>
        </p:nvSpPr>
        <p:spPr>
          <a:xfrm>
            <a:off x="4170715" y="2554904"/>
            <a:ext cx="2077686" cy="17371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2" name="Rounded Rectangle 21"/>
          <p:cNvSpPr/>
          <p:nvPr/>
        </p:nvSpPr>
        <p:spPr>
          <a:xfrm>
            <a:off x="6272327" y="2528886"/>
            <a:ext cx="2496057" cy="269427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graphicFrame>
        <p:nvGraphicFramePr>
          <p:cNvPr id="8" name="Diagram 7"/>
          <p:cNvGraphicFramePr/>
          <p:nvPr>
            <p:extLst/>
          </p:nvPr>
        </p:nvGraphicFramePr>
        <p:xfrm>
          <a:off x="4170715" y="2420168"/>
          <a:ext cx="2108123" cy="187184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0" name="Diagram 9"/>
          <p:cNvGraphicFramePr/>
          <p:nvPr>
            <p:extLst/>
          </p:nvPr>
        </p:nvGraphicFramePr>
        <p:xfrm>
          <a:off x="6295035" y="2450125"/>
          <a:ext cx="2543712" cy="261367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25" name="TextBox 24"/>
          <p:cNvSpPr txBox="1"/>
          <p:nvPr/>
        </p:nvSpPr>
        <p:spPr>
          <a:xfrm>
            <a:off x="1953124" y="5585538"/>
            <a:ext cx="2064634" cy="246221"/>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000" b="1" dirty="0">
                <a:solidFill>
                  <a:schemeClr val="tx1"/>
                </a:solidFill>
              </a:rPr>
              <a:t>*Intended for English Learners (EL)</a:t>
            </a:r>
          </a:p>
        </p:txBody>
      </p:sp>
      <p:sp>
        <p:nvSpPr>
          <p:cNvPr id="26" name="TextBox 25"/>
          <p:cNvSpPr txBox="1"/>
          <p:nvPr/>
        </p:nvSpPr>
        <p:spPr>
          <a:xfrm>
            <a:off x="4377064" y="5271024"/>
            <a:ext cx="4294546" cy="26161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050" b="1" dirty="0"/>
              <a:t># </a:t>
            </a:r>
            <a:r>
              <a:rPr lang="en-US" sz="1050" b="1" i="1" dirty="0"/>
              <a:t>Requires Petition for Approval of Special Documented Accommodations </a:t>
            </a:r>
          </a:p>
        </p:txBody>
      </p:sp>
      <p:pic>
        <p:nvPicPr>
          <p:cNvPr id="28" name="Picture 27">
            <a:hlinkClick r:id="rId33"/>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863840" y="5465"/>
            <a:ext cx="1228008" cy="401413"/>
          </a:xfrm>
          <a:prstGeom prst="rect">
            <a:avLst/>
          </a:prstGeom>
          <a:effectLst>
            <a:glow rad="127000">
              <a:srgbClr val="FFFF00"/>
            </a:glow>
          </a:effectLst>
        </p:spPr>
      </p:pic>
      <p:sp>
        <p:nvSpPr>
          <p:cNvPr id="29" name="TextBox 28"/>
          <p:cNvSpPr txBox="1"/>
          <p:nvPr/>
        </p:nvSpPr>
        <p:spPr>
          <a:xfrm>
            <a:off x="4377323" y="4893730"/>
            <a:ext cx="1792139" cy="276999"/>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dirty="0"/>
              <a:t>~ </a:t>
            </a:r>
            <a:r>
              <a:rPr lang="en-US" sz="1050" b="1" dirty="0"/>
              <a:t>Requires Trained Educator</a:t>
            </a:r>
            <a:endParaRPr lang="en-US" sz="1200" b="1" dirty="0"/>
          </a:p>
        </p:txBody>
      </p:sp>
      <p:sp>
        <p:nvSpPr>
          <p:cNvPr id="32" name="TextBox 31"/>
          <p:cNvSpPr txBox="1"/>
          <p:nvPr/>
        </p:nvSpPr>
        <p:spPr>
          <a:xfrm>
            <a:off x="4369491" y="4523119"/>
            <a:ext cx="1792139" cy="276999"/>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dirty="0"/>
              <a:t>^ </a:t>
            </a:r>
            <a:r>
              <a:rPr lang="en-US" sz="1050" b="1" dirty="0"/>
              <a:t>NOT available for Science</a:t>
            </a:r>
            <a:endParaRPr lang="en-US" sz="1200" b="1" dirty="0"/>
          </a:p>
        </p:txBody>
      </p:sp>
      <p:sp>
        <p:nvSpPr>
          <p:cNvPr id="33" name="TextBox 32"/>
          <p:cNvSpPr txBox="1"/>
          <p:nvPr/>
        </p:nvSpPr>
        <p:spPr>
          <a:xfrm>
            <a:off x="4045211" y="5575310"/>
            <a:ext cx="2064634" cy="2616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100" b="1" dirty="0"/>
              <a:t>^ </a:t>
            </a:r>
            <a:r>
              <a:rPr lang="en-US" sz="1000" b="1" dirty="0"/>
              <a:t>NOT available for Science</a:t>
            </a:r>
            <a:endParaRPr lang="en-US" sz="1100" b="1" dirty="0"/>
          </a:p>
        </p:txBody>
      </p:sp>
      <p:sp>
        <p:nvSpPr>
          <p:cNvPr id="34" name="TextBox 33"/>
          <p:cNvSpPr txBox="1"/>
          <p:nvPr/>
        </p:nvSpPr>
        <p:spPr>
          <a:xfrm>
            <a:off x="315021" y="5323928"/>
            <a:ext cx="1622396" cy="261610"/>
          </a:xfrm>
          <a:prstGeom prst="rect">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100" b="1" dirty="0"/>
              <a:t>^ </a:t>
            </a:r>
            <a:r>
              <a:rPr lang="en-US" sz="1000" b="1" dirty="0"/>
              <a:t>NOT available for Science</a:t>
            </a:r>
            <a:endParaRPr lang="en-US" sz="1100" b="1" dirty="0"/>
          </a:p>
        </p:txBody>
      </p:sp>
      <p:pic>
        <p:nvPicPr>
          <p:cNvPr id="24" name="Picture 23">
            <a:hlinkClick r:id="rId35"/>
          </p:cNvPr>
          <p:cNvPicPr>
            <a:picLocks noChangeAspect="1"/>
          </p:cNvPicPr>
          <p:nvPr/>
        </p:nvPicPr>
        <p:blipFill>
          <a:blip r:embed="rId36"/>
          <a:stretch>
            <a:fillRect/>
          </a:stretch>
        </p:blipFill>
        <p:spPr>
          <a:xfrm>
            <a:off x="51695" y="11515"/>
            <a:ext cx="3155454" cy="397879"/>
          </a:xfrm>
          <a:prstGeom prst="rect">
            <a:avLst/>
          </a:prstGeom>
          <a:effectLst>
            <a:glow rad="127000">
              <a:srgbClr val="FFFF00"/>
            </a:glow>
            <a:outerShdw blurRad="50800" dist="50800" dir="5400000" algn="ctr" rotWithShape="0">
              <a:srgbClr val="FFFF00"/>
            </a:outerShdw>
          </a:effectLst>
        </p:spPr>
      </p:pic>
      <p:pic>
        <p:nvPicPr>
          <p:cNvPr id="35" name="Picture 34">
            <a:hlinkClick r:id="rId37"/>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718324" y="51521"/>
            <a:ext cx="1108006" cy="303094"/>
          </a:xfrm>
          <a:prstGeom prst="rect">
            <a:avLst/>
          </a:prstGeom>
          <a:effectLst>
            <a:glow rad="127000">
              <a:srgbClr val="FFFF00"/>
            </a:glow>
          </a:effectLst>
        </p:spPr>
      </p:pic>
      <p:sp>
        <p:nvSpPr>
          <p:cNvPr id="17" name="TextBox 16"/>
          <p:cNvSpPr txBox="1"/>
          <p:nvPr/>
        </p:nvSpPr>
        <p:spPr>
          <a:xfrm>
            <a:off x="7278255" y="6042909"/>
            <a:ext cx="1265381" cy="261610"/>
          </a:xfrm>
          <a:prstGeom prst="rect">
            <a:avLst/>
          </a:prstGeom>
          <a:noFill/>
        </p:spPr>
        <p:txBody>
          <a:bodyPr wrap="square" rtlCol="0">
            <a:spAutoFit/>
          </a:bodyPr>
          <a:lstStyle/>
          <a:p>
            <a:r>
              <a:rPr lang="en-US" sz="1100" dirty="0"/>
              <a:t>1/18/2019</a:t>
            </a:r>
          </a:p>
        </p:txBody>
      </p:sp>
      <p:pic>
        <p:nvPicPr>
          <p:cNvPr id="36" name="Picture 35"/>
          <p:cNvPicPr>
            <a:picLocks noChangeAspect="1"/>
          </p:cNvPicPr>
          <p:nvPr/>
        </p:nvPicPr>
        <p:blipFill>
          <a:blip r:embed="rId39"/>
          <a:stretch>
            <a:fillRect/>
          </a:stretch>
        </p:blipFill>
        <p:spPr>
          <a:xfrm>
            <a:off x="4348895" y="6453819"/>
            <a:ext cx="4457700" cy="171450"/>
          </a:xfrm>
          <a:prstGeom prst="rect">
            <a:avLst/>
          </a:prstGeom>
        </p:spPr>
      </p:pic>
    </p:spTree>
    <p:extLst>
      <p:ext uri="{BB962C8B-B14F-4D97-AF65-F5344CB8AC3E}">
        <p14:creationId xmlns:p14="http://schemas.microsoft.com/office/powerpoint/2010/main" val="38026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Graphic spid="2" grpId="0">
        <p:bldAsOne/>
      </p:bldGraphic>
      <p:bldGraphic spid="30" grpId="0">
        <p:bldAsOne/>
      </p:bldGraphic>
      <p:bldP spid="12" grpId="0"/>
      <p:bldP spid="13" grpId="0" animBg="1"/>
      <p:bldGraphic spid="31" grpId="0">
        <p:bldAsOne/>
      </p:bldGraphic>
      <p:bldGraphic spid="7" grpId="0">
        <p:bldAsOne/>
      </p:bldGraphic>
      <p:bldP spid="19" grpId="0"/>
      <p:bldP spid="20" grpId="0" animBg="1"/>
      <p:bldGraphic spid="8" grpId="0">
        <p:bldAsOne/>
      </p:bldGraphic>
      <p:bldGraphic spid="10" grpId="0">
        <p:bldAsOne/>
      </p:bldGraphic>
      <p:bldP spid="25" grpId="0" animBg="1"/>
      <p:bldP spid="26" grpId="0" animBg="1"/>
      <p:bldP spid="29" grpId="0" animBg="1"/>
      <p:bldP spid="32" grpId="0" animBg="1"/>
      <p:bldP spid="33" grpId="0" animBg="1"/>
      <p:bldP spid="3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 y="9143"/>
            <a:ext cx="9144000" cy="618555"/>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a:lstStyle>
            <a:lvl1pPr algn="ctr" rtl="0" eaLnBrk="1" fontAlgn="base" hangingPunct="1">
              <a:spcBef>
                <a:spcPct val="0"/>
              </a:spcBef>
              <a:spcAft>
                <a:spcPct val="0"/>
              </a:spcAft>
              <a:defRPr sz="44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r>
              <a:rPr lang="en-US" sz="3600" dirty="0">
                <a:ln w="0"/>
                <a:solidFill>
                  <a:srgbClr val="000099"/>
                </a:solidFill>
                <a:latin typeface="Arial" panose="020B0604020202020204" pitchFamily="34" charset="0"/>
                <a:ea typeface="+mj-ea"/>
                <a:cs typeface="Arial" panose="020B0604020202020204" pitchFamily="34" charset="0"/>
              </a:rPr>
              <a:t>Special Accommodation Procedures </a:t>
            </a:r>
          </a:p>
        </p:txBody>
      </p:sp>
      <p:sp>
        <p:nvSpPr>
          <p:cNvPr id="8" name="TextBox 7"/>
          <p:cNvSpPr txBox="1"/>
          <p:nvPr/>
        </p:nvSpPr>
        <p:spPr>
          <a:xfrm>
            <a:off x="1174404" y="5820975"/>
            <a:ext cx="7669876" cy="584775"/>
          </a:xfrm>
          <a:prstGeom prst="rect">
            <a:avLst/>
          </a:prstGeom>
          <a:noFill/>
        </p:spPr>
        <p:txBody>
          <a:bodyPr wrap="square" rtlCol="0">
            <a:spAutoFit/>
          </a:bodyPr>
          <a:lstStyle/>
          <a:p>
            <a:pPr marL="114300" indent="-114300"/>
            <a:r>
              <a:rPr lang="en-US" sz="1600" dirty="0"/>
              <a:t>*Read Aloud </a:t>
            </a:r>
            <a:r>
              <a:rPr lang="en-US" sz="1600" b="1" dirty="0"/>
              <a:t>Grades 3-8 ONLY </a:t>
            </a:r>
            <a:r>
              <a:rPr lang="en-US" sz="1600" dirty="0"/>
              <a:t>also requires the submission of the </a:t>
            </a:r>
            <a:r>
              <a:rPr lang="en-US" sz="1600" i="1" u="sng" dirty="0">
                <a:hlinkClick r:id="rId3"/>
              </a:rPr>
              <a:t>Text-to-Speech and Read Aloud Decision Guidelines</a:t>
            </a:r>
            <a:endParaRPr lang="en-US" sz="1600" i="1" u="sng" dirty="0"/>
          </a:p>
        </p:txBody>
      </p:sp>
      <p:sp>
        <p:nvSpPr>
          <p:cNvPr id="3" name="TextBox 2"/>
          <p:cNvSpPr txBox="1"/>
          <p:nvPr/>
        </p:nvSpPr>
        <p:spPr>
          <a:xfrm>
            <a:off x="2743200" y="804217"/>
            <a:ext cx="5806440" cy="5016758"/>
          </a:xfrm>
          <a:prstGeom prst="rect">
            <a:avLst/>
          </a:prstGeom>
          <a:noFill/>
          <a:ln>
            <a:solidFill>
              <a:schemeClr val="tx1"/>
            </a:solidFill>
          </a:ln>
        </p:spPr>
        <p:txBody>
          <a:bodyPr wrap="square" rtlCol="0">
            <a:spAutoFit/>
          </a:bodyPr>
          <a:lstStyle/>
          <a:p>
            <a:pPr algn="ctr"/>
            <a:r>
              <a:rPr lang="en-US" sz="1600" dirty="0"/>
              <a:t>Process:</a:t>
            </a:r>
          </a:p>
          <a:p>
            <a:r>
              <a:rPr lang="en-US" sz="1600" dirty="0"/>
              <a:t>1. The DA in TIDE should contact Deirdre Ducharme or Janet Stuck to report any student who may qualify.  DAs must provide: </a:t>
            </a:r>
          </a:p>
          <a:p>
            <a:pPr marL="285750" indent="-285750">
              <a:buFont typeface="Arial" panose="020B0604020202020204" pitchFamily="34" charset="0"/>
              <a:buChar char="•"/>
            </a:pPr>
            <a:r>
              <a:rPr lang="en-US" sz="1600" dirty="0"/>
              <a:t>SASID</a:t>
            </a:r>
          </a:p>
          <a:p>
            <a:pPr marL="285750" indent="-285750">
              <a:buFont typeface="Arial" panose="020B0604020202020204" pitchFamily="34" charset="0"/>
              <a:buChar char="•"/>
            </a:pPr>
            <a:r>
              <a:rPr lang="en-US" sz="1600" dirty="0"/>
              <a:t>Assessment Name; Subtests</a:t>
            </a:r>
          </a:p>
          <a:p>
            <a:pPr marL="285750" indent="-285750">
              <a:buFont typeface="Arial" panose="020B0604020202020204" pitchFamily="34" charset="0"/>
              <a:buChar char="•"/>
            </a:pPr>
            <a:r>
              <a:rPr lang="en-US" sz="1600" dirty="0"/>
              <a:t>Requested Accommodation and Rationale</a:t>
            </a:r>
          </a:p>
          <a:p>
            <a:endParaRPr lang="en-US" sz="1600" dirty="0"/>
          </a:p>
          <a:p>
            <a:r>
              <a:rPr lang="en-US" sz="1600" dirty="0"/>
              <a:t>2. Based on initial eligibility, the CSDE will provide the DA with the Special Documented Accommodations Petition for completion.</a:t>
            </a:r>
          </a:p>
          <a:p>
            <a:endParaRPr lang="en-US" sz="1600" dirty="0"/>
          </a:p>
          <a:p>
            <a:r>
              <a:rPr lang="en-US" sz="1600" dirty="0"/>
              <a:t>3. Fax the completed petition along with active IEP and additional evidence (if applicable) to </a:t>
            </a:r>
            <a:r>
              <a:rPr lang="en-US" sz="1600" dirty="0">
                <a:latin typeface="Arial" panose="020B0604020202020204" pitchFamily="34" charset="0"/>
                <a:cs typeface="Arial" panose="020B0604020202020204" pitchFamily="34" charset="0"/>
              </a:rPr>
              <a:t>860-326-0540.</a:t>
            </a:r>
          </a:p>
          <a:p>
            <a:endParaRPr lang="en-US" sz="1600" dirty="0"/>
          </a:p>
          <a:p>
            <a:r>
              <a:rPr lang="en-US" sz="1600" dirty="0"/>
              <a:t>4. CSDE will review petition and provide a letter of approval or guidance to district.</a:t>
            </a:r>
          </a:p>
          <a:p>
            <a:endParaRPr lang="en-US" sz="1600" dirty="0"/>
          </a:p>
          <a:p>
            <a:r>
              <a:rPr lang="en-US" sz="1600" dirty="0"/>
              <a:t>*Students may </a:t>
            </a:r>
            <a:r>
              <a:rPr lang="en-US" sz="1600" b="1" dirty="0"/>
              <a:t>not</a:t>
            </a:r>
            <a:r>
              <a:rPr lang="en-US" sz="1600" dirty="0"/>
              <a:t> be tested with requested accommodations until the district receives an approval letter from CSDE.</a:t>
            </a:r>
          </a:p>
        </p:txBody>
      </p:sp>
      <p:sp>
        <p:nvSpPr>
          <p:cNvPr id="4" name="Content Placeholder 3"/>
          <p:cNvSpPr>
            <a:spLocks noGrp="1"/>
          </p:cNvSpPr>
          <p:nvPr>
            <p:ph idx="4294967295"/>
          </p:nvPr>
        </p:nvSpPr>
        <p:spPr>
          <a:xfrm>
            <a:off x="289560" y="804217"/>
            <a:ext cx="2453640" cy="4351338"/>
          </a:xfrm>
          <a:prstGeom prst="rect">
            <a:avLst/>
          </a:prstGeom>
        </p:spPr>
        <p:txBody>
          <a:bodyPr>
            <a:noAutofit/>
          </a:bodyPr>
          <a:lstStyle/>
          <a:p>
            <a:pPr marL="0" indent="0">
              <a:buNone/>
            </a:pPr>
            <a:r>
              <a:rPr lang="en-US" sz="1600" dirty="0">
                <a:latin typeface="Arial" panose="020B0604020202020204" pitchFamily="34" charset="0"/>
                <a:cs typeface="Arial" panose="020B0604020202020204" pitchFamily="34" charset="0"/>
              </a:rPr>
              <a:t>Required for:</a:t>
            </a:r>
          </a:p>
          <a:p>
            <a:r>
              <a:rPr lang="en-US" sz="1600" dirty="0">
                <a:latin typeface="Arial" panose="020B0604020202020204" pitchFamily="34" charset="0"/>
                <a:cs typeface="Arial" panose="020B0604020202020204" pitchFamily="34" charset="0"/>
              </a:rPr>
              <a:t>*Read Aloud of Reading Passages</a:t>
            </a:r>
          </a:p>
          <a:p>
            <a:r>
              <a:rPr lang="en-US" sz="1600" dirty="0">
                <a:latin typeface="Arial" panose="020B0604020202020204" pitchFamily="34" charset="0"/>
                <a:cs typeface="Arial" panose="020B0604020202020204" pitchFamily="34" charset="0"/>
              </a:rPr>
              <a:t>Scribe</a:t>
            </a:r>
          </a:p>
          <a:p>
            <a:r>
              <a:rPr lang="en-US" sz="1600" dirty="0">
                <a:latin typeface="Arial" panose="020B0604020202020204" pitchFamily="34" charset="0"/>
                <a:cs typeface="Arial" panose="020B0604020202020204" pitchFamily="34" charset="0"/>
              </a:rPr>
              <a:t>Print on Demand</a:t>
            </a:r>
          </a:p>
          <a:p>
            <a:r>
              <a:rPr lang="en-US" sz="1600" dirty="0">
                <a:latin typeface="Arial" panose="020B0604020202020204" pitchFamily="34" charset="0"/>
                <a:cs typeface="Arial" panose="020B0604020202020204" pitchFamily="34" charset="0"/>
              </a:rPr>
              <a:t>Human Signer Accommodation</a:t>
            </a:r>
          </a:p>
          <a:p>
            <a:r>
              <a:rPr lang="en-US" sz="1600" dirty="0">
                <a:latin typeface="Arial" panose="020B0604020202020204" pitchFamily="34" charset="0"/>
                <a:cs typeface="Arial" panose="020B0604020202020204" pitchFamily="34" charset="0"/>
              </a:rPr>
              <a:t>Human Signer Passages Accommodation</a:t>
            </a:r>
          </a:p>
          <a:p>
            <a:r>
              <a:rPr lang="en-US" sz="1600" dirty="0">
                <a:latin typeface="Arial" panose="020B0604020202020204" pitchFamily="34" charset="0"/>
                <a:cs typeface="Arial" panose="020B0604020202020204" pitchFamily="34" charset="0"/>
              </a:rPr>
              <a:t>Any accommodation not listed that is unique to the student</a:t>
            </a:r>
          </a:p>
        </p:txBody>
      </p:sp>
    </p:spTree>
    <p:extLst>
      <p:ext uri="{BB962C8B-B14F-4D97-AF65-F5344CB8AC3E}">
        <p14:creationId xmlns:p14="http://schemas.microsoft.com/office/powerpoint/2010/main" val="594754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09728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What is New in 2019?</a:t>
            </a:r>
          </a:p>
        </p:txBody>
      </p:sp>
      <p:sp>
        <p:nvSpPr>
          <p:cNvPr id="5" name="Content Placeholder 4"/>
          <p:cNvSpPr>
            <a:spLocks noGrp="1"/>
          </p:cNvSpPr>
          <p:nvPr>
            <p:ph idx="1"/>
          </p:nvPr>
        </p:nvSpPr>
        <p:spPr>
          <a:xfrm>
            <a:off x="725214" y="937247"/>
            <a:ext cx="7693572" cy="5195889"/>
          </a:xfrm>
        </p:spPr>
        <p:txBody>
          <a:bodyPr>
            <a:normAutofit lnSpcReduction="10000"/>
          </a:bodyPr>
          <a:lstStyle/>
          <a:p>
            <a:r>
              <a:rPr lang="en-US" sz="3200" dirty="0"/>
              <a:t>New Secure Browser</a:t>
            </a:r>
          </a:p>
          <a:p>
            <a:r>
              <a:rPr lang="en-US" sz="3200" dirty="0"/>
              <a:t>Science Assessments – Standard and Alternate</a:t>
            </a:r>
          </a:p>
          <a:p>
            <a:r>
              <a:rPr lang="en-US" sz="3200" dirty="0"/>
              <a:t>Major New Support for NGSS Only</a:t>
            </a:r>
          </a:p>
          <a:p>
            <a:pPr lvl="1"/>
            <a:r>
              <a:rPr lang="en-US" sz="2800" dirty="0"/>
              <a:t>Spanish Presentation/Translation for Science  </a:t>
            </a:r>
          </a:p>
          <a:p>
            <a:r>
              <a:rPr lang="en-US" sz="3200" dirty="0"/>
              <a:t>No Testing of 12</a:t>
            </a:r>
            <a:r>
              <a:rPr lang="en-US" sz="3200" baseline="30000" dirty="0"/>
              <a:t>th</a:t>
            </a:r>
            <a:r>
              <a:rPr lang="en-US" sz="3200" dirty="0"/>
              <a:t> Graders</a:t>
            </a:r>
          </a:p>
          <a:p>
            <a:r>
              <a:rPr lang="en-US" sz="3200" dirty="0"/>
              <a:t>Sign-On Confirmation for all Test Administrators in the TA interface</a:t>
            </a:r>
          </a:p>
          <a:p>
            <a:r>
              <a:rPr lang="en-US" sz="3200" dirty="0"/>
              <a:t>Training for the TEA Role</a:t>
            </a:r>
          </a:p>
          <a:p>
            <a:r>
              <a:rPr lang="en-US" sz="3200" dirty="0"/>
              <a:t>Errata for Grade 5 CTAS</a:t>
            </a:r>
          </a:p>
          <a:p>
            <a:endParaRPr lang="en-US" sz="32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9" y="61236"/>
            <a:ext cx="1116281" cy="791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175" y="61236"/>
            <a:ext cx="1116281" cy="791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8583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200149" y="320633"/>
            <a:ext cx="6765131" cy="611841"/>
          </a:xfrm>
          <a:prstGeom prst="rect">
            <a:avLst/>
          </a:prstGeom>
          <a:solidFill>
            <a:schemeClr val="bg1"/>
          </a:solidFill>
          <a:ln w="3175">
            <a:noFill/>
          </a:ln>
        </p:spPr>
        <p:style>
          <a:lnRef idx="1">
            <a:schemeClr val="accent6"/>
          </a:lnRef>
          <a:fillRef idx="2">
            <a:schemeClr val="accent6"/>
          </a:fillRef>
          <a:effectRef idx="1">
            <a:schemeClr val="accent6"/>
          </a:effectRef>
          <a:fontRef idx="minor">
            <a:schemeClr val="dk1"/>
          </a:fontRef>
        </p:style>
        <p:txBody>
          <a:bodyPr/>
          <a:lstStyle>
            <a:lvl1pPr algn="ctr" rtl="0" eaLnBrk="1" fontAlgn="base" hangingPunct="1">
              <a:spcBef>
                <a:spcPct val="0"/>
              </a:spcBef>
              <a:spcAft>
                <a:spcPct val="0"/>
              </a:spcAft>
              <a:defRPr sz="44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r>
              <a:rPr lang="en-US" sz="3600" dirty="0">
                <a:ln w="0"/>
                <a:solidFill>
                  <a:srgbClr val="000099"/>
                </a:solidFill>
                <a:latin typeface="Arial" panose="020B0604020202020204" pitchFamily="34" charset="0"/>
                <a:ea typeface="+mj-ea"/>
                <a:cs typeface="Arial" panose="020B0604020202020204" pitchFamily="34" charset="0"/>
              </a:rPr>
              <a:t>Medical Exemption Procedure </a:t>
            </a:r>
          </a:p>
        </p:txBody>
      </p:sp>
      <p:pic>
        <p:nvPicPr>
          <p:cNvPr id="9" name="Picture 8"/>
          <p:cNvPicPr>
            <a:picLocks noChangeAspect="1"/>
          </p:cNvPicPr>
          <p:nvPr/>
        </p:nvPicPr>
        <p:blipFill>
          <a:blip r:embed="rId3"/>
          <a:stretch>
            <a:fillRect/>
          </a:stretch>
        </p:blipFill>
        <p:spPr>
          <a:xfrm>
            <a:off x="5291239" y="978998"/>
            <a:ext cx="1299072" cy="550600"/>
          </a:xfrm>
          <a:prstGeom prst="rect">
            <a:avLst/>
          </a:prstGeom>
        </p:spPr>
      </p:pic>
      <p:pic>
        <p:nvPicPr>
          <p:cNvPr id="12" name="Picture 11"/>
          <p:cNvPicPr>
            <a:picLocks noChangeAspect="1"/>
          </p:cNvPicPr>
          <p:nvPr/>
        </p:nvPicPr>
        <p:blipFill>
          <a:blip r:embed="rId4"/>
          <a:stretch>
            <a:fillRect/>
          </a:stretch>
        </p:blipFill>
        <p:spPr>
          <a:xfrm>
            <a:off x="2770237" y="975072"/>
            <a:ext cx="1271588" cy="507206"/>
          </a:xfrm>
          <a:prstGeom prst="rect">
            <a:avLst/>
          </a:prstGeom>
        </p:spPr>
      </p:pic>
      <p:pic>
        <p:nvPicPr>
          <p:cNvPr id="10" name="Picture 9"/>
          <p:cNvPicPr>
            <a:picLocks noChangeAspect="1"/>
          </p:cNvPicPr>
          <p:nvPr/>
        </p:nvPicPr>
        <p:blipFill>
          <a:blip r:embed="rId5"/>
          <a:stretch>
            <a:fillRect/>
          </a:stretch>
        </p:blipFill>
        <p:spPr>
          <a:xfrm>
            <a:off x="4156166" y="943851"/>
            <a:ext cx="1020732" cy="543197"/>
          </a:xfrm>
          <a:prstGeom prst="rect">
            <a:avLst/>
          </a:prstGeom>
        </p:spPr>
      </p:pic>
      <p:sp>
        <p:nvSpPr>
          <p:cNvPr id="15" name="TextBox 14"/>
          <p:cNvSpPr txBox="1"/>
          <p:nvPr/>
        </p:nvSpPr>
        <p:spPr>
          <a:xfrm>
            <a:off x="694426" y="2015530"/>
            <a:ext cx="8139023" cy="3046988"/>
          </a:xfrm>
          <a:prstGeom prst="rect">
            <a:avLst/>
          </a:prstGeom>
          <a:noFill/>
        </p:spPr>
        <p:txBody>
          <a:bodyPr wrap="square" rtlCol="0">
            <a:spAutoFit/>
          </a:bodyPr>
          <a:lstStyle/>
          <a:p>
            <a:r>
              <a:rPr lang="en-US" sz="2400" dirty="0"/>
              <a:t>In Connecticut, the exemption determination for a medical emergency rests primarily on the following criteria: </a:t>
            </a:r>
          </a:p>
          <a:p>
            <a:endParaRPr lang="en-US" sz="2400" b="1" dirty="0"/>
          </a:p>
          <a:p>
            <a:r>
              <a:rPr lang="en-US" sz="2400" b="1" dirty="0"/>
              <a:t>The student is unable to attend school and is medically/emotionally unavailable for homebound/hospitalized instruction.</a:t>
            </a:r>
            <a:r>
              <a:rPr lang="en-US" sz="2400" dirty="0"/>
              <a:t> </a:t>
            </a:r>
          </a:p>
          <a:p>
            <a:endParaRPr lang="en-US" sz="2400" dirty="0"/>
          </a:p>
          <a:p>
            <a:r>
              <a:rPr lang="en-US" sz="2400" dirty="0"/>
              <a:t> See Appendix A of the Assessment Guidelines. </a:t>
            </a:r>
          </a:p>
        </p:txBody>
      </p:sp>
      <p:pic>
        <p:nvPicPr>
          <p:cNvPr id="16" name="Picture 15"/>
          <p:cNvPicPr>
            <a:picLocks noChangeAspect="1"/>
          </p:cNvPicPr>
          <p:nvPr/>
        </p:nvPicPr>
        <p:blipFill>
          <a:blip r:embed="rId6"/>
          <a:stretch>
            <a:fillRect/>
          </a:stretch>
        </p:blipFill>
        <p:spPr>
          <a:xfrm>
            <a:off x="7058067" y="943851"/>
            <a:ext cx="1233377" cy="585747"/>
          </a:xfrm>
          <a:prstGeom prst="rect">
            <a:avLst/>
          </a:prstGeom>
        </p:spPr>
      </p:pic>
      <p:pic>
        <p:nvPicPr>
          <p:cNvPr id="17" name="Picture 16"/>
          <p:cNvPicPr>
            <a:picLocks noChangeAspect="1"/>
          </p:cNvPicPr>
          <p:nvPr/>
        </p:nvPicPr>
        <p:blipFill>
          <a:blip r:embed="rId7"/>
          <a:stretch>
            <a:fillRect/>
          </a:stretch>
        </p:blipFill>
        <p:spPr>
          <a:xfrm>
            <a:off x="376763" y="978704"/>
            <a:ext cx="2274331" cy="371549"/>
          </a:xfrm>
          <a:prstGeom prst="rect">
            <a:avLst/>
          </a:prstGeom>
        </p:spPr>
      </p:pic>
    </p:spTree>
    <p:extLst>
      <p:ext uri="{BB962C8B-B14F-4D97-AF65-F5344CB8AC3E}">
        <p14:creationId xmlns:p14="http://schemas.microsoft.com/office/powerpoint/2010/main" val="35525933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9625" y="355600"/>
            <a:ext cx="7943850" cy="914400"/>
          </a:xfrm>
          <a:prstGeom prst="rect">
            <a:avLst/>
          </a:prstGeom>
          <a:noFill/>
        </p:spPr>
        <p:txBody>
          <a:bodyPr>
            <a:noAutofit/>
          </a:bodyPr>
          <a:lstStyle/>
          <a:p>
            <a:pPr algn="ctr"/>
            <a:r>
              <a:rPr lang="en-US" sz="3600" dirty="0">
                <a:solidFill>
                  <a:srgbClr val="000099"/>
                </a:solidFill>
                <a:latin typeface="Arial" panose="020B0604020202020204" pitchFamily="34" charset="0"/>
                <a:cs typeface="Arial" panose="020B0604020202020204" pitchFamily="34" charset="0"/>
              </a:rPr>
              <a:t>Alternate Assessment System Training Requirements</a:t>
            </a:r>
          </a:p>
        </p:txBody>
      </p:sp>
      <p:sp>
        <p:nvSpPr>
          <p:cNvPr id="5" name="Text Placeholder 4"/>
          <p:cNvSpPr>
            <a:spLocks noGrp="1"/>
          </p:cNvSpPr>
          <p:nvPr>
            <p:ph idx="4294967295"/>
          </p:nvPr>
        </p:nvSpPr>
        <p:spPr>
          <a:xfrm>
            <a:off x="636270" y="1391285"/>
            <a:ext cx="3453130" cy="4780915"/>
          </a:xfrm>
          <a:prstGeom prst="rect">
            <a:avLst/>
          </a:prstGeom>
        </p:spPr>
        <p:txBody>
          <a:bodyPr>
            <a:normAutofit fontScale="25000" lnSpcReduction="20000"/>
          </a:bodyPr>
          <a:lstStyle/>
          <a:p>
            <a:endParaRPr lang="en-US" sz="1500" dirty="0"/>
          </a:p>
          <a:p>
            <a:pPr>
              <a:lnSpc>
                <a:spcPct val="120000"/>
              </a:lnSpc>
              <a:spcBef>
                <a:spcPts val="0"/>
              </a:spcBef>
            </a:pPr>
            <a:r>
              <a:rPr lang="en-US" sz="7200" dirty="0">
                <a:latin typeface="Arial" panose="020B0604020202020204" pitchFamily="34" charset="0"/>
                <a:cs typeface="Arial" panose="020B0604020202020204" pitchFamily="34" charset="0"/>
              </a:rPr>
              <a:t>The required Alternate Assessment System Training is accessible online via the CSDE Comprehensive Assessment Program Portal. </a:t>
            </a:r>
          </a:p>
          <a:p>
            <a:pPr>
              <a:lnSpc>
                <a:spcPct val="120000"/>
              </a:lnSpc>
              <a:spcBef>
                <a:spcPts val="0"/>
              </a:spcBef>
            </a:pPr>
            <a:r>
              <a:rPr lang="en-US" sz="7200" b="1" dirty="0">
                <a:latin typeface="Arial" panose="020B0604020202020204" pitchFamily="34" charset="0"/>
                <a:cs typeface="Arial" panose="020B0604020202020204" pitchFamily="34" charset="0"/>
              </a:rPr>
              <a:t>All</a:t>
            </a:r>
            <a:r>
              <a:rPr lang="en-US" sz="7200" dirty="0">
                <a:latin typeface="Arial" panose="020B0604020202020204" pitchFamily="34" charset="0"/>
                <a:cs typeface="Arial" panose="020B0604020202020204" pitchFamily="34" charset="0"/>
              </a:rPr>
              <a:t> certified educators administering the alternate assessments, </a:t>
            </a:r>
            <a:r>
              <a:rPr lang="en-US" sz="7200" b="1" dirty="0">
                <a:latin typeface="Arial" panose="020B0604020202020204" pitchFamily="34" charset="0"/>
                <a:cs typeface="Arial" panose="020B0604020202020204" pitchFamily="34" charset="0"/>
              </a:rPr>
              <a:t>regardless of previous training status, </a:t>
            </a:r>
            <a:r>
              <a:rPr lang="en-US" sz="7200" dirty="0">
                <a:latin typeface="Arial" panose="020B0604020202020204" pitchFamily="34" charset="0"/>
                <a:cs typeface="Arial" panose="020B0604020202020204" pitchFamily="34" charset="0"/>
              </a:rPr>
              <a:t>must participate in the 2018-19 Alternate Assessment System Training and for each subsequent year. </a:t>
            </a:r>
          </a:p>
          <a:p>
            <a:pPr>
              <a:lnSpc>
                <a:spcPct val="120000"/>
              </a:lnSpc>
              <a:spcBef>
                <a:spcPts val="0"/>
              </a:spcBef>
            </a:pPr>
            <a:r>
              <a:rPr lang="en-US" sz="7200" dirty="0">
                <a:latin typeface="Arial" panose="020B0604020202020204" pitchFamily="34" charset="0"/>
                <a:cs typeface="Arial" panose="020B0604020202020204" pitchFamily="34" charset="0"/>
              </a:rPr>
              <a:t>TEAs must complete and pass the end-of-training quiz with a score of at least 80 percent or better. </a:t>
            </a:r>
          </a:p>
          <a:p>
            <a:pPr>
              <a:lnSpc>
                <a:spcPct val="120000"/>
              </a:lnSpc>
              <a:spcBef>
                <a:spcPts val="0"/>
              </a:spcBef>
            </a:pPr>
            <a:endParaRPr lang="en-US" sz="4400" dirty="0">
              <a:latin typeface="Arial" panose="020B0604020202020204" pitchFamily="34" charset="0"/>
              <a:cs typeface="Arial" panose="020B0604020202020204" pitchFamily="34" charset="0"/>
            </a:endParaRPr>
          </a:p>
        </p:txBody>
      </p:sp>
      <p:sp>
        <p:nvSpPr>
          <p:cNvPr id="4" name="Text Placeholder 4"/>
          <p:cNvSpPr txBox="1">
            <a:spLocks/>
          </p:cNvSpPr>
          <p:nvPr/>
        </p:nvSpPr>
        <p:spPr>
          <a:xfrm>
            <a:off x="4272280" y="1351280"/>
            <a:ext cx="4226560" cy="4820920"/>
          </a:xfrm>
          <a:prstGeom prst="rect">
            <a:avLst/>
          </a:prstGeom>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0"/>
              </a:spcBef>
              <a:spcAft>
                <a:spcPts val="0"/>
              </a:spcAft>
              <a:buNone/>
            </a:pPr>
            <a:r>
              <a:rPr lang="en-US" sz="1800" dirty="0">
                <a:latin typeface="Arial" panose="020B0604020202020204" pitchFamily="34" charset="0"/>
                <a:cs typeface="Arial" panose="020B0604020202020204" pitchFamily="34" charset="0"/>
              </a:rPr>
              <a:t>Resources:</a:t>
            </a:r>
          </a:p>
          <a:p>
            <a:pPr fontAlgn="auto">
              <a:lnSpc>
                <a:spcPct val="120000"/>
              </a:lnSpc>
              <a:spcBef>
                <a:spcPts val="0"/>
              </a:spcBef>
              <a:spcAft>
                <a:spcPts val="0"/>
              </a:spcAft>
            </a:pPr>
            <a:r>
              <a:rPr lang="en-US" sz="1800" dirty="0">
                <a:latin typeface="Arial" panose="020B0604020202020204" pitchFamily="34" charset="0"/>
                <a:cs typeface="Arial" panose="020B0604020202020204" pitchFamily="34" charset="0"/>
                <a:hlinkClick r:id="rId3"/>
              </a:rPr>
              <a:t>Overview for District Administrators</a:t>
            </a:r>
            <a:endParaRPr lang="en-US" sz="1800" dirty="0">
              <a:latin typeface="Arial" panose="020B0604020202020204" pitchFamily="34" charset="0"/>
              <a:cs typeface="Arial" panose="020B0604020202020204" pitchFamily="34" charset="0"/>
            </a:endParaRPr>
          </a:p>
          <a:p>
            <a:pPr marL="0" indent="0" fontAlgn="auto">
              <a:lnSpc>
                <a:spcPct val="120000"/>
              </a:lnSpc>
              <a:spcBef>
                <a:spcPts val="0"/>
              </a:spcBef>
              <a:spcAft>
                <a:spcPts val="0"/>
              </a:spcAft>
              <a:buNone/>
            </a:pPr>
            <a:endParaRPr lang="en-US" sz="1800" dirty="0">
              <a:latin typeface="Arial" panose="020B0604020202020204" pitchFamily="34" charset="0"/>
              <a:cs typeface="Arial" panose="020B0604020202020204" pitchFamily="34" charset="0"/>
            </a:endParaRPr>
          </a:p>
          <a:p>
            <a:pPr fontAlgn="auto">
              <a:lnSpc>
                <a:spcPct val="120000"/>
              </a:lnSpc>
              <a:spcBef>
                <a:spcPts val="0"/>
              </a:spcBef>
              <a:spcAft>
                <a:spcPts val="0"/>
              </a:spcAft>
            </a:pPr>
            <a:r>
              <a:rPr lang="en-US" sz="1800" dirty="0">
                <a:latin typeface="Arial" panose="020B0604020202020204" pitchFamily="34" charset="0"/>
                <a:cs typeface="Arial" panose="020B0604020202020204" pitchFamily="34" charset="0"/>
                <a:hlinkClick r:id="rId4"/>
              </a:rPr>
              <a:t>Overview for Teachers Administering the Alternate</a:t>
            </a:r>
            <a:endParaRPr lang="en-US" sz="1800" dirty="0">
              <a:latin typeface="Arial" panose="020B0604020202020204" pitchFamily="34" charset="0"/>
              <a:cs typeface="Arial" panose="020B0604020202020204" pitchFamily="34" charset="0"/>
            </a:endParaRPr>
          </a:p>
          <a:p>
            <a:pPr marL="0" indent="0" fontAlgn="auto">
              <a:lnSpc>
                <a:spcPct val="120000"/>
              </a:lnSpc>
              <a:spcBef>
                <a:spcPts val="0"/>
              </a:spcBef>
              <a:spcAft>
                <a:spcPts val="0"/>
              </a:spcAft>
              <a:buFont typeface="Arial" panose="020B0604020202020204" pitchFamily="34" charset="0"/>
              <a:buNone/>
            </a:pPr>
            <a:r>
              <a:rPr lang="en-US" sz="1800" dirty="0">
                <a:latin typeface="Arial" panose="020B0604020202020204" pitchFamily="34" charset="0"/>
                <a:cs typeface="Arial" panose="020B0604020202020204" pitchFamily="34" charset="0"/>
              </a:rPr>
              <a:t>         </a:t>
            </a:r>
          </a:p>
          <a:p>
            <a:pPr fontAlgn="auto">
              <a:lnSpc>
                <a:spcPct val="120000"/>
              </a:lnSpc>
              <a:spcBef>
                <a:spcPts val="0"/>
              </a:spcBef>
              <a:spcAft>
                <a:spcPts val="0"/>
              </a:spcAft>
            </a:pPr>
            <a:r>
              <a:rPr lang="en-US" sz="1800" dirty="0">
                <a:latin typeface="Arial" panose="020B0604020202020204" pitchFamily="34" charset="0"/>
                <a:cs typeface="Arial" panose="020B0604020202020204" pitchFamily="34" charset="0"/>
              </a:rPr>
              <a:t>CTAA Assessment System User Guide (will be posted soon)</a:t>
            </a:r>
          </a:p>
          <a:p>
            <a:pPr marL="0" indent="0" fontAlgn="auto">
              <a:lnSpc>
                <a:spcPct val="120000"/>
              </a:lnSpc>
              <a:spcBef>
                <a:spcPts val="0"/>
              </a:spcBef>
              <a:spcAft>
                <a:spcPts val="0"/>
              </a:spcAft>
              <a:buNone/>
            </a:pPr>
            <a:endParaRPr lang="en-US" sz="1800" dirty="0">
              <a:latin typeface="Arial" panose="020B0604020202020204" pitchFamily="34" charset="0"/>
              <a:cs typeface="Arial" panose="020B0604020202020204" pitchFamily="34" charset="0"/>
            </a:endParaRPr>
          </a:p>
          <a:p>
            <a:pPr fontAlgn="auto">
              <a:lnSpc>
                <a:spcPct val="120000"/>
              </a:lnSpc>
              <a:spcBef>
                <a:spcPts val="0"/>
              </a:spcBef>
              <a:spcAft>
                <a:spcPts val="0"/>
              </a:spcAft>
            </a:pPr>
            <a:r>
              <a:rPr lang="en-US" sz="1800" dirty="0">
                <a:latin typeface="Arial" panose="020B0604020202020204" pitchFamily="34" charset="0"/>
                <a:cs typeface="Arial" panose="020B0604020202020204" pitchFamily="34" charset="0"/>
              </a:rPr>
              <a:t>CTAA Test Administration Manual (will be posted soon)</a:t>
            </a:r>
          </a:p>
        </p:txBody>
      </p:sp>
    </p:spTree>
    <p:extLst>
      <p:ext uri="{BB962C8B-B14F-4D97-AF65-F5344CB8AC3E}">
        <p14:creationId xmlns:p14="http://schemas.microsoft.com/office/powerpoint/2010/main" val="33186067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736304" y="979051"/>
            <a:ext cx="299274" cy="3734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eaLnBrk="0" fontAlgn="base" hangingPunct="0">
              <a:spcBef>
                <a:spcPct val="0"/>
              </a:spcBef>
              <a:spcAft>
                <a:spcPct val="0"/>
              </a:spcAft>
            </a:pPr>
            <a:r>
              <a:rPr lang="en-US" altLang="en-US" sz="2000" dirty="0">
                <a:solidFill>
                  <a:srgbClr val="000000"/>
                </a:solidFill>
                <a:latin typeface="Calibri" panose="020F0502020204030204" pitchFamily="34" charset="0"/>
              </a:rPr>
              <a:t>1</a:t>
            </a:r>
            <a:endParaRPr lang="en-US" altLang="en-US" sz="2000" dirty="0">
              <a:latin typeface="Arial" panose="020B0604020202020204" pitchFamily="34" charset="0"/>
            </a:endParaRPr>
          </a:p>
        </p:txBody>
      </p:sp>
      <p:sp>
        <p:nvSpPr>
          <p:cNvPr id="13" name="Title 1"/>
          <p:cNvSpPr txBox="1">
            <a:spLocks/>
          </p:cNvSpPr>
          <p:nvPr/>
        </p:nvSpPr>
        <p:spPr>
          <a:xfrm>
            <a:off x="828040" y="271542"/>
            <a:ext cx="7528560" cy="538163"/>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0099"/>
                </a:solidFill>
                <a:latin typeface="Arial" panose="020B0604020202020204" pitchFamily="34" charset="0"/>
                <a:cs typeface="Arial" panose="020B0604020202020204" pitchFamily="34" charset="0"/>
              </a:rPr>
              <a:t>Confirming Trained Teacher Status</a:t>
            </a:r>
          </a:p>
        </p:txBody>
      </p:sp>
      <p:sp>
        <p:nvSpPr>
          <p:cNvPr id="9" name="TextBox 8"/>
          <p:cNvSpPr txBox="1"/>
          <p:nvPr/>
        </p:nvSpPr>
        <p:spPr>
          <a:xfrm>
            <a:off x="5408743" y="808215"/>
            <a:ext cx="3162101" cy="1131079"/>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250" dirty="0"/>
              <a:t>Only the DA has access to add/change/delete a TEA User Role</a:t>
            </a:r>
          </a:p>
        </p:txBody>
      </p:sp>
      <p:sp>
        <p:nvSpPr>
          <p:cNvPr id="8" name="Text Box 9"/>
          <p:cNvSpPr txBox="1">
            <a:spLocks noChangeArrowheads="1"/>
          </p:cNvSpPr>
          <p:nvPr/>
        </p:nvSpPr>
        <p:spPr bwMode="auto">
          <a:xfrm>
            <a:off x="736304" y="3285181"/>
            <a:ext cx="299274" cy="3734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eaLnBrk="0" fontAlgn="base" hangingPunct="0">
              <a:spcBef>
                <a:spcPct val="0"/>
              </a:spcBef>
              <a:spcAft>
                <a:spcPct val="0"/>
              </a:spcAft>
            </a:pPr>
            <a:r>
              <a:rPr lang="en-US" altLang="en-US" sz="2000" dirty="0">
                <a:solidFill>
                  <a:srgbClr val="000000"/>
                </a:solidFill>
                <a:latin typeface="Calibri" panose="020F0502020204030204" pitchFamily="34" charset="0"/>
              </a:rPr>
              <a:t>2</a:t>
            </a:r>
            <a:endParaRPr lang="en-US" altLang="en-US" sz="2000" dirty="0">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1071138" y="829747"/>
            <a:ext cx="3485621" cy="2040454"/>
          </a:xfrm>
          <a:prstGeom prst="rect">
            <a:avLst/>
          </a:prstGeom>
        </p:spPr>
      </p:pic>
      <p:pic>
        <p:nvPicPr>
          <p:cNvPr id="10" name="Picture 9"/>
          <p:cNvPicPr>
            <a:picLocks noChangeAspect="1"/>
          </p:cNvPicPr>
          <p:nvPr/>
        </p:nvPicPr>
        <p:blipFill>
          <a:blip r:embed="rId4"/>
          <a:stretch>
            <a:fillRect/>
          </a:stretch>
        </p:blipFill>
        <p:spPr>
          <a:xfrm>
            <a:off x="1060236" y="3037840"/>
            <a:ext cx="7499705" cy="1598679"/>
          </a:xfrm>
          <a:prstGeom prst="rect">
            <a:avLst/>
          </a:prstGeom>
        </p:spPr>
      </p:pic>
      <p:pic>
        <p:nvPicPr>
          <p:cNvPr id="12" name="Picture 11"/>
          <p:cNvPicPr>
            <a:picLocks noChangeAspect="1"/>
          </p:cNvPicPr>
          <p:nvPr/>
        </p:nvPicPr>
        <p:blipFill>
          <a:blip r:embed="rId5"/>
          <a:stretch>
            <a:fillRect/>
          </a:stretch>
        </p:blipFill>
        <p:spPr>
          <a:xfrm>
            <a:off x="1071140" y="4854958"/>
            <a:ext cx="7499704" cy="1217541"/>
          </a:xfrm>
          <a:prstGeom prst="rect">
            <a:avLst/>
          </a:prstGeom>
        </p:spPr>
      </p:pic>
      <p:sp>
        <p:nvSpPr>
          <p:cNvPr id="15" name="Text Box 9"/>
          <p:cNvSpPr txBox="1">
            <a:spLocks noChangeArrowheads="1"/>
          </p:cNvSpPr>
          <p:nvPr/>
        </p:nvSpPr>
        <p:spPr bwMode="auto">
          <a:xfrm>
            <a:off x="736304" y="4785617"/>
            <a:ext cx="299274" cy="3734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eaLnBrk="0" fontAlgn="base" hangingPunct="0">
              <a:spcBef>
                <a:spcPct val="0"/>
              </a:spcBef>
              <a:spcAft>
                <a:spcPct val="0"/>
              </a:spcAft>
            </a:pPr>
            <a:r>
              <a:rPr lang="en-US" altLang="en-US" sz="2000" dirty="0">
                <a:solidFill>
                  <a:srgbClr val="000000"/>
                </a:solidFill>
                <a:latin typeface="Calibri" panose="020F0502020204030204" pitchFamily="34" charset="0"/>
              </a:rPr>
              <a:t>3</a:t>
            </a:r>
            <a:endParaRPr lang="en-US" altLang="en-US" sz="2000" dirty="0">
              <a:latin typeface="Arial" panose="020B0604020202020204" pitchFamily="34" charset="0"/>
            </a:endParaRPr>
          </a:p>
        </p:txBody>
      </p:sp>
      <p:cxnSp>
        <p:nvCxnSpPr>
          <p:cNvPr id="16" name="Straight Arrow Connector 15"/>
          <p:cNvCxnSpPr/>
          <p:nvPr/>
        </p:nvCxnSpPr>
        <p:spPr>
          <a:xfrm flipH="1">
            <a:off x="4048760" y="1112520"/>
            <a:ext cx="345440" cy="4775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124200" y="2867504"/>
            <a:ext cx="345440" cy="4775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035800" y="3471900"/>
            <a:ext cx="345440" cy="4775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8061960" y="5067020"/>
            <a:ext cx="345440" cy="4775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2781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1160" y="218441"/>
            <a:ext cx="8204200" cy="1198880"/>
          </a:xfrm>
          <a:prstGeom prst="rect">
            <a:avLst/>
          </a:prstGeom>
          <a:noFill/>
        </p:spPr>
        <p:txBody>
          <a:bodyPr vert="horz" lIns="68580" tIns="34290" rIns="68580" bIns="34290" rtlCol="0" anchor="ctr">
            <a:noAutofit/>
          </a:bodyPr>
          <a:lstStyle>
            <a:lvl1pPr algn="ctr" defTabSz="914400" eaLnBrk="1" latinLnBrk="0" hangingPunct="1">
              <a:lnSpc>
                <a:spcPct val="90000"/>
              </a:lnSpc>
              <a:buNone/>
              <a:defRPr sz="4000" b="1">
                <a:latin typeface="+mj-lt"/>
                <a:ea typeface="+mj-ea"/>
                <a:cs typeface="+mj-cs"/>
              </a:defRPr>
            </a:lvl1pPr>
          </a:lstStyle>
          <a:p>
            <a:r>
              <a:rPr lang="en-US" sz="4400" dirty="0">
                <a:latin typeface="Arial" panose="020B0604020202020204" pitchFamily="34" charset="0"/>
                <a:cs typeface="Arial" panose="020B0604020202020204" pitchFamily="34" charset="0"/>
              </a:rPr>
              <a:t> </a:t>
            </a:r>
            <a:r>
              <a:rPr lang="en-US" sz="4400" b="0" dirty="0">
                <a:solidFill>
                  <a:srgbClr val="000099"/>
                </a:solidFill>
                <a:latin typeface="Arial" panose="020B0604020202020204" pitchFamily="34" charset="0"/>
                <a:cs typeface="Arial" panose="020B0604020202020204" pitchFamily="34" charset="0"/>
              </a:rPr>
              <a:t>Accommodations for Alternate Assessments</a:t>
            </a:r>
          </a:p>
        </p:txBody>
      </p:sp>
      <p:sp>
        <p:nvSpPr>
          <p:cNvPr id="3" name="Content Placeholder 2"/>
          <p:cNvSpPr txBox="1">
            <a:spLocks/>
          </p:cNvSpPr>
          <p:nvPr/>
        </p:nvSpPr>
        <p:spPr>
          <a:xfrm>
            <a:off x="1254760" y="3296920"/>
            <a:ext cx="7184090" cy="2611196"/>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100" dirty="0">
              <a:latin typeface="Franklin Gothic Book" panose="020B05030201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Types of Allowable Accommodations:</a:t>
            </a:r>
          </a:p>
          <a:p>
            <a:pPr marL="628650" lvl="1">
              <a:buFont typeface="Arial" panose="020B0604020202020204" pitchFamily="34" charset="0"/>
              <a:buChar char="•"/>
            </a:pPr>
            <a:r>
              <a:rPr lang="en-US" sz="1800" dirty="0">
                <a:latin typeface="Arial" panose="020B0604020202020204" pitchFamily="34" charset="0"/>
                <a:cs typeface="Arial" panose="020B0604020202020204" pitchFamily="34" charset="0"/>
              </a:rPr>
              <a:t>	Technology for Presentation and/or Response</a:t>
            </a:r>
          </a:p>
          <a:p>
            <a:pPr marL="628650" lvl="1">
              <a:buFont typeface="Arial" panose="020B0604020202020204" pitchFamily="34" charset="0"/>
              <a:buChar char="•"/>
            </a:pPr>
            <a:r>
              <a:rPr lang="en-US" sz="1800" dirty="0">
                <a:latin typeface="Arial" panose="020B0604020202020204" pitchFamily="34" charset="0"/>
                <a:cs typeface="Arial" panose="020B0604020202020204" pitchFamily="34" charset="0"/>
              </a:rPr>
              <a:t>	Braille</a:t>
            </a:r>
          </a:p>
          <a:p>
            <a:pPr marL="628650" lvl="1">
              <a:buFont typeface="Arial" panose="020B0604020202020204" pitchFamily="34" charset="0"/>
              <a:buChar char="•"/>
            </a:pPr>
            <a:r>
              <a:rPr lang="en-US" sz="1800" dirty="0">
                <a:latin typeface="Arial" panose="020B0604020202020204" pitchFamily="34" charset="0"/>
                <a:cs typeface="Arial" panose="020B0604020202020204" pitchFamily="34" charset="0"/>
              </a:rPr>
              <a:t>	Paper Version of Item</a:t>
            </a:r>
          </a:p>
          <a:p>
            <a:pPr marL="628650" lvl="1">
              <a:buFont typeface="Arial" panose="020B0604020202020204" pitchFamily="34" charset="0"/>
              <a:buChar char="•"/>
            </a:pPr>
            <a:r>
              <a:rPr lang="en-US" sz="1800" dirty="0">
                <a:latin typeface="Arial" panose="020B0604020202020204" pitchFamily="34" charset="0"/>
                <a:cs typeface="Arial" panose="020B0604020202020204" pitchFamily="34" charset="0"/>
              </a:rPr>
              <a:t>	Sign Language</a:t>
            </a:r>
          </a:p>
          <a:p>
            <a:pPr marL="628650" lvl="1">
              <a:buFont typeface="Arial" panose="020B0604020202020204" pitchFamily="34" charset="0"/>
              <a:buChar char="•"/>
            </a:pPr>
            <a:r>
              <a:rPr lang="en-US" sz="1800" dirty="0">
                <a:latin typeface="Arial" panose="020B0604020202020204" pitchFamily="34" charset="0"/>
                <a:cs typeface="Arial" panose="020B0604020202020204" pitchFamily="34" charset="0"/>
              </a:rPr>
              <a:t>	Scribe </a:t>
            </a:r>
          </a:p>
          <a:p>
            <a:pPr marL="628650" lvl="1">
              <a:buFont typeface="Arial" panose="020B0604020202020204" pitchFamily="34" charset="0"/>
              <a:buChar char="•"/>
            </a:pPr>
            <a:r>
              <a:rPr lang="en-US" sz="1800" dirty="0">
                <a:solidFill>
                  <a:srgbClr val="FF0000"/>
                </a:solidFill>
                <a:latin typeface="Arial" panose="020B0604020202020204" pitchFamily="34" charset="0"/>
                <a:cs typeface="Arial" panose="020B0604020202020204" pitchFamily="34" charset="0"/>
              </a:rPr>
              <a:t>	Read Aloud (should be provided on all versions of the 	assessment)</a:t>
            </a:r>
          </a:p>
          <a:p>
            <a:pPr marL="0" indent="0">
              <a:buNone/>
            </a:pPr>
            <a:endParaRPr lang="en-US" sz="2400" dirty="0">
              <a:latin typeface="Franklin Gothic Book" panose="020B0503020102020204" pitchFamily="34" charset="0"/>
              <a:cs typeface="Arial" panose="020B0604020202020204" pitchFamily="34" charset="0"/>
            </a:endParaRPr>
          </a:p>
        </p:txBody>
      </p:sp>
      <p:graphicFrame>
        <p:nvGraphicFramePr>
          <p:cNvPr id="4" name="Table 3"/>
          <p:cNvGraphicFramePr>
            <a:graphicFrameLocks noGrp="1"/>
          </p:cNvGraphicFramePr>
          <p:nvPr>
            <p:extLst/>
          </p:nvPr>
        </p:nvGraphicFramePr>
        <p:xfrm>
          <a:off x="797560" y="1548877"/>
          <a:ext cx="7072330" cy="1555433"/>
        </p:xfrm>
        <a:graphic>
          <a:graphicData uri="http://schemas.openxmlformats.org/drawingml/2006/table">
            <a:tbl>
              <a:tblPr firstRow="1" bandRow="1">
                <a:tableStyleId>{5C22544A-7EE6-4342-B048-85BDC9FD1C3A}</a:tableStyleId>
              </a:tblPr>
              <a:tblGrid>
                <a:gridCol w="3536165">
                  <a:extLst>
                    <a:ext uri="{9D8B030D-6E8A-4147-A177-3AD203B41FA5}">
                      <a16:colId xmlns:a16="http://schemas.microsoft.com/office/drawing/2014/main" val="20000"/>
                    </a:ext>
                  </a:extLst>
                </a:gridCol>
                <a:gridCol w="3536165">
                  <a:extLst>
                    <a:ext uri="{9D8B030D-6E8A-4147-A177-3AD203B41FA5}">
                      <a16:colId xmlns:a16="http://schemas.microsoft.com/office/drawing/2014/main" val="20001"/>
                    </a:ext>
                  </a:extLst>
                </a:gridCol>
              </a:tblGrid>
              <a:tr h="388620">
                <a:tc>
                  <a:txBody>
                    <a:bodyPr/>
                    <a:lstStyle/>
                    <a:p>
                      <a:r>
                        <a:rPr lang="en-US" sz="2100" dirty="0">
                          <a:latin typeface="Arial" panose="020B0604020202020204" pitchFamily="34" charset="0"/>
                          <a:cs typeface="Arial" panose="020B0604020202020204" pitchFamily="34" charset="0"/>
                        </a:rPr>
                        <a:t>Resource and Location</a:t>
                      </a:r>
                    </a:p>
                  </a:txBody>
                  <a:tcPr marL="68580" marR="68580" marT="34290" marB="34290"/>
                </a:tc>
                <a:tc>
                  <a:txBody>
                    <a:bodyPr/>
                    <a:lstStyle/>
                    <a:p>
                      <a:r>
                        <a:rPr lang="en-US" sz="2100" dirty="0">
                          <a:latin typeface="Arial" panose="020B0604020202020204" pitchFamily="34" charset="0"/>
                          <a:cs typeface="Arial" panose="020B0604020202020204" pitchFamily="34" charset="0"/>
                        </a:rPr>
                        <a:t>Description</a:t>
                      </a:r>
                    </a:p>
                  </a:txBody>
                  <a:tcPr marL="68580" marR="68580" marT="34290" marB="34290"/>
                </a:tc>
                <a:extLst>
                  <a:ext uri="{0D108BD9-81ED-4DB2-BD59-A6C34878D82A}">
                    <a16:rowId xmlns:a16="http://schemas.microsoft.com/office/drawing/2014/main" val="10000"/>
                  </a:ext>
                </a:extLst>
              </a:tr>
              <a:tr h="492808">
                <a:tc>
                  <a:txBody>
                    <a:bodyPr/>
                    <a:lstStyle/>
                    <a:p>
                      <a:r>
                        <a:rPr lang="en-US" sz="1400" b="0" dirty="0">
                          <a:latin typeface="Arial" panose="020B0604020202020204" pitchFamily="34" charset="0"/>
                          <a:cs typeface="Arial" panose="020B0604020202020204" pitchFamily="34" charset="0"/>
                        </a:rPr>
                        <a:t>IEP page 8</a:t>
                      </a:r>
                    </a:p>
                  </a:txBody>
                  <a:tcPr marL="68580" marR="68580" marT="34290" marB="34290"/>
                </a:tc>
                <a:tc>
                  <a:txBody>
                    <a:bodyPr/>
                    <a:lstStyle/>
                    <a:p>
                      <a:r>
                        <a:rPr lang="en-US" sz="1400" b="0" dirty="0">
                          <a:latin typeface="Arial" panose="020B0604020202020204" pitchFamily="34" charset="0"/>
                          <a:cs typeface="Arial" panose="020B0604020202020204" pitchFamily="34" charset="0"/>
                        </a:rPr>
                        <a:t>Accommodations needed for instruction and assessment should be defined </a:t>
                      </a:r>
                    </a:p>
                  </a:txBody>
                  <a:tcPr marL="68580" marR="68580" marT="34290" marB="34290"/>
                </a:tc>
                <a:extLst>
                  <a:ext uri="{0D108BD9-81ED-4DB2-BD59-A6C34878D82A}">
                    <a16:rowId xmlns:a16="http://schemas.microsoft.com/office/drawing/2014/main" val="10001"/>
                  </a:ext>
                </a:extLst>
              </a:tr>
              <a:tr h="671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CTAA and CTAS Eligibility and Learner Characteristics Inventory </a:t>
                      </a:r>
                    </a:p>
                  </a:txBody>
                  <a:tcPr marL="68580" marR="68580" marT="34290" marB="34290"/>
                </a:tc>
                <a:tc>
                  <a:txBody>
                    <a:bodyPr/>
                    <a:lstStyle/>
                    <a:p>
                      <a:r>
                        <a:rPr lang="en-US" sz="1400" dirty="0">
                          <a:latin typeface="Arial" panose="020B0604020202020204" pitchFamily="34" charset="0"/>
                          <a:cs typeface="Arial" panose="020B0604020202020204" pitchFamily="34" charset="0"/>
                        </a:rPr>
                        <a:t>Specific accommodations questions are collected</a:t>
                      </a:r>
                    </a:p>
                  </a:txBody>
                  <a:tcPr marL="68580" marR="68580" marT="34290" marB="3429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557476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9516" y="439910"/>
            <a:ext cx="7276123" cy="1177537"/>
          </a:xfrm>
          <a:prstGeom prst="rect">
            <a:avLst/>
          </a:prstGeom>
          <a:noFill/>
        </p:spPr>
        <p:txBody>
          <a:bodyPr>
            <a:noAutofit/>
          </a:bodyPr>
          <a:lstStyle/>
          <a:p>
            <a:pPr algn="ctr" defTabSz="342900"/>
            <a:r>
              <a:rPr lang="en-US" sz="3600" dirty="0">
                <a:solidFill>
                  <a:srgbClr val="000099"/>
                </a:solidFill>
                <a:latin typeface="Arial" panose="020B0604020202020204" pitchFamily="34" charset="0"/>
                <a:ea typeface="+mj-ea"/>
                <a:cs typeface="Arial" panose="020B0604020202020204" pitchFamily="34" charset="0"/>
              </a:rPr>
              <a:t>Eligibility and the Learner Characteristics Inventory (LCI)</a:t>
            </a:r>
          </a:p>
        </p:txBody>
      </p:sp>
      <p:pic>
        <p:nvPicPr>
          <p:cNvPr id="4" name="Picture 3">
            <a:hlinkClick r:id="rId3"/>
          </p:cNvPr>
          <p:cNvPicPr>
            <a:picLocks noChangeAspect="1"/>
          </p:cNvPicPr>
          <p:nvPr/>
        </p:nvPicPr>
        <p:blipFill>
          <a:blip r:embed="rId4"/>
          <a:stretch>
            <a:fillRect/>
          </a:stretch>
        </p:blipFill>
        <p:spPr>
          <a:xfrm>
            <a:off x="807720" y="1732280"/>
            <a:ext cx="7782559" cy="1911728"/>
          </a:xfrm>
          <a:prstGeom prst="rect">
            <a:avLst/>
          </a:prstGeom>
          <a:ln w="25400">
            <a:solidFill>
              <a:srgbClr val="FFC000"/>
            </a:solidFill>
          </a:ln>
        </p:spPr>
      </p:pic>
      <p:pic>
        <p:nvPicPr>
          <p:cNvPr id="6" name="Picture 5"/>
          <p:cNvPicPr>
            <a:picLocks noChangeAspect="1"/>
          </p:cNvPicPr>
          <p:nvPr/>
        </p:nvPicPr>
        <p:blipFill>
          <a:blip r:embed="rId5"/>
          <a:stretch>
            <a:fillRect/>
          </a:stretch>
        </p:blipFill>
        <p:spPr>
          <a:xfrm>
            <a:off x="807720" y="3911241"/>
            <a:ext cx="7823200" cy="1979605"/>
          </a:xfrm>
          <a:prstGeom prst="rect">
            <a:avLst/>
          </a:prstGeom>
          <a:ln w="12700">
            <a:solidFill>
              <a:schemeClr val="tx1"/>
            </a:solidFill>
          </a:ln>
        </p:spPr>
      </p:pic>
    </p:spTree>
    <p:extLst>
      <p:ext uri="{BB962C8B-B14F-4D97-AF65-F5344CB8AC3E}">
        <p14:creationId xmlns:p14="http://schemas.microsoft.com/office/powerpoint/2010/main" val="127017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53720" y="109843"/>
            <a:ext cx="7897549" cy="1226197"/>
          </a:xfrm>
          <a:prstGeom prst="rect">
            <a:avLst/>
          </a:prstGeom>
          <a:noFill/>
        </p:spPr>
        <p:txBody>
          <a:bodyPr>
            <a:noAutofit/>
          </a:bodyPr>
          <a:lstStyle/>
          <a:p>
            <a:pPr algn="ctr"/>
            <a:r>
              <a:rPr lang="en-US" sz="3600" dirty="0">
                <a:solidFill>
                  <a:srgbClr val="000099"/>
                </a:solidFill>
                <a:latin typeface="Arial" panose="020B0604020202020204" pitchFamily="34" charset="0"/>
                <a:cs typeface="Arial" panose="020B0604020202020204" pitchFamily="34" charset="0"/>
              </a:rPr>
              <a:t>Criteria for Student Participation Alternate Assessments</a:t>
            </a:r>
          </a:p>
        </p:txBody>
      </p:sp>
      <p:pic>
        <p:nvPicPr>
          <p:cNvPr id="2" name="Picture 1"/>
          <p:cNvPicPr>
            <a:picLocks noChangeAspect="1"/>
          </p:cNvPicPr>
          <p:nvPr/>
        </p:nvPicPr>
        <p:blipFill>
          <a:blip r:embed="rId3"/>
          <a:stretch>
            <a:fillRect/>
          </a:stretch>
        </p:blipFill>
        <p:spPr>
          <a:xfrm>
            <a:off x="2527331" y="1288437"/>
            <a:ext cx="4132549" cy="4928621"/>
          </a:xfrm>
          <a:prstGeom prst="rect">
            <a:avLst/>
          </a:prstGeom>
          <a:ln w="12700">
            <a:solidFill>
              <a:schemeClr val="tx1"/>
            </a:solidFill>
          </a:ln>
        </p:spPr>
      </p:pic>
    </p:spTree>
    <p:extLst>
      <p:ext uri="{BB962C8B-B14F-4D97-AF65-F5344CB8AC3E}">
        <p14:creationId xmlns:p14="http://schemas.microsoft.com/office/powerpoint/2010/main" val="8115914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75109" y="399403"/>
            <a:ext cx="6858000" cy="845197"/>
          </a:xfrm>
          <a:prstGeom prst="rect">
            <a:avLst/>
          </a:prstGeom>
          <a:noFill/>
        </p:spPr>
        <p:txBody>
          <a:bodyPr>
            <a:noAutofit/>
          </a:bodyPr>
          <a:lstStyle/>
          <a:p>
            <a:pPr algn="ctr"/>
            <a:r>
              <a:rPr lang="en-US" sz="3600" dirty="0">
                <a:solidFill>
                  <a:srgbClr val="000099"/>
                </a:solidFill>
                <a:latin typeface="Arial" panose="020B0604020202020204" pitchFamily="34" charset="0"/>
                <a:cs typeface="Arial" panose="020B0604020202020204" pitchFamily="34" charset="0"/>
              </a:rPr>
              <a:t>Learner Characteristics Inventory Monitoring</a:t>
            </a:r>
          </a:p>
        </p:txBody>
      </p:sp>
      <p:sp>
        <p:nvSpPr>
          <p:cNvPr id="4" name="TextBox 3"/>
          <p:cNvSpPr txBox="1"/>
          <p:nvPr/>
        </p:nvSpPr>
        <p:spPr>
          <a:xfrm>
            <a:off x="746760" y="1427468"/>
            <a:ext cx="7648629" cy="4401205"/>
          </a:xfrm>
          <a:prstGeom prst="rect">
            <a:avLst/>
          </a:prstGeom>
          <a:noFill/>
        </p:spPr>
        <p:txBody>
          <a:bodyPr wrap="square" rtlCol="0">
            <a:spAutoFit/>
          </a:bodyPr>
          <a:lstStyle/>
          <a:p>
            <a:r>
              <a:rPr lang="en-US" sz="2000" dirty="0"/>
              <a:t>The CSDE continues to meet with stakeholders, attend national meetings, and develop resources to clarify the intended purpose for the Alternate Assessments and eligibility criteria for student participants. </a:t>
            </a:r>
          </a:p>
          <a:p>
            <a:endParaRPr lang="en-US" sz="2000" dirty="0"/>
          </a:p>
          <a:p>
            <a:r>
              <a:rPr lang="en-US" sz="2000" dirty="0"/>
              <a:t>The CSDE will be monitoring LCI submissions and contacting districts with concerns, including, but not limited to primary disability categories that do not support a significant cognitive disability, academic functioning, and other student characteristics reported in the LCI. </a:t>
            </a:r>
          </a:p>
          <a:p>
            <a:endParaRPr lang="en-US" sz="2000" dirty="0"/>
          </a:p>
          <a:p>
            <a:r>
              <a:rPr lang="en-US" sz="2000" dirty="0"/>
              <a:t>Districts may be asked to review IEPs and other supporting evidence to ensure the appropriate assessment selection for identified students.</a:t>
            </a:r>
          </a:p>
        </p:txBody>
      </p:sp>
    </p:spTree>
    <p:extLst>
      <p:ext uri="{BB962C8B-B14F-4D97-AF65-F5344CB8AC3E}">
        <p14:creationId xmlns:p14="http://schemas.microsoft.com/office/powerpoint/2010/main" val="8541488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29389" y="401321"/>
            <a:ext cx="7340600" cy="1300480"/>
          </a:xfrm>
          <a:prstGeom prst="rect">
            <a:avLst/>
          </a:prstGeom>
          <a:noFill/>
        </p:spPr>
        <p:txBody>
          <a:bodyPr>
            <a:noAutofit/>
          </a:bodyPr>
          <a:lstStyle/>
          <a:p>
            <a:pPr algn="ctr"/>
            <a:r>
              <a:rPr lang="en-US" sz="3600" dirty="0">
                <a:solidFill>
                  <a:srgbClr val="000099"/>
                </a:solidFill>
                <a:latin typeface="Arial" panose="020B0604020202020204" pitchFamily="34" charset="0"/>
                <a:cs typeface="Arial" panose="020B0604020202020204" pitchFamily="34" charset="0"/>
              </a:rPr>
              <a:t>Resources to Support the Eligibility of the Alternate Assessment System</a:t>
            </a:r>
          </a:p>
        </p:txBody>
      </p:sp>
      <p:sp>
        <p:nvSpPr>
          <p:cNvPr id="4" name="TextBox 3"/>
          <p:cNvSpPr txBox="1"/>
          <p:nvPr/>
        </p:nvSpPr>
        <p:spPr>
          <a:xfrm>
            <a:off x="875374" y="1960868"/>
            <a:ext cx="7648629" cy="3785652"/>
          </a:xfrm>
          <a:prstGeom prst="rect">
            <a:avLst/>
          </a:prstGeom>
          <a:noFill/>
        </p:spPr>
        <p:txBody>
          <a:bodyPr wrap="square" rtlCol="0">
            <a:spAutoFit/>
          </a:bodyPr>
          <a:lstStyle/>
          <a:p>
            <a:r>
              <a:rPr lang="en-US" sz="2000" u="sng" dirty="0">
                <a:hlinkClick r:id="rId3"/>
              </a:rPr>
              <a:t>CSDE Assessment Guidelines</a:t>
            </a:r>
            <a:endParaRPr lang="en-US" sz="2000" u="sng" dirty="0"/>
          </a:p>
          <a:p>
            <a:endParaRPr lang="en-US" sz="2000" dirty="0"/>
          </a:p>
          <a:p>
            <a:r>
              <a:rPr lang="en-US" sz="2000" u="sng" dirty="0">
                <a:hlinkClick r:id="rId4"/>
              </a:rPr>
              <a:t>Learner Characteristics Inventory</a:t>
            </a:r>
            <a:endParaRPr lang="en-US" sz="2000" u="sng" dirty="0"/>
          </a:p>
          <a:p>
            <a:endParaRPr lang="en-US" sz="2000" dirty="0"/>
          </a:p>
          <a:p>
            <a:r>
              <a:rPr lang="en-US" sz="2000" u="sng" dirty="0">
                <a:hlinkClick r:id="rId5"/>
              </a:rPr>
              <a:t>The Connecticut Alternate Assessment System Participation </a:t>
            </a:r>
          </a:p>
          <a:p>
            <a:r>
              <a:rPr lang="en-US" sz="2000" u="sng" dirty="0">
                <a:hlinkClick r:id="rId5"/>
              </a:rPr>
              <a:t>Guidance for Planning and Placement Teams</a:t>
            </a:r>
            <a:endParaRPr lang="en-US" sz="2000" u="sng" dirty="0"/>
          </a:p>
          <a:p>
            <a:endParaRPr lang="en-US" sz="2000" dirty="0"/>
          </a:p>
          <a:p>
            <a:r>
              <a:rPr lang="en-US" sz="2000" u="sng" dirty="0">
                <a:hlinkClick r:id="rId6"/>
              </a:rPr>
              <a:t>Frequently asked Questions and Answers About The Connecticut Alternate Assessment System</a:t>
            </a:r>
            <a:r>
              <a:rPr lang="en-US" sz="2000" u="sng" dirty="0"/>
              <a:t> </a:t>
            </a:r>
          </a:p>
          <a:p>
            <a:endParaRPr lang="en-US" sz="2000" u="sng" dirty="0"/>
          </a:p>
          <a:p>
            <a:r>
              <a:rPr lang="en-US" sz="2000" dirty="0"/>
              <a:t>For more information, visit the CSDE Website and the Connecticut  Comprehensive Assessment Program Portal.</a:t>
            </a:r>
          </a:p>
        </p:txBody>
      </p:sp>
    </p:spTree>
    <p:extLst>
      <p:ext uri="{BB962C8B-B14F-4D97-AF65-F5344CB8AC3E}">
        <p14:creationId xmlns:p14="http://schemas.microsoft.com/office/powerpoint/2010/main" val="21358643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84200" y="471487"/>
            <a:ext cx="7772400" cy="504825"/>
          </a:xfrm>
          <a:prstGeom prst="rect">
            <a:avLst/>
          </a:prstGeom>
          <a:noFill/>
        </p:spPr>
        <p:txBody>
          <a:bodyPr>
            <a:noAutofit/>
          </a:bodyPr>
          <a:lstStyle/>
          <a:p>
            <a:pPr algn="ctr"/>
            <a:r>
              <a:rPr lang="en-US" sz="3600" dirty="0">
                <a:solidFill>
                  <a:srgbClr val="000099"/>
                </a:solidFill>
                <a:latin typeface="Arial" panose="020B0604020202020204" pitchFamily="34" charset="0"/>
                <a:cs typeface="Arial" panose="020B0604020202020204" pitchFamily="34" charset="0"/>
              </a:rPr>
              <a:t>Monitoring LCI Submissions</a:t>
            </a:r>
          </a:p>
        </p:txBody>
      </p:sp>
      <p:sp>
        <p:nvSpPr>
          <p:cNvPr id="2" name="TextBox 1"/>
          <p:cNvSpPr txBox="1"/>
          <p:nvPr/>
        </p:nvSpPr>
        <p:spPr>
          <a:xfrm>
            <a:off x="1711960" y="5628680"/>
            <a:ext cx="7543800" cy="1046440"/>
          </a:xfrm>
          <a:prstGeom prst="rect">
            <a:avLst/>
          </a:prstGeom>
          <a:noFill/>
        </p:spPr>
        <p:txBody>
          <a:bodyPr wrap="square" rtlCol="0">
            <a:spAutoFit/>
          </a:bodyPr>
          <a:lstStyle/>
          <a:p>
            <a:r>
              <a:rPr lang="en-US" sz="1600" dirty="0">
                <a:hlinkClick r:id="rId3"/>
              </a:rPr>
              <a:t>https://ct.portal.airast.org/core/fileparse.php/51/urlt/CT_Monitoring-Test-Progress_Brochure.pdf</a:t>
            </a:r>
            <a:endParaRPr lang="en-US" sz="1600" dirty="0"/>
          </a:p>
          <a:p>
            <a:endParaRPr lang="en-US" dirty="0"/>
          </a:p>
        </p:txBody>
      </p:sp>
      <p:pic>
        <p:nvPicPr>
          <p:cNvPr id="5" name="Picture 4"/>
          <p:cNvPicPr>
            <a:picLocks noChangeAspect="1"/>
          </p:cNvPicPr>
          <p:nvPr/>
        </p:nvPicPr>
        <p:blipFill>
          <a:blip r:embed="rId4"/>
          <a:stretch>
            <a:fillRect/>
          </a:stretch>
        </p:blipFill>
        <p:spPr>
          <a:xfrm>
            <a:off x="584200" y="1135659"/>
            <a:ext cx="3400425" cy="2466975"/>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4823460" y="1135659"/>
            <a:ext cx="2171700" cy="2415262"/>
          </a:xfrm>
          <a:prstGeom prst="rect">
            <a:avLst/>
          </a:prstGeom>
          <a:ln w="12700">
            <a:solidFill>
              <a:schemeClr val="tx1"/>
            </a:solidFill>
          </a:ln>
        </p:spPr>
      </p:pic>
      <p:pic>
        <p:nvPicPr>
          <p:cNvPr id="7" name="Picture 6"/>
          <p:cNvPicPr>
            <a:picLocks noChangeAspect="1"/>
          </p:cNvPicPr>
          <p:nvPr/>
        </p:nvPicPr>
        <p:blipFill>
          <a:blip r:embed="rId6"/>
          <a:stretch>
            <a:fillRect/>
          </a:stretch>
        </p:blipFill>
        <p:spPr>
          <a:xfrm>
            <a:off x="628967" y="3761982"/>
            <a:ext cx="7057073" cy="1768661"/>
          </a:xfrm>
          <a:prstGeom prst="rect">
            <a:avLst/>
          </a:prstGeom>
          <a:ln w="12700">
            <a:solidFill>
              <a:schemeClr val="tx1"/>
            </a:solidFill>
          </a:ln>
        </p:spPr>
      </p:pic>
    </p:spTree>
    <p:extLst>
      <p:ext uri="{BB962C8B-B14F-4D97-AF65-F5344CB8AC3E}">
        <p14:creationId xmlns:p14="http://schemas.microsoft.com/office/powerpoint/2010/main" val="25954902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18736" y="472310"/>
            <a:ext cx="7764584" cy="822960"/>
          </a:xfrm>
          <a:prstGeom prst="rect">
            <a:avLst/>
          </a:prstGeom>
          <a:noFill/>
        </p:spPr>
        <p:txBody>
          <a:bodyPr vert="horz" lIns="68580" tIns="34290" rIns="68580" bIns="34290" rtlCol="0" anchor="ctr">
            <a:noAutofit/>
          </a:bodyPr>
          <a:lstStyle>
            <a:lvl1pPr algn="ctr" defTabSz="914400" eaLnBrk="1" latinLnBrk="0" hangingPunct="1">
              <a:lnSpc>
                <a:spcPct val="90000"/>
              </a:lnSpc>
              <a:buNone/>
              <a:defRPr sz="3200" b="1">
                <a:latin typeface="+mj-lt"/>
                <a:ea typeface="+mj-ea"/>
                <a:cs typeface="+mj-cs"/>
              </a:defRPr>
            </a:lvl1pPr>
          </a:lstStyle>
          <a:p>
            <a:r>
              <a:rPr lang="en-US" sz="3600" b="0" dirty="0">
                <a:solidFill>
                  <a:srgbClr val="000099"/>
                </a:solidFill>
                <a:latin typeface="Arial" panose="020B0604020202020204" pitchFamily="34" charset="0"/>
                <a:cs typeface="Arial" panose="020B0604020202020204" pitchFamily="34" charset="0"/>
              </a:rPr>
              <a:t>Connecticut Alternate Assessment System</a:t>
            </a:r>
          </a:p>
        </p:txBody>
      </p:sp>
      <p:graphicFrame>
        <p:nvGraphicFramePr>
          <p:cNvPr id="5" name="Table 4"/>
          <p:cNvGraphicFramePr>
            <a:graphicFrameLocks noGrp="1"/>
          </p:cNvGraphicFramePr>
          <p:nvPr>
            <p:extLst>
              <p:ext uri="{D42A27DB-BD31-4B8C-83A1-F6EECF244321}">
                <p14:modId xmlns:p14="http://schemas.microsoft.com/office/powerpoint/2010/main" val="3640080839"/>
              </p:ext>
            </p:extLst>
          </p:nvPr>
        </p:nvGraphicFramePr>
        <p:xfrm>
          <a:off x="1569915" y="1708207"/>
          <a:ext cx="6654606" cy="4041307"/>
        </p:xfrm>
        <a:graphic>
          <a:graphicData uri="http://schemas.openxmlformats.org/drawingml/2006/table">
            <a:tbl>
              <a:tblPr firstRow="1" firstCol="1" bandRow="1"/>
              <a:tblGrid>
                <a:gridCol w="1357189">
                  <a:extLst>
                    <a:ext uri="{9D8B030D-6E8A-4147-A177-3AD203B41FA5}">
                      <a16:colId xmlns:a16="http://schemas.microsoft.com/office/drawing/2014/main" val="20000"/>
                    </a:ext>
                  </a:extLst>
                </a:gridCol>
                <a:gridCol w="2375081">
                  <a:extLst>
                    <a:ext uri="{9D8B030D-6E8A-4147-A177-3AD203B41FA5}">
                      <a16:colId xmlns:a16="http://schemas.microsoft.com/office/drawing/2014/main" val="20001"/>
                    </a:ext>
                  </a:extLst>
                </a:gridCol>
                <a:gridCol w="2922336">
                  <a:extLst>
                    <a:ext uri="{9D8B030D-6E8A-4147-A177-3AD203B41FA5}">
                      <a16:colId xmlns:a16="http://schemas.microsoft.com/office/drawing/2014/main" val="20002"/>
                    </a:ext>
                  </a:extLst>
                </a:gridCol>
              </a:tblGrid>
              <a:tr h="397668">
                <a:tc>
                  <a:txBody>
                    <a:bodyPr/>
                    <a:lstStyle/>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CT Alternate Science (CTAS)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Connecticut Alternate Assessment (CTAA)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3831">
                <a:tc>
                  <a:txBody>
                    <a:bodyPr/>
                    <a:lstStyle/>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Grades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5, 8, 11</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3-8 and 11</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10263">
                <a:tc>
                  <a:txBody>
                    <a:bodyPr/>
                    <a:lstStyle/>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Test Subject Areas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l">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Science</a:t>
                      </a:r>
                    </a:p>
                    <a:p>
                      <a:pPr marL="171450" marR="0" lvl="0" indent="-171450" algn="l">
                        <a:lnSpc>
                          <a:spcPct val="107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Earth</a:t>
                      </a:r>
                    </a:p>
                    <a:p>
                      <a:pPr marL="171450" marR="0" lvl="0" indent="-171450" algn="l">
                        <a:lnSpc>
                          <a:spcPct val="107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Life</a:t>
                      </a:r>
                    </a:p>
                    <a:p>
                      <a:pPr marL="171450" marR="0" lvl="0" indent="-171450" algn="l">
                        <a:lnSpc>
                          <a:spcPct val="107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Physical</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English language</a:t>
                      </a:r>
                      <a:r>
                        <a:rPr lang="en-US" sz="1200" baseline="0" dirty="0">
                          <a:effectLst/>
                          <a:latin typeface="Arial" panose="020B0604020202020204" pitchFamily="34" charset="0"/>
                          <a:ea typeface="Calibri" panose="020F0502020204030204" pitchFamily="34" charset="0"/>
                          <a:cs typeface="Arial" panose="020B0604020202020204" pitchFamily="34" charset="0"/>
                        </a:rPr>
                        <a:t> arts</a:t>
                      </a:r>
                    </a:p>
                    <a:p>
                      <a:pPr marL="171450" marR="0" indent="-171450" algn="l">
                        <a:lnSpc>
                          <a:spcPct val="107000"/>
                        </a:lnSpc>
                        <a:spcBef>
                          <a:spcPts val="0"/>
                        </a:spcBef>
                        <a:spcAft>
                          <a:spcPts val="0"/>
                        </a:spcAft>
                        <a:buFont typeface="Arial" panose="020B0604020202020204" pitchFamily="34" charset="0"/>
                        <a:buChar char="•"/>
                      </a:pPr>
                      <a:r>
                        <a:rPr lang="en-US" sz="1200" baseline="0" dirty="0">
                          <a:effectLst/>
                          <a:latin typeface="Arial" panose="020B0604020202020204" pitchFamily="34" charset="0"/>
                          <a:ea typeface="Calibri" panose="020F0502020204030204" pitchFamily="34" charset="0"/>
                          <a:cs typeface="Arial" panose="020B0604020202020204" pitchFamily="34" charset="0"/>
                        </a:rPr>
                        <a:t>Reading</a:t>
                      </a:r>
                    </a:p>
                    <a:p>
                      <a:pPr marL="171450" marR="0" indent="-171450" algn="l">
                        <a:lnSpc>
                          <a:spcPct val="107000"/>
                        </a:lnSpc>
                        <a:spcBef>
                          <a:spcPts val="0"/>
                        </a:spcBef>
                        <a:spcAft>
                          <a:spcPts val="0"/>
                        </a:spcAft>
                        <a:buFont typeface="Arial" panose="020B0604020202020204" pitchFamily="34" charset="0"/>
                        <a:buChar char="•"/>
                      </a:pPr>
                      <a:r>
                        <a:rPr lang="en-US" sz="1200" baseline="0" dirty="0">
                          <a:effectLst/>
                          <a:latin typeface="Arial" panose="020B0604020202020204" pitchFamily="34" charset="0"/>
                          <a:ea typeface="Calibri" panose="020F0502020204030204" pitchFamily="34" charset="0"/>
                          <a:cs typeface="Arial" panose="020B0604020202020204" pitchFamily="34" charset="0"/>
                        </a:rPr>
                        <a:t>Writing</a:t>
                      </a:r>
                    </a:p>
                    <a:p>
                      <a:pPr marL="0" marR="0" algn="l">
                        <a:lnSpc>
                          <a:spcPct val="107000"/>
                        </a:lnSpc>
                        <a:spcBef>
                          <a:spcPts val="0"/>
                        </a:spcBef>
                        <a:spcAft>
                          <a:spcPts val="0"/>
                        </a:spcAft>
                      </a:pPr>
                      <a:r>
                        <a:rPr lang="en-US" sz="1200" baseline="0" dirty="0">
                          <a:effectLst/>
                          <a:latin typeface="Arial" panose="020B0604020202020204" pitchFamily="34" charset="0"/>
                          <a:ea typeface="Calibri" panose="020F0502020204030204" pitchFamily="34" charset="0"/>
                          <a:cs typeface="Arial" panose="020B0604020202020204" pitchFamily="34" charset="0"/>
                        </a:rPr>
                        <a:t>Mathematics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22857">
                <a:tc>
                  <a:txBody>
                    <a:bodyPr/>
                    <a:lstStyle/>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Test Delivery Method</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Trained TEA assesses eligible</a:t>
                      </a:r>
                      <a:r>
                        <a:rPr lang="en-US" sz="1200" baseline="0" dirty="0">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student with performance tasks based upon CT Alternate Science</a:t>
                      </a:r>
                      <a:r>
                        <a:rPr lang="en-US" sz="1200" baseline="0" dirty="0">
                          <a:effectLst/>
                          <a:latin typeface="Arial" panose="020B0604020202020204" pitchFamily="34" charset="0"/>
                          <a:ea typeface="Calibri" panose="020F0502020204030204" pitchFamily="34" charset="0"/>
                          <a:cs typeface="Arial" panose="020B0604020202020204" pitchFamily="34" charset="0"/>
                        </a:rPr>
                        <a:t> Assessment Essence statements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Trained TEA administers the grade specific Math and ELA items via the online testing system.</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22857">
                <a:tc>
                  <a:txBody>
                    <a:bodyPr/>
                    <a:lstStyle/>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Test Window</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dirty="0">
                          <a:latin typeface="Arial" panose="020B0604020202020204" pitchFamily="34" charset="0"/>
                          <a:cs typeface="Arial" panose="020B0604020202020204" pitchFamily="34" charset="0"/>
                        </a:rPr>
                        <a:t>Designed to be administered through the school year: student ratings will be entered in the DEI.</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Upload window:</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March</a:t>
                      </a:r>
                      <a:r>
                        <a:rPr lang="en-US" sz="1200" b="1" baseline="0" dirty="0">
                          <a:effectLst/>
                          <a:latin typeface="Arial" panose="020B0604020202020204" pitchFamily="34" charset="0"/>
                          <a:ea typeface="Calibri" panose="020F0502020204030204" pitchFamily="34" charset="0"/>
                          <a:cs typeface="Arial" panose="020B0604020202020204" pitchFamily="34" charset="0"/>
                        </a:rPr>
                        <a:t> 25-June 7 , 2019</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Administered with required secure Directions for Test Administration (DTAs).</a:t>
                      </a:r>
                    </a:p>
                    <a:p>
                      <a:pPr marL="0" marR="0" algn="l">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March 25– June</a:t>
                      </a:r>
                      <a:r>
                        <a:rPr lang="en-US" sz="1200" b="1" baseline="0" dirty="0">
                          <a:effectLst/>
                          <a:latin typeface="Arial" panose="020B0604020202020204" pitchFamily="34" charset="0"/>
                          <a:ea typeface="Calibri" panose="020F0502020204030204" pitchFamily="34" charset="0"/>
                          <a:cs typeface="Arial" panose="020B0604020202020204" pitchFamily="34" charset="0"/>
                        </a:rPr>
                        <a:t> 7</a:t>
                      </a:r>
                      <a:r>
                        <a:rPr lang="en-US" sz="1200" b="1" dirty="0">
                          <a:effectLst/>
                          <a:latin typeface="Arial" panose="020B0604020202020204" pitchFamily="34" charset="0"/>
                          <a:ea typeface="Calibri" panose="020F0502020204030204" pitchFamily="34" charset="0"/>
                          <a:cs typeface="Arial" panose="020B0604020202020204" pitchFamily="34" charset="0"/>
                        </a:rPr>
                        <a:t>, 2019</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3831">
                <a:tc>
                  <a:txBody>
                    <a:bodyPr/>
                    <a:lstStyle/>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Security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Non-secure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Secure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012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097280"/>
          </a:xfrm>
        </p:spPr>
        <p:txBody>
          <a:bodyPr>
            <a:noAutofit/>
          </a:bodyPr>
          <a:lstStyle/>
          <a:p>
            <a:pPr algn="ctr"/>
            <a:r>
              <a:rPr lang="en-US" sz="3600" b="1" dirty="0">
                <a:ln w="0"/>
                <a:solidFill>
                  <a:srgbClr val="000099"/>
                </a:solidFill>
                <a:latin typeface="Arial" panose="020B0604020202020204" pitchFamily="34" charset="0"/>
                <a:cs typeface="Arial" panose="020B0604020202020204" pitchFamily="34" charset="0"/>
              </a:rPr>
              <a:t>Connecticut Summative Assessments</a:t>
            </a:r>
            <a:br>
              <a:rPr lang="en-US" sz="3600" b="1" dirty="0">
                <a:ln w="0"/>
                <a:solidFill>
                  <a:srgbClr val="000099"/>
                </a:solidFill>
                <a:latin typeface="Arial" panose="020B0604020202020204" pitchFamily="34" charset="0"/>
                <a:cs typeface="Arial" panose="020B0604020202020204" pitchFamily="34" charset="0"/>
              </a:rPr>
            </a:br>
            <a:r>
              <a:rPr lang="en-US" sz="3600" b="1" dirty="0">
                <a:ln w="0"/>
                <a:solidFill>
                  <a:srgbClr val="000099"/>
                </a:solidFill>
                <a:latin typeface="Arial" panose="020B0604020202020204" pitchFamily="34" charset="0"/>
                <a:cs typeface="Arial" panose="020B0604020202020204" pitchFamily="34" charset="0"/>
              </a:rPr>
              <a:t>School Year 2018 - 2019</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13763712"/>
              </p:ext>
            </p:extLst>
          </p:nvPr>
        </p:nvGraphicFramePr>
        <p:xfrm>
          <a:off x="0" y="1097280"/>
          <a:ext cx="9144000" cy="5760719"/>
        </p:xfrm>
        <a:graphic>
          <a:graphicData uri="http://schemas.openxmlformats.org/drawingml/2006/table">
            <a:tbl>
              <a:tblPr firstRow="1" firstCol="1" bandRow="1">
                <a:tableStyleId>{5C22544A-7EE6-4342-B048-85BDC9FD1C3A}</a:tableStyleId>
              </a:tblPr>
              <a:tblGrid>
                <a:gridCol w="2516957">
                  <a:extLst>
                    <a:ext uri="{9D8B030D-6E8A-4147-A177-3AD203B41FA5}">
                      <a16:colId xmlns:a16="http://schemas.microsoft.com/office/drawing/2014/main" val="20000"/>
                    </a:ext>
                  </a:extLst>
                </a:gridCol>
                <a:gridCol w="1445443">
                  <a:extLst>
                    <a:ext uri="{9D8B030D-6E8A-4147-A177-3AD203B41FA5}">
                      <a16:colId xmlns:a16="http://schemas.microsoft.com/office/drawing/2014/main" val="20001"/>
                    </a:ext>
                  </a:extLst>
                </a:gridCol>
                <a:gridCol w="3060569">
                  <a:extLst>
                    <a:ext uri="{9D8B030D-6E8A-4147-A177-3AD203B41FA5}">
                      <a16:colId xmlns:a16="http://schemas.microsoft.com/office/drawing/2014/main" val="20002"/>
                    </a:ext>
                  </a:extLst>
                </a:gridCol>
                <a:gridCol w="2121031">
                  <a:extLst>
                    <a:ext uri="{9D8B030D-6E8A-4147-A177-3AD203B41FA5}">
                      <a16:colId xmlns:a16="http://schemas.microsoft.com/office/drawing/2014/main" val="20003"/>
                    </a:ext>
                  </a:extLst>
                </a:gridCol>
              </a:tblGrid>
              <a:tr h="398025">
                <a:tc>
                  <a:txBody>
                    <a:bodyPr/>
                    <a:lstStyle/>
                    <a:p>
                      <a:pPr marL="0" marR="0" algn="ctr">
                        <a:lnSpc>
                          <a:spcPct val="115000"/>
                        </a:lnSpc>
                        <a:spcBef>
                          <a:spcPts val="0"/>
                        </a:spcBef>
                        <a:spcAft>
                          <a:spcPts val="0"/>
                        </a:spcAft>
                      </a:pPr>
                      <a:r>
                        <a:rPr lang="en-US" sz="1800" kern="1200" dirty="0">
                          <a:effectLst/>
                          <a:latin typeface="+mn-lt"/>
                        </a:rPr>
                        <a:t>State Assessment</a:t>
                      </a:r>
                      <a:endParaRPr lang="en-US" sz="1800" dirty="0">
                        <a:solidFill>
                          <a:srgbClr val="221E1F"/>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effectLst/>
                          <a:latin typeface="+mn-lt"/>
                        </a:rPr>
                        <a:t>Grade(s)</a:t>
                      </a:r>
                      <a:endParaRPr lang="en-US" sz="1800" dirty="0">
                        <a:solidFill>
                          <a:srgbClr val="221E1F"/>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effectLst/>
                          <a:latin typeface="+mn-lt"/>
                        </a:rPr>
                        <a:t>Testing Window</a:t>
                      </a:r>
                      <a:endParaRPr lang="en-US" sz="1800" dirty="0">
                        <a:solidFill>
                          <a:srgbClr val="221E1F"/>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effectLst/>
                          <a:latin typeface="+mn-lt"/>
                        </a:rPr>
                        <a:t>Delivery</a:t>
                      </a:r>
                      <a:r>
                        <a:rPr lang="en-US" sz="1800" kern="1200" baseline="0" dirty="0">
                          <a:effectLst/>
                          <a:latin typeface="+mn-lt"/>
                        </a:rPr>
                        <a:t> </a:t>
                      </a:r>
                      <a:r>
                        <a:rPr lang="en-US" sz="1800" kern="1200" dirty="0">
                          <a:effectLst/>
                          <a:latin typeface="+mn-lt"/>
                        </a:rPr>
                        <a:t>Method</a:t>
                      </a:r>
                      <a:endParaRPr lang="en-US" sz="1800" dirty="0">
                        <a:solidFill>
                          <a:srgbClr val="221E1F"/>
                        </a:solidFill>
                        <a:effectLst/>
                        <a:latin typeface="+mn-lt"/>
                        <a:ea typeface="Times New Roman"/>
                      </a:endParaRPr>
                    </a:p>
                  </a:txBody>
                  <a:tcPr marL="69532" marR="69532" marT="9525" marB="0" anchor="ctr"/>
                </a:tc>
                <a:extLst>
                  <a:ext uri="{0D108BD9-81ED-4DB2-BD59-A6C34878D82A}">
                    <a16:rowId xmlns:a16="http://schemas.microsoft.com/office/drawing/2014/main" val="10000"/>
                  </a:ext>
                </a:extLst>
              </a:tr>
              <a:tr h="1036843">
                <a:tc>
                  <a:txBody>
                    <a:bodyPr/>
                    <a:lstStyle/>
                    <a:p>
                      <a:pPr marL="0" marR="0" algn="ctr">
                        <a:lnSpc>
                          <a:spcPct val="115000"/>
                        </a:lnSpc>
                        <a:spcBef>
                          <a:spcPts val="0"/>
                        </a:spcBef>
                        <a:spcAft>
                          <a:spcPts val="0"/>
                        </a:spcAft>
                      </a:pPr>
                      <a:r>
                        <a:rPr lang="en-US" sz="1800" kern="1200" dirty="0">
                          <a:effectLst/>
                          <a:latin typeface="+mn-lt"/>
                        </a:rPr>
                        <a:t>Smarter Balanced</a:t>
                      </a:r>
                      <a:endParaRPr lang="en-US" sz="1800" dirty="0">
                        <a:effectLst/>
                        <a:latin typeface="+mn-lt"/>
                      </a:endParaRPr>
                    </a:p>
                    <a:p>
                      <a:pPr marL="0" marR="0" algn="ctr">
                        <a:lnSpc>
                          <a:spcPct val="115000"/>
                        </a:lnSpc>
                        <a:spcBef>
                          <a:spcPts val="0"/>
                        </a:spcBef>
                        <a:spcAft>
                          <a:spcPts val="0"/>
                        </a:spcAft>
                      </a:pPr>
                      <a:r>
                        <a:rPr lang="en-US" sz="1800" kern="1200" dirty="0">
                          <a:effectLst/>
                          <a:latin typeface="+mn-lt"/>
                        </a:rPr>
                        <a:t>ELA</a:t>
                      </a:r>
                      <a:r>
                        <a:rPr lang="en-US" sz="1800" kern="1200" baseline="0" dirty="0">
                          <a:effectLst/>
                          <a:latin typeface="+mn-lt"/>
                        </a:rPr>
                        <a:t> </a:t>
                      </a:r>
                      <a:r>
                        <a:rPr lang="en-US" sz="1800" kern="1200" dirty="0">
                          <a:effectLst/>
                          <a:latin typeface="+mn-lt"/>
                        </a:rPr>
                        <a:t>&amp; Math</a:t>
                      </a:r>
                      <a:endParaRPr lang="en-US" sz="1800" dirty="0">
                        <a:solidFill>
                          <a:srgbClr val="221E1F"/>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3 – 8</a:t>
                      </a: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March 25 – June 7</a:t>
                      </a: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Online</a:t>
                      </a:r>
                      <a:endParaRPr lang="en-US" sz="1800" dirty="0">
                        <a:solidFill>
                          <a:srgbClr val="000099"/>
                        </a:solidFill>
                        <a:effectLst/>
                        <a:latin typeface="+mn-lt"/>
                        <a:ea typeface="Times New Roman"/>
                      </a:endParaRPr>
                    </a:p>
                  </a:txBody>
                  <a:tcPr marL="69532" marR="69532" marT="9525" marB="0" anchor="ctr"/>
                </a:tc>
                <a:extLst>
                  <a:ext uri="{0D108BD9-81ED-4DB2-BD59-A6C34878D82A}">
                    <a16:rowId xmlns:a16="http://schemas.microsoft.com/office/drawing/2014/main" val="10001"/>
                  </a:ext>
                </a:extLst>
              </a:tr>
              <a:tr h="705644">
                <a:tc>
                  <a:txBody>
                    <a:bodyPr/>
                    <a:lstStyle/>
                    <a:p>
                      <a:pPr marL="0" marR="0" algn="ctr">
                        <a:lnSpc>
                          <a:spcPct val="115000"/>
                        </a:lnSpc>
                        <a:spcBef>
                          <a:spcPts val="0"/>
                        </a:spcBef>
                        <a:spcAft>
                          <a:spcPts val="0"/>
                        </a:spcAft>
                      </a:pPr>
                      <a:r>
                        <a:rPr lang="en-US" sz="1800" kern="1200" dirty="0">
                          <a:effectLst/>
                          <a:latin typeface="+mn-lt"/>
                        </a:rPr>
                        <a:t>Connecticut Alternate Assessment (CTAA)</a:t>
                      </a:r>
                      <a:endParaRPr lang="en-US" sz="1800" dirty="0">
                        <a:solidFill>
                          <a:srgbClr val="221E1F"/>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3 – 8 and 11</a:t>
                      </a: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March 25 – June</a:t>
                      </a:r>
                      <a:r>
                        <a:rPr lang="en-US" sz="1800" kern="1200" baseline="0" dirty="0">
                          <a:solidFill>
                            <a:srgbClr val="000099"/>
                          </a:solidFill>
                          <a:effectLst/>
                          <a:latin typeface="+mn-lt"/>
                        </a:rPr>
                        <a:t> 7</a:t>
                      </a: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Online</a:t>
                      </a:r>
                      <a:endParaRPr lang="en-US" sz="1800" dirty="0">
                        <a:solidFill>
                          <a:srgbClr val="000099"/>
                        </a:solidFill>
                        <a:effectLst/>
                        <a:latin typeface="+mn-lt"/>
                        <a:ea typeface="Times New Roman"/>
                      </a:endParaRPr>
                    </a:p>
                  </a:txBody>
                  <a:tcPr marL="69532" marR="69532" marT="9525" marB="0" anchor="ctr"/>
                </a:tc>
                <a:extLst>
                  <a:ext uri="{0D108BD9-81ED-4DB2-BD59-A6C34878D82A}">
                    <a16:rowId xmlns:a16="http://schemas.microsoft.com/office/drawing/2014/main" val="10002"/>
                  </a:ext>
                </a:extLst>
              </a:tr>
              <a:tr h="740875">
                <a:tc rowSpan="2">
                  <a:txBody>
                    <a:bodyPr/>
                    <a:lstStyle/>
                    <a:p>
                      <a:pPr marL="0" marR="0" algn="ctr">
                        <a:lnSpc>
                          <a:spcPct val="115000"/>
                        </a:lnSpc>
                        <a:spcBef>
                          <a:spcPts val="0"/>
                        </a:spcBef>
                        <a:spcAft>
                          <a:spcPts val="0"/>
                        </a:spcAft>
                      </a:pPr>
                      <a:r>
                        <a:rPr lang="en-US" sz="1800" kern="1200" dirty="0">
                          <a:effectLst/>
                          <a:latin typeface="+mn-lt"/>
                        </a:rPr>
                        <a:t>NGSS Assessment</a:t>
                      </a:r>
                      <a:endParaRPr lang="en-US" sz="1800" dirty="0">
                        <a:solidFill>
                          <a:srgbClr val="221E1F"/>
                        </a:solidFill>
                        <a:effectLst/>
                        <a:latin typeface="+mn-lt"/>
                        <a:ea typeface="Times New Roman"/>
                      </a:endParaRPr>
                    </a:p>
                  </a:txBody>
                  <a:tcPr marL="69532" marR="69532" marT="9525" marB="0" anchor="ctr"/>
                </a:tc>
                <a:tc>
                  <a:txBody>
                    <a:bodyPr/>
                    <a:lstStyle/>
                    <a:p>
                      <a:pPr marL="0" marR="0" algn="ctr">
                        <a:spcBef>
                          <a:spcPts val="0"/>
                        </a:spcBef>
                        <a:spcAft>
                          <a:spcPts val="0"/>
                        </a:spcAft>
                      </a:pPr>
                      <a:r>
                        <a:rPr lang="en-US" sz="1800" kern="1200" dirty="0">
                          <a:solidFill>
                            <a:srgbClr val="000099"/>
                          </a:solidFill>
                          <a:effectLst/>
                          <a:latin typeface="+mn-lt"/>
                        </a:rPr>
                        <a:t>11</a:t>
                      </a:r>
                      <a:endParaRPr lang="en-US" sz="1800" dirty="0">
                        <a:solidFill>
                          <a:srgbClr val="000099"/>
                        </a:solidFill>
                        <a:effectLst/>
                        <a:latin typeface="+mn-lt"/>
                        <a:ea typeface="Times New Roman"/>
                      </a:endParaRPr>
                    </a:p>
                  </a:txBody>
                  <a:tcPr marL="69532" marR="69532" marT="9525"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kern="1200" dirty="0">
                          <a:solidFill>
                            <a:srgbClr val="000099"/>
                          </a:solidFill>
                          <a:effectLst/>
                          <a:latin typeface="+mn-lt"/>
                        </a:rPr>
                        <a:t>February 4 – June 7</a:t>
                      </a: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Online</a:t>
                      </a:r>
                      <a:endParaRPr lang="en-US" sz="1800" dirty="0">
                        <a:solidFill>
                          <a:srgbClr val="000099"/>
                        </a:solidFill>
                        <a:effectLst/>
                        <a:latin typeface="+mn-lt"/>
                        <a:ea typeface="Times New Roman"/>
                      </a:endParaRPr>
                    </a:p>
                  </a:txBody>
                  <a:tcPr marL="69532" marR="69532" marT="9525" marB="0" anchor="ctr"/>
                </a:tc>
                <a:extLst>
                  <a:ext uri="{0D108BD9-81ED-4DB2-BD59-A6C34878D82A}">
                    <a16:rowId xmlns:a16="http://schemas.microsoft.com/office/drawing/2014/main" val="10003"/>
                  </a:ext>
                </a:extLst>
              </a:tr>
              <a:tr h="740875">
                <a:tc vMerge="1">
                  <a:txBody>
                    <a:bodyPr/>
                    <a:lstStyle/>
                    <a:p>
                      <a:pPr marL="0" marR="0" algn="ctr">
                        <a:lnSpc>
                          <a:spcPct val="115000"/>
                        </a:lnSpc>
                        <a:spcBef>
                          <a:spcPts val="0"/>
                        </a:spcBef>
                        <a:spcAft>
                          <a:spcPts val="0"/>
                        </a:spcAft>
                      </a:pPr>
                      <a:endParaRPr lang="en-US" sz="1800" dirty="0">
                        <a:solidFill>
                          <a:srgbClr val="221E1F"/>
                        </a:solidFill>
                        <a:effectLst/>
                        <a:latin typeface="Franklin Gothic Medium" panose="020B0603020102020204" pitchFamily="34" charset="0"/>
                        <a:ea typeface="Times New Roman"/>
                      </a:endParaRPr>
                    </a:p>
                  </a:txBody>
                  <a:tcPr marL="69532" marR="69532" marT="9525" marB="0" anchor="ctr"/>
                </a:tc>
                <a:tc>
                  <a:txBody>
                    <a:bodyPr/>
                    <a:lstStyle/>
                    <a:p>
                      <a:pPr marL="0" marR="0" algn="ctr">
                        <a:spcBef>
                          <a:spcPts val="0"/>
                        </a:spcBef>
                        <a:spcAft>
                          <a:spcPts val="0"/>
                        </a:spcAft>
                      </a:pPr>
                      <a:r>
                        <a:rPr lang="en-US" sz="1800" kern="1200" dirty="0">
                          <a:solidFill>
                            <a:srgbClr val="000099"/>
                          </a:solidFill>
                          <a:effectLst/>
                          <a:latin typeface="+mn-lt"/>
                          <a:ea typeface="+mn-ea"/>
                        </a:rPr>
                        <a:t>5</a:t>
                      </a:r>
                      <a:r>
                        <a:rPr lang="en-US" sz="1800" kern="1200" baseline="0" dirty="0">
                          <a:solidFill>
                            <a:srgbClr val="000099"/>
                          </a:solidFill>
                          <a:effectLst/>
                          <a:latin typeface="+mn-lt"/>
                          <a:ea typeface="+mn-ea"/>
                        </a:rPr>
                        <a:t> and 8</a:t>
                      </a: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March 25 – June 7</a:t>
                      </a: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Online</a:t>
                      </a:r>
                      <a:endParaRPr lang="en-US" sz="1800" dirty="0">
                        <a:solidFill>
                          <a:srgbClr val="000099"/>
                        </a:solidFill>
                        <a:effectLst/>
                        <a:latin typeface="+mn-lt"/>
                        <a:ea typeface="Times New Roman"/>
                      </a:endParaRPr>
                    </a:p>
                  </a:txBody>
                  <a:tcPr marL="69532" marR="69532" marT="9525" marB="0" anchor="ctr"/>
                </a:tc>
                <a:extLst>
                  <a:ext uri="{0D108BD9-81ED-4DB2-BD59-A6C34878D82A}">
                    <a16:rowId xmlns:a16="http://schemas.microsoft.com/office/drawing/2014/main" val="10004"/>
                  </a:ext>
                </a:extLst>
              </a:tr>
              <a:tr h="11622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effectLst/>
                          <a:latin typeface="+mn-lt"/>
                        </a:rPr>
                        <a:t>Connecticut Alternate Science Assessment (CTAS)</a:t>
                      </a:r>
                      <a:endParaRPr lang="en-US" sz="1800" dirty="0">
                        <a:solidFill>
                          <a:srgbClr val="221E1F"/>
                        </a:solidFill>
                        <a:effectLst/>
                        <a:latin typeface="+mn-lt"/>
                        <a:ea typeface="Times New Roman"/>
                      </a:endParaRPr>
                    </a:p>
                    <a:p>
                      <a:endParaRPr lang="en-US" dirty="0">
                        <a:latin typeface="+mn-lt"/>
                      </a:endParaRPr>
                    </a:p>
                  </a:txBody>
                  <a:tcPr marL="69532" marR="69532" marT="9525" marB="0" anchor="ctr"/>
                </a:tc>
                <a:tc>
                  <a:txBody>
                    <a:bodyPr/>
                    <a:lstStyle/>
                    <a:p>
                      <a:pPr marL="0" marR="0" algn="ctr">
                        <a:spcBef>
                          <a:spcPts val="0"/>
                        </a:spcBef>
                        <a:spcAft>
                          <a:spcPts val="0"/>
                        </a:spcAft>
                      </a:pPr>
                      <a:r>
                        <a:rPr lang="en-US" sz="1800" kern="1200" dirty="0">
                          <a:solidFill>
                            <a:srgbClr val="000099"/>
                          </a:solidFill>
                          <a:effectLst/>
                          <a:latin typeface="+mn-lt"/>
                          <a:ea typeface="+mn-ea"/>
                        </a:rPr>
                        <a:t>5</a:t>
                      </a:r>
                      <a:r>
                        <a:rPr lang="en-US" sz="1800" kern="1200" baseline="0" dirty="0">
                          <a:solidFill>
                            <a:srgbClr val="000099"/>
                          </a:solidFill>
                          <a:effectLst/>
                          <a:latin typeface="+mn-lt"/>
                          <a:ea typeface="+mn-ea"/>
                        </a:rPr>
                        <a:t>, 8, and 11</a:t>
                      </a: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Test</a:t>
                      </a:r>
                      <a:r>
                        <a:rPr lang="en-US" sz="1800" kern="1200" baseline="0" dirty="0">
                          <a:solidFill>
                            <a:srgbClr val="000099"/>
                          </a:solidFill>
                          <a:effectLst/>
                          <a:latin typeface="+mn-lt"/>
                        </a:rPr>
                        <a:t> can administered all year.  Student ratings entered into the DEI: </a:t>
                      </a:r>
                      <a:r>
                        <a:rPr lang="en-US" sz="1800" kern="1200" dirty="0">
                          <a:solidFill>
                            <a:srgbClr val="000099"/>
                          </a:solidFill>
                          <a:effectLst/>
                          <a:latin typeface="+mn-lt"/>
                        </a:rPr>
                        <a:t>March 25 – June 7</a:t>
                      </a: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Online Upload</a:t>
                      </a:r>
                    </a:p>
                    <a:p>
                      <a:pPr marL="0" marR="0" algn="ctr">
                        <a:lnSpc>
                          <a:spcPct val="115000"/>
                        </a:lnSpc>
                        <a:spcBef>
                          <a:spcPts val="0"/>
                        </a:spcBef>
                        <a:spcAft>
                          <a:spcPts val="0"/>
                        </a:spcAft>
                      </a:pPr>
                      <a:r>
                        <a:rPr lang="en-US" sz="1800" kern="1200" dirty="0">
                          <a:solidFill>
                            <a:srgbClr val="000099"/>
                          </a:solidFill>
                          <a:effectLst/>
                          <a:latin typeface="+mn-lt"/>
                          <a:ea typeface="Times New Roman"/>
                        </a:rPr>
                        <a:t>March</a:t>
                      </a:r>
                      <a:r>
                        <a:rPr lang="en-US" sz="1800" kern="1200" baseline="0" dirty="0">
                          <a:solidFill>
                            <a:srgbClr val="000099"/>
                          </a:solidFill>
                          <a:effectLst/>
                          <a:latin typeface="+mn-lt"/>
                          <a:ea typeface="Times New Roman"/>
                        </a:rPr>
                        <a:t> 25 – June 7</a:t>
                      </a:r>
                      <a:endParaRPr lang="en-US" sz="1800" dirty="0">
                        <a:solidFill>
                          <a:srgbClr val="000099"/>
                        </a:solidFill>
                        <a:effectLst/>
                        <a:latin typeface="+mn-lt"/>
                        <a:ea typeface="Times New Roman"/>
                      </a:endParaRPr>
                    </a:p>
                  </a:txBody>
                  <a:tcPr marL="69532" marR="69532" marT="9525" marB="0" anchor="ctr"/>
                </a:tc>
                <a:extLst>
                  <a:ext uri="{0D108BD9-81ED-4DB2-BD59-A6C34878D82A}">
                    <a16:rowId xmlns:a16="http://schemas.microsoft.com/office/drawing/2014/main" val="10005"/>
                  </a:ext>
                </a:extLst>
              </a:tr>
              <a:tr h="976209">
                <a:tc>
                  <a:txBody>
                    <a:bodyPr/>
                    <a:lstStyle/>
                    <a:p>
                      <a:pPr marL="0" marR="0" algn="ctr">
                        <a:lnSpc>
                          <a:spcPct val="115000"/>
                        </a:lnSpc>
                        <a:spcBef>
                          <a:spcPts val="0"/>
                        </a:spcBef>
                        <a:spcAft>
                          <a:spcPts val="0"/>
                        </a:spcAft>
                      </a:pPr>
                      <a:r>
                        <a:rPr lang="en-US" sz="1800" kern="1200" dirty="0">
                          <a:solidFill>
                            <a:schemeClr val="lt1"/>
                          </a:solidFill>
                          <a:effectLst/>
                          <a:latin typeface="+mn-lt"/>
                          <a:ea typeface="+mn-ea"/>
                        </a:rPr>
                        <a:t>Connecticut</a:t>
                      </a:r>
                      <a:r>
                        <a:rPr lang="en-US" sz="1800" kern="1200" baseline="0" dirty="0">
                          <a:solidFill>
                            <a:schemeClr val="lt1"/>
                          </a:solidFill>
                          <a:effectLst/>
                          <a:latin typeface="+mn-lt"/>
                          <a:ea typeface="+mn-ea"/>
                        </a:rPr>
                        <a:t> SAT School Day</a:t>
                      </a:r>
                      <a:endParaRPr lang="en-US" sz="1800" dirty="0">
                        <a:solidFill>
                          <a:srgbClr val="221E1F"/>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11</a:t>
                      </a: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March 27</a:t>
                      </a:r>
                      <a:r>
                        <a:rPr lang="en-US" sz="1800" kern="1200" baseline="0" dirty="0">
                          <a:solidFill>
                            <a:srgbClr val="000099"/>
                          </a:solidFill>
                          <a:effectLst/>
                          <a:latin typeface="+mn-lt"/>
                        </a:rPr>
                        <a:t> or April 9</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kern="1200" dirty="0">
                          <a:solidFill>
                            <a:srgbClr val="000099"/>
                          </a:solidFill>
                          <a:effectLst/>
                          <a:latin typeface="+mn-lt"/>
                          <a:ea typeface="Times New Roman"/>
                        </a:rPr>
                        <a:t>Make</a:t>
                      </a:r>
                      <a:r>
                        <a:rPr lang="en-US" sz="1800" kern="1200" baseline="0" dirty="0">
                          <a:solidFill>
                            <a:srgbClr val="000099"/>
                          </a:solidFill>
                          <a:effectLst/>
                          <a:latin typeface="+mn-lt"/>
                          <a:ea typeface="Times New Roman"/>
                        </a:rPr>
                        <a:t>up Dates: April 23 and 24</a:t>
                      </a:r>
                      <a:endParaRPr lang="en-US" sz="1800" dirty="0">
                        <a:solidFill>
                          <a:srgbClr val="000099"/>
                        </a:solidFill>
                        <a:effectLst/>
                        <a:latin typeface="+mn-lt"/>
                        <a:ea typeface="Times New Roman"/>
                      </a:endParaRPr>
                    </a:p>
                    <a:p>
                      <a:pPr marL="0" marR="0" algn="ctr">
                        <a:lnSpc>
                          <a:spcPct val="115000"/>
                        </a:lnSpc>
                        <a:spcBef>
                          <a:spcPts val="0"/>
                        </a:spcBef>
                        <a:spcAft>
                          <a:spcPts val="0"/>
                        </a:spcAft>
                      </a:pPr>
                      <a:endParaRPr lang="en-US" sz="1800" dirty="0">
                        <a:solidFill>
                          <a:srgbClr val="000099"/>
                        </a:solidFill>
                        <a:effectLst/>
                        <a:latin typeface="+mn-lt"/>
                        <a:ea typeface="Times New Roman"/>
                      </a:endParaRPr>
                    </a:p>
                  </a:txBody>
                  <a:tcPr marL="69532" marR="69532" marT="9525" marB="0" anchor="ctr"/>
                </a:tc>
                <a:tc>
                  <a:txBody>
                    <a:bodyPr/>
                    <a:lstStyle/>
                    <a:p>
                      <a:pPr marL="0" marR="0" algn="ctr">
                        <a:lnSpc>
                          <a:spcPct val="115000"/>
                        </a:lnSpc>
                        <a:spcBef>
                          <a:spcPts val="0"/>
                        </a:spcBef>
                        <a:spcAft>
                          <a:spcPts val="0"/>
                        </a:spcAft>
                      </a:pPr>
                      <a:r>
                        <a:rPr lang="en-US" sz="1800" kern="1200" dirty="0">
                          <a:solidFill>
                            <a:srgbClr val="000099"/>
                          </a:solidFill>
                          <a:effectLst/>
                          <a:latin typeface="+mn-lt"/>
                        </a:rPr>
                        <a:t>Paper </a:t>
                      </a:r>
                      <a:endParaRPr lang="en-US" sz="1800" dirty="0">
                        <a:solidFill>
                          <a:srgbClr val="000099"/>
                        </a:solidFill>
                        <a:effectLst/>
                        <a:latin typeface="+mn-lt"/>
                        <a:ea typeface="Times New Roman"/>
                      </a:endParaRPr>
                    </a:p>
                  </a:txBody>
                  <a:tcPr marL="69532" marR="69532" marT="9525"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21678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857250"/>
            <a:ext cx="6858000" cy="520304"/>
          </a:xfrm>
          <a:prstGeom prst="rect">
            <a:avLst/>
          </a:prstGeom>
          <a:noFill/>
        </p:spPr>
        <p:txBody>
          <a:bodyPr vert="horz" lIns="68580" tIns="34290" rIns="68580" bIns="34290" rtlCol="0" anchor="ctr">
            <a:noAutofit/>
          </a:bodyPr>
          <a:lstStyle/>
          <a:p>
            <a:pPr algn="ctr">
              <a:lnSpc>
                <a:spcPct val="90000"/>
              </a:lnSpc>
            </a:pPr>
            <a:r>
              <a:rPr lang="en-US" sz="3600" dirty="0">
                <a:solidFill>
                  <a:srgbClr val="000099"/>
                </a:solidFill>
                <a:latin typeface="Arial" panose="020B0604020202020204" pitchFamily="34" charset="0"/>
                <a:cs typeface="Arial" panose="020B0604020202020204" pitchFamily="34" charset="0"/>
              </a:rPr>
              <a:t>CTAA Assessment Documents</a:t>
            </a:r>
          </a:p>
        </p:txBody>
      </p:sp>
      <p:graphicFrame>
        <p:nvGraphicFramePr>
          <p:cNvPr id="6" name="Table 5"/>
          <p:cNvGraphicFramePr>
            <a:graphicFrameLocks noGrp="1"/>
          </p:cNvGraphicFramePr>
          <p:nvPr>
            <p:extLst>
              <p:ext uri="{D42A27DB-BD31-4B8C-83A1-F6EECF244321}">
                <p14:modId xmlns:p14="http://schemas.microsoft.com/office/powerpoint/2010/main" val="3586818766"/>
              </p:ext>
            </p:extLst>
          </p:nvPr>
        </p:nvGraphicFramePr>
        <p:xfrm>
          <a:off x="922019" y="1459230"/>
          <a:ext cx="7467600" cy="4418329"/>
        </p:xfrm>
        <a:graphic>
          <a:graphicData uri="http://schemas.openxmlformats.org/drawingml/2006/table">
            <a:tbl>
              <a:tblPr firstRow="1" firstCol="1" lastRow="1" lastCol="1" bandRow="1" bandCol="1"/>
              <a:tblGrid>
                <a:gridCol w="2301515">
                  <a:extLst>
                    <a:ext uri="{9D8B030D-6E8A-4147-A177-3AD203B41FA5}">
                      <a16:colId xmlns:a16="http://schemas.microsoft.com/office/drawing/2014/main" val="20000"/>
                    </a:ext>
                  </a:extLst>
                </a:gridCol>
                <a:gridCol w="4020555">
                  <a:extLst>
                    <a:ext uri="{9D8B030D-6E8A-4147-A177-3AD203B41FA5}">
                      <a16:colId xmlns:a16="http://schemas.microsoft.com/office/drawing/2014/main" val="20001"/>
                    </a:ext>
                  </a:extLst>
                </a:gridCol>
                <a:gridCol w="1145530">
                  <a:extLst>
                    <a:ext uri="{9D8B030D-6E8A-4147-A177-3AD203B41FA5}">
                      <a16:colId xmlns:a16="http://schemas.microsoft.com/office/drawing/2014/main" val="20002"/>
                    </a:ext>
                  </a:extLst>
                </a:gridCol>
              </a:tblGrid>
              <a:tr h="228310">
                <a:tc>
                  <a:txBody>
                    <a:bodyPr/>
                    <a:lstStyle/>
                    <a:p>
                      <a:pPr marL="73025" marR="73025" algn="ctr">
                        <a:lnSpc>
                          <a:spcPct val="107000"/>
                        </a:lnSpc>
                        <a:spcBef>
                          <a:spcPts val="400"/>
                        </a:spcBef>
                        <a:spcAft>
                          <a:spcPts val="400"/>
                        </a:spcAft>
                      </a:pPr>
                      <a:r>
                        <a:rPr lang="en-US" sz="800" b="1" dirty="0">
                          <a:solidFill>
                            <a:srgbClr val="FFFFFF"/>
                          </a:solidFill>
                          <a:effectLst/>
                          <a:latin typeface="Arial" panose="020B0604020202020204" pitchFamily="34" charset="0"/>
                          <a:ea typeface="Arial" panose="020B0604020202020204" pitchFamily="34" charset="0"/>
                        </a:rPr>
                        <a:t>Do</a:t>
                      </a:r>
                      <a:r>
                        <a:rPr lang="en-US" sz="800" b="1" spc="5" dirty="0">
                          <a:solidFill>
                            <a:srgbClr val="FFFFFF"/>
                          </a:solidFill>
                          <a:effectLst/>
                          <a:latin typeface="Arial" panose="020B0604020202020204" pitchFamily="34" charset="0"/>
                          <a:ea typeface="Arial" panose="020B0604020202020204" pitchFamily="34" charset="0"/>
                        </a:rPr>
                        <a:t>c</a:t>
                      </a:r>
                      <a:r>
                        <a:rPr lang="en-US" sz="800" b="1" dirty="0">
                          <a:solidFill>
                            <a:srgbClr val="FFFFFF"/>
                          </a:solidFill>
                          <a:effectLst/>
                          <a:latin typeface="Arial" panose="020B0604020202020204" pitchFamily="34" charset="0"/>
                          <a:ea typeface="Arial" panose="020B0604020202020204" pitchFamily="34" charset="0"/>
                        </a:rPr>
                        <a:t>um</a:t>
                      </a:r>
                      <a:r>
                        <a:rPr lang="en-US" sz="800" b="1" spc="5" dirty="0">
                          <a:solidFill>
                            <a:srgbClr val="FFFFFF"/>
                          </a:solidFill>
                          <a:effectLst/>
                          <a:latin typeface="Arial" panose="020B0604020202020204" pitchFamily="34" charset="0"/>
                          <a:ea typeface="Arial" panose="020B0604020202020204" pitchFamily="34" charset="0"/>
                        </a:rPr>
                        <a:t>e</a:t>
                      </a:r>
                      <a:r>
                        <a:rPr lang="en-US" sz="800" b="1" dirty="0">
                          <a:solidFill>
                            <a:srgbClr val="FFFFFF"/>
                          </a:solidFill>
                          <a:effectLst/>
                          <a:latin typeface="Arial" panose="020B0604020202020204" pitchFamily="34" charset="0"/>
                          <a:ea typeface="Arial" panose="020B0604020202020204" pitchFamily="34" charset="0"/>
                        </a:rPr>
                        <a:t>n</a:t>
                      </a:r>
                      <a:r>
                        <a:rPr lang="en-US" sz="800" b="1" spc="-5" dirty="0">
                          <a:solidFill>
                            <a:srgbClr val="FFFFFF"/>
                          </a:solidFill>
                          <a:effectLst/>
                          <a:latin typeface="Arial" panose="020B0604020202020204" pitchFamily="34" charset="0"/>
                          <a:ea typeface="Arial" panose="020B0604020202020204" pitchFamily="34" charset="0"/>
                        </a:rPr>
                        <a:t>t</a:t>
                      </a:r>
                      <a:r>
                        <a:rPr lang="en-US" sz="800" b="1" dirty="0">
                          <a:solidFill>
                            <a:srgbClr val="FFFFFF"/>
                          </a:solidFill>
                          <a:effectLst/>
                          <a:latin typeface="Arial" panose="020B0604020202020204" pitchFamily="34" charset="0"/>
                          <a:ea typeface="Arial" panose="020B0604020202020204" pitchFamily="34" charset="0"/>
                        </a:rPr>
                        <a:t>s</a:t>
                      </a:r>
                      <a:endParaRPr lang="en-US" sz="800" b="1" dirty="0">
                        <a:solidFill>
                          <a:srgbClr val="FFFFFF"/>
                        </a:solidFill>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3025" marR="73025" algn="ctr">
                        <a:lnSpc>
                          <a:spcPct val="107000"/>
                        </a:lnSpc>
                        <a:spcBef>
                          <a:spcPts val="400"/>
                        </a:spcBef>
                        <a:spcAft>
                          <a:spcPts val="400"/>
                        </a:spcAft>
                      </a:pPr>
                      <a:r>
                        <a:rPr lang="en-US" sz="800" b="1" spc="5" dirty="0">
                          <a:solidFill>
                            <a:srgbClr val="FFFFFF"/>
                          </a:solidFill>
                          <a:effectLst/>
                          <a:latin typeface="Arial" panose="020B0604020202020204" pitchFamily="34" charset="0"/>
                          <a:ea typeface="Arial" panose="020B0604020202020204" pitchFamily="34" charset="0"/>
                        </a:rPr>
                        <a:t>P</a:t>
                      </a:r>
                      <a:r>
                        <a:rPr lang="en-US" sz="800" b="1" dirty="0">
                          <a:solidFill>
                            <a:srgbClr val="FFFFFF"/>
                          </a:solidFill>
                          <a:effectLst/>
                          <a:latin typeface="Arial" panose="020B0604020202020204" pitchFamily="34" charset="0"/>
                          <a:ea typeface="Arial" panose="020B0604020202020204" pitchFamily="34" charset="0"/>
                        </a:rPr>
                        <a:t>urpo</a:t>
                      </a:r>
                      <a:r>
                        <a:rPr lang="en-US" sz="800" b="1" spc="5" dirty="0">
                          <a:solidFill>
                            <a:srgbClr val="FFFFFF"/>
                          </a:solidFill>
                          <a:effectLst/>
                          <a:latin typeface="Arial" panose="020B0604020202020204" pitchFamily="34" charset="0"/>
                          <a:ea typeface="Arial" panose="020B0604020202020204" pitchFamily="34" charset="0"/>
                        </a:rPr>
                        <a:t>s</a:t>
                      </a:r>
                      <a:r>
                        <a:rPr lang="en-US" sz="800" b="1" dirty="0">
                          <a:solidFill>
                            <a:srgbClr val="FFFFFF"/>
                          </a:solidFill>
                          <a:effectLst/>
                          <a:latin typeface="Arial" panose="020B0604020202020204" pitchFamily="34" charset="0"/>
                          <a:ea typeface="Arial" panose="020B0604020202020204" pitchFamily="34" charset="0"/>
                        </a:rPr>
                        <a:t>e</a:t>
                      </a:r>
                      <a:endParaRPr lang="en-US" sz="800" b="1" dirty="0">
                        <a:solidFill>
                          <a:srgbClr val="FFFFFF"/>
                        </a:solidFill>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3025" marR="73025" algn="ctr">
                        <a:lnSpc>
                          <a:spcPct val="107000"/>
                        </a:lnSpc>
                        <a:spcBef>
                          <a:spcPts val="400"/>
                        </a:spcBef>
                        <a:spcAft>
                          <a:spcPts val="400"/>
                        </a:spcAft>
                      </a:pPr>
                      <a:r>
                        <a:rPr lang="en-US" sz="800" b="1" dirty="0">
                          <a:solidFill>
                            <a:srgbClr val="FFFFFF"/>
                          </a:solidFill>
                          <a:effectLst/>
                          <a:latin typeface="Arial" panose="020B0604020202020204" pitchFamily="34" charset="0"/>
                          <a:ea typeface="Arial" panose="020B0604020202020204" pitchFamily="34" charset="0"/>
                        </a:rPr>
                        <a:t>U</a:t>
                      </a:r>
                      <a:r>
                        <a:rPr lang="en-US" sz="800" b="1" spc="5" dirty="0">
                          <a:solidFill>
                            <a:srgbClr val="FFFFFF"/>
                          </a:solidFill>
                          <a:effectLst/>
                          <a:latin typeface="Arial" panose="020B0604020202020204" pitchFamily="34" charset="0"/>
                          <a:ea typeface="Arial" panose="020B0604020202020204" pitchFamily="34" charset="0"/>
                        </a:rPr>
                        <a:t>ser</a:t>
                      </a:r>
                      <a:endParaRPr lang="en-US" sz="800" b="1" dirty="0">
                        <a:solidFill>
                          <a:srgbClr val="FFFFFF"/>
                        </a:solidFill>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50369">
                <a:tc>
                  <a:txBody>
                    <a:bodyPr/>
                    <a:lstStyle/>
                    <a:p>
                      <a:pPr marL="73025" marR="73025">
                        <a:lnSpc>
                          <a:spcPct val="107000"/>
                        </a:lnSpc>
                        <a:spcBef>
                          <a:spcPts val="400"/>
                        </a:spcBef>
                        <a:spcAft>
                          <a:spcPts val="400"/>
                        </a:spcAft>
                      </a:pPr>
                      <a:r>
                        <a:rPr lang="en-US" sz="1100" i="1" spc="10" dirty="0">
                          <a:effectLst/>
                          <a:latin typeface="Arial" panose="020B0604020202020204" pitchFamily="34" charset="0"/>
                          <a:ea typeface="Arial" panose="020B0604020202020204" pitchFamily="34" charset="0"/>
                          <a:hlinkClick r:id="rId3"/>
                        </a:rPr>
                        <a:t>CTAA T</a:t>
                      </a:r>
                      <a:r>
                        <a:rPr lang="en-US" sz="1100" i="1" dirty="0">
                          <a:effectLst/>
                          <a:latin typeface="Arial" panose="020B0604020202020204" pitchFamily="34" charset="0"/>
                          <a:ea typeface="Arial" panose="020B0604020202020204" pitchFamily="34" charset="0"/>
                          <a:hlinkClick r:id="rId3"/>
                        </a:rPr>
                        <a:t>e</a:t>
                      </a:r>
                      <a:r>
                        <a:rPr lang="en-US" sz="1100" i="1" spc="-10" dirty="0">
                          <a:effectLst/>
                          <a:latin typeface="Arial" panose="020B0604020202020204" pitchFamily="34" charset="0"/>
                          <a:ea typeface="Arial" panose="020B0604020202020204" pitchFamily="34" charset="0"/>
                          <a:hlinkClick r:id="rId3"/>
                        </a:rPr>
                        <a:t>st </a:t>
                      </a:r>
                      <a:r>
                        <a:rPr lang="en-US" sz="1100" i="1" dirty="0">
                          <a:effectLst/>
                          <a:latin typeface="Arial" panose="020B0604020202020204" pitchFamily="34" charset="0"/>
                          <a:ea typeface="Arial" panose="020B0604020202020204" pitchFamily="34" charset="0"/>
                          <a:hlinkClick r:id="rId3"/>
                        </a:rPr>
                        <a:t>Ad</a:t>
                      </a:r>
                      <a:r>
                        <a:rPr lang="en-US" sz="1100" i="1" spc="10" dirty="0">
                          <a:effectLst/>
                          <a:latin typeface="Arial" panose="020B0604020202020204" pitchFamily="34" charset="0"/>
                          <a:ea typeface="Arial" panose="020B0604020202020204" pitchFamily="34" charset="0"/>
                          <a:hlinkClick r:id="rId3"/>
                        </a:rPr>
                        <a:t>m</a:t>
                      </a:r>
                      <a:r>
                        <a:rPr lang="en-US" sz="1100" i="1" spc="-15" dirty="0">
                          <a:effectLst/>
                          <a:latin typeface="Arial" panose="020B0604020202020204" pitchFamily="34" charset="0"/>
                          <a:ea typeface="Arial" panose="020B0604020202020204" pitchFamily="34" charset="0"/>
                          <a:hlinkClick r:id="rId3"/>
                        </a:rPr>
                        <a:t>i</a:t>
                      </a:r>
                      <a:r>
                        <a:rPr lang="en-US" sz="1100" i="1" dirty="0">
                          <a:effectLst/>
                          <a:latin typeface="Arial" panose="020B0604020202020204" pitchFamily="34" charset="0"/>
                          <a:ea typeface="Arial" panose="020B0604020202020204" pitchFamily="34" charset="0"/>
                          <a:hlinkClick r:id="rId3"/>
                        </a:rPr>
                        <a:t>nist</a:t>
                      </a:r>
                      <a:r>
                        <a:rPr lang="en-US" sz="1100" i="1" spc="-5" dirty="0">
                          <a:effectLst/>
                          <a:latin typeface="Arial" panose="020B0604020202020204" pitchFamily="34" charset="0"/>
                          <a:ea typeface="Arial" panose="020B0604020202020204" pitchFamily="34" charset="0"/>
                          <a:hlinkClick r:id="rId3"/>
                        </a:rPr>
                        <a:t>r</a:t>
                      </a:r>
                      <a:r>
                        <a:rPr lang="en-US" sz="1100" i="1" dirty="0">
                          <a:effectLst/>
                          <a:latin typeface="Arial" panose="020B0604020202020204" pitchFamily="34" charset="0"/>
                          <a:ea typeface="Arial" panose="020B0604020202020204" pitchFamily="34" charset="0"/>
                          <a:hlinkClick r:id="rId3"/>
                        </a:rPr>
                        <a:t>ation </a:t>
                      </a:r>
                      <a:r>
                        <a:rPr lang="en-US" sz="1100" i="1" spc="-5" dirty="0">
                          <a:effectLst/>
                          <a:latin typeface="Arial" panose="020B0604020202020204" pitchFamily="34" charset="0"/>
                          <a:ea typeface="Arial" panose="020B0604020202020204" pitchFamily="34" charset="0"/>
                          <a:hlinkClick r:id="rId3"/>
                        </a:rPr>
                        <a:t>M</a:t>
                      </a:r>
                      <a:r>
                        <a:rPr lang="en-US" sz="1100" i="1" dirty="0">
                          <a:effectLst/>
                          <a:latin typeface="Arial" panose="020B0604020202020204" pitchFamily="34" charset="0"/>
                          <a:ea typeface="Arial" panose="020B0604020202020204" pitchFamily="34" charset="0"/>
                          <a:hlinkClick r:id="rId3"/>
                        </a:rPr>
                        <a:t>anual </a:t>
                      </a:r>
                      <a:r>
                        <a:rPr lang="en-US" sz="1100" i="1" spc="-15" dirty="0">
                          <a:effectLst/>
                          <a:latin typeface="Arial" panose="020B0604020202020204" pitchFamily="34" charset="0"/>
                          <a:ea typeface="Arial" panose="020B0604020202020204" pitchFamily="34" charset="0"/>
                          <a:hlinkClick r:id="rId3"/>
                        </a:rPr>
                        <a:t>(</a:t>
                      </a:r>
                      <a:r>
                        <a:rPr lang="en-US" sz="1100" i="1" spc="10" dirty="0">
                          <a:effectLst/>
                          <a:latin typeface="Arial" panose="020B0604020202020204" pitchFamily="34" charset="0"/>
                          <a:ea typeface="Arial" panose="020B0604020202020204" pitchFamily="34" charset="0"/>
                          <a:hlinkClick r:id="rId3"/>
                        </a:rPr>
                        <a:t>T</a:t>
                      </a:r>
                      <a:r>
                        <a:rPr lang="en-US" sz="1100" i="1" dirty="0">
                          <a:effectLst/>
                          <a:latin typeface="Arial" panose="020B0604020202020204" pitchFamily="34" charset="0"/>
                          <a:ea typeface="Arial" panose="020B0604020202020204" pitchFamily="34" charset="0"/>
                          <a:hlinkClick r:id="rId3"/>
                        </a:rPr>
                        <a:t>A</a:t>
                      </a:r>
                      <a:r>
                        <a:rPr lang="en-US" sz="1100" i="1" spc="-5" dirty="0">
                          <a:effectLst/>
                          <a:latin typeface="Arial" panose="020B0604020202020204" pitchFamily="34" charset="0"/>
                          <a:ea typeface="Arial" panose="020B0604020202020204" pitchFamily="34" charset="0"/>
                          <a:hlinkClick r:id="rId3"/>
                        </a:rPr>
                        <a:t>M</a:t>
                      </a:r>
                      <a:r>
                        <a:rPr lang="en-US" sz="1100" i="1" dirty="0">
                          <a:effectLst/>
                          <a:latin typeface="Arial" panose="020B0604020202020204" pitchFamily="34" charset="0"/>
                          <a:ea typeface="Arial" panose="020B0604020202020204" pitchFamily="34" charset="0"/>
                          <a:hlinkClick r:id="rId3"/>
                        </a:rPr>
                        <a:t>)</a:t>
                      </a:r>
                      <a:endParaRPr lang="en-US" sz="1100" i="1"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nSpc>
                          <a:spcPct val="107000"/>
                        </a:lnSpc>
                        <a:spcBef>
                          <a:spcPts val="400"/>
                        </a:spcBef>
                        <a:spcAft>
                          <a:spcPts val="400"/>
                        </a:spcAft>
                      </a:pPr>
                      <a:r>
                        <a:rPr lang="en-US" sz="1100" dirty="0">
                          <a:effectLst/>
                          <a:latin typeface="Arial" panose="020B0604020202020204" pitchFamily="34" charset="0"/>
                          <a:ea typeface="Arial" panose="020B0604020202020204" pitchFamily="34" charset="0"/>
                        </a:rPr>
                        <a:t>P</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o</a:t>
                      </a:r>
                      <a:r>
                        <a:rPr lang="en-US" sz="1100" spc="-10" dirty="0">
                          <a:effectLst/>
                          <a:latin typeface="Arial" panose="020B0604020202020204" pitchFamily="34" charset="0"/>
                          <a:ea typeface="Arial" panose="020B0604020202020204" pitchFamily="34" charset="0"/>
                        </a:rPr>
                        <a:t>v</a:t>
                      </a:r>
                      <a:r>
                        <a:rPr lang="en-US" sz="1100" dirty="0">
                          <a:effectLst/>
                          <a:latin typeface="Arial" panose="020B0604020202020204" pitchFamily="34" charset="0"/>
                          <a:ea typeface="Arial" panose="020B0604020202020204" pitchFamily="34" charset="0"/>
                        </a:rPr>
                        <a:t>ides policies </a:t>
                      </a:r>
                      <a:r>
                        <a:rPr lang="en-US" sz="1100" spc="-5" dirty="0">
                          <a:effectLst/>
                          <a:latin typeface="Arial" panose="020B0604020202020204" pitchFamily="34" charset="0"/>
                          <a:ea typeface="Arial" panose="020B0604020202020204" pitchFamily="34" charset="0"/>
                        </a:rPr>
                        <a:t>a</a:t>
                      </a:r>
                      <a:r>
                        <a:rPr lang="en-US" sz="1100" dirty="0">
                          <a:effectLst/>
                          <a:latin typeface="Arial" panose="020B0604020202020204" pitchFamily="34" charset="0"/>
                          <a:ea typeface="Arial" panose="020B0604020202020204" pitchFamily="34" charset="0"/>
                        </a:rPr>
                        <a:t>nd</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oce</a:t>
                      </a:r>
                      <a:r>
                        <a:rPr lang="en-US" sz="1100" spc="-5" dirty="0">
                          <a:effectLst/>
                          <a:latin typeface="Arial" panose="020B0604020202020204" pitchFamily="34" charset="0"/>
                          <a:ea typeface="Arial" panose="020B0604020202020204" pitchFamily="34" charset="0"/>
                        </a:rPr>
                        <a:t>d</a:t>
                      </a:r>
                      <a:r>
                        <a:rPr lang="en-US" sz="1100" dirty="0">
                          <a:effectLst/>
                          <a:latin typeface="Arial" panose="020B0604020202020204" pitchFamily="34" charset="0"/>
                          <a:ea typeface="Arial" panose="020B0604020202020204" pitchFamily="34" charset="0"/>
                        </a:rPr>
                        <a:t>u</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es</a:t>
                      </a:r>
                      <a:r>
                        <a:rPr lang="en-US" sz="1100" spc="-10" dirty="0">
                          <a:effectLst/>
                          <a:latin typeface="Arial" panose="020B0604020202020204" pitchFamily="34" charset="0"/>
                          <a:ea typeface="Arial" panose="020B0604020202020204" pitchFamily="34" charset="0"/>
                        </a:rPr>
                        <a:t> </a:t>
                      </a:r>
                      <a:r>
                        <a:rPr lang="en-US" sz="1100" spc="15" dirty="0">
                          <a:effectLst/>
                          <a:latin typeface="Arial" panose="020B0604020202020204" pitchFamily="34" charset="0"/>
                          <a:ea typeface="Arial" panose="020B0604020202020204" pitchFamily="34" charset="0"/>
                        </a:rPr>
                        <a:t>f</a:t>
                      </a:r>
                      <a:r>
                        <a:rPr lang="en-US" sz="1100" dirty="0">
                          <a:effectLst/>
                          <a:latin typeface="Arial" panose="020B0604020202020204" pitchFamily="34" charset="0"/>
                          <a:ea typeface="Arial" panose="020B0604020202020204" pitchFamily="34" charset="0"/>
                        </a:rPr>
                        <a:t>or </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EAs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a:t>
                      </a:r>
                      <a:r>
                        <a:rPr lang="en-US" sz="1100" spc="-5" dirty="0">
                          <a:effectLst/>
                          <a:latin typeface="Arial" panose="020B0604020202020204" pitchFamily="34" charset="0"/>
                          <a:ea typeface="Arial" panose="020B0604020202020204" pitchFamily="34" charset="0"/>
                        </a:rPr>
                        <a:t>n</a:t>
                      </a:r>
                      <a:r>
                        <a:rPr lang="en-US" sz="1100" dirty="0">
                          <a:effectLst/>
                          <a:latin typeface="Arial" panose="020B0604020202020204" pitchFamily="34" charset="0"/>
                          <a:ea typeface="Arial" panose="020B0604020202020204" pitchFamily="34" charset="0"/>
                        </a:rPr>
                        <a:t>d</a:t>
                      </a:r>
                      <a:r>
                        <a:rPr lang="en-US" sz="1100" spc="-5" dirty="0">
                          <a:effectLst/>
                          <a:latin typeface="Arial" panose="020B0604020202020204" pitchFamily="34" charset="0"/>
                          <a:ea typeface="Arial" panose="020B0604020202020204" pitchFamily="34" charset="0"/>
                        </a:rPr>
                        <a:t> </a:t>
                      </a:r>
                      <a:r>
                        <a:rPr lang="en-US" sz="1100" spc="10" dirty="0">
                          <a:effectLst/>
                          <a:latin typeface="Arial" panose="020B0604020202020204" pitchFamily="34" charset="0"/>
                          <a:ea typeface="Arial" panose="020B0604020202020204" pitchFamily="34" charset="0"/>
                        </a:rPr>
                        <a:t>D</a:t>
                      </a:r>
                      <a:r>
                        <a:rPr lang="en-US" sz="1100" dirty="0">
                          <a:effectLst/>
                          <a:latin typeface="Arial" panose="020B0604020202020204" pitchFamily="34" charset="0"/>
                          <a:ea typeface="Arial" panose="020B0604020202020204" pitchFamily="34" charset="0"/>
                        </a:rPr>
                        <a:t>Cs/SCs to</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e</a:t>
                      </a:r>
                      <a:r>
                        <a:rPr lang="en-US" sz="1100" spc="-5" dirty="0">
                          <a:effectLst/>
                          <a:latin typeface="Arial" panose="020B0604020202020204" pitchFamily="34" charset="0"/>
                          <a:ea typeface="Arial" panose="020B0604020202020204" pitchFamily="34" charset="0"/>
                        </a:rPr>
                        <a:t>p</a:t>
                      </a:r>
                      <a:r>
                        <a:rPr lang="en-US" sz="1100" dirty="0">
                          <a:effectLst/>
                          <a:latin typeface="Arial" panose="020B0604020202020204" pitchFamily="34" charset="0"/>
                          <a:ea typeface="Arial" panose="020B0604020202020204" pitchFamily="34" charset="0"/>
                        </a:rPr>
                        <a:t>a</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e</a:t>
                      </a:r>
                      <a:r>
                        <a:rPr lang="en-US" sz="1100" spc="-5" dirty="0">
                          <a:effectLst/>
                          <a:latin typeface="Arial" panose="020B0604020202020204" pitchFamily="34" charset="0"/>
                          <a:ea typeface="Arial" panose="020B0604020202020204" pitchFamily="34" charset="0"/>
                        </a:rPr>
                        <a:t> </a:t>
                      </a:r>
                      <a:r>
                        <a:rPr lang="en-US" sz="1100" spc="15" dirty="0">
                          <a:effectLst/>
                          <a:latin typeface="Arial" panose="020B0604020202020204" pitchFamily="34" charset="0"/>
                          <a:ea typeface="Arial" panose="020B0604020202020204" pitchFamily="34" charset="0"/>
                        </a:rPr>
                        <a:t>f</a:t>
                      </a:r>
                      <a:r>
                        <a:rPr lang="en-US" sz="1100" dirty="0">
                          <a:effectLst/>
                          <a:latin typeface="Arial" panose="020B0604020202020204" pitchFamily="34" charset="0"/>
                          <a:ea typeface="Arial" panose="020B0604020202020204" pitchFamily="34" charset="0"/>
                        </a:rPr>
                        <a:t>or </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he ad</a:t>
                      </a:r>
                      <a:r>
                        <a:rPr lang="en-US" sz="1100" spc="10" dirty="0">
                          <a:effectLst/>
                          <a:latin typeface="Arial" panose="020B0604020202020204" pitchFamily="34" charset="0"/>
                          <a:ea typeface="Arial" panose="020B0604020202020204" pitchFamily="34" charset="0"/>
                        </a:rPr>
                        <a:t>m</a:t>
                      </a:r>
                      <a:r>
                        <a:rPr lang="en-US" sz="1100" spc="-15" dirty="0">
                          <a:effectLst/>
                          <a:latin typeface="Arial" panose="020B0604020202020204" pitchFamily="34" charset="0"/>
                          <a:ea typeface="Arial" panose="020B0604020202020204" pitchFamily="34" charset="0"/>
                        </a:rPr>
                        <a:t>i</a:t>
                      </a:r>
                      <a:r>
                        <a:rPr lang="en-US" sz="1100" dirty="0">
                          <a:effectLst/>
                          <a:latin typeface="Arial" panose="020B0604020202020204" pitchFamily="34" charset="0"/>
                          <a:ea typeface="Arial" panose="020B0604020202020204" pitchFamily="34" charset="0"/>
                        </a:rPr>
                        <a:t>nist</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ation</a:t>
                      </a:r>
                      <a:r>
                        <a:rPr lang="en-US" sz="1100" spc="-5" dirty="0">
                          <a:effectLst/>
                          <a:latin typeface="Arial" panose="020B0604020202020204" pitchFamily="34" charset="0"/>
                          <a:ea typeface="Arial" panose="020B0604020202020204" pitchFamily="34" charset="0"/>
                        </a:rPr>
                        <a:t> o</a:t>
                      </a:r>
                      <a:r>
                        <a:rPr lang="en-US" sz="1100" dirty="0">
                          <a:effectLst/>
                          <a:latin typeface="Arial" panose="020B0604020202020204" pitchFamily="34" charset="0"/>
                          <a:ea typeface="Arial" panose="020B0604020202020204" pitchFamily="34" charset="0"/>
                        </a:rPr>
                        <a:t>f the</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Test.</a:t>
                      </a:r>
                      <a:endParaRPr lang="en-US" sz="1100"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nSpc>
                          <a:spcPct val="107000"/>
                        </a:lnSpc>
                        <a:spcBef>
                          <a:spcPts val="400"/>
                        </a:spcBef>
                        <a:spcAft>
                          <a:spcPts val="400"/>
                        </a:spcAft>
                      </a:pPr>
                      <a:r>
                        <a:rPr lang="en-US" sz="1100" spc="10" dirty="0">
                          <a:effectLst/>
                          <a:latin typeface="Arial" panose="020B0604020202020204" pitchFamily="34" charset="0"/>
                          <a:ea typeface="Arial" panose="020B0604020202020204" pitchFamily="34" charset="0"/>
                        </a:rPr>
                        <a:t>TEAs and DC/SCs</a:t>
                      </a:r>
                      <a:endParaRPr lang="en-US" sz="1100"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98789">
                <a:tc>
                  <a:txBody>
                    <a:bodyPr/>
                    <a:lstStyle/>
                    <a:p>
                      <a:pPr marL="73025" marR="73025">
                        <a:lnSpc>
                          <a:spcPct val="107000"/>
                        </a:lnSpc>
                        <a:spcBef>
                          <a:spcPts val="400"/>
                        </a:spcBef>
                        <a:spcAft>
                          <a:spcPts val="400"/>
                        </a:spcAft>
                      </a:pPr>
                      <a:r>
                        <a:rPr lang="en-US" sz="1100" i="1" dirty="0">
                          <a:effectLst/>
                          <a:latin typeface="Arial" panose="020B0604020202020204" pitchFamily="34" charset="0"/>
                          <a:ea typeface="Arial" panose="020B0604020202020204" pitchFamily="34" charset="0"/>
                        </a:rPr>
                        <a:t>Di</a:t>
                      </a:r>
                      <a:r>
                        <a:rPr lang="en-US" sz="1100" i="1" spc="-5" dirty="0">
                          <a:effectLst/>
                          <a:latin typeface="Arial" panose="020B0604020202020204" pitchFamily="34" charset="0"/>
                          <a:ea typeface="Arial" panose="020B0604020202020204" pitchFamily="34" charset="0"/>
                        </a:rPr>
                        <a:t>r</a:t>
                      </a:r>
                      <a:r>
                        <a:rPr lang="en-US" sz="1100" i="1" dirty="0">
                          <a:effectLst/>
                          <a:latin typeface="Arial" panose="020B0604020202020204" pitchFamily="34" charset="0"/>
                          <a:ea typeface="Arial" panose="020B0604020202020204" pitchFamily="34" charset="0"/>
                        </a:rPr>
                        <a:t>ections</a:t>
                      </a:r>
                      <a:r>
                        <a:rPr lang="en-US" sz="1100" i="1" spc="-10" dirty="0">
                          <a:effectLst/>
                          <a:latin typeface="Arial" panose="020B0604020202020204" pitchFamily="34" charset="0"/>
                          <a:ea typeface="Arial" panose="020B0604020202020204" pitchFamily="34" charset="0"/>
                        </a:rPr>
                        <a:t> </a:t>
                      </a:r>
                      <a:r>
                        <a:rPr lang="en-US" sz="1100" i="1" spc="15" dirty="0">
                          <a:effectLst/>
                          <a:latin typeface="Arial" panose="020B0604020202020204" pitchFamily="34" charset="0"/>
                          <a:ea typeface="Arial" panose="020B0604020202020204" pitchFamily="34" charset="0"/>
                        </a:rPr>
                        <a:t>f</a:t>
                      </a:r>
                      <a:r>
                        <a:rPr lang="en-US" sz="1100" i="1" dirty="0">
                          <a:effectLst/>
                          <a:latin typeface="Arial" panose="020B0604020202020204" pitchFamily="34" charset="0"/>
                          <a:ea typeface="Arial" panose="020B0604020202020204" pitchFamily="34" charset="0"/>
                        </a:rPr>
                        <a:t>or </a:t>
                      </a:r>
                      <a:r>
                        <a:rPr lang="en-US" sz="1100" i="1" spc="10" dirty="0">
                          <a:effectLst/>
                          <a:latin typeface="Arial" panose="020B0604020202020204" pitchFamily="34" charset="0"/>
                          <a:ea typeface="Arial" panose="020B0604020202020204" pitchFamily="34" charset="0"/>
                        </a:rPr>
                        <a:t>T</a:t>
                      </a:r>
                      <a:r>
                        <a:rPr lang="en-US" sz="1100" i="1" dirty="0">
                          <a:effectLst/>
                          <a:latin typeface="Arial" panose="020B0604020202020204" pitchFamily="34" charset="0"/>
                          <a:ea typeface="Arial" panose="020B0604020202020204" pitchFamily="34" charset="0"/>
                        </a:rPr>
                        <a:t>e</a:t>
                      </a:r>
                      <a:r>
                        <a:rPr lang="en-US" sz="1100" i="1" spc="-10" dirty="0">
                          <a:effectLst/>
                          <a:latin typeface="Arial" panose="020B0604020202020204" pitchFamily="34" charset="0"/>
                          <a:ea typeface="Arial" panose="020B0604020202020204" pitchFamily="34" charset="0"/>
                        </a:rPr>
                        <a:t>st </a:t>
                      </a:r>
                      <a:r>
                        <a:rPr lang="en-US" sz="1100" i="1" dirty="0">
                          <a:effectLst/>
                          <a:latin typeface="Arial" panose="020B0604020202020204" pitchFamily="34" charset="0"/>
                          <a:ea typeface="Arial" panose="020B0604020202020204" pitchFamily="34" charset="0"/>
                        </a:rPr>
                        <a:t>Ad</a:t>
                      </a:r>
                      <a:r>
                        <a:rPr lang="en-US" sz="1100" i="1" spc="10" dirty="0">
                          <a:effectLst/>
                          <a:latin typeface="Arial" panose="020B0604020202020204" pitchFamily="34" charset="0"/>
                          <a:ea typeface="Arial" panose="020B0604020202020204" pitchFamily="34" charset="0"/>
                        </a:rPr>
                        <a:t>m</a:t>
                      </a:r>
                      <a:r>
                        <a:rPr lang="en-US" sz="1100" i="1" spc="-15" dirty="0">
                          <a:effectLst/>
                          <a:latin typeface="Arial" panose="020B0604020202020204" pitchFamily="34" charset="0"/>
                          <a:ea typeface="Arial" panose="020B0604020202020204" pitchFamily="34" charset="0"/>
                        </a:rPr>
                        <a:t>i</a:t>
                      </a:r>
                      <a:r>
                        <a:rPr lang="en-US" sz="1100" i="1" dirty="0">
                          <a:effectLst/>
                          <a:latin typeface="Arial" panose="020B0604020202020204" pitchFamily="34" charset="0"/>
                          <a:ea typeface="Arial" panose="020B0604020202020204" pitchFamily="34" charset="0"/>
                        </a:rPr>
                        <a:t>nist</a:t>
                      </a:r>
                      <a:r>
                        <a:rPr lang="en-US" sz="1100" i="1" spc="-5" dirty="0">
                          <a:effectLst/>
                          <a:latin typeface="Arial" panose="020B0604020202020204" pitchFamily="34" charset="0"/>
                          <a:ea typeface="Arial" panose="020B0604020202020204" pitchFamily="34" charset="0"/>
                        </a:rPr>
                        <a:t>r</a:t>
                      </a:r>
                      <a:r>
                        <a:rPr lang="en-US" sz="1100" i="1" dirty="0">
                          <a:effectLst/>
                          <a:latin typeface="Arial" panose="020B0604020202020204" pitchFamily="34" charset="0"/>
                          <a:ea typeface="Arial" panose="020B0604020202020204" pitchFamily="34" charset="0"/>
                        </a:rPr>
                        <a:t>ation </a:t>
                      </a:r>
                      <a:r>
                        <a:rPr lang="en-US" sz="1100" i="1" spc="-5" dirty="0">
                          <a:effectLst/>
                          <a:latin typeface="Arial" panose="020B0604020202020204" pitchFamily="34" charset="0"/>
                          <a:ea typeface="Arial" panose="020B0604020202020204" pitchFamily="34" charset="0"/>
                        </a:rPr>
                        <a:t>(</a:t>
                      </a:r>
                      <a:r>
                        <a:rPr lang="en-US" sz="1100" i="1" dirty="0">
                          <a:effectLst/>
                          <a:latin typeface="Arial" panose="020B0604020202020204" pitchFamily="34" charset="0"/>
                          <a:ea typeface="Arial" panose="020B0604020202020204" pitchFamily="34" charset="0"/>
                        </a:rPr>
                        <a:t>D</a:t>
                      </a:r>
                      <a:r>
                        <a:rPr lang="en-US" sz="1100" i="1" spc="10" dirty="0">
                          <a:effectLst/>
                          <a:latin typeface="Arial" panose="020B0604020202020204" pitchFamily="34" charset="0"/>
                          <a:ea typeface="Arial" panose="020B0604020202020204" pitchFamily="34" charset="0"/>
                        </a:rPr>
                        <a:t>T</a:t>
                      </a:r>
                      <a:r>
                        <a:rPr lang="en-US" sz="1100" i="1" dirty="0">
                          <a:effectLst/>
                          <a:latin typeface="Arial" panose="020B0604020202020204" pitchFamily="34" charset="0"/>
                          <a:ea typeface="Arial" panose="020B0604020202020204" pitchFamily="34" charset="0"/>
                        </a:rPr>
                        <a:t>A)</a:t>
                      </a:r>
                      <a:endParaRPr lang="en-US" sz="1100" i="1" dirty="0">
                        <a:effectLst/>
                        <a:latin typeface="Arial" panose="020B0604020202020204" pitchFamily="34" charset="0"/>
                        <a:ea typeface="Times New Roman" panose="02020603050405020304" pitchFamily="18" charset="0"/>
                      </a:endParaRPr>
                    </a:p>
                    <a:p>
                      <a:pPr marL="73025" marR="73025">
                        <a:lnSpc>
                          <a:spcPct val="107000"/>
                        </a:lnSpc>
                        <a:spcBef>
                          <a:spcPts val="400"/>
                        </a:spcBef>
                        <a:spcAft>
                          <a:spcPts val="400"/>
                        </a:spcAft>
                      </a:pPr>
                      <a:r>
                        <a:rPr lang="en-US" sz="1100" i="1" dirty="0">
                          <a:effectLst/>
                          <a:latin typeface="Arial" panose="020B0604020202020204" pitchFamily="34" charset="0"/>
                          <a:ea typeface="Times New Roman" panose="02020603050405020304" pitchFamily="18" charset="0"/>
                        </a:rPr>
                        <a:t> </a:t>
                      </a:r>
                    </a:p>
                    <a:p>
                      <a:pPr marL="73025" marR="73025">
                        <a:lnSpc>
                          <a:spcPct val="107000"/>
                        </a:lnSpc>
                        <a:spcBef>
                          <a:spcPts val="400"/>
                        </a:spcBef>
                        <a:spcAft>
                          <a:spcPts val="400"/>
                        </a:spcAft>
                      </a:pPr>
                      <a:r>
                        <a:rPr lang="en-US" sz="1100" b="1" i="1" dirty="0">
                          <a:effectLst/>
                          <a:latin typeface="Arial" panose="020B0604020202020204" pitchFamily="34" charset="0"/>
                          <a:ea typeface="Arial" panose="020B0604020202020204" pitchFamily="34" charset="0"/>
                        </a:rPr>
                        <a:t>No</a:t>
                      </a:r>
                      <a:r>
                        <a:rPr lang="en-US" sz="1100" b="1" i="1" spc="-5" dirty="0">
                          <a:effectLst/>
                          <a:latin typeface="Arial" panose="020B0604020202020204" pitchFamily="34" charset="0"/>
                          <a:ea typeface="Arial" panose="020B0604020202020204" pitchFamily="34" charset="0"/>
                        </a:rPr>
                        <a:t>t</a:t>
                      </a:r>
                      <a:r>
                        <a:rPr lang="en-US" sz="1100" b="1" i="1" dirty="0">
                          <a:effectLst/>
                          <a:latin typeface="Arial" panose="020B0604020202020204" pitchFamily="34" charset="0"/>
                          <a:ea typeface="Arial" panose="020B0604020202020204" pitchFamily="34" charset="0"/>
                        </a:rPr>
                        <a:t>e:</a:t>
                      </a:r>
                      <a:r>
                        <a:rPr lang="en-US" sz="1100" b="1" i="1" spc="10" dirty="0">
                          <a:effectLst/>
                          <a:latin typeface="Arial" panose="020B0604020202020204" pitchFamily="34" charset="0"/>
                          <a:ea typeface="Arial" panose="020B0604020202020204" pitchFamily="34" charset="0"/>
                        </a:rPr>
                        <a:t> </a:t>
                      </a:r>
                      <a:r>
                        <a:rPr lang="en-US" sz="1100" b="1" i="1" dirty="0">
                          <a:effectLst/>
                          <a:latin typeface="Arial" panose="020B0604020202020204" pitchFamily="34" charset="0"/>
                          <a:ea typeface="Arial" panose="020B0604020202020204" pitchFamily="34" charset="0"/>
                        </a:rPr>
                        <a:t>The</a:t>
                      </a:r>
                      <a:r>
                        <a:rPr lang="en-US" sz="1100" b="1" i="1" spc="10" dirty="0">
                          <a:effectLst/>
                          <a:latin typeface="Arial" panose="020B0604020202020204" pitchFamily="34" charset="0"/>
                          <a:ea typeface="Arial" panose="020B0604020202020204" pitchFamily="34" charset="0"/>
                        </a:rPr>
                        <a:t> </a:t>
                      </a:r>
                      <a:r>
                        <a:rPr lang="en-US" sz="1100" b="1" i="1" dirty="0">
                          <a:effectLst/>
                          <a:latin typeface="Arial" panose="020B0604020202020204" pitchFamily="34" charset="0"/>
                          <a:ea typeface="Arial" panose="020B0604020202020204" pitchFamily="34" charset="0"/>
                        </a:rPr>
                        <a:t>D</a:t>
                      </a:r>
                      <a:r>
                        <a:rPr lang="en-US" sz="1100" b="1" i="1" spc="10" dirty="0">
                          <a:effectLst/>
                          <a:latin typeface="Arial" panose="020B0604020202020204" pitchFamily="34" charset="0"/>
                          <a:ea typeface="Arial" panose="020B0604020202020204" pitchFamily="34" charset="0"/>
                        </a:rPr>
                        <a:t>T</a:t>
                      </a:r>
                      <a:r>
                        <a:rPr lang="en-US" sz="1100" b="1" i="1" spc="-40" dirty="0">
                          <a:effectLst/>
                          <a:latin typeface="Arial" panose="020B0604020202020204" pitchFamily="34" charset="0"/>
                          <a:ea typeface="Arial" panose="020B0604020202020204" pitchFamily="34" charset="0"/>
                        </a:rPr>
                        <a:t>A</a:t>
                      </a:r>
                      <a:r>
                        <a:rPr lang="en-US" sz="1100" b="1" i="1" dirty="0">
                          <a:effectLst/>
                          <a:latin typeface="Arial" panose="020B0604020202020204" pitchFamily="34" charset="0"/>
                          <a:ea typeface="Arial" panose="020B0604020202020204" pitchFamily="34" charset="0"/>
                        </a:rPr>
                        <a:t>s are</a:t>
                      </a:r>
                      <a:r>
                        <a:rPr lang="en-US" sz="1100" b="1" i="1" spc="10" dirty="0">
                          <a:effectLst/>
                          <a:latin typeface="Arial" panose="020B0604020202020204" pitchFamily="34" charset="0"/>
                          <a:ea typeface="Arial" panose="020B0604020202020204" pitchFamily="34" charset="0"/>
                        </a:rPr>
                        <a:t> </a:t>
                      </a:r>
                      <a:r>
                        <a:rPr lang="en-US" sz="1100" b="1" i="1" spc="-5" dirty="0">
                          <a:effectLst/>
                          <a:latin typeface="Arial" panose="020B0604020202020204" pitchFamily="34" charset="0"/>
                          <a:ea typeface="Arial" panose="020B0604020202020204" pitchFamily="34" charset="0"/>
                        </a:rPr>
                        <a:t>s</a:t>
                      </a:r>
                      <a:r>
                        <a:rPr lang="en-US" sz="1100" b="1" i="1" dirty="0">
                          <a:effectLst/>
                          <a:latin typeface="Arial" panose="020B0604020202020204" pitchFamily="34" charset="0"/>
                          <a:ea typeface="Arial" panose="020B0604020202020204" pitchFamily="34" charset="0"/>
                        </a:rPr>
                        <a:t>ecu</a:t>
                      </a:r>
                      <a:r>
                        <a:rPr lang="en-US" sz="1100" b="1" i="1" spc="-10" dirty="0">
                          <a:effectLst/>
                          <a:latin typeface="Arial" panose="020B0604020202020204" pitchFamily="34" charset="0"/>
                          <a:ea typeface="Arial" panose="020B0604020202020204" pitchFamily="34" charset="0"/>
                        </a:rPr>
                        <a:t>r</a:t>
                      </a:r>
                      <a:r>
                        <a:rPr lang="en-US" sz="1100" b="1" i="1" dirty="0">
                          <a:effectLst/>
                          <a:latin typeface="Arial" panose="020B0604020202020204" pitchFamily="34" charset="0"/>
                          <a:ea typeface="Arial" panose="020B0604020202020204" pitchFamily="34" charset="0"/>
                        </a:rPr>
                        <a:t>e documen</a:t>
                      </a:r>
                      <a:r>
                        <a:rPr lang="en-US" sz="1100" b="1" i="1" spc="-5" dirty="0">
                          <a:effectLst/>
                          <a:latin typeface="Arial" panose="020B0604020202020204" pitchFamily="34" charset="0"/>
                          <a:ea typeface="Arial" panose="020B0604020202020204" pitchFamily="34" charset="0"/>
                        </a:rPr>
                        <a:t>t</a:t>
                      </a:r>
                      <a:r>
                        <a:rPr lang="en-US" sz="1100" b="1" i="1" dirty="0">
                          <a:effectLst/>
                          <a:latin typeface="Arial" panose="020B0604020202020204" pitchFamily="34" charset="0"/>
                          <a:ea typeface="Arial" panose="020B0604020202020204" pitchFamily="34" charset="0"/>
                        </a:rPr>
                        <a:t>s and can be found </a:t>
                      </a:r>
                      <a:r>
                        <a:rPr lang="en-US" sz="1100" b="1" i="1" dirty="0">
                          <a:solidFill>
                            <a:schemeClr val="tx1"/>
                          </a:solidFill>
                          <a:effectLst/>
                          <a:latin typeface="Arial" panose="020B0604020202020204" pitchFamily="34" charset="0"/>
                          <a:ea typeface="Arial" panose="020B0604020202020204" pitchFamily="34" charset="0"/>
                        </a:rPr>
                        <a:t>in TIDE</a:t>
                      </a:r>
                      <a:endParaRPr lang="en-US" sz="1100" b="1" i="1" dirty="0">
                        <a:solidFill>
                          <a:schemeClr val="tx1"/>
                        </a:solidFill>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nSpc>
                          <a:spcPct val="107000"/>
                        </a:lnSpc>
                        <a:spcBef>
                          <a:spcPts val="400"/>
                        </a:spcBef>
                        <a:spcAft>
                          <a:spcPts val="400"/>
                        </a:spcAft>
                      </a:pPr>
                      <a:r>
                        <a:rPr lang="en-US" sz="1100" dirty="0">
                          <a:effectLst/>
                          <a:latin typeface="Arial" panose="020B0604020202020204" pitchFamily="34" charset="0"/>
                          <a:ea typeface="Arial" panose="020B0604020202020204" pitchFamily="34" charset="0"/>
                        </a:rPr>
                        <a:t>Each</a:t>
                      </a:r>
                      <a:r>
                        <a:rPr lang="en-US" sz="1100" spc="10" dirty="0">
                          <a:effectLst/>
                          <a:latin typeface="Arial" panose="020B0604020202020204" pitchFamily="34" charset="0"/>
                          <a:ea typeface="Arial" panose="020B0604020202020204" pitchFamily="34" charset="0"/>
                        </a:rPr>
                        <a:t> </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est</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fo</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m has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a:t>
                      </a:r>
                      <a:r>
                        <a:rPr lang="en-US" sz="1100" spc="10" dirty="0">
                          <a:effectLst/>
                          <a:latin typeface="Arial" panose="020B0604020202020204" pitchFamily="34" charset="0"/>
                          <a:ea typeface="Arial" panose="020B0604020202020204" pitchFamily="34" charset="0"/>
                        </a:rPr>
                        <a:t> </a:t>
                      </a:r>
                      <a:r>
                        <a:rPr lang="en-US" sz="1100" spc="-10" dirty="0">
                          <a:effectLst/>
                          <a:latin typeface="Arial" panose="020B0604020202020204" pitchFamily="34" charset="0"/>
                          <a:ea typeface="Arial" panose="020B0604020202020204" pitchFamily="34" charset="0"/>
                        </a:rPr>
                        <a:t>s</a:t>
                      </a:r>
                      <a:r>
                        <a:rPr lang="en-US" sz="1100" dirty="0">
                          <a:effectLst/>
                          <a:latin typeface="Arial" panose="020B0604020202020204" pitchFamily="34" charset="0"/>
                          <a:ea typeface="Arial" panose="020B0604020202020204" pitchFamily="34" charset="0"/>
                        </a:rPr>
                        <a:t>pec</a:t>
                      </a:r>
                      <a:r>
                        <a:rPr lang="en-US" sz="1100" spc="-15" dirty="0">
                          <a:effectLst/>
                          <a:latin typeface="Arial" panose="020B0604020202020204" pitchFamily="34" charset="0"/>
                          <a:ea typeface="Arial" panose="020B0604020202020204" pitchFamily="34" charset="0"/>
                        </a:rPr>
                        <a:t>i</a:t>
                      </a:r>
                      <a:r>
                        <a:rPr lang="en-US" sz="1100" spc="15" dirty="0">
                          <a:effectLst/>
                          <a:latin typeface="Arial" panose="020B0604020202020204" pitchFamily="34" charset="0"/>
                          <a:ea typeface="Arial" panose="020B0604020202020204" pitchFamily="34" charset="0"/>
                        </a:rPr>
                        <a:t>f</a:t>
                      </a:r>
                      <a:r>
                        <a:rPr lang="en-US" sz="1100" dirty="0">
                          <a:effectLst/>
                          <a:latin typeface="Arial" panose="020B0604020202020204" pitchFamily="34" charset="0"/>
                          <a:ea typeface="Arial" panose="020B0604020202020204" pitchFamily="34" charset="0"/>
                        </a:rPr>
                        <a:t>ic DTA </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hat p</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o</a:t>
                      </a:r>
                      <a:r>
                        <a:rPr lang="en-US" sz="1100" spc="-10" dirty="0">
                          <a:effectLst/>
                          <a:latin typeface="Arial" panose="020B0604020202020204" pitchFamily="34" charset="0"/>
                          <a:ea typeface="Arial" panose="020B0604020202020204" pitchFamily="34" charset="0"/>
                        </a:rPr>
                        <a:t>v</a:t>
                      </a:r>
                      <a:r>
                        <a:rPr lang="en-US" sz="1100" dirty="0">
                          <a:effectLst/>
                          <a:latin typeface="Arial" panose="020B0604020202020204" pitchFamily="34" charset="0"/>
                          <a:ea typeface="Arial" panose="020B0604020202020204" pitchFamily="34" charset="0"/>
                        </a:rPr>
                        <a:t>ides di</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ections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a:t>
                      </a:r>
                      <a:r>
                        <a:rPr lang="en-US" sz="1100" spc="-5" dirty="0">
                          <a:effectLst/>
                          <a:latin typeface="Arial" panose="020B0604020202020204" pitchFamily="34" charset="0"/>
                          <a:ea typeface="Arial" panose="020B0604020202020204" pitchFamily="34" charset="0"/>
                        </a:rPr>
                        <a:t>n</a:t>
                      </a:r>
                      <a:r>
                        <a:rPr lang="en-US" sz="1100" dirty="0">
                          <a:effectLst/>
                          <a:latin typeface="Arial" panose="020B0604020202020204" pitchFamily="34" charset="0"/>
                          <a:ea typeface="Arial" panose="020B0604020202020204" pitchFamily="34" charset="0"/>
                        </a:rPr>
                        <a:t>d</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sc</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ipt</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to ad</a:t>
                      </a:r>
                      <a:r>
                        <a:rPr lang="en-US" sz="1100" spc="10" dirty="0">
                          <a:effectLst/>
                          <a:latin typeface="Arial" panose="020B0604020202020204" pitchFamily="34" charset="0"/>
                          <a:ea typeface="Arial" panose="020B0604020202020204" pitchFamily="34" charset="0"/>
                        </a:rPr>
                        <a:t>m</a:t>
                      </a:r>
                      <a:r>
                        <a:rPr lang="en-US" sz="1100" spc="-15" dirty="0">
                          <a:effectLst/>
                          <a:latin typeface="Arial" panose="020B0604020202020204" pitchFamily="34" charset="0"/>
                          <a:ea typeface="Arial" panose="020B0604020202020204" pitchFamily="34" charset="0"/>
                        </a:rPr>
                        <a:t>i</a:t>
                      </a:r>
                      <a:r>
                        <a:rPr lang="en-US" sz="1100" dirty="0">
                          <a:effectLst/>
                          <a:latin typeface="Arial" panose="020B0604020202020204" pitchFamily="34" charset="0"/>
                          <a:ea typeface="Arial" panose="020B0604020202020204" pitchFamily="34" charset="0"/>
                        </a:rPr>
                        <a:t>nister </a:t>
                      </a:r>
                      <a:r>
                        <a:rPr lang="en-US" sz="1100" spc="-5" dirty="0">
                          <a:effectLst/>
                          <a:latin typeface="Arial" panose="020B0604020202020204" pitchFamily="34" charset="0"/>
                          <a:ea typeface="Arial" panose="020B0604020202020204" pitchFamily="34" charset="0"/>
                        </a:rPr>
                        <a:t>e</a:t>
                      </a:r>
                      <a:r>
                        <a:rPr lang="en-US" sz="1100" dirty="0">
                          <a:effectLst/>
                          <a:latin typeface="Arial" panose="020B0604020202020204" pitchFamily="34" charset="0"/>
                          <a:ea typeface="Arial" panose="020B0604020202020204" pitchFamily="34" charset="0"/>
                        </a:rPr>
                        <a:t>ach</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em </a:t>
                      </a:r>
                      <a:r>
                        <a:rPr lang="en-US" sz="1100" spc="-5" dirty="0">
                          <a:effectLst/>
                          <a:latin typeface="Arial" panose="020B0604020202020204" pitchFamily="34" charset="0"/>
                          <a:ea typeface="Arial" panose="020B0604020202020204" pitchFamily="34" charset="0"/>
                        </a:rPr>
                        <a:t>o</a:t>
                      </a:r>
                      <a:r>
                        <a:rPr lang="en-US" sz="1100" dirty="0">
                          <a:effectLst/>
                          <a:latin typeface="Arial" panose="020B0604020202020204" pitchFamily="34" charset="0"/>
                          <a:ea typeface="Arial" panose="020B0604020202020204" pitchFamily="34" charset="0"/>
                        </a:rPr>
                        <a:t>f the</a:t>
                      </a:r>
                      <a:r>
                        <a:rPr lang="en-US" sz="1100" spc="-15" dirty="0">
                          <a:effectLst/>
                          <a:latin typeface="Arial" panose="020B0604020202020204" pitchFamily="34" charset="0"/>
                          <a:ea typeface="Arial" panose="020B0604020202020204" pitchFamily="34" charset="0"/>
                        </a:rPr>
                        <a:t> </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est.</a:t>
                      </a:r>
                      <a:r>
                        <a:rPr lang="en-US" sz="1100" spc="-5" dirty="0">
                          <a:effectLst/>
                          <a:latin typeface="Arial" panose="020B0604020202020204" pitchFamily="34" charset="0"/>
                          <a:ea typeface="Arial" panose="020B0604020202020204" pitchFamily="34" charset="0"/>
                        </a:rPr>
                        <a:t> </a:t>
                      </a:r>
                      <a:r>
                        <a:rPr lang="en-US" sz="1100" u="sng" dirty="0">
                          <a:effectLst/>
                          <a:uFill>
                            <a:solidFill>
                              <a:srgbClr val="000000"/>
                            </a:solidFill>
                          </a:uFill>
                          <a:latin typeface="Arial" panose="020B0604020202020204" pitchFamily="34" charset="0"/>
                          <a:ea typeface="Arial" panose="020B0604020202020204" pitchFamily="34" charset="0"/>
                        </a:rPr>
                        <a:t>TEAs</a:t>
                      </a:r>
                      <a:r>
                        <a:rPr lang="en-US" sz="1100" dirty="0">
                          <a:effectLst/>
                          <a:latin typeface="Arial" panose="020B0604020202020204" pitchFamily="34" charset="0"/>
                          <a:ea typeface="Arial" panose="020B0604020202020204" pitchFamily="34" charset="0"/>
                        </a:rPr>
                        <a:t> </a:t>
                      </a:r>
                      <a:r>
                        <a:rPr lang="en-US" sz="1100" u="sng" spc="10" dirty="0">
                          <a:effectLst/>
                          <a:uFill>
                            <a:solidFill>
                              <a:srgbClr val="000000"/>
                            </a:solidFill>
                          </a:uFill>
                          <a:latin typeface="Arial" panose="020B0604020202020204" pitchFamily="34" charset="0"/>
                          <a:ea typeface="Arial" panose="020B0604020202020204" pitchFamily="34" charset="0"/>
                        </a:rPr>
                        <a:t>m</a:t>
                      </a:r>
                      <a:r>
                        <a:rPr lang="en-US" sz="1100" u="sng" dirty="0">
                          <a:effectLst/>
                          <a:uFill>
                            <a:solidFill>
                              <a:srgbClr val="000000"/>
                            </a:solidFill>
                          </a:uFill>
                          <a:latin typeface="Arial" panose="020B0604020202020204" pitchFamily="34" charset="0"/>
                          <a:ea typeface="Arial" panose="020B0604020202020204" pitchFamily="34" charset="0"/>
                        </a:rPr>
                        <a:t>ust</a:t>
                      </a:r>
                      <a:r>
                        <a:rPr lang="en-US" sz="1100" u="sng" spc="-5" dirty="0">
                          <a:effectLst/>
                          <a:uFill>
                            <a:solidFill>
                              <a:srgbClr val="000000"/>
                            </a:solidFill>
                          </a:uFill>
                          <a:latin typeface="Arial" panose="020B0604020202020204" pitchFamily="34" charset="0"/>
                          <a:ea typeface="Arial" panose="020B0604020202020204" pitchFamily="34" charset="0"/>
                        </a:rPr>
                        <a:t> </a:t>
                      </a:r>
                      <a:r>
                        <a:rPr lang="en-US" sz="1100" u="sng" dirty="0">
                          <a:effectLst/>
                          <a:uFill>
                            <a:solidFill>
                              <a:srgbClr val="000000"/>
                            </a:solidFill>
                          </a:uFill>
                          <a:latin typeface="Arial" panose="020B0604020202020204" pitchFamily="34" charset="0"/>
                          <a:ea typeface="Arial" panose="020B0604020202020204" pitchFamily="34" charset="0"/>
                        </a:rPr>
                        <a:t>follow</a:t>
                      </a:r>
                      <a:r>
                        <a:rPr lang="en-US" sz="1100" u="sng" spc="-15" dirty="0">
                          <a:effectLst/>
                          <a:uFill>
                            <a:solidFill>
                              <a:srgbClr val="000000"/>
                            </a:solidFill>
                          </a:uFill>
                          <a:latin typeface="Arial" panose="020B0604020202020204" pitchFamily="34" charset="0"/>
                          <a:ea typeface="Arial" panose="020B0604020202020204" pitchFamily="34" charset="0"/>
                        </a:rPr>
                        <a:t> </a:t>
                      </a:r>
                      <a:r>
                        <a:rPr lang="en-US" sz="1100" u="sng" dirty="0">
                          <a:effectLst/>
                          <a:uFill>
                            <a:solidFill>
                              <a:srgbClr val="000000"/>
                            </a:solidFill>
                          </a:uFill>
                          <a:latin typeface="Arial" panose="020B0604020202020204" pitchFamily="34" charset="0"/>
                          <a:ea typeface="Arial" panose="020B0604020202020204" pitchFamily="34" charset="0"/>
                        </a:rPr>
                        <a:t>these</a:t>
                      </a:r>
                      <a:r>
                        <a:rPr lang="en-US" sz="1100" u="sng" spc="-5" dirty="0">
                          <a:effectLst/>
                          <a:uFill>
                            <a:solidFill>
                              <a:srgbClr val="000000"/>
                            </a:solidFill>
                          </a:uFill>
                          <a:latin typeface="Arial" panose="020B0604020202020204" pitchFamily="34" charset="0"/>
                          <a:ea typeface="Arial" panose="020B0604020202020204" pitchFamily="34" charset="0"/>
                        </a:rPr>
                        <a:t> </a:t>
                      </a:r>
                      <a:r>
                        <a:rPr lang="en-US" sz="1100" u="sng" dirty="0">
                          <a:effectLst/>
                          <a:uFill>
                            <a:solidFill>
                              <a:srgbClr val="000000"/>
                            </a:solidFill>
                          </a:uFill>
                          <a:latin typeface="Arial" panose="020B0604020202020204" pitchFamily="34" charset="0"/>
                          <a:ea typeface="Arial" panose="020B0604020202020204" pitchFamily="34" charset="0"/>
                        </a:rPr>
                        <a:t>di</a:t>
                      </a:r>
                      <a:r>
                        <a:rPr lang="en-US" sz="1100" u="sng" spc="-5" dirty="0">
                          <a:effectLst/>
                          <a:uFill>
                            <a:solidFill>
                              <a:srgbClr val="000000"/>
                            </a:solidFill>
                          </a:uFill>
                          <a:latin typeface="Arial" panose="020B0604020202020204" pitchFamily="34" charset="0"/>
                          <a:ea typeface="Arial" panose="020B0604020202020204" pitchFamily="34" charset="0"/>
                        </a:rPr>
                        <a:t>r</a:t>
                      </a:r>
                      <a:r>
                        <a:rPr lang="en-US" sz="1100" u="sng" dirty="0">
                          <a:effectLst/>
                          <a:uFill>
                            <a:solidFill>
                              <a:srgbClr val="000000"/>
                            </a:solidFill>
                          </a:uFill>
                          <a:latin typeface="Arial" panose="020B0604020202020204" pitchFamily="34" charset="0"/>
                          <a:ea typeface="Arial" panose="020B0604020202020204" pitchFamily="34" charset="0"/>
                        </a:rPr>
                        <a:t>e</a:t>
                      </a:r>
                      <a:r>
                        <a:rPr lang="en-US" sz="1100" u="sng" spc="-10" dirty="0">
                          <a:effectLst/>
                          <a:uFill>
                            <a:solidFill>
                              <a:srgbClr val="000000"/>
                            </a:solidFill>
                          </a:uFill>
                          <a:latin typeface="Arial" panose="020B0604020202020204" pitchFamily="34" charset="0"/>
                          <a:ea typeface="Arial" panose="020B0604020202020204" pitchFamily="34" charset="0"/>
                        </a:rPr>
                        <a:t>c</a:t>
                      </a:r>
                      <a:r>
                        <a:rPr lang="en-US" sz="1100" u="sng" dirty="0">
                          <a:effectLst/>
                          <a:uFill>
                            <a:solidFill>
                              <a:srgbClr val="000000"/>
                            </a:solidFill>
                          </a:uFill>
                          <a:latin typeface="Arial" panose="020B0604020202020204" pitchFamily="34" charset="0"/>
                          <a:ea typeface="Arial" panose="020B0604020202020204" pitchFamily="34" charset="0"/>
                        </a:rPr>
                        <a:t>tions </a:t>
                      </a:r>
                      <a:r>
                        <a:rPr lang="en-US" sz="1100" u="sng" spc="-5" dirty="0">
                          <a:effectLst/>
                          <a:uFill>
                            <a:solidFill>
                              <a:srgbClr val="000000"/>
                            </a:solidFill>
                          </a:uFill>
                          <a:latin typeface="Arial" panose="020B0604020202020204" pitchFamily="34" charset="0"/>
                          <a:ea typeface="Arial" panose="020B0604020202020204" pitchFamily="34" charset="0"/>
                        </a:rPr>
                        <a:t>a</a:t>
                      </a:r>
                      <a:r>
                        <a:rPr lang="en-US" sz="1100" u="sng" dirty="0">
                          <a:effectLst/>
                          <a:uFill>
                            <a:solidFill>
                              <a:srgbClr val="000000"/>
                            </a:solidFill>
                          </a:uFill>
                          <a:latin typeface="Arial" panose="020B0604020202020204" pitchFamily="34" charset="0"/>
                          <a:ea typeface="Arial" panose="020B0604020202020204" pitchFamily="34" charset="0"/>
                        </a:rPr>
                        <a:t>nd sc</a:t>
                      </a:r>
                      <a:r>
                        <a:rPr lang="en-US" sz="1100" u="sng" spc="-5" dirty="0">
                          <a:effectLst/>
                          <a:uFill>
                            <a:solidFill>
                              <a:srgbClr val="000000"/>
                            </a:solidFill>
                          </a:uFill>
                          <a:latin typeface="Arial" panose="020B0604020202020204" pitchFamily="34" charset="0"/>
                          <a:ea typeface="Arial" panose="020B0604020202020204" pitchFamily="34" charset="0"/>
                        </a:rPr>
                        <a:t>r</a:t>
                      </a:r>
                      <a:r>
                        <a:rPr lang="en-US" sz="1100" u="sng" dirty="0">
                          <a:effectLst/>
                          <a:uFill>
                            <a:solidFill>
                              <a:srgbClr val="000000"/>
                            </a:solidFill>
                          </a:uFill>
                          <a:latin typeface="Arial" panose="020B0604020202020204" pitchFamily="34" charset="0"/>
                          <a:ea typeface="Arial" panose="020B0604020202020204" pitchFamily="34" charset="0"/>
                        </a:rPr>
                        <a:t>ipt</a:t>
                      </a:r>
                      <a:r>
                        <a:rPr lang="en-US" sz="1100" dirty="0">
                          <a:effectLst/>
                          <a:latin typeface="Arial" panose="020B0604020202020204" pitchFamily="34" charset="0"/>
                          <a:ea typeface="Arial" panose="020B0604020202020204" pitchFamily="34" charset="0"/>
                        </a:rPr>
                        <a:t> </a:t>
                      </a:r>
                      <a:r>
                        <a:rPr lang="en-US" sz="1100" u="sng" dirty="0">
                          <a:effectLst/>
                          <a:uFill>
                            <a:solidFill>
                              <a:srgbClr val="000000"/>
                            </a:solidFill>
                          </a:uFill>
                          <a:latin typeface="Arial" panose="020B0604020202020204" pitchFamily="34" charset="0"/>
                          <a:ea typeface="Arial" panose="020B0604020202020204" pitchFamily="34" charset="0"/>
                        </a:rPr>
                        <a:t>e</a:t>
                      </a:r>
                      <a:r>
                        <a:rPr lang="en-US" sz="1100" u="sng" spc="-10" dirty="0">
                          <a:effectLst/>
                          <a:uFill>
                            <a:solidFill>
                              <a:srgbClr val="000000"/>
                            </a:solidFill>
                          </a:uFill>
                          <a:latin typeface="Arial" panose="020B0604020202020204" pitchFamily="34" charset="0"/>
                          <a:ea typeface="Arial" panose="020B0604020202020204" pitchFamily="34" charset="0"/>
                        </a:rPr>
                        <a:t>x</a:t>
                      </a:r>
                      <a:r>
                        <a:rPr lang="en-US" sz="1100" u="sng" dirty="0">
                          <a:effectLst/>
                          <a:uFill>
                            <a:solidFill>
                              <a:srgbClr val="000000"/>
                            </a:solidFill>
                          </a:uFill>
                          <a:latin typeface="Arial" panose="020B0604020202020204" pitchFamily="34" charset="0"/>
                          <a:ea typeface="Arial" panose="020B0604020202020204" pitchFamily="34" charset="0"/>
                        </a:rPr>
                        <a:t>actl</a:t>
                      </a:r>
                      <a:r>
                        <a:rPr lang="en-US" sz="1100" u="sng" spc="-10" dirty="0">
                          <a:effectLst/>
                          <a:uFill>
                            <a:solidFill>
                              <a:srgbClr val="000000"/>
                            </a:solidFill>
                          </a:uFill>
                          <a:latin typeface="Arial" panose="020B0604020202020204" pitchFamily="34" charset="0"/>
                          <a:ea typeface="Arial" panose="020B0604020202020204" pitchFamily="34" charset="0"/>
                        </a:rPr>
                        <a:t>y</a:t>
                      </a:r>
                      <a:r>
                        <a:rPr lang="en-US" sz="1100" dirty="0">
                          <a:effectLst/>
                          <a:latin typeface="Arial" panose="020B0604020202020204" pitchFamily="34" charset="0"/>
                          <a:ea typeface="Arial" panose="020B0604020202020204" pitchFamily="34" charset="0"/>
                        </a:rPr>
                        <a:t>. D</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As include</a:t>
                      </a:r>
                      <a:r>
                        <a:rPr lang="en-US" sz="1100" spc="-5" dirty="0">
                          <a:effectLst/>
                          <a:latin typeface="Arial" panose="020B0604020202020204" pitchFamily="34" charset="0"/>
                          <a:ea typeface="Arial" panose="020B0604020202020204" pitchFamily="34" charset="0"/>
                        </a:rPr>
                        <a:t> </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he</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allo</a:t>
                      </a:r>
                      <a:r>
                        <a:rPr lang="en-US" sz="1100" spc="-15" dirty="0">
                          <a:effectLst/>
                          <a:latin typeface="Arial" panose="020B0604020202020204" pitchFamily="34" charset="0"/>
                          <a:ea typeface="Arial" panose="020B0604020202020204" pitchFamily="34" charset="0"/>
                        </a:rPr>
                        <a:t>w</a:t>
                      </a:r>
                      <a:r>
                        <a:rPr lang="en-US" sz="1100" dirty="0">
                          <a:effectLst/>
                          <a:latin typeface="Arial" panose="020B0604020202020204" pitchFamily="34" charset="0"/>
                          <a:ea typeface="Arial" panose="020B0604020202020204" pitchFamily="34" charset="0"/>
                        </a:rPr>
                        <a:t>able </a:t>
                      </a:r>
                      <a:r>
                        <a:rPr lang="en-US" sz="1100" spc="10" dirty="0">
                          <a:effectLst/>
                          <a:latin typeface="Arial" panose="020B0604020202020204" pitchFamily="34" charset="0"/>
                          <a:ea typeface="Arial" panose="020B0604020202020204" pitchFamily="34" charset="0"/>
                        </a:rPr>
                        <a:t>m</a:t>
                      </a:r>
                      <a:r>
                        <a:rPr lang="en-US" sz="1100" dirty="0">
                          <a:effectLst/>
                          <a:latin typeface="Arial" panose="020B0604020202020204" pitchFamily="34" charset="0"/>
                          <a:ea typeface="Arial" panose="020B0604020202020204" pitchFamily="34" charset="0"/>
                        </a:rPr>
                        <a:t>an</a:t>
                      </a:r>
                      <a:r>
                        <a:rPr lang="en-US" sz="1100" spc="-15" dirty="0">
                          <a:effectLst/>
                          <a:latin typeface="Arial" panose="020B0604020202020204" pitchFamily="34" charset="0"/>
                          <a:ea typeface="Arial" panose="020B0604020202020204" pitchFamily="34" charset="0"/>
                        </a:rPr>
                        <a:t>i</a:t>
                      </a:r>
                      <a:r>
                        <a:rPr lang="en-US" sz="1100" dirty="0">
                          <a:effectLst/>
                          <a:latin typeface="Arial" panose="020B0604020202020204" pitchFamily="34" charset="0"/>
                          <a:ea typeface="Arial" panose="020B0604020202020204" pitchFamily="34" charset="0"/>
                        </a:rPr>
                        <a:t>pulati</a:t>
                      </a:r>
                      <a:r>
                        <a:rPr lang="en-US" sz="1100" spc="-10" dirty="0">
                          <a:effectLst/>
                          <a:latin typeface="Arial" panose="020B0604020202020204" pitchFamily="34" charset="0"/>
                          <a:ea typeface="Arial" panose="020B0604020202020204" pitchFamily="34" charset="0"/>
                        </a:rPr>
                        <a:t>v</a:t>
                      </a:r>
                      <a:r>
                        <a:rPr lang="en-US" sz="1100" dirty="0">
                          <a:effectLst/>
                          <a:latin typeface="Arial" panose="020B0604020202020204" pitchFamily="34" charset="0"/>
                          <a:ea typeface="Arial" panose="020B0604020202020204" pitchFamily="34" charset="0"/>
                        </a:rPr>
                        <a:t>es </a:t>
                      </a:r>
                      <a:r>
                        <a:rPr lang="en-US" sz="1100" spc="-5" dirty="0">
                          <a:effectLst/>
                          <a:latin typeface="Arial" panose="020B0604020202020204" pitchFamily="34" charset="0"/>
                          <a:ea typeface="Arial" panose="020B0604020202020204" pitchFamily="34" charset="0"/>
                        </a:rPr>
                        <a:t>a</a:t>
                      </a:r>
                      <a:r>
                        <a:rPr lang="en-US" sz="1100" dirty="0">
                          <a:effectLst/>
                          <a:latin typeface="Arial" panose="020B0604020202020204" pitchFamily="34" charset="0"/>
                          <a:ea typeface="Arial" panose="020B0604020202020204" pitchFamily="34" charset="0"/>
                        </a:rPr>
                        <a:t>nd</a:t>
                      </a:r>
                      <a:r>
                        <a:rPr lang="en-US" sz="1100" spc="10" dirty="0">
                          <a:effectLst/>
                          <a:latin typeface="Arial" panose="020B0604020202020204" pitchFamily="34" charset="0"/>
                          <a:ea typeface="Arial" panose="020B0604020202020204" pitchFamily="34" charset="0"/>
                        </a:rPr>
                        <a:t> </a:t>
                      </a:r>
                      <a:r>
                        <a:rPr lang="en-US" sz="1100" spc="-5" dirty="0">
                          <a:effectLst/>
                          <a:latin typeface="Arial" panose="020B0604020202020204" pitchFamily="34" charset="0"/>
                          <a:ea typeface="Arial" panose="020B0604020202020204" pitchFamily="34" charset="0"/>
                        </a:rPr>
                        <a:t>re</a:t>
                      </a:r>
                      <a:r>
                        <a:rPr lang="en-US" sz="1100" dirty="0">
                          <a:effectLst/>
                          <a:latin typeface="Arial" panose="020B0604020202020204" pitchFamily="34" charset="0"/>
                          <a:ea typeface="Arial" panose="020B0604020202020204" pitchFamily="34" charset="0"/>
                        </a:rPr>
                        <a:t>f</a:t>
                      </a:r>
                      <a:r>
                        <a:rPr lang="en-US" sz="1100" spc="-5" dirty="0">
                          <a:effectLst/>
                          <a:latin typeface="Arial" panose="020B0604020202020204" pitchFamily="34" charset="0"/>
                          <a:ea typeface="Arial" panose="020B0604020202020204" pitchFamily="34" charset="0"/>
                        </a:rPr>
                        <a:t>er</a:t>
                      </a:r>
                      <a:r>
                        <a:rPr lang="en-US" sz="1100" dirty="0">
                          <a:effectLst/>
                          <a:latin typeface="Arial" panose="020B0604020202020204" pitchFamily="34" charset="0"/>
                          <a:ea typeface="Arial" panose="020B0604020202020204" pitchFamily="34" charset="0"/>
                        </a:rPr>
                        <a:t>ence</a:t>
                      </a:r>
                      <a:r>
                        <a:rPr lang="en-US" sz="1100" spc="-5" dirty="0">
                          <a:effectLst/>
                          <a:latin typeface="Arial" panose="020B0604020202020204" pitchFamily="34" charset="0"/>
                          <a:ea typeface="Arial" panose="020B0604020202020204" pitchFamily="34" charset="0"/>
                        </a:rPr>
                        <a:t> </a:t>
                      </a:r>
                      <a:r>
                        <a:rPr lang="en-US" sz="1100" spc="10" dirty="0">
                          <a:effectLst/>
                          <a:latin typeface="Arial" panose="020B0604020202020204" pitchFamily="34" charset="0"/>
                          <a:ea typeface="Arial" panose="020B0604020202020204" pitchFamily="34" charset="0"/>
                        </a:rPr>
                        <a:t>m</a:t>
                      </a:r>
                      <a:r>
                        <a:rPr lang="en-US" sz="1100" dirty="0">
                          <a:effectLst/>
                          <a:latin typeface="Arial" panose="020B0604020202020204" pitchFamily="34" charset="0"/>
                          <a:ea typeface="Arial" panose="020B0604020202020204" pitchFamily="34" charset="0"/>
                        </a:rPr>
                        <a:t>a</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e</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ials for spec</a:t>
                      </a:r>
                      <a:r>
                        <a:rPr lang="en-US" sz="1100" spc="-15" dirty="0">
                          <a:effectLst/>
                          <a:latin typeface="Arial" panose="020B0604020202020204" pitchFamily="34" charset="0"/>
                          <a:ea typeface="Arial" panose="020B0604020202020204" pitchFamily="34" charset="0"/>
                        </a:rPr>
                        <a:t>i</a:t>
                      </a:r>
                      <a:r>
                        <a:rPr lang="en-US" sz="1100" spc="15" dirty="0">
                          <a:effectLst/>
                          <a:latin typeface="Arial" panose="020B0604020202020204" pitchFamily="34" charset="0"/>
                          <a:ea typeface="Arial" panose="020B0604020202020204" pitchFamily="34" charset="0"/>
                        </a:rPr>
                        <a:t>f</a:t>
                      </a:r>
                      <a:r>
                        <a:rPr lang="en-US" sz="1100" dirty="0">
                          <a:effectLst/>
                          <a:latin typeface="Arial" panose="020B0604020202020204" pitchFamily="34" charset="0"/>
                          <a:ea typeface="Arial" panose="020B0604020202020204" pitchFamily="34" charset="0"/>
                        </a:rPr>
                        <a:t>ic i</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e</a:t>
                      </a:r>
                      <a:r>
                        <a:rPr lang="en-US" sz="1100" spc="10" dirty="0">
                          <a:effectLst/>
                          <a:latin typeface="Arial" panose="020B0604020202020204" pitchFamily="34" charset="0"/>
                          <a:ea typeface="Arial" panose="020B0604020202020204" pitchFamily="34" charset="0"/>
                        </a:rPr>
                        <a:t>m</a:t>
                      </a:r>
                      <a:r>
                        <a:rPr lang="en-US" sz="1100" spc="-10" dirty="0">
                          <a:effectLst/>
                          <a:latin typeface="Arial" panose="020B0604020202020204" pitchFamily="34" charset="0"/>
                          <a:ea typeface="Arial" panose="020B0604020202020204" pitchFamily="34" charset="0"/>
                        </a:rPr>
                        <a:t>s</a:t>
                      </a:r>
                      <a:r>
                        <a:rPr lang="en-US" sz="1100" dirty="0">
                          <a:effectLst/>
                          <a:latin typeface="Arial" panose="020B0604020202020204" pitchFamily="34" charset="0"/>
                          <a:ea typeface="Arial" panose="020B0604020202020204" pitchFamily="34" charset="0"/>
                        </a:rPr>
                        <a:t>, sco</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ing</a:t>
                      </a:r>
                      <a:r>
                        <a:rPr lang="en-US" sz="1100" spc="-5" dirty="0">
                          <a:effectLst/>
                          <a:latin typeface="Arial" panose="020B0604020202020204" pitchFamily="34" charset="0"/>
                          <a:ea typeface="Arial" panose="020B0604020202020204" pitchFamily="34" charset="0"/>
                        </a:rPr>
                        <a:t> r</a:t>
                      </a:r>
                      <a:r>
                        <a:rPr lang="en-US" sz="1100" dirty="0">
                          <a:effectLst/>
                          <a:latin typeface="Arial" panose="020B0604020202020204" pitchFamily="34" charset="0"/>
                          <a:ea typeface="Arial" panose="020B0604020202020204" pitchFamily="34" charset="0"/>
                        </a:rPr>
                        <a:t>ub</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ics for const</a:t>
                      </a:r>
                      <a:r>
                        <a:rPr lang="en-US" sz="1100" spc="-1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uct</a:t>
                      </a:r>
                      <a:r>
                        <a:rPr lang="en-US" sz="1100" spc="-5" dirty="0">
                          <a:effectLst/>
                          <a:latin typeface="Arial" panose="020B0604020202020204" pitchFamily="34" charset="0"/>
                          <a:ea typeface="Arial" panose="020B0604020202020204" pitchFamily="34" charset="0"/>
                        </a:rPr>
                        <a:t>e</a:t>
                      </a:r>
                      <a:r>
                        <a:rPr lang="en-US" sz="1100" dirty="0">
                          <a:effectLst/>
                          <a:latin typeface="Arial" panose="020B0604020202020204" pitchFamily="34" charset="0"/>
                          <a:ea typeface="Arial" panose="020B0604020202020204" pitchFamily="34" charset="0"/>
                        </a:rPr>
                        <a:t>d</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espo</a:t>
                      </a:r>
                      <a:r>
                        <a:rPr lang="en-US" sz="1100" spc="-5" dirty="0">
                          <a:effectLst/>
                          <a:latin typeface="Arial" panose="020B0604020202020204" pitchFamily="34" charset="0"/>
                          <a:ea typeface="Arial" panose="020B0604020202020204" pitchFamily="34" charset="0"/>
                        </a:rPr>
                        <a:t>n</a:t>
                      </a:r>
                      <a:r>
                        <a:rPr lang="en-US" sz="1100" dirty="0">
                          <a:effectLst/>
                          <a:latin typeface="Arial" panose="020B0604020202020204" pitchFamily="34" charset="0"/>
                          <a:ea typeface="Arial" panose="020B0604020202020204" pitchFamily="34" charset="0"/>
                        </a:rPr>
                        <a:t>se</a:t>
                      </a:r>
                      <a:r>
                        <a:rPr lang="en-US" sz="1100" spc="10" dirty="0">
                          <a:effectLst/>
                          <a:latin typeface="Arial" panose="020B0604020202020204" pitchFamily="34" charset="0"/>
                          <a:ea typeface="Arial" panose="020B0604020202020204" pitchFamily="34" charset="0"/>
                        </a:rPr>
                        <a:t> </a:t>
                      </a:r>
                      <a:r>
                        <a:rPr lang="en-US" sz="1100" spc="-5" dirty="0">
                          <a:effectLst/>
                          <a:latin typeface="Arial" panose="020B0604020202020204" pitchFamily="34" charset="0"/>
                          <a:ea typeface="Arial" panose="020B0604020202020204" pitchFamily="34" charset="0"/>
                        </a:rPr>
                        <a:t>m</a:t>
                      </a:r>
                      <a:r>
                        <a:rPr lang="en-US" sz="1100" dirty="0">
                          <a:effectLst/>
                          <a:latin typeface="Arial" panose="020B0604020202020204" pitchFamily="34" charset="0"/>
                          <a:ea typeface="Arial" panose="020B0604020202020204" pitchFamily="34" charset="0"/>
                        </a:rPr>
                        <a:t>at</a:t>
                      </a:r>
                      <a:r>
                        <a:rPr lang="en-US" sz="1100" spc="-5" dirty="0">
                          <a:effectLst/>
                          <a:latin typeface="Arial" panose="020B0604020202020204" pitchFamily="34" charset="0"/>
                          <a:ea typeface="Arial" panose="020B0604020202020204" pitchFamily="34" charset="0"/>
                        </a:rPr>
                        <a:t>h</a:t>
                      </a:r>
                      <a:r>
                        <a:rPr lang="en-US" sz="1100" dirty="0">
                          <a:effectLst/>
                          <a:latin typeface="Arial" panose="020B0604020202020204" pitchFamily="34" charset="0"/>
                          <a:ea typeface="Arial" panose="020B0604020202020204" pitchFamily="34" charset="0"/>
                        </a:rPr>
                        <a:t>e</a:t>
                      </a:r>
                      <a:r>
                        <a:rPr lang="en-US" sz="1100" spc="-5" dirty="0">
                          <a:effectLst/>
                          <a:latin typeface="Arial" panose="020B0604020202020204" pitchFamily="34" charset="0"/>
                          <a:ea typeface="Arial" panose="020B0604020202020204" pitchFamily="34" charset="0"/>
                        </a:rPr>
                        <a:t>m</a:t>
                      </a:r>
                      <a:r>
                        <a:rPr lang="en-US" sz="1100" dirty="0">
                          <a:effectLst/>
                          <a:latin typeface="Arial" panose="020B0604020202020204" pitchFamily="34" charset="0"/>
                          <a:ea typeface="Arial" panose="020B0604020202020204" pitchFamily="34" charset="0"/>
                        </a:rPr>
                        <a:t>atics it</a:t>
                      </a:r>
                      <a:r>
                        <a:rPr lang="en-US" sz="1100" spc="-5" dirty="0">
                          <a:effectLst/>
                          <a:latin typeface="Arial" panose="020B0604020202020204" pitchFamily="34" charset="0"/>
                          <a:ea typeface="Arial" panose="020B0604020202020204" pitchFamily="34" charset="0"/>
                        </a:rPr>
                        <a:t>e</a:t>
                      </a:r>
                      <a:r>
                        <a:rPr lang="en-US" sz="1100" spc="10" dirty="0">
                          <a:effectLst/>
                          <a:latin typeface="Arial" panose="020B0604020202020204" pitchFamily="34" charset="0"/>
                          <a:ea typeface="Arial" panose="020B0604020202020204" pitchFamily="34" charset="0"/>
                        </a:rPr>
                        <a:t>m</a:t>
                      </a:r>
                      <a:r>
                        <a:rPr lang="en-US" sz="1100" dirty="0">
                          <a:effectLst/>
                          <a:latin typeface="Arial" panose="020B0604020202020204" pitchFamily="34" charset="0"/>
                          <a:ea typeface="Arial" panose="020B0604020202020204" pitchFamily="34" charset="0"/>
                        </a:rPr>
                        <a:t>s and</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the</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a:t>
                      </a:r>
                      <a:r>
                        <a:rPr lang="en-US" sz="1100" spc="-5" dirty="0">
                          <a:effectLst/>
                          <a:latin typeface="Arial" panose="020B0604020202020204" pitchFamily="34" charset="0"/>
                          <a:ea typeface="Arial" panose="020B0604020202020204" pitchFamily="34" charset="0"/>
                        </a:rPr>
                        <a:t>p</a:t>
                      </a:r>
                      <a:r>
                        <a:rPr lang="en-US" sz="1100" dirty="0">
                          <a:effectLst/>
                          <a:latin typeface="Arial" panose="020B0604020202020204" pitchFamily="34" charset="0"/>
                          <a:ea typeface="Arial" panose="020B0604020202020204" pitchFamily="34" charset="0"/>
                        </a:rPr>
                        <a:t>en</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es</a:t>
                      </a:r>
                      <a:r>
                        <a:rPr lang="en-US" sz="1100" spc="-5" dirty="0">
                          <a:effectLst/>
                          <a:latin typeface="Arial" panose="020B0604020202020204" pitchFamily="34" charset="0"/>
                          <a:ea typeface="Arial" panose="020B0604020202020204" pitchFamily="34" charset="0"/>
                        </a:rPr>
                        <a:t>p</a:t>
                      </a:r>
                      <a:r>
                        <a:rPr lang="en-US" sz="1100" dirty="0">
                          <a:effectLst/>
                          <a:latin typeface="Arial" panose="020B0604020202020204" pitchFamily="34" charset="0"/>
                          <a:ea typeface="Arial" panose="020B0604020202020204" pitchFamily="34" charset="0"/>
                        </a:rPr>
                        <a:t>on</a:t>
                      </a:r>
                      <a:r>
                        <a:rPr lang="en-US" sz="1100" spc="-10" dirty="0">
                          <a:effectLst/>
                          <a:latin typeface="Arial" panose="020B0604020202020204" pitchFamily="34" charset="0"/>
                          <a:ea typeface="Arial" panose="020B0604020202020204" pitchFamily="34" charset="0"/>
                        </a:rPr>
                        <a:t>s</a:t>
                      </a:r>
                      <a:r>
                        <a:rPr lang="en-US" sz="1100" dirty="0">
                          <a:effectLst/>
                          <a:latin typeface="Arial" panose="020B0604020202020204" pitchFamily="34" charset="0"/>
                          <a:ea typeface="Arial" panose="020B0604020202020204" pitchFamily="34" charset="0"/>
                        </a:rPr>
                        <a:t>e</a:t>
                      </a:r>
                      <a:r>
                        <a:rPr lang="en-US" sz="1100" spc="-5" dirty="0">
                          <a:effectLst/>
                          <a:latin typeface="Arial" panose="020B0604020202020204" pitchFamily="34" charset="0"/>
                          <a:ea typeface="Arial" panose="020B0604020202020204" pitchFamily="34" charset="0"/>
                        </a:rPr>
                        <a:t> </a:t>
                      </a:r>
                      <a:r>
                        <a:rPr lang="en-US" sz="1100" spc="15" dirty="0">
                          <a:effectLst/>
                          <a:latin typeface="Arial" panose="020B0604020202020204" pitchFamily="34" charset="0"/>
                          <a:ea typeface="Arial" panose="020B0604020202020204" pitchFamily="34" charset="0"/>
                        </a:rPr>
                        <a:t>f</a:t>
                      </a:r>
                      <a:r>
                        <a:rPr lang="en-US" sz="1100" spc="-5" dirty="0">
                          <a:effectLst/>
                          <a:latin typeface="Arial" panose="020B0604020202020204" pitchFamily="34" charset="0"/>
                          <a:ea typeface="Arial" panose="020B0604020202020204" pitchFamily="34" charset="0"/>
                        </a:rPr>
                        <a:t>o</a:t>
                      </a:r>
                      <a:r>
                        <a:rPr lang="en-US" sz="1100" dirty="0">
                          <a:effectLst/>
                          <a:latin typeface="Arial" panose="020B0604020202020204" pitchFamily="34" charset="0"/>
                          <a:ea typeface="Arial" panose="020B0604020202020204" pitchFamily="34" charset="0"/>
                        </a:rPr>
                        <a:t>un</a:t>
                      </a:r>
                      <a:r>
                        <a:rPr lang="en-US" sz="1100" spc="-5" dirty="0">
                          <a:effectLst/>
                          <a:latin typeface="Arial" panose="020B0604020202020204" pitchFamily="34" charset="0"/>
                          <a:ea typeface="Arial" panose="020B0604020202020204" pitchFamily="34" charset="0"/>
                        </a:rPr>
                        <a:t>d</a:t>
                      </a:r>
                      <a:r>
                        <a:rPr lang="en-US" sz="1100" dirty="0">
                          <a:effectLst/>
                          <a:latin typeface="Arial" panose="020B0604020202020204" pitchFamily="34" charset="0"/>
                          <a:ea typeface="Arial" panose="020B0604020202020204" pitchFamily="34" charset="0"/>
                        </a:rPr>
                        <a:t>atio</a:t>
                      </a:r>
                      <a:r>
                        <a:rPr lang="en-US" sz="1100" spc="-5" dirty="0">
                          <a:effectLst/>
                          <a:latin typeface="Arial" panose="020B0604020202020204" pitchFamily="34" charset="0"/>
                          <a:ea typeface="Arial" panose="020B0604020202020204" pitchFamily="34" charset="0"/>
                        </a:rPr>
                        <a:t>n</a:t>
                      </a:r>
                      <a:r>
                        <a:rPr lang="en-US" sz="1100" dirty="0">
                          <a:effectLst/>
                          <a:latin typeface="Arial" panose="020B0604020202020204" pitchFamily="34" charset="0"/>
                          <a:ea typeface="Arial" panose="020B0604020202020204" pitchFamily="34" charset="0"/>
                        </a:rPr>
                        <a:t>al </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eading</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it</a:t>
                      </a:r>
                      <a:r>
                        <a:rPr lang="en-US" sz="1100" spc="-5" dirty="0">
                          <a:effectLst/>
                          <a:latin typeface="Arial" panose="020B0604020202020204" pitchFamily="34" charset="0"/>
                          <a:ea typeface="Arial" panose="020B0604020202020204" pitchFamily="34" charset="0"/>
                        </a:rPr>
                        <a:t>e</a:t>
                      </a:r>
                      <a:r>
                        <a:rPr lang="en-US" sz="1100" spc="10" dirty="0">
                          <a:effectLst/>
                          <a:latin typeface="Arial" panose="020B0604020202020204" pitchFamily="34" charset="0"/>
                          <a:ea typeface="Arial" panose="020B0604020202020204" pitchFamily="34" charset="0"/>
                        </a:rPr>
                        <a:t>m</a:t>
                      </a:r>
                      <a:r>
                        <a:rPr lang="en-US" sz="1100" dirty="0">
                          <a:effectLst/>
                          <a:latin typeface="Arial" panose="020B0604020202020204" pitchFamily="34" charset="0"/>
                          <a:ea typeface="Arial" panose="020B0604020202020204" pitchFamily="34" charset="0"/>
                        </a:rPr>
                        <a:t>s in</a:t>
                      </a:r>
                      <a:r>
                        <a:rPr lang="en-US" sz="1100" spc="10" dirty="0">
                          <a:effectLst/>
                          <a:latin typeface="Arial" panose="020B0604020202020204" pitchFamily="34" charset="0"/>
                          <a:ea typeface="Arial" panose="020B0604020202020204" pitchFamily="34" charset="0"/>
                        </a:rPr>
                        <a:t> </a:t>
                      </a:r>
                      <a:r>
                        <a:rPr lang="en-US" sz="1100" spc="-5" dirty="0">
                          <a:effectLst/>
                          <a:latin typeface="Arial" panose="020B0604020202020204" pitchFamily="34" charset="0"/>
                          <a:ea typeface="Arial" panose="020B0604020202020204" pitchFamily="34" charset="0"/>
                        </a:rPr>
                        <a:t>Gr</a:t>
                      </a:r>
                      <a:r>
                        <a:rPr lang="en-US" sz="1100" dirty="0">
                          <a:effectLst/>
                          <a:latin typeface="Arial" panose="020B0604020202020204" pitchFamily="34" charset="0"/>
                          <a:ea typeface="Arial" panose="020B0604020202020204" pitchFamily="34" charset="0"/>
                        </a:rPr>
                        <a:t>ad</a:t>
                      </a:r>
                      <a:r>
                        <a:rPr lang="en-US" sz="1100" spc="-5" dirty="0">
                          <a:effectLst/>
                          <a:latin typeface="Arial" panose="020B0604020202020204" pitchFamily="34" charset="0"/>
                          <a:ea typeface="Arial" panose="020B0604020202020204" pitchFamily="34" charset="0"/>
                        </a:rPr>
                        <a:t>e</a:t>
                      </a:r>
                      <a:r>
                        <a:rPr lang="en-US" sz="1100" dirty="0">
                          <a:effectLst/>
                          <a:latin typeface="Arial" panose="020B0604020202020204" pitchFamily="34" charset="0"/>
                          <a:ea typeface="Arial" panose="020B0604020202020204" pitchFamily="34" charset="0"/>
                        </a:rPr>
                        <a:t>s 3</a:t>
                      </a:r>
                      <a:r>
                        <a:rPr lang="en-US" sz="1100" spc="10" dirty="0">
                          <a:effectLst/>
                          <a:latin typeface="Arial" panose="020B0604020202020204" pitchFamily="34" charset="0"/>
                          <a:ea typeface="Arial" panose="020B0604020202020204" pitchFamily="34" charset="0"/>
                        </a:rPr>
                        <a:t> </a:t>
                      </a:r>
                      <a:r>
                        <a:rPr lang="en-US" sz="1100" spc="-5" dirty="0">
                          <a:effectLst/>
                          <a:latin typeface="Arial" panose="020B0604020202020204" pitchFamily="34" charset="0"/>
                          <a:ea typeface="Arial" panose="020B0604020202020204" pitchFamily="34" charset="0"/>
                        </a:rPr>
                        <a:t>a</a:t>
                      </a:r>
                      <a:r>
                        <a:rPr lang="en-US" sz="1100" dirty="0">
                          <a:effectLst/>
                          <a:latin typeface="Arial" panose="020B0604020202020204" pitchFamily="34" charset="0"/>
                          <a:ea typeface="Arial" panose="020B0604020202020204" pitchFamily="34" charset="0"/>
                        </a:rPr>
                        <a:t>nd</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4.</a:t>
                      </a:r>
                      <a:endParaRPr lang="en-US" sz="1100"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nSpc>
                          <a:spcPct val="107000"/>
                        </a:lnSpc>
                        <a:spcBef>
                          <a:spcPts val="400"/>
                        </a:spcBef>
                        <a:spcAft>
                          <a:spcPts val="400"/>
                        </a:spcAft>
                      </a:pPr>
                      <a:r>
                        <a:rPr lang="en-US" sz="1100" spc="10" dirty="0">
                          <a:effectLst/>
                          <a:latin typeface="Arial" panose="020B0604020202020204" pitchFamily="34" charset="0"/>
                          <a:ea typeface="Arial" panose="020B0604020202020204" pitchFamily="34" charset="0"/>
                        </a:rPr>
                        <a:t>TEAs</a:t>
                      </a:r>
                      <a:endParaRPr lang="en-US" sz="1100"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5841">
                <a:tc>
                  <a:txBody>
                    <a:bodyPr/>
                    <a:lstStyle/>
                    <a:p>
                      <a:pPr marL="73025" marR="73025">
                        <a:lnSpc>
                          <a:spcPct val="107000"/>
                        </a:lnSpc>
                        <a:spcBef>
                          <a:spcPts val="400"/>
                        </a:spcBef>
                        <a:spcAft>
                          <a:spcPts val="400"/>
                        </a:spcAft>
                      </a:pPr>
                      <a:r>
                        <a:rPr lang="en-US" sz="1100" i="1" dirty="0">
                          <a:effectLst/>
                          <a:latin typeface="Arial" panose="020B0604020202020204" pitchFamily="34" charset="0"/>
                          <a:ea typeface="Arial" panose="020B0604020202020204" pitchFamily="34" charset="0"/>
                          <a:hlinkClick r:id="rId4"/>
                        </a:rPr>
                        <a:t>CTAA S</a:t>
                      </a:r>
                      <a:r>
                        <a:rPr lang="en-US" sz="1100" i="1" spc="-10" dirty="0">
                          <a:effectLst/>
                          <a:latin typeface="Arial" panose="020B0604020202020204" pitchFamily="34" charset="0"/>
                          <a:ea typeface="Arial" panose="020B0604020202020204" pitchFamily="34" charset="0"/>
                          <a:hlinkClick r:id="rId4"/>
                        </a:rPr>
                        <a:t>y</a:t>
                      </a:r>
                      <a:r>
                        <a:rPr lang="en-US" sz="1100" i="1" dirty="0">
                          <a:effectLst/>
                          <a:latin typeface="Arial" panose="020B0604020202020204" pitchFamily="34" charset="0"/>
                          <a:ea typeface="Arial" panose="020B0604020202020204" pitchFamily="34" charset="0"/>
                          <a:hlinkClick r:id="rId4"/>
                        </a:rPr>
                        <a:t>stem</a:t>
                      </a:r>
                      <a:r>
                        <a:rPr lang="en-US" sz="1100" i="1" spc="10" dirty="0">
                          <a:effectLst/>
                          <a:latin typeface="Arial" panose="020B0604020202020204" pitchFamily="34" charset="0"/>
                          <a:ea typeface="Arial" panose="020B0604020202020204" pitchFamily="34" charset="0"/>
                          <a:hlinkClick r:id="rId4"/>
                        </a:rPr>
                        <a:t> </a:t>
                      </a:r>
                      <a:r>
                        <a:rPr lang="en-US" sz="1100" i="1" dirty="0">
                          <a:effectLst/>
                          <a:latin typeface="Arial" panose="020B0604020202020204" pitchFamily="34" charset="0"/>
                          <a:ea typeface="Arial" panose="020B0604020202020204" pitchFamily="34" charset="0"/>
                          <a:hlinkClick r:id="rId4"/>
                        </a:rPr>
                        <a:t>User Guide</a:t>
                      </a:r>
                      <a:endParaRPr lang="en-US" sz="1100" i="1"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nSpc>
                          <a:spcPct val="107000"/>
                        </a:lnSpc>
                        <a:spcBef>
                          <a:spcPts val="400"/>
                        </a:spcBef>
                        <a:spcAft>
                          <a:spcPts val="400"/>
                        </a:spcAft>
                      </a:pPr>
                      <a:r>
                        <a:rPr lang="en-US" sz="1100" dirty="0">
                          <a:effectLst/>
                          <a:latin typeface="Arial" panose="020B0604020202020204" pitchFamily="34" charset="0"/>
                          <a:ea typeface="Arial" panose="020B0604020202020204" pitchFamily="34" charset="0"/>
                        </a:rPr>
                        <a:t>P</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o</a:t>
                      </a:r>
                      <a:r>
                        <a:rPr lang="en-US" sz="1100" spc="-10" dirty="0">
                          <a:effectLst/>
                          <a:latin typeface="Arial" panose="020B0604020202020204" pitchFamily="34" charset="0"/>
                          <a:ea typeface="Arial" panose="020B0604020202020204" pitchFamily="34" charset="0"/>
                        </a:rPr>
                        <a:t>v</a:t>
                      </a:r>
                      <a:r>
                        <a:rPr lang="en-US" sz="1100" dirty="0">
                          <a:effectLst/>
                          <a:latin typeface="Arial" panose="020B0604020202020204" pitchFamily="34" charset="0"/>
                          <a:ea typeface="Arial" panose="020B0604020202020204" pitchFamily="34" charset="0"/>
                        </a:rPr>
                        <a:t>ides info</a:t>
                      </a:r>
                      <a:r>
                        <a:rPr lang="en-US" sz="1100" spc="-5" dirty="0">
                          <a:effectLst/>
                          <a:latin typeface="Arial" panose="020B0604020202020204" pitchFamily="34" charset="0"/>
                          <a:ea typeface="Arial" panose="020B0604020202020204" pitchFamily="34" charset="0"/>
                        </a:rPr>
                        <a:t>rm</a:t>
                      </a:r>
                      <a:r>
                        <a:rPr lang="en-US" sz="1100" dirty="0">
                          <a:effectLst/>
                          <a:latin typeface="Arial" panose="020B0604020202020204" pitchFamily="34" charset="0"/>
                          <a:ea typeface="Arial" panose="020B0604020202020204" pitchFamily="34" charset="0"/>
                        </a:rPr>
                        <a:t>ation</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to</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access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and na</a:t>
                      </a:r>
                      <a:r>
                        <a:rPr lang="en-US" sz="1100" spc="-10" dirty="0">
                          <a:effectLst/>
                          <a:latin typeface="Arial" panose="020B0604020202020204" pitchFamily="34" charset="0"/>
                          <a:ea typeface="Arial" panose="020B0604020202020204" pitchFamily="34" charset="0"/>
                        </a:rPr>
                        <a:t>v</a:t>
                      </a:r>
                      <a:r>
                        <a:rPr lang="en-US" sz="1100" dirty="0">
                          <a:effectLst/>
                          <a:latin typeface="Arial" panose="020B0604020202020204" pitchFamily="34" charset="0"/>
                          <a:ea typeface="Arial" panose="020B0604020202020204" pitchFamily="34" charset="0"/>
                        </a:rPr>
                        <a:t>i</a:t>
                      </a:r>
                      <a:r>
                        <a:rPr lang="en-US" sz="1100" spc="-5" dirty="0">
                          <a:effectLst/>
                          <a:latin typeface="Arial" panose="020B0604020202020204" pitchFamily="34" charset="0"/>
                          <a:ea typeface="Arial" panose="020B0604020202020204" pitchFamily="34" charset="0"/>
                        </a:rPr>
                        <a:t>g</a:t>
                      </a:r>
                      <a:r>
                        <a:rPr lang="en-US" sz="1100" dirty="0">
                          <a:effectLst/>
                          <a:latin typeface="Arial" panose="020B0604020202020204" pitchFamily="34" charset="0"/>
                          <a:ea typeface="Arial" panose="020B0604020202020204" pitchFamily="34" charset="0"/>
                        </a:rPr>
                        <a:t>ate</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the</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Online Test Delivery System f</a:t>
                      </a:r>
                      <a:r>
                        <a:rPr lang="en-US" sz="1100" spc="-5" dirty="0">
                          <a:effectLst/>
                          <a:latin typeface="Arial" panose="020B0604020202020204" pitchFamily="34" charset="0"/>
                          <a:ea typeface="Arial" panose="020B0604020202020204" pitchFamily="34" charset="0"/>
                        </a:rPr>
                        <a:t>o</a:t>
                      </a:r>
                      <a:r>
                        <a:rPr lang="en-US" sz="1100" dirty="0">
                          <a:effectLst/>
                          <a:latin typeface="Arial" panose="020B0604020202020204" pitchFamily="34" charset="0"/>
                          <a:ea typeface="Arial" panose="020B0604020202020204" pitchFamily="34" charset="0"/>
                        </a:rPr>
                        <a:t>r pu</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po</a:t>
                      </a:r>
                      <a:r>
                        <a:rPr lang="en-US" sz="1100" spc="-10" dirty="0">
                          <a:effectLst/>
                          <a:latin typeface="Arial" panose="020B0604020202020204" pitchFamily="34" charset="0"/>
                          <a:ea typeface="Arial" panose="020B0604020202020204" pitchFamily="34" charset="0"/>
                        </a:rPr>
                        <a:t>s</a:t>
                      </a:r>
                      <a:r>
                        <a:rPr lang="en-US" sz="1100" dirty="0">
                          <a:effectLst/>
                          <a:latin typeface="Arial" panose="020B0604020202020204" pitchFamily="34" charset="0"/>
                          <a:ea typeface="Arial" panose="020B0604020202020204" pitchFamily="34" charset="0"/>
                        </a:rPr>
                        <a:t>es </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elated</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to</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assessing</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s</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ud</a:t>
                      </a:r>
                      <a:r>
                        <a:rPr lang="en-US" sz="1100" spc="-5" dirty="0">
                          <a:effectLst/>
                          <a:latin typeface="Arial" panose="020B0604020202020204" pitchFamily="34" charset="0"/>
                          <a:ea typeface="Arial" panose="020B0604020202020204" pitchFamily="34" charset="0"/>
                        </a:rPr>
                        <a:t>e</a:t>
                      </a:r>
                      <a:r>
                        <a:rPr lang="en-US" sz="1100" dirty="0">
                          <a:effectLst/>
                          <a:latin typeface="Arial" panose="020B0604020202020204" pitchFamily="34" charset="0"/>
                          <a:ea typeface="Arial" panose="020B0604020202020204" pitchFamily="34" charset="0"/>
                        </a:rPr>
                        <a:t>nts.</a:t>
                      </a:r>
                      <a:endParaRPr lang="en-US" sz="1100"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nSpc>
                          <a:spcPct val="107000"/>
                        </a:lnSpc>
                        <a:spcBef>
                          <a:spcPts val="400"/>
                        </a:spcBef>
                        <a:spcAft>
                          <a:spcPts val="400"/>
                        </a:spcAft>
                      </a:pPr>
                      <a:r>
                        <a:rPr lang="en-US" sz="1100" spc="10" dirty="0">
                          <a:effectLst/>
                          <a:latin typeface="Arial" panose="020B0604020202020204" pitchFamily="34" charset="0"/>
                          <a:ea typeface="Arial" panose="020B0604020202020204" pitchFamily="34" charset="0"/>
                        </a:rPr>
                        <a:t>TEAs</a:t>
                      </a:r>
                      <a:r>
                        <a:rPr lang="en-US" sz="1100" dirty="0">
                          <a:effectLst/>
                          <a:latin typeface="Arial" panose="020B0604020202020204" pitchFamily="34" charset="0"/>
                          <a:ea typeface="Arial" panose="020B0604020202020204" pitchFamily="34" charset="0"/>
                        </a:rPr>
                        <a:t> and DCs/SCs</a:t>
                      </a:r>
                      <a:endParaRPr lang="en-US" sz="1100"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45020">
                <a:tc>
                  <a:txBody>
                    <a:bodyPr/>
                    <a:lstStyle/>
                    <a:p>
                      <a:pPr marL="73025" marR="73025">
                        <a:lnSpc>
                          <a:spcPct val="107000"/>
                        </a:lnSpc>
                        <a:spcBef>
                          <a:spcPts val="400"/>
                        </a:spcBef>
                        <a:spcAft>
                          <a:spcPts val="400"/>
                        </a:spcAft>
                      </a:pPr>
                      <a:r>
                        <a:rPr lang="en-US" sz="1100" i="1" dirty="0">
                          <a:effectLst/>
                          <a:latin typeface="Arial" panose="020B0604020202020204" pitchFamily="34" charset="0"/>
                          <a:ea typeface="Arial" panose="020B0604020202020204" pitchFamily="34" charset="0"/>
                          <a:hlinkClick r:id="rId5"/>
                        </a:rPr>
                        <a:t>CTAA Assessing Stu</a:t>
                      </a:r>
                      <a:r>
                        <a:rPr lang="en-US" sz="1100" i="1" spc="-5" dirty="0">
                          <a:effectLst/>
                          <a:latin typeface="Arial" panose="020B0604020202020204" pitchFamily="34" charset="0"/>
                          <a:ea typeface="Arial" panose="020B0604020202020204" pitchFamily="34" charset="0"/>
                          <a:hlinkClick r:id="rId5"/>
                        </a:rPr>
                        <a:t>d</a:t>
                      </a:r>
                      <a:r>
                        <a:rPr lang="en-US" sz="1100" i="1" dirty="0">
                          <a:effectLst/>
                          <a:latin typeface="Arial" panose="020B0604020202020204" pitchFamily="34" charset="0"/>
                          <a:ea typeface="Arial" panose="020B0604020202020204" pitchFamily="34" charset="0"/>
                          <a:hlinkClick r:id="rId5"/>
                        </a:rPr>
                        <a:t>ents</a:t>
                      </a:r>
                      <a:r>
                        <a:rPr lang="en-US" sz="1100" i="1" spc="-30" dirty="0">
                          <a:effectLst/>
                          <a:latin typeface="Arial" panose="020B0604020202020204" pitchFamily="34" charset="0"/>
                          <a:ea typeface="Arial" panose="020B0604020202020204" pitchFamily="34" charset="0"/>
                          <a:hlinkClick r:id="rId5"/>
                        </a:rPr>
                        <a:t> </a:t>
                      </a:r>
                      <a:r>
                        <a:rPr lang="en-US" sz="1100" i="1" spc="45" dirty="0">
                          <a:effectLst/>
                          <a:latin typeface="Arial" panose="020B0604020202020204" pitchFamily="34" charset="0"/>
                          <a:ea typeface="Arial" panose="020B0604020202020204" pitchFamily="34" charset="0"/>
                          <a:hlinkClick r:id="rId5"/>
                        </a:rPr>
                        <a:t>W</a:t>
                      </a:r>
                      <a:r>
                        <a:rPr lang="en-US" sz="1100" i="1" spc="-5" dirty="0">
                          <a:effectLst/>
                          <a:latin typeface="Arial" panose="020B0604020202020204" pitchFamily="34" charset="0"/>
                          <a:ea typeface="Arial" panose="020B0604020202020204" pitchFamily="34" charset="0"/>
                          <a:hlinkClick r:id="rId5"/>
                        </a:rPr>
                        <a:t>ho </a:t>
                      </a:r>
                      <a:r>
                        <a:rPr lang="en-US" sz="1100" i="1" dirty="0">
                          <a:effectLst/>
                          <a:latin typeface="Arial" panose="020B0604020202020204" pitchFamily="34" charset="0"/>
                          <a:ea typeface="Arial" panose="020B0604020202020204" pitchFamily="34" charset="0"/>
                          <a:hlinkClick r:id="rId5"/>
                        </a:rPr>
                        <a:t>A</a:t>
                      </a:r>
                      <a:r>
                        <a:rPr lang="en-US" sz="1100" i="1" spc="-5" dirty="0">
                          <a:effectLst/>
                          <a:latin typeface="Arial" panose="020B0604020202020204" pitchFamily="34" charset="0"/>
                          <a:ea typeface="Arial" panose="020B0604020202020204" pitchFamily="34" charset="0"/>
                          <a:hlinkClick r:id="rId5"/>
                        </a:rPr>
                        <a:t>r</a:t>
                      </a:r>
                      <a:r>
                        <a:rPr lang="en-US" sz="1100" i="1" dirty="0">
                          <a:effectLst/>
                          <a:latin typeface="Arial" panose="020B0604020202020204" pitchFamily="34" charset="0"/>
                          <a:ea typeface="Arial" panose="020B0604020202020204" pitchFamily="34" charset="0"/>
                          <a:hlinkClick r:id="rId5"/>
                        </a:rPr>
                        <a:t>e</a:t>
                      </a:r>
                      <a:r>
                        <a:rPr lang="en-US" sz="1100" i="1" spc="10" dirty="0">
                          <a:effectLst/>
                          <a:latin typeface="Arial" panose="020B0604020202020204" pitchFamily="34" charset="0"/>
                          <a:ea typeface="Arial" panose="020B0604020202020204" pitchFamily="34" charset="0"/>
                          <a:hlinkClick r:id="rId5"/>
                        </a:rPr>
                        <a:t> </a:t>
                      </a:r>
                      <a:r>
                        <a:rPr lang="en-US" sz="1100" i="1" dirty="0">
                          <a:effectLst/>
                          <a:latin typeface="Arial" panose="020B0604020202020204" pitchFamily="34" charset="0"/>
                          <a:ea typeface="Arial" panose="020B0604020202020204" pitchFamily="34" charset="0"/>
                          <a:hlinkClick r:id="rId5"/>
                        </a:rPr>
                        <a:t>Blind,</a:t>
                      </a:r>
                      <a:r>
                        <a:rPr lang="en-US" sz="1100" i="1" spc="-5" dirty="0">
                          <a:effectLst/>
                          <a:latin typeface="Arial" panose="020B0604020202020204" pitchFamily="34" charset="0"/>
                          <a:ea typeface="Arial" panose="020B0604020202020204" pitchFamily="34" charset="0"/>
                          <a:hlinkClick r:id="rId5"/>
                        </a:rPr>
                        <a:t> </a:t>
                      </a:r>
                      <a:r>
                        <a:rPr lang="en-US" sz="1100" i="1" dirty="0">
                          <a:effectLst/>
                          <a:latin typeface="Arial" panose="020B0604020202020204" pitchFamily="34" charset="0"/>
                          <a:ea typeface="Arial" panose="020B0604020202020204" pitchFamily="34" charset="0"/>
                          <a:hlinkClick r:id="rId5"/>
                        </a:rPr>
                        <a:t>De</a:t>
                      </a:r>
                      <a:r>
                        <a:rPr lang="en-US" sz="1100" i="1" spc="-5" dirty="0">
                          <a:effectLst/>
                          <a:latin typeface="Arial" panose="020B0604020202020204" pitchFamily="34" charset="0"/>
                          <a:ea typeface="Arial" panose="020B0604020202020204" pitchFamily="34" charset="0"/>
                          <a:hlinkClick r:id="rId5"/>
                        </a:rPr>
                        <a:t>a</a:t>
                      </a:r>
                      <a:r>
                        <a:rPr lang="en-US" sz="1100" i="1" dirty="0">
                          <a:effectLst/>
                          <a:latin typeface="Arial" panose="020B0604020202020204" pitchFamily="34" charset="0"/>
                          <a:ea typeface="Arial" panose="020B0604020202020204" pitchFamily="34" charset="0"/>
                          <a:hlinkClick r:id="rId5"/>
                        </a:rPr>
                        <a:t>f, or De</a:t>
                      </a:r>
                      <a:r>
                        <a:rPr lang="en-US" sz="1100" i="1" spc="-5" dirty="0">
                          <a:effectLst/>
                          <a:latin typeface="Arial" panose="020B0604020202020204" pitchFamily="34" charset="0"/>
                          <a:ea typeface="Arial" panose="020B0604020202020204" pitchFamily="34" charset="0"/>
                          <a:hlinkClick r:id="rId5"/>
                        </a:rPr>
                        <a:t>a</a:t>
                      </a:r>
                      <a:r>
                        <a:rPr lang="en-US" sz="1100" i="1" spc="15" dirty="0">
                          <a:effectLst/>
                          <a:latin typeface="Arial" panose="020B0604020202020204" pitchFamily="34" charset="0"/>
                          <a:ea typeface="Arial" panose="020B0604020202020204" pitchFamily="34" charset="0"/>
                          <a:hlinkClick r:id="rId5"/>
                        </a:rPr>
                        <a:t>f</a:t>
                      </a:r>
                      <a:r>
                        <a:rPr lang="en-US" sz="1100" i="1" spc="-5" dirty="0">
                          <a:effectLst/>
                          <a:latin typeface="Arial" panose="020B0604020202020204" pitchFamily="34" charset="0"/>
                          <a:ea typeface="Arial" panose="020B0604020202020204" pitchFamily="34" charset="0"/>
                          <a:hlinkClick r:id="rId5"/>
                        </a:rPr>
                        <a:t>-</a:t>
                      </a:r>
                      <a:r>
                        <a:rPr lang="en-US" sz="1100" i="1" dirty="0">
                          <a:effectLst/>
                          <a:latin typeface="Arial" panose="020B0604020202020204" pitchFamily="34" charset="0"/>
                          <a:ea typeface="Arial" panose="020B0604020202020204" pitchFamily="34" charset="0"/>
                          <a:hlinkClick r:id="rId5"/>
                        </a:rPr>
                        <a:t>Blin</a:t>
                      </a:r>
                      <a:r>
                        <a:rPr lang="en-US" sz="1100" i="1" spc="-5" dirty="0">
                          <a:effectLst/>
                          <a:latin typeface="Arial" panose="020B0604020202020204" pitchFamily="34" charset="0"/>
                          <a:ea typeface="Arial" panose="020B0604020202020204" pitchFamily="34" charset="0"/>
                          <a:hlinkClick r:id="rId5"/>
                        </a:rPr>
                        <a:t>d</a:t>
                      </a:r>
                      <a:r>
                        <a:rPr lang="en-US" sz="1100" i="1" dirty="0">
                          <a:effectLst/>
                          <a:latin typeface="Arial" panose="020B0604020202020204" pitchFamily="34" charset="0"/>
                          <a:ea typeface="Arial" panose="020B0604020202020204" pitchFamily="34" charset="0"/>
                          <a:hlinkClick r:id="rId5"/>
                        </a:rPr>
                        <a:t>: Additi</a:t>
                      </a:r>
                      <a:r>
                        <a:rPr lang="en-US" sz="1100" i="1" spc="-5" dirty="0">
                          <a:effectLst/>
                          <a:latin typeface="Arial" panose="020B0604020202020204" pitchFamily="34" charset="0"/>
                          <a:ea typeface="Arial" panose="020B0604020202020204" pitchFamily="34" charset="0"/>
                          <a:hlinkClick r:id="rId5"/>
                        </a:rPr>
                        <a:t>o</a:t>
                      </a:r>
                      <a:r>
                        <a:rPr lang="en-US" sz="1100" i="1" dirty="0">
                          <a:effectLst/>
                          <a:latin typeface="Arial" panose="020B0604020202020204" pitchFamily="34" charset="0"/>
                          <a:ea typeface="Arial" panose="020B0604020202020204" pitchFamily="34" charset="0"/>
                          <a:hlinkClick r:id="rId5"/>
                        </a:rPr>
                        <a:t>nal Guidance</a:t>
                      </a:r>
                      <a:r>
                        <a:rPr lang="en-US" sz="1100" i="1" spc="-10" dirty="0">
                          <a:effectLst/>
                          <a:latin typeface="Arial" panose="020B0604020202020204" pitchFamily="34" charset="0"/>
                          <a:ea typeface="Arial" panose="020B0604020202020204" pitchFamily="34" charset="0"/>
                          <a:hlinkClick r:id="rId5"/>
                        </a:rPr>
                        <a:t> </a:t>
                      </a:r>
                      <a:r>
                        <a:rPr lang="en-US" sz="1100" i="1" spc="15" dirty="0">
                          <a:effectLst/>
                          <a:latin typeface="Arial" panose="020B0604020202020204" pitchFamily="34" charset="0"/>
                          <a:ea typeface="Arial" panose="020B0604020202020204" pitchFamily="34" charset="0"/>
                          <a:hlinkClick r:id="rId5"/>
                        </a:rPr>
                        <a:t>f</a:t>
                      </a:r>
                      <a:r>
                        <a:rPr lang="en-US" sz="1100" i="1" dirty="0">
                          <a:effectLst/>
                          <a:latin typeface="Arial" panose="020B0604020202020204" pitchFamily="34" charset="0"/>
                          <a:ea typeface="Arial" panose="020B0604020202020204" pitchFamily="34" charset="0"/>
                          <a:hlinkClick r:id="rId5"/>
                        </a:rPr>
                        <a:t>or </a:t>
                      </a:r>
                      <a:r>
                        <a:rPr lang="en-US" sz="1100" i="1" spc="10" dirty="0">
                          <a:effectLst/>
                          <a:latin typeface="Arial" panose="020B0604020202020204" pitchFamily="34" charset="0"/>
                          <a:ea typeface="Arial" panose="020B0604020202020204" pitchFamily="34" charset="0"/>
                          <a:hlinkClick r:id="rId5"/>
                        </a:rPr>
                        <a:t>T</a:t>
                      </a:r>
                      <a:r>
                        <a:rPr lang="en-US" sz="1100" i="1" dirty="0">
                          <a:effectLst/>
                          <a:latin typeface="Arial" panose="020B0604020202020204" pitchFamily="34" charset="0"/>
                          <a:ea typeface="Arial" panose="020B0604020202020204" pitchFamily="34" charset="0"/>
                          <a:hlinkClick r:id="rId5"/>
                        </a:rPr>
                        <a:t>e</a:t>
                      </a:r>
                      <a:r>
                        <a:rPr lang="en-US" sz="1100" i="1" spc="-10" dirty="0">
                          <a:effectLst/>
                          <a:latin typeface="Arial" panose="020B0604020202020204" pitchFamily="34" charset="0"/>
                          <a:ea typeface="Arial" panose="020B0604020202020204" pitchFamily="34" charset="0"/>
                          <a:hlinkClick r:id="rId5"/>
                        </a:rPr>
                        <a:t>st </a:t>
                      </a:r>
                      <a:r>
                        <a:rPr lang="en-US" sz="1100" i="1" dirty="0">
                          <a:effectLst/>
                          <a:latin typeface="Arial" panose="020B0604020202020204" pitchFamily="34" charset="0"/>
                          <a:ea typeface="Arial" panose="020B0604020202020204" pitchFamily="34" charset="0"/>
                          <a:hlinkClick r:id="rId5"/>
                        </a:rPr>
                        <a:t>Ad</a:t>
                      </a:r>
                      <a:r>
                        <a:rPr lang="en-US" sz="1100" i="1" spc="10" dirty="0">
                          <a:effectLst/>
                          <a:latin typeface="Arial" panose="020B0604020202020204" pitchFamily="34" charset="0"/>
                          <a:ea typeface="Arial" panose="020B0604020202020204" pitchFamily="34" charset="0"/>
                          <a:hlinkClick r:id="rId5"/>
                        </a:rPr>
                        <a:t>m</a:t>
                      </a:r>
                      <a:r>
                        <a:rPr lang="en-US" sz="1100" i="1" spc="-15" dirty="0">
                          <a:effectLst/>
                          <a:latin typeface="Arial" panose="020B0604020202020204" pitchFamily="34" charset="0"/>
                          <a:ea typeface="Arial" panose="020B0604020202020204" pitchFamily="34" charset="0"/>
                          <a:hlinkClick r:id="rId5"/>
                        </a:rPr>
                        <a:t>i</a:t>
                      </a:r>
                      <a:r>
                        <a:rPr lang="en-US" sz="1100" i="1" dirty="0">
                          <a:effectLst/>
                          <a:latin typeface="Arial" panose="020B0604020202020204" pitchFamily="34" charset="0"/>
                          <a:ea typeface="Arial" panose="020B0604020202020204" pitchFamily="34" charset="0"/>
                          <a:hlinkClick r:id="rId5"/>
                        </a:rPr>
                        <a:t>nist</a:t>
                      </a:r>
                      <a:r>
                        <a:rPr lang="en-US" sz="1100" i="1" spc="-5" dirty="0">
                          <a:effectLst/>
                          <a:latin typeface="Arial" panose="020B0604020202020204" pitchFamily="34" charset="0"/>
                          <a:ea typeface="Arial" panose="020B0604020202020204" pitchFamily="34" charset="0"/>
                          <a:hlinkClick r:id="rId5"/>
                        </a:rPr>
                        <a:t>r</a:t>
                      </a:r>
                      <a:r>
                        <a:rPr lang="en-US" sz="1100" i="1" dirty="0">
                          <a:effectLst/>
                          <a:latin typeface="Arial" panose="020B0604020202020204" pitchFamily="34" charset="0"/>
                          <a:ea typeface="Arial" panose="020B0604020202020204" pitchFamily="34" charset="0"/>
                          <a:hlinkClick r:id="rId5"/>
                        </a:rPr>
                        <a:t>ation</a:t>
                      </a:r>
                      <a:endParaRPr lang="en-US" sz="1100" i="1"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nSpc>
                          <a:spcPct val="107000"/>
                        </a:lnSpc>
                        <a:spcBef>
                          <a:spcPts val="400"/>
                        </a:spcBef>
                        <a:spcAft>
                          <a:spcPts val="400"/>
                        </a:spcAft>
                      </a:pPr>
                      <a:r>
                        <a:rPr lang="en-US" sz="1100" dirty="0">
                          <a:effectLst/>
                          <a:latin typeface="Arial" panose="020B0604020202020204" pitchFamily="34" charset="0"/>
                          <a:ea typeface="Arial" panose="020B0604020202020204" pitchFamily="34" charset="0"/>
                        </a:rPr>
                        <a:t>Inclu</a:t>
                      </a:r>
                      <a:r>
                        <a:rPr lang="en-US" sz="1100" spc="-5" dirty="0">
                          <a:effectLst/>
                          <a:latin typeface="Arial" panose="020B0604020202020204" pitchFamily="34" charset="0"/>
                          <a:ea typeface="Arial" panose="020B0604020202020204" pitchFamily="34" charset="0"/>
                        </a:rPr>
                        <a:t>d</a:t>
                      </a:r>
                      <a:r>
                        <a:rPr lang="en-US" sz="1100" dirty="0">
                          <a:effectLst/>
                          <a:latin typeface="Arial" panose="020B0604020202020204" pitchFamily="34" charset="0"/>
                          <a:ea typeface="Arial" panose="020B0604020202020204" pitchFamily="34" charset="0"/>
                        </a:rPr>
                        <a:t>es tasks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to</a:t>
                      </a:r>
                      <a:r>
                        <a:rPr lang="en-US" sz="1100" spc="10" dirty="0">
                          <a:effectLst/>
                          <a:latin typeface="Arial" panose="020B0604020202020204" pitchFamily="34" charset="0"/>
                          <a:ea typeface="Arial" panose="020B0604020202020204" pitchFamily="34" charset="0"/>
                        </a:rPr>
                        <a:t> </a:t>
                      </a:r>
                      <a:r>
                        <a:rPr lang="en-US" sz="1100" spc="-10" dirty="0">
                          <a:effectLst/>
                          <a:latin typeface="Arial" panose="020B0604020202020204" pitchFamily="34" charset="0"/>
                          <a:ea typeface="Arial" panose="020B0604020202020204" pitchFamily="34" charset="0"/>
                        </a:rPr>
                        <a:t>c</a:t>
                      </a:r>
                      <a:r>
                        <a:rPr lang="en-US" sz="1100" dirty="0">
                          <a:effectLst/>
                          <a:latin typeface="Arial" panose="020B0604020202020204" pitchFamily="34" charset="0"/>
                          <a:ea typeface="Arial" panose="020B0604020202020204" pitchFamily="34" charset="0"/>
                        </a:rPr>
                        <a:t>o</a:t>
                      </a:r>
                      <a:r>
                        <a:rPr lang="en-US" sz="1100" spc="-5" dirty="0">
                          <a:effectLst/>
                          <a:latin typeface="Arial" panose="020B0604020202020204" pitchFamily="34" charset="0"/>
                          <a:ea typeface="Arial" panose="020B0604020202020204" pitchFamily="34" charset="0"/>
                        </a:rPr>
                        <a:t>mp</a:t>
                      </a:r>
                      <a:r>
                        <a:rPr lang="en-US" sz="1100" dirty="0">
                          <a:effectLst/>
                          <a:latin typeface="Arial" panose="020B0604020202020204" pitchFamily="34" charset="0"/>
                          <a:ea typeface="Arial" panose="020B0604020202020204" pitchFamily="34" charset="0"/>
                        </a:rPr>
                        <a:t>lete</a:t>
                      </a:r>
                      <a:r>
                        <a:rPr lang="en-US" sz="1100" spc="10" dirty="0">
                          <a:effectLst/>
                          <a:latin typeface="Arial" panose="020B0604020202020204" pitchFamily="34" charset="0"/>
                          <a:ea typeface="Arial" panose="020B0604020202020204" pitchFamily="34" charset="0"/>
                        </a:rPr>
                        <a:t> </a:t>
                      </a:r>
                      <a:r>
                        <a:rPr lang="en-US" sz="1100" spc="-5" dirty="0">
                          <a:effectLst/>
                          <a:latin typeface="Arial" panose="020B0604020202020204" pitchFamily="34" charset="0"/>
                          <a:ea typeface="Arial" panose="020B0604020202020204" pitchFamily="34" charset="0"/>
                        </a:rPr>
                        <a:t>be</a:t>
                      </a:r>
                      <a:r>
                        <a:rPr lang="en-US" sz="1100" spc="15" dirty="0">
                          <a:effectLst/>
                          <a:latin typeface="Arial" panose="020B0604020202020204" pitchFamily="34" charset="0"/>
                          <a:ea typeface="Arial" panose="020B0604020202020204" pitchFamily="34" charset="0"/>
                        </a:rPr>
                        <a:t>f</a:t>
                      </a:r>
                      <a:r>
                        <a:rPr lang="en-US" sz="1100" dirty="0">
                          <a:effectLst/>
                          <a:latin typeface="Arial" panose="020B0604020202020204" pitchFamily="34" charset="0"/>
                          <a:ea typeface="Arial" panose="020B0604020202020204" pitchFamily="34" charset="0"/>
                        </a:rPr>
                        <a:t>o</a:t>
                      </a:r>
                      <a:r>
                        <a:rPr lang="en-US" sz="1100" spc="-5" dirty="0">
                          <a:effectLst/>
                          <a:latin typeface="Arial" panose="020B0604020202020204" pitchFamily="34" charset="0"/>
                          <a:ea typeface="Arial" panose="020B0604020202020204" pitchFamily="34" charset="0"/>
                        </a:rPr>
                        <a:t>re</a:t>
                      </a:r>
                      <a:r>
                        <a:rPr lang="en-US" sz="1100" dirty="0">
                          <a:effectLst/>
                          <a:latin typeface="Arial" panose="020B0604020202020204" pitchFamily="34" charset="0"/>
                          <a:ea typeface="Arial" panose="020B0604020202020204" pitchFamily="34" charset="0"/>
                        </a:rPr>
                        <a:t>, du</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in</a:t>
                      </a:r>
                      <a:r>
                        <a:rPr lang="en-US" sz="1100" spc="-5" dirty="0">
                          <a:effectLst/>
                          <a:latin typeface="Arial" panose="020B0604020202020204" pitchFamily="34" charset="0"/>
                          <a:ea typeface="Arial" panose="020B0604020202020204" pitchFamily="34" charset="0"/>
                        </a:rPr>
                        <a:t>g</a:t>
                      </a:r>
                      <a:r>
                        <a:rPr lang="en-US" sz="1100" dirty="0">
                          <a:effectLst/>
                          <a:latin typeface="Arial" panose="020B0604020202020204" pitchFamily="34" charset="0"/>
                          <a:ea typeface="Arial" panose="020B0604020202020204" pitchFamily="34" charset="0"/>
                        </a:rPr>
                        <a:t>, a</a:t>
                      </a:r>
                      <a:r>
                        <a:rPr lang="en-US" sz="1100" spc="-5" dirty="0">
                          <a:effectLst/>
                          <a:latin typeface="Arial" panose="020B0604020202020204" pitchFamily="34" charset="0"/>
                          <a:ea typeface="Arial" panose="020B0604020202020204" pitchFamily="34" charset="0"/>
                        </a:rPr>
                        <a:t>n</a:t>
                      </a:r>
                      <a:r>
                        <a:rPr lang="en-US" sz="1100" dirty="0">
                          <a:effectLst/>
                          <a:latin typeface="Arial" panose="020B0604020202020204" pitchFamily="34" charset="0"/>
                          <a:ea typeface="Arial" panose="020B0604020202020204" pitchFamily="34" charset="0"/>
                        </a:rPr>
                        <a:t>d</a:t>
                      </a:r>
                      <a:r>
                        <a:rPr lang="en-US" sz="1100" spc="10" dirty="0">
                          <a:effectLst/>
                          <a:latin typeface="Arial" panose="020B0604020202020204" pitchFamily="34" charset="0"/>
                          <a:ea typeface="Arial" panose="020B0604020202020204" pitchFamily="34" charset="0"/>
                        </a:rPr>
                        <a:t> </a:t>
                      </a:r>
                      <a:r>
                        <a:rPr lang="en-US" sz="1100" spc="-5" dirty="0">
                          <a:effectLst/>
                          <a:latin typeface="Arial" panose="020B0604020202020204" pitchFamily="34" charset="0"/>
                          <a:ea typeface="Arial" panose="020B0604020202020204" pitchFamily="34" charset="0"/>
                        </a:rPr>
                        <a:t>a</a:t>
                      </a:r>
                      <a:r>
                        <a:rPr lang="en-US" sz="1100" dirty="0">
                          <a:effectLst/>
                          <a:latin typeface="Arial" panose="020B0604020202020204" pitchFamily="34" charset="0"/>
                          <a:ea typeface="Arial" panose="020B0604020202020204" pitchFamily="34" charset="0"/>
                        </a:rPr>
                        <a:t>fter t</a:t>
                      </a:r>
                      <a:r>
                        <a:rPr lang="en-US" sz="1100" spc="-5" dirty="0">
                          <a:effectLst/>
                          <a:latin typeface="Arial" panose="020B0604020202020204" pitchFamily="34" charset="0"/>
                          <a:ea typeface="Arial" panose="020B0604020202020204" pitchFamily="34" charset="0"/>
                        </a:rPr>
                        <a:t>h</a:t>
                      </a:r>
                      <a:r>
                        <a:rPr lang="en-US" sz="1100" dirty="0">
                          <a:effectLst/>
                          <a:latin typeface="Arial" panose="020B0604020202020204" pitchFamily="34" charset="0"/>
                          <a:ea typeface="Arial" panose="020B0604020202020204" pitchFamily="34" charset="0"/>
                        </a:rPr>
                        <a:t>e</a:t>
                      </a:r>
                      <a:r>
                        <a:rPr lang="en-US" sz="1100" spc="10" dirty="0">
                          <a:effectLst/>
                          <a:latin typeface="Arial" panose="020B0604020202020204" pitchFamily="34" charset="0"/>
                          <a:ea typeface="Arial" panose="020B0604020202020204" pitchFamily="34" charset="0"/>
                        </a:rPr>
                        <a:t> </a:t>
                      </a:r>
                      <a:r>
                        <a:rPr lang="en-US" sz="1100" spc="-5" dirty="0">
                          <a:effectLst/>
                          <a:latin typeface="Arial" panose="020B0604020202020204" pitchFamily="34" charset="0"/>
                          <a:ea typeface="Arial" panose="020B0604020202020204" pitchFamily="34" charset="0"/>
                        </a:rPr>
                        <a:t>a</a:t>
                      </a:r>
                      <a:r>
                        <a:rPr lang="en-US" sz="1100" dirty="0">
                          <a:effectLst/>
                          <a:latin typeface="Arial" panose="020B0604020202020204" pitchFamily="34" charset="0"/>
                          <a:ea typeface="Arial" panose="020B0604020202020204" pitchFamily="34" charset="0"/>
                        </a:rPr>
                        <a:t>ssess</a:t>
                      </a:r>
                      <a:r>
                        <a:rPr lang="en-US" sz="1100" spc="10" dirty="0">
                          <a:effectLst/>
                          <a:latin typeface="Arial" panose="020B0604020202020204" pitchFamily="34" charset="0"/>
                          <a:ea typeface="Arial" panose="020B0604020202020204" pitchFamily="34" charset="0"/>
                        </a:rPr>
                        <a:t>m</a:t>
                      </a:r>
                      <a:r>
                        <a:rPr lang="en-US" sz="1100" spc="-5" dirty="0">
                          <a:effectLst/>
                          <a:latin typeface="Arial" panose="020B0604020202020204" pitchFamily="34" charset="0"/>
                          <a:ea typeface="Arial" panose="020B0604020202020204" pitchFamily="34" charset="0"/>
                        </a:rPr>
                        <a:t>e</a:t>
                      </a:r>
                      <a:r>
                        <a:rPr lang="en-US" sz="1100" dirty="0">
                          <a:effectLst/>
                          <a:latin typeface="Arial" panose="020B0604020202020204" pitchFamily="34" charset="0"/>
                          <a:ea typeface="Arial" panose="020B0604020202020204" pitchFamily="34" charset="0"/>
                        </a:rPr>
                        <a:t>nt; st</a:t>
                      </a:r>
                      <a:r>
                        <a:rPr lang="en-US" sz="1100" spc="-5" dirty="0">
                          <a:effectLst/>
                          <a:latin typeface="Arial" panose="020B0604020202020204" pitchFamily="34" charset="0"/>
                          <a:ea typeface="Arial" panose="020B0604020202020204" pitchFamily="34" charset="0"/>
                        </a:rPr>
                        <a:t>r</a:t>
                      </a:r>
                      <a:r>
                        <a:rPr lang="en-US" sz="1100" dirty="0">
                          <a:effectLst/>
                          <a:latin typeface="Arial" panose="020B0604020202020204" pitchFamily="34" charset="0"/>
                          <a:ea typeface="Arial" panose="020B0604020202020204" pitchFamily="34" charset="0"/>
                        </a:rPr>
                        <a:t>ate</a:t>
                      </a:r>
                      <a:r>
                        <a:rPr lang="en-US" sz="1100" spc="-5" dirty="0">
                          <a:effectLst/>
                          <a:latin typeface="Arial" panose="020B0604020202020204" pitchFamily="34" charset="0"/>
                          <a:ea typeface="Arial" panose="020B0604020202020204" pitchFamily="34" charset="0"/>
                        </a:rPr>
                        <a:t>g</a:t>
                      </a:r>
                      <a:r>
                        <a:rPr lang="en-US" sz="1100" dirty="0">
                          <a:effectLst/>
                          <a:latin typeface="Arial" panose="020B0604020202020204" pitchFamily="34" charset="0"/>
                          <a:ea typeface="Arial" panose="020B0604020202020204" pitchFamily="34" charset="0"/>
                        </a:rPr>
                        <a:t>ies to</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e</a:t>
                      </a:r>
                      <a:r>
                        <a:rPr lang="en-US" sz="1100" spc="-5" dirty="0">
                          <a:effectLst/>
                          <a:latin typeface="Arial" panose="020B0604020202020204" pitchFamily="34" charset="0"/>
                          <a:ea typeface="Arial" panose="020B0604020202020204" pitchFamily="34" charset="0"/>
                        </a:rPr>
                        <a:t>n</a:t>
                      </a:r>
                      <a:r>
                        <a:rPr lang="en-US" sz="1100" dirty="0">
                          <a:effectLst/>
                          <a:latin typeface="Arial" panose="020B0604020202020204" pitchFamily="34" charset="0"/>
                          <a:ea typeface="Arial" panose="020B0604020202020204" pitchFamily="34" charset="0"/>
                        </a:rPr>
                        <a:t>han</a:t>
                      </a:r>
                      <a:r>
                        <a:rPr lang="en-US" sz="1100" spc="-10" dirty="0">
                          <a:effectLst/>
                          <a:latin typeface="Arial" panose="020B0604020202020204" pitchFamily="34" charset="0"/>
                          <a:ea typeface="Arial" panose="020B0604020202020204" pitchFamily="34" charset="0"/>
                        </a:rPr>
                        <a:t>c</a:t>
                      </a:r>
                      <a:r>
                        <a:rPr lang="en-US" sz="1100" dirty="0">
                          <a:effectLst/>
                          <a:latin typeface="Arial" panose="020B0604020202020204" pitchFamily="34" charset="0"/>
                          <a:ea typeface="Arial" panose="020B0604020202020204" pitchFamily="34" charset="0"/>
                        </a:rPr>
                        <a:t>e</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access </a:t>
                      </a:r>
                      <a:r>
                        <a:rPr lang="en-US" sz="1100" spc="-10" dirty="0">
                          <a:effectLst/>
                          <a:latin typeface="Arial" panose="020B0604020202020204" pitchFamily="34" charset="0"/>
                          <a:ea typeface="Arial" panose="020B0604020202020204" pitchFamily="34" charset="0"/>
                        </a:rPr>
                        <a:t>t</a:t>
                      </a:r>
                      <a:r>
                        <a:rPr lang="en-US" sz="1100" dirty="0">
                          <a:effectLst/>
                          <a:latin typeface="Arial" panose="020B0604020202020204" pitchFamily="34" charset="0"/>
                          <a:ea typeface="Arial" panose="020B0604020202020204" pitchFamily="34" charset="0"/>
                        </a:rPr>
                        <a:t>o</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a:t>
                      </a:r>
                      <a:r>
                        <a:rPr lang="en-US" sz="1100" spc="-5" dirty="0">
                          <a:effectLst/>
                          <a:latin typeface="Arial" panose="020B0604020202020204" pitchFamily="34" charset="0"/>
                          <a:ea typeface="Arial" panose="020B0604020202020204" pitchFamily="34" charset="0"/>
                        </a:rPr>
                        <a:t>h</a:t>
                      </a:r>
                      <a:r>
                        <a:rPr lang="en-US" sz="1100" dirty="0">
                          <a:effectLst/>
                          <a:latin typeface="Arial" panose="020B0604020202020204" pitchFamily="34" charset="0"/>
                          <a:ea typeface="Arial" panose="020B0604020202020204" pitchFamily="34" charset="0"/>
                        </a:rPr>
                        <a:t>e CTAA;</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appendices with information for accessing the Open-R</a:t>
                      </a:r>
                      <a:r>
                        <a:rPr lang="en-US" sz="1100" spc="-5" dirty="0">
                          <a:effectLst/>
                          <a:latin typeface="Arial" panose="020B0604020202020204" pitchFamily="34" charset="0"/>
                          <a:ea typeface="Arial" panose="020B0604020202020204" pitchFamily="34" charset="0"/>
                        </a:rPr>
                        <a:t>e</a:t>
                      </a:r>
                      <a:r>
                        <a:rPr lang="en-US" sz="1100" dirty="0">
                          <a:effectLst/>
                          <a:latin typeface="Arial" panose="020B0604020202020204" pitchFamily="34" charset="0"/>
                          <a:ea typeface="Arial" panose="020B0604020202020204" pitchFamily="34" charset="0"/>
                        </a:rPr>
                        <a:t>sponse (OR) Fo</a:t>
                      </a:r>
                      <a:r>
                        <a:rPr lang="en-US" sz="1100" spc="-5" dirty="0">
                          <a:effectLst/>
                          <a:latin typeface="Arial" panose="020B0604020202020204" pitchFamily="34" charset="0"/>
                          <a:ea typeface="Arial" panose="020B0604020202020204" pitchFamily="34" charset="0"/>
                        </a:rPr>
                        <a:t>u</a:t>
                      </a:r>
                      <a:r>
                        <a:rPr lang="en-US" sz="1100" dirty="0">
                          <a:effectLst/>
                          <a:latin typeface="Arial" panose="020B0604020202020204" pitchFamily="34" charset="0"/>
                          <a:ea typeface="Arial" panose="020B0604020202020204" pitchFamily="34" charset="0"/>
                        </a:rPr>
                        <a:t>nd</a:t>
                      </a:r>
                      <a:r>
                        <a:rPr lang="en-US" sz="1100" spc="-5" dirty="0">
                          <a:effectLst/>
                          <a:latin typeface="Arial" panose="020B0604020202020204" pitchFamily="34" charset="0"/>
                          <a:ea typeface="Arial" panose="020B0604020202020204" pitchFamily="34" charset="0"/>
                        </a:rPr>
                        <a:t>a</a:t>
                      </a:r>
                      <a:r>
                        <a:rPr lang="en-US" sz="1100" dirty="0">
                          <a:effectLst/>
                          <a:latin typeface="Arial" panose="020B0604020202020204" pitchFamily="34" charset="0"/>
                          <a:ea typeface="Arial" panose="020B0604020202020204" pitchFamily="34" charset="0"/>
                        </a:rPr>
                        <a:t>tional R</a:t>
                      </a:r>
                      <a:r>
                        <a:rPr lang="en-US" sz="1100" spc="-5" dirty="0">
                          <a:effectLst/>
                          <a:latin typeface="Arial" panose="020B0604020202020204" pitchFamily="34" charset="0"/>
                          <a:ea typeface="Arial" panose="020B0604020202020204" pitchFamily="34" charset="0"/>
                        </a:rPr>
                        <a:t>e</a:t>
                      </a:r>
                      <a:r>
                        <a:rPr lang="en-US" sz="1100" dirty="0">
                          <a:effectLst/>
                          <a:latin typeface="Arial" panose="020B0604020202020204" pitchFamily="34" charset="0"/>
                          <a:ea typeface="Arial" panose="020B0604020202020204" pitchFamily="34" charset="0"/>
                        </a:rPr>
                        <a:t>adi</a:t>
                      </a:r>
                      <a:r>
                        <a:rPr lang="en-US" sz="1100" spc="-5" dirty="0">
                          <a:effectLst/>
                          <a:latin typeface="Arial" panose="020B0604020202020204" pitchFamily="34" charset="0"/>
                          <a:ea typeface="Arial" panose="020B0604020202020204" pitchFamily="34" charset="0"/>
                        </a:rPr>
                        <a:t>n</a:t>
                      </a:r>
                      <a:r>
                        <a:rPr lang="en-US" sz="1100" dirty="0">
                          <a:effectLst/>
                          <a:latin typeface="Arial" panose="020B0604020202020204" pitchFamily="34" charset="0"/>
                          <a:ea typeface="Arial" panose="020B0604020202020204" pitchFamily="34" charset="0"/>
                        </a:rPr>
                        <a:t>g</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Items in Gr</a:t>
                      </a:r>
                      <a:r>
                        <a:rPr lang="en-US" sz="1100" spc="-5" dirty="0">
                          <a:effectLst/>
                          <a:latin typeface="Arial" panose="020B0604020202020204" pitchFamily="34" charset="0"/>
                          <a:ea typeface="Arial" panose="020B0604020202020204" pitchFamily="34" charset="0"/>
                        </a:rPr>
                        <a:t>a</a:t>
                      </a:r>
                      <a:r>
                        <a:rPr lang="en-US" sz="1100" dirty="0">
                          <a:effectLst/>
                          <a:latin typeface="Arial" panose="020B0604020202020204" pitchFamily="34" charset="0"/>
                          <a:ea typeface="Arial" panose="020B0604020202020204" pitchFamily="34" charset="0"/>
                        </a:rPr>
                        <a:t>des 3 and 4; and additional resources for TEAs working with students who are Blind, Deaf, or Deaf-Blind.</a:t>
                      </a:r>
                      <a:endParaRPr lang="en-US" sz="1100"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nSpc>
                          <a:spcPct val="107000"/>
                        </a:lnSpc>
                        <a:spcBef>
                          <a:spcPts val="400"/>
                        </a:spcBef>
                        <a:spcAft>
                          <a:spcPts val="400"/>
                        </a:spcAft>
                      </a:pPr>
                      <a:r>
                        <a:rPr lang="en-US" sz="1100" spc="10" dirty="0">
                          <a:effectLst/>
                          <a:latin typeface="Arial" panose="020B0604020202020204" pitchFamily="34" charset="0"/>
                          <a:ea typeface="Arial" panose="020B0604020202020204" pitchFamily="34" charset="0"/>
                        </a:rPr>
                        <a:t>TEAs</a:t>
                      </a:r>
                      <a:r>
                        <a:rPr lang="en-US" sz="1100" dirty="0">
                          <a:effectLst/>
                          <a:latin typeface="Arial" panose="020B0604020202020204" pitchFamily="34" charset="0"/>
                          <a:ea typeface="Arial" panose="020B0604020202020204" pitchFamily="34" charset="0"/>
                        </a:rPr>
                        <a:t> assessing</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 stud</a:t>
                      </a:r>
                      <a:r>
                        <a:rPr lang="en-US" sz="1100" spc="-5" dirty="0">
                          <a:effectLst/>
                          <a:latin typeface="Arial" panose="020B0604020202020204" pitchFamily="34" charset="0"/>
                          <a:ea typeface="Arial" panose="020B0604020202020204" pitchFamily="34" charset="0"/>
                        </a:rPr>
                        <a:t>e</a:t>
                      </a:r>
                      <a:r>
                        <a:rPr lang="en-US" sz="1100" dirty="0">
                          <a:effectLst/>
                          <a:latin typeface="Arial" panose="020B0604020202020204" pitchFamily="34" charset="0"/>
                          <a:ea typeface="Arial" panose="020B0604020202020204" pitchFamily="34" charset="0"/>
                        </a:rPr>
                        <a:t>nt </a:t>
                      </a:r>
                      <a:r>
                        <a:rPr lang="en-US" sz="1100" spc="-15" dirty="0">
                          <a:effectLst/>
                          <a:latin typeface="Arial" panose="020B0604020202020204" pitchFamily="34" charset="0"/>
                          <a:ea typeface="Arial" panose="020B0604020202020204" pitchFamily="34" charset="0"/>
                        </a:rPr>
                        <a:t>w</a:t>
                      </a:r>
                      <a:r>
                        <a:rPr lang="en-US" sz="1100" dirty="0">
                          <a:effectLst/>
                          <a:latin typeface="Arial" panose="020B0604020202020204" pitchFamily="34" charset="0"/>
                          <a:ea typeface="Arial" panose="020B0604020202020204" pitchFamily="34" charset="0"/>
                        </a:rPr>
                        <a:t>ho</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is Blind,</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De</a:t>
                      </a:r>
                      <a:r>
                        <a:rPr lang="en-US" sz="1100" spc="-5" dirty="0">
                          <a:effectLst/>
                          <a:latin typeface="Arial" panose="020B0604020202020204" pitchFamily="34" charset="0"/>
                          <a:ea typeface="Arial" panose="020B0604020202020204" pitchFamily="34" charset="0"/>
                        </a:rPr>
                        <a:t>a</a:t>
                      </a:r>
                      <a:r>
                        <a:rPr lang="en-US" sz="1100" dirty="0">
                          <a:effectLst/>
                          <a:latin typeface="Arial" panose="020B0604020202020204" pitchFamily="34" charset="0"/>
                          <a:ea typeface="Arial" panose="020B0604020202020204" pitchFamily="34" charset="0"/>
                        </a:rPr>
                        <a:t>f, or De</a:t>
                      </a:r>
                      <a:r>
                        <a:rPr lang="en-US" sz="1100" spc="-5" dirty="0">
                          <a:effectLst/>
                          <a:latin typeface="Arial" panose="020B0604020202020204" pitchFamily="34" charset="0"/>
                          <a:ea typeface="Arial" panose="020B0604020202020204" pitchFamily="34" charset="0"/>
                        </a:rPr>
                        <a:t>a</a:t>
                      </a:r>
                      <a:r>
                        <a:rPr lang="en-US" sz="1100" spc="15" dirty="0">
                          <a:effectLst/>
                          <a:latin typeface="Arial" panose="020B0604020202020204" pitchFamily="34" charset="0"/>
                          <a:ea typeface="Arial" panose="020B0604020202020204" pitchFamily="34" charset="0"/>
                        </a:rPr>
                        <a:t>f</a:t>
                      </a:r>
                      <a:r>
                        <a:rPr lang="en-US" sz="1100" spc="-5" dirty="0">
                          <a:effectLst/>
                          <a:latin typeface="Arial" panose="020B0604020202020204" pitchFamily="34" charset="0"/>
                          <a:ea typeface="Arial" panose="020B0604020202020204" pitchFamily="34" charset="0"/>
                        </a:rPr>
                        <a:t>-</a:t>
                      </a:r>
                      <a:r>
                        <a:rPr lang="en-US" sz="1100" dirty="0">
                          <a:effectLst/>
                          <a:latin typeface="Arial" panose="020B0604020202020204" pitchFamily="34" charset="0"/>
                          <a:ea typeface="Arial" panose="020B0604020202020204" pitchFamily="34" charset="0"/>
                        </a:rPr>
                        <a:t>Bli</a:t>
                      </a:r>
                      <a:r>
                        <a:rPr lang="en-US" sz="1100" spc="-5" dirty="0">
                          <a:effectLst/>
                          <a:latin typeface="Arial" panose="020B0604020202020204" pitchFamily="34" charset="0"/>
                          <a:ea typeface="Arial" panose="020B0604020202020204" pitchFamily="34" charset="0"/>
                        </a:rPr>
                        <a:t>n</a:t>
                      </a:r>
                      <a:r>
                        <a:rPr lang="en-US" sz="1100" dirty="0">
                          <a:effectLst/>
                          <a:latin typeface="Arial" panose="020B0604020202020204" pitchFamily="34" charset="0"/>
                          <a:ea typeface="Arial" panose="020B0604020202020204" pitchFamily="34" charset="0"/>
                        </a:rPr>
                        <a:t>d.</a:t>
                      </a:r>
                      <a:endParaRPr lang="en-US" sz="1100" dirty="0">
                        <a:effectLst/>
                        <a:latin typeface="Arial" panose="020B060402020202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734293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41960" y="336083"/>
            <a:ext cx="7948833" cy="920415"/>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99"/>
                </a:solidFill>
                <a:latin typeface="Arial" panose="020B0604020202020204" pitchFamily="34" charset="0"/>
                <a:cs typeface="Arial" panose="020B0604020202020204" pitchFamily="34" charset="0"/>
              </a:rPr>
              <a:t>Secure Alternate Assessment Materials</a:t>
            </a:r>
          </a:p>
        </p:txBody>
      </p:sp>
      <p:pic>
        <p:nvPicPr>
          <p:cNvPr id="3" name="Picture 2"/>
          <p:cNvPicPr>
            <a:picLocks noChangeAspect="1"/>
          </p:cNvPicPr>
          <p:nvPr/>
        </p:nvPicPr>
        <p:blipFill>
          <a:blip r:embed="rId3"/>
          <a:stretch>
            <a:fillRect/>
          </a:stretch>
        </p:blipFill>
        <p:spPr>
          <a:xfrm>
            <a:off x="2325975" y="4499371"/>
            <a:ext cx="4180802" cy="1710182"/>
          </a:xfrm>
          <a:prstGeom prst="rect">
            <a:avLst/>
          </a:prstGeom>
        </p:spPr>
      </p:pic>
      <p:pic>
        <p:nvPicPr>
          <p:cNvPr id="4" name="Picture 3"/>
          <p:cNvPicPr>
            <a:picLocks noChangeAspect="1"/>
          </p:cNvPicPr>
          <p:nvPr/>
        </p:nvPicPr>
        <p:blipFill>
          <a:blip r:embed="rId4"/>
          <a:stretch>
            <a:fillRect/>
          </a:stretch>
        </p:blipFill>
        <p:spPr>
          <a:xfrm>
            <a:off x="971827" y="1575029"/>
            <a:ext cx="7330202" cy="2605811"/>
          </a:xfrm>
          <a:prstGeom prst="rect">
            <a:avLst/>
          </a:prstGeom>
        </p:spPr>
      </p:pic>
    </p:spTree>
    <p:extLst>
      <p:ext uri="{BB962C8B-B14F-4D97-AF65-F5344CB8AC3E}">
        <p14:creationId xmlns:p14="http://schemas.microsoft.com/office/powerpoint/2010/main" val="11848248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Rectangle 2"/>
          <p:cNvSpPr>
            <a:spLocks noGrp="1" noChangeArrowheads="1"/>
          </p:cNvSpPr>
          <p:nvPr>
            <p:ph type="title" idx="4294967295"/>
          </p:nvPr>
        </p:nvSpPr>
        <p:spPr>
          <a:xfrm>
            <a:off x="1069926" y="349641"/>
            <a:ext cx="6858000" cy="493776"/>
          </a:xfrm>
          <a:prstGeom prst="rect">
            <a:avLst/>
          </a:prstGeom>
          <a:noFill/>
        </p:spPr>
        <p:txBody>
          <a:bodyPr vert="horz" lIns="68580" tIns="34290" rIns="68580" bIns="34290" rtlCol="0" anchor="ctr">
            <a:noAutofit/>
          </a:bodyPr>
          <a:lstStyle/>
          <a:p>
            <a:pPr algn="ctr"/>
            <a:r>
              <a:rPr lang="en-US" sz="3600" dirty="0">
                <a:solidFill>
                  <a:srgbClr val="000099"/>
                </a:solidFill>
                <a:latin typeface="Arial" panose="020B0604020202020204" pitchFamily="34" charset="0"/>
                <a:cs typeface="Arial" panose="020B0604020202020204" pitchFamily="34" charset="0"/>
              </a:rPr>
              <a:t>Connecticut Alternate Science (CTAS)  </a:t>
            </a:r>
          </a:p>
        </p:txBody>
      </p:sp>
      <p:sp>
        <p:nvSpPr>
          <p:cNvPr id="5" name="Rectangle 4"/>
          <p:cNvSpPr/>
          <p:nvPr/>
        </p:nvSpPr>
        <p:spPr>
          <a:xfrm>
            <a:off x="629920" y="1251059"/>
            <a:ext cx="3987800" cy="5078313"/>
          </a:xfrm>
          <a:prstGeom prst="rect">
            <a:avLst/>
          </a:prstGeom>
        </p:spPr>
        <p:txBody>
          <a:bodyPr wrap="square">
            <a:spAutoFit/>
          </a:bodyPr>
          <a:lstStyle/>
          <a:p>
            <a:pPr marL="285750" indent="-285750">
              <a:buFont typeface="Arial" panose="020B0604020202020204" pitchFamily="34" charset="0"/>
              <a:buChar char="•"/>
            </a:pPr>
            <a:r>
              <a:rPr lang="en-US" sz="1800" dirty="0"/>
              <a:t>Hardcopy materials were sent to District Administrators in TIDE in November 2018.</a:t>
            </a:r>
          </a:p>
          <a:p>
            <a:pPr marL="285750" indent="-285750">
              <a:buFont typeface="Arial" panose="020B0604020202020204" pitchFamily="34" charset="0"/>
              <a:buChar char="•"/>
            </a:pPr>
            <a:r>
              <a:rPr lang="en-US" sz="1800" dirty="0"/>
              <a:t>District Administrators should determine a plan for sharing, organizing, and storing these materials with Teachers Administering the Alternate Assessment (TEAs) and plan to preserve and redistribute the Resource Packets and Performance Tasks in subsequent school years.</a:t>
            </a:r>
          </a:p>
          <a:p>
            <a:pPr marL="285750" indent="-285750">
              <a:buFont typeface="Arial" panose="020B0604020202020204" pitchFamily="34" charset="0"/>
              <a:buChar char="•"/>
            </a:pPr>
            <a:r>
              <a:rPr lang="en-US" sz="1800" dirty="0"/>
              <a:t>CTAS materials are also available for preview and/or download on the Connecticut Comprehensive Assessment Program Portal.</a:t>
            </a:r>
          </a:p>
          <a:p>
            <a:endParaRPr lang="en-US" sz="1800" dirty="0"/>
          </a:p>
        </p:txBody>
      </p:sp>
      <p:pic>
        <p:nvPicPr>
          <p:cNvPr id="6" name="Picture 5"/>
          <p:cNvPicPr>
            <a:picLocks noChangeAspect="1"/>
          </p:cNvPicPr>
          <p:nvPr/>
        </p:nvPicPr>
        <p:blipFill>
          <a:blip r:embed="rId3"/>
          <a:stretch>
            <a:fillRect/>
          </a:stretch>
        </p:blipFill>
        <p:spPr>
          <a:xfrm>
            <a:off x="4744720" y="1518920"/>
            <a:ext cx="3953192" cy="4114800"/>
          </a:xfrm>
          <a:prstGeom prst="rect">
            <a:avLst/>
          </a:prstGeom>
        </p:spPr>
      </p:pic>
    </p:spTree>
    <p:extLst>
      <p:ext uri="{BB962C8B-B14F-4D97-AF65-F5344CB8AC3E}">
        <p14:creationId xmlns:p14="http://schemas.microsoft.com/office/powerpoint/2010/main" val="7554090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p:cNvSpPr txBox="1">
            <a:spLocks/>
          </p:cNvSpPr>
          <p:nvPr/>
        </p:nvSpPr>
        <p:spPr>
          <a:xfrm>
            <a:off x="1206357" y="105506"/>
            <a:ext cx="6858289" cy="697685"/>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99"/>
                </a:solidFill>
                <a:latin typeface="Arial" panose="020B0604020202020204" pitchFamily="34" charset="0"/>
                <a:cs typeface="Arial" panose="020B0604020202020204" pitchFamily="34" charset="0"/>
              </a:rPr>
              <a:t>CTAS Overview</a:t>
            </a:r>
          </a:p>
        </p:txBody>
      </p:sp>
      <p:sp>
        <p:nvSpPr>
          <p:cNvPr id="24" name="Content Placeholder 2"/>
          <p:cNvSpPr txBox="1">
            <a:spLocks/>
          </p:cNvSpPr>
          <p:nvPr/>
        </p:nvSpPr>
        <p:spPr>
          <a:xfrm>
            <a:off x="573640" y="887947"/>
            <a:ext cx="4441854" cy="50486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en-US" sz="1700" dirty="0">
              <a:latin typeface="Arial" panose="020B0604020202020204" pitchFamily="34" charset="0"/>
              <a:cs typeface="Arial" panose="020B0604020202020204" pitchFamily="34" charset="0"/>
            </a:endParaRPr>
          </a:p>
          <a:p>
            <a:pPr>
              <a:lnSpc>
                <a:spcPct val="120000"/>
              </a:lnSpc>
            </a:pPr>
            <a:endParaRPr lang="en-US" sz="1700" dirty="0">
              <a:latin typeface="Arial" panose="020B0604020202020204" pitchFamily="34" charset="0"/>
              <a:cs typeface="Arial" panose="020B0604020202020204" pitchFamily="34" charset="0"/>
            </a:endParaRPr>
          </a:p>
          <a:p>
            <a:pPr>
              <a:lnSpc>
                <a:spcPct val="120000"/>
              </a:lnSpc>
            </a:pPr>
            <a:endParaRPr lang="en-US" sz="1700" dirty="0">
              <a:latin typeface="Arial" panose="020B0604020202020204" pitchFamily="34" charset="0"/>
              <a:cs typeface="Arial" panose="020B0604020202020204" pitchFamily="34" charset="0"/>
            </a:endParaRPr>
          </a:p>
          <a:p>
            <a:pPr marL="0" indent="0">
              <a:lnSpc>
                <a:spcPct val="120000"/>
              </a:lnSpc>
              <a:buNone/>
            </a:pPr>
            <a:endParaRPr lang="en-US" sz="1700" dirty="0">
              <a:latin typeface="Arial" panose="020B0604020202020204" pitchFamily="34" charset="0"/>
              <a:cs typeface="Arial" panose="020B0604020202020204" pitchFamily="34" charset="0"/>
            </a:endParaRPr>
          </a:p>
          <a:p>
            <a:pPr>
              <a:lnSpc>
                <a:spcPct val="100000"/>
              </a:lnSpc>
            </a:pPr>
            <a:r>
              <a:rPr lang="en-US" sz="1500" dirty="0">
                <a:latin typeface="Arial" panose="020B0604020202020204" pitchFamily="34" charset="0"/>
                <a:cs typeface="Arial" panose="020B0604020202020204" pitchFamily="34" charset="0"/>
              </a:rPr>
              <a:t>The CTAS has Performance Tasks consisting of a Storyline capturing the NGSS Performance Expectations, Essence Statements, and Core Extensions within a specific content area (Earth Science, Life Science, and Physical Science). </a:t>
            </a:r>
          </a:p>
          <a:p>
            <a:pPr>
              <a:lnSpc>
                <a:spcPct val="100000"/>
              </a:lnSpc>
            </a:pPr>
            <a:r>
              <a:rPr lang="en-US" sz="1500" dirty="0">
                <a:latin typeface="Arial" panose="020B0604020202020204" pitchFamily="34" charset="0"/>
                <a:cs typeface="Arial" panose="020B0604020202020204" pitchFamily="34" charset="0"/>
              </a:rPr>
              <a:t>Each Connecticut Alternate Science Essence Statement is associated with 2–4 Core Extensions.</a:t>
            </a:r>
          </a:p>
          <a:p>
            <a:pPr>
              <a:lnSpc>
                <a:spcPct val="100000"/>
              </a:lnSpc>
            </a:pPr>
            <a:r>
              <a:rPr lang="en-US" sz="1500" dirty="0">
                <a:latin typeface="Arial" panose="020B0604020202020204" pitchFamily="34" charset="0"/>
                <a:cs typeface="Arial" panose="020B0604020202020204" pitchFamily="34" charset="0"/>
              </a:rPr>
              <a:t>Core Extensions describe specific student performances and are aligned to provided activities administered by TEA.</a:t>
            </a:r>
          </a:p>
          <a:p>
            <a:pPr marL="0" indent="0">
              <a:lnSpc>
                <a:spcPct val="120000"/>
              </a:lnSpc>
              <a:buNone/>
            </a:pPr>
            <a:endParaRPr lang="en-US" sz="3800" dirty="0">
              <a:latin typeface="Arial" panose="020B0604020202020204" pitchFamily="34" charset="0"/>
              <a:cs typeface="Arial" panose="020B0604020202020204" pitchFamily="34" charset="0"/>
            </a:endParaRPr>
          </a:p>
          <a:p>
            <a:pPr marL="0" indent="0">
              <a:lnSpc>
                <a:spcPct val="120000"/>
              </a:lnSpc>
              <a:buNone/>
            </a:pPr>
            <a:endParaRPr lang="en-US" sz="3800" dirty="0">
              <a:latin typeface="Arial" panose="020B0604020202020204" pitchFamily="34" charset="0"/>
              <a:cs typeface="Arial" panose="020B0604020202020204" pitchFamily="34" charset="0"/>
            </a:endParaRPr>
          </a:p>
          <a:p>
            <a:pPr marL="0" indent="0">
              <a:lnSpc>
                <a:spcPct val="120000"/>
              </a:lnSpc>
              <a:buNone/>
            </a:pPr>
            <a:endParaRPr lang="en-US" sz="3800" dirty="0">
              <a:latin typeface="Arial" panose="020B0604020202020204" pitchFamily="34" charset="0"/>
              <a:cs typeface="Arial" panose="020B0604020202020204" pitchFamily="34" charset="0"/>
            </a:endParaRPr>
          </a:p>
          <a:p>
            <a:pPr marL="0" indent="0">
              <a:buNone/>
            </a:pPr>
            <a:endParaRPr lang="en-US" sz="2400" dirty="0"/>
          </a:p>
          <a:p>
            <a:pPr marL="0" indent="0" fontAlgn="auto">
              <a:spcAft>
                <a:spcPts val="0"/>
              </a:spcAft>
              <a:buFont typeface="Arial" panose="020B0604020202020204" pitchFamily="34" charset="0"/>
              <a:buNone/>
            </a:pPr>
            <a:endParaRPr lang="en-US" sz="3100" dirty="0"/>
          </a:p>
          <a:p>
            <a:pPr marL="0" indent="0" fontAlgn="auto">
              <a:spcAft>
                <a:spcPts val="0"/>
              </a:spcAft>
              <a:buFont typeface="Arial" panose="020B0604020202020204" pitchFamily="34" charset="0"/>
              <a:buNone/>
            </a:pPr>
            <a:endParaRPr lang="en-US" sz="3100" dirty="0"/>
          </a:p>
          <a:p>
            <a:pPr marL="0" indent="0" fontAlgn="auto">
              <a:spcAft>
                <a:spcPts val="0"/>
              </a:spcAft>
              <a:buFont typeface="Arial" panose="020B0604020202020204" pitchFamily="34" charset="0"/>
              <a:buNone/>
            </a:pPr>
            <a:endParaRPr lang="en-US" sz="2700" dirty="0"/>
          </a:p>
        </p:txBody>
      </p:sp>
      <p:pic>
        <p:nvPicPr>
          <p:cNvPr id="2" name="Picture 1"/>
          <p:cNvPicPr>
            <a:picLocks noChangeAspect="1"/>
          </p:cNvPicPr>
          <p:nvPr/>
        </p:nvPicPr>
        <p:blipFill>
          <a:blip r:embed="rId3"/>
          <a:stretch>
            <a:fillRect/>
          </a:stretch>
        </p:blipFill>
        <p:spPr>
          <a:xfrm>
            <a:off x="2061677" y="962712"/>
            <a:ext cx="5267325" cy="1280160"/>
          </a:xfrm>
          <a:prstGeom prst="rect">
            <a:avLst/>
          </a:prstGeom>
          <a:ln w="12700">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494" y="2405431"/>
            <a:ext cx="3922945" cy="3487369"/>
          </a:xfrm>
          <a:prstGeom prst="rect">
            <a:avLst/>
          </a:prstGeom>
          <a:ln w="12700">
            <a:solidFill>
              <a:schemeClr val="tx1"/>
            </a:solidFill>
          </a:ln>
        </p:spPr>
      </p:pic>
      <p:sp>
        <p:nvSpPr>
          <p:cNvPr id="6" name="Content Placeholder 2"/>
          <p:cNvSpPr txBox="1">
            <a:spLocks/>
          </p:cNvSpPr>
          <p:nvPr/>
        </p:nvSpPr>
        <p:spPr>
          <a:xfrm>
            <a:off x="4182210" y="1234438"/>
            <a:ext cx="5089975" cy="50486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1700" dirty="0">
              <a:latin typeface="Arial" panose="020B0604020202020204" pitchFamily="34" charset="0"/>
              <a:cs typeface="Arial" panose="020B0604020202020204" pitchFamily="34" charset="0"/>
            </a:endParaRPr>
          </a:p>
          <a:p>
            <a:pPr marL="0" indent="0">
              <a:lnSpc>
                <a:spcPct val="120000"/>
              </a:lnSpc>
              <a:buNone/>
            </a:pPr>
            <a:endParaRPr lang="en-US" sz="1700" dirty="0">
              <a:latin typeface="Arial" panose="020B0604020202020204" pitchFamily="34" charset="0"/>
              <a:cs typeface="Arial" panose="020B0604020202020204" pitchFamily="34" charset="0"/>
            </a:endParaRPr>
          </a:p>
          <a:p>
            <a:pPr marL="0" indent="0">
              <a:lnSpc>
                <a:spcPct val="120000"/>
              </a:lnSpc>
              <a:buNone/>
            </a:pPr>
            <a:endParaRPr lang="en-US" sz="1700" dirty="0">
              <a:latin typeface="Arial" panose="020B0604020202020204" pitchFamily="34" charset="0"/>
              <a:cs typeface="Arial" panose="020B0604020202020204" pitchFamily="34" charset="0"/>
            </a:endParaRPr>
          </a:p>
          <a:p>
            <a:pPr marL="0" indent="0">
              <a:lnSpc>
                <a:spcPct val="120000"/>
              </a:lnSpc>
              <a:buNone/>
            </a:pPr>
            <a:endParaRPr lang="en-US" sz="3800" dirty="0">
              <a:latin typeface="Arial" panose="020B0604020202020204" pitchFamily="34" charset="0"/>
              <a:cs typeface="Arial" panose="020B0604020202020204" pitchFamily="34" charset="0"/>
            </a:endParaRPr>
          </a:p>
          <a:p>
            <a:pPr marL="0" indent="0">
              <a:lnSpc>
                <a:spcPct val="120000"/>
              </a:lnSpc>
              <a:buNone/>
            </a:pPr>
            <a:endParaRPr lang="en-US" sz="3800" dirty="0">
              <a:latin typeface="Arial" panose="020B0604020202020204" pitchFamily="34" charset="0"/>
              <a:cs typeface="Arial" panose="020B0604020202020204" pitchFamily="34" charset="0"/>
            </a:endParaRPr>
          </a:p>
          <a:p>
            <a:pPr marL="0" indent="0">
              <a:lnSpc>
                <a:spcPct val="120000"/>
              </a:lnSpc>
              <a:buNone/>
            </a:pPr>
            <a:endParaRPr lang="en-US" sz="3800" dirty="0">
              <a:latin typeface="Arial" panose="020B0604020202020204" pitchFamily="34" charset="0"/>
              <a:cs typeface="Arial" panose="020B0604020202020204" pitchFamily="34" charset="0"/>
            </a:endParaRPr>
          </a:p>
          <a:p>
            <a:pPr marL="0" indent="0">
              <a:buNone/>
            </a:pPr>
            <a:endParaRPr lang="en-US" sz="2400" dirty="0"/>
          </a:p>
          <a:p>
            <a:pPr marL="0" indent="0" fontAlgn="auto">
              <a:spcAft>
                <a:spcPts val="0"/>
              </a:spcAft>
              <a:buFont typeface="Arial" panose="020B0604020202020204" pitchFamily="34" charset="0"/>
              <a:buNone/>
            </a:pPr>
            <a:endParaRPr lang="en-US" sz="3100" dirty="0"/>
          </a:p>
          <a:p>
            <a:pPr marL="0" indent="0" fontAlgn="auto">
              <a:spcAft>
                <a:spcPts val="0"/>
              </a:spcAft>
              <a:buFont typeface="Arial" panose="020B0604020202020204" pitchFamily="34" charset="0"/>
              <a:buNone/>
            </a:pPr>
            <a:endParaRPr lang="en-US" sz="3100" dirty="0"/>
          </a:p>
          <a:p>
            <a:pPr marL="0" indent="0" fontAlgn="auto">
              <a:spcAft>
                <a:spcPts val="0"/>
              </a:spcAft>
              <a:buFont typeface="Arial" panose="020B0604020202020204" pitchFamily="34" charset="0"/>
              <a:buNone/>
            </a:pPr>
            <a:endParaRPr lang="en-US" sz="2700" dirty="0"/>
          </a:p>
        </p:txBody>
      </p:sp>
    </p:spTree>
    <p:extLst>
      <p:ext uri="{BB962C8B-B14F-4D97-AF65-F5344CB8AC3E}">
        <p14:creationId xmlns:p14="http://schemas.microsoft.com/office/powerpoint/2010/main" val="21753501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p:cNvSpPr txBox="1">
            <a:spLocks/>
          </p:cNvSpPr>
          <p:nvPr/>
        </p:nvSpPr>
        <p:spPr>
          <a:xfrm>
            <a:off x="1247599" y="343714"/>
            <a:ext cx="6858289" cy="778965"/>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99"/>
                </a:solidFill>
                <a:latin typeface="Arial" panose="020B0604020202020204" pitchFamily="34" charset="0"/>
                <a:cs typeface="Arial" panose="020B0604020202020204" pitchFamily="34" charset="0"/>
              </a:rPr>
              <a:t>CTAS Description</a:t>
            </a:r>
          </a:p>
        </p:txBody>
      </p:sp>
      <p:sp>
        <p:nvSpPr>
          <p:cNvPr id="24" name="Content Placeholder 2"/>
          <p:cNvSpPr txBox="1">
            <a:spLocks/>
          </p:cNvSpPr>
          <p:nvPr/>
        </p:nvSpPr>
        <p:spPr>
          <a:xfrm>
            <a:off x="401505" y="1161668"/>
            <a:ext cx="5120455" cy="5212826"/>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3800" dirty="0">
                <a:latin typeface="Arial" panose="020B0604020202020204" pitchFamily="34" charset="0"/>
                <a:cs typeface="Arial" panose="020B0604020202020204" pitchFamily="34" charset="0"/>
              </a:rPr>
              <a:t>Each grade-specific CTAS set contains:</a:t>
            </a:r>
          </a:p>
          <a:p>
            <a:pPr>
              <a:lnSpc>
                <a:spcPct val="120000"/>
              </a:lnSpc>
            </a:pPr>
            <a:r>
              <a:rPr lang="en-US" sz="3800" b="1" dirty="0">
                <a:latin typeface="Arial" panose="020B0604020202020204" pitchFamily="34" charset="0"/>
                <a:cs typeface="Arial" panose="020B0604020202020204" pitchFamily="34" charset="0"/>
              </a:rPr>
              <a:t>Performance Tasks</a:t>
            </a:r>
            <a:r>
              <a:rPr lang="en-US" sz="3800" dirty="0">
                <a:latin typeface="Arial" panose="020B0604020202020204" pitchFamily="34" charset="0"/>
                <a:cs typeface="Arial" panose="020B0604020202020204" pitchFamily="34" charset="0"/>
              </a:rPr>
              <a:t>, which include:</a:t>
            </a:r>
          </a:p>
          <a:p>
            <a:pPr lvl="1">
              <a:lnSpc>
                <a:spcPct val="120000"/>
              </a:lnSpc>
            </a:pPr>
            <a:r>
              <a:rPr lang="en-US" sz="3800" dirty="0">
                <a:latin typeface="Arial" panose="020B0604020202020204" pitchFamily="34" charset="0"/>
                <a:cs typeface="Arial" panose="020B0604020202020204" pitchFamily="34" charset="0"/>
              </a:rPr>
              <a:t>a guiding question and a general overview of the task</a:t>
            </a:r>
          </a:p>
          <a:p>
            <a:pPr lvl="1">
              <a:lnSpc>
                <a:spcPct val="120000"/>
              </a:lnSpc>
            </a:pPr>
            <a:r>
              <a:rPr lang="en-US" sz="3800" dirty="0">
                <a:latin typeface="Arial" panose="020B0604020202020204" pitchFamily="34" charset="0"/>
                <a:cs typeface="Arial" panose="020B0604020202020204" pitchFamily="34" charset="0"/>
              </a:rPr>
              <a:t>a list of materials needed</a:t>
            </a:r>
          </a:p>
          <a:p>
            <a:pPr lvl="1">
              <a:lnSpc>
                <a:spcPct val="120000"/>
              </a:lnSpc>
            </a:pPr>
            <a:r>
              <a:rPr lang="en-US" sz="3800" dirty="0">
                <a:latin typeface="Arial" panose="020B0604020202020204" pitchFamily="34" charset="0"/>
                <a:cs typeface="Arial" panose="020B0604020202020204" pitchFamily="34" charset="0"/>
              </a:rPr>
              <a:t>instructions for preparing materials</a:t>
            </a:r>
          </a:p>
          <a:p>
            <a:pPr lvl="1">
              <a:lnSpc>
                <a:spcPct val="120000"/>
              </a:lnSpc>
            </a:pPr>
            <a:r>
              <a:rPr lang="en-US" sz="3800" dirty="0">
                <a:latin typeface="Arial" panose="020B0604020202020204" pitchFamily="34" charset="0"/>
                <a:cs typeface="Arial" panose="020B0604020202020204" pitchFamily="34" charset="0"/>
              </a:rPr>
              <a:t>step-by-step activities with built-in script and scaffolding for TEAs</a:t>
            </a:r>
          </a:p>
          <a:p>
            <a:pPr lvl="1">
              <a:lnSpc>
                <a:spcPct val="120000"/>
              </a:lnSpc>
            </a:pPr>
            <a:r>
              <a:rPr lang="en-US" sz="3800" dirty="0">
                <a:latin typeface="Arial" panose="020B0604020202020204" pitchFamily="34" charset="0"/>
                <a:cs typeface="Arial" panose="020B0604020202020204" pitchFamily="34" charset="0"/>
              </a:rPr>
              <a:t>scoring guidance</a:t>
            </a:r>
          </a:p>
          <a:p>
            <a:pPr>
              <a:lnSpc>
                <a:spcPct val="120000"/>
              </a:lnSpc>
            </a:pPr>
            <a:r>
              <a:rPr lang="en-US" sz="3800" b="1" dirty="0">
                <a:latin typeface="Arial" panose="020B0604020202020204" pitchFamily="34" charset="0"/>
                <a:cs typeface="Arial" panose="020B0604020202020204" pitchFamily="34" charset="0"/>
              </a:rPr>
              <a:t>Resource Packets</a:t>
            </a:r>
            <a:r>
              <a:rPr lang="en-US" sz="3800" dirty="0">
                <a:latin typeface="Arial" panose="020B0604020202020204" pitchFamily="34" charset="0"/>
                <a:cs typeface="Arial" panose="020B0604020202020204" pitchFamily="34" charset="0"/>
              </a:rPr>
              <a:t>, which are specific to each Performance Task, and include materials such as posters, graphs, sentence strips</a:t>
            </a:r>
          </a:p>
          <a:p>
            <a:pPr>
              <a:lnSpc>
                <a:spcPct val="120000"/>
              </a:lnSpc>
            </a:pPr>
            <a:r>
              <a:rPr lang="en-US" sz="3800" b="1" dirty="0">
                <a:latin typeface="Arial" panose="020B0604020202020204" pitchFamily="34" charset="0"/>
                <a:cs typeface="Arial" panose="020B0604020202020204" pitchFamily="34" charset="0"/>
              </a:rPr>
              <a:t>Student Score Worksheet</a:t>
            </a:r>
            <a:r>
              <a:rPr lang="en-US" sz="3800" dirty="0">
                <a:latin typeface="Arial" panose="020B0604020202020204" pitchFamily="34" charset="0"/>
                <a:cs typeface="Arial" panose="020B0604020202020204" pitchFamily="34" charset="0"/>
              </a:rPr>
              <a:t>, which is to be completed in hardcopy and then submitted through the Data Entry Interface (DEI) during the testing window of March 25, 2019 –June 7, 2019</a:t>
            </a:r>
          </a:p>
          <a:p>
            <a:pPr marL="0" indent="0">
              <a:buNone/>
            </a:pPr>
            <a:endParaRPr lang="en-US" sz="2400" dirty="0"/>
          </a:p>
          <a:p>
            <a:pPr marL="0" indent="0" fontAlgn="auto">
              <a:spcAft>
                <a:spcPts val="0"/>
              </a:spcAft>
              <a:buFont typeface="Arial" panose="020B0604020202020204" pitchFamily="34" charset="0"/>
              <a:buNone/>
            </a:pPr>
            <a:endParaRPr lang="en-US" sz="3100" dirty="0"/>
          </a:p>
          <a:p>
            <a:pPr marL="0" indent="0" fontAlgn="auto">
              <a:spcAft>
                <a:spcPts val="0"/>
              </a:spcAft>
              <a:buFont typeface="Arial" panose="020B0604020202020204" pitchFamily="34" charset="0"/>
              <a:buNone/>
            </a:pPr>
            <a:endParaRPr lang="en-US" sz="3100" dirty="0"/>
          </a:p>
          <a:p>
            <a:pPr marL="0" indent="0" fontAlgn="auto">
              <a:spcAft>
                <a:spcPts val="0"/>
              </a:spcAft>
              <a:buFont typeface="Arial" panose="020B0604020202020204" pitchFamily="34" charset="0"/>
              <a:buNone/>
            </a:pPr>
            <a:endParaRPr lang="en-US" sz="2700" dirty="0"/>
          </a:p>
        </p:txBody>
      </p:sp>
      <p:pic>
        <p:nvPicPr>
          <p:cNvPr id="5" name="Picture 4">
            <a:hlinkClick r:id="rId3"/>
          </p:cNvPr>
          <p:cNvPicPr>
            <a:picLocks noChangeAspect="1"/>
          </p:cNvPicPr>
          <p:nvPr/>
        </p:nvPicPr>
        <p:blipFill>
          <a:blip r:embed="rId4"/>
          <a:stretch>
            <a:fillRect/>
          </a:stretch>
        </p:blipFill>
        <p:spPr>
          <a:xfrm>
            <a:off x="6110136" y="3926840"/>
            <a:ext cx="1585304" cy="1765295"/>
          </a:xfrm>
          <a:prstGeom prst="rect">
            <a:avLst/>
          </a:prstGeom>
          <a:ln w="25400">
            <a:solidFill>
              <a:srgbClr val="FFC000"/>
            </a:solidFill>
          </a:ln>
        </p:spPr>
      </p:pic>
      <p:pic>
        <p:nvPicPr>
          <p:cNvPr id="6" name="Picture 5">
            <a:hlinkClick r:id="rId5"/>
          </p:cNvPr>
          <p:cNvPicPr>
            <a:picLocks noChangeAspect="1"/>
          </p:cNvPicPr>
          <p:nvPr/>
        </p:nvPicPr>
        <p:blipFill>
          <a:blip r:embed="rId6"/>
          <a:stretch>
            <a:fillRect/>
          </a:stretch>
        </p:blipFill>
        <p:spPr>
          <a:xfrm>
            <a:off x="6028855" y="1359788"/>
            <a:ext cx="1585305" cy="1627252"/>
          </a:xfrm>
          <a:prstGeom prst="rect">
            <a:avLst/>
          </a:prstGeom>
          <a:ln w="25400">
            <a:solidFill>
              <a:srgbClr val="FFC000"/>
            </a:solidFill>
          </a:ln>
        </p:spPr>
      </p:pic>
    </p:spTree>
    <p:extLst>
      <p:ext uri="{BB962C8B-B14F-4D97-AF65-F5344CB8AC3E}">
        <p14:creationId xmlns:p14="http://schemas.microsoft.com/office/powerpoint/2010/main" val="8195507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Rectangle 2"/>
          <p:cNvSpPr>
            <a:spLocks noGrp="1" noChangeArrowheads="1"/>
          </p:cNvSpPr>
          <p:nvPr>
            <p:ph type="title" idx="4294967295"/>
          </p:nvPr>
        </p:nvSpPr>
        <p:spPr>
          <a:xfrm>
            <a:off x="472440" y="147320"/>
            <a:ext cx="7353886" cy="1237491"/>
          </a:xfrm>
          <a:prstGeom prst="rect">
            <a:avLst/>
          </a:prstGeom>
          <a:noFill/>
        </p:spPr>
        <p:txBody>
          <a:bodyPr vert="horz" lIns="68580" tIns="34290" rIns="68580" bIns="34290" rtlCol="0" anchor="ctr">
            <a:noAutofit/>
          </a:bodyPr>
          <a:lstStyle/>
          <a:p>
            <a:pPr algn="ctr"/>
            <a:r>
              <a:rPr lang="en-US" dirty="0">
                <a:solidFill>
                  <a:srgbClr val="000099"/>
                </a:solidFill>
                <a:latin typeface="Arial" panose="020B0604020202020204" pitchFamily="34" charset="0"/>
                <a:cs typeface="Arial" panose="020B0604020202020204" pitchFamily="34" charset="0"/>
              </a:rPr>
              <a:t>CTAS TEA Responsibility Checklist  </a:t>
            </a:r>
          </a:p>
        </p:txBody>
      </p:sp>
      <p:pic>
        <p:nvPicPr>
          <p:cNvPr id="6" name="Picture 5">
            <a:hlinkClick r:id="rId3"/>
          </p:cNvPr>
          <p:cNvPicPr>
            <a:picLocks noChangeAspect="1"/>
          </p:cNvPicPr>
          <p:nvPr/>
        </p:nvPicPr>
        <p:blipFill>
          <a:blip r:embed="rId4"/>
          <a:stretch>
            <a:fillRect/>
          </a:stretch>
        </p:blipFill>
        <p:spPr>
          <a:xfrm>
            <a:off x="2729173" y="1384811"/>
            <a:ext cx="3524307" cy="4548765"/>
          </a:xfrm>
          <a:prstGeom prst="rect">
            <a:avLst/>
          </a:prstGeom>
          <a:ln w="25400">
            <a:solidFill>
              <a:srgbClr val="FFC000"/>
            </a:solidFill>
          </a:ln>
        </p:spPr>
      </p:pic>
    </p:spTree>
    <p:extLst>
      <p:ext uri="{BB962C8B-B14F-4D97-AF65-F5344CB8AC3E}">
        <p14:creationId xmlns:p14="http://schemas.microsoft.com/office/powerpoint/2010/main" val="8378027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p:cNvSpPr txBox="1">
            <a:spLocks/>
          </p:cNvSpPr>
          <p:nvPr/>
        </p:nvSpPr>
        <p:spPr>
          <a:xfrm>
            <a:off x="1232359" y="374194"/>
            <a:ext cx="6858289" cy="787473"/>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99"/>
                </a:solidFill>
                <a:latin typeface="Arial" panose="020B0604020202020204" pitchFamily="34" charset="0"/>
                <a:cs typeface="Arial" panose="020B0604020202020204" pitchFamily="34" charset="0"/>
              </a:rPr>
              <a:t>Early Stopping Rule</a:t>
            </a:r>
          </a:p>
        </p:txBody>
      </p:sp>
      <p:sp>
        <p:nvSpPr>
          <p:cNvPr id="24" name="Content Placeholder 2"/>
          <p:cNvSpPr txBox="1">
            <a:spLocks/>
          </p:cNvSpPr>
          <p:nvPr/>
        </p:nvSpPr>
        <p:spPr>
          <a:xfrm>
            <a:off x="350705" y="1161666"/>
            <a:ext cx="8464448" cy="486738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Bef>
                <a:spcPts val="0"/>
              </a:spcBef>
              <a:spcAft>
                <a:spcPts val="0"/>
              </a:spcAft>
            </a:pPr>
            <a:r>
              <a:rPr lang="en-US" sz="2200" dirty="0">
                <a:latin typeface="Arial" panose="020B0604020202020204" pitchFamily="34" charset="0"/>
                <a:cs typeface="Arial" panose="020B0604020202020204" pitchFamily="34" charset="0"/>
              </a:rPr>
              <a:t>Students who are typically eligible for the Early Stopping Rule (ESR) have characteristics indicated by the Learner Characteristics Inventory (LCI) that represent the most complex support needs compared to their peers with significant cognitive disabilities.</a:t>
            </a:r>
          </a:p>
          <a:p>
            <a:pPr fontAlgn="auto">
              <a:lnSpc>
                <a:spcPct val="120000"/>
              </a:lnSpc>
              <a:spcBef>
                <a:spcPts val="0"/>
              </a:spcBef>
              <a:spcAft>
                <a:spcPts val="0"/>
              </a:spcAft>
            </a:pPr>
            <a:endParaRPr lang="en-US" sz="2200" dirty="0">
              <a:latin typeface="Arial" panose="020B0604020202020204" pitchFamily="34" charset="0"/>
              <a:cs typeface="Arial" panose="020B0604020202020204" pitchFamily="34" charset="0"/>
            </a:endParaRPr>
          </a:p>
          <a:p>
            <a:pPr fontAlgn="auto">
              <a:lnSpc>
                <a:spcPct val="120000"/>
              </a:lnSpc>
              <a:spcBef>
                <a:spcPts val="0"/>
              </a:spcBef>
              <a:spcAft>
                <a:spcPts val="0"/>
              </a:spcAft>
            </a:pPr>
            <a:r>
              <a:rPr lang="en-US" sz="2200" dirty="0">
                <a:latin typeface="Arial" panose="020B0604020202020204" pitchFamily="34" charset="0"/>
                <a:cs typeface="Arial" panose="020B0604020202020204" pitchFamily="34" charset="0"/>
              </a:rPr>
              <a:t>Students who are typically eligible for the ESR have</a:t>
            </a:r>
          </a:p>
          <a:p>
            <a:pPr lvl="1" fontAlgn="auto">
              <a:lnSpc>
                <a:spcPct val="120000"/>
              </a:lnSpc>
              <a:spcBef>
                <a:spcPts val="0"/>
              </a:spcBef>
              <a:spcAft>
                <a:spcPts val="0"/>
              </a:spcAft>
            </a:pPr>
            <a:r>
              <a:rPr lang="en-US" sz="2200" dirty="0">
                <a:latin typeface="Arial" panose="020B0604020202020204" pitchFamily="34" charset="0"/>
                <a:cs typeface="Arial" panose="020B0604020202020204" pitchFamily="34" charset="0"/>
              </a:rPr>
              <a:t>an uncertain response to stimuli</a:t>
            </a:r>
          </a:p>
          <a:p>
            <a:pPr lvl="1" fontAlgn="auto">
              <a:lnSpc>
                <a:spcPct val="120000"/>
              </a:lnSpc>
              <a:spcBef>
                <a:spcPts val="0"/>
              </a:spcBef>
              <a:spcAft>
                <a:spcPts val="0"/>
              </a:spcAft>
            </a:pPr>
            <a:r>
              <a:rPr lang="en-US" sz="2200" dirty="0">
                <a:latin typeface="Arial" panose="020B0604020202020204" pitchFamily="34" charset="0"/>
                <a:cs typeface="Arial" panose="020B0604020202020204" pitchFamily="34" charset="0"/>
              </a:rPr>
              <a:t>the most significant adaptive behavioral needs</a:t>
            </a:r>
          </a:p>
          <a:p>
            <a:pPr lvl="1" fontAlgn="auto">
              <a:lnSpc>
                <a:spcPct val="120000"/>
              </a:lnSpc>
              <a:spcBef>
                <a:spcPts val="0"/>
              </a:spcBef>
              <a:spcAft>
                <a:spcPts val="0"/>
              </a:spcAft>
            </a:pPr>
            <a:r>
              <a:rPr lang="en-US" sz="2200" dirty="0">
                <a:latin typeface="Arial" panose="020B0604020202020204" pitchFamily="34" charset="0"/>
                <a:cs typeface="Arial" panose="020B0604020202020204" pitchFamily="34" charset="0"/>
              </a:rPr>
              <a:t>not yet established a mode of communication</a:t>
            </a:r>
          </a:p>
          <a:p>
            <a:pPr lvl="1" fontAlgn="auto">
              <a:lnSpc>
                <a:spcPct val="120000"/>
              </a:lnSpc>
              <a:spcBef>
                <a:spcPts val="0"/>
              </a:spcBef>
              <a:spcAft>
                <a:spcPts val="0"/>
              </a:spcAft>
            </a:pPr>
            <a:endParaRPr lang="en-US" sz="2200" dirty="0">
              <a:latin typeface="Arial" panose="020B0604020202020204" pitchFamily="34" charset="0"/>
              <a:cs typeface="Arial" panose="020B0604020202020204" pitchFamily="34" charset="0"/>
            </a:endParaRPr>
          </a:p>
          <a:p>
            <a:pPr fontAlgn="auto">
              <a:lnSpc>
                <a:spcPct val="120000"/>
              </a:lnSpc>
              <a:spcBef>
                <a:spcPts val="0"/>
              </a:spcBef>
              <a:spcAft>
                <a:spcPts val="0"/>
              </a:spcAft>
            </a:pPr>
            <a:r>
              <a:rPr lang="en-US" sz="2200" dirty="0">
                <a:latin typeface="Arial" panose="020B0604020202020204" pitchFamily="34" charset="0"/>
                <a:cs typeface="Arial" panose="020B0604020202020204" pitchFamily="34" charset="0"/>
              </a:rPr>
              <a:t>Students who generally have a pervasive need for adult support throughout their lives are generally eligible for the ESR.</a:t>
            </a:r>
          </a:p>
          <a:p>
            <a:pPr marL="0" indent="0" fontAlgn="auto">
              <a:lnSpc>
                <a:spcPct val="120000"/>
              </a:lnSpc>
              <a:spcBef>
                <a:spcPts val="0"/>
              </a:spcBef>
              <a:spcAft>
                <a:spcPts val="0"/>
              </a:spcAft>
              <a:buNone/>
            </a:pPr>
            <a:endParaRPr lang="en-US" sz="2200" dirty="0">
              <a:latin typeface="Arial" panose="020B0604020202020204" pitchFamily="34" charset="0"/>
              <a:cs typeface="Arial" panose="020B0604020202020204" pitchFamily="34" charset="0"/>
            </a:endParaRPr>
          </a:p>
          <a:p>
            <a:pPr marL="0" indent="0" fontAlgn="auto">
              <a:lnSpc>
                <a:spcPct val="120000"/>
              </a:lnSpc>
              <a:spcBef>
                <a:spcPts val="0"/>
              </a:spcBef>
              <a:spcAft>
                <a:spcPts val="0"/>
              </a:spcAft>
              <a:buNone/>
            </a:pPr>
            <a:r>
              <a:rPr lang="en-US" sz="2200" dirty="0">
                <a:latin typeface="Arial" panose="020B0604020202020204" pitchFamily="34" charset="0"/>
                <a:cs typeface="Arial" panose="020B0604020202020204" pitchFamily="34" charset="0"/>
              </a:rPr>
              <a:t>For more information, see the </a:t>
            </a:r>
            <a:r>
              <a:rPr lang="en-US" sz="2200" dirty="0">
                <a:latin typeface="Arial" panose="020B0604020202020204" pitchFamily="34" charset="0"/>
                <a:cs typeface="Arial" panose="020B0604020202020204" pitchFamily="34" charset="0"/>
                <a:hlinkClick r:id="rId3"/>
              </a:rPr>
              <a:t>Early Stopping Rule Flowchart</a:t>
            </a:r>
            <a:r>
              <a:rPr lang="en-US" sz="2200" dirty="0">
                <a:latin typeface="Arial" panose="020B0604020202020204" pitchFamily="34" charset="0"/>
                <a:cs typeface="Arial" panose="020B0604020202020204" pitchFamily="34" charset="0"/>
              </a:rPr>
              <a:t>.</a:t>
            </a:r>
          </a:p>
          <a:p>
            <a:pPr marL="0" indent="0" fontAlgn="auto">
              <a:spcAft>
                <a:spcPts val="0"/>
              </a:spcAft>
              <a:buFont typeface="Arial" panose="020B0604020202020204" pitchFamily="34" charset="0"/>
              <a:buNone/>
            </a:pPr>
            <a:endParaRPr lang="en-US" sz="3100" dirty="0"/>
          </a:p>
          <a:p>
            <a:pPr marL="0" indent="0" fontAlgn="auto">
              <a:spcAft>
                <a:spcPts val="0"/>
              </a:spcAft>
              <a:buFont typeface="Arial" panose="020B0604020202020204" pitchFamily="34" charset="0"/>
              <a:buNone/>
            </a:pPr>
            <a:endParaRPr lang="en-US" sz="2700" dirty="0"/>
          </a:p>
        </p:txBody>
      </p:sp>
    </p:spTree>
    <p:extLst>
      <p:ext uri="{BB962C8B-B14F-4D97-AF65-F5344CB8AC3E}">
        <p14:creationId xmlns:p14="http://schemas.microsoft.com/office/powerpoint/2010/main" val="19748775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p:cNvSpPr txBox="1">
            <a:spLocks/>
          </p:cNvSpPr>
          <p:nvPr/>
        </p:nvSpPr>
        <p:spPr>
          <a:xfrm>
            <a:off x="209007" y="261258"/>
            <a:ext cx="8656946" cy="691404"/>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99"/>
                </a:solidFill>
                <a:latin typeface="Arial" panose="020B0604020202020204" pitchFamily="34" charset="0"/>
                <a:cs typeface="Arial" panose="020B0604020202020204" pitchFamily="34" charset="0"/>
              </a:rPr>
              <a:t>ESR Eligibility</a:t>
            </a:r>
          </a:p>
        </p:txBody>
      </p:sp>
      <p:sp>
        <p:nvSpPr>
          <p:cNvPr id="4" name="Content Placeholder 2"/>
          <p:cNvSpPr txBox="1">
            <a:spLocks/>
          </p:cNvSpPr>
          <p:nvPr/>
        </p:nvSpPr>
        <p:spPr>
          <a:xfrm>
            <a:off x="401505" y="1068687"/>
            <a:ext cx="8464448" cy="487907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0"/>
              </a:spcBef>
              <a:spcAft>
                <a:spcPts val="0"/>
              </a:spcAft>
              <a:buFont typeface="Arial" panose="020B0604020202020204" pitchFamily="34" charset="0"/>
              <a:buNone/>
            </a:pPr>
            <a:r>
              <a:rPr lang="en-US" sz="2400" dirty="0">
                <a:latin typeface="Arial" panose="020B0604020202020204" pitchFamily="34" charset="0"/>
                <a:cs typeface="Arial" panose="020B0604020202020204" pitchFamily="34" charset="0"/>
              </a:rPr>
              <a:t>Prior to qualifying for an ESR, the TEA must:</a:t>
            </a:r>
          </a:p>
          <a:p>
            <a:pPr marL="0" indent="0" fontAlgn="auto">
              <a:lnSpc>
                <a:spcPct val="120000"/>
              </a:lnSpc>
              <a:spcBef>
                <a:spcPts val="0"/>
              </a:spcBef>
              <a:spcAft>
                <a:spcPts val="0"/>
              </a:spcAft>
              <a:buFont typeface="Arial" panose="020B0604020202020204" pitchFamily="34" charset="0"/>
              <a:buNone/>
            </a:pPr>
            <a:endParaRPr lang="en-US" sz="2400" dirty="0">
              <a:latin typeface="Arial" panose="020B0604020202020204" pitchFamily="34" charset="0"/>
              <a:cs typeface="Arial" panose="020B0604020202020204" pitchFamily="34" charset="0"/>
            </a:endParaRPr>
          </a:p>
          <a:p>
            <a:pPr fontAlgn="auto">
              <a:lnSpc>
                <a:spcPct val="120000"/>
              </a:lnSpc>
              <a:spcBef>
                <a:spcPts val="0"/>
              </a:spcBef>
              <a:spcAft>
                <a:spcPts val="0"/>
              </a:spcAft>
              <a:buFont typeface="Wingdings" panose="05000000000000000000" pitchFamily="2" charset="2"/>
              <a:buChar char="ü"/>
            </a:pPr>
            <a:r>
              <a:rPr lang="en-US" sz="2400" dirty="0">
                <a:latin typeface="Arial" panose="020B0604020202020204" pitchFamily="34" charset="0"/>
                <a:cs typeface="Arial" panose="020B0604020202020204" pitchFamily="34" charset="0"/>
              </a:rPr>
              <a:t>Attempt to administer the first 4 items on the Connecticut Alternate Assessment (CTAA) English language arts (ELA).</a:t>
            </a:r>
          </a:p>
          <a:p>
            <a:pPr marL="914400" lvl="1" indent="-514350" fontAlgn="auto">
              <a:lnSpc>
                <a:spcPct val="120000"/>
              </a:lnSpc>
              <a:spcBef>
                <a:spcPts val="0"/>
              </a:spcBef>
              <a:spcAft>
                <a:spcPts val="0"/>
              </a:spcAft>
            </a:pPr>
            <a:r>
              <a:rPr lang="en-US" dirty="0">
                <a:latin typeface="Arial" panose="020B0604020202020204" pitchFamily="34" charset="0"/>
                <a:cs typeface="Arial" panose="020B0604020202020204" pitchFamily="34" charset="0"/>
              </a:rPr>
              <a:t>If the student does not demonstrate a response after the fourth item, pause the test. Attempt to administer the CTAA Mathematics.</a:t>
            </a:r>
          </a:p>
          <a:p>
            <a:pPr marL="914400" lvl="1" indent="-514350" fontAlgn="auto">
              <a:lnSpc>
                <a:spcPct val="120000"/>
              </a:lnSpc>
              <a:spcBef>
                <a:spcPts val="0"/>
              </a:spcBef>
              <a:spcAft>
                <a:spcPts val="0"/>
              </a:spcAft>
            </a:pPr>
            <a:r>
              <a:rPr lang="en-US" dirty="0">
                <a:latin typeface="Arial" panose="020B0604020202020204" pitchFamily="34" charset="0"/>
                <a:cs typeface="Arial" panose="020B0604020202020204" pitchFamily="34" charset="0"/>
              </a:rPr>
              <a:t>If the student responds to one or more of the first four items, continue testing.</a:t>
            </a:r>
          </a:p>
          <a:p>
            <a:pPr marL="914400" lvl="1" indent="-514350" fontAlgn="auto">
              <a:lnSpc>
                <a:spcPct val="120000"/>
              </a:lnSpc>
              <a:spcBef>
                <a:spcPts val="0"/>
              </a:spcBef>
              <a:spcAft>
                <a:spcPts val="0"/>
              </a:spcAft>
            </a:pPr>
            <a:endParaRPr lang="en-US" dirty="0">
              <a:latin typeface="Arial" panose="020B0604020202020204" pitchFamily="34" charset="0"/>
              <a:cs typeface="Arial" panose="020B0604020202020204" pitchFamily="34" charset="0"/>
            </a:endParaRPr>
          </a:p>
          <a:p>
            <a:pPr fontAlgn="auto">
              <a:lnSpc>
                <a:spcPct val="120000"/>
              </a:lnSpc>
              <a:spcBef>
                <a:spcPts val="0"/>
              </a:spcBef>
              <a:spcAft>
                <a:spcPts val="0"/>
              </a:spcAft>
              <a:buFont typeface="Wingdings" panose="05000000000000000000" pitchFamily="2" charset="2"/>
              <a:buChar char="ü"/>
            </a:pPr>
            <a:r>
              <a:rPr lang="en-US" sz="2400" dirty="0">
                <a:latin typeface="Arial" panose="020B0604020202020204" pitchFamily="34" charset="0"/>
                <a:cs typeface="Arial" panose="020B0604020202020204" pitchFamily="34" charset="0"/>
              </a:rPr>
              <a:t> Attempt to administer the first 4 items on the CTAA Mathematics.</a:t>
            </a:r>
          </a:p>
          <a:p>
            <a:pPr marL="914400" lvl="1" indent="-514350" fontAlgn="auto">
              <a:lnSpc>
                <a:spcPct val="120000"/>
              </a:lnSpc>
              <a:spcBef>
                <a:spcPts val="0"/>
              </a:spcBef>
              <a:spcAft>
                <a:spcPts val="0"/>
              </a:spcAft>
            </a:pPr>
            <a:r>
              <a:rPr lang="en-US" dirty="0">
                <a:latin typeface="Arial" panose="020B0604020202020204" pitchFamily="34" charset="0"/>
                <a:cs typeface="Arial" panose="020B0604020202020204" pitchFamily="34" charset="0"/>
              </a:rPr>
              <a:t>If the student does not demonstrate a response after the fourth item, pause the test. If the student responds to one or more of the first four items, continue testing.</a:t>
            </a:r>
          </a:p>
          <a:p>
            <a:pPr marL="914400" lvl="1" indent="-514350" fontAlgn="auto">
              <a:lnSpc>
                <a:spcPct val="120000"/>
              </a:lnSpc>
              <a:spcBef>
                <a:spcPts val="0"/>
              </a:spcBef>
              <a:spcAft>
                <a:spcPts val="0"/>
              </a:spcAft>
            </a:pPr>
            <a:endParaRPr lang="en-US" dirty="0">
              <a:latin typeface="Arial" panose="020B0604020202020204" pitchFamily="34" charset="0"/>
              <a:cs typeface="Arial" panose="020B0604020202020204" pitchFamily="34" charset="0"/>
            </a:endParaRPr>
          </a:p>
          <a:p>
            <a:pPr fontAlgn="auto">
              <a:lnSpc>
                <a:spcPct val="120000"/>
              </a:lnSpc>
              <a:spcBef>
                <a:spcPts val="0"/>
              </a:spcBef>
              <a:spcAft>
                <a:spcPts val="0"/>
              </a:spcAft>
              <a:buFont typeface="Wingdings" panose="05000000000000000000" pitchFamily="2" charset="2"/>
              <a:buChar char="ü"/>
            </a:pPr>
            <a:r>
              <a:rPr lang="en-US" sz="2400" dirty="0">
                <a:latin typeface="Arial" panose="020B0604020202020204" pitchFamily="34" charset="0"/>
                <a:cs typeface="Arial" panose="020B0604020202020204" pitchFamily="34" charset="0"/>
              </a:rPr>
              <a:t>If your student is in grades 5, 8, or 11, attempt to administer the first activity in the first CTAS Performance Task of your choice. If the student does not demonstrate a response, pause the test and bubble in NR on the paper Student Score Worksheet and contact the CSDE.</a:t>
            </a:r>
          </a:p>
          <a:p>
            <a:pPr marL="0" indent="0" fontAlgn="auto">
              <a:spcAft>
                <a:spcPts val="0"/>
              </a:spcAft>
              <a:buFont typeface="Arial" panose="020B0604020202020204" pitchFamily="34" charset="0"/>
              <a:buNone/>
            </a:pPr>
            <a:endParaRPr lang="en-US" sz="3100" dirty="0"/>
          </a:p>
          <a:p>
            <a:pPr marL="0" indent="0" fontAlgn="auto">
              <a:spcAft>
                <a:spcPts val="0"/>
              </a:spcAft>
              <a:buFont typeface="Arial" panose="020B0604020202020204" pitchFamily="34" charset="0"/>
              <a:buNone/>
            </a:pPr>
            <a:endParaRPr lang="en-US" sz="3100" dirty="0"/>
          </a:p>
          <a:p>
            <a:pPr marL="0" indent="0" fontAlgn="auto">
              <a:spcAft>
                <a:spcPts val="0"/>
              </a:spcAft>
              <a:buFont typeface="Arial" panose="020B0604020202020204" pitchFamily="34" charset="0"/>
              <a:buNone/>
            </a:pPr>
            <a:endParaRPr lang="en-US" sz="2700" dirty="0"/>
          </a:p>
        </p:txBody>
      </p:sp>
    </p:spTree>
    <p:extLst>
      <p:ext uri="{BB962C8B-B14F-4D97-AF65-F5344CB8AC3E}">
        <p14:creationId xmlns:p14="http://schemas.microsoft.com/office/powerpoint/2010/main" val="34170537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1760" y="252469"/>
            <a:ext cx="8510954" cy="558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dirty="0">
                <a:ln w="0"/>
                <a:solidFill>
                  <a:srgbClr val="000099"/>
                </a:solidFill>
                <a:latin typeface="Arial" panose="020B0604020202020204" pitchFamily="34" charset="0"/>
                <a:cs typeface="Arial" panose="020B0604020202020204" pitchFamily="34" charset="0"/>
              </a:rPr>
              <a:t>Special Populations Resources</a:t>
            </a:r>
          </a:p>
        </p:txBody>
      </p:sp>
      <p:graphicFrame>
        <p:nvGraphicFramePr>
          <p:cNvPr id="6" name="Content Placeholder 4"/>
          <p:cNvGraphicFramePr>
            <a:graphicFrameLocks/>
          </p:cNvGraphicFramePr>
          <p:nvPr>
            <p:extLst>
              <p:ext uri="{D42A27DB-BD31-4B8C-83A1-F6EECF244321}">
                <p14:modId xmlns:p14="http://schemas.microsoft.com/office/powerpoint/2010/main" val="2081851334"/>
              </p:ext>
            </p:extLst>
          </p:nvPr>
        </p:nvGraphicFramePr>
        <p:xfrm>
          <a:off x="111760" y="739775"/>
          <a:ext cx="8948995" cy="5249064"/>
        </p:xfrm>
        <a:graphic>
          <a:graphicData uri="http://schemas.openxmlformats.org/drawingml/2006/table">
            <a:tbl>
              <a:tblPr firstRow="1" firstCol="1" bandRow="1">
                <a:tableStyleId>{5C22544A-7EE6-4342-B048-85BDC9FD1C3A}</a:tableStyleId>
              </a:tblPr>
              <a:tblGrid>
                <a:gridCol w="4073422">
                  <a:extLst>
                    <a:ext uri="{9D8B030D-6E8A-4147-A177-3AD203B41FA5}">
                      <a16:colId xmlns:a16="http://schemas.microsoft.com/office/drawing/2014/main" val="20000"/>
                    </a:ext>
                  </a:extLst>
                </a:gridCol>
                <a:gridCol w="161624">
                  <a:extLst>
                    <a:ext uri="{9D8B030D-6E8A-4147-A177-3AD203B41FA5}">
                      <a16:colId xmlns:a16="http://schemas.microsoft.com/office/drawing/2014/main" val="20001"/>
                    </a:ext>
                  </a:extLst>
                </a:gridCol>
                <a:gridCol w="4713949">
                  <a:extLst>
                    <a:ext uri="{9D8B030D-6E8A-4147-A177-3AD203B41FA5}">
                      <a16:colId xmlns:a16="http://schemas.microsoft.com/office/drawing/2014/main" val="20002"/>
                    </a:ext>
                  </a:extLst>
                </a:gridCol>
              </a:tblGrid>
              <a:tr h="270107">
                <a:tc>
                  <a:txBody>
                    <a:bodyPr/>
                    <a:lstStyle/>
                    <a:p>
                      <a:pPr marL="0" marR="0">
                        <a:lnSpc>
                          <a:spcPct val="115000"/>
                        </a:lnSpc>
                        <a:spcBef>
                          <a:spcPts val="0"/>
                        </a:spcBef>
                        <a:spcAft>
                          <a:spcPts val="1000"/>
                        </a:spcAft>
                      </a:pPr>
                      <a:r>
                        <a:rPr lang="en-US" sz="1600" dirty="0">
                          <a:effectLst/>
                          <a:latin typeface="+mn-lt"/>
                        </a:rPr>
                        <a:t>Resources</a:t>
                      </a:r>
                      <a:endParaRPr lang="en-US" sz="1600" dirty="0">
                        <a:effectLst/>
                        <a:latin typeface="+mn-lt"/>
                        <a:ea typeface="Calibri"/>
                        <a:cs typeface="Times New Roman"/>
                      </a:endParaRPr>
                    </a:p>
                  </a:txBody>
                  <a:tcPr marL="56464" marR="56464" marT="0" marB="0" anchor="ctr"/>
                </a:tc>
                <a:tc>
                  <a:txBody>
                    <a:bodyPr/>
                    <a:lstStyle/>
                    <a:p>
                      <a:pPr marL="0" marR="0">
                        <a:lnSpc>
                          <a:spcPct val="115000"/>
                        </a:lnSpc>
                        <a:spcBef>
                          <a:spcPts val="0"/>
                        </a:spcBef>
                        <a:spcAft>
                          <a:spcPts val="1000"/>
                        </a:spcAft>
                      </a:pPr>
                      <a:endParaRPr lang="en-US" sz="1600" dirty="0">
                        <a:effectLst/>
                        <a:latin typeface="+mn-lt"/>
                        <a:ea typeface="Calibri"/>
                        <a:cs typeface="Times New Roman"/>
                      </a:endParaRPr>
                    </a:p>
                  </a:txBody>
                  <a:tcPr marL="56464" marR="56464" marT="0" marB="0" anchor="ctr"/>
                </a:tc>
                <a:tc>
                  <a:txBody>
                    <a:bodyPr/>
                    <a:lstStyle/>
                    <a:p>
                      <a:pPr marL="0" marR="0">
                        <a:lnSpc>
                          <a:spcPct val="115000"/>
                        </a:lnSpc>
                        <a:spcBef>
                          <a:spcPts val="0"/>
                        </a:spcBef>
                        <a:spcAft>
                          <a:spcPts val="1000"/>
                        </a:spcAft>
                      </a:pPr>
                      <a:r>
                        <a:rPr lang="en-US" sz="1600" dirty="0">
                          <a:effectLst/>
                          <a:latin typeface="+mn-lt"/>
                        </a:rPr>
                        <a:t>Description</a:t>
                      </a:r>
                      <a:endParaRPr lang="en-US" sz="1600" dirty="0">
                        <a:effectLst/>
                        <a:latin typeface="+mn-lt"/>
                        <a:ea typeface="Calibri"/>
                        <a:cs typeface="Times New Roman"/>
                      </a:endParaRPr>
                    </a:p>
                  </a:txBody>
                  <a:tcPr marL="56464" marR="56464" marT="0" marB="0" anchor="ctr"/>
                </a:tc>
                <a:extLst>
                  <a:ext uri="{0D108BD9-81ED-4DB2-BD59-A6C34878D82A}">
                    <a16:rowId xmlns:a16="http://schemas.microsoft.com/office/drawing/2014/main" val="10000"/>
                  </a:ext>
                </a:extLst>
              </a:tr>
              <a:tr h="3192970">
                <a:tc>
                  <a:txBody>
                    <a:bodyPr/>
                    <a:lstStyle/>
                    <a:p>
                      <a:pPr marL="0" marR="0">
                        <a:lnSpc>
                          <a:spcPct val="115000"/>
                        </a:lnSpc>
                        <a:spcBef>
                          <a:spcPts val="0"/>
                        </a:spcBef>
                        <a:spcAft>
                          <a:spcPts val="1000"/>
                        </a:spcAft>
                      </a:pPr>
                      <a:endParaRPr lang="en-US" sz="1000" dirty="0">
                        <a:effectLst/>
                        <a:latin typeface="Calibri"/>
                        <a:ea typeface="Calibri"/>
                        <a:cs typeface="Times New Roman"/>
                      </a:endParaRPr>
                    </a:p>
                  </a:txBody>
                  <a:tcPr marL="56464" marR="56464" marT="0" marB="0"/>
                </a:tc>
                <a:tc>
                  <a:txBody>
                    <a:bodyPr/>
                    <a:lstStyle/>
                    <a:p>
                      <a:pPr marL="0" marR="0">
                        <a:lnSpc>
                          <a:spcPct val="115000"/>
                        </a:lnSpc>
                        <a:spcBef>
                          <a:spcPts val="0"/>
                        </a:spcBef>
                        <a:spcAft>
                          <a:spcPts val="1000"/>
                        </a:spcAft>
                      </a:pPr>
                      <a:endParaRPr lang="en-US" sz="1600" dirty="0">
                        <a:effectLst/>
                        <a:latin typeface="Calibri"/>
                        <a:ea typeface="Calibri"/>
                        <a:cs typeface="Times New Roman"/>
                      </a:endParaRPr>
                    </a:p>
                  </a:txBody>
                  <a:tcPr marL="56464" marR="56464" marT="0" marB="0"/>
                </a:tc>
                <a:tc>
                  <a:txBody>
                    <a:bodyPr/>
                    <a:lstStyle/>
                    <a:p>
                      <a:pPr marL="0" marR="0">
                        <a:lnSpc>
                          <a:spcPct val="115000"/>
                        </a:lnSpc>
                        <a:spcBef>
                          <a:spcPts val="0"/>
                        </a:spcBef>
                        <a:spcAft>
                          <a:spcPts val="0"/>
                        </a:spcAft>
                      </a:pPr>
                      <a:r>
                        <a:rPr lang="en-US" sz="1400" b="1" dirty="0">
                          <a:effectLst/>
                        </a:rPr>
                        <a:t>CSDE </a:t>
                      </a:r>
                      <a:r>
                        <a:rPr lang="en-US" sz="1400" b="1" baseline="0" dirty="0">
                          <a:effectLst/>
                        </a:rPr>
                        <a:t>Comprehensive Assessment Program Portal</a:t>
                      </a:r>
                    </a:p>
                    <a:p>
                      <a:pPr marL="342900" marR="0" lvl="0" indent="-342900">
                        <a:lnSpc>
                          <a:spcPct val="115000"/>
                        </a:lnSpc>
                        <a:spcBef>
                          <a:spcPts val="0"/>
                        </a:spcBef>
                        <a:spcAft>
                          <a:spcPts val="0"/>
                        </a:spcAft>
                        <a:buFont typeface="Arial" panose="020B0604020202020204" pitchFamily="34" charset="0"/>
                        <a:buChar char="•"/>
                      </a:pPr>
                      <a:r>
                        <a:rPr lang="en-US" sz="1400" dirty="0">
                          <a:effectLst/>
                          <a:latin typeface="+mn-lt"/>
                        </a:rPr>
                        <a:t>Smarter Balanced Assessments </a:t>
                      </a: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400" dirty="0">
                          <a:effectLst/>
                          <a:latin typeface="+mn-lt"/>
                        </a:rPr>
                        <a:t>NGSS </a:t>
                      </a: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400" dirty="0">
                          <a:effectLst/>
                          <a:latin typeface="+mn-lt"/>
                        </a:rPr>
                        <a:t>Connecticut</a:t>
                      </a:r>
                      <a:r>
                        <a:rPr lang="en-US" sz="1400" baseline="0" dirty="0">
                          <a:effectLst/>
                          <a:latin typeface="+mn-lt"/>
                        </a:rPr>
                        <a:t> Alternate Assessments </a:t>
                      </a:r>
                    </a:p>
                    <a:p>
                      <a:pPr marL="742950" marR="0" lvl="1" indent="-285750">
                        <a:lnSpc>
                          <a:spcPct val="115000"/>
                        </a:lnSpc>
                        <a:spcBef>
                          <a:spcPts val="0"/>
                        </a:spcBef>
                        <a:spcAft>
                          <a:spcPts val="0"/>
                        </a:spcAft>
                        <a:buFont typeface="Arial" panose="020B0604020202020204" pitchFamily="34" charset="0"/>
                        <a:buChar char="•"/>
                      </a:pPr>
                      <a:r>
                        <a:rPr lang="en-US" sz="1400" baseline="0" dirty="0">
                          <a:effectLst/>
                          <a:latin typeface="+mn-lt"/>
                        </a:rPr>
                        <a:t>CTAA</a:t>
                      </a:r>
                    </a:p>
                    <a:p>
                      <a:pPr marL="742950" marR="0" lvl="1" indent="-285750">
                        <a:lnSpc>
                          <a:spcPct val="115000"/>
                        </a:lnSpc>
                        <a:spcBef>
                          <a:spcPts val="0"/>
                        </a:spcBef>
                        <a:spcAft>
                          <a:spcPts val="0"/>
                        </a:spcAft>
                        <a:buFont typeface="Arial" panose="020B0604020202020204" pitchFamily="34" charset="0"/>
                        <a:buChar char="•"/>
                      </a:pPr>
                      <a:r>
                        <a:rPr lang="en-US" sz="1400" baseline="0" dirty="0">
                          <a:effectLst/>
                          <a:latin typeface="+mn-lt"/>
                        </a:rPr>
                        <a:t>CTAS</a:t>
                      </a:r>
                    </a:p>
                    <a:p>
                      <a:pPr marL="285750" marR="0" lvl="0" indent="-285750">
                        <a:lnSpc>
                          <a:spcPct val="115000"/>
                        </a:lnSpc>
                        <a:spcBef>
                          <a:spcPts val="0"/>
                        </a:spcBef>
                        <a:spcAft>
                          <a:spcPts val="0"/>
                        </a:spcAft>
                        <a:buFont typeface="Arial" panose="020B0604020202020204" pitchFamily="34" charset="0"/>
                        <a:buChar char="•"/>
                      </a:pPr>
                      <a:r>
                        <a:rPr lang="en-US" sz="1400" baseline="0" dirty="0">
                          <a:effectLst/>
                          <a:latin typeface="+mn-lt"/>
                        </a:rPr>
                        <a:t>Connecticut SAT School Day</a:t>
                      </a:r>
                    </a:p>
                    <a:p>
                      <a:pPr marL="285750" marR="0" lvl="0" indent="-285750">
                        <a:lnSpc>
                          <a:spcPct val="115000"/>
                        </a:lnSpc>
                        <a:spcBef>
                          <a:spcPts val="0"/>
                        </a:spcBef>
                        <a:spcAft>
                          <a:spcPts val="0"/>
                        </a:spcAft>
                        <a:buFont typeface="Arial" panose="020B0604020202020204" pitchFamily="34" charset="0"/>
                        <a:buChar char="•"/>
                      </a:pPr>
                      <a:r>
                        <a:rPr lang="en-US" sz="1400" baseline="0" dirty="0">
                          <a:effectLst/>
                          <a:latin typeface="+mn-lt"/>
                        </a:rPr>
                        <a:t>English Language Proficiency Assessment</a:t>
                      </a:r>
                    </a:p>
                    <a:p>
                      <a:pPr marL="285750" marR="0" lvl="0" indent="-285750">
                        <a:lnSpc>
                          <a:spcPct val="115000"/>
                        </a:lnSpc>
                        <a:spcBef>
                          <a:spcPts val="0"/>
                        </a:spcBef>
                        <a:spcAft>
                          <a:spcPts val="0"/>
                        </a:spcAft>
                        <a:buFont typeface="Arial" panose="020B0604020202020204" pitchFamily="34" charset="0"/>
                        <a:buChar char="•"/>
                      </a:pPr>
                      <a:r>
                        <a:rPr lang="en-US" sz="1400" baseline="0" dirty="0">
                          <a:effectLst/>
                          <a:latin typeface="+mn-lt"/>
                        </a:rPr>
                        <a:t>Resources for administrators, teachers and families</a:t>
                      </a:r>
                    </a:p>
                  </a:txBody>
                  <a:tcPr marL="56464" marR="56464" marT="0" marB="0"/>
                </a:tc>
                <a:extLst>
                  <a:ext uri="{0D108BD9-81ED-4DB2-BD59-A6C34878D82A}">
                    <a16:rowId xmlns:a16="http://schemas.microsoft.com/office/drawing/2014/main" val="10001"/>
                  </a:ext>
                </a:extLst>
              </a:tr>
              <a:tr h="1785987">
                <a:tc>
                  <a:txBody>
                    <a:bodyPr/>
                    <a:lstStyle/>
                    <a:p>
                      <a:pPr marL="914400" marR="0" lvl="2">
                        <a:lnSpc>
                          <a:spcPct val="115000"/>
                        </a:lnSpc>
                        <a:spcBef>
                          <a:spcPts val="0"/>
                        </a:spcBef>
                        <a:spcAft>
                          <a:spcPts val="1000"/>
                        </a:spcAft>
                      </a:pPr>
                      <a:endParaRPr lang="en-US" sz="1000" dirty="0">
                        <a:effectLst/>
                        <a:latin typeface="Calibri"/>
                        <a:ea typeface="Calibri"/>
                        <a:cs typeface="Times New Roman"/>
                      </a:endParaRPr>
                    </a:p>
                  </a:txBody>
                  <a:tcPr marL="56464" marR="56464" marT="0" marB="0"/>
                </a:tc>
                <a:tc>
                  <a:txBody>
                    <a:bodyPr/>
                    <a:lstStyle/>
                    <a:p>
                      <a:pPr marL="0" marR="0">
                        <a:lnSpc>
                          <a:spcPct val="115000"/>
                        </a:lnSpc>
                        <a:spcBef>
                          <a:spcPts val="0"/>
                        </a:spcBef>
                        <a:spcAft>
                          <a:spcPts val="1000"/>
                        </a:spcAft>
                      </a:pPr>
                      <a:endParaRPr lang="en-US" sz="1800" b="0" dirty="0">
                        <a:effectLst/>
                        <a:latin typeface="Calibri"/>
                        <a:ea typeface="Calibri"/>
                        <a:cs typeface="Times New Roman"/>
                      </a:endParaRPr>
                    </a:p>
                  </a:txBody>
                  <a:tcPr marL="56464" marR="56464"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All</a:t>
                      </a:r>
                      <a:r>
                        <a:rPr lang="en-US" sz="1400" b="0" i="0" kern="1200" baseline="0" dirty="0">
                          <a:solidFill>
                            <a:schemeClr val="dk1"/>
                          </a:solidFill>
                          <a:effectLst/>
                          <a:latin typeface="+mn-lt"/>
                          <a:ea typeface="+mn-ea"/>
                          <a:cs typeface="+mn-cs"/>
                        </a:rPr>
                        <a:t> e</a:t>
                      </a:r>
                      <a:r>
                        <a:rPr lang="en-US" sz="1400" b="0" i="0" kern="1200" dirty="0">
                          <a:solidFill>
                            <a:schemeClr val="dk1"/>
                          </a:solidFill>
                          <a:effectLst/>
                          <a:latin typeface="+mn-lt"/>
                          <a:ea typeface="+mn-ea"/>
                          <a:cs typeface="+mn-cs"/>
                        </a:rPr>
                        <a:t>ducators administering the Connecticut Alternate Assessments (CTAA</a:t>
                      </a:r>
                      <a:r>
                        <a:rPr lang="en-US" sz="1400" b="0" i="0" kern="1200" baseline="0" dirty="0">
                          <a:solidFill>
                            <a:schemeClr val="dk1"/>
                          </a:solidFill>
                          <a:effectLst/>
                          <a:latin typeface="+mn-lt"/>
                          <a:ea typeface="+mn-ea"/>
                          <a:cs typeface="+mn-cs"/>
                        </a:rPr>
                        <a:t> and CTAS) must participate in online training each year</a:t>
                      </a:r>
                      <a:r>
                        <a:rPr lang="en-US" sz="1400" b="0" i="0" kern="1200" dirty="0">
                          <a:solidFill>
                            <a:schemeClr val="dk1"/>
                          </a:solidFill>
                          <a:effectLst/>
                          <a:latin typeface="+mn-lt"/>
                          <a:ea typeface="+mn-ea"/>
                          <a:cs typeface="+mn-cs"/>
                        </a:rPr>
                        <a:t> </a:t>
                      </a:r>
                      <a:r>
                        <a:rPr lang="en-US" sz="1400" b="0" i="0" u="sng" kern="1200" dirty="0">
                          <a:solidFill>
                            <a:schemeClr val="dk1"/>
                          </a:solidFill>
                          <a:effectLst/>
                          <a:latin typeface="+mn-lt"/>
                          <a:ea typeface="+mn-ea"/>
                          <a:cs typeface="+mn-cs"/>
                        </a:rPr>
                        <a:t>regardless of previous training status</a:t>
                      </a:r>
                      <a:r>
                        <a:rPr lang="en-US" sz="1400" b="0" i="0" u="none" kern="1200" dirty="0">
                          <a:solidFill>
                            <a:schemeClr val="dk1"/>
                          </a:solidFill>
                          <a:effectLst/>
                          <a:latin typeface="+mn-lt"/>
                          <a:ea typeface="+mn-ea"/>
                          <a:cs typeface="+mn-cs"/>
                        </a:rPr>
                        <a:t>.</a:t>
                      </a:r>
                      <a:r>
                        <a:rPr lang="en-US" sz="1400" b="0" i="0" u="none" kern="1200" baseline="0" dirty="0">
                          <a:solidFill>
                            <a:schemeClr val="dk1"/>
                          </a:solidFill>
                          <a:effectLst/>
                          <a:latin typeface="+mn-lt"/>
                          <a:ea typeface="+mn-ea"/>
                          <a:cs typeface="+mn-cs"/>
                        </a:rPr>
                        <a:t> </a:t>
                      </a:r>
                      <a:r>
                        <a:rPr lang="en-US" sz="1400" b="0" i="0" u="none" kern="1200" dirty="0">
                          <a:solidFill>
                            <a:schemeClr val="dk1"/>
                          </a:solidFill>
                          <a:effectLst/>
                          <a:latin typeface="+mn-lt"/>
                          <a:ea typeface="+mn-ea"/>
                          <a:cs typeface="+mn-cs"/>
                        </a:rPr>
                        <a:t>Training</a:t>
                      </a:r>
                      <a:r>
                        <a:rPr lang="en-US" sz="1400" b="0" i="0" u="none" kern="1200" baseline="0" dirty="0">
                          <a:solidFill>
                            <a:schemeClr val="dk1"/>
                          </a:solidFill>
                          <a:effectLst/>
                          <a:latin typeface="+mn-lt"/>
                          <a:ea typeface="+mn-ea"/>
                          <a:cs typeface="+mn-cs"/>
                        </a:rPr>
                        <a:t> </a:t>
                      </a:r>
                      <a:r>
                        <a:rPr lang="en-US" sz="1400" b="0" i="0" u="none" kern="1200" dirty="0">
                          <a:solidFill>
                            <a:schemeClr val="dk1"/>
                          </a:solidFill>
                          <a:effectLst/>
                          <a:latin typeface="+mn-lt"/>
                          <a:ea typeface="+mn-ea"/>
                          <a:cs typeface="+mn-cs"/>
                        </a:rPr>
                        <a:t>includes</a:t>
                      </a:r>
                      <a:r>
                        <a:rPr lang="en-US" sz="1400" b="0" i="0" u="none" kern="1200" baseline="0" dirty="0">
                          <a:solidFill>
                            <a:schemeClr val="dk1"/>
                          </a:solidFill>
                          <a:effectLst/>
                          <a:latin typeface="+mn-lt"/>
                          <a:ea typeface="+mn-ea"/>
                          <a:cs typeface="+mn-cs"/>
                        </a:rPr>
                        <a:t>  four modules and a mandatory quiz, in which a score of 80% or better is required to administer the alternate assessments.</a:t>
                      </a:r>
                      <a:endParaRPr lang="en-US" sz="1400" b="0" kern="1200" dirty="0">
                        <a:solidFill>
                          <a:srgbClr val="FF0000"/>
                        </a:solidFill>
                        <a:effectLst/>
                        <a:latin typeface="+mn-lt"/>
                        <a:ea typeface="+mn-ea"/>
                        <a:cs typeface="+mn-cs"/>
                      </a:endParaRPr>
                    </a:p>
                  </a:txBody>
                  <a:tcPr marL="56464" marR="56464" marT="0" marB="0" anchor="ctr"/>
                </a:tc>
                <a:extLst>
                  <a:ext uri="{0D108BD9-81ED-4DB2-BD59-A6C34878D82A}">
                    <a16:rowId xmlns:a16="http://schemas.microsoft.com/office/drawing/2014/main" val="10002"/>
                  </a:ext>
                </a:extLst>
              </a:tr>
            </a:tbl>
          </a:graphicData>
        </a:graphic>
      </p:graphicFrame>
      <p:pic>
        <p:nvPicPr>
          <p:cNvPr id="7" name="Picture 6">
            <a:hlinkClick r:id="rId3"/>
          </p:cNvPr>
          <p:cNvPicPr>
            <a:picLocks noChangeAspect="1"/>
          </p:cNvPicPr>
          <p:nvPr/>
        </p:nvPicPr>
        <p:blipFill>
          <a:blip r:embed="rId4"/>
          <a:stretch>
            <a:fillRect/>
          </a:stretch>
        </p:blipFill>
        <p:spPr>
          <a:xfrm>
            <a:off x="468747" y="1088507"/>
            <a:ext cx="3458704" cy="3045689"/>
          </a:xfrm>
          <a:prstGeom prst="rect">
            <a:avLst/>
          </a:prstGeom>
          <a:ln w="28575">
            <a:solidFill>
              <a:srgbClr val="FFC000"/>
            </a:solidFill>
          </a:ln>
        </p:spPr>
      </p:pic>
      <p:pic>
        <p:nvPicPr>
          <p:cNvPr id="8" name="Picture 7">
            <a:hlinkClick r:id="rId5"/>
          </p:cNvPr>
          <p:cNvPicPr>
            <a:picLocks noChangeAspect="1"/>
          </p:cNvPicPr>
          <p:nvPr/>
        </p:nvPicPr>
        <p:blipFill>
          <a:blip r:embed="rId6"/>
          <a:stretch>
            <a:fillRect/>
          </a:stretch>
        </p:blipFill>
        <p:spPr>
          <a:xfrm>
            <a:off x="1324944" y="4289514"/>
            <a:ext cx="1522789" cy="1649070"/>
          </a:xfrm>
          <a:prstGeom prst="rect">
            <a:avLst/>
          </a:prstGeom>
          <a:ln w="28575">
            <a:solidFill>
              <a:srgbClr val="FFC000"/>
            </a:solidFill>
          </a:ln>
        </p:spPr>
      </p:pic>
    </p:spTree>
    <p:extLst>
      <p:ext uri="{BB962C8B-B14F-4D97-AF65-F5344CB8AC3E}">
        <p14:creationId xmlns:p14="http://schemas.microsoft.com/office/powerpoint/2010/main" val="20646751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1760" y="252469"/>
            <a:ext cx="8510954" cy="558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dirty="0">
                <a:ln w="0"/>
                <a:solidFill>
                  <a:srgbClr val="000099"/>
                </a:solidFill>
                <a:latin typeface="Arial" panose="020B0604020202020204" pitchFamily="34" charset="0"/>
                <a:cs typeface="Arial" panose="020B0604020202020204" pitchFamily="34" charset="0"/>
              </a:rPr>
              <a:t>Special Populations Resources</a:t>
            </a:r>
          </a:p>
        </p:txBody>
      </p:sp>
      <p:graphicFrame>
        <p:nvGraphicFramePr>
          <p:cNvPr id="9" name="Content Placeholder 4"/>
          <p:cNvGraphicFramePr>
            <a:graphicFrameLocks/>
          </p:cNvGraphicFramePr>
          <p:nvPr>
            <p:extLst>
              <p:ext uri="{D42A27DB-BD31-4B8C-83A1-F6EECF244321}">
                <p14:modId xmlns:p14="http://schemas.microsoft.com/office/powerpoint/2010/main" val="1839611344"/>
              </p:ext>
            </p:extLst>
          </p:nvPr>
        </p:nvGraphicFramePr>
        <p:xfrm>
          <a:off x="0" y="772518"/>
          <a:ext cx="9143365" cy="5096478"/>
        </p:xfrm>
        <a:graphic>
          <a:graphicData uri="http://schemas.openxmlformats.org/drawingml/2006/table">
            <a:tbl>
              <a:tblPr firstRow="1" firstCol="1" bandRow="1">
                <a:tableStyleId>{5C22544A-7EE6-4342-B048-85BDC9FD1C3A}</a:tableStyleId>
              </a:tblPr>
              <a:tblGrid>
                <a:gridCol w="2620548">
                  <a:extLst>
                    <a:ext uri="{9D8B030D-6E8A-4147-A177-3AD203B41FA5}">
                      <a16:colId xmlns:a16="http://schemas.microsoft.com/office/drawing/2014/main" val="20000"/>
                    </a:ext>
                  </a:extLst>
                </a:gridCol>
                <a:gridCol w="6522817">
                  <a:extLst>
                    <a:ext uri="{9D8B030D-6E8A-4147-A177-3AD203B41FA5}">
                      <a16:colId xmlns:a16="http://schemas.microsoft.com/office/drawing/2014/main" val="20001"/>
                    </a:ext>
                  </a:extLst>
                </a:gridCol>
              </a:tblGrid>
              <a:tr h="322115">
                <a:tc>
                  <a:txBody>
                    <a:bodyPr/>
                    <a:lstStyle/>
                    <a:p>
                      <a:pPr marL="0" marR="0">
                        <a:lnSpc>
                          <a:spcPct val="115000"/>
                        </a:lnSpc>
                        <a:spcBef>
                          <a:spcPts val="0"/>
                        </a:spcBef>
                        <a:spcAft>
                          <a:spcPts val="1000"/>
                        </a:spcAft>
                      </a:pPr>
                      <a:r>
                        <a:rPr lang="en-US" sz="1600" dirty="0">
                          <a:effectLst/>
                        </a:rPr>
                        <a:t>Resources</a:t>
                      </a:r>
                      <a:endParaRPr lang="en-US" sz="1600" dirty="0">
                        <a:effectLst/>
                        <a:latin typeface="Calibri"/>
                        <a:ea typeface="Calibri"/>
                        <a:cs typeface="Times New Roman"/>
                      </a:endParaRPr>
                    </a:p>
                  </a:txBody>
                  <a:tcPr marL="55963" marR="55963" marT="0" marB="0" anchor="ctr"/>
                </a:tc>
                <a:tc>
                  <a:txBody>
                    <a:bodyPr/>
                    <a:lstStyle/>
                    <a:p>
                      <a:pPr marL="0" marR="0">
                        <a:lnSpc>
                          <a:spcPct val="115000"/>
                        </a:lnSpc>
                        <a:spcBef>
                          <a:spcPts val="0"/>
                        </a:spcBef>
                        <a:spcAft>
                          <a:spcPts val="1000"/>
                        </a:spcAft>
                      </a:pPr>
                      <a:r>
                        <a:rPr lang="en-US" sz="1600" dirty="0">
                          <a:effectLst/>
                        </a:rPr>
                        <a:t>Description</a:t>
                      </a:r>
                      <a:endParaRPr lang="en-US" sz="1600" dirty="0">
                        <a:effectLst/>
                        <a:latin typeface="Calibri"/>
                        <a:ea typeface="Calibri"/>
                        <a:cs typeface="Times New Roman"/>
                      </a:endParaRPr>
                    </a:p>
                  </a:txBody>
                  <a:tcPr marL="55963" marR="55963" marT="0" marB="0" anchor="ctr"/>
                </a:tc>
                <a:extLst>
                  <a:ext uri="{0D108BD9-81ED-4DB2-BD59-A6C34878D82A}">
                    <a16:rowId xmlns:a16="http://schemas.microsoft.com/office/drawing/2014/main" val="10000"/>
                  </a:ext>
                </a:extLst>
              </a:tr>
              <a:tr h="1404992">
                <a:tc>
                  <a:txBody>
                    <a:bodyPr/>
                    <a:lstStyle/>
                    <a:p>
                      <a:pPr marL="0" marR="0">
                        <a:lnSpc>
                          <a:spcPct val="115000"/>
                        </a:lnSpc>
                        <a:spcBef>
                          <a:spcPts val="0"/>
                        </a:spcBef>
                        <a:spcAft>
                          <a:spcPts val="1000"/>
                        </a:spcAft>
                      </a:pPr>
                      <a:endParaRPr lang="en-US" sz="1000" dirty="0">
                        <a:effectLst/>
                        <a:latin typeface="Calibri"/>
                        <a:ea typeface="Calibri"/>
                        <a:cs typeface="Times New Roman"/>
                      </a:endParaRPr>
                    </a:p>
                  </a:txBody>
                  <a:tcPr marL="55963" marR="55963" marT="0" marB="0"/>
                </a:tc>
                <a:tc>
                  <a:txBody>
                    <a:bodyPr/>
                    <a:lstStyle/>
                    <a:p>
                      <a:pPr marL="0" marR="0">
                        <a:lnSpc>
                          <a:spcPct val="115000"/>
                        </a:lnSpc>
                        <a:spcBef>
                          <a:spcPts val="0"/>
                        </a:spcBef>
                        <a:spcAft>
                          <a:spcPts val="0"/>
                        </a:spcAft>
                      </a:pPr>
                      <a:r>
                        <a:rPr lang="en-US" sz="1400" kern="1200" dirty="0">
                          <a:solidFill>
                            <a:schemeClr val="dk1"/>
                          </a:solidFill>
                          <a:effectLst/>
                          <a:latin typeface="+mn-lt"/>
                          <a:ea typeface="+mn-ea"/>
                          <a:cs typeface="+mn-cs"/>
                        </a:rPr>
                        <a:t>This document is intended to provide guidance for Connecticut school district personnel who must make decisions about testing special student populations on Smarter Balanced, Connecticut NGSS (Standard) Science, and Connecticut Alternate Assessments (CTAA and CTAS).</a:t>
                      </a:r>
                    </a:p>
                  </a:txBody>
                  <a:tcPr marL="55963" marR="55963" marT="0" marB="0"/>
                </a:tc>
                <a:extLst>
                  <a:ext uri="{0D108BD9-81ED-4DB2-BD59-A6C34878D82A}">
                    <a16:rowId xmlns:a16="http://schemas.microsoft.com/office/drawing/2014/main" val="10001"/>
                  </a:ext>
                </a:extLst>
              </a:tr>
              <a:tr h="1788232">
                <a:tc>
                  <a:txBody>
                    <a:bodyPr/>
                    <a:lstStyle/>
                    <a:p>
                      <a:pPr marL="0" marR="0">
                        <a:lnSpc>
                          <a:spcPct val="115000"/>
                        </a:lnSpc>
                        <a:spcBef>
                          <a:spcPts val="0"/>
                        </a:spcBef>
                        <a:spcAft>
                          <a:spcPts val="1000"/>
                        </a:spcAft>
                      </a:pPr>
                      <a:endParaRPr lang="en-US" sz="1000" dirty="0">
                        <a:effectLst/>
                        <a:latin typeface="Calibri"/>
                        <a:ea typeface="Calibri"/>
                        <a:cs typeface="Times New Roman"/>
                      </a:endParaRPr>
                    </a:p>
                  </a:txBody>
                  <a:tcPr marL="55963" marR="55963" marT="0" marB="0"/>
                </a:tc>
                <a:tc>
                  <a:txBody>
                    <a:bodyPr/>
                    <a:lstStyle/>
                    <a:p>
                      <a:pPr marL="0" marR="0">
                        <a:lnSpc>
                          <a:spcPct val="115000"/>
                        </a:lnSpc>
                        <a:spcBef>
                          <a:spcPts val="0"/>
                        </a:spcBef>
                        <a:spcAft>
                          <a:spcPts val="1000"/>
                        </a:spcAft>
                      </a:pPr>
                      <a:r>
                        <a:rPr lang="en-US" sz="1400" dirty="0">
                          <a:effectLst/>
                        </a:rPr>
                        <a:t>This collection form is intended for Special Education,</a:t>
                      </a:r>
                      <a:r>
                        <a:rPr lang="en-US" sz="1400" baseline="0" dirty="0">
                          <a:effectLst/>
                        </a:rPr>
                        <a:t> 504, and EL</a:t>
                      </a:r>
                      <a:r>
                        <a:rPr lang="en-US" sz="1400" dirty="0">
                          <a:effectLst/>
                        </a:rPr>
                        <a:t> students taking the Smarter Balanced Assessments</a:t>
                      </a:r>
                      <a:r>
                        <a:rPr lang="en-US" sz="1400" baseline="0" dirty="0">
                          <a:effectLst/>
                        </a:rPr>
                        <a:t> and NGSS to </a:t>
                      </a:r>
                      <a:r>
                        <a:rPr lang="en-US" sz="1400" dirty="0">
                          <a:effectLst/>
                        </a:rPr>
                        <a:t>indicate designated supports and accommodations. All</a:t>
                      </a:r>
                      <a:r>
                        <a:rPr lang="en-US" sz="1400" baseline="0" dirty="0">
                          <a:effectLst/>
                        </a:rPr>
                        <a:t> designated supports and accommodations must be </a:t>
                      </a:r>
                      <a:r>
                        <a:rPr lang="en-US" sz="1400" dirty="0">
                          <a:effectLst/>
                        </a:rPr>
                        <a:t>submitted </a:t>
                      </a:r>
                      <a:r>
                        <a:rPr lang="en-US" sz="1400" u="none" dirty="0">
                          <a:effectLst/>
                        </a:rPr>
                        <a:t>in</a:t>
                      </a:r>
                      <a:r>
                        <a:rPr lang="en-US" sz="1400" u="none" baseline="0" dirty="0">
                          <a:effectLst/>
                        </a:rPr>
                        <a:t> TIDE. </a:t>
                      </a:r>
                      <a:endParaRPr lang="en-US" sz="1400" dirty="0">
                        <a:effectLst/>
                        <a:latin typeface="Calibri"/>
                        <a:ea typeface="Calibri"/>
                        <a:cs typeface="Times New Roman"/>
                      </a:endParaRPr>
                    </a:p>
                  </a:txBody>
                  <a:tcPr marL="55963" marR="55963" marT="0" marB="0"/>
                </a:tc>
                <a:extLst>
                  <a:ext uri="{0D108BD9-81ED-4DB2-BD59-A6C34878D82A}">
                    <a16:rowId xmlns:a16="http://schemas.microsoft.com/office/drawing/2014/main" val="10003"/>
                  </a:ext>
                </a:extLst>
              </a:tr>
              <a:tr h="1581139">
                <a:tc>
                  <a:txBody>
                    <a:bodyPr/>
                    <a:lstStyle/>
                    <a:p>
                      <a:pPr marL="0" marR="0">
                        <a:lnSpc>
                          <a:spcPct val="115000"/>
                        </a:lnSpc>
                        <a:spcBef>
                          <a:spcPts val="0"/>
                        </a:spcBef>
                        <a:spcAft>
                          <a:spcPts val="1000"/>
                        </a:spcAft>
                      </a:pPr>
                      <a:endParaRPr lang="en-US" sz="1000" dirty="0">
                        <a:effectLst/>
                        <a:latin typeface="Calibri"/>
                        <a:ea typeface="Calibri"/>
                        <a:cs typeface="Times New Roman"/>
                      </a:endParaRPr>
                    </a:p>
                  </a:txBody>
                  <a:tcPr marL="55963" marR="55963"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The Decision</a:t>
                      </a:r>
                      <a:r>
                        <a:rPr lang="en-US" sz="1400" b="0" i="0" kern="1200" baseline="0" dirty="0">
                          <a:solidFill>
                            <a:schemeClr val="dk1"/>
                          </a:solidFill>
                          <a:effectLst/>
                          <a:latin typeface="+mn-lt"/>
                          <a:ea typeface="+mn-ea"/>
                          <a:cs typeface="+mn-cs"/>
                        </a:rPr>
                        <a:t> Guidelines for Text-to-Speech of the Smarter Balanced Reading Passages</a:t>
                      </a:r>
                      <a:r>
                        <a:rPr lang="en-US" sz="1400" b="0" i="0" kern="1200" dirty="0">
                          <a:solidFill>
                            <a:schemeClr val="dk1"/>
                          </a:solidFill>
                          <a:effectLst/>
                          <a:latin typeface="+mn-lt"/>
                          <a:ea typeface="+mn-ea"/>
                          <a:cs typeface="+mn-cs"/>
                        </a:rPr>
                        <a:t> 2018-2019</a:t>
                      </a:r>
                      <a:r>
                        <a:rPr lang="en-US" sz="1400" b="0" i="0" kern="1200" baseline="0" dirty="0">
                          <a:solidFill>
                            <a:schemeClr val="dk1"/>
                          </a:solidFill>
                          <a:effectLst/>
                          <a:latin typeface="+mn-lt"/>
                          <a:ea typeface="+mn-ea"/>
                          <a:cs typeface="+mn-cs"/>
                        </a:rPr>
                        <a:t> </a:t>
                      </a:r>
                      <a:r>
                        <a:rPr lang="en-US" sz="1400" b="0" i="0" kern="1200" dirty="0">
                          <a:solidFill>
                            <a:schemeClr val="dk1"/>
                          </a:solidFill>
                          <a:effectLst/>
                          <a:latin typeface="+mn-lt"/>
                          <a:ea typeface="+mn-ea"/>
                          <a:cs typeface="+mn-cs"/>
                        </a:rPr>
                        <a:t>form must be completed for any student in Grades 3-8 who will receive the accommodation of Text-to-Speech or Read Aloud of English language arts/literacy (ELA) reading passages on the Smarter Balanced assessments. This form can be completed online by selecting the “</a:t>
                      </a:r>
                      <a:r>
                        <a:rPr lang="en-US" sz="1400" b="0" i="1" kern="1200" dirty="0">
                          <a:solidFill>
                            <a:schemeClr val="dk1"/>
                          </a:solidFill>
                          <a:effectLst/>
                          <a:latin typeface="+mn-lt"/>
                          <a:ea typeface="+mn-ea"/>
                          <a:cs typeface="+mn-cs"/>
                        </a:rPr>
                        <a:t>submit this form electronically</a:t>
                      </a:r>
                      <a:r>
                        <a:rPr lang="en-US" sz="1400" b="0" i="0" kern="1200" dirty="0">
                          <a:solidFill>
                            <a:schemeClr val="dk1"/>
                          </a:solidFill>
                          <a:effectLst/>
                          <a:latin typeface="+mn-lt"/>
                          <a:ea typeface="+mn-ea"/>
                          <a:cs typeface="+mn-cs"/>
                        </a:rPr>
                        <a:t>” hyperlink embedded in the form. </a:t>
                      </a:r>
                      <a:endParaRPr lang="en-US" sz="1050" dirty="0">
                        <a:effectLst/>
                        <a:latin typeface="Calibri"/>
                        <a:ea typeface="Calibri"/>
                        <a:cs typeface="Times New Roman"/>
                      </a:endParaRPr>
                    </a:p>
                  </a:txBody>
                  <a:tcPr marL="55963" marR="55963" marT="0" marB="0"/>
                </a:tc>
                <a:extLst>
                  <a:ext uri="{0D108BD9-81ED-4DB2-BD59-A6C34878D82A}">
                    <a16:rowId xmlns:a16="http://schemas.microsoft.com/office/drawing/2014/main" val="10004"/>
                  </a:ext>
                </a:extLst>
              </a:tr>
            </a:tbl>
          </a:graphicData>
        </a:graphic>
      </p:graphicFrame>
      <p:pic>
        <p:nvPicPr>
          <p:cNvPr id="10" name="Picture 9">
            <a:hlinkClick r:id="rId3"/>
          </p:cNvPr>
          <p:cNvPicPr>
            <a:picLocks noChangeAspect="1"/>
          </p:cNvPicPr>
          <p:nvPr/>
        </p:nvPicPr>
        <p:blipFill>
          <a:blip r:embed="rId4"/>
          <a:stretch>
            <a:fillRect/>
          </a:stretch>
        </p:blipFill>
        <p:spPr>
          <a:xfrm>
            <a:off x="793670" y="1164276"/>
            <a:ext cx="987722" cy="1286509"/>
          </a:xfrm>
          <a:prstGeom prst="rect">
            <a:avLst/>
          </a:prstGeom>
          <a:ln w="28575">
            <a:solidFill>
              <a:srgbClr val="FFC000"/>
            </a:solidFill>
          </a:ln>
        </p:spPr>
      </p:pic>
      <p:pic>
        <p:nvPicPr>
          <p:cNvPr id="11" name="Picture 10">
            <a:hlinkClick r:id="rId5"/>
          </p:cNvPr>
          <p:cNvPicPr>
            <a:picLocks noChangeAspect="1"/>
          </p:cNvPicPr>
          <p:nvPr/>
        </p:nvPicPr>
        <p:blipFill>
          <a:blip r:embed="rId6"/>
          <a:stretch>
            <a:fillRect/>
          </a:stretch>
        </p:blipFill>
        <p:spPr>
          <a:xfrm>
            <a:off x="862965" y="2579288"/>
            <a:ext cx="918427" cy="1555882"/>
          </a:xfrm>
          <a:prstGeom prst="rect">
            <a:avLst/>
          </a:prstGeom>
          <a:ln w="28575">
            <a:solidFill>
              <a:srgbClr val="FFC000"/>
            </a:solidFill>
          </a:ln>
        </p:spPr>
      </p:pic>
      <p:pic>
        <p:nvPicPr>
          <p:cNvPr id="12" name="Picture 11">
            <a:hlinkClick r:id="rId7"/>
          </p:cNvPr>
          <p:cNvPicPr>
            <a:picLocks noChangeAspect="1"/>
          </p:cNvPicPr>
          <p:nvPr/>
        </p:nvPicPr>
        <p:blipFill>
          <a:blip r:embed="rId8"/>
          <a:stretch>
            <a:fillRect/>
          </a:stretch>
        </p:blipFill>
        <p:spPr>
          <a:xfrm>
            <a:off x="511234" y="4370965"/>
            <a:ext cx="1804771" cy="1403141"/>
          </a:xfrm>
          <a:prstGeom prst="rect">
            <a:avLst/>
          </a:prstGeom>
          <a:ln w="28575">
            <a:solidFill>
              <a:srgbClr val="FFC000"/>
            </a:solidFill>
          </a:ln>
        </p:spPr>
      </p:pic>
    </p:spTree>
    <p:extLst>
      <p:ext uri="{BB962C8B-B14F-4D97-AF65-F5344CB8AC3E}">
        <p14:creationId xmlns:p14="http://schemas.microsoft.com/office/powerpoint/2010/main" val="2298091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39" y="228598"/>
            <a:ext cx="9144000" cy="91440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Connecticut SAT School Day	</a:t>
            </a:r>
          </a:p>
        </p:txBody>
      </p:sp>
      <p:sp>
        <p:nvSpPr>
          <p:cNvPr id="3" name="Content Placeholder 2"/>
          <p:cNvSpPr>
            <a:spLocks noGrp="1"/>
          </p:cNvSpPr>
          <p:nvPr>
            <p:ph idx="4294967295"/>
          </p:nvPr>
        </p:nvSpPr>
        <p:spPr>
          <a:xfrm>
            <a:off x="407505" y="1276557"/>
            <a:ext cx="7886700" cy="4351337"/>
          </a:xfrm>
        </p:spPr>
        <p:txBody>
          <a:bodyPr>
            <a:normAutofit fontScale="47500" lnSpcReduction="20000"/>
          </a:bodyPr>
          <a:lstStyle/>
          <a:p>
            <a:pPr marL="0" indent="0" algn="ctr">
              <a:buNone/>
            </a:pPr>
            <a:r>
              <a:rPr lang="en-US" sz="6700" b="1" dirty="0"/>
              <a:t>Primary Test Date:</a:t>
            </a:r>
          </a:p>
          <a:p>
            <a:pPr marL="0" indent="0" algn="ctr">
              <a:buNone/>
            </a:pPr>
            <a:r>
              <a:rPr lang="en-US" sz="6700" b="1" dirty="0">
                <a:solidFill>
                  <a:srgbClr val="FF0000"/>
                </a:solidFill>
              </a:rPr>
              <a:t>March 27, 2019 or April 9, 2019</a:t>
            </a:r>
          </a:p>
          <a:p>
            <a:pPr marL="0" indent="0" algn="ctr">
              <a:buNone/>
            </a:pPr>
            <a:endParaRPr lang="en-US" sz="6700" dirty="0"/>
          </a:p>
          <a:p>
            <a:pPr marL="0" indent="0" algn="ctr">
              <a:buNone/>
            </a:pPr>
            <a:r>
              <a:rPr lang="en-US" sz="6700" b="1" dirty="0"/>
              <a:t>Make-up Dates:</a:t>
            </a:r>
          </a:p>
          <a:p>
            <a:pPr marL="0" indent="0" algn="ctr">
              <a:buNone/>
            </a:pPr>
            <a:r>
              <a:rPr lang="en-US" sz="6700" b="1" dirty="0">
                <a:solidFill>
                  <a:srgbClr val="FF0000"/>
                </a:solidFill>
              </a:rPr>
              <a:t>April 23 and 24, 2019</a:t>
            </a:r>
          </a:p>
          <a:p>
            <a:pPr marL="0" indent="0" algn="ctr">
              <a:buNone/>
            </a:pPr>
            <a:endParaRPr lang="en-US" sz="6700" b="1" dirty="0">
              <a:solidFill>
                <a:srgbClr val="FF0000"/>
              </a:solidFill>
            </a:endParaRPr>
          </a:p>
          <a:p>
            <a:pPr marL="0" indent="0" algn="ctr">
              <a:buNone/>
            </a:pPr>
            <a:r>
              <a:rPr lang="en-US" sz="6700" b="1" dirty="0"/>
              <a:t>Test Coordinator Workshops</a:t>
            </a:r>
          </a:p>
          <a:p>
            <a:pPr marL="0" indent="0" algn="ctr">
              <a:buNone/>
            </a:pPr>
            <a:r>
              <a:rPr lang="en-US" sz="6700" b="1" dirty="0">
                <a:solidFill>
                  <a:srgbClr val="FF0000"/>
                </a:solidFill>
              </a:rPr>
              <a:t>February 26 or 27, 2019</a:t>
            </a:r>
          </a:p>
          <a:p>
            <a:pPr marL="0" indent="0" algn="ctr">
              <a:buNone/>
            </a:pPr>
            <a:endParaRPr lang="en-US" b="1" dirty="0">
              <a:solidFill>
                <a:srgbClr val="FF0000"/>
              </a:solidFill>
            </a:endParaRPr>
          </a:p>
          <a:p>
            <a:pPr marL="0" indent="0" algn="ctr">
              <a:buNone/>
            </a:pPr>
            <a:r>
              <a:rPr lang="en-US" sz="4000" dirty="0"/>
              <a:t>Contact Michelle Rosado at </a:t>
            </a:r>
            <a:r>
              <a:rPr lang="en-US" sz="4000" dirty="0">
                <a:hlinkClick r:id="rId3"/>
              </a:rPr>
              <a:t>michelle.rosado@ct.gov</a:t>
            </a:r>
            <a:r>
              <a:rPr lang="en-US" sz="4000" dirty="0"/>
              <a:t> with any questions.</a:t>
            </a:r>
          </a:p>
          <a:p>
            <a:endParaRPr lang="en-US" dirty="0"/>
          </a:p>
        </p:txBody>
      </p:sp>
    </p:spTree>
    <p:extLst>
      <p:ext uri="{BB962C8B-B14F-4D97-AF65-F5344CB8AC3E}">
        <p14:creationId xmlns:p14="http://schemas.microsoft.com/office/powerpoint/2010/main" val="21180075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1760" y="252469"/>
            <a:ext cx="8510954" cy="558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dirty="0">
                <a:ln w="0"/>
                <a:solidFill>
                  <a:srgbClr val="000099"/>
                </a:solidFill>
                <a:latin typeface="Arial" panose="020B0604020202020204" pitchFamily="34" charset="0"/>
                <a:cs typeface="Arial" panose="020B0604020202020204" pitchFamily="34" charset="0"/>
              </a:rPr>
              <a:t>Special Populations Resources</a:t>
            </a:r>
          </a:p>
        </p:txBody>
      </p:sp>
      <p:pic>
        <p:nvPicPr>
          <p:cNvPr id="7" name="Picture 6">
            <a:hlinkClick r:id="rId3"/>
          </p:cNvPr>
          <p:cNvPicPr>
            <a:picLocks noChangeAspect="1"/>
          </p:cNvPicPr>
          <p:nvPr/>
        </p:nvPicPr>
        <p:blipFill>
          <a:blip r:embed="rId4"/>
          <a:stretch>
            <a:fillRect/>
          </a:stretch>
        </p:blipFill>
        <p:spPr>
          <a:xfrm>
            <a:off x="309880" y="863601"/>
            <a:ext cx="8575040" cy="5196840"/>
          </a:xfrm>
          <a:prstGeom prst="rect">
            <a:avLst/>
          </a:prstGeom>
          <a:ln w="25400">
            <a:solidFill>
              <a:srgbClr val="FFC000"/>
            </a:solidFill>
          </a:ln>
        </p:spPr>
      </p:pic>
    </p:spTree>
    <p:extLst>
      <p:ext uri="{BB962C8B-B14F-4D97-AF65-F5344CB8AC3E}">
        <p14:creationId xmlns:p14="http://schemas.microsoft.com/office/powerpoint/2010/main" val="37812702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4224376197"/>
              </p:ext>
            </p:extLst>
          </p:nvPr>
        </p:nvGraphicFramePr>
        <p:xfrm>
          <a:off x="1166311" y="1398667"/>
          <a:ext cx="6834689" cy="4790910"/>
        </p:xfrm>
        <a:graphic>
          <a:graphicData uri="http://schemas.openxmlformats.org/drawingml/2006/table">
            <a:tbl>
              <a:tblPr firstRow="1" bandRow="1">
                <a:tableStyleId>{5C22544A-7EE6-4342-B048-85BDC9FD1C3A}</a:tableStyleId>
              </a:tblPr>
              <a:tblGrid>
                <a:gridCol w="1974935">
                  <a:extLst>
                    <a:ext uri="{9D8B030D-6E8A-4147-A177-3AD203B41FA5}">
                      <a16:colId xmlns:a16="http://schemas.microsoft.com/office/drawing/2014/main" val="20000"/>
                    </a:ext>
                  </a:extLst>
                </a:gridCol>
                <a:gridCol w="4859754">
                  <a:extLst>
                    <a:ext uri="{9D8B030D-6E8A-4147-A177-3AD203B41FA5}">
                      <a16:colId xmlns:a16="http://schemas.microsoft.com/office/drawing/2014/main" val="20001"/>
                    </a:ext>
                  </a:extLst>
                </a:gridCol>
              </a:tblGrid>
              <a:tr h="212785">
                <a:tc>
                  <a:txBody>
                    <a:bodyPr/>
                    <a:lstStyle/>
                    <a:p>
                      <a:pPr marL="0" marR="0" algn="ctr">
                        <a:lnSpc>
                          <a:spcPct val="115000"/>
                        </a:lnSpc>
                        <a:spcBef>
                          <a:spcPts val="0"/>
                        </a:spcBef>
                        <a:spcAft>
                          <a:spcPts val="1000"/>
                        </a:spcAft>
                      </a:pPr>
                      <a:r>
                        <a:rPr lang="en-US" sz="1600" dirty="0">
                          <a:effectLst/>
                          <a:latin typeface="Arial" panose="020B0604020202020204" pitchFamily="34" charset="0"/>
                          <a:cs typeface="Arial" panose="020B0604020202020204" pitchFamily="34" charset="0"/>
                        </a:rPr>
                        <a:t>Resources</a:t>
                      </a:r>
                      <a:endParaRPr lang="en-US" sz="1600" dirty="0">
                        <a:effectLst/>
                        <a:latin typeface="Arial" panose="020B0604020202020204" pitchFamily="34" charset="0"/>
                        <a:ea typeface="Calibri"/>
                        <a:cs typeface="Arial" panose="020B0604020202020204" pitchFamily="34" charset="0"/>
                      </a:endParaRPr>
                    </a:p>
                  </a:txBody>
                  <a:tcPr marL="43257" marR="43257" marT="0" marB="0" anchor="ctr"/>
                </a:tc>
                <a:tc>
                  <a:txBody>
                    <a:bodyPr/>
                    <a:lstStyle/>
                    <a:p>
                      <a:pPr marL="0" marR="0" algn="ctr">
                        <a:lnSpc>
                          <a:spcPct val="115000"/>
                        </a:lnSpc>
                        <a:spcBef>
                          <a:spcPts val="0"/>
                        </a:spcBef>
                        <a:spcAft>
                          <a:spcPts val="1000"/>
                        </a:spcAft>
                      </a:pPr>
                      <a:r>
                        <a:rPr lang="en-US" sz="1600" dirty="0">
                          <a:effectLst/>
                          <a:latin typeface="Arial" panose="020B0604020202020204" pitchFamily="34" charset="0"/>
                          <a:cs typeface="Arial" panose="020B0604020202020204" pitchFamily="34" charset="0"/>
                        </a:rPr>
                        <a:t>Description</a:t>
                      </a:r>
                      <a:endParaRPr lang="en-US" sz="1600" dirty="0">
                        <a:effectLst/>
                        <a:latin typeface="Arial" panose="020B0604020202020204" pitchFamily="34" charset="0"/>
                        <a:ea typeface="Calibri"/>
                        <a:cs typeface="Arial" panose="020B0604020202020204" pitchFamily="34" charset="0"/>
                      </a:endParaRPr>
                    </a:p>
                  </a:txBody>
                  <a:tcPr marL="43257" marR="43257" marT="0" marB="0" anchor="ctr"/>
                </a:tc>
                <a:extLst>
                  <a:ext uri="{0D108BD9-81ED-4DB2-BD59-A6C34878D82A}">
                    <a16:rowId xmlns:a16="http://schemas.microsoft.com/office/drawing/2014/main" val="10000"/>
                  </a:ext>
                </a:extLst>
              </a:tr>
              <a:tr h="27830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baseline="0" dirty="0">
                        <a:latin typeface="+mn-lt"/>
                      </a:endParaRPr>
                    </a:p>
                  </a:txBody>
                  <a:tcPr marL="60960" marR="6096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This portal provides</a:t>
                      </a:r>
                      <a:r>
                        <a:rPr lang="en-US" sz="1100" baseline="0" dirty="0">
                          <a:latin typeface="+mn-lt"/>
                        </a:rPr>
                        <a:t> access to the alternate assessment card which provides testing applications and resources.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latin typeface="+mn-lt"/>
                        </a:rPr>
                        <a:t>Entering the </a:t>
                      </a:r>
                      <a:r>
                        <a:rPr lang="en-US" sz="1100" b="0" i="0" kern="1200" dirty="0">
                          <a:solidFill>
                            <a:schemeClr val="dk1"/>
                          </a:solidFill>
                          <a:effectLst/>
                          <a:latin typeface="+mn-lt"/>
                          <a:ea typeface="+mn-ea"/>
                          <a:cs typeface="+mn-cs"/>
                          <a:hlinkClick r:id="rId3"/>
                        </a:rPr>
                        <a:t>Learner Characteristics Inventory</a:t>
                      </a:r>
                      <a:endParaRPr lang="en-US" sz="1100" baseline="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latin typeface="+mn-lt"/>
                        </a:rPr>
                        <a:t>Uploading the </a:t>
                      </a:r>
                      <a:r>
                        <a:rPr lang="en-US" sz="1100" baseline="0" dirty="0" err="1">
                          <a:latin typeface="+mn-lt"/>
                        </a:rPr>
                        <a:t>Connecicut</a:t>
                      </a:r>
                      <a:r>
                        <a:rPr lang="en-US" sz="1100" baseline="0" dirty="0">
                          <a:latin typeface="+mn-lt"/>
                        </a:rPr>
                        <a:t> Alternate Science ratings into the Data Entry interface.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latin typeface="+mn-lt"/>
                        </a:rPr>
                        <a:t>Accessing the Connecticut Alternate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latin typeface="+mn-lt"/>
                        </a:rPr>
                        <a:t>Ancillary testing documents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latin typeface="+mn-lt"/>
                        </a:rPr>
                        <a:t>Instructional supports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latin typeface="+mn-lt"/>
                        </a:rPr>
                        <a:t>Performance Level Descriptors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aseline="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baseline="0" dirty="0">
                          <a:latin typeface="+mn-lt"/>
                        </a:rPr>
                        <a:t>Accounts are created for trained teachers as the Teacher Administering the Alternate role (TEA).</a:t>
                      </a:r>
                    </a:p>
                  </a:txBody>
                  <a:tcPr marL="60960" marR="60960" marT="34290" marB="34290"/>
                </a:tc>
                <a:extLst>
                  <a:ext uri="{0D108BD9-81ED-4DB2-BD59-A6C34878D82A}">
                    <a16:rowId xmlns:a16="http://schemas.microsoft.com/office/drawing/2014/main" val="10001"/>
                  </a:ext>
                </a:extLst>
              </a:tr>
              <a:tr h="844506">
                <a:tc>
                  <a:txBody>
                    <a:bodyPr/>
                    <a:lstStyle/>
                    <a:p>
                      <a:endParaRPr lang="en-US" sz="1400" dirty="0"/>
                    </a:p>
                  </a:txBody>
                  <a:tcPr marL="60960" marR="6096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This website provides information and resources about the National Center and State Collaborative (NCSC). The NCSC is the consortium Connecticut worked with to develop the Connecticut Alternate Assessment for English language arts and math for our students with significant cognitive disabilities.</a:t>
                      </a:r>
                    </a:p>
                  </a:txBody>
                  <a:tcPr marL="60960" marR="60960" marT="34290" marB="34290"/>
                </a:tc>
                <a:extLst>
                  <a:ext uri="{0D108BD9-81ED-4DB2-BD59-A6C34878D82A}">
                    <a16:rowId xmlns:a16="http://schemas.microsoft.com/office/drawing/2014/main" val="10003"/>
                  </a:ext>
                </a:extLst>
              </a:tr>
              <a:tr h="878895">
                <a:tc>
                  <a:txBody>
                    <a:bodyPr/>
                    <a:lstStyle/>
                    <a:p>
                      <a:endParaRPr lang="en-US" sz="1400" dirty="0"/>
                    </a:p>
                  </a:txBody>
                  <a:tcPr marL="60960" marR="6096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The NCSC shared goal was to ensure that students with the most significant cognitive disabilities achieve increasingly higher academic outcomes and leave high school ready for post-secondary options. This wiki and the materials hosted here help educators meet goals by supporting instruction aligned to the Connecticut Core State Standards (CCSS). </a:t>
                      </a:r>
                      <a:endParaRPr lang="en-US" sz="1100" dirty="0">
                        <a:latin typeface="+mn-lt"/>
                      </a:endParaRPr>
                    </a:p>
                  </a:txBody>
                  <a:tcPr marL="60960" marR="60960" marT="34290" marB="34290"/>
                </a:tc>
                <a:extLst>
                  <a:ext uri="{0D108BD9-81ED-4DB2-BD59-A6C34878D82A}">
                    <a16:rowId xmlns:a16="http://schemas.microsoft.com/office/drawing/2014/main" val="10004"/>
                  </a:ext>
                </a:extLst>
              </a:tr>
            </a:tbl>
          </a:graphicData>
        </a:graphic>
      </p:graphicFrame>
      <p:pic>
        <p:nvPicPr>
          <p:cNvPr id="7"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1997" y="4470680"/>
            <a:ext cx="873358" cy="735984"/>
          </a:xfrm>
          <a:prstGeom prst="rect">
            <a:avLst/>
          </a:prstGeom>
          <a:effectLst>
            <a:glow rad="101600">
              <a:srgbClr val="FFC000"/>
            </a:glow>
            <a:softEdge rad="0"/>
          </a:effectLst>
          <a:extLst>
            <a:ext uri="{909E8E84-426E-40DD-AFC4-6F175D3DCCD1}">
              <a14:hiddenFill xmlns:a14="http://schemas.microsoft.com/office/drawing/2010/main">
                <a:solidFill>
                  <a:schemeClr val="accent1"/>
                </a:solidFill>
              </a14:hiddenFill>
            </a:ext>
          </a:extLst>
        </p:spPr>
      </p:pic>
      <p:pic>
        <p:nvPicPr>
          <p:cNvPr id="9" name="Picture 4">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5661" y="5349478"/>
            <a:ext cx="848045" cy="737605"/>
          </a:xfrm>
          <a:prstGeom prst="rect">
            <a:avLst/>
          </a:prstGeom>
          <a:effectLst>
            <a:glow rad="101600">
              <a:srgbClr val="FFC000"/>
            </a:glow>
            <a:softEdge rad="0"/>
          </a:effectLst>
          <a:extLst>
            <a:ext uri="{909E8E84-426E-40DD-AFC4-6F175D3DCCD1}">
              <a14:hiddenFill xmlns:a14="http://schemas.microsoft.com/office/drawing/2010/main">
                <a:solidFill>
                  <a:schemeClr val="accent1"/>
                </a:solidFill>
              </a14:hiddenFill>
            </a:ext>
          </a:extLst>
        </p:spPr>
      </p:pic>
      <p:pic>
        <p:nvPicPr>
          <p:cNvPr id="8" name="Picture 7">
            <a:hlinkClick r:id="rId8"/>
          </p:cNvPr>
          <p:cNvPicPr/>
          <p:nvPr/>
        </p:nvPicPr>
        <p:blipFill>
          <a:blip r:embed="rId9"/>
          <a:stretch>
            <a:fillRect/>
          </a:stretch>
        </p:blipFill>
        <p:spPr>
          <a:xfrm>
            <a:off x="1443421" y="2058918"/>
            <a:ext cx="1423718" cy="1061660"/>
          </a:xfrm>
          <a:prstGeom prst="rect">
            <a:avLst/>
          </a:prstGeom>
          <a:effectLst>
            <a:glow rad="101600">
              <a:srgbClr val="FFC000"/>
            </a:glow>
            <a:softEdge rad="0"/>
          </a:effectLst>
        </p:spPr>
      </p:pic>
      <p:sp>
        <p:nvSpPr>
          <p:cNvPr id="10" name="Title 1"/>
          <p:cNvSpPr txBox="1">
            <a:spLocks/>
          </p:cNvSpPr>
          <p:nvPr/>
        </p:nvSpPr>
        <p:spPr bwMode="gray">
          <a:xfrm>
            <a:off x="584200" y="498718"/>
            <a:ext cx="7835899" cy="57150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a:lstStyle>
          <a:p>
            <a:pPr algn="ctr"/>
            <a:r>
              <a:rPr lang="en-US" sz="4400" dirty="0">
                <a:ln w="0"/>
                <a:solidFill>
                  <a:srgbClr val="000099"/>
                </a:solidFill>
                <a:latin typeface="Arial" panose="020B0604020202020204" pitchFamily="34" charset="0"/>
                <a:cs typeface="Arial" panose="020B0604020202020204" pitchFamily="34" charset="0"/>
              </a:rPr>
              <a:t>Special Populations Resources</a:t>
            </a:r>
          </a:p>
        </p:txBody>
      </p:sp>
      <p:pic>
        <p:nvPicPr>
          <p:cNvPr id="4" name="Picture 3">
            <a:hlinkClick r:id="rId10"/>
          </p:cNvPr>
          <p:cNvPicPr>
            <a:picLocks noChangeAspect="1"/>
          </p:cNvPicPr>
          <p:nvPr/>
        </p:nvPicPr>
        <p:blipFill>
          <a:blip r:embed="rId11"/>
          <a:stretch>
            <a:fillRect/>
          </a:stretch>
        </p:blipFill>
        <p:spPr>
          <a:xfrm>
            <a:off x="1255167" y="3468453"/>
            <a:ext cx="1800225" cy="590550"/>
          </a:xfrm>
          <a:prstGeom prst="rect">
            <a:avLst/>
          </a:prstGeom>
          <a:ln w="31750">
            <a:solidFill>
              <a:srgbClr val="FFC000"/>
            </a:solidFill>
          </a:ln>
        </p:spPr>
      </p:pic>
    </p:spTree>
    <p:extLst>
      <p:ext uri="{BB962C8B-B14F-4D97-AF65-F5344CB8AC3E}">
        <p14:creationId xmlns:p14="http://schemas.microsoft.com/office/powerpoint/2010/main" val="25249843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gray">
          <a:xfrm>
            <a:off x="584200" y="498718"/>
            <a:ext cx="7835899" cy="57150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a:lstStyle>
          <a:p>
            <a:pPr algn="ctr"/>
            <a:r>
              <a:rPr lang="en-US" sz="4400" dirty="0">
                <a:ln w="0"/>
                <a:solidFill>
                  <a:srgbClr val="000099"/>
                </a:solidFill>
                <a:latin typeface="Arial" panose="020B0604020202020204" pitchFamily="34" charset="0"/>
                <a:cs typeface="Arial" panose="020B0604020202020204" pitchFamily="34" charset="0"/>
              </a:rPr>
              <a:t>Thank You</a:t>
            </a:r>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r>
              <a:rPr lang="en-US" dirty="0"/>
              <a:t> </a:t>
            </a:r>
          </a:p>
          <a:p>
            <a:pPr marL="0" indent="0" algn="ctr">
              <a:buNone/>
            </a:pPr>
            <a:r>
              <a:rPr lang="en-US" sz="6600" dirty="0"/>
              <a:t>Good Luck With Testing!</a:t>
            </a:r>
          </a:p>
        </p:txBody>
      </p:sp>
    </p:spTree>
    <p:extLst>
      <p:ext uri="{BB962C8B-B14F-4D97-AF65-F5344CB8AC3E}">
        <p14:creationId xmlns:p14="http://schemas.microsoft.com/office/powerpoint/2010/main" val="3798494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6835" y="109329"/>
            <a:ext cx="7886700" cy="91440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Communication</a:t>
            </a:r>
          </a:p>
        </p:txBody>
      </p:sp>
      <p:sp>
        <p:nvSpPr>
          <p:cNvPr id="3" name="Content Placeholder 2"/>
          <p:cNvSpPr>
            <a:spLocks noGrp="1"/>
          </p:cNvSpPr>
          <p:nvPr>
            <p:ph idx="4294967295"/>
          </p:nvPr>
        </p:nvSpPr>
        <p:spPr>
          <a:xfrm>
            <a:off x="516835" y="1023729"/>
            <a:ext cx="7873466" cy="5044190"/>
          </a:xfrm>
        </p:spPr>
        <p:txBody>
          <a:bodyPr>
            <a:normAutofit/>
          </a:bodyPr>
          <a:lstStyle/>
          <a:p>
            <a:pPr marL="0" indent="0">
              <a:buNone/>
            </a:pPr>
            <a:r>
              <a:rPr lang="en-US" sz="3200" dirty="0"/>
              <a:t>CSDE </a:t>
            </a:r>
            <a:r>
              <a:rPr lang="en-US" sz="3200" i="1" dirty="0"/>
              <a:t>Student Assessment Newsletter (SAN)</a:t>
            </a:r>
            <a:endParaRPr lang="en-US" sz="3200" dirty="0"/>
          </a:p>
          <a:p>
            <a:pPr marL="685800" lvl="2" indent="0">
              <a:buNone/>
            </a:pPr>
            <a:r>
              <a:rPr lang="en-US" sz="2400" dirty="0"/>
              <a:t>Sent to </a:t>
            </a:r>
          </a:p>
          <a:p>
            <a:pPr marL="1028700" lvl="2" indent="-342900"/>
            <a:r>
              <a:rPr lang="en-US" sz="2400" dirty="0"/>
              <a:t>The DA listed in TIDE  </a:t>
            </a:r>
          </a:p>
          <a:p>
            <a:pPr marL="1028700" lvl="2" indent="-342900"/>
            <a:r>
              <a:rPr lang="en-US" sz="2400" dirty="0"/>
              <a:t>SAT Test Center Supervisors and English Learner Assessment Coordinators</a:t>
            </a:r>
          </a:p>
          <a:p>
            <a:pPr marL="685800" lvl="2" indent="0">
              <a:buNone/>
            </a:pPr>
            <a:r>
              <a:rPr lang="en-US" sz="2400" dirty="0"/>
              <a:t>Anyone can subscribe</a:t>
            </a:r>
          </a:p>
          <a:p>
            <a:pPr marL="685800" lvl="2" indent="0">
              <a:buNone/>
            </a:pPr>
            <a:r>
              <a:rPr lang="en-US" sz="2400" dirty="0"/>
              <a:t>Posted on CSDE Web site and Connecticut Comprehensive Assessment Portal </a:t>
            </a:r>
          </a:p>
          <a:p>
            <a:pPr marL="685800" lvl="2" indent="0">
              <a:buNone/>
            </a:pPr>
            <a:endParaRPr lang="en-US" sz="2400" dirty="0"/>
          </a:p>
          <a:p>
            <a:pPr marL="0" indent="0">
              <a:buNone/>
            </a:pPr>
            <a:r>
              <a:rPr lang="en-US" sz="3200" dirty="0"/>
              <a:t>CSDE Comprehensive Assessment Program Portal</a:t>
            </a:r>
          </a:p>
          <a:p>
            <a:pPr marL="914400" lvl="2" indent="0">
              <a:buNone/>
            </a:pPr>
            <a:r>
              <a:rPr lang="en-US" sz="2400" dirty="0"/>
              <a:t>Sign up for e-mail updates (</a:t>
            </a:r>
            <a:r>
              <a:rPr lang="en-US" sz="2400" dirty="0">
                <a:ea typeface="ＭＳ Ｐゴシック" charset="-128"/>
                <a:hlinkClick r:id="rId3"/>
              </a:rPr>
              <a:t>http://ct.portal.airast.org</a:t>
            </a:r>
            <a:r>
              <a:rPr lang="en-US" sz="2400" dirty="0">
                <a:ea typeface="ＭＳ Ｐゴシック" charset="-128"/>
              </a:rPr>
              <a:t>)</a:t>
            </a:r>
          </a:p>
          <a:p>
            <a:pPr marL="914400" lvl="2" indent="0">
              <a:buNone/>
            </a:pPr>
            <a:endParaRPr lang="en-US" sz="2400" dirty="0"/>
          </a:p>
          <a:p>
            <a:pPr lvl="2"/>
            <a:endParaRPr lang="en-US" sz="2400" dirty="0">
              <a:latin typeface="Franklin Gothic Medium" panose="020B0603020102020204" pitchFamily="34" charset="0"/>
            </a:endParaRPr>
          </a:p>
          <a:p>
            <a:pPr lvl="2"/>
            <a:endParaRPr lang="en-US" dirty="0">
              <a:solidFill>
                <a:schemeClr val="tx2"/>
              </a:solidFill>
              <a:latin typeface="Franklin Gothic Medium" panose="020B0603020102020204" pitchFamily="34" charset="0"/>
            </a:endParaRPr>
          </a:p>
          <a:p>
            <a:pPr marL="0" indent="0">
              <a:buNone/>
            </a:pPr>
            <a:endParaRPr lang="en-US" sz="2800" dirty="0">
              <a:solidFill>
                <a:schemeClr val="tx2"/>
              </a:solidFill>
              <a:latin typeface="Franklin Gothic Medium" panose="020B0603020102020204" pitchFamily="34" charset="0"/>
            </a:endParaRPr>
          </a:p>
        </p:txBody>
      </p:sp>
    </p:spTree>
    <p:extLst>
      <p:ext uri="{BB962C8B-B14F-4D97-AF65-F5344CB8AC3E}">
        <p14:creationId xmlns:p14="http://schemas.microsoft.com/office/powerpoint/2010/main" val="2363070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0" y="0"/>
            <a:ext cx="9144000" cy="109728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Communication – Web Sites</a:t>
            </a:r>
          </a:p>
        </p:txBody>
      </p:sp>
      <p:pic>
        <p:nvPicPr>
          <p:cNvPr id="2" name="Picture 1">
            <a:hlinkClick r:id="rId3"/>
          </p:cNvPr>
          <p:cNvPicPr>
            <a:picLocks noChangeAspect="1"/>
          </p:cNvPicPr>
          <p:nvPr/>
        </p:nvPicPr>
        <p:blipFill>
          <a:blip r:embed="rId4"/>
          <a:stretch>
            <a:fillRect/>
          </a:stretch>
        </p:blipFill>
        <p:spPr>
          <a:xfrm>
            <a:off x="4940037" y="2632841"/>
            <a:ext cx="4028705" cy="3499945"/>
          </a:xfrm>
          <a:prstGeom prst="rect">
            <a:avLst/>
          </a:prstGeom>
          <a:ln w="25400">
            <a:solidFill>
              <a:srgbClr val="FFC000"/>
            </a:solidFill>
          </a:ln>
        </p:spPr>
      </p:pic>
      <p:pic>
        <p:nvPicPr>
          <p:cNvPr id="3" name="Picture 2">
            <a:hlinkClick r:id="rId5"/>
          </p:cNvPr>
          <p:cNvPicPr>
            <a:picLocks noChangeAspect="1"/>
          </p:cNvPicPr>
          <p:nvPr/>
        </p:nvPicPr>
        <p:blipFill rotWithShape="1">
          <a:blip r:embed="rId6"/>
          <a:srcRect t="1578" r="6420" b="11183"/>
          <a:stretch/>
        </p:blipFill>
        <p:spPr>
          <a:xfrm>
            <a:off x="238907" y="1193599"/>
            <a:ext cx="4502503" cy="3189215"/>
          </a:xfrm>
          <a:prstGeom prst="rect">
            <a:avLst/>
          </a:prstGeom>
          <a:ln w="25400">
            <a:solidFill>
              <a:srgbClr val="FFC000"/>
            </a:solidFill>
          </a:ln>
        </p:spPr>
      </p:pic>
    </p:spTree>
    <p:extLst>
      <p:ext uri="{BB962C8B-B14F-4D97-AF65-F5344CB8AC3E}">
        <p14:creationId xmlns:p14="http://schemas.microsoft.com/office/powerpoint/2010/main" val="1762687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9728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TIDE/PSIS Data Sync</a:t>
            </a:r>
            <a:endParaRPr lang="en-US" sz="3600" b="1" dirty="0">
              <a:solidFill>
                <a:srgbClr val="000099"/>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srcRect l="1637" t="2474" r="1637" b="2474"/>
          <a:stretch/>
        </p:blipFill>
        <p:spPr>
          <a:xfrm>
            <a:off x="1476375" y="1343025"/>
            <a:ext cx="6191250" cy="4171950"/>
          </a:xfrm>
          <a:prstGeom prst="rect">
            <a:avLst/>
          </a:prstGeom>
        </p:spPr>
      </p:pic>
    </p:spTree>
    <p:extLst>
      <p:ext uri="{BB962C8B-B14F-4D97-AF65-F5344CB8AC3E}">
        <p14:creationId xmlns:p14="http://schemas.microsoft.com/office/powerpoint/2010/main" val="1480636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9728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TIDE/PSIS Data Sync</a:t>
            </a:r>
          </a:p>
        </p:txBody>
      </p:sp>
      <p:sp>
        <p:nvSpPr>
          <p:cNvPr id="3" name="Content Placeholder 2"/>
          <p:cNvSpPr>
            <a:spLocks noGrp="1"/>
          </p:cNvSpPr>
          <p:nvPr>
            <p:ph idx="4294967295"/>
          </p:nvPr>
        </p:nvSpPr>
        <p:spPr>
          <a:xfrm>
            <a:off x="454766" y="965708"/>
            <a:ext cx="8078787" cy="5232961"/>
          </a:xfrm>
        </p:spPr>
        <p:txBody>
          <a:bodyPr>
            <a:normAutofit/>
          </a:bodyPr>
          <a:lstStyle/>
          <a:p>
            <a:r>
              <a:rPr lang="en-US" dirty="0"/>
              <a:t>District Test Coordinators need to work with District PSIS Coordinators to ensure accurate student information is reported in the PSIS Registration Module and TIDE. </a:t>
            </a:r>
          </a:p>
          <a:p>
            <a:endParaRPr lang="en-US" dirty="0"/>
          </a:p>
          <a:p>
            <a:r>
              <a:rPr lang="en-US" dirty="0"/>
              <a:t>During the summative test window, changes made in PSIS Registration will automatically be updated in TIDE by the following day. </a:t>
            </a:r>
            <a:endParaRPr lang="en-US" b="1" dirty="0">
              <a:solidFill>
                <a:srgbClr val="FF0000"/>
              </a:solidFill>
              <a:latin typeface="Franklin Gothic Book" panose="020B0503020102020204" pitchFamily="34" charset="0"/>
            </a:endParaRPr>
          </a:p>
        </p:txBody>
      </p:sp>
    </p:spTree>
    <p:extLst>
      <p:ext uri="{BB962C8B-B14F-4D97-AF65-F5344CB8AC3E}">
        <p14:creationId xmlns:p14="http://schemas.microsoft.com/office/powerpoint/2010/main" val="3721839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9728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TIDE/PSIS Data Sync</a:t>
            </a:r>
          </a:p>
        </p:txBody>
      </p:sp>
      <p:sp>
        <p:nvSpPr>
          <p:cNvPr id="3" name="Content Placeholder 2"/>
          <p:cNvSpPr>
            <a:spLocks noGrp="1"/>
          </p:cNvSpPr>
          <p:nvPr>
            <p:ph idx="4294967295"/>
          </p:nvPr>
        </p:nvSpPr>
        <p:spPr>
          <a:xfrm>
            <a:off x="237049" y="933048"/>
            <a:ext cx="8512315" cy="5294497"/>
          </a:xfrm>
        </p:spPr>
        <p:txBody>
          <a:bodyPr>
            <a:normAutofit/>
          </a:bodyPr>
          <a:lstStyle/>
          <a:p>
            <a:r>
              <a:rPr lang="en-US" b="1" dirty="0"/>
              <a:t>SPED, FRL, EL, Military Family, and Homeless values </a:t>
            </a:r>
            <a:r>
              <a:rPr lang="en-US" dirty="0"/>
              <a:t>have been loaded. </a:t>
            </a:r>
          </a:p>
          <a:p>
            <a:pPr marL="0" indent="0">
              <a:buNone/>
            </a:pPr>
            <a:endParaRPr lang="en-US" dirty="0"/>
          </a:p>
          <a:p>
            <a:r>
              <a:rPr lang="en-US" dirty="0"/>
              <a:t>The values for </a:t>
            </a:r>
            <a:r>
              <a:rPr lang="en-US" b="1" dirty="0"/>
              <a:t>Recently Arrived EL and Section 504 </a:t>
            </a:r>
            <a:r>
              <a:rPr lang="en-US" dirty="0"/>
              <a:t>were not pulled from Freeze Zero.  These must be set.  </a:t>
            </a:r>
          </a:p>
          <a:p>
            <a:endParaRPr lang="en-US" dirty="0"/>
          </a:p>
          <a:p>
            <a:r>
              <a:rPr lang="en-US" dirty="0"/>
              <a:t>Student demographic values will be saved and the fields locked in PSIS on </a:t>
            </a:r>
            <a:r>
              <a:rPr lang="en-US" b="1" dirty="0"/>
              <a:t>June 7, 2019</a:t>
            </a:r>
            <a:r>
              <a:rPr lang="en-US" dirty="0"/>
              <a:t>.  All changes to a student’s status at the time of testing </a:t>
            </a:r>
            <a:r>
              <a:rPr lang="en-US" u="sng" dirty="0"/>
              <a:t>must be made by then.  </a:t>
            </a:r>
          </a:p>
          <a:p>
            <a:endParaRPr lang="en-US" dirty="0"/>
          </a:p>
          <a:p>
            <a:pPr marL="0" indent="0">
              <a:buNone/>
            </a:pPr>
            <a:endParaRPr lang="en-US" dirty="0"/>
          </a:p>
        </p:txBody>
      </p:sp>
    </p:spTree>
    <p:extLst>
      <p:ext uri="{BB962C8B-B14F-4D97-AF65-F5344CB8AC3E}">
        <p14:creationId xmlns:p14="http://schemas.microsoft.com/office/powerpoint/2010/main" val="136155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3"/>
            <a:ext cx="9144000" cy="1097280"/>
          </a:xfrm>
        </p:spPr>
        <p:txBody>
          <a:bodyPr/>
          <a:lstStyle/>
          <a:p>
            <a:pPr algn="ctr"/>
            <a:r>
              <a:rPr lang="en-US" sz="3600" b="1" dirty="0">
                <a:ln w="0"/>
                <a:solidFill>
                  <a:srgbClr val="000099"/>
                </a:solidFill>
                <a:latin typeface="Arial" panose="020B0604020202020204" pitchFamily="34" charset="0"/>
                <a:cs typeface="Arial" panose="020B0604020202020204" pitchFamily="34" charset="0"/>
              </a:rPr>
              <a:t>TIDE/PSIS Data Sync</a:t>
            </a:r>
            <a:r>
              <a:rPr lang="en-US" b="1" dirty="0">
                <a:ln w="0"/>
                <a:solidFill>
                  <a:srgbClr val="000099"/>
                </a:solidFill>
                <a:latin typeface="Arial" panose="020B0604020202020204" pitchFamily="34" charset="0"/>
                <a:cs typeface="Arial" panose="020B0604020202020204" pitchFamily="34" charset="0"/>
              </a:rPr>
              <a:t/>
            </a:r>
            <a:br>
              <a:rPr lang="en-US" b="1" dirty="0">
                <a:ln w="0"/>
                <a:solidFill>
                  <a:srgbClr val="000099"/>
                </a:solidFill>
                <a:latin typeface="Arial" panose="020B0604020202020204" pitchFamily="34" charset="0"/>
                <a:cs typeface="Arial" panose="020B0604020202020204" pitchFamily="34" charset="0"/>
              </a:rPr>
            </a:br>
            <a:r>
              <a:rPr lang="en-US" sz="2400" b="1" dirty="0">
                <a:ln w="0"/>
                <a:solidFill>
                  <a:srgbClr val="000099"/>
                </a:solidFill>
                <a:latin typeface="Arial" panose="020B0604020202020204" pitchFamily="34" charset="0"/>
                <a:cs typeface="Arial" panose="020B0604020202020204" pitchFamily="34" charset="0"/>
              </a:rPr>
              <a:t>Student Status Change</a:t>
            </a:r>
            <a:endParaRPr lang="en-US" sz="2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20650" y="992177"/>
            <a:ext cx="8153400" cy="4574412"/>
          </a:xfrm>
        </p:spPr>
        <p:txBody>
          <a:bodyPr>
            <a:noAutofit/>
          </a:bodyPr>
          <a:lstStyle/>
          <a:p>
            <a:pPr marL="0" indent="0">
              <a:buNone/>
            </a:pPr>
            <a:r>
              <a:rPr lang="en-US" sz="2400" dirty="0">
                <a:solidFill>
                  <a:srgbClr val="FF0000"/>
                </a:solidFill>
              </a:rPr>
              <a:t>If Sped/EL/Lunch = </a:t>
            </a:r>
            <a:r>
              <a:rPr lang="en-US" sz="2400" dirty="0" smtClean="0">
                <a:solidFill>
                  <a:srgbClr val="FF0000"/>
                </a:solidFill>
              </a:rPr>
              <a:t>Yes originally and then changed</a:t>
            </a:r>
            <a:endParaRPr lang="en-US" sz="2400" dirty="0">
              <a:solidFill>
                <a:srgbClr val="FF0000"/>
              </a:solidFill>
            </a:endParaRPr>
          </a:p>
          <a:p>
            <a:pPr lvl="1"/>
            <a:r>
              <a:rPr lang="en-US" sz="2200" dirty="0">
                <a:latin typeface="Calibri" panose="020F0502020204030204" pitchFamily="34" charset="0"/>
                <a:cs typeface="Calibri" panose="020F0502020204030204" pitchFamily="34" charset="0"/>
              </a:rPr>
              <a:t>If student </a:t>
            </a:r>
            <a:r>
              <a:rPr lang="en-US" sz="2200" b="1" u="sng" dirty="0">
                <a:latin typeface="Calibri" panose="020F0502020204030204" pitchFamily="34" charset="0"/>
                <a:cs typeface="Calibri" panose="020F0502020204030204" pitchFamily="34" charset="0"/>
              </a:rPr>
              <a:t>has already taken</a:t>
            </a:r>
            <a:r>
              <a:rPr lang="en-US" sz="2200" dirty="0">
                <a:latin typeface="Calibri" panose="020F0502020204030204" pitchFamily="34" charset="0"/>
                <a:cs typeface="Calibri" panose="020F0502020204030204" pitchFamily="34" charset="0"/>
              </a:rPr>
              <a:t> any state academic summative test</a:t>
            </a:r>
          </a:p>
          <a:p>
            <a:pPr marL="457200" lvl="1" indent="0">
              <a:buNone/>
            </a:pPr>
            <a:r>
              <a:rPr lang="en-US" sz="2200" dirty="0">
                <a:latin typeface="Calibri" panose="020F0502020204030204" pitchFamily="34" charset="0"/>
                <a:cs typeface="Calibri" panose="020F0502020204030204" pitchFamily="34" charset="0"/>
              </a:rPr>
              <a:t>	o   Leave as </a:t>
            </a:r>
            <a:r>
              <a:rPr lang="en-US" sz="2200" b="1" dirty="0">
                <a:latin typeface="Calibri" panose="020F0502020204030204" pitchFamily="34" charset="0"/>
                <a:cs typeface="Calibri" panose="020F0502020204030204" pitchFamily="34" charset="0"/>
              </a:rPr>
              <a:t>Yes</a:t>
            </a:r>
            <a:r>
              <a:rPr lang="en-US" sz="2200" dirty="0">
                <a:latin typeface="Calibri" panose="020F0502020204030204" pitchFamily="34" charset="0"/>
                <a:cs typeface="Calibri" panose="020F0502020204030204" pitchFamily="34" charset="0"/>
              </a:rPr>
              <a:t> for all tests</a:t>
            </a:r>
          </a:p>
          <a:p>
            <a:pPr lvl="1"/>
            <a:r>
              <a:rPr lang="en-US" sz="2200" dirty="0">
                <a:latin typeface="Calibri" panose="020F0502020204030204" pitchFamily="34" charset="0"/>
                <a:cs typeface="Calibri" panose="020F0502020204030204" pitchFamily="34" charset="0"/>
              </a:rPr>
              <a:t>If student has </a:t>
            </a:r>
            <a:r>
              <a:rPr lang="en-US" sz="2200" b="1" u="sng" dirty="0">
                <a:latin typeface="Calibri" panose="020F0502020204030204" pitchFamily="34" charset="0"/>
                <a:cs typeface="Calibri" panose="020F0502020204030204" pitchFamily="34" charset="0"/>
              </a:rPr>
              <a:t>not</a:t>
            </a:r>
            <a:r>
              <a:rPr lang="en-US" sz="2200" dirty="0">
                <a:latin typeface="Calibri" panose="020F0502020204030204" pitchFamily="34" charset="0"/>
                <a:cs typeface="Calibri" panose="020F0502020204030204" pitchFamily="34" charset="0"/>
              </a:rPr>
              <a:t> already taken any state academic summative test</a:t>
            </a:r>
          </a:p>
          <a:p>
            <a:pPr marL="457200" lvl="1" indent="0">
              <a:buNone/>
            </a:pPr>
            <a:r>
              <a:rPr lang="en-US" sz="2200" dirty="0">
                <a:latin typeface="Calibri" panose="020F0502020204030204" pitchFamily="34" charset="0"/>
                <a:cs typeface="Calibri" panose="020F0502020204030204" pitchFamily="34" charset="0"/>
              </a:rPr>
              <a:t>	o   Change to </a:t>
            </a:r>
            <a:r>
              <a:rPr lang="en-US" sz="2200" b="1" dirty="0">
                <a:latin typeface="Calibri" panose="020F0502020204030204" pitchFamily="34" charset="0"/>
                <a:cs typeface="Calibri" panose="020F0502020204030204" pitchFamily="34" charset="0"/>
              </a:rPr>
              <a:t>No</a:t>
            </a:r>
          </a:p>
          <a:p>
            <a:pPr marL="0" indent="0">
              <a:buNone/>
            </a:pPr>
            <a:r>
              <a:rPr lang="en-US" sz="2400" dirty="0">
                <a:solidFill>
                  <a:srgbClr val="FF0000"/>
                </a:solidFill>
              </a:rPr>
              <a:t>If Sped/EL/Lunch = </a:t>
            </a:r>
            <a:r>
              <a:rPr lang="en-US" sz="2400" dirty="0" smtClean="0">
                <a:solidFill>
                  <a:srgbClr val="FF0000"/>
                </a:solidFill>
              </a:rPr>
              <a:t>No originally and then changed</a:t>
            </a:r>
            <a:endParaRPr lang="en-US" sz="2400" dirty="0">
              <a:solidFill>
                <a:srgbClr val="FF0000"/>
              </a:solidFill>
            </a:endParaRPr>
          </a:p>
          <a:p>
            <a:pPr lvl="1"/>
            <a:r>
              <a:rPr lang="en-US" sz="2200" dirty="0">
                <a:latin typeface="Calibri" panose="020F0502020204030204" pitchFamily="34" charset="0"/>
                <a:cs typeface="Calibri" panose="020F0502020204030204" pitchFamily="34" charset="0"/>
              </a:rPr>
              <a:t>If student </a:t>
            </a:r>
            <a:r>
              <a:rPr lang="en-US" sz="2200" b="1" u="sng" dirty="0">
                <a:latin typeface="Calibri" panose="020F0502020204030204" pitchFamily="34" charset="0"/>
                <a:cs typeface="Calibri" panose="020F0502020204030204" pitchFamily="34" charset="0"/>
              </a:rPr>
              <a:t>has already taken</a:t>
            </a:r>
            <a:r>
              <a:rPr lang="en-US" sz="2200" dirty="0">
                <a:latin typeface="Calibri" panose="020F0502020204030204" pitchFamily="34" charset="0"/>
                <a:cs typeface="Calibri" panose="020F0502020204030204" pitchFamily="34" charset="0"/>
              </a:rPr>
              <a:t> any state academic summative test</a:t>
            </a:r>
          </a:p>
          <a:p>
            <a:pPr marL="457200" lvl="1" indent="0">
              <a:buNone/>
            </a:pPr>
            <a:r>
              <a:rPr lang="en-US" sz="2200" dirty="0">
                <a:latin typeface="Calibri" panose="020F0502020204030204" pitchFamily="34" charset="0"/>
                <a:cs typeface="Calibri" panose="020F0502020204030204" pitchFamily="34" charset="0"/>
              </a:rPr>
              <a:t>	o   Change to </a:t>
            </a:r>
            <a:r>
              <a:rPr lang="en-US" sz="2200" b="1" dirty="0">
                <a:latin typeface="Calibri" panose="020F0502020204030204" pitchFamily="34" charset="0"/>
                <a:cs typeface="Calibri" panose="020F0502020204030204" pitchFamily="34" charset="0"/>
              </a:rPr>
              <a:t>Yes</a:t>
            </a:r>
            <a:r>
              <a:rPr lang="en-US" sz="2200" dirty="0">
                <a:latin typeface="Calibri" panose="020F0502020204030204" pitchFamily="34" charset="0"/>
                <a:cs typeface="Calibri" panose="020F0502020204030204" pitchFamily="34" charset="0"/>
              </a:rPr>
              <a:t> for all subsequent tests and we will apply status for </a:t>
            </a:r>
            <a:r>
              <a:rPr lang="en-US" sz="2200" u="sng" dirty="0">
                <a:latin typeface="Calibri" panose="020F0502020204030204" pitchFamily="34" charset="0"/>
                <a:cs typeface="Calibri" panose="020F0502020204030204" pitchFamily="34" charset="0"/>
              </a:rPr>
              <a:t>all</a:t>
            </a:r>
            <a:r>
              <a:rPr lang="en-US" sz="2200" dirty="0">
                <a:latin typeface="Calibri" panose="020F0502020204030204" pitchFamily="34" charset="0"/>
                <a:cs typeface="Calibri" panose="020F0502020204030204" pitchFamily="34" charset="0"/>
              </a:rPr>
              <a:t> tests</a:t>
            </a:r>
          </a:p>
          <a:p>
            <a:pPr lvl="1"/>
            <a:r>
              <a:rPr lang="en-US" sz="2200" dirty="0">
                <a:latin typeface="Calibri" panose="020F0502020204030204" pitchFamily="34" charset="0"/>
                <a:cs typeface="Calibri" panose="020F0502020204030204" pitchFamily="34" charset="0"/>
              </a:rPr>
              <a:t>If student has </a:t>
            </a:r>
            <a:r>
              <a:rPr lang="en-US" sz="2200" b="1" u="sng" dirty="0">
                <a:latin typeface="Calibri" panose="020F0502020204030204" pitchFamily="34" charset="0"/>
                <a:cs typeface="Calibri" panose="020F0502020204030204" pitchFamily="34" charset="0"/>
              </a:rPr>
              <a:t>not</a:t>
            </a:r>
            <a:r>
              <a:rPr lang="en-US" sz="2200" dirty="0">
                <a:latin typeface="Calibri" panose="020F0502020204030204" pitchFamily="34" charset="0"/>
                <a:cs typeface="Calibri" panose="020F0502020204030204" pitchFamily="34" charset="0"/>
              </a:rPr>
              <a:t> already taken any state academic summative test</a:t>
            </a:r>
          </a:p>
          <a:p>
            <a:pPr marL="457200" lvl="1" indent="0">
              <a:buNone/>
            </a:pPr>
            <a:r>
              <a:rPr lang="en-US" sz="2200" dirty="0">
                <a:latin typeface="Calibri" panose="020F0502020204030204" pitchFamily="34" charset="0"/>
                <a:cs typeface="Calibri" panose="020F0502020204030204" pitchFamily="34" charset="0"/>
              </a:rPr>
              <a:t>	o   Change it to </a:t>
            </a:r>
            <a:r>
              <a:rPr lang="en-US" sz="2200" b="1" dirty="0">
                <a:latin typeface="Calibri" panose="020F0502020204030204" pitchFamily="34" charset="0"/>
                <a:cs typeface="Calibri" panose="020F0502020204030204" pitchFamily="34" charset="0"/>
              </a:rPr>
              <a:t>Yes</a:t>
            </a:r>
          </a:p>
          <a:p>
            <a:endParaRPr lang="en-US" sz="2100" dirty="0"/>
          </a:p>
        </p:txBody>
      </p:sp>
    </p:spTree>
    <p:extLst>
      <p:ext uri="{BB962C8B-B14F-4D97-AF65-F5344CB8AC3E}">
        <p14:creationId xmlns:p14="http://schemas.microsoft.com/office/powerpoint/2010/main" val="2863514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7" name="Rectangle 2"/>
          <p:cNvSpPr>
            <a:spLocks noGrp="1" noChangeArrowheads="1"/>
          </p:cNvSpPr>
          <p:nvPr>
            <p:ph type="title" idx="4294967295"/>
          </p:nvPr>
        </p:nvSpPr>
        <p:spPr>
          <a:xfrm>
            <a:off x="0" y="0"/>
            <a:ext cx="9144000" cy="1097280"/>
          </a:xfrm>
          <a:prstGeom prst="rect">
            <a:avLst/>
          </a:prstGeom>
        </p:spPr>
        <p:txBody>
          <a:bodyPr>
            <a:noAutofit/>
          </a:bodyPr>
          <a:lstStyle/>
          <a:p>
            <a:pPr algn="ctr" eaLnBrk="1" hangingPunct="1"/>
            <a:r>
              <a:rPr lang="en-US" altLang="en-US" sz="3600" b="1" dirty="0">
                <a:ln w="0"/>
                <a:solidFill>
                  <a:srgbClr val="000099"/>
                </a:solidFill>
                <a:latin typeface="Arial" panose="020B0604020202020204" pitchFamily="34" charset="0"/>
                <a:cs typeface="Arial" panose="020B0604020202020204" pitchFamily="34" charset="0"/>
              </a:rPr>
              <a:t>CSDE Assessment Staff</a:t>
            </a:r>
            <a:br>
              <a:rPr lang="en-US" altLang="en-US" sz="3600" b="1" dirty="0">
                <a:ln w="0"/>
                <a:solidFill>
                  <a:srgbClr val="000099"/>
                </a:solidFill>
                <a:latin typeface="Arial" panose="020B0604020202020204" pitchFamily="34" charset="0"/>
                <a:cs typeface="Arial" panose="020B0604020202020204" pitchFamily="34" charset="0"/>
              </a:rPr>
            </a:br>
            <a:r>
              <a:rPr lang="en-US" altLang="en-US" sz="3600" b="1" dirty="0">
                <a:ln w="0"/>
                <a:solidFill>
                  <a:srgbClr val="000099"/>
                </a:solidFill>
                <a:latin typeface="Arial" panose="020B0604020202020204" pitchFamily="34" charset="0"/>
                <a:cs typeface="Arial" panose="020B0604020202020204" pitchFamily="34" charset="0"/>
              </a:rPr>
              <a:t>Performance Office</a:t>
            </a:r>
          </a:p>
        </p:txBody>
      </p:sp>
      <p:sp>
        <p:nvSpPr>
          <p:cNvPr id="26628" name="Rectangle 3"/>
          <p:cNvSpPr>
            <a:spLocks noGrp="1" noChangeArrowheads="1"/>
          </p:cNvSpPr>
          <p:nvPr>
            <p:ph idx="4294967295"/>
          </p:nvPr>
        </p:nvSpPr>
        <p:spPr>
          <a:xfrm>
            <a:off x="2034198" y="1114771"/>
            <a:ext cx="5075603" cy="1485876"/>
          </a:xfrm>
          <a:prstGeom prst="rect">
            <a:avLst/>
          </a:prstGeom>
        </p:spPr>
        <p:txBody>
          <a:bodyPr>
            <a:noAutofit/>
          </a:bodyPr>
          <a:lstStyle/>
          <a:p>
            <a:pPr algn="ctr">
              <a:lnSpc>
                <a:spcPct val="100000"/>
              </a:lnSpc>
              <a:spcBef>
                <a:spcPts val="0"/>
              </a:spcBef>
              <a:buNone/>
            </a:pPr>
            <a:r>
              <a:rPr lang="en-US" altLang="en-US" sz="2400" dirty="0">
                <a:latin typeface="Arial" panose="020B0604020202020204" pitchFamily="34" charset="0"/>
                <a:cs typeface="Arial" panose="020B0604020202020204" pitchFamily="34" charset="0"/>
              </a:rPr>
              <a:t>Abe Krisst </a:t>
            </a:r>
          </a:p>
          <a:p>
            <a:pPr algn="ctr">
              <a:lnSpc>
                <a:spcPct val="100000"/>
              </a:lnSpc>
              <a:spcBef>
                <a:spcPts val="0"/>
              </a:spcBef>
              <a:buNone/>
            </a:pPr>
            <a:r>
              <a:rPr lang="en-US" altLang="en-US" sz="2400" dirty="0">
                <a:latin typeface="Arial" panose="020B0604020202020204" pitchFamily="34" charset="0"/>
                <a:cs typeface="Arial" panose="020B0604020202020204" pitchFamily="34" charset="0"/>
              </a:rPr>
              <a:t>Bureau Chief, Student Assessment </a:t>
            </a:r>
          </a:p>
          <a:p>
            <a:pPr algn="ctr">
              <a:lnSpc>
                <a:spcPct val="100000"/>
              </a:lnSpc>
              <a:spcBef>
                <a:spcPts val="0"/>
              </a:spcBef>
              <a:buNone/>
            </a:pPr>
            <a:r>
              <a:rPr lang="en-US" altLang="en-US" sz="2400" dirty="0">
                <a:solidFill>
                  <a:schemeClr val="tx2"/>
                </a:solidFill>
                <a:latin typeface="Arial" panose="020B0604020202020204" pitchFamily="34" charset="0"/>
                <a:cs typeface="Arial" panose="020B0604020202020204" pitchFamily="34" charset="0"/>
                <a:hlinkClick r:id="rId4"/>
              </a:rPr>
              <a:t>Abe.Krisst@ct.gov</a:t>
            </a:r>
            <a:r>
              <a:rPr lang="en-US" altLang="en-US" sz="2400" dirty="0">
                <a:solidFill>
                  <a:schemeClr val="tx2"/>
                </a:solidFill>
                <a:latin typeface="Arial" panose="020B0604020202020204" pitchFamily="34" charset="0"/>
                <a:cs typeface="Arial" panose="020B0604020202020204" pitchFamily="34" charset="0"/>
              </a:rPr>
              <a:t> </a:t>
            </a:r>
          </a:p>
          <a:p>
            <a:pPr algn="ctr">
              <a:lnSpc>
                <a:spcPct val="100000"/>
              </a:lnSpc>
              <a:spcBef>
                <a:spcPts val="0"/>
              </a:spcBef>
              <a:buNone/>
            </a:pPr>
            <a:r>
              <a:rPr lang="en-US" altLang="en-US" sz="2400" dirty="0">
                <a:latin typeface="Arial" panose="020B0604020202020204" pitchFamily="34" charset="0"/>
                <a:cs typeface="Arial" panose="020B0604020202020204" pitchFamily="34" charset="0"/>
              </a:rPr>
              <a:t>(860) 713-6894</a:t>
            </a:r>
          </a:p>
        </p:txBody>
      </p:sp>
      <p:sp>
        <p:nvSpPr>
          <p:cNvPr id="6" name="Rectangle 3"/>
          <p:cNvSpPr txBox="1">
            <a:spLocks noChangeArrowheads="1"/>
          </p:cNvSpPr>
          <p:nvPr/>
        </p:nvSpPr>
        <p:spPr>
          <a:xfrm>
            <a:off x="906358" y="3481827"/>
            <a:ext cx="7429500" cy="1839021"/>
          </a:xfrm>
          <a:prstGeom prst="rect">
            <a:avLst/>
          </a:prstGeom>
        </p:spPr>
        <p:txBody>
          <a:bodyPr vert="horz" lIns="91440" tIns="45720" rIns="91440" bIns="45720" numCol="2" rtlCol="0">
            <a:normAutofit/>
          </a:bodyPr>
          <a:lstStyle>
            <a:lvl1pPr marL="228600" indent="-228600" defTabSz="914400" eaLnBrk="1" latinLnBrk="0" hangingPunct="1">
              <a:lnSpc>
                <a:spcPct val="100000"/>
              </a:lnSpc>
              <a:spcBef>
                <a:spcPts val="0"/>
              </a:spcBef>
              <a:buFont typeface="Arial" panose="020B0604020202020204" pitchFamily="34" charset="0"/>
              <a:buNone/>
              <a:defRPr sz="2400" b="1">
                <a:solidFill>
                  <a:schemeClr val="tx2"/>
                </a:solidFill>
                <a:latin typeface="Franklin Gothic Medium" panose="020B060302010202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algn="ctr"/>
            <a:r>
              <a:rPr lang="en-US" altLang="en-US" b="0" dirty="0">
                <a:latin typeface="Arial" panose="020B0604020202020204" pitchFamily="34" charset="0"/>
                <a:cs typeface="Arial" panose="020B0604020202020204" pitchFamily="34" charset="0"/>
              </a:rPr>
              <a:t> </a:t>
            </a:r>
            <a:r>
              <a:rPr lang="en-US" altLang="en-US" b="0" dirty="0">
                <a:solidFill>
                  <a:schemeClr val="tx1"/>
                </a:solidFill>
                <a:latin typeface="Arial" panose="020B0604020202020204" pitchFamily="34" charset="0"/>
                <a:cs typeface="Arial" panose="020B0604020202020204" pitchFamily="34" charset="0"/>
              </a:rPr>
              <a:t>Deirdre Ducharme</a:t>
            </a:r>
            <a:endParaRPr lang="en-US" altLang="en-US" b="0" dirty="0">
              <a:solidFill>
                <a:schemeClr val="tx1"/>
              </a:solidFill>
              <a:latin typeface="Arial" panose="020B0604020202020204" pitchFamily="34" charset="0"/>
              <a:cs typeface="Arial" panose="020B0604020202020204" pitchFamily="34" charset="0"/>
              <a:hlinkClick r:id="rId5"/>
            </a:endParaRPr>
          </a:p>
          <a:p>
            <a:pPr algn="ctr"/>
            <a:r>
              <a:rPr lang="en-US" altLang="en-US" b="0" dirty="0">
                <a:solidFill>
                  <a:schemeClr val="tx1"/>
                </a:solidFill>
                <a:latin typeface="Arial" panose="020B0604020202020204" pitchFamily="34" charset="0"/>
                <a:cs typeface="Arial" panose="020B0604020202020204" pitchFamily="34" charset="0"/>
                <a:hlinkClick r:id="rId5"/>
              </a:rPr>
              <a:t>Deirdre.Ducharme@ct.gov</a:t>
            </a:r>
            <a:r>
              <a:rPr lang="en-US" altLang="en-US" b="0" dirty="0">
                <a:solidFill>
                  <a:schemeClr val="tx1"/>
                </a:solidFill>
                <a:latin typeface="Arial" panose="020B0604020202020204" pitchFamily="34" charset="0"/>
                <a:cs typeface="Arial" panose="020B0604020202020204" pitchFamily="34" charset="0"/>
              </a:rPr>
              <a:t> </a:t>
            </a:r>
          </a:p>
          <a:p>
            <a:pPr algn="ctr"/>
            <a:r>
              <a:rPr lang="en-US" altLang="en-US" b="0" dirty="0">
                <a:solidFill>
                  <a:schemeClr val="tx1"/>
                </a:solidFill>
                <a:latin typeface="Arial" panose="020B0604020202020204" pitchFamily="34" charset="0"/>
                <a:cs typeface="Arial" panose="020B0604020202020204" pitchFamily="34" charset="0"/>
              </a:rPr>
              <a:t>(860) 713-6859</a:t>
            </a:r>
          </a:p>
          <a:p>
            <a:pPr algn="ctr"/>
            <a:endParaRPr lang="en-US" altLang="en-US" dirty="0">
              <a:solidFill>
                <a:schemeClr val="tx1"/>
              </a:solidFill>
              <a:latin typeface="Arial" panose="020B0604020202020204" pitchFamily="34" charset="0"/>
              <a:cs typeface="Arial" panose="020B0604020202020204" pitchFamily="34" charset="0"/>
            </a:endParaRPr>
          </a:p>
          <a:p>
            <a:pPr algn="ctr"/>
            <a:r>
              <a:rPr lang="en-US" altLang="en-US" b="0" dirty="0">
                <a:solidFill>
                  <a:schemeClr val="tx1"/>
                </a:solidFill>
                <a:latin typeface="Arial" panose="020B0604020202020204" pitchFamily="34" charset="0"/>
                <a:cs typeface="Arial" panose="020B0604020202020204" pitchFamily="34" charset="0"/>
              </a:rPr>
              <a:t>Janet Stuck </a:t>
            </a:r>
          </a:p>
          <a:p>
            <a:pPr algn="ctr"/>
            <a:r>
              <a:rPr lang="en-US" altLang="en-US" b="0" dirty="0">
                <a:solidFill>
                  <a:srgbClr val="44546A"/>
                </a:solidFill>
                <a:latin typeface="Arial" panose="020B0604020202020204" pitchFamily="34" charset="0"/>
                <a:cs typeface="Arial" panose="020B0604020202020204" pitchFamily="34" charset="0"/>
                <a:hlinkClick r:id="rId6"/>
              </a:rPr>
              <a:t>Janet.Stuck@ct.gov</a:t>
            </a:r>
            <a:r>
              <a:rPr lang="en-US" altLang="en-US" b="0" dirty="0">
                <a:solidFill>
                  <a:srgbClr val="44546A"/>
                </a:solidFill>
                <a:latin typeface="Arial" panose="020B0604020202020204" pitchFamily="34" charset="0"/>
                <a:cs typeface="Arial" panose="020B0604020202020204" pitchFamily="34" charset="0"/>
              </a:rPr>
              <a:t> </a:t>
            </a:r>
          </a:p>
          <a:p>
            <a:pPr algn="ctr"/>
            <a:r>
              <a:rPr lang="en-US" altLang="en-US" b="0" dirty="0">
                <a:solidFill>
                  <a:schemeClr val="tx1"/>
                </a:solidFill>
                <a:latin typeface="Arial" panose="020B0604020202020204" pitchFamily="34" charset="0"/>
                <a:cs typeface="Arial" panose="020B0604020202020204" pitchFamily="34" charset="0"/>
              </a:rPr>
              <a:t>(860) 713-6837</a:t>
            </a:r>
          </a:p>
          <a:p>
            <a:endParaRPr lang="en-US" altLang="en-US" dirty="0">
              <a:solidFill>
                <a:srgbClr val="44546A"/>
              </a:solidFill>
            </a:endParaRPr>
          </a:p>
        </p:txBody>
      </p:sp>
      <p:sp>
        <p:nvSpPr>
          <p:cNvPr id="7" name="Rectangle 3"/>
          <p:cNvSpPr txBox="1">
            <a:spLocks noChangeArrowheads="1"/>
          </p:cNvSpPr>
          <p:nvPr/>
        </p:nvSpPr>
        <p:spPr>
          <a:xfrm>
            <a:off x="0" y="2662612"/>
            <a:ext cx="9144000" cy="475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00000"/>
              </a:lnSpc>
              <a:spcBef>
                <a:spcPts val="0"/>
              </a:spcBef>
              <a:spcAft>
                <a:spcPts val="0"/>
              </a:spcAft>
              <a:buFont typeface="Arial" panose="020B0604020202020204" pitchFamily="34" charset="0"/>
              <a:buNone/>
            </a:pPr>
            <a:r>
              <a:rPr lang="en-US" altLang="en-US" sz="2400" b="1" dirty="0">
                <a:latin typeface="Arial" panose="020B0604020202020204" pitchFamily="34" charset="0"/>
                <a:cs typeface="Arial" panose="020B0604020202020204" pitchFamily="34" charset="0"/>
              </a:rPr>
              <a:t>Special Populations (CTAA, CTAS, and Accommodations/Supports)</a:t>
            </a:r>
          </a:p>
          <a:p>
            <a:pPr algn="ctr" fontAlgn="auto">
              <a:lnSpc>
                <a:spcPct val="100000"/>
              </a:lnSpc>
              <a:spcBef>
                <a:spcPts val="0"/>
              </a:spcBef>
              <a:spcAft>
                <a:spcPts val="0"/>
              </a:spcAft>
              <a:buFont typeface="Arial" panose="020B0604020202020204" pitchFamily="34" charset="0"/>
              <a:buNone/>
            </a:pPr>
            <a:r>
              <a:rPr lang="en-US" altLang="en-US" sz="2400" b="1" dirty="0">
                <a:solidFill>
                  <a:srgbClr val="000099"/>
                </a:solidFill>
                <a:latin typeface="Arial" panose="020B0604020202020204" pitchFamily="34" charset="0"/>
                <a:cs typeface="Arial" panose="020B0604020202020204" pitchFamily="34" charset="0"/>
              </a:rPr>
              <a:t> </a:t>
            </a:r>
            <a:endParaRPr lang="en-US" altLang="en-US" sz="2400" dirty="0">
              <a:solidFill>
                <a:srgbClr val="000099"/>
              </a:solidFill>
              <a:latin typeface="Arial" panose="020B0604020202020204" pitchFamily="34" charset="0"/>
              <a:cs typeface="Arial" panose="020B0604020202020204" pitchFamily="34" charset="0"/>
            </a:endParaRPr>
          </a:p>
        </p:txBody>
      </p:sp>
      <p:sp>
        <p:nvSpPr>
          <p:cNvPr id="2" name="Rectangle 1"/>
          <p:cNvSpPr/>
          <p:nvPr/>
        </p:nvSpPr>
        <p:spPr>
          <a:xfrm>
            <a:off x="976816" y="4654976"/>
            <a:ext cx="7359042" cy="461665"/>
          </a:xfrm>
          <a:prstGeom prst="rect">
            <a:avLst/>
          </a:prstGeom>
        </p:spPr>
        <p:txBody>
          <a:bodyPr wrap="square">
            <a:spAutoFit/>
          </a:bodyPr>
          <a:lstStyle/>
          <a:p>
            <a:pPr algn="ctr" fontAlgn="auto">
              <a:lnSpc>
                <a:spcPct val="100000"/>
              </a:lnSpc>
              <a:spcBef>
                <a:spcPts val="0"/>
              </a:spcBef>
              <a:spcAft>
                <a:spcPts val="0"/>
              </a:spcAft>
              <a:buFont typeface="Arial" panose="020B0604020202020204" pitchFamily="34" charset="0"/>
              <a:buNone/>
            </a:pPr>
            <a:r>
              <a:rPr lang="en-US" altLang="en-US" sz="2400" b="1" dirty="0">
                <a:latin typeface="Arial" panose="020B0604020202020204" pitchFamily="34" charset="0"/>
                <a:cs typeface="Arial" panose="020B0604020202020204" pitchFamily="34" charset="0"/>
              </a:rPr>
              <a:t>NGSS Standard and CTAS</a:t>
            </a:r>
            <a:endParaRPr lang="en-US" altLang="en-US" sz="2400" dirty="0">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2764953" y="5032404"/>
            <a:ext cx="3822700" cy="1198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00000"/>
              </a:lnSpc>
              <a:spcBef>
                <a:spcPts val="0"/>
              </a:spcBef>
              <a:spcAft>
                <a:spcPts val="0"/>
              </a:spcAft>
              <a:buFont typeface="Arial" panose="020B0604020202020204" pitchFamily="34" charset="0"/>
              <a:buNone/>
            </a:pPr>
            <a:r>
              <a:rPr lang="en-US" altLang="en-US" sz="2400" dirty="0">
                <a:latin typeface="Arial" panose="020B0604020202020204" pitchFamily="34" charset="0"/>
                <a:cs typeface="Arial" panose="020B0604020202020204" pitchFamily="34" charset="0"/>
              </a:rPr>
              <a:t>Jeff Greig</a:t>
            </a:r>
          </a:p>
          <a:p>
            <a:pPr algn="ctr" fontAlgn="auto">
              <a:lnSpc>
                <a:spcPct val="100000"/>
              </a:lnSpc>
              <a:spcBef>
                <a:spcPts val="0"/>
              </a:spcBef>
              <a:spcAft>
                <a:spcPts val="0"/>
              </a:spcAft>
              <a:buFont typeface="Arial" panose="020B0604020202020204" pitchFamily="34" charset="0"/>
              <a:buNone/>
            </a:pPr>
            <a:r>
              <a:rPr lang="en-US" altLang="en-US" sz="2400" dirty="0">
                <a:solidFill>
                  <a:schemeClr val="tx2"/>
                </a:solidFill>
                <a:latin typeface="Arial" panose="020B0604020202020204" pitchFamily="34" charset="0"/>
                <a:cs typeface="Arial" panose="020B0604020202020204" pitchFamily="34" charset="0"/>
                <a:hlinkClick r:id="rId7"/>
              </a:rPr>
              <a:t>Jeff.Greig@ct.gov</a:t>
            </a:r>
            <a:r>
              <a:rPr lang="en-US" altLang="en-US" sz="2400" dirty="0">
                <a:solidFill>
                  <a:schemeClr val="tx2"/>
                </a:solidFill>
                <a:latin typeface="Arial" panose="020B0604020202020204" pitchFamily="34" charset="0"/>
                <a:cs typeface="Arial" panose="020B0604020202020204" pitchFamily="34" charset="0"/>
              </a:rPr>
              <a:t> </a:t>
            </a:r>
          </a:p>
          <a:p>
            <a:pPr algn="ctr" fontAlgn="auto">
              <a:lnSpc>
                <a:spcPct val="100000"/>
              </a:lnSpc>
              <a:spcBef>
                <a:spcPts val="0"/>
              </a:spcBef>
              <a:spcAft>
                <a:spcPts val="0"/>
              </a:spcAft>
              <a:buFont typeface="Arial" panose="020B0604020202020204" pitchFamily="34" charset="0"/>
              <a:buNone/>
            </a:pPr>
            <a:r>
              <a:rPr lang="en-US" altLang="en-US" sz="2400" dirty="0">
                <a:latin typeface="Arial" panose="020B0604020202020204" pitchFamily="34" charset="0"/>
                <a:cs typeface="Arial" panose="020B0604020202020204" pitchFamily="34" charset="0"/>
              </a:rPr>
              <a:t>(860) 713-6854</a:t>
            </a:r>
          </a:p>
        </p:txBody>
      </p:sp>
    </p:spTree>
    <p:extLst>
      <p:ext uri="{BB962C8B-B14F-4D97-AF65-F5344CB8AC3E}">
        <p14:creationId xmlns:p14="http://schemas.microsoft.com/office/powerpoint/2010/main" val="251723111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728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TIDE/PSIS Data Sync</a:t>
            </a:r>
            <a:endParaRPr lang="en-US" sz="36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573062" y="872360"/>
            <a:ext cx="7997875" cy="5265682"/>
          </a:xfrm>
          <a:prstGeom prst="rect">
            <a:avLst/>
          </a:prstGeom>
        </p:spPr>
      </p:pic>
    </p:spTree>
    <p:extLst>
      <p:ext uri="{BB962C8B-B14F-4D97-AF65-F5344CB8AC3E}">
        <p14:creationId xmlns:p14="http://schemas.microsoft.com/office/powerpoint/2010/main" val="139937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9728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 Test Completion</a:t>
            </a:r>
          </a:p>
        </p:txBody>
      </p:sp>
      <p:sp>
        <p:nvSpPr>
          <p:cNvPr id="3" name="Content Placeholder 2"/>
          <p:cNvSpPr>
            <a:spLocks noGrp="1"/>
          </p:cNvSpPr>
          <p:nvPr>
            <p:ph idx="4294967295"/>
          </p:nvPr>
        </p:nvSpPr>
        <p:spPr>
          <a:xfrm>
            <a:off x="620203" y="914400"/>
            <a:ext cx="7886700" cy="4351338"/>
          </a:xfrm>
        </p:spPr>
        <p:txBody>
          <a:bodyPr>
            <a:normAutofit/>
          </a:bodyPr>
          <a:lstStyle/>
          <a:p>
            <a:r>
              <a:rPr lang="en-US" sz="2600" dirty="0"/>
              <a:t>All students must complete testing by the end of the test window.  </a:t>
            </a:r>
          </a:p>
          <a:p>
            <a:r>
              <a:rPr lang="en-US" sz="2600" dirty="0"/>
              <a:t>Extensions are generally </a:t>
            </a:r>
            <a:r>
              <a:rPr lang="en-US" sz="2600" b="1" dirty="0"/>
              <a:t>not</a:t>
            </a:r>
            <a:r>
              <a:rPr lang="en-US" sz="2600" dirty="0"/>
              <a:t> granted.  </a:t>
            </a:r>
          </a:p>
          <a:p>
            <a:r>
              <a:rPr lang="en-US" sz="2600" dirty="0"/>
              <a:t>Some districts have not completed testing in years past.  </a:t>
            </a:r>
          </a:p>
          <a:p>
            <a:r>
              <a:rPr lang="en-US" sz="2600" dirty="0"/>
              <a:t>How can districts track completion?  By using tools on TIDE. </a:t>
            </a:r>
          </a:p>
        </p:txBody>
      </p:sp>
      <p:pic>
        <p:nvPicPr>
          <p:cNvPr id="7" name="Picture 6"/>
          <p:cNvPicPr>
            <a:picLocks noChangeAspect="1"/>
          </p:cNvPicPr>
          <p:nvPr/>
        </p:nvPicPr>
        <p:blipFill>
          <a:blip r:embed="rId3"/>
          <a:stretch>
            <a:fillRect/>
          </a:stretch>
        </p:blipFill>
        <p:spPr>
          <a:xfrm>
            <a:off x="2910965" y="3205049"/>
            <a:ext cx="3426773" cy="2979802"/>
          </a:xfrm>
          <a:prstGeom prst="rect">
            <a:avLst/>
          </a:prstGeom>
        </p:spPr>
      </p:pic>
    </p:spTree>
    <p:extLst>
      <p:ext uri="{BB962C8B-B14F-4D97-AF65-F5344CB8AC3E}">
        <p14:creationId xmlns:p14="http://schemas.microsoft.com/office/powerpoint/2010/main" val="3016397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7280"/>
          </a:xfrm>
        </p:spPr>
        <p:txBody>
          <a:bodyPr anchor="ctr">
            <a:normAutofit/>
          </a:bodyPr>
          <a:lstStyle/>
          <a:p>
            <a:pPr algn="ctr" eaLnBrk="1" hangingPunct="1"/>
            <a:r>
              <a:rPr lang="en-US" sz="3600" b="1" dirty="0">
                <a:ln w="0"/>
                <a:solidFill>
                  <a:srgbClr val="000099"/>
                </a:solidFill>
                <a:latin typeface="Arial" panose="020B0604020202020204" pitchFamily="34" charset="0"/>
                <a:cs typeface="Arial" panose="020B0604020202020204" pitchFamily="34" charset="0"/>
              </a:rPr>
              <a:t>Test</a:t>
            </a:r>
            <a:r>
              <a:rPr lang="en-US" sz="3600" b="1" dirty="0">
                <a:solidFill>
                  <a:srgbClr val="000099"/>
                </a:solidFill>
                <a:latin typeface="Arial" panose="020B0604020202020204" pitchFamily="34" charset="0"/>
                <a:cs typeface="Arial" panose="020B0604020202020204" pitchFamily="34" charset="0"/>
              </a:rPr>
              <a:t> </a:t>
            </a:r>
            <a:r>
              <a:rPr lang="en-US" sz="3600" b="1" dirty="0">
                <a:ln w="0"/>
                <a:solidFill>
                  <a:srgbClr val="000099"/>
                </a:solidFill>
                <a:latin typeface="Arial" panose="020B0604020202020204" pitchFamily="34" charset="0"/>
                <a:cs typeface="Arial" panose="020B0604020202020204" pitchFamily="34" charset="0"/>
              </a:rPr>
              <a:t>Security</a:t>
            </a:r>
          </a:p>
        </p:txBody>
      </p:sp>
      <p:pic>
        <p:nvPicPr>
          <p:cNvPr id="4" name="Picture 3"/>
          <p:cNvPicPr>
            <a:picLocks noChangeAspect="1"/>
          </p:cNvPicPr>
          <p:nvPr/>
        </p:nvPicPr>
        <p:blipFill rotWithShape="1">
          <a:blip r:embed="rId3"/>
          <a:srcRect l="1261" t="2041" r="1261" b="2041"/>
          <a:stretch/>
        </p:blipFill>
        <p:spPr>
          <a:xfrm>
            <a:off x="1485900" y="1390650"/>
            <a:ext cx="6506768" cy="4297680"/>
          </a:xfrm>
          <a:prstGeom prst="rect">
            <a:avLst/>
          </a:prstGeom>
        </p:spPr>
      </p:pic>
    </p:spTree>
    <p:extLst>
      <p:ext uri="{BB962C8B-B14F-4D97-AF65-F5344CB8AC3E}">
        <p14:creationId xmlns:p14="http://schemas.microsoft.com/office/powerpoint/2010/main" val="839728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421" y="0"/>
            <a:ext cx="7886700" cy="91440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Test Security</a:t>
            </a:r>
          </a:p>
        </p:txBody>
      </p:sp>
      <p:sp>
        <p:nvSpPr>
          <p:cNvPr id="3" name="Content Placeholder 2"/>
          <p:cNvSpPr>
            <a:spLocks noGrp="1"/>
          </p:cNvSpPr>
          <p:nvPr>
            <p:ph idx="4294967295"/>
          </p:nvPr>
        </p:nvSpPr>
        <p:spPr>
          <a:xfrm>
            <a:off x="620203" y="914399"/>
            <a:ext cx="7886700" cy="5517931"/>
          </a:xfrm>
        </p:spPr>
        <p:txBody>
          <a:bodyPr>
            <a:normAutofit/>
          </a:bodyPr>
          <a:lstStyle/>
          <a:p>
            <a:pPr marL="0" indent="0">
              <a:buNone/>
            </a:pPr>
            <a:r>
              <a:rPr lang="en-US" sz="2800" dirty="0"/>
              <a:t>Breaches of test security include, but are not limited to:</a:t>
            </a:r>
          </a:p>
          <a:p>
            <a:pPr lvl="1"/>
            <a:r>
              <a:rPr lang="en-US" sz="2400" dirty="0"/>
              <a:t>analyzing/copying test items </a:t>
            </a:r>
          </a:p>
          <a:p>
            <a:pPr lvl="1"/>
            <a:r>
              <a:rPr lang="en-US" sz="2400" dirty="0"/>
              <a:t>coaching students</a:t>
            </a:r>
          </a:p>
          <a:p>
            <a:pPr lvl="1"/>
            <a:r>
              <a:rPr lang="en-US" sz="2400" dirty="0"/>
              <a:t>giving students answers, and/or changing students’ answers</a:t>
            </a:r>
          </a:p>
          <a:p>
            <a:pPr lvl="1"/>
            <a:r>
              <a:rPr lang="en-US" dirty="0"/>
              <a:t>a</a:t>
            </a:r>
            <a:r>
              <a:rPr lang="en-US" sz="2400" dirty="0"/>
              <a:t>llowing students access to digital, electronic, or manual devices (except approved accommodations)</a:t>
            </a:r>
          </a:p>
          <a:p>
            <a:pPr lvl="1"/>
            <a:r>
              <a:rPr lang="en-US" dirty="0"/>
              <a:t>u</a:t>
            </a:r>
            <a:r>
              <a:rPr lang="en-US" sz="2400" dirty="0"/>
              <a:t>nauthorized log-in to the Test Delivery System</a:t>
            </a:r>
          </a:p>
          <a:p>
            <a:pPr lvl="1"/>
            <a:endParaRPr lang="en-US" sz="2400" dirty="0">
              <a:solidFill>
                <a:schemeClr val="tx2"/>
              </a:solidFill>
            </a:endParaRPr>
          </a:p>
          <a:p>
            <a:pPr marL="0" indent="0">
              <a:buNone/>
            </a:pPr>
            <a:r>
              <a:rPr lang="en-US" sz="2800" b="1" dirty="0">
                <a:solidFill>
                  <a:srgbClr val="FF0000"/>
                </a:solidFill>
              </a:rPr>
              <a:t>Cell phone use by students is prohibited in testing rooms!</a:t>
            </a:r>
          </a:p>
        </p:txBody>
      </p:sp>
    </p:spTree>
    <p:extLst>
      <p:ext uri="{BB962C8B-B14F-4D97-AF65-F5344CB8AC3E}">
        <p14:creationId xmlns:p14="http://schemas.microsoft.com/office/powerpoint/2010/main" val="4251077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7280"/>
          </a:xfrm>
        </p:spPr>
        <p:txBody>
          <a:bodyPr anchor="ctr">
            <a:normAutofit/>
          </a:bodyPr>
          <a:lstStyle/>
          <a:p>
            <a:pPr algn="ctr" eaLnBrk="1" hangingPunct="1"/>
            <a:r>
              <a:rPr lang="en-US" sz="3600" b="1" dirty="0">
                <a:ln w="0"/>
                <a:solidFill>
                  <a:srgbClr val="000099"/>
                </a:solidFill>
                <a:latin typeface="Arial" panose="020B0604020202020204" pitchFamily="34" charset="0"/>
                <a:cs typeface="Arial" panose="020B0604020202020204" pitchFamily="34" charset="0"/>
              </a:rPr>
              <a:t>State Policy Regarding Participation</a:t>
            </a:r>
          </a:p>
        </p:txBody>
      </p:sp>
      <p:pic>
        <p:nvPicPr>
          <p:cNvPr id="4" name="Picture 3"/>
          <p:cNvPicPr>
            <a:picLocks noChangeAspect="1"/>
          </p:cNvPicPr>
          <p:nvPr/>
        </p:nvPicPr>
        <p:blipFill>
          <a:blip r:embed="rId3"/>
          <a:stretch>
            <a:fillRect/>
          </a:stretch>
        </p:blipFill>
        <p:spPr>
          <a:xfrm>
            <a:off x="855012" y="924116"/>
            <a:ext cx="7731538" cy="4872609"/>
          </a:xfrm>
          <a:prstGeom prst="rect">
            <a:avLst/>
          </a:prstGeom>
        </p:spPr>
      </p:pic>
    </p:spTree>
    <p:extLst>
      <p:ext uri="{BB962C8B-B14F-4D97-AF65-F5344CB8AC3E}">
        <p14:creationId xmlns:p14="http://schemas.microsoft.com/office/powerpoint/2010/main" val="2364913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97280"/>
          </a:xfrm>
        </p:spPr>
        <p:txBody>
          <a:bodyPr>
            <a:noAutofit/>
          </a:bodyPr>
          <a:lstStyle/>
          <a:p>
            <a:pPr algn="ctr"/>
            <a:r>
              <a:rPr lang="en-US" sz="3600" b="1" kern="0" dirty="0">
                <a:latin typeface="Arial" panose="020B0604020202020204" pitchFamily="34" charset="0"/>
                <a:cs typeface="Arial" panose="020B0604020202020204" pitchFamily="34" charset="0"/>
              </a:rPr>
              <a:t> </a:t>
            </a:r>
            <a:r>
              <a:rPr lang="en-US" sz="3600" b="1" dirty="0">
                <a:ln w="0"/>
                <a:solidFill>
                  <a:srgbClr val="000099"/>
                </a:solidFill>
                <a:latin typeface="Arial" panose="020B0604020202020204" pitchFamily="34" charset="0"/>
                <a:cs typeface="Arial" panose="020B0604020202020204" pitchFamily="34" charset="0"/>
              </a:rPr>
              <a:t>Participation - Connecticut General Statutes 10-14n</a:t>
            </a:r>
          </a:p>
        </p:txBody>
      </p:sp>
      <p:sp>
        <p:nvSpPr>
          <p:cNvPr id="3" name="Content Placeholder 2"/>
          <p:cNvSpPr>
            <a:spLocks noGrp="1"/>
          </p:cNvSpPr>
          <p:nvPr>
            <p:ph idx="4294967295"/>
          </p:nvPr>
        </p:nvSpPr>
        <p:spPr>
          <a:xfrm>
            <a:off x="534956" y="1264510"/>
            <a:ext cx="7642092" cy="4652814"/>
          </a:xfrm>
        </p:spPr>
        <p:txBody>
          <a:bodyPr>
            <a:normAutofit/>
          </a:bodyPr>
          <a:lstStyle/>
          <a:p>
            <a:pPr marL="428625" lvl="2" indent="-304800">
              <a:buNone/>
            </a:pPr>
            <a:r>
              <a:rPr lang="en-US" dirty="0"/>
              <a:t>(b) (1) For the school year commencing July 1, 2015, and each school year thereafter, each student enrolled in grades three to eight, inclusive, and grade eleven in any public school shall, annually, take a mastery examination in reading, writing and mathematics during the regular school day.</a:t>
            </a:r>
          </a:p>
          <a:p>
            <a:pPr marL="428625" lvl="2" indent="-304800">
              <a:buNone/>
            </a:pPr>
            <a:endParaRPr lang="en-US" dirty="0"/>
          </a:p>
          <a:p>
            <a:pPr marL="428625" lvl="2" indent="-304800">
              <a:buNone/>
            </a:pPr>
            <a:r>
              <a:rPr lang="en-US" dirty="0"/>
              <a:t>(2) For the school year commencing July 1, 2013, to July 1, 2017, inclusive, each student enrolled in grades five, eight and ten in any public school shall, annually, in March or April, take a state-wide mastery examination in science during the regular school day.</a:t>
            </a:r>
          </a:p>
          <a:p>
            <a:pPr marL="428625" lvl="2" indent="-304800">
              <a:buNone/>
            </a:pPr>
            <a:endParaRPr lang="en-US" dirty="0"/>
          </a:p>
          <a:p>
            <a:pPr marL="428625" lvl="2" indent="-304800">
              <a:buNone/>
            </a:pPr>
            <a:r>
              <a:rPr lang="en-US" dirty="0"/>
              <a:t>(3) For the school year commencing July 1, 2018, and each school year thereafter, each student enrolled in grades five eight and eleven in any public school shall annually take a state-wide mastery examination in science during the regular school day.</a:t>
            </a:r>
          </a:p>
        </p:txBody>
      </p:sp>
    </p:spTree>
    <p:extLst>
      <p:ext uri="{BB962C8B-B14F-4D97-AF65-F5344CB8AC3E}">
        <p14:creationId xmlns:p14="http://schemas.microsoft.com/office/powerpoint/2010/main" val="1557732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9728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Participation</a:t>
            </a:r>
          </a:p>
        </p:txBody>
      </p:sp>
      <p:sp>
        <p:nvSpPr>
          <p:cNvPr id="3" name="Content Placeholder 2"/>
          <p:cNvSpPr>
            <a:spLocks noGrp="1"/>
          </p:cNvSpPr>
          <p:nvPr>
            <p:ph idx="4294967295"/>
          </p:nvPr>
        </p:nvSpPr>
        <p:spPr>
          <a:xfrm>
            <a:off x="636105" y="1157288"/>
            <a:ext cx="7886700" cy="4351337"/>
          </a:xfrm>
        </p:spPr>
        <p:txBody>
          <a:bodyPr/>
          <a:lstStyle/>
          <a:p>
            <a:r>
              <a:rPr lang="en-US" dirty="0"/>
              <a:t>Federal law expects full participation of all students. </a:t>
            </a:r>
          </a:p>
          <a:p>
            <a:r>
              <a:rPr lang="en-US" dirty="0"/>
              <a:t>The minimum standard for participation is at least 95 percent of all students for each subject. </a:t>
            </a:r>
          </a:p>
          <a:p>
            <a:r>
              <a:rPr lang="en-US" dirty="0"/>
              <a:t>At the district and school level, the CSDE evaluates the participation rate for all students, as well as students in the "high needs" subgroup for all content areas.</a:t>
            </a:r>
          </a:p>
        </p:txBody>
      </p:sp>
    </p:spTree>
    <p:extLst>
      <p:ext uri="{BB962C8B-B14F-4D97-AF65-F5344CB8AC3E}">
        <p14:creationId xmlns:p14="http://schemas.microsoft.com/office/powerpoint/2010/main" val="3151367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109728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Participation</a:t>
            </a:r>
          </a:p>
        </p:txBody>
      </p:sp>
      <p:sp>
        <p:nvSpPr>
          <p:cNvPr id="10" name="Content Placeholder 9"/>
          <p:cNvSpPr>
            <a:spLocks noGrp="1"/>
          </p:cNvSpPr>
          <p:nvPr>
            <p:ph idx="4294967295"/>
          </p:nvPr>
        </p:nvSpPr>
        <p:spPr>
          <a:xfrm>
            <a:off x="278293" y="1512888"/>
            <a:ext cx="4048125" cy="4014787"/>
          </a:xfrm>
          <a:prstGeom prst="rect">
            <a:avLst/>
          </a:prstGeom>
          <a:ln w="12700">
            <a:solidFill>
              <a:schemeClr val="tx2"/>
            </a:solidFill>
          </a:ln>
        </p:spPr>
        <p:txBody>
          <a:bodyPr>
            <a:normAutofit/>
          </a:bodyPr>
          <a:lstStyle/>
          <a:p>
            <a:pPr marL="0" indent="0">
              <a:buNone/>
            </a:pPr>
            <a:r>
              <a:rPr lang="en-US" sz="3000" b="1" dirty="0"/>
              <a:t>For Smarter Balanced </a:t>
            </a:r>
          </a:p>
          <a:p>
            <a:pPr marL="400050" lvl="3">
              <a:buClr>
                <a:schemeClr val="accent1"/>
              </a:buClr>
              <a:buSzPct val="125000"/>
            </a:pPr>
            <a:r>
              <a:rPr lang="en-US" sz="2200" dirty="0"/>
              <a:t>The student logs into both the CAT and PT for Math and the CAT for ELA.  </a:t>
            </a:r>
          </a:p>
          <a:p>
            <a:pPr marL="171450" lvl="3" indent="0">
              <a:buClr>
                <a:schemeClr val="accent1"/>
              </a:buClr>
              <a:buSzPct val="125000"/>
              <a:buNone/>
            </a:pPr>
            <a:endParaRPr lang="en-US" dirty="0"/>
          </a:p>
          <a:p>
            <a:pPr marL="171450" lvl="3" indent="0">
              <a:buClr>
                <a:schemeClr val="accent1"/>
              </a:buClr>
              <a:buSzPct val="125000"/>
              <a:buNone/>
            </a:pPr>
            <a:endParaRPr lang="en-US" dirty="0"/>
          </a:p>
          <a:p>
            <a:pPr marL="171450" lvl="3" indent="0">
              <a:buClr>
                <a:schemeClr val="accent1"/>
              </a:buClr>
              <a:buSzPct val="125000"/>
              <a:buNone/>
            </a:pPr>
            <a:endParaRPr lang="en-US" dirty="0"/>
          </a:p>
          <a:p>
            <a:pPr marL="0" indent="0">
              <a:buClr>
                <a:schemeClr val="accent1"/>
              </a:buClr>
              <a:buSzPct val="125000"/>
              <a:buNone/>
            </a:pPr>
            <a:r>
              <a:rPr lang="en-US" sz="3000" b="1" dirty="0"/>
              <a:t>For Science</a:t>
            </a:r>
          </a:p>
          <a:p>
            <a:pPr marL="457200" lvl="3" indent="-285750">
              <a:buClr>
                <a:schemeClr val="accent1"/>
              </a:buClr>
              <a:buSzPct val="125000"/>
            </a:pPr>
            <a:r>
              <a:rPr lang="en-US" sz="2200" dirty="0"/>
              <a:t>The student logs into the assessment. </a:t>
            </a:r>
            <a:r>
              <a:rPr lang="en-US" sz="2200" dirty="0">
                <a:solidFill>
                  <a:schemeClr val="tx2"/>
                </a:solidFill>
              </a:rPr>
              <a:t>	</a:t>
            </a:r>
          </a:p>
        </p:txBody>
      </p:sp>
      <p:sp>
        <p:nvSpPr>
          <p:cNvPr id="8" name="Content Placeholder 7"/>
          <p:cNvSpPr>
            <a:spLocks noGrp="1"/>
          </p:cNvSpPr>
          <p:nvPr>
            <p:ph sz="half" idx="4294967295"/>
          </p:nvPr>
        </p:nvSpPr>
        <p:spPr>
          <a:xfrm>
            <a:off x="4858915" y="1474653"/>
            <a:ext cx="4038600" cy="4053022"/>
          </a:xfrm>
          <a:ln w="12700">
            <a:solidFill>
              <a:schemeClr val="tx2"/>
            </a:solidFill>
          </a:ln>
        </p:spPr>
        <p:txBody>
          <a:bodyPr>
            <a:normAutofit/>
          </a:bodyPr>
          <a:lstStyle/>
          <a:p>
            <a:pPr marL="0" indent="0">
              <a:buNone/>
            </a:pPr>
            <a:r>
              <a:rPr lang="en-US" b="1" dirty="0"/>
              <a:t>For Smarter Balanced </a:t>
            </a:r>
          </a:p>
          <a:p>
            <a:pPr marL="400050" lvl="3">
              <a:buClr>
                <a:schemeClr val="accent1"/>
              </a:buClr>
              <a:buSzPct val="125000"/>
            </a:pPr>
            <a:r>
              <a:rPr lang="en-US" sz="2200" dirty="0"/>
              <a:t>The student does not log into any test session, or the student logs into only one of the two sessions for the Math test.</a:t>
            </a:r>
          </a:p>
          <a:p>
            <a:pPr marL="171450" lvl="3" indent="0">
              <a:buClr>
                <a:schemeClr val="accent1"/>
              </a:buClr>
              <a:buSzPct val="125000"/>
              <a:buNone/>
            </a:pPr>
            <a:endParaRPr lang="en-US" dirty="0"/>
          </a:p>
          <a:p>
            <a:pPr marL="0" indent="0">
              <a:buClr>
                <a:schemeClr val="accent1"/>
              </a:buClr>
              <a:buSzPct val="125000"/>
              <a:buNone/>
            </a:pPr>
            <a:r>
              <a:rPr lang="en-US" sz="3000" b="1" dirty="0"/>
              <a:t>For Science</a:t>
            </a:r>
          </a:p>
          <a:p>
            <a:pPr marL="457200" lvl="3" indent="-285750">
              <a:buClr>
                <a:schemeClr val="accent1"/>
              </a:buClr>
              <a:buSzPct val="125000"/>
            </a:pPr>
            <a:r>
              <a:rPr lang="en-US" sz="2200" dirty="0"/>
              <a:t>The student does not log into the assessment. </a:t>
            </a:r>
            <a:r>
              <a:rPr lang="en-US" sz="1600" dirty="0"/>
              <a:t>	 </a:t>
            </a:r>
          </a:p>
        </p:txBody>
      </p:sp>
      <p:sp>
        <p:nvSpPr>
          <p:cNvPr id="9" name="Text Placeholder 8"/>
          <p:cNvSpPr>
            <a:spLocks noGrp="1"/>
          </p:cNvSpPr>
          <p:nvPr>
            <p:ph type="body" sz="quarter" idx="4294967295"/>
          </p:nvPr>
        </p:nvSpPr>
        <p:spPr>
          <a:xfrm>
            <a:off x="4855735" y="914400"/>
            <a:ext cx="4041775" cy="639763"/>
          </a:xfrm>
          <a:prstGeom prst="rect">
            <a:avLst/>
          </a:prstGeom>
          <a:solidFill>
            <a:schemeClr val="accent1"/>
          </a:solidFill>
          <a:ln w="12700">
            <a:solidFill>
              <a:schemeClr val="tx2"/>
            </a:solidFill>
          </a:ln>
        </p:spPr>
        <p:txBody>
          <a:bodyPr anchor="ctr">
            <a:normAutofit fontScale="85000" lnSpcReduction="20000"/>
          </a:bodyPr>
          <a:lstStyle/>
          <a:p>
            <a:pPr marL="0" indent="0" algn="ctr">
              <a:buNone/>
            </a:pPr>
            <a:r>
              <a:rPr lang="en-US" b="1" dirty="0">
                <a:solidFill>
                  <a:schemeClr val="bg1"/>
                </a:solidFill>
              </a:rPr>
              <a:t>A student is a “Non-Participant” if…</a:t>
            </a:r>
          </a:p>
        </p:txBody>
      </p:sp>
      <p:sp>
        <p:nvSpPr>
          <p:cNvPr id="7" name="Text Placeholder 6"/>
          <p:cNvSpPr>
            <a:spLocks noGrp="1"/>
          </p:cNvSpPr>
          <p:nvPr>
            <p:ph type="body" sz="quarter" idx="4294967295"/>
          </p:nvPr>
        </p:nvSpPr>
        <p:spPr>
          <a:xfrm>
            <a:off x="286247" y="900113"/>
            <a:ext cx="4048125" cy="612775"/>
          </a:xfrm>
          <a:solidFill>
            <a:schemeClr val="accent1"/>
          </a:solidFill>
          <a:ln w="12700">
            <a:solidFill>
              <a:schemeClr val="tx2"/>
            </a:solidFill>
          </a:ln>
        </p:spPr>
        <p:txBody>
          <a:bodyPr anchor="ctr">
            <a:normAutofit fontScale="85000" lnSpcReduction="20000"/>
          </a:bodyPr>
          <a:lstStyle/>
          <a:p>
            <a:pPr marL="0" indent="0" algn="ctr">
              <a:buNone/>
            </a:pPr>
            <a:r>
              <a:rPr lang="en-US" b="1" dirty="0">
                <a:solidFill>
                  <a:schemeClr val="bg1"/>
                </a:solidFill>
              </a:rPr>
              <a:t>A student is a “Participant” if…</a:t>
            </a:r>
          </a:p>
        </p:txBody>
      </p:sp>
    </p:spTree>
    <p:extLst>
      <p:ext uri="{BB962C8B-B14F-4D97-AF65-F5344CB8AC3E}">
        <p14:creationId xmlns:p14="http://schemas.microsoft.com/office/powerpoint/2010/main" val="1543351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3371309"/>
          </a:xfrm>
        </p:spPr>
        <p:txBody>
          <a:bodyPr anchor="ctr">
            <a:noAutofit/>
          </a:bodyPr>
          <a:lstStyle/>
          <a:p>
            <a:pPr algn="ctr" eaLnBrk="1" hangingPunct="1"/>
            <a:r>
              <a:rPr lang="en-US" b="1" dirty="0">
                <a:solidFill>
                  <a:srgbClr val="000099"/>
                </a:solidFill>
                <a:latin typeface="Arial" panose="020B0604020202020204" pitchFamily="34" charset="0"/>
                <a:cs typeface="Arial" panose="020B0604020202020204" pitchFamily="34" charset="0"/>
              </a:rPr>
              <a:t>Improprieties Irregularities </a:t>
            </a:r>
            <a:br>
              <a:rPr lang="en-US" b="1" dirty="0">
                <a:solidFill>
                  <a:srgbClr val="000099"/>
                </a:solidFill>
                <a:latin typeface="Arial" panose="020B0604020202020204" pitchFamily="34" charset="0"/>
                <a:cs typeface="Arial" panose="020B0604020202020204" pitchFamily="34" charset="0"/>
              </a:rPr>
            </a:br>
            <a:r>
              <a:rPr lang="en-US" b="1" dirty="0">
                <a:solidFill>
                  <a:srgbClr val="000099"/>
                </a:solidFill>
                <a:latin typeface="Arial" panose="020B0604020202020204" pitchFamily="34" charset="0"/>
                <a:cs typeface="Arial" panose="020B0604020202020204" pitchFamily="34" charset="0"/>
              </a:rPr>
              <a:t>and </a:t>
            </a:r>
            <a:br>
              <a:rPr lang="en-US" b="1" dirty="0">
                <a:solidFill>
                  <a:srgbClr val="000099"/>
                </a:solidFill>
                <a:latin typeface="Arial" panose="020B0604020202020204" pitchFamily="34" charset="0"/>
                <a:cs typeface="Arial" panose="020B0604020202020204" pitchFamily="34" charset="0"/>
              </a:rPr>
            </a:br>
            <a:r>
              <a:rPr lang="en-US" b="1" dirty="0">
                <a:solidFill>
                  <a:srgbClr val="000099"/>
                </a:solidFill>
                <a:latin typeface="Arial" panose="020B0604020202020204" pitchFamily="34" charset="0"/>
                <a:cs typeface="Arial" panose="020B0604020202020204" pitchFamily="34" charset="0"/>
              </a:rPr>
              <a:t>Breaches</a:t>
            </a:r>
          </a:p>
        </p:txBody>
      </p:sp>
    </p:spTree>
    <p:extLst>
      <p:ext uri="{BB962C8B-B14F-4D97-AF65-F5344CB8AC3E}">
        <p14:creationId xmlns:p14="http://schemas.microsoft.com/office/powerpoint/2010/main" val="3003964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1177" y="0"/>
            <a:ext cx="7886700" cy="914400"/>
          </a:xfrm>
        </p:spPr>
        <p:txBody>
          <a:bodyPr>
            <a:normAutofit/>
          </a:bodyPr>
          <a:lstStyle/>
          <a:p>
            <a:pPr algn="ctr" eaLnBrk="1" hangingPunct="1"/>
            <a:r>
              <a:rPr lang="en-US" sz="3600" b="1" dirty="0">
                <a:ln w="0"/>
                <a:solidFill>
                  <a:srgbClr val="000099"/>
                </a:solidFill>
                <a:latin typeface="Arial" panose="020B0604020202020204" pitchFamily="34" charset="0"/>
                <a:cs typeface="Arial" panose="020B0604020202020204" pitchFamily="34" charset="0"/>
              </a:rPr>
              <a:t>Test Security Levels</a:t>
            </a:r>
          </a:p>
        </p:txBody>
      </p:sp>
      <p:graphicFrame>
        <p:nvGraphicFramePr>
          <p:cNvPr id="9" name="Table 8"/>
          <p:cNvGraphicFramePr>
            <a:graphicFrameLocks noGrp="1"/>
          </p:cNvGraphicFramePr>
          <p:nvPr>
            <p:extLst>
              <p:ext uri="{D42A27DB-BD31-4B8C-83A1-F6EECF244321}">
                <p14:modId xmlns:p14="http://schemas.microsoft.com/office/powerpoint/2010/main" val="3360987784"/>
              </p:ext>
            </p:extLst>
          </p:nvPr>
        </p:nvGraphicFramePr>
        <p:xfrm>
          <a:off x="504825" y="914399"/>
          <a:ext cx="8229600" cy="4257675"/>
        </p:xfrm>
        <a:graphic>
          <a:graphicData uri="http://schemas.openxmlformats.org/drawingml/2006/table">
            <a:tbl>
              <a:tblPr firstRow="1" bandRow="1">
                <a:tableStyleId>{5C22544A-7EE6-4342-B048-85BDC9FD1C3A}</a:tableStyleId>
              </a:tblPr>
              <a:tblGrid>
                <a:gridCol w="2263140">
                  <a:extLst>
                    <a:ext uri="{9D8B030D-6E8A-4147-A177-3AD203B41FA5}">
                      <a16:colId xmlns:a16="http://schemas.microsoft.com/office/drawing/2014/main" val="20000"/>
                    </a:ext>
                  </a:extLst>
                </a:gridCol>
                <a:gridCol w="5966460">
                  <a:extLst>
                    <a:ext uri="{9D8B030D-6E8A-4147-A177-3AD203B41FA5}">
                      <a16:colId xmlns:a16="http://schemas.microsoft.com/office/drawing/2014/main" val="20001"/>
                    </a:ext>
                  </a:extLst>
                </a:gridCol>
              </a:tblGrid>
              <a:tr h="470943">
                <a:tc>
                  <a:txBody>
                    <a:bodyPr/>
                    <a:lstStyle/>
                    <a:p>
                      <a:r>
                        <a:rPr lang="en-US" dirty="0"/>
                        <a:t>Type</a:t>
                      </a:r>
                    </a:p>
                  </a:txBody>
                  <a:tcPr anchor="ctr"/>
                </a:tc>
                <a:tc>
                  <a:txBody>
                    <a:bodyPr/>
                    <a:lstStyle/>
                    <a:p>
                      <a:r>
                        <a:rPr lang="en-US" dirty="0"/>
                        <a:t>Action</a:t>
                      </a:r>
                    </a:p>
                  </a:txBody>
                  <a:tcPr anchor="ctr"/>
                </a:tc>
                <a:extLst>
                  <a:ext uri="{0D108BD9-81ED-4DB2-BD59-A6C34878D82A}">
                    <a16:rowId xmlns:a16="http://schemas.microsoft.com/office/drawing/2014/main" val="10000"/>
                  </a:ext>
                </a:extLst>
              </a:tr>
              <a:tr h="1262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mn-lt"/>
                          <a:ea typeface="+mn-ea"/>
                          <a:cs typeface="+mn-cs"/>
                        </a:rPr>
                        <a:t>Impropriety</a:t>
                      </a:r>
                      <a:endParaRPr lang="en-US" sz="2400" kern="1200" dirty="0">
                        <a:solidFill>
                          <a:schemeClr val="dk1"/>
                        </a:solidFill>
                        <a:effectLst/>
                        <a:latin typeface="+mn-lt"/>
                        <a:ea typeface="+mn-ea"/>
                        <a:cs typeface="+mn-cs"/>
                      </a:endParaRPr>
                    </a:p>
                  </a:txBody>
                  <a:tcPr anchor="ctr"/>
                </a:tc>
                <a:tc>
                  <a:txBody>
                    <a:bodyPr/>
                    <a:lstStyle/>
                    <a:p>
                      <a:r>
                        <a:rPr lang="en-US" sz="2400" kern="1200" dirty="0">
                          <a:solidFill>
                            <a:schemeClr val="dk1"/>
                          </a:solidFill>
                          <a:effectLst/>
                          <a:latin typeface="+mn-lt"/>
                          <a:ea typeface="+mn-ea"/>
                          <a:cs typeface="+mn-cs"/>
                        </a:rPr>
                        <a:t>Incident corrected and contained at the district/school or entered in the Appeals module of TIDE (if appropriate).</a:t>
                      </a:r>
                      <a:endParaRPr lang="en-US" sz="2400" dirty="0"/>
                    </a:p>
                  </a:txBody>
                  <a:tcPr anchor="ctr"/>
                </a:tc>
                <a:extLst>
                  <a:ext uri="{0D108BD9-81ED-4DB2-BD59-A6C34878D82A}">
                    <a16:rowId xmlns:a16="http://schemas.microsoft.com/office/drawing/2014/main" val="10001"/>
                  </a:ext>
                </a:extLst>
              </a:tr>
              <a:tr h="1262244">
                <a:tc>
                  <a:txBody>
                    <a:bodyPr/>
                    <a:lstStyle/>
                    <a:p>
                      <a:r>
                        <a:rPr lang="en-US" sz="2400" b="1" kern="1200" dirty="0">
                          <a:solidFill>
                            <a:schemeClr val="dk1"/>
                          </a:solidFill>
                          <a:effectLst/>
                          <a:latin typeface="+mn-lt"/>
                          <a:ea typeface="+mn-ea"/>
                          <a:cs typeface="+mn-cs"/>
                        </a:rPr>
                        <a:t>Irregularity</a:t>
                      </a:r>
                      <a:endParaRPr lang="en-US" sz="2400" dirty="0"/>
                    </a:p>
                  </a:txBody>
                  <a:tcPr anchor="ctr"/>
                </a:tc>
                <a:tc>
                  <a:txBody>
                    <a:bodyPr/>
                    <a:lstStyle/>
                    <a:p>
                      <a:r>
                        <a:rPr lang="en-US" sz="2400" kern="1200" dirty="0">
                          <a:solidFill>
                            <a:schemeClr val="dk1"/>
                          </a:solidFill>
                          <a:effectLst/>
                          <a:latin typeface="+mn-lt"/>
                          <a:ea typeface="+mn-ea"/>
                          <a:cs typeface="+mn-cs"/>
                        </a:rPr>
                        <a:t>I</a:t>
                      </a:r>
                      <a:r>
                        <a:rPr lang="en-US" sz="2400" kern="1200">
                          <a:solidFill>
                            <a:schemeClr val="dk1"/>
                          </a:solidFill>
                          <a:effectLst/>
                          <a:latin typeface="+mn-lt"/>
                          <a:ea typeface="+mn-ea"/>
                          <a:cs typeface="+mn-cs"/>
                        </a:rPr>
                        <a:t>ncident </a:t>
                      </a:r>
                      <a:r>
                        <a:rPr lang="en-US" sz="2400" kern="1200" dirty="0">
                          <a:solidFill>
                            <a:schemeClr val="dk1"/>
                          </a:solidFill>
                          <a:effectLst/>
                          <a:latin typeface="+mn-lt"/>
                          <a:ea typeface="+mn-ea"/>
                          <a:cs typeface="+mn-cs"/>
                        </a:rPr>
                        <a:t>submitted in the Appeals module of TIDE (if appropriate) by end of the day of the incident.</a:t>
                      </a:r>
                      <a:endParaRPr lang="en-US" sz="2400" dirty="0"/>
                    </a:p>
                  </a:txBody>
                  <a:tcPr anchor="ctr"/>
                </a:tc>
                <a:extLst>
                  <a:ext uri="{0D108BD9-81ED-4DB2-BD59-A6C34878D82A}">
                    <a16:rowId xmlns:a16="http://schemas.microsoft.com/office/drawing/2014/main" val="10002"/>
                  </a:ext>
                </a:extLst>
              </a:tr>
              <a:tr h="1262244">
                <a:tc>
                  <a:txBody>
                    <a:bodyPr/>
                    <a:lstStyle/>
                    <a:p>
                      <a:r>
                        <a:rPr lang="en-US" sz="2400" b="1" kern="1200" dirty="0">
                          <a:solidFill>
                            <a:schemeClr val="dk1"/>
                          </a:solidFill>
                          <a:effectLst/>
                          <a:latin typeface="+mn-lt"/>
                          <a:ea typeface="+mn-ea"/>
                          <a:cs typeface="+mn-cs"/>
                        </a:rPr>
                        <a:t>Breach</a:t>
                      </a:r>
                      <a:endParaRPr lang="en-US" sz="2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The </a:t>
                      </a:r>
                      <a:r>
                        <a:rPr lang="en-US" sz="2400" b="1" kern="1200" baseline="0" dirty="0">
                          <a:solidFill>
                            <a:schemeClr val="dk1"/>
                          </a:solidFill>
                          <a:effectLst/>
                          <a:latin typeface="+mn-lt"/>
                          <a:ea typeface="+mn-ea"/>
                          <a:cs typeface="+mn-cs"/>
                        </a:rPr>
                        <a:t>District Test Coordinator </a:t>
                      </a:r>
                      <a:r>
                        <a:rPr lang="en-US" sz="2400" kern="1200" dirty="0">
                          <a:solidFill>
                            <a:schemeClr val="dk1"/>
                          </a:solidFill>
                          <a:effectLst/>
                          <a:latin typeface="+mn-lt"/>
                          <a:ea typeface="+mn-ea"/>
                          <a:cs typeface="+mn-cs"/>
                        </a:rPr>
                        <a:t>must immediately notify the CSDE</a:t>
                      </a:r>
                      <a:r>
                        <a:rPr lang="en-US" sz="2400" kern="1200" baseline="0" dirty="0">
                          <a:solidFill>
                            <a:schemeClr val="dk1"/>
                          </a:solidFill>
                          <a:effectLst/>
                          <a:latin typeface="+mn-lt"/>
                          <a:ea typeface="+mn-ea"/>
                          <a:cs typeface="+mn-cs"/>
                        </a:rPr>
                        <a:t> </a:t>
                      </a:r>
                      <a:r>
                        <a:rPr lang="en-US" sz="2400" kern="1200" dirty="0">
                          <a:solidFill>
                            <a:schemeClr val="dk1"/>
                          </a:solidFill>
                          <a:effectLst/>
                          <a:latin typeface="+mn-lt"/>
                          <a:ea typeface="+mn-ea"/>
                          <a:cs typeface="+mn-cs"/>
                        </a:rPr>
                        <a:t>at </a:t>
                      </a:r>
                      <a:r>
                        <a:rPr lang="en-US" sz="2400" b="1" kern="1200" dirty="0">
                          <a:solidFill>
                            <a:schemeClr val="dk1"/>
                          </a:solidFill>
                          <a:effectLst/>
                          <a:latin typeface="+mn-lt"/>
                          <a:ea typeface="+mn-ea"/>
                          <a:cs typeface="+mn-cs"/>
                        </a:rPr>
                        <a:t>860-713-6860. </a:t>
                      </a:r>
                      <a:endParaRPr lang="en-US" sz="2400" dirty="0"/>
                    </a:p>
                  </a:txBody>
                  <a:tcPr anchor="ctr"/>
                </a:tc>
                <a:extLst>
                  <a:ext uri="{0D108BD9-81ED-4DB2-BD59-A6C34878D82A}">
                    <a16:rowId xmlns:a16="http://schemas.microsoft.com/office/drawing/2014/main" val="10003"/>
                  </a:ext>
                </a:extLst>
              </a:tr>
            </a:tbl>
          </a:graphicData>
        </a:graphic>
      </p:graphicFrame>
      <p:sp>
        <p:nvSpPr>
          <p:cNvPr id="11" name="TextBox 10"/>
          <p:cNvSpPr txBox="1"/>
          <p:nvPr/>
        </p:nvSpPr>
        <p:spPr>
          <a:xfrm>
            <a:off x="504825" y="5248275"/>
            <a:ext cx="8229601" cy="646331"/>
          </a:xfrm>
          <a:prstGeom prst="rect">
            <a:avLst/>
          </a:prstGeom>
          <a:noFill/>
        </p:spPr>
        <p:txBody>
          <a:bodyPr wrap="square" rtlCol="0">
            <a:spAutoFit/>
          </a:bodyPr>
          <a:lstStyle/>
          <a:p>
            <a:pPr marL="628650" indent="-628650"/>
            <a:r>
              <a:rPr lang="en-US" sz="1800" dirty="0">
                <a:solidFill>
                  <a:prstClr val="black"/>
                </a:solidFill>
              </a:rPr>
              <a:t>Note: The Test Security Levels are fully described in Appendix G of the Test Coordinator’s Manual.</a:t>
            </a:r>
          </a:p>
        </p:txBody>
      </p:sp>
    </p:spTree>
    <p:extLst>
      <p:ext uri="{BB962C8B-B14F-4D97-AF65-F5344CB8AC3E}">
        <p14:creationId xmlns:p14="http://schemas.microsoft.com/office/powerpoint/2010/main" val="1370026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7" name="Rectangle 2"/>
          <p:cNvSpPr>
            <a:spLocks noGrp="1" noChangeArrowheads="1"/>
          </p:cNvSpPr>
          <p:nvPr>
            <p:ph type="title" idx="4294967295"/>
          </p:nvPr>
        </p:nvSpPr>
        <p:spPr>
          <a:xfrm>
            <a:off x="0" y="0"/>
            <a:ext cx="9144000" cy="1097280"/>
          </a:xfrm>
        </p:spPr>
        <p:txBody>
          <a:bodyPr>
            <a:noAutofit/>
          </a:bodyPr>
          <a:lstStyle/>
          <a:p>
            <a:pPr algn="ctr" eaLnBrk="1" hangingPunct="1"/>
            <a:r>
              <a:rPr lang="en-US" altLang="en-US" sz="3600" b="1" dirty="0">
                <a:ln w="0"/>
                <a:solidFill>
                  <a:srgbClr val="000099"/>
                </a:solidFill>
                <a:latin typeface="Arial" panose="020B0604020202020204" pitchFamily="34" charset="0"/>
                <a:cs typeface="Arial" panose="020B0604020202020204" pitchFamily="34" charset="0"/>
              </a:rPr>
              <a:t>CSDE Assessment Staff</a:t>
            </a:r>
            <a:br>
              <a:rPr lang="en-US" altLang="en-US" sz="3600" b="1" dirty="0">
                <a:ln w="0"/>
                <a:solidFill>
                  <a:srgbClr val="000099"/>
                </a:solidFill>
                <a:latin typeface="Arial" panose="020B0604020202020204" pitchFamily="34" charset="0"/>
                <a:cs typeface="Arial" panose="020B0604020202020204" pitchFamily="34" charset="0"/>
              </a:rPr>
            </a:br>
            <a:r>
              <a:rPr lang="en-US" altLang="en-US" sz="3600" b="1" dirty="0">
                <a:ln w="0"/>
                <a:solidFill>
                  <a:srgbClr val="000099"/>
                </a:solidFill>
                <a:latin typeface="Arial" panose="020B0604020202020204" pitchFamily="34" charset="0"/>
                <a:cs typeface="Arial" panose="020B0604020202020204" pitchFamily="34" charset="0"/>
              </a:rPr>
              <a:t>Performance Office</a:t>
            </a:r>
          </a:p>
        </p:txBody>
      </p:sp>
      <p:sp>
        <p:nvSpPr>
          <p:cNvPr id="26628" name="Rectangle 3"/>
          <p:cNvSpPr>
            <a:spLocks noGrp="1" noChangeArrowheads="1"/>
          </p:cNvSpPr>
          <p:nvPr>
            <p:ph idx="4294967295"/>
          </p:nvPr>
        </p:nvSpPr>
        <p:spPr>
          <a:xfrm>
            <a:off x="872360" y="1565782"/>
            <a:ext cx="6705600" cy="1226841"/>
          </a:xfrm>
        </p:spPr>
        <p:txBody>
          <a:bodyPr numCol="1">
            <a:noAutofit/>
          </a:bodyPr>
          <a:lstStyle/>
          <a:p>
            <a:pPr marL="457200" lvl="1" indent="0" algn="ctr" defTabSz="457200">
              <a:lnSpc>
                <a:spcPct val="100000"/>
              </a:lnSpc>
              <a:spcBef>
                <a:spcPts val="0"/>
              </a:spcBef>
              <a:buClr>
                <a:srgbClr val="299D37"/>
              </a:buClr>
              <a:buSzPct val="150000"/>
              <a:buNone/>
            </a:pPr>
            <a:r>
              <a:rPr lang="en-US" altLang="en-US" dirty="0">
                <a:latin typeface="Arial" panose="020B0604020202020204" pitchFamily="34" charset="0"/>
                <a:cs typeface="Arial" panose="020B0604020202020204" pitchFamily="34" charset="0"/>
              </a:rPr>
              <a:t>Cristi Alberino, Ph.D.</a:t>
            </a:r>
          </a:p>
          <a:p>
            <a:pPr marL="457200" lvl="1" indent="0" algn="ctr" defTabSz="457200">
              <a:lnSpc>
                <a:spcPct val="100000"/>
              </a:lnSpc>
              <a:spcBef>
                <a:spcPts val="0"/>
              </a:spcBef>
              <a:buClr>
                <a:srgbClr val="299D37"/>
              </a:buClr>
              <a:buSzPct val="150000"/>
              <a:buNone/>
            </a:pPr>
            <a:r>
              <a:rPr lang="en-US" altLang="en-US" dirty="0">
                <a:solidFill>
                  <a:schemeClr val="tx2"/>
                </a:solidFill>
                <a:latin typeface="Arial" panose="020B0604020202020204" pitchFamily="34" charset="0"/>
                <a:cs typeface="Arial" panose="020B0604020202020204" pitchFamily="34" charset="0"/>
                <a:hlinkClick r:id="rId4"/>
              </a:rPr>
              <a:t>Cristi.Alberino@ct.gov</a:t>
            </a:r>
            <a:r>
              <a:rPr lang="en-US" altLang="en-US" dirty="0">
                <a:solidFill>
                  <a:schemeClr val="tx2"/>
                </a:solidFill>
                <a:latin typeface="Arial" panose="020B0604020202020204" pitchFamily="34" charset="0"/>
                <a:cs typeface="Arial" panose="020B0604020202020204" pitchFamily="34" charset="0"/>
              </a:rPr>
              <a:t> </a:t>
            </a:r>
          </a:p>
          <a:p>
            <a:pPr marL="457200" lvl="1" indent="0" algn="ctr" defTabSz="457200">
              <a:lnSpc>
                <a:spcPct val="100000"/>
              </a:lnSpc>
              <a:spcBef>
                <a:spcPts val="0"/>
              </a:spcBef>
              <a:buClr>
                <a:srgbClr val="299D37"/>
              </a:buClr>
              <a:buSzPct val="150000"/>
              <a:buNone/>
            </a:pPr>
            <a:r>
              <a:rPr lang="en-US" altLang="en-US" dirty="0">
                <a:latin typeface="Arial" panose="020B0604020202020204" pitchFamily="34" charset="0"/>
                <a:cs typeface="Arial" panose="020B0604020202020204" pitchFamily="34" charset="0"/>
              </a:rPr>
              <a:t>(860) 713-6862</a:t>
            </a:r>
          </a:p>
          <a:p>
            <a:pPr marL="457200" lvl="1" indent="0" algn="ctr">
              <a:lnSpc>
                <a:spcPct val="100000"/>
              </a:lnSpc>
              <a:spcBef>
                <a:spcPts val="0"/>
              </a:spcBef>
              <a:buNone/>
            </a:pPr>
            <a:r>
              <a:rPr lang="en-US" altLang="en-US" b="1" dirty="0">
                <a:latin typeface="Arial" panose="020B0604020202020204" pitchFamily="34" charset="0"/>
                <a:cs typeface="Arial" panose="020B0604020202020204" pitchFamily="34" charset="0"/>
              </a:rPr>
              <a:t> </a:t>
            </a:r>
          </a:p>
          <a:p>
            <a:pPr algn="ctr">
              <a:lnSpc>
                <a:spcPct val="100000"/>
              </a:lnSpc>
              <a:spcBef>
                <a:spcPts val="0"/>
              </a:spcBef>
              <a:buNone/>
            </a:pPr>
            <a:endParaRPr lang="en-US" altLang="en-US" sz="2400" dirty="0">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a:xfrm>
            <a:off x="2409908" y="1143861"/>
            <a:ext cx="4148548" cy="6545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00000"/>
              </a:lnSpc>
              <a:spcBef>
                <a:spcPts val="0"/>
              </a:spcBef>
              <a:spcAft>
                <a:spcPts val="0"/>
              </a:spcAft>
              <a:buFont typeface="Arial" panose="020B0604020202020204" pitchFamily="34" charset="0"/>
              <a:buNone/>
            </a:pPr>
            <a:r>
              <a:rPr lang="en-US" altLang="en-US" sz="2400" b="1" dirty="0">
                <a:latin typeface="Arial" panose="020B0604020202020204" pitchFamily="34" charset="0"/>
                <a:cs typeface="Arial" panose="020B0604020202020204" pitchFamily="34" charset="0"/>
              </a:rPr>
              <a:t>Smarter Balanced</a:t>
            </a:r>
          </a:p>
        </p:txBody>
      </p:sp>
      <p:sp>
        <p:nvSpPr>
          <p:cNvPr id="8" name="Rectangle 3"/>
          <p:cNvSpPr txBox="1">
            <a:spLocks noChangeArrowheads="1"/>
          </p:cNvSpPr>
          <p:nvPr/>
        </p:nvSpPr>
        <p:spPr>
          <a:xfrm>
            <a:off x="-182618" y="2850644"/>
            <a:ext cx="9144000" cy="376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00000"/>
              </a:lnSpc>
              <a:spcBef>
                <a:spcPts val="0"/>
              </a:spcBef>
              <a:spcAft>
                <a:spcPts val="0"/>
              </a:spcAft>
              <a:buFont typeface="Arial" panose="020B0604020202020204" pitchFamily="34" charset="0"/>
              <a:buNone/>
            </a:pPr>
            <a:r>
              <a:rPr lang="en-US" altLang="en-US" sz="2400" b="1" dirty="0">
                <a:latin typeface="Arial" panose="020B0604020202020204" pitchFamily="34" charset="0"/>
                <a:cs typeface="Arial" panose="020B0604020202020204" pitchFamily="34" charset="0"/>
              </a:rPr>
              <a:t>Connecticut</a:t>
            </a:r>
            <a:r>
              <a:rPr lang="en-US" altLang="en-US" sz="2400" b="1" dirty="0">
                <a:latin typeface="Franklin Gothic Medium" panose="020B0603020102020204" pitchFamily="34" charset="0"/>
              </a:rPr>
              <a:t> SAT School Day</a:t>
            </a:r>
            <a:endParaRPr lang="en-US" altLang="en-US" sz="2400" dirty="0">
              <a:latin typeface="Franklin Gothic Medium" panose="020B0603020102020204" pitchFamily="34" charset="0"/>
            </a:endParaRPr>
          </a:p>
        </p:txBody>
      </p:sp>
      <p:sp>
        <p:nvSpPr>
          <p:cNvPr id="9" name="Rectangle 3"/>
          <p:cNvSpPr txBox="1">
            <a:spLocks noChangeArrowheads="1"/>
          </p:cNvSpPr>
          <p:nvPr/>
        </p:nvSpPr>
        <p:spPr>
          <a:xfrm>
            <a:off x="2787861" y="3220338"/>
            <a:ext cx="3383914" cy="1407512"/>
          </a:xfrm>
          <a:prstGeom prst="rect">
            <a:avLst/>
          </a:prstGeom>
        </p:spPr>
        <p:txBody>
          <a:bodyPr vert="horz" lIns="91440" tIns="45720" rIns="91440" bIns="45720" numCol="1" rtlCol="0">
            <a:normAutofit fontScale="92500"/>
          </a:bodyPr>
          <a:lstStyle>
            <a:lvl1pPr marL="228600" indent="-228600" defTabSz="914400" eaLnBrk="1" latinLnBrk="0" hangingPunct="1">
              <a:lnSpc>
                <a:spcPct val="100000"/>
              </a:lnSpc>
              <a:spcBef>
                <a:spcPts val="0"/>
              </a:spcBef>
              <a:buFont typeface="Arial" panose="020B0604020202020204" pitchFamily="34" charset="0"/>
              <a:buNone/>
              <a:defRPr sz="2400" b="1">
                <a:solidFill>
                  <a:schemeClr val="tx2"/>
                </a:solidFill>
                <a:latin typeface="Franklin Gothic Medium" panose="020B060302010202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algn="ctr"/>
            <a:r>
              <a:rPr lang="en-US" altLang="en-US" b="0" dirty="0">
                <a:solidFill>
                  <a:schemeClr val="tx1"/>
                </a:solidFill>
                <a:latin typeface="Arial" panose="020B0604020202020204" pitchFamily="34" charset="0"/>
                <a:cs typeface="Arial" panose="020B0604020202020204" pitchFamily="34" charset="0"/>
              </a:rPr>
              <a:t>Michelle Rosado</a:t>
            </a:r>
          </a:p>
          <a:p>
            <a:pPr algn="ctr"/>
            <a:r>
              <a:rPr lang="en-US" altLang="en-US" b="0" dirty="0">
                <a:solidFill>
                  <a:srgbClr val="44546A"/>
                </a:solidFill>
                <a:latin typeface="Arial" panose="020B0604020202020204" pitchFamily="34" charset="0"/>
                <a:cs typeface="Arial" panose="020B0604020202020204" pitchFamily="34" charset="0"/>
                <a:hlinkClick r:id="rId5"/>
              </a:rPr>
              <a:t>Michelle.Rosado@ct.gov</a:t>
            </a:r>
            <a:r>
              <a:rPr lang="en-US" altLang="en-US" b="0" dirty="0">
                <a:solidFill>
                  <a:srgbClr val="44546A"/>
                </a:solidFill>
                <a:latin typeface="Arial" panose="020B0604020202020204" pitchFamily="34" charset="0"/>
                <a:cs typeface="Arial" panose="020B0604020202020204" pitchFamily="34" charset="0"/>
              </a:rPr>
              <a:t> </a:t>
            </a:r>
          </a:p>
          <a:p>
            <a:pPr algn="ctr"/>
            <a:r>
              <a:rPr lang="en-US" altLang="en-US" b="0" dirty="0">
                <a:solidFill>
                  <a:schemeClr val="tx1"/>
                </a:solidFill>
                <a:latin typeface="Arial" panose="020B0604020202020204" pitchFamily="34" charset="0"/>
                <a:cs typeface="Arial" panose="020B0604020202020204" pitchFamily="34" charset="0"/>
              </a:rPr>
              <a:t>(860) 713-6748</a:t>
            </a:r>
          </a:p>
          <a:p>
            <a:pPr>
              <a:lnSpc>
                <a:spcPct val="120000"/>
              </a:lnSpc>
            </a:pPr>
            <a:endParaRPr lang="en-US" altLang="en-US" dirty="0">
              <a:solidFill>
                <a:srgbClr val="44546A"/>
              </a:solidFill>
              <a:latin typeface="Arial" panose="020B0604020202020204" pitchFamily="34" charset="0"/>
              <a:cs typeface="Arial" panose="020B0604020202020204" pitchFamily="34" charset="0"/>
            </a:endParaRPr>
          </a:p>
          <a:p>
            <a:endParaRPr lang="en-US" altLang="en-US" dirty="0">
              <a:solidFill>
                <a:srgbClr val="44546A"/>
              </a:solidFill>
              <a:latin typeface="Arial" panose="020B0604020202020204" pitchFamily="34" charset="0"/>
              <a:cs typeface="Arial" panose="020B0604020202020204" pitchFamily="34" charset="0"/>
            </a:endParaRPr>
          </a:p>
        </p:txBody>
      </p:sp>
      <p:sp>
        <p:nvSpPr>
          <p:cNvPr id="10" name="Rectangle 3"/>
          <p:cNvSpPr txBox="1">
            <a:spLocks noChangeArrowheads="1"/>
          </p:cNvSpPr>
          <p:nvPr/>
        </p:nvSpPr>
        <p:spPr>
          <a:xfrm>
            <a:off x="2084979" y="4977859"/>
            <a:ext cx="4789678" cy="1407512"/>
          </a:xfrm>
          <a:prstGeom prst="rect">
            <a:avLst/>
          </a:prstGeom>
        </p:spPr>
        <p:txBody>
          <a:bodyPr vert="horz" lIns="91440" tIns="45720" rIns="91440" bIns="45720" numCol="1" rtlCol="0">
            <a:normAutofit/>
          </a:bodyPr>
          <a:lstStyle>
            <a:lvl1pPr marL="228600" indent="-228600" defTabSz="914400" eaLnBrk="1" latinLnBrk="0" hangingPunct="1">
              <a:lnSpc>
                <a:spcPct val="100000"/>
              </a:lnSpc>
              <a:spcBef>
                <a:spcPts val="0"/>
              </a:spcBef>
              <a:buFont typeface="Arial" panose="020B0604020202020204" pitchFamily="34" charset="0"/>
              <a:buNone/>
              <a:defRPr sz="2400" b="1">
                <a:solidFill>
                  <a:schemeClr val="tx2"/>
                </a:solidFill>
                <a:latin typeface="Franklin Gothic Medium" panose="020B060302010202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algn="ctr"/>
            <a:r>
              <a:rPr lang="en-US" altLang="en-US" b="0" dirty="0">
                <a:solidFill>
                  <a:schemeClr val="tx1"/>
                </a:solidFill>
                <a:latin typeface="Arial" panose="020B0604020202020204" pitchFamily="34" charset="0"/>
                <a:cs typeface="Arial" panose="020B0604020202020204" pitchFamily="34" charset="0"/>
              </a:rPr>
              <a:t>Marlene Chameroy</a:t>
            </a:r>
          </a:p>
          <a:p>
            <a:pPr algn="ctr"/>
            <a:r>
              <a:rPr lang="en-US" altLang="en-US" b="0" dirty="0">
                <a:solidFill>
                  <a:srgbClr val="44546A"/>
                </a:solidFill>
                <a:latin typeface="Arial" panose="020B0604020202020204" pitchFamily="34" charset="0"/>
                <a:cs typeface="Arial" panose="020B0604020202020204" pitchFamily="34" charset="0"/>
                <a:hlinkClick r:id="rId5"/>
              </a:rPr>
              <a:t>Marlene.Chameroy@ct.gov</a:t>
            </a:r>
            <a:r>
              <a:rPr lang="en-US" altLang="en-US" b="0" dirty="0">
                <a:solidFill>
                  <a:srgbClr val="44546A"/>
                </a:solidFill>
                <a:latin typeface="Arial" panose="020B0604020202020204" pitchFamily="34" charset="0"/>
                <a:cs typeface="Arial" panose="020B0604020202020204" pitchFamily="34" charset="0"/>
              </a:rPr>
              <a:t> </a:t>
            </a:r>
          </a:p>
          <a:p>
            <a:pPr algn="ctr"/>
            <a:r>
              <a:rPr lang="en-US" altLang="en-US" b="0" dirty="0">
                <a:solidFill>
                  <a:schemeClr val="tx1"/>
                </a:solidFill>
                <a:latin typeface="Arial" panose="020B0604020202020204" pitchFamily="34" charset="0"/>
                <a:cs typeface="Arial" panose="020B0604020202020204" pitchFamily="34" charset="0"/>
              </a:rPr>
              <a:t>(860) 713-6860</a:t>
            </a:r>
          </a:p>
          <a:p>
            <a:pPr>
              <a:lnSpc>
                <a:spcPct val="120000"/>
              </a:lnSpc>
            </a:pPr>
            <a:endParaRPr lang="en-US" altLang="en-US" dirty="0">
              <a:solidFill>
                <a:srgbClr val="44546A"/>
              </a:solidFill>
              <a:latin typeface="Arial" panose="020B0604020202020204" pitchFamily="34" charset="0"/>
              <a:cs typeface="Arial" panose="020B0604020202020204" pitchFamily="34" charset="0"/>
            </a:endParaRPr>
          </a:p>
          <a:p>
            <a:endParaRPr lang="en-US" altLang="en-US" dirty="0">
              <a:solidFill>
                <a:srgbClr val="44546A"/>
              </a:solidFill>
              <a:latin typeface="Arial" panose="020B0604020202020204" pitchFamily="34" charset="0"/>
              <a:cs typeface="Arial" panose="020B0604020202020204" pitchFamily="34" charset="0"/>
            </a:endParaRPr>
          </a:p>
        </p:txBody>
      </p:sp>
      <p:sp>
        <p:nvSpPr>
          <p:cNvPr id="11" name="Rectangle 3"/>
          <p:cNvSpPr txBox="1">
            <a:spLocks noChangeArrowheads="1"/>
          </p:cNvSpPr>
          <p:nvPr/>
        </p:nvSpPr>
        <p:spPr>
          <a:xfrm>
            <a:off x="-149961" y="4385530"/>
            <a:ext cx="9144000" cy="376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00000"/>
              </a:lnSpc>
              <a:spcBef>
                <a:spcPts val="0"/>
              </a:spcBef>
              <a:spcAft>
                <a:spcPts val="0"/>
              </a:spcAft>
              <a:buFont typeface="Arial" panose="020B0604020202020204" pitchFamily="34" charset="0"/>
              <a:buNone/>
            </a:pPr>
            <a:endParaRPr lang="en-US" altLang="en-US" sz="2400" dirty="0">
              <a:solidFill>
                <a:srgbClr val="000099"/>
              </a:solidFill>
              <a:latin typeface="Franklin Gothic Medium" panose="020B0603020102020204" pitchFamily="34" charset="0"/>
            </a:endParaRPr>
          </a:p>
        </p:txBody>
      </p:sp>
      <p:sp>
        <p:nvSpPr>
          <p:cNvPr id="12" name="Rectangle 3"/>
          <p:cNvSpPr txBox="1">
            <a:spLocks noChangeArrowheads="1"/>
          </p:cNvSpPr>
          <p:nvPr/>
        </p:nvSpPr>
        <p:spPr>
          <a:xfrm>
            <a:off x="-92182" y="4654691"/>
            <a:ext cx="9144000" cy="376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00000"/>
              </a:lnSpc>
              <a:spcBef>
                <a:spcPts val="0"/>
              </a:spcBef>
              <a:spcAft>
                <a:spcPts val="0"/>
              </a:spcAft>
              <a:buFont typeface="Arial" panose="020B0604020202020204" pitchFamily="34" charset="0"/>
              <a:buNone/>
            </a:pPr>
            <a:r>
              <a:rPr lang="en-US" altLang="en-US" sz="2400" b="1" dirty="0">
                <a:latin typeface="Franklin Gothic Medium" panose="020B0603020102020204" pitchFamily="34" charset="0"/>
              </a:rPr>
              <a:t>All </a:t>
            </a:r>
            <a:r>
              <a:rPr lang="en-US" altLang="en-US" sz="2400" b="1" dirty="0">
                <a:latin typeface="Arial" panose="020B0604020202020204" pitchFamily="34" charset="0"/>
                <a:cs typeface="Arial" panose="020B0604020202020204" pitchFamily="34" charset="0"/>
              </a:rPr>
              <a:t>Assessments Support</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231171"/>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9324" t="29514" r="10941" b="-1"/>
          <a:stretch/>
        </p:blipFill>
        <p:spPr>
          <a:xfrm>
            <a:off x="2333708" y="1168842"/>
            <a:ext cx="4476584" cy="5134110"/>
          </a:xfrm>
          <a:prstGeom prst="rect">
            <a:avLst/>
          </a:prstGeom>
        </p:spPr>
      </p:pic>
      <p:sp>
        <p:nvSpPr>
          <p:cNvPr id="2" name="Rectangle 1"/>
          <p:cNvSpPr/>
          <p:nvPr/>
        </p:nvSpPr>
        <p:spPr>
          <a:xfrm>
            <a:off x="2556102" y="381663"/>
            <a:ext cx="4031797" cy="78717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Testing</a:t>
            </a:r>
            <a:r>
              <a:rPr lang="en-US" sz="3200" b="1" dirty="0"/>
              <a:t> </a:t>
            </a:r>
            <a:r>
              <a:rPr lang="en-US" sz="3200" b="1" dirty="0">
                <a:solidFill>
                  <a:schemeClr val="tx1"/>
                </a:solidFill>
              </a:rPr>
              <a:t>Incident</a:t>
            </a:r>
          </a:p>
        </p:txBody>
      </p:sp>
    </p:spTree>
    <p:extLst>
      <p:ext uri="{BB962C8B-B14F-4D97-AF65-F5344CB8AC3E}">
        <p14:creationId xmlns:p14="http://schemas.microsoft.com/office/powerpoint/2010/main" val="2061049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3469" y="0"/>
            <a:ext cx="7886700" cy="91440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Appeal Types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75167493"/>
              </p:ext>
            </p:extLst>
          </p:nvPr>
        </p:nvGraphicFramePr>
        <p:xfrm>
          <a:off x="516834" y="777875"/>
          <a:ext cx="8122669" cy="5473946"/>
        </p:xfrm>
        <a:graphic>
          <a:graphicData uri="http://schemas.openxmlformats.org/drawingml/2006/table">
            <a:tbl>
              <a:tblPr firstRow="1" bandRow="1">
                <a:tableStyleId>{5C22544A-7EE6-4342-B048-85BDC9FD1C3A}</a:tableStyleId>
              </a:tblPr>
              <a:tblGrid>
                <a:gridCol w="1963607">
                  <a:extLst>
                    <a:ext uri="{9D8B030D-6E8A-4147-A177-3AD203B41FA5}">
                      <a16:colId xmlns:a16="http://schemas.microsoft.com/office/drawing/2014/main" val="20000"/>
                    </a:ext>
                  </a:extLst>
                </a:gridCol>
                <a:gridCol w="6159062">
                  <a:extLst>
                    <a:ext uri="{9D8B030D-6E8A-4147-A177-3AD203B41FA5}">
                      <a16:colId xmlns:a16="http://schemas.microsoft.com/office/drawing/2014/main" val="20001"/>
                    </a:ext>
                  </a:extLst>
                </a:gridCol>
              </a:tblGrid>
              <a:tr h="5515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bg1"/>
                          </a:solidFill>
                          <a:latin typeface="+mn-lt"/>
                          <a:ea typeface="+mn-ea"/>
                          <a:cs typeface="+mn-cs"/>
                        </a:rPr>
                        <a:t>Appeal Type 	</a:t>
                      </a:r>
                      <a:endParaRPr lang="en-US" sz="2000" b="1" dirty="0">
                        <a:solidFill>
                          <a:schemeClr val="bg1"/>
                        </a:solidFill>
                        <a:latin typeface="+mn-lt"/>
                      </a:endParaRPr>
                    </a:p>
                  </a:txBody>
                  <a:tcPr marL="81925" marR="81925"/>
                </a:tc>
                <a:tc>
                  <a:txBody>
                    <a:bodyPr/>
                    <a:lstStyle/>
                    <a:p>
                      <a:pPr algn="l"/>
                      <a:r>
                        <a:rPr lang="en-US" sz="2000" b="1" dirty="0">
                          <a:solidFill>
                            <a:schemeClr val="bg1"/>
                          </a:solidFill>
                          <a:latin typeface="+mn-lt"/>
                        </a:rPr>
                        <a:t>Description</a:t>
                      </a:r>
                    </a:p>
                  </a:txBody>
                  <a:tcPr marL="81925" marR="81925"/>
                </a:tc>
                <a:extLst>
                  <a:ext uri="{0D108BD9-81ED-4DB2-BD59-A6C34878D82A}">
                    <a16:rowId xmlns:a16="http://schemas.microsoft.com/office/drawing/2014/main" val="10000"/>
                  </a:ext>
                </a:extLst>
              </a:tr>
              <a:tr h="775851">
                <a:tc>
                  <a:txBody>
                    <a:bodyPr/>
                    <a:lstStyle/>
                    <a:p>
                      <a:r>
                        <a:rPr lang="en-US" sz="2000" b="1" dirty="0">
                          <a:solidFill>
                            <a:schemeClr val="tx1"/>
                          </a:solidFill>
                          <a:latin typeface="+mn-lt"/>
                        </a:rPr>
                        <a:t>Reset a Test</a:t>
                      </a:r>
                    </a:p>
                  </a:txBody>
                  <a:tcPr marL="81925" marR="81925"/>
                </a:tc>
                <a:tc>
                  <a:txBody>
                    <a:bodyPr/>
                    <a:lstStyle/>
                    <a:p>
                      <a:pPr marL="285750" indent="-285750">
                        <a:buFont typeface="Arial" panose="020B0604020202020204" pitchFamily="34" charset="0"/>
                        <a:buChar char="•"/>
                      </a:pPr>
                      <a:r>
                        <a:rPr lang="en-US" sz="2000" dirty="0">
                          <a:solidFill>
                            <a:schemeClr val="tx1"/>
                          </a:solidFill>
                          <a:latin typeface="+mn-lt"/>
                        </a:rPr>
                        <a:t>Removes the test and scores from the system</a:t>
                      </a:r>
                    </a:p>
                    <a:p>
                      <a:pPr marL="285750" indent="-285750">
                        <a:buFont typeface="Arial" panose="020B0604020202020204" pitchFamily="34" charset="0"/>
                        <a:buChar char="•"/>
                      </a:pPr>
                      <a:r>
                        <a:rPr lang="en-US" sz="2000" dirty="0">
                          <a:solidFill>
                            <a:schemeClr val="tx1"/>
                          </a:solidFill>
                          <a:latin typeface="+mn-lt"/>
                        </a:rPr>
                        <a:t>Enables student to start a new test</a:t>
                      </a:r>
                    </a:p>
                  </a:txBody>
                  <a:tcPr marL="81925" marR="81925"/>
                </a:tc>
                <a:extLst>
                  <a:ext uri="{0D108BD9-81ED-4DB2-BD59-A6C34878D82A}">
                    <a16:rowId xmlns:a16="http://schemas.microsoft.com/office/drawing/2014/main" val="10001"/>
                  </a:ext>
                </a:extLst>
              </a:tr>
              <a:tr h="662413">
                <a:tc>
                  <a:txBody>
                    <a:bodyPr/>
                    <a:lstStyle/>
                    <a:p>
                      <a:r>
                        <a:rPr lang="en-US" sz="2000" b="1" dirty="0">
                          <a:solidFill>
                            <a:schemeClr val="tx1"/>
                          </a:solidFill>
                          <a:latin typeface="+mn-lt"/>
                        </a:rPr>
                        <a:t>Re-open a Test</a:t>
                      </a:r>
                    </a:p>
                  </a:txBody>
                  <a:tcPr marL="81925" marR="81925"/>
                </a:tc>
                <a:tc>
                  <a:txBody>
                    <a:bodyPr/>
                    <a:lstStyle/>
                    <a:p>
                      <a:pPr marL="285750" indent="-285750">
                        <a:buFont typeface="Arial" panose="020B0604020202020204" pitchFamily="34" charset="0"/>
                        <a:buChar char="•"/>
                      </a:pPr>
                      <a:r>
                        <a:rPr lang="en-US" sz="2000" dirty="0">
                          <a:solidFill>
                            <a:schemeClr val="tx1"/>
                          </a:solidFill>
                          <a:latin typeface="+mn-lt"/>
                        </a:rPr>
                        <a:t>Allows for a test that has already been submitted in error or has expired to be re-opened</a:t>
                      </a:r>
                    </a:p>
                  </a:txBody>
                  <a:tcPr marL="81925" marR="81925"/>
                </a:tc>
                <a:extLst>
                  <a:ext uri="{0D108BD9-81ED-4DB2-BD59-A6C34878D82A}">
                    <a16:rowId xmlns:a16="http://schemas.microsoft.com/office/drawing/2014/main" val="10002"/>
                  </a:ext>
                </a:extLst>
              </a:tr>
              <a:tr h="674700">
                <a:tc>
                  <a:txBody>
                    <a:bodyPr/>
                    <a:lstStyle/>
                    <a:p>
                      <a:r>
                        <a:rPr lang="en-US" sz="2000" b="1" dirty="0">
                          <a:solidFill>
                            <a:schemeClr val="tx1"/>
                          </a:solidFill>
                          <a:latin typeface="+mn-lt"/>
                        </a:rPr>
                        <a:t>Re-open</a:t>
                      </a:r>
                      <a:r>
                        <a:rPr lang="en-US" sz="2000" b="1" baseline="0" dirty="0">
                          <a:solidFill>
                            <a:schemeClr val="tx1"/>
                          </a:solidFill>
                          <a:latin typeface="+mn-lt"/>
                        </a:rPr>
                        <a:t> a Test Segment </a:t>
                      </a:r>
                      <a:endParaRPr lang="en-US" sz="2000" b="1" dirty="0">
                        <a:solidFill>
                          <a:schemeClr val="tx1"/>
                        </a:solidFill>
                        <a:latin typeface="+mn-lt"/>
                      </a:endParaRPr>
                    </a:p>
                  </a:txBody>
                  <a:tcPr marL="81925" marR="81925"/>
                </a:tc>
                <a:tc>
                  <a:txBody>
                    <a:bodyPr/>
                    <a:lstStyle/>
                    <a:p>
                      <a:pPr marL="285750" indent="-285750">
                        <a:buFont typeface="Arial" panose="020B0604020202020204" pitchFamily="34" charset="0"/>
                        <a:buChar char="•"/>
                      </a:pPr>
                      <a:r>
                        <a:rPr lang="en-US" sz="2000" dirty="0">
                          <a:solidFill>
                            <a:schemeClr val="tx1"/>
                          </a:solidFill>
                          <a:latin typeface="+mn-lt"/>
                        </a:rPr>
                        <a:t>Re-opening a test segment</a:t>
                      </a:r>
                      <a:r>
                        <a:rPr lang="en-US" sz="2000" baseline="0" dirty="0">
                          <a:solidFill>
                            <a:schemeClr val="tx1"/>
                          </a:solidFill>
                          <a:latin typeface="+mn-lt"/>
                        </a:rPr>
                        <a:t> allows a student to access the first segment of a test that was submitted in error </a:t>
                      </a:r>
                      <a:endParaRPr lang="en-US" sz="2000" dirty="0">
                        <a:solidFill>
                          <a:schemeClr val="tx1"/>
                        </a:solidFill>
                        <a:latin typeface="+mn-lt"/>
                      </a:endParaRPr>
                    </a:p>
                  </a:txBody>
                  <a:tcPr marL="81925" marR="81925"/>
                </a:tc>
                <a:extLst>
                  <a:ext uri="{0D108BD9-81ED-4DB2-BD59-A6C34878D82A}">
                    <a16:rowId xmlns:a16="http://schemas.microsoft.com/office/drawing/2014/main" val="10003"/>
                  </a:ext>
                </a:extLst>
              </a:tr>
              <a:tr h="674700">
                <a:tc>
                  <a:txBody>
                    <a:bodyPr/>
                    <a:lstStyle/>
                    <a:p>
                      <a:r>
                        <a:rPr lang="en-US" sz="2000" b="1" dirty="0">
                          <a:solidFill>
                            <a:schemeClr val="tx1"/>
                          </a:solidFill>
                          <a:latin typeface="+mn-lt"/>
                        </a:rPr>
                        <a:t>Grace Period Extension</a:t>
                      </a:r>
                    </a:p>
                  </a:txBody>
                  <a:tcPr marL="81925" marR="81925"/>
                </a:tc>
                <a:tc>
                  <a:txBody>
                    <a:bodyPr/>
                    <a:lstStyle/>
                    <a:p>
                      <a:pPr marL="285750" indent="-285750">
                        <a:buFont typeface="Arial" panose="020B0604020202020204" pitchFamily="34" charset="0"/>
                        <a:buChar char="•"/>
                      </a:pPr>
                      <a:r>
                        <a:rPr lang="en-US" sz="2000" dirty="0">
                          <a:solidFill>
                            <a:schemeClr val="tx1"/>
                          </a:solidFill>
                          <a:latin typeface="+mn-lt"/>
                        </a:rPr>
                        <a:t>Granted if a test session</a:t>
                      </a:r>
                      <a:r>
                        <a:rPr lang="en-US" sz="2000" baseline="0" dirty="0">
                          <a:solidFill>
                            <a:schemeClr val="tx1"/>
                          </a:solidFill>
                          <a:latin typeface="+mn-lt"/>
                        </a:rPr>
                        <a:t> is unexpectedly interrupted</a:t>
                      </a:r>
                    </a:p>
                    <a:p>
                      <a:pPr marL="285750" indent="-285750">
                        <a:buFont typeface="Arial" panose="020B0604020202020204" pitchFamily="34" charset="0"/>
                        <a:buChar char="•"/>
                      </a:pPr>
                      <a:r>
                        <a:rPr lang="en-US" sz="2000" baseline="0" dirty="0">
                          <a:solidFill>
                            <a:schemeClr val="tx1"/>
                          </a:solidFill>
                          <a:latin typeface="+mn-lt"/>
                        </a:rPr>
                        <a:t>Allows access to all previous responses</a:t>
                      </a:r>
                      <a:endParaRPr lang="en-US" sz="2000" dirty="0">
                        <a:solidFill>
                          <a:schemeClr val="tx1"/>
                        </a:solidFill>
                        <a:latin typeface="+mn-lt"/>
                      </a:endParaRPr>
                    </a:p>
                  </a:txBody>
                  <a:tcPr marL="81925" marR="81925"/>
                </a:tc>
                <a:extLst>
                  <a:ext uri="{0D108BD9-81ED-4DB2-BD59-A6C34878D82A}">
                    <a16:rowId xmlns:a16="http://schemas.microsoft.com/office/drawing/2014/main" val="10004"/>
                  </a:ext>
                </a:extLst>
              </a:tr>
              <a:tr h="1037588">
                <a:tc>
                  <a:txBody>
                    <a:bodyPr/>
                    <a:lstStyle/>
                    <a:p>
                      <a:r>
                        <a:rPr lang="en-US" sz="2000" b="1" dirty="0">
                          <a:solidFill>
                            <a:schemeClr val="tx1"/>
                          </a:solidFill>
                          <a:latin typeface="+mn-lt"/>
                        </a:rPr>
                        <a:t>Restore a Test That Has Been Reset</a:t>
                      </a:r>
                    </a:p>
                  </a:txBody>
                  <a:tcPr marL="81925" marR="81925"/>
                </a:tc>
                <a:tc>
                  <a:txBody>
                    <a:bodyPr/>
                    <a:lstStyle/>
                    <a:p>
                      <a:pPr marL="285750" indent="-285750">
                        <a:buFont typeface="Arial" panose="020B0604020202020204" pitchFamily="34" charset="0"/>
                        <a:buChar char="•"/>
                      </a:pPr>
                      <a:r>
                        <a:rPr lang="en-US" sz="2000" dirty="0">
                          <a:solidFill>
                            <a:schemeClr val="tx1"/>
                          </a:solidFill>
                          <a:latin typeface="+mn-lt"/>
                        </a:rPr>
                        <a:t>Returns a test from the Reset</a:t>
                      </a:r>
                      <a:r>
                        <a:rPr lang="en-US" sz="2000" baseline="0" dirty="0">
                          <a:solidFill>
                            <a:schemeClr val="tx1"/>
                          </a:solidFill>
                          <a:latin typeface="+mn-lt"/>
                        </a:rPr>
                        <a:t> status to its prior status</a:t>
                      </a:r>
                    </a:p>
                    <a:p>
                      <a:pPr marL="285750" indent="-285750">
                        <a:buFont typeface="Arial" panose="020B0604020202020204" pitchFamily="34" charset="0"/>
                        <a:buChar char="•"/>
                      </a:pPr>
                      <a:r>
                        <a:rPr lang="en-US" sz="2000" baseline="0" dirty="0">
                          <a:solidFill>
                            <a:schemeClr val="tx1"/>
                          </a:solidFill>
                          <a:latin typeface="+mn-lt"/>
                        </a:rPr>
                        <a:t>Only allowed on tests that have been reset</a:t>
                      </a:r>
                    </a:p>
                    <a:p>
                      <a:pPr marL="285750" indent="-285750">
                        <a:buFont typeface="Arial" panose="020B0604020202020204" pitchFamily="34" charset="0"/>
                        <a:buChar char="•"/>
                      </a:pPr>
                      <a:r>
                        <a:rPr lang="en-US" sz="2000" baseline="0" dirty="0">
                          <a:solidFill>
                            <a:schemeClr val="tx1"/>
                          </a:solidFill>
                          <a:latin typeface="+mn-lt"/>
                        </a:rPr>
                        <a:t>A test can be restored if it was reset in error</a:t>
                      </a:r>
                      <a:endParaRPr lang="en-US" sz="2000" dirty="0">
                        <a:solidFill>
                          <a:schemeClr val="tx1"/>
                        </a:solidFill>
                        <a:latin typeface="+mn-lt"/>
                      </a:endParaRPr>
                    </a:p>
                  </a:txBody>
                  <a:tcPr marL="81925" marR="81925"/>
                </a:tc>
                <a:extLst>
                  <a:ext uri="{0D108BD9-81ED-4DB2-BD59-A6C34878D82A}">
                    <a16:rowId xmlns:a16="http://schemas.microsoft.com/office/drawing/2014/main" val="10005"/>
                  </a:ext>
                </a:extLst>
              </a:tr>
              <a:tr h="941325">
                <a:tc>
                  <a:txBody>
                    <a:bodyPr/>
                    <a:lstStyle/>
                    <a:p>
                      <a:r>
                        <a:rPr lang="en-US" sz="2000" b="1" dirty="0">
                          <a:solidFill>
                            <a:schemeClr val="tx1"/>
                          </a:solidFill>
                          <a:latin typeface="+mn-lt"/>
                        </a:rPr>
                        <a:t>Invalidate a Test</a:t>
                      </a:r>
                    </a:p>
                  </a:txBody>
                  <a:tcPr marL="81925" marR="81925"/>
                </a:tc>
                <a:tc>
                  <a:txBody>
                    <a:bodyPr/>
                    <a:lstStyle/>
                    <a:p>
                      <a:pPr marL="285750" indent="-285750">
                        <a:buFont typeface="Arial" panose="020B0604020202020204" pitchFamily="34" charset="0"/>
                        <a:buChar char="•"/>
                      </a:pPr>
                      <a:r>
                        <a:rPr lang="en-US" sz="2000" dirty="0">
                          <a:solidFill>
                            <a:schemeClr val="tx1"/>
                          </a:solidFill>
                          <a:latin typeface="+mn-lt"/>
                        </a:rPr>
                        <a:t>Rarely Used</a:t>
                      </a:r>
                    </a:p>
                    <a:p>
                      <a:pPr marL="285750" indent="-285750">
                        <a:buFont typeface="Arial" panose="020B0604020202020204" pitchFamily="34" charset="0"/>
                        <a:buChar char="•"/>
                      </a:pPr>
                      <a:r>
                        <a:rPr lang="en-US" sz="2000" dirty="0">
                          <a:solidFill>
                            <a:schemeClr val="tx1"/>
                          </a:solidFill>
                          <a:latin typeface="+mn-lt"/>
                        </a:rPr>
                        <a:t>Eliminates the</a:t>
                      </a:r>
                      <a:r>
                        <a:rPr lang="en-US" sz="2000" baseline="0" dirty="0">
                          <a:solidFill>
                            <a:schemeClr val="tx1"/>
                          </a:solidFill>
                          <a:latin typeface="+mn-lt"/>
                        </a:rPr>
                        <a:t> test</a:t>
                      </a:r>
                    </a:p>
                    <a:p>
                      <a:pPr marL="285750" indent="-285750">
                        <a:buFont typeface="Arial" panose="020B0604020202020204" pitchFamily="34" charset="0"/>
                        <a:buChar char="•"/>
                      </a:pPr>
                      <a:r>
                        <a:rPr lang="en-US" sz="2000" baseline="0" dirty="0">
                          <a:solidFill>
                            <a:schemeClr val="tx1"/>
                          </a:solidFill>
                          <a:latin typeface="+mn-lt"/>
                        </a:rPr>
                        <a:t>Student does not receive a score</a:t>
                      </a:r>
                    </a:p>
                  </a:txBody>
                  <a:tcPr marL="81925" marR="819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8700463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8902"/>
            <a:ext cx="9144000" cy="914400"/>
          </a:xfrm>
        </p:spPr>
        <p:txBody>
          <a:bodyPr>
            <a:normAutofit/>
          </a:bodyPr>
          <a:lstStyle/>
          <a:p>
            <a:pPr algn="ctr"/>
            <a:r>
              <a:rPr lang="en-US" sz="3600" b="1" dirty="0">
                <a:ln w="0"/>
                <a:solidFill>
                  <a:srgbClr val="000099"/>
                </a:solidFill>
                <a:latin typeface="Arial" panose="020B0604020202020204" pitchFamily="34" charset="0"/>
                <a:cs typeface="Arial" panose="020B0604020202020204" pitchFamily="34" charset="0"/>
              </a:rPr>
              <a:t>District Volunteers</a:t>
            </a:r>
          </a:p>
        </p:txBody>
      </p:sp>
      <p:sp>
        <p:nvSpPr>
          <p:cNvPr id="3" name="Content Placeholder 2"/>
          <p:cNvSpPr>
            <a:spLocks noGrp="1"/>
          </p:cNvSpPr>
          <p:nvPr>
            <p:ph idx="4294967295"/>
          </p:nvPr>
        </p:nvSpPr>
        <p:spPr>
          <a:xfrm>
            <a:off x="782901" y="1430232"/>
            <a:ext cx="7886700" cy="4351337"/>
          </a:xfrm>
        </p:spPr>
        <p:txBody>
          <a:bodyPr/>
          <a:lstStyle/>
          <a:p>
            <a:r>
              <a:rPr lang="en-US" dirty="0"/>
              <a:t>Please see information in recent </a:t>
            </a:r>
            <a:r>
              <a:rPr lang="en-US" b="1" dirty="0"/>
              <a:t>Student Assessment News</a:t>
            </a:r>
            <a:r>
              <a:rPr lang="en-US" dirty="0"/>
              <a:t> for Smarter Balanced test development opportunities.  </a:t>
            </a:r>
          </a:p>
          <a:p>
            <a:r>
              <a:rPr lang="en-US" dirty="0"/>
              <a:t>CSDE is recruiting volunteer districts to visit during testing.  Please see the CSDE staff for more information. </a:t>
            </a:r>
          </a:p>
          <a:p>
            <a:endParaRPr lang="en-US" dirty="0"/>
          </a:p>
        </p:txBody>
      </p:sp>
    </p:spTree>
    <p:extLst>
      <p:ext uri="{BB962C8B-B14F-4D97-AF65-F5344CB8AC3E}">
        <p14:creationId xmlns:p14="http://schemas.microsoft.com/office/powerpoint/2010/main" val="2478394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523194"/>
            <a:ext cx="7886700" cy="2852737"/>
          </a:xfrm>
        </p:spPr>
        <p:txBody>
          <a:bodyPr>
            <a:normAutofit/>
          </a:bodyPr>
          <a:lstStyle/>
          <a:p>
            <a:pPr algn="ctr"/>
            <a:r>
              <a:rPr lang="en-US" b="1" dirty="0">
                <a:solidFill>
                  <a:srgbClr val="000099"/>
                </a:solidFill>
                <a:latin typeface="Arial" panose="020B0604020202020204" pitchFamily="34" charset="0"/>
                <a:cs typeface="Arial" panose="020B0604020202020204" pitchFamily="34" charset="0"/>
              </a:rPr>
              <a:t>NGSS Assessment</a:t>
            </a:r>
          </a:p>
        </p:txBody>
      </p:sp>
    </p:spTree>
    <p:extLst>
      <p:ext uri="{BB962C8B-B14F-4D97-AF65-F5344CB8AC3E}">
        <p14:creationId xmlns:p14="http://schemas.microsoft.com/office/powerpoint/2010/main" val="3102245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44975"/>
            <a:ext cx="8229600" cy="605244"/>
          </a:xfrm>
        </p:spPr>
        <p:txBody>
          <a:bodyPr>
            <a:noAutofit/>
          </a:bodyPr>
          <a:lstStyle/>
          <a:p>
            <a:pPr algn="ctr"/>
            <a:r>
              <a:rPr lang="en-US" sz="3600" b="1" dirty="0">
                <a:solidFill>
                  <a:srgbClr val="000099"/>
                </a:solidFill>
                <a:latin typeface="Arial" panose="020B0604020202020204" pitchFamily="34" charset="0"/>
                <a:cs typeface="Arial" panose="020B0604020202020204" pitchFamily="34" charset="0"/>
              </a:rPr>
              <a:t>2019 NGSS Assessment</a:t>
            </a:r>
          </a:p>
        </p:txBody>
      </p:sp>
      <p:graphicFrame>
        <p:nvGraphicFramePr>
          <p:cNvPr id="5" name="Table 4"/>
          <p:cNvGraphicFramePr>
            <a:graphicFrameLocks noGrp="1"/>
          </p:cNvGraphicFramePr>
          <p:nvPr>
            <p:extLst>
              <p:ext uri="{D42A27DB-BD31-4B8C-83A1-F6EECF244321}">
                <p14:modId xmlns:p14="http://schemas.microsoft.com/office/powerpoint/2010/main" val="1722274786"/>
              </p:ext>
            </p:extLst>
          </p:nvPr>
        </p:nvGraphicFramePr>
        <p:xfrm>
          <a:off x="457200" y="2148039"/>
          <a:ext cx="7963878" cy="2103120"/>
        </p:xfrm>
        <a:graphic>
          <a:graphicData uri="http://schemas.openxmlformats.org/drawingml/2006/table">
            <a:tbl>
              <a:tblPr firstRow="1" bandRow="1">
                <a:tableStyleId>{5C22544A-7EE6-4342-B048-85BDC9FD1C3A}</a:tableStyleId>
              </a:tblPr>
              <a:tblGrid>
                <a:gridCol w="3446460">
                  <a:extLst>
                    <a:ext uri="{9D8B030D-6E8A-4147-A177-3AD203B41FA5}">
                      <a16:colId xmlns:a16="http://schemas.microsoft.com/office/drawing/2014/main" val="20000"/>
                    </a:ext>
                  </a:extLst>
                </a:gridCol>
                <a:gridCol w="1660124">
                  <a:extLst>
                    <a:ext uri="{9D8B030D-6E8A-4147-A177-3AD203B41FA5}">
                      <a16:colId xmlns:a16="http://schemas.microsoft.com/office/drawing/2014/main" val="20001"/>
                    </a:ext>
                  </a:extLst>
                </a:gridCol>
                <a:gridCol w="2857294">
                  <a:extLst>
                    <a:ext uri="{9D8B030D-6E8A-4147-A177-3AD203B41FA5}">
                      <a16:colId xmlns:a16="http://schemas.microsoft.com/office/drawing/2014/main" val="20002"/>
                    </a:ext>
                  </a:extLst>
                </a:gridCol>
              </a:tblGrid>
              <a:tr h="370840">
                <a:tc>
                  <a:txBody>
                    <a:bodyPr/>
                    <a:lstStyle/>
                    <a:p>
                      <a:pPr algn="ctr"/>
                      <a:r>
                        <a:rPr lang="en-US" sz="2400" dirty="0"/>
                        <a:t>Assessment</a:t>
                      </a:r>
                    </a:p>
                  </a:txBody>
                  <a:tcPr anchor="ctr"/>
                </a:tc>
                <a:tc>
                  <a:txBody>
                    <a:bodyPr/>
                    <a:lstStyle/>
                    <a:p>
                      <a:pPr algn="ctr"/>
                      <a:r>
                        <a:rPr lang="en-US" sz="2400" dirty="0"/>
                        <a:t>Grades</a:t>
                      </a:r>
                    </a:p>
                  </a:txBody>
                  <a:tcPr anchor="ctr"/>
                </a:tc>
                <a:tc>
                  <a:txBody>
                    <a:bodyPr/>
                    <a:lstStyle/>
                    <a:p>
                      <a:pPr algn="ctr"/>
                      <a:r>
                        <a:rPr lang="en-US" sz="2400" dirty="0"/>
                        <a:t>Testing Window</a:t>
                      </a:r>
                    </a:p>
                  </a:txBody>
                  <a:tcPr anchor="ctr"/>
                </a:tc>
                <a:extLst>
                  <a:ext uri="{0D108BD9-81ED-4DB2-BD59-A6C34878D82A}">
                    <a16:rowId xmlns:a16="http://schemas.microsoft.com/office/drawing/2014/main" val="10000"/>
                  </a:ext>
                </a:extLst>
              </a:tr>
              <a:tr h="370840">
                <a:tc>
                  <a:txBody>
                    <a:bodyPr/>
                    <a:lstStyle/>
                    <a:p>
                      <a:pPr algn="ctr"/>
                      <a:r>
                        <a:rPr lang="en-US" sz="2400" dirty="0">
                          <a:solidFill>
                            <a:schemeClr val="tx1"/>
                          </a:solidFill>
                        </a:rPr>
                        <a:t>NGSS</a:t>
                      </a:r>
                      <a:r>
                        <a:rPr lang="en-US" sz="2400" baseline="0" dirty="0">
                          <a:solidFill>
                            <a:schemeClr val="tx1"/>
                          </a:solidFill>
                        </a:rPr>
                        <a:t> Standard Assessment</a:t>
                      </a:r>
                      <a:endParaRPr lang="en-US" sz="2400" dirty="0">
                        <a:solidFill>
                          <a:schemeClr val="tx1"/>
                        </a:solidFill>
                      </a:endParaRPr>
                    </a:p>
                  </a:txBody>
                  <a:tcPr anchor="ctr"/>
                </a:tc>
                <a:tc>
                  <a:txBody>
                    <a:bodyPr/>
                    <a:lstStyle/>
                    <a:p>
                      <a:pPr algn="ctr"/>
                      <a:r>
                        <a:rPr lang="en-US" sz="2400" dirty="0">
                          <a:solidFill>
                            <a:schemeClr val="tx1"/>
                          </a:solidFill>
                        </a:rPr>
                        <a:t>11</a:t>
                      </a:r>
                    </a:p>
                  </a:txBody>
                  <a:tcPr anchor="ctr"/>
                </a:tc>
                <a:tc>
                  <a:txBody>
                    <a:bodyPr/>
                    <a:lstStyle/>
                    <a:p>
                      <a:pPr algn="ctr"/>
                      <a:r>
                        <a:rPr lang="en-US" sz="2400" dirty="0">
                          <a:solidFill>
                            <a:schemeClr val="tx1"/>
                          </a:solidFill>
                        </a:rPr>
                        <a:t>February</a:t>
                      </a:r>
                      <a:r>
                        <a:rPr lang="en-US" sz="2400" baseline="0" dirty="0">
                          <a:solidFill>
                            <a:schemeClr val="tx1"/>
                          </a:solidFill>
                        </a:rPr>
                        <a:t> 4 – June 7</a:t>
                      </a:r>
                      <a:r>
                        <a:rPr lang="en-US" sz="2400" dirty="0">
                          <a:solidFill>
                            <a:schemeClr val="tx1"/>
                          </a:solidFill>
                        </a:rPr>
                        <a:t>, 2019</a:t>
                      </a:r>
                    </a:p>
                  </a:txBody>
                  <a:tcPr anchor="ctr"/>
                </a:tc>
                <a:extLst>
                  <a:ext uri="{0D108BD9-81ED-4DB2-BD59-A6C34878D82A}">
                    <a16:rowId xmlns:a16="http://schemas.microsoft.com/office/drawing/2014/main" val="10001"/>
                  </a:ext>
                </a:extLst>
              </a:tr>
              <a:tr h="370840">
                <a:tc>
                  <a:txBody>
                    <a:bodyPr/>
                    <a:lstStyle/>
                    <a:p>
                      <a:pPr algn="ctr"/>
                      <a:r>
                        <a:rPr lang="en-US" sz="2400" dirty="0">
                          <a:solidFill>
                            <a:schemeClr val="tx1"/>
                          </a:solidFill>
                        </a:rPr>
                        <a:t>NGSS</a:t>
                      </a:r>
                      <a:r>
                        <a:rPr lang="en-US" sz="2400" baseline="0" dirty="0">
                          <a:solidFill>
                            <a:schemeClr val="tx1"/>
                          </a:solidFill>
                        </a:rPr>
                        <a:t> Standard Assessment</a:t>
                      </a:r>
                      <a:endParaRPr lang="en-US" sz="2400" dirty="0">
                        <a:solidFill>
                          <a:schemeClr val="tx1"/>
                        </a:solidFill>
                      </a:endParaRPr>
                    </a:p>
                  </a:txBody>
                  <a:tcPr anchor="ctr"/>
                </a:tc>
                <a:tc>
                  <a:txBody>
                    <a:bodyPr/>
                    <a:lstStyle/>
                    <a:p>
                      <a:pPr algn="ctr"/>
                      <a:r>
                        <a:rPr lang="en-US" sz="2400" dirty="0">
                          <a:solidFill>
                            <a:schemeClr val="tx1"/>
                          </a:solidFill>
                        </a:rPr>
                        <a:t>5 and</a:t>
                      </a:r>
                      <a:r>
                        <a:rPr lang="en-US" sz="2400" baseline="0" dirty="0">
                          <a:solidFill>
                            <a:schemeClr val="tx1"/>
                          </a:solidFill>
                        </a:rPr>
                        <a:t> 8</a:t>
                      </a:r>
                      <a:endParaRPr lang="en-US" sz="2400" dirty="0">
                        <a:solidFill>
                          <a:schemeClr val="tx1"/>
                        </a:solidFill>
                      </a:endParaRPr>
                    </a:p>
                  </a:txBody>
                  <a:tcPr anchor="ctr"/>
                </a:tc>
                <a:tc>
                  <a:txBody>
                    <a:bodyPr/>
                    <a:lstStyle/>
                    <a:p>
                      <a:pPr algn="ctr"/>
                      <a:r>
                        <a:rPr lang="en-US" sz="2400" dirty="0">
                          <a:solidFill>
                            <a:schemeClr val="tx1"/>
                          </a:solidFill>
                        </a:rPr>
                        <a:t>March 25 – June</a:t>
                      </a:r>
                      <a:r>
                        <a:rPr lang="en-US" sz="2400" baseline="0" dirty="0">
                          <a:solidFill>
                            <a:schemeClr val="tx1"/>
                          </a:solidFill>
                        </a:rPr>
                        <a:t> 7</a:t>
                      </a:r>
                      <a:r>
                        <a:rPr lang="en-US" sz="2400" dirty="0">
                          <a:solidFill>
                            <a:schemeClr val="tx1"/>
                          </a:solidFill>
                        </a:rPr>
                        <a:t>, 2019</a:t>
                      </a:r>
                    </a:p>
                  </a:txBody>
                  <a:tcPr anchor="ctr"/>
                </a:tc>
                <a:extLst>
                  <a:ext uri="{0D108BD9-81ED-4DB2-BD59-A6C34878D82A}">
                    <a16:rowId xmlns:a16="http://schemas.microsoft.com/office/drawing/2014/main" val="10002"/>
                  </a:ext>
                </a:extLst>
              </a:tr>
            </a:tbl>
          </a:graphicData>
        </a:graphic>
      </p:graphicFrame>
      <p:sp>
        <p:nvSpPr>
          <p:cNvPr id="3" name="TextBox 2"/>
          <p:cNvSpPr txBox="1"/>
          <p:nvPr/>
        </p:nvSpPr>
        <p:spPr>
          <a:xfrm>
            <a:off x="457200" y="1194912"/>
            <a:ext cx="8088284" cy="1077218"/>
          </a:xfrm>
          <a:prstGeom prst="rect">
            <a:avLst/>
          </a:prstGeom>
          <a:noFill/>
        </p:spPr>
        <p:txBody>
          <a:bodyPr wrap="square" rtlCol="0">
            <a:spAutoFit/>
          </a:bodyPr>
          <a:lstStyle/>
          <a:p>
            <a:r>
              <a:rPr lang="en-US" sz="3200" dirty="0">
                <a:latin typeface="+mn-lt"/>
              </a:rPr>
              <a:t>First live test administrations.  All students in Grades 5, 8 and 11 must participate.</a:t>
            </a:r>
          </a:p>
        </p:txBody>
      </p:sp>
    </p:spTree>
    <p:extLst>
      <p:ext uri="{BB962C8B-B14F-4D97-AF65-F5344CB8AC3E}">
        <p14:creationId xmlns:p14="http://schemas.microsoft.com/office/powerpoint/2010/main" val="2633920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44975"/>
            <a:ext cx="8229600" cy="605244"/>
          </a:xfrm>
        </p:spPr>
        <p:txBody>
          <a:bodyPr>
            <a:noAutofit/>
          </a:bodyPr>
          <a:lstStyle/>
          <a:p>
            <a:pPr algn="ctr"/>
            <a:r>
              <a:rPr lang="en-US" sz="3600" b="1" dirty="0">
                <a:solidFill>
                  <a:srgbClr val="000099"/>
                </a:solidFill>
                <a:latin typeface="Arial" panose="020B0604020202020204" pitchFamily="34" charset="0"/>
                <a:cs typeface="Arial" panose="020B0604020202020204" pitchFamily="34" charset="0"/>
              </a:rPr>
              <a:t>2019 NGSS Assessment</a:t>
            </a:r>
          </a:p>
        </p:txBody>
      </p:sp>
      <p:sp>
        <p:nvSpPr>
          <p:cNvPr id="2" name="TextBox 1"/>
          <p:cNvSpPr txBox="1"/>
          <p:nvPr/>
        </p:nvSpPr>
        <p:spPr>
          <a:xfrm>
            <a:off x="457200" y="757332"/>
            <a:ext cx="8309656" cy="5601533"/>
          </a:xfrm>
          <a:prstGeom prst="rect">
            <a:avLst/>
          </a:prstGeom>
          <a:noFill/>
        </p:spPr>
        <p:txBody>
          <a:bodyPr wrap="square" rtlCol="0">
            <a:spAutoFit/>
          </a:bodyPr>
          <a:lstStyle/>
          <a:p>
            <a:r>
              <a:rPr lang="en-US" sz="2400" b="1" dirty="0">
                <a:solidFill>
                  <a:srgbClr val="0070C0"/>
                </a:solidFill>
                <a:latin typeface="+mn-lt"/>
              </a:rPr>
              <a:t>Standards</a:t>
            </a:r>
            <a:r>
              <a:rPr lang="en-US" sz="2400" dirty="0">
                <a:latin typeface="+mn-lt"/>
              </a:rPr>
              <a:t> for the four performance levels will be set next summer by a committee of Connecticut educators and community leaders.</a:t>
            </a:r>
          </a:p>
          <a:p>
            <a:endParaRPr lang="en-US" sz="2400" dirty="0">
              <a:latin typeface="+mn-lt"/>
            </a:endParaRPr>
          </a:p>
          <a:p>
            <a:r>
              <a:rPr lang="en-US" sz="2400" b="1" dirty="0">
                <a:solidFill>
                  <a:srgbClr val="0070C0"/>
                </a:solidFill>
                <a:latin typeface="+mn-lt"/>
              </a:rPr>
              <a:t>Results</a:t>
            </a:r>
            <a:r>
              <a:rPr lang="en-US" sz="2400" dirty="0">
                <a:latin typeface="+mn-lt"/>
              </a:rPr>
              <a:t> will be available for students, schools, and districts in early Fall 2019. Participation (target = 95%) and performance results will be included in school and district accountability.</a:t>
            </a:r>
          </a:p>
          <a:p>
            <a:endParaRPr lang="en-US" sz="2400" dirty="0">
              <a:latin typeface="+mn-lt"/>
            </a:endParaRPr>
          </a:p>
          <a:p>
            <a:r>
              <a:rPr lang="en-US" sz="2400" b="1" dirty="0">
                <a:solidFill>
                  <a:srgbClr val="0070C0"/>
                </a:solidFill>
                <a:latin typeface="+mn-lt"/>
              </a:rPr>
              <a:t>Reporting: Overall Science plus three claim scores: </a:t>
            </a:r>
            <a:r>
              <a:rPr lang="en-US" sz="2400" dirty="0">
                <a:latin typeface="+mn-lt"/>
              </a:rPr>
              <a:t>Using the science and engineering practices to demonstrate understanding of the disciplinary core ideas and crosscutting concepts in: 1) Life Science; 2) Physical Science; and 3) Earth/Space Science.  School and district results will also be reported for DCI areas (e.g., Ecosystems, Earth’s Systems). </a:t>
            </a:r>
          </a:p>
          <a:p>
            <a:endParaRPr lang="en-US" sz="2200" dirty="0">
              <a:latin typeface="+mn-lt"/>
            </a:endParaRPr>
          </a:p>
        </p:txBody>
      </p:sp>
    </p:spTree>
    <p:extLst>
      <p:ext uri="{BB962C8B-B14F-4D97-AF65-F5344CB8AC3E}">
        <p14:creationId xmlns:p14="http://schemas.microsoft.com/office/powerpoint/2010/main" val="1057669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18207" y="980497"/>
            <a:ext cx="8717973" cy="5292802"/>
          </a:xfrm>
        </p:spPr>
        <p:txBody>
          <a:bodyPr>
            <a:noAutofit/>
          </a:bodyPr>
          <a:lstStyle/>
          <a:p>
            <a:pPr>
              <a:lnSpc>
                <a:spcPct val="100000"/>
              </a:lnSpc>
            </a:pPr>
            <a:r>
              <a:rPr lang="en-US" sz="2600" dirty="0"/>
              <a:t>Administered online using same AIR systems as Smarter Balanced, in a single day (with a break) or across multiple days. Students are not allowed to return to completed items after a break of more than 20 minutes.</a:t>
            </a:r>
          </a:p>
          <a:p>
            <a:pPr>
              <a:lnSpc>
                <a:spcPct val="100000"/>
              </a:lnSpc>
            </a:pPr>
            <a:r>
              <a:rPr lang="en-US" sz="2600" dirty="0"/>
              <a:t>Assessments will use matrix sample design – students will be assigned different items from a large item pool. </a:t>
            </a:r>
          </a:p>
          <a:p>
            <a:pPr>
              <a:lnSpc>
                <a:spcPct val="100000"/>
              </a:lnSpc>
            </a:pPr>
            <a:r>
              <a:rPr lang="en-US" sz="2600" dirty="0"/>
              <a:t>Live tests include </a:t>
            </a:r>
            <a:r>
              <a:rPr lang="en-US" sz="2600" b="1" dirty="0">
                <a:solidFill>
                  <a:srgbClr val="0070C0"/>
                </a:solidFill>
              </a:rPr>
              <a:t>12 stand-alone items and 6 item clusters</a:t>
            </a:r>
            <a:r>
              <a:rPr lang="en-US" sz="2600" dirty="0"/>
              <a:t>. Additional field tested items added. </a:t>
            </a:r>
          </a:p>
          <a:p>
            <a:pPr>
              <a:lnSpc>
                <a:spcPct val="100000"/>
              </a:lnSpc>
            </a:pPr>
            <a:r>
              <a:rPr lang="en-US" sz="2600" dirty="0"/>
              <a:t>Variety of item types including simulations and animations.</a:t>
            </a:r>
          </a:p>
          <a:p>
            <a:pPr>
              <a:lnSpc>
                <a:spcPct val="100000"/>
              </a:lnSpc>
            </a:pPr>
            <a:r>
              <a:rPr lang="en-US" sz="2600" b="1" dirty="0">
                <a:solidFill>
                  <a:srgbClr val="0070C0"/>
                </a:solidFill>
              </a:rPr>
              <a:t>90 minutes (plus 10 minutes for directions) </a:t>
            </a:r>
            <a:r>
              <a:rPr lang="en-US" sz="2600" dirty="0"/>
              <a:t>is the minimum administration time.  Students have as much time as needed. </a:t>
            </a:r>
          </a:p>
          <a:p>
            <a:pPr marL="0" indent="0">
              <a:lnSpc>
                <a:spcPct val="100000"/>
              </a:lnSpc>
              <a:buNone/>
            </a:pPr>
            <a:endParaRPr lang="en-US" sz="2200" dirty="0"/>
          </a:p>
        </p:txBody>
      </p:sp>
      <p:pic>
        <p:nvPicPr>
          <p:cNvPr id="2" name="Picture 1"/>
          <p:cNvPicPr>
            <a:picLocks noChangeAspect="1"/>
          </p:cNvPicPr>
          <p:nvPr/>
        </p:nvPicPr>
        <p:blipFill>
          <a:blip r:embed="rId3"/>
          <a:stretch>
            <a:fillRect/>
          </a:stretch>
        </p:blipFill>
        <p:spPr>
          <a:xfrm>
            <a:off x="2897276" y="0"/>
            <a:ext cx="3359836" cy="1084672"/>
          </a:xfrm>
          <a:prstGeom prst="rect">
            <a:avLst/>
          </a:prstGeom>
        </p:spPr>
      </p:pic>
    </p:spTree>
    <p:extLst>
      <p:ext uri="{BB962C8B-B14F-4D97-AF65-F5344CB8AC3E}">
        <p14:creationId xmlns:p14="http://schemas.microsoft.com/office/powerpoint/2010/main" val="1090542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4" y="155400"/>
            <a:ext cx="8324157" cy="615777"/>
          </a:xfrm>
        </p:spPr>
        <p:txBody>
          <a:bodyPr>
            <a:noAutofit/>
          </a:bodyPr>
          <a:lstStyle/>
          <a:p>
            <a:pPr algn="ctr"/>
            <a:r>
              <a:rPr lang="en-US" sz="3600" b="1" dirty="0">
                <a:solidFill>
                  <a:srgbClr val="000099"/>
                </a:solidFill>
                <a:latin typeface="Arial" panose="020B0604020202020204" pitchFamily="34" charset="0"/>
                <a:cs typeface="Arial" panose="020B0604020202020204" pitchFamily="34" charset="0"/>
              </a:rPr>
              <a:t>Design of NGSS Assessments </a:t>
            </a:r>
            <a:br>
              <a:rPr lang="en-US" sz="3600" b="1" dirty="0">
                <a:solidFill>
                  <a:srgbClr val="000099"/>
                </a:solidFill>
                <a:latin typeface="Arial" panose="020B0604020202020204" pitchFamily="34" charset="0"/>
                <a:cs typeface="Arial" panose="020B0604020202020204" pitchFamily="34" charset="0"/>
              </a:rPr>
            </a:br>
            <a:r>
              <a:rPr lang="en-US" sz="3600" b="1" dirty="0">
                <a:solidFill>
                  <a:srgbClr val="000099"/>
                </a:solidFill>
                <a:latin typeface="Arial" panose="020B0604020202020204" pitchFamily="34" charset="0"/>
                <a:cs typeface="Arial" panose="020B0604020202020204" pitchFamily="34" charset="0"/>
              </a:rPr>
              <a:t>(at Grades 5, 8, and 11)</a:t>
            </a:r>
          </a:p>
        </p:txBody>
      </p:sp>
      <p:graphicFrame>
        <p:nvGraphicFramePr>
          <p:cNvPr id="4" name="Table 3"/>
          <p:cNvGraphicFramePr>
            <a:graphicFrameLocks noGrp="1"/>
          </p:cNvGraphicFramePr>
          <p:nvPr>
            <p:extLst>
              <p:ext uri="{D42A27DB-BD31-4B8C-83A1-F6EECF244321}">
                <p14:modId xmlns:p14="http://schemas.microsoft.com/office/powerpoint/2010/main" val="194292227"/>
              </p:ext>
            </p:extLst>
          </p:nvPr>
        </p:nvGraphicFramePr>
        <p:xfrm>
          <a:off x="296486" y="974004"/>
          <a:ext cx="8459587" cy="5455920"/>
        </p:xfrm>
        <a:graphic>
          <a:graphicData uri="http://schemas.openxmlformats.org/drawingml/2006/table">
            <a:tbl>
              <a:tblPr firstRow="1" bandRow="1">
                <a:tableStyleId>{5C22544A-7EE6-4342-B048-85BDC9FD1C3A}</a:tableStyleId>
              </a:tblPr>
              <a:tblGrid>
                <a:gridCol w="1642959">
                  <a:extLst>
                    <a:ext uri="{9D8B030D-6E8A-4147-A177-3AD203B41FA5}">
                      <a16:colId xmlns:a16="http://schemas.microsoft.com/office/drawing/2014/main" val="20000"/>
                    </a:ext>
                  </a:extLst>
                </a:gridCol>
                <a:gridCol w="3741683">
                  <a:extLst>
                    <a:ext uri="{9D8B030D-6E8A-4147-A177-3AD203B41FA5}">
                      <a16:colId xmlns:a16="http://schemas.microsoft.com/office/drawing/2014/main" val="20001"/>
                    </a:ext>
                  </a:extLst>
                </a:gridCol>
                <a:gridCol w="1608083">
                  <a:extLst>
                    <a:ext uri="{9D8B030D-6E8A-4147-A177-3AD203B41FA5}">
                      <a16:colId xmlns:a16="http://schemas.microsoft.com/office/drawing/2014/main" val="20002"/>
                    </a:ext>
                  </a:extLst>
                </a:gridCol>
                <a:gridCol w="1466862">
                  <a:extLst>
                    <a:ext uri="{9D8B030D-6E8A-4147-A177-3AD203B41FA5}">
                      <a16:colId xmlns:a16="http://schemas.microsoft.com/office/drawing/2014/main" val="20003"/>
                    </a:ext>
                  </a:extLst>
                </a:gridCol>
              </a:tblGrid>
              <a:tr h="370840">
                <a:tc>
                  <a:txBody>
                    <a:bodyPr/>
                    <a:lstStyle/>
                    <a:p>
                      <a:r>
                        <a:rPr lang="en-US" sz="2000" dirty="0"/>
                        <a:t>Content Area</a:t>
                      </a:r>
                    </a:p>
                  </a:txBody>
                  <a:tcPr anchor="ctr"/>
                </a:tc>
                <a:tc>
                  <a:txBody>
                    <a:bodyPr/>
                    <a:lstStyle/>
                    <a:p>
                      <a:pPr algn="ctr"/>
                      <a:r>
                        <a:rPr lang="en-US" sz="2000" dirty="0"/>
                        <a:t>DCI</a:t>
                      </a:r>
                      <a:r>
                        <a:rPr lang="en-US" sz="2000" baseline="0" dirty="0"/>
                        <a:t> Area</a:t>
                      </a:r>
                      <a:endParaRPr lang="en-US" sz="2000" dirty="0"/>
                    </a:p>
                  </a:txBody>
                  <a:tcPr anchor="ctr"/>
                </a:tc>
                <a:tc>
                  <a:txBody>
                    <a:bodyPr/>
                    <a:lstStyle/>
                    <a:p>
                      <a:pPr algn="ctr"/>
                      <a:r>
                        <a:rPr lang="en-US" sz="2000" dirty="0"/>
                        <a:t>Stand-Alone</a:t>
                      </a:r>
                      <a:r>
                        <a:rPr lang="en-US" sz="2000" baseline="0" dirty="0"/>
                        <a:t> Items</a:t>
                      </a:r>
                      <a:endParaRPr lang="en-US" sz="2000" dirty="0"/>
                    </a:p>
                  </a:txBody>
                  <a:tcPr anchor="ctr"/>
                </a:tc>
                <a:tc>
                  <a:txBody>
                    <a:bodyPr/>
                    <a:lstStyle/>
                    <a:p>
                      <a:pPr algn="ctr"/>
                      <a:r>
                        <a:rPr lang="en-US" sz="2000" dirty="0"/>
                        <a:t>Item Clusters</a:t>
                      </a:r>
                    </a:p>
                  </a:txBody>
                  <a:tcPr anchor="ctr"/>
                </a:tc>
                <a:extLst>
                  <a:ext uri="{0D108BD9-81ED-4DB2-BD59-A6C34878D82A}">
                    <a16:rowId xmlns:a16="http://schemas.microsoft.com/office/drawing/2014/main" val="10000"/>
                  </a:ext>
                </a:extLst>
              </a:tr>
              <a:tr h="370840">
                <a:tc rowSpan="4">
                  <a:txBody>
                    <a:bodyPr/>
                    <a:lstStyle/>
                    <a:p>
                      <a:pPr algn="ctr"/>
                      <a:r>
                        <a:rPr lang="en-US" sz="2000" dirty="0"/>
                        <a:t>Life</a:t>
                      </a:r>
                    </a:p>
                    <a:p>
                      <a:pPr algn="ctr"/>
                      <a:r>
                        <a:rPr lang="en-US" sz="2000" dirty="0"/>
                        <a:t>Science</a:t>
                      </a:r>
                    </a:p>
                  </a:txBody>
                  <a:tcPr anchor="ctr"/>
                </a:tc>
                <a:tc>
                  <a:txBody>
                    <a:bodyPr/>
                    <a:lstStyle/>
                    <a:p>
                      <a:r>
                        <a:rPr lang="en-US" sz="2000" dirty="0"/>
                        <a:t>From Molecules to Organisms</a:t>
                      </a:r>
                    </a:p>
                  </a:txBody>
                  <a:tcPr anchor="ctr"/>
                </a:tc>
                <a:tc rowSpan="4">
                  <a:txBody>
                    <a:bodyPr/>
                    <a:lstStyle/>
                    <a:p>
                      <a:pPr algn="ctr"/>
                      <a:r>
                        <a:rPr lang="en-US" sz="2000" dirty="0"/>
                        <a:t> 4</a:t>
                      </a:r>
                    </a:p>
                  </a:txBody>
                  <a:tcPr anchor="ctr"/>
                </a:tc>
                <a:tc rowSpan="4">
                  <a:txBody>
                    <a:bodyPr/>
                    <a:lstStyle/>
                    <a:p>
                      <a:pPr algn="ctr"/>
                      <a:r>
                        <a:rPr lang="en-US" sz="2000" dirty="0"/>
                        <a:t>2</a:t>
                      </a:r>
                    </a:p>
                  </a:txBody>
                  <a:tcPr anchor="ctr"/>
                </a:tc>
                <a:extLst>
                  <a:ext uri="{0D108BD9-81ED-4DB2-BD59-A6C34878D82A}">
                    <a16:rowId xmlns:a16="http://schemas.microsoft.com/office/drawing/2014/main" val="10001"/>
                  </a:ext>
                </a:extLst>
              </a:tr>
              <a:tr h="370840">
                <a:tc vMerge="1">
                  <a:txBody>
                    <a:bodyPr/>
                    <a:lstStyle/>
                    <a:p>
                      <a:endParaRPr lang="en-US"/>
                    </a:p>
                  </a:txBody>
                  <a:tcPr/>
                </a:tc>
                <a:tc>
                  <a:txBody>
                    <a:bodyPr/>
                    <a:lstStyle/>
                    <a:p>
                      <a:r>
                        <a:rPr lang="en-US" sz="2000" dirty="0"/>
                        <a:t>Ecosystems</a:t>
                      </a:r>
                    </a:p>
                  </a:txBody>
                  <a:tcPr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r>
                        <a:rPr lang="en-US" sz="2000" dirty="0"/>
                        <a:t>Heredity</a:t>
                      </a:r>
                    </a:p>
                  </a:txBody>
                  <a:tcPr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r>
                        <a:rPr lang="en-US" sz="2000" dirty="0"/>
                        <a:t>Biological Evolution</a:t>
                      </a:r>
                    </a:p>
                  </a:txBody>
                  <a:tcPr anchor="ct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4"/>
                  </a:ext>
                </a:extLst>
              </a:tr>
              <a:tr h="370840">
                <a:tc rowSpan="4">
                  <a:txBody>
                    <a:bodyPr/>
                    <a:lstStyle/>
                    <a:p>
                      <a:pPr algn="ctr"/>
                      <a:r>
                        <a:rPr lang="en-US" sz="2000" dirty="0"/>
                        <a:t>Physical Science</a:t>
                      </a:r>
                    </a:p>
                  </a:txBody>
                  <a:tcPr anchor="ctr"/>
                </a:tc>
                <a:tc>
                  <a:txBody>
                    <a:bodyPr/>
                    <a:lstStyle/>
                    <a:p>
                      <a:r>
                        <a:rPr lang="en-US" sz="2000" dirty="0"/>
                        <a:t>Matter and Its Interactions</a:t>
                      </a:r>
                    </a:p>
                  </a:txBody>
                  <a:tcPr anchor="ctr"/>
                </a:tc>
                <a:tc rowSpan="4">
                  <a:txBody>
                    <a:bodyPr/>
                    <a:lstStyle/>
                    <a:p>
                      <a:pPr algn="ctr"/>
                      <a:r>
                        <a:rPr lang="en-US" sz="2000" dirty="0"/>
                        <a:t>4</a:t>
                      </a:r>
                    </a:p>
                  </a:txBody>
                  <a:tcPr anchor="ctr"/>
                </a:tc>
                <a:tc rowSpan="4">
                  <a:txBody>
                    <a:bodyPr/>
                    <a:lstStyle/>
                    <a:p>
                      <a:pPr algn="ctr"/>
                      <a:r>
                        <a:rPr lang="en-US" sz="2000" dirty="0"/>
                        <a:t>2</a:t>
                      </a:r>
                    </a:p>
                  </a:txBody>
                  <a:tcPr anchor="ctr"/>
                </a:tc>
                <a:extLst>
                  <a:ext uri="{0D108BD9-81ED-4DB2-BD59-A6C34878D82A}">
                    <a16:rowId xmlns:a16="http://schemas.microsoft.com/office/drawing/2014/main" val="10005"/>
                  </a:ext>
                </a:extLst>
              </a:tr>
              <a:tr h="370840">
                <a:tc vMerge="1">
                  <a:txBody>
                    <a:bodyPr/>
                    <a:lstStyle/>
                    <a:p>
                      <a:endParaRPr lang="en-US"/>
                    </a:p>
                  </a:txBody>
                  <a:tcPr/>
                </a:tc>
                <a:tc>
                  <a:txBody>
                    <a:bodyPr/>
                    <a:lstStyle/>
                    <a:p>
                      <a:r>
                        <a:rPr lang="en-US" sz="2000" dirty="0"/>
                        <a:t>Forces and Motion</a:t>
                      </a:r>
                    </a:p>
                  </a:txBody>
                  <a:tcPr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370840">
                <a:tc vMerge="1">
                  <a:txBody>
                    <a:bodyPr/>
                    <a:lstStyle/>
                    <a:p>
                      <a:endParaRPr lang="en-US"/>
                    </a:p>
                  </a:txBody>
                  <a:tcPr/>
                </a:tc>
                <a:tc>
                  <a:txBody>
                    <a:bodyPr/>
                    <a:lstStyle/>
                    <a:p>
                      <a:r>
                        <a:rPr lang="en-US" sz="2000" dirty="0"/>
                        <a:t>Energy</a:t>
                      </a:r>
                    </a:p>
                  </a:txBody>
                  <a:tcPr anchor="ctr"/>
                </a:tc>
                <a:tc vMerge="1">
                  <a:txBody>
                    <a:bodyPr/>
                    <a:lstStyle/>
                    <a:p>
                      <a:endParaRPr lang="en-US"/>
                    </a:p>
                  </a:txBody>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r>
                        <a:rPr lang="en-US" sz="2000" dirty="0"/>
                        <a:t>Waves and their Applications</a:t>
                      </a:r>
                    </a:p>
                  </a:txBody>
                  <a:tcPr anchor="ct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8"/>
                  </a:ext>
                </a:extLst>
              </a:tr>
              <a:tr h="370840">
                <a:tc rowSpan="3">
                  <a:txBody>
                    <a:bodyPr/>
                    <a:lstStyle/>
                    <a:p>
                      <a:pPr algn="ctr"/>
                      <a:r>
                        <a:rPr lang="en-US" sz="2000" dirty="0"/>
                        <a:t>Earth/Space Science</a:t>
                      </a:r>
                    </a:p>
                  </a:txBody>
                  <a:tcPr anchor="ctr"/>
                </a:tc>
                <a:tc>
                  <a:txBody>
                    <a:bodyPr/>
                    <a:lstStyle/>
                    <a:p>
                      <a:r>
                        <a:rPr lang="en-US" sz="2000" dirty="0"/>
                        <a:t>Earth’s Place in the Universe</a:t>
                      </a:r>
                    </a:p>
                  </a:txBody>
                  <a:tcPr anchor="ctr"/>
                </a:tc>
                <a:tc rowSpan="3">
                  <a:txBody>
                    <a:bodyPr/>
                    <a:lstStyle/>
                    <a:p>
                      <a:pPr algn="ctr"/>
                      <a:r>
                        <a:rPr lang="en-US" sz="2000" dirty="0"/>
                        <a:t>4</a:t>
                      </a:r>
                    </a:p>
                  </a:txBody>
                  <a:tcPr anchor="ctr"/>
                </a:tc>
                <a:tc rowSpan="3">
                  <a:txBody>
                    <a:bodyPr/>
                    <a:lstStyle/>
                    <a:p>
                      <a:pPr algn="ctr"/>
                      <a:r>
                        <a:rPr lang="en-US" sz="2000" dirty="0"/>
                        <a:t>2</a:t>
                      </a:r>
                    </a:p>
                  </a:txBody>
                  <a:tcPr anchor="ctr"/>
                </a:tc>
                <a:extLst>
                  <a:ext uri="{0D108BD9-81ED-4DB2-BD59-A6C34878D82A}">
                    <a16:rowId xmlns:a16="http://schemas.microsoft.com/office/drawing/2014/main" val="10009"/>
                  </a:ext>
                </a:extLst>
              </a:tr>
              <a:tr h="370840">
                <a:tc vMerge="1">
                  <a:txBody>
                    <a:bodyPr/>
                    <a:lstStyle/>
                    <a:p>
                      <a:endParaRPr lang="en-US"/>
                    </a:p>
                  </a:txBody>
                  <a:tcPr/>
                </a:tc>
                <a:tc>
                  <a:txBody>
                    <a:bodyPr/>
                    <a:lstStyle/>
                    <a:p>
                      <a:r>
                        <a:rPr lang="en-US" sz="2000" dirty="0"/>
                        <a:t>Earth’s Systems</a:t>
                      </a:r>
                    </a:p>
                  </a:txBody>
                  <a:tcPr/>
                </a:tc>
                <a:tc vMerge="1">
                  <a:txBody>
                    <a:bodyPr/>
                    <a:lstStyle/>
                    <a:p>
                      <a:endParaRPr lang="en-US"/>
                    </a:p>
                  </a:txBody>
                  <a:tcPr/>
                </a:tc>
                <a:tc vMerge="1">
                  <a:txBody>
                    <a:bodyPr/>
                    <a:lstStyle/>
                    <a:p>
                      <a:endParaRPr lang="en-US" dirty="0"/>
                    </a:p>
                  </a:txBody>
                  <a:tcPr/>
                </a:tc>
                <a:extLst>
                  <a:ext uri="{0D108BD9-81ED-4DB2-BD59-A6C34878D82A}">
                    <a16:rowId xmlns:a16="http://schemas.microsoft.com/office/drawing/2014/main" val="10010"/>
                  </a:ext>
                </a:extLst>
              </a:tr>
              <a:tr h="370840">
                <a:tc vMerge="1">
                  <a:txBody>
                    <a:bodyPr/>
                    <a:lstStyle/>
                    <a:p>
                      <a:endParaRPr lang="en-US" dirty="0"/>
                    </a:p>
                  </a:txBody>
                  <a:tcPr/>
                </a:tc>
                <a:tc>
                  <a:txBody>
                    <a:bodyPr/>
                    <a:lstStyle/>
                    <a:p>
                      <a:r>
                        <a:rPr lang="en-US" sz="2000" dirty="0"/>
                        <a:t>Earth and Human Activity</a:t>
                      </a:r>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11"/>
                  </a:ext>
                </a:extLst>
              </a:tr>
              <a:tr h="370840">
                <a:tc>
                  <a:txBody>
                    <a:bodyPr/>
                    <a:lstStyle/>
                    <a:p>
                      <a:endParaRPr lang="en-US" sz="2000"/>
                    </a:p>
                  </a:txBody>
                  <a:tcPr/>
                </a:tc>
                <a:tc>
                  <a:txBody>
                    <a:bodyPr/>
                    <a:lstStyle/>
                    <a:p>
                      <a:pPr algn="r"/>
                      <a:r>
                        <a:rPr lang="en-US" sz="2000" b="1" dirty="0"/>
                        <a:t>Total</a:t>
                      </a:r>
                    </a:p>
                  </a:txBody>
                  <a:tcPr/>
                </a:tc>
                <a:tc>
                  <a:txBody>
                    <a:bodyPr/>
                    <a:lstStyle/>
                    <a:p>
                      <a:pPr algn="ctr"/>
                      <a:r>
                        <a:rPr lang="en-US" sz="2000" b="1" dirty="0"/>
                        <a:t>12</a:t>
                      </a:r>
                    </a:p>
                  </a:txBody>
                  <a:tcPr/>
                </a:tc>
                <a:tc>
                  <a:txBody>
                    <a:bodyPr/>
                    <a:lstStyle/>
                    <a:p>
                      <a:pPr algn="ctr"/>
                      <a:r>
                        <a:rPr lang="en-US" sz="2000" b="1" dirty="0"/>
                        <a:t>6</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401197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8557"/>
            <a:ext cx="7886700" cy="653549"/>
          </a:xfrm>
        </p:spPr>
        <p:txBody>
          <a:bodyPr>
            <a:normAutofit/>
          </a:bodyPr>
          <a:lstStyle/>
          <a:p>
            <a:pPr algn="ctr"/>
            <a:r>
              <a:rPr lang="en-US" sz="3600" b="1" dirty="0">
                <a:solidFill>
                  <a:srgbClr val="000099"/>
                </a:solidFill>
                <a:latin typeface="Arial" panose="020B0604020202020204" pitchFamily="34" charset="0"/>
                <a:cs typeface="Arial" panose="020B0604020202020204" pitchFamily="34" charset="0"/>
              </a:rPr>
              <a:t>NGSS Assessment</a:t>
            </a:r>
          </a:p>
        </p:txBody>
      </p:sp>
      <p:sp>
        <p:nvSpPr>
          <p:cNvPr id="3" name="Content Placeholder 2"/>
          <p:cNvSpPr>
            <a:spLocks noGrp="1"/>
          </p:cNvSpPr>
          <p:nvPr>
            <p:ph idx="1"/>
          </p:nvPr>
        </p:nvSpPr>
        <p:spPr>
          <a:xfrm>
            <a:off x="512272" y="734616"/>
            <a:ext cx="7886700" cy="6044555"/>
          </a:xfrm>
        </p:spPr>
        <p:txBody>
          <a:bodyPr>
            <a:noAutofit/>
          </a:bodyPr>
          <a:lstStyle/>
          <a:p>
            <a:pPr marL="0" indent="0">
              <a:buNone/>
            </a:pPr>
            <a:r>
              <a:rPr lang="en-US" sz="2400" b="1" dirty="0">
                <a:solidFill>
                  <a:srgbClr val="0070C0"/>
                </a:solidFill>
              </a:rPr>
              <a:t>Variety of Universal Tools, Designated Supports, and Accommodations </a:t>
            </a:r>
            <a:r>
              <a:rPr lang="en-US" sz="2400" dirty="0"/>
              <a:t>available for students including:</a:t>
            </a:r>
          </a:p>
          <a:p>
            <a:r>
              <a:rPr lang="en-US" sz="2400" dirty="0"/>
              <a:t>Text-to-Speech available to all students (headphones only needed for TTS)</a:t>
            </a:r>
          </a:p>
          <a:p>
            <a:r>
              <a:rPr lang="en-US" sz="2400" dirty="0"/>
              <a:t>Spanish translation for ELs (using new “toggle” feature)</a:t>
            </a:r>
          </a:p>
          <a:p>
            <a:pPr marL="0" indent="0">
              <a:buNone/>
            </a:pPr>
            <a:endParaRPr lang="en-US" sz="2400" dirty="0"/>
          </a:p>
          <a:p>
            <a:pPr marL="0" indent="0">
              <a:buNone/>
            </a:pPr>
            <a:r>
              <a:rPr lang="en-US" sz="2400" b="1" dirty="0">
                <a:solidFill>
                  <a:srgbClr val="0070C0"/>
                </a:solidFill>
                <a:hlinkClick r:id="rId2"/>
              </a:rPr>
              <a:t>Desmos calculators</a:t>
            </a:r>
            <a:r>
              <a:rPr lang="en-US" sz="2400" b="1" dirty="0">
                <a:solidFill>
                  <a:srgbClr val="0070C0"/>
                </a:solidFill>
              </a:rPr>
              <a:t> </a:t>
            </a:r>
            <a:r>
              <a:rPr lang="en-US" sz="2400" dirty="0"/>
              <a:t>available at each grade.</a:t>
            </a:r>
          </a:p>
          <a:p>
            <a:pPr marL="0" indent="0">
              <a:buNone/>
            </a:pPr>
            <a:endParaRPr lang="en-US" sz="2400" dirty="0"/>
          </a:p>
          <a:p>
            <a:pPr marL="0" indent="0">
              <a:buNone/>
            </a:pPr>
            <a:r>
              <a:rPr lang="en-US" sz="2400" b="1" dirty="0">
                <a:solidFill>
                  <a:srgbClr val="0070C0"/>
                </a:solidFill>
              </a:rPr>
              <a:t>Periodic Table </a:t>
            </a:r>
            <a:r>
              <a:rPr lang="en-US" sz="2400" dirty="0"/>
              <a:t>available online for students in Grades 8 and 11.  Districts are responsible for printing copies from PDF available on web portal.</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6" name="Picture 5"/>
          <p:cNvPicPr>
            <a:picLocks noChangeAspect="1"/>
          </p:cNvPicPr>
          <p:nvPr/>
        </p:nvPicPr>
        <p:blipFill>
          <a:blip r:embed="rId3"/>
          <a:stretch>
            <a:fillRect/>
          </a:stretch>
        </p:blipFill>
        <p:spPr>
          <a:xfrm>
            <a:off x="2433737" y="5312049"/>
            <a:ext cx="3785129" cy="763570"/>
          </a:xfrm>
          <a:prstGeom prst="rect">
            <a:avLst/>
          </a:prstGeom>
        </p:spPr>
      </p:pic>
    </p:spTree>
    <p:extLst>
      <p:ext uri="{BB962C8B-B14F-4D97-AF65-F5344CB8AC3E}">
        <p14:creationId xmlns:p14="http://schemas.microsoft.com/office/powerpoint/2010/main" val="2284919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8557"/>
            <a:ext cx="7886700" cy="653549"/>
          </a:xfrm>
        </p:spPr>
        <p:txBody>
          <a:bodyPr>
            <a:normAutofit/>
          </a:bodyPr>
          <a:lstStyle/>
          <a:p>
            <a:pPr algn="ctr"/>
            <a:r>
              <a:rPr lang="en-US" sz="3600" b="1" dirty="0">
                <a:solidFill>
                  <a:srgbClr val="000099"/>
                </a:solidFill>
                <a:latin typeface="Arial" panose="020B0604020202020204" pitchFamily="34" charset="0"/>
                <a:cs typeface="Arial" panose="020B0604020202020204" pitchFamily="34" charset="0"/>
              </a:rPr>
              <a:t>NGSS Assessment</a:t>
            </a:r>
          </a:p>
        </p:txBody>
      </p:sp>
      <p:pic>
        <p:nvPicPr>
          <p:cNvPr id="7" name="Picture 6"/>
          <p:cNvPicPr>
            <a:picLocks noChangeAspect="1"/>
          </p:cNvPicPr>
          <p:nvPr/>
        </p:nvPicPr>
        <p:blipFill>
          <a:blip r:embed="rId2"/>
          <a:stretch>
            <a:fillRect/>
          </a:stretch>
        </p:blipFill>
        <p:spPr>
          <a:xfrm>
            <a:off x="1220448" y="1230561"/>
            <a:ext cx="6703104" cy="377522"/>
          </a:xfrm>
          <a:prstGeom prst="rect">
            <a:avLst/>
          </a:prstGeom>
        </p:spPr>
      </p:pic>
      <p:pic>
        <p:nvPicPr>
          <p:cNvPr id="8" name="Picture 7"/>
          <p:cNvPicPr>
            <a:picLocks noChangeAspect="1"/>
          </p:cNvPicPr>
          <p:nvPr/>
        </p:nvPicPr>
        <p:blipFill>
          <a:blip r:embed="rId3"/>
          <a:stretch>
            <a:fillRect/>
          </a:stretch>
        </p:blipFill>
        <p:spPr>
          <a:xfrm>
            <a:off x="1006390" y="2249216"/>
            <a:ext cx="7125037" cy="1881349"/>
          </a:xfrm>
          <a:prstGeom prst="rect">
            <a:avLst/>
          </a:prstGeom>
        </p:spPr>
      </p:pic>
    </p:spTree>
    <p:extLst>
      <p:ext uri="{BB962C8B-B14F-4D97-AF65-F5344CB8AC3E}">
        <p14:creationId xmlns:p14="http://schemas.microsoft.com/office/powerpoint/2010/main" val="3847454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1673" y="129949"/>
            <a:ext cx="8506691" cy="6555908"/>
          </a:xfrm>
          <a:prstGeom prst="rect">
            <a:avLst/>
          </a:prstGeom>
        </p:spPr>
      </p:pic>
    </p:spTree>
    <p:extLst>
      <p:ext uri="{BB962C8B-B14F-4D97-AF65-F5344CB8AC3E}">
        <p14:creationId xmlns:p14="http://schemas.microsoft.com/office/powerpoint/2010/main" val="1975055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85583" y="1105908"/>
            <a:ext cx="6440262" cy="5008497"/>
          </a:xfrm>
          <a:prstGeom prst="rect">
            <a:avLst/>
          </a:prstGeom>
        </p:spPr>
      </p:pic>
      <p:sp>
        <p:nvSpPr>
          <p:cNvPr id="4" name="Title 1"/>
          <p:cNvSpPr>
            <a:spLocks noGrp="1"/>
          </p:cNvSpPr>
          <p:nvPr>
            <p:ph type="title"/>
          </p:nvPr>
        </p:nvSpPr>
        <p:spPr>
          <a:xfrm>
            <a:off x="486074" y="0"/>
            <a:ext cx="8229600" cy="1014331"/>
          </a:xfrm>
        </p:spPr>
        <p:txBody>
          <a:bodyPr>
            <a:noAutofit/>
          </a:bodyPr>
          <a:lstStyle/>
          <a:p>
            <a:pPr algn="ctr"/>
            <a:r>
              <a:rPr lang="en-US" sz="3600" b="1" dirty="0">
                <a:solidFill>
                  <a:srgbClr val="000099"/>
                </a:solidFill>
                <a:latin typeface="Arial" panose="020B0604020202020204" pitchFamily="34" charset="0"/>
                <a:cs typeface="Arial" panose="020B0604020202020204" pitchFamily="34" charset="0"/>
              </a:rPr>
              <a:t>NGSS Sample Items and Practice Tests</a:t>
            </a:r>
          </a:p>
        </p:txBody>
      </p:sp>
      <p:sp>
        <p:nvSpPr>
          <p:cNvPr id="6" name="TextBox 5"/>
          <p:cNvSpPr txBox="1"/>
          <p:nvPr/>
        </p:nvSpPr>
        <p:spPr>
          <a:xfrm>
            <a:off x="5579782" y="507165"/>
            <a:ext cx="3670096" cy="461665"/>
          </a:xfrm>
          <a:prstGeom prst="rect">
            <a:avLst/>
          </a:prstGeom>
          <a:noFill/>
        </p:spPr>
        <p:txBody>
          <a:bodyPr wrap="square" rtlCol="0">
            <a:spAutoFit/>
          </a:bodyPr>
          <a:lstStyle/>
          <a:p>
            <a:r>
              <a:rPr lang="en-US" sz="2400" dirty="0">
                <a:hlinkClick r:id="rId3"/>
              </a:rPr>
              <a:t>http://ct.portal.airast.org</a:t>
            </a:r>
            <a:endParaRPr lang="en-US" sz="2400" dirty="0"/>
          </a:p>
        </p:txBody>
      </p:sp>
      <p:sp>
        <p:nvSpPr>
          <p:cNvPr id="7" name="Oval 6"/>
          <p:cNvSpPr/>
          <p:nvPr/>
        </p:nvSpPr>
        <p:spPr>
          <a:xfrm>
            <a:off x="4956676" y="5188583"/>
            <a:ext cx="1888761" cy="68401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201364" y="3318053"/>
            <a:ext cx="1833342" cy="2062103"/>
          </a:xfrm>
          <a:prstGeom prst="rect">
            <a:avLst/>
          </a:prstGeom>
          <a:noFill/>
        </p:spPr>
        <p:txBody>
          <a:bodyPr wrap="square" rtlCol="0">
            <a:spAutoFit/>
          </a:bodyPr>
          <a:lstStyle/>
          <a:p>
            <a:r>
              <a:rPr lang="en-US" sz="1600" b="1" dirty="0">
                <a:solidFill>
                  <a:srgbClr val="0070C0"/>
                </a:solidFill>
                <a:latin typeface="+mn-lt"/>
              </a:rPr>
              <a:t>Updated NGSS Practice Tests are now available. Includes item clusters and stand-alone items with all item interaction types.</a:t>
            </a:r>
          </a:p>
        </p:txBody>
      </p:sp>
      <p:sp>
        <p:nvSpPr>
          <p:cNvPr id="9" name="TextBox 8"/>
          <p:cNvSpPr txBox="1"/>
          <p:nvPr/>
        </p:nvSpPr>
        <p:spPr>
          <a:xfrm>
            <a:off x="7243977" y="1804355"/>
            <a:ext cx="1790729" cy="830997"/>
          </a:xfrm>
          <a:prstGeom prst="rect">
            <a:avLst/>
          </a:prstGeom>
          <a:noFill/>
        </p:spPr>
        <p:txBody>
          <a:bodyPr wrap="square" rtlCol="0">
            <a:spAutoFit/>
          </a:bodyPr>
          <a:lstStyle/>
          <a:p>
            <a:r>
              <a:rPr lang="en-US" sz="1600" b="1" dirty="0">
                <a:solidFill>
                  <a:srgbClr val="0070C0"/>
                </a:solidFill>
                <a:latin typeface="+mn-lt"/>
              </a:rPr>
              <a:t>Five NGSS sample item clusters at each grade band.</a:t>
            </a:r>
          </a:p>
        </p:txBody>
      </p:sp>
      <p:cxnSp>
        <p:nvCxnSpPr>
          <p:cNvPr id="8" name="Straight Arrow Connector 7"/>
          <p:cNvCxnSpPr/>
          <p:nvPr/>
        </p:nvCxnSpPr>
        <p:spPr>
          <a:xfrm flipV="1">
            <a:off x="6266096" y="2974110"/>
            <a:ext cx="1060650" cy="2332259"/>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119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459"/>
            <a:ext cx="7886700" cy="591608"/>
          </a:xfrm>
        </p:spPr>
        <p:txBody>
          <a:bodyPr>
            <a:normAutofit/>
          </a:bodyPr>
          <a:lstStyle/>
          <a:p>
            <a:pPr algn="ctr"/>
            <a:r>
              <a:rPr lang="en-US" sz="3600" b="1" dirty="0">
                <a:solidFill>
                  <a:srgbClr val="000099"/>
                </a:solidFill>
                <a:latin typeface="Arial" panose="020B0604020202020204" pitchFamily="34" charset="0"/>
                <a:cs typeface="Arial" panose="020B0604020202020204" pitchFamily="34" charset="0"/>
              </a:rPr>
              <a:t>NGSS Interim Assessments</a:t>
            </a:r>
          </a:p>
        </p:txBody>
      </p:sp>
      <p:sp>
        <p:nvSpPr>
          <p:cNvPr id="3" name="Content Placeholder 2"/>
          <p:cNvSpPr>
            <a:spLocks noGrp="1"/>
          </p:cNvSpPr>
          <p:nvPr>
            <p:ph idx="1"/>
          </p:nvPr>
        </p:nvSpPr>
        <p:spPr>
          <a:xfrm>
            <a:off x="224590" y="741991"/>
            <a:ext cx="8534400" cy="3805946"/>
          </a:xfrm>
        </p:spPr>
        <p:txBody>
          <a:bodyPr>
            <a:normAutofit/>
          </a:bodyPr>
          <a:lstStyle/>
          <a:p>
            <a:r>
              <a:rPr lang="en-US" sz="2400" b="1" dirty="0">
                <a:solidFill>
                  <a:srgbClr val="0070C0"/>
                </a:solidFill>
              </a:rPr>
              <a:t>Optional</a:t>
            </a:r>
            <a:endParaRPr lang="en-US" sz="2400" dirty="0"/>
          </a:p>
          <a:p>
            <a:r>
              <a:rPr lang="en-US" sz="2400" dirty="0"/>
              <a:t>Administered through AIR’s online Test Delivery System (TDS)  </a:t>
            </a:r>
          </a:p>
          <a:p>
            <a:r>
              <a:rPr lang="en-US" sz="2400" dirty="0"/>
              <a:t>Educators can view and score the items using the Assessment Viewing Application (AVA)</a:t>
            </a:r>
          </a:p>
          <a:p>
            <a:pPr>
              <a:lnSpc>
                <a:spcPct val="120000"/>
              </a:lnSpc>
            </a:pPr>
            <a:r>
              <a:rPr lang="en-US" sz="2400" dirty="0"/>
              <a:t>Include “</a:t>
            </a:r>
            <a:r>
              <a:rPr lang="en-US" sz="2400" dirty="0" err="1"/>
              <a:t>testlets</a:t>
            </a:r>
            <a:r>
              <a:rPr lang="en-US" sz="2400" dirty="0"/>
              <a:t>” with two item clusters aligned to two different NGSS performance expectations from various topic areas (e.g., Forces and Motion, Ecosystems, Earth Systems).  Should take students 15-20 minutes each.</a:t>
            </a:r>
          </a:p>
        </p:txBody>
      </p:sp>
      <p:pic>
        <p:nvPicPr>
          <p:cNvPr id="5" name="Picture 4"/>
          <p:cNvPicPr>
            <a:picLocks noChangeAspect="1"/>
          </p:cNvPicPr>
          <p:nvPr/>
        </p:nvPicPr>
        <p:blipFill>
          <a:blip r:embed="rId2"/>
          <a:stretch>
            <a:fillRect/>
          </a:stretch>
        </p:blipFill>
        <p:spPr>
          <a:xfrm>
            <a:off x="2907300" y="4454692"/>
            <a:ext cx="1664700" cy="1812375"/>
          </a:xfrm>
          <a:prstGeom prst="rect">
            <a:avLst/>
          </a:prstGeom>
        </p:spPr>
      </p:pic>
      <p:pic>
        <p:nvPicPr>
          <p:cNvPr id="6" name="Picture 5"/>
          <p:cNvPicPr>
            <a:picLocks noChangeAspect="1"/>
          </p:cNvPicPr>
          <p:nvPr/>
        </p:nvPicPr>
        <p:blipFill>
          <a:blip r:embed="rId3"/>
          <a:stretch>
            <a:fillRect/>
          </a:stretch>
        </p:blipFill>
        <p:spPr>
          <a:xfrm>
            <a:off x="4998933" y="4454692"/>
            <a:ext cx="1666562" cy="1809410"/>
          </a:xfrm>
          <a:prstGeom prst="rect">
            <a:avLst/>
          </a:prstGeom>
        </p:spPr>
      </p:pic>
    </p:spTree>
    <p:extLst>
      <p:ext uri="{BB962C8B-B14F-4D97-AF65-F5344CB8AC3E}">
        <p14:creationId xmlns:p14="http://schemas.microsoft.com/office/powerpoint/2010/main" val="1954416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459"/>
            <a:ext cx="7886700" cy="591608"/>
          </a:xfrm>
        </p:spPr>
        <p:txBody>
          <a:bodyPr>
            <a:normAutofit/>
          </a:bodyPr>
          <a:lstStyle/>
          <a:p>
            <a:pPr algn="ctr"/>
            <a:r>
              <a:rPr lang="en-US" sz="3600" b="1" dirty="0">
                <a:solidFill>
                  <a:srgbClr val="000099"/>
                </a:solidFill>
                <a:latin typeface="Arial" panose="020B0604020202020204" pitchFamily="34" charset="0"/>
                <a:cs typeface="Arial" panose="020B0604020202020204" pitchFamily="34" charset="0"/>
              </a:rPr>
              <a:t>NGSS Interim Assessments</a:t>
            </a:r>
          </a:p>
        </p:txBody>
      </p:sp>
      <p:sp>
        <p:nvSpPr>
          <p:cNvPr id="3" name="Content Placeholder 2"/>
          <p:cNvSpPr>
            <a:spLocks noGrp="1"/>
          </p:cNvSpPr>
          <p:nvPr>
            <p:ph idx="1"/>
          </p:nvPr>
        </p:nvSpPr>
        <p:spPr>
          <a:xfrm>
            <a:off x="224590" y="741991"/>
            <a:ext cx="8534400" cy="3805946"/>
          </a:xfrm>
        </p:spPr>
        <p:txBody>
          <a:bodyPr>
            <a:normAutofit/>
          </a:bodyPr>
          <a:lstStyle/>
          <a:p>
            <a:r>
              <a:rPr lang="en-US" sz="2400" dirty="0"/>
              <a:t>All items are machine-scored (no constructed response)</a:t>
            </a:r>
          </a:p>
          <a:p>
            <a:pPr>
              <a:lnSpc>
                <a:spcPct val="120000"/>
              </a:lnSpc>
            </a:pPr>
            <a:r>
              <a:rPr lang="en-US" sz="2400" dirty="0"/>
              <a:t>Results available immediately at various levels (i.e., student, class, school, district) through </a:t>
            </a:r>
            <a:r>
              <a:rPr lang="en-US" sz="2400" dirty="0" err="1"/>
              <a:t>AIRWays</a:t>
            </a:r>
            <a:r>
              <a:rPr lang="en-US" sz="2400" dirty="0"/>
              <a:t> reporting system</a:t>
            </a:r>
          </a:p>
          <a:p>
            <a:r>
              <a:rPr lang="en-US" sz="2400" dirty="0"/>
              <a:t>Recorded training webinar with slides and Quick Guide are available on web portal</a:t>
            </a:r>
          </a:p>
        </p:txBody>
      </p:sp>
      <p:pic>
        <p:nvPicPr>
          <p:cNvPr id="7" name="Picture 6"/>
          <p:cNvPicPr>
            <a:picLocks noChangeAspect="1"/>
          </p:cNvPicPr>
          <p:nvPr/>
        </p:nvPicPr>
        <p:blipFill>
          <a:blip r:embed="rId2"/>
          <a:stretch>
            <a:fillRect/>
          </a:stretch>
        </p:blipFill>
        <p:spPr>
          <a:xfrm>
            <a:off x="2062067" y="3327059"/>
            <a:ext cx="1665480" cy="1809410"/>
          </a:xfrm>
          <a:prstGeom prst="rect">
            <a:avLst/>
          </a:prstGeom>
        </p:spPr>
      </p:pic>
      <p:pic>
        <p:nvPicPr>
          <p:cNvPr id="8" name="Picture 7"/>
          <p:cNvPicPr>
            <a:picLocks noChangeAspect="1"/>
          </p:cNvPicPr>
          <p:nvPr/>
        </p:nvPicPr>
        <p:blipFill>
          <a:blip r:embed="rId3"/>
          <a:stretch>
            <a:fillRect/>
          </a:stretch>
        </p:blipFill>
        <p:spPr>
          <a:xfrm>
            <a:off x="4720288" y="3507812"/>
            <a:ext cx="3045960" cy="1447903"/>
          </a:xfrm>
          <a:prstGeom prst="rect">
            <a:avLst/>
          </a:prstGeom>
        </p:spPr>
      </p:pic>
      <p:sp>
        <p:nvSpPr>
          <p:cNvPr id="9" name="Rectangle 8"/>
          <p:cNvSpPr/>
          <p:nvPr/>
        </p:nvSpPr>
        <p:spPr>
          <a:xfrm>
            <a:off x="4720288" y="3507812"/>
            <a:ext cx="3045960" cy="1447903"/>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024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ctr"/>
            <a:r>
              <a:rPr lang="en-US" dirty="0">
                <a:latin typeface="+mn-lt"/>
              </a:rPr>
              <a:t>AIR Systems Overview</a:t>
            </a:r>
          </a:p>
        </p:txBody>
      </p:sp>
      <p:sp>
        <p:nvSpPr>
          <p:cNvPr id="2" name="Footer Placeholder 1"/>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tint val="75000"/>
                  </a:prstClr>
                </a:solidFill>
                <a:effectLst/>
                <a:uLnTx/>
                <a:uFillTx/>
                <a:latin typeface="Arial Narrow" pitchFamily="34" charset="0"/>
                <a:ea typeface="+mn-ea"/>
                <a:cs typeface="+mn-cs"/>
              </a:rPr>
              <a:t>Copyright © 2014 American Institutes for Research. All rights reserved.</a:t>
            </a:r>
          </a:p>
        </p:txBody>
      </p:sp>
    </p:spTree>
    <p:extLst>
      <p:ext uri="{BB962C8B-B14F-4D97-AF65-F5344CB8AC3E}">
        <p14:creationId xmlns:p14="http://schemas.microsoft.com/office/powerpoint/2010/main" val="1519697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Overview</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8224837" cy="1631216"/>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Portal</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Secure Browser</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Test Information Distribution Engine (TIDE)</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Test Delivery System (TDS)</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Data Entry Interface (DEI)</a:t>
            </a:r>
          </a:p>
        </p:txBody>
      </p:sp>
    </p:spTree>
    <p:extLst>
      <p:ext uri="{BB962C8B-B14F-4D97-AF65-F5344CB8AC3E}">
        <p14:creationId xmlns:p14="http://schemas.microsoft.com/office/powerpoint/2010/main" val="1969118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Connecticut Portal: Home Page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008" y="1372005"/>
            <a:ext cx="4951596" cy="4499891"/>
          </a:xfrm>
          <a:prstGeom prst="rect">
            <a:avLst/>
          </a:prstGeom>
          <a:effectLst>
            <a:glow rad="101600">
              <a:srgbClr val="FFC000"/>
            </a:glow>
            <a:softEdge rad="0"/>
          </a:effectLst>
        </p:spPr>
      </p:pic>
    </p:spTree>
    <p:extLst>
      <p:ext uri="{BB962C8B-B14F-4D97-AF65-F5344CB8AC3E}">
        <p14:creationId xmlns:p14="http://schemas.microsoft.com/office/powerpoint/2010/main" val="2530246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CT Portal: Assessment Program Pages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0" name="Picture 9">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534" y="1338026"/>
            <a:ext cx="4007450" cy="4531178"/>
          </a:xfrm>
          <a:prstGeom prst="rect">
            <a:avLst/>
          </a:prstGeom>
          <a:effectLst>
            <a:glow rad="101600">
              <a:srgbClr val="FFC000"/>
            </a:glow>
            <a:softEdge rad="0"/>
          </a:effectLst>
        </p:spPr>
      </p:pic>
    </p:spTree>
    <p:extLst>
      <p:ext uri="{BB962C8B-B14F-4D97-AF65-F5344CB8AC3E}">
        <p14:creationId xmlns:p14="http://schemas.microsoft.com/office/powerpoint/2010/main" val="285896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CT Portal: Resources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428" y="1327484"/>
            <a:ext cx="6175661" cy="4575058"/>
          </a:xfrm>
          <a:prstGeom prst="rect">
            <a:avLst/>
          </a:prstGeom>
          <a:effectLst>
            <a:glow rad="101600">
              <a:srgbClr val="FFC000"/>
            </a:glow>
            <a:softEdge rad="0"/>
          </a:effectLst>
        </p:spPr>
      </p:pic>
    </p:spTree>
    <p:extLst>
      <p:ext uri="{BB962C8B-B14F-4D97-AF65-F5344CB8AC3E}">
        <p14:creationId xmlns:p14="http://schemas.microsoft.com/office/powerpoint/2010/main" val="3651109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What is the Secure Browser?</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8224837"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charset="0"/>
                <a:ea typeface="+mn-ea"/>
                <a:cs typeface="+mn-cs"/>
              </a:rPr>
              <a:t>The browser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is designed to ensure test security by prohibiting students from accessing any other programs or websites during testing.</a:t>
            </a:r>
          </a:p>
        </p:txBody>
      </p:sp>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386" y="3060215"/>
            <a:ext cx="1593850" cy="1593850"/>
          </a:xfrm>
          <a:prstGeom prst="rect">
            <a:avLst/>
          </a:prstGeom>
          <a:effectLst>
            <a:glow rad="101600">
              <a:srgbClr val="FFC000"/>
            </a:glow>
            <a:softEdge rad="0"/>
          </a:effectLst>
        </p:spPr>
      </p:pic>
    </p:spTree>
    <p:extLst>
      <p:ext uri="{BB962C8B-B14F-4D97-AF65-F5344CB8AC3E}">
        <p14:creationId xmlns:p14="http://schemas.microsoft.com/office/powerpoint/2010/main" val="977967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Secure Browser Information</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8224837" cy="2246769"/>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Download the latest secure browser from the portal. The browser from 2017–2018 will no longer work. </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Before taking a test, all applications must be closed.</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Students will use the secure browser to take the Smarter Balanced assessments, NGSS, and the CTAA. </a:t>
            </a:r>
          </a:p>
        </p:txBody>
      </p:sp>
    </p:spTree>
    <p:extLst>
      <p:ext uri="{BB962C8B-B14F-4D97-AF65-F5344CB8AC3E}">
        <p14:creationId xmlns:p14="http://schemas.microsoft.com/office/powerpoint/2010/main" val="3561363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0" y="0"/>
            <a:ext cx="9144000" cy="1097280"/>
          </a:xfrm>
        </p:spPr>
        <p:txBody>
          <a:bodyPr>
            <a:normAutofit/>
          </a:bodyPr>
          <a:lstStyle/>
          <a:p>
            <a:pPr algn="ctr" eaLnBrk="1" hangingPunct="1"/>
            <a:r>
              <a:rPr lang="en-US" altLang="en-US" sz="3600" b="1" dirty="0">
                <a:ln w="0"/>
                <a:solidFill>
                  <a:srgbClr val="000099"/>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CSDE Assessment Reporting</a:t>
            </a:r>
          </a:p>
        </p:txBody>
      </p:sp>
      <p:pic>
        <p:nvPicPr>
          <p:cNvPr id="2" name="Content Placeholder 1"/>
          <p:cNvPicPr>
            <a:picLocks noGrp="1" noChangeAspect="1"/>
          </p:cNvPicPr>
          <p:nvPr>
            <p:ph idx="1"/>
          </p:nvPr>
        </p:nvPicPr>
        <p:blipFill>
          <a:blip r:embed="rId3"/>
          <a:stretch>
            <a:fillRect/>
          </a:stretch>
        </p:blipFill>
        <p:spPr>
          <a:xfrm>
            <a:off x="1255698" y="891468"/>
            <a:ext cx="6533213" cy="4794922"/>
          </a:xfrm>
          <a:prstGeom prst="rect">
            <a:avLst/>
          </a:prstGeom>
        </p:spPr>
      </p:pic>
      <p:sp>
        <p:nvSpPr>
          <p:cNvPr id="7" name="Rectangle 3"/>
          <p:cNvSpPr txBox="1">
            <a:spLocks noChangeArrowheads="1"/>
          </p:cNvSpPr>
          <p:nvPr/>
        </p:nvSpPr>
        <p:spPr>
          <a:xfrm>
            <a:off x="396631" y="1425485"/>
            <a:ext cx="8529637" cy="3176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00000"/>
              </a:lnSpc>
              <a:spcBef>
                <a:spcPts val="0"/>
              </a:spcBef>
              <a:spcAft>
                <a:spcPts val="0"/>
              </a:spcAft>
              <a:buFont typeface="Arial" panose="020B0604020202020204" pitchFamily="34" charset="0"/>
              <a:buNone/>
            </a:pPr>
            <a:endParaRPr lang="en-US" altLang="en-US" sz="2200" dirty="0">
              <a:solidFill>
                <a:srgbClr val="000099"/>
              </a:solidFill>
              <a:latin typeface="Franklin Gothic Medium" panose="020B0603020102020204" pitchFamily="34" charset="0"/>
            </a:endParaRPr>
          </a:p>
        </p:txBody>
      </p:sp>
      <p:sp>
        <p:nvSpPr>
          <p:cNvPr id="9" name="Rectangle 3"/>
          <p:cNvSpPr txBox="1">
            <a:spLocks noChangeArrowheads="1"/>
          </p:cNvSpPr>
          <p:nvPr/>
        </p:nvSpPr>
        <p:spPr>
          <a:xfrm>
            <a:off x="4708843" y="4063491"/>
            <a:ext cx="3383914" cy="1407512"/>
          </a:xfrm>
          <a:prstGeom prst="rect">
            <a:avLst/>
          </a:prstGeom>
        </p:spPr>
        <p:txBody>
          <a:bodyPr vert="horz" lIns="91440" tIns="45720" rIns="91440" bIns="45720" numCol="1" rtlCol="0">
            <a:normAutofit/>
          </a:bodyPr>
          <a:lstStyle>
            <a:lvl1pPr marL="228600" indent="-228600" defTabSz="914400" eaLnBrk="1" latinLnBrk="0" hangingPunct="1">
              <a:lnSpc>
                <a:spcPct val="100000"/>
              </a:lnSpc>
              <a:spcBef>
                <a:spcPts val="0"/>
              </a:spcBef>
              <a:buFont typeface="Arial" panose="020B0604020202020204" pitchFamily="34" charset="0"/>
              <a:buNone/>
              <a:defRPr sz="2400" b="1">
                <a:solidFill>
                  <a:schemeClr val="tx2"/>
                </a:solidFill>
                <a:latin typeface="Franklin Gothic Medium" panose="020B060302010202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a:lnSpc>
                <a:spcPct val="120000"/>
              </a:lnSpc>
            </a:pPr>
            <a:endParaRPr lang="en-US" altLang="en-US" dirty="0">
              <a:solidFill>
                <a:srgbClr val="44546A"/>
              </a:solidFill>
            </a:endParaRPr>
          </a:p>
          <a:p>
            <a:pPr>
              <a:lnSpc>
                <a:spcPct val="120000"/>
              </a:lnSpc>
            </a:pPr>
            <a:endParaRPr lang="en-US" altLang="en-US" dirty="0">
              <a:solidFill>
                <a:srgbClr val="44546A"/>
              </a:solidFill>
            </a:endParaRPr>
          </a:p>
          <a:p>
            <a:endParaRPr lang="en-US" altLang="en-US" dirty="0">
              <a:solidFill>
                <a:srgbClr val="44546A"/>
              </a:solidFill>
            </a:endParaRPr>
          </a:p>
        </p:txBody>
      </p:sp>
      <p:sp>
        <p:nvSpPr>
          <p:cNvPr id="3" name="Rectangle 2"/>
          <p:cNvSpPr/>
          <p:nvPr/>
        </p:nvSpPr>
        <p:spPr>
          <a:xfrm>
            <a:off x="2253946" y="5686390"/>
            <a:ext cx="4634602" cy="707886"/>
          </a:xfrm>
          <a:prstGeom prst="rect">
            <a:avLst/>
          </a:prstGeom>
        </p:spPr>
        <p:txBody>
          <a:bodyPr wrap="none">
            <a:spAutoFit/>
          </a:bodyPr>
          <a:lstStyle/>
          <a:p>
            <a:r>
              <a:rPr lang="en-US" sz="4000" dirty="0">
                <a:ln w="0"/>
                <a:solidFill>
                  <a:srgbClr val="000099"/>
                </a:solidFill>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hlinkClick r:id="rId4"/>
              </a:rPr>
              <a:t>http://edsight.ct.gov</a:t>
            </a:r>
            <a:endParaRPr lang="en-US" sz="4000" dirty="0">
              <a:ln w="0"/>
              <a:solidFill>
                <a:srgbClr val="000099"/>
              </a:solidFill>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45805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Secure Browser Download</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0" name="Picture 9">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975" y="1435815"/>
            <a:ext cx="6175661" cy="4292441"/>
          </a:xfrm>
          <a:prstGeom prst="rect">
            <a:avLst/>
          </a:prstGeom>
          <a:effectLst>
            <a:glow rad="101600">
              <a:srgbClr val="FFC000"/>
            </a:glow>
            <a:softEdge rad="0"/>
          </a:effectLst>
        </p:spPr>
      </p:pic>
    </p:spTree>
    <p:extLst>
      <p:ext uri="{BB962C8B-B14F-4D97-AF65-F5344CB8AC3E}">
        <p14:creationId xmlns:p14="http://schemas.microsoft.com/office/powerpoint/2010/main" val="204638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Chrome Update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8224837" cy="3970318"/>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AIR currently supports Chrome versions 67 to 71.</a:t>
            </a: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1"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AIR provides presumptive support for new versions of Chrome as they are released, which means students are not prevented from taking tests on the newest versions. However, although AIR and Google work collaboratively on new versions, with each new </a:t>
            </a:r>
            <a:r>
              <a:rPr kumimoji="0" lang="en-US" sz="1600" b="0" i="0" u="none" strike="noStrike" kern="1200" cap="none" spc="0" normalizeH="0" baseline="0" noProof="0" dirty="0" smtClean="0">
                <a:ln>
                  <a:noFill/>
                </a:ln>
                <a:solidFill>
                  <a:srgbClr val="000000"/>
                </a:solidFill>
                <a:effectLst/>
                <a:uLnTx/>
                <a:uFillTx/>
                <a:latin typeface="Arial" charset="0"/>
                <a:ea typeface="+mn-ea"/>
                <a:cs typeface="+mn-cs"/>
              </a:rPr>
              <a:t>release</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AIR does need to perform internal testing to make sure there are no issues.  If issues are discovered at this stage, AIR and Google will resolve them as quickly as possible. It is our recommendation that all devices are locked down before the test administration window begins. This will reduce the risk of any issues occurring during testing should a new version be released with problems that were not anticipated.</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AIR can no longer support a device once Google stops supporting it. Please continue to monitor Google’s end-of-life policy (</a:t>
            </a:r>
            <a:r>
              <a:rPr kumimoji="0" lang="en-US" sz="1800" b="0" i="0" u="none" strike="noStrike" kern="1200" cap="none" spc="0" normalizeH="0" baseline="0" noProof="0" dirty="0">
                <a:ln>
                  <a:noFill/>
                </a:ln>
                <a:solidFill>
                  <a:srgbClr val="000000"/>
                </a:solidFill>
                <a:effectLst/>
                <a:uLnTx/>
                <a:uFillTx/>
                <a:latin typeface="Arial" charset="0"/>
                <a:ea typeface="+mn-ea"/>
                <a:cs typeface="+mn-cs"/>
                <a:hlinkClick r:id="rId2"/>
              </a:rPr>
              <a:t>https://support.google.com/chrome/a/answer/6220366?hl=en</a:t>
            </a:r>
            <a:r>
              <a:rPr kumimoji="0" lang="en-US" sz="1800" b="0" i="0" u="none" strike="noStrike" kern="1200" cap="none" spc="0" normalizeH="0" baseline="0" noProof="0" dirty="0" smtClean="0">
                <a:ln>
                  <a:noFill/>
                </a:ln>
                <a:solidFill>
                  <a:srgbClr val="000000"/>
                </a:solidFill>
                <a:effectLst/>
                <a:uLnTx/>
                <a:uFillTx/>
                <a:latin typeface="Arial"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58618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Mac OS Support</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8224837" cy="3785652"/>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AIR released a new secure browser on November 30</a:t>
            </a:r>
            <a:r>
              <a:rPr kumimoji="0" lang="en-US" sz="2000" b="0" i="0" u="none" strike="noStrike" kern="1200" cap="none" spc="0" normalizeH="0" baseline="30000" noProof="0" dirty="0">
                <a:ln>
                  <a:noFill/>
                </a:ln>
                <a:solidFill>
                  <a:srgbClr val="000000"/>
                </a:solidFill>
                <a:effectLst/>
                <a:uLnTx/>
                <a:uFillTx/>
                <a:latin typeface="Arial" charset="0"/>
                <a:ea typeface="+mn-ea"/>
                <a:cs typeface="+mn-cs"/>
              </a:rPr>
              <a:t>th</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i</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n order to support 10.14 and address new security issues with the other Mac OS versions.</a:t>
            </a: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All macOS devices (10.9 to 10.14)  are required to have the new secure browser installed in order to take one of the Connecticut Comprehensive </a:t>
            </a:r>
            <a:r>
              <a:rPr kumimoji="0" lang="en-US" sz="2000" b="0" i="0" u="none" strike="noStrike" kern="1200" cap="none" spc="0" normalizeH="0" baseline="0" noProof="0" dirty="0" smtClean="0">
                <a:ln>
                  <a:noFill/>
                </a:ln>
                <a:solidFill>
                  <a:srgbClr val="000000"/>
                </a:solidFill>
                <a:effectLst/>
                <a:uLnTx/>
                <a:uFillTx/>
                <a:latin typeface="Arial" charset="0"/>
                <a:ea typeface="+mn-ea"/>
                <a:cs typeface="+mn-cs"/>
              </a:rPr>
              <a:t>Assessments.</a:t>
            </a: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The previous secure browser will not </a:t>
            </a:r>
            <a:r>
              <a:rPr kumimoji="0" lang="en-US" sz="2000" b="0" i="0" u="none" strike="noStrike" kern="1200" cap="none" spc="0" normalizeH="0" baseline="0" noProof="0" dirty="0" smtClean="0">
                <a:ln>
                  <a:noFill/>
                </a:ln>
                <a:solidFill>
                  <a:srgbClr val="000000"/>
                </a:solidFill>
                <a:effectLst/>
                <a:uLnTx/>
                <a:uFillTx/>
                <a:latin typeface="Arial" charset="0"/>
                <a:ea typeface="+mn-ea"/>
                <a:cs typeface="+mn-cs"/>
              </a:rPr>
              <a:t>work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after December 31, 2018. </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45749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2F76B4-A60F-4051-9C1B-45618849B58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4" name="Title 1">
            <a:extLst>
              <a:ext uri="{FF2B5EF4-FFF2-40B4-BE49-F238E27FC236}">
                <a16:creationId xmlns:a16="http://schemas.microsoft.com/office/drawing/2014/main" id="{09109E99-0363-47AB-8F2D-B59F1EB7CBF8}"/>
              </a:ext>
            </a:extLst>
          </p:cNvPr>
          <p:cNvSpPr>
            <a:spLocks noGrp="1"/>
          </p:cNvSpPr>
          <p:nvPr>
            <p:ph type="title"/>
          </p:nvPr>
        </p:nvSpPr>
        <p:spPr>
          <a:xfrm>
            <a:off x="687388" y="318053"/>
            <a:ext cx="8224837" cy="1272749"/>
          </a:xfrm>
        </p:spPr>
        <p:txBody>
          <a:bodyPr>
            <a:normAutofit/>
          </a:bodyPr>
          <a:lstStyle/>
          <a:p>
            <a:r>
              <a:rPr lang="en-US" sz="4400" dirty="0"/>
              <a:t>Accessing AIR Systems</a:t>
            </a:r>
          </a:p>
        </p:txBody>
      </p:sp>
      <p:sp>
        <p:nvSpPr>
          <p:cNvPr id="5" name="Rectangle 4">
            <a:extLst>
              <a:ext uri="{FF2B5EF4-FFF2-40B4-BE49-F238E27FC236}">
                <a16:creationId xmlns:a16="http://schemas.microsoft.com/office/drawing/2014/main" id="{EFB4AD63-D950-490E-AE02-2B51A52699A6}"/>
              </a:ext>
            </a:extLst>
          </p:cNvPr>
          <p:cNvSpPr/>
          <p:nvPr/>
        </p:nvSpPr>
        <p:spPr>
          <a:xfrm>
            <a:off x="423749" y="1801807"/>
            <a:ext cx="8224837" cy="3785652"/>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All user accounts were rolled over and passwords reset on September 18, 2018. </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Starting this year, setting up a security question is no longer required. </a:t>
            </a: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If you log in on a new device or browser (or clear the cache on a previously-used browser) you must enter an emailed code after passing the initial login screen. This step does not occur when you activate your account.</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6" name="Straight Connector 5">
            <a:extLst>
              <a:ext uri="{FF2B5EF4-FFF2-40B4-BE49-F238E27FC236}">
                <a16:creationId xmlns:a16="http://schemas.microsoft.com/office/drawing/2014/main" id="{78358096-09C2-416A-B56E-C1C380FCEB32}"/>
              </a:ext>
            </a:extLst>
          </p:cNvPr>
          <p:cNvCxnSpPr/>
          <p:nvPr/>
        </p:nvCxnSpPr>
        <p:spPr>
          <a:xfrm>
            <a:off x="195943" y="1801807"/>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169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Accessing AIR Systems from TIDE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2002760" y="1896545"/>
            <a:ext cx="5085017" cy="3548758"/>
          </a:xfrm>
          <a:prstGeom prst="rect">
            <a:avLst/>
          </a:prstGeom>
          <a:ln w="6350" cap="sq">
            <a:solidFill>
              <a:srgbClr val="000000"/>
            </a:solidFill>
            <a:miter lim="800000"/>
          </a:ln>
          <a:effectLst>
            <a:outerShdw blurRad="57150" dist="50800" dir="2700000" algn="tl" rotWithShape="0">
              <a:srgbClr val="000000">
                <a:alpha val="40000"/>
              </a:srgbClr>
            </a:outerShdw>
          </a:effectLst>
        </p:spPr>
      </p:pic>
      <p:pic>
        <p:nvPicPr>
          <p:cNvPr id="4" name="Picture 3"/>
          <p:cNvPicPr>
            <a:picLocks noChangeAspect="1"/>
          </p:cNvPicPr>
          <p:nvPr/>
        </p:nvPicPr>
        <p:blipFill>
          <a:blip r:embed="rId4"/>
          <a:stretch>
            <a:fillRect/>
          </a:stretch>
        </p:blipFill>
        <p:spPr>
          <a:xfrm>
            <a:off x="1668718" y="1471612"/>
            <a:ext cx="5753100" cy="4219575"/>
          </a:xfrm>
          <a:prstGeom prst="rect">
            <a:avLst/>
          </a:prstGeom>
          <a:ln>
            <a:solidFill>
              <a:srgbClr val="000000"/>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805572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User Roles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nvPr>
        </p:nvGraphicFramePr>
        <p:xfrm>
          <a:off x="526093" y="1959426"/>
          <a:ext cx="8429674" cy="3596919"/>
        </p:xfrm>
        <a:graphic>
          <a:graphicData uri="http://schemas.openxmlformats.org/drawingml/2006/table">
            <a:tbl>
              <a:tblPr firstRow="1">
                <a:tableStyleId>{5C22544A-7EE6-4342-B048-85BDC9FD1C3A}</a:tableStyleId>
              </a:tblPr>
              <a:tblGrid>
                <a:gridCol w="1919940">
                  <a:extLst>
                    <a:ext uri="{9D8B030D-6E8A-4147-A177-3AD203B41FA5}">
                      <a16:colId xmlns:a16="http://schemas.microsoft.com/office/drawing/2014/main" val="20000"/>
                    </a:ext>
                  </a:extLst>
                </a:gridCol>
                <a:gridCol w="1242315">
                  <a:extLst>
                    <a:ext uri="{9D8B030D-6E8A-4147-A177-3AD203B41FA5}">
                      <a16:colId xmlns:a16="http://schemas.microsoft.com/office/drawing/2014/main" val="20001"/>
                    </a:ext>
                  </a:extLst>
                </a:gridCol>
                <a:gridCol w="922221">
                  <a:extLst>
                    <a:ext uri="{9D8B030D-6E8A-4147-A177-3AD203B41FA5}">
                      <a16:colId xmlns:a16="http://schemas.microsoft.com/office/drawing/2014/main" val="20002"/>
                    </a:ext>
                  </a:extLst>
                </a:gridCol>
                <a:gridCol w="749255">
                  <a:extLst>
                    <a:ext uri="{9D8B030D-6E8A-4147-A177-3AD203B41FA5}">
                      <a16:colId xmlns:a16="http://schemas.microsoft.com/office/drawing/2014/main" val="20003"/>
                    </a:ext>
                  </a:extLst>
                </a:gridCol>
                <a:gridCol w="917057">
                  <a:extLst>
                    <a:ext uri="{9D8B030D-6E8A-4147-A177-3AD203B41FA5}">
                      <a16:colId xmlns:a16="http://schemas.microsoft.com/office/drawing/2014/main" val="20004"/>
                    </a:ext>
                  </a:extLst>
                </a:gridCol>
                <a:gridCol w="917057">
                  <a:extLst>
                    <a:ext uri="{9D8B030D-6E8A-4147-A177-3AD203B41FA5}">
                      <a16:colId xmlns:a16="http://schemas.microsoft.com/office/drawing/2014/main" val="20005"/>
                    </a:ext>
                  </a:extLst>
                </a:gridCol>
                <a:gridCol w="917057">
                  <a:extLst>
                    <a:ext uri="{9D8B030D-6E8A-4147-A177-3AD203B41FA5}">
                      <a16:colId xmlns:a16="http://schemas.microsoft.com/office/drawing/2014/main" val="20006"/>
                    </a:ext>
                  </a:extLst>
                </a:gridCol>
                <a:gridCol w="844772">
                  <a:extLst>
                    <a:ext uri="{9D8B030D-6E8A-4147-A177-3AD203B41FA5}">
                      <a16:colId xmlns:a16="http://schemas.microsoft.com/office/drawing/2014/main" val="20007"/>
                    </a:ext>
                  </a:extLst>
                </a:gridCol>
              </a:tblGrid>
              <a:tr h="366039">
                <a:tc>
                  <a:txBody>
                    <a:bodyPr/>
                    <a:lstStyle/>
                    <a:p>
                      <a:pPr marL="73025" marR="73025" algn="ctr">
                        <a:spcBef>
                          <a:spcPts val="400"/>
                        </a:spcBef>
                        <a:spcAft>
                          <a:spcPts val="400"/>
                        </a:spcAft>
                      </a:pPr>
                      <a:r>
                        <a:rPr lang="en-US" sz="1600" dirty="0">
                          <a:effectLst/>
                          <a:latin typeface="+mn-lt"/>
                        </a:rPr>
                        <a:t>Task</a:t>
                      </a:r>
                      <a:endParaRPr lang="en-US" sz="1600" b="1" dirty="0">
                        <a:solidFill>
                          <a:srgbClr val="FFFFFF"/>
                        </a:solidFill>
                        <a:effectLst/>
                        <a:latin typeface="+mn-lt"/>
                        <a:ea typeface="Times New Roman"/>
                        <a:cs typeface="Times New Roman"/>
                      </a:endParaRPr>
                    </a:p>
                  </a:txBody>
                  <a:tcPr marL="0" marR="0" marT="0" marB="0" anchor="ctr"/>
                </a:tc>
                <a:tc>
                  <a:txBody>
                    <a:bodyPr/>
                    <a:lstStyle/>
                    <a:p>
                      <a:pPr marL="73025" marR="73025" algn="ctr">
                        <a:spcBef>
                          <a:spcPts val="400"/>
                        </a:spcBef>
                        <a:spcAft>
                          <a:spcPts val="400"/>
                        </a:spcAft>
                      </a:pPr>
                      <a:r>
                        <a:rPr lang="en-US" sz="1600" dirty="0">
                          <a:effectLst/>
                          <a:latin typeface="+mn-lt"/>
                        </a:rPr>
                        <a:t>DA</a:t>
                      </a:r>
                      <a:endParaRPr lang="en-US" sz="1600" b="1" dirty="0">
                        <a:solidFill>
                          <a:srgbClr val="FFFFFF"/>
                        </a:solidFill>
                        <a:effectLst/>
                        <a:latin typeface="+mn-lt"/>
                        <a:ea typeface="Times New Roman"/>
                        <a:cs typeface="Times New Roman"/>
                      </a:endParaRPr>
                    </a:p>
                  </a:txBody>
                  <a:tcPr marL="0" marR="0" marT="0" marB="0" anchor="ctr"/>
                </a:tc>
                <a:tc>
                  <a:txBody>
                    <a:bodyPr/>
                    <a:lstStyle/>
                    <a:p>
                      <a:pPr marL="73025" marR="73025" algn="ctr">
                        <a:spcBef>
                          <a:spcPts val="400"/>
                        </a:spcBef>
                        <a:spcAft>
                          <a:spcPts val="400"/>
                        </a:spcAft>
                      </a:pPr>
                      <a:r>
                        <a:rPr lang="en-US" sz="1600" b="1" dirty="0">
                          <a:solidFill>
                            <a:srgbClr val="FFFFFF"/>
                          </a:solidFill>
                          <a:effectLst/>
                          <a:latin typeface="+mn-lt"/>
                          <a:ea typeface="Times New Roman"/>
                          <a:cs typeface="Times New Roman"/>
                        </a:rPr>
                        <a:t>DC</a:t>
                      </a:r>
                    </a:p>
                  </a:txBody>
                  <a:tcPr marL="0" marR="0" marT="0" marB="0" anchor="ctr"/>
                </a:tc>
                <a:tc>
                  <a:txBody>
                    <a:bodyPr/>
                    <a:lstStyle/>
                    <a:p>
                      <a:pPr marL="73025" marR="73025" algn="ctr">
                        <a:spcBef>
                          <a:spcPts val="400"/>
                        </a:spcBef>
                        <a:spcAft>
                          <a:spcPts val="400"/>
                        </a:spcAft>
                      </a:pPr>
                      <a:r>
                        <a:rPr lang="en-US" sz="1600" dirty="0">
                          <a:effectLst/>
                          <a:latin typeface="+mn-lt"/>
                        </a:rPr>
                        <a:t>SC</a:t>
                      </a:r>
                      <a:endParaRPr lang="en-US" sz="1600" b="1" dirty="0">
                        <a:solidFill>
                          <a:srgbClr val="FFFFFF"/>
                        </a:solidFill>
                        <a:effectLst/>
                        <a:latin typeface="+mn-lt"/>
                        <a:ea typeface="Times New Roman"/>
                        <a:cs typeface="Times New Roman"/>
                      </a:endParaRPr>
                    </a:p>
                  </a:txBody>
                  <a:tcPr marL="0" marR="0" marT="0" marB="0" anchor="ctr"/>
                </a:tc>
                <a:tc>
                  <a:txBody>
                    <a:bodyPr/>
                    <a:lstStyle/>
                    <a:p>
                      <a:pPr marL="73025" marR="73025" algn="ctr">
                        <a:spcBef>
                          <a:spcPts val="400"/>
                        </a:spcBef>
                        <a:spcAft>
                          <a:spcPts val="400"/>
                        </a:spcAft>
                      </a:pPr>
                      <a:r>
                        <a:rPr lang="en-US" sz="1600" b="1" dirty="0">
                          <a:solidFill>
                            <a:srgbClr val="FFFFFF"/>
                          </a:solidFill>
                          <a:effectLst/>
                          <a:latin typeface="+mn-lt"/>
                          <a:ea typeface="Times New Roman"/>
                          <a:cs typeface="Times New Roman"/>
                        </a:rPr>
                        <a:t>SA</a:t>
                      </a:r>
                    </a:p>
                  </a:txBody>
                  <a:tcPr marL="0" marR="0" marT="0" marB="0" anchor="ctr"/>
                </a:tc>
                <a:tc>
                  <a:txBody>
                    <a:bodyPr/>
                    <a:lstStyle/>
                    <a:p>
                      <a:pPr marL="73025" marR="73025" algn="ctr">
                        <a:spcBef>
                          <a:spcPts val="400"/>
                        </a:spcBef>
                        <a:spcAft>
                          <a:spcPts val="400"/>
                        </a:spcAft>
                      </a:pPr>
                      <a:r>
                        <a:rPr lang="en-US" sz="1600" b="1" dirty="0">
                          <a:solidFill>
                            <a:srgbClr val="FFFFFF"/>
                          </a:solidFill>
                          <a:effectLst/>
                          <a:latin typeface="+mn-lt"/>
                          <a:ea typeface="Times New Roman"/>
                          <a:cs typeface="Times New Roman"/>
                        </a:rPr>
                        <a:t>TE</a:t>
                      </a:r>
                    </a:p>
                  </a:txBody>
                  <a:tcPr marL="0" marR="0" marT="0" marB="0" anchor="ctr"/>
                </a:tc>
                <a:tc>
                  <a:txBody>
                    <a:bodyPr/>
                    <a:lstStyle/>
                    <a:p>
                      <a:pPr marL="73025" marR="73025" algn="ctr">
                        <a:spcBef>
                          <a:spcPts val="400"/>
                        </a:spcBef>
                        <a:spcAft>
                          <a:spcPts val="400"/>
                        </a:spcAft>
                      </a:pPr>
                      <a:r>
                        <a:rPr lang="en-US" sz="1600" b="1" dirty="0">
                          <a:solidFill>
                            <a:srgbClr val="FFFFFF"/>
                          </a:solidFill>
                          <a:effectLst/>
                          <a:latin typeface="+mn-lt"/>
                          <a:ea typeface="Times New Roman"/>
                          <a:cs typeface="Times New Roman"/>
                        </a:rPr>
                        <a:t>TEA</a:t>
                      </a:r>
                    </a:p>
                  </a:txBody>
                  <a:tcPr marL="0" marR="0" marT="0" marB="0" anchor="ctr"/>
                </a:tc>
                <a:tc>
                  <a:txBody>
                    <a:bodyPr/>
                    <a:lstStyle/>
                    <a:p>
                      <a:pPr marL="73025" marR="73025" algn="ctr">
                        <a:spcBef>
                          <a:spcPts val="400"/>
                        </a:spcBef>
                        <a:spcAft>
                          <a:spcPts val="400"/>
                        </a:spcAft>
                      </a:pPr>
                      <a:r>
                        <a:rPr lang="en-US" sz="1600" b="1" dirty="0">
                          <a:solidFill>
                            <a:srgbClr val="FFFFFF"/>
                          </a:solidFill>
                          <a:effectLst/>
                          <a:latin typeface="+mn-lt"/>
                          <a:ea typeface="Times New Roman"/>
                          <a:cs typeface="Times New Roman"/>
                        </a:rPr>
                        <a:t>TA</a:t>
                      </a:r>
                    </a:p>
                  </a:txBody>
                  <a:tcPr marL="0" marR="0" marT="0" marB="0" anchor="ctr"/>
                </a:tc>
                <a:extLst>
                  <a:ext uri="{0D108BD9-81ED-4DB2-BD59-A6C34878D82A}">
                    <a16:rowId xmlns:a16="http://schemas.microsoft.com/office/drawing/2014/main" val="10000"/>
                  </a:ext>
                </a:extLst>
              </a:tr>
              <a:tr h="567226">
                <a:tc>
                  <a:txBody>
                    <a:bodyPr/>
                    <a:lstStyle/>
                    <a:p>
                      <a:pPr marL="73025" marR="73025" algn="ctr">
                        <a:spcBef>
                          <a:spcPts val="400"/>
                        </a:spcBef>
                        <a:spcAft>
                          <a:spcPts val="400"/>
                        </a:spcAft>
                      </a:pPr>
                      <a:r>
                        <a:rPr lang="en-US" sz="1600" u="none" dirty="0">
                          <a:effectLst/>
                          <a:latin typeface="+mn-lt"/>
                        </a:rPr>
                        <a:t>Viewing and Editing Student</a:t>
                      </a:r>
                      <a:r>
                        <a:rPr lang="en-US" sz="1600" u="none" baseline="0" dirty="0">
                          <a:effectLst/>
                          <a:latin typeface="+mn-lt"/>
                        </a:rPr>
                        <a:t> Settings</a:t>
                      </a:r>
                      <a:endParaRPr lang="en-US" sz="1600" u="none" dirty="0">
                        <a:effectLst/>
                        <a:latin typeface="+mn-lt"/>
                        <a:ea typeface="Times New Roman"/>
                        <a:cs typeface="Times New Roman"/>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a:rPr>
                        <a:t></a:t>
                      </a:r>
                      <a:endParaRPr lang="en-US" sz="1600" dirty="0"/>
                    </a:p>
                    <a:p>
                      <a:pPr algn="ctr"/>
                      <a:endParaRPr lang="en-US" sz="1600" dirty="0"/>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a:rPr>
                        <a:t></a:t>
                      </a:r>
                      <a:endParaRPr lang="en-US" sz="1600" dirty="0"/>
                    </a:p>
                    <a:p>
                      <a:pPr algn="ctr"/>
                      <a:endParaRPr lang="en-US" sz="1600" dirty="0"/>
                    </a:p>
                  </a:txBody>
                  <a:tcPr marL="0" marR="0" marT="0" marB="0"/>
                </a:tc>
                <a:tc>
                  <a:txBody>
                    <a:bodyPr/>
                    <a:lstStyle/>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extLst>
                  <a:ext uri="{0D108BD9-81ED-4DB2-BD59-A6C34878D82A}">
                    <a16:rowId xmlns:a16="http://schemas.microsoft.com/office/drawing/2014/main" val="10001"/>
                  </a:ext>
                </a:extLst>
              </a:tr>
              <a:tr h="567226">
                <a:tc>
                  <a:txBody>
                    <a:bodyPr/>
                    <a:lstStyle/>
                    <a:p>
                      <a:pPr marL="73025" marR="73025" algn="ctr">
                        <a:spcBef>
                          <a:spcPts val="400"/>
                        </a:spcBef>
                        <a:spcAft>
                          <a:spcPts val="400"/>
                        </a:spcAft>
                      </a:pPr>
                      <a:r>
                        <a:rPr lang="en-US" sz="1600" u="none" dirty="0">
                          <a:effectLst/>
                          <a:latin typeface="+mn-lt"/>
                        </a:rPr>
                        <a:t>Manage Rosters</a:t>
                      </a:r>
                      <a:endParaRPr lang="en-US" sz="1600" u="none" dirty="0">
                        <a:effectLst/>
                        <a:latin typeface="+mn-lt"/>
                        <a:ea typeface="Times New Roman"/>
                        <a:cs typeface="Times New Roman"/>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a:rPr>
                        <a:t></a:t>
                      </a:r>
                      <a:endParaRPr lang="en-US" sz="1600" dirty="0"/>
                    </a:p>
                    <a:p>
                      <a:pPr algn="ctr"/>
                      <a:endParaRPr lang="en-US" sz="1600" dirty="0"/>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a:rPr>
                        <a:t></a:t>
                      </a:r>
                      <a:endParaRPr lang="en-US" sz="1600" dirty="0"/>
                    </a:p>
                    <a:p>
                      <a:pPr algn="ctr"/>
                      <a:endParaRPr lang="en-US" sz="1600" dirty="0"/>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lvl="0"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extLst>
                  <a:ext uri="{0D108BD9-81ED-4DB2-BD59-A6C34878D82A}">
                    <a16:rowId xmlns:a16="http://schemas.microsoft.com/office/drawing/2014/main" val="10002"/>
                  </a:ext>
                </a:extLst>
              </a:tr>
              <a:tr h="567226">
                <a:tc>
                  <a:txBody>
                    <a:bodyPr/>
                    <a:lstStyle/>
                    <a:p>
                      <a:pPr marL="73025" marR="73025" algn="ctr">
                        <a:spcBef>
                          <a:spcPts val="400"/>
                        </a:spcBef>
                        <a:spcAft>
                          <a:spcPts val="400"/>
                        </a:spcAft>
                      </a:pPr>
                      <a:r>
                        <a:rPr lang="en-US" sz="1600" u="none" dirty="0">
                          <a:effectLst/>
                          <a:latin typeface="+mn-lt"/>
                        </a:rPr>
                        <a:t>Adding User Accounts</a:t>
                      </a:r>
                      <a:endParaRPr lang="en-US" sz="1600" u="none" dirty="0">
                        <a:effectLst/>
                        <a:latin typeface="+mn-lt"/>
                        <a:ea typeface="Times New Roman"/>
                        <a:cs typeface="Times New Roman"/>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a:rPr>
                        <a:t></a:t>
                      </a:r>
                      <a:endParaRPr lang="en-US" sz="1600" dirty="0"/>
                    </a:p>
                    <a:p>
                      <a:pPr algn="ctr"/>
                      <a:endParaRPr lang="en-US" sz="1600" dirty="0"/>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a:rPr>
                        <a:t></a:t>
                      </a:r>
                      <a:endParaRPr lang="en-US" sz="1600" dirty="0"/>
                    </a:p>
                    <a:p>
                      <a:pPr algn="ctr"/>
                      <a:endParaRPr lang="en-US" sz="1600" dirty="0"/>
                    </a:p>
                  </a:txBody>
                  <a:tcPr marL="0" marR="0" marT="0" marB="0"/>
                </a:tc>
                <a:tc>
                  <a:txBody>
                    <a:bodyPr/>
                    <a:lstStyle/>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extLst>
                  <a:ext uri="{0D108BD9-81ED-4DB2-BD59-A6C34878D82A}">
                    <a16:rowId xmlns:a16="http://schemas.microsoft.com/office/drawing/2014/main" val="10003"/>
                  </a:ext>
                </a:extLst>
              </a:tr>
              <a:tr h="567226">
                <a:tc>
                  <a:txBody>
                    <a:bodyPr/>
                    <a:lstStyle/>
                    <a:p>
                      <a:pPr marL="73025" marR="73025" algn="ctr">
                        <a:spcBef>
                          <a:spcPts val="400"/>
                        </a:spcBef>
                        <a:spcAft>
                          <a:spcPts val="400"/>
                        </a:spcAft>
                      </a:pPr>
                      <a:r>
                        <a:rPr lang="en-US" sz="1600" u="none" dirty="0">
                          <a:effectLst/>
                          <a:latin typeface="+mn-lt"/>
                        </a:rPr>
                        <a:t>Create</a:t>
                      </a:r>
                      <a:r>
                        <a:rPr lang="en-US" sz="1600" u="none" baseline="0" dirty="0">
                          <a:effectLst/>
                          <a:latin typeface="+mn-lt"/>
                        </a:rPr>
                        <a:t> Appeals </a:t>
                      </a:r>
                      <a:endParaRPr lang="en-US" sz="1600" u="none" dirty="0">
                        <a:effectLst/>
                        <a:latin typeface="+mn-lt"/>
                        <a:ea typeface="Times New Roman"/>
                        <a:cs typeface="Times New Roman"/>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a:rPr>
                        <a:t></a:t>
                      </a:r>
                      <a:endParaRPr lang="en-US" sz="1600" dirty="0"/>
                    </a:p>
                    <a:p>
                      <a:pPr algn="ctr"/>
                      <a:endParaRPr lang="en-US" sz="1600" dirty="0"/>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a:rPr>
                        <a:t></a:t>
                      </a:r>
                      <a:endParaRPr lang="en-US" sz="1600" dirty="0"/>
                    </a:p>
                    <a:p>
                      <a:pPr algn="ctr"/>
                      <a:endParaRPr lang="en-US" sz="1600" dirty="0"/>
                    </a:p>
                  </a:txBody>
                  <a:tcPr marL="0" marR="0" marT="0" marB="0"/>
                </a:tc>
                <a:tc>
                  <a:txBody>
                    <a:bodyPr/>
                    <a:lstStyle/>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extLst>
                  <a:ext uri="{0D108BD9-81ED-4DB2-BD59-A6C34878D82A}">
                    <a16:rowId xmlns:a16="http://schemas.microsoft.com/office/drawing/2014/main" val="10004"/>
                  </a:ext>
                </a:extLst>
              </a:tr>
              <a:tr h="704142">
                <a:tc>
                  <a:txBody>
                    <a:bodyPr/>
                    <a:lstStyle/>
                    <a:p>
                      <a:pPr marL="73025" marR="73025" algn="ctr">
                        <a:spcBef>
                          <a:spcPts val="400"/>
                        </a:spcBef>
                        <a:spcAft>
                          <a:spcPts val="400"/>
                        </a:spcAft>
                      </a:pPr>
                      <a:r>
                        <a:rPr lang="en-US" sz="1600" u="none" dirty="0">
                          <a:effectLst/>
                          <a:latin typeface="+mn-lt"/>
                        </a:rPr>
                        <a:t>Downloading and Installing Voice Packs</a:t>
                      </a:r>
                      <a:endParaRPr lang="en-US" sz="1600" u="none" dirty="0">
                        <a:effectLst/>
                        <a:latin typeface="+mn-lt"/>
                        <a:ea typeface="Times New Roman"/>
                        <a:cs typeface="Times New Roman"/>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a:rPr>
                        <a:t></a:t>
                      </a:r>
                      <a:endParaRPr lang="en-US" sz="1600" dirty="0"/>
                    </a:p>
                    <a:p>
                      <a:pPr algn="ctr"/>
                      <a:endParaRPr lang="en-US" sz="1600" dirty="0"/>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a:rPr>
                        <a:t></a:t>
                      </a:r>
                      <a:endParaRPr lang="en-US" sz="1600" dirty="0"/>
                    </a:p>
                    <a:p>
                      <a:pPr algn="ctr"/>
                      <a:endParaRPr lang="en-US" sz="1600" dirty="0"/>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lvl="0"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tc>
                  <a:txBody>
                    <a:bodyPr/>
                    <a:lstStyle/>
                    <a:p>
                      <a:pPr marL="73025" marR="73025" indent="0" algn="ctr" defTabSz="914400" rtl="0" eaLnBrk="1" fontAlgn="auto" latinLnBrk="0" hangingPunct="1">
                        <a:lnSpc>
                          <a:spcPct val="100000"/>
                        </a:lnSpc>
                        <a:spcBef>
                          <a:spcPts val="400"/>
                        </a:spcBef>
                        <a:spcAft>
                          <a:spcPts val="400"/>
                        </a:spcAft>
                        <a:buClrTx/>
                        <a:buSzTx/>
                        <a:buFontTx/>
                        <a:buNone/>
                        <a:tabLst/>
                        <a:defRPr/>
                      </a:pPr>
                      <a:r>
                        <a:rPr lang="en-US" sz="1600" dirty="0">
                          <a:sym typeface="Wingdings"/>
                        </a:rPr>
                        <a:t></a:t>
                      </a:r>
                      <a:endParaRPr lang="en-US" sz="1600" dirty="0"/>
                    </a:p>
                    <a:p>
                      <a:pPr marL="73025" marR="73025" algn="ctr">
                        <a:spcBef>
                          <a:spcPts val="400"/>
                        </a:spcBef>
                        <a:spcAft>
                          <a:spcPts val="400"/>
                        </a:spcAft>
                      </a:pPr>
                      <a:endParaRPr lang="en-US" sz="1600" dirty="0">
                        <a:effectLst/>
                        <a:latin typeface="+mn-lt"/>
                        <a:ea typeface="Times New Roman"/>
                        <a:cs typeface="Times New Roman"/>
                      </a:endParaRPr>
                    </a:p>
                  </a:txBody>
                  <a:tcPr marL="0" marR="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70939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5FAA-21D4-4BFD-A753-3CC268AE1005}"/>
              </a:ext>
            </a:extLst>
          </p:cNvPr>
          <p:cNvSpPr>
            <a:spLocks noGrp="1"/>
          </p:cNvSpPr>
          <p:nvPr>
            <p:ph type="title"/>
          </p:nvPr>
        </p:nvSpPr>
        <p:spPr>
          <a:xfrm>
            <a:off x="687388" y="318053"/>
            <a:ext cx="8224837" cy="1242677"/>
          </a:xfrm>
        </p:spPr>
        <p:txBody>
          <a:bodyPr/>
          <a:lstStyle/>
          <a:p>
            <a:r>
              <a:rPr lang="en-US" dirty="0"/>
              <a:t>TIDE: User Roles</a:t>
            </a:r>
          </a:p>
        </p:txBody>
      </p:sp>
      <p:sp>
        <p:nvSpPr>
          <p:cNvPr id="3" name="Slide Number Placeholder 2">
            <a:extLst>
              <a:ext uri="{FF2B5EF4-FFF2-40B4-BE49-F238E27FC236}">
                <a16:creationId xmlns:a16="http://schemas.microsoft.com/office/drawing/2014/main" id="{F3D9DE58-0F24-4B35-9406-325F322B30E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6" name="Rectangle 5">
            <a:extLst>
              <a:ext uri="{FF2B5EF4-FFF2-40B4-BE49-F238E27FC236}">
                <a16:creationId xmlns:a16="http://schemas.microsoft.com/office/drawing/2014/main" id="{F6BB3C2A-9EF2-418F-999E-4B9B02D6ABF9}"/>
              </a:ext>
            </a:extLst>
          </p:cNvPr>
          <p:cNvSpPr/>
          <p:nvPr/>
        </p:nvSpPr>
        <p:spPr>
          <a:xfrm>
            <a:off x="687387" y="1964646"/>
            <a:ext cx="8224837" cy="3477875"/>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new user role has been created for 2018 – 2019: District Reporting (DR) </a:t>
            </a:r>
            <a:r>
              <a:rPr kumimoji="0" lang="en-US" sz="2000" b="0" i="0" u="none" strike="noStrike" kern="1200" cap="none" spc="0" normalizeH="0" baseline="0" noProof="0" dirty="0" smtClean="0">
                <a:ln>
                  <a:noFill/>
                </a:ln>
                <a:solidFill>
                  <a:srgbClr val="000000"/>
                </a:solidFill>
                <a:effectLst/>
                <a:uLnTx/>
                <a:uFillTx/>
                <a:latin typeface="Arial" charset="0"/>
                <a:ea typeface="+mn-ea"/>
                <a:cs typeface="+mn-cs"/>
              </a:rPr>
              <a:t>Administrator </a:t>
            </a: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The DR role allows users to access all the results for a district in ORS</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DR role will also have view-only role in TIDE. However, DR role will not allow the user to add other users, approve appeals, order materials, etc. </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5" name="Straight Connector 4">
            <a:extLst>
              <a:ext uri="{FF2B5EF4-FFF2-40B4-BE49-F238E27FC236}">
                <a16:creationId xmlns:a16="http://schemas.microsoft.com/office/drawing/2014/main" id="{3D51848F-AD83-4CBC-BD48-0A5BA079BB37}"/>
              </a:ext>
            </a:extLst>
          </p:cNvPr>
          <p:cNvCxnSpPr/>
          <p:nvPr/>
        </p:nvCxnSpPr>
        <p:spPr>
          <a:xfrm>
            <a:off x="3017" y="1762690"/>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476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Manage Users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3104091" y="1929126"/>
            <a:ext cx="2909889" cy="3895942"/>
          </a:xfrm>
          <a:prstGeom prst="rect">
            <a:avLst/>
          </a:prstGeom>
          <a:ln w="63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62996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Add Users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C6F560B-C547-4E28-905B-356D9319307B}"/>
              </a:ext>
            </a:extLst>
          </p:cNvPr>
          <p:cNvPicPr>
            <a:picLocks noChangeAspect="1"/>
          </p:cNvPicPr>
          <p:nvPr/>
        </p:nvPicPr>
        <p:blipFill>
          <a:blip r:embed="rId3"/>
          <a:stretch>
            <a:fillRect/>
          </a:stretch>
        </p:blipFill>
        <p:spPr>
          <a:xfrm>
            <a:off x="105966" y="2172920"/>
            <a:ext cx="8932067" cy="2290514"/>
          </a:xfrm>
          <a:prstGeom prst="rect">
            <a:avLst/>
          </a:prstGeom>
          <a:ln w="9525" cap="sq">
            <a:solidFill>
              <a:schemeClr val="tx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68175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Student Information</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3090704" y="1840675"/>
            <a:ext cx="3061268" cy="4006969"/>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36227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97280"/>
          </a:xfrm>
        </p:spPr>
        <p:txBody>
          <a:bodyPr>
            <a:noAutofit/>
          </a:bodyPr>
          <a:lstStyle/>
          <a:p>
            <a:pPr algn="ctr"/>
            <a:r>
              <a:rPr lang="en-US" sz="3600" b="1" dirty="0">
                <a:ln w="0"/>
                <a:solidFill>
                  <a:srgbClr val="000099"/>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Contact Information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45275078"/>
              </p:ext>
            </p:extLst>
          </p:nvPr>
        </p:nvGraphicFramePr>
        <p:xfrm>
          <a:off x="-28575" y="890336"/>
          <a:ext cx="9172576" cy="4870972"/>
        </p:xfrm>
        <a:graphic>
          <a:graphicData uri="http://schemas.openxmlformats.org/drawingml/2006/table">
            <a:tbl>
              <a:tblPr firstRow="1" bandRow="1">
                <a:tableStyleId>{5C22544A-7EE6-4342-B048-85BDC9FD1C3A}</a:tableStyleId>
              </a:tblPr>
              <a:tblGrid>
                <a:gridCol w="3603048">
                  <a:extLst>
                    <a:ext uri="{9D8B030D-6E8A-4147-A177-3AD203B41FA5}">
                      <a16:colId xmlns:a16="http://schemas.microsoft.com/office/drawing/2014/main" val="20000"/>
                    </a:ext>
                  </a:extLst>
                </a:gridCol>
                <a:gridCol w="1645227">
                  <a:extLst>
                    <a:ext uri="{9D8B030D-6E8A-4147-A177-3AD203B41FA5}">
                      <a16:colId xmlns:a16="http://schemas.microsoft.com/office/drawing/2014/main" val="20001"/>
                    </a:ext>
                  </a:extLst>
                </a:gridCol>
                <a:gridCol w="1533525">
                  <a:extLst>
                    <a:ext uri="{9D8B030D-6E8A-4147-A177-3AD203B41FA5}">
                      <a16:colId xmlns:a16="http://schemas.microsoft.com/office/drawing/2014/main" val="20002"/>
                    </a:ext>
                  </a:extLst>
                </a:gridCol>
                <a:gridCol w="2390776">
                  <a:extLst>
                    <a:ext uri="{9D8B030D-6E8A-4147-A177-3AD203B41FA5}">
                      <a16:colId xmlns:a16="http://schemas.microsoft.com/office/drawing/2014/main" val="20003"/>
                    </a:ext>
                  </a:extLst>
                </a:gridCol>
              </a:tblGrid>
              <a:tr h="394928">
                <a:tc>
                  <a:txBody>
                    <a:bodyPr/>
                    <a:lstStyle/>
                    <a:p>
                      <a:pPr algn="ctr"/>
                      <a:r>
                        <a:rPr lang="en-US" sz="1800" dirty="0">
                          <a:latin typeface="+mn-lt"/>
                        </a:rPr>
                        <a:t>Purpose</a:t>
                      </a:r>
                    </a:p>
                  </a:txBody>
                  <a:tcPr/>
                </a:tc>
                <a:tc>
                  <a:txBody>
                    <a:bodyPr/>
                    <a:lstStyle/>
                    <a:p>
                      <a:pPr algn="ctr"/>
                      <a:r>
                        <a:rPr lang="en-US" sz="1800" dirty="0">
                          <a:latin typeface="+mn-lt"/>
                        </a:rPr>
                        <a:t>Who</a:t>
                      </a:r>
                    </a:p>
                  </a:txBody>
                  <a:tcPr/>
                </a:tc>
                <a:tc>
                  <a:txBody>
                    <a:bodyPr/>
                    <a:lstStyle/>
                    <a:p>
                      <a:pPr algn="ctr"/>
                      <a:r>
                        <a:rPr lang="en-US" sz="1800" dirty="0">
                          <a:latin typeface="+mn-lt"/>
                        </a:rPr>
                        <a:t>Phone</a:t>
                      </a:r>
                    </a:p>
                  </a:txBody>
                  <a:tcPr/>
                </a:tc>
                <a:tc>
                  <a:txBody>
                    <a:bodyPr/>
                    <a:lstStyle/>
                    <a:p>
                      <a:pPr algn="ctr"/>
                      <a:r>
                        <a:rPr lang="en-US" sz="1800" dirty="0">
                          <a:latin typeface="+mn-lt"/>
                        </a:rPr>
                        <a:t>E-mail</a:t>
                      </a:r>
                    </a:p>
                  </a:txBody>
                  <a:tcPr/>
                </a:tc>
                <a:extLst>
                  <a:ext uri="{0D108BD9-81ED-4DB2-BD59-A6C34878D82A}">
                    <a16:rowId xmlns:a16="http://schemas.microsoft.com/office/drawing/2014/main" val="10000"/>
                  </a:ext>
                </a:extLst>
              </a:tr>
              <a:tr h="987322">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latin typeface="+mn-lt"/>
                          <a:ea typeface="+mn-ea"/>
                          <a:cs typeface="+mn-cs"/>
                        </a:rPr>
                        <a:t>Test Administration Procedures Questions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latin typeface="+mn-lt"/>
                          <a:ea typeface="+mn-ea"/>
                          <a:cs typeface="+mn-cs"/>
                        </a:rPr>
                        <a:t>Technology Questions</a:t>
                      </a:r>
                    </a:p>
                  </a:txBody>
                  <a:tcPr anchor="ctr"/>
                </a:tc>
                <a:tc>
                  <a:txBody>
                    <a:bodyPr/>
                    <a:lstStyle/>
                    <a:p>
                      <a:r>
                        <a:rPr lang="en-US" sz="1800" dirty="0">
                          <a:solidFill>
                            <a:schemeClr val="tx1"/>
                          </a:solidFill>
                          <a:latin typeface="+mn-lt"/>
                        </a:rPr>
                        <a:t>Connecticut</a:t>
                      </a:r>
                      <a:r>
                        <a:rPr lang="en-US" sz="1800" baseline="0" dirty="0">
                          <a:solidFill>
                            <a:schemeClr val="tx1"/>
                          </a:solidFill>
                          <a:latin typeface="+mn-lt"/>
                        </a:rPr>
                        <a:t> </a:t>
                      </a:r>
                    </a:p>
                    <a:p>
                      <a:r>
                        <a:rPr lang="en-US" sz="1800" baseline="0" dirty="0">
                          <a:solidFill>
                            <a:schemeClr val="tx1"/>
                          </a:solidFill>
                          <a:latin typeface="+mn-lt"/>
                        </a:rPr>
                        <a:t>Help Desk (AIR)</a:t>
                      </a:r>
                      <a:endParaRPr lang="en-US" sz="1800" dirty="0">
                        <a:solidFill>
                          <a:schemeClr val="tx1"/>
                        </a:solidFill>
                        <a:latin typeface="+mn-lt"/>
                      </a:endParaRPr>
                    </a:p>
                  </a:txBody>
                  <a:tcPr anchor="ctr"/>
                </a:tc>
                <a:tc>
                  <a:txBody>
                    <a:bodyPr/>
                    <a:lstStyle/>
                    <a:p>
                      <a:r>
                        <a:rPr lang="en-US" sz="1800" dirty="0">
                          <a:solidFill>
                            <a:schemeClr val="tx1"/>
                          </a:solidFill>
                          <a:latin typeface="+mn-lt"/>
                        </a:rPr>
                        <a:t>844-202-7583</a:t>
                      </a:r>
                    </a:p>
                  </a:txBody>
                  <a:tcPr anchor="ctr"/>
                </a:tc>
                <a:tc>
                  <a:txBody>
                    <a:bodyPr/>
                    <a:lstStyle/>
                    <a:p>
                      <a:pPr algn="l"/>
                      <a:r>
                        <a:rPr lang="en-US" sz="1800" dirty="0">
                          <a:solidFill>
                            <a:schemeClr val="tx1"/>
                          </a:solidFill>
                          <a:latin typeface="+mn-lt"/>
                          <a:hlinkClick r:id="rId3"/>
                        </a:rPr>
                        <a:t>CTHelpDesk@air.org</a:t>
                      </a:r>
                      <a:endParaRPr lang="en-US" sz="1800" dirty="0">
                        <a:solidFill>
                          <a:schemeClr val="tx1"/>
                        </a:solidFill>
                        <a:latin typeface="+mn-lt"/>
                      </a:endParaRPr>
                    </a:p>
                  </a:txBody>
                  <a:tcPr anchor="ctr"/>
                </a:tc>
                <a:extLst>
                  <a:ext uri="{0D108BD9-81ED-4DB2-BD59-A6C34878D82A}">
                    <a16:rowId xmlns:a16="http://schemas.microsoft.com/office/drawing/2014/main" val="10001"/>
                  </a:ext>
                </a:extLst>
              </a:tr>
              <a:tr h="2205203">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chemeClr val="tx1"/>
                          </a:solidFill>
                          <a:latin typeface="+mn-lt"/>
                        </a:rPr>
                        <a:t>Smarter Balanced and NGSS Science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latin typeface="+mn-lt"/>
                        </a:rPr>
                        <a:t>State Policy</a:t>
                      </a:r>
                      <a:r>
                        <a:rPr lang="en-US" sz="1800" baseline="0" dirty="0">
                          <a:solidFill>
                            <a:schemeClr val="tx1"/>
                          </a:solidFill>
                          <a:latin typeface="+mn-lt"/>
                        </a:rPr>
                        <a:t> </a:t>
                      </a:r>
                      <a:r>
                        <a:rPr lang="en-US" sz="1800" dirty="0">
                          <a:solidFill>
                            <a:schemeClr val="tx1"/>
                          </a:solidFill>
                          <a:latin typeface="+mn-lt"/>
                        </a:rPr>
                        <a:t>Test Administration Questions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latin typeface="+mn-lt"/>
                        </a:rPr>
                        <a:t>Reporting of Security Breaches Only</a:t>
                      </a:r>
                    </a:p>
                  </a:txBody>
                  <a:tcPr anchor="ctr"/>
                </a:tc>
                <a:tc>
                  <a:txBody>
                    <a:bodyPr/>
                    <a:lstStyle/>
                    <a:p>
                      <a:r>
                        <a:rPr lang="en-US" sz="1800" dirty="0">
                          <a:solidFill>
                            <a:schemeClr val="tx1"/>
                          </a:solidFill>
                          <a:latin typeface="+mn-lt"/>
                        </a:rPr>
                        <a:t>CSDE </a:t>
                      </a:r>
                    </a:p>
                    <a:p>
                      <a:r>
                        <a:rPr lang="en-US" sz="1800" dirty="0">
                          <a:solidFill>
                            <a:schemeClr val="tx1"/>
                          </a:solidFill>
                          <a:latin typeface="+mn-lt"/>
                        </a:rPr>
                        <a:t>Performance Office</a:t>
                      </a:r>
                    </a:p>
                  </a:txBody>
                  <a:tcPr anchor="ctr"/>
                </a:tc>
                <a:tc>
                  <a:txBody>
                    <a:bodyPr/>
                    <a:lstStyle/>
                    <a:p>
                      <a:r>
                        <a:rPr lang="en-US" sz="1800" dirty="0">
                          <a:solidFill>
                            <a:schemeClr val="tx1"/>
                          </a:solidFill>
                          <a:latin typeface="+mn-lt"/>
                        </a:rPr>
                        <a:t>860-713-6860</a:t>
                      </a:r>
                    </a:p>
                  </a:txBody>
                  <a:tcPr anchor="ctr"/>
                </a:tc>
                <a:tc>
                  <a:txBody>
                    <a:bodyPr/>
                    <a:lstStyle/>
                    <a:p>
                      <a:pPr algn="l"/>
                      <a:r>
                        <a:rPr lang="en-US" sz="1400" dirty="0">
                          <a:solidFill>
                            <a:schemeClr val="tx1"/>
                          </a:solidFill>
                          <a:latin typeface="+mn-lt"/>
                          <a:hlinkClick r:id="rId4"/>
                        </a:rPr>
                        <a:t>ctstudentassessment@ct.gov</a:t>
                      </a:r>
                      <a:r>
                        <a:rPr lang="en-US" sz="1400" dirty="0">
                          <a:solidFill>
                            <a:schemeClr val="tx1"/>
                          </a:solidFill>
                          <a:latin typeface="+mn-lt"/>
                        </a:rPr>
                        <a:t> </a:t>
                      </a:r>
                    </a:p>
                  </a:txBody>
                  <a:tcPr anchor="ctr"/>
                </a:tc>
                <a:extLst>
                  <a:ext uri="{0D108BD9-81ED-4DB2-BD59-A6C34878D82A}">
                    <a16:rowId xmlns:a16="http://schemas.microsoft.com/office/drawing/2014/main" val="10002"/>
                  </a:ext>
                </a:extLst>
              </a:tr>
              <a:tr h="1283519">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latin typeface="+mn-lt"/>
                        </a:rPr>
                        <a:t>Designated Supports</a:t>
                      </a:r>
                      <a:r>
                        <a:rPr lang="en-US" sz="1800" baseline="0" dirty="0">
                          <a:solidFill>
                            <a:schemeClr val="tx1"/>
                          </a:solidFill>
                          <a:latin typeface="+mn-lt"/>
                        </a:rPr>
                        <a:t> and </a:t>
                      </a:r>
                      <a:r>
                        <a:rPr lang="en-US" sz="1800" dirty="0">
                          <a:solidFill>
                            <a:schemeClr val="tx1"/>
                          </a:solidFill>
                          <a:latin typeface="+mn-lt"/>
                        </a:rPr>
                        <a:t>Accommodations Questions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latin typeface="+mn-lt"/>
                        </a:rPr>
                        <a:t>CTAA and CTAS</a:t>
                      </a:r>
                    </a:p>
                  </a:txBody>
                  <a:tcPr anchor="ctr"/>
                </a:tc>
                <a:tc>
                  <a:txBody>
                    <a:bodyPr/>
                    <a:lstStyle/>
                    <a:p>
                      <a:r>
                        <a:rPr lang="en-US" sz="1600" dirty="0">
                          <a:solidFill>
                            <a:schemeClr val="tx1"/>
                          </a:solidFill>
                          <a:latin typeface="+mn-lt"/>
                        </a:rPr>
                        <a:t>Deirdre</a:t>
                      </a:r>
                      <a:r>
                        <a:rPr lang="en-US" sz="1600" baseline="0" dirty="0">
                          <a:solidFill>
                            <a:schemeClr val="tx1"/>
                          </a:solidFill>
                          <a:latin typeface="+mn-lt"/>
                        </a:rPr>
                        <a:t> Ducharme</a:t>
                      </a:r>
                    </a:p>
                    <a:p>
                      <a:endParaRPr lang="en-US" sz="800" dirty="0">
                        <a:solidFill>
                          <a:schemeClr val="tx1"/>
                        </a:solidFill>
                        <a:latin typeface="+mn-lt"/>
                      </a:endParaRPr>
                    </a:p>
                    <a:p>
                      <a:r>
                        <a:rPr lang="en-US" sz="1600" dirty="0">
                          <a:solidFill>
                            <a:schemeClr val="tx1"/>
                          </a:solidFill>
                          <a:latin typeface="+mn-lt"/>
                        </a:rPr>
                        <a:t>Janet</a:t>
                      </a:r>
                      <a:r>
                        <a:rPr lang="en-US" sz="1600" baseline="0" dirty="0">
                          <a:solidFill>
                            <a:schemeClr val="tx1"/>
                          </a:solidFill>
                          <a:latin typeface="+mn-lt"/>
                        </a:rPr>
                        <a:t> Stuck</a:t>
                      </a:r>
                      <a:endParaRPr lang="en-US" sz="1600" dirty="0">
                        <a:solidFill>
                          <a:schemeClr val="tx1"/>
                        </a:solidFill>
                        <a:latin typeface="+mn-lt"/>
                      </a:endParaRPr>
                    </a:p>
                  </a:txBody>
                  <a:tcPr anchor="ctr"/>
                </a:tc>
                <a:tc>
                  <a:txBody>
                    <a:bodyPr/>
                    <a:lstStyle/>
                    <a:p>
                      <a:r>
                        <a:rPr lang="en-US" sz="1800" dirty="0">
                          <a:solidFill>
                            <a:schemeClr val="tx1"/>
                          </a:solidFill>
                          <a:latin typeface="+mn-lt"/>
                        </a:rPr>
                        <a:t>860-713-6859</a:t>
                      </a:r>
                    </a:p>
                    <a:p>
                      <a:endParaRPr lang="en-US" sz="1800" dirty="0">
                        <a:solidFill>
                          <a:schemeClr val="tx1"/>
                        </a:solidFill>
                        <a:latin typeface="+mn-lt"/>
                      </a:endParaRPr>
                    </a:p>
                    <a:p>
                      <a:r>
                        <a:rPr lang="en-US" sz="1800" dirty="0">
                          <a:solidFill>
                            <a:schemeClr val="tx1"/>
                          </a:solidFill>
                          <a:latin typeface="+mn-lt"/>
                        </a:rPr>
                        <a:t>860-713-6837</a:t>
                      </a:r>
                    </a:p>
                  </a:txBody>
                  <a:tcPr anchor="ctr"/>
                </a:tc>
                <a:tc>
                  <a:txBody>
                    <a:bodyPr/>
                    <a:lstStyle/>
                    <a:p>
                      <a:pPr algn="l"/>
                      <a:r>
                        <a:rPr lang="en-US" sz="1600" dirty="0">
                          <a:solidFill>
                            <a:schemeClr val="tx1"/>
                          </a:solidFill>
                          <a:latin typeface="+mn-lt"/>
                          <a:hlinkClick r:id="rId5"/>
                        </a:rPr>
                        <a:t>Deirdre.Ducharme@ct.gov</a:t>
                      </a:r>
                      <a:endParaRPr lang="en-US" sz="1600" dirty="0">
                        <a:solidFill>
                          <a:schemeClr val="tx1"/>
                        </a:solidFill>
                        <a:latin typeface="+mn-lt"/>
                      </a:endParaRPr>
                    </a:p>
                    <a:p>
                      <a:pPr algn="l"/>
                      <a:endParaRPr lang="en-US" sz="1600" dirty="0">
                        <a:solidFill>
                          <a:schemeClr val="tx1"/>
                        </a:solidFill>
                        <a:latin typeface="+mn-lt"/>
                        <a:hlinkClick r:id="rId6"/>
                      </a:endParaRPr>
                    </a:p>
                    <a:p>
                      <a:pPr algn="l"/>
                      <a:r>
                        <a:rPr lang="en-US" sz="1600" dirty="0">
                          <a:solidFill>
                            <a:schemeClr val="tx1"/>
                          </a:solidFill>
                          <a:latin typeface="+mn-lt"/>
                          <a:hlinkClick r:id="rId6"/>
                        </a:rPr>
                        <a:t>Janet.Stuck@ct.gov</a:t>
                      </a:r>
                      <a:endParaRPr lang="en-US" sz="1600" dirty="0">
                        <a:solidFill>
                          <a:schemeClr val="tx1"/>
                        </a:solidFill>
                        <a:latin typeface="+mn-lt"/>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80419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Retrieve Students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193454" y="1695401"/>
            <a:ext cx="8718771" cy="3372908"/>
          </a:xfrm>
          <a:prstGeom prst="rect">
            <a:avLst/>
          </a:prstGeom>
          <a:ln w="63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77799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View Retrieved Students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687388" y="2294527"/>
            <a:ext cx="7856265" cy="2503251"/>
          </a:xfrm>
          <a:prstGeom prst="rect">
            <a:avLst/>
          </a:prstGeom>
          <a:ln w="63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37525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Student Settings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829663" y="1446482"/>
            <a:ext cx="7783191" cy="4142048"/>
          </a:xfrm>
          <a:prstGeom prst="rect">
            <a:avLst/>
          </a:prstGeom>
          <a:ln>
            <a:solidFill>
              <a:srgbClr val="000000"/>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594604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Upload Student Settings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490537" y="2185987"/>
            <a:ext cx="8162925" cy="2486025"/>
          </a:xfrm>
          <a:prstGeom prst="rect">
            <a:avLst/>
          </a:prstGeom>
          <a:ln w="63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40314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Student Settings and Tools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3985872" y="1842011"/>
            <a:ext cx="5156427" cy="4074577"/>
          </a:xfrm>
          <a:prstGeom prst="rect">
            <a:avLst/>
          </a:prstGeom>
          <a:ln>
            <a:solidFill>
              <a:schemeClr val="accent1">
                <a:shade val="50000"/>
              </a:schemeClr>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a:stretch>
            <a:fillRect/>
          </a:stretch>
        </p:blipFill>
        <p:spPr>
          <a:xfrm>
            <a:off x="326572" y="1723526"/>
            <a:ext cx="6302829" cy="2876354"/>
          </a:xfrm>
          <a:prstGeom prst="rect">
            <a:avLst/>
          </a:prstGeom>
          <a:noFill/>
          <a:ln>
            <a:solidFill>
              <a:schemeClr val="accent1">
                <a:shade val="50000"/>
              </a:schemeClr>
            </a:solidFill>
          </a:ln>
          <a:effectLst>
            <a:outerShdw blurRad="50800" dist="38100" dir="2700000" algn="tl" rotWithShape="0">
              <a:prstClr val="black">
                <a:alpha val="40000"/>
              </a:prstClr>
            </a:outerShdw>
          </a:effectLst>
        </p:spPr>
      </p:pic>
      <p:sp>
        <p:nvSpPr>
          <p:cNvPr id="14" name="Rectangle 13"/>
          <p:cNvSpPr/>
          <p:nvPr/>
        </p:nvSpPr>
        <p:spPr>
          <a:xfrm>
            <a:off x="326572" y="3150817"/>
            <a:ext cx="1719943" cy="3592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355900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Accommodation Eligibility</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8224837" cy="1200329"/>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In order to be eligible for any embedded or non-embedded accommodation, the IDEA Indicator or 504 Plan field must be set to Yes. </a:t>
            </a:r>
          </a:p>
        </p:txBody>
      </p:sp>
      <p:pic>
        <p:nvPicPr>
          <p:cNvPr id="8" name="Picture 7"/>
          <p:cNvPicPr>
            <a:picLocks noChangeAspect="1"/>
          </p:cNvPicPr>
          <p:nvPr/>
        </p:nvPicPr>
        <p:blipFill>
          <a:blip r:embed="rId2"/>
          <a:stretch>
            <a:fillRect/>
          </a:stretch>
        </p:blipFill>
        <p:spPr>
          <a:xfrm>
            <a:off x="3322132" y="3552658"/>
            <a:ext cx="2571750" cy="485775"/>
          </a:xfrm>
          <a:prstGeom prst="rect">
            <a:avLst/>
          </a:prstGeom>
          <a:ln w="6350" cap="sq">
            <a:solidFill>
              <a:srgbClr val="080808"/>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3"/>
          <a:stretch>
            <a:fillRect/>
          </a:stretch>
        </p:blipFill>
        <p:spPr>
          <a:xfrm>
            <a:off x="3198307" y="4377035"/>
            <a:ext cx="2819400" cy="495300"/>
          </a:xfrm>
          <a:prstGeom prst="rect">
            <a:avLst/>
          </a:prstGeom>
          <a:ln w="6350" cap="sq">
            <a:solidFill>
              <a:srgbClr val="080808"/>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98713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Appeals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852" y="3160232"/>
            <a:ext cx="4655580" cy="2121145"/>
          </a:xfrm>
          <a:prstGeom prst="rect">
            <a:avLst/>
          </a:prstGeom>
          <a:ln w="6350" cap="sq">
            <a:solidFill>
              <a:srgbClr val="000000"/>
            </a:solidFill>
            <a:miter lim="800000"/>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76" y="1881394"/>
            <a:ext cx="3105066" cy="28171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8571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Rosters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4064853" y="1958243"/>
            <a:ext cx="4847372" cy="3137739"/>
          </a:xfrm>
          <a:prstGeom prst="rect">
            <a:avLst/>
          </a:prstGeom>
          <a:ln w="6350" cap="sq">
            <a:solidFill>
              <a:srgbClr val="000000"/>
            </a:solidFill>
            <a:miter lim="800000"/>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687388" y="1732101"/>
            <a:ext cx="2832862" cy="39829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4541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Ordering Paper Materials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8224837" cy="3785652"/>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Only Braille and Large Print kits for Smarter Balanced and NGSS.</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Confirm that the student has the non-embedded accommodation set properly in TIDE.  </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Districts can start to order paper materials starting </a:t>
            </a:r>
            <a:r>
              <a:rPr kumimoji="0" lang="en-US" sz="2400" b="0" i="0" u="none" strike="noStrike" kern="1200" cap="none" spc="0" normalizeH="0" baseline="0" noProof="0" dirty="0">
                <a:ln>
                  <a:solidFill>
                    <a:srgbClr val="48709F"/>
                  </a:solidFill>
                </a:ln>
                <a:solidFill>
                  <a:srgbClr val="FF0000"/>
                </a:solidFill>
                <a:effectLst/>
                <a:uLnTx/>
                <a:uFillTx/>
                <a:latin typeface="Arial" charset="0"/>
                <a:ea typeface="+mn-ea"/>
                <a:cs typeface="+mn-cs"/>
              </a:rPr>
              <a:t>January 24, 2019</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Districts can track shipments in TIDE.</a:t>
            </a:r>
          </a:p>
        </p:txBody>
      </p:sp>
    </p:spTree>
    <p:extLst>
      <p:ext uri="{BB962C8B-B14F-4D97-AF65-F5344CB8AC3E}">
        <p14:creationId xmlns:p14="http://schemas.microsoft.com/office/powerpoint/2010/main" val="847465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Ordering Paper Materials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3749" y="1801807"/>
            <a:ext cx="4844937" cy="4093428"/>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1: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From the Orders task menu on the TIDE dashboard, select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Paper Orders</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a:t>
            </a:r>
            <a:endParaRPr kumimoji="0" lang="en-US" sz="2000" b="0" i="1"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2: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Search for orders by District or School.</a:t>
            </a: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Step 3: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Enter the quantity needed for each of the materials needed. </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mj-lt"/>
              <a:buAutoNum type="arabicPeriod" startAt="3"/>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 name="Picture 9"/>
          <p:cNvPicPr/>
          <p:nvPr/>
        </p:nvPicPr>
        <p:blipFill>
          <a:blip r:embed="rId2"/>
          <a:stretch>
            <a:fillRect/>
          </a:stretch>
        </p:blipFill>
        <p:spPr>
          <a:xfrm>
            <a:off x="5382011" y="1540895"/>
            <a:ext cx="3373120" cy="150495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a:stretch>
            <a:fillRect/>
          </a:stretch>
        </p:blipFill>
        <p:spPr>
          <a:xfrm>
            <a:off x="5239771" y="3164924"/>
            <a:ext cx="3657600" cy="142875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8188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6" y="1472665"/>
            <a:ext cx="9299884" cy="4315885"/>
          </a:xfrm>
        </p:spPr>
        <p:txBody>
          <a:bodyPr>
            <a:noAutofit/>
          </a:bodyPr>
          <a:lstStyle/>
          <a:p>
            <a:pPr marL="457200" lvl="1" indent="0" algn="ctr">
              <a:buNone/>
            </a:pPr>
            <a:r>
              <a:rPr lang="en-US" sz="2200" dirty="0">
                <a:solidFill>
                  <a:schemeClr val="tx1"/>
                </a:solidFill>
                <a:latin typeface="Arial" panose="020B0604020202020204" pitchFamily="34" charset="0"/>
              </a:rPr>
              <a:t>Connecticut Help Desk</a:t>
            </a:r>
          </a:p>
          <a:p>
            <a:pPr marL="457200" lvl="1" indent="0" algn="ctr">
              <a:buNone/>
            </a:pPr>
            <a:r>
              <a:rPr lang="en-US" sz="2200" dirty="0">
                <a:solidFill>
                  <a:schemeClr val="tx1"/>
                </a:solidFill>
                <a:latin typeface="Arial" panose="020B0604020202020204" pitchFamily="34" charset="0"/>
              </a:rPr>
              <a:t>844-202-7583</a:t>
            </a:r>
          </a:p>
          <a:p>
            <a:pPr marL="457200" lvl="1" indent="0" algn="ctr">
              <a:buNone/>
            </a:pPr>
            <a:r>
              <a:rPr lang="en-US" sz="2200" dirty="0">
                <a:solidFill>
                  <a:schemeClr val="tx1"/>
                </a:solidFill>
                <a:latin typeface="Arial" panose="020B0604020202020204" pitchFamily="34" charset="0"/>
                <a:hlinkClick r:id="rId3"/>
              </a:rPr>
              <a:t>CTHelpDesk@air.org</a:t>
            </a:r>
            <a:endParaRPr lang="en-US" sz="2200" dirty="0">
              <a:solidFill>
                <a:schemeClr val="tx1"/>
              </a:solidFill>
              <a:latin typeface="Arial" panose="020B0604020202020204" pitchFamily="34" charset="0"/>
            </a:endParaRPr>
          </a:p>
          <a:p>
            <a:pPr marL="457200" lvl="1" indent="0" algn="ctr">
              <a:buNone/>
            </a:pPr>
            <a:endParaRPr lang="en-US" sz="2200" dirty="0">
              <a:solidFill>
                <a:schemeClr val="tx1"/>
              </a:solidFill>
              <a:latin typeface="Arial" panose="020B0604020202020204" pitchFamily="34" charset="0"/>
            </a:endParaRPr>
          </a:p>
          <a:p>
            <a:pPr marL="0" lvl="1" indent="0" algn="ctr">
              <a:buNone/>
            </a:pPr>
            <a:r>
              <a:rPr lang="en-US" sz="2200" dirty="0">
                <a:solidFill>
                  <a:schemeClr val="tx1"/>
                </a:solidFill>
                <a:latin typeface="Arial" panose="020B0604020202020204" pitchFamily="34" charset="0"/>
              </a:rPr>
              <a:t>The Help Desk is open Monday – Friday 7:00 a.m. to 7:00 p.m. </a:t>
            </a:r>
          </a:p>
          <a:p>
            <a:pPr marL="0" lvl="1" indent="0" algn="ctr">
              <a:buNone/>
            </a:pPr>
            <a:r>
              <a:rPr lang="en-US" sz="2200" dirty="0">
                <a:solidFill>
                  <a:schemeClr val="tx1"/>
                </a:solidFill>
                <a:latin typeface="Arial" panose="020B0604020202020204" pitchFamily="34" charset="0"/>
              </a:rPr>
              <a:t>during summative testing.</a:t>
            </a:r>
          </a:p>
          <a:p>
            <a:pPr marL="457200" lvl="1" indent="0" algn="ctr">
              <a:buNone/>
            </a:pPr>
            <a:endParaRPr lang="en-US" sz="2200" dirty="0">
              <a:solidFill>
                <a:schemeClr val="tx1"/>
              </a:solidFill>
              <a:latin typeface="Arial" panose="020B0604020202020204" pitchFamily="34" charset="0"/>
            </a:endParaRPr>
          </a:p>
          <a:p>
            <a:pPr marL="457200" lvl="1" indent="0" algn="ctr">
              <a:buNone/>
            </a:pPr>
            <a:r>
              <a:rPr lang="en-US" sz="2200" u="sng" dirty="0">
                <a:solidFill>
                  <a:schemeClr val="tx1"/>
                </a:solidFill>
                <a:latin typeface="Arial" panose="020B0604020202020204" pitchFamily="34" charset="0"/>
              </a:rPr>
              <a:t>AIR Project Team </a:t>
            </a:r>
          </a:p>
          <a:p>
            <a:pPr marL="457200" lvl="1" indent="0">
              <a:buNone/>
            </a:pPr>
            <a:r>
              <a:rPr lang="en-US" sz="2200" dirty="0">
                <a:solidFill>
                  <a:schemeClr val="tx1"/>
                </a:solidFill>
                <a:latin typeface="Arial" panose="020B0604020202020204" pitchFamily="34" charset="0"/>
              </a:rPr>
              <a:t>Jen Chou, Program Director	Amber Benlian, Program Manager </a:t>
            </a:r>
          </a:p>
          <a:p>
            <a:pPr marL="457200" lvl="1" indent="0" algn="ctr">
              <a:buNone/>
            </a:pPr>
            <a:r>
              <a:rPr lang="en-US" sz="2200" dirty="0">
                <a:solidFill>
                  <a:schemeClr val="tx1"/>
                </a:solidFill>
                <a:latin typeface="Arial" panose="020B0604020202020204" pitchFamily="34" charset="0"/>
              </a:rPr>
              <a:t>Alicja Kania, Program Coordinator</a:t>
            </a:r>
          </a:p>
          <a:p>
            <a:pPr marL="457200" lvl="1" indent="0">
              <a:buNone/>
            </a:pPr>
            <a:r>
              <a:rPr lang="en-US" sz="2200" dirty="0">
                <a:solidFill>
                  <a:schemeClr val="tx1"/>
                </a:solidFill>
                <a:latin typeface="Arial" panose="020B0604020202020204" pitchFamily="34" charset="0"/>
              </a:rPr>
              <a:t> </a:t>
            </a:r>
            <a:endParaRPr lang="en-US" sz="2200" dirty="0">
              <a:solidFill>
                <a:schemeClr val="tx2"/>
              </a:solidFill>
              <a:latin typeface="Arial" panose="020B0604020202020204" pitchFamily="34" charset="0"/>
            </a:endParaRPr>
          </a:p>
        </p:txBody>
      </p:sp>
      <p:sp>
        <p:nvSpPr>
          <p:cNvPr id="2" name="Title 1"/>
          <p:cNvSpPr>
            <a:spLocks noGrp="1"/>
          </p:cNvSpPr>
          <p:nvPr>
            <p:ph type="title"/>
          </p:nvPr>
        </p:nvSpPr>
        <p:spPr>
          <a:xfrm>
            <a:off x="0" y="0"/>
            <a:ext cx="9144000" cy="1097280"/>
          </a:xfrm>
        </p:spPr>
        <p:txBody>
          <a:bodyPr>
            <a:normAutofit/>
          </a:bodyPr>
          <a:lstStyle/>
          <a:p>
            <a:pPr algn="ctr"/>
            <a:r>
              <a:rPr lang="en-US" sz="3600" b="1" dirty="0">
                <a:ln w="0"/>
                <a:solidFill>
                  <a:srgbClr val="000099"/>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American Institutes for Research</a:t>
            </a:r>
          </a:p>
        </p:txBody>
      </p:sp>
    </p:spTree>
    <p:extLst>
      <p:ext uri="{BB962C8B-B14F-4D97-AF65-F5344CB8AC3E}">
        <p14:creationId xmlns:p14="http://schemas.microsoft.com/office/powerpoint/2010/main" val="1647631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TIDE: Participation Reports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A39F8F-2247-4878-B4F6-C1EBBEC532A2}"/>
              </a:ext>
            </a:extLst>
          </p:cNvPr>
          <p:cNvSpPr/>
          <p:nvPr/>
        </p:nvSpPr>
        <p:spPr>
          <a:xfrm>
            <a:off x="687388" y="1502961"/>
            <a:ext cx="8224837" cy="4154984"/>
          </a:xfrm>
          <a:prstGeom prst="rect">
            <a:avLst/>
          </a:prstGeom>
        </p:spPr>
        <p:txBody>
          <a:bodyPr wrap="square">
            <a:spAutoFit/>
          </a:bodyPr>
          <a:lstStyle/>
          <a:p>
            <a:pPr marR="0" lvl="0" algn="l" defTabSz="914400" rtl="0" eaLnBrk="1" fontAlgn="base" latinLnBrk="0" hangingPunct="1">
              <a:lnSpc>
                <a:spcPct val="100000"/>
              </a:lnSpc>
              <a:spcBef>
                <a:spcPct val="0"/>
              </a:spcBef>
              <a:spcAft>
                <a:spcPct val="0"/>
              </a:spcAft>
              <a:buClr>
                <a:srgbClr val="35A396">
                  <a:lumMod val="75000"/>
                </a:srgbClr>
              </a:buClr>
              <a:buSzTx/>
              <a:tabLst/>
              <a:defRPr/>
            </a:pPr>
            <a:endParaRPr kumimoji="0" lang="en-US" sz="32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Arial" charset="0"/>
                <a:ea typeface="+mn-ea"/>
                <a:cs typeface="+mn-cs"/>
              </a:rPr>
              <a:t>Plan and Manage Testing</a:t>
            </a: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endParaRPr kumimoji="0" lang="en-US" sz="32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Arial" charset="0"/>
                <a:ea typeface="+mn-ea"/>
                <a:cs typeface="+mn-cs"/>
              </a:rPr>
              <a:t>Test Status Code Report </a:t>
            </a:r>
          </a:p>
          <a:p>
            <a:pPr marL="0" marR="0" lvl="0" indent="0" algn="l" defTabSz="914400" rtl="0" eaLnBrk="1" fontAlgn="base" latinLnBrk="0" hangingPunct="1">
              <a:lnSpc>
                <a:spcPct val="100000"/>
              </a:lnSpc>
              <a:spcBef>
                <a:spcPct val="0"/>
              </a:spcBef>
              <a:spcAft>
                <a:spcPct val="0"/>
              </a:spcAft>
              <a:buClr>
                <a:srgbClr val="35A396">
                  <a:lumMod val="75000"/>
                </a:srgbClr>
              </a:buClr>
              <a:buSzTx/>
              <a:buFontTx/>
              <a:buNone/>
              <a:tabLst/>
              <a:defRPr/>
            </a:pPr>
            <a:endParaRPr kumimoji="0" lang="en-US" sz="32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Arial" charset="0"/>
                <a:ea typeface="+mn-ea"/>
                <a:cs typeface="+mn-cs"/>
              </a:rPr>
              <a:t>Test Completion Rates</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32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3217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4" y="318053"/>
            <a:ext cx="8752114" cy="1034756"/>
          </a:xfrm>
        </p:spPr>
        <p:txBody>
          <a:bodyPr>
            <a:noAutofit/>
          </a:bodyPr>
          <a:lstStyle/>
          <a:p>
            <a:r>
              <a:rPr lang="en-US" sz="3200" dirty="0"/>
              <a:t>TIDE: Participation Reports (Plan and Manage Testing) </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210C452-C1FA-4446-A148-8F20807F9756}"/>
              </a:ext>
            </a:extLst>
          </p:cNvPr>
          <p:cNvPicPr>
            <a:picLocks noChangeAspect="1"/>
          </p:cNvPicPr>
          <p:nvPr/>
        </p:nvPicPr>
        <p:blipFill>
          <a:blip r:embed="rId2"/>
          <a:stretch>
            <a:fillRect/>
          </a:stretch>
        </p:blipFill>
        <p:spPr>
          <a:xfrm>
            <a:off x="195943" y="2156679"/>
            <a:ext cx="3378771" cy="3124455"/>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7" name="Content Placeholder 2">
            <a:extLst>
              <a:ext uri="{FF2B5EF4-FFF2-40B4-BE49-F238E27FC236}">
                <a16:creationId xmlns:a16="http://schemas.microsoft.com/office/drawing/2014/main" id="{E0A9028F-F01B-46D3-83D1-FC2BF32E2114}"/>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3268330" y="1672721"/>
            <a:ext cx="5261215" cy="4076298"/>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108714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40" y="318053"/>
            <a:ext cx="8398292" cy="997788"/>
          </a:xfrm>
        </p:spPr>
        <p:txBody>
          <a:bodyPr>
            <a:noAutofit/>
          </a:bodyPr>
          <a:lstStyle/>
          <a:p>
            <a:r>
              <a:rPr lang="en-US" sz="3200" dirty="0"/>
              <a:t>TIDE: Participation Reports (Plan and Manage Testing) </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8" name="Content Placeholder 2">
            <a:extLst>
              <a:ext uri="{FF2B5EF4-FFF2-40B4-BE49-F238E27FC236}">
                <a16:creationId xmlns:a16="http://schemas.microsoft.com/office/drawing/2014/main" id="{7FFD760A-2FB2-4D48-B097-A69A4FA20628}"/>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2273298" y="1854993"/>
            <a:ext cx="5196546" cy="4026194"/>
          </a:xfrm>
          <a:prstGeom prst="rect">
            <a:avLst/>
          </a:prstGeom>
          <a:noFill/>
          <a:ln w="9525">
            <a:solidFill>
              <a:srgbClr val="2E4488"/>
            </a:solidFill>
            <a:miter lim="800000"/>
            <a:headEnd/>
            <a:tailEnd/>
          </a:ln>
        </p:spPr>
      </p:pic>
      <p:sp>
        <p:nvSpPr>
          <p:cNvPr id="9" name="Rounded Rectangular Callout 4">
            <a:extLst>
              <a:ext uri="{FF2B5EF4-FFF2-40B4-BE49-F238E27FC236}">
                <a16:creationId xmlns:a16="http://schemas.microsoft.com/office/drawing/2014/main" id="{7F554215-11B5-48B0-8EC2-6A5FA5698CAD}"/>
              </a:ext>
            </a:extLst>
          </p:cNvPr>
          <p:cNvSpPr/>
          <p:nvPr/>
        </p:nvSpPr>
        <p:spPr bwMode="auto">
          <a:xfrm>
            <a:off x="962960" y="3372677"/>
            <a:ext cx="1017587" cy="990827"/>
          </a:xfrm>
          <a:prstGeom prst="wedgeRoundRectCallout">
            <a:avLst>
              <a:gd name="adj1" fmla="val 175033"/>
              <a:gd name="adj2" fmla="val -6777"/>
              <a:gd name="adj3" fmla="val 16667"/>
            </a:avLst>
          </a:prstGeom>
          <a:solidFill>
            <a:srgbClr val="949494">
              <a:alpha val="50000"/>
            </a:srgbClr>
          </a:solidFill>
          <a:ln>
            <a:noFill/>
          </a:ln>
          <a:extLst/>
        </p:spPr>
        <p:style>
          <a:lnRef idx="0">
            <a:scrgbClr r="0" g="0" b="0"/>
          </a:lnRef>
          <a:fillRef idx="0">
            <a:scrgbClr r="0" g="0" b="0"/>
          </a:fillRef>
          <a:effectRef idx="0">
            <a:scrgbClr r="0" g="0" b="0"/>
          </a:effectRef>
          <a:fontRef idx="minor">
            <a:schemeClr val="lt1"/>
          </a:fontRef>
        </p:style>
        <p:txBody>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Select multiple schools from a drop down</a:t>
            </a:r>
            <a:endParaRPr kumimoji="0" lang="en-US" sz="10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11100931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746" y="318053"/>
            <a:ext cx="8331385" cy="995831"/>
          </a:xfrm>
        </p:spPr>
        <p:txBody>
          <a:bodyPr>
            <a:noAutofit/>
          </a:bodyPr>
          <a:lstStyle/>
          <a:p>
            <a:r>
              <a:rPr lang="en-US" sz="3200" dirty="0"/>
              <a:t>TIDE: Participation Reports (Plan and Manage Testing) </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Content Placeholder 2">
            <a:extLst>
              <a:ext uri="{FF2B5EF4-FFF2-40B4-BE49-F238E27FC236}">
                <a16:creationId xmlns:a16="http://schemas.microsoft.com/office/drawing/2014/main" id="{79B0DB81-C10E-4359-AA74-DE7818198063}"/>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2051504" y="1630654"/>
            <a:ext cx="5040992" cy="3913460"/>
          </a:xfrm>
          <a:prstGeom prst="rect">
            <a:avLst/>
          </a:prstGeom>
          <a:noFill/>
          <a:ln w="9525">
            <a:solidFill>
              <a:srgbClr val="2E4488"/>
            </a:solidFill>
            <a:miter lim="800000"/>
            <a:headEnd/>
            <a:tailEnd/>
          </a:ln>
        </p:spPr>
      </p:pic>
      <p:sp>
        <p:nvSpPr>
          <p:cNvPr id="10" name="Rounded Rectangular Callout 4">
            <a:extLst>
              <a:ext uri="{FF2B5EF4-FFF2-40B4-BE49-F238E27FC236}">
                <a16:creationId xmlns:a16="http://schemas.microsoft.com/office/drawing/2014/main" id="{7F554215-11B5-48B0-8EC2-6A5FA5698CAD}"/>
              </a:ext>
            </a:extLst>
          </p:cNvPr>
          <p:cNvSpPr/>
          <p:nvPr/>
        </p:nvSpPr>
        <p:spPr bwMode="auto">
          <a:xfrm>
            <a:off x="7207240" y="3496621"/>
            <a:ext cx="1017587" cy="990827"/>
          </a:xfrm>
          <a:prstGeom prst="wedgeRoundRectCallout">
            <a:avLst>
              <a:gd name="adj1" fmla="val -156756"/>
              <a:gd name="adj2" fmla="val -19961"/>
              <a:gd name="adj3" fmla="val 16667"/>
            </a:avLst>
          </a:prstGeom>
          <a:solidFill>
            <a:srgbClr val="949494">
              <a:alpha val="50000"/>
            </a:srgbClr>
          </a:solidFill>
          <a:ln>
            <a:noFill/>
          </a:ln>
          <a:extLst/>
        </p:spPr>
        <p:style>
          <a:lnRef idx="0">
            <a:scrgbClr r="0" g="0" b="0"/>
          </a:lnRef>
          <a:fillRef idx="0">
            <a:scrgbClr r="0" g="0" b="0"/>
          </a:fillRef>
          <a:effectRef idx="0">
            <a:scrgbClr r="0" g="0" b="0"/>
          </a:effectRef>
          <a:fontRef idx="minor">
            <a:schemeClr val="lt1"/>
          </a:fontRef>
        </p:style>
        <p:txBody>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Select multiple grades from a drop down</a:t>
            </a:r>
            <a:endParaRPr kumimoji="0" lang="en-US" sz="10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3322510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3" y="240282"/>
            <a:ext cx="8260669" cy="1034751"/>
          </a:xfrm>
        </p:spPr>
        <p:txBody>
          <a:bodyPr>
            <a:noAutofit/>
          </a:bodyPr>
          <a:lstStyle/>
          <a:p>
            <a:r>
              <a:rPr lang="en-US" sz="3200" dirty="0"/>
              <a:t>TIDE: Participation Reports (Plan and Manage Testing) </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8" name="Content Placeholder 2">
            <a:extLst>
              <a:ext uri="{FF2B5EF4-FFF2-40B4-BE49-F238E27FC236}">
                <a16:creationId xmlns:a16="http://schemas.microsoft.com/office/drawing/2014/main" id="{C55C511D-DC42-4487-A8AD-E06E7216A987}"/>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809835" y="1600696"/>
            <a:ext cx="5259343" cy="4264188"/>
          </a:xfrm>
          <a:prstGeom prst="rect">
            <a:avLst/>
          </a:prstGeom>
          <a:noFill/>
          <a:ln w="9525">
            <a:solidFill>
              <a:srgbClr val="2E4488"/>
            </a:solidFill>
            <a:miter lim="800000"/>
            <a:headEnd/>
            <a:tailEnd/>
          </a:ln>
        </p:spPr>
      </p:pic>
      <p:sp>
        <p:nvSpPr>
          <p:cNvPr id="9" name="Rounded Rectangular Callout 5">
            <a:extLst>
              <a:ext uri="{FF2B5EF4-FFF2-40B4-BE49-F238E27FC236}">
                <a16:creationId xmlns:a16="http://schemas.microsoft.com/office/drawing/2014/main" id="{7F554215-11B5-48B0-8EC2-6A5FA5698CAD}"/>
              </a:ext>
            </a:extLst>
          </p:cNvPr>
          <p:cNvSpPr/>
          <p:nvPr/>
        </p:nvSpPr>
        <p:spPr bwMode="auto">
          <a:xfrm>
            <a:off x="505814" y="2855422"/>
            <a:ext cx="1017587" cy="1447780"/>
          </a:xfrm>
          <a:prstGeom prst="wedgeRoundRectCallout">
            <a:avLst>
              <a:gd name="adj1" fmla="val 44995"/>
              <a:gd name="adj2" fmla="val -13310"/>
              <a:gd name="adj3" fmla="val 16667"/>
            </a:avLst>
          </a:prstGeom>
          <a:solidFill>
            <a:srgbClr val="949494">
              <a:alpha val="50000"/>
            </a:srgbClr>
          </a:solidFill>
          <a:ln>
            <a:noFill/>
          </a:ln>
          <a:extLst/>
        </p:spPr>
        <p:style>
          <a:lnRef idx="0">
            <a:scrgbClr r="0" g="0" b="0"/>
          </a:lnRef>
          <a:fillRef idx="0">
            <a:scrgbClr r="0" g="0" b="0"/>
          </a:fillRef>
          <a:effectRef idx="0">
            <a:scrgbClr r="0" g="0" b="0"/>
          </a:effectRef>
          <a:fontRef idx="minor">
            <a:schemeClr val="lt1"/>
          </a:fontRef>
        </p:style>
        <p:txBody>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Test Duration will be included in Plan and Manage Testing results.</a:t>
            </a:r>
            <a:endParaRPr kumimoji="0" lang="en-US" sz="10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sp>
        <p:nvSpPr>
          <p:cNvPr id="11" name="Rounded Rectangular Callout 4">
            <a:extLst>
              <a:ext uri="{FF2B5EF4-FFF2-40B4-BE49-F238E27FC236}">
                <a16:creationId xmlns:a16="http://schemas.microsoft.com/office/drawing/2014/main" id="{7F554215-11B5-48B0-8EC2-6A5FA5698CAD}"/>
              </a:ext>
            </a:extLst>
          </p:cNvPr>
          <p:cNvSpPr/>
          <p:nvPr/>
        </p:nvSpPr>
        <p:spPr bwMode="auto">
          <a:xfrm>
            <a:off x="7334165" y="3319817"/>
            <a:ext cx="1017587" cy="2061431"/>
          </a:xfrm>
          <a:prstGeom prst="wedgeRoundRectCallout">
            <a:avLst>
              <a:gd name="adj1" fmla="val -78746"/>
              <a:gd name="adj2" fmla="val -28248"/>
              <a:gd name="adj3" fmla="val 16667"/>
            </a:avLst>
          </a:prstGeom>
          <a:solidFill>
            <a:srgbClr val="949494">
              <a:alpha val="50000"/>
            </a:srgbClr>
          </a:solidFill>
          <a:ln>
            <a:noFill/>
          </a:ln>
          <a:extLst/>
        </p:spPr>
        <p:style>
          <a:lnRef idx="0">
            <a:scrgbClr r="0" g="0" b="0"/>
          </a:lnRef>
          <a:fillRef idx="0">
            <a:scrgbClr r="0" g="0" b="0"/>
          </a:fillRef>
          <a:effectRef idx="0">
            <a:scrgbClr r="0" g="0" b="0"/>
          </a:effectRef>
          <a:fontRef idx="minor">
            <a:schemeClr val="lt1"/>
          </a:fontRef>
        </p:style>
        <p:txBody>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Show and hide result columns.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Only columns visible in the TIDE user interface will be exported.</a:t>
            </a:r>
            <a:endParaRPr kumimoji="0" lang="en-US" sz="10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3560198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1034756"/>
          </a:xfrm>
        </p:spPr>
        <p:txBody>
          <a:bodyPr>
            <a:noAutofit/>
          </a:bodyPr>
          <a:lstStyle/>
          <a:p>
            <a:r>
              <a:rPr lang="en-US" sz="3200" dirty="0"/>
              <a:t>TIDE: Participation Reports (Test Status Code Report) </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A0B6CC1-E735-4075-BADB-7D493F6E046B}"/>
              </a:ext>
            </a:extLst>
          </p:cNvPr>
          <p:cNvSpPr/>
          <p:nvPr/>
        </p:nvSpPr>
        <p:spPr>
          <a:xfrm>
            <a:off x="399188" y="1600696"/>
            <a:ext cx="8434490" cy="4462760"/>
          </a:xfrm>
          <a:prstGeom prst="rect">
            <a:avLst/>
          </a:prstGeom>
        </p:spPr>
        <p:txBody>
          <a:bodyPr wrap="square">
            <a:spAutoFit/>
          </a:bodyPr>
          <a:lstStyle/>
          <a:p>
            <a:pPr marL="342900" marR="0" lvl="0" indent="-342900" algn="l" defTabSz="914400" rtl="0" eaLnBrk="1" fontAlgn="base" latinLnBrk="0" hangingPunct="1">
              <a:lnSpc>
                <a:spcPct val="100000"/>
              </a:lnSpc>
              <a:spcBef>
                <a:spcPts val="600"/>
              </a:spcBef>
              <a:spcAft>
                <a:spcPts val="0"/>
              </a:spcAft>
              <a:buClr>
                <a:srgbClr val="D4D4D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Arial"/>
                <a:ea typeface="+mn-ea"/>
                <a:cs typeface="Arial" pitchFamily="34" charset="0"/>
              </a:rPr>
              <a:t>Specific report used to view each student’s test status and all special codes to explain a student’s non-participation in a test</a:t>
            </a:r>
          </a:p>
          <a:p>
            <a:pPr marL="342900" marR="0" lvl="0" indent="-342900" algn="l" defTabSz="914400" rtl="0" eaLnBrk="1" fontAlgn="base" latinLnBrk="0" hangingPunct="1">
              <a:lnSpc>
                <a:spcPct val="100000"/>
              </a:lnSpc>
              <a:spcBef>
                <a:spcPts val="600"/>
              </a:spcBef>
              <a:spcAft>
                <a:spcPts val="0"/>
              </a:spcAft>
              <a:buClr>
                <a:srgbClr val="D4D4D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Arial"/>
                <a:ea typeface="+mn-ea"/>
                <a:cs typeface="Arial" pitchFamily="34" charset="0"/>
              </a:rPr>
              <a:t>Displays all test statuses for each test for which each student in a district/school is eligible</a:t>
            </a:r>
          </a:p>
          <a:p>
            <a:pPr marL="342900" marR="0" lvl="0" indent="-342900" algn="l" defTabSz="914400" rtl="0" eaLnBrk="1" fontAlgn="base" latinLnBrk="0" hangingPunct="1">
              <a:lnSpc>
                <a:spcPct val="100000"/>
              </a:lnSpc>
              <a:spcBef>
                <a:spcPts val="600"/>
              </a:spcBef>
              <a:spcAft>
                <a:spcPts val="0"/>
              </a:spcAft>
              <a:buClr>
                <a:srgbClr val="D4D4D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Arial"/>
                <a:ea typeface="+mn-ea"/>
                <a:cs typeface="Arial" pitchFamily="34" charset="0"/>
              </a:rPr>
              <a:t>May be generated at the district level or at the school level, depending on your user role</a:t>
            </a:r>
          </a:p>
          <a:p>
            <a:pPr marL="342900" marR="0" lvl="0" indent="-342900" algn="l" defTabSz="914400" rtl="0" eaLnBrk="1" fontAlgn="base" latinLnBrk="0" hangingPunct="1">
              <a:lnSpc>
                <a:spcPct val="100000"/>
              </a:lnSpc>
              <a:spcBef>
                <a:spcPts val="600"/>
              </a:spcBef>
              <a:spcAft>
                <a:spcPts val="0"/>
              </a:spcAft>
              <a:buClr>
                <a:srgbClr val="D4D4D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Arial"/>
                <a:ea typeface="+mn-ea"/>
                <a:cs typeface="Arial" pitchFamily="34" charset="0"/>
              </a:rPr>
              <a:t>Report should be generated for each test to obtain an accurate picture reflecting the testing status of all students for all tests in the school or district</a:t>
            </a:r>
          </a:p>
          <a:p>
            <a:pPr marL="342900" marR="0" lvl="0" indent="-342900" algn="l" defTabSz="914400" rtl="0" eaLnBrk="1" fontAlgn="base" latinLnBrk="0" hangingPunct="1">
              <a:lnSpc>
                <a:spcPct val="100000"/>
              </a:lnSpc>
              <a:spcBef>
                <a:spcPts val="600"/>
              </a:spcBef>
              <a:spcAft>
                <a:spcPts val="0"/>
              </a:spcAft>
              <a:buClr>
                <a:srgbClr val="D4D4D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Arial"/>
                <a:ea typeface="+mn-ea"/>
                <a:cs typeface="Arial" pitchFamily="34" charset="0"/>
              </a:rPr>
              <a:t>Particularly useful for Summative Assessments</a:t>
            </a:r>
          </a:p>
        </p:txBody>
      </p:sp>
    </p:spTree>
    <p:extLst>
      <p:ext uri="{BB962C8B-B14F-4D97-AF65-F5344CB8AC3E}">
        <p14:creationId xmlns:p14="http://schemas.microsoft.com/office/powerpoint/2010/main" val="35230252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1034756"/>
          </a:xfrm>
        </p:spPr>
        <p:txBody>
          <a:bodyPr>
            <a:noAutofit/>
          </a:bodyPr>
          <a:lstStyle/>
          <a:p>
            <a:r>
              <a:rPr lang="en-US" sz="3200" dirty="0"/>
              <a:t>TIDE: Participation Reports (Test Status Code Report) </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B6C78E2-88CF-4377-A97C-27EAAE65C634}"/>
              </a:ext>
            </a:extLst>
          </p:cNvPr>
          <p:cNvPicPr>
            <a:picLocks noChangeAspect="1"/>
          </p:cNvPicPr>
          <p:nvPr/>
        </p:nvPicPr>
        <p:blipFill>
          <a:blip r:embed="rId2"/>
          <a:stretch>
            <a:fillRect/>
          </a:stretch>
        </p:blipFill>
        <p:spPr>
          <a:xfrm>
            <a:off x="1837890" y="1655701"/>
            <a:ext cx="5131374" cy="3832084"/>
          </a:xfrm>
          <a:prstGeom prst="rect">
            <a:avLst/>
          </a:prstGeom>
        </p:spPr>
      </p:pic>
    </p:spTree>
    <p:extLst>
      <p:ext uri="{BB962C8B-B14F-4D97-AF65-F5344CB8AC3E}">
        <p14:creationId xmlns:p14="http://schemas.microsoft.com/office/powerpoint/2010/main" val="2576846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1034756"/>
          </a:xfrm>
        </p:spPr>
        <p:txBody>
          <a:bodyPr>
            <a:noAutofit/>
          </a:bodyPr>
          <a:lstStyle/>
          <a:p>
            <a:r>
              <a:rPr lang="en-US" sz="3200" dirty="0"/>
              <a:t>TIDE: Participation Reports (Test Status Code Report) </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BCA327F-AE9A-4197-8D08-BC9DBD2C63FB}"/>
              </a:ext>
            </a:extLst>
          </p:cNvPr>
          <p:cNvPicPr>
            <a:picLocks noChangeAspect="1"/>
          </p:cNvPicPr>
          <p:nvPr/>
        </p:nvPicPr>
        <p:blipFill>
          <a:blip r:embed="rId2"/>
          <a:stretch>
            <a:fillRect/>
          </a:stretch>
        </p:blipFill>
        <p:spPr>
          <a:xfrm>
            <a:off x="943524" y="1600696"/>
            <a:ext cx="7256952" cy="4088862"/>
          </a:xfrm>
          <a:prstGeom prst="rect">
            <a:avLst/>
          </a:prstGeom>
        </p:spPr>
      </p:pic>
    </p:spTree>
    <p:extLst>
      <p:ext uri="{BB962C8B-B14F-4D97-AF65-F5344CB8AC3E}">
        <p14:creationId xmlns:p14="http://schemas.microsoft.com/office/powerpoint/2010/main" val="4100400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1034756"/>
          </a:xfrm>
        </p:spPr>
        <p:txBody>
          <a:bodyPr>
            <a:noAutofit/>
          </a:bodyPr>
          <a:lstStyle/>
          <a:p>
            <a:r>
              <a:rPr lang="en-US" sz="3200" dirty="0"/>
              <a:t>TIDE: Participation Reports (Test Completion Rates)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05F13EB2-1E97-4E43-A5D8-432730C13B3B}"/>
              </a:ext>
            </a:extLst>
          </p:cNvPr>
          <p:cNvSpPr>
            <a:spLocks noGrp="1"/>
          </p:cNvSpPr>
          <p:nvPr/>
        </p:nvSpPr>
        <p:spPr>
          <a:xfrm>
            <a:off x="530294" y="1664713"/>
            <a:ext cx="8224837" cy="440675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0" algn="l" rtl="0" eaLnBrk="1" fontAlgn="base" hangingPunct="1">
              <a:spcBef>
                <a:spcPts val="600"/>
              </a:spcBef>
              <a:spcAft>
                <a:spcPts val="0"/>
              </a:spcAft>
              <a:buClr>
                <a:schemeClr val="bg2">
                  <a:lumMod val="75000"/>
                </a:schemeClr>
              </a:buClr>
              <a:buFont typeface="Arial" panose="020B0604020202020204" pitchFamily="34" charset="0"/>
              <a:buNone/>
              <a:defRPr lang="en-US" sz="2400" b="0" i="0" kern="1200" baseline="0" dirty="0" smtClean="0">
                <a:solidFill>
                  <a:schemeClr val="tx2"/>
                </a:solidFill>
                <a:latin typeface="+mn-lt"/>
                <a:ea typeface="Arial" pitchFamily="34" charset="0"/>
                <a:cs typeface="Arial" pitchFamily="34" charset="0"/>
              </a:defRPr>
            </a:lvl1pPr>
            <a:lvl2pPr marL="231775" indent="-228600" algn="l" rtl="0" eaLnBrk="1" fontAlgn="base" hangingPunct="1">
              <a:spcBef>
                <a:spcPts val="600"/>
              </a:spcBef>
              <a:spcAft>
                <a:spcPts val="0"/>
              </a:spcAft>
              <a:buClr>
                <a:schemeClr val="bg2">
                  <a:lumMod val="75000"/>
                </a:schemeClr>
              </a:buClr>
              <a:buFont typeface="Arial" pitchFamily="34" charset="0"/>
              <a:buChar char="•"/>
              <a:defRPr lang="en-US" sz="2400" kern="1200" dirty="0" smtClean="0">
                <a:solidFill>
                  <a:schemeClr val="tx2"/>
                </a:solidFill>
                <a:latin typeface="+mn-lt"/>
                <a:ea typeface="Arial" pitchFamily="34" charset="0"/>
                <a:cs typeface="Arial" pitchFamily="34" charset="0"/>
              </a:defRPr>
            </a:lvl2pPr>
            <a:lvl3pPr marL="457200" indent="-228600" algn="l" defTabSz="914400" rtl="0" eaLnBrk="1" fontAlgn="base" hangingPunct="1">
              <a:spcBef>
                <a:spcPts val="600"/>
              </a:spcBef>
              <a:spcAft>
                <a:spcPts val="0"/>
              </a:spcAft>
              <a:buClr>
                <a:schemeClr val="bg2">
                  <a:lumMod val="75000"/>
                </a:schemeClr>
              </a:buClr>
              <a:buFont typeface="Arial" panose="020B0604020202020204" pitchFamily="34" charset="0"/>
              <a:buChar char="–"/>
              <a:defRPr lang="en-US" sz="1800" kern="1200" dirty="0" smtClean="0">
                <a:solidFill>
                  <a:schemeClr val="tx2"/>
                </a:solidFill>
                <a:latin typeface="+mn-lt"/>
                <a:ea typeface="Arial" pitchFamily="34" charset="0"/>
                <a:cs typeface="Arial" pitchFamily="34" charset="0"/>
              </a:defRPr>
            </a:lvl3pPr>
            <a:lvl4pPr marL="688975" indent="-228600" algn="l" rtl="0" eaLnBrk="1" fontAlgn="base" hangingPunct="1">
              <a:spcBef>
                <a:spcPts val="600"/>
              </a:spcBef>
              <a:spcAft>
                <a:spcPts val="0"/>
              </a:spcAft>
              <a:buClr>
                <a:schemeClr val="bg2">
                  <a:lumMod val="75000"/>
                </a:schemeClr>
              </a:buClr>
              <a:buSzPct val="100000"/>
              <a:buFont typeface="Arial" panose="020B0604020202020204" pitchFamily="34" charset="0"/>
              <a:buChar char="»"/>
              <a:defRPr lang="en-US" sz="1400" kern="1200" dirty="0" smtClean="0">
                <a:solidFill>
                  <a:schemeClr val="tx2"/>
                </a:solidFill>
                <a:latin typeface="+mn-lt"/>
                <a:ea typeface="Arial" pitchFamily="34" charset="0"/>
                <a:cs typeface="Arial" pitchFamily="34" charset="0"/>
              </a:defRPr>
            </a:lvl4pPr>
            <a:lvl5pPr marL="914400" indent="-228600" algn="l" rtl="0" eaLnBrk="1" fontAlgn="base" hangingPunct="1">
              <a:spcBef>
                <a:spcPts val="600"/>
              </a:spcBef>
              <a:spcAft>
                <a:spcPts val="0"/>
              </a:spcAft>
              <a:buClr>
                <a:schemeClr val="bg2">
                  <a:lumMod val="75000"/>
                </a:schemeClr>
              </a:buClr>
              <a:buFont typeface="Arial" pitchFamily="34" charset="0"/>
              <a:buChar char="•"/>
              <a:defRPr lang="en-US" sz="1400" kern="1200" baseline="0" dirty="0" smtClean="0">
                <a:solidFill>
                  <a:schemeClr val="tx2">
                    <a:lumMod val="75000"/>
                  </a:schemeClr>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lang="en-US" sz="1400" kern="1200" dirty="0" smtClean="0">
                <a:solidFill>
                  <a:schemeClr val="tx2">
                    <a:lumMod val="75000"/>
                  </a:schemeClr>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lang="en-US" sz="1400" kern="1200" dirty="0" smtClean="0">
                <a:solidFill>
                  <a:schemeClr val="tx2">
                    <a:lumMod val="75000"/>
                  </a:schemeClr>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lang="en-US" sz="1400" kern="1200" dirty="0" smtClean="0">
                <a:solidFill>
                  <a:schemeClr val="tx2">
                    <a:lumMod val="75000"/>
                  </a:schemeClr>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lang="en-US" sz="1400" kern="1200" baseline="0" dirty="0" smtClean="0">
                <a:solidFill>
                  <a:schemeClr val="tx2">
                    <a:lumMod val="75000"/>
                  </a:schemeClr>
                </a:solidFill>
                <a:latin typeface="+mn-lt"/>
                <a:ea typeface="+mn-ea"/>
                <a:cs typeface="+mn-cs"/>
              </a:defRPr>
            </a:lvl9pPr>
          </a:lstStyle>
          <a:p>
            <a:pPr marL="342900" marR="0" lvl="0" indent="-342900" algn="l" defTabSz="914400" rtl="0" eaLnBrk="1" fontAlgn="base" latinLnBrk="0" hangingPunct="1">
              <a:lnSpc>
                <a:spcPct val="100000"/>
              </a:lnSpc>
              <a:spcBef>
                <a:spcPts val="600"/>
              </a:spcBef>
              <a:spcAft>
                <a:spcPts val="0"/>
              </a:spcAft>
              <a:buClr>
                <a:srgbClr val="D4D4D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Arial"/>
                <a:cs typeface="Arial" pitchFamily="34" charset="0"/>
              </a:rPr>
              <a:t>High-level reports used to summarize the number and percentage of students who have started or completed a test</a:t>
            </a:r>
          </a:p>
          <a:p>
            <a:pPr marL="342900" marR="0" lvl="0" indent="-342900" algn="l" defTabSz="914400" rtl="0" eaLnBrk="1" fontAlgn="base" latinLnBrk="0" hangingPunct="1">
              <a:lnSpc>
                <a:spcPct val="100000"/>
              </a:lnSpc>
              <a:spcBef>
                <a:spcPts val="600"/>
              </a:spcBef>
              <a:spcAft>
                <a:spcPts val="0"/>
              </a:spcAft>
              <a:buClr>
                <a:srgbClr val="D4D4D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Arial"/>
                <a:cs typeface="Arial" pitchFamily="34" charset="0"/>
              </a:rPr>
              <a:t>May be generated at the district or school level, depending on your user role</a:t>
            </a:r>
          </a:p>
          <a:p>
            <a:pPr marL="342900" marR="0" lvl="0" indent="-342900" algn="l" defTabSz="914400" rtl="0" eaLnBrk="1" fontAlgn="base" latinLnBrk="0" hangingPunct="1">
              <a:lnSpc>
                <a:spcPct val="100000"/>
              </a:lnSpc>
              <a:spcBef>
                <a:spcPts val="600"/>
              </a:spcBef>
              <a:spcAft>
                <a:spcPts val="0"/>
              </a:spcAft>
              <a:buClr>
                <a:srgbClr val="D4D4D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Arial"/>
                <a:cs typeface="Arial" pitchFamily="34" charset="0"/>
              </a:rPr>
              <a:t>All students in the specified school or district will be included in this report</a:t>
            </a:r>
          </a:p>
          <a:p>
            <a:pPr marL="342900" marR="0" lvl="0" indent="-342900" algn="l" defTabSz="914400" rtl="0" eaLnBrk="1" fontAlgn="base" latinLnBrk="0" hangingPunct="1">
              <a:lnSpc>
                <a:spcPct val="100000"/>
              </a:lnSpc>
              <a:spcBef>
                <a:spcPts val="600"/>
              </a:spcBef>
              <a:spcAft>
                <a:spcPts val="0"/>
              </a:spcAft>
              <a:buClr>
                <a:srgbClr val="D4D4D4">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Arial"/>
                <a:cs typeface="Arial" pitchFamily="34" charset="0"/>
              </a:rPr>
              <a:t>Report should be generated for each test to obtain an accurate picture that reflects the testing status of all students for all tests in the school or district</a:t>
            </a:r>
          </a:p>
        </p:txBody>
      </p:sp>
    </p:spTree>
    <p:extLst>
      <p:ext uri="{BB962C8B-B14F-4D97-AF65-F5344CB8AC3E}">
        <p14:creationId xmlns:p14="http://schemas.microsoft.com/office/powerpoint/2010/main" val="24860965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1034756"/>
          </a:xfrm>
        </p:spPr>
        <p:txBody>
          <a:bodyPr>
            <a:noAutofit/>
          </a:bodyPr>
          <a:lstStyle/>
          <a:p>
            <a:r>
              <a:rPr lang="en-US" sz="3200" dirty="0"/>
              <a:t>TIDE: Participation Reports (Test Completion Rates)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6243BF5-456C-4111-9256-E62A9F2B731B}"/>
              </a:ext>
            </a:extLst>
          </p:cNvPr>
          <p:cNvPicPr>
            <a:picLocks noChangeAspect="1"/>
          </p:cNvPicPr>
          <p:nvPr/>
        </p:nvPicPr>
        <p:blipFill>
          <a:blip r:embed="rId2"/>
          <a:stretch>
            <a:fillRect/>
          </a:stretch>
        </p:blipFill>
        <p:spPr>
          <a:xfrm>
            <a:off x="1691013" y="1600696"/>
            <a:ext cx="5584215" cy="4194128"/>
          </a:xfrm>
          <a:prstGeom prst="rect">
            <a:avLst/>
          </a:prstGeom>
        </p:spPr>
      </p:pic>
    </p:spTree>
    <p:extLst>
      <p:ext uri="{BB962C8B-B14F-4D97-AF65-F5344CB8AC3E}">
        <p14:creationId xmlns:p14="http://schemas.microsoft.com/office/powerpoint/2010/main" val="2059932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97280"/>
          </a:xfrm>
        </p:spPr>
        <p:txBody>
          <a:bodyPr>
            <a:normAutofit/>
          </a:bodyPr>
          <a:lstStyle/>
          <a:p>
            <a:pPr algn="ctr"/>
            <a:r>
              <a:rPr lang="en-US" sz="3600" b="1" dirty="0">
                <a:ln w="0"/>
                <a:solidFill>
                  <a:srgbClr val="000099"/>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Presentation </a:t>
            </a:r>
            <a:r>
              <a:rPr lang="en-US" sz="3600" b="1" dirty="0">
                <a:ln w="0"/>
                <a:solidFill>
                  <a:srgbClr val="000099"/>
                </a:solidFill>
                <a:latin typeface="Arial" panose="020B0604020202020204" pitchFamily="34" charset="0"/>
                <a:cs typeface="Arial" panose="020B0604020202020204" pitchFamily="34" charset="0"/>
              </a:rPr>
              <a:t>Overview</a:t>
            </a:r>
          </a:p>
        </p:txBody>
      </p:sp>
      <p:sp>
        <p:nvSpPr>
          <p:cNvPr id="3" name="Content Placeholder 2"/>
          <p:cNvSpPr>
            <a:spLocks noGrp="1"/>
          </p:cNvSpPr>
          <p:nvPr>
            <p:ph idx="4294967295"/>
          </p:nvPr>
        </p:nvSpPr>
        <p:spPr>
          <a:xfrm>
            <a:off x="1061544" y="986050"/>
            <a:ext cx="7168055" cy="5318667"/>
          </a:xfrm>
        </p:spPr>
        <p:txBody>
          <a:bodyPr>
            <a:noAutofit/>
          </a:bodyPr>
          <a:lstStyle/>
          <a:p>
            <a:pPr marL="0" indent="0">
              <a:buNone/>
            </a:pPr>
            <a:r>
              <a:rPr lang="en-US" sz="2400" dirty="0">
                <a:solidFill>
                  <a:srgbClr val="080808"/>
                </a:solidFill>
              </a:rPr>
              <a:t>Overview of Assessments for Spring 2019</a:t>
            </a:r>
          </a:p>
          <a:p>
            <a:pPr lvl="1"/>
            <a:r>
              <a:rPr lang="en-US" dirty="0">
                <a:solidFill>
                  <a:srgbClr val="080808"/>
                </a:solidFill>
              </a:rPr>
              <a:t>Updates for Connecticut Summative Assessments</a:t>
            </a:r>
          </a:p>
          <a:p>
            <a:pPr lvl="1"/>
            <a:r>
              <a:rPr lang="en-US" dirty="0">
                <a:solidFill>
                  <a:srgbClr val="080808"/>
                </a:solidFill>
              </a:rPr>
              <a:t>TIDE/PSIS Data Sync</a:t>
            </a:r>
          </a:p>
          <a:p>
            <a:pPr lvl="1"/>
            <a:r>
              <a:rPr lang="en-US" dirty="0">
                <a:solidFill>
                  <a:srgbClr val="080808"/>
                </a:solidFill>
              </a:rPr>
              <a:t>Policies - Test Completion, Security, Participation</a:t>
            </a:r>
          </a:p>
          <a:p>
            <a:pPr lvl="1"/>
            <a:r>
              <a:rPr lang="en-US" dirty="0"/>
              <a:t>Improprieties, Irregularities, and Breaches </a:t>
            </a:r>
          </a:p>
          <a:p>
            <a:pPr lvl="1"/>
            <a:r>
              <a:rPr lang="en-US" dirty="0"/>
              <a:t>Appeals Types</a:t>
            </a:r>
          </a:p>
          <a:p>
            <a:pPr lvl="1"/>
            <a:endParaRPr lang="en-US" dirty="0"/>
          </a:p>
          <a:p>
            <a:pPr marL="0" indent="0">
              <a:buNone/>
            </a:pPr>
            <a:r>
              <a:rPr lang="en-US" sz="2400" dirty="0">
                <a:solidFill>
                  <a:srgbClr val="080808"/>
                </a:solidFill>
              </a:rPr>
              <a:t>NGSS Assessment</a:t>
            </a:r>
          </a:p>
          <a:p>
            <a:pPr marL="0" indent="0">
              <a:buNone/>
            </a:pPr>
            <a:r>
              <a:rPr lang="en-US" sz="2400" dirty="0">
                <a:solidFill>
                  <a:srgbClr val="080808"/>
                </a:solidFill>
              </a:rPr>
              <a:t>AIR Systems Overview</a:t>
            </a:r>
          </a:p>
          <a:p>
            <a:pPr marL="0" indent="0">
              <a:buNone/>
            </a:pPr>
            <a:r>
              <a:rPr lang="en-US" sz="2400" dirty="0">
                <a:solidFill>
                  <a:srgbClr val="080808"/>
                </a:solidFill>
              </a:rPr>
              <a:t>Special Populations Update</a:t>
            </a:r>
          </a:p>
          <a:p>
            <a:pPr marL="457200" lvl="1" indent="0">
              <a:buNone/>
            </a:pPr>
            <a:endParaRPr lang="en-US" dirty="0"/>
          </a:p>
        </p:txBody>
      </p:sp>
    </p:spTree>
    <p:extLst>
      <p:ext uri="{BB962C8B-B14F-4D97-AF65-F5344CB8AC3E}">
        <p14:creationId xmlns:p14="http://schemas.microsoft.com/office/powerpoint/2010/main" val="15719447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1034756"/>
          </a:xfrm>
        </p:spPr>
        <p:txBody>
          <a:bodyPr>
            <a:noAutofit/>
          </a:bodyPr>
          <a:lstStyle/>
          <a:p>
            <a:r>
              <a:rPr lang="en-US" sz="3200" dirty="0"/>
              <a:t>TIDE: Participation Reports (Test Completion Rates)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6A27F6D-10CD-45FD-AE6B-0CB4B87BF4FA}"/>
              </a:ext>
            </a:extLst>
          </p:cNvPr>
          <p:cNvPicPr>
            <a:picLocks noChangeAspect="1"/>
          </p:cNvPicPr>
          <p:nvPr/>
        </p:nvPicPr>
        <p:blipFill>
          <a:blip r:embed="rId2"/>
          <a:stretch>
            <a:fillRect/>
          </a:stretch>
        </p:blipFill>
        <p:spPr>
          <a:xfrm>
            <a:off x="1644165" y="1600696"/>
            <a:ext cx="5855670" cy="3974833"/>
          </a:xfrm>
          <a:prstGeom prst="rect">
            <a:avLst/>
          </a:prstGeom>
        </p:spPr>
      </p:pic>
    </p:spTree>
    <p:extLst>
      <p:ext uri="{BB962C8B-B14F-4D97-AF65-F5344CB8AC3E}">
        <p14:creationId xmlns:p14="http://schemas.microsoft.com/office/powerpoint/2010/main" val="4929580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1034756"/>
          </a:xfrm>
        </p:spPr>
        <p:txBody>
          <a:bodyPr>
            <a:noAutofit/>
          </a:bodyPr>
          <a:lstStyle/>
          <a:p>
            <a:r>
              <a:rPr lang="en-US" sz="3200" dirty="0"/>
              <a:t>TIDE: Participation Reports (Student Level)</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95943" y="1476752"/>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Content Placeholder 2">
            <a:extLst>
              <a:ext uri="{FF2B5EF4-FFF2-40B4-BE49-F238E27FC236}">
                <a16:creationId xmlns:a16="http://schemas.microsoft.com/office/drawing/2014/main" id="{6EC8DCE9-64C7-4185-A5ED-E98224033E65}"/>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883720" y="1731714"/>
            <a:ext cx="7028505" cy="3970768"/>
          </a:xfrm>
          <a:prstGeom prst="rect">
            <a:avLst/>
          </a:prstGeom>
          <a:noFill/>
          <a:ln w="9525">
            <a:solidFill>
              <a:srgbClr val="2E4488"/>
            </a:solidFill>
            <a:miter lim="800000"/>
            <a:headEnd/>
            <a:tailEnd/>
          </a:ln>
        </p:spPr>
      </p:pic>
      <p:sp>
        <p:nvSpPr>
          <p:cNvPr id="9" name="Rounded Rectangular Callout 5">
            <a:extLst>
              <a:ext uri="{FF2B5EF4-FFF2-40B4-BE49-F238E27FC236}">
                <a16:creationId xmlns:a16="http://schemas.microsoft.com/office/drawing/2014/main" id="{57336528-B18F-4F5E-9208-A731667A12E5}"/>
              </a:ext>
            </a:extLst>
          </p:cNvPr>
          <p:cNvSpPr/>
          <p:nvPr/>
        </p:nvSpPr>
        <p:spPr bwMode="auto">
          <a:xfrm>
            <a:off x="471559" y="2593602"/>
            <a:ext cx="1249323" cy="771962"/>
          </a:xfrm>
          <a:prstGeom prst="wedgeRoundRectCallout">
            <a:avLst>
              <a:gd name="adj1" fmla="val 92648"/>
              <a:gd name="adj2" fmla="val 72655"/>
              <a:gd name="adj3" fmla="val 16667"/>
            </a:avLst>
          </a:prstGeom>
          <a:solidFill>
            <a:srgbClr val="949494">
              <a:alpha val="50000"/>
            </a:srgbClr>
          </a:solidFill>
          <a:ln>
            <a:noFill/>
          </a:ln>
          <a:extLst/>
        </p:spPr>
        <p:style>
          <a:lnRef idx="0">
            <a:scrgbClr r="0" g="0" b="0"/>
          </a:lnRef>
          <a:fillRef idx="0">
            <a:scrgbClr r="0" g="0" b="0"/>
          </a:fillRef>
          <a:effectRef idx="0">
            <a:scrgbClr r="0" g="0" b="0"/>
          </a:effectRef>
          <a:fontRef idx="minor">
            <a:schemeClr val="lt1"/>
          </a:fontRef>
        </p:style>
        <p:txBody>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Student Participation data tied to student profile.</a:t>
            </a:r>
            <a:endParaRPr kumimoji="0" lang="en-US" sz="9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13982838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Online Testing System</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60111" y="1328622"/>
            <a:ext cx="8224837" cy="4278094"/>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Two interfaces:</a:t>
            </a:r>
          </a:p>
          <a:p>
            <a:pPr marL="914400" marR="0" lvl="1"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Student </a:t>
            </a:r>
          </a:p>
          <a:p>
            <a:pPr marL="914400" marR="0" lvl="1"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Test Administrator</a:t>
            </a:r>
          </a:p>
          <a:p>
            <a:pPr marL="457200" marR="0" lvl="0" indent="-457200" algn="l" defTabSz="914400" rtl="0" eaLnBrk="1" fontAlgn="base" latinLnBrk="0" hangingPunct="1">
              <a:lnSpc>
                <a:spcPct val="100000"/>
              </a:lnSpc>
              <a:spcBef>
                <a:spcPct val="0"/>
              </a:spcBef>
              <a:spcAft>
                <a:spcPct val="0"/>
              </a:spcAft>
              <a:buClr>
                <a:srgbClr val="35A396">
                  <a:lumMod val="75000"/>
                </a:srgbClr>
              </a:buClr>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Two sites:</a:t>
            </a:r>
          </a:p>
          <a:p>
            <a:pPr marL="914400" lvl="1" indent="-457200">
              <a:buClr>
                <a:srgbClr val="35A396">
                  <a:lumMod val="75000"/>
                </a:srgbClr>
              </a:buClr>
              <a:buFont typeface="Arial" charset="0"/>
              <a:buChar char="•"/>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Operational Assessments</a:t>
            </a:r>
          </a:p>
          <a:p>
            <a:pPr marL="1371600" lvl="2" indent="-457200">
              <a:buClr>
                <a:srgbClr val="35A396">
                  <a:lumMod val="75000"/>
                </a:srgbClr>
              </a:buClr>
              <a:buFont typeface="Arial" charset="0"/>
              <a:buChar char="•"/>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Smarter Balanced Interim</a:t>
            </a:r>
          </a:p>
          <a:p>
            <a:pPr marL="1371600" lvl="2" indent="-457200">
              <a:buClr>
                <a:srgbClr val="35A396">
                  <a:lumMod val="75000"/>
                </a:srgbClr>
              </a:buClr>
              <a:buFont typeface="Arial" charset="0"/>
              <a:buChar char="•"/>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Smarter Balanced Summative</a:t>
            </a:r>
          </a:p>
          <a:p>
            <a:pPr marL="1371600" lvl="2" indent="-457200">
              <a:buClr>
                <a:srgbClr val="35A396">
                  <a:lumMod val="75000"/>
                </a:srgbClr>
              </a:buClr>
              <a:buFont typeface="Arial" charset="0"/>
              <a:buChar char="•"/>
              <a:defRPr/>
            </a:pPr>
            <a:r>
              <a:rPr lang="en-US" sz="1800" dirty="0">
                <a:solidFill>
                  <a:srgbClr val="000000"/>
                </a:solidFill>
              </a:rPr>
              <a:t>NGSS Interims</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1371600" lvl="2" indent="-457200">
              <a:buClr>
                <a:srgbClr val="35A396">
                  <a:lumMod val="75000"/>
                </a:srgbClr>
              </a:buClr>
              <a:buFont typeface="Arial" charset="0"/>
              <a:buChar char="•"/>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NGSS Summative</a:t>
            </a:r>
          </a:p>
          <a:p>
            <a:pPr marL="1371600" lvl="2" indent="-457200">
              <a:buClr>
                <a:srgbClr val="35A396">
                  <a:lumMod val="75000"/>
                </a:srgbClr>
              </a:buClr>
              <a:buFont typeface="Arial" charset="0"/>
              <a:buChar char="•"/>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Connecticut Alternate Assessment (CTAA)</a:t>
            </a:r>
          </a:p>
          <a:p>
            <a:pPr marL="914400" lvl="1" indent="-457200">
              <a:buClr>
                <a:srgbClr val="35A396">
                  <a:lumMod val="75000"/>
                </a:srgbClr>
              </a:buClr>
              <a:buFont typeface="Arial" charset="0"/>
              <a:buChar char="•"/>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Practice/Training Tests</a:t>
            </a:r>
          </a:p>
          <a:p>
            <a:pPr marL="1371600" lvl="2" indent="-457200">
              <a:buClr>
                <a:srgbClr val="35A396">
                  <a:lumMod val="75000"/>
                </a:srgbClr>
              </a:buClr>
              <a:buFont typeface="Arial" charset="0"/>
              <a:buChar char="•"/>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Smarter Balanced</a:t>
            </a:r>
          </a:p>
          <a:p>
            <a:pPr marL="1371600" lvl="2" indent="-457200">
              <a:buClr>
                <a:srgbClr val="35A396">
                  <a:lumMod val="75000"/>
                </a:srgbClr>
              </a:buClr>
              <a:buFont typeface="Arial" charset="0"/>
              <a:buChar char="•"/>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NGSS </a:t>
            </a:r>
          </a:p>
          <a:p>
            <a:pPr marL="1371600" lvl="2" indent="-457200">
              <a:buClr>
                <a:srgbClr val="35A396">
                  <a:lumMod val="75000"/>
                </a:srgbClr>
              </a:buClr>
              <a:buFont typeface="Arial" charset="0"/>
              <a:buChar char="•"/>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CTAA</a:t>
            </a:r>
          </a:p>
        </p:txBody>
      </p:sp>
    </p:spTree>
    <p:extLst>
      <p:ext uri="{BB962C8B-B14F-4D97-AF65-F5344CB8AC3E}">
        <p14:creationId xmlns:p14="http://schemas.microsoft.com/office/powerpoint/2010/main" val="10031620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Test Administration (TA) Interface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Picture 6">
            <a:hlinkClick r:id="rId3"/>
          </p:cNvPr>
          <p:cNvPicPr>
            <a:picLocks noChangeAspect="1"/>
          </p:cNvPicPr>
          <p:nvPr/>
        </p:nvPicPr>
        <p:blipFill>
          <a:blip r:embed="rId4"/>
          <a:stretch>
            <a:fillRect/>
          </a:stretch>
        </p:blipFill>
        <p:spPr>
          <a:xfrm>
            <a:off x="1204107" y="2303869"/>
            <a:ext cx="1619250" cy="1724025"/>
          </a:xfrm>
          <a:prstGeom prst="rect">
            <a:avLst/>
          </a:prstGeom>
          <a:effectLst>
            <a:glow rad="101600">
              <a:srgbClr val="FFC000"/>
            </a:glow>
            <a:softEdge rad="0"/>
          </a:effectLst>
        </p:spPr>
      </p:pic>
      <p:pic>
        <p:nvPicPr>
          <p:cNvPr id="4" name="Picture 3"/>
          <p:cNvPicPr>
            <a:picLocks noChangeAspect="1"/>
          </p:cNvPicPr>
          <p:nvPr/>
        </p:nvPicPr>
        <p:blipFill>
          <a:blip r:embed="rId5"/>
          <a:stretch>
            <a:fillRect/>
          </a:stretch>
        </p:blipFill>
        <p:spPr>
          <a:xfrm>
            <a:off x="4536168" y="1570944"/>
            <a:ext cx="3267075" cy="3933825"/>
          </a:xfrm>
          <a:prstGeom prst="rect">
            <a:avLst/>
          </a:prstGeom>
        </p:spPr>
      </p:pic>
    </p:spTree>
    <p:extLst>
      <p:ext uri="{BB962C8B-B14F-4D97-AF65-F5344CB8AC3E}">
        <p14:creationId xmlns:p14="http://schemas.microsoft.com/office/powerpoint/2010/main" val="22650947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TA Interface: Overview</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33" y="1756558"/>
            <a:ext cx="8216498" cy="374904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6500181" y="1851561"/>
            <a:ext cx="2034219" cy="6887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27012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TA Interface: Overview</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026" name="Picture 1" descr="image001">
            <a:extLst>
              <a:ext uri="{FF2B5EF4-FFF2-40B4-BE49-F238E27FC236}">
                <a16:creationId xmlns:a16="http://schemas.microsoft.com/office/drawing/2014/main" id="{5060B443-AF51-43EF-9D15-3D82E798A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111" y="2702080"/>
            <a:ext cx="3758863" cy="318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138FE7E-6C35-4283-BF4F-D0AC24B12917}"/>
              </a:ext>
            </a:extLst>
          </p:cNvPr>
          <p:cNvSpPr txBox="1"/>
          <p:nvPr/>
        </p:nvSpPr>
        <p:spPr>
          <a:xfrm>
            <a:off x="421839" y="1399685"/>
            <a:ext cx="8228658"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t> A pop-up screen will appear reminding the teacher that he/she must be trained before administering the test. </a:t>
            </a:r>
          </a:p>
          <a:p>
            <a:pPr marL="457200" indent="-457200">
              <a:buFont typeface="Arial" panose="020B0604020202020204" pitchFamily="34" charset="0"/>
              <a:buChar char="•"/>
            </a:pPr>
            <a:r>
              <a:rPr lang="en-US" sz="2400" dirty="0"/>
              <a:t>Closing out the screen is an affirmation that the teacher has been trained.  </a:t>
            </a:r>
          </a:p>
        </p:txBody>
      </p:sp>
    </p:spTree>
    <p:extLst>
      <p:ext uri="{BB962C8B-B14F-4D97-AF65-F5344CB8AC3E}">
        <p14:creationId xmlns:p14="http://schemas.microsoft.com/office/powerpoint/2010/main" val="29281424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TA Interface: Test Tree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Picture 6" descr="C:\Users\abowman\Pictures\NGSS Test Tree3.PNG">
            <a:extLst>
              <a:ext uri="{FF2B5EF4-FFF2-40B4-BE49-F238E27FC236}">
                <a16:creationId xmlns:a16="http://schemas.microsoft.com/office/drawing/2014/main" id="{25043D3F-2E19-4201-A2A2-4EFE1F29A41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15857" y="1439320"/>
            <a:ext cx="5585530" cy="4167396"/>
          </a:xfrm>
          <a:prstGeom prst="rect">
            <a:avLst/>
          </a:prstGeom>
          <a:noFill/>
          <a:ln>
            <a:solidFill>
              <a:schemeClr val="bg1">
                <a:lumMod val="65000"/>
              </a:schemeClr>
            </a:solidFill>
          </a:ln>
        </p:spPr>
      </p:pic>
    </p:spTree>
    <p:extLst>
      <p:ext uri="{BB962C8B-B14F-4D97-AF65-F5344CB8AC3E}">
        <p14:creationId xmlns:p14="http://schemas.microsoft.com/office/powerpoint/2010/main" val="30641664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TA Interface: Start a Test Session</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7" name="Content Placeholder 4"/>
          <p:cNvPicPr>
            <a:picLocks noChangeAspect="1"/>
          </p:cNvPicPr>
          <p:nvPr/>
        </p:nvPicPr>
        <p:blipFill>
          <a:blip r:embed="rId3"/>
          <a:stretch>
            <a:fillRect/>
          </a:stretch>
        </p:blipFill>
        <p:spPr bwMode="gray">
          <a:xfrm>
            <a:off x="2182595" y="1518657"/>
            <a:ext cx="5044717" cy="4206240"/>
          </a:xfrm>
          <a:prstGeom prst="rect">
            <a:avLst/>
          </a:prstGeom>
          <a:noFill/>
          <a:ln w="9525">
            <a:noFill/>
            <a:miter lim="800000"/>
            <a:headEnd/>
            <a:tailEnd/>
          </a:ln>
        </p:spPr>
      </p:pic>
      <p:sp>
        <p:nvSpPr>
          <p:cNvPr id="18" name="Oval 17"/>
          <p:cNvSpPr/>
          <p:nvPr/>
        </p:nvSpPr>
        <p:spPr>
          <a:xfrm>
            <a:off x="2018805" y="5297385"/>
            <a:ext cx="1294411" cy="427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171452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TA Interface: Approve Students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14" name="Picture 13"/>
          <p:cNvPicPr/>
          <p:nvPr/>
        </p:nvPicPr>
        <p:blipFill>
          <a:blip r:embed="rId3">
            <a:extLst>
              <a:ext uri="{28A0092B-C50C-407E-A947-70E740481C1C}">
                <a14:useLocalDpi xmlns:a14="http://schemas.microsoft.com/office/drawing/2010/main" val="0"/>
              </a:ext>
            </a:extLst>
          </a:blip>
          <a:stretch>
            <a:fillRect/>
          </a:stretch>
        </p:blipFill>
        <p:spPr>
          <a:xfrm>
            <a:off x="1041417" y="1749411"/>
            <a:ext cx="7102395" cy="1608278"/>
          </a:xfrm>
          <a:prstGeom prst="rect">
            <a:avLst/>
          </a:prstGeom>
          <a:noFill/>
          <a:ln w="9525">
            <a:solidFill>
              <a:srgbClr val="4F81BD"/>
            </a:solidFill>
            <a:miter lim="800000"/>
            <a:headEnd/>
            <a:tailEnd/>
          </a:ln>
        </p:spPr>
      </p:pic>
      <p:pic>
        <p:nvPicPr>
          <p:cNvPr id="15" name="Picture 14"/>
          <p:cNvPicPr/>
          <p:nvPr/>
        </p:nvPicPr>
        <p:blipFill rotWithShape="1">
          <a:blip r:embed="rId4">
            <a:extLst>
              <a:ext uri="{28A0092B-C50C-407E-A947-70E740481C1C}">
                <a14:useLocalDpi xmlns:a14="http://schemas.microsoft.com/office/drawing/2010/main" val="0"/>
              </a:ext>
            </a:extLst>
          </a:blip>
          <a:srcRect t="4348"/>
          <a:stretch/>
        </p:blipFill>
        <p:spPr bwMode="auto">
          <a:xfrm>
            <a:off x="772283" y="3705481"/>
            <a:ext cx="7640664" cy="1608274"/>
          </a:xfrm>
          <a:prstGeom prst="rect">
            <a:avLst/>
          </a:prstGeom>
          <a:noFill/>
          <a:ln w="9525" cap="flat" cmpd="sng" algn="ctr">
            <a:solidFill>
              <a:srgbClr val="4F81BD"/>
            </a:solidFill>
            <a:prstDash val="solid"/>
            <a:miter lim="800000"/>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31408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TA Interface: Monitoring a Test Session</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7DC13B0-D694-4228-A1B2-EBE104720D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384" y="2184515"/>
            <a:ext cx="8130841" cy="2341141"/>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rrow: Down 16">
            <a:extLst>
              <a:ext uri="{FF2B5EF4-FFF2-40B4-BE49-F238E27FC236}">
                <a16:creationId xmlns:a16="http://schemas.microsoft.com/office/drawing/2014/main" id="{C4EF86BC-8AB1-4D62-B691-61FD007B2F7A}"/>
              </a:ext>
            </a:extLst>
          </p:cNvPr>
          <p:cNvSpPr/>
          <p:nvPr/>
        </p:nvSpPr>
        <p:spPr bwMode="auto">
          <a:xfrm>
            <a:off x="5473057" y="3179666"/>
            <a:ext cx="268288" cy="350838"/>
          </a:xfrm>
          <a:prstGeom prst="downArrow">
            <a:avLst/>
          </a:prstGeom>
          <a:solidFill>
            <a:srgbClr val="FFC000"/>
          </a:solidFill>
          <a:ln/>
          <a:extLst/>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1165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98" y="1592728"/>
            <a:ext cx="7886700" cy="2852737"/>
          </a:xfrm>
        </p:spPr>
        <p:txBody>
          <a:bodyPr/>
          <a:lstStyle/>
          <a:p>
            <a:pPr algn="ctr"/>
            <a:r>
              <a:rPr lang="en-US" b="1" dirty="0">
                <a:solidFill>
                  <a:srgbClr val="000099"/>
                </a:solidFill>
                <a:latin typeface="Arial" panose="020B0604020202020204" pitchFamily="34" charset="0"/>
                <a:cs typeface="Arial" panose="020B0604020202020204" pitchFamily="34" charset="0"/>
              </a:rPr>
              <a:t>Overview of Assessments for </a:t>
            </a:r>
            <a:br>
              <a:rPr lang="en-US" b="1" dirty="0">
                <a:solidFill>
                  <a:srgbClr val="000099"/>
                </a:solidFill>
                <a:latin typeface="Arial" panose="020B0604020202020204" pitchFamily="34" charset="0"/>
                <a:cs typeface="Arial" panose="020B0604020202020204" pitchFamily="34" charset="0"/>
              </a:rPr>
            </a:br>
            <a:r>
              <a:rPr lang="en-US" b="1" dirty="0">
                <a:solidFill>
                  <a:srgbClr val="000099"/>
                </a:solidFill>
                <a:latin typeface="Arial" panose="020B0604020202020204" pitchFamily="34" charset="0"/>
                <a:cs typeface="Arial" panose="020B0604020202020204" pitchFamily="34" charset="0"/>
              </a:rPr>
              <a:t>Spring 2019</a:t>
            </a:r>
          </a:p>
        </p:txBody>
      </p:sp>
    </p:spTree>
    <p:extLst>
      <p:ext uri="{BB962C8B-B14F-4D97-AF65-F5344CB8AC3E}">
        <p14:creationId xmlns:p14="http://schemas.microsoft.com/office/powerpoint/2010/main" val="21777783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AB9C8-2292-4E65-BD8B-83D5145F5349}"/>
              </a:ext>
            </a:extLst>
          </p:cNvPr>
          <p:cNvSpPr>
            <a:spLocks noGrp="1"/>
          </p:cNvSpPr>
          <p:nvPr>
            <p:ph type="title"/>
          </p:nvPr>
        </p:nvSpPr>
        <p:spPr/>
        <p:txBody>
          <a:bodyPr/>
          <a:lstStyle/>
          <a:p>
            <a:r>
              <a:rPr lang="en-US" dirty="0"/>
              <a:t>Student Interface</a:t>
            </a:r>
          </a:p>
        </p:txBody>
      </p:sp>
      <p:sp>
        <p:nvSpPr>
          <p:cNvPr id="3" name="Slide Number Placeholder 2">
            <a:extLst>
              <a:ext uri="{FF2B5EF4-FFF2-40B4-BE49-F238E27FC236}">
                <a16:creationId xmlns:a16="http://schemas.microsoft.com/office/drawing/2014/main" id="{AFA8B22A-4593-47C7-B14F-FB95E743397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5" name="Content Placeholder 6">
            <a:extLst>
              <a:ext uri="{FF2B5EF4-FFF2-40B4-BE49-F238E27FC236}">
                <a16:creationId xmlns:a16="http://schemas.microsoft.com/office/drawing/2014/main" id="{8631CB17-7ABF-42D4-8EC7-F5E3A058794D}"/>
              </a:ext>
            </a:extLst>
          </p:cNvPr>
          <p:cNvSpPr>
            <a:spLocks noGrp="1"/>
          </p:cNvSpPr>
          <p:nvPr/>
        </p:nvSpPr>
        <p:spPr>
          <a:xfrm>
            <a:off x="823812" y="2089303"/>
            <a:ext cx="7270907" cy="4418013"/>
          </a:xfrm>
          <a:prstGeom prst="rect">
            <a:avLst/>
          </a:prstGeom>
        </p:spPr>
        <p:txBody>
          <a:bodyPr vert="horz" lIns="0" tIns="0" rIns="0" bIns="0" rtlCol="0">
            <a:normAutofit/>
          </a:bodyPr>
          <a:lstStyle>
            <a:lvl1pPr marL="0" indent="0" algn="l" rtl="0" eaLnBrk="1" fontAlgn="base" hangingPunct="1">
              <a:spcBef>
                <a:spcPts val="600"/>
              </a:spcBef>
              <a:spcAft>
                <a:spcPts val="0"/>
              </a:spcAft>
              <a:buClr>
                <a:schemeClr val="bg2">
                  <a:lumMod val="75000"/>
                </a:schemeClr>
              </a:buClr>
              <a:buFont typeface="Arial" panose="020B0604020202020204" pitchFamily="34" charset="0"/>
              <a:buNone/>
              <a:defRPr lang="en-US" sz="2400" kern="1200" dirty="0" smtClean="0">
                <a:solidFill>
                  <a:schemeClr val="tx2"/>
                </a:solidFill>
                <a:latin typeface="+mn-lt"/>
                <a:ea typeface="Arial" pitchFamily="34" charset="0"/>
                <a:cs typeface="Arial" pitchFamily="34" charset="0"/>
              </a:defRPr>
            </a:lvl1pPr>
            <a:lvl2pPr marL="231775" indent="-228600" algn="l" rtl="0" eaLnBrk="1" fontAlgn="base" hangingPunct="1">
              <a:spcBef>
                <a:spcPts val="600"/>
              </a:spcBef>
              <a:spcAft>
                <a:spcPts val="0"/>
              </a:spcAft>
              <a:buClr>
                <a:schemeClr val="bg2">
                  <a:lumMod val="75000"/>
                </a:schemeClr>
              </a:buClr>
              <a:buFont typeface="Arial" pitchFamily="34" charset="0"/>
              <a:buChar char="•"/>
              <a:defRPr lang="en-US" sz="2400" kern="1200" dirty="0" smtClean="0">
                <a:solidFill>
                  <a:schemeClr val="tx2"/>
                </a:solidFill>
                <a:latin typeface="+mn-lt"/>
                <a:ea typeface="Arial" pitchFamily="34" charset="0"/>
                <a:cs typeface="Arial" pitchFamily="34" charset="0"/>
              </a:defRPr>
            </a:lvl2pPr>
            <a:lvl3pPr marL="457200" indent="-228600" algn="l" defTabSz="914400" rtl="0" eaLnBrk="1" fontAlgn="base" hangingPunct="1">
              <a:spcBef>
                <a:spcPts val="600"/>
              </a:spcBef>
              <a:spcAft>
                <a:spcPts val="0"/>
              </a:spcAft>
              <a:buClr>
                <a:schemeClr val="bg2">
                  <a:lumMod val="75000"/>
                </a:schemeClr>
              </a:buClr>
              <a:buFont typeface="Arial" panose="020B0604020202020204" pitchFamily="34" charset="0"/>
              <a:buChar char="–"/>
              <a:defRPr lang="en-US" sz="1800" kern="1200" dirty="0" smtClean="0">
                <a:solidFill>
                  <a:schemeClr val="tx2"/>
                </a:solidFill>
                <a:latin typeface="+mn-lt"/>
                <a:ea typeface="Arial" pitchFamily="34" charset="0"/>
                <a:cs typeface="Arial" pitchFamily="34" charset="0"/>
              </a:defRPr>
            </a:lvl3pPr>
            <a:lvl4pPr marL="688975" indent="-228600" algn="l" rtl="0" eaLnBrk="1" fontAlgn="base" hangingPunct="1">
              <a:spcBef>
                <a:spcPts val="600"/>
              </a:spcBef>
              <a:spcAft>
                <a:spcPts val="0"/>
              </a:spcAft>
              <a:buClr>
                <a:schemeClr val="bg2">
                  <a:lumMod val="75000"/>
                </a:schemeClr>
              </a:buClr>
              <a:buSzPct val="100000"/>
              <a:buFont typeface="Arial" panose="020B0604020202020204" pitchFamily="34" charset="0"/>
              <a:buChar char="»"/>
              <a:defRPr lang="en-US" sz="1400" kern="1200" dirty="0" smtClean="0">
                <a:solidFill>
                  <a:schemeClr val="tx2"/>
                </a:solidFill>
                <a:latin typeface="+mn-lt"/>
                <a:ea typeface="Arial" pitchFamily="34" charset="0"/>
                <a:cs typeface="Arial" pitchFamily="34" charset="0"/>
              </a:defRPr>
            </a:lvl4pPr>
            <a:lvl5pPr marL="914400" indent="-228600" algn="l" rtl="0" eaLnBrk="1" fontAlgn="base" hangingPunct="1">
              <a:spcBef>
                <a:spcPts val="600"/>
              </a:spcBef>
              <a:spcAft>
                <a:spcPts val="0"/>
              </a:spcAft>
              <a:buClr>
                <a:schemeClr val="bg2">
                  <a:lumMod val="75000"/>
                </a:schemeClr>
              </a:buClr>
              <a:buFont typeface="Arial" pitchFamily="34" charset="0"/>
              <a:buChar char="•"/>
              <a:defRPr lang="en-US" sz="1400" kern="1200" baseline="0" dirty="0" smtClean="0">
                <a:solidFill>
                  <a:schemeClr val="tx2">
                    <a:lumMod val="75000"/>
                  </a:schemeClr>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lang="en-US" sz="1400" kern="1200" dirty="0" smtClean="0">
                <a:solidFill>
                  <a:schemeClr val="tx2">
                    <a:lumMod val="75000"/>
                  </a:schemeClr>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lang="en-US" sz="1400" kern="1200" dirty="0" smtClean="0">
                <a:solidFill>
                  <a:schemeClr val="tx2">
                    <a:lumMod val="75000"/>
                  </a:schemeClr>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lang="en-US" sz="1400" kern="1200" dirty="0" smtClean="0">
                <a:solidFill>
                  <a:schemeClr val="tx2">
                    <a:lumMod val="75000"/>
                  </a:schemeClr>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lang="en-US" sz="1400" kern="1200" baseline="0" dirty="0" smtClean="0">
                <a:solidFill>
                  <a:schemeClr val="tx2">
                    <a:lumMod val="75000"/>
                  </a:schemeClr>
                </a:solidFill>
                <a:latin typeface="+mn-lt"/>
                <a:ea typeface="+mn-ea"/>
                <a:cs typeface="+mn-cs"/>
              </a:defRPr>
            </a:lvl9pPr>
          </a:lstStyle>
          <a:p>
            <a:pPr marL="342900" marR="0" lvl="0" indent="-342900" algn="l" defTabSz="914400" rtl="0" eaLnBrk="1" fontAlgn="base" latinLnBrk="0" hangingPunct="1">
              <a:lnSpc>
                <a:spcPct val="100000"/>
              </a:lnSpc>
              <a:spcBef>
                <a:spcPts val="600"/>
              </a:spcBef>
              <a:spcAft>
                <a:spcPts val="0"/>
              </a:spcAft>
              <a:buClr>
                <a:srgbClr val="FFFFFF">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E76A0"/>
                </a:solidFill>
                <a:effectLst/>
                <a:uLnTx/>
                <a:uFillTx/>
                <a:latin typeface="Arial"/>
                <a:cs typeface="Arial" pitchFamily="34" charset="0"/>
              </a:rPr>
              <a:t>Student Interface Login System Revamp</a:t>
            </a:r>
          </a:p>
          <a:p>
            <a:pPr marL="342900" indent="-342900">
              <a:buClr>
                <a:srgbClr val="FFFFFF">
                  <a:lumMod val="75000"/>
                </a:srgbClr>
              </a:buClr>
              <a:buFont typeface="Arial" pitchFamily="34" charset="0"/>
              <a:buChar char="•"/>
              <a:defRPr/>
            </a:pPr>
            <a:r>
              <a:rPr kumimoji="0" lang="en-US" b="0" i="0" u="none" strike="noStrike" kern="1200" cap="none" spc="0" normalizeH="0" baseline="0" noProof="0" dirty="0">
                <a:ln>
                  <a:noFill/>
                </a:ln>
                <a:solidFill>
                  <a:srgbClr val="4E76A0"/>
                </a:solidFill>
                <a:effectLst/>
                <a:uLnTx/>
                <a:uFillTx/>
                <a:latin typeface="Arial"/>
                <a:cs typeface="Arial" pitchFamily="34" charset="0"/>
              </a:rPr>
              <a:t>Help prevent incorrect login attempts and help students understand what is wrong when they do happen</a:t>
            </a:r>
          </a:p>
          <a:p>
            <a:pPr marL="342900" indent="-342900">
              <a:buClr>
                <a:srgbClr val="FFFFFF">
                  <a:lumMod val="75000"/>
                </a:srgbClr>
              </a:buClr>
              <a:buFont typeface="Arial" pitchFamily="34" charset="0"/>
              <a:buChar char="•"/>
              <a:defRPr/>
            </a:pPr>
            <a:r>
              <a:rPr kumimoji="0" lang="en-US" b="0" i="0" u="none" strike="noStrike" kern="1200" cap="none" spc="0" normalizeH="0" baseline="0" noProof="0" dirty="0">
                <a:ln>
                  <a:noFill/>
                </a:ln>
                <a:solidFill>
                  <a:srgbClr val="4E76A0"/>
                </a:solidFill>
                <a:effectLst/>
                <a:uLnTx/>
                <a:uFillTx/>
                <a:latin typeface="Arial"/>
                <a:cs typeface="Arial" pitchFamily="34" charset="0"/>
              </a:rPr>
              <a:t>Make it easier for people to recognize whether they are in the Practice Test Site or Operational Test Site</a:t>
            </a:r>
          </a:p>
          <a:p>
            <a:pPr marL="342900" indent="-342900">
              <a:buClr>
                <a:srgbClr val="FFFFFF">
                  <a:lumMod val="75000"/>
                </a:srgbClr>
              </a:buClr>
              <a:buFont typeface="Arial" pitchFamily="34" charset="0"/>
              <a:buChar char="•"/>
              <a:defRPr/>
            </a:pPr>
            <a:r>
              <a:rPr kumimoji="0" lang="en-US" b="0" i="0" u="none" strike="noStrike" kern="1200" cap="none" spc="0" normalizeH="0" baseline="0" noProof="0" dirty="0">
                <a:ln>
                  <a:noFill/>
                </a:ln>
                <a:solidFill>
                  <a:srgbClr val="4E76A0"/>
                </a:solidFill>
                <a:effectLst/>
                <a:uLnTx/>
                <a:uFillTx/>
                <a:latin typeface="Arial"/>
                <a:cs typeface="Arial" pitchFamily="34" charset="0"/>
              </a:rPr>
              <a:t>WCAG 2.1 Compliance</a:t>
            </a:r>
          </a:p>
          <a:p>
            <a:pPr marL="574675" marR="0" lvl="1" indent="-342900" algn="l" defTabSz="914400" rtl="0" eaLnBrk="1" fontAlgn="base" latinLnBrk="0" hangingPunct="1">
              <a:lnSpc>
                <a:spcPct val="100000"/>
              </a:lnSpc>
              <a:spcBef>
                <a:spcPts val="600"/>
              </a:spcBef>
              <a:spcAft>
                <a:spcPts val="0"/>
              </a:spcAft>
              <a:buClr>
                <a:srgbClr val="FFFFFF">
                  <a:lumMod val="75000"/>
                </a:srgbClr>
              </a:buClr>
              <a:buSzTx/>
              <a:buFont typeface="Arial" pitchFamily="34" charset="0"/>
              <a:buChar char="•"/>
              <a:tabLst/>
              <a:defRPr/>
            </a:pPr>
            <a:endParaRPr kumimoji="0" lang="en-US" sz="2400" b="0" i="0" u="none" strike="noStrike" kern="1200" cap="none" spc="0" normalizeH="0" baseline="0" noProof="0" dirty="0">
              <a:ln>
                <a:noFill/>
              </a:ln>
              <a:solidFill>
                <a:srgbClr val="4E76A0"/>
              </a:solidFill>
              <a:effectLst/>
              <a:uLnTx/>
              <a:uFillTx/>
              <a:latin typeface="Arial"/>
              <a:cs typeface="Arial" pitchFamily="34" charset="0"/>
            </a:endParaRPr>
          </a:p>
        </p:txBody>
      </p:sp>
      <p:cxnSp>
        <p:nvCxnSpPr>
          <p:cNvPr id="6" name="Straight Connector 5">
            <a:extLst>
              <a:ext uri="{FF2B5EF4-FFF2-40B4-BE49-F238E27FC236}">
                <a16:creationId xmlns:a16="http://schemas.microsoft.com/office/drawing/2014/main" id="{7200ED93-4823-4CDF-AD40-297375923765}"/>
              </a:ext>
            </a:extLst>
          </p:cNvPr>
          <p:cNvCxnSpPr/>
          <p:nvPr/>
        </p:nvCxnSpPr>
        <p:spPr>
          <a:xfrm>
            <a:off x="285371" y="1804947"/>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993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fontScale="90000"/>
          </a:bodyPr>
          <a:lstStyle/>
          <a:p>
            <a:r>
              <a:rPr lang="en-US" sz="4400" dirty="0"/>
              <a:t>Student Interface - </a:t>
            </a:r>
            <a:r>
              <a:rPr lang="en-US" sz="4400" b="1" dirty="0"/>
              <a:t>Please</a:t>
            </a:r>
            <a:r>
              <a:rPr lang="en-US" sz="4400" dirty="0"/>
              <a:t> </a:t>
            </a:r>
            <a:r>
              <a:rPr lang="en-US" sz="4400" b="1" dirty="0"/>
              <a:t>Sign-In</a:t>
            </a:r>
            <a:r>
              <a:rPr lang="en-US" sz="4400" dirty="0"/>
              <a:t> Page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Content Placeholder 2">
            <a:extLst>
              <a:ext uri="{FF2B5EF4-FFF2-40B4-BE49-F238E27FC236}">
                <a16:creationId xmlns:a16="http://schemas.microsoft.com/office/drawing/2014/main" id="{824781B5-75C0-44E8-ADB8-93C7A2689CAD}"/>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166" y="1499561"/>
            <a:ext cx="5846628" cy="4384971"/>
          </a:xfrm>
          <a:prstGeom prst="rect">
            <a:avLst/>
          </a:prstGeom>
          <a:noFill/>
          <a:ln w="9525">
            <a:solidFill>
              <a:srgbClr val="2E4488"/>
            </a:solidFill>
            <a:miter lim="800000"/>
            <a:headEnd/>
            <a:tailEnd/>
          </a:ln>
        </p:spPr>
      </p:pic>
    </p:spTree>
    <p:extLst>
      <p:ext uri="{BB962C8B-B14F-4D97-AF65-F5344CB8AC3E}">
        <p14:creationId xmlns:p14="http://schemas.microsoft.com/office/powerpoint/2010/main" val="5225860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Student Interface - </a:t>
            </a:r>
            <a:r>
              <a:rPr lang="en-US" sz="4400" b="1" dirty="0"/>
              <a:t>Is This You? </a:t>
            </a:r>
            <a:r>
              <a:rPr lang="en-US" sz="4400" dirty="0"/>
              <a:t>Page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8" name="Content Placeholder 2">
            <a:extLst>
              <a:ext uri="{FF2B5EF4-FFF2-40B4-BE49-F238E27FC236}">
                <a16:creationId xmlns:a16="http://schemas.microsoft.com/office/drawing/2014/main" id="{F0FDD17D-6CBD-4F8C-8777-5CC56DF80507}"/>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3322" y="1424406"/>
            <a:ext cx="5846628" cy="4384970"/>
          </a:xfrm>
          <a:prstGeom prst="rect">
            <a:avLst/>
          </a:prstGeom>
          <a:noFill/>
          <a:ln w="9525">
            <a:solidFill>
              <a:srgbClr val="2E4488"/>
            </a:solidFill>
            <a:miter lim="800000"/>
            <a:headEnd/>
            <a:tailEnd/>
          </a:ln>
        </p:spPr>
      </p:pic>
    </p:spTree>
    <p:extLst>
      <p:ext uri="{BB962C8B-B14F-4D97-AF65-F5344CB8AC3E}">
        <p14:creationId xmlns:p14="http://schemas.microsoft.com/office/powerpoint/2010/main" val="27023417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067743" cy="933231"/>
          </a:xfrm>
        </p:spPr>
        <p:txBody>
          <a:bodyPr>
            <a:normAutofit/>
          </a:bodyPr>
          <a:lstStyle/>
          <a:p>
            <a:r>
              <a:rPr lang="en-US" sz="4400" dirty="0"/>
              <a:t>Student Interface - </a:t>
            </a:r>
            <a:r>
              <a:rPr lang="en-US" sz="4400" b="1" dirty="0"/>
              <a:t>Your Tests </a:t>
            </a:r>
            <a:r>
              <a:rPr lang="en-US" sz="4400" dirty="0"/>
              <a:t>Page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C45760A-2968-49D2-8BC8-C212C871D8B4}"/>
              </a:ext>
            </a:extLst>
          </p:cNvPr>
          <p:cNvPicPr>
            <a:picLocks noChangeAspect="1"/>
          </p:cNvPicPr>
          <p:nvPr/>
        </p:nvPicPr>
        <p:blipFill>
          <a:blip r:embed="rId3"/>
          <a:stretch>
            <a:fillRect/>
          </a:stretch>
        </p:blipFill>
        <p:spPr>
          <a:xfrm>
            <a:off x="1768509" y="1397566"/>
            <a:ext cx="5905500" cy="4438650"/>
          </a:xfrm>
          <a:prstGeom prst="rect">
            <a:avLst/>
          </a:prstGeom>
        </p:spPr>
      </p:pic>
    </p:spTree>
    <p:extLst>
      <p:ext uri="{BB962C8B-B14F-4D97-AF65-F5344CB8AC3E}">
        <p14:creationId xmlns:p14="http://schemas.microsoft.com/office/powerpoint/2010/main" val="896904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456612" cy="933231"/>
          </a:xfrm>
        </p:spPr>
        <p:txBody>
          <a:bodyPr>
            <a:normAutofit/>
          </a:bodyPr>
          <a:lstStyle/>
          <a:p>
            <a:r>
              <a:rPr lang="en-US" sz="3600" dirty="0"/>
              <a:t>Student Interface - </a:t>
            </a:r>
            <a:r>
              <a:rPr lang="en-US" sz="3600" b="1" dirty="0"/>
              <a:t>Waiting for Approval </a:t>
            </a:r>
            <a:r>
              <a:rPr lang="en-US" sz="3600" dirty="0"/>
              <a:t>Page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8" name="Content Placeholder 2">
            <a:extLst>
              <a:ext uri="{FF2B5EF4-FFF2-40B4-BE49-F238E27FC236}">
                <a16:creationId xmlns:a16="http://schemas.microsoft.com/office/drawing/2014/main" id="{ACF5C1C9-A826-4D43-B4B6-0258A1DC03C5}"/>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786" y="1431069"/>
            <a:ext cx="5828856" cy="4371642"/>
          </a:xfrm>
          <a:prstGeom prst="rect">
            <a:avLst/>
          </a:prstGeom>
          <a:noFill/>
          <a:ln w="9525">
            <a:solidFill>
              <a:srgbClr val="2E4488"/>
            </a:solidFill>
            <a:miter lim="800000"/>
            <a:headEnd/>
            <a:tailEnd/>
          </a:ln>
        </p:spPr>
      </p:pic>
    </p:spTree>
    <p:extLst>
      <p:ext uri="{BB962C8B-B14F-4D97-AF65-F5344CB8AC3E}">
        <p14:creationId xmlns:p14="http://schemas.microsoft.com/office/powerpoint/2010/main" val="10965303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456612" cy="933231"/>
          </a:xfrm>
        </p:spPr>
        <p:txBody>
          <a:bodyPr>
            <a:normAutofit/>
          </a:bodyPr>
          <a:lstStyle/>
          <a:p>
            <a:r>
              <a:rPr lang="en-US" sz="3600" dirty="0"/>
              <a:t>Student Interface - </a:t>
            </a:r>
            <a:r>
              <a:rPr lang="en-US" sz="3600" b="1" dirty="0"/>
              <a:t>Audio/Video Checks </a:t>
            </a:r>
            <a:r>
              <a:rPr lang="en-US" sz="3600" dirty="0"/>
              <a:t>Page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Content Placeholder 2">
            <a:extLst>
              <a:ext uri="{FF2B5EF4-FFF2-40B4-BE49-F238E27FC236}">
                <a16:creationId xmlns:a16="http://schemas.microsoft.com/office/drawing/2014/main" id="{A75D4096-ABB5-4C4B-A36E-ADA1B242F955}"/>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1657572" y="1539632"/>
            <a:ext cx="5828856" cy="4329881"/>
          </a:xfrm>
          <a:prstGeom prst="rect">
            <a:avLst/>
          </a:prstGeom>
          <a:noFill/>
          <a:ln w="9525">
            <a:solidFill>
              <a:srgbClr val="2E4488"/>
            </a:solidFill>
            <a:miter lim="800000"/>
            <a:headEnd/>
            <a:tailEnd/>
          </a:ln>
        </p:spPr>
      </p:pic>
    </p:spTree>
    <p:extLst>
      <p:ext uri="{BB962C8B-B14F-4D97-AF65-F5344CB8AC3E}">
        <p14:creationId xmlns:p14="http://schemas.microsoft.com/office/powerpoint/2010/main" val="11023377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456612" cy="933231"/>
          </a:xfrm>
        </p:spPr>
        <p:txBody>
          <a:bodyPr>
            <a:normAutofit/>
          </a:bodyPr>
          <a:lstStyle/>
          <a:p>
            <a:r>
              <a:rPr lang="en-US" sz="3600" dirty="0"/>
              <a:t>Student Interface - </a:t>
            </a:r>
            <a:r>
              <a:rPr lang="en-US" sz="3600" b="1" dirty="0"/>
              <a:t>Instructions and Help </a:t>
            </a:r>
            <a:r>
              <a:rPr lang="en-US" sz="3600" dirty="0"/>
              <a:t>Page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8" name="Content Placeholder 2">
            <a:extLst>
              <a:ext uri="{FF2B5EF4-FFF2-40B4-BE49-F238E27FC236}">
                <a16:creationId xmlns:a16="http://schemas.microsoft.com/office/drawing/2014/main" id="{B638AF67-26CE-4D63-AAE9-08CBCD9A9A3C}"/>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1673636" y="1714359"/>
            <a:ext cx="5725064" cy="4329881"/>
          </a:xfrm>
          <a:prstGeom prst="rect">
            <a:avLst/>
          </a:prstGeom>
          <a:noFill/>
          <a:ln w="9525">
            <a:solidFill>
              <a:srgbClr val="2E4488"/>
            </a:solidFill>
            <a:miter lim="800000"/>
            <a:headEnd/>
            <a:tailEnd/>
          </a:ln>
        </p:spPr>
      </p:pic>
    </p:spTree>
    <p:extLst>
      <p:ext uri="{BB962C8B-B14F-4D97-AF65-F5344CB8AC3E}">
        <p14:creationId xmlns:p14="http://schemas.microsoft.com/office/powerpoint/2010/main" val="27254729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456612" cy="933231"/>
          </a:xfrm>
        </p:spPr>
        <p:txBody>
          <a:bodyPr>
            <a:normAutofit/>
          </a:bodyPr>
          <a:lstStyle/>
          <a:p>
            <a:r>
              <a:rPr lang="en-US" sz="3600" dirty="0"/>
              <a:t>Student Interface - </a:t>
            </a:r>
            <a:r>
              <a:rPr lang="en-US" sz="3600" b="1" dirty="0"/>
              <a:t>Review Test Settings </a:t>
            </a:r>
            <a:r>
              <a:rPr lang="en-US" sz="3600" dirty="0"/>
              <a:t>Page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7" name="Content Placeholder 2">
            <a:extLst>
              <a:ext uri="{FF2B5EF4-FFF2-40B4-BE49-F238E27FC236}">
                <a16:creationId xmlns:a16="http://schemas.microsoft.com/office/drawing/2014/main" id="{84D0E762-DBB5-40AD-8B00-1D676B990344}"/>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1673636" y="1501025"/>
            <a:ext cx="5725064" cy="4306888"/>
          </a:xfrm>
          <a:prstGeom prst="rect">
            <a:avLst/>
          </a:prstGeom>
          <a:noFill/>
          <a:ln w="9525">
            <a:solidFill>
              <a:srgbClr val="2E4488"/>
            </a:solidFill>
            <a:miter lim="800000"/>
            <a:headEnd/>
            <a:tailEnd/>
          </a:ln>
        </p:spPr>
      </p:pic>
    </p:spTree>
    <p:extLst>
      <p:ext uri="{BB962C8B-B14F-4D97-AF65-F5344CB8AC3E}">
        <p14:creationId xmlns:p14="http://schemas.microsoft.com/office/powerpoint/2010/main" val="19594988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318053"/>
            <a:ext cx="8456612" cy="933231"/>
          </a:xfrm>
        </p:spPr>
        <p:txBody>
          <a:bodyPr>
            <a:normAutofit/>
          </a:bodyPr>
          <a:lstStyle/>
          <a:p>
            <a:r>
              <a:rPr lang="en-US" sz="3600" dirty="0"/>
              <a:t>Student Interface – </a:t>
            </a:r>
            <a:r>
              <a:rPr lang="en-US" sz="3600" b="1" dirty="0"/>
              <a:t>Spanish Toggle</a:t>
            </a:r>
            <a:endParaRPr lang="en-US" sz="3600" dirty="0"/>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142731D-3CDB-43AD-BDD8-908874C09D44}"/>
              </a:ext>
            </a:extLst>
          </p:cNvPr>
          <p:cNvSpPr txBox="1"/>
          <p:nvPr/>
        </p:nvSpPr>
        <p:spPr>
          <a:xfrm>
            <a:off x="512618" y="1801091"/>
            <a:ext cx="8132618"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Spanish Toggle will be available for the NGSS </a:t>
            </a:r>
            <a:r>
              <a:rPr lang="en-US" sz="2800" dirty="0" err="1"/>
              <a:t>Summatives</a:t>
            </a:r>
            <a:r>
              <a:rPr lang="en-US" sz="2800" dirty="0"/>
              <a:t>. </a:t>
            </a:r>
          </a:p>
          <a:p>
            <a:pPr marL="457200" indent="-457200">
              <a:buFont typeface="Arial" panose="020B0604020202020204" pitchFamily="34" charset="0"/>
              <a:buChar char="•"/>
            </a:pPr>
            <a:r>
              <a:rPr lang="en-US" sz="2800" dirty="0"/>
              <a:t>The item will be displayed in Spanish with a button to allow the student to toggle to the English version.</a:t>
            </a:r>
          </a:p>
          <a:p>
            <a:pPr marL="457200" indent="-457200">
              <a:buFont typeface="Arial" panose="020B0604020202020204" pitchFamily="34" charset="0"/>
              <a:buChar char="•"/>
            </a:pPr>
            <a:r>
              <a:rPr lang="en-US" sz="2800" dirty="0"/>
              <a:t>Student can submit their response to either the Spanish or English version.</a:t>
            </a:r>
          </a:p>
          <a:p>
            <a:pPr marL="457200" indent="-457200">
              <a:buFont typeface="Arial" panose="020B0604020202020204" pitchFamily="34" charset="0"/>
              <a:buChar char="•"/>
            </a:pPr>
            <a:r>
              <a:rPr lang="en-US" sz="2800" dirty="0"/>
              <a:t>Text to Speech in Spanish will be offered for the NGSS Summative </a:t>
            </a:r>
          </a:p>
        </p:txBody>
      </p:sp>
    </p:spTree>
    <p:extLst>
      <p:ext uri="{BB962C8B-B14F-4D97-AF65-F5344CB8AC3E}">
        <p14:creationId xmlns:p14="http://schemas.microsoft.com/office/powerpoint/2010/main" val="22535825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C638E5-A841-4E55-A042-4CD866241D6E}"/>
              </a:ext>
            </a:extLst>
          </p:cNvPr>
          <p:cNvPicPr>
            <a:picLocks noChangeAspect="1"/>
          </p:cNvPicPr>
          <p:nvPr/>
        </p:nvPicPr>
        <p:blipFill>
          <a:blip r:embed="rId3"/>
          <a:stretch>
            <a:fillRect/>
          </a:stretch>
        </p:blipFill>
        <p:spPr>
          <a:xfrm>
            <a:off x="2169039" y="2809272"/>
            <a:ext cx="6974961" cy="2995996"/>
          </a:xfrm>
          <a:prstGeom prst="rect">
            <a:avLst/>
          </a:prstGeom>
          <a:ln w="6350">
            <a:solidFill>
              <a:schemeClr val="tx1"/>
            </a:solidFill>
          </a:ln>
        </p:spPr>
      </p:pic>
      <p:sp>
        <p:nvSpPr>
          <p:cNvPr id="2" name="Title 1"/>
          <p:cNvSpPr>
            <a:spLocks noGrp="1"/>
          </p:cNvSpPr>
          <p:nvPr>
            <p:ph type="title"/>
          </p:nvPr>
        </p:nvSpPr>
        <p:spPr>
          <a:xfrm>
            <a:off x="687388" y="318053"/>
            <a:ext cx="8456612" cy="933231"/>
          </a:xfrm>
        </p:spPr>
        <p:txBody>
          <a:bodyPr>
            <a:normAutofit/>
          </a:bodyPr>
          <a:lstStyle/>
          <a:p>
            <a:r>
              <a:rPr lang="en-US" sz="3600" dirty="0"/>
              <a:t>Student Interface – </a:t>
            </a:r>
            <a:r>
              <a:rPr lang="en-US" sz="3600" b="1" dirty="0"/>
              <a:t>Spanish Toggle</a:t>
            </a:r>
            <a:endParaRPr lang="en-US" sz="3600" dirty="0"/>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uk-UA"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uk-UA"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cxnSp>
        <p:nvCxnSpPr>
          <p:cNvPr id="6" name="Straight Connector 5"/>
          <p:cNvCxnSpPr/>
          <p:nvPr/>
        </p:nvCxnSpPr>
        <p:spPr>
          <a:xfrm>
            <a:off x="160111" y="1251284"/>
            <a:ext cx="8752114"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5CD04B9-9233-40BA-8008-5DB11BC0C589}"/>
              </a:ext>
            </a:extLst>
          </p:cNvPr>
          <p:cNvPicPr>
            <a:picLocks noChangeAspect="1"/>
          </p:cNvPicPr>
          <p:nvPr/>
        </p:nvPicPr>
        <p:blipFill>
          <a:blip r:embed="rId4"/>
          <a:stretch>
            <a:fillRect/>
          </a:stretch>
        </p:blipFill>
        <p:spPr>
          <a:xfrm>
            <a:off x="372764" y="1457685"/>
            <a:ext cx="5764799" cy="2572962"/>
          </a:xfrm>
          <a:prstGeom prst="rect">
            <a:avLst/>
          </a:prstGeom>
          <a:ln w="6350" cap="sq">
            <a:solidFill>
              <a:srgbClr val="000000"/>
            </a:solidFill>
            <a:miter lim="800000"/>
          </a:ln>
          <a:effectLst>
            <a:outerShdw blurRad="57150" dist="50800" dir="2700000" algn="tl" rotWithShape="0">
              <a:srgbClr val="000000">
                <a:alpha val="40000"/>
              </a:srgbClr>
            </a:outerShdw>
          </a:effectLst>
        </p:spPr>
      </p:pic>
      <p:sp>
        <p:nvSpPr>
          <p:cNvPr id="8" name="Rectangle 7">
            <a:extLst>
              <a:ext uri="{FF2B5EF4-FFF2-40B4-BE49-F238E27FC236}">
                <a16:creationId xmlns:a16="http://schemas.microsoft.com/office/drawing/2014/main" id="{BABC96E3-C9EE-4938-83A1-27AE8D2816D8}"/>
              </a:ext>
            </a:extLst>
          </p:cNvPr>
          <p:cNvSpPr/>
          <p:nvPr/>
        </p:nvSpPr>
        <p:spPr>
          <a:xfrm>
            <a:off x="5223164" y="1457685"/>
            <a:ext cx="498763" cy="4403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779869871"/>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0_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1_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2_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AIR_PowerPoint_Template_082814">
  <a:themeElements>
    <a:clrScheme name="Delta Cost">
      <a:dk1>
        <a:sysClr val="windowText" lastClr="000000"/>
      </a:dk1>
      <a:lt1>
        <a:sysClr val="window" lastClr="FFFFFF"/>
      </a:lt1>
      <a:dk2>
        <a:srgbClr val="2F68A4"/>
      </a:dk2>
      <a:lt2>
        <a:srgbClr val="E9E9E9"/>
      </a:lt2>
      <a:accent1>
        <a:srgbClr val="2668A4"/>
      </a:accent1>
      <a:accent2>
        <a:srgbClr val="6EA256"/>
      </a:accent2>
      <a:accent3>
        <a:srgbClr val="C0504D"/>
      </a:accent3>
      <a:accent4>
        <a:srgbClr val="8064A2"/>
      </a:accent4>
      <a:accent5>
        <a:srgbClr val="4BACC6"/>
      </a:accent5>
      <a:accent6>
        <a:srgbClr val="F7964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8_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dobe Garamond Pro Bold"/>
        <a:ea typeface=""/>
        <a:cs typeface=""/>
      </a:majorFont>
      <a:minorFont>
        <a:latin typeface="Adobe Garamon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Office Theme">
  <a:themeElements>
    <a:clrScheme name="Smarter Balanced Colors">
      <a:dk1>
        <a:srgbClr val="63666A"/>
      </a:dk1>
      <a:lt1>
        <a:srgbClr val="FFFFFF"/>
      </a:lt1>
      <a:dk2>
        <a:srgbClr val="000000"/>
      </a:dk2>
      <a:lt2>
        <a:srgbClr val="0085AD"/>
      </a:lt2>
      <a:accent1>
        <a:srgbClr val="43B02A"/>
      </a:accent1>
      <a:accent2>
        <a:srgbClr val="84BD00"/>
      </a:accent2>
      <a:accent3>
        <a:srgbClr val="00B5E2"/>
      </a:accent3>
      <a:accent4>
        <a:srgbClr val="006298"/>
      </a:accent4>
      <a:accent5>
        <a:srgbClr val="8A1538"/>
      </a:accent5>
      <a:accent6>
        <a:srgbClr val="63666A"/>
      </a:accent6>
      <a:hlink>
        <a:srgbClr val="0085AD"/>
      </a:hlink>
      <a:folHlink>
        <a:srgbClr val="8A15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3_Office Theme">
  <a:themeElements>
    <a:clrScheme name="Smarter Balanced Colors">
      <a:dk1>
        <a:srgbClr val="63666A"/>
      </a:dk1>
      <a:lt1>
        <a:srgbClr val="FFFFFF"/>
      </a:lt1>
      <a:dk2>
        <a:srgbClr val="000000"/>
      </a:dk2>
      <a:lt2>
        <a:srgbClr val="0085AD"/>
      </a:lt2>
      <a:accent1>
        <a:srgbClr val="43B02A"/>
      </a:accent1>
      <a:accent2>
        <a:srgbClr val="84BD00"/>
      </a:accent2>
      <a:accent3>
        <a:srgbClr val="00B5E2"/>
      </a:accent3>
      <a:accent4>
        <a:srgbClr val="006298"/>
      </a:accent4>
      <a:accent5>
        <a:srgbClr val="8A1538"/>
      </a:accent5>
      <a:accent6>
        <a:srgbClr val="63666A"/>
      </a:accent6>
      <a:hlink>
        <a:srgbClr val="0085AD"/>
      </a:hlink>
      <a:folHlink>
        <a:srgbClr val="8A15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4_Office Theme">
  <a:themeElements>
    <a:clrScheme name="Smarter Balanced Colors">
      <a:dk1>
        <a:srgbClr val="63666A"/>
      </a:dk1>
      <a:lt1>
        <a:srgbClr val="FFFFFF"/>
      </a:lt1>
      <a:dk2>
        <a:srgbClr val="000000"/>
      </a:dk2>
      <a:lt2>
        <a:srgbClr val="0085AD"/>
      </a:lt2>
      <a:accent1>
        <a:srgbClr val="43B02A"/>
      </a:accent1>
      <a:accent2>
        <a:srgbClr val="84BD00"/>
      </a:accent2>
      <a:accent3>
        <a:srgbClr val="00B5E2"/>
      </a:accent3>
      <a:accent4>
        <a:srgbClr val="006298"/>
      </a:accent4>
      <a:accent5>
        <a:srgbClr val="8A1538"/>
      </a:accent5>
      <a:accent6>
        <a:srgbClr val="63666A"/>
      </a:accent6>
      <a:hlink>
        <a:srgbClr val="0085AD"/>
      </a:hlink>
      <a:folHlink>
        <a:srgbClr val="8A15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TEMPLATE</Template>
  <TotalTime>17327</TotalTime>
  <Words>15908</Words>
  <Application>Microsoft Office PowerPoint</Application>
  <PresentationFormat>On-screen Show (4:3)</PresentationFormat>
  <Paragraphs>1480</Paragraphs>
  <Slides>132</Slides>
  <Notes>96</Notes>
  <HiddenSlides>0</HiddenSlides>
  <MMClips>0</MMClips>
  <ScaleCrop>false</ScaleCrop>
  <HeadingPairs>
    <vt:vector size="6" baseType="variant">
      <vt:variant>
        <vt:lpstr>Fonts Used</vt:lpstr>
      </vt:variant>
      <vt:variant>
        <vt:i4>17</vt:i4>
      </vt:variant>
      <vt:variant>
        <vt:lpstr>Theme</vt:lpstr>
      </vt:variant>
      <vt:variant>
        <vt:i4>16</vt:i4>
      </vt:variant>
      <vt:variant>
        <vt:lpstr>Slide Titles</vt:lpstr>
      </vt:variant>
      <vt:variant>
        <vt:i4>132</vt:i4>
      </vt:variant>
    </vt:vector>
  </HeadingPairs>
  <TitlesOfParts>
    <vt:vector size="165" baseType="lpstr">
      <vt:lpstr>ＭＳ Ｐゴシック</vt:lpstr>
      <vt:lpstr>Adobe Garamond Pro</vt:lpstr>
      <vt:lpstr>Adobe Garamond Pro Bold</vt:lpstr>
      <vt:lpstr>Arial</vt:lpstr>
      <vt:lpstr>Arial Black</vt:lpstr>
      <vt:lpstr>Arial Narrow</vt:lpstr>
      <vt:lpstr>Calibri</vt:lpstr>
      <vt:lpstr>Calibri Light</vt:lpstr>
      <vt:lpstr>Courier New</vt:lpstr>
      <vt:lpstr>Franklin Gothic Book</vt:lpstr>
      <vt:lpstr>Franklin Gothic Demi</vt:lpstr>
      <vt:lpstr>Franklin Gothic Medium</vt:lpstr>
      <vt:lpstr>FranklinGothic</vt:lpstr>
      <vt:lpstr>Helvetica</vt:lpstr>
      <vt:lpstr>ITC Franklin Gothic Std Bk Cd</vt:lpstr>
      <vt:lpstr>Times New Roman</vt:lpstr>
      <vt:lpstr>Wingdings</vt:lpstr>
      <vt:lpstr>2_Custom Design</vt:lpstr>
      <vt:lpstr>TEMPLATE</vt:lpstr>
      <vt:lpstr>15_Office Theme</vt:lpstr>
      <vt:lpstr>13_Office Theme</vt:lpstr>
      <vt:lpstr>14_Office Theme</vt:lpstr>
      <vt:lpstr>Basic</vt:lpstr>
      <vt:lpstr>Custom Design</vt:lpstr>
      <vt:lpstr>1_Custom Design</vt:lpstr>
      <vt:lpstr>1_Basic</vt:lpstr>
      <vt:lpstr>80_Basic</vt:lpstr>
      <vt:lpstr>81_Basic</vt:lpstr>
      <vt:lpstr>82_Basic</vt:lpstr>
      <vt:lpstr>3_Custom Design</vt:lpstr>
      <vt:lpstr>4_Custom Design</vt:lpstr>
      <vt:lpstr>AIR_PowerPoint_Template_082814</vt:lpstr>
      <vt:lpstr>88_Basic</vt:lpstr>
      <vt:lpstr>PowerPoint Presentation</vt:lpstr>
      <vt:lpstr>CSDE Assessment Staff Performance Office</vt:lpstr>
      <vt:lpstr>CSDE Assessment Staff Performance Office</vt:lpstr>
      <vt:lpstr>PowerPoint Presentation</vt:lpstr>
      <vt:lpstr>CSDE Assessment Reporting</vt:lpstr>
      <vt:lpstr>Contact Information</vt:lpstr>
      <vt:lpstr>American Institutes for Research</vt:lpstr>
      <vt:lpstr>Presentation Overview</vt:lpstr>
      <vt:lpstr>Overview of Assessments for  Spring 2019</vt:lpstr>
      <vt:lpstr>What has Remained the Same in 2019?</vt:lpstr>
      <vt:lpstr>What is New in 2019?</vt:lpstr>
      <vt:lpstr>Connecticut Summative Assessments School Year 2018 - 2019</vt:lpstr>
      <vt:lpstr>Connecticut SAT School Day </vt:lpstr>
      <vt:lpstr>Communication</vt:lpstr>
      <vt:lpstr>Communication – Web Sites</vt:lpstr>
      <vt:lpstr>TIDE/PSIS Data Sync</vt:lpstr>
      <vt:lpstr>TIDE/PSIS Data Sync</vt:lpstr>
      <vt:lpstr>TIDE/PSIS Data Sync</vt:lpstr>
      <vt:lpstr>TIDE/PSIS Data Sync Student Status Change</vt:lpstr>
      <vt:lpstr>TIDE/PSIS Data Sync</vt:lpstr>
      <vt:lpstr> Test Completion</vt:lpstr>
      <vt:lpstr>Test Security</vt:lpstr>
      <vt:lpstr>Test Security</vt:lpstr>
      <vt:lpstr>State Policy Regarding Participation</vt:lpstr>
      <vt:lpstr> Participation - Connecticut General Statutes 10-14n</vt:lpstr>
      <vt:lpstr>Participation</vt:lpstr>
      <vt:lpstr>Participation</vt:lpstr>
      <vt:lpstr>Improprieties Irregularities  and  Breaches</vt:lpstr>
      <vt:lpstr>Test Security Levels</vt:lpstr>
      <vt:lpstr>PowerPoint Presentation</vt:lpstr>
      <vt:lpstr>Appeal Types</vt:lpstr>
      <vt:lpstr>District Volunteers</vt:lpstr>
      <vt:lpstr>NGSS Assessment</vt:lpstr>
      <vt:lpstr>2019 NGSS Assessment</vt:lpstr>
      <vt:lpstr>2019 NGSS Assessment</vt:lpstr>
      <vt:lpstr>PowerPoint Presentation</vt:lpstr>
      <vt:lpstr>Design of NGSS Assessments  (at Grades 5, 8, and 11)</vt:lpstr>
      <vt:lpstr>NGSS Assessment</vt:lpstr>
      <vt:lpstr>NGSS Assessment</vt:lpstr>
      <vt:lpstr>NGSS Sample Items and Practice Tests</vt:lpstr>
      <vt:lpstr>NGSS Interim Assessments</vt:lpstr>
      <vt:lpstr>NGSS Interim Assessments</vt:lpstr>
      <vt:lpstr>AIR Systems Overview</vt:lpstr>
      <vt:lpstr>Overview</vt:lpstr>
      <vt:lpstr>Connecticut Portal: Home Page</vt:lpstr>
      <vt:lpstr>CT Portal: Assessment Program Pages</vt:lpstr>
      <vt:lpstr>CT Portal: Resources</vt:lpstr>
      <vt:lpstr>What is the Secure Browser?</vt:lpstr>
      <vt:lpstr>Secure Browser Information</vt:lpstr>
      <vt:lpstr>Secure Browser Download</vt:lpstr>
      <vt:lpstr>Chrome Update</vt:lpstr>
      <vt:lpstr>Mac OS Support</vt:lpstr>
      <vt:lpstr>Accessing AIR Systems</vt:lpstr>
      <vt:lpstr>Accessing AIR Systems from TIDE</vt:lpstr>
      <vt:lpstr>TIDE: User Roles</vt:lpstr>
      <vt:lpstr>TIDE: User Roles</vt:lpstr>
      <vt:lpstr>TIDE: Manage Users</vt:lpstr>
      <vt:lpstr>TIDE: Add Users</vt:lpstr>
      <vt:lpstr>TIDE: Student Information</vt:lpstr>
      <vt:lpstr>TIDE: Retrieve Students</vt:lpstr>
      <vt:lpstr>TIDE: View Retrieved Students</vt:lpstr>
      <vt:lpstr>TIDE: Student Settings</vt:lpstr>
      <vt:lpstr>TIDE: Upload Student Settings</vt:lpstr>
      <vt:lpstr>TIDE: Student Settings and Tools</vt:lpstr>
      <vt:lpstr>TIDE: Accommodation Eligibility</vt:lpstr>
      <vt:lpstr>TIDE: Appeals</vt:lpstr>
      <vt:lpstr>TIDE: Rosters</vt:lpstr>
      <vt:lpstr>TIDE: Ordering Paper Materials</vt:lpstr>
      <vt:lpstr>TIDE: Ordering Paper Materials</vt:lpstr>
      <vt:lpstr>TIDE: Participation Reports</vt:lpstr>
      <vt:lpstr>TIDE: Participation Reports (Plan and Manage Testing) </vt:lpstr>
      <vt:lpstr>TIDE: Participation Reports (Plan and Manage Testing) </vt:lpstr>
      <vt:lpstr>TIDE: Participation Reports (Plan and Manage Testing) </vt:lpstr>
      <vt:lpstr>TIDE: Participation Reports (Plan and Manage Testing) </vt:lpstr>
      <vt:lpstr>TIDE: Participation Reports (Test Status Code Report) </vt:lpstr>
      <vt:lpstr>TIDE: Participation Reports (Test Status Code Report) </vt:lpstr>
      <vt:lpstr>TIDE: Participation Reports (Test Status Code Report) </vt:lpstr>
      <vt:lpstr>TIDE: Participation Reports (Test Completion Rates)</vt:lpstr>
      <vt:lpstr>TIDE: Participation Reports (Test Completion Rates)</vt:lpstr>
      <vt:lpstr>TIDE: Participation Reports (Test Completion Rates)</vt:lpstr>
      <vt:lpstr>TIDE: Participation Reports (Student Level)</vt:lpstr>
      <vt:lpstr>Online Testing System</vt:lpstr>
      <vt:lpstr>Test Administration (TA) Interface</vt:lpstr>
      <vt:lpstr>TA Interface: Overview</vt:lpstr>
      <vt:lpstr>TA Interface: Overview</vt:lpstr>
      <vt:lpstr>TA Interface: Test Tree</vt:lpstr>
      <vt:lpstr>TA Interface: Start a Test Session</vt:lpstr>
      <vt:lpstr>TA Interface: Approve Students</vt:lpstr>
      <vt:lpstr>TA Interface: Monitoring a Test Session</vt:lpstr>
      <vt:lpstr>Student Interface</vt:lpstr>
      <vt:lpstr>Student Interface - Please Sign-In Page</vt:lpstr>
      <vt:lpstr>Student Interface - Is This You? Page</vt:lpstr>
      <vt:lpstr>Student Interface - Your Tests Page</vt:lpstr>
      <vt:lpstr>Student Interface - Waiting for Approval Page</vt:lpstr>
      <vt:lpstr>Student Interface - Audio/Video Checks Page</vt:lpstr>
      <vt:lpstr>Student Interface - Instructions and Help Page</vt:lpstr>
      <vt:lpstr>Student Interface - Review Test Settings Page</vt:lpstr>
      <vt:lpstr>Student Interface – Spanish Toggle</vt:lpstr>
      <vt:lpstr>Student Interface – Spanish Toggle</vt:lpstr>
      <vt:lpstr>Data Entry Interface (DEI)</vt:lpstr>
      <vt:lpstr>Data Entry Interface (DEI)</vt:lpstr>
      <vt:lpstr>DEI: Log In</vt:lpstr>
      <vt:lpstr>DEI: Navigation</vt:lpstr>
      <vt:lpstr>DEI: Navigation</vt:lpstr>
      <vt:lpstr>DEI: Navigation</vt:lpstr>
      <vt:lpstr>Thank you!</vt:lpstr>
      <vt:lpstr>PowerPoint Presentation</vt:lpstr>
      <vt:lpstr>PowerPoint Presentation</vt:lpstr>
      <vt:lpstr>PowerPoint Presentation</vt:lpstr>
      <vt:lpstr>PowerPoint Presentation</vt:lpstr>
      <vt:lpstr>Alternate Assessment System Training Requirements</vt:lpstr>
      <vt:lpstr>PowerPoint Presentation</vt:lpstr>
      <vt:lpstr>PowerPoint Presentation</vt:lpstr>
      <vt:lpstr>PowerPoint Presentation</vt:lpstr>
      <vt:lpstr>Criteria for Student Participation Alternate Assessments</vt:lpstr>
      <vt:lpstr>Learner Characteristics Inventory Monitoring</vt:lpstr>
      <vt:lpstr>Resources to Support the Eligibility of the Alternate Assessment System</vt:lpstr>
      <vt:lpstr>Monitoring LCI Submissions</vt:lpstr>
      <vt:lpstr>PowerPoint Presentation</vt:lpstr>
      <vt:lpstr>CTAA Assessment Documents</vt:lpstr>
      <vt:lpstr>PowerPoint Presentation</vt:lpstr>
      <vt:lpstr>Connecticut Alternate Science (CTAS)  </vt:lpstr>
      <vt:lpstr>PowerPoint Presentation</vt:lpstr>
      <vt:lpstr>PowerPoint Presentation</vt:lpstr>
      <vt:lpstr>CTAS TEA Responsibility Checklist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W2K</dc:creator>
  <cp:lastModifiedBy>Krisst, Abe</cp:lastModifiedBy>
  <cp:revision>1029</cp:revision>
  <cp:lastPrinted>2018-01-11T20:40:10Z</cp:lastPrinted>
  <dcterms:created xsi:type="dcterms:W3CDTF">2012-07-27T12:30:50Z</dcterms:created>
  <dcterms:modified xsi:type="dcterms:W3CDTF">2019-01-25T19:01:59Z</dcterms:modified>
</cp:coreProperties>
</file>