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59" r:id="rId5"/>
    <p:sldId id="1624" r:id="rId6"/>
    <p:sldId id="1625" r:id="rId7"/>
    <p:sldId id="1828" r:id="rId8"/>
    <p:sldId id="1829" r:id="rId9"/>
    <p:sldId id="1830" r:id="rId10"/>
    <p:sldId id="1626" r:id="rId11"/>
    <p:sldId id="1831" r:id="rId12"/>
    <p:sldId id="1628" r:id="rId13"/>
    <p:sldId id="1832" r:id="rId14"/>
    <p:sldId id="1834" r:id="rId15"/>
    <p:sldId id="1833" r:id="rId16"/>
    <p:sldId id="279" r:id="rId17"/>
    <p:sldId id="1835" r:id="rId18"/>
    <p:sldId id="1836" r:id="rId19"/>
    <p:sldId id="1618" r:id="rId20"/>
    <p:sldId id="1837" r:id="rId21"/>
    <p:sldId id="1838" r:id="rId22"/>
    <p:sldId id="1840" r:id="rId23"/>
    <p:sldId id="1839" r:id="rId24"/>
    <p:sldId id="1847" r:id="rId25"/>
    <p:sldId id="1841" r:id="rId26"/>
    <p:sldId id="1848" r:id="rId27"/>
    <p:sldId id="1845" r:id="rId28"/>
    <p:sldId id="1844" r:id="rId29"/>
    <p:sldId id="1903" r:id="rId30"/>
    <p:sldId id="1849" r:id="rId31"/>
    <p:sldId id="1850" r:id="rId32"/>
    <p:sldId id="1894" r:id="rId33"/>
    <p:sldId id="1851" r:id="rId34"/>
    <p:sldId id="1852" r:id="rId35"/>
    <p:sldId id="1853" r:id="rId36"/>
    <p:sldId id="1854" r:id="rId37"/>
    <p:sldId id="1855" r:id="rId38"/>
    <p:sldId id="1856" r:id="rId39"/>
    <p:sldId id="1857" r:id="rId40"/>
    <p:sldId id="1858" r:id="rId41"/>
    <p:sldId id="1859" r:id="rId42"/>
    <p:sldId id="1860" r:id="rId43"/>
    <p:sldId id="1895" r:id="rId44"/>
    <p:sldId id="1896" r:id="rId45"/>
    <p:sldId id="1897" r:id="rId46"/>
    <p:sldId id="1865" r:id="rId47"/>
    <p:sldId id="1866" r:id="rId48"/>
    <p:sldId id="1867" r:id="rId49"/>
    <p:sldId id="1868" r:id="rId50"/>
    <p:sldId id="1869" r:id="rId51"/>
    <p:sldId id="1870" r:id="rId52"/>
    <p:sldId id="1891" r:id="rId53"/>
    <p:sldId id="1904" r:id="rId54"/>
    <p:sldId id="1893" r:id="rId55"/>
    <p:sldId id="1905" r:id="rId56"/>
    <p:sldId id="1890" r:id="rId57"/>
    <p:sldId id="1712" r:id="rId58"/>
    <p:sldId id="1872" r:id="rId59"/>
    <p:sldId id="1900" r:id="rId60"/>
    <p:sldId id="1632" r:id="rId61"/>
    <p:sldId id="1623" r:id="rId62"/>
    <p:sldId id="1634" r:id="rId63"/>
    <p:sldId id="1635" r:id="rId64"/>
    <p:sldId id="1878" r:id="rId65"/>
    <p:sldId id="1901" r:id="rId66"/>
    <p:sldId id="1902" r:id="rId67"/>
    <p:sldId id="1873" r:id="rId68"/>
    <p:sldId id="1898" r:id="rId69"/>
    <p:sldId id="1899" r:id="rId70"/>
    <p:sldId id="1620" r:id="rId71"/>
    <p:sldId id="1881" r:id="rId72"/>
    <p:sldId id="1645" r:id="rId73"/>
    <p:sldId id="1567" r:id="rId74"/>
    <p:sldId id="1906" r:id="rId7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D42126-D7D8-42D6-4633-4B471D32A2FD}" name="Krisst, Abe" initials="" userId="S::Abe.Krisst@ct.gov::38295860-adcb-4891-8b7c-950c0ba9306b" providerId="AD"/>
  <p188:author id="{BEC24131-D97D-71CD-2C90-E941FCC14E95}" name="Alberino, Cristi" initials="AC" userId="S::cristi.alberino@ct.gov::672981b7-3579-4467-a4f8-07fed1688a5f" providerId="AD"/>
  <p188:author id="{CBCDB739-6EC1-DE8A-2FBE-92B0A02C6976}" name="Alberino, Cristi" initials="" userId="S::Cristi.Alberino@ct.gov::672981b7-3579-4467-a4f8-07fed1688a5f" providerId="AD"/>
  <p188:author id="{6B2B374C-F9E2-5211-C1D2-F23F3EAFD419}" name="DiGangi, Ashley" initials="DA" userId="S::ashley.digangi@ct.gov::7ad63c97-9ee6-4386-a906-512ac8cbb923" providerId="AD"/>
  <p188:author id="{3DFC0095-2282-AA22-00F3-E049C29F1948}" name="Ducharme, Deirdre" initials="DD" userId="S::Deirdre.Ducharme@ct.gov::9b1f5df4-d39a-4c88-94a8-b8c4a25e4853" providerId="AD"/>
  <p188:author id="{BB52BAA5-0894-FCAA-9AFE-49EF9AA6F0DE}" name="Ducharme, Deirdre" initials="DD" userId="S::deirdre.ducharme@ct.gov::9b1f5df4-d39a-4c88-94a8-b8c4a25e4853" providerId="AD"/>
  <p188:author id="{AB1726B6-C687-1511-AAAD-FF9070609E67}" name="Seifert, Katherine" initials="SK" userId="S::katherine.seifert@ct.gov::8d3f7f7e-a9e0-4d01-be36-79db4dde40a5" providerId="AD"/>
  <p188:author id="{676CB9CA-2722-E79B-2015-1793ED880F65}" name="DiGangi, Ashley" initials="" userId="S::Ashley.DiGangi@ct.gov::7ad63c97-9ee6-4386-a906-512ac8cbb923" providerId="AD"/>
  <p188:author id="{3E0BB2CC-FC26-2CC9-7DD1-E64D3E038E34}" name="Seifert, Katherine" initials="KS" userId="S::Katherine.Seifert@ct.gov::8d3f7f7e-a9e0-4d01-be36-79db4dde40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FFFF"/>
    <a:srgbClr val="FEC933"/>
    <a:srgbClr val="255ABB"/>
    <a:srgbClr val="F2D40F"/>
    <a:srgbClr val="0064A4"/>
    <a:srgbClr val="1A97CD"/>
    <a:srgbClr val="000000"/>
    <a:srgbClr val="061826"/>
    <a:srgbClr val="061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2B306-1AF5-4735-997A-D058F184ECE3}" v="1" dt="2026-02-17T14:36:47.464"/>
    <p1510:client id="{74365D7B-CC90-42B9-9B53-9EC7FA65E3FD}" v="9" dt="2026-02-17T19:02:17.684"/>
    <p1510:client id="{C589DABC-4DF3-96A9-84BA-4359A0F5DA6D}" v="1" dt="2026-02-17T14:42:23.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672" y="7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C572F701-86F6-3048-923D-D929D3BB0CDC}" type="datetimeFigureOut">
              <a:rPr lang="en-US" smtClean="0"/>
              <a:t>2/18/2026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D1907F-849C-8E44-AF63-27265B3C298A}" type="slidenum">
              <a:rPr lang="en-US" smtClean="0"/>
              <a:t>‹#›</a:t>
            </a:fld>
            <a:endParaRPr lang="en-US"/>
          </a:p>
        </p:txBody>
      </p:sp>
    </p:spTree>
    <p:extLst>
      <p:ext uri="{BB962C8B-B14F-4D97-AF65-F5344CB8AC3E}">
        <p14:creationId xmlns:p14="http://schemas.microsoft.com/office/powerpoint/2010/main" val="38048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interim-block-assessment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t.portal.cambiumast.com/content/contentresources/en/Smarter-Balanced-Interim-Assessments-Overview.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t.portal.cambiumast.com/resource-item/en/testing-students-in-psis-who-attend-out-of-state-and-non-approved-faciliti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Summative-Assessment---End-of-Yea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atsuite.collegeboard.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t.portal.cambiumast.com/resource-item/en/accessing-tide" TargetMode="External"/><Relationship Id="rId5" Type="http://schemas.openxmlformats.org/officeDocument/2006/relationships/hyperlink" Target="https://ct.portal.cambiumast.com/resource-item/en/user-role-permissions-for-secure-online-systems" TargetMode="External"/><Relationship Id="rId4" Type="http://schemas.openxmlformats.org/officeDocument/2006/relationships/hyperlink" Target="https://ct.portal.cambiumast.com/resource-item/en/test-information-distribution-engine-tide-user-guid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t.portal.cambiumast.com/resource-item/en/user-role-permissions-for-secure-online-system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t.portal.cambiumast.com/technology-resource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t.portal.cambiumast.co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ct.portal.cambiumast.com/resource-item/en/smarter-balanced-practice-test-scoring-guides" TargetMode="External"/><Relationship Id="rId4" Type="http://schemas.openxmlformats.org/officeDocument/2006/relationships/hyperlink" Target="https://ct.portal.cambiumast.com/resource-list/en/ngss-practice-test-answer-key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t.portal.cambiumast.com/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t.portal.cambiumast.com/resource-item/en/accessibility-considerations" TargetMode="External"/><Relationship Id="rId7" Type="http://schemas.openxmlformats.org/officeDocument/2006/relationships/hyperlink" Target="https://ct.portal.cambiumast.com/resource-item/en/assessment-resources-for-planning-and-placement-and-section-504-teams-quick-guide"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ct.portal.cambiumast.com/resource-item/en/accessibility-chart" TargetMode="External"/><Relationship Id="rId5" Type="http://schemas.openxmlformats.org/officeDocument/2006/relationships/hyperlink" Target="https://ct.portal.cambiumast.com/resource-item/en/description-of-designated-supports-and-accommodations-for-smarter-balanced-and-ngss-assessments" TargetMode="External"/><Relationship Id="rId4" Type="http://schemas.openxmlformats.org/officeDocument/2006/relationships/hyperlink" Target="https://ct.portal.cambiumast.com/resource-item/en/csde-assessment-guideline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marterbalanced.org/five-built-in-test-tools-students-should-know-and-us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ct.portal.cambiumast.com/resource-item/en/accessibility-chart"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t.portal.cambiumast.com/resource-item/en/embedded-and-non-embedded-designated-supports-for-english-learner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t.portal.cambiumast.com/resource-item/en/reader-designated-supports-and-accommodations-for-sb-and-the-ngs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t.portal.cambiumast.com/resource-item/en/decision-guidelines-for-text-to-speech-of-the-smarter-balanced-ela-reading-passag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t.portal.cambiumast.com/resource-item/en/documented-evidence-for-a-read-aloud-of-the-smarter-balanced-ela-reading-passage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t.portal.cambiumast.com/resource-item/en/smarter-balanced-assessments-read-aloud-guidelin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t.portal.cambiumast.com/resource-item/en/csde-assessment-guidelin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t.portal.cambiumast.com/resource-item/en/documenting-designated-supports-and-accommodations-in-tide"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ct.portal.cambiumast.com/resource-item/en/user-role-permissions-for-secure-online-systems" TargetMode="External"/><Relationship Id="rId5" Type="http://schemas.openxmlformats.org/officeDocument/2006/relationships/hyperlink" Target="https://ct.portal.cambiumast.com/content/contentresources/en/Accessing-TIDE-Brochure.pdf" TargetMode="External"/><Relationship Id="rId4" Type="http://schemas.openxmlformats.org/officeDocument/2006/relationships/hyperlink" Target="https://ct.portal.cambiumast.com/resource-item/en/test-information-distribution-engine-tide-user-guide"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t.portal.cambiumast.com/resource-item/en/ct-seds-to-tide-designated-supports-and-accommodations-sync-faq"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ct.portal.cambiumast.com/resource-item/en/documenting-designated-supports-and-accommodations-in-tide" TargetMode="External"/><Relationship Id="rId4" Type="http://schemas.openxmlformats.org/officeDocument/2006/relationships/hyperlink" Target="https://ct.portal.cambiumast.com/resource-item/en/cross-checking-student-tide-test-settings-and-ct-sed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tpt.tds.cambiumast.com/studen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trainin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rtal.ct.gov/SDE/CT-Core-Standard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extgenscience.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8FDD-C534-C71B-01E3-0B6B9FCFB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4E573-B8DB-6942-0BC6-2128248CE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7A202-016A-AB85-E3C4-1829678F4B9D}"/>
              </a:ext>
            </a:extLst>
          </p:cNvPr>
          <p:cNvSpPr>
            <a:spLocks noGrp="1"/>
          </p:cNvSpPr>
          <p:nvPr>
            <p:ph type="body" idx="1"/>
          </p:nvPr>
        </p:nvSpPr>
        <p:spPr/>
        <p:txBody>
          <a:bodyPr/>
          <a:lstStyle/>
          <a:p>
            <a:r>
              <a:rPr lang="en-US" sz="1200">
                <a:solidFill>
                  <a:srgbClr val="000000"/>
                </a:solidFill>
                <a:latin typeface="+mn-lt"/>
                <a:cs typeface="Calibri"/>
              </a:rPr>
              <a:t>Welcome to the 2025-26 Test Administrator/Teacher Training for Connecticut’s Statewide Assessment Program.</a:t>
            </a:r>
          </a:p>
          <a:p>
            <a:r>
              <a:rPr lang="en-US" sz="1200">
                <a:solidFill>
                  <a:srgbClr val="000000"/>
                </a:solidFill>
                <a:latin typeface="+mn-lt"/>
                <a:cs typeface="Calibri"/>
              </a:rPr>
              <a:t>This training is optional and covers a variety of topics related to state assessments, test administration, and test policies and procedures.</a:t>
            </a:r>
          </a:p>
        </p:txBody>
      </p:sp>
      <p:sp>
        <p:nvSpPr>
          <p:cNvPr id="4" name="Slide Number Placeholder 3">
            <a:extLst>
              <a:ext uri="{FF2B5EF4-FFF2-40B4-BE49-F238E27FC236}">
                <a16:creationId xmlns:a16="http://schemas.microsoft.com/office/drawing/2014/main" id="{D3682743-02E4-5D28-555B-9E2AA7336AA5}"/>
              </a:ext>
            </a:extLst>
          </p:cNvPr>
          <p:cNvSpPr>
            <a:spLocks noGrp="1"/>
          </p:cNvSpPr>
          <p:nvPr>
            <p:ph type="sldNum" sz="quarter" idx="5"/>
          </p:nvPr>
        </p:nvSpPr>
        <p:spPr/>
        <p:txBody>
          <a:bodyPr/>
          <a:lstStyle/>
          <a:p>
            <a:fld id="{7ED1907F-849C-8E44-AF63-27265B3C298A}" type="slidenum">
              <a:rPr lang="en-US" smtClean="0"/>
              <a:t>1</a:t>
            </a:fld>
            <a:endParaRPr lang="en-US"/>
          </a:p>
        </p:txBody>
      </p:sp>
    </p:spTree>
    <p:extLst>
      <p:ext uri="{BB962C8B-B14F-4D97-AF65-F5344CB8AC3E}">
        <p14:creationId xmlns:p14="http://schemas.microsoft.com/office/powerpoint/2010/main" val="244007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As we noted on the previous slide, there are three components to a balanced and sensible assessment system.  Let’s review each aspect. First, what are formative assessments? </a:t>
            </a:r>
          </a:p>
          <a:p>
            <a:endParaRPr lang="en-US" sz="1200">
              <a:latin typeface="+mn-lt"/>
            </a:endParaRPr>
          </a:p>
          <a:p>
            <a:r>
              <a:rPr lang="en-US" sz="1200" b="0">
                <a:latin typeface="+mn-lt"/>
              </a:rPr>
              <a:t>Unlike a summative assessment, which is an “event” that measures a student’s overall performance, formative assessment is a process used by teachers and students during instruction throughout the year. It is aligned to the </a:t>
            </a:r>
            <a:r>
              <a:rPr lang="en-US" sz="1200">
                <a:latin typeface="+mn-lt"/>
              </a:rPr>
              <a:t>standards and provides feedback to teachers so that they may adjust ongoing teaching and learning to improve students’ achievement of intended instructional outcomes. It also provides feedback to students to help them know where they are, where they need to be, and what they need to do to reach mastery.</a:t>
            </a:r>
          </a:p>
          <a:p>
            <a:endParaRPr lang="en-US" sz="1200">
              <a:latin typeface="+mn-lt"/>
            </a:endParaRPr>
          </a:p>
          <a:p>
            <a:r>
              <a:rPr lang="en-US" sz="1200">
                <a:latin typeface="+mn-lt"/>
              </a:rPr>
              <a:t>To access Tools for Teachers, you must have a TIDE user name and password.</a:t>
            </a:r>
          </a:p>
          <a:p>
            <a:endParaRPr lang="en-US" sz="1200">
              <a:latin typeface="+mn-lt"/>
              <a:ea typeface="Times New Roman" panose="02020603050405020304" pitchFamily="18" charset="0"/>
              <a:cs typeface="Arial" panose="020B0604020202020204" pitchFamily="34" charset="0"/>
            </a:endParaRPr>
          </a:p>
          <a:p>
            <a:r>
              <a:rPr lang="en-US" sz="1200">
                <a:latin typeface="+mn-lt"/>
                <a:ea typeface="Times New Roman" panose="02020603050405020304" pitchFamily="18" charset="0"/>
                <a:cs typeface="Arial" panose="020B0604020202020204" pitchFamily="34" charset="0"/>
              </a:rPr>
              <a:t>Link to Tools for Teachers: https://login.smarterbalanced.org/sso/idps/0oa1l0mrfklcVhxYy358?fromURI=https%3A%2F%2Flogin.smarterbalanced.org%2Fhome%2Foidc_client%2F0oa2ot1pcqJNDfCSZ357%2Faln177a159h7Zf52X0g8</a:t>
            </a:r>
          </a:p>
        </p:txBody>
      </p:sp>
      <p:sp>
        <p:nvSpPr>
          <p:cNvPr id="4" name="Slide Number Placeholder 3"/>
          <p:cNvSpPr>
            <a:spLocks noGrp="1"/>
          </p:cNvSpPr>
          <p:nvPr>
            <p:ph type="sldNum" sz="quarter" idx="5"/>
          </p:nvPr>
        </p:nvSpPr>
        <p:spPr/>
        <p:txBody>
          <a:bodyPr/>
          <a:lstStyle/>
          <a:p>
            <a:fld id="{7ED1907F-849C-8E44-AF63-27265B3C298A}" type="slidenum">
              <a:rPr lang="en-US" smtClean="0"/>
              <a:t>10</a:t>
            </a:fld>
            <a:endParaRPr lang="en-US"/>
          </a:p>
        </p:txBody>
      </p:sp>
    </p:spTree>
    <p:extLst>
      <p:ext uri="{BB962C8B-B14F-4D97-AF65-F5344CB8AC3E}">
        <p14:creationId xmlns:p14="http://schemas.microsoft.com/office/powerpoint/2010/main" val="4097756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Smarter Balanced Interim Assessments are optional assessments in mathematics and ELA and are available to students in Grades 3-8 and high school. The interim assessments are aligned to the </a:t>
            </a:r>
            <a:r>
              <a:rPr lang="en-US" sz="1200"/>
              <a:t>CCS in both content areas, and they use the same testing platform as the summative assessments. Interims are one of the three components of the Smarter Balanced Assessment System—along with the end-of-year summative assessments in ELA/literacy and mathematics, and a library of formative assessment tools and practices that support classroom instruction. More information can be found on the Interim Assessment Page: https://portal.ct.gov/SDE/StudentAssessment/Smarter-Balanced/Smarter-Balanced-Interim-Assessments. </a:t>
            </a:r>
          </a:p>
          <a:p>
            <a:endParaRPr lang="en-US" sz="1200"/>
          </a:p>
          <a:p>
            <a:r>
              <a:rPr lang="en-US" sz="1200"/>
              <a:t>The NGSS Interim assessments are also an optional resource available to Connecticut school districts. These Interim assessments consist of item clusters and shorter stand-alone items that are each aligned to an NGSS performance expectation. Each item includes a stimulus based on real-world science phenomena and includes one or more item interactions to elicit student understanding. There are a variety of NGSS interim items available for Elementary School (Grades 3-5), Middle School (Grades 6-8), and High School (Grades 9-11), all of which can be taken on the same platform used in the summative NGSS Assessments. </a:t>
            </a:r>
          </a:p>
          <a:p>
            <a:endParaRPr lang="en-US" sz="1200" b="0"/>
          </a:p>
          <a:p>
            <a:r>
              <a:rPr lang="en-US" sz="1200">
                <a:hlinkClick r:id="rId3"/>
              </a:rPr>
              <a:t>Connecticut Sensible Assessment System--Interim Block Assessments</a:t>
            </a:r>
            <a:endParaRPr lang="en-US" sz="1200" b="0"/>
          </a:p>
          <a:p>
            <a:r>
              <a:rPr lang="en-US" sz="1200">
                <a:hlinkClick r:id="rId4"/>
              </a:rPr>
              <a:t>2025-26 Interim Assessments Overview</a:t>
            </a:r>
            <a:endParaRPr lang="en-US" sz="1200" b="0"/>
          </a:p>
        </p:txBody>
      </p:sp>
      <p:sp>
        <p:nvSpPr>
          <p:cNvPr id="4" name="Slide Number Placeholder 3"/>
          <p:cNvSpPr>
            <a:spLocks noGrp="1"/>
          </p:cNvSpPr>
          <p:nvPr>
            <p:ph type="sldNum" sz="quarter" idx="5"/>
          </p:nvPr>
        </p:nvSpPr>
        <p:spPr/>
        <p:txBody>
          <a:bodyPr/>
          <a:lstStyle/>
          <a:p>
            <a:fld id="{7ED1907F-849C-8E44-AF63-27265B3C298A}" type="slidenum">
              <a:rPr lang="en-US" smtClean="0"/>
              <a:t>11</a:t>
            </a:fld>
            <a:endParaRPr lang="en-US"/>
          </a:p>
        </p:txBody>
      </p:sp>
    </p:spTree>
    <p:extLst>
      <p:ext uri="{BB962C8B-B14F-4D97-AF65-F5344CB8AC3E}">
        <p14:creationId xmlns:p14="http://schemas.microsoft.com/office/powerpoint/2010/main" val="1766923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As we noted on the previous slide, there are three components to a balanced and sensible assessment system.  Let’s review each aspect. First, what are summative assessments? </a:t>
            </a:r>
          </a:p>
          <a:p>
            <a:endParaRPr lang="en-US" sz="1200"/>
          </a:p>
          <a:p>
            <a:r>
              <a:rPr lang="en-US" sz="1200"/>
              <a:t>Summative assessments are the culminating evaluation of student performance against a set of grade-appropriate standards. The primary purpose of the state’s summative assessments is to provide an efficient and reliable estimate of a student’s overall performance in a subject area relative to grade-appropriate standards that enable valid interpretations of student achievement (in all tested grades and subjects) and progress.</a:t>
            </a:r>
          </a:p>
          <a:p>
            <a:endParaRPr lang="en-US" sz="1200"/>
          </a:p>
          <a:p>
            <a:r>
              <a:rPr lang="en-US" sz="1200" b="0"/>
              <a:t>Then we have the Smarter Balanced Interim Assessments, which are optional assessments in mathematics and ELA and are available to students in Grades 3-8 and high school. The interim assessments are aligned to the </a:t>
            </a:r>
            <a:r>
              <a:rPr lang="en-US" sz="1200"/>
              <a:t>CCS in both content areas, and they use the same testing platform as the summative assessments. Interims are one of the three components of the Smarter Balanced Assessment System—along with the end-of-year summative assessments in ELA/literacy and mathematics, and a library of formative assessment tools and practices that support classroom instruction. More information can be found on the Interim Assessment Page: https://portal.ct.gov/SDE/StudentAssessment/Smarter-Balanced/Smarter-Balanced-Interim-Assessments. </a:t>
            </a:r>
          </a:p>
          <a:p>
            <a:endParaRPr lang="en-US" sz="1200"/>
          </a:p>
          <a:p>
            <a:r>
              <a:rPr lang="en-US" sz="1200"/>
              <a:t>The NGSS Interim assessments are also an optional resource available to Connecticut school districts. These Interim assessments consist of item clusters and shorter stand-alone items that are each aligned to an NGSS performance expectation. Each item includes a stimulus based on real-world science phenomena and includes one or more item interactions to elicit student understanding. There are a variety of NGSS interim items available for Elementary School (Grades 3-5), Middle School (Grades 6-8), and High School (Grades 9-11), all of which can be taken on the same platform used in the summative NGSS Assessments. </a:t>
            </a:r>
          </a:p>
          <a:p>
            <a:endParaRPr lang="en-US" sz="1200" b="0"/>
          </a:p>
          <a:p>
            <a:r>
              <a:rPr lang="en-US" sz="1200" b="0"/>
              <a:t>And lastly, the formative assessment process. </a:t>
            </a:r>
          </a:p>
          <a:p>
            <a:r>
              <a:rPr lang="en-US" sz="1200" b="0"/>
              <a:t>Unlike a summative assessment, which is an “event” that measures a student’s overall performance, formative assessment is a process used by teachers and students during instruction throughout the year. It is aligned to the </a:t>
            </a:r>
            <a:r>
              <a:rPr lang="en-US" sz="1200"/>
              <a:t>standards and provides feedback to teachers so that they may adjust ongoing teaching and learning to improve students’ achievement of intended instructional outcomes. It also provides feedback to students to help them know where they are, where they need to be, and what they need to do to reach mastery.</a:t>
            </a:r>
            <a:endParaRPr lang="en-US" sz="1200">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12</a:t>
            </a:fld>
            <a:endParaRPr lang="en-US"/>
          </a:p>
        </p:txBody>
      </p:sp>
    </p:spTree>
    <p:extLst>
      <p:ext uri="{BB962C8B-B14F-4D97-AF65-F5344CB8AC3E}">
        <p14:creationId xmlns:p14="http://schemas.microsoft.com/office/powerpoint/2010/main" val="234514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13</a:t>
            </a:fld>
            <a:endParaRPr lang="en-US"/>
          </a:p>
        </p:txBody>
      </p:sp>
    </p:spTree>
    <p:extLst>
      <p:ext uri="{BB962C8B-B14F-4D97-AF65-F5344CB8AC3E}">
        <p14:creationId xmlns:p14="http://schemas.microsoft.com/office/powerpoint/2010/main" val="226895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spcAft>
                <a:spcPts val="0"/>
              </a:spcAft>
              <a:buClrTx/>
              <a:buSzTx/>
              <a:buFont typeface="Arial,Sans-Serif"/>
              <a:buNone/>
              <a:tabLst/>
              <a:defRPr/>
            </a:pPr>
            <a:r>
              <a:rPr lang="en-US" sz="1200">
                <a:effectLst/>
                <a:latin typeface="+mn-lt"/>
                <a:ea typeface="Times New Roman" panose="02020603050405020304" pitchFamily="18" charset="0"/>
              </a:rPr>
              <a:t>Federal legislation, the Every Student Succeeds Act signed in 2015 reauthorized the Elementary and Secondary Education Act (ESEA). This act reaffirms and requires that each state institute challenging content and performance standards for its public school students. These performance standards establish the level at which students are expected to master the material included in the state’s content standards. The ESEA requires that all states have quality assessments established in reading, mathematics, and science to determine the extent to which students have mastered the material outlined in the state’s content standards. This requirement addresses a key element of the Title I program, i.e., a high-quality assessment system that is aligned with a state’s content and performance standards to ensure that all students are held to the same high academic standards.</a:t>
            </a:r>
          </a:p>
          <a:p>
            <a:pPr marL="0" marR="0" lvl="0" indent="0" algn="l" defTabSz="914400" rtl="0" eaLnBrk="0" fontAlgn="base" latinLnBrk="0" hangingPunct="0">
              <a:spcAft>
                <a:spcPts val="0"/>
              </a:spcAft>
              <a:buClrTx/>
              <a:buSzTx/>
              <a:buFont typeface="Arial,Sans-Serif"/>
              <a:buNone/>
              <a:tabLst/>
              <a:defRPr/>
            </a:pPr>
            <a:endParaRPr lang="en-US" sz="1200">
              <a:effectLst/>
              <a:latin typeface="+mn-lt"/>
              <a:ea typeface="Times New Roman" panose="02020603050405020304" pitchFamily="18" charset="0"/>
            </a:endParaRPr>
          </a:p>
          <a:p>
            <a:pPr marL="0" indent="0">
              <a:spcAft>
                <a:spcPts val="0"/>
              </a:spcAft>
              <a:buFont typeface="Arial,Sans-Serif"/>
              <a:buNone/>
            </a:pPr>
            <a:r>
              <a:rPr lang="en-US" sz="1200">
                <a:latin typeface="+mn-lt"/>
              </a:rPr>
              <a:t>This slide identifies the legislation that mandates state summative assessments. This legislation requires that students be assessed in Grades 3-8, and 11 in mathematics, reading, and writing, as well as science in Grades 5, 8, and 11.</a:t>
            </a:r>
          </a:p>
          <a:p>
            <a:pPr marL="0" indent="0">
              <a:spcAft>
                <a:spcPts val="0"/>
              </a:spcAft>
              <a:buFont typeface="Arial,Sans-Serif"/>
              <a:buNone/>
            </a:pPr>
            <a:r>
              <a:rPr lang="en-US" sz="1200">
                <a:latin typeface="+mn-lt"/>
              </a:rPr>
              <a:t>Federal law requires full participation of all students on the state summative assessments. The minimum standard for the participation rate is at least 95 percent of all students and all student groups for each subject. For accountability purposes at the district and school level, the CSDE evaluates the participation rate for all students, as well as students in the "High Needs” group, for all content areas.</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a:latin typeface="+mn-lt"/>
              </a:rPr>
              <a:t>What are the legislatively mandated state summative assessments? </a:t>
            </a:r>
          </a:p>
          <a:p>
            <a:pPr marL="0" indent="0">
              <a:spcAft>
                <a:spcPts val="0"/>
              </a:spcAft>
              <a:buFont typeface="Arial,Sans-Serif"/>
              <a:buNone/>
            </a:pPr>
            <a:endParaRPr lang="en-US" sz="1200" b="1">
              <a:latin typeface="+mn-lt"/>
            </a:endParaRPr>
          </a:p>
          <a:p>
            <a:pPr marL="0" indent="0">
              <a:spcAft>
                <a:spcPts val="0"/>
              </a:spcAft>
              <a:buFont typeface="Arial,Sans-Serif"/>
              <a:buNone/>
            </a:pPr>
            <a:r>
              <a:rPr lang="en-US" sz="1200" b="1">
                <a:latin typeface="+mn-lt"/>
              </a:rPr>
              <a:t>The Smarter Balanced Assessments </a:t>
            </a:r>
            <a:r>
              <a:rPr lang="en-US" sz="1200">
                <a:latin typeface="+mn-lt"/>
              </a:rPr>
              <a:t>are aligned to the Connecticut Core Standards (CCS) in English language arts (ELA) and mathematics and measure student progress toward college and career readiness. These assessments are administered to students in Grades 3-8. The ELA assessment consists of a Computer Adaptive Test (CAT) while the mathematics assessment consists of a CAT and a performance task (PT). </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The Next Generation Science Standards (NGSS) Assessments</a:t>
            </a:r>
            <a:r>
              <a:rPr lang="en-US" sz="1200">
                <a:latin typeface="+mn-lt"/>
              </a:rPr>
              <a:t> are aligned to the NGSS. The assessments are also computer adaptive and are administered in Grades 5, 8, and 11.</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The Connecticut SAT School Day </a:t>
            </a:r>
            <a:r>
              <a:rPr lang="en-US" sz="1200">
                <a:latin typeface="+mn-lt"/>
              </a:rPr>
              <a:t>is administered to all students in Grade 11 in Connecticut public schools. The Connecticut SAT School Day is aligned to the CCS in ELA and mathematics. Scores for the Connecticut SAT School Day can also be used for the college admissions process. The Connecticut SAT School Day is multi-stage adaptive and has two sections: reading/writing and mathematics.</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The Connecticut Alternate Assessments (CTAA) </a:t>
            </a:r>
            <a:r>
              <a:rPr lang="en-US" sz="1200">
                <a:latin typeface="+mn-lt"/>
              </a:rPr>
              <a:t>support student independence to the greatest extent possible by making academic content accessible and the expected achievement levels appropriate. The CTAA for math and English language arts was developed to ensure that all students with significant cognitive disabilities that meet eligibility requirements for alternate assessments are able to participate in an assessment that measures what they know and can do in relation to grade-level standards. The CTAA is only administered to eligible students in Grades 3-8 and 11. It is a secure test, accessed online (or paper-pencil) with the support of a trained teacher. </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The Connecticut Alternate Science (CTAS) Assessments </a:t>
            </a:r>
            <a:r>
              <a:rPr lang="en-US" sz="1200">
                <a:latin typeface="+mn-lt"/>
              </a:rPr>
              <a:t>was developed to ensure that all eligible students with significant cognitive disabilities are able to participate in an assessment that is a measure of what they know and can do in relation to the NGSS. The CTAS includes six Performance Tasks that are intended to be administered throughout the year as teachers work with eligible students to rate student performance on the CTAS Core Extensions. This alternate science assessment is only administered to eligible students in Grades 5, 8, and 11. </a:t>
            </a:r>
          </a:p>
          <a:p>
            <a:pPr marL="0" indent="0">
              <a:spcAft>
                <a:spcPts val="0"/>
              </a:spcAft>
              <a:buFont typeface="Arial,Sans-Serif"/>
              <a:buNone/>
            </a:pPr>
            <a:endParaRPr lang="en-US" sz="1200">
              <a:latin typeface="+mn-lt"/>
            </a:endParaRPr>
          </a:p>
          <a:p>
            <a:pPr marL="0" marR="0">
              <a:spcAft>
                <a:spcPts val="0"/>
              </a:spcAft>
            </a:pPr>
            <a:r>
              <a:rPr lang="en-US" sz="1200" b="0">
                <a:latin typeface="+mn-lt"/>
              </a:rPr>
              <a:t>Other statewide assessments include the following: </a:t>
            </a:r>
          </a:p>
          <a:p>
            <a:pPr marL="0" marR="0">
              <a:spcAft>
                <a:spcPts val="0"/>
              </a:spcAft>
            </a:pPr>
            <a:r>
              <a:rPr lang="en-US" sz="1200" b="1">
                <a:latin typeface="+mn-lt"/>
              </a:rPr>
              <a:t>English Language Proficiency (ELP) Assessment </a:t>
            </a:r>
            <a:r>
              <a:rPr lang="en-US" sz="1200">
                <a:latin typeface="+mn-lt"/>
              </a:rPr>
              <a:t>is required to be administered to eligible students under the Connecticut Consolidated State Plan for the ESSA. Results of this assessment are included in Indicator 11 of the Next Generation Accountability System reports. </a:t>
            </a:r>
            <a:r>
              <a:rPr lang="en-US" sz="1200">
                <a:effectLst/>
                <a:latin typeface="+mn-lt"/>
                <a:ea typeface="Calibri" panose="020F0502020204030204" pitchFamily="34" charset="0"/>
              </a:rPr>
              <a:t>Both Titles I and III of the ESEA require States and LEAs to annually assess the English proficiency of all ELs/MLs in the State enrolled in public schools in grades kindergarten through twelve in the domains of speaking, listening, reading, and writing (sections 1111(b)(7) and 1123(b)(3)(D) of the ESEA). Accordingly, as part of a general state assessment program, all Els/MLs with disabilities must participate in the annual State ELP assessment with or without appropriate accommodations or by taking an alternate assessment, if necessary, consistent with their IEPs. The IDEA, Titles I and III of the ESEA, and Federal civil rights laws require that all children, including children with disabilities, take statewide assessments that are valid and reliable for the purpose for which they are being used, and this includes the annual ELP assessment.</a:t>
            </a:r>
          </a:p>
          <a:p>
            <a:pPr marL="0" marR="0">
              <a:spcAft>
                <a:spcPts val="0"/>
              </a:spcAft>
            </a:pPr>
            <a:r>
              <a:rPr lang="en-US" sz="1200">
                <a:effectLst/>
                <a:latin typeface="+mn-lt"/>
                <a:ea typeface="Calibri" panose="020F0502020204030204" pitchFamily="34" charset="0"/>
              </a:rPr>
              <a:t> </a:t>
            </a:r>
          </a:p>
          <a:p>
            <a:pPr marL="0" indent="0">
              <a:spcAft>
                <a:spcPts val="0"/>
              </a:spcAft>
              <a:buFont typeface="Arial,Sans-Serif"/>
              <a:buNone/>
            </a:pPr>
            <a:r>
              <a:rPr lang="en-US" sz="1200" b="1">
                <a:solidFill>
                  <a:schemeClr val="tx1"/>
                </a:solidFill>
                <a:latin typeface="+mn-lt"/>
              </a:rPr>
              <a:t>The Connecticut Alternate Assessment of English Language Proficiency (CAAELP) </a:t>
            </a:r>
            <a:r>
              <a:rPr lang="en-US" sz="1200">
                <a:latin typeface="+mn-lt"/>
              </a:rPr>
              <a:t>The CAAELP is designed for students with the most significant cognitive disabilities in Grades K-12 who are dually identified as EL/ML and receive services under the IDEA. Eligible students, determined at each annual Planning and Placement Team (PPT) meeting, may be considered for participation in the appropriate assessments associated with their grade and EL/ML identification.</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Connecticut Physical Fitness Assessment</a:t>
            </a:r>
          </a:p>
          <a:p>
            <a:pPr marL="0" marR="0" algn="l">
              <a:spcAft>
                <a:spcPts val="0"/>
              </a:spcAft>
            </a:pPr>
            <a:r>
              <a:rPr lang="en-US" sz="1200" b="0" i="0">
                <a:solidFill>
                  <a:srgbClr val="0A0A0A"/>
                </a:solidFill>
                <a:effectLst/>
                <a:latin typeface="+mn-lt"/>
              </a:rPr>
              <a:t>The Connecticut Physical Fitness Assessment (CPFA) is Connecticut’s annual assessment of public school students’ physical well-being.  Students in Grades 4, 6, and 8 are assessed annually.  At the high school level, schools have the flexibility to assess students at any grade, but must assess each student at some point between Grades 9 and 12. </a:t>
            </a:r>
          </a:p>
          <a:p>
            <a:pPr marL="0" marR="0" algn="l">
              <a:spcAft>
                <a:spcPts val="0"/>
              </a:spcAft>
            </a:pPr>
            <a:br>
              <a:rPr lang="en-US" sz="1200" b="0" i="0">
                <a:solidFill>
                  <a:srgbClr val="0A0A0A"/>
                </a:solidFill>
                <a:effectLst/>
                <a:latin typeface="+mn-lt"/>
              </a:rPr>
            </a:br>
            <a:r>
              <a:rPr lang="en-US" sz="1200" b="0" i="0">
                <a:solidFill>
                  <a:srgbClr val="0A0A0A"/>
                </a:solidFill>
                <a:effectLst/>
                <a:latin typeface="+mn-lt"/>
              </a:rPr>
              <a:t>The goals of the assessment program are to:</a:t>
            </a:r>
          </a:p>
          <a:p>
            <a:pPr algn="l">
              <a:buFont typeface="Arial" panose="020B0604020202020204" pitchFamily="34" charset="0"/>
              <a:buChar char="•"/>
            </a:pPr>
            <a:r>
              <a:rPr lang="en-US" sz="1200" b="0" i="0">
                <a:solidFill>
                  <a:srgbClr val="0A0A0A"/>
                </a:solidFill>
                <a:effectLst/>
                <a:latin typeface="+mn-lt"/>
              </a:rPr>
              <a:t>inform schools, districts and the public about programs focusing on fitness and physical activity in our schools and evaluate their success</a:t>
            </a:r>
          </a:p>
          <a:p>
            <a:pPr marL="0" indent="0">
              <a:spcAft>
                <a:spcPts val="0"/>
              </a:spcAft>
              <a:buFont typeface="Arial,Sans-Serif"/>
              <a:buNone/>
            </a:pPr>
            <a:endParaRPr lang="en-US" sz="1200">
              <a:latin typeface="+mn-lt"/>
            </a:endParaRPr>
          </a:p>
          <a:p>
            <a:pPr marL="0" indent="0">
              <a:spcAft>
                <a:spcPts val="0"/>
              </a:spcAft>
              <a:buFont typeface="Arial,Sans-Serif"/>
              <a:buNone/>
            </a:pPr>
            <a:r>
              <a:rPr lang="en-US" sz="1200" b="1">
                <a:latin typeface="+mn-lt"/>
              </a:rPr>
              <a:t>Is there an Opt-Out Policy for academic statewide assessments?</a:t>
            </a:r>
          </a:p>
          <a:p>
            <a:pPr marL="0" indent="0">
              <a:spcAft>
                <a:spcPts val="0"/>
              </a:spcAft>
              <a:buFont typeface="Arial,Sans-Serif"/>
              <a:buNone/>
            </a:pPr>
            <a:r>
              <a:rPr lang="en-US" sz="1200" b="0" i="0">
                <a:effectLst/>
                <a:latin typeface="+mn-lt"/>
              </a:rPr>
              <a:t>There is </a:t>
            </a:r>
            <a:r>
              <a:rPr lang="en-US" sz="1200" b="1" i="0">
                <a:effectLst/>
                <a:latin typeface="+mn-lt"/>
              </a:rPr>
              <a:t>no</a:t>
            </a:r>
            <a:r>
              <a:rPr lang="en-US" sz="1200" b="0" i="0">
                <a:effectLst/>
                <a:latin typeface="+mn-lt"/>
              </a:rPr>
              <a:t> opt out for CT students taking the Smarter Balanced, NGSS, Connecticut's Alternate Assessment System, or Connecticut SAT School Day Assessments. If students do not test, they will be considered a non-participant and will impact school accountability.</a:t>
            </a:r>
            <a:endParaRPr lang="en-US" sz="1200">
              <a:latin typeface="+mn-lt"/>
            </a:endParaRP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14</a:t>
            </a:fld>
            <a:endParaRPr lang="en-US"/>
          </a:p>
        </p:txBody>
      </p:sp>
    </p:spTree>
    <p:extLst>
      <p:ext uri="{BB962C8B-B14F-4D97-AF65-F5344CB8AC3E}">
        <p14:creationId xmlns:p14="http://schemas.microsoft.com/office/powerpoint/2010/main" val="124046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a:effectLst/>
                <a:cs typeface="Arial" panose="020B0604020202020204" pitchFamily="34" charset="0"/>
              </a:rPr>
              <a:t>The p</a:t>
            </a:r>
            <a:r>
              <a:rPr lang="en-US" sz="1200">
                <a:cs typeface="Arial" panose="020B0604020202020204" pitchFamily="34" charset="0"/>
              </a:rPr>
              <a:t>articipation Expectations for Smarter Balanced, NGSS, and Connecticut SAT School Day include:</a:t>
            </a:r>
          </a:p>
          <a:p>
            <a:pPr marL="342900" indent="-342900">
              <a:buFont typeface="Arial" panose="020B0604020202020204" pitchFamily="34" charset="0"/>
              <a:buChar char="•"/>
            </a:pPr>
            <a:r>
              <a:rPr lang="en-US" sz="1200">
                <a:cs typeface="Arial" panose="020B0604020202020204" pitchFamily="34" charset="0"/>
              </a:rPr>
              <a:t>All students enrolled in the Public School Information System (PSIS) in Grades 3-8 and 11 (these students include those identified as English learners/multilingual learners and/or students with disabilities who have an IEP or Section 504 Plan)</a:t>
            </a:r>
          </a:p>
          <a:p>
            <a:pPr marL="342900" indent="-342900">
              <a:buFont typeface="Arial" panose="020B0604020202020204" pitchFamily="34" charset="0"/>
              <a:buChar char="•"/>
            </a:pPr>
            <a:r>
              <a:rPr lang="en-US" sz="1200">
                <a:cs typeface="Arial" panose="020B0604020202020204" pitchFamily="34" charset="0"/>
              </a:rPr>
              <a:t>Students enrolled in PSIS attending Approved Private Special Education Programs (APSEPs)</a:t>
            </a:r>
          </a:p>
          <a:p>
            <a:pPr marL="342900" indent="-342900">
              <a:buFont typeface="Arial" panose="020B0604020202020204" pitchFamily="34" charset="0"/>
              <a:buChar char="•"/>
            </a:pPr>
            <a:r>
              <a:rPr lang="en-US" sz="1200">
                <a:cs typeface="Arial" panose="020B0604020202020204" pitchFamily="34" charset="0"/>
              </a:rPr>
              <a:t>Students enrolled in PSIS who are being educated in out-of-state facilities, in-state facilities, and non–approved facilities</a:t>
            </a:r>
          </a:p>
          <a:p>
            <a:pPr marL="0" indent="0">
              <a:buFont typeface="Arial" panose="020B0604020202020204" pitchFamily="34" charset="0"/>
              <a:buNone/>
            </a:pPr>
            <a:endParaRPr lang="en-US" sz="1200">
              <a:cs typeface="Arial" panose="020B0604020202020204" pitchFamily="34" charset="0"/>
            </a:endParaRPr>
          </a:p>
          <a:p>
            <a:pPr marL="0" indent="0">
              <a:buNone/>
            </a:pPr>
            <a:r>
              <a:rPr lang="en-US" sz="1200">
                <a:ln w="0"/>
                <a:cs typeface="Arial" panose="020B0604020202020204" pitchFamily="34" charset="0"/>
              </a:rPr>
              <a:t>Refer to </a:t>
            </a:r>
            <a:r>
              <a:rPr lang="en-US" sz="1200">
                <a:hlinkClick r:id="rId3"/>
              </a:rPr>
              <a:t>Testing Students In PSIS Who Attend Out-of-State and Non-Approved Facilities</a:t>
            </a:r>
            <a:r>
              <a:rPr lang="en-US" sz="1200"/>
              <a:t> for more information about testing students placed out of state or at non-approved facilities.</a:t>
            </a:r>
            <a:endParaRPr lang="en-US" sz="1200" b="0"/>
          </a:p>
        </p:txBody>
      </p:sp>
      <p:sp>
        <p:nvSpPr>
          <p:cNvPr id="4" name="Slide Number Placeholder 3"/>
          <p:cNvSpPr>
            <a:spLocks noGrp="1"/>
          </p:cNvSpPr>
          <p:nvPr>
            <p:ph type="sldNum" sz="quarter" idx="5"/>
          </p:nvPr>
        </p:nvSpPr>
        <p:spPr/>
        <p:txBody>
          <a:bodyPr/>
          <a:lstStyle/>
          <a:p>
            <a:fld id="{7ED1907F-849C-8E44-AF63-27265B3C298A}" type="slidenum">
              <a:rPr lang="en-US" smtClean="0"/>
              <a:t>15</a:t>
            </a:fld>
            <a:endParaRPr lang="en-US"/>
          </a:p>
        </p:txBody>
      </p:sp>
    </p:spTree>
    <p:extLst>
      <p:ext uri="{BB962C8B-B14F-4D97-AF65-F5344CB8AC3E}">
        <p14:creationId xmlns:p14="http://schemas.microsoft.com/office/powerpoint/2010/main" val="169338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assist districts with planning their calendars, the CSDE is providing the State Summative Assessment Calendar for Connecticut public schools for the 2025-26 school year</a:t>
            </a:r>
            <a:r>
              <a:rPr lang="en-US" baseline="0"/>
              <a:t>. </a:t>
            </a:r>
          </a:p>
          <a:p>
            <a:endParaRPr lang="en-US" baseline="0"/>
          </a:p>
          <a:p>
            <a:r>
              <a:rPr lang="en-US"/>
              <a:t>This is the link to the spring 2026 assessment calendar: </a:t>
            </a:r>
            <a:r>
              <a:rPr lang="en-US">
                <a:hlinkClick r:id="rId3"/>
              </a:rPr>
              <a:t>Connecticut Sensible Assessment System--Summative Assessment - End-of-Year</a:t>
            </a:r>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16</a:t>
            </a:fld>
            <a:endParaRPr lang="en-US"/>
          </a:p>
        </p:txBody>
      </p:sp>
    </p:spTree>
    <p:extLst>
      <p:ext uri="{BB962C8B-B14F-4D97-AF65-F5344CB8AC3E}">
        <p14:creationId xmlns:p14="http://schemas.microsoft.com/office/powerpoint/2010/main" val="217993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a:p>
        </p:txBody>
      </p:sp>
      <p:sp>
        <p:nvSpPr>
          <p:cNvPr id="4" name="Slide Number Placeholder 3"/>
          <p:cNvSpPr>
            <a:spLocks noGrp="1"/>
          </p:cNvSpPr>
          <p:nvPr>
            <p:ph type="sldNum" sz="quarter" idx="5"/>
          </p:nvPr>
        </p:nvSpPr>
        <p:spPr/>
        <p:txBody>
          <a:bodyPr/>
          <a:lstStyle/>
          <a:p>
            <a:fld id="{7ED1907F-849C-8E44-AF63-27265B3C298A}" type="slidenum">
              <a:rPr lang="en-US" smtClean="0"/>
              <a:t>17</a:t>
            </a:fld>
            <a:endParaRPr lang="en-US"/>
          </a:p>
        </p:txBody>
      </p:sp>
    </p:spTree>
    <p:extLst>
      <p:ext uri="{BB962C8B-B14F-4D97-AF65-F5344CB8AC3E}">
        <p14:creationId xmlns:p14="http://schemas.microsoft.com/office/powerpoint/2010/main" val="161842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18</a:t>
            </a:fld>
            <a:endParaRPr lang="en-US"/>
          </a:p>
        </p:txBody>
      </p:sp>
    </p:spTree>
    <p:extLst>
      <p:ext uri="{BB962C8B-B14F-4D97-AF65-F5344CB8AC3E}">
        <p14:creationId xmlns:p14="http://schemas.microsoft.com/office/powerpoint/2010/main" val="304661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0000"/>
                </a:solidFill>
                <a:effectLst/>
                <a:ea typeface="Times New Roman" panose="02020603050405020304" pitchFamily="18" charset="0"/>
              </a:rPr>
              <a:t>The Smarter Balanced summative assessment for English language arts and mathematics </a:t>
            </a:r>
            <a:r>
              <a:rPr lang="en-US" sz="1200">
                <a:solidFill>
                  <a:srgbClr val="000000"/>
                </a:solidFill>
                <a:effectLst/>
                <a:ea typeface="Times New Roman" panose="02020603050405020304" pitchFamily="18" charset="0"/>
              </a:rPr>
              <a:t>requires students to</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200">
                <a:effectLst/>
                <a:ea typeface="Times New Roman" panose="02020603050405020304" pitchFamily="18" charset="0"/>
              </a:rPr>
              <a:t>Participate in an online assessment comprised of two components: a computer adaptive test (CAT) for both ELA and math; and a performance task (PT) for math. The tests are not timed, however, recommended test session lengths of 40 to 120 minutes, depending on content area and grade level, are provided in the Smarter Balanced Test Administration Manual;</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200">
                <a:effectLst/>
                <a:ea typeface="Times New Roman" panose="02020603050405020304" pitchFamily="18" charset="0"/>
              </a:rPr>
              <a:t>Demonstrate critical-thinking and problem-solving skills; and</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200">
                <a:effectLst/>
                <a:ea typeface="Times New Roman" panose="02020603050405020304" pitchFamily="18" charset="0"/>
              </a:rPr>
              <a:t>Accurately respond to various item response types using a keyboard and mouse or touchpad.</a:t>
            </a:r>
          </a:p>
          <a:p>
            <a:pPr marL="342900" marR="102870" lvl="0" indent="-342900" algn="l">
              <a:lnSpc>
                <a:spcPts val="1200"/>
              </a:lnSpc>
              <a:spcBef>
                <a:spcPts val="600"/>
              </a:spcBef>
              <a:spcAft>
                <a:spcPts val="0"/>
              </a:spcAft>
              <a:buSzPts val="1200"/>
              <a:buFont typeface="Symbol" panose="05050102010706020507" pitchFamily="18" charset="2"/>
              <a:buChar char=""/>
            </a:pPr>
            <a:endParaRPr lang="en-US" sz="1200">
              <a:effectLst/>
              <a:ea typeface="Times New Roman" panose="02020603050405020304" pitchFamily="18" charset="0"/>
            </a:endParaRPr>
          </a:p>
          <a:p>
            <a:pPr marR="102870">
              <a:lnSpc>
                <a:spcPts val="1200"/>
              </a:lnSpc>
              <a:spcBef>
                <a:spcPts val="600"/>
              </a:spcBef>
              <a:buSzPts val="1200"/>
            </a:pPr>
            <a:r>
              <a:rPr lang="en-US" sz="1200" b="1">
                <a:effectLst/>
                <a:ea typeface="Times New Roman" panose="02020603050405020304" pitchFamily="18" charset="0"/>
              </a:rPr>
              <a:t>The Next Generation Science Standards (NGSS) Assessments</a:t>
            </a:r>
            <a:r>
              <a:rPr lang="en-US"/>
              <a:t>, which is a computer adaptive assessment, </a:t>
            </a:r>
            <a:r>
              <a:rPr lang="en-US" b="1"/>
              <a:t> </a:t>
            </a:r>
            <a:r>
              <a:rPr lang="en-US" sz="1200"/>
              <a:t>consists of a variety of item types and interactions, many of which students will have experienced before on the NGSS Assessment and Smarter Balanced Assessments. Some items will be organized in item clusters that are designed to engage the student in a grade appropriate, meaningful scientific activity aligned to a specific NGSS performance expectation. Each item cluster begins with a real-world phenomenon and includes two or more item interactions that require students to demonstrate the ability to use the science and engineering practices, disciplinary core ideas, and cross-cutting concepts described by the performance expectation. In addition to item clusters, there are stand-alone items that most often contain a single interaction framed around a single task demand. Each student will receive six item clusters and 12 stand-alone items that will be scored. The suggested testing time of at least 90 minutes is a recommendation of how much time students will need to complete the NGSS Assessments. Students should be given additional time if needed. For details, refer to the NGSS Test Administration Manual.</a:t>
            </a:r>
            <a:endParaRPr lang="en-US" sz="1200">
              <a:effectLst/>
              <a:ea typeface="Times New Roman" panose="02020603050405020304" pitchFamily="18" charset="0"/>
            </a:endParaRPr>
          </a:p>
          <a:p>
            <a:pPr marL="342900" marR="102870" lvl="0" indent="-342900" algn="l">
              <a:lnSpc>
                <a:spcPts val="1200"/>
              </a:lnSpc>
              <a:spcBef>
                <a:spcPts val="600"/>
              </a:spcBef>
              <a:spcAft>
                <a:spcPts val="0"/>
              </a:spcAft>
              <a:buSzPts val="1200"/>
              <a:buFont typeface="Symbol" panose="05050102010706020507" pitchFamily="18" charset="2"/>
              <a:buChar char=""/>
            </a:pPr>
            <a:endParaRPr lang="en-US" sz="1200">
              <a:effectLst/>
              <a:ea typeface="Times New Roman" panose="02020603050405020304" pitchFamily="18" charset="0"/>
            </a:endParaRPr>
          </a:p>
          <a:p>
            <a:pPr marL="0" marR="102870" lvl="0" indent="0" algn="l">
              <a:lnSpc>
                <a:spcPts val="1200"/>
              </a:lnSpc>
              <a:spcBef>
                <a:spcPts val="600"/>
              </a:spcBef>
              <a:spcAft>
                <a:spcPts val="0"/>
              </a:spcAft>
              <a:buSzPts val="1200"/>
              <a:buFont typeface="Symbol" panose="05050102010706020507" pitchFamily="18" charset="2"/>
              <a:buNone/>
            </a:pPr>
            <a:r>
              <a:rPr lang="en-US" sz="1200" b="1">
                <a:effectLst/>
                <a:ea typeface="Times New Roman" panose="02020603050405020304" pitchFamily="18" charset="0"/>
              </a:rPr>
              <a:t>The online Connecticut SAT School Day </a:t>
            </a:r>
            <a:r>
              <a:rPr lang="en-US" sz="1200">
                <a:effectLst/>
                <a:ea typeface="Times New Roman" panose="02020603050405020304" pitchFamily="18" charset="0"/>
              </a:rPr>
              <a:t>is shorter and multistage adaptive. This assessment is produced and delivered by the College Board using their own online platform. Teachers/test administrators use Test Day Toolkit to administer the tests, while students use the Bluebook App to take the tests. More information is available at </a:t>
            </a:r>
            <a:r>
              <a:rPr lang="en-US" sz="1200">
                <a:hlinkClick r:id="rId3"/>
              </a:rPr>
              <a:t>Home – SAT Suite of Assessments | College Board</a:t>
            </a:r>
            <a:r>
              <a:rPr lang="en-US" sz="1200"/>
              <a:t>.  </a:t>
            </a:r>
            <a:r>
              <a:rPr lang="en-US" sz="1200">
                <a:effectLst/>
                <a:ea typeface="Times New Roman" panose="02020603050405020304" pitchFamily="18" charset="0"/>
              </a:rPr>
              <a:t>Reading and Writing</a:t>
            </a:r>
            <a:r>
              <a:rPr lang="en-US" sz="1200">
                <a:ea typeface="Times New Roman" panose="02020603050405020304" pitchFamily="18" charset="0"/>
              </a:rPr>
              <a:t> tests have an allotted time of 64 minutes for 54 questions. The math session has </a:t>
            </a:r>
            <a:r>
              <a:rPr lang="en-US" sz="1200">
                <a:effectLst/>
                <a:ea typeface="Times New Roman" panose="02020603050405020304" pitchFamily="18" charset="0"/>
              </a:rPr>
              <a:t>44 questions with access to embedded Demos Calculator and students have 70 minutes to complete the session. </a:t>
            </a:r>
          </a:p>
          <a:p>
            <a:r>
              <a:rPr lang="en-US" sz="1200">
                <a:effectLst/>
                <a:ea typeface="Times New Roman" panose="02020603050405020304" pitchFamily="18" charset="0"/>
              </a:rPr>
              <a:t>Most students will test in one day, even with up to 50% or 100% extended time per documented need in IEP or Section 504 Plan.</a:t>
            </a:r>
            <a:endParaRPr lang="en-US" sz="1200"/>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19</a:t>
            </a:fld>
            <a:endParaRPr lang="en-US"/>
          </a:p>
        </p:txBody>
      </p:sp>
    </p:spTree>
    <p:extLst>
      <p:ext uri="{BB962C8B-B14F-4D97-AF65-F5344CB8AC3E}">
        <p14:creationId xmlns:p14="http://schemas.microsoft.com/office/powerpoint/2010/main" val="69495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Today’s agenda includes an overview of summative assessments for spring 2026. We will also provide updates on the Cambium System and accessibility and accommodations for eligible students.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2</a:t>
            </a:fld>
            <a:endParaRPr lang="en-US"/>
          </a:p>
        </p:txBody>
      </p:sp>
    </p:spTree>
    <p:extLst>
      <p:ext uri="{BB962C8B-B14F-4D97-AF65-F5344CB8AC3E}">
        <p14:creationId xmlns:p14="http://schemas.microsoft.com/office/powerpoint/2010/main" val="21408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sz="1200">
                <a:latin typeface="+mn-lt"/>
                <a:cs typeface="Arial"/>
              </a:rPr>
              <a:t>Everything you need for test administration, such as accessing test manuals/user guides and the test administration interface, is located on the </a:t>
            </a:r>
            <a:r>
              <a:rPr lang="en-US" sz="1200" u="sng" kern="100">
                <a:solidFill>
                  <a:srgbClr val="467886"/>
                </a:solidFill>
                <a:effectLst/>
                <a:latin typeface="+mn-lt"/>
                <a:ea typeface="Aptos" panose="020B0004020202020204" pitchFamily="34" charset="0"/>
                <a:cs typeface="Times New Roman" panose="02020603050405020304" pitchFamily="18" charset="0"/>
                <a:hlinkClick r:id="rId3"/>
              </a:rPr>
              <a:t>Connecticut Portal</a:t>
            </a:r>
            <a:r>
              <a:rPr lang="en-US" sz="1200">
                <a:latin typeface="+mn-lt"/>
              </a:rPr>
              <a:t>. As shown on this slide, you can browse by assessments, search for resources, view announcements.  Each assessment has its own page (Smarter Balanced, NGSS, or other assessments such as the Connecticut Alternate Assessment System) that can be accessed when you select the assessment card. By selecting the test of your choice, you can drill down based on the phase of testing. Systems are grouped by the following categories:  Preparing for Testing, Administering Tests, and After Testing.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latin typeface="+mn-lt"/>
              </a:rPr>
              <a:t>You can also use the Resource look-up, as referenced by the red box in the upper right corner of the portal.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latin typeface="+mn-lt"/>
            </a:endParaRP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20</a:t>
            </a:fld>
            <a:endParaRPr lang="en-US"/>
          </a:p>
        </p:txBody>
      </p:sp>
    </p:spTree>
    <p:extLst>
      <p:ext uri="{BB962C8B-B14F-4D97-AF65-F5344CB8AC3E}">
        <p14:creationId xmlns:p14="http://schemas.microsoft.com/office/powerpoint/2010/main" val="191997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latin typeface="+mn-lt"/>
              </a:rPr>
              <a:t>TIDE, located on the </a:t>
            </a:r>
            <a:r>
              <a:rPr lang="en-US" sz="1200" u="sng" kern="100">
                <a:solidFill>
                  <a:srgbClr val="467886"/>
                </a:solidFill>
                <a:effectLst/>
                <a:latin typeface="+mn-lt"/>
                <a:ea typeface="Aptos" panose="020B0004020202020204" pitchFamily="34" charset="0"/>
                <a:cs typeface="Times New Roman" panose="02020603050405020304" pitchFamily="18" charset="0"/>
                <a:hlinkClick r:id="rId3"/>
              </a:rPr>
              <a:t>Connecticut Portal</a:t>
            </a:r>
            <a:r>
              <a:rPr lang="en-US" sz="1200" u="sng" kern="100">
                <a:solidFill>
                  <a:srgbClr val="467886"/>
                </a:solidFill>
                <a:effectLst/>
                <a:latin typeface="+mn-lt"/>
                <a:ea typeface="Aptos" panose="020B0004020202020204" pitchFamily="34" charset="0"/>
                <a:cs typeface="Times New Roman" panose="02020603050405020304" pitchFamily="18" charset="0"/>
              </a:rPr>
              <a:t>,</a:t>
            </a:r>
            <a:r>
              <a:rPr lang="en-US" sz="1200">
                <a:latin typeface="+mn-lt"/>
              </a:rPr>
              <a:t>  includes all the school and district users and is populated by the District Administrator for Testing and/or the School Test Coordinator. Depending on your user role in TIDE, you will have access to the test delivery system for test administration and the Centralized Reporting System, where you can find student test results from interim and summative assessments. While there are a variety of user roles available to teachers, most test administrators only need a TE or TA user role. If you have teacher access, you will use TIDE to create student rosters, view student test settings, such as designated supports and accommodations, and you can print test tickets. </a:t>
            </a:r>
          </a:p>
          <a:p>
            <a:pPr marL="0" indent="0">
              <a:buNone/>
            </a:pPr>
            <a:endParaRPr lang="en-US" sz="1200">
              <a:latin typeface="+mn-lt"/>
            </a:endParaRPr>
          </a:p>
          <a:p>
            <a:pPr marL="0" indent="0">
              <a:buNone/>
            </a:pPr>
            <a:r>
              <a:rPr lang="en-US" sz="1200">
                <a:latin typeface="+mn-lt"/>
              </a:rPr>
              <a:t>If you are a new administrator, you will need TIDE user access from your school or district test coordinator. Refer to the TIDE User Guide for information on user roles and permissions, along with more information about this important data repository.</a:t>
            </a:r>
          </a:p>
          <a:p>
            <a:pPr fontAlgn="auto">
              <a:spcBef>
                <a:spcPts val="0"/>
              </a:spcBef>
              <a:spcAft>
                <a:spcPts val="600"/>
              </a:spcAft>
            </a:pPr>
            <a:endParaRPr lang="en-US" sz="1200">
              <a:latin typeface="+mn-lt"/>
            </a:endParaRPr>
          </a:p>
          <a:p>
            <a:r>
              <a:rPr lang="en-US" sz="1200">
                <a:latin typeface="+mn-lt"/>
              </a:rPr>
              <a:t>For information about using TIDE, refer to the </a:t>
            </a:r>
            <a:r>
              <a:rPr lang="en-US" sz="1200">
                <a:latin typeface="+mn-lt"/>
                <a:hlinkClick r:id="rId4"/>
              </a:rPr>
              <a:t>Test Information Distribution Engine (TIDE) User Guide</a:t>
            </a:r>
            <a:r>
              <a:rPr lang="en-US" sz="1200">
                <a:latin typeface="+mn-lt"/>
              </a:rPr>
              <a:t> (https://ct.portal.cambiumast.com/resource-item/en/test-information-distribution-engine-tide-user-guide). </a:t>
            </a:r>
          </a:p>
          <a:p>
            <a:endParaRPr lang="en-US" sz="1200">
              <a:latin typeface="+mn-lt"/>
            </a:endParaRPr>
          </a:p>
          <a:p>
            <a:r>
              <a:rPr lang="en-US" sz="1200">
                <a:latin typeface="+mn-lt"/>
              </a:rPr>
              <a:t>The </a:t>
            </a:r>
            <a:r>
              <a:rPr lang="en-US" sz="1200">
                <a:latin typeface="+mn-lt"/>
                <a:hlinkClick r:id="rId5"/>
              </a:rPr>
              <a:t>User Role Permissions for Secure Online Systems</a:t>
            </a:r>
            <a:r>
              <a:rPr lang="en-US" sz="1200">
                <a:latin typeface="+mn-lt"/>
              </a:rPr>
              <a:t>; (https://ct.portal.cambiumast.com/resource-item/en/user-role-permissions-for-secure-online-systems) provides details about the various user roles and associated permissions within the system. </a:t>
            </a:r>
          </a:p>
          <a:p>
            <a:endParaRPr lang="en-US" sz="1200">
              <a:latin typeface="+mn-lt"/>
            </a:endParaRPr>
          </a:p>
          <a:p>
            <a:r>
              <a:rPr lang="en-US" sz="1200">
                <a:latin typeface="+mn-lt"/>
              </a:rPr>
              <a:t>Refer to </a:t>
            </a:r>
            <a:r>
              <a:rPr lang="en-US" sz="1200">
                <a:latin typeface="+mn-lt"/>
                <a:hlinkClick r:id="rId6"/>
              </a:rPr>
              <a:t>Accessing TIDE</a:t>
            </a:r>
            <a:r>
              <a:rPr lang="en-US" sz="1200">
                <a:latin typeface="+mn-lt"/>
              </a:rPr>
              <a:t> brochure (https://ct.portal.cambiumast.com/resource-item/en/accessing-tide) for information about resetting accounts and managing user accounts.</a:t>
            </a: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21</a:t>
            </a:fld>
            <a:endParaRPr lang="en-US"/>
          </a:p>
        </p:txBody>
      </p:sp>
    </p:spTree>
    <p:extLst>
      <p:ext uri="{BB962C8B-B14F-4D97-AF65-F5344CB8AC3E}">
        <p14:creationId xmlns:p14="http://schemas.microsoft.com/office/powerpoint/2010/main" val="961312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a:buNone/>
            </a:pPr>
            <a:r>
              <a:rPr lang="en-US" sz="1200">
                <a:ea typeface="Calibri"/>
                <a:cs typeface="Calibri"/>
              </a:rPr>
              <a:t>A single sign-on password gives users access to all applicable testing systems, including Tools for Teachers). Keep the following criteria in mind when setting up your password for SY 2024-25.</a:t>
            </a:r>
          </a:p>
          <a:p>
            <a:pPr marL="1325880" indent="-320040">
              <a:buFont typeface="Wingdings"/>
              <a:buChar char="§"/>
            </a:pPr>
            <a:r>
              <a:rPr lang="en-US" sz="1200">
                <a:ea typeface="Calibri"/>
                <a:cs typeface="Calibri"/>
              </a:rPr>
              <a:t>One (1) uppercase letter</a:t>
            </a:r>
          </a:p>
          <a:p>
            <a:pPr marL="1325880" indent="-320040">
              <a:buFont typeface="Wingdings"/>
              <a:buChar char="§"/>
            </a:pPr>
            <a:r>
              <a:rPr lang="en-US" sz="1200">
                <a:ea typeface="Calibri"/>
                <a:cs typeface="Calibri"/>
              </a:rPr>
              <a:t>One (1) lowercase letter</a:t>
            </a:r>
          </a:p>
          <a:p>
            <a:pPr marL="1325880" indent="-320040">
              <a:buFont typeface="Wingdings"/>
              <a:buChar char="§"/>
            </a:pPr>
            <a:r>
              <a:rPr lang="en-US" sz="1200">
                <a:ea typeface="Calibri"/>
                <a:cs typeface="Calibri"/>
              </a:rPr>
              <a:t>One (1) number</a:t>
            </a:r>
          </a:p>
          <a:p>
            <a:pPr marL="1325880" indent="-320040">
              <a:buFont typeface="Wingdings"/>
              <a:buChar char="§"/>
            </a:pPr>
            <a:r>
              <a:rPr lang="en-US" sz="1200">
                <a:ea typeface="Calibri"/>
                <a:cs typeface="Calibri"/>
              </a:rPr>
              <a:t>One (1) special character</a:t>
            </a:r>
          </a:p>
          <a:p>
            <a:pPr marL="1325880" indent="-320040">
              <a:buFont typeface="Wingdings"/>
              <a:buChar char="§"/>
            </a:pPr>
            <a:r>
              <a:rPr lang="en-US" sz="1200">
                <a:solidFill>
                  <a:srgbClr val="FF0000"/>
                </a:solidFill>
                <a:ea typeface="Calibri"/>
                <a:cs typeface="Calibri"/>
              </a:rPr>
              <a:t>Min 12 characters (increase from min 8 characters)</a:t>
            </a:r>
          </a:p>
          <a:p>
            <a:pPr marL="1325880" indent="-320040">
              <a:buFont typeface="Wingdings"/>
              <a:buChar char="§"/>
            </a:pPr>
            <a:r>
              <a:rPr lang="en-US" sz="1200">
                <a:solidFill>
                  <a:srgbClr val="FF0000"/>
                </a:solidFill>
                <a:ea typeface="Calibri"/>
                <a:cs typeface="Calibri"/>
              </a:rPr>
              <a:t>Different from last 24 passwords (increase from last 2 passwords)</a:t>
            </a:r>
          </a:p>
          <a:p>
            <a:pPr defTabSz="931774" fontAlgn="base">
              <a:lnSpc>
                <a:spcPct val="90000"/>
              </a:lnSpc>
              <a:spcBef>
                <a:spcPts val="1019"/>
              </a:spcBef>
              <a:spcAft>
                <a:spcPct val="0"/>
              </a:spcAft>
              <a:defRPr/>
            </a:pPr>
            <a:r>
              <a:rPr lang="en-US" sz="1200">
                <a:ea typeface="Calibri" panose="020F0502020204030204" pitchFamily="34" charset="0"/>
                <a:cs typeface="Calibri" panose="020F0502020204030204" pitchFamily="34" charset="0"/>
              </a:rPr>
              <a:t>If you see a lock in the upper corner of the assessment cards, you will be required to sign-in using your TIDE password.</a:t>
            </a: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22</a:t>
            </a:fld>
            <a:endParaRPr lang="en-US"/>
          </a:p>
        </p:txBody>
      </p:sp>
    </p:spTree>
    <p:extLst>
      <p:ext uri="{BB962C8B-B14F-4D97-AF65-F5344CB8AC3E}">
        <p14:creationId xmlns:p14="http://schemas.microsoft.com/office/powerpoint/2010/main" val="18152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a:rPr>
              <a:t>User Role Permissions for Secure Online Systems</a:t>
            </a:r>
            <a:r>
              <a:rPr lang="en-US" sz="1200"/>
              <a:t>; https://ct.portal.cambiumast.com/resource-item/en/user-role-permissions-for-secure-online-systems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Teachers will need a TE role in TIDE to administer the Smarter Balanced and NGSS Assessments. With this level of access, teachers can view, create, modify, and print student rosters. They can also view student test settings and accommodations in TIDE. They will also be able to set up an interim and summative test session using the Test Administration Interface and access student results for rostered students using the Centralized Reporting System.</a:t>
            </a: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23</a:t>
            </a:fld>
            <a:endParaRPr lang="en-US"/>
          </a:p>
        </p:txBody>
      </p:sp>
    </p:spTree>
    <p:extLst>
      <p:ext uri="{BB962C8B-B14F-4D97-AF65-F5344CB8AC3E}">
        <p14:creationId xmlns:p14="http://schemas.microsoft.com/office/powerpoint/2010/main" val="1230996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sz="1200">
                <a:effectLst/>
                <a:latin typeface="+mn-lt"/>
              </a:rPr>
              <a:t>The Secure Browser is designed to ensure test security by prohibiting students from accessing any other programs or websites during testing.</a:t>
            </a:r>
          </a:p>
          <a:p>
            <a:pPr marL="0" marR="0">
              <a:lnSpc>
                <a:spcPct val="116000"/>
              </a:lnSpc>
              <a:spcBef>
                <a:spcPts val="0"/>
              </a:spcBef>
              <a:spcAft>
                <a:spcPts val="800"/>
              </a:spcAft>
            </a:pPr>
            <a:endParaRPr lang="en-US" sz="1200">
              <a:effectLst/>
              <a:latin typeface="+mn-lt"/>
            </a:endParaRPr>
          </a:p>
          <a:p>
            <a:pPr marL="0" marR="0">
              <a:lnSpc>
                <a:spcPct val="116000"/>
              </a:lnSpc>
              <a:spcBef>
                <a:spcPts val="0"/>
              </a:spcBef>
              <a:spcAft>
                <a:spcPts val="800"/>
              </a:spcAft>
            </a:pPr>
            <a:r>
              <a:rPr lang="en-US" sz="1200">
                <a:effectLst/>
                <a:latin typeface="+mn-lt"/>
              </a:rPr>
              <a:t>The 2025-26 Secure Browser was released in September 2025. Download the latest secure browser from the portal. </a:t>
            </a:r>
            <a:r>
              <a:rPr lang="en-US" sz="1200" b="1">
                <a:effectLst/>
                <a:latin typeface="+mn-lt"/>
              </a:rPr>
              <a:t>The secure browser from 2025-26 will no longer work. </a:t>
            </a:r>
            <a:endParaRPr lang="en-US" sz="1200">
              <a:effectLst/>
              <a:latin typeface="+mn-lt"/>
            </a:endParaRPr>
          </a:p>
          <a:p>
            <a:pPr marL="0" marR="0">
              <a:lnSpc>
                <a:spcPct val="116000"/>
              </a:lnSpc>
              <a:spcBef>
                <a:spcPts val="0"/>
              </a:spcBef>
              <a:spcAft>
                <a:spcPts val="800"/>
              </a:spcAft>
            </a:pPr>
            <a:r>
              <a:rPr lang="en-US" sz="1200">
                <a:effectLst/>
                <a:latin typeface="+mn-lt"/>
              </a:rPr>
              <a:t>Students will be required to use the Secure Browser on their device to take the summative Smarter Balanced, NGSS, the CTAA math and ELA assessments, and the CAAELP. </a:t>
            </a:r>
          </a:p>
          <a:p>
            <a:pPr marL="0" indent="0">
              <a:buNone/>
            </a:pPr>
            <a:endParaRPr lang="en-US" sz="1200">
              <a:latin typeface="+mn-lt"/>
            </a:endParaRPr>
          </a:p>
          <a:p>
            <a:pPr marL="0" indent="0">
              <a:buNone/>
            </a:pPr>
            <a:endParaRPr lang="en-US" sz="1200">
              <a:latin typeface="+mn-lt"/>
            </a:endParaRPr>
          </a:p>
          <a:p>
            <a:pPr marL="0" indent="0">
              <a:buNone/>
            </a:pPr>
            <a:r>
              <a:rPr lang="en-US" sz="1200">
                <a:latin typeface="+mn-lt"/>
              </a:rPr>
              <a:t>Where is the secure browser located?</a:t>
            </a:r>
          </a:p>
          <a:p>
            <a:pPr marL="0" indent="0">
              <a:buNone/>
            </a:pPr>
            <a:r>
              <a:rPr lang="en-US" sz="1200">
                <a:latin typeface="+mn-lt"/>
                <a:hlinkClick r:id="rId3"/>
              </a:rPr>
              <a:t>Technology Resources</a:t>
            </a:r>
            <a:r>
              <a:rPr lang="en-US" sz="1200">
                <a:latin typeface="+mn-lt"/>
              </a:rPr>
              <a:t>; https://ct.portal.cambiumast.com/technology-resources.html is located on the </a:t>
            </a:r>
            <a:r>
              <a:rPr lang="en-US" sz="1200" u="sng" kern="100">
                <a:solidFill>
                  <a:srgbClr val="467886"/>
                </a:solidFill>
                <a:effectLst/>
                <a:latin typeface="+mn-lt"/>
                <a:ea typeface="Aptos" panose="020B0004020202020204" pitchFamily="34" charset="0"/>
                <a:cs typeface="Times New Roman" panose="02020603050405020304" pitchFamily="18" charset="0"/>
                <a:hlinkClick r:id="rId4"/>
              </a:rPr>
              <a:t>Connecticut Portal</a:t>
            </a:r>
            <a:r>
              <a:rPr lang="en-US" sz="1200" u="sng" kern="100">
                <a:solidFill>
                  <a:srgbClr val="467886"/>
                </a:solidFill>
                <a:effectLst/>
                <a:latin typeface="+mn-lt"/>
                <a:ea typeface="Aptos" panose="020B0004020202020204" pitchFamily="34" charset="0"/>
                <a:cs typeface="Times New Roman" panose="02020603050405020304" pitchFamily="18" charset="0"/>
              </a:rPr>
              <a:t>.</a:t>
            </a:r>
            <a:endParaRPr lang="en-US" sz="1200">
              <a:latin typeface="+mn-lt"/>
            </a:endParaRPr>
          </a:p>
          <a:p>
            <a:pPr marL="0" indent="0">
              <a:buNone/>
            </a:pPr>
            <a:r>
              <a:rPr lang="en-US" sz="1200">
                <a:latin typeface="+mn-lt"/>
              </a:rPr>
              <a:t>The 2025-26 Secure Browser must be downloaded to the student’s testing device.  It is through this browser that students will access the online Smarter Balanced and NGSS Assessments.</a:t>
            </a:r>
          </a:p>
          <a:p>
            <a:pPr marL="0" indent="0">
              <a:buNone/>
            </a:pPr>
            <a:r>
              <a:rPr lang="en-US" sz="1200">
                <a:latin typeface="+mn-lt"/>
              </a:rPr>
              <a:t>                                       </a:t>
            </a:r>
          </a:p>
          <a:p>
            <a:pPr marL="0" indent="0">
              <a:buNone/>
            </a:pPr>
            <a:r>
              <a:rPr lang="en-US" sz="1200">
                <a:latin typeface="+mn-lt"/>
              </a:rPr>
              <a:t>The box displayed on the slide indicates where to access information on the secure browser. From the main page of the portal, select Technology Resources. Your school or district technology department may already have a process in place to download the secure browser on to each of the testing devices used by students. Without a secure browser, students will not have access to statewide assessments. A technology guide is also available for reference if information is needed regarding the configuration of student workstations and networks, and information regarding use of assistive technology.</a:t>
            </a:r>
          </a:p>
          <a:p>
            <a:pPr marL="0" indent="0">
              <a:buNone/>
            </a:pPr>
            <a:endParaRPr lang="en-US" sz="1200">
              <a:latin typeface="+mn-lt"/>
            </a:endParaRPr>
          </a:p>
          <a:p>
            <a:pPr marL="0" indent="0">
              <a:buNone/>
            </a:pPr>
            <a:r>
              <a:rPr lang="en-US" sz="1200">
                <a:latin typeface="+mn-lt"/>
              </a:rPr>
              <a:t>Resource:</a:t>
            </a:r>
          </a:p>
          <a:p>
            <a:pPr marL="0" indent="0">
              <a:buNone/>
            </a:pPr>
            <a:r>
              <a:rPr lang="en-US" sz="1200">
                <a:latin typeface="+mn-lt"/>
              </a:rPr>
              <a:t>Recommended for Technology Coordinators, the </a:t>
            </a:r>
            <a:r>
              <a:rPr lang="en-US" sz="1200" u="sng">
                <a:latin typeface="+mn-lt"/>
              </a:rPr>
              <a:t>Technology Guide</a:t>
            </a:r>
            <a:r>
              <a:rPr lang="en-US" sz="1200" u="none">
                <a:latin typeface="+mn-lt"/>
              </a:rPr>
              <a:t> </a:t>
            </a:r>
            <a:r>
              <a:rPr lang="en-US" sz="1200">
                <a:latin typeface="+mn-lt"/>
              </a:rPr>
              <a:t>provides information about setting up test stations for staff and students, configuring networks for online testing, and managing test sessions from any secure browser:  https://ct.portal.cambiumast.com/tech-guide.html.</a:t>
            </a: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24</a:t>
            </a:fld>
            <a:endParaRPr lang="en-US"/>
          </a:p>
        </p:txBody>
      </p:sp>
    </p:spTree>
    <p:extLst>
      <p:ext uri="{BB962C8B-B14F-4D97-AF65-F5344CB8AC3E}">
        <p14:creationId xmlns:p14="http://schemas.microsoft.com/office/powerpoint/2010/main" val="77026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a:latin typeface="+mn-lt"/>
              </a:rPr>
              <a:t>Located on the </a:t>
            </a:r>
            <a:r>
              <a:rPr lang="en-US" sz="1200" u="sng" kern="100">
                <a:effectLst/>
                <a:latin typeface="+mn-lt"/>
                <a:ea typeface="Aptos" panose="020B0004020202020204" pitchFamily="34" charset="0"/>
                <a:cs typeface="Calibri"/>
                <a:hlinkClick r:id="rId3">
                  <a:extLst>
                    <a:ext uri="{A12FA001-AC4F-418D-AE19-62706E023703}">
                      <ahyp:hlinkClr xmlns:ahyp="http://schemas.microsoft.com/office/drawing/2018/hyperlinkcolor" val="tx"/>
                    </a:ext>
                  </a:extLst>
                </a:hlinkClick>
              </a:rPr>
              <a:t>Connecticut Portal</a:t>
            </a:r>
            <a:r>
              <a:rPr lang="en-US" sz="1200" u="none" kern="100">
                <a:effectLst/>
                <a:latin typeface="+mn-lt"/>
                <a:ea typeface="Aptos" panose="020B0004020202020204" pitchFamily="34" charset="0"/>
                <a:cs typeface="Calibri"/>
              </a:rPr>
              <a:t>, the TA Practice and Training Site is used to start the practice and training tests for Smarter Balanced, CTAA, CAAELP, and NGSS Practice Tests.</a:t>
            </a:r>
          </a:p>
          <a:p>
            <a:pPr marL="0" indent="0">
              <a:buNone/>
            </a:pPr>
            <a:r>
              <a:rPr lang="en-US" sz="1200" b="0" u="none" kern="100">
                <a:effectLst/>
                <a:latin typeface="+mn-lt"/>
                <a:cs typeface="Calibri"/>
              </a:rPr>
              <a:t>Student responses on practices tests are not scored, however, Answer Keys are available on the Connecticut Portal:</a:t>
            </a:r>
          </a:p>
          <a:p>
            <a:pPr marL="0" indent="0">
              <a:buNone/>
            </a:pPr>
            <a:r>
              <a:rPr lang="en-US">
                <a:hlinkClick r:id="rId4"/>
              </a:rPr>
              <a:t>NGSS Practice Test Answer Keys</a:t>
            </a:r>
            <a:endParaRPr lang="en-US"/>
          </a:p>
          <a:p>
            <a:pPr marL="0" indent="0">
              <a:buNone/>
            </a:pPr>
            <a:r>
              <a:rPr lang="en-US">
                <a:hlinkClick r:id="rId5"/>
              </a:rPr>
              <a:t>Smarter Balanced Practice Test Scoring Guides</a:t>
            </a:r>
            <a:endParaRPr lang="en-US" sz="1200" b="0">
              <a:latin typeface="+mn-lt"/>
              <a:cs typeface="Calibri"/>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25</a:t>
            </a:fld>
            <a:endParaRPr lang="en-US"/>
          </a:p>
        </p:txBody>
      </p:sp>
    </p:spTree>
    <p:extLst>
      <p:ext uri="{BB962C8B-B14F-4D97-AF65-F5344CB8AC3E}">
        <p14:creationId xmlns:p14="http://schemas.microsoft.com/office/powerpoint/2010/main" val="1332904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67A32-A1D9-5801-87A4-D8C380E6F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8AFE3-2310-0F52-D224-59AA3937A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93619-9A59-FEA0-7631-CFEB437D9DCC}"/>
              </a:ext>
            </a:extLst>
          </p:cNvPr>
          <p:cNvSpPr>
            <a:spLocks noGrp="1"/>
          </p:cNvSpPr>
          <p:nvPr>
            <p:ph type="body" idx="1"/>
          </p:nvPr>
        </p:nvSpPr>
        <p:spPr/>
        <p:txBody>
          <a:bodyPr/>
          <a:lstStyle/>
          <a:p>
            <a:pPr marL="0" indent="0">
              <a:buNone/>
            </a:pPr>
            <a:r>
              <a:rPr lang="en-US" sz="1200" b="0">
                <a:latin typeface="+mn-lt"/>
              </a:rPr>
              <a:t>Located on the </a:t>
            </a:r>
            <a:r>
              <a:rPr lang="en-US" sz="1200" u="sng" kern="100">
                <a:effectLst/>
                <a:latin typeface="+mn-lt"/>
                <a:ea typeface="Aptos" panose="020B0004020202020204" pitchFamily="34" charset="0"/>
                <a:cs typeface="Calibri"/>
                <a:hlinkClick r:id="rId3">
                  <a:extLst>
                    <a:ext uri="{A12FA001-AC4F-418D-AE19-62706E023703}">
                      <ahyp:hlinkClr xmlns:ahyp="http://schemas.microsoft.com/office/drawing/2018/hyperlinkcolor" val="tx"/>
                    </a:ext>
                  </a:extLst>
                </a:hlinkClick>
              </a:rPr>
              <a:t>Connecticut Portal</a:t>
            </a:r>
            <a:r>
              <a:rPr lang="en-US" sz="1200" u="none" kern="100">
                <a:effectLst/>
                <a:latin typeface="+mn-lt"/>
                <a:ea typeface="Aptos" panose="020B0004020202020204" pitchFamily="34" charset="0"/>
                <a:cs typeface="Calibri"/>
              </a:rPr>
              <a:t>, the Test Administration Interface is used to start the online interim and summative assessments. More information about this will be covered in the next slides.</a:t>
            </a:r>
            <a:endParaRPr lang="en-US" sz="1200" b="0">
              <a:latin typeface="+mn-lt"/>
              <a:cs typeface="Calibri"/>
            </a:endParaRPr>
          </a:p>
        </p:txBody>
      </p:sp>
      <p:sp>
        <p:nvSpPr>
          <p:cNvPr id="4" name="Slide Number Placeholder 3">
            <a:extLst>
              <a:ext uri="{FF2B5EF4-FFF2-40B4-BE49-F238E27FC236}">
                <a16:creationId xmlns:a16="http://schemas.microsoft.com/office/drawing/2014/main" id="{26421910-0B2E-A318-855C-9F3E4B414A3C}"/>
              </a:ext>
            </a:extLst>
          </p:cNvPr>
          <p:cNvSpPr>
            <a:spLocks noGrp="1"/>
          </p:cNvSpPr>
          <p:nvPr>
            <p:ph type="sldNum" sz="quarter" idx="5"/>
          </p:nvPr>
        </p:nvSpPr>
        <p:spPr/>
        <p:txBody>
          <a:bodyPr/>
          <a:lstStyle/>
          <a:p>
            <a:fld id="{7ED1907F-849C-8E44-AF63-27265B3C298A}" type="slidenum">
              <a:rPr lang="en-US" smtClean="0"/>
              <a:t>26</a:t>
            </a:fld>
            <a:endParaRPr lang="en-US"/>
          </a:p>
        </p:txBody>
      </p:sp>
    </p:spTree>
    <p:extLst>
      <p:ext uri="{BB962C8B-B14F-4D97-AF65-F5344CB8AC3E}">
        <p14:creationId xmlns:p14="http://schemas.microsoft.com/office/powerpoint/2010/main" val="219137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Cambium Assessments has a variety of systems that are linked to the test interface that ensure efficiency during test administration.</a:t>
            </a:r>
          </a:p>
          <a:p>
            <a:endParaRPr lang="en-US"/>
          </a:p>
          <a:p>
            <a:r>
              <a:rPr lang="en-US"/>
              <a:t>Two computer devices are used to administer the online Smarter Balanced, NGSS, and Alternate Assessments:</a:t>
            </a:r>
          </a:p>
          <a:p>
            <a:pPr marL="171450" indent="-171450">
              <a:buFont typeface="Arial" panose="020B0604020202020204" pitchFamily="34" charset="0"/>
              <a:buChar char="•"/>
            </a:pPr>
            <a:r>
              <a:rPr lang="en-US"/>
              <a:t>One computer device is used by the student to access the secure browser, which gives students access to their tests (populated based on the grade in which the student is enrolled in PSIS). </a:t>
            </a:r>
          </a:p>
          <a:p>
            <a:endParaRPr lang="en-US"/>
          </a:p>
          <a:p>
            <a:pPr marL="171450" indent="-171450">
              <a:buFont typeface="Arial" panose="020B0604020202020204" pitchFamily="34" charset="0"/>
              <a:buChar char="•"/>
            </a:pPr>
            <a:r>
              <a:rPr lang="en-US"/>
              <a:t>The second device is used by the test examiner to access the Test Administration Interface, which is located on the Connecticut Comprehensive Assessment Program Portal and used to set up a test administration and monitor testing from start to finish.</a:t>
            </a:r>
          </a:p>
          <a:p>
            <a:pPr marL="0" indent="0">
              <a:buFont typeface="Arial" panose="020B0604020202020204" pitchFamily="34" charset="0"/>
              <a:buNone/>
            </a:pPr>
            <a:endParaRPr lang="en-US"/>
          </a:p>
          <a:p>
            <a:pPr marL="0" indent="0">
              <a:buFont typeface="Arial" panose="020B0604020202020204" pitchFamily="34" charset="0"/>
              <a:buNone/>
            </a:pPr>
            <a:r>
              <a:rPr lang="en-US"/>
              <a:t>Moving forward in this presentation, we will only focus on test administration for Smarter Balanced and NGSS.</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27</a:t>
            </a:fld>
            <a:endParaRPr lang="en-US"/>
          </a:p>
        </p:txBody>
      </p:sp>
    </p:spTree>
    <p:extLst>
      <p:ext uri="{BB962C8B-B14F-4D97-AF65-F5344CB8AC3E}">
        <p14:creationId xmlns:p14="http://schemas.microsoft.com/office/powerpoint/2010/main" val="56453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The test examiner must create a test session before students can log in to the Test Delivery System (but no more than 30 minutes prior or the system will time out unless the test session was scheduled in advance). When a test examiner creates a test session, a unique Session ID is randomly generated. This Session ID must be provided to the students before they log in and should be written down.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To set up a test session in real time, select the Active Sessions tab (as shown on slide) and follow the prompts. To set up a test session in advance, choose the Upcoming Sessions tab and follow the prompts.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Key Resource: All test administrators should use the Test Administration Manuals for Summative Testing specific to the assessment (e.g., Smarter Balanced, NGSS, CTAA, CTAS, CAAELP). Manuals should be reviewed prior to, during, and after testing to ensure that all steps are followed. The manuals include standardized scripts read to students at the time of testing. All TAMs are available for viewing, downloading/printing on the Connecticut Comprehensive Assessment Program Portal. </a:t>
            </a:r>
            <a:r>
              <a:rPr lang="en-US" sz="1200">
                <a:hlinkClick r:id="rId3"/>
              </a:rPr>
              <a:t>Home Page</a:t>
            </a:r>
            <a:r>
              <a:rPr lang="en-US" sz="1200"/>
              <a:t>; https://ct.portal.cambiumast.com/index.html</a:t>
            </a:r>
          </a:p>
          <a:p>
            <a:pPr marL="0" indent="0">
              <a:buNone/>
            </a:pP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28</a:t>
            </a:fld>
            <a:endParaRPr lang="en-US"/>
          </a:p>
        </p:txBody>
      </p:sp>
    </p:spTree>
    <p:extLst>
      <p:ext uri="{BB962C8B-B14F-4D97-AF65-F5344CB8AC3E}">
        <p14:creationId xmlns:p14="http://schemas.microsoft.com/office/powerpoint/2010/main" val="3877429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C6AB-CAF9-3F3F-D102-4A78C5FBC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EED6B-F908-3969-5249-505FB0677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3D32B-764A-129D-5644-3EAD79457374}"/>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en-US" sz="1200">
                <a:effectLst/>
              </a:rPr>
              <a:t>This is the Test Administrator (TA) confirmation screen.  It will appear again this year, and TA will be prompted to type in the word </a:t>
            </a:r>
            <a:r>
              <a:rPr lang="en-US" sz="1200" b="1">
                <a:effectLst/>
              </a:rPr>
              <a:t>summative</a:t>
            </a:r>
            <a:r>
              <a:rPr lang="en-US" sz="1200" b="0">
                <a:effectLst/>
              </a:rPr>
              <a:t>, and then select </a:t>
            </a:r>
            <a:r>
              <a:rPr lang="en-US" sz="1200" b="1">
                <a:effectLst/>
              </a:rPr>
              <a:t>OK</a:t>
            </a:r>
            <a:r>
              <a:rPr lang="en-US" sz="1200">
                <a:effectLst/>
              </a:rPr>
              <a:t> to proceed and begin creating test sessions.  </a:t>
            </a:r>
          </a:p>
          <a:p>
            <a:pPr marL="0" marR="0">
              <a:lnSpc>
                <a:spcPct val="116000"/>
              </a:lnSpc>
              <a:spcBef>
                <a:spcPts val="0"/>
              </a:spcBef>
              <a:spcAft>
                <a:spcPts val="800"/>
              </a:spcAft>
            </a:pPr>
            <a:r>
              <a:rPr lang="en-US" sz="1200">
                <a:effectLst/>
              </a:rPr>
              <a:t>This process is not new -we have followed this protocol for several years. It is essential that all school proctors and test administrators receive local training and carefully use the Test Administration Manuals when planning and administering tests.</a:t>
            </a:r>
          </a:p>
          <a:p>
            <a:pPr marL="0" marR="0">
              <a:lnSpc>
                <a:spcPct val="116000"/>
              </a:lnSpc>
              <a:spcBef>
                <a:spcPts val="0"/>
              </a:spcBef>
              <a:spcAft>
                <a:spcPts val="800"/>
              </a:spcAft>
            </a:pPr>
            <a:endParaRPr lang="en-US" sz="1200">
              <a:effectLst/>
            </a:endParaRPr>
          </a:p>
          <a:p>
            <a:pPr marL="0" indent="0">
              <a:buNone/>
            </a:pPr>
            <a:endParaRPr lang="en-US" sz="1800" b="0"/>
          </a:p>
        </p:txBody>
      </p:sp>
      <p:sp>
        <p:nvSpPr>
          <p:cNvPr id="4" name="Slide Number Placeholder 3">
            <a:extLst>
              <a:ext uri="{FF2B5EF4-FFF2-40B4-BE49-F238E27FC236}">
                <a16:creationId xmlns:a16="http://schemas.microsoft.com/office/drawing/2014/main" id="{DDA3E326-6C0D-8CC5-3A3A-AE3059605F3E}"/>
              </a:ext>
            </a:extLst>
          </p:cNvPr>
          <p:cNvSpPr>
            <a:spLocks noGrp="1"/>
          </p:cNvSpPr>
          <p:nvPr>
            <p:ph type="sldNum" sz="quarter" idx="5"/>
          </p:nvPr>
        </p:nvSpPr>
        <p:spPr/>
        <p:txBody>
          <a:bodyPr/>
          <a:lstStyle/>
          <a:p>
            <a:fld id="{7ED1907F-849C-8E44-AF63-27265B3C298A}" type="slidenum">
              <a:rPr lang="en-US" smtClean="0"/>
              <a:t>29</a:t>
            </a:fld>
            <a:endParaRPr lang="en-US"/>
          </a:p>
        </p:txBody>
      </p:sp>
    </p:spTree>
    <p:extLst>
      <p:ext uri="{BB962C8B-B14F-4D97-AF65-F5344CB8AC3E}">
        <p14:creationId xmlns:p14="http://schemas.microsoft.com/office/powerpoint/2010/main" val="105456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we’d like to take the opportunity to welcome and introduce you to the small but mighty assessment team at the CSDE.</a:t>
            </a:r>
          </a:p>
          <a:p>
            <a:endParaRPr lang="en-US"/>
          </a:p>
          <a:p>
            <a:r>
              <a:rPr lang="en-US"/>
              <a:t>Abe Krisst is the Bureau Chief in the Performance Office.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Kim Johnson supports the Performance Office and school administrators across a multitude of data collections and assessment related activities.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3</a:t>
            </a:fld>
            <a:endParaRPr lang="en-US"/>
          </a:p>
        </p:txBody>
      </p:sp>
    </p:spTree>
    <p:extLst>
      <p:ext uri="{BB962C8B-B14F-4D97-AF65-F5344CB8AC3E}">
        <p14:creationId xmlns:p14="http://schemas.microsoft.com/office/powerpoint/2010/main" val="3240121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Choosing a Session for Immediate Administration:</a:t>
            </a:r>
          </a:p>
          <a:p>
            <a:r>
              <a:rPr lang="en-US" sz="1200"/>
              <a:t>When a test examiner logs in to the Test Administration Interface and chooses Active Sessions, the Test Selection window opens automatically. To create a test session, select the test(s), grade(s), content area(s), and CAT(s) or PT(s) to be administered in the test session.</a:t>
            </a:r>
          </a:p>
          <a:p>
            <a:endParaRPr lang="en-US" sz="1200"/>
          </a:p>
          <a:p>
            <a:r>
              <a:rPr lang="en-US" sz="1200"/>
              <a:t>The Test Selection window color codes tests (summative assessments are blue). Assessments are also categorized by test, grade, content area, and type (CAT or PT). All tests appear collapsed by default. To expand a category, click (+). To collapse an expanded a category, click (−). </a:t>
            </a:r>
          </a:p>
          <a:p>
            <a:endParaRPr lang="en-US" sz="1200"/>
          </a:p>
          <a:p>
            <a:r>
              <a:rPr lang="en-US" sz="1200"/>
              <a:t>After selecting the assessment(s) to be administered during the test session, the test examiner clicks the [Start Live Session] button to begin the test session and generate the Session ID that students use to join that test session. The example on this slide displays all Grade 3 summative tests and shows that the test examiner has selected the Grade 3 ELA CAT to include in the test session. </a:t>
            </a:r>
          </a:p>
          <a:p>
            <a:pPr marL="0" indent="0">
              <a:buNone/>
            </a:pPr>
            <a:endParaRPr lang="en-US" sz="1200" b="0"/>
          </a:p>
          <a:p>
            <a:pPr marL="0" indent="0">
              <a:buNone/>
            </a:pPr>
            <a:endParaRPr lang="en-US" sz="1200" b="0"/>
          </a:p>
          <a:p>
            <a:pPr marL="0" indent="0">
              <a:buNone/>
            </a:pPr>
            <a:r>
              <a:rPr lang="en-US" sz="1200" b="0"/>
              <a:t>To schedule a test session for a future date, select the Upcoming Sessions option.</a:t>
            </a:r>
            <a:endParaRPr lang="en-US" sz="1800" b="0"/>
          </a:p>
        </p:txBody>
      </p:sp>
      <p:sp>
        <p:nvSpPr>
          <p:cNvPr id="4" name="Slide Number Placeholder 3"/>
          <p:cNvSpPr>
            <a:spLocks noGrp="1"/>
          </p:cNvSpPr>
          <p:nvPr>
            <p:ph type="sldNum" sz="quarter" idx="5"/>
          </p:nvPr>
        </p:nvSpPr>
        <p:spPr/>
        <p:txBody>
          <a:bodyPr/>
          <a:lstStyle/>
          <a:p>
            <a:fld id="{7ED1907F-849C-8E44-AF63-27265B3C298A}" type="slidenum">
              <a:rPr lang="en-US" smtClean="0"/>
              <a:t>30</a:t>
            </a:fld>
            <a:endParaRPr lang="en-US"/>
          </a:p>
        </p:txBody>
      </p:sp>
    </p:spTree>
    <p:extLst>
      <p:ext uri="{BB962C8B-B14F-4D97-AF65-F5344CB8AC3E}">
        <p14:creationId xmlns:p14="http://schemas.microsoft.com/office/powerpoint/2010/main" val="590759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Provide the students with the Session ID. This ID should also be written on the chalk board for easy reference.</a:t>
            </a:r>
          </a:p>
          <a:p>
            <a:endParaRPr lang="en-US" sz="1200"/>
          </a:p>
          <a:p>
            <a:r>
              <a:rPr lang="en-US" sz="1200"/>
              <a:t>Students will enter this information into the Secure Browser, along with their fully first name (as indicated in the PSIS registration system) and their SASID.</a:t>
            </a:r>
          </a:p>
          <a:p>
            <a:endParaRPr lang="en-US" sz="1200"/>
          </a:p>
          <a:p>
            <a:r>
              <a:rPr lang="en-US" sz="1200"/>
              <a:t>Ensure that all students have successfully entered their information before they sign-in. </a:t>
            </a:r>
          </a:p>
          <a:p>
            <a:pPr marL="0" indent="0">
              <a:buNone/>
            </a:pPr>
            <a:endParaRPr lang="en-US" sz="1800" b="0"/>
          </a:p>
          <a:p>
            <a:pPr marL="0" indent="0">
              <a:buNone/>
            </a:pPr>
            <a:endParaRPr lang="en-US" sz="1800" b="0"/>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31</a:t>
            </a:fld>
            <a:endParaRPr lang="en-US"/>
          </a:p>
        </p:txBody>
      </p:sp>
    </p:spTree>
    <p:extLst>
      <p:ext uri="{BB962C8B-B14F-4D97-AF65-F5344CB8AC3E}">
        <p14:creationId xmlns:p14="http://schemas.microsoft.com/office/powerpoint/2010/main" val="382303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Once students sign into the Secure Browser, all assessments associated with their grade of enrollment will appear. Therefore, be sure to clearly communicate which assessment the student should choose. Tests are generated based on the student's grade in TIDE. </a:t>
            </a:r>
          </a:p>
          <a:p>
            <a:endParaRPr lang="en-US" sz="1200"/>
          </a:p>
          <a:p>
            <a:r>
              <a:rPr lang="en-US" sz="1200"/>
              <a:t>If you find an error with the student’s grade listed in TIDE or if the test form is not for the correct grade, </a:t>
            </a:r>
            <a:r>
              <a:rPr lang="en-US" sz="1200" b="1" u="sng"/>
              <a:t>do not test </a:t>
            </a:r>
            <a:r>
              <a:rPr lang="en-US" sz="1200"/>
              <a:t>the student. Contact your DA immediately so that the student’s grade can be updated in PSIS.</a:t>
            </a:r>
          </a:p>
          <a:p>
            <a:endParaRPr lang="en-US" sz="1200"/>
          </a:p>
          <a:p>
            <a:r>
              <a:rPr lang="en-US" sz="1200"/>
              <a:t>Test administrators should look closely to the test name listed on the Test Administrator Interface prior to approving to be sure it is the correct summative test to be administered at that time. </a:t>
            </a:r>
          </a:p>
          <a:p>
            <a:pPr marL="0" indent="0">
              <a:buNone/>
            </a:pPr>
            <a:endParaRPr lang="en-US" sz="1800" b="0"/>
          </a:p>
          <a:p>
            <a:pPr marL="0" indent="0">
              <a:buNone/>
            </a:pPr>
            <a:endParaRPr lang="en-US" sz="1800" b="0"/>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32</a:t>
            </a:fld>
            <a:endParaRPr lang="en-US"/>
          </a:p>
        </p:txBody>
      </p:sp>
    </p:spTree>
    <p:extLst>
      <p:ext uri="{BB962C8B-B14F-4D97-AF65-F5344CB8AC3E}">
        <p14:creationId xmlns:p14="http://schemas.microsoft.com/office/powerpoint/2010/main" val="4115690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 the Test Administration Interface, the test examiner will select the [Approvals] button as indicated on the slide.  The Test Administrator can approve students individually by selecting the green check-mark associated with their student name/record. (Note: If a student selects a test other than the one the test examiner plans to administer to that student that day (for example, a student selected a PT instead of a CAT or selected mathematics instead of ELA), the test examiner must deny the test session by selecting the red x. The student may then log in again and select the correct test.)</a:t>
            </a:r>
          </a:p>
          <a:p>
            <a:endParaRPr lang="en-US" sz="1200"/>
          </a:p>
          <a:p>
            <a:endParaRPr lang="en-US" sz="1200"/>
          </a:p>
          <a:p>
            <a:r>
              <a:rPr lang="en-US" sz="1200"/>
              <a:t>Then, a new window opens that shows a list of students. The test examiner should review the list to ensure that students are taking the correct content area (mathematics or ELA) and type of test (CAT or PT). All tests should say “Summative” in the title.  </a:t>
            </a:r>
          </a:p>
          <a:p>
            <a:endParaRPr lang="en-US" sz="1200"/>
          </a:p>
          <a:p>
            <a:r>
              <a:rPr lang="en-US" sz="1200"/>
              <a:t>Check the “eye” icon to see if the student has any embedded or non-embedded designated supports or accommodations. If non-embedded supports are listed, make sure that the student has the appropriate material prior to test administration (e.g., Bilingual Word-to-Word Glossary for NGSS). </a:t>
            </a:r>
          </a:p>
          <a:p>
            <a:endParaRPr lang="en-US" sz="1200"/>
          </a:p>
          <a:p>
            <a:r>
              <a:rPr lang="en-US" sz="1200"/>
              <a:t>If you notice that a student’s settings are </a:t>
            </a:r>
            <a:r>
              <a:rPr lang="en-US" sz="1200" u="sng"/>
              <a:t>incorrect</a:t>
            </a:r>
            <a:r>
              <a:rPr lang="en-US" sz="1200"/>
              <a:t>, </a:t>
            </a:r>
            <a:r>
              <a:rPr lang="en-US" sz="1200" b="1" u="sng"/>
              <a:t>do not </a:t>
            </a:r>
            <a:r>
              <a:rPr lang="en-US" sz="1200"/>
              <a:t>approve that student to begin testing. The test examiner will need to work directly with a School or District Coordinator to correct the test settings in TIDE for students without IEP/504 Plans. If the student has an IEP/Section 504 Plan, reach out to the student’s Case Manager to conduct an amendment or review/revise of the plan to ensure appropriate accommodations. </a:t>
            </a:r>
            <a:r>
              <a:rPr lang="en-US" sz="1200" u="sng"/>
              <a:t>Please note: designated supports and accommodations should </a:t>
            </a:r>
            <a:r>
              <a:rPr lang="en-US" sz="1200" b="1" u="sng"/>
              <a:t>never</a:t>
            </a:r>
            <a:r>
              <a:rPr lang="en-US" sz="1200" u="sng"/>
              <a:t> be manually entered for students with an IEP or Section 504 plan.</a:t>
            </a:r>
          </a:p>
          <a:p>
            <a:endParaRPr lang="en-US" sz="1200" u="sng"/>
          </a:p>
          <a:p>
            <a:r>
              <a:rPr lang="en-US" sz="1200"/>
              <a:t>Again, please do not approve a student’s test or have the student participate in testing until all test supports and/or accommodations are accurately reflected in TIDE.  Ensuring the test settings are correct before the student begins testing is critical to avoid the need for a test reset that may result in additional testing for the student later.</a:t>
            </a:r>
          </a:p>
          <a:p>
            <a:pPr marL="0" indent="0">
              <a:buNone/>
            </a:pPr>
            <a:endParaRPr lang="en-US" sz="1200" b="0"/>
          </a:p>
          <a:p>
            <a:pPr marL="0" indent="0">
              <a:buNone/>
            </a:pPr>
            <a:endParaRPr lang="en-US" sz="1200" b="0"/>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33</a:t>
            </a:fld>
            <a:endParaRPr lang="en-US"/>
          </a:p>
        </p:txBody>
      </p:sp>
    </p:spTree>
    <p:extLst>
      <p:ext uri="{BB962C8B-B14F-4D97-AF65-F5344CB8AC3E}">
        <p14:creationId xmlns:p14="http://schemas.microsoft.com/office/powerpoint/2010/main" val="3536797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a:p>
          <a:p>
            <a:pPr marL="0" indent="0" fontAlgn="auto">
              <a:spcAft>
                <a:spcPts val="0"/>
              </a:spcAft>
              <a:buNone/>
            </a:pPr>
            <a:r>
              <a:rPr lang="en-US" sz="1200"/>
              <a:t>Once students have started their tests, circulate through the room to ensure that all conditions of test security are maintained. </a:t>
            </a:r>
          </a:p>
          <a:p>
            <a:pPr marL="0" indent="0" fontAlgn="auto">
              <a:spcAft>
                <a:spcPts val="0"/>
              </a:spcAft>
              <a:buNone/>
            </a:pPr>
            <a:endParaRPr lang="en-US" sz="1200"/>
          </a:p>
          <a:p>
            <a:pPr marL="0" indent="0" fontAlgn="auto">
              <a:spcAft>
                <a:spcPts val="0"/>
              </a:spcAft>
              <a:buNone/>
            </a:pPr>
            <a:r>
              <a:rPr lang="en-US" sz="1200"/>
              <a:t>If you witness or suspect the possibility of a test security incident, pause the student’s test and contact the District Administrator for Testing immediately in accordance with the security guidance provided in this manual. </a:t>
            </a:r>
          </a:p>
          <a:p>
            <a:pPr marL="0" indent="0" fontAlgn="auto">
              <a:spcAft>
                <a:spcPts val="0"/>
              </a:spcAft>
              <a:buNone/>
            </a:pPr>
            <a:endParaRPr lang="en-US" sz="1200"/>
          </a:p>
          <a:p>
            <a:pPr marL="0" indent="0" fontAlgn="auto">
              <a:spcAft>
                <a:spcPts val="0"/>
              </a:spcAft>
              <a:buNone/>
            </a:pPr>
            <a:r>
              <a:rPr lang="en-US" sz="1200"/>
              <a:t>Refer to the Test Administration Interface to view the testing progress of any student. This site will not show test items or scores, but it will show how many items have been delivered to each student (e.g., question 24/40). The Test Administration Interface is designed to automatically refresh every 20 seconds, but you can refresh it manually at any time by clicking the [refresh] button at the top right of the screen (as indicated by red text box on your screen).</a:t>
            </a:r>
          </a:p>
          <a:p>
            <a:endParaRPr lang="en-US" sz="1200"/>
          </a:p>
          <a:p>
            <a:r>
              <a:rPr lang="en-US" sz="1200"/>
              <a:t>As a security measure, test examiners are automatically logged out of the Test Administration Interface after 30 minutes of test examiner inactivity and student inactivity in the test session, which will result in closing the test session. If this occurs, create a new session, and the students will have to log in to the new session to resume testing. When starting a new session, give the students the new Session ID so that they can log in and resume testing.</a:t>
            </a:r>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34</a:t>
            </a:fld>
            <a:endParaRPr lang="en-US"/>
          </a:p>
        </p:txBody>
      </p:sp>
    </p:spTree>
    <p:extLst>
      <p:ext uri="{BB962C8B-B14F-4D97-AF65-F5344CB8AC3E}">
        <p14:creationId xmlns:p14="http://schemas.microsoft.com/office/powerpoint/2010/main" val="4211944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Proctors have the ability to pin select students of interest to the top, so they are easy to monitor. </a:t>
            </a:r>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35</a:t>
            </a:fld>
            <a:endParaRPr lang="en-US"/>
          </a:p>
        </p:txBody>
      </p:sp>
    </p:spTree>
    <p:extLst>
      <p:ext uri="{BB962C8B-B14F-4D97-AF65-F5344CB8AC3E}">
        <p14:creationId xmlns:p14="http://schemas.microsoft.com/office/powerpoint/2010/main" val="1310944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a:t>After answering the last item in the test session, each student is presented with a screen prompting the student to review answers (marked and unmarked) for all items available to the student or prior to submitting the test. </a:t>
            </a:r>
          </a:p>
          <a:p>
            <a:pPr marL="457200" indent="-457200">
              <a:buFont typeface="Arial" panose="020B0604020202020204" pitchFamily="34" charset="0"/>
              <a:buChar char="•"/>
            </a:pPr>
            <a:r>
              <a:rPr lang="en-US" sz="1200"/>
              <a:t>After answering the last question, students must submit their tests. If students would like to review their answers before submitting their test, they should click the number of the question they wish to review and, only after they finish reviewing, should they click [SUBMIT TEST].</a:t>
            </a:r>
          </a:p>
          <a:p>
            <a:pPr marL="457200" indent="-457200">
              <a:buFont typeface="Arial" panose="020B0604020202020204" pitchFamily="34" charset="0"/>
              <a:buChar char="•"/>
            </a:pPr>
            <a:r>
              <a:rPr lang="en-US" sz="1200"/>
              <a:t>Once a student clicks [SUBMIT TEST], the student will not be able to review answers.</a:t>
            </a:r>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36</a:t>
            </a:fld>
            <a:endParaRPr lang="en-US"/>
          </a:p>
        </p:txBody>
      </p:sp>
    </p:spTree>
    <p:extLst>
      <p:ext uri="{BB962C8B-B14F-4D97-AF65-F5344CB8AC3E}">
        <p14:creationId xmlns:p14="http://schemas.microsoft.com/office/powerpoint/2010/main" val="243511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test administrator will click [STOP] in the Test Administration Interface to end the test session and pause any student test in the session that is still in progress. Log out of the Test Administration Interface by clicking the [Logout] button at the top right. </a:t>
            </a:r>
          </a:p>
          <a:p>
            <a:pPr marL="0" indent="0">
              <a:buNone/>
            </a:pPr>
            <a:endParaRPr lang="en-US" sz="1800" b="1"/>
          </a:p>
        </p:txBody>
      </p:sp>
      <p:sp>
        <p:nvSpPr>
          <p:cNvPr id="4" name="Slide Number Placeholder 3"/>
          <p:cNvSpPr>
            <a:spLocks noGrp="1"/>
          </p:cNvSpPr>
          <p:nvPr>
            <p:ph type="sldNum" sz="quarter" idx="5"/>
          </p:nvPr>
        </p:nvSpPr>
        <p:spPr/>
        <p:txBody>
          <a:bodyPr/>
          <a:lstStyle/>
          <a:p>
            <a:fld id="{7ED1907F-849C-8E44-AF63-27265B3C298A}" type="slidenum">
              <a:rPr lang="en-US" smtClean="0"/>
              <a:t>37</a:t>
            </a:fld>
            <a:endParaRPr lang="en-US"/>
          </a:p>
        </p:txBody>
      </p:sp>
    </p:spTree>
    <p:extLst>
      <p:ext uri="{BB962C8B-B14F-4D97-AF65-F5344CB8AC3E}">
        <p14:creationId xmlns:p14="http://schemas.microsoft.com/office/powerpoint/2010/main" val="232106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38</a:t>
            </a:fld>
            <a:endParaRPr lang="en-US"/>
          </a:p>
        </p:txBody>
      </p:sp>
    </p:spTree>
    <p:extLst>
      <p:ext uri="{BB962C8B-B14F-4D97-AF65-F5344CB8AC3E}">
        <p14:creationId xmlns:p14="http://schemas.microsoft.com/office/powerpoint/2010/main" val="3367076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tabLst>
                <a:tab pos="5253990" algn="l"/>
              </a:tabLst>
            </a:pPr>
            <a:r>
              <a:rPr lang="en-US">
                <a:effectLst/>
              </a:rPr>
              <a:t>These are the suggested times for ELA and Math.  </a:t>
            </a:r>
          </a:p>
          <a:p>
            <a:pPr marL="0" marR="0">
              <a:lnSpc>
                <a:spcPct val="116000"/>
              </a:lnSpc>
              <a:spcBef>
                <a:spcPts val="0"/>
              </a:spcBef>
              <a:spcAft>
                <a:spcPts val="800"/>
              </a:spcAft>
              <a:tabLst>
                <a:tab pos="5253990" algn="l"/>
              </a:tabLst>
            </a:pPr>
            <a:r>
              <a:rPr lang="en-US">
                <a:effectLst/>
              </a:rPr>
              <a:t>	</a:t>
            </a:r>
          </a:p>
          <a:p>
            <a:pPr marL="0" marR="0">
              <a:lnSpc>
                <a:spcPct val="116000"/>
              </a:lnSpc>
              <a:spcBef>
                <a:spcPts val="0"/>
              </a:spcBef>
              <a:spcAft>
                <a:spcPts val="800"/>
              </a:spcAft>
            </a:pPr>
            <a:r>
              <a:rPr lang="en-US">
                <a:effectLst/>
              </a:rPr>
              <a:t>Some districts/schools are testing much more than the suggested time for each test.  While this is not a timed test, and students may need more than the suggested time, please monitor this closely. </a:t>
            </a:r>
            <a:r>
              <a:rPr lang="en-US" b="1">
                <a:effectLst/>
              </a:rPr>
              <a:t>Extra time does not necessarily correlate with achievement </a:t>
            </a:r>
            <a:r>
              <a:rPr lang="en-US">
                <a:effectLst/>
              </a:rPr>
              <a:t>and very low/high times may represent lack of effort, motivation, or active proctoring.</a:t>
            </a:r>
          </a:p>
          <a:p>
            <a:pPr marL="0" indent="0">
              <a:lnSpc>
                <a:spcPct val="100000"/>
              </a:lnSpc>
              <a:spcBef>
                <a:spcPts val="0"/>
              </a:spcBef>
              <a:buNone/>
            </a:pPr>
            <a:endParaRPr lang="en-US" b="0">
              <a:solidFill>
                <a:schemeClr val="tx1"/>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39</a:t>
            </a:fld>
            <a:endParaRPr lang="en-US"/>
          </a:p>
        </p:txBody>
      </p:sp>
    </p:spTree>
    <p:extLst>
      <p:ext uri="{BB962C8B-B14F-4D97-AF65-F5344CB8AC3E}">
        <p14:creationId xmlns:p14="http://schemas.microsoft.com/office/powerpoint/2010/main" val="358802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Cristi Alberino, ELA Consultant, oversees the Smarter Balanced and NGSS Interim Assessments and English Language Proficiency Assessment (LAS Links), testing appeals/security breaches, student alerts, and other state policy test administrations processes.</a:t>
            </a:r>
          </a:p>
          <a:p>
            <a:endParaRPr lang="en-US"/>
          </a:p>
          <a:p>
            <a:r>
              <a:rPr lang="en-US"/>
              <a:t>Jeff Greig, Science Consultant, oversees all aspects of the Next Generation Science Standards and the Connecticut Alternate Science Assessments (CTAS). He also oversees state policy test administration processes.</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a:t>
            </a:fld>
            <a:endParaRPr lang="en-US"/>
          </a:p>
        </p:txBody>
      </p:sp>
    </p:spTree>
    <p:extLst>
      <p:ext uri="{BB962C8B-B14F-4D97-AF65-F5344CB8AC3E}">
        <p14:creationId xmlns:p14="http://schemas.microsoft.com/office/powerpoint/2010/main" val="3433007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5589-ECE6-8F75-0F6A-743D7ABDD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4C5AE-1DBC-E4AF-D16D-4BB4EFEFB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F4B85-5618-21C9-4B48-B8F97A0929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BC272E-9BAE-DF14-56C4-730FB6E63BF1}"/>
              </a:ext>
            </a:extLst>
          </p:cNvPr>
          <p:cNvSpPr>
            <a:spLocks noGrp="1"/>
          </p:cNvSpPr>
          <p:nvPr>
            <p:ph type="sldNum" sz="quarter" idx="5"/>
          </p:nvPr>
        </p:nvSpPr>
        <p:spPr/>
        <p:txBody>
          <a:bodyPr/>
          <a:lstStyle/>
          <a:p>
            <a:fld id="{7ED1907F-849C-8E44-AF63-27265B3C298A}" type="slidenum">
              <a:rPr lang="en-US" smtClean="0"/>
              <a:t>40</a:t>
            </a:fld>
            <a:endParaRPr lang="en-US"/>
          </a:p>
        </p:txBody>
      </p:sp>
    </p:spTree>
    <p:extLst>
      <p:ext uri="{BB962C8B-B14F-4D97-AF65-F5344CB8AC3E}">
        <p14:creationId xmlns:p14="http://schemas.microsoft.com/office/powerpoint/2010/main" val="2191107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35B94-F128-D8B3-2E51-200C9E1CC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766FA-9386-3E96-E265-7768C102C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F19FD-F930-E3D1-9C9A-B40698E77CC3}"/>
              </a:ext>
            </a:extLst>
          </p:cNvPr>
          <p:cNvSpPr>
            <a:spLocks noGrp="1"/>
          </p:cNvSpPr>
          <p:nvPr>
            <p:ph type="body" idx="1"/>
          </p:nvPr>
        </p:nvSpPr>
        <p:spPr/>
        <p:txBody>
          <a:bodyPr/>
          <a:lstStyle/>
          <a:p>
            <a:pPr marL="0" marR="0">
              <a:lnSpc>
                <a:spcPct val="116000"/>
              </a:lnSpc>
              <a:spcBef>
                <a:spcPts val="0"/>
              </a:spcBef>
              <a:spcAft>
                <a:spcPts val="800"/>
              </a:spcAft>
            </a:pPr>
            <a:r>
              <a:rPr lang="en-US">
                <a:effectLst/>
              </a:rPr>
              <a:t>Breaches of test security include analyzing or copying test items, coaching students or giving students answers and changing students’ answers. We do not allow students to access to digital, electronic, or manual devices (except for approved accommodations).  Any unauthorized log-in to the Test Delivery System may also be a breach of test security. This list is not comprehensive, but this represents most issues we see when it comes to issues in test security.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Please note that the use of cell phones (including Smart Watches) by students is strictly prohibited!</a:t>
            </a:r>
          </a:p>
          <a:p>
            <a:pPr marL="0" indent="0">
              <a:lnSpc>
                <a:spcPct val="100000"/>
              </a:lnSpc>
              <a:spcBef>
                <a:spcPts val="0"/>
              </a:spcBef>
              <a:buNone/>
            </a:pPr>
            <a:endParaRPr lang="en-US" b="0">
              <a:solidFill>
                <a:schemeClr val="tx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38A4B104-732F-845E-2A8F-4C7C30C0F1BD}"/>
              </a:ext>
            </a:extLst>
          </p:cNvPr>
          <p:cNvSpPr>
            <a:spLocks noGrp="1"/>
          </p:cNvSpPr>
          <p:nvPr>
            <p:ph type="sldNum" sz="quarter" idx="5"/>
          </p:nvPr>
        </p:nvSpPr>
        <p:spPr/>
        <p:txBody>
          <a:bodyPr/>
          <a:lstStyle/>
          <a:p>
            <a:fld id="{7ED1907F-849C-8E44-AF63-27265B3C298A}" type="slidenum">
              <a:rPr lang="en-US" smtClean="0"/>
              <a:t>41</a:t>
            </a:fld>
            <a:endParaRPr lang="en-US"/>
          </a:p>
        </p:txBody>
      </p:sp>
    </p:spTree>
    <p:extLst>
      <p:ext uri="{BB962C8B-B14F-4D97-AF65-F5344CB8AC3E}">
        <p14:creationId xmlns:p14="http://schemas.microsoft.com/office/powerpoint/2010/main" val="4105007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A2F2-31A4-F412-E567-165D25951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33E76-92AC-FDD0-9E2A-0B92B8179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E0B04-EEBA-F3A5-D8C8-81FDC4E5DBC5}"/>
              </a:ext>
            </a:extLst>
          </p:cNvPr>
          <p:cNvSpPr>
            <a:spLocks noGrp="1"/>
          </p:cNvSpPr>
          <p:nvPr>
            <p:ph type="body" idx="1"/>
          </p:nvPr>
        </p:nvSpPr>
        <p:spPr/>
        <p:txBody>
          <a:bodyPr/>
          <a:lstStyle/>
          <a:p>
            <a:pPr marL="0" marR="0">
              <a:lnSpc>
                <a:spcPct val="116000"/>
              </a:lnSpc>
              <a:spcBef>
                <a:spcPts val="0"/>
              </a:spcBef>
              <a:spcAft>
                <a:spcPts val="800"/>
              </a:spcAft>
            </a:pPr>
            <a:r>
              <a:rPr lang="en-US">
                <a:effectLst/>
              </a:rPr>
              <a:t>Please be aware of the state statutes concerning test security. </a:t>
            </a:r>
            <a:r>
              <a:rPr lang="en-US" sz="1200">
                <a:cs typeface="Arial" panose="020B0604020202020204" pitchFamily="34" charset="0"/>
              </a:rPr>
              <a:t>The State Board of Education may revoke any certificate, permit, or authorization issued pursuant to said sections if the holder is found to </a:t>
            </a:r>
            <a:r>
              <a:rPr lang="en-US" sz="1200" b="1">
                <a:cs typeface="Arial" panose="020B0604020202020204" pitchFamily="34" charset="0"/>
              </a:rPr>
              <a:t>have intentionally disclosed specific questions or answers to students</a:t>
            </a:r>
            <a:r>
              <a:rPr lang="en-US" sz="1200">
                <a:cs typeface="Arial" panose="020B0604020202020204" pitchFamily="34" charset="0"/>
              </a:rPr>
              <a:t>, or otherwise improperly breached the security of any administration of a mastery examination, pursuant to section 10-14n. </a:t>
            </a:r>
            <a:endParaRPr lang="en-US">
              <a:effectLst/>
            </a:endParaRPr>
          </a:p>
        </p:txBody>
      </p:sp>
      <p:sp>
        <p:nvSpPr>
          <p:cNvPr id="4" name="Slide Number Placeholder 3">
            <a:extLst>
              <a:ext uri="{FF2B5EF4-FFF2-40B4-BE49-F238E27FC236}">
                <a16:creationId xmlns:a16="http://schemas.microsoft.com/office/drawing/2014/main" id="{048EF256-D542-E8E3-9D6E-F95732DCD919}"/>
              </a:ext>
            </a:extLst>
          </p:cNvPr>
          <p:cNvSpPr>
            <a:spLocks noGrp="1"/>
          </p:cNvSpPr>
          <p:nvPr>
            <p:ph type="sldNum" sz="quarter" idx="5"/>
          </p:nvPr>
        </p:nvSpPr>
        <p:spPr/>
        <p:txBody>
          <a:bodyPr/>
          <a:lstStyle/>
          <a:p>
            <a:fld id="{7ED1907F-849C-8E44-AF63-27265B3C298A}" type="slidenum">
              <a:rPr lang="en-US" smtClean="0"/>
              <a:t>42</a:t>
            </a:fld>
            <a:endParaRPr lang="en-US"/>
          </a:p>
        </p:txBody>
      </p:sp>
    </p:spTree>
    <p:extLst>
      <p:ext uri="{BB962C8B-B14F-4D97-AF65-F5344CB8AC3E}">
        <p14:creationId xmlns:p14="http://schemas.microsoft.com/office/powerpoint/2010/main" val="704586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Contact your School Coordinator/District Administrator immediately to report a test security.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43</a:t>
            </a:fld>
            <a:endParaRPr lang="en-US"/>
          </a:p>
        </p:txBody>
      </p:sp>
    </p:spTree>
    <p:extLst>
      <p:ext uri="{BB962C8B-B14F-4D97-AF65-F5344CB8AC3E}">
        <p14:creationId xmlns:p14="http://schemas.microsoft.com/office/powerpoint/2010/main" val="89193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table on this slide shows appropriate responses to specific problems that may come up during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Follow these suggestions: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a:t>
            </a:r>
            <a:r>
              <a:rPr lang="en-US" sz="1200"/>
              <a:t>the student is off task, encourage the student to do their best. In some cases, have the student pause the test (for less than 20 minutes) and allow the student to take a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a student requests assistance with answering a test item or manipulating an item type, the teacher may assist students in navigating the online test environment and responding to different item types (e.g., using the available global tools, such as the Mark for Review features and the Next button), but they should not assist students with any content needed to answer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If </a:t>
            </a:r>
            <a:r>
              <a:rPr lang="en-US" sz="1200"/>
              <a:t>the Test Administration Interface is accidentally closed while students are still testing, direct students to reopen the secure browser. The test examiner can navigate back to the Test Administration Interface. Re-enter the test session by entering the active Session 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the test examiner is automatically logged out of the Test Administration Interface after 30 minutes of inactivity by both the test examiner and the students, this will result in closing the test session entirely. To troubleshoot, the test examiner can create a new test session with a new Session ID. The students will need to use this to log back into the system and resume testing. Students who paused the test or were inactive for more than 20 minutes cannot go back to previously responded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44</a:t>
            </a:fld>
            <a:endParaRPr lang="en-US"/>
          </a:p>
        </p:txBody>
      </p:sp>
    </p:spTree>
    <p:extLst>
      <p:ext uri="{BB962C8B-B14F-4D97-AF65-F5344CB8AC3E}">
        <p14:creationId xmlns:p14="http://schemas.microsoft.com/office/powerpoint/2010/main" val="1674169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all students are tested under the same conditions, the test examiner should adhere strictly to the script for administering the test as published in the Test Administration Manual. These instructions are provided in the boxes on the following pages. When asked, the test examiner should answer questions raised by students but should never help the class or individual students with specific test items. No test items or passages can be read to any student for any content area, unless the student requires a designated support or accommodation as described in the Assessment Guidelines. </a:t>
            </a:r>
          </a:p>
          <a:p>
            <a:endParaRPr lang="en-US"/>
          </a:p>
          <a:p>
            <a:r>
              <a:rPr lang="en-US"/>
              <a:t>Test Administrators should distribute </a:t>
            </a:r>
          </a:p>
          <a:p>
            <a:pPr marL="171450" indent="-171450">
              <a:buFont typeface="Arial" panose="020B0604020202020204" pitchFamily="34" charset="0"/>
              <a:buChar char="•"/>
            </a:pPr>
            <a:r>
              <a:rPr lang="en-US"/>
              <a:t>scratch paper to students for all test sessions (scratch paper can include plain paper, lined paper, paddy paper, or graph paper) for ELA, math, or science.</a:t>
            </a:r>
          </a:p>
          <a:p>
            <a:pPr marL="171450" indent="-171450">
              <a:buFont typeface="Arial" panose="020B0604020202020204" pitchFamily="34" charset="0"/>
              <a:buChar char="•"/>
            </a:pPr>
            <a:r>
              <a:rPr lang="en-US"/>
              <a:t>graph paper to students in Grades 6, 7, and 8 for the mathematics assessments; and </a:t>
            </a:r>
          </a:p>
          <a:p>
            <a:pPr marL="171450" indent="-171450">
              <a:buFont typeface="Arial" panose="020B0604020202020204" pitchFamily="34" charset="0"/>
              <a:buChar char="•"/>
            </a:pPr>
            <a:r>
              <a:rPr lang="en-US"/>
              <a:t>headphones to students for the listening portion of the English language arts assessments, to students who require Audio Glossaries on the mathematics assessments, and students who require text-to-speech on either assessment.</a:t>
            </a:r>
          </a:p>
          <a:p>
            <a:endParaRPr lang="en-US"/>
          </a:p>
          <a:p>
            <a:r>
              <a:rPr lang="en-US"/>
              <a:t>Be sure to provide students with any non-embedded designated supports or accommodations that they are approved for. </a:t>
            </a:r>
          </a:p>
          <a:p>
            <a:endParaRPr lang="en-US"/>
          </a:p>
          <a:p>
            <a:r>
              <a:rPr lang="en-US"/>
              <a:t>Other reminders:</a:t>
            </a:r>
          </a:p>
          <a:p>
            <a:endParaRPr lang="en-US"/>
          </a:p>
          <a:p>
            <a:r>
              <a:rPr lang="en-US"/>
              <a:t>Instructional materials must be removed or covered, including but not limited to, information that might assist students in answering questions. This includes materials that may be displayed on bulletin boards, chalkboards or dry-erase boards, or on charts (e.g., wall charts that contain literary definitions, maps, mathematics formulas, etc.). </a:t>
            </a:r>
          </a:p>
          <a:p>
            <a:endParaRPr lang="en-US"/>
          </a:p>
          <a:p>
            <a:r>
              <a:rPr lang="en-US"/>
              <a:t>Students must be seated so there is enough space between them to minimize opportunities to look at each other’s work, or they should be provided with tabletop partitions. Students may also be tested on an individual basis as appropriate</a:t>
            </a:r>
          </a:p>
          <a:p>
            <a:endParaRPr lang="en-US"/>
          </a:p>
          <a:p>
            <a:r>
              <a:rPr lang="en-US"/>
              <a:t>If helpful, place a “TESTING—DO NOT DISTURB” sign on the door or post signs in halls and entrances rerouting hallway traffic in order to promote optimum testing conditions.</a:t>
            </a:r>
          </a:p>
        </p:txBody>
      </p:sp>
      <p:sp>
        <p:nvSpPr>
          <p:cNvPr id="4" name="Slide Number Placeholder 3"/>
          <p:cNvSpPr>
            <a:spLocks noGrp="1"/>
          </p:cNvSpPr>
          <p:nvPr>
            <p:ph type="sldNum" sz="quarter" idx="5"/>
          </p:nvPr>
        </p:nvSpPr>
        <p:spPr/>
        <p:txBody>
          <a:bodyPr/>
          <a:lstStyle/>
          <a:p>
            <a:fld id="{7ED1907F-849C-8E44-AF63-27265B3C298A}" type="slidenum">
              <a:rPr lang="en-US" smtClean="0"/>
              <a:t>45</a:t>
            </a:fld>
            <a:endParaRPr lang="en-US"/>
          </a:p>
        </p:txBody>
      </p:sp>
    </p:spTree>
    <p:extLst>
      <p:ext uri="{BB962C8B-B14F-4D97-AF65-F5344CB8AC3E}">
        <p14:creationId xmlns:p14="http://schemas.microsoft.com/office/powerpoint/2010/main" val="2422760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administrators should actively monitor and proctor the testing sessions. If a test irregularity occurs, contact your School Coordinator or District Administrator as soon as possible. </a:t>
            </a:r>
          </a:p>
          <a:p>
            <a:endParaRPr lang="en-US"/>
          </a:p>
          <a:p>
            <a:r>
              <a:rPr lang="en-US"/>
              <a:t>And remember, when unsure of what to do, reach out for help by contacting your school or district test administrator.</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46</a:t>
            </a:fld>
            <a:endParaRPr lang="en-US"/>
          </a:p>
        </p:txBody>
      </p:sp>
    </p:spTree>
    <p:extLst>
      <p:ext uri="{BB962C8B-B14F-4D97-AF65-F5344CB8AC3E}">
        <p14:creationId xmlns:p14="http://schemas.microsoft.com/office/powerpoint/2010/main" val="459283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47</a:t>
            </a:fld>
            <a:endParaRPr lang="en-US"/>
          </a:p>
        </p:txBody>
      </p:sp>
    </p:spTree>
    <p:extLst>
      <p:ext uri="{BB962C8B-B14F-4D97-AF65-F5344CB8AC3E}">
        <p14:creationId xmlns:p14="http://schemas.microsoft.com/office/powerpoint/2010/main" val="1975739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ea typeface="Calibri"/>
                <a:cs typeface="Calibri"/>
              </a:rPr>
              <a:t>There are a variety of features that are built into the test delivery interface as supports to assist students in navigating and completing their assessments. For example, students can use annotation features such as note taking, highlighting, and marking items for review. These are examples of universal tools that can be accessed by any student as needed.</a:t>
            </a:r>
          </a:p>
          <a:p>
            <a:pPr>
              <a:defRPr/>
            </a:pPr>
            <a:endParaRPr lang="en-US">
              <a:latin typeface="Calibri" panose="020F0502020204030204" pitchFamily="34" charset="0"/>
              <a:ea typeface="Calibri" panose="020F0502020204030204" pitchFamily="34" charset="0"/>
              <a:cs typeface="Calibri" panose="020F0502020204030204" pitchFamily="34" charset="0"/>
            </a:endParaRPr>
          </a:p>
          <a:p>
            <a:pPr>
              <a:defRPr/>
            </a:pPr>
            <a:r>
              <a:rPr lang="en-US">
                <a:latin typeface="Calibri"/>
                <a:ea typeface="Calibri"/>
                <a:cs typeface="Calibri"/>
              </a:rPr>
              <a:t>Other accessibility supports are available to students with a higher need but should be determined by an educator team, including but not limited to Planning and Placement Teams and Section 504 Teams. When considering eligibility for accessibility supports, determine if the student:</a:t>
            </a:r>
          </a:p>
          <a:p>
            <a:pPr marL="174625" indent="-174625">
              <a:buFont typeface="Arial" panose="020B0604020202020204" pitchFamily="34" charset="0"/>
              <a:buChar char="•"/>
              <a:defRPr/>
            </a:pPr>
            <a:r>
              <a:rPr lang="en-US">
                <a:latin typeface="Calibri"/>
                <a:ea typeface="Calibri"/>
                <a:cs typeface="Calibri"/>
              </a:rPr>
              <a:t>Is in the general education curriculum, and based on their current learning profile, they need and utilize a designated support for access.</a:t>
            </a:r>
          </a:p>
          <a:p>
            <a:pPr marL="174625" indent="-174625">
              <a:buFont typeface="Arial" panose="020B0604020202020204" pitchFamily="34" charset="0"/>
              <a:buChar char="•"/>
              <a:defRPr/>
            </a:pPr>
            <a:r>
              <a:rPr lang="en-US">
                <a:latin typeface="Calibri"/>
                <a:ea typeface="Calibri"/>
                <a:cs typeface="Calibri"/>
              </a:rPr>
              <a:t>Is an EL/ML and, based on their current learning profile, they need and utilize a designated support for access to language.</a:t>
            </a:r>
          </a:p>
          <a:p>
            <a:pPr marL="174625" indent="-174625">
              <a:buFont typeface="Arial" panose="020B0604020202020204" pitchFamily="34" charset="0"/>
              <a:buChar char="•"/>
              <a:defRPr/>
            </a:pPr>
            <a:r>
              <a:rPr lang="en-US">
                <a:latin typeface="Calibri"/>
                <a:ea typeface="Calibri"/>
                <a:cs typeface="Calibri"/>
              </a:rPr>
              <a:t>Has a Section 504 Plan or an IEP that has determined they require either a designated support or an accommodation for access.</a:t>
            </a:r>
          </a:p>
          <a:p>
            <a:pPr marL="174708" indent="-174708">
              <a:buFont typeface="Arial" panose="020B0604020202020204" pitchFamily="34" charset="0"/>
              <a:buChar char="•"/>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31774">
              <a:defRPr/>
            </a:pPr>
            <a:r>
              <a:rPr lang="en-US">
                <a:latin typeface="Calibri"/>
                <a:ea typeface="Calibri"/>
                <a:cs typeface="Calibri"/>
              </a:rPr>
              <a:t>Note: Only students with an IEP/Section 504 Plan are eligible to participate on statewide assessments with accommodations.</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48</a:t>
            </a:fld>
            <a:endParaRPr lang="en-US"/>
          </a:p>
        </p:txBody>
      </p:sp>
    </p:spTree>
    <p:extLst>
      <p:ext uri="{BB962C8B-B14F-4D97-AF65-F5344CB8AC3E}">
        <p14:creationId xmlns:p14="http://schemas.microsoft.com/office/powerpoint/2010/main" val="1707788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Educators should document each student’s strengths and barriers within their SRBI Plan, English Learner/Multilingual Learner (EL/ML) Plan, Individualized Education Program (IEP), or Section 504 Plan. By identifying and leveraging a student’s strengths, teams can better support areas where barriers to learning exist.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When reviewing a student’s profile, teams should consider critical data that demonstrate both the need for support and the effectiveness of strategies in helping the student meet specific goals and objectives.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Key components to consider when developing or reviewing a plan include:</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learning or access strengths?</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instructional needs and barriers? </a:t>
            </a:r>
          </a:p>
          <a:p>
            <a:pPr marL="342900" marR="0" lvl="0" indent="-342900">
              <a:lnSpc>
                <a:spcPct val="116000"/>
              </a:lnSpc>
              <a:spcBef>
                <a:spcPts val="0"/>
              </a:spcBef>
              <a:spcAft>
                <a:spcPts val="0"/>
              </a:spcAft>
              <a:buFont typeface="Symbol" panose="05050102010706020507" pitchFamily="18" charset="2"/>
              <a:buChar char=""/>
            </a:pPr>
            <a:r>
              <a:rPr lang="en-US">
                <a:effectLst/>
              </a:rPr>
              <a:t>How can the student’s strengths be used to support access to learning? </a:t>
            </a:r>
          </a:p>
          <a:p>
            <a:pPr marL="342900" marR="0" lvl="0" indent="-342900">
              <a:lnSpc>
                <a:spcPct val="116000"/>
              </a:lnSpc>
              <a:spcBef>
                <a:spcPts val="0"/>
              </a:spcBef>
              <a:spcAft>
                <a:spcPts val="0"/>
              </a:spcAft>
              <a:buFont typeface="Symbol" panose="05050102010706020507" pitchFamily="18" charset="2"/>
              <a:buChar char=""/>
            </a:pPr>
            <a:r>
              <a:rPr lang="en-US">
                <a:effectLst/>
              </a:rPr>
              <a:t>What access points are needed during instruction, and what strategies are currently working well? </a:t>
            </a:r>
          </a:p>
          <a:p>
            <a:pPr marL="342900" marR="0" lvl="0" indent="-342900">
              <a:lnSpc>
                <a:spcPct val="116000"/>
              </a:lnSpc>
              <a:spcBef>
                <a:spcPts val="0"/>
              </a:spcBef>
              <a:spcAft>
                <a:spcPts val="0"/>
              </a:spcAft>
              <a:buFont typeface="Symbol" panose="05050102010706020507" pitchFamily="18" charset="2"/>
              <a:buChar char=""/>
            </a:pPr>
            <a:r>
              <a:rPr lang="en-US">
                <a:effectLst/>
              </a:rPr>
              <a:t>Has an evaluation been conducted to determine the need for assistive technology? </a:t>
            </a:r>
          </a:p>
          <a:p>
            <a:pPr marL="342900" marR="0" lvl="0" indent="-342900">
              <a:lnSpc>
                <a:spcPct val="116000"/>
              </a:lnSpc>
              <a:spcBef>
                <a:spcPts val="0"/>
              </a:spcBef>
              <a:spcAft>
                <a:spcPts val="0"/>
              </a:spcAft>
              <a:buFont typeface="Symbol" panose="05050102010706020507" pitchFamily="18" charset="2"/>
              <a:buChar char=""/>
            </a:pPr>
            <a:r>
              <a:rPr lang="en-US">
                <a:effectLst/>
              </a:rPr>
              <a:t>What cognitive and psychological evaluations have been completed? </a:t>
            </a:r>
          </a:p>
          <a:p>
            <a:pPr marL="342900" marR="0" lvl="0" indent="-342900">
              <a:lnSpc>
                <a:spcPct val="116000"/>
              </a:lnSpc>
              <a:spcBef>
                <a:spcPts val="0"/>
              </a:spcBef>
              <a:spcAft>
                <a:spcPts val="800"/>
              </a:spcAft>
              <a:buFont typeface="Symbol" panose="05050102010706020507" pitchFamily="18" charset="2"/>
              <a:buChar char=""/>
            </a:pPr>
            <a:r>
              <a:rPr lang="en-US">
                <a:effectLst/>
              </a:rPr>
              <a:t>What are the findings from these assessments?</a:t>
            </a:r>
          </a:p>
          <a:p>
            <a:pPr marL="0" marR="0" lvl="0" indent="0">
              <a:lnSpc>
                <a:spcPct val="116000"/>
              </a:lnSpc>
              <a:spcBef>
                <a:spcPts val="0"/>
              </a:spcBef>
              <a:spcAft>
                <a:spcPts val="800"/>
              </a:spcAft>
              <a:buFont typeface="Symbol" panose="05050102010706020507" pitchFamily="18" charset="2"/>
              <a:buNone/>
            </a:pPr>
            <a:endParaRPr lang="en-US">
              <a:effectLst/>
            </a:endParaRPr>
          </a:p>
          <a:p>
            <a:pPr marL="0" marR="0">
              <a:lnSpc>
                <a:spcPct val="116000"/>
              </a:lnSpc>
              <a:spcBef>
                <a:spcPts val="0"/>
              </a:spcBef>
              <a:spcAft>
                <a:spcPts val="800"/>
              </a:spcAft>
            </a:pPr>
            <a:r>
              <a:rPr lang="en-US">
                <a:effectLst/>
              </a:rPr>
              <a:t>These evaluations provide valuable insights into the student’s unique learning profile, which can serve as foundational elements for designing effective supports.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Who determines the need and provision of accessibility supports?</a:t>
            </a:r>
          </a:p>
          <a:p>
            <a:pPr marL="0" marR="0">
              <a:lnSpc>
                <a:spcPct val="116000"/>
              </a:lnSpc>
              <a:spcBef>
                <a:spcPts val="0"/>
              </a:spcBef>
              <a:spcAft>
                <a:spcPts val="800"/>
              </a:spcAft>
            </a:pPr>
            <a:r>
              <a:rPr lang="en-US">
                <a:effectLst/>
              </a:rPr>
              <a:t>When considering the provision of accessibility supports for a student, the educator team should include, but not be limited to, the following staff members listed on this slide as applicable:</a:t>
            </a:r>
          </a:p>
          <a:p>
            <a:pPr marL="342900" marR="0" lvl="0" indent="-342900">
              <a:lnSpc>
                <a:spcPct val="116000"/>
              </a:lnSpc>
              <a:spcBef>
                <a:spcPts val="0"/>
              </a:spcBef>
              <a:spcAft>
                <a:spcPts val="0"/>
              </a:spcAft>
              <a:buFont typeface="Symbol" panose="05050102010706020507" pitchFamily="18" charset="2"/>
              <a:buChar char=""/>
            </a:pPr>
            <a:r>
              <a:rPr lang="en-US">
                <a:effectLst/>
              </a:rPr>
              <a:t>Classroom teacher</a:t>
            </a:r>
          </a:p>
          <a:p>
            <a:pPr marL="342900" marR="0" lvl="0" indent="-342900">
              <a:lnSpc>
                <a:spcPct val="116000"/>
              </a:lnSpc>
              <a:spcBef>
                <a:spcPts val="0"/>
              </a:spcBef>
              <a:spcAft>
                <a:spcPts val="0"/>
              </a:spcAft>
              <a:buFont typeface="Symbol" panose="05050102010706020507" pitchFamily="18" charset="2"/>
              <a:buChar char=""/>
            </a:pPr>
            <a:r>
              <a:rPr lang="en-US">
                <a:effectLst/>
              </a:rPr>
              <a:t>Special Education Teacher</a:t>
            </a:r>
          </a:p>
          <a:p>
            <a:pPr marL="342900" marR="0" lvl="0" indent="-342900">
              <a:lnSpc>
                <a:spcPct val="116000"/>
              </a:lnSpc>
              <a:spcBef>
                <a:spcPts val="0"/>
              </a:spcBef>
              <a:spcAft>
                <a:spcPts val="0"/>
              </a:spcAft>
              <a:buFont typeface="Symbol" panose="05050102010706020507" pitchFamily="18" charset="2"/>
              <a:buChar char=""/>
            </a:pPr>
            <a:r>
              <a:rPr lang="en-US">
                <a:effectLst/>
              </a:rPr>
              <a:t>English learner/multilingual learner instructor</a:t>
            </a:r>
          </a:p>
          <a:p>
            <a:pPr marL="342900" marR="0" lvl="0" indent="-342900">
              <a:lnSpc>
                <a:spcPct val="116000"/>
              </a:lnSpc>
              <a:spcBef>
                <a:spcPts val="0"/>
              </a:spcBef>
              <a:spcAft>
                <a:spcPts val="0"/>
              </a:spcAft>
              <a:buFont typeface="Symbol" panose="05050102010706020507" pitchFamily="18" charset="2"/>
              <a:buChar char=""/>
            </a:pPr>
            <a:r>
              <a:rPr lang="en-US">
                <a:effectLst/>
              </a:rPr>
              <a:t>Special service providers (e.g., speech/language specialist, reading/math coach)</a:t>
            </a:r>
          </a:p>
          <a:p>
            <a:pPr marL="342900" marR="0" lvl="0" indent="-342900">
              <a:lnSpc>
                <a:spcPct val="116000"/>
              </a:lnSpc>
              <a:spcBef>
                <a:spcPts val="0"/>
              </a:spcBef>
              <a:spcAft>
                <a:spcPts val="0"/>
              </a:spcAft>
              <a:buFont typeface="Symbol" panose="05050102010706020507" pitchFamily="18" charset="2"/>
              <a:buChar char=""/>
            </a:pPr>
            <a:r>
              <a:rPr lang="en-US">
                <a:effectLst/>
              </a:rPr>
              <a:t>Student</a:t>
            </a:r>
          </a:p>
          <a:p>
            <a:pPr marL="342900" marR="0" lvl="0" indent="-342900">
              <a:lnSpc>
                <a:spcPct val="116000"/>
              </a:lnSpc>
              <a:spcBef>
                <a:spcPts val="0"/>
              </a:spcBef>
              <a:spcAft>
                <a:spcPts val="0"/>
              </a:spcAft>
              <a:buFont typeface="Symbol" panose="05050102010706020507" pitchFamily="18" charset="2"/>
              <a:buChar char=""/>
            </a:pPr>
            <a:r>
              <a:rPr lang="en-US">
                <a:effectLst/>
              </a:rPr>
              <a:t>Parent/Guardian</a:t>
            </a:r>
          </a:p>
          <a:p>
            <a:pPr marL="342900" marR="0" lvl="0" indent="-342900">
              <a:lnSpc>
                <a:spcPct val="116000"/>
              </a:lnSpc>
              <a:spcBef>
                <a:spcPts val="0"/>
              </a:spcBef>
              <a:spcAft>
                <a:spcPts val="0"/>
              </a:spcAft>
              <a:buFont typeface="Symbol" panose="05050102010706020507" pitchFamily="18" charset="2"/>
              <a:buChar char=""/>
            </a:pPr>
            <a:r>
              <a:rPr lang="en-US">
                <a:effectLst/>
              </a:rPr>
              <a:t>Planning and Placement Team</a:t>
            </a:r>
          </a:p>
          <a:p>
            <a:pPr marL="342900" marR="0" lvl="0" indent="-342900">
              <a:lnSpc>
                <a:spcPct val="116000"/>
              </a:lnSpc>
              <a:spcBef>
                <a:spcPts val="0"/>
              </a:spcBef>
              <a:spcAft>
                <a:spcPts val="800"/>
              </a:spcAft>
              <a:buFont typeface="Symbol" panose="05050102010706020507" pitchFamily="18" charset="2"/>
              <a:buChar char=""/>
            </a:pPr>
            <a:r>
              <a:rPr lang="en-US">
                <a:effectLst/>
              </a:rPr>
              <a:t>Section 504 Team</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49</a:t>
            </a:fld>
            <a:endParaRPr lang="en-US"/>
          </a:p>
        </p:txBody>
      </p:sp>
    </p:spTree>
    <p:extLst>
      <p:ext uri="{BB962C8B-B14F-4D97-AF65-F5344CB8AC3E}">
        <p14:creationId xmlns:p14="http://schemas.microsoft.com/office/powerpoint/2010/main" val="56111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Rosado oversees the Connecticut SAT School Day and PSAT/AP Assessments among other projects.</a:t>
            </a:r>
          </a:p>
          <a:p>
            <a:r>
              <a:rPr lang="en-US"/>
              <a:t>Pei-Hsuan Chiu is our psychometrician that oversees all things related to data analysis and reporting.</a:t>
            </a:r>
          </a:p>
          <a:p>
            <a:r>
              <a:rPr lang="en-US"/>
              <a:t>Michael Sabados also supports the analysis and reporting of student and accountability data and advises on English learners testing supports. He also works closely on Connecticut’s English Language Proficiency Assessment (LAS Links) for English learners/multilingual learners in Grades K-12.</a:t>
            </a:r>
          </a:p>
          <a:p>
            <a:endParaRPr lang="en-US"/>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5</a:t>
            </a:fld>
            <a:endParaRPr lang="en-US"/>
          </a:p>
        </p:txBody>
      </p:sp>
    </p:spTree>
    <p:extLst>
      <p:ext uri="{BB962C8B-B14F-4D97-AF65-F5344CB8AC3E}">
        <p14:creationId xmlns:p14="http://schemas.microsoft.com/office/powerpoint/2010/main" val="1762367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When considering accessibility supports, educators, including those on the PPT and Section 504 Teams should consider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strengths that can be built upon to increase access?</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barriers the student is currently facing in accessing the learning environment?</a:t>
            </a:r>
          </a:p>
          <a:p>
            <a:pPr marL="342900" marR="0" lvl="0" indent="-342900">
              <a:lnSpc>
                <a:spcPct val="116000"/>
              </a:lnSpc>
              <a:spcBef>
                <a:spcPts val="0"/>
              </a:spcBef>
              <a:spcAft>
                <a:spcPts val="0"/>
              </a:spcAft>
              <a:buFont typeface="Symbol" panose="05050102010706020507" pitchFamily="18" charset="2"/>
              <a:buChar char=""/>
            </a:pPr>
            <a:r>
              <a:rPr lang="en-US">
                <a:effectLst/>
              </a:rPr>
              <a:t>What tools are they currently using with success (automaticity, accuracy, independence, positive reporting by student)?</a:t>
            </a:r>
          </a:p>
          <a:p>
            <a:pPr marL="342900" marR="0" lvl="0" indent="-342900">
              <a:lnSpc>
                <a:spcPct val="116000"/>
              </a:lnSpc>
              <a:spcBef>
                <a:spcPts val="0"/>
              </a:spcBef>
              <a:spcAft>
                <a:spcPts val="800"/>
              </a:spcAft>
              <a:buFont typeface="Symbol" panose="05050102010706020507" pitchFamily="18" charset="2"/>
              <a:buChar char=""/>
            </a:pPr>
            <a:r>
              <a:rPr lang="en-US">
                <a:effectLst/>
              </a:rPr>
              <a:t>Has the team reviewed accessibility through the continuum of supports? (Low to High)?</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Trialing supports is key in determining if the accessibility tool is the right fit for the student in effort to reduce barriers. Educators can use practice tests and interim assessments to ensure the student is able to and wants to use the support. Take time to talk with the student to discuss if the student sees benefit to the tool, and uses it with accuracy, automaticity, and with independence. By doing this you will gain information to ensure appropriate accessibility supports. Consider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Has the student practiced with these tools before?</a:t>
            </a:r>
          </a:p>
          <a:p>
            <a:pPr marL="342900" marR="0" lvl="0" indent="-342900">
              <a:lnSpc>
                <a:spcPct val="116000"/>
              </a:lnSpc>
              <a:spcBef>
                <a:spcPts val="0"/>
              </a:spcBef>
              <a:spcAft>
                <a:spcPts val="0"/>
              </a:spcAft>
              <a:buFont typeface="Symbol" panose="05050102010706020507" pitchFamily="18" charset="2"/>
              <a:buChar char=""/>
            </a:pPr>
            <a:r>
              <a:rPr lang="en-US">
                <a:effectLst/>
              </a:rPr>
              <a:t>Has the student used these tools within the instructional setting?</a:t>
            </a:r>
          </a:p>
          <a:p>
            <a:pPr marL="342900" marR="0" lvl="0" indent="-342900">
              <a:lnSpc>
                <a:spcPct val="116000"/>
              </a:lnSpc>
              <a:spcBef>
                <a:spcPts val="0"/>
              </a:spcBef>
              <a:spcAft>
                <a:spcPts val="0"/>
              </a:spcAft>
              <a:buFont typeface="Symbol" panose="05050102010706020507" pitchFamily="18" charset="2"/>
              <a:buChar char=""/>
            </a:pPr>
            <a:r>
              <a:rPr lang="en-US">
                <a:effectLst/>
              </a:rPr>
              <a:t>How does the student report they feel about the tool, does it help or is it confusing to use?</a:t>
            </a:r>
          </a:p>
          <a:p>
            <a:pPr marL="342900" marR="0" lvl="0" indent="-342900">
              <a:lnSpc>
                <a:spcPct val="116000"/>
              </a:lnSpc>
              <a:spcBef>
                <a:spcPts val="0"/>
              </a:spcBef>
              <a:spcAft>
                <a:spcPts val="0"/>
              </a:spcAft>
              <a:buFont typeface="Symbol" panose="05050102010706020507" pitchFamily="18" charset="2"/>
              <a:buChar char=""/>
            </a:pPr>
            <a:r>
              <a:rPr lang="en-US">
                <a:effectLst/>
              </a:rPr>
              <a:t>Is there evidence to support that this tool reduces the barrier?</a:t>
            </a:r>
          </a:p>
          <a:p>
            <a:pPr marL="342900" marR="0" lvl="0" indent="-342900">
              <a:lnSpc>
                <a:spcPct val="116000"/>
              </a:lnSpc>
              <a:spcBef>
                <a:spcPts val="0"/>
              </a:spcBef>
              <a:spcAft>
                <a:spcPts val="800"/>
              </a:spcAft>
              <a:buFont typeface="Symbol" panose="05050102010706020507" pitchFamily="18" charset="2"/>
              <a:buChar char=""/>
            </a:pPr>
            <a:r>
              <a:rPr lang="en-US">
                <a:effectLst/>
              </a:rPr>
              <a:t>How well do students who receive universal tools, designated supports, language supports, and accommodations perform on assessments (e.g., Smarter Balanced, NGSS, summative and interim)?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students are not meeting the expected level of performance, is it due to:</a:t>
            </a:r>
          </a:p>
          <a:p>
            <a:pPr marL="342900" marR="0" lvl="0" indent="-342900">
              <a:lnSpc>
                <a:spcPct val="116000"/>
              </a:lnSpc>
              <a:spcBef>
                <a:spcPts val="0"/>
              </a:spcBef>
              <a:spcAft>
                <a:spcPts val="0"/>
              </a:spcAft>
              <a:buFont typeface="Symbol" panose="05050102010706020507" pitchFamily="18" charset="2"/>
              <a:buChar char=""/>
            </a:pPr>
            <a:r>
              <a:rPr lang="en-US">
                <a:effectLst/>
              </a:rPr>
              <a:t>Students not having access to the necessary instruction?</a:t>
            </a:r>
          </a:p>
          <a:p>
            <a:pPr marL="342900" marR="0" lvl="0" indent="-342900">
              <a:lnSpc>
                <a:spcPct val="116000"/>
              </a:lnSpc>
              <a:spcBef>
                <a:spcPts val="0"/>
              </a:spcBef>
              <a:spcAft>
                <a:spcPts val="0"/>
              </a:spcAft>
              <a:buFont typeface="Symbol" panose="05050102010706020507" pitchFamily="18" charset="2"/>
              <a:buChar char=""/>
            </a:pPr>
            <a:r>
              <a:rPr lang="en-US">
                <a:effectLst/>
              </a:rPr>
              <a:t>Students not receiving the appropriate universal tools, designated supports, language supports or accommodations?</a:t>
            </a:r>
          </a:p>
          <a:p>
            <a:pPr marL="342900" marR="0" lvl="0" indent="-342900">
              <a:lnSpc>
                <a:spcPct val="116000"/>
              </a:lnSpc>
              <a:spcBef>
                <a:spcPts val="0"/>
              </a:spcBef>
              <a:spcAft>
                <a:spcPts val="0"/>
              </a:spcAft>
              <a:buFont typeface="Symbol" panose="05050102010706020507" pitchFamily="18" charset="2"/>
              <a:buChar char=""/>
            </a:pPr>
            <a:r>
              <a:rPr lang="en-US">
                <a:effectLst/>
              </a:rPr>
              <a:t>Students using universal tools, designated supports, or accommodations that were not effective?</a:t>
            </a:r>
          </a:p>
          <a:p>
            <a:pPr marL="342900" marR="0" lvl="0" indent="-342900">
              <a:lnSpc>
                <a:spcPct val="116000"/>
              </a:lnSpc>
              <a:spcBef>
                <a:spcPts val="0"/>
              </a:spcBef>
              <a:spcAft>
                <a:spcPts val="800"/>
              </a:spcAft>
              <a:buFont typeface="Symbol" panose="05050102010706020507" pitchFamily="18" charset="2"/>
              <a:buChar char=""/>
            </a:pPr>
            <a:r>
              <a:rPr lang="en-US">
                <a:effectLst/>
              </a:rPr>
              <a:t>Students unfamiliar with how to use and/or access the universal tools, designated supports, or accommodations?</a:t>
            </a:r>
          </a:p>
          <a:p>
            <a:pPr marL="342900" marR="0" lvl="0" indent="-342900" algn="l" defTabSz="914400" rtl="0" eaLnBrk="1" fontAlgn="auto" latinLnBrk="0" hangingPunct="1">
              <a:lnSpc>
                <a:spcPct val="116000"/>
              </a:lnSpc>
              <a:spcBef>
                <a:spcPts val="0"/>
              </a:spcBef>
              <a:spcAft>
                <a:spcPts val="800"/>
              </a:spcAft>
              <a:buClrTx/>
              <a:buSzTx/>
              <a:buFont typeface="Symbol" panose="05050102010706020507" pitchFamily="18" charset="2"/>
              <a:buChar char=""/>
              <a:tabLst/>
              <a:defRPr/>
            </a:pPr>
            <a:r>
              <a:rPr lang="en-US">
                <a:effectLst/>
              </a:rPr>
              <a:t>What combinations of universal tools, designated supports, language supports, and accommodations seem to be effective? What data do you have to support this?</a:t>
            </a:r>
          </a:p>
          <a:p>
            <a:pPr marL="0" marR="0" lvl="0" indent="0">
              <a:lnSpc>
                <a:spcPct val="116000"/>
              </a:lnSpc>
              <a:spcBef>
                <a:spcPts val="0"/>
              </a:spcBef>
              <a:spcAft>
                <a:spcPts val="800"/>
              </a:spcAft>
              <a:buFont typeface="Symbol" panose="05050102010706020507" pitchFamily="18" charset="2"/>
              <a:buNone/>
            </a:pPr>
            <a:endParaRPr lang="en-US">
              <a:effectLst/>
            </a:endParaRPr>
          </a:p>
          <a:p>
            <a:pPr marL="174708" indent="-174708">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50</a:t>
            </a:fld>
            <a:endParaRPr lang="en-US"/>
          </a:p>
        </p:txBody>
      </p:sp>
    </p:spTree>
    <p:extLst>
      <p:ext uri="{BB962C8B-B14F-4D97-AF65-F5344CB8AC3E}">
        <p14:creationId xmlns:p14="http://schemas.microsoft.com/office/powerpoint/2010/main" val="872284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mn-lt"/>
              </a:rPr>
              <a:t>Educator Teams, including IEP and 504 Teams, and those planning designated supports for students without formal plans (such as Els/MLs) should have a clear understanding of both the purpose and functionality of each accessibility within the online testing environment. This understanding should be grounded in the student’s documented plan before making any determinations.</a:t>
            </a:r>
            <a:r>
              <a:rPr lang="en-US" sz="1200" b="0" i="0">
                <a:solidFill>
                  <a:srgbClr val="444444"/>
                </a:solidFill>
                <a:effectLst/>
                <a:latin typeface="+mn-lt"/>
              </a:rPr>
              <a:t>​</a:t>
            </a:r>
            <a:endParaRPr lang="en-US" b="0" i="0">
              <a:solidFill>
                <a:srgbClr val="444444"/>
              </a:solidFill>
              <a:effectLst/>
              <a:latin typeface="+mn-lt"/>
            </a:endParaRPr>
          </a:p>
          <a:p>
            <a:pPr algn="l" rtl="0" fontAlgn="base"/>
            <a:r>
              <a:rPr lang="en-US" sz="1200" b="0" i="0" u="none" strike="noStrike">
                <a:solidFill>
                  <a:srgbClr val="000000"/>
                </a:solidFill>
                <a:effectLst/>
                <a:latin typeface="+mn-lt"/>
              </a:rPr>
              <a:t>Key considerations include:  </a:t>
            </a:r>
            <a:r>
              <a:rPr lang="en-US" sz="1200" b="0" i="0">
                <a:solidFill>
                  <a:srgbClr val="444444"/>
                </a:solidFill>
                <a:effectLst/>
                <a:latin typeface="+mn-lt"/>
              </a:rPr>
              <a:t>​</a:t>
            </a:r>
            <a:endParaRPr lang="en-US" b="0" i="0">
              <a:solidFill>
                <a:srgbClr val="444444"/>
              </a:solidFill>
              <a:effectLst/>
              <a:latin typeface="+mn-lt"/>
            </a:endParaRPr>
          </a:p>
          <a:p>
            <a:pPr algn="l" rtl="0" fontAlgn="base">
              <a:buFont typeface="Arial" panose="020B0604020202020204" pitchFamily="34" charset="0"/>
              <a:buChar char="•"/>
            </a:pPr>
            <a:r>
              <a:rPr lang="en-US" sz="1200" b="0" i="0" u="none" strike="noStrike">
                <a:solidFill>
                  <a:srgbClr val="000000"/>
                </a:solidFill>
                <a:effectLst/>
                <a:latin typeface="+mn-lt"/>
              </a:rPr>
              <a:t>Accessibility supports are not a one size fits all.  </a:t>
            </a:r>
            <a:r>
              <a:rPr lang="en-US" sz="1200" b="0" i="0">
                <a:solidFill>
                  <a:srgbClr val="444444"/>
                </a:solidFill>
                <a:effectLst/>
                <a:latin typeface="+mn-lt"/>
              </a:rPr>
              <a:t>​</a:t>
            </a:r>
          </a:p>
          <a:p>
            <a:pPr algn="l" rtl="0" fontAlgn="base">
              <a:buFont typeface="Arial" panose="020B0604020202020204" pitchFamily="34" charset="0"/>
              <a:buChar char="•"/>
            </a:pPr>
            <a:r>
              <a:rPr lang="en-US" sz="1200" b="0" i="0" u="none" strike="noStrike">
                <a:solidFill>
                  <a:srgbClr val="000000"/>
                </a:solidFill>
                <a:effectLst/>
                <a:latin typeface="+mn-lt"/>
              </a:rPr>
              <a:t>More supports do not necessarily lead to a better test experience. </a:t>
            </a:r>
            <a:r>
              <a:rPr lang="en-US" sz="1200" b="0" i="0">
                <a:solidFill>
                  <a:srgbClr val="444444"/>
                </a:solidFill>
                <a:effectLst/>
                <a:latin typeface="+mn-lt"/>
              </a:rPr>
              <a:t>​</a:t>
            </a:r>
          </a:p>
          <a:p>
            <a:pPr algn="l" rtl="0" fontAlgn="base">
              <a:buFont typeface="Arial" panose="020B0604020202020204" pitchFamily="34" charset="0"/>
              <a:buChar char="•"/>
            </a:pPr>
            <a:r>
              <a:rPr lang="en-US" sz="1200" b="0" i="0" u="none" strike="noStrike">
                <a:solidFill>
                  <a:srgbClr val="000000"/>
                </a:solidFill>
                <a:effectLst/>
                <a:latin typeface="+mn-lt"/>
              </a:rPr>
              <a:t>Conflicting supports can cause confusion during the test set up and administration and may result in test irregularities. </a:t>
            </a:r>
            <a:r>
              <a:rPr lang="en-US" sz="1200" b="0" i="0">
                <a:solidFill>
                  <a:srgbClr val="444444"/>
                </a:solidFill>
                <a:effectLst/>
                <a:latin typeface="+mn-lt"/>
              </a:rPr>
              <a:t>​</a:t>
            </a:r>
          </a:p>
          <a:p>
            <a:pPr algn="l" rtl="0" fontAlgn="base"/>
            <a:r>
              <a:rPr lang="en-US" sz="1200" b="0" i="0">
                <a:solidFill>
                  <a:srgbClr val="444444"/>
                </a:solidFill>
                <a:effectLst/>
                <a:latin typeface="+mn-lt"/>
              </a:rPr>
              <a:t>​</a:t>
            </a:r>
            <a:endParaRPr lang="en-US" b="0" i="0">
              <a:solidFill>
                <a:srgbClr val="444444"/>
              </a:solidFill>
              <a:effectLst/>
              <a:latin typeface="+mn-lt"/>
            </a:endParaRPr>
          </a:p>
          <a:p>
            <a:pPr algn="l" rtl="0" fontAlgn="base"/>
            <a:r>
              <a:rPr lang="en-US" sz="1200" b="1" i="0" u="none" strike="noStrike">
                <a:solidFill>
                  <a:srgbClr val="000000"/>
                </a:solidFill>
                <a:effectLst/>
                <a:latin typeface="+mn-lt"/>
              </a:rPr>
              <a:t>Below are key resources:</a:t>
            </a:r>
            <a:r>
              <a:rPr lang="en-US" sz="1200" b="0" i="0">
                <a:solidFill>
                  <a:srgbClr val="444444"/>
                </a:solidFill>
                <a:effectLst/>
                <a:latin typeface="+mn-lt"/>
              </a:rPr>
              <a:t>​</a:t>
            </a:r>
            <a:endParaRPr lang="en-US" b="0" i="0">
              <a:solidFill>
                <a:srgbClr val="444444"/>
              </a:solidFill>
              <a:effectLst/>
              <a:latin typeface="+mn-lt"/>
            </a:endParaRPr>
          </a:p>
          <a:p>
            <a:pPr algn="l" rtl="0" fontAlgn="base">
              <a:buFont typeface="Arial" panose="020B0604020202020204" pitchFamily="34" charset="0"/>
              <a:buChar char="•"/>
            </a:pPr>
            <a:r>
              <a:rPr lang="en-US" sz="1200" b="0" i="0" u="sng" strike="noStrike">
                <a:solidFill>
                  <a:srgbClr val="0563C1"/>
                </a:solidFill>
                <a:effectLst/>
                <a:latin typeface="+mn-lt"/>
                <a:hlinkClick r:id="rId3"/>
              </a:rPr>
              <a:t>Accessibility Considerations</a:t>
            </a:r>
            <a:r>
              <a:rPr lang="en-US" sz="1200" b="0" i="0">
                <a:solidFill>
                  <a:srgbClr val="444444"/>
                </a:solidFill>
                <a:effectLst/>
                <a:latin typeface="+mn-lt"/>
              </a:rPr>
              <a:t>​</a:t>
            </a:r>
          </a:p>
          <a:p>
            <a:pPr algn="l" rtl="0" fontAlgn="base">
              <a:buFont typeface="Arial" panose="020B0604020202020204" pitchFamily="34" charset="0"/>
              <a:buChar char="•"/>
            </a:pPr>
            <a:r>
              <a:rPr lang="en-US" sz="1200" b="0" i="0" u="sng" strike="noStrike">
                <a:solidFill>
                  <a:srgbClr val="0563C1"/>
                </a:solidFill>
                <a:effectLst/>
                <a:latin typeface="+mn-lt"/>
                <a:hlinkClick r:id="rId4"/>
              </a:rPr>
              <a:t>CSDE Assessment Guidelines</a:t>
            </a:r>
            <a:r>
              <a:rPr lang="en-US" sz="1200" b="0" i="0" u="none" strike="noStrike">
                <a:solidFill>
                  <a:srgbClr val="000000"/>
                </a:solidFill>
                <a:effectLst/>
                <a:latin typeface="+mn-lt"/>
              </a:rPr>
              <a:t> </a:t>
            </a:r>
            <a:r>
              <a:rPr lang="en-US" sz="1200" b="0" i="0">
                <a:solidFill>
                  <a:srgbClr val="444444"/>
                </a:solidFill>
                <a:effectLst/>
                <a:latin typeface="+mn-lt"/>
              </a:rPr>
              <a:t>​</a:t>
            </a:r>
          </a:p>
          <a:p>
            <a:pPr algn="l" rtl="0" fontAlgn="base">
              <a:buFont typeface="Arial" panose="020B0604020202020204" pitchFamily="34" charset="0"/>
              <a:buChar char="•"/>
            </a:pPr>
            <a:r>
              <a:rPr lang="en-US" sz="1200" b="0" i="0" u="sng" strike="noStrike">
                <a:solidFill>
                  <a:srgbClr val="0563C1"/>
                </a:solidFill>
                <a:effectLst/>
                <a:latin typeface="+mn-lt"/>
                <a:hlinkClick r:id="rId5"/>
              </a:rPr>
              <a:t>Description of Designated Supports and Accommodations for Smarter Balanced and Next Generation Science Standards Assessment</a:t>
            </a:r>
            <a:r>
              <a:rPr lang="en-US" sz="1200" b="0" i="0" u="none" strike="noStrike">
                <a:solidFill>
                  <a:srgbClr val="000000"/>
                </a:solidFill>
                <a:effectLst/>
                <a:latin typeface="+mn-lt"/>
              </a:rPr>
              <a:t> (abridged description of accessibility supports)</a:t>
            </a:r>
            <a:r>
              <a:rPr lang="en-US" sz="1200" b="0" i="0">
                <a:solidFill>
                  <a:srgbClr val="444444"/>
                </a:solidFill>
                <a:effectLst/>
                <a:latin typeface="+mn-lt"/>
              </a:rPr>
              <a:t>​</a:t>
            </a:r>
          </a:p>
          <a:p>
            <a:pPr algn="l" rtl="0" fontAlgn="base">
              <a:buFont typeface="Arial" panose="020B0604020202020204" pitchFamily="34" charset="0"/>
              <a:buChar char="•"/>
            </a:pPr>
            <a:r>
              <a:rPr lang="en-US" sz="1200" b="0" i="0" u="sng" strike="noStrike">
                <a:solidFill>
                  <a:srgbClr val="0563C1"/>
                </a:solidFill>
                <a:effectLst/>
                <a:latin typeface="+mn-lt"/>
                <a:hlinkClick r:id="rId6"/>
              </a:rPr>
              <a:t>Accessibility Chart</a:t>
            </a:r>
            <a:r>
              <a:rPr lang="en-US" sz="1200" b="0" i="0" u="none" strike="noStrike">
                <a:solidFill>
                  <a:srgbClr val="000000"/>
                </a:solidFill>
                <a:effectLst/>
                <a:latin typeface="+mn-lt"/>
              </a:rPr>
              <a:t> </a:t>
            </a:r>
            <a:r>
              <a:rPr lang="en-US" sz="1200" b="0" i="0">
                <a:solidFill>
                  <a:srgbClr val="444444"/>
                </a:solidFill>
                <a:effectLst/>
                <a:latin typeface="+mn-lt"/>
              </a:rPr>
              <a:t>​</a:t>
            </a:r>
          </a:p>
          <a:p>
            <a:pPr algn="l" rtl="0" fontAlgn="base">
              <a:buFont typeface="Arial" panose="020B0604020202020204" pitchFamily="34" charset="0"/>
              <a:buChar char="•"/>
            </a:pPr>
            <a:r>
              <a:rPr lang="en-US" sz="1200" b="0" i="0" u="sng" strike="noStrike">
                <a:solidFill>
                  <a:srgbClr val="0563C1"/>
                </a:solidFill>
                <a:effectLst/>
                <a:latin typeface="+mn-lt"/>
                <a:hlinkClick r:id="rId7"/>
              </a:rPr>
              <a:t>Assessment Resources for Planning and Placement and Section 504 Teams Quick Guide</a:t>
            </a:r>
            <a:r>
              <a:rPr lang="en-US" sz="1200" b="0" i="0" u="none" strike="noStrike">
                <a:solidFill>
                  <a:srgbClr val="000000"/>
                </a:solidFill>
                <a:effectLst/>
                <a:latin typeface="+mn-lt"/>
              </a:rPr>
              <a:t> </a:t>
            </a:r>
            <a:endParaRPr lang="en-US" sz="1200" b="0" i="0">
              <a:solidFill>
                <a:srgbClr val="444444"/>
              </a:solidFill>
              <a:effectLst/>
              <a:latin typeface="+mn-lt"/>
            </a:endParaRP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51</a:t>
            </a:fld>
            <a:endParaRPr lang="en-US"/>
          </a:p>
        </p:txBody>
      </p:sp>
    </p:spTree>
    <p:extLst>
      <p:ext uri="{BB962C8B-B14F-4D97-AF65-F5344CB8AC3E}">
        <p14:creationId xmlns:p14="http://schemas.microsoft.com/office/powerpoint/2010/main" val="2931218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303F-5D56-F5E7-BAC8-65D07CE29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785F1-192D-3AAC-7897-27CE8B9EE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91FAC-A6EB-AFE6-6FE4-65BF3381C149}"/>
              </a:ext>
            </a:extLst>
          </p:cNvPr>
          <p:cNvSpPr>
            <a:spLocks noGrp="1"/>
          </p:cNvSpPr>
          <p:nvPr>
            <p:ph type="body" idx="1"/>
          </p:nvPr>
        </p:nvSpPr>
        <p:spPr/>
        <p:txBody>
          <a:bodyPr/>
          <a:lstStyle/>
          <a:p>
            <a:pPr algn="l" rtl="0" fontAlgn="base">
              <a:buFont typeface="Arial" panose="020B0604020202020204" pitchFamily="34" charset="0"/>
              <a:buNone/>
            </a:pPr>
            <a:endParaRPr lang="en-US" sz="1200" b="0" i="0">
              <a:solidFill>
                <a:srgbClr val="444444"/>
              </a:solidFill>
              <a:effectLst/>
              <a:latin typeface="Arial" panose="020B0604020202020204" pitchFamily="34" charset="0"/>
            </a:endParaRPr>
          </a:p>
          <a:p>
            <a:pPr algn="l" rtl="0" fontAlgn="base"/>
            <a:r>
              <a:rPr lang="en-US" sz="1200" b="0" i="0" u="none" strike="noStrike">
                <a:solidFill>
                  <a:srgbClr val="000000"/>
                </a:solidFill>
                <a:effectLst/>
                <a:latin typeface="+mn-lt"/>
              </a:rPr>
              <a:t>Common examples of conflicting accommodations include: </a:t>
            </a:r>
            <a:r>
              <a:rPr lang="en-US" sz="1200" b="0" i="0">
                <a:solidFill>
                  <a:srgbClr val="444444"/>
                </a:solidFill>
                <a:effectLst/>
                <a:latin typeface="+mn-lt"/>
              </a:rPr>
              <a:t>​</a:t>
            </a:r>
            <a:endParaRPr lang="en-US" b="0" i="0">
              <a:solidFill>
                <a:srgbClr val="444444"/>
              </a:solidFill>
              <a:effectLst/>
              <a:latin typeface="+mn-lt"/>
            </a:endParaRPr>
          </a:p>
          <a:p>
            <a:pPr algn="l" rtl="0" fontAlgn="base">
              <a:buFont typeface="Arial" panose="020B0604020202020204" pitchFamily="34" charset="0"/>
              <a:buChar char="•"/>
            </a:pPr>
            <a:r>
              <a:rPr lang="en-US" sz="1200" b="0" i="0" u="none" strike="noStrike">
                <a:solidFill>
                  <a:srgbClr val="000000"/>
                </a:solidFill>
                <a:effectLst/>
                <a:latin typeface="+mn-lt"/>
              </a:rPr>
              <a:t>Embedded Text-to-Speech vs. Non-Embedded Read Aloud  </a:t>
            </a:r>
            <a:r>
              <a:rPr lang="en-US" sz="1200" b="0" i="0">
                <a:solidFill>
                  <a:srgbClr val="444444"/>
                </a:solidFill>
                <a:effectLst/>
                <a:latin typeface="+mn-lt"/>
              </a:rPr>
              <a:t>​</a:t>
            </a:r>
          </a:p>
          <a:p>
            <a:pPr algn="l" rtl="0" fontAlgn="base">
              <a:buFont typeface="Arial" panose="020B0604020202020204" pitchFamily="34" charset="0"/>
              <a:buChar char="•"/>
            </a:pPr>
            <a:r>
              <a:rPr lang="en-US" sz="1200" b="0" i="0" u="none" strike="noStrike">
                <a:solidFill>
                  <a:srgbClr val="000000"/>
                </a:solidFill>
                <a:effectLst/>
                <a:latin typeface="+mn-lt"/>
              </a:rPr>
              <a:t>Embedded Speech-to-Text vs. Scribe </a:t>
            </a:r>
            <a:r>
              <a:rPr lang="en-US" sz="1200" b="0" i="0">
                <a:solidFill>
                  <a:srgbClr val="444444"/>
                </a:solidFill>
                <a:effectLst/>
                <a:latin typeface="+mn-lt"/>
              </a:rPr>
              <a:t>​</a:t>
            </a:r>
          </a:p>
          <a:p>
            <a:pPr algn="l" rtl="0" fontAlgn="base">
              <a:buFont typeface="Arial" panose="020B0604020202020204" pitchFamily="34" charset="0"/>
              <a:buChar char="•"/>
            </a:pPr>
            <a:r>
              <a:rPr lang="en-US" sz="1200" b="0" i="0" u="none" strike="noStrike">
                <a:solidFill>
                  <a:srgbClr val="000000"/>
                </a:solidFill>
                <a:effectLst/>
                <a:latin typeface="+mn-lt"/>
              </a:rPr>
              <a:t>Embedded Color Contrast vs. Non-Embedded Color Contrast or Color Overlay  </a:t>
            </a:r>
            <a:r>
              <a:rPr lang="en-US" sz="1200" b="0" i="0">
                <a:solidFill>
                  <a:srgbClr val="444444"/>
                </a:solidFill>
                <a:effectLst/>
                <a:latin typeface="+mn-lt"/>
              </a:rPr>
              <a:t>​</a:t>
            </a:r>
          </a:p>
          <a:p>
            <a:pPr algn="l" rtl="0" fontAlgn="base">
              <a:buFont typeface="Arial" panose="020B0604020202020204" pitchFamily="34" charset="0"/>
              <a:buChar char="•"/>
            </a:pPr>
            <a:r>
              <a:rPr lang="en-US" sz="1200" b="0" i="0" u="none" strike="noStrike">
                <a:solidFill>
                  <a:srgbClr val="000000"/>
                </a:solidFill>
                <a:effectLst/>
                <a:latin typeface="+mn-lt"/>
              </a:rPr>
              <a:t>Print Size vs. Large Print (Note: </a:t>
            </a:r>
            <a:r>
              <a:rPr lang="en-US" sz="1200" b="0" i="1" u="none" strike="noStrike">
                <a:solidFill>
                  <a:srgbClr val="000000"/>
                </a:solidFill>
                <a:effectLst/>
                <a:latin typeface="+mn-lt"/>
              </a:rPr>
              <a:t>Large Print</a:t>
            </a:r>
            <a:r>
              <a:rPr lang="en-US" sz="1200" b="0" i="0" u="none" strike="noStrike">
                <a:solidFill>
                  <a:srgbClr val="000000"/>
                </a:solidFill>
                <a:effectLst/>
                <a:latin typeface="+mn-lt"/>
              </a:rPr>
              <a:t> refers to a separate Large Print Test Booklet. Students using Large Print do not take an online assessment.)</a:t>
            </a:r>
            <a:r>
              <a:rPr lang="en-US" sz="1200" b="0" i="0">
                <a:solidFill>
                  <a:srgbClr val="444444"/>
                </a:solidFill>
                <a:effectLst/>
                <a:latin typeface="+mn-lt"/>
              </a:rPr>
              <a:t>​</a:t>
            </a:r>
            <a:endParaRPr lang="en-US">
              <a:latin typeface="+mn-lt"/>
            </a:endParaRPr>
          </a:p>
        </p:txBody>
      </p:sp>
      <p:sp>
        <p:nvSpPr>
          <p:cNvPr id="4" name="Slide Number Placeholder 3">
            <a:extLst>
              <a:ext uri="{FF2B5EF4-FFF2-40B4-BE49-F238E27FC236}">
                <a16:creationId xmlns:a16="http://schemas.microsoft.com/office/drawing/2014/main" id="{5C2F647D-7BB3-3A7C-5B79-A13D7EF6CE42}"/>
              </a:ext>
            </a:extLst>
          </p:cNvPr>
          <p:cNvSpPr>
            <a:spLocks noGrp="1"/>
          </p:cNvSpPr>
          <p:nvPr>
            <p:ph type="sldNum" sz="quarter" idx="5"/>
          </p:nvPr>
        </p:nvSpPr>
        <p:spPr/>
        <p:txBody>
          <a:bodyPr/>
          <a:lstStyle/>
          <a:p>
            <a:fld id="{7ED1907F-849C-8E44-AF63-27265B3C298A}" type="slidenum">
              <a:rPr lang="en-US" smtClean="0"/>
              <a:t>52</a:t>
            </a:fld>
            <a:endParaRPr lang="en-US"/>
          </a:p>
        </p:txBody>
      </p:sp>
    </p:spTree>
    <p:extLst>
      <p:ext uri="{BB962C8B-B14F-4D97-AF65-F5344CB8AC3E}">
        <p14:creationId xmlns:p14="http://schemas.microsoft.com/office/powerpoint/2010/main" val="4111675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Technology empowers educators to implement computer-based instruction and assessment accessibility supports that promote individualized learning experiences. These supports are designed to reduce or eliminate barriers that may prevent students from demonstrating their knowledge and skills.​ More importantly, accessibility supports used in the classroom do not lower learning expectations.​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Across the three tiers of the accessibility, supports fall into two main categories: ​</a:t>
            </a:r>
          </a:p>
          <a:p>
            <a:pPr marL="342900" marR="0" lvl="0" indent="-342900">
              <a:lnSpc>
                <a:spcPct val="116000"/>
              </a:lnSpc>
              <a:spcBef>
                <a:spcPts val="0"/>
              </a:spcBef>
              <a:spcAft>
                <a:spcPts val="0"/>
              </a:spcAft>
              <a:buFont typeface="Symbol" panose="05050102010706020507" pitchFamily="18" charset="2"/>
              <a:buChar char=""/>
            </a:pPr>
            <a:r>
              <a:rPr lang="en-US">
                <a:effectLst/>
              </a:rPr>
              <a:t>Embedded supports are integrated into the digital testing platform. ​</a:t>
            </a:r>
          </a:p>
          <a:p>
            <a:pPr marL="342900" marR="0" lvl="0" indent="-342900">
              <a:lnSpc>
                <a:spcPct val="116000"/>
              </a:lnSpc>
              <a:spcBef>
                <a:spcPts val="0"/>
              </a:spcBef>
              <a:spcAft>
                <a:spcPts val="800"/>
              </a:spcAft>
              <a:buFont typeface="Symbol" panose="05050102010706020507" pitchFamily="18" charset="2"/>
              <a:buChar char=""/>
            </a:pPr>
            <a:r>
              <a:rPr lang="en-US">
                <a:effectLst/>
              </a:rPr>
              <a:t>Non-embedded supports are external tools provided by the test administrator to the student.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Accessibility Chart, shown here, was developed specifically for the Smarter Balanced and the Next Generation Science Standards Assessments. It provides 3 tiers of support ranging from Universal Tools (shown to the far left in blue), designated supports (shown in orange and located in the center of the chart), and accommodations shown in red to the far right. You will notice that within each section, embedded and non-embedded tools are listed along with hyperlinks to additional information if applicable. Please note the user Key, located at the far right, includes symbols noting tools that are not available on science versions, those accommodations that are non-standard and require additional teacher training, along with other tools that might be appropriate for ELs/MLs.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accessibility features can help support students with various barriers such as:</a:t>
            </a:r>
          </a:p>
          <a:p>
            <a:pPr marL="0" marR="0">
              <a:lnSpc>
                <a:spcPct val="116000"/>
              </a:lnSpc>
              <a:spcBef>
                <a:spcPts val="0"/>
              </a:spcBef>
              <a:spcAft>
                <a:spcPts val="800"/>
              </a:spcAft>
            </a:pPr>
            <a:r>
              <a:rPr lang="en-US">
                <a:effectLst/>
              </a:rPr>
              <a:t>There are many ways to support students who experience barriers to learning—particularly those related to reading—by applying the principles of </a:t>
            </a:r>
            <a:r>
              <a:rPr lang="en-US" b="1">
                <a:effectLst/>
              </a:rPr>
              <a:t>Universal Design for Learning (UDL)</a:t>
            </a:r>
            <a:r>
              <a:rPr lang="en-US">
                <a:effectLst/>
              </a:rPr>
              <a:t> and adapting instructional and communication strategies to promote meaningful access to content.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Below are some common barriers that can be supported through the use of universal tools, designated supports, and accommodations (if eligible):</a:t>
            </a:r>
          </a:p>
          <a:p>
            <a:pPr marL="342900" marR="0" lvl="0" indent="-342900">
              <a:lnSpc>
                <a:spcPct val="116000"/>
              </a:lnSpc>
              <a:spcBef>
                <a:spcPts val="0"/>
              </a:spcBef>
              <a:spcAft>
                <a:spcPts val="0"/>
              </a:spcAft>
              <a:buFont typeface="Symbol" panose="05050102010706020507" pitchFamily="18" charset="2"/>
              <a:buChar char=""/>
            </a:pPr>
            <a:r>
              <a:rPr lang="en-US">
                <a:effectLst/>
              </a:rPr>
              <a:t>Executive Functioning Challenges (e.g., attention, cognitive control, processing difficulties) </a:t>
            </a:r>
          </a:p>
          <a:p>
            <a:pPr marL="342900" marR="0" lvl="0" indent="-342900">
              <a:lnSpc>
                <a:spcPct val="116000"/>
              </a:lnSpc>
              <a:spcBef>
                <a:spcPts val="0"/>
              </a:spcBef>
              <a:spcAft>
                <a:spcPts val="0"/>
              </a:spcAft>
              <a:buFont typeface="Symbol" panose="05050102010706020507" pitchFamily="18" charset="2"/>
              <a:buChar char=""/>
            </a:pPr>
            <a:r>
              <a:rPr lang="en-US">
                <a:effectLst/>
              </a:rPr>
              <a:t>Persistent Calculation Disability / Dyscalculia </a:t>
            </a:r>
          </a:p>
          <a:p>
            <a:pPr marL="342900" marR="0" lvl="0" indent="-342900">
              <a:lnSpc>
                <a:spcPct val="116000"/>
              </a:lnSpc>
              <a:spcBef>
                <a:spcPts val="0"/>
              </a:spcBef>
              <a:spcAft>
                <a:spcPts val="0"/>
              </a:spcAft>
              <a:buFont typeface="Symbol" panose="05050102010706020507" pitchFamily="18" charset="2"/>
              <a:buChar char=""/>
            </a:pPr>
            <a:r>
              <a:rPr lang="en-US">
                <a:effectLst/>
              </a:rPr>
              <a:t>Reading Disability / Print Disability / Struggling Reader </a:t>
            </a:r>
          </a:p>
          <a:p>
            <a:pPr marL="342900" marR="0" lvl="0" indent="-342900">
              <a:lnSpc>
                <a:spcPct val="116000"/>
              </a:lnSpc>
              <a:spcBef>
                <a:spcPts val="0"/>
              </a:spcBef>
              <a:spcAft>
                <a:spcPts val="0"/>
              </a:spcAft>
              <a:buFont typeface="Symbol" panose="05050102010706020507" pitchFamily="18" charset="2"/>
              <a:buChar char=""/>
            </a:pPr>
            <a:r>
              <a:rPr lang="en-US">
                <a:effectLst/>
              </a:rPr>
              <a:t>Language Disability </a:t>
            </a:r>
          </a:p>
          <a:p>
            <a:pPr marL="342900" marR="0" lvl="0" indent="-342900">
              <a:lnSpc>
                <a:spcPct val="116000"/>
              </a:lnSpc>
              <a:spcBef>
                <a:spcPts val="0"/>
              </a:spcBef>
              <a:spcAft>
                <a:spcPts val="0"/>
              </a:spcAft>
              <a:buFont typeface="Symbol" panose="05050102010706020507" pitchFamily="18" charset="2"/>
              <a:buChar char=""/>
            </a:pPr>
            <a:r>
              <a:rPr lang="en-US">
                <a:effectLst/>
              </a:rPr>
              <a:t>Language Acquisition Needs </a:t>
            </a:r>
          </a:p>
          <a:p>
            <a:pPr marL="342900" marR="0" lvl="0" indent="-342900">
              <a:lnSpc>
                <a:spcPct val="116000"/>
              </a:lnSpc>
              <a:spcBef>
                <a:spcPts val="0"/>
              </a:spcBef>
              <a:spcAft>
                <a:spcPts val="0"/>
              </a:spcAft>
              <a:buFont typeface="Symbol" panose="05050102010706020507" pitchFamily="18" charset="2"/>
              <a:buChar char=""/>
            </a:pPr>
            <a:r>
              <a:rPr lang="en-US">
                <a:effectLst/>
              </a:rPr>
              <a:t>Significant Motor Difficulties or Recent Injury </a:t>
            </a:r>
          </a:p>
          <a:p>
            <a:pPr marL="342900" marR="0" lvl="0" indent="-342900">
              <a:lnSpc>
                <a:spcPct val="116000"/>
              </a:lnSpc>
              <a:spcBef>
                <a:spcPts val="0"/>
              </a:spcBef>
              <a:spcAft>
                <a:spcPts val="0"/>
              </a:spcAft>
              <a:buFont typeface="Symbol" panose="05050102010706020507" pitchFamily="18" charset="2"/>
              <a:buChar char=""/>
            </a:pPr>
            <a:r>
              <a:rPr lang="en-US">
                <a:effectLst/>
              </a:rPr>
              <a:t>Visual Impairments / Blindness </a:t>
            </a:r>
          </a:p>
          <a:p>
            <a:pPr marL="342900" marR="0" lvl="0" indent="-342900">
              <a:lnSpc>
                <a:spcPct val="116000"/>
              </a:lnSpc>
              <a:spcBef>
                <a:spcPts val="0"/>
              </a:spcBef>
              <a:spcAft>
                <a:spcPts val="800"/>
              </a:spcAft>
              <a:buFont typeface="Symbol" panose="05050102010706020507" pitchFamily="18" charset="2"/>
              <a:buChar char=""/>
            </a:pPr>
            <a:r>
              <a:rPr lang="en-US">
                <a:effectLst/>
              </a:rPr>
              <a:t>Hard of Hearing / Deafness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While the Accessibility Chart is a great reference, details about each of these accessibility features are documented in the CSDE Assessment Guidelines. </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53</a:t>
            </a:fld>
            <a:endParaRPr lang="en-US"/>
          </a:p>
        </p:txBody>
      </p:sp>
    </p:spTree>
    <p:extLst>
      <p:ext uri="{BB962C8B-B14F-4D97-AF65-F5344CB8AC3E}">
        <p14:creationId xmlns:p14="http://schemas.microsoft.com/office/powerpoint/2010/main" val="42703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Here we provide the definition of universal tools and considerations the team can use. Remember universal tools are available to ALL students. However, just because they are available doesn’t mean that they are appropriate for all students.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Therefore, universal tools can be turned off by the test administrator/proctor prior to testing. Also remember, that in the context of statewide assessments, different assessments use different platforms and offer different tools. Take time to learn about the unique accessibility features provided for each assessment.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Resource: </a:t>
            </a:r>
          </a:p>
          <a:p>
            <a:pPr marL="0" marR="0">
              <a:lnSpc>
                <a:spcPct val="116000"/>
              </a:lnSpc>
              <a:spcBef>
                <a:spcPts val="0"/>
              </a:spcBef>
              <a:spcAft>
                <a:spcPts val="800"/>
              </a:spcAft>
            </a:pPr>
            <a:r>
              <a:rPr lang="en-US" u="sng">
                <a:solidFill>
                  <a:srgbClr val="467886"/>
                </a:solidFill>
                <a:effectLst/>
                <a:hlinkClick r:id="rId3"/>
              </a:rPr>
              <a:t>Familiarize Students with Smarter Balanced Universal Test Tools</a:t>
            </a:r>
            <a:endParaRPr lang="en-US" u="none">
              <a:solidFill>
                <a:schemeClr val="tx1"/>
              </a:solidFill>
              <a:effectLst/>
            </a:endParaRPr>
          </a:p>
          <a:p>
            <a:pPr marL="0" marR="0">
              <a:lnSpc>
                <a:spcPct val="116000"/>
              </a:lnSpc>
              <a:spcBef>
                <a:spcPts val="0"/>
              </a:spcBef>
              <a:spcAft>
                <a:spcPts val="800"/>
              </a:spcAft>
            </a:pPr>
            <a:r>
              <a:rPr lang="en-US" u="sng">
                <a:solidFill>
                  <a:srgbClr val="467886"/>
                </a:solidFill>
                <a:effectLst/>
                <a:hlinkClick r:id="rId4"/>
              </a:rPr>
              <a:t>Accessibility Chart</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54</a:t>
            </a:fld>
            <a:endParaRPr lang="en-US"/>
          </a:p>
        </p:txBody>
      </p:sp>
    </p:spTree>
    <p:extLst>
      <p:ext uri="{BB962C8B-B14F-4D97-AF65-F5344CB8AC3E}">
        <p14:creationId xmlns:p14="http://schemas.microsoft.com/office/powerpoint/2010/main" val="1888360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Designated supports are accessibility features available for any student whom the need has been indicated by an educator team with input from the parent/guardian and student. </a:t>
            </a:r>
          </a:p>
          <a:p>
            <a:pPr marL="0" marR="0">
              <a:lnSpc>
                <a:spcPct val="116000"/>
              </a:lnSpc>
              <a:spcBef>
                <a:spcPts val="0"/>
              </a:spcBef>
              <a:spcAft>
                <a:spcPts val="800"/>
              </a:spcAft>
            </a:pPr>
            <a:r>
              <a:rPr lang="en-US">
                <a:effectLst/>
              </a:rPr>
              <a:t>This should be based off the students specific and unique learning profile.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When teams make this recommendation, it should also be consistently utilized across educational settings as applicable.  If a student has an IEP or Section 504 Plan these supports should be documented in these plans. They will then sync from CT-SEDS to TIDE. </a:t>
            </a:r>
          </a:p>
          <a:p>
            <a:endParaRPr lang="en-US"/>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55</a:t>
            </a:fld>
            <a:endParaRPr lang="en-US"/>
          </a:p>
        </p:txBody>
      </p:sp>
    </p:spTree>
    <p:extLst>
      <p:ext uri="{BB962C8B-B14F-4D97-AF65-F5344CB8AC3E}">
        <p14:creationId xmlns:p14="http://schemas.microsoft.com/office/powerpoint/2010/main" val="3757286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Students progressing toward English language proficiency—including English learners/multilingual learners (ELs/MLs) and dually identified ELs/MLs with disabilities—may benefit from designated supports that promote language access during Connecticut’s statewide assessments. These supports are not one-size-fits-all and may not address every language need, but they can help reduce barriers and improve access.</a:t>
            </a:r>
          </a:p>
          <a:p>
            <a:pPr marL="0" marR="0">
              <a:lnSpc>
                <a:spcPct val="116000"/>
              </a:lnSpc>
              <a:spcBef>
                <a:spcPts val="0"/>
              </a:spcBef>
              <a:spcAft>
                <a:spcPts val="800"/>
              </a:spcAft>
            </a:pPr>
            <a:endParaRPr lang="en-US" b="1">
              <a:effectLst/>
            </a:endParaRPr>
          </a:p>
          <a:p>
            <a:pPr marL="0" marR="0">
              <a:lnSpc>
                <a:spcPct val="116000"/>
              </a:lnSpc>
              <a:spcBef>
                <a:spcPts val="0"/>
              </a:spcBef>
              <a:spcAft>
                <a:spcPts val="800"/>
              </a:spcAft>
            </a:pPr>
            <a:r>
              <a:rPr lang="en-US" b="1">
                <a:effectLst/>
              </a:rPr>
              <a:t>Simplified Test Directions</a:t>
            </a:r>
            <a:r>
              <a:rPr lang="en-US">
                <a:effectLst/>
              </a:rPr>
              <a:t>, </a:t>
            </a:r>
            <a:r>
              <a:rPr lang="en-US" b="1">
                <a:effectLst/>
              </a:rPr>
              <a:t>On-the-Fly Translations</a:t>
            </a:r>
            <a:r>
              <a:rPr lang="en-US">
                <a:effectLst/>
              </a:rPr>
              <a:t>, and </a:t>
            </a:r>
            <a:r>
              <a:rPr lang="en-US" b="1">
                <a:effectLst/>
              </a:rPr>
              <a:t>printed directions. Language supports also include</a:t>
            </a:r>
            <a:r>
              <a:rPr lang="en-US">
                <a:effectLst/>
              </a:rPr>
              <a:t> tools to support navigation of the </a:t>
            </a:r>
            <a:r>
              <a:rPr lang="en-US" b="1">
                <a:effectLst/>
              </a:rPr>
              <a:t>Test Delivery System</a:t>
            </a:r>
            <a:r>
              <a:rPr lang="en-US">
                <a:effectLst/>
              </a:rPr>
              <a:t> for math and ELA; and include specific supports for </a:t>
            </a:r>
            <a:r>
              <a:rPr lang="en-US" b="1">
                <a:effectLst/>
              </a:rPr>
              <a:t>Spanish-speaking students</a:t>
            </a:r>
            <a:r>
              <a:rPr lang="en-US">
                <a:effectLst/>
              </a:rPr>
              <a:t> on math and science assessments.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It’s important to remind students that assessments are just one snapshot of their learning. For students with significant language barriers, testing time should be reasonable and appropriate to their needs.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Designated supports are selected by informed educators—ideally a team familiar with the student’s English proficiency, instructional supports, and assessment history. Input from families and students is essential in this decision-making process.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For a full list of available supports, refer to the Embedded and Non-Embedded Designated Supports for English Learners/Multilingual Learners brochure.</a:t>
            </a:r>
          </a:p>
          <a:p>
            <a:r>
              <a:rPr lang="en-US" u="sng">
                <a:solidFill>
                  <a:srgbClr val="467886"/>
                </a:solidFill>
                <a:effectLst/>
                <a:hlinkClick r:id="rId3"/>
              </a:rPr>
              <a:t>Embedded and Non-Embedded Designated Supports for English Learners/Multilingual Learners</a:t>
            </a:r>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56</a:t>
            </a:fld>
            <a:endParaRPr lang="en-US"/>
          </a:p>
        </p:txBody>
      </p:sp>
    </p:spTree>
    <p:extLst>
      <p:ext uri="{BB962C8B-B14F-4D97-AF65-F5344CB8AC3E}">
        <p14:creationId xmlns:p14="http://schemas.microsoft.com/office/powerpoint/2010/main" val="778309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Many students benefit from reader supports especially those students who have a reading or print disability, such as dyslexia. Other students with visual disabilities may need accessibility to information on the computer because they can’t see the text. The resource shown on this slide provides a range of reader supports available based on documented need. This guide provides educators with a review of reader options and the required documentation needed to administer a human reader. Reader supports are available on Smarter Balanced and NGSS assessments and the corresponding documents and resources associates with each accessibility feature.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The </a:t>
            </a:r>
            <a:r>
              <a:rPr lang="en-US" u="sng">
                <a:solidFill>
                  <a:srgbClr val="467886"/>
                </a:solidFill>
                <a:effectLst/>
                <a:hlinkClick r:id="rId3"/>
              </a:rPr>
              <a:t>Reader Designated Supports and Accommodations for Smarter Balanced Mathematics and English Language Arts and the Next Generation Science Standards (NGSS) Assessments</a:t>
            </a:r>
            <a:r>
              <a:rPr lang="en-US">
                <a:effectLst/>
              </a:rPr>
              <a:t> provides an explanation of reader designated supports and accommodations with corresponding screeners and guidelines to support student eligibility and administration on statewide assessments.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57</a:t>
            </a:fld>
            <a:endParaRPr lang="en-US"/>
          </a:p>
        </p:txBody>
      </p:sp>
    </p:spTree>
    <p:extLst>
      <p:ext uri="{BB962C8B-B14F-4D97-AF65-F5344CB8AC3E}">
        <p14:creationId xmlns:p14="http://schemas.microsoft.com/office/powerpoint/2010/main" val="241948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Accommodations are for students with an IEP or 504 plan. These are changes in materials or procedures that increase equitable access during assessments. They allow students to show what they know and can do. Like designated supports they should be consistently accessed and incorporated into the students instructional setting. Students should have familiarity and independence with both accommodations and designated supports that are assigned.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58</a:t>
            </a:fld>
            <a:endParaRPr lang="en-US"/>
          </a:p>
        </p:txBody>
      </p:sp>
    </p:spTree>
    <p:extLst>
      <p:ext uri="{BB962C8B-B14F-4D97-AF65-F5344CB8AC3E}">
        <p14:creationId xmlns:p14="http://schemas.microsoft.com/office/powerpoint/2010/main" val="3256941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questions provided in this document can assist IEP/Section 504 decision-making teams in determining the preponderance of evidence that demonstrates whether if a student qualifies to have the ELA reading assessment read via a text-to-speech accommodation.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PPTs should use this form to help document the need for the embedded text-to-speech of the Smarter Balanced reading passages. This accommodation is only for students with an IEP or Section 504 Plan in Grades 3-8 with a documented print disability, or for students who are blind with inadequate braille skills. Additionally, if the student has a print/reading-based disability (dyslexia), there must be strong evidence of the persistence of the disability despite intensive, extensive, and targeted instruction that is based on the Science of Reading and that the student needs extensive supports to access print. There should be documentation of the interventions used and formative assessment data on the effects of each intervention. The student should be familiar with this accommodation and use it regularly during instruction, and typically, the student would most likely be using alternate educational materials (AEM) during instruction.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your student qualifies, select the Text-to-Speech of ELA Passages (Embedded Accommodation) in CT-SEDS, along with Text-to-Speech (Embedded Designated Support) for math and science stimuli and items, if appropriate. Please complete and maintain this form locally with the student’s record.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u="sng">
                <a:solidFill>
                  <a:srgbClr val="467886"/>
                </a:solidFill>
                <a:effectLst/>
                <a:hlinkClick r:id="rId3"/>
              </a:rPr>
              <a:t>Decision Guidelines for Text-to-Speech of the Smarter Balanced ELA Reading Passages</a:t>
            </a:r>
            <a:r>
              <a:rPr lang="en-US">
                <a:effectLst/>
              </a:rPr>
              <a:t> </a:t>
            </a:r>
          </a:p>
          <a:p>
            <a:pPr marL="0" marR="0">
              <a:lnSpc>
                <a:spcPct val="116000"/>
              </a:lnSpc>
              <a:spcBef>
                <a:spcPts val="0"/>
              </a:spcBef>
              <a:spcAft>
                <a:spcPts val="800"/>
              </a:spcAft>
            </a:pP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59</a:t>
            </a:fld>
            <a:endParaRPr lang="en-US"/>
          </a:p>
        </p:txBody>
      </p:sp>
    </p:spTree>
    <p:extLst>
      <p:ext uri="{BB962C8B-B14F-4D97-AF65-F5344CB8AC3E}">
        <p14:creationId xmlns:p14="http://schemas.microsoft.com/office/powerpoint/2010/main" val="204176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Deirdre Ducharme and Katie Seifert are available to answer questions related to test administration processes in addition to questions about accessibility supports for all students, including language supports for multilingual learners and accommodations for students with disabilities.</a:t>
            </a:r>
          </a:p>
          <a:p>
            <a:endParaRPr lang="en-US"/>
          </a:p>
          <a:p>
            <a:r>
              <a:rPr lang="en-US"/>
              <a:t>They also oversee the Connecticut Alternate Assessment System for math, ELA, science, and the CAAELP, Connecticut’s alternate language proficiency assessment, and support the accommodations process for the Connecticut SAT School Day.</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6</a:t>
            </a:fld>
            <a:endParaRPr lang="en-US"/>
          </a:p>
        </p:txBody>
      </p:sp>
    </p:spTree>
    <p:extLst>
      <p:ext uri="{BB962C8B-B14F-4D97-AF65-F5344CB8AC3E}">
        <p14:creationId xmlns:p14="http://schemas.microsoft.com/office/powerpoint/2010/main" val="3536670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In alignment with the eligibility criteria for TTS of ELA Reading Passages, students who qualify for the special documented Read Aloud accommodation are those who, despite receiving intensive and targeted instruction or intervention—such as in the science of reading or braille acquisition—are still unable to access print materials without the use of extensive accommodations including embedded text-to-speech.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students consistently rely on having text read aloud to them during instruction and other environments. They may also use tools such as audiobooks, screen readers, Bookshare, or other forms of alternate educational materials to access print content.</a:t>
            </a:r>
          </a:p>
          <a:p>
            <a:pPr marL="0" marR="0">
              <a:lnSpc>
                <a:spcPct val="116000"/>
              </a:lnSpc>
              <a:spcBef>
                <a:spcPts val="0"/>
              </a:spcBef>
              <a:spcAft>
                <a:spcPts val="800"/>
              </a:spcAft>
            </a:pPr>
            <a:r>
              <a:rPr lang="en-US">
                <a:effectLst/>
              </a:rPr>
              <a:t>Eligibility is not limited by a student’s primary disability category. If there is documented evidence of a specific word reading disability—such as challenges with decoding, encoding, or phonological processing, and text-to-speech does not meet the complexity of the student’s needs, a read aloud may be appropriate. Characteristics of a word reading disability or dyslexia must be clearly reflected in the student’s current evaluation results and educational programming.</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To determine eligibility for the Read Aloud accommodation of Smarter Balanced ELA Reading Passages, teams should begin by completing the </a:t>
            </a:r>
            <a:r>
              <a:rPr lang="en-US" u="sng">
                <a:solidFill>
                  <a:srgbClr val="467886"/>
                </a:solidFill>
                <a:effectLst/>
                <a:hlinkClick r:id="rId3"/>
              </a:rPr>
              <a:t>Documented Evidence for Read Aloud of the Smarter Balanced ELA Reading Passages</a:t>
            </a:r>
            <a:r>
              <a:rPr lang="en-US">
                <a:effectLst/>
              </a:rPr>
              <a:t> form. This serves as a screening tool to establish a preponderance of evidence that the student requires this accommodation due to a documented disability.</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In the context of the Smarter Balanced Reading assessment, the Read Aloud of ELA passages should be used only as an access tool to support the student’s interaction with the text. If used beyond this purpose, it may alter the construct being measured—shifting the focus from reading comprehension to listening comprehension.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To support this determination, teams should review:</a:t>
            </a:r>
          </a:p>
          <a:p>
            <a:pPr marL="342900" marR="0" lvl="0" indent="-342900">
              <a:lnSpc>
                <a:spcPct val="116000"/>
              </a:lnSpc>
              <a:spcBef>
                <a:spcPts val="0"/>
              </a:spcBef>
              <a:spcAft>
                <a:spcPts val="0"/>
              </a:spcAft>
              <a:buFont typeface="Symbol" panose="05050102010706020507" pitchFamily="18" charset="2"/>
              <a:buChar char=""/>
            </a:pPr>
            <a:r>
              <a:rPr lang="en-US">
                <a:effectLst/>
              </a:rPr>
              <a:t>The student’s present levels of performance in the IEP</a:t>
            </a:r>
          </a:p>
          <a:p>
            <a:pPr marL="342900" marR="0" lvl="0" indent="-342900">
              <a:lnSpc>
                <a:spcPct val="116000"/>
              </a:lnSpc>
              <a:spcBef>
                <a:spcPts val="0"/>
              </a:spcBef>
              <a:spcAft>
                <a:spcPts val="0"/>
              </a:spcAft>
              <a:buFont typeface="Symbol" panose="05050102010706020507" pitchFamily="18" charset="2"/>
              <a:buChar char=""/>
            </a:pPr>
            <a:r>
              <a:rPr lang="en-US">
                <a:effectLst/>
              </a:rPr>
              <a:t>Reading and communication goals and objectives</a:t>
            </a:r>
          </a:p>
          <a:p>
            <a:pPr marL="342900" marR="0" lvl="0" indent="-342900">
              <a:lnSpc>
                <a:spcPct val="116000"/>
              </a:lnSpc>
              <a:spcBef>
                <a:spcPts val="0"/>
              </a:spcBef>
              <a:spcAft>
                <a:spcPts val="800"/>
              </a:spcAft>
              <a:buFont typeface="Symbol" panose="05050102010706020507" pitchFamily="18" charset="2"/>
              <a:buChar char=""/>
            </a:pPr>
            <a:r>
              <a:rPr lang="en-US">
                <a:effectLst/>
              </a:rPr>
              <a:t>The Supplementary Aids and Services/Program Accommodations section of the plan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Teams should also examine documentation from psychological and academic performance assessments included in the IEP or 504 Plan. These should show evidence of processing disabilities related to visual, print, or reading challenges, as well as difficulties with language comprehension and use. Skills in listening, thinking, speaking, reading, writing, or spelling may also be reflected and should be considered in the decision-making process.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60</a:t>
            </a:fld>
            <a:endParaRPr lang="en-US"/>
          </a:p>
        </p:txBody>
      </p:sp>
    </p:spTree>
    <p:extLst>
      <p:ext uri="{BB962C8B-B14F-4D97-AF65-F5344CB8AC3E}">
        <p14:creationId xmlns:p14="http://schemas.microsoft.com/office/powerpoint/2010/main" val="3411741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sz="1200">
                <a:effectLst/>
                <a:latin typeface="+mn-lt"/>
                <a:ea typeface="Times New Roman" panose="02020603050405020304" pitchFamily="18" charset="0"/>
                <a:cs typeface="Arial" panose="020B0604020202020204" pitchFamily="34" charset="0"/>
              </a:rPr>
              <a:t>A human reader is a trained and certified teacher who provides an oral presentation of the assessment text to an eligible student. The student depends on the human reader to read the test questions accurately, pronounce words correctly, and speak in a clear voice throughout the test. The human reader must be trained and qualified and must follow the </a:t>
            </a:r>
            <a:r>
              <a:rPr lang="en-US" sz="1200" u="sng">
                <a:solidFill>
                  <a:srgbClr val="467886"/>
                </a:solidFill>
                <a:effectLst/>
                <a:latin typeface="+mn-lt"/>
                <a:ea typeface="Times New Roman" panose="02020603050405020304" pitchFamily="18" charset="0"/>
                <a:cs typeface="Arial" panose="020B0604020202020204" pitchFamily="34" charset="0"/>
                <a:hlinkClick r:id="rId3"/>
              </a:rPr>
              <a:t>Smarter Balanced Read Aloud Guidelines</a:t>
            </a:r>
            <a:r>
              <a:rPr lang="en-US" sz="1200">
                <a:effectLst/>
                <a:latin typeface="+mn-lt"/>
                <a:ea typeface="Times New Roman" panose="02020603050405020304" pitchFamily="18" charset="0"/>
                <a:cs typeface="Arial" panose="020B0604020202020204" pitchFamily="34" charset="0"/>
              </a:rPr>
              <a:t>. The guiding principle in reading aloud is to ensure that the student has access to test content. ​</a:t>
            </a:r>
          </a:p>
          <a:p>
            <a:pPr marL="0" marR="0">
              <a:lnSpc>
                <a:spcPct val="116000"/>
              </a:lnSpc>
              <a:spcBef>
                <a:spcPts val="0"/>
              </a:spcBef>
              <a:spcAft>
                <a:spcPts val="800"/>
              </a:spcAft>
            </a:pPr>
            <a:endParaRPr lang="en-US" sz="1200">
              <a:effectLst/>
              <a:latin typeface="+mn-lt"/>
              <a:ea typeface="Times New Roman" panose="02020603050405020304" pitchFamily="18" charset="0"/>
              <a:cs typeface="Arial" panose="020B0604020202020204" pitchFamily="34" charset="0"/>
            </a:endParaRPr>
          </a:p>
          <a:p>
            <a:pPr marL="0" marR="0">
              <a:lnSpc>
                <a:spcPct val="116000"/>
              </a:lnSpc>
              <a:spcBef>
                <a:spcPts val="0"/>
              </a:spcBef>
              <a:spcAft>
                <a:spcPts val="800"/>
              </a:spcAft>
            </a:pPr>
            <a:r>
              <a:rPr lang="en-US" sz="1200" u="sng">
                <a:effectLst/>
                <a:latin typeface="+mn-lt"/>
                <a:ea typeface="Times New Roman" panose="02020603050405020304" pitchFamily="18" charset="0"/>
                <a:cs typeface="Arial" panose="020B0604020202020204" pitchFamily="34" charset="0"/>
              </a:rPr>
              <a:t>The teacher and administrators must also complete and sign</a:t>
            </a:r>
            <a:r>
              <a:rPr lang="en-US" sz="1200">
                <a:effectLst/>
                <a:latin typeface="+mn-lt"/>
                <a:ea typeface="Times New Roman" panose="02020603050405020304" pitchFamily="18" charset="0"/>
                <a:cs typeface="Arial" panose="020B0604020202020204" pitchFamily="34" charset="0"/>
              </a:rPr>
              <a:t> the Security/Confidentiality Form (within the Read Aloud Guidelines) to verify their understanding of responsibilities as human reader for state testing. Forms should be maintained locally with the student’s record per district procedures.</a:t>
            </a:r>
          </a:p>
          <a:p>
            <a:endParaRPr lang="en-US">
              <a:cs typeface="Calibri"/>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61</a:t>
            </a:fld>
            <a:endParaRPr lang="en-US"/>
          </a:p>
        </p:txBody>
      </p:sp>
    </p:spTree>
    <p:extLst>
      <p:ext uri="{BB962C8B-B14F-4D97-AF65-F5344CB8AC3E}">
        <p14:creationId xmlns:p14="http://schemas.microsoft.com/office/powerpoint/2010/main" val="1260963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07754-4ECB-BBB9-1D2E-DB14D1CCD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16DDD-00ED-E77C-2C2B-9F61874ED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7F33F-EC43-7AE4-AF4C-D0E902256B44}"/>
              </a:ext>
            </a:extLst>
          </p:cNvPr>
          <p:cNvSpPr>
            <a:spLocks noGrp="1"/>
          </p:cNvSpPr>
          <p:nvPr>
            <p:ph type="body" idx="1"/>
          </p:nvPr>
        </p:nvSpPr>
        <p:spPr/>
        <p:txBody>
          <a:bodyPr/>
          <a:lstStyle/>
          <a:p>
            <a:pPr marL="0" marR="0">
              <a:lnSpc>
                <a:spcPct val="116000"/>
              </a:lnSpc>
              <a:spcBef>
                <a:spcPts val="0"/>
              </a:spcBef>
              <a:spcAft>
                <a:spcPts val="800"/>
              </a:spcAft>
            </a:pPr>
            <a:r>
              <a:rPr lang="en-US">
                <a:effectLst/>
              </a:rPr>
              <a:t>In exceptional circumstances, there may be a student whose disabilities are such that the allowable embedded and non-embedded accommodations described in the </a:t>
            </a:r>
            <a:r>
              <a:rPr lang="en-US" u="sng">
                <a:solidFill>
                  <a:srgbClr val="467886"/>
                </a:solidFill>
                <a:effectLst/>
                <a:hlinkClick r:id="rId3"/>
              </a:rPr>
              <a:t>CSDE Assessment Guidelines </a:t>
            </a:r>
            <a:r>
              <a:rPr lang="en-US">
                <a:effectLst/>
              </a:rPr>
              <a:t> provide insufficient access to the Smarter Balanced and/or NGSS Assessments.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Special Documented Accommodations are determined by Planning and Placement Teams (PPT) and Section 504 Teams based on a preponderance of evidence found throughout the student’s plan. These accommodations must align with the student’s documented disability or disabilities.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team should clearly identify:</a:t>
            </a:r>
          </a:p>
          <a:p>
            <a:pPr marL="342900" marR="0" lvl="0" indent="-342900">
              <a:lnSpc>
                <a:spcPct val="116000"/>
              </a:lnSpc>
              <a:spcBef>
                <a:spcPts val="0"/>
              </a:spcBef>
              <a:spcAft>
                <a:spcPts val="0"/>
              </a:spcAft>
              <a:buFont typeface="Symbol" panose="05050102010706020507" pitchFamily="18" charset="2"/>
              <a:buChar char=""/>
            </a:pPr>
            <a:r>
              <a:rPr lang="en-US">
                <a:effectLst/>
              </a:rPr>
              <a:t>The student’s learning and access barriers. </a:t>
            </a:r>
          </a:p>
          <a:p>
            <a:pPr marL="342900" marR="0" lvl="0" indent="-342900">
              <a:lnSpc>
                <a:spcPct val="116000"/>
              </a:lnSpc>
              <a:spcBef>
                <a:spcPts val="0"/>
              </a:spcBef>
              <a:spcAft>
                <a:spcPts val="0"/>
              </a:spcAft>
              <a:buFont typeface="Symbol" panose="05050102010706020507" pitchFamily="18" charset="2"/>
              <a:buChar char=""/>
            </a:pPr>
            <a:r>
              <a:rPr lang="en-US">
                <a:effectLst/>
              </a:rPr>
              <a:t>The specific access points required. </a:t>
            </a:r>
          </a:p>
          <a:p>
            <a:pPr marL="342900" marR="0" lvl="0" indent="-342900">
              <a:lnSpc>
                <a:spcPct val="116000"/>
              </a:lnSpc>
              <a:spcBef>
                <a:spcPts val="0"/>
              </a:spcBef>
              <a:spcAft>
                <a:spcPts val="0"/>
              </a:spcAft>
              <a:buFont typeface="Symbol" panose="05050102010706020507" pitchFamily="18" charset="2"/>
              <a:buChar char=""/>
            </a:pPr>
            <a:r>
              <a:rPr lang="en-US">
                <a:effectLst/>
              </a:rPr>
              <a:t>The supplemental aids and services needed across both academic and non-academic settings. </a:t>
            </a:r>
          </a:p>
          <a:p>
            <a:pPr marL="342900" marR="0" lvl="0" indent="-342900">
              <a:lnSpc>
                <a:spcPct val="116000"/>
              </a:lnSpc>
              <a:spcBef>
                <a:spcPts val="0"/>
              </a:spcBef>
              <a:spcAft>
                <a:spcPts val="800"/>
              </a:spcAft>
              <a:buFont typeface="Symbol" panose="05050102010706020507" pitchFamily="18" charset="2"/>
              <a:buChar char=""/>
            </a:pPr>
            <a:r>
              <a:rPr lang="en-US">
                <a:effectLst/>
              </a:rPr>
              <a:t>The accommodations necessary for the student to access district and statewide assessments.</a:t>
            </a:r>
          </a:p>
          <a:p>
            <a:pPr marL="0" marR="0">
              <a:lnSpc>
                <a:spcPct val="116000"/>
              </a:lnSpc>
              <a:spcBef>
                <a:spcPts val="0"/>
              </a:spcBef>
              <a:spcAft>
                <a:spcPts val="800"/>
              </a:spcAft>
            </a:pPr>
            <a:endParaRPr lang="en-US" u="sng">
              <a:solidFill>
                <a:srgbClr val="467886"/>
              </a:solidFill>
              <a:effectLst/>
              <a:hlinkClick r:id="" action="ppaction://noaction"/>
            </a:endParaRPr>
          </a:p>
          <a:p>
            <a:pPr marL="0" marR="0">
              <a:lnSpc>
                <a:spcPct val="116000"/>
              </a:lnSpc>
              <a:spcBef>
                <a:spcPts val="0"/>
              </a:spcBef>
              <a:spcAft>
                <a:spcPts val="800"/>
              </a:spcAft>
            </a:pPr>
            <a:endParaRPr lang="en-US" u="sng">
              <a:solidFill>
                <a:srgbClr val="467886"/>
              </a:solidFill>
              <a:effectLst/>
              <a:hlinkClick r:id="" action="ppaction://noaction"/>
            </a:endParaRPr>
          </a:p>
          <a:p>
            <a:pPr marL="0" indent="0">
              <a:buNone/>
            </a:pPr>
            <a:r>
              <a:rPr lang="en-US" sz="1200"/>
              <a:t>Special Documented Accommodations:</a:t>
            </a:r>
          </a:p>
          <a:p>
            <a:r>
              <a:rPr lang="en-US" sz="1200"/>
              <a:t>Non-standard accommodations</a:t>
            </a:r>
          </a:p>
          <a:p>
            <a:r>
              <a:rPr lang="en-US" sz="1200">
                <a:ea typeface="+mn-lt"/>
                <a:cs typeface="Arial" panose="020B0604020202020204" pitchFamily="34" charset="0"/>
              </a:rPr>
              <a:t>Must be determined at the PPT/Section 504 convening</a:t>
            </a:r>
          </a:p>
          <a:p>
            <a:r>
              <a:rPr lang="en-US" sz="1200">
                <a:ea typeface="+mn-lt"/>
                <a:cs typeface="Arial" panose="020B0604020202020204" pitchFamily="34" charset="0"/>
              </a:rPr>
              <a:t>The educator team rules out that the standard embedded and non-embedded accommodations and accessibility features do not provide adequate access given the students documented disability.</a:t>
            </a:r>
          </a:p>
          <a:p>
            <a:r>
              <a:rPr lang="en-US" sz="1200">
                <a:ea typeface="+mn-lt"/>
                <a:cs typeface="Arial" panose="020B0604020202020204" pitchFamily="34" charset="0"/>
              </a:rPr>
              <a:t>These accommodations require the greatest extent of adult-dependence/support and are aligned to accommodations used by student to access instruction across content areas.</a:t>
            </a:r>
          </a:p>
          <a:p>
            <a:pPr marL="0" indent="0">
              <a:buNone/>
            </a:pPr>
            <a:r>
              <a:rPr lang="en-US" sz="800"/>
              <a:t> </a:t>
            </a:r>
          </a:p>
          <a:p>
            <a:pPr marL="0" marR="0">
              <a:lnSpc>
                <a:spcPct val="116000"/>
              </a:lnSpc>
              <a:spcBef>
                <a:spcPts val="0"/>
              </a:spcBef>
              <a:spcAft>
                <a:spcPts val="800"/>
              </a:spcAft>
            </a:pPr>
            <a:r>
              <a:rPr lang="en-US" u="sng">
                <a:solidFill>
                  <a:srgbClr val="467886"/>
                </a:solidFill>
                <a:effectLst/>
                <a:hlinkClick r:id="" action="ppaction://noaction"/>
              </a:rPr>
              <a:t>Resource:  Special Documented Accommodations</a:t>
            </a:r>
            <a:endParaRPr lang="en-US">
              <a:effectLst/>
            </a:endParaRPr>
          </a:p>
          <a:p>
            <a:endParaRPr lang="en-US"/>
          </a:p>
        </p:txBody>
      </p:sp>
      <p:sp>
        <p:nvSpPr>
          <p:cNvPr id="4" name="Slide Number Placeholder 3">
            <a:extLst>
              <a:ext uri="{FF2B5EF4-FFF2-40B4-BE49-F238E27FC236}">
                <a16:creationId xmlns:a16="http://schemas.microsoft.com/office/drawing/2014/main" id="{2ADF93E1-6930-292D-DD1D-E24C7B1D0A8C}"/>
              </a:ext>
            </a:extLst>
          </p:cNvPr>
          <p:cNvSpPr>
            <a:spLocks noGrp="1"/>
          </p:cNvSpPr>
          <p:nvPr>
            <p:ph type="sldNum" sz="quarter" idx="5"/>
          </p:nvPr>
        </p:nvSpPr>
        <p:spPr/>
        <p:txBody>
          <a:bodyPr/>
          <a:lstStyle/>
          <a:p>
            <a:fld id="{DECF9E23-3657-41AF-913F-C69B64B47684}" type="slidenum">
              <a:rPr lang="en-US" smtClean="0"/>
              <a:t>62</a:t>
            </a:fld>
            <a:endParaRPr lang="en-US"/>
          </a:p>
        </p:txBody>
      </p:sp>
    </p:spTree>
    <p:extLst>
      <p:ext uri="{BB962C8B-B14F-4D97-AF65-F5344CB8AC3E}">
        <p14:creationId xmlns:p14="http://schemas.microsoft.com/office/powerpoint/2010/main" val="2659319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624B-B942-7391-104C-427FB7890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2E154-1E10-1231-CBDB-5016D9A0B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8F6C8-45C5-5432-3DF0-03B2102488DD}"/>
              </a:ext>
            </a:extLst>
          </p:cNvPr>
          <p:cNvSpPr>
            <a:spLocks noGrp="1"/>
          </p:cNvSpPr>
          <p:nvPr>
            <p:ph type="body" idx="1"/>
          </p:nvPr>
        </p:nvSpPr>
        <p:spPr/>
        <p:txBody>
          <a:bodyPr/>
          <a:lstStyle/>
          <a:p>
            <a:pPr marL="0" indent="0" algn="l">
              <a:buNone/>
            </a:pPr>
            <a:r>
              <a:rPr lang="en-US" sz="1200" b="1"/>
              <a:t>Special Documented Accommodations may include: </a:t>
            </a:r>
          </a:p>
          <a:p>
            <a:pPr marL="0" indent="0">
              <a:buNone/>
            </a:pPr>
            <a:r>
              <a:rPr lang="en-US" sz="1200"/>
              <a:t>• Scribe </a:t>
            </a:r>
          </a:p>
          <a:p>
            <a:pPr marL="0" indent="0">
              <a:buNone/>
            </a:pPr>
            <a:r>
              <a:rPr lang="en-US" sz="1200"/>
              <a:t>• Read Aloud of ELA Reading Passages </a:t>
            </a:r>
          </a:p>
          <a:p>
            <a:pPr marL="0" indent="0">
              <a:buNone/>
            </a:pPr>
            <a:r>
              <a:rPr lang="en-US" sz="1200"/>
              <a:t>• Human Signer/Visual Support for Smarter Balanced ELA or Math and/or NGSS (includes directions, math and science items and stimuli, and ELA items [Not Reading Passages]) </a:t>
            </a:r>
          </a:p>
          <a:p>
            <a:pPr marL="0" indent="0">
              <a:buNone/>
            </a:pPr>
            <a:r>
              <a:rPr lang="en-US" sz="1200"/>
              <a:t>• Human Signer/Visual Support for ELA Reading Passages </a:t>
            </a:r>
          </a:p>
          <a:p>
            <a:pPr marL="0" indent="0">
              <a:buNone/>
            </a:pPr>
            <a:r>
              <a:rPr lang="en-US" sz="1200"/>
              <a:t>• Math Manipulatives (Grades 3-8)</a:t>
            </a:r>
          </a:p>
          <a:p>
            <a:pPr marL="0" indent="0">
              <a:buNone/>
            </a:pPr>
            <a:r>
              <a:rPr lang="en-US" sz="1200"/>
              <a:t>• Non-Embedded Calculator (Math Grades 6-8, calculator-allowed items only) </a:t>
            </a:r>
          </a:p>
          <a:p>
            <a:pPr marL="0" indent="0">
              <a:buNone/>
            </a:pPr>
            <a:r>
              <a:rPr lang="en-US" sz="1200"/>
              <a:t>• Print on Demand</a:t>
            </a:r>
          </a:p>
          <a:p>
            <a:pPr marL="0" indent="0">
              <a:buNone/>
            </a:pPr>
            <a:r>
              <a:rPr lang="en-US" sz="1200"/>
              <a:t>• Customized Accommodation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Teachers providing a special documented accommodation </a:t>
            </a:r>
            <a:r>
              <a:rPr lang="en-US" sz="1200" b="1"/>
              <a:t>must</a:t>
            </a:r>
            <a:r>
              <a:rPr lang="en-US" sz="1200"/>
              <a:t> review the </a:t>
            </a:r>
            <a:r>
              <a:rPr lang="en-US" sz="1200">
                <a:hlinkClick r:id="rId3"/>
              </a:rPr>
              <a:t>Special Documented Accommodations for Smarter Balanced and Next Generation Science Standards (NGSS) Assessments Overview </a:t>
            </a:r>
            <a:r>
              <a:rPr lang="en-US" sz="1200"/>
              <a:t>for a listing of corresponding guidelines and protocols. Test Security Agreement Forms must be signed and returned to their SC/DA for signature and record keeping.</a:t>
            </a:r>
          </a:p>
          <a:p>
            <a:endParaRPr lang="en-US"/>
          </a:p>
        </p:txBody>
      </p:sp>
      <p:sp>
        <p:nvSpPr>
          <p:cNvPr id="4" name="Slide Number Placeholder 3">
            <a:extLst>
              <a:ext uri="{FF2B5EF4-FFF2-40B4-BE49-F238E27FC236}">
                <a16:creationId xmlns:a16="http://schemas.microsoft.com/office/drawing/2014/main" id="{F7985E72-5CB8-CDE3-0C9E-F8DE629BB324}"/>
              </a:ext>
            </a:extLst>
          </p:cNvPr>
          <p:cNvSpPr>
            <a:spLocks noGrp="1"/>
          </p:cNvSpPr>
          <p:nvPr>
            <p:ph type="sldNum" sz="quarter" idx="5"/>
          </p:nvPr>
        </p:nvSpPr>
        <p:spPr/>
        <p:txBody>
          <a:bodyPr/>
          <a:lstStyle/>
          <a:p>
            <a:fld id="{DECF9E23-3657-41AF-913F-C69B64B47684}" type="slidenum">
              <a:rPr lang="en-US" smtClean="0"/>
              <a:t>63</a:t>
            </a:fld>
            <a:endParaRPr lang="en-US"/>
          </a:p>
        </p:txBody>
      </p:sp>
    </p:spTree>
    <p:extLst>
      <p:ext uri="{BB962C8B-B14F-4D97-AF65-F5344CB8AC3E}">
        <p14:creationId xmlns:p14="http://schemas.microsoft.com/office/powerpoint/2010/main" val="3686061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Designated supports and accommodations should </a:t>
            </a:r>
            <a:r>
              <a:rPr lang="en-US" b="1" u="sng">
                <a:effectLst/>
              </a:rPr>
              <a:t>not</a:t>
            </a:r>
            <a:r>
              <a:rPr lang="en-US">
                <a:effectLst/>
              </a:rPr>
              <a:t> be manually entered or batch uploaded for students with an IEP or Section 504 Plan. All updates must be processed through a PPT/Section 504 convening and documentation in CT-SEDS.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Your School Coordinator or District Administrator if you have questions about a student’s test setting in TIDE.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Additional Resources:</a:t>
            </a:r>
          </a:p>
          <a:p>
            <a:pPr marL="0" marR="0" lvl="0" indent="0" algn="l" defTabSz="914400" rtl="0" eaLnBrk="1" fontAlgn="auto" latinLnBrk="0" hangingPunct="1">
              <a:lnSpc>
                <a:spcPct val="116000"/>
              </a:lnSpc>
              <a:spcBef>
                <a:spcPts val="0"/>
              </a:spcBef>
              <a:spcAft>
                <a:spcPts val="800"/>
              </a:spcAft>
              <a:buClrTx/>
              <a:buSzTx/>
              <a:buFontTx/>
              <a:buNone/>
              <a:tabLst/>
              <a:defRPr/>
            </a:pPr>
            <a:r>
              <a:rPr lang="en-US" u="sng">
                <a:solidFill>
                  <a:srgbClr val="467886"/>
                </a:solidFill>
                <a:effectLst/>
                <a:hlinkClick r:id="rId3"/>
              </a:rPr>
              <a:t>Documenting Designated Supports and Accommodations in TIDE</a:t>
            </a:r>
            <a:r>
              <a:rPr lang="en-US">
                <a:effectLst/>
              </a:rPr>
              <a:t> for more information about this process. </a:t>
            </a:r>
          </a:p>
          <a:p>
            <a:pPr marL="0" marR="0" lvl="0" indent="0" algn="l" defTabSz="914400" rtl="0" eaLnBrk="1" fontAlgn="auto" latinLnBrk="0" hangingPunct="1">
              <a:lnSpc>
                <a:spcPct val="116000"/>
              </a:lnSpc>
              <a:spcBef>
                <a:spcPts val="0"/>
              </a:spcBef>
              <a:spcAft>
                <a:spcPts val="800"/>
              </a:spcAft>
              <a:buClrTx/>
              <a:buSzTx/>
              <a:buFontTx/>
              <a:buNone/>
              <a:tabLst/>
              <a:defRPr/>
            </a:pPr>
            <a:r>
              <a:rPr lang="en-US">
                <a:effectLst/>
              </a:rPr>
              <a:t>TIDE User Guide: </a:t>
            </a:r>
            <a:r>
              <a:rPr lang="en-US" u="sng">
                <a:solidFill>
                  <a:srgbClr val="467886"/>
                </a:solidFill>
                <a:effectLst/>
                <a:hlinkClick r:id="rId4"/>
              </a:rPr>
              <a:t>Test Information Distribution Engine (TIDE) User Guide</a:t>
            </a:r>
            <a:endParaRPr lang="en-US" u="sng">
              <a:solidFill>
                <a:srgbClr val="467886"/>
              </a:solidFill>
              <a:effectLst/>
            </a:endParaRPr>
          </a:p>
          <a:p>
            <a:pPr marL="0" marR="0" lvl="0" indent="0" algn="l" defTabSz="914400" rtl="0" eaLnBrk="1" fontAlgn="auto" latinLnBrk="0" hangingPunct="1">
              <a:lnSpc>
                <a:spcPct val="116000"/>
              </a:lnSpc>
              <a:spcBef>
                <a:spcPts val="0"/>
              </a:spcBef>
              <a:spcAft>
                <a:spcPts val="800"/>
              </a:spcAft>
              <a:buClrTx/>
              <a:buSzTx/>
              <a:buFontTx/>
              <a:buNone/>
              <a:tabLst/>
              <a:defRPr/>
            </a:pPr>
            <a:r>
              <a:rPr lang="en-US">
                <a:effectLst/>
              </a:rPr>
              <a:t>Accessing TIDE: </a:t>
            </a:r>
            <a:r>
              <a:rPr lang="en-US" u="sng">
                <a:solidFill>
                  <a:srgbClr val="467886"/>
                </a:solidFill>
                <a:effectLst/>
                <a:hlinkClick r:id="rId5"/>
              </a:rPr>
              <a:t>Accessing-TIDE-Brochure.pdf</a:t>
            </a:r>
            <a:r>
              <a:rPr lang="en-US">
                <a:effectLst/>
              </a:rPr>
              <a:t> </a:t>
            </a:r>
          </a:p>
          <a:p>
            <a:pPr marL="0" marR="0" lvl="0" indent="0" algn="l" defTabSz="914400" rtl="0" eaLnBrk="1" fontAlgn="auto" latinLnBrk="0" hangingPunct="1">
              <a:lnSpc>
                <a:spcPct val="116000"/>
              </a:lnSpc>
              <a:spcBef>
                <a:spcPts val="0"/>
              </a:spcBef>
              <a:spcAft>
                <a:spcPts val="800"/>
              </a:spcAft>
              <a:buClrTx/>
              <a:buSzTx/>
              <a:buFontTx/>
              <a:buNone/>
              <a:tabLst/>
              <a:defRPr/>
            </a:pPr>
            <a:r>
              <a:rPr lang="en-US">
                <a:effectLst/>
              </a:rPr>
              <a:t>User Role Permissions for Secure Online Systems: </a:t>
            </a:r>
            <a:r>
              <a:rPr lang="en-US" u="sng">
                <a:solidFill>
                  <a:srgbClr val="467886"/>
                </a:solidFill>
                <a:effectLst/>
                <a:hlinkClick r:id="rId6"/>
              </a:rPr>
              <a:t>User Role Permissions for Secure Online Systems</a:t>
            </a:r>
            <a:endParaRPr lang="en-US">
              <a:effectLst/>
            </a:endParaRP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64</a:t>
            </a:fld>
            <a:endParaRPr lang="en-US"/>
          </a:p>
        </p:txBody>
      </p:sp>
    </p:spTree>
    <p:extLst>
      <p:ext uri="{BB962C8B-B14F-4D97-AF65-F5344CB8AC3E}">
        <p14:creationId xmlns:p14="http://schemas.microsoft.com/office/powerpoint/2010/main" val="1545909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a:effectLst/>
              </a:rPr>
              <a:t>For students with an IEP or Section 504 Plan, the team will document designated supports and accommodations within CT-SEDS under</a:t>
            </a:r>
            <a:r>
              <a:rPr lang="en-US"/>
              <a:t> the District</a:t>
            </a:r>
            <a:r>
              <a:rPr lang="en-US">
                <a:effectLst/>
              </a:rPr>
              <a:t> </a:t>
            </a:r>
            <a:r>
              <a:rPr lang="en-US"/>
              <a:t>and  </a:t>
            </a:r>
            <a:r>
              <a:rPr lang="en-US">
                <a:effectLst/>
              </a:rPr>
              <a:t>Statewide Assessment Tile. Teams should plan for the grades that span the duration of the plan to ensure supports are available for interim and summative testing. Keep in mind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Each assessment has its own menu for designated supports and accommodations as applicable to the assessment and test design.</a:t>
            </a:r>
            <a:endParaRPr lang="en-US">
              <a:effectLst/>
              <a:ea typeface="Calibri"/>
              <a:cs typeface="Calibri"/>
            </a:endParaRPr>
          </a:p>
          <a:p>
            <a:pPr marL="342900" marR="0" lvl="0" indent="-342900">
              <a:lnSpc>
                <a:spcPct val="116000"/>
              </a:lnSpc>
              <a:spcBef>
                <a:spcPts val="0"/>
              </a:spcBef>
              <a:spcAft>
                <a:spcPts val="0"/>
              </a:spcAft>
              <a:buFont typeface="Symbol" panose="05050102010706020507" pitchFamily="18" charset="2"/>
              <a:buChar char=""/>
            </a:pPr>
            <a:r>
              <a:rPr lang="en-US">
                <a:effectLst/>
              </a:rPr>
              <a:t>Supports/accommodations planned for the student’s current grade of enrollment in a finalized and implemented IEP/Section 504 Plan sync to TIDE.  (Note: IDEA/Section 504 must be activated in PSIS/TIDE.)</a:t>
            </a:r>
            <a:endParaRPr lang="en-US">
              <a:effectLst/>
              <a:ea typeface="Calibri"/>
              <a:cs typeface="Calibri"/>
            </a:endParaRPr>
          </a:p>
          <a:p>
            <a:pPr marL="342900" marR="0" lvl="0" indent="-342900">
              <a:lnSpc>
                <a:spcPct val="116000"/>
              </a:lnSpc>
              <a:spcBef>
                <a:spcPts val="0"/>
              </a:spcBef>
              <a:spcAft>
                <a:spcPts val="0"/>
              </a:spcAft>
              <a:buFont typeface="Symbol" panose="05050102010706020507" pitchFamily="18" charset="2"/>
              <a:buChar char=""/>
            </a:pPr>
            <a:r>
              <a:rPr lang="en-US">
                <a:effectLst/>
              </a:rPr>
              <a:t>Supports/accommodations should never be manually entered (or batch uploaded) to TIDE. </a:t>
            </a:r>
            <a:endParaRPr lang="en-US">
              <a:effectLst/>
              <a:ea typeface="Calibri"/>
              <a:cs typeface="Calibri"/>
            </a:endParaRPr>
          </a:p>
          <a:p>
            <a:pPr marL="342900" marR="0" lvl="0" indent="-342900">
              <a:lnSpc>
                <a:spcPct val="116000"/>
              </a:lnSpc>
              <a:spcBef>
                <a:spcPts val="0"/>
              </a:spcBef>
              <a:spcAft>
                <a:spcPts val="800"/>
              </a:spcAft>
              <a:buFont typeface="Symbol" panose="05050102010706020507" pitchFamily="18" charset="2"/>
              <a:buChar char=""/>
            </a:pPr>
            <a:r>
              <a:rPr lang="en-US">
                <a:effectLst/>
              </a:rPr>
              <a:t>Contact the student’s Case Manager if accommodations are missing or incorrect. All edits must be made through the amendment or reconvening process in CT- SEDS.</a:t>
            </a:r>
            <a:endParaRPr lang="en-US">
              <a:effectLst/>
              <a:ea typeface="Calibri"/>
              <a:cs typeface="Calibri"/>
            </a:endParaRP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Resources:</a:t>
            </a:r>
            <a:endParaRPr lang="en-US">
              <a:effectLst/>
              <a:ea typeface="Calibri"/>
              <a:cs typeface="Calibri"/>
            </a:endParaRPr>
          </a:p>
          <a:p>
            <a:pPr marL="457200" marR="0">
              <a:lnSpc>
                <a:spcPct val="116000"/>
              </a:lnSpc>
              <a:spcBef>
                <a:spcPts val="0"/>
              </a:spcBef>
              <a:spcAft>
                <a:spcPts val="0"/>
              </a:spcAft>
            </a:pPr>
            <a:r>
              <a:rPr lang="en-US" u="sng">
                <a:solidFill>
                  <a:srgbClr val="467886"/>
                </a:solidFill>
                <a:effectLst/>
                <a:hlinkClick r:id="rId3"/>
              </a:rPr>
              <a:t>CT-SEDS to TIDE Designated Supports/Accommodations Sync Frequently Asked Questions</a:t>
            </a:r>
            <a:r>
              <a:rPr lang="en-US">
                <a:effectLst/>
              </a:rPr>
              <a:t> </a:t>
            </a:r>
            <a:endParaRPr lang="en-US">
              <a:effectLst/>
              <a:ea typeface="Calibri"/>
              <a:cs typeface="Calibri"/>
            </a:endParaRPr>
          </a:p>
          <a:p>
            <a:pPr marL="457200" marR="0">
              <a:lnSpc>
                <a:spcPct val="116000"/>
              </a:lnSpc>
              <a:spcBef>
                <a:spcPts val="0"/>
              </a:spcBef>
              <a:spcAft>
                <a:spcPts val="800"/>
              </a:spcAft>
            </a:pPr>
            <a:r>
              <a:rPr lang="en-US" u="sng">
                <a:solidFill>
                  <a:srgbClr val="467886"/>
                </a:solidFill>
                <a:effectLst/>
                <a:hlinkClick r:id="rId4"/>
              </a:rPr>
              <a:t>Cross-Checking Student TIDE Test Settings and CT-SEDS</a:t>
            </a:r>
            <a:endParaRPr lang="en-US" u="sng">
              <a:solidFill>
                <a:srgbClr val="467886"/>
              </a:solidFill>
              <a:effectLst/>
            </a:endParaRPr>
          </a:p>
          <a:p>
            <a:pPr marL="457200" marR="0">
              <a:lnSpc>
                <a:spcPct val="116000"/>
              </a:lnSpc>
              <a:spcBef>
                <a:spcPts val="0"/>
              </a:spcBef>
              <a:spcAft>
                <a:spcPts val="800"/>
              </a:spcAft>
            </a:pPr>
            <a:r>
              <a:rPr lang="en-US">
                <a:hlinkClick r:id="rId5"/>
              </a:rPr>
              <a:t>Documenting Designated Supports and Accommodations in TIDE</a:t>
            </a:r>
            <a:endParaRPr lang="en-US" u="sng">
              <a:solidFill>
                <a:srgbClr val="467886"/>
              </a:solidFill>
              <a:effectLst/>
            </a:endParaRPr>
          </a:p>
          <a:p>
            <a:pPr marL="457200" marR="0">
              <a:lnSpc>
                <a:spcPct val="116000"/>
              </a:lnSpc>
              <a:spcBef>
                <a:spcPts val="0"/>
              </a:spcBef>
              <a:spcAft>
                <a:spcPts val="800"/>
              </a:spcAft>
            </a:pPr>
            <a:endParaRPr lang="en-US">
              <a:effectLst/>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65</a:t>
            </a:fld>
            <a:endParaRPr lang="en-US"/>
          </a:p>
        </p:txBody>
      </p:sp>
    </p:spTree>
    <p:extLst>
      <p:ext uri="{BB962C8B-B14F-4D97-AF65-F5344CB8AC3E}">
        <p14:creationId xmlns:p14="http://schemas.microsoft.com/office/powerpoint/2010/main" val="2197712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When reviewing accommodations in the student dashboard in TIDE you will want to be aware of the following indicators and how they are set. ​These demographic fields must be updated in PSIS as applicable to students.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Eligibility for any embedded or non-embedded accommodation requires the IDEA or Section 504 indicator (based on the PSIS registration fields) set to Yes. Without this indication, accommodations cannot sync to TIDE from CT-SEDS.​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student’s EL/ML designation must be set to Yes in PSIS if the student is identified as EL/ML.​</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Accommodations should </a:t>
            </a:r>
            <a:r>
              <a:rPr lang="en-US" b="1">
                <a:effectLst/>
              </a:rPr>
              <a:t>NEVER </a:t>
            </a:r>
            <a:r>
              <a:rPr lang="en-US">
                <a:effectLst/>
              </a:rPr>
              <a:t>be manually entered or batch uploaded in TIDE. The IEP/Section 504 is the source of truth! If corrections are necessary, contact the Case Manager and an amendment of edit/revise can be conducted.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Reminder: Work with your PSIS Coordinator to ensure that IDEA, Section 504, and EL/ML indicators are accurately reflected in PSIS. </a:t>
            </a:r>
          </a:p>
          <a:p>
            <a:pPr algn="l" rtl="0" fontAlgn="base"/>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66</a:t>
            </a:fld>
            <a:endParaRPr lang="en-US"/>
          </a:p>
        </p:txBody>
      </p:sp>
    </p:spTree>
    <p:extLst>
      <p:ext uri="{BB962C8B-B14F-4D97-AF65-F5344CB8AC3E}">
        <p14:creationId xmlns:p14="http://schemas.microsoft.com/office/powerpoint/2010/main" val="1828099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67</a:t>
            </a:fld>
            <a:endParaRPr lang="en-US"/>
          </a:p>
        </p:txBody>
      </p:sp>
    </p:spTree>
    <p:extLst>
      <p:ext uri="{BB962C8B-B14F-4D97-AF65-F5344CB8AC3E}">
        <p14:creationId xmlns:p14="http://schemas.microsoft.com/office/powerpoint/2010/main" val="4204558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u="sng">
                <a:solidFill>
                  <a:srgbClr val="467886"/>
                </a:solidFill>
                <a:effectLst/>
                <a:hlinkClick r:id="rId3"/>
              </a:rPr>
              <a:t>Practice Tests</a:t>
            </a:r>
            <a:r>
              <a:rPr lang="en-US">
                <a:effectLst/>
              </a:rPr>
              <a:t> are available for Smarter Balanced Math and ELA in Grades 3-8 and high school. They are similar in format and structure to the actual test and include about 30 questions. Practice Tests area also available for NGSS and the Connecticut Alternate Assessment System.</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Use the Practice Tests to model how to use specific features such as the Desmos Calculator (available for certain math items in Grades 6-8), text-to-speech, math translation glossary, and speech-to-text. Students need to know in advance how to activate these features if applicable.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It is important that teachers review and ensure students have the applicable accessibility supports documented in TIDE prior to testing. During the Practice Test, show students how to use the tool strip (indicated by image on the top of this slide) to access applicable tools available to students based on the test, grade, and supports available in TIDE. For illustration purposes, the tool strip on the slide includes icons for masking, line reader, print page and zoom.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For example: </a:t>
            </a:r>
          </a:p>
          <a:p>
            <a:pPr marL="0" marR="0">
              <a:lnSpc>
                <a:spcPct val="116000"/>
              </a:lnSpc>
              <a:spcBef>
                <a:spcPts val="0"/>
              </a:spcBef>
              <a:spcAft>
                <a:spcPts val="800"/>
              </a:spcAft>
            </a:pPr>
            <a:r>
              <a:rPr lang="en-US">
                <a:effectLst/>
              </a:rPr>
              <a:t>If a student is taking the Grade 8 NGSS assessment, the embedded </a:t>
            </a:r>
            <a:r>
              <a:rPr lang="en-US" b="1">
                <a:effectLst/>
              </a:rPr>
              <a:t>Periodic Table</a:t>
            </a:r>
            <a:r>
              <a:rPr lang="en-US">
                <a:effectLst/>
              </a:rPr>
              <a:t> icon will appear in the tool strip. </a:t>
            </a:r>
          </a:p>
          <a:p>
            <a:pPr marL="0" marR="0">
              <a:lnSpc>
                <a:spcPct val="116000"/>
              </a:lnSpc>
              <a:spcBef>
                <a:spcPts val="0"/>
              </a:spcBef>
              <a:spcAft>
                <a:spcPts val="800"/>
              </a:spcAft>
            </a:pPr>
            <a:r>
              <a:rPr lang="en-US">
                <a:effectLst/>
              </a:rPr>
              <a:t>An English Learner/Multilingual Learner (EL/ML) with a documented Spanish toggle for math in TIDE will see the </a:t>
            </a:r>
            <a:r>
              <a:rPr lang="en-US" b="1">
                <a:effectLst/>
              </a:rPr>
              <a:t>toggle</a:t>
            </a:r>
            <a:r>
              <a:rPr lang="en-US">
                <a:effectLst/>
              </a:rPr>
              <a:t> icon. </a:t>
            </a:r>
          </a:p>
          <a:p>
            <a:pPr marL="0" marR="0">
              <a:lnSpc>
                <a:spcPct val="116000"/>
              </a:lnSpc>
              <a:spcBef>
                <a:spcPts val="0"/>
              </a:spcBef>
              <a:spcAft>
                <a:spcPts val="800"/>
              </a:spcAft>
            </a:pPr>
            <a:r>
              <a:rPr lang="en-US">
                <a:effectLst/>
              </a:rPr>
              <a:t>A student in grades 6–8 taking the calculator section of the Smarter Balanced math assessment will have access to the </a:t>
            </a:r>
            <a:r>
              <a:rPr lang="en-US" b="1">
                <a:effectLst/>
              </a:rPr>
              <a:t>Desmos calculator</a:t>
            </a:r>
            <a:r>
              <a:rPr lang="en-US">
                <a:effectLst/>
              </a:rPr>
              <a:t> in the tool strip. </a:t>
            </a:r>
          </a:p>
          <a:p>
            <a:pPr marL="0" marR="0">
              <a:lnSpc>
                <a:spcPct val="116000"/>
              </a:lnSpc>
              <a:spcBef>
                <a:spcPts val="0"/>
              </a:spcBef>
              <a:spcAft>
                <a:spcPts val="800"/>
              </a:spcAft>
            </a:pPr>
            <a:r>
              <a:rPr lang="en-US">
                <a:effectLst/>
              </a:rPr>
              <a:t>Accommodation tools—such as </a:t>
            </a:r>
            <a:r>
              <a:rPr lang="en-US" b="1">
                <a:effectLst/>
              </a:rPr>
              <a:t>text-to-speech</a:t>
            </a:r>
            <a:r>
              <a:rPr lang="en-US">
                <a:effectLst/>
              </a:rPr>
              <a:t> and </a:t>
            </a:r>
            <a:r>
              <a:rPr lang="en-US" b="1">
                <a:effectLst/>
              </a:rPr>
              <a:t>American Sign Language</a:t>
            </a:r>
            <a:r>
              <a:rPr lang="en-US">
                <a:effectLst/>
              </a:rPr>
              <a:t>—can be activated directly from the tool strip. Other accessibility features can be enabled through the </a:t>
            </a:r>
            <a:r>
              <a:rPr lang="en-US" b="1">
                <a:effectLst/>
              </a:rPr>
              <a:t>context menu</a:t>
            </a:r>
            <a:r>
              <a:rPr lang="en-US">
                <a:effectLst/>
              </a:rPr>
              <a:t> (hamburger menu). </a:t>
            </a:r>
          </a:p>
          <a:p>
            <a:pPr marL="0" marR="0">
              <a:lnSpc>
                <a:spcPct val="116000"/>
              </a:lnSpc>
              <a:spcBef>
                <a:spcPts val="0"/>
              </a:spcBef>
              <a:spcAft>
                <a:spcPts val="800"/>
              </a:spcAft>
            </a:pPr>
            <a:r>
              <a:rPr lang="en-US">
                <a:effectLst/>
              </a:rPr>
              <a:t>It is essential that teachers explicitly demonstrate and model these features for students using a </a:t>
            </a:r>
            <a:r>
              <a:rPr lang="en-US" b="1">
                <a:effectLst/>
              </a:rPr>
              <a:t>Practice Test</a:t>
            </a:r>
            <a:r>
              <a:rPr lang="en-US">
                <a:effectLst/>
              </a:rPr>
              <a:t>.</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68</a:t>
            </a:fld>
            <a:endParaRPr lang="en-US"/>
          </a:p>
        </p:txBody>
      </p:sp>
    </p:spTree>
    <p:extLst>
      <p:ext uri="{BB962C8B-B14F-4D97-AF65-F5344CB8AC3E}">
        <p14:creationId xmlns:p14="http://schemas.microsoft.com/office/powerpoint/2010/main" val="2719773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Times New Roman" panose="02020603050405020304" pitchFamily="18" charset="0"/>
                <a:cs typeface="Arial" panose="020B0604020202020204" pitchFamily="34" charset="0"/>
              </a:rPr>
              <a:t>Refer to the </a:t>
            </a:r>
            <a:r>
              <a:rPr lang="en-US" sz="1200" u="sng">
                <a:solidFill>
                  <a:srgbClr val="467886"/>
                </a:solidFill>
                <a:effectLst/>
                <a:latin typeface="+mn-lt"/>
                <a:ea typeface="Times New Roman" panose="02020603050405020304" pitchFamily="18" charset="0"/>
                <a:cs typeface="Arial" panose="020B0604020202020204" pitchFamily="34" charset="0"/>
                <a:hlinkClick r:id="rId3"/>
              </a:rPr>
              <a:t>Training tab</a:t>
            </a:r>
            <a:r>
              <a:rPr lang="en-US" sz="1200">
                <a:effectLst/>
                <a:latin typeface="+mn-lt"/>
                <a:ea typeface="Times New Roman" panose="02020603050405020304" pitchFamily="18" charset="0"/>
                <a:cs typeface="Arial" panose="020B0604020202020204" pitchFamily="34" charset="0"/>
              </a:rPr>
              <a:t> on the Sensible Assessment System webpage for access to training and webinars.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69</a:t>
            </a:fld>
            <a:endParaRPr lang="en-US"/>
          </a:p>
        </p:txBody>
      </p:sp>
    </p:spTree>
    <p:extLst>
      <p:ext uri="{BB962C8B-B14F-4D97-AF65-F5344CB8AC3E}">
        <p14:creationId xmlns:p14="http://schemas.microsoft.com/office/powerpoint/2010/main" val="339784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Prior to testing, make sure you know who your school test coordinator is as well as your primary District Administrator for Testing (there is one DA per district). These individuals will provide training and guidance along the way and will answer questions related to your individual school’s testing schedule. Your District Administrator for Testing and School Coordinator should be the first line of contact when questions arise. </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7</a:t>
            </a:fld>
            <a:endParaRPr lang="en-US"/>
          </a:p>
        </p:txBody>
      </p:sp>
    </p:spTree>
    <p:extLst>
      <p:ext uri="{BB962C8B-B14F-4D97-AF65-F5344CB8AC3E}">
        <p14:creationId xmlns:p14="http://schemas.microsoft.com/office/powerpoint/2010/main" val="2232200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Here are CSDE contacts from the Performance Office. Please reach out with any questions. </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We are here to support you and your teams. </a:t>
            </a:r>
          </a:p>
        </p:txBody>
      </p:sp>
      <p:sp>
        <p:nvSpPr>
          <p:cNvPr id="4" name="Slide Number Placeholder 3"/>
          <p:cNvSpPr>
            <a:spLocks noGrp="1"/>
          </p:cNvSpPr>
          <p:nvPr>
            <p:ph type="sldNum" sz="quarter" idx="5"/>
          </p:nvPr>
        </p:nvSpPr>
        <p:spPr/>
        <p:txBody>
          <a:bodyPr/>
          <a:lstStyle/>
          <a:p>
            <a:fld id="{DECF9E23-3657-41AF-913F-C69B64B47684}" type="slidenum">
              <a:rPr lang="en-US" smtClean="0"/>
              <a:t>70</a:t>
            </a:fld>
            <a:endParaRPr lang="en-US"/>
          </a:p>
        </p:txBody>
      </p:sp>
    </p:spTree>
    <p:extLst>
      <p:ext uri="{BB962C8B-B14F-4D97-AF65-F5344CB8AC3E}">
        <p14:creationId xmlns:p14="http://schemas.microsoft.com/office/powerpoint/2010/main" val="11011865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12DA9-46F8-5DBB-1F2C-6013A9A53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E558B-3225-7897-0719-6C80CCFB3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EFF28-EE9E-F3ED-37D2-CF8E5CD0D1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CEA6D0-99E4-0D2F-D5A6-F8DB7C388485}"/>
              </a:ext>
            </a:extLst>
          </p:cNvPr>
          <p:cNvSpPr>
            <a:spLocks noGrp="1"/>
          </p:cNvSpPr>
          <p:nvPr>
            <p:ph type="sldNum" sz="quarter" idx="5"/>
          </p:nvPr>
        </p:nvSpPr>
        <p:spPr/>
        <p:txBody>
          <a:bodyPr/>
          <a:lstStyle/>
          <a:p>
            <a:fld id="{7ED1907F-849C-8E44-AF63-27265B3C298A}" type="slidenum">
              <a:rPr lang="en-US" smtClean="0"/>
              <a:t>71</a:t>
            </a:fld>
            <a:endParaRPr lang="en-US"/>
          </a:p>
        </p:txBody>
      </p:sp>
    </p:spTree>
    <p:extLst>
      <p:ext uri="{BB962C8B-B14F-4D97-AF65-F5344CB8AC3E}">
        <p14:creationId xmlns:p14="http://schemas.microsoft.com/office/powerpoint/2010/main" val="200430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administering the summative assessments should review the Test Administration Manuals (TAMs) prior to administration. These are provided to the district as hard copies and can also be printed down from the Connecticut Comprehensive Assessment Program Portal Page. </a:t>
            </a:r>
          </a:p>
          <a:p>
            <a:pPr marL="342900" indent="-342900">
              <a:buFont typeface="Arial" panose="020B0604020202020204" pitchFamily="34" charset="0"/>
              <a:buChar char="•"/>
            </a:pPr>
            <a:r>
              <a:rPr lang="en-US" sz="1200">
                <a:latin typeface="+mn-lt"/>
                <a:ea typeface="Calibri"/>
                <a:cs typeface="Calibri"/>
              </a:rPr>
              <a:t>Smarter Balanced Test Administration Manual</a:t>
            </a:r>
          </a:p>
          <a:p>
            <a:pPr marL="342900" indent="-342900">
              <a:buFont typeface="Arial" panose="020B0604020202020204" pitchFamily="34" charset="0"/>
              <a:buChar char="•"/>
            </a:pPr>
            <a:r>
              <a:rPr lang="en-US" sz="1200">
                <a:latin typeface="+mn-lt"/>
                <a:ea typeface="Calibri"/>
                <a:cs typeface="Calibri"/>
              </a:rPr>
              <a:t>Next Generation Science Standards Test Administration Manual</a:t>
            </a:r>
          </a:p>
          <a:p>
            <a:pPr marL="342900" indent="-342900">
              <a:buFont typeface="Arial" panose="020B0604020202020204" pitchFamily="34" charset="0"/>
              <a:buChar char="•"/>
            </a:pPr>
            <a:r>
              <a:rPr lang="en-US" sz="1200">
                <a:latin typeface="+mn-lt"/>
                <a:ea typeface="Calibri"/>
                <a:cs typeface="Calibri"/>
              </a:rPr>
              <a:t>Connecticut Alternate Assessment (CTAA) for Math and English Language Arts</a:t>
            </a:r>
          </a:p>
          <a:p>
            <a:pPr marL="342900" indent="-342900">
              <a:buFont typeface="Arial" panose="020B0604020202020204" pitchFamily="34" charset="0"/>
              <a:buChar char="•"/>
            </a:pPr>
            <a:r>
              <a:rPr lang="en-US" sz="1200">
                <a:latin typeface="+mn-lt"/>
                <a:ea typeface="Calibri"/>
                <a:cs typeface="Calibri"/>
              </a:rPr>
              <a:t>Connecticut Alternate Science (CTAS) Assessment Test Administration Manual</a:t>
            </a:r>
          </a:p>
          <a:p>
            <a:endParaRPr lang="en-US"/>
          </a:p>
        </p:txBody>
      </p:sp>
      <p:sp>
        <p:nvSpPr>
          <p:cNvPr id="4" name="Slide Number Placeholder 3"/>
          <p:cNvSpPr>
            <a:spLocks noGrp="1"/>
          </p:cNvSpPr>
          <p:nvPr>
            <p:ph type="sldNum" sz="quarter" idx="5"/>
          </p:nvPr>
        </p:nvSpPr>
        <p:spPr/>
        <p:txBody>
          <a:bodyPr/>
          <a:lstStyle/>
          <a:p>
            <a:fld id="{7ED1907F-849C-8E44-AF63-27265B3C298A}" type="slidenum">
              <a:rPr lang="en-US" smtClean="0"/>
              <a:t>8</a:t>
            </a:fld>
            <a:endParaRPr lang="en-US"/>
          </a:p>
        </p:txBody>
      </p:sp>
    </p:spTree>
    <p:extLst>
      <p:ext uri="{BB962C8B-B14F-4D97-AF65-F5344CB8AC3E}">
        <p14:creationId xmlns:p14="http://schemas.microsoft.com/office/powerpoint/2010/main" val="237097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A0A0A"/>
                </a:solidFill>
                <a:effectLst/>
                <a:latin typeface="+mn-lt"/>
              </a:rPr>
              <a:t>Before we provide an overview of assessments, let’s start with why assessments are important.</a:t>
            </a:r>
          </a:p>
          <a:p>
            <a:r>
              <a:rPr lang="en-US" sz="1200" b="0" i="0">
                <a:solidFill>
                  <a:srgbClr val="0A0A0A"/>
                </a:solidFill>
                <a:effectLst/>
                <a:latin typeface="+mn-lt"/>
              </a:rPr>
              <a:t>Connecticut’s assessment system is designed to support student learning of the </a:t>
            </a:r>
            <a:r>
              <a:rPr lang="en-US" sz="1200" b="1" i="0" u="none" strike="noStrike">
                <a:solidFill>
                  <a:srgbClr val="1F64E5"/>
                </a:solidFill>
                <a:effectLst/>
                <a:latin typeface="+mn-lt"/>
                <a:hlinkClick r:id="rId3"/>
              </a:rPr>
              <a:t>Connecticut Core Standards</a:t>
            </a:r>
            <a:r>
              <a:rPr lang="en-US" sz="1200" b="0" i="0">
                <a:solidFill>
                  <a:srgbClr val="0A0A0A"/>
                </a:solidFill>
                <a:effectLst/>
                <a:latin typeface="+mn-lt"/>
              </a:rPr>
              <a:t> and the </a:t>
            </a:r>
            <a:r>
              <a:rPr lang="en-US" sz="1200" b="1" i="0" u="none" strike="noStrike">
                <a:solidFill>
                  <a:srgbClr val="1F64E5"/>
                </a:solidFill>
                <a:effectLst/>
                <a:latin typeface="+mn-lt"/>
                <a:hlinkClick r:id="rId4"/>
              </a:rPr>
              <a:t>Next Generation Science Standards</a:t>
            </a:r>
            <a:r>
              <a:rPr lang="en-US" sz="1200" b="0" i="0">
                <a:solidFill>
                  <a:srgbClr val="0A0A0A"/>
                </a:solidFill>
                <a:effectLst/>
                <a:latin typeface="+mn-lt"/>
              </a:rPr>
              <a:t>. These standards set learning expectations for what students should learn and be able to do at each grade level so that by the time they graduate from high school, they are ready to succeed in college and the workplace. These standards help set clear and consistent expectations for rigorous, high-quality instruction and learning for all students.</a:t>
            </a:r>
          </a:p>
          <a:p>
            <a:endParaRPr lang="en-US" sz="1200" b="0" i="0">
              <a:solidFill>
                <a:srgbClr val="0A0A0A"/>
              </a:solidFill>
              <a:effectLst/>
              <a:latin typeface="+mn-lt"/>
            </a:endParaRPr>
          </a:p>
          <a:p>
            <a:r>
              <a:rPr lang="en-US" sz="1200" b="0" i="0">
                <a:solidFill>
                  <a:srgbClr val="0A0A0A"/>
                </a:solidFill>
                <a:effectLst/>
                <a:latin typeface="+mn-lt"/>
              </a:rPr>
              <a:t>As shown on this slide, Connecticut’s Sensible Assessment System is balanced and comprehensive. It offers different tools for various purposes. We offer resources and training that go beyond the summative assessments and have a variety of formative and interim resources to help support our teachers and students!</a:t>
            </a:r>
          </a:p>
          <a:p>
            <a:endParaRPr lang="en-US" sz="1200" b="0" i="0">
              <a:solidFill>
                <a:srgbClr val="0A0A0A"/>
              </a:solidFill>
              <a:effectLst/>
              <a:latin typeface="+mn-lt"/>
            </a:endParaRPr>
          </a:p>
          <a:p>
            <a:r>
              <a:rPr lang="en-US" sz="1200" b="0" i="0">
                <a:solidFill>
                  <a:srgbClr val="0A0A0A"/>
                </a:solidFill>
                <a:effectLst/>
                <a:latin typeface="+mn-lt"/>
              </a:rPr>
              <a:t>Let’s take a deeper dive and review each type of assessment.</a:t>
            </a:r>
            <a:endParaRPr lang="en-US" sz="1200">
              <a:latin typeface="+mn-lt"/>
            </a:endParaRPr>
          </a:p>
          <a:p>
            <a:endParaRPr lang="en-US" sz="1800">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ED1907F-849C-8E44-AF63-27265B3C298A}" type="slidenum">
              <a:rPr lang="en-US" smtClean="0"/>
              <a:t>9</a:t>
            </a:fld>
            <a:endParaRPr lang="en-US"/>
          </a:p>
        </p:txBody>
      </p:sp>
    </p:spTree>
    <p:extLst>
      <p:ext uri="{BB962C8B-B14F-4D97-AF65-F5344CB8AC3E}">
        <p14:creationId xmlns:p14="http://schemas.microsoft.com/office/powerpoint/2010/main" val="2120616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39C1E702-A405-ADBF-567A-55B3EA03C510}"/>
              </a:ext>
            </a:extLst>
          </p:cNvPr>
          <p:cNvPicPr/>
          <p:nvPr userDrawn="1"/>
        </p:nvPicPr>
        <p:blipFill>
          <a:blip r:embed="rId2"/>
          <a:srcRect/>
          <a:stretch/>
        </p:blipFill>
        <p:spPr>
          <a:xfrm>
            <a:off x="-1" y="1503869"/>
            <a:ext cx="12192000" cy="4356100"/>
          </a:xfrm>
          <a:prstGeom prst="rect">
            <a:avLst/>
          </a:prstGeom>
        </p:spPr>
      </p:pic>
      <p:sp>
        <p:nvSpPr>
          <p:cNvPr id="2" name="Title 1">
            <a:extLst>
              <a:ext uri="{FF2B5EF4-FFF2-40B4-BE49-F238E27FC236}">
                <a16:creationId xmlns:a16="http://schemas.microsoft.com/office/drawing/2014/main" id="{8F259CEF-8E7F-546C-E587-9CC80A6C7481}"/>
              </a:ext>
            </a:extLst>
          </p:cNvPr>
          <p:cNvSpPr>
            <a:spLocks noGrp="1"/>
          </p:cNvSpPr>
          <p:nvPr>
            <p:ph type="ctrTitle"/>
          </p:nvPr>
        </p:nvSpPr>
        <p:spPr>
          <a:xfrm>
            <a:off x="1590368" y="222658"/>
            <a:ext cx="9144000" cy="1047135"/>
          </a:xfrm>
        </p:spPr>
        <p:txBody>
          <a:bodyPr anchor="ctr">
            <a:normAutofit/>
          </a:bodyPr>
          <a:lstStyle>
            <a:lvl1pPr algn="ctr">
              <a:defRPr sz="4000"/>
            </a:lvl1pPr>
          </a:lstStyle>
          <a:p>
            <a:r>
              <a:rPr lang="en-US"/>
              <a:t>Click to edit Master title style</a:t>
            </a:r>
          </a:p>
        </p:txBody>
      </p:sp>
      <p:sp>
        <p:nvSpPr>
          <p:cNvPr id="8" name="TextBox 7">
            <a:extLst>
              <a:ext uri="{FF2B5EF4-FFF2-40B4-BE49-F238E27FC236}">
                <a16:creationId xmlns:a16="http://schemas.microsoft.com/office/drawing/2014/main" id="{B3FE8004-13CD-5FE3-6CC1-E5088A9D92C7}"/>
              </a:ext>
            </a:extLst>
          </p:cNvPr>
          <p:cNvSpPr txBox="1"/>
          <p:nvPr userDrawn="1"/>
        </p:nvSpPr>
        <p:spPr>
          <a:xfrm>
            <a:off x="3096483" y="6203203"/>
            <a:ext cx="4910203" cy="369332"/>
          </a:xfrm>
          <a:prstGeom prst="rect">
            <a:avLst/>
          </a:prstGeom>
          <a:noFill/>
        </p:spPr>
        <p:txBody>
          <a:bodyPr wrap="square" rtlCol="0">
            <a:spAutoFit/>
          </a:bodyPr>
          <a:lstStyle/>
          <a:p>
            <a:pPr algn="ctr"/>
            <a:r>
              <a:rPr lang="en-US" b="1">
                <a:solidFill>
                  <a:srgbClr val="255ABB"/>
                </a:solidFill>
                <a:latin typeface="Aptos SemiBold" panose="020B0004020202020204" pitchFamily="34" charset="0"/>
              </a:rPr>
              <a:t>Connecticut State Department of Education – </a:t>
            </a:r>
          </a:p>
        </p:txBody>
      </p:sp>
      <p:sp>
        <p:nvSpPr>
          <p:cNvPr id="10" name="Text Placeholder 9">
            <a:extLst>
              <a:ext uri="{FF2B5EF4-FFF2-40B4-BE49-F238E27FC236}">
                <a16:creationId xmlns:a16="http://schemas.microsoft.com/office/drawing/2014/main" id="{5B8DF637-1F33-5264-3AE0-0E86A4174D56}"/>
              </a:ext>
            </a:extLst>
          </p:cNvPr>
          <p:cNvSpPr>
            <a:spLocks noGrp="1"/>
          </p:cNvSpPr>
          <p:nvPr>
            <p:ph type="body" sz="quarter" idx="10" hasCustomPrompt="1"/>
          </p:nvPr>
        </p:nvSpPr>
        <p:spPr>
          <a:xfrm>
            <a:off x="7816279" y="6223675"/>
            <a:ext cx="3620543" cy="365760"/>
          </a:xfrm>
        </p:spPr>
        <p:txBody>
          <a:bodyPr>
            <a:noAutofit/>
          </a:bodyPr>
          <a:lstStyle>
            <a:lvl1pPr marL="0" indent="0">
              <a:buNone/>
              <a:defRPr sz="1800">
                <a:solidFill>
                  <a:srgbClr val="255ABB"/>
                </a:solidFill>
                <a:latin typeface="Aptos SemiBold" panose="020B0004020202020204" pitchFamily="34" charset="0"/>
              </a:defRPr>
            </a:lvl1pPr>
            <a:lvl2pPr>
              <a:defRPr sz="1800">
                <a:solidFill>
                  <a:srgbClr val="255ABB"/>
                </a:solidFill>
                <a:latin typeface="Aptos SemiBold" panose="020B0004020202020204" pitchFamily="34" charset="0"/>
              </a:defRPr>
            </a:lvl2pPr>
            <a:lvl3pPr>
              <a:defRPr sz="1800">
                <a:solidFill>
                  <a:srgbClr val="255ABB"/>
                </a:solidFill>
                <a:latin typeface="Aptos SemiBold" panose="020B0004020202020204" pitchFamily="34" charset="0"/>
              </a:defRPr>
            </a:lvl3pPr>
            <a:lvl4pPr>
              <a:defRPr sz="1800">
                <a:solidFill>
                  <a:srgbClr val="255ABB"/>
                </a:solidFill>
                <a:latin typeface="Aptos SemiBold" panose="020B0004020202020204" pitchFamily="34" charset="0"/>
              </a:defRPr>
            </a:lvl4pPr>
            <a:lvl5pPr>
              <a:defRPr sz="1800">
                <a:solidFill>
                  <a:srgbClr val="255ABB"/>
                </a:solidFill>
                <a:latin typeface="Aptos SemiBold" panose="020B0004020202020204" pitchFamily="34" charset="0"/>
              </a:defRPr>
            </a:lvl5pPr>
          </a:lstStyle>
          <a:p>
            <a:pPr lvl="0"/>
            <a:r>
              <a:rPr lang="en-US"/>
              <a:t>Add Date</a:t>
            </a:r>
          </a:p>
        </p:txBody>
      </p:sp>
    </p:spTree>
    <p:extLst>
      <p:ext uri="{BB962C8B-B14F-4D97-AF65-F5344CB8AC3E}">
        <p14:creationId xmlns:p14="http://schemas.microsoft.com/office/powerpoint/2010/main" val="284841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E79F-35D9-7E00-D3E0-E638E6EFC890}"/>
              </a:ext>
            </a:extLst>
          </p:cNvPr>
          <p:cNvSpPr>
            <a:spLocks noGrp="1"/>
          </p:cNvSpPr>
          <p:nvPr>
            <p:ph type="title"/>
          </p:nvPr>
        </p:nvSpPr>
        <p:spPr>
          <a:xfrm>
            <a:off x="838200" y="1379983"/>
            <a:ext cx="10515600" cy="1037135"/>
          </a:xfrm>
        </p:spPr>
        <p:txBody>
          <a:bodyPr>
            <a:normAutofit/>
          </a:bodyPr>
          <a:lstStyle>
            <a:lvl1pPr algn="ctr">
              <a:defRPr sz="3200" b="1">
                <a:solidFill>
                  <a:srgbClr val="255ABB"/>
                </a:solidFill>
                <a:latin typeface="Aptos" panose="020B00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CA364B3-E5E3-77B9-E623-3A958D25EEFC}"/>
              </a:ext>
            </a:extLst>
          </p:cNvPr>
          <p:cNvSpPr>
            <a:spLocks noGrp="1"/>
          </p:cNvSpPr>
          <p:nvPr>
            <p:ph idx="1"/>
          </p:nvPr>
        </p:nvSpPr>
        <p:spPr>
          <a:xfrm>
            <a:off x="838200" y="2653553"/>
            <a:ext cx="10515600" cy="352341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60721-D0C5-2A6A-6CE2-7A43F35AF8B1}"/>
              </a:ext>
            </a:extLst>
          </p:cNvPr>
          <p:cNvSpPr>
            <a:spLocks noGrp="1"/>
          </p:cNvSpPr>
          <p:nvPr>
            <p:ph type="dt" sz="half" idx="10"/>
          </p:nvPr>
        </p:nvSpPr>
        <p:spPr/>
        <p:txBody>
          <a:bodyPr/>
          <a:lstStyle/>
          <a:p>
            <a:fld id="{AB6391C7-DE36-4E5A-89A1-0277D1EEFEFE}" type="datetime1">
              <a:rPr lang="en-US" smtClean="0"/>
              <a:t>2/18/2026</a:t>
            </a:fld>
            <a:endParaRPr lang="en-US"/>
          </a:p>
        </p:txBody>
      </p:sp>
      <p:sp>
        <p:nvSpPr>
          <p:cNvPr id="5" name="Footer Placeholder 4">
            <a:extLst>
              <a:ext uri="{FF2B5EF4-FFF2-40B4-BE49-F238E27FC236}">
                <a16:creationId xmlns:a16="http://schemas.microsoft.com/office/drawing/2014/main" id="{72D3A8CF-A140-66A1-D4E1-90AE78229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E0597-FEB6-F234-C232-67ACEAAEBB83}"/>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8" name="Picture 7">
            <a:extLst>
              <a:ext uri="{FF2B5EF4-FFF2-40B4-BE49-F238E27FC236}">
                <a16:creationId xmlns:a16="http://schemas.microsoft.com/office/drawing/2014/main" id="{65939EAE-FBE0-B21C-5F2D-BDAC4C21A819}"/>
              </a:ext>
              <a:ext uri="{C183D7F6-B498-43B3-948B-1728B52AA6E4}">
                <adec:decorative xmlns:adec="http://schemas.microsoft.com/office/drawing/2017/decorative" val="1"/>
              </a:ext>
            </a:extLst>
          </p:cNvPr>
          <p:cNvPicPr/>
          <p:nvPr userDrawn="1"/>
        </p:nvPicPr>
        <p:blipFill>
          <a:blip r:embed="rId2"/>
          <a:stretch>
            <a:fillRect/>
          </a:stretch>
        </p:blipFill>
        <p:spPr>
          <a:xfrm>
            <a:off x="10275956" y="185903"/>
            <a:ext cx="1549118" cy="826811"/>
          </a:xfrm>
          <a:prstGeom prst="rect">
            <a:avLst/>
          </a:prstGeom>
        </p:spPr>
      </p:pic>
      <p:pic>
        <p:nvPicPr>
          <p:cNvPr id="7" name="Picture 6">
            <a:extLst>
              <a:ext uri="{FF2B5EF4-FFF2-40B4-BE49-F238E27FC236}">
                <a16:creationId xmlns:a16="http://schemas.microsoft.com/office/drawing/2014/main" id="{EF8761E3-2622-54FD-5A7E-97DCC0BEA4C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1244138"/>
          </a:xfrm>
          <a:prstGeom prst="rect">
            <a:avLst/>
          </a:prstGeom>
        </p:spPr>
      </p:pic>
    </p:spTree>
    <p:extLst>
      <p:ext uri="{BB962C8B-B14F-4D97-AF65-F5344CB8AC3E}">
        <p14:creationId xmlns:p14="http://schemas.microsoft.com/office/powerpoint/2010/main" val="232998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04C2-655D-4BF7-AF7D-C8EE385F1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5E21C-C209-640D-00A5-318AA7C5D30F}"/>
              </a:ext>
            </a:extLst>
          </p:cNvPr>
          <p:cNvSpPr>
            <a:spLocks noGrp="1"/>
          </p:cNvSpPr>
          <p:nvPr>
            <p:ph sz="half" idx="1"/>
          </p:nvPr>
        </p:nvSpPr>
        <p:spPr>
          <a:xfrm>
            <a:off x="838200" y="2474351"/>
            <a:ext cx="5181600" cy="3702611"/>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69373-31BB-6F22-D3E1-9BC00AD3E17E}"/>
              </a:ext>
            </a:extLst>
          </p:cNvPr>
          <p:cNvSpPr>
            <a:spLocks noGrp="1"/>
          </p:cNvSpPr>
          <p:nvPr>
            <p:ph sz="half" idx="2"/>
          </p:nvPr>
        </p:nvSpPr>
        <p:spPr>
          <a:xfrm>
            <a:off x="6172200" y="2474351"/>
            <a:ext cx="5181600" cy="3702612"/>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3C66EB-AB47-DEF0-FEAC-190B3404B449}"/>
              </a:ext>
            </a:extLst>
          </p:cNvPr>
          <p:cNvSpPr>
            <a:spLocks noGrp="1"/>
          </p:cNvSpPr>
          <p:nvPr>
            <p:ph type="dt" sz="half" idx="10"/>
          </p:nvPr>
        </p:nvSpPr>
        <p:spPr/>
        <p:txBody>
          <a:bodyPr/>
          <a:lstStyle/>
          <a:p>
            <a:fld id="{63ADAE21-EFC3-4AA8-BB5E-A68AFC3C52DE}" type="datetime1">
              <a:rPr lang="en-US" smtClean="0"/>
              <a:t>2/18/2026</a:t>
            </a:fld>
            <a:endParaRPr lang="en-US"/>
          </a:p>
        </p:txBody>
      </p:sp>
      <p:sp>
        <p:nvSpPr>
          <p:cNvPr id="6" name="Footer Placeholder 5">
            <a:extLst>
              <a:ext uri="{FF2B5EF4-FFF2-40B4-BE49-F238E27FC236}">
                <a16:creationId xmlns:a16="http://schemas.microsoft.com/office/drawing/2014/main" id="{60852453-5EE3-0920-3786-103FD26A5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974A4-8DF6-EE98-3FA9-C3054BB456F0}"/>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4" name="Picture 13">
            <a:extLst>
              <a:ext uri="{FF2B5EF4-FFF2-40B4-BE49-F238E27FC236}">
                <a16:creationId xmlns:a16="http://schemas.microsoft.com/office/drawing/2014/main" id="{8A9CD8CE-0AD1-8096-E084-3635194AA94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Tree>
    <p:extLst>
      <p:ext uri="{BB962C8B-B14F-4D97-AF65-F5344CB8AC3E}">
        <p14:creationId xmlns:p14="http://schemas.microsoft.com/office/powerpoint/2010/main" val="161771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3E27-A15C-CB69-DBA0-ADDA72FBB9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A0D403-5C1C-F692-0FBC-F621DEA552BE}"/>
              </a:ext>
            </a:extLst>
          </p:cNvPr>
          <p:cNvSpPr>
            <a:spLocks noGrp="1"/>
          </p:cNvSpPr>
          <p:nvPr>
            <p:ph type="dt" sz="half" idx="10"/>
          </p:nvPr>
        </p:nvSpPr>
        <p:spPr/>
        <p:txBody>
          <a:bodyPr/>
          <a:lstStyle/>
          <a:p>
            <a:fld id="{17C721DD-2989-4D83-A660-75A568575877}" type="datetime1">
              <a:rPr lang="en-US" smtClean="0"/>
              <a:t>2/18/2026</a:t>
            </a:fld>
            <a:endParaRPr lang="en-US"/>
          </a:p>
        </p:txBody>
      </p:sp>
      <p:sp>
        <p:nvSpPr>
          <p:cNvPr id="4" name="Footer Placeholder 3">
            <a:extLst>
              <a:ext uri="{FF2B5EF4-FFF2-40B4-BE49-F238E27FC236}">
                <a16:creationId xmlns:a16="http://schemas.microsoft.com/office/drawing/2014/main" id="{3FB5C799-F0DA-FC48-2BB9-F8B2F323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3C83D-9AB7-7B9A-AB51-8682AC35E74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6" name="Picture 5">
            <a:extLst>
              <a:ext uri="{FF2B5EF4-FFF2-40B4-BE49-F238E27FC236}">
                <a16:creationId xmlns:a16="http://schemas.microsoft.com/office/drawing/2014/main" id="{DB01A595-54C9-07C4-FC8C-FD8A01EB95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Tree>
    <p:extLst>
      <p:ext uri="{BB962C8B-B14F-4D97-AF65-F5344CB8AC3E}">
        <p14:creationId xmlns:p14="http://schemas.microsoft.com/office/powerpoint/2010/main" val="99077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C09C-7CFF-D9E8-137C-2BA70A054520}"/>
              </a:ext>
            </a:extLst>
          </p:cNvPr>
          <p:cNvSpPr>
            <a:spLocks noGrp="1"/>
          </p:cNvSpPr>
          <p:nvPr>
            <p:ph type="title"/>
          </p:nvPr>
        </p:nvSpPr>
        <p:spPr>
          <a:xfrm>
            <a:off x="838200" y="3668908"/>
            <a:ext cx="10515600" cy="765290"/>
          </a:xfrm>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543E4102-CBD4-E1D5-4D73-8B356396C800}"/>
              </a:ext>
            </a:extLst>
          </p:cNvPr>
          <p:cNvSpPr>
            <a:spLocks noGrp="1"/>
          </p:cNvSpPr>
          <p:nvPr>
            <p:ph type="dt" sz="half" idx="10"/>
          </p:nvPr>
        </p:nvSpPr>
        <p:spPr/>
        <p:txBody>
          <a:bodyPr/>
          <a:lstStyle/>
          <a:p>
            <a:fld id="{E8FEC130-B306-4CD1-BDC4-DE23DB3615E7}" type="datetime1">
              <a:rPr lang="en-US" smtClean="0"/>
              <a:t>2/18/2026</a:t>
            </a:fld>
            <a:endParaRPr lang="en-US"/>
          </a:p>
        </p:txBody>
      </p:sp>
      <p:sp>
        <p:nvSpPr>
          <p:cNvPr id="4" name="Footer Placeholder 3">
            <a:extLst>
              <a:ext uri="{FF2B5EF4-FFF2-40B4-BE49-F238E27FC236}">
                <a16:creationId xmlns:a16="http://schemas.microsoft.com/office/drawing/2014/main" id="{77CA15FF-DC70-9B16-297D-2C4ABEFF51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7DE7C-183E-8AB0-5AC9-40A99C6AE69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1" name="Picture 10">
            <a:extLst>
              <a:ext uri="{FF2B5EF4-FFF2-40B4-BE49-F238E27FC236}">
                <a16:creationId xmlns:a16="http://schemas.microsoft.com/office/drawing/2014/main" id="{9C4D1C82-526C-E213-4D2C-2195366AE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2513215"/>
          </a:xfrm>
          <a:prstGeom prst="rect">
            <a:avLst/>
          </a:prstGeom>
        </p:spPr>
      </p:pic>
    </p:spTree>
    <p:extLst>
      <p:ext uri="{BB962C8B-B14F-4D97-AF65-F5344CB8AC3E}">
        <p14:creationId xmlns:p14="http://schemas.microsoft.com/office/powerpoint/2010/main" val="237079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364B3-E5E3-77B9-E623-3A958D25EEFC}"/>
              </a:ext>
            </a:extLst>
          </p:cNvPr>
          <p:cNvSpPr>
            <a:spLocks noGrp="1"/>
          </p:cNvSpPr>
          <p:nvPr>
            <p:ph idx="1"/>
          </p:nvPr>
        </p:nvSpPr>
        <p:spPr>
          <a:xfrm>
            <a:off x="838200" y="1522336"/>
            <a:ext cx="10515600" cy="460259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5939EAE-FBE0-B21C-5F2D-BDAC4C21A819}"/>
              </a:ext>
              <a:ext uri="{C183D7F6-B498-43B3-948B-1728B52AA6E4}">
                <adec:decorative xmlns:adec="http://schemas.microsoft.com/office/drawing/2017/decorative" val="1"/>
              </a:ext>
            </a:extLst>
          </p:cNvPr>
          <p:cNvPicPr/>
          <p:nvPr/>
        </p:nvPicPr>
        <p:blipFill>
          <a:blip r:embed="rId2"/>
          <a:stretch>
            <a:fillRect/>
          </a:stretch>
        </p:blipFill>
        <p:spPr>
          <a:xfrm>
            <a:off x="10275956" y="185903"/>
            <a:ext cx="1549118" cy="826811"/>
          </a:xfrm>
          <a:prstGeom prst="rect">
            <a:avLst/>
          </a:prstGeom>
        </p:spPr>
      </p:pic>
      <p:pic>
        <p:nvPicPr>
          <p:cNvPr id="7" name="Picture 6">
            <a:extLst>
              <a:ext uri="{FF2B5EF4-FFF2-40B4-BE49-F238E27FC236}">
                <a16:creationId xmlns:a16="http://schemas.microsoft.com/office/drawing/2014/main" id="{EF8761E3-2622-54FD-5A7E-97DCC0BEA4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1244138"/>
          </a:xfrm>
          <a:prstGeom prst="rect">
            <a:avLst/>
          </a:prstGeom>
          <a:solidFill>
            <a:srgbClr val="255ABB"/>
          </a:solidFill>
        </p:spPr>
      </p:pic>
      <p:sp>
        <p:nvSpPr>
          <p:cNvPr id="10" name="Rectangle 9">
            <a:extLst>
              <a:ext uri="{FF2B5EF4-FFF2-40B4-BE49-F238E27FC236}">
                <a16:creationId xmlns:a16="http://schemas.microsoft.com/office/drawing/2014/main" id="{42D7CEDB-B0BF-E1B1-45AE-01F87B2E633C}"/>
              </a:ext>
            </a:extLst>
          </p:cNvPr>
          <p:cNvSpPr/>
          <p:nvPr userDrawn="1"/>
        </p:nvSpPr>
        <p:spPr>
          <a:xfrm>
            <a:off x="2318994" y="136525"/>
            <a:ext cx="7805393" cy="1064071"/>
          </a:xfrm>
          <a:prstGeom prst="rect">
            <a:avLst/>
          </a:prstGeom>
          <a:solidFill>
            <a:srgbClr val="255A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ln>
                <a:noFill/>
              </a:ln>
              <a:solidFill>
                <a:schemeClr val="bg1"/>
              </a:solidFill>
              <a:latin typeface="Aptos" panose="020B0004020202020204" pitchFamily="34" charset="0"/>
            </a:endParaRPr>
          </a:p>
        </p:txBody>
      </p:sp>
    </p:spTree>
    <p:extLst>
      <p:ext uri="{BB962C8B-B14F-4D97-AF65-F5344CB8AC3E}">
        <p14:creationId xmlns:p14="http://schemas.microsoft.com/office/powerpoint/2010/main" val="43966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2/18/2026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415036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474F63-3266-E37F-C987-C82E667C36D2}"/>
              </a:ext>
            </a:extLst>
          </p:cNvPr>
          <p:cNvSpPr>
            <a:spLocks noGrp="1"/>
          </p:cNvSpPr>
          <p:nvPr>
            <p:ph type="body" idx="1"/>
          </p:nvPr>
        </p:nvSpPr>
        <p:spPr>
          <a:xfrm>
            <a:off x="839788" y="1681163"/>
            <a:ext cx="5157787"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D113D-9B21-0C95-59B6-519DF9D0A0E2}"/>
              </a:ext>
            </a:extLst>
          </p:cNvPr>
          <p:cNvSpPr>
            <a:spLocks noGrp="1"/>
          </p:cNvSpPr>
          <p:nvPr>
            <p:ph sz="half" idx="2"/>
          </p:nvPr>
        </p:nvSpPr>
        <p:spPr>
          <a:xfrm>
            <a:off x="839788" y="2505074"/>
            <a:ext cx="5157787"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1717-77A6-8BB9-3C72-B61F5793E2C2}"/>
              </a:ext>
            </a:extLst>
          </p:cNvPr>
          <p:cNvSpPr>
            <a:spLocks noGrp="1"/>
          </p:cNvSpPr>
          <p:nvPr>
            <p:ph type="body" sz="quarter" idx="3"/>
          </p:nvPr>
        </p:nvSpPr>
        <p:spPr>
          <a:xfrm>
            <a:off x="6172200" y="1681163"/>
            <a:ext cx="5183188"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Content Placeholder 6">
            <a:extLst>
              <a:ext uri="{FF2B5EF4-FFF2-40B4-BE49-F238E27FC236}">
                <a16:creationId xmlns:a16="http://schemas.microsoft.com/office/drawing/2014/main" id="{EEF17FD0-3012-3AD8-229B-6179407C064F}"/>
              </a:ext>
            </a:extLst>
          </p:cNvPr>
          <p:cNvPicPr>
            <a:picLocks noChangeAspect="1"/>
          </p:cNvPicPr>
          <p:nvPr/>
        </p:nvPicPr>
        <p:blipFill>
          <a:blip r:embed="rId2"/>
          <a:stretch>
            <a:fillRect/>
          </a:stretch>
        </p:blipFill>
        <p:spPr>
          <a:xfrm>
            <a:off x="0" y="0"/>
            <a:ext cx="12192000" cy="1422400"/>
          </a:xfrm>
          <a:prstGeom prst="rect">
            <a:avLst/>
          </a:prstGeom>
        </p:spPr>
      </p:pic>
      <p:sp>
        <p:nvSpPr>
          <p:cNvPr id="6" name="Content Placeholder 5">
            <a:extLst>
              <a:ext uri="{FF2B5EF4-FFF2-40B4-BE49-F238E27FC236}">
                <a16:creationId xmlns:a16="http://schemas.microsoft.com/office/drawing/2014/main" id="{53EC8A23-03DF-3CC8-20FC-449CA819457C}"/>
              </a:ext>
            </a:extLst>
          </p:cNvPr>
          <p:cNvSpPr>
            <a:spLocks noGrp="1"/>
          </p:cNvSpPr>
          <p:nvPr>
            <p:ph sz="quarter" idx="4"/>
          </p:nvPr>
        </p:nvSpPr>
        <p:spPr>
          <a:xfrm>
            <a:off x="6172200" y="2505074"/>
            <a:ext cx="5183188"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9F3F10-9781-37B7-AFFB-9AE0645F1480}"/>
              </a:ext>
            </a:extLst>
          </p:cNvPr>
          <p:cNvSpPr>
            <a:spLocks noGrp="1"/>
          </p:cNvSpPr>
          <p:nvPr>
            <p:ph type="title"/>
          </p:nvPr>
        </p:nvSpPr>
        <p:spPr>
          <a:xfrm>
            <a:off x="2491991" y="365125"/>
            <a:ext cx="7355394" cy="823097"/>
          </a:xfrm>
        </p:spPr>
        <p:txBody>
          <a:bodyPr>
            <a:normAutofit/>
          </a:bodyPr>
          <a:lstStyle>
            <a:lvl1pPr algn="ctr">
              <a:defRPr sz="3200" b="1">
                <a:solidFill>
                  <a:srgbClr val="FFC000"/>
                </a:solidFill>
                <a:latin typeface="Aptos" panose="020B00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EDFFB941-7B41-A1FD-BAF3-794124D9C63C}"/>
              </a:ext>
            </a:extLst>
          </p:cNvPr>
          <p:cNvSpPr>
            <a:spLocks noGrp="1"/>
          </p:cNvSpPr>
          <p:nvPr>
            <p:ph type="sldNum" sz="quarter" idx="10"/>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132593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02BF2F-D68D-4C84-8E3B-0DE0286785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
        <p:nvSpPr>
          <p:cNvPr id="8" name="Title 1">
            <a:extLst>
              <a:ext uri="{FF2B5EF4-FFF2-40B4-BE49-F238E27FC236}">
                <a16:creationId xmlns:a16="http://schemas.microsoft.com/office/drawing/2014/main" id="{E55A5BE4-DDD5-4447-2097-E60E54827C18}"/>
              </a:ext>
            </a:extLst>
          </p:cNvPr>
          <p:cNvSpPr txBox="1">
            <a:spLocks/>
          </p:cNvSpPr>
          <p:nvPr userDrawn="1"/>
        </p:nvSpPr>
        <p:spPr>
          <a:xfrm>
            <a:off x="838200" y="1379983"/>
            <a:ext cx="10515600" cy="10371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a:lstStyle>
          <a:p>
            <a:endParaRPr lang="en-US"/>
          </a:p>
        </p:txBody>
      </p:sp>
      <p:sp>
        <p:nvSpPr>
          <p:cNvPr id="2" name="TextBox 1">
            <a:extLst>
              <a:ext uri="{FF2B5EF4-FFF2-40B4-BE49-F238E27FC236}">
                <a16:creationId xmlns:a16="http://schemas.microsoft.com/office/drawing/2014/main" id="{A151268A-56B6-5B23-4B23-D88B8E0B43F0}"/>
              </a:ext>
            </a:extLst>
          </p:cNvPr>
          <p:cNvSpPr txBox="1"/>
          <p:nvPr userDrawn="1"/>
        </p:nvSpPr>
        <p:spPr>
          <a:xfrm>
            <a:off x="2026920" y="0"/>
            <a:ext cx="8138160" cy="1188720"/>
          </a:xfrm>
          <a:prstGeom prst="rect">
            <a:avLst/>
          </a:prstGeom>
          <a:solidFill>
            <a:srgbClr val="255ABB"/>
          </a:solidFill>
        </p:spPr>
        <p:txBody>
          <a:bodyPr wrap="square" rtlCol="0" anchor="ctr">
            <a:spAutoFit/>
          </a:bodyPr>
          <a:lstStyle/>
          <a:p>
            <a:pPr algn="ctr"/>
            <a:endParaRPr lang="en-US" sz="3600" b="1">
              <a:solidFill>
                <a:schemeClr val="bg1"/>
              </a:solidFill>
              <a:latin typeface="Aptos" panose="020B0004020202020204" pitchFamily="34" charset="0"/>
            </a:endParaRPr>
          </a:p>
        </p:txBody>
      </p:sp>
    </p:spTree>
    <p:extLst>
      <p:ext uri="{BB962C8B-B14F-4D97-AF65-F5344CB8AC3E}">
        <p14:creationId xmlns:p14="http://schemas.microsoft.com/office/powerpoint/2010/main" val="176462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F5DAC-79C9-CA60-DF8D-CD6DA67055F0}"/>
              </a:ext>
            </a:extLst>
          </p:cNvPr>
          <p:cNvSpPr>
            <a:spLocks noGrp="1"/>
          </p:cNvSpPr>
          <p:nvPr>
            <p:ph type="title"/>
          </p:nvPr>
        </p:nvSpPr>
        <p:spPr>
          <a:xfrm>
            <a:off x="838200" y="1529675"/>
            <a:ext cx="10515600" cy="7652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E9C6B-3ECB-7D87-D7BB-B8421B91F477}"/>
              </a:ext>
            </a:extLst>
          </p:cNvPr>
          <p:cNvSpPr>
            <a:spLocks noGrp="1"/>
          </p:cNvSpPr>
          <p:nvPr>
            <p:ph type="body" idx="1"/>
          </p:nvPr>
        </p:nvSpPr>
        <p:spPr>
          <a:xfrm>
            <a:off x="838200" y="2431862"/>
            <a:ext cx="10515600" cy="37986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0DB0C-2794-7186-8315-25337AEA9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76D27-128B-445B-958D-C9CB4CAB27F7}" type="datetime1">
              <a:rPr lang="en-US" smtClean="0"/>
              <a:t>2/18/2026</a:t>
            </a:fld>
            <a:endParaRPr lang="en-US"/>
          </a:p>
        </p:txBody>
      </p:sp>
      <p:sp>
        <p:nvSpPr>
          <p:cNvPr id="5" name="Footer Placeholder 4">
            <a:extLst>
              <a:ext uri="{FF2B5EF4-FFF2-40B4-BE49-F238E27FC236}">
                <a16:creationId xmlns:a16="http://schemas.microsoft.com/office/drawing/2014/main" id="{41E21D1F-6983-EE35-D2D9-6EF3C2168A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5F8782-0652-701A-4265-4D32F74B5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96B1A-CBF2-C54D-B723-E625441D0ED7}" type="slidenum">
              <a:rPr lang="en-US" smtClean="0"/>
              <a:t>‹#›</a:t>
            </a:fld>
            <a:endParaRPr lang="en-US"/>
          </a:p>
        </p:txBody>
      </p:sp>
    </p:spTree>
    <p:extLst>
      <p:ext uri="{BB962C8B-B14F-4D97-AF65-F5344CB8AC3E}">
        <p14:creationId xmlns:p14="http://schemas.microsoft.com/office/powerpoint/2010/main" val="3069530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hdr="0" ftr="0" dt="0"/>
  <p:txStyles>
    <p:title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t.portal.cambiumast.com/resource-item/en/testing-students-in-psis-who-attend-out-of-state-and-non-approved-facilities"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ct.tide.cambiumast.com/" TargetMode="External"/><Relationship Id="rId5" Type="http://schemas.openxmlformats.org/officeDocument/2006/relationships/hyperlink" Target="https://ct.portal.cambiumast.com/resource-item/en/documenting-designated-supports-and-accommodations-in-tide" TargetMode="External"/><Relationship Id="rId4" Type="http://schemas.openxmlformats.org/officeDocument/2006/relationships/hyperlink" Target="https://ct.portal.cambiumast.com/resource-item/en/user-role-permissions-for-secure-online-system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ct.portal.cambiumast.com/resource-item/en/user-role-permissions-for-secure-online-system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ct.portal.cambiumast.com/secure-browsers.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sso1.cambiumast.com/auth/realms/connecticut/login-actions/authenticate?client_id=SP_AST_AWS_CONNECTICUT_TESTADMIN_PROD&amp;tab_id=nGT0Vn9ajrk"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Abe.Krisst@ct.gov"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mailto:Kimberly.Johnson@ct.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Cristi.Alberino@ct.gov"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mailto:Jeff.greig@ct.gov"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Michelle.Rosado@ct.gov" TargetMode="External"/><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mailto:Michael.Sabados@ct.gov" TargetMode="External"/><Relationship Id="rId4" Type="http://schemas.openxmlformats.org/officeDocument/2006/relationships/hyperlink" Target="mailto:pei-hsuan.chiu@ct.gov"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portal.ct.gov/-/media/sde/student-assessment/special-populations/ccsso_educator-team-accessibility-supports-implementation-and-followup-questionnaires_master.pdf?rev=9c69a7534709410c9b40ed411e8090c4&amp;hash=84026AD06AF4C13E5994BDA2984940A3"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https://ct.portal.cambiumast.com/resource-item/en/csde-assessment-guideline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ct.portal.cambiumast.com/resource-item/en/description-of-designated-supports-and-accommodations-for-smarter-balanced-and-ngss-assessments"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hyperlink" Target="https://ct.portal.cambiumast.com/resource-item/en/accessibility-char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hyperlink" Target="https://smarterbalanced.org/five-built-in-test-tools-students-should-know-and-us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ct.portal.cambiumast.com/resource-item/en/reader-designated-supports-and-accommodations-for-sb-and-the-ngss"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s://ct.portal.cambiumast.com/resource-item/en/decision-guidelines-for-text-to-speech-of-the-smarter-balanced-ela-reading-passages" TargetMode="Externa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hyperlink" Target="mailto:Deirdre.Ducharme@ct.gov"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hyperlink" Target="https://ct.portal.cambiumast.com/resource-item/en/documented-evidence-for-a-read-aloud-of-the-smarter-balanced-ela-reading-passages" TargetMode="Externa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hyperlink" Target="https://ct.portal.cambiumast.com/content/contentresources/en/Smarter-Balanced-Read-Aloud-Guidelines.pdf"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ctpt.cambiumtds.com/student/?a=Student"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hyperlink" Target="https://smarterbalanced.org/five-built-in-test-tools-students-should-know-and-use/" TargetMode="External"/><Relationship Id="rId4" Type="http://schemas.openxmlformats.org/officeDocument/2006/relationships/hyperlink" Target="https://ct.portal.cambiumast.com/resource-item/en/item-type-tutorial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mailto:ctstudentassessment@ct.gov&#8203;"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mailto:cthelpdesk@cambiumassessment.com"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mailto:Jeff.Greig@ct.gov" TargetMode="External"/><Relationship Id="rId3" Type="http://schemas.openxmlformats.org/officeDocument/2006/relationships/hyperlink" Target="mailto:Abe.krisst@ct.gov" TargetMode="External"/><Relationship Id="rId7" Type="http://schemas.openxmlformats.org/officeDocument/2006/relationships/hyperlink" Target="mailto:Cristi.Alberino@ct.gov" TargetMode="External"/><Relationship Id="rId2" Type="http://schemas.openxmlformats.org/officeDocument/2006/relationships/notesSlide" Target="../notesSlides/notesSlide70.xml"/><Relationship Id="rId1" Type="http://schemas.openxmlformats.org/officeDocument/2006/relationships/slideLayout" Target="../slideLayouts/slideLayout9.xml"/><Relationship Id="rId6" Type="http://schemas.openxmlformats.org/officeDocument/2006/relationships/hyperlink" Target="mailto:Kimberly.Johnson@ct.gov" TargetMode="External"/><Relationship Id="rId5" Type="http://schemas.openxmlformats.org/officeDocument/2006/relationships/hyperlink" Target="mailto:Katherine.Seifert@ct.gov" TargetMode="External"/><Relationship Id="rId4" Type="http://schemas.openxmlformats.org/officeDocument/2006/relationships/hyperlink" Target="mailto:deirdre.ducharme@ct.gov"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ct.portal.cambiumast.com/resource-item/en/smarter-balanced-summative-test-administration-manual-tam"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t.portal.cambiumast.com/resource-item/en/connecticut-alternate-science-ctas-assessment-test-administration-manual" TargetMode="External"/><Relationship Id="rId5" Type="http://schemas.openxmlformats.org/officeDocument/2006/relationships/hyperlink" Target="https://ct.portal.cambiumast.com/resource-item/en/ctaa-test-administration-manual-tam" TargetMode="External"/><Relationship Id="rId10" Type="http://schemas.openxmlformats.org/officeDocument/2006/relationships/image" Target="../media/image18.png"/><Relationship Id="rId4" Type="http://schemas.openxmlformats.org/officeDocument/2006/relationships/hyperlink" Target="https://ct.portal.cambiumast.com/resource-item/en/ngss-test-administration-manual-tam"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portal.ct.gov/SDE/CT-Core-Standard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s://www.nextgenscie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AD8BC-221D-914B-DD8B-967F591F7FF1}"/>
            </a:ext>
          </a:extLst>
        </p:cNvPr>
        <p:cNvGrpSpPr/>
        <p:nvPr/>
      </p:nvGrpSpPr>
      <p:grpSpPr>
        <a:xfrm>
          <a:off x="0" y="0"/>
          <a:ext cx="0" cy="0"/>
          <a:chOff x="0" y="0"/>
          <a:chExt cx="0" cy="0"/>
        </a:xfrm>
      </p:grpSpPr>
      <p:sp>
        <p:nvSpPr>
          <p:cNvPr id="2" name="Title 1" descr="Test Administrator/Teacher Training">
            <a:extLst>
              <a:ext uri="{FF2B5EF4-FFF2-40B4-BE49-F238E27FC236}">
                <a16:creationId xmlns:a16="http://schemas.microsoft.com/office/drawing/2014/main" id="{02D26EA6-1AC3-A735-7E32-B5A9EB39DAEB}"/>
              </a:ext>
            </a:extLst>
          </p:cNvPr>
          <p:cNvSpPr>
            <a:spLocks noGrp="1"/>
          </p:cNvSpPr>
          <p:nvPr>
            <p:ph type="ctrTitle"/>
          </p:nvPr>
        </p:nvSpPr>
        <p:spPr/>
        <p:txBody>
          <a:bodyPr>
            <a:normAutofit/>
          </a:bodyPr>
          <a:lstStyle/>
          <a:p>
            <a:r>
              <a:rPr lang="en-US">
                <a:latin typeface="+mn-lt"/>
                <a:ea typeface="Calibri"/>
                <a:cs typeface="Calibri"/>
              </a:rPr>
              <a:t>Test Administrator/Teacher Training</a:t>
            </a:r>
            <a:endParaRPr lang="en-US" b="0">
              <a:latin typeface="+mn-lt"/>
              <a:ea typeface="Calibri"/>
              <a:cs typeface="Calibri"/>
            </a:endParaRPr>
          </a:p>
        </p:txBody>
      </p:sp>
      <p:sp>
        <p:nvSpPr>
          <p:cNvPr id="4" name="Text Placeholder 3">
            <a:extLst>
              <a:ext uri="{FF2B5EF4-FFF2-40B4-BE49-F238E27FC236}">
                <a16:creationId xmlns:a16="http://schemas.microsoft.com/office/drawing/2014/main" id="{692F15DA-C3E8-D2C5-543A-9BB3C25FFB1B}"/>
              </a:ext>
            </a:extLst>
          </p:cNvPr>
          <p:cNvSpPr>
            <a:spLocks noGrp="1"/>
          </p:cNvSpPr>
          <p:nvPr>
            <p:ph type="body" sz="quarter" idx="10"/>
          </p:nvPr>
        </p:nvSpPr>
        <p:spPr/>
        <p:txBody>
          <a:bodyPr vert="horz" lIns="91440" tIns="45720" rIns="91440" bIns="45720" rtlCol="0" anchor="t">
            <a:noAutofit/>
          </a:bodyPr>
          <a:lstStyle/>
          <a:p>
            <a:r>
              <a:rPr lang="en-US">
                <a:latin typeface="Aptos SemiBold"/>
              </a:rPr>
              <a:t>SY 2025-26</a:t>
            </a:r>
          </a:p>
        </p:txBody>
      </p:sp>
    </p:spTree>
    <p:extLst>
      <p:ext uri="{BB962C8B-B14F-4D97-AF65-F5344CB8AC3E}">
        <p14:creationId xmlns:p14="http://schemas.microsoft.com/office/powerpoint/2010/main" val="70267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 Formative Assessments">
            <a:extLst>
              <a:ext uri="{FF2B5EF4-FFF2-40B4-BE49-F238E27FC236}">
                <a16:creationId xmlns:a16="http://schemas.microsoft.com/office/drawing/2014/main" id="{114A61D7-6F54-F578-7396-48BD612525C9}"/>
              </a:ext>
            </a:extLst>
          </p:cNvPr>
          <p:cNvSpPr>
            <a:spLocks noGrp="1"/>
          </p:cNvSpPr>
          <p:nvPr>
            <p:ph type="title" idx="4294967295"/>
          </p:nvPr>
        </p:nvSpPr>
        <p:spPr>
          <a:xfrm>
            <a:off x="1728891" y="0"/>
            <a:ext cx="8548688" cy="1244600"/>
          </a:xfrm>
        </p:spPr>
        <p:txBody>
          <a:bodyPr/>
          <a:lstStyle/>
          <a:p>
            <a:r>
              <a:rPr lang="en-US">
                <a:solidFill>
                  <a:schemeClr val="bg1"/>
                </a:solidFill>
              </a:rPr>
              <a:t>Overview of Connecticut’s Assessment Program – Formative Assessments</a:t>
            </a:r>
          </a:p>
        </p:txBody>
      </p:sp>
      <p:sp>
        <p:nvSpPr>
          <p:cNvPr id="3" name="Content Placeholder 2" descr="&#10;">
            <a:extLst>
              <a:ext uri="{FF2B5EF4-FFF2-40B4-BE49-F238E27FC236}">
                <a16:creationId xmlns:a16="http://schemas.microsoft.com/office/drawing/2014/main" id="{62EC88FD-1CC4-2BF5-7EBB-61E1EA5B69DF}"/>
              </a:ext>
            </a:extLst>
          </p:cNvPr>
          <p:cNvSpPr>
            <a:spLocks noGrp="1"/>
          </p:cNvSpPr>
          <p:nvPr>
            <p:ph idx="1"/>
          </p:nvPr>
        </p:nvSpPr>
        <p:spPr>
          <a:xfrm>
            <a:off x="838200" y="1646391"/>
            <a:ext cx="5257800" cy="4763467"/>
          </a:xfrm>
        </p:spPr>
        <p:txBody>
          <a:bodyPr vert="horz" lIns="91440" tIns="45720" rIns="91440" bIns="45720" rtlCol="0" anchor="ctr">
            <a:normAutofit/>
          </a:bodyPr>
          <a:lstStyle/>
          <a:p>
            <a:pPr marL="0" indent="0">
              <a:buNone/>
            </a:pPr>
            <a:r>
              <a:rPr lang="en-US" sz="2600" b="1">
                <a:latin typeface="+mn-lt"/>
              </a:rPr>
              <a:t>Formative assessment </a:t>
            </a:r>
            <a:r>
              <a:rPr lang="en-US" sz="2600">
                <a:latin typeface="+mn-lt"/>
              </a:rPr>
              <a:t>is a process used by teachers and students </a:t>
            </a:r>
            <a:r>
              <a:rPr lang="en-US" sz="2600" b="1">
                <a:latin typeface="+mn-lt"/>
              </a:rPr>
              <a:t>during</a:t>
            </a:r>
            <a:r>
              <a:rPr lang="en-US" sz="2600">
                <a:latin typeface="+mn-lt"/>
              </a:rPr>
              <a:t> instruction throughout the year. It is aligned to the standards and provides feedback to teachers</a:t>
            </a:r>
            <a:r>
              <a:rPr lang="en-US" sz="2600">
                <a:solidFill>
                  <a:srgbClr val="FFC000"/>
                </a:solidFill>
                <a:latin typeface="+mn-lt"/>
              </a:rPr>
              <a:t> </a:t>
            </a:r>
            <a:r>
              <a:rPr lang="en-US" sz="2600">
                <a:latin typeface="+mn-lt"/>
              </a:rPr>
              <a:t>so they can adjust ongoing teaching and learning.</a:t>
            </a:r>
            <a:r>
              <a:rPr lang="en-US" sz="2600">
                <a:solidFill>
                  <a:schemeClr val="bg1"/>
                </a:solidFill>
                <a:latin typeface="+mn-lt"/>
              </a:rPr>
              <a:t> </a:t>
            </a:r>
            <a:r>
              <a:rPr lang="en-US" sz="2600">
                <a:latin typeface="+mn-lt"/>
              </a:rPr>
              <a:t>It also provides feedback to students to help them know where they are, where they need to be, and what they need to do to reach mastery</a:t>
            </a:r>
            <a:r>
              <a:rPr lang="en-US" sz="2800">
                <a:latin typeface="+mn-lt"/>
              </a:rPr>
              <a:t>.</a:t>
            </a:r>
            <a:endParaRPr lang="en-US" sz="2800">
              <a:latin typeface="Aptos" panose="020B0004020202020204" pitchFamily="34" charset="0"/>
            </a:endParaRPr>
          </a:p>
        </p:txBody>
      </p:sp>
      <p:pic>
        <p:nvPicPr>
          <p:cNvPr id="8" name="Picture 7" descr="Tool for Teachers Instructional Supports">
            <a:extLst>
              <a:ext uri="{FF2B5EF4-FFF2-40B4-BE49-F238E27FC236}">
                <a16:creationId xmlns:a16="http://schemas.microsoft.com/office/drawing/2014/main" id="{368BB1C1-8860-89F9-9321-58AB9030F994}"/>
              </a:ext>
            </a:extLst>
          </p:cNvPr>
          <p:cNvPicPr>
            <a:picLocks noChangeAspect="1"/>
          </p:cNvPicPr>
          <p:nvPr/>
        </p:nvPicPr>
        <p:blipFill>
          <a:blip r:embed="rId3"/>
          <a:srcRect l="8794"/>
          <a:stretch/>
        </p:blipFill>
        <p:spPr>
          <a:xfrm>
            <a:off x="7682523" y="1552084"/>
            <a:ext cx="3149834" cy="4952082"/>
          </a:xfrm>
          <a:prstGeom prst="rect">
            <a:avLst/>
          </a:prstGeom>
        </p:spPr>
      </p:pic>
    </p:spTree>
    <p:extLst>
      <p:ext uri="{BB962C8B-B14F-4D97-AF65-F5344CB8AC3E}">
        <p14:creationId xmlns:p14="http://schemas.microsoft.com/office/powerpoint/2010/main" val="416115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 Interim Assessments">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Overview of Connecticut’s Assessment Program – Interim Assessments</a:t>
            </a:r>
          </a:p>
        </p:txBody>
      </p:sp>
      <p:sp>
        <p:nvSpPr>
          <p:cNvPr id="3" name="Content Placeholder 2" descr="&#10;">
            <a:extLst>
              <a:ext uri="{FF2B5EF4-FFF2-40B4-BE49-F238E27FC236}">
                <a16:creationId xmlns:a16="http://schemas.microsoft.com/office/drawing/2014/main" id="{62EC88FD-1CC4-2BF5-7EBB-61E1EA5B69DF}"/>
              </a:ext>
            </a:extLst>
          </p:cNvPr>
          <p:cNvSpPr>
            <a:spLocks noGrp="1"/>
          </p:cNvSpPr>
          <p:nvPr>
            <p:ph idx="1"/>
          </p:nvPr>
        </p:nvSpPr>
        <p:spPr>
          <a:xfrm>
            <a:off x="853831" y="2232835"/>
            <a:ext cx="4678345" cy="3636356"/>
          </a:xfrm>
        </p:spPr>
        <p:txBody>
          <a:bodyPr vert="horz" lIns="91440" tIns="45720" rIns="91440" bIns="45720" rtlCol="0" anchor="ctr">
            <a:normAutofit/>
          </a:bodyPr>
          <a:lstStyle/>
          <a:p>
            <a:pPr marL="0" indent="0">
              <a:buNone/>
            </a:pPr>
            <a:r>
              <a:rPr lang="en-US" sz="2600" b="1">
                <a:latin typeface="+mn-lt"/>
              </a:rPr>
              <a:t>Interim assessments </a:t>
            </a:r>
            <a:r>
              <a:rPr lang="en-US" sz="2600">
                <a:latin typeface="+mn-lt"/>
              </a:rPr>
              <a:t>are optional, short, fixed-form assessments that are aligned to the standards and allow teachers to check student progress throughout the year, providing actionable results to inform instruction in ELA, math, and science.</a:t>
            </a:r>
          </a:p>
        </p:txBody>
      </p:sp>
      <p:pic>
        <p:nvPicPr>
          <p:cNvPr id="7" name="Picture 6" descr="Interim Assessments">
            <a:extLst>
              <a:ext uri="{FF2B5EF4-FFF2-40B4-BE49-F238E27FC236}">
                <a16:creationId xmlns:a16="http://schemas.microsoft.com/office/drawing/2014/main" id="{F698643B-9032-130B-19A9-1EB207A16A7F}"/>
              </a:ext>
            </a:extLst>
          </p:cNvPr>
          <p:cNvPicPr>
            <a:picLocks noChangeAspect="1"/>
          </p:cNvPicPr>
          <p:nvPr/>
        </p:nvPicPr>
        <p:blipFill>
          <a:blip r:embed="rId3"/>
          <a:stretch>
            <a:fillRect/>
          </a:stretch>
        </p:blipFill>
        <p:spPr>
          <a:xfrm>
            <a:off x="7362372" y="1444973"/>
            <a:ext cx="3436536" cy="5212080"/>
          </a:xfrm>
          <a:prstGeom prst="rect">
            <a:avLst/>
          </a:prstGeom>
        </p:spPr>
      </p:pic>
    </p:spTree>
    <p:extLst>
      <p:ext uri="{BB962C8B-B14F-4D97-AF65-F5344CB8AC3E}">
        <p14:creationId xmlns:p14="http://schemas.microsoft.com/office/powerpoint/2010/main" val="411651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 Summative Assessments">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Overview of Connecticut’s Assessment Program – Summative Assessments</a:t>
            </a:r>
          </a:p>
        </p:txBody>
      </p:sp>
      <p:sp>
        <p:nvSpPr>
          <p:cNvPr id="3" name="Content Placeholder 2" descr="&#10;">
            <a:extLst>
              <a:ext uri="{FF2B5EF4-FFF2-40B4-BE49-F238E27FC236}">
                <a16:creationId xmlns:a16="http://schemas.microsoft.com/office/drawing/2014/main" id="{62EC88FD-1CC4-2BF5-7EBB-61E1EA5B69DF}"/>
              </a:ext>
            </a:extLst>
          </p:cNvPr>
          <p:cNvSpPr>
            <a:spLocks noGrp="1"/>
          </p:cNvSpPr>
          <p:nvPr>
            <p:ph idx="1"/>
          </p:nvPr>
        </p:nvSpPr>
        <p:spPr>
          <a:xfrm>
            <a:off x="908815" y="1646429"/>
            <a:ext cx="5015735" cy="4763467"/>
          </a:xfrm>
        </p:spPr>
        <p:txBody>
          <a:bodyPr vert="horz" lIns="91440" tIns="45720" rIns="91440" bIns="45720" rtlCol="0" anchor="ctr">
            <a:normAutofit/>
          </a:bodyPr>
          <a:lstStyle/>
          <a:p>
            <a:pPr marL="0" indent="0">
              <a:buNone/>
            </a:pPr>
            <a:r>
              <a:rPr lang="en-US" sz="2800" b="1">
                <a:latin typeface="+mn-lt"/>
              </a:rPr>
              <a:t>Summative assessments</a:t>
            </a:r>
            <a:r>
              <a:rPr lang="en-US" sz="2800">
                <a:latin typeface="+mn-lt"/>
              </a:rPr>
              <a:t>,</a:t>
            </a:r>
            <a:r>
              <a:rPr lang="en-US" sz="2800" b="1">
                <a:latin typeface="+mn-lt"/>
              </a:rPr>
              <a:t> </a:t>
            </a:r>
            <a:r>
              <a:rPr lang="en-US" sz="2800">
                <a:latin typeface="+mn-lt"/>
              </a:rPr>
              <a:t>administered in Grades 3-8 and 11, measure academic standards, performance, and growth in  math, ELA, and science.</a:t>
            </a:r>
          </a:p>
        </p:txBody>
      </p:sp>
      <p:pic>
        <p:nvPicPr>
          <p:cNvPr id="5" name="Picture 4" descr="Summative Assessments">
            <a:extLst>
              <a:ext uri="{FF2B5EF4-FFF2-40B4-BE49-F238E27FC236}">
                <a16:creationId xmlns:a16="http://schemas.microsoft.com/office/drawing/2014/main" id="{413E49D3-186E-70B0-BEAD-B32D48D633F8}"/>
              </a:ext>
            </a:extLst>
          </p:cNvPr>
          <p:cNvPicPr>
            <a:picLocks noChangeAspect="1"/>
          </p:cNvPicPr>
          <p:nvPr/>
        </p:nvPicPr>
        <p:blipFill>
          <a:blip r:embed="rId3"/>
          <a:stretch>
            <a:fillRect/>
          </a:stretch>
        </p:blipFill>
        <p:spPr>
          <a:xfrm>
            <a:off x="7195699" y="1422123"/>
            <a:ext cx="3433050" cy="5212080"/>
          </a:xfrm>
          <a:prstGeom prst="rect">
            <a:avLst/>
          </a:prstGeom>
        </p:spPr>
      </p:pic>
    </p:spTree>
    <p:extLst>
      <p:ext uri="{BB962C8B-B14F-4D97-AF65-F5344CB8AC3E}">
        <p14:creationId xmlns:p14="http://schemas.microsoft.com/office/powerpoint/2010/main" val="2834284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Who Participates in Testing?">
            <a:extLst>
              <a:ext uri="{FF2B5EF4-FFF2-40B4-BE49-F238E27FC236}">
                <a16:creationId xmlns:a16="http://schemas.microsoft.com/office/drawing/2014/main" id="{3C309DFC-3EA6-77A1-40B8-2645D25785E0}"/>
              </a:ext>
            </a:extLst>
          </p:cNvPr>
          <p:cNvSpPr>
            <a:spLocks noGrp="1"/>
          </p:cNvSpPr>
          <p:nvPr>
            <p:ph type="title"/>
          </p:nvPr>
        </p:nvSpPr>
        <p:spPr>
          <a:xfrm>
            <a:off x="838200" y="3738429"/>
            <a:ext cx="10515600" cy="765290"/>
          </a:xfrm>
        </p:spPr>
        <p:txBody>
          <a:bodyPr>
            <a:noAutofit/>
          </a:bodyPr>
          <a:lstStyle/>
          <a:p>
            <a:r>
              <a:rPr lang="en-US"/>
              <a:t>Who Participates in Testing?</a:t>
            </a:r>
          </a:p>
        </p:txBody>
      </p:sp>
      <p:sp>
        <p:nvSpPr>
          <p:cNvPr id="8" name="Slide Number Placeholder 7">
            <a:extLst>
              <a:ext uri="{FF2B5EF4-FFF2-40B4-BE49-F238E27FC236}">
                <a16:creationId xmlns:a16="http://schemas.microsoft.com/office/drawing/2014/main" id="{528CBB43-2401-B616-ABBB-EC50993C61A3}"/>
              </a:ext>
            </a:extLst>
          </p:cNvPr>
          <p:cNvSpPr>
            <a:spLocks noGrp="1"/>
          </p:cNvSpPr>
          <p:nvPr>
            <p:ph type="sldNum" sz="quarter" idx="12"/>
          </p:nvPr>
        </p:nvSpPr>
        <p:spPr/>
        <p:txBody>
          <a:bodyPr/>
          <a:lstStyle/>
          <a:p>
            <a:fld id="{24496B1A-CBF2-C54D-B723-E625441D0ED7}" type="slidenum">
              <a:rPr lang="en-US" smtClean="0"/>
              <a:t>13</a:t>
            </a:fld>
            <a:endParaRPr lang="en-US"/>
          </a:p>
        </p:txBody>
      </p:sp>
    </p:spTree>
    <p:extLst>
      <p:ext uri="{BB962C8B-B14F-4D97-AF65-F5344CB8AC3E}">
        <p14:creationId xmlns:p14="http://schemas.microsoft.com/office/powerpoint/2010/main" val="709393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Connecticut General Statutes 10-14n">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Connecticut General Statutes 10-14n</a:t>
            </a:r>
          </a:p>
        </p:txBody>
      </p:sp>
      <p:sp>
        <p:nvSpPr>
          <p:cNvPr id="5" name="TextBox 4">
            <a:extLst>
              <a:ext uri="{FF2B5EF4-FFF2-40B4-BE49-F238E27FC236}">
                <a16:creationId xmlns:a16="http://schemas.microsoft.com/office/drawing/2014/main" id="{253C3853-5AB9-95C4-8CEB-5B63E3953471}"/>
              </a:ext>
            </a:extLst>
          </p:cNvPr>
          <p:cNvSpPr txBox="1"/>
          <p:nvPr/>
        </p:nvSpPr>
        <p:spPr>
          <a:xfrm>
            <a:off x="1066800" y="2006208"/>
            <a:ext cx="10058400" cy="3454792"/>
          </a:xfrm>
          <a:prstGeom prst="rect">
            <a:avLst/>
          </a:prstGeom>
          <a:noFill/>
        </p:spPr>
        <p:txBody>
          <a:bodyPr wrap="square" anchor="ctr">
            <a:spAutoFit/>
          </a:bodyPr>
          <a:lstStyle/>
          <a:p>
            <a:pPr marL="100012" lvl="2" indent="0">
              <a:buNone/>
            </a:pPr>
            <a:r>
              <a:rPr lang="en-US" sz="2400">
                <a:cs typeface="Arial" panose="020B0604020202020204" pitchFamily="34" charset="0"/>
              </a:rPr>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100012" lvl="2" indent="0">
              <a:spcBef>
                <a:spcPts val="300"/>
              </a:spcBef>
              <a:buNone/>
            </a:pPr>
            <a:endParaRPr lang="en-US" sz="2400">
              <a:cs typeface="Arial" panose="020B0604020202020204" pitchFamily="34" charset="0"/>
            </a:endParaRPr>
          </a:p>
          <a:p>
            <a:pPr marL="100012" lvl="2" indent="0">
              <a:buNone/>
            </a:pPr>
            <a:r>
              <a:rPr lang="en-US" sz="2400">
                <a:cs typeface="Arial" panose="020B0604020202020204" pitchFamily="34" charset="0"/>
              </a:rPr>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4187730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Who Participates on the Connecticut Summative (End-of-Year) Assessments?">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Who Participates on the Connecticut Summative (End-of-Year) Assessments?</a:t>
            </a:r>
          </a:p>
        </p:txBody>
      </p:sp>
      <p:sp>
        <p:nvSpPr>
          <p:cNvPr id="3" name="Content Placeholder 2" descr="&#10;">
            <a:extLst>
              <a:ext uri="{FF2B5EF4-FFF2-40B4-BE49-F238E27FC236}">
                <a16:creationId xmlns:a16="http://schemas.microsoft.com/office/drawing/2014/main" id="{62EC88FD-1CC4-2BF5-7EBB-61E1EA5B69DF}"/>
              </a:ext>
            </a:extLst>
          </p:cNvPr>
          <p:cNvSpPr>
            <a:spLocks noGrp="1"/>
          </p:cNvSpPr>
          <p:nvPr>
            <p:ph idx="1"/>
          </p:nvPr>
        </p:nvSpPr>
        <p:spPr>
          <a:xfrm>
            <a:off x="1066800" y="1670361"/>
            <a:ext cx="10058400" cy="4763467"/>
          </a:xfrm>
        </p:spPr>
        <p:txBody>
          <a:bodyPr vert="horz" lIns="91440" tIns="45720" rIns="91440" bIns="45720" rtlCol="0" anchor="ctr">
            <a:normAutofit/>
          </a:bodyPr>
          <a:lstStyle/>
          <a:p>
            <a:pPr marL="342900" indent="-342900">
              <a:buFont typeface="Arial" panose="020B0604020202020204" pitchFamily="34" charset="0"/>
              <a:buChar char="•"/>
            </a:pPr>
            <a:r>
              <a:rPr lang="en-US" sz="2400">
                <a:latin typeface="+mn-lt"/>
                <a:cs typeface="Arial" panose="020B0604020202020204" pitchFamily="34" charset="0"/>
              </a:rPr>
              <a:t>All students enrolled in the Public School Information System (PSIS) in Grades 3–8 and 11 (these students include those identified as English learners/multilingual learners and/or students with disabilities who have an active IEP or Section 504 Plan)</a:t>
            </a:r>
          </a:p>
          <a:p>
            <a:pPr marL="342900" indent="-342900">
              <a:buFont typeface="Arial" panose="020B0604020202020204" pitchFamily="34" charset="0"/>
              <a:buChar char="•"/>
            </a:pPr>
            <a:r>
              <a:rPr lang="en-US" sz="2400">
                <a:latin typeface="+mn-lt"/>
                <a:cs typeface="Arial" panose="020B0604020202020204" pitchFamily="34" charset="0"/>
              </a:rPr>
              <a:t>Students enrolled in PSIS attending Approved Private Special Education Programs (APSEPs)</a:t>
            </a:r>
          </a:p>
          <a:p>
            <a:pPr marL="342900" indent="-342900">
              <a:buFont typeface="Arial" panose="020B0604020202020204" pitchFamily="34" charset="0"/>
              <a:buChar char="•"/>
            </a:pPr>
            <a:r>
              <a:rPr lang="en-US" sz="2400">
                <a:latin typeface="+mn-lt"/>
                <a:cs typeface="Arial" panose="020B0604020202020204" pitchFamily="34" charset="0"/>
              </a:rPr>
              <a:t>Students enrolled in PSIS who are being educated in out-of-state facilities, in-state facilities, and non-approved facilities</a:t>
            </a:r>
          </a:p>
          <a:p>
            <a:pPr lvl="1">
              <a:buFont typeface="Courier New" panose="02070309020205020404" pitchFamily="49" charset="0"/>
              <a:buChar char="o"/>
            </a:pPr>
            <a:r>
              <a:rPr lang="en-US" sz="2400">
                <a:ln w="0"/>
                <a:latin typeface="+mn-lt"/>
                <a:cs typeface="Arial" panose="020B0604020202020204" pitchFamily="34" charset="0"/>
              </a:rPr>
              <a:t>Refer to the </a:t>
            </a:r>
            <a:r>
              <a:rPr lang="en-US" sz="2400">
                <a:ln w="0"/>
                <a:solidFill>
                  <a:srgbClr val="0563C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Students in PSIS Who Attend Out-of-State and In-State Non-Approved Facilities </a:t>
            </a:r>
            <a:r>
              <a:rPr lang="en-US" sz="2400">
                <a:ln w="0"/>
                <a:latin typeface="+mn-lt"/>
                <a:cs typeface="Arial" panose="020B0604020202020204" pitchFamily="34" charset="0"/>
              </a:rPr>
              <a:t>brochure.</a:t>
            </a:r>
            <a:endParaRPr lang="en-US" sz="2800">
              <a:latin typeface="Aptos" panose="020B0004020202020204" pitchFamily="34" charset="0"/>
            </a:endParaRPr>
          </a:p>
        </p:txBody>
      </p:sp>
    </p:spTree>
    <p:extLst>
      <p:ext uri="{BB962C8B-B14F-4D97-AF65-F5344CB8AC3E}">
        <p14:creationId xmlns:p14="http://schemas.microsoft.com/office/powerpoint/2010/main" val="229561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2026 Assessment Calendar">
            <a:extLst>
              <a:ext uri="{FF2B5EF4-FFF2-40B4-BE49-F238E27FC236}">
                <a16:creationId xmlns:a16="http://schemas.microsoft.com/office/drawing/2014/main" id="{3C309DFC-3EA6-77A1-40B8-2645D25785E0}"/>
              </a:ext>
            </a:extLst>
          </p:cNvPr>
          <p:cNvSpPr>
            <a:spLocks noGrp="1"/>
          </p:cNvSpPr>
          <p:nvPr>
            <p:ph type="title"/>
          </p:nvPr>
        </p:nvSpPr>
        <p:spPr>
          <a:xfrm>
            <a:off x="838200" y="3835596"/>
            <a:ext cx="10515600" cy="765290"/>
          </a:xfrm>
        </p:spPr>
        <p:txBody>
          <a:bodyPr>
            <a:normAutofit/>
          </a:bodyPr>
          <a:lstStyle/>
          <a:p>
            <a:r>
              <a:rPr lang="en-US">
                <a:latin typeface="+mn-lt"/>
              </a:rPr>
              <a:t>2026 Assessment Calendar</a:t>
            </a:r>
          </a:p>
        </p:txBody>
      </p:sp>
    </p:spTree>
    <p:extLst>
      <p:ext uri="{BB962C8B-B14F-4D97-AF65-F5344CB8AC3E}">
        <p14:creationId xmlns:p14="http://schemas.microsoft.com/office/powerpoint/2010/main" val="233767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2026 Summative Assessment Calendar">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2026 Summative Assessment Calendar</a:t>
            </a:r>
          </a:p>
        </p:txBody>
      </p:sp>
      <p:graphicFrame>
        <p:nvGraphicFramePr>
          <p:cNvPr id="4" name="Table 4" descr="2026 Summative Assessment Calendar for all CSDE Summative Assessments.">
            <a:extLst>
              <a:ext uri="{FF2B5EF4-FFF2-40B4-BE49-F238E27FC236}">
                <a16:creationId xmlns:a16="http://schemas.microsoft.com/office/drawing/2014/main" id="{E8D9E6B1-474F-E52E-91F8-6E12B7524978}"/>
              </a:ext>
            </a:extLst>
          </p:cNvPr>
          <p:cNvGraphicFramePr>
            <a:graphicFrameLocks noGrp="1"/>
          </p:cNvGraphicFramePr>
          <p:nvPr>
            <p:extLst>
              <p:ext uri="{D42A27DB-BD31-4B8C-83A1-F6EECF244321}">
                <p14:modId xmlns:p14="http://schemas.microsoft.com/office/powerpoint/2010/main" val="2870526303"/>
              </p:ext>
            </p:extLst>
          </p:nvPr>
        </p:nvGraphicFramePr>
        <p:xfrm>
          <a:off x="1066800" y="1352840"/>
          <a:ext cx="10058400" cy="5189220"/>
        </p:xfrm>
        <a:graphic>
          <a:graphicData uri="http://schemas.openxmlformats.org/drawingml/2006/table">
            <a:tbl>
              <a:tblPr firstRow="1" bandRow="1">
                <a:tableStyleId>{5C22544A-7EE6-4342-B048-85BDC9FD1C3A}</a:tableStyleId>
              </a:tblPr>
              <a:tblGrid>
                <a:gridCol w="4678345">
                  <a:extLst>
                    <a:ext uri="{9D8B030D-6E8A-4147-A177-3AD203B41FA5}">
                      <a16:colId xmlns:a16="http://schemas.microsoft.com/office/drawing/2014/main" val="3868032397"/>
                    </a:ext>
                  </a:extLst>
                </a:gridCol>
                <a:gridCol w="1166619">
                  <a:extLst>
                    <a:ext uri="{9D8B030D-6E8A-4147-A177-3AD203B41FA5}">
                      <a16:colId xmlns:a16="http://schemas.microsoft.com/office/drawing/2014/main" val="1412091730"/>
                    </a:ext>
                  </a:extLst>
                </a:gridCol>
                <a:gridCol w="4213436">
                  <a:extLst>
                    <a:ext uri="{9D8B030D-6E8A-4147-A177-3AD203B41FA5}">
                      <a16:colId xmlns:a16="http://schemas.microsoft.com/office/drawing/2014/main" val="314969664"/>
                    </a:ext>
                  </a:extLst>
                </a:gridCol>
              </a:tblGrid>
              <a:tr h="370840">
                <a:tc>
                  <a:txBody>
                    <a:bodyPr/>
                    <a:lstStyle/>
                    <a:p>
                      <a:r>
                        <a:rPr lang="en-US" sz="1950"/>
                        <a:t>State Assessment</a:t>
                      </a:r>
                    </a:p>
                  </a:txBody>
                  <a:tcPr/>
                </a:tc>
                <a:tc>
                  <a:txBody>
                    <a:bodyPr/>
                    <a:lstStyle/>
                    <a:p>
                      <a:r>
                        <a:rPr lang="en-US" sz="1950"/>
                        <a:t>Grade(s)</a:t>
                      </a:r>
                    </a:p>
                  </a:txBody>
                  <a:tcPr/>
                </a:tc>
                <a:tc>
                  <a:txBody>
                    <a:bodyPr/>
                    <a:lstStyle/>
                    <a:p>
                      <a:r>
                        <a:rPr lang="en-US" sz="1950"/>
                        <a:t>Testing Window</a:t>
                      </a:r>
                    </a:p>
                  </a:txBody>
                  <a:tcPr/>
                </a:tc>
                <a:extLst>
                  <a:ext uri="{0D108BD9-81ED-4DB2-BD59-A6C34878D82A}">
                    <a16:rowId xmlns:a16="http://schemas.microsoft.com/office/drawing/2014/main" val="2131243569"/>
                  </a:ext>
                </a:extLst>
              </a:tr>
              <a:tr h="370840">
                <a:tc>
                  <a:txBody>
                    <a:bodyPr/>
                    <a:lstStyle/>
                    <a:p>
                      <a:r>
                        <a:rPr lang="en-US" sz="1950">
                          <a:latin typeface="+mn-lt"/>
                        </a:rPr>
                        <a:t>LAS Links (English Language Proficiency: Speaking, Listening, Reading, and Writing)</a:t>
                      </a:r>
                    </a:p>
                  </a:txBody>
                  <a:tcPr anchor="ctr"/>
                </a:tc>
                <a:tc>
                  <a:txBody>
                    <a:bodyPr/>
                    <a:lstStyle/>
                    <a:p>
                      <a:r>
                        <a:rPr lang="en-US" sz="1950">
                          <a:latin typeface="+mn-lt"/>
                        </a:rPr>
                        <a:t>K–12</a:t>
                      </a:r>
                    </a:p>
                  </a:txBody>
                  <a:tcPr anchor="ctr"/>
                </a:tc>
                <a:tc>
                  <a:txBody>
                    <a:bodyPr/>
                    <a:lstStyle/>
                    <a:p>
                      <a:r>
                        <a:rPr lang="en-US" sz="1950">
                          <a:latin typeface="+mn-lt"/>
                        </a:rPr>
                        <a:t>January 5–March 6, 2026</a:t>
                      </a:r>
                    </a:p>
                  </a:txBody>
                  <a:tcPr anchor="ctr"/>
                </a:tc>
                <a:extLst>
                  <a:ext uri="{0D108BD9-81ED-4DB2-BD59-A6C34878D82A}">
                    <a16:rowId xmlns:a16="http://schemas.microsoft.com/office/drawing/2014/main" val="1018849551"/>
                  </a:ext>
                </a:extLst>
              </a:tr>
              <a:tr h="370840">
                <a:tc>
                  <a:txBody>
                    <a:bodyPr/>
                    <a:lstStyle/>
                    <a:p>
                      <a:r>
                        <a:rPr lang="en-US" sz="1950">
                          <a:latin typeface="+mn-lt"/>
                        </a:rPr>
                        <a:t>Connecticut Alternate Assessment of English Language Proficiency Assessment (CAAELP)</a:t>
                      </a:r>
                    </a:p>
                  </a:txBody>
                  <a:tcPr anchor="ctr"/>
                </a:tc>
                <a:tc>
                  <a:txBody>
                    <a:bodyPr/>
                    <a:lstStyle/>
                    <a:p>
                      <a:r>
                        <a:rPr lang="en-US" sz="1950">
                          <a:latin typeface="+mn-lt"/>
                        </a:rPr>
                        <a:t>K–12</a:t>
                      </a:r>
                    </a:p>
                  </a:txBody>
                  <a:tcPr anchor="ctr"/>
                </a:tc>
                <a:tc>
                  <a:txBody>
                    <a:bodyPr/>
                    <a:lstStyle/>
                    <a:p>
                      <a:r>
                        <a:rPr lang="en-US" sz="1950">
                          <a:latin typeface="+mn-lt"/>
                        </a:rPr>
                        <a:t>January 12–March 6, 2026</a:t>
                      </a:r>
                    </a:p>
                  </a:txBody>
                  <a:tcPr anchor="ctr"/>
                </a:tc>
                <a:extLst>
                  <a:ext uri="{0D108BD9-81ED-4DB2-BD59-A6C34878D82A}">
                    <a16:rowId xmlns:a16="http://schemas.microsoft.com/office/drawing/2014/main" val="290985076"/>
                  </a:ext>
                </a:extLst>
              </a:tr>
              <a:tr h="370840">
                <a:tc>
                  <a:txBody>
                    <a:bodyPr/>
                    <a:lstStyle/>
                    <a:p>
                      <a:r>
                        <a:rPr lang="en-US" sz="1950">
                          <a:latin typeface="+mn-lt"/>
                        </a:rPr>
                        <a:t>Connecticut SAT School Day Math &amp; ELA</a:t>
                      </a:r>
                    </a:p>
                  </a:txBody>
                  <a:tcPr anchor="ctr"/>
                </a:tc>
                <a:tc>
                  <a:txBody>
                    <a:bodyPr/>
                    <a:lstStyle/>
                    <a:p>
                      <a:r>
                        <a:rPr lang="en-US" sz="1950">
                          <a:latin typeface="+mn-lt"/>
                        </a:rPr>
                        <a:t>11</a:t>
                      </a:r>
                    </a:p>
                  </a:txBody>
                  <a:tcPr anchor="ctr"/>
                </a:tc>
                <a:tc>
                  <a:txBody>
                    <a:bodyPr/>
                    <a:lstStyle/>
                    <a:p>
                      <a:r>
                        <a:rPr lang="en-US" sz="1950">
                          <a:latin typeface="+mn-lt"/>
                        </a:rPr>
                        <a:t>March 2–April 30, 2026</a:t>
                      </a:r>
                    </a:p>
                  </a:txBody>
                  <a:tcPr anchor="ctr"/>
                </a:tc>
                <a:extLst>
                  <a:ext uri="{0D108BD9-81ED-4DB2-BD59-A6C34878D82A}">
                    <a16:rowId xmlns:a16="http://schemas.microsoft.com/office/drawing/2014/main" val="323882841"/>
                  </a:ext>
                </a:extLst>
              </a:tr>
              <a:tr h="370840">
                <a:tc>
                  <a:txBody>
                    <a:bodyPr/>
                    <a:lstStyle/>
                    <a:p>
                      <a:r>
                        <a:rPr lang="en-US" sz="1950">
                          <a:latin typeface="+mn-lt"/>
                        </a:rPr>
                        <a:t>Smarter Balanced Math &amp; ELA</a:t>
                      </a:r>
                    </a:p>
                  </a:txBody>
                  <a:tcPr anchor="ctr"/>
                </a:tc>
                <a:tc>
                  <a:txBody>
                    <a:bodyPr/>
                    <a:lstStyle/>
                    <a:p>
                      <a:r>
                        <a:rPr lang="en-US" sz="1950">
                          <a:latin typeface="+mn-lt"/>
                        </a:rPr>
                        <a:t>3–8</a:t>
                      </a:r>
                    </a:p>
                  </a:txBody>
                  <a:tcPr anchor="ctr"/>
                </a:tc>
                <a:tc>
                  <a:txBody>
                    <a:bodyPr/>
                    <a:lstStyle/>
                    <a:p>
                      <a:r>
                        <a:rPr lang="en-US" sz="1950">
                          <a:latin typeface="+mn-lt"/>
                        </a:rPr>
                        <a:t>March 23–May 29, 2026</a:t>
                      </a:r>
                    </a:p>
                  </a:txBody>
                  <a:tcPr anchor="ctr"/>
                </a:tc>
                <a:extLst>
                  <a:ext uri="{0D108BD9-81ED-4DB2-BD59-A6C34878D82A}">
                    <a16:rowId xmlns:a16="http://schemas.microsoft.com/office/drawing/2014/main" val="80404062"/>
                  </a:ext>
                </a:extLst>
              </a:tr>
              <a:tr h="370840">
                <a:tc>
                  <a:txBody>
                    <a:bodyPr/>
                    <a:lstStyle/>
                    <a:p>
                      <a:r>
                        <a:rPr lang="en-US" sz="1950">
                          <a:latin typeface="+mn-lt"/>
                        </a:rPr>
                        <a:t>NGSS Assessments</a:t>
                      </a:r>
                    </a:p>
                  </a:txBody>
                  <a:tcPr anchor="ctr"/>
                </a:tc>
                <a:tc>
                  <a:txBody>
                    <a:bodyPr/>
                    <a:lstStyle/>
                    <a:p>
                      <a:r>
                        <a:rPr lang="en-US" sz="1950">
                          <a:latin typeface="+mn-lt"/>
                        </a:rPr>
                        <a:t>5, 8, and 11</a:t>
                      </a:r>
                    </a:p>
                  </a:txBody>
                  <a:tcPr anchor="ctr"/>
                </a:tc>
                <a:tc>
                  <a:txBody>
                    <a:bodyPr/>
                    <a:lstStyle/>
                    <a:p>
                      <a:r>
                        <a:rPr lang="en-US" sz="1950">
                          <a:latin typeface="+mn-lt"/>
                        </a:rPr>
                        <a:t>February 2–May 29, 2026, Grade 11; March 23–May 29, 2026, Grades 5 and 8.</a:t>
                      </a:r>
                    </a:p>
                  </a:txBody>
                  <a:tcPr anchor="ctr"/>
                </a:tc>
                <a:extLst>
                  <a:ext uri="{0D108BD9-81ED-4DB2-BD59-A6C34878D82A}">
                    <a16:rowId xmlns:a16="http://schemas.microsoft.com/office/drawing/2014/main" val="2391666"/>
                  </a:ext>
                </a:extLst>
              </a:tr>
              <a:tr h="370840">
                <a:tc>
                  <a:txBody>
                    <a:bodyPr/>
                    <a:lstStyle/>
                    <a:p>
                      <a:r>
                        <a:rPr lang="en-US" sz="1950">
                          <a:latin typeface="+mn-lt"/>
                        </a:rPr>
                        <a:t>Connecticut Alternate Assessment (CTAA) Math &amp; ELA</a:t>
                      </a:r>
                    </a:p>
                  </a:txBody>
                  <a:tcPr anchor="ctr"/>
                </a:tc>
                <a:tc>
                  <a:txBody>
                    <a:bodyPr/>
                    <a:lstStyle/>
                    <a:p>
                      <a:r>
                        <a:rPr lang="en-US" sz="1950">
                          <a:latin typeface="+mn-lt"/>
                        </a:rPr>
                        <a:t>3–8, 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50">
                          <a:latin typeface="+mn-lt"/>
                        </a:rPr>
                        <a:t>March 23–May 29, 2026</a:t>
                      </a:r>
                    </a:p>
                    <a:p>
                      <a:endParaRPr lang="en-US" sz="1950">
                        <a:latin typeface="+mn-lt"/>
                      </a:endParaRPr>
                    </a:p>
                  </a:txBody>
                  <a:tcPr anchor="ctr"/>
                </a:tc>
                <a:extLst>
                  <a:ext uri="{0D108BD9-81ED-4DB2-BD59-A6C34878D82A}">
                    <a16:rowId xmlns:a16="http://schemas.microsoft.com/office/drawing/2014/main" val="2068968404"/>
                  </a:ext>
                </a:extLst>
              </a:tr>
              <a:tr h="370840">
                <a:tc>
                  <a:txBody>
                    <a:bodyPr/>
                    <a:lstStyle/>
                    <a:p>
                      <a:r>
                        <a:rPr lang="en-US" sz="1950">
                          <a:latin typeface="+mn-lt"/>
                        </a:rPr>
                        <a:t>Connecticut Alternate Science (CTAS) Assessment</a:t>
                      </a:r>
                    </a:p>
                  </a:txBody>
                  <a:tcPr anchor="ctr"/>
                </a:tc>
                <a:tc>
                  <a:txBody>
                    <a:bodyPr/>
                    <a:lstStyle/>
                    <a:p>
                      <a:r>
                        <a:rPr lang="en-US" sz="1950">
                          <a:latin typeface="+mn-lt"/>
                        </a:rPr>
                        <a:t>5, 8, and 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50" kern="1200">
                          <a:solidFill>
                            <a:schemeClr val="tx1"/>
                          </a:solidFill>
                          <a:effectLst/>
                          <a:latin typeface="+mn-lt"/>
                          <a:cs typeface="Arial"/>
                        </a:rPr>
                        <a:t>Test</a:t>
                      </a:r>
                      <a:r>
                        <a:rPr lang="en-US" sz="1950" kern="1200" baseline="0">
                          <a:solidFill>
                            <a:schemeClr val="tx1"/>
                          </a:solidFill>
                          <a:effectLst/>
                          <a:latin typeface="+mn-lt"/>
                          <a:cs typeface="Arial"/>
                        </a:rPr>
                        <a:t> administered throughout the school year. Student ratings entered in the DEI: </a:t>
                      </a:r>
                      <a:r>
                        <a:rPr lang="en-US" sz="1950" kern="1200">
                          <a:solidFill>
                            <a:schemeClr val="tx1"/>
                          </a:solidFill>
                          <a:effectLst/>
                          <a:latin typeface="+mn-lt"/>
                          <a:cs typeface="Arial"/>
                        </a:rPr>
                        <a:t>March 23</a:t>
                      </a:r>
                      <a:r>
                        <a:rPr lang="en-US" sz="1950">
                          <a:latin typeface="+mn-lt"/>
                        </a:rPr>
                        <a:t>–</a:t>
                      </a:r>
                      <a:r>
                        <a:rPr lang="en-US" sz="1950" kern="1200">
                          <a:solidFill>
                            <a:schemeClr val="tx1"/>
                          </a:solidFill>
                          <a:effectLst/>
                          <a:latin typeface="+mn-lt"/>
                          <a:cs typeface="Arial"/>
                        </a:rPr>
                        <a:t>May 29, 2026</a:t>
                      </a:r>
                      <a:endParaRPr lang="en-US" sz="1950">
                        <a:latin typeface="+mn-lt"/>
                      </a:endParaRPr>
                    </a:p>
                  </a:txBody>
                  <a:tcPr anchor="ctr"/>
                </a:tc>
                <a:extLst>
                  <a:ext uri="{0D108BD9-81ED-4DB2-BD59-A6C34878D82A}">
                    <a16:rowId xmlns:a16="http://schemas.microsoft.com/office/drawing/2014/main" val="1627230452"/>
                  </a:ext>
                </a:extLst>
              </a:tr>
            </a:tbl>
          </a:graphicData>
        </a:graphic>
      </p:graphicFrame>
    </p:spTree>
    <p:extLst>
      <p:ext uri="{BB962C8B-B14F-4D97-AF65-F5344CB8AC3E}">
        <p14:creationId xmlns:p14="http://schemas.microsoft.com/office/powerpoint/2010/main" val="61128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Getting to Know the Online Assessment System">
            <a:extLst>
              <a:ext uri="{FF2B5EF4-FFF2-40B4-BE49-F238E27FC236}">
                <a16:creationId xmlns:a16="http://schemas.microsoft.com/office/drawing/2014/main" id="{3C309DFC-3EA6-77A1-40B8-2645D25785E0}"/>
              </a:ext>
            </a:extLst>
          </p:cNvPr>
          <p:cNvSpPr>
            <a:spLocks noGrp="1"/>
          </p:cNvSpPr>
          <p:nvPr>
            <p:ph type="title"/>
          </p:nvPr>
        </p:nvSpPr>
        <p:spPr>
          <a:xfrm>
            <a:off x="838200" y="3854646"/>
            <a:ext cx="10515600" cy="765290"/>
          </a:xfrm>
        </p:spPr>
        <p:txBody>
          <a:bodyPr>
            <a:normAutofit/>
          </a:bodyPr>
          <a:lstStyle/>
          <a:p>
            <a:r>
              <a:rPr lang="en-US">
                <a:latin typeface="+mn-lt"/>
              </a:rPr>
              <a:t>Getting to Know the Online Assessment System</a:t>
            </a:r>
          </a:p>
        </p:txBody>
      </p:sp>
    </p:spTree>
    <p:extLst>
      <p:ext uri="{BB962C8B-B14F-4D97-AF65-F5344CB8AC3E}">
        <p14:creationId xmlns:p14="http://schemas.microsoft.com/office/powerpoint/2010/main" val="2859899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How are students tested?">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How are students tested?</a:t>
            </a:r>
          </a:p>
        </p:txBody>
      </p:sp>
      <p:sp>
        <p:nvSpPr>
          <p:cNvPr id="4" name="Content Placeholder 2" descr="&#10;">
            <a:extLst>
              <a:ext uri="{FF2B5EF4-FFF2-40B4-BE49-F238E27FC236}">
                <a16:creationId xmlns:a16="http://schemas.microsoft.com/office/drawing/2014/main" id="{666ADDF5-D112-909F-BD05-42E23D0C87D3}"/>
              </a:ext>
            </a:extLst>
          </p:cNvPr>
          <p:cNvSpPr txBox="1">
            <a:spLocks/>
          </p:cNvSpPr>
          <p:nvPr/>
        </p:nvSpPr>
        <p:spPr>
          <a:xfrm>
            <a:off x="990599" y="1600201"/>
            <a:ext cx="10058400" cy="25222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500">
                <a:latin typeface="+mn-lt"/>
                <a:cs typeface="Arial"/>
              </a:rPr>
              <a:t>Online using a computer/tablet</a:t>
            </a:r>
          </a:p>
          <a:p>
            <a:pPr marL="342900" indent="-342900"/>
            <a:r>
              <a:rPr lang="en-US" sz="2500">
                <a:latin typeface="+mn-lt"/>
                <a:cs typeface="Arial"/>
              </a:rPr>
              <a:t>Varied question types (multiple choice, constructed response, grid-in)</a:t>
            </a:r>
            <a:endParaRPr lang="en-US" sz="2500">
              <a:latin typeface="+mn-lt"/>
              <a:ea typeface="Calibri"/>
              <a:cs typeface="Arial"/>
            </a:endParaRPr>
          </a:p>
          <a:p>
            <a:pPr marL="342900" indent="-342900"/>
            <a:r>
              <a:rPr lang="en-US" sz="2500">
                <a:latin typeface="+mn-lt"/>
                <a:cs typeface="Arial"/>
              </a:rPr>
              <a:t>Built-in accessibility tools (highlighter, mark for review, digital notepad)</a:t>
            </a:r>
            <a:endParaRPr lang="en-US" sz="2500">
              <a:latin typeface="+mn-lt"/>
              <a:ea typeface="Calibri"/>
              <a:cs typeface="Arial"/>
            </a:endParaRPr>
          </a:p>
          <a:p>
            <a:pPr marL="342900" indent="-342900"/>
            <a:r>
              <a:rPr lang="en-US" sz="2500">
                <a:latin typeface="+mn-lt"/>
                <a:cs typeface="Arial"/>
              </a:rPr>
              <a:t>Adjusts item difficulty (Smarter Balanced and NGSS Assessments are computer adaptive; the CT SAT School Day is multi-stage adaptive)</a:t>
            </a:r>
            <a:endParaRPr lang="en-US" sz="2500">
              <a:latin typeface="+mn-lt"/>
            </a:endParaRPr>
          </a:p>
        </p:txBody>
      </p:sp>
      <p:pic>
        <p:nvPicPr>
          <p:cNvPr id="12" name="Picture 11" descr="images of the teacher and student testing devices">
            <a:extLst>
              <a:ext uri="{FF2B5EF4-FFF2-40B4-BE49-F238E27FC236}">
                <a16:creationId xmlns:a16="http://schemas.microsoft.com/office/drawing/2014/main" id="{FF358938-D017-F586-4390-81598DF5482B}"/>
              </a:ext>
            </a:extLst>
          </p:cNvPr>
          <p:cNvPicPr>
            <a:picLocks noChangeAspect="1"/>
          </p:cNvPicPr>
          <p:nvPr/>
        </p:nvPicPr>
        <p:blipFill>
          <a:blip r:embed="rId3"/>
          <a:stretch>
            <a:fillRect/>
          </a:stretch>
        </p:blipFill>
        <p:spPr>
          <a:xfrm>
            <a:off x="1439537" y="4452837"/>
            <a:ext cx="8499676" cy="2051329"/>
          </a:xfrm>
          <a:prstGeom prst="rect">
            <a:avLst/>
          </a:prstGeom>
        </p:spPr>
      </p:pic>
    </p:spTree>
    <p:extLst>
      <p:ext uri="{BB962C8B-B14F-4D97-AF65-F5344CB8AC3E}">
        <p14:creationId xmlns:p14="http://schemas.microsoft.com/office/powerpoint/2010/main" val="1179351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1ED9-BD74-D6AB-163F-D1EDA843CABF}"/>
            </a:ext>
          </a:extLst>
        </p:cNvPr>
        <p:cNvGrpSpPr/>
        <p:nvPr/>
      </p:nvGrpSpPr>
      <p:grpSpPr>
        <a:xfrm>
          <a:off x="0" y="0"/>
          <a:ext cx="0" cy="0"/>
          <a:chOff x="0" y="0"/>
          <a:chExt cx="0" cy="0"/>
        </a:xfrm>
      </p:grpSpPr>
      <p:sp>
        <p:nvSpPr>
          <p:cNvPr id="2" name="Title 1" descr="Presentation Overview">
            <a:extLst>
              <a:ext uri="{FF2B5EF4-FFF2-40B4-BE49-F238E27FC236}">
                <a16:creationId xmlns:a16="http://schemas.microsoft.com/office/drawing/2014/main" id="{83A368AB-4E20-D49A-2584-9ABB633E1414}"/>
              </a:ext>
            </a:extLst>
          </p:cNvPr>
          <p:cNvSpPr>
            <a:spLocks noGrp="1"/>
          </p:cNvSpPr>
          <p:nvPr>
            <p:ph type="title" idx="4294967295"/>
          </p:nvPr>
        </p:nvSpPr>
        <p:spPr>
          <a:xfrm>
            <a:off x="1821656" y="0"/>
            <a:ext cx="8548688" cy="1244600"/>
          </a:xfrm>
        </p:spPr>
        <p:txBody>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Presentation Overview</a:t>
            </a:r>
          </a:p>
        </p:txBody>
      </p:sp>
      <p:sp>
        <p:nvSpPr>
          <p:cNvPr id="3" name="Content Placeholder 2">
            <a:extLst>
              <a:ext uri="{FF2B5EF4-FFF2-40B4-BE49-F238E27FC236}">
                <a16:creationId xmlns:a16="http://schemas.microsoft.com/office/drawing/2014/main" id="{3C813EB3-74CF-6F9D-D2C0-7422D12680BB}"/>
              </a:ext>
            </a:extLst>
          </p:cNvPr>
          <p:cNvSpPr>
            <a:spLocks noGrp="1"/>
          </p:cNvSpPr>
          <p:nvPr>
            <p:ph idx="1"/>
          </p:nvPr>
        </p:nvSpPr>
        <p:spPr>
          <a:xfrm>
            <a:off x="1066800" y="1576800"/>
            <a:ext cx="10058400" cy="4824000"/>
          </a:xfrm>
        </p:spPr>
        <p:txBody>
          <a:bodyPr vert="horz" lIns="91440" tIns="45720" rIns="91440" bIns="45720" rtlCol="0" anchor="ctr">
            <a:normAutofit fontScale="85000" lnSpcReduction="20000"/>
          </a:bodyPr>
          <a:lstStyle/>
          <a:p>
            <a:pPr marL="342900" indent="-342900">
              <a:buFont typeface="Arial" panose="020B0604020202020204" pitchFamily="34" charset="0"/>
              <a:buChar char="•"/>
            </a:pPr>
            <a:r>
              <a:rPr lang="en-US" sz="2800">
                <a:latin typeface="+mn-lt"/>
                <a:ea typeface="Calibri"/>
                <a:cs typeface="Calibri"/>
              </a:rPr>
              <a:t>Welcome from the Staff</a:t>
            </a:r>
          </a:p>
          <a:p>
            <a:pPr marL="342900" indent="-342900">
              <a:buFont typeface="Arial" panose="020B0604020202020204" pitchFamily="34" charset="0"/>
              <a:buChar char="•"/>
            </a:pPr>
            <a:r>
              <a:rPr lang="en-US" sz="2800">
                <a:latin typeface="+mn-lt"/>
                <a:ea typeface="Calibri"/>
                <a:cs typeface="Calibri"/>
              </a:rPr>
              <a:t>Connecticut’s Sensible Assessment System</a:t>
            </a:r>
          </a:p>
          <a:p>
            <a:pPr marL="342900" indent="-342900">
              <a:buFont typeface="Arial" panose="020B0604020202020204" pitchFamily="34" charset="0"/>
              <a:buChar char="•"/>
            </a:pPr>
            <a:r>
              <a:rPr lang="en-US" sz="2800">
                <a:latin typeface="+mn-lt"/>
              </a:rPr>
              <a:t>Student Participation</a:t>
            </a:r>
          </a:p>
          <a:p>
            <a:pPr marL="342900" indent="-342900">
              <a:buFont typeface="Arial" panose="020B0604020202020204" pitchFamily="34" charset="0"/>
              <a:buChar char="•"/>
            </a:pPr>
            <a:r>
              <a:rPr lang="en-US" sz="2800">
                <a:latin typeface="+mn-lt"/>
              </a:rPr>
              <a:t>Assessment Calendar</a:t>
            </a:r>
          </a:p>
          <a:p>
            <a:pPr marL="342900" indent="-342900">
              <a:buFont typeface="Arial" panose="020B0604020202020204" pitchFamily="34" charset="0"/>
              <a:buChar char="•"/>
            </a:pPr>
            <a:r>
              <a:rPr lang="en-US" sz="2800">
                <a:latin typeface="+mn-lt"/>
              </a:rPr>
              <a:t>Overview of the Connecticut Statewide Assessments</a:t>
            </a:r>
          </a:p>
          <a:p>
            <a:pPr marL="342900" indent="-342900">
              <a:buFont typeface="Arial" panose="020B0604020202020204" pitchFamily="34" charset="0"/>
              <a:buChar char="•"/>
            </a:pPr>
            <a:r>
              <a:rPr lang="en-US" sz="2800">
                <a:latin typeface="+mn-lt"/>
              </a:rPr>
              <a:t>Getting to Know the Online Test Systems</a:t>
            </a:r>
          </a:p>
          <a:p>
            <a:pPr marL="342900" indent="-342900">
              <a:buFont typeface="Arial" panose="020B0604020202020204" pitchFamily="34" charset="0"/>
              <a:buChar char="•"/>
            </a:pPr>
            <a:r>
              <a:rPr lang="en-US" sz="2800">
                <a:latin typeface="+mn-lt"/>
              </a:rPr>
              <a:t>Starting a Test Session</a:t>
            </a:r>
          </a:p>
          <a:p>
            <a:pPr marL="342900" indent="-342900">
              <a:buFont typeface="Arial" panose="020B0604020202020204" pitchFamily="34" charset="0"/>
              <a:buChar char="•"/>
            </a:pPr>
            <a:r>
              <a:rPr lang="en-US" sz="2800">
                <a:latin typeface="+mn-lt"/>
              </a:rPr>
              <a:t>Test Monitoring and Security</a:t>
            </a:r>
          </a:p>
          <a:p>
            <a:pPr marL="342900" indent="-342900">
              <a:buFont typeface="Arial" panose="020B0604020202020204" pitchFamily="34" charset="0"/>
              <a:buChar char="•"/>
            </a:pPr>
            <a:r>
              <a:rPr lang="en-US" sz="2800">
                <a:latin typeface="+mn-lt"/>
              </a:rPr>
              <a:t>Accessibility &amp; Accommodations</a:t>
            </a:r>
          </a:p>
          <a:p>
            <a:pPr marL="342900" indent="-342900">
              <a:buFont typeface="Arial" panose="020B0604020202020204" pitchFamily="34" charset="0"/>
              <a:buChar char="•"/>
            </a:pPr>
            <a:r>
              <a:rPr lang="en-US" sz="2800">
                <a:latin typeface="+mn-lt"/>
              </a:rPr>
              <a:t>Practice and Training</a:t>
            </a:r>
          </a:p>
          <a:p>
            <a:pPr marL="342900" indent="-342900">
              <a:buFont typeface="Arial" panose="020B0604020202020204" pitchFamily="34" charset="0"/>
              <a:buChar char="•"/>
            </a:pPr>
            <a:r>
              <a:rPr lang="en-US" sz="2800">
                <a:latin typeface="+mn-lt"/>
              </a:rPr>
              <a:t>Additional Teacher Trainings</a:t>
            </a:r>
          </a:p>
          <a:p>
            <a:pPr marL="342900" indent="-342900">
              <a:buFont typeface="Arial" panose="020B0604020202020204" pitchFamily="34" charset="0"/>
              <a:buChar char="•"/>
            </a:pPr>
            <a:r>
              <a:rPr lang="en-US" sz="2800">
                <a:latin typeface="+mn-lt"/>
              </a:rPr>
              <a:t>Resources </a:t>
            </a:r>
          </a:p>
        </p:txBody>
      </p:sp>
    </p:spTree>
    <p:extLst>
      <p:ext uri="{BB962C8B-B14F-4D97-AF65-F5344CB8AC3E}">
        <p14:creationId xmlns:p14="http://schemas.microsoft.com/office/powerpoint/2010/main" val="36931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he Connecticut Comprehensive Assessment Program Portal">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The Connecticut Comprehensive Assessment Program Portal</a:t>
            </a:r>
          </a:p>
        </p:txBody>
      </p:sp>
      <p:pic>
        <p:nvPicPr>
          <p:cNvPr id="21" name="Picture 20" descr="Image of the Connecticut Comprehensive Assessment Program Portal with call-outs to the Resources tab, announcements tab, assessment cards, and email registration tab">
            <a:extLst>
              <a:ext uri="{FF2B5EF4-FFF2-40B4-BE49-F238E27FC236}">
                <a16:creationId xmlns:a16="http://schemas.microsoft.com/office/drawing/2014/main" id="{63C633FE-C0D4-0689-AB56-380EE66CD9E8}"/>
              </a:ext>
            </a:extLst>
          </p:cNvPr>
          <p:cNvPicPr>
            <a:picLocks noChangeAspect="1"/>
          </p:cNvPicPr>
          <p:nvPr/>
        </p:nvPicPr>
        <p:blipFill>
          <a:blip r:embed="rId3"/>
          <a:stretch>
            <a:fillRect/>
          </a:stretch>
        </p:blipFill>
        <p:spPr>
          <a:xfrm>
            <a:off x="2744725" y="1435480"/>
            <a:ext cx="6702549" cy="5422520"/>
          </a:xfrm>
          <a:prstGeom prst="rect">
            <a:avLst/>
          </a:prstGeom>
        </p:spPr>
      </p:pic>
    </p:spTree>
    <p:extLst>
      <p:ext uri="{BB962C8B-B14F-4D97-AF65-F5344CB8AC3E}">
        <p14:creationId xmlns:p14="http://schemas.microsoft.com/office/powerpoint/2010/main" val="393013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IDE">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TIDE</a:t>
            </a:r>
          </a:p>
        </p:txBody>
      </p:sp>
      <p:sp>
        <p:nvSpPr>
          <p:cNvPr id="4" name="Content Placeholder 2">
            <a:extLst>
              <a:ext uri="{FF2B5EF4-FFF2-40B4-BE49-F238E27FC236}">
                <a16:creationId xmlns:a16="http://schemas.microsoft.com/office/drawing/2014/main" id="{666ADDF5-D112-909F-BD05-42E23D0C87D3}"/>
              </a:ext>
            </a:extLst>
          </p:cNvPr>
          <p:cNvSpPr txBox="1">
            <a:spLocks/>
          </p:cNvSpPr>
          <p:nvPr/>
        </p:nvSpPr>
        <p:spPr>
          <a:xfrm>
            <a:off x="449179" y="1547606"/>
            <a:ext cx="8525437" cy="50212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None/>
            </a:pPr>
            <a:r>
              <a:rPr lang="en-US" sz="2000">
                <a:latin typeface="+mn-lt"/>
              </a:rPr>
              <a:t>School administrators use TIDE to</a:t>
            </a:r>
          </a:p>
          <a:p>
            <a:pPr marL="342900" indent="-342900" fontAlgn="auto">
              <a:lnSpc>
                <a:spcPct val="100000"/>
              </a:lnSpc>
              <a:spcBef>
                <a:spcPts val="0"/>
              </a:spcBef>
              <a:spcAft>
                <a:spcPts val="600"/>
              </a:spcAft>
              <a:buFont typeface="Arial" panose="020B0604020202020204" pitchFamily="34" charset="0"/>
              <a:buChar char="•"/>
            </a:pPr>
            <a:r>
              <a:rPr lang="en-US" sz="2000">
                <a:latin typeface="+mn-lt"/>
              </a:rPr>
              <a:t>manage user accounts, manage rosters, file and/or view appeals, monitor testing progress, and manage test settings for students who participate in online assessments. </a:t>
            </a:r>
            <a:endParaRPr lang="en-US" sz="2000">
              <a:latin typeface="+mn-lt"/>
              <a:ea typeface="Calibri"/>
              <a:cs typeface="Calibri"/>
            </a:endParaRPr>
          </a:p>
          <a:p>
            <a:pPr marL="0" indent="0" fontAlgn="auto">
              <a:lnSpc>
                <a:spcPct val="100000"/>
              </a:lnSpc>
              <a:spcBef>
                <a:spcPts val="0"/>
              </a:spcBef>
              <a:spcAft>
                <a:spcPts val="600"/>
              </a:spcAft>
              <a:buNone/>
            </a:pPr>
            <a:r>
              <a:rPr lang="en-US" sz="2000">
                <a:latin typeface="+mn-lt"/>
              </a:rPr>
              <a:t>School personnel use TIDE account credentials to</a:t>
            </a:r>
            <a:endParaRPr lang="en-US" sz="2000">
              <a:latin typeface="+mn-lt"/>
              <a:ea typeface="Calibri"/>
              <a:cs typeface="Calibri"/>
            </a:endParaRPr>
          </a:p>
          <a:p>
            <a:pPr marL="342900" indent="-342900" fontAlgn="auto">
              <a:lnSpc>
                <a:spcPct val="100000"/>
              </a:lnSpc>
              <a:spcBef>
                <a:spcPts val="0"/>
              </a:spcBef>
              <a:spcAft>
                <a:spcPts val="600"/>
              </a:spcAft>
              <a:buFont typeface="Arial" panose="020B0604020202020204" pitchFamily="34" charset="0"/>
              <a:buChar char="•"/>
            </a:pPr>
            <a:r>
              <a:rPr lang="en-US" sz="2000">
                <a:latin typeface="+mn-lt"/>
              </a:rPr>
              <a:t>access TIDE, the Assessment Viewing Application (AVA), Test Administration (TA) Interface, TA Practice &amp; Training Site, the Centralized Reporting System (CRS), and the Data Entry Interface (DEI). </a:t>
            </a:r>
            <a:endParaRPr lang="en-US" sz="2000">
              <a:latin typeface="+mn-lt"/>
              <a:ea typeface="Calibri"/>
              <a:cs typeface="Calibri"/>
            </a:endParaRPr>
          </a:p>
          <a:p>
            <a:pPr marL="342900" indent="-342900" fontAlgn="auto">
              <a:lnSpc>
                <a:spcPct val="100000"/>
              </a:lnSpc>
              <a:spcBef>
                <a:spcPts val="0"/>
              </a:spcBef>
              <a:spcAft>
                <a:spcPts val="600"/>
              </a:spcAft>
              <a:buFont typeface="Arial" panose="020B0604020202020204" pitchFamily="34" charset="0"/>
              <a:buChar char="•"/>
            </a:pPr>
            <a:r>
              <a:rPr lang="en-US" sz="2000">
                <a:latin typeface="+mn-lt"/>
              </a:rPr>
              <a:t>view students rostered to them and review test settings for students with designated supports and accommodations.</a:t>
            </a:r>
            <a:endParaRPr lang="en-US" sz="2000">
              <a:latin typeface="+mn-lt"/>
              <a:ea typeface="Calibri"/>
              <a:cs typeface="Calibri"/>
            </a:endParaRPr>
          </a:p>
          <a:p>
            <a:pPr marL="0" indent="0" fontAlgn="auto">
              <a:lnSpc>
                <a:spcPct val="100000"/>
              </a:lnSpc>
              <a:spcBef>
                <a:spcPts val="0"/>
              </a:spcBef>
              <a:spcAft>
                <a:spcPts val="600"/>
              </a:spcAft>
              <a:buNone/>
            </a:pPr>
            <a:r>
              <a:rPr lang="en-US" sz="2000">
                <a:latin typeface="+mn-lt"/>
              </a:rPr>
              <a:t>For information about using TIDE, refer to the </a:t>
            </a:r>
            <a:r>
              <a:rPr lang="en-US" sz="2000">
                <a:solidFill>
                  <a:srgbClr val="0563C1"/>
                </a:solidFill>
                <a:latin typeface="+mn-lt"/>
                <a:hlinkClick r:id="rId3">
                  <a:extLst>
                    <a:ext uri="{A12FA001-AC4F-418D-AE19-62706E023703}">
                      <ahyp:hlinkClr xmlns:ahyp="http://schemas.microsoft.com/office/drawing/2018/hyperlinkcolor" val="tx"/>
                    </a:ext>
                  </a:extLst>
                </a:hlinkClick>
              </a:rPr>
              <a:t>TIDE User Guide</a:t>
            </a:r>
            <a:r>
              <a:rPr lang="en-US" sz="2000">
                <a:latin typeface="+mn-lt"/>
              </a:rPr>
              <a:t>, the User Role Permissions for Online Testing </a:t>
            </a:r>
            <a:r>
              <a:rPr lang="en-US" sz="2000">
                <a:solidFill>
                  <a:srgbClr val="0563C1"/>
                </a:solidFill>
                <a:latin typeface="+mn-lt"/>
                <a:hlinkClick r:id="rId4">
                  <a:extLst>
                    <a:ext uri="{A12FA001-AC4F-418D-AE19-62706E023703}">
                      <ahyp:hlinkClr xmlns:ahyp="http://schemas.microsoft.com/office/drawing/2018/hyperlinkcolor" val="tx"/>
                    </a:ext>
                  </a:extLst>
                </a:hlinkClick>
              </a:rPr>
              <a:t>brochure</a:t>
            </a:r>
            <a:r>
              <a:rPr lang="en-US" sz="2000">
                <a:latin typeface="+mn-lt"/>
              </a:rPr>
              <a:t> for details about user access, and the Documenting Designated Supports and Accommodations </a:t>
            </a:r>
            <a:r>
              <a:rPr lang="en-US" sz="2000">
                <a:latin typeface="+mn-lt"/>
                <a:hlinkClick r:id="rId5"/>
              </a:rPr>
              <a:t>brochure</a:t>
            </a:r>
            <a:r>
              <a:rPr lang="en-US" sz="2000">
                <a:latin typeface="+mn-lt"/>
              </a:rPr>
              <a:t> for details about test settings.</a:t>
            </a:r>
          </a:p>
        </p:txBody>
      </p:sp>
      <p:pic>
        <p:nvPicPr>
          <p:cNvPr id="5" name="Picture 4" descr="Image of the Test Information Distribution Engine (TIDE) card, located on the portal.">
            <a:hlinkClick r:id="rId6"/>
            <a:extLst>
              <a:ext uri="{FF2B5EF4-FFF2-40B4-BE49-F238E27FC236}">
                <a16:creationId xmlns:a16="http://schemas.microsoft.com/office/drawing/2014/main" id="{EC7EC445-97A8-51B0-955E-CAD070C664EE}"/>
              </a:ext>
            </a:extLst>
          </p:cNvPr>
          <p:cNvPicPr>
            <a:picLocks noChangeAspect="1"/>
          </p:cNvPicPr>
          <p:nvPr/>
        </p:nvPicPr>
        <p:blipFill>
          <a:blip r:embed="rId7"/>
          <a:stretch>
            <a:fillRect/>
          </a:stretch>
        </p:blipFill>
        <p:spPr>
          <a:xfrm>
            <a:off x="8974616" y="2757731"/>
            <a:ext cx="2791455" cy="2351855"/>
          </a:xfrm>
          <a:prstGeom prst="rect">
            <a:avLst/>
          </a:prstGeom>
          <a:ln>
            <a:solidFill>
              <a:schemeClr val="tx1"/>
            </a:solidFill>
          </a:ln>
        </p:spPr>
      </p:pic>
    </p:spTree>
    <p:extLst>
      <p:ext uri="{BB962C8B-B14F-4D97-AF65-F5344CB8AC3E}">
        <p14:creationId xmlns:p14="http://schemas.microsoft.com/office/powerpoint/2010/main" val="1163513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Accessing TIDE">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Accessing TIDE</a:t>
            </a:r>
          </a:p>
        </p:txBody>
      </p:sp>
      <p:sp>
        <p:nvSpPr>
          <p:cNvPr id="4" name="Content Placeholder 2">
            <a:extLst>
              <a:ext uri="{FF2B5EF4-FFF2-40B4-BE49-F238E27FC236}">
                <a16:creationId xmlns:a16="http://schemas.microsoft.com/office/drawing/2014/main" id="{666ADDF5-D112-909F-BD05-42E23D0C87D3}"/>
              </a:ext>
            </a:extLst>
          </p:cNvPr>
          <p:cNvSpPr txBox="1">
            <a:spLocks/>
          </p:cNvSpPr>
          <p:nvPr/>
        </p:nvSpPr>
        <p:spPr>
          <a:xfrm>
            <a:off x="406706" y="1628695"/>
            <a:ext cx="4898824" cy="47634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mn-lt"/>
              </a:rPr>
              <a:t>Existing user accounts were rolled over and passwords reset in September 2025.</a:t>
            </a:r>
          </a:p>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mn-lt"/>
              </a:rPr>
              <a:t>If you log in on a new device or browser (or clear the cache) you must enter an emailed code after passing the login screen. This step does not occur when you activate your account.</a:t>
            </a:r>
          </a:p>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mn-lt"/>
              </a:rPr>
              <a:t>See your District or School Test Administrator if you are a new user and don’t have a TIDE user account, or if your contact information needs to be updated (e.g., name, phone number).</a:t>
            </a:r>
            <a:endParaRPr lang="en-US"/>
          </a:p>
        </p:txBody>
      </p:sp>
      <p:pic>
        <p:nvPicPr>
          <p:cNvPr id="6" name="Picture 5" descr="Image of the TIDE dashboard">
            <a:extLst>
              <a:ext uri="{FF2B5EF4-FFF2-40B4-BE49-F238E27FC236}">
                <a16:creationId xmlns:a16="http://schemas.microsoft.com/office/drawing/2014/main" id="{AD185C4C-B31C-1C22-3EF4-DDE5A04F3A70}"/>
              </a:ext>
            </a:extLst>
          </p:cNvPr>
          <p:cNvPicPr>
            <a:picLocks noChangeAspect="1"/>
          </p:cNvPicPr>
          <p:nvPr/>
        </p:nvPicPr>
        <p:blipFill>
          <a:blip r:embed="rId3"/>
          <a:stretch>
            <a:fillRect/>
          </a:stretch>
        </p:blipFill>
        <p:spPr>
          <a:xfrm>
            <a:off x="5629619" y="1628695"/>
            <a:ext cx="6343680" cy="4269036"/>
          </a:xfrm>
          <a:prstGeom prst="rect">
            <a:avLst/>
          </a:prstGeom>
        </p:spPr>
      </p:pic>
    </p:spTree>
    <p:extLst>
      <p:ext uri="{BB962C8B-B14F-4D97-AF65-F5344CB8AC3E}">
        <p14:creationId xmlns:p14="http://schemas.microsoft.com/office/powerpoint/2010/main" val="120133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IDE User Roles and Functions">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TIDE User Roles and Functions</a:t>
            </a:r>
          </a:p>
        </p:txBody>
      </p:sp>
      <p:sp>
        <p:nvSpPr>
          <p:cNvPr id="3" name="Content Placeholder 2">
            <a:extLst>
              <a:ext uri="{FF2B5EF4-FFF2-40B4-BE49-F238E27FC236}">
                <a16:creationId xmlns:a16="http://schemas.microsoft.com/office/drawing/2014/main" id="{62EC88FD-1CC4-2BF5-7EBB-61E1EA5B69DF}"/>
              </a:ext>
            </a:extLst>
          </p:cNvPr>
          <p:cNvSpPr>
            <a:spLocks noGrp="1"/>
          </p:cNvSpPr>
          <p:nvPr>
            <p:ph idx="1"/>
          </p:nvPr>
        </p:nvSpPr>
        <p:spPr>
          <a:xfrm>
            <a:off x="451692" y="1597276"/>
            <a:ext cx="4928981" cy="4763467"/>
          </a:xfrm>
        </p:spPr>
        <p:txBody>
          <a:bodyPr vert="horz" lIns="91440" tIns="45720" rIns="91440" bIns="45720" rtlCol="0" anchor="ctr">
            <a:normAutofit/>
          </a:bodyPr>
          <a:lstStyle/>
          <a:p>
            <a:pPr marL="285750" indent="-285750"/>
            <a:r>
              <a:rPr lang="en-US" sz="2400">
                <a:latin typeface="+mn-lt"/>
              </a:rPr>
              <a:t>To use TIDE, you need a recent version of a web browser, such as Chrome. </a:t>
            </a:r>
          </a:p>
          <a:p>
            <a:pPr marL="285750" indent="-285750">
              <a:buFont typeface="Arial" panose="020B0604020202020204" pitchFamily="34" charset="0"/>
              <a:buChar char="•"/>
            </a:pPr>
            <a:r>
              <a:rPr lang="en-US" sz="2400">
                <a:latin typeface="+mn-lt"/>
              </a:rPr>
              <a:t>Each user in TIDE has a role, such as a district-level user or a test administrator-level user. Each role has an associated list of permissions to access certain features within TIDE.</a:t>
            </a:r>
          </a:p>
        </p:txBody>
      </p:sp>
      <p:pic>
        <p:nvPicPr>
          <p:cNvPr id="6" name="Picture 5" descr="This is an image from the TIDE User Role Permissions for Secure Online Systems brochure. &#10;">
            <a:hlinkClick r:id="rId3"/>
            <a:extLst>
              <a:ext uri="{FF2B5EF4-FFF2-40B4-BE49-F238E27FC236}">
                <a16:creationId xmlns:a16="http://schemas.microsoft.com/office/drawing/2014/main" id="{638F3E69-15F8-7FAB-A2F6-DC1343D0C11B}"/>
              </a:ext>
            </a:extLst>
          </p:cNvPr>
          <p:cNvPicPr>
            <a:picLocks noChangeAspect="1"/>
          </p:cNvPicPr>
          <p:nvPr/>
        </p:nvPicPr>
        <p:blipFill>
          <a:blip r:embed="rId4"/>
          <a:stretch>
            <a:fillRect/>
          </a:stretch>
        </p:blipFill>
        <p:spPr>
          <a:xfrm>
            <a:off x="5973127" y="1886384"/>
            <a:ext cx="5767181" cy="4185252"/>
          </a:xfrm>
          <a:prstGeom prst="rect">
            <a:avLst/>
          </a:prstGeom>
          <a:ln>
            <a:solidFill>
              <a:schemeClr val="tx1"/>
            </a:solidFill>
          </a:ln>
        </p:spPr>
      </p:pic>
    </p:spTree>
    <p:extLst>
      <p:ext uri="{BB962C8B-B14F-4D97-AF65-F5344CB8AC3E}">
        <p14:creationId xmlns:p14="http://schemas.microsoft.com/office/powerpoint/2010/main" val="733414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he Secure Browser">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The Secure Browser</a:t>
            </a:r>
          </a:p>
        </p:txBody>
      </p:sp>
      <p:sp>
        <p:nvSpPr>
          <p:cNvPr id="4" name="Content Placeholder 2">
            <a:extLst>
              <a:ext uri="{FF2B5EF4-FFF2-40B4-BE49-F238E27FC236}">
                <a16:creationId xmlns:a16="http://schemas.microsoft.com/office/drawing/2014/main" id="{19E3D5CA-CDEC-0907-9464-D16BF0833ED5}"/>
              </a:ext>
            </a:extLst>
          </p:cNvPr>
          <p:cNvSpPr txBox="1">
            <a:spLocks/>
          </p:cNvSpPr>
          <p:nvPr/>
        </p:nvSpPr>
        <p:spPr>
          <a:xfrm>
            <a:off x="406705" y="1628695"/>
            <a:ext cx="4802293" cy="47634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2300">
                <a:latin typeface="+mn-lt"/>
                <a:cs typeface="Arial"/>
              </a:rPr>
              <a:t>Students are required to use the Secure Browser to take the interim and summative Smarter Balanced, NGSS, the CTAA Math and ELA Assessments, and the CAAELP. </a:t>
            </a:r>
          </a:p>
          <a:p>
            <a:pPr fontAlgn="base">
              <a:lnSpc>
                <a:spcPct val="100000"/>
              </a:lnSpc>
              <a:defRPr/>
            </a:pPr>
            <a:r>
              <a:rPr lang="en-US" sz="2300">
                <a:cs typeface="Arial"/>
              </a:rPr>
              <a:t>The Secure Browser prohibits access to other programs or websites during testing.</a:t>
            </a:r>
            <a:endParaRPr lang="en-US" sz="2300">
              <a:cs typeface="Arial" panose="020B0604020202020204" pitchFamily="34" charset="0"/>
            </a:endParaRPr>
          </a:p>
          <a:p>
            <a:pPr>
              <a:lnSpc>
                <a:spcPct val="100000"/>
              </a:lnSpc>
              <a:defRPr/>
            </a:pPr>
            <a:r>
              <a:rPr lang="en-US" sz="2300">
                <a:cs typeface="Arial"/>
              </a:rPr>
              <a:t>The 2025-26 Secure Browser was released in September 2025. Download the latest </a:t>
            </a:r>
            <a:r>
              <a:rPr lang="en-US" sz="2300">
                <a:cs typeface="Arial"/>
                <a:hlinkClick r:id="rId3"/>
              </a:rPr>
              <a:t>secure browser </a:t>
            </a:r>
            <a:r>
              <a:rPr lang="en-US" sz="2300">
                <a:cs typeface="Arial"/>
              </a:rPr>
              <a:t>from the portal. </a:t>
            </a:r>
            <a:r>
              <a:rPr lang="en-US" sz="2300" b="1">
                <a:cs typeface="Arial"/>
              </a:rPr>
              <a:t>The secure browser from 2024-25 no longer works</a:t>
            </a:r>
            <a:endParaRPr lang="en-US" sz="2300">
              <a:latin typeface="+mn-lt"/>
            </a:endParaRPr>
          </a:p>
        </p:txBody>
      </p:sp>
      <p:pic>
        <p:nvPicPr>
          <p:cNvPr id="13" name="Picture 12" descr="Image of the Secure Browser page located on the portal">
            <a:extLst>
              <a:ext uri="{FF2B5EF4-FFF2-40B4-BE49-F238E27FC236}">
                <a16:creationId xmlns:a16="http://schemas.microsoft.com/office/drawing/2014/main" id="{9F53B689-E690-86E4-F20E-3DD6955CB4C4}"/>
              </a:ext>
            </a:extLst>
          </p:cNvPr>
          <p:cNvPicPr>
            <a:picLocks noChangeAspect="1"/>
          </p:cNvPicPr>
          <p:nvPr/>
        </p:nvPicPr>
        <p:blipFill>
          <a:blip r:embed="rId4"/>
          <a:stretch>
            <a:fillRect/>
          </a:stretch>
        </p:blipFill>
        <p:spPr>
          <a:xfrm>
            <a:off x="5455577" y="1841235"/>
            <a:ext cx="6385389" cy="4326917"/>
          </a:xfrm>
          <a:prstGeom prst="rect">
            <a:avLst/>
          </a:prstGeom>
        </p:spPr>
      </p:pic>
    </p:spTree>
    <p:extLst>
      <p:ext uri="{BB962C8B-B14F-4D97-AF65-F5344CB8AC3E}">
        <p14:creationId xmlns:p14="http://schemas.microsoft.com/office/powerpoint/2010/main" val="2042747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he Test Administration Interface">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The Test Administration Interface: Practice Site</a:t>
            </a:r>
          </a:p>
        </p:txBody>
      </p:sp>
      <p:sp>
        <p:nvSpPr>
          <p:cNvPr id="14" name="TextBox 13">
            <a:extLst>
              <a:ext uri="{FF2B5EF4-FFF2-40B4-BE49-F238E27FC236}">
                <a16:creationId xmlns:a16="http://schemas.microsoft.com/office/drawing/2014/main" id="{0F3233DF-C0A0-980B-99ED-2DA41B142E69}"/>
              </a:ext>
            </a:extLst>
          </p:cNvPr>
          <p:cNvSpPr txBox="1"/>
          <p:nvPr/>
        </p:nvSpPr>
        <p:spPr>
          <a:xfrm>
            <a:off x="635132" y="1857099"/>
            <a:ext cx="7575418" cy="4462760"/>
          </a:xfrm>
          <a:prstGeom prst="rect">
            <a:avLst/>
          </a:prstGeom>
          <a:noFill/>
          <a:ln>
            <a:noFill/>
          </a:ln>
        </p:spPr>
        <p:txBody>
          <a:bodyPr wrap="square" lIns="91440" tIns="45720" rIns="91440" bIns="45720" rtlCol="0" anchor="t">
            <a:spAutoFit/>
          </a:bodyPr>
          <a:lstStyle/>
          <a:p>
            <a:pPr fontAlgn="auto">
              <a:spcBef>
                <a:spcPts val="0"/>
              </a:spcBef>
              <a:spcAft>
                <a:spcPts val="600"/>
              </a:spcAft>
            </a:pPr>
            <a:r>
              <a:rPr lang="en-US" sz="2400"/>
              <a:t>Practice Sites </a:t>
            </a:r>
            <a:endParaRPr lang="en-US" sz="2400">
              <a:ea typeface="Calibri"/>
              <a:cs typeface="Calibri"/>
            </a:endParaRPr>
          </a:p>
          <a:p>
            <a:pPr marL="571500" lvl="1" indent="-342900" fontAlgn="auto">
              <a:spcBef>
                <a:spcPts val="0"/>
              </a:spcBef>
              <a:spcAft>
                <a:spcPts val="600"/>
              </a:spcAft>
              <a:buFont typeface="Arial" panose="020B0604020202020204" pitchFamily="34" charset="0"/>
              <a:buChar char="•"/>
            </a:pPr>
            <a:r>
              <a:rPr lang="en-US" sz="2400"/>
              <a:t>TA Practice &amp; Training Site: Allows TAs to practice administering the Smarter Balanced, CTAA, CAAELP, and NGSS Practice tests. </a:t>
            </a:r>
            <a:endParaRPr lang="en-US" sz="2400">
              <a:ea typeface="Calibri" panose="020F0502020204030204"/>
              <a:cs typeface="Calibri" panose="020F0502020204030204"/>
            </a:endParaRPr>
          </a:p>
          <a:p>
            <a:pPr marL="571500" lvl="1" indent="-342900" fontAlgn="auto">
              <a:spcBef>
                <a:spcPts val="0"/>
              </a:spcBef>
              <a:spcAft>
                <a:spcPts val="600"/>
              </a:spcAft>
              <a:buFont typeface="Arial" panose="020B0604020202020204" pitchFamily="34" charset="0"/>
              <a:buChar char="•"/>
            </a:pPr>
            <a:r>
              <a:rPr lang="en-US" sz="2400"/>
              <a:t>Practice &amp; Training Tests: Allows students to practice taking tests online and using test tools. </a:t>
            </a:r>
          </a:p>
          <a:p>
            <a:pPr marL="1028700" lvl="2" indent="-342900">
              <a:spcAft>
                <a:spcPts val="600"/>
              </a:spcAft>
              <a:buFont typeface="Courier New" panose="02070309020205020404" pitchFamily="49" charset="0"/>
              <a:buChar char="o"/>
            </a:pPr>
            <a:r>
              <a:rPr lang="en-US" sz="2400"/>
              <a:t>Students can log in to the practice test with their name and SAID or as guests. </a:t>
            </a:r>
          </a:p>
          <a:p>
            <a:pPr marL="1028700" lvl="2" indent="-342900">
              <a:spcAft>
                <a:spcPts val="600"/>
              </a:spcAft>
              <a:buFont typeface="Courier New" panose="02070309020205020404" pitchFamily="49" charset="0"/>
              <a:buChar char="o"/>
            </a:pPr>
            <a:r>
              <a:rPr lang="en-US" sz="2400"/>
              <a:t>Students can either take proctored tests in sessions created by TAs in the TA Practice &amp; Training Site or they can take non-proctored tests.</a:t>
            </a:r>
            <a:endParaRPr lang="en-US" sz="2400">
              <a:ea typeface="Calibri" panose="020F0502020204030204"/>
              <a:cs typeface="Calibri" panose="020F0502020204030204"/>
            </a:endParaRPr>
          </a:p>
        </p:txBody>
      </p:sp>
      <p:pic>
        <p:nvPicPr>
          <p:cNvPr id="9" name="Picture 8" descr="Image of the TA Practice and Training Test Site.">
            <a:extLst>
              <a:ext uri="{FF2B5EF4-FFF2-40B4-BE49-F238E27FC236}">
                <a16:creationId xmlns:a16="http://schemas.microsoft.com/office/drawing/2014/main" id="{0EA6C4F1-394E-7E09-E1B6-1FC172EF2801}"/>
              </a:ext>
            </a:extLst>
          </p:cNvPr>
          <p:cNvPicPr>
            <a:picLocks noChangeAspect="1"/>
          </p:cNvPicPr>
          <p:nvPr/>
        </p:nvPicPr>
        <p:blipFill>
          <a:blip r:embed="rId3"/>
          <a:srcRect b="53862"/>
          <a:stretch/>
        </p:blipFill>
        <p:spPr>
          <a:xfrm>
            <a:off x="8625384" y="2324931"/>
            <a:ext cx="2849596" cy="2208137"/>
          </a:xfrm>
          <a:prstGeom prst="rect">
            <a:avLst/>
          </a:prstGeom>
        </p:spPr>
      </p:pic>
    </p:spTree>
    <p:extLst>
      <p:ext uri="{BB962C8B-B14F-4D97-AF65-F5344CB8AC3E}">
        <p14:creationId xmlns:p14="http://schemas.microsoft.com/office/powerpoint/2010/main" val="365920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F36E-A7A9-57DA-25F9-348EC4054503}"/>
            </a:ext>
          </a:extLst>
        </p:cNvPr>
        <p:cNvGrpSpPr/>
        <p:nvPr/>
      </p:nvGrpSpPr>
      <p:grpSpPr>
        <a:xfrm>
          <a:off x="0" y="0"/>
          <a:ext cx="0" cy="0"/>
          <a:chOff x="0" y="0"/>
          <a:chExt cx="0" cy="0"/>
        </a:xfrm>
      </p:grpSpPr>
      <p:sp>
        <p:nvSpPr>
          <p:cNvPr id="2" name="Title 1" descr="The Test Administration Interface">
            <a:extLst>
              <a:ext uri="{FF2B5EF4-FFF2-40B4-BE49-F238E27FC236}">
                <a16:creationId xmlns:a16="http://schemas.microsoft.com/office/drawing/2014/main" id="{D7755C80-5FB1-DE29-8291-D4994C68A174}"/>
              </a:ext>
            </a:extLst>
          </p:cNvPr>
          <p:cNvSpPr>
            <a:spLocks noGrp="1"/>
          </p:cNvSpPr>
          <p:nvPr>
            <p:ph type="title" idx="4294967295"/>
          </p:nvPr>
        </p:nvSpPr>
        <p:spPr>
          <a:xfrm>
            <a:off x="1821656" y="0"/>
            <a:ext cx="8548688" cy="1244600"/>
          </a:xfrm>
        </p:spPr>
        <p:txBody>
          <a:bodyPr/>
          <a:lstStyle/>
          <a:p>
            <a:r>
              <a:rPr lang="en-US">
                <a:solidFill>
                  <a:schemeClr val="bg1"/>
                </a:solidFill>
              </a:rPr>
              <a:t>The Test Administration Interface: Operational Testing Sites</a:t>
            </a:r>
          </a:p>
        </p:txBody>
      </p:sp>
      <p:sp>
        <p:nvSpPr>
          <p:cNvPr id="14" name="TextBox 13">
            <a:extLst>
              <a:ext uri="{FF2B5EF4-FFF2-40B4-BE49-F238E27FC236}">
                <a16:creationId xmlns:a16="http://schemas.microsoft.com/office/drawing/2014/main" id="{37C6CB08-4A54-A3F7-9B6C-4D2D37AA1DC4}"/>
              </a:ext>
            </a:extLst>
          </p:cNvPr>
          <p:cNvSpPr txBox="1"/>
          <p:nvPr/>
        </p:nvSpPr>
        <p:spPr>
          <a:xfrm>
            <a:off x="869048" y="2105871"/>
            <a:ext cx="6828924" cy="2831544"/>
          </a:xfrm>
          <a:prstGeom prst="rect">
            <a:avLst/>
          </a:prstGeom>
          <a:noFill/>
          <a:ln>
            <a:noFill/>
          </a:ln>
        </p:spPr>
        <p:txBody>
          <a:bodyPr wrap="square" lIns="91440" tIns="45720" rIns="91440" bIns="45720" rtlCol="0" anchor="t">
            <a:spAutoFit/>
          </a:bodyPr>
          <a:lstStyle/>
          <a:p>
            <a:pPr fontAlgn="auto">
              <a:spcBef>
                <a:spcPts val="0"/>
              </a:spcBef>
              <a:spcAft>
                <a:spcPts val="600"/>
              </a:spcAft>
            </a:pPr>
            <a:r>
              <a:rPr lang="en-US" sz="2400"/>
              <a:t>Operational Testing Sites</a:t>
            </a:r>
            <a:endParaRPr lang="en-US" sz="2400">
              <a:ea typeface="Calibri"/>
              <a:cs typeface="Calibri"/>
            </a:endParaRPr>
          </a:p>
          <a:p>
            <a:pPr marL="571500" lvl="1" indent="-342900" fontAlgn="auto">
              <a:spcBef>
                <a:spcPts val="0"/>
              </a:spcBef>
              <a:spcAft>
                <a:spcPts val="600"/>
              </a:spcAft>
              <a:buFont typeface="Arial" panose="020B0604020202020204" pitchFamily="34" charset="0"/>
              <a:buChar char="•"/>
            </a:pPr>
            <a:r>
              <a:rPr lang="en-US" sz="2400"/>
              <a:t>Test Administrator Interface: Allows TAs to administer interim and summative operational tests (Smarter Balanced, NGSS, Alternate Assessments). </a:t>
            </a:r>
            <a:endParaRPr lang="en-US" sz="2400">
              <a:ea typeface="Calibri" panose="020F0502020204030204"/>
              <a:cs typeface="Calibri" panose="020F0502020204030204"/>
            </a:endParaRPr>
          </a:p>
          <a:p>
            <a:pPr marL="571500" lvl="1" indent="-342900" fontAlgn="auto">
              <a:spcBef>
                <a:spcPts val="0"/>
              </a:spcBef>
              <a:spcAft>
                <a:spcPts val="600"/>
              </a:spcAft>
              <a:buFont typeface="Arial" panose="020B0604020202020204" pitchFamily="34" charset="0"/>
              <a:buChar char="•"/>
            </a:pPr>
            <a:r>
              <a:rPr lang="en-US" sz="2400"/>
              <a:t> Student Interface (Secure Browser): Allows students to take operational test.</a:t>
            </a:r>
            <a:endParaRPr lang="en-US" sz="2400">
              <a:ea typeface="Calibri" panose="020F0502020204030204"/>
              <a:cs typeface="Calibri" panose="020F0502020204030204"/>
            </a:endParaRPr>
          </a:p>
        </p:txBody>
      </p:sp>
      <p:pic>
        <p:nvPicPr>
          <p:cNvPr id="3" name="Picture 2" descr="Image of the Test Administration Site.">
            <a:extLst>
              <a:ext uri="{FF2B5EF4-FFF2-40B4-BE49-F238E27FC236}">
                <a16:creationId xmlns:a16="http://schemas.microsoft.com/office/drawing/2014/main" id="{BC55F433-7825-60C2-D66D-347B18CB553E}"/>
              </a:ext>
            </a:extLst>
          </p:cNvPr>
          <p:cNvPicPr>
            <a:picLocks noChangeAspect="1"/>
          </p:cNvPicPr>
          <p:nvPr/>
        </p:nvPicPr>
        <p:blipFill>
          <a:blip r:embed="rId3"/>
          <a:srcRect t="61314" r="7788" b="1"/>
          <a:stretch/>
        </p:blipFill>
        <p:spPr>
          <a:xfrm>
            <a:off x="8325313" y="2424363"/>
            <a:ext cx="2770626" cy="2194560"/>
          </a:xfrm>
          <a:prstGeom prst="rect">
            <a:avLst/>
          </a:prstGeom>
        </p:spPr>
      </p:pic>
    </p:spTree>
    <p:extLst>
      <p:ext uri="{BB962C8B-B14F-4D97-AF65-F5344CB8AC3E}">
        <p14:creationId xmlns:p14="http://schemas.microsoft.com/office/powerpoint/2010/main" val="37720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tarting a Test Session">
            <a:extLst>
              <a:ext uri="{FF2B5EF4-FFF2-40B4-BE49-F238E27FC236}">
                <a16:creationId xmlns:a16="http://schemas.microsoft.com/office/drawing/2014/main" id="{3C309DFC-3EA6-77A1-40B8-2645D25785E0}"/>
              </a:ext>
            </a:extLst>
          </p:cNvPr>
          <p:cNvSpPr>
            <a:spLocks noGrp="1"/>
          </p:cNvSpPr>
          <p:nvPr>
            <p:ph type="title"/>
          </p:nvPr>
        </p:nvSpPr>
        <p:spPr>
          <a:xfrm>
            <a:off x="745331" y="3259047"/>
            <a:ext cx="10515600" cy="765290"/>
          </a:xfrm>
        </p:spPr>
        <p:txBody>
          <a:bodyPr>
            <a:normAutofit fontScale="90000"/>
          </a:bodyPr>
          <a:lstStyle/>
          <a:p>
            <a:r>
              <a:rPr lang="en-US">
                <a:latin typeface="+mn-lt"/>
              </a:rPr>
              <a:t>Starting a Test Session</a:t>
            </a:r>
            <a:br>
              <a:rPr lang="en-US">
                <a:latin typeface="+mn-lt"/>
              </a:rPr>
            </a:br>
            <a:endParaRPr lang="en-US">
              <a:latin typeface="+mn-lt"/>
            </a:endParaRPr>
          </a:p>
        </p:txBody>
      </p:sp>
      <p:pic>
        <p:nvPicPr>
          <p:cNvPr id="2" name="Picture 1" descr="This is an image of the Test Administration card located on the portal.">
            <a:hlinkClick r:id="rId3"/>
            <a:extLst>
              <a:ext uri="{FF2B5EF4-FFF2-40B4-BE49-F238E27FC236}">
                <a16:creationId xmlns:a16="http://schemas.microsoft.com/office/drawing/2014/main" id="{900580F3-64E8-E800-16B6-E9DCBE1C8F48}"/>
              </a:ext>
            </a:extLst>
          </p:cNvPr>
          <p:cNvPicPr>
            <a:picLocks noChangeAspect="1"/>
          </p:cNvPicPr>
          <p:nvPr/>
        </p:nvPicPr>
        <p:blipFill>
          <a:blip r:embed="rId4"/>
          <a:stretch>
            <a:fillRect/>
          </a:stretch>
        </p:blipFill>
        <p:spPr>
          <a:xfrm>
            <a:off x="4453828" y="3852607"/>
            <a:ext cx="3098606" cy="2285725"/>
          </a:xfrm>
          <a:prstGeom prst="rect">
            <a:avLst/>
          </a:prstGeom>
          <a:ln w="3175">
            <a:solidFill>
              <a:schemeClr val="tx1"/>
            </a:solidFill>
          </a:ln>
          <a:effectLst>
            <a:outerShdw blurRad="50800" dist="50800" dir="5400000" algn="ctr" rotWithShape="0">
              <a:srgbClr val="000000">
                <a:alpha val="43000"/>
              </a:srgbClr>
            </a:outerShdw>
          </a:effectLst>
        </p:spPr>
      </p:pic>
    </p:spTree>
    <p:extLst>
      <p:ext uri="{BB962C8B-B14F-4D97-AF65-F5344CB8AC3E}">
        <p14:creationId xmlns:p14="http://schemas.microsoft.com/office/powerpoint/2010/main" val="804605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1. Log onto the Test Administration Site">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1. Log onto the Test Administration Site</a:t>
            </a:r>
          </a:p>
        </p:txBody>
      </p:sp>
      <p:sp>
        <p:nvSpPr>
          <p:cNvPr id="14" name="TextBox 13">
            <a:extLst>
              <a:ext uri="{FF2B5EF4-FFF2-40B4-BE49-F238E27FC236}">
                <a16:creationId xmlns:a16="http://schemas.microsoft.com/office/drawing/2014/main" id="{0F3233DF-C0A0-980B-99ED-2DA41B142E69}"/>
              </a:ext>
            </a:extLst>
          </p:cNvPr>
          <p:cNvSpPr txBox="1"/>
          <p:nvPr/>
        </p:nvSpPr>
        <p:spPr>
          <a:xfrm>
            <a:off x="635132" y="1526074"/>
            <a:ext cx="10918158" cy="830997"/>
          </a:xfrm>
          <a:prstGeom prst="rect">
            <a:avLst/>
          </a:prstGeom>
          <a:noFill/>
          <a:ln>
            <a:noFill/>
          </a:ln>
        </p:spPr>
        <p:txBody>
          <a:bodyPr wrap="square" rtlCol="0">
            <a:spAutoFit/>
          </a:bodyPr>
          <a:lstStyle/>
          <a:p>
            <a:pPr marL="0" indent="0" fontAlgn="auto">
              <a:spcBef>
                <a:spcPts val="0"/>
              </a:spcBef>
              <a:spcAft>
                <a:spcPts val="600"/>
              </a:spcAft>
              <a:buFont typeface="Arial" panose="020B0604020202020204" pitchFamily="34" charset="0"/>
              <a:buNone/>
            </a:pPr>
            <a:r>
              <a:rPr lang="en-US" sz="2400"/>
              <a:t>Test administrators will log onto the Test Administration Interface using their secure TIDE username and password.</a:t>
            </a:r>
          </a:p>
        </p:txBody>
      </p:sp>
      <p:pic>
        <p:nvPicPr>
          <p:cNvPr id="11" name="Picture 10" descr="Image of the log in process for the Test Administration Site">
            <a:extLst>
              <a:ext uri="{FF2B5EF4-FFF2-40B4-BE49-F238E27FC236}">
                <a16:creationId xmlns:a16="http://schemas.microsoft.com/office/drawing/2014/main" id="{2A065E3F-E0E6-1F76-EDFB-BF552BF37DDD}"/>
              </a:ext>
            </a:extLst>
          </p:cNvPr>
          <p:cNvPicPr>
            <a:picLocks noChangeAspect="1"/>
          </p:cNvPicPr>
          <p:nvPr/>
        </p:nvPicPr>
        <p:blipFill>
          <a:blip r:embed="rId3"/>
          <a:stretch>
            <a:fillRect/>
          </a:stretch>
        </p:blipFill>
        <p:spPr>
          <a:xfrm>
            <a:off x="1185608" y="2357071"/>
            <a:ext cx="9820784" cy="3845176"/>
          </a:xfrm>
          <a:prstGeom prst="rect">
            <a:avLst/>
          </a:prstGeom>
        </p:spPr>
      </p:pic>
    </p:spTree>
    <p:extLst>
      <p:ext uri="{BB962C8B-B14F-4D97-AF65-F5344CB8AC3E}">
        <p14:creationId xmlns:p14="http://schemas.microsoft.com/office/powerpoint/2010/main" val="3642106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AE5C-4DCD-8B91-EC5D-5AD468EA76E4}"/>
            </a:ext>
          </a:extLst>
        </p:cNvPr>
        <p:cNvGrpSpPr/>
        <p:nvPr/>
      </p:nvGrpSpPr>
      <p:grpSpPr>
        <a:xfrm>
          <a:off x="0" y="0"/>
          <a:ext cx="0" cy="0"/>
          <a:chOff x="0" y="0"/>
          <a:chExt cx="0" cy="0"/>
        </a:xfrm>
      </p:grpSpPr>
      <p:sp>
        <p:nvSpPr>
          <p:cNvPr id="2" name="Title 1" descr="2. Verify Teacher Training and Qualifications ">
            <a:extLst>
              <a:ext uri="{FF2B5EF4-FFF2-40B4-BE49-F238E27FC236}">
                <a16:creationId xmlns:a16="http://schemas.microsoft.com/office/drawing/2014/main" id="{C80E7EEA-22FF-2BC1-5B38-4FE1FE4B5739}"/>
              </a:ext>
            </a:extLst>
          </p:cNvPr>
          <p:cNvSpPr>
            <a:spLocks noGrp="1"/>
          </p:cNvSpPr>
          <p:nvPr>
            <p:ph type="title" idx="4294967295"/>
          </p:nvPr>
        </p:nvSpPr>
        <p:spPr>
          <a:xfrm>
            <a:off x="1821656" y="0"/>
            <a:ext cx="8548688" cy="1244600"/>
          </a:xfrm>
        </p:spPr>
        <p:txBody>
          <a:bodyPr/>
          <a:lstStyle/>
          <a:p>
            <a:r>
              <a:rPr lang="en-US">
                <a:solidFill>
                  <a:schemeClr val="bg1"/>
                </a:solidFill>
              </a:rPr>
              <a:t>2. Verify Teacher Training and Qualifications </a:t>
            </a:r>
          </a:p>
        </p:txBody>
      </p:sp>
      <p:pic>
        <p:nvPicPr>
          <p:cNvPr id="4" name="Picture 3" descr="Image of Test Administration Confirmation Screen">
            <a:extLst>
              <a:ext uri="{FF2B5EF4-FFF2-40B4-BE49-F238E27FC236}">
                <a16:creationId xmlns:a16="http://schemas.microsoft.com/office/drawing/2014/main" id="{56D8A018-C6D5-7025-A17A-38D24F767E72}"/>
              </a:ext>
            </a:extLst>
          </p:cNvPr>
          <p:cNvPicPr>
            <a:picLocks noChangeAspect="1"/>
          </p:cNvPicPr>
          <p:nvPr/>
        </p:nvPicPr>
        <p:blipFill>
          <a:blip r:embed="rId3"/>
          <a:stretch>
            <a:fillRect/>
          </a:stretch>
        </p:blipFill>
        <p:spPr>
          <a:xfrm>
            <a:off x="750021" y="1815284"/>
            <a:ext cx="10691957" cy="3931920"/>
          </a:xfrm>
          <a:prstGeom prst="rect">
            <a:avLst/>
          </a:prstGeom>
        </p:spPr>
      </p:pic>
    </p:spTree>
    <p:extLst>
      <p:ext uri="{BB962C8B-B14F-4D97-AF65-F5344CB8AC3E}">
        <p14:creationId xmlns:p14="http://schemas.microsoft.com/office/powerpoint/2010/main" val="2216948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2A90-3139-19BE-9168-AF94E989E418}"/>
            </a:ext>
          </a:extLst>
        </p:cNvPr>
        <p:cNvGrpSpPr/>
        <p:nvPr/>
      </p:nvGrpSpPr>
      <p:grpSpPr>
        <a:xfrm>
          <a:off x="0" y="0"/>
          <a:ext cx="0" cy="0"/>
          <a:chOff x="0" y="0"/>
          <a:chExt cx="0" cy="0"/>
        </a:xfrm>
      </p:grpSpPr>
      <p:sp>
        <p:nvSpPr>
          <p:cNvPr id="2" name="Title 1" descr="Welcome from the Performance Office Staff">
            <a:extLst>
              <a:ext uri="{FF2B5EF4-FFF2-40B4-BE49-F238E27FC236}">
                <a16:creationId xmlns:a16="http://schemas.microsoft.com/office/drawing/2014/main" id="{E58DFF4F-0870-7C21-CC76-4195D963A57F}"/>
              </a:ext>
            </a:extLst>
          </p:cNvPr>
          <p:cNvSpPr>
            <a:spLocks noGrp="1"/>
          </p:cNvSpPr>
          <p:nvPr>
            <p:ph type="title" idx="4294967295"/>
          </p:nvPr>
        </p:nvSpPr>
        <p:spPr>
          <a:xfrm>
            <a:off x="1821656" y="0"/>
            <a:ext cx="8548688" cy="1244600"/>
          </a:xfrm>
        </p:spPr>
        <p:txBody>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Welcome from the Performance Office Staff</a:t>
            </a:r>
          </a:p>
        </p:txBody>
      </p:sp>
      <p:sp>
        <p:nvSpPr>
          <p:cNvPr id="5" name="Content Placeholder 4">
            <a:extLst>
              <a:ext uri="{FF2B5EF4-FFF2-40B4-BE49-F238E27FC236}">
                <a16:creationId xmlns:a16="http://schemas.microsoft.com/office/drawing/2014/main" id="{774A5777-F7CF-91FF-03B2-C4F4ADECBE95}"/>
              </a:ext>
            </a:extLst>
          </p:cNvPr>
          <p:cNvSpPr>
            <a:spLocks noGrp="1"/>
          </p:cNvSpPr>
          <p:nvPr>
            <p:ph idx="1"/>
          </p:nvPr>
        </p:nvSpPr>
        <p:spPr>
          <a:xfrm>
            <a:off x="1066800" y="1693786"/>
            <a:ext cx="10058400" cy="4602590"/>
          </a:xfrm>
        </p:spPr>
        <p:txBody>
          <a:bodyPr/>
          <a:lstStyle/>
          <a:p>
            <a:pPr marL="0" indent="0">
              <a:spcBef>
                <a:spcPts val="600"/>
              </a:spcBef>
              <a:buNone/>
            </a:pPr>
            <a:r>
              <a:rPr lang="en-US" sz="3000" b="1">
                <a:latin typeface="+mn-lt"/>
              </a:rPr>
              <a:t>Bureau Chief</a:t>
            </a:r>
          </a:p>
          <a:p>
            <a:pPr marL="0" indent="0">
              <a:buNone/>
            </a:pPr>
            <a:r>
              <a:rPr lang="en-US" sz="3000" b="1">
                <a:solidFill>
                  <a:schemeClr val="accent1">
                    <a:lumMod val="75000"/>
                  </a:schemeClr>
                </a:solidFill>
                <a:latin typeface="+mn-lt"/>
              </a:rPr>
              <a:t>Abe Krisst</a:t>
            </a:r>
          </a:p>
          <a:p>
            <a:pPr marL="0" indent="0">
              <a:buNone/>
            </a:pPr>
            <a:r>
              <a:rPr lang="en-US" sz="3000" b="0" i="0" u="sng" strike="noStrike">
                <a:solidFill>
                  <a:srgbClr val="0563C1"/>
                </a:solidFill>
                <a:effectLst/>
                <a:latin typeface="+mn-lt"/>
                <a:hlinkClick r:id="rId3"/>
              </a:rPr>
              <a:t>Abe.Krisst@ct.gov</a:t>
            </a:r>
            <a:r>
              <a:rPr lang="en-US" sz="3000" b="0" i="0" u="none" strike="noStrike">
                <a:solidFill>
                  <a:srgbClr val="000000"/>
                </a:solidFill>
                <a:effectLst/>
                <a:latin typeface="+mn-lt"/>
              </a:rPr>
              <a:t>; (860) 713-6894</a:t>
            </a:r>
          </a:p>
          <a:p>
            <a:pPr marL="0" indent="0">
              <a:buNone/>
            </a:pPr>
            <a:endParaRPr lang="en-US" sz="3000" noProof="0">
              <a:solidFill>
                <a:srgbClr val="000000"/>
              </a:solidFill>
              <a:latin typeface="+mn-lt"/>
              <a:cs typeface="Arial" panose="020B0604020202020204" pitchFamily="34" charset="0"/>
            </a:endParaRPr>
          </a:p>
          <a:p>
            <a:pPr marL="0" indent="0">
              <a:spcBef>
                <a:spcPts val="600"/>
              </a:spcBef>
              <a:buNone/>
            </a:pPr>
            <a:r>
              <a:rPr lang="en-US" sz="3000" b="1" i="0" u="none" strike="noStrike" noProof="0">
                <a:solidFill>
                  <a:schemeClr val="tx1"/>
                </a:solidFill>
                <a:latin typeface="+mn-lt"/>
                <a:cs typeface="Arial" panose="020B0604020202020204" pitchFamily="34" charset="0"/>
              </a:rPr>
              <a:t>Education Support Technician</a:t>
            </a:r>
          </a:p>
          <a:p>
            <a:pPr marL="0" indent="0">
              <a:spcBef>
                <a:spcPts val="600"/>
              </a:spcBef>
              <a:buNone/>
            </a:pPr>
            <a:r>
              <a:rPr lang="en-US" sz="3000" b="1">
                <a:solidFill>
                  <a:schemeClr val="accent1">
                    <a:lumMod val="75000"/>
                  </a:schemeClr>
                </a:solidFill>
                <a:latin typeface="+mn-lt"/>
                <a:cs typeface="Arial" panose="020B0604020202020204" pitchFamily="34" charset="0"/>
              </a:rPr>
              <a:t>Kimberly Johnson</a:t>
            </a:r>
            <a:endParaRPr lang="en-US" sz="3000" b="1" i="0" u="none" strike="noStrike" noProof="0">
              <a:solidFill>
                <a:schemeClr val="accent1">
                  <a:lumMod val="75000"/>
                </a:schemeClr>
              </a:solidFill>
              <a:latin typeface="+mn-lt"/>
              <a:cs typeface="Arial" panose="020B0604020202020204" pitchFamily="34" charset="0"/>
            </a:endParaRPr>
          </a:p>
          <a:p>
            <a:pPr lvl="0">
              <a:spcBef>
                <a:spcPts val="600"/>
              </a:spcBef>
              <a:buNone/>
            </a:pPr>
            <a:r>
              <a:rPr lang="en-US" sz="3000" b="0" i="0" u="none" strike="noStrike" noProof="0">
                <a:solidFill>
                  <a:schemeClr val="tx1"/>
                </a:solidFill>
                <a:latin typeface="+mn-lt"/>
                <a:cs typeface="Arial" panose="020B0604020202020204" pitchFamily="34" charset="0"/>
                <a:hlinkClick r:id="rId4"/>
              </a:rPr>
              <a:t>Kimberly.Johnson@ct.gov</a:t>
            </a:r>
            <a:r>
              <a:rPr lang="en-US" sz="3000" b="0" i="0" u="none" strike="noStrike" noProof="0">
                <a:solidFill>
                  <a:schemeClr val="tx1"/>
                </a:solidFill>
                <a:latin typeface="+mn-lt"/>
                <a:cs typeface="Arial" panose="020B0604020202020204" pitchFamily="34" charset="0"/>
              </a:rPr>
              <a:t>; (860) 713-6885</a:t>
            </a:r>
            <a:endParaRPr lang="en-US" sz="3000">
              <a:solidFill>
                <a:schemeClr val="tx1"/>
              </a:solidFill>
              <a:latin typeface="+mn-lt"/>
              <a:cs typeface="Arial" panose="020B0604020202020204" pitchFamily="34" charset="0"/>
            </a:endParaRPr>
          </a:p>
        </p:txBody>
      </p:sp>
      <p:pic>
        <p:nvPicPr>
          <p:cNvPr id="8" name="Picture 6" descr="Photo of Abe Krisst, Bureau Chief, Performance Office.">
            <a:extLst>
              <a:ext uri="{FF2B5EF4-FFF2-40B4-BE49-F238E27FC236}">
                <a16:creationId xmlns:a16="http://schemas.microsoft.com/office/drawing/2014/main" id="{1609E872-7E35-B662-8D2D-E00B79266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186" y="1693786"/>
            <a:ext cx="128799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hoto of Kimberly Johnson, Education Support Technician, Performance Office.">
            <a:extLst>
              <a:ext uri="{FF2B5EF4-FFF2-40B4-BE49-F238E27FC236}">
                <a16:creationId xmlns:a16="http://schemas.microsoft.com/office/drawing/2014/main" id="{CD478F4C-4EBC-6D34-49AF-A59E1A1DB2D0}"/>
              </a:ext>
            </a:extLst>
          </p:cNvPr>
          <p:cNvPicPr>
            <a:picLocks noChangeAspect="1"/>
          </p:cNvPicPr>
          <p:nvPr/>
        </p:nvPicPr>
        <p:blipFill>
          <a:blip r:embed="rId6"/>
          <a:stretch>
            <a:fillRect/>
          </a:stretch>
        </p:blipFill>
        <p:spPr>
          <a:xfrm>
            <a:off x="8651186" y="3823631"/>
            <a:ext cx="1434645" cy="1626193"/>
          </a:xfrm>
          <a:prstGeom prst="rect">
            <a:avLst/>
          </a:prstGeom>
        </p:spPr>
      </p:pic>
    </p:spTree>
    <p:extLst>
      <p:ext uri="{BB962C8B-B14F-4D97-AF65-F5344CB8AC3E}">
        <p14:creationId xmlns:p14="http://schemas.microsoft.com/office/powerpoint/2010/main" val="1602050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2. Choose Session">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3. Choose Session</a:t>
            </a:r>
          </a:p>
        </p:txBody>
      </p:sp>
      <p:pic>
        <p:nvPicPr>
          <p:cNvPr id="13" name="Picture 12" descr="Image of grade and test options that auto populate when starting a session">
            <a:extLst>
              <a:ext uri="{FF2B5EF4-FFF2-40B4-BE49-F238E27FC236}">
                <a16:creationId xmlns:a16="http://schemas.microsoft.com/office/drawing/2014/main" id="{8738720D-5CFE-A523-416F-6B701DC31B62}"/>
              </a:ext>
            </a:extLst>
          </p:cNvPr>
          <p:cNvPicPr>
            <a:picLocks noChangeAspect="1"/>
          </p:cNvPicPr>
          <p:nvPr/>
        </p:nvPicPr>
        <p:blipFill>
          <a:blip r:embed="rId3"/>
          <a:stretch>
            <a:fillRect/>
          </a:stretch>
        </p:blipFill>
        <p:spPr>
          <a:xfrm>
            <a:off x="439650" y="1565934"/>
            <a:ext cx="7998236" cy="4946540"/>
          </a:xfrm>
          <a:prstGeom prst="rect">
            <a:avLst/>
          </a:prstGeom>
        </p:spPr>
      </p:pic>
      <p:sp>
        <p:nvSpPr>
          <p:cNvPr id="14" name="TextBox 13">
            <a:extLst>
              <a:ext uri="{FF2B5EF4-FFF2-40B4-BE49-F238E27FC236}">
                <a16:creationId xmlns:a16="http://schemas.microsoft.com/office/drawing/2014/main" id="{0F3233DF-C0A0-980B-99ED-2DA41B142E69}"/>
              </a:ext>
            </a:extLst>
          </p:cNvPr>
          <p:cNvSpPr txBox="1"/>
          <p:nvPr/>
        </p:nvSpPr>
        <p:spPr>
          <a:xfrm>
            <a:off x="8437886" y="1565934"/>
            <a:ext cx="3591581" cy="3970318"/>
          </a:xfrm>
          <a:prstGeom prst="rect">
            <a:avLst/>
          </a:prstGeom>
          <a:noFill/>
          <a:ln>
            <a:noFill/>
          </a:ln>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200">
                <a:latin typeface="Calibri" panose="020F0502020204030204" pitchFamily="34" charset="0"/>
              </a:rPr>
              <a:t>Choose Active Sessions to start a test in real time.</a:t>
            </a:r>
          </a:p>
          <a:p>
            <a:pPr marL="342900" indent="-342900">
              <a:spcAft>
                <a:spcPts val="600"/>
              </a:spcAft>
              <a:buFont typeface="Arial" panose="020B0604020202020204" pitchFamily="34" charset="0"/>
              <a:buChar char="•"/>
            </a:pPr>
            <a:r>
              <a:rPr lang="en-US" sz="2200">
                <a:latin typeface="Calibri" panose="020F0502020204030204" pitchFamily="34" charset="0"/>
              </a:rPr>
              <a:t>Select “Start a New Session Now,” choose the grade and assessment(s) from the drop-down menu, and then select “Start Live Session.”</a:t>
            </a:r>
          </a:p>
          <a:p>
            <a:pPr marL="342900" indent="-342900">
              <a:spcAft>
                <a:spcPts val="600"/>
              </a:spcAft>
              <a:buFont typeface="Arial" panose="020B0604020202020204" pitchFamily="34" charset="0"/>
              <a:buChar char="•"/>
            </a:pPr>
            <a:r>
              <a:rPr lang="en-US" sz="2200">
                <a:latin typeface="Calibri" panose="020F0502020204030204" pitchFamily="34" charset="0"/>
              </a:rPr>
              <a:t>To schedule a test session for a later date, select the Upcoming Sessions tab.</a:t>
            </a:r>
            <a:endParaRPr lang="en-US" sz="2200">
              <a:latin typeface="Calibri" panose="020F0502020204030204" pitchFamily="34" charset="0"/>
              <a:ea typeface="Calibri"/>
              <a:cs typeface="Calibri"/>
            </a:endParaRPr>
          </a:p>
        </p:txBody>
      </p:sp>
    </p:spTree>
    <p:extLst>
      <p:ext uri="{BB962C8B-B14F-4D97-AF65-F5344CB8AC3E}">
        <p14:creationId xmlns:p14="http://schemas.microsoft.com/office/powerpoint/2010/main" val="2313833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3. Provide Students with the Test Session ID and Direct Students to Sign onto the Secure Browser Using their Testing Device">
            <a:extLst>
              <a:ext uri="{FF2B5EF4-FFF2-40B4-BE49-F238E27FC236}">
                <a16:creationId xmlns:a16="http://schemas.microsoft.com/office/drawing/2014/main" id="{114A61D7-6F54-F578-7396-48BD612525C9}"/>
              </a:ext>
            </a:extLst>
          </p:cNvPr>
          <p:cNvSpPr>
            <a:spLocks noGrp="1"/>
          </p:cNvSpPr>
          <p:nvPr>
            <p:ph type="title" idx="4294967295"/>
          </p:nvPr>
        </p:nvSpPr>
        <p:spPr>
          <a:xfrm>
            <a:off x="1366463" y="-18709"/>
            <a:ext cx="9152867" cy="1244600"/>
          </a:xfrm>
        </p:spPr>
        <p:txBody>
          <a:bodyPr>
            <a:normAutofit/>
          </a:bodyPr>
          <a:lstStyle/>
          <a:p>
            <a:r>
              <a:rPr lang="en-US">
                <a:solidFill>
                  <a:schemeClr val="bg1"/>
                </a:solidFill>
              </a:rPr>
              <a:t>4. Provide Students with the Test Session ID and Direct them to Sign onto the Secure Browser</a:t>
            </a:r>
          </a:p>
        </p:txBody>
      </p:sp>
      <p:sp>
        <p:nvSpPr>
          <p:cNvPr id="25" name="Content Placeholder 24">
            <a:extLst>
              <a:ext uri="{FF2B5EF4-FFF2-40B4-BE49-F238E27FC236}">
                <a16:creationId xmlns:a16="http://schemas.microsoft.com/office/drawing/2014/main" id="{823C7B75-CF8A-9641-4FF1-230158C74608}"/>
              </a:ext>
            </a:extLst>
          </p:cNvPr>
          <p:cNvSpPr>
            <a:spLocks noGrp="1"/>
          </p:cNvSpPr>
          <p:nvPr>
            <p:ph idx="1"/>
          </p:nvPr>
        </p:nvSpPr>
        <p:spPr>
          <a:xfrm>
            <a:off x="449732" y="1560920"/>
            <a:ext cx="5175018" cy="3739743"/>
          </a:xfrm>
        </p:spPr>
        <p:txBody>
          <a:bodyPr anchor="ctr"/>
          <a:lstStyle/>
          <a:p>
            <a:pPr marL="342900" indent="-342900">
              <a:spcAft>
                <a:spcPts val="600"/>
              </a:spcAft>
              <a:buFont typeface="Arial" panose="020B0604020202020204" pitchFamily="34" charset="0"/>
              <a:buChar char="•"/>
            </a:pPr>
            <a:r>
              <a:rPr lang="en-US" sz="2400">
                <a:latin typeface="Calibri" panose="020F0502020204030204" pitchFamily="34" charset="0"/>
              </a:rPr>
              <a:t>Inform the students of the Session ID.</a:t>
            </a:r>
          </a:p>
          <a:p>
            <a:pPr marL="342900" indent="-342900">
              <a:spcAft>
                <a:spcPts val="600"/>
              </a:spcAft>
              <a:buFont typeface="Arial" panose="020B0604020202020204" pitchFamily="34" charset="0"/>
              <a:buChar char="•"/>
            </a:pPr>
            <a:r>
              <a:rPr lang="en-US" sz="2400">
                <a:latin typeface="Calibri" panose="020F0502020204030204" pitchFamily="34" charset="0"/>
              </a:rPr>
              <a:t>Using the Secure Browser, the student will enter their full first name, and their ten-digit SASID (as indicated in PSIS).</a:t>
            </a:r>
          </a:p>
          <a:p>
            <a:pPr marL="342900" indent="-342900">
              <a:spcAft>
                <a:spcPts val="600"/>
              </a:spcAft>
              <a:buFont typeface="Arial" panose="020B0604020202020204" pitchFamily="34" charset="0"/>
              <a:buChar char="•"/>
            </a:pPr>
            <a:r>
              <a:rPr lang="en-US" sz="2400">
                <a:latin typeface="Calibri" panose="020F0502020204030204" pitchFamily="34" charset="0"/>
              </a:rPr>
              <a:t>A Login Session will pop-up and the student will enter the Session ID to join the session.</a:t>
            </a:r>
          </a:p>
        </p:txBody>
      </p:sp>
      <p:pic>
        <p:nvPicPr>
          <p:cNvPr id="12" name="Picture 11" descr="Image of Session ID, student Sign-In and Login Session screens">
            <a:extLst>
              <a:ext uri="{FF2B5EF4-FFF2-40B4-BE49-F238E27FC236}">
                <a16:creationId xmlns:a16="http://schemas.microsoft.com/office/drawing/2014/main" id="{41283A11-B524-E4E9-B385-1180CC457FC2}"/>
              </a:ext>
            </a:extLst>
          </p:cNvPr>
          <p:cNvPicPr>
            <a:picLocks noChangeAspect="1"/>
          </p:cNvPicPr>
          <p:nvPr/>
        </p:nvPicPr>
        <p:blipFill>
          <a:blip r:embed="rId3"/>
          <a:stretch>
            <a:fillRect/>
          </a:stretch>
        </p:blipFill>
        <p:spPr>
          <a:xfrm>
            <a:off x="5840518" y="1560920"/>
            <a:ext cx="6075389" cy="4822031"/>
          </a:xfrm>
          <a:prstGeom prst="rect">
            <a:avLst/>
          </a:prstGeom>
        </p:spPr>
      </p:pic>
    </p:spTree>
    <p:extLst>
      <p:ext uri="{BB962C8B-B14F-4D97-AF65-F5344CB8AC3E}">
        <p14:creationId xmlns:p14="http://schemas.microsoft.com/office/powerpoint/2010/main" val="16974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4. Inform Students of the Test they will be Taking">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5. Inform Students of Which Test to Take</a:t>
            </a:r>
          </a:p>
        </p:txBody>
      </p:sp>
      <p:sp>
        <p:nvSpPr>
          <p:cNvPr id="25" name="Content Placeholder 24">
            <a:extLst>
              <a:ext uri="{FF2B5EF4-FFF2-40B4-BE49-F238E27FC236}">
                <a16:creationId xmlns:a16="http://schemas.microsoft.com/office/drawing/2014/main" id="{823C7B75-CF8A-9641-4FF1-230158C74608}"/>
              </a:ext>
            </a:extLst>
          </p:cNvPr>
          <p:cNvSpPr>
            <a:spLocks noGrp="1"/>
          </p:cNvSpPr>
          <p:nvPr>
            <p:ph idx="1"/>
          </p:nvPr>
        </p:nvSpPr>
        <p:spPr>
          <a:xfrm>
            <a:off x="1066800" y="1561510"/>
            <a:ext cx="10058400" cy="4602590"/>
          </a:xfrm>
        </p:spPr>
        <p:txBody>
          <a:bodyPr/>
          <a:lstStyle/>
          <a:p>
            <a:pPr marL="0" indent="0" algn="ctr">
              <a:spcAft>
                <a:spcPts val="600"/>
              </a:spcAft>
              <a:buNone/>
            </a:pPr>
            <a:r>
              <a:rPr lang="en-US" sz="2400">
                <a:latin typeface="+mn-lt"/>
              </a:rPr>
              <a:t>Inform students of the test session in which they will be participating.</a:t>
            </a:r>
          </a:p>
          <a:p>
            <a:endParaRPr lang="en-US"/>
          </a:p>
        </p:txBody>
      </p:sp>
      <p:pic>
        <p:nvPicPr>
          <p:cNvPr id="3" name="Picture 2" descr="This is an image of the test menu that is generated on the student's Secure Browser. ">
            <a:extLst>
              <a:ext uri="{FF2B5EF4-FFF2-40B4-BE49-F238E27FC236}">
                <a16:creationId xmlns:a16="http://schemas.microsoft.com/office/drawing/2014/main" id="{14256F52-46A9-42FA-BFFE-ABD39554F1DE}"/>
              </a:ext>
            </a:extLst>
          </p:cNvPr>
          <p:cNvPicPr>
            <a:picLocks noChangeAspect="1"/>
          </p:cNvPicPr>
          <p:nvPr/>
        </p:nvPicPr>
        <p:blipFill>
          <a:blip r:embed="rId3"/>
          <a:stretch>
            <a:fillRect/>
          </a:stretch>
        </p:blipFill>
        <p:spPr>
          <a:xfrm>
            <a:off x="2038517" y="2534274"/>
            <a:ext cx="8114966" cy="2762216"/>
          </a:xfrm>
          <a:prstGeom prst="rect">
            <a:avLst/>
          </a:prstGeom>
          <a:ln>
            <a:solidFill>
              <a:schemeClr val="tx1"/>
            </a:solidFill>
          </a:ln>
        </p:spPr>
      </p:pic>
    </p:spTree>
    <p:extLst>
      <p:ext uri="{BB962C8B-B14F-4D97-AF65-F5344CB8AC3E}">
        <p14:creationId xmlns:p14="http://schemas.microsoft.com/office/powerpoint/2010/main" val="2850722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Reviewing, Approving, and Denying Test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Reviewing, Approving, and Denying Tests</a:t>
            </a:r>
          </a:p>
        </p:txBody>
      </p:sp>
      <p:sp>
        <p:nvSpPr>
          <p:cNvPr id="25" name="Content Placeholder 24">
            <a:extLst>
              <a:ext uri="{FF2B5EF4-FFF2-40B4-BE49-F238E27FC236}">
                <a16:creationId xmlns:a16="http://schemas.microsoft.com/office/drawing/2014/main" id="{823C7B75-CF8A-9641-4FF1-230158C74608}"/>
              </a:ext>
            </a:extLst>
          </p:cNvPr>
          <p:cNvSpPr>
            <a:spLocks noGrp="1"/>
          </p:cNvSpPr>
          <p:nvPr>
            <p:ph idx="1"/>
          </p:nvPr>
        </p:nvSpPr>
        <p:spPr>
          <a:xfrm>
            <a:off x="228451" y="1730886"/>
            <a:ext cx="4183116" cy="4602590"/>
          </a:xfrm>
        </p:spPr>
        <p:txBody>
          <a:bodyPr vert="horz" lIns="91440" tIns="45720" rIns="91440" bIns="45720" rtlCol="0" anchor="ctr">
            <a:normAutofit fontScale="62500" lnSpcReduction="20000"/>
          </a:bodyPr>
          <a:lstStyle/>
          <a:p>
            <a:pPr marL="342900" indent="-342900" fontAlgn="auto">
              <a:lnSpc>
                <a:spcPct val="120000"/>
              </a:lnSpc>
              <a:spcAft>
                <a:spcPts val="0"/>
              </a:spcAft>
              <a:buFont typeface="Arial" panose="020B0604020202020204" pitchFamily="34" charset="0"/>
              <a:buChar char="•"/>
            </a:pPr>
            <a:r>
              <a:rPr lang="en-US" sz="2800">
                <a:latin typeface="+mn-lt"/>
              </a:rPr>
              <a:t>Using the Test Administration Interface, view students and their test settings (designated supports and accommodations) by selecting the “eye” icon. </a:t>
            </a:r>
          </a:p>
          <a:p>
            <a:pPr marL="342900" indent="-342900" fontAlgn="auto">
              <a:lnSpc>
                <a:spcPct val="120000"/>
              </a:lnSpc>
              <a:spcAft>
                <a:spcPts val="0"/>
              </a:spcAft>
              <a:buFont typeface="Arial" panose="020B0604020202020204" pitchFamily="34" charset="0"/>
              <a:buChar char="•"/>
            </a:pPr>
            <a:r>
              <a:rPr lang="en-US" sz="2800">
                <a:latin typeface="+mn-lt"/>
              </a:rPr>
              <a:t>If everything is accurate, select the check mark</a:t>
            </a:r>
            <a:r>
              <a:rPr lang="en-US">
                <a:latin typeface="+mn-lt"/>
              </a:rPr>
              <a:t>.</a:t>
            </a:r>
            <a:endParaRPr lang="en-US" sz="2800">
              <a:latin typeface="+mn-lt"/>
              <a:ea typeface="Calibri"/>
              <a:cs typeface="Calibri"/>
            </a:endParaRPr>
          </a:p>
          <a:p>
            <a:pPr marL="342900" indent="-342900" fontAlgn="auto">
              <a:lnSpc>
                <a:spcPct val="120000"/>
              </a:lnSpc>
              <a:spcAft>
                <a:spcPts val="0"/>
              </a:spcAft>
              <a:buFont typeface="Arial" panose="020B0604020202020204" pitchFamily="34" charset="0"/>
              <a:buChar char="•"/>
            </a:pPr>
            <a:r>
              <a:rPr lang="en-US" sz="2800">
                <a:latin typeface="+mn-lt"/>
              </a:rPr>
              <a:t>If there is an error with the test selected, or with the student’s demographics/test settings, choose the X.</a:t>
            </a:r>
            <a:endParaRPr lang="en-US" sz="2800">
              <a:latin typeface="+mn-lt"/>
              <a:ea typeface="Calibri"/>
              <a:cs typeface="Calibri"/>
            </a:endParaRPr>
          </a:p>
          <a:p>
            <a:pPr marL="342900" indent="-342900" fontAlgn="auto">
              <a:lnSpc>
                <a:spcPct val="120000"/>
              </a:lnSpc>
              <a:spcAft>
                <a:spcPts val="0"/>
              </a:spcAft>
              <a:buFont typeface="Arial" panose="020B0604020202020204" pitchFamily="34" charset="0"/>
              <a:buChar char="•"/>
            </a:pPr>
            <a:r>
              <a:rPr lang="en-US" sz="2800">
                <a:latin typeface="+mn-lt"/>
              </a:rPr>
              <a:t>Choose the Approve All Students option located on the top menu bar. </a:t>
            </a:r>
            <a:endParaRPr lang="en-US" sz="2800">
              <a:latin typeface="+mn-lt"/>
              <a:ea typeface="Calibri"/>
              <a:cs typeface="Calibri"/>
            </a:endParaRPr>
          </a:p>
        </p:txBody>
      </p:sp>
      <p:pic>
        <p:nvPicPr>
          <p:cNvPr id="13" name="Picture 12" descr="Image of Approvals and Student Test Settings dashboard on the Test Administration Site">
            <a:extLst>
              <a:ext uri="{FF2B5EF4-FFF2-40B4-BE49-F238E27FC236}">
                <a16:creationId xmlns:a16="http://schemas.microsoft.com/office/drawing/2014/main" id="{3E0374CB-1FE8-4F53-4BA9-DE86EEB4CEE9}"/>
              </a:ext>
            </a:extLst>
          </p:cNvPr>
          <p:cNvPicPr>
            <a:picLocks noChangeAspect="1"/>
          </p:cNvPicPr>
          <p:nvPr/>
        </p:nvPicPr>
        <p:blipFill>
          <a:blip r:embed="rId3"/>
          <a:stretch>
            <a:fillRect/>
          </a:stretch>
        </p:blipFill>
        <p:spPr>
          <a:xfrm>
            <a:off x="4597276" y="1824485"/>
            <a:ext cx="7109531" cy="4415393"/>
          </a:xfrm>
          <a:prstGeom prst="rect">
            <a:avLst/>
          </a:prstGeom>
        </p:spPr>
      </p:pic>
    </p:spTree>
    <p:extLst>
      <p:ext uri="{BB962C8B-B14F-4D97-AF65-F5344CB8AC3E}">
        <p14:creationId xmlns:p14="http://schemas.microsoft.com/office/powerpoint/2010/main" val="471791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Monitoring Test Progres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Monitoring Test Progress</a:t>
            </a:r>
          </a:p>
        </p:txBody>
      </p:sp>
      <p:sp>
        <p:nvSpPr>
          <p:cNvPr id="16" name="TextBox 15">
            <a:extLst>
              <a:ext uri="{FF2B5EF4-FFF2-40B4-BE49-F238E27FC236}">
                <a16:creationId xmlns:a16="http://schemas.microsoft.com/office/drawing/2014/main" id="{32BD6E21-F3EF-E626-9423-8F2C7E6E038C}"/>
              </a:ext>
            </a:extLst>
          </p:cNvPr>
          <p:cNvSpPr txBox="1"/>
          <p:nvPr/>
        </p:nvSpPr>
        <p:spPr>
          <a:xfrm>
            <a:off x="438304" y="2610196"/>
            <a:ext cx="6685961" cy="2954655"/>
          </a:xfrm>
          <a:prstGeom prst="rect">
            <a:avLst/>
          </a:prstGeom>
          <a:noFill/>
        </p:spPr>
        <p:txBody>
          <a:bodyPr wrap="square" anchor="ctr">
            <a:spAutoFit/>
          </a:bodyPr>
          <a:lstStyle/>
          <a:p>
            <a:pPr marL="285750" indent="-285750">
              <a:spcAft>
                <a:spcPts val="600"/>
              </a:spcAft>
              <a:buFont typeface="Arial" panose="020B0604020202020204" pitchFamily="34" charset="0"/>
              <a:buChar char="•"/>
            </a:pPr>
            <a:r>
              <a:rPr lang="en-US" sz="2200"/>
              <a:t>Once students have started their tests, circulate through the room to ensure that all conditions of test security are maintained. </a:t>
            </a:r>
            <a:endParaRPr lang="en-US" sz="2200">
              <a:cs typeface="Calibri"/>
            </a:endParaRPr>
          </a:p>
          <a:p>
            <a:pPr marL="285750" indent="-285750">
              <a:spcAft>
                <a:spcPts val="600"/>
              </a:spcAft>
              <a:buFont typeface="Arial" panose="020B0604020202020204" pitchFamily="34" charset="0"/>
              <a:buChar char="•"/>
            </a:pPr>
            <a:r>
              <a:rPr lang="en-US" sz="2200"/>
              <a:t>If you witness or suspect the possibility of a test security incident, pause the test and contact the District Administrator for Testing immediately.  </a:t>
            </a:r>
            <a:endParaRPr lang="en-US" sz="2200">
              <a:cs typeface="Calibri"/>
            </a:endParaRPr>
          </a:p>
          <a:p>
            <a:pPr marL="285750" indent="-285750">
              <a:spcAft>
                <a:spcPts val="600"/>
              </a:spcAft>
              <a:buFont typeface="Arial" panose="020B0604020202020204" pitchFamily="34" charset="0"/>
              <a:buChar char="•"/>
            </a:pPr>
            <a:r>
              <a:rPr lang="en-US" sz="2200"/>
              <a:t>The TA Interface refreshes every 20 seconds or select the refresh button at the top right of the screen.</a:t>
            </a:r>
          </a:p>
        </p:txBody>
      </p:sp>
      <p:pic>
        <p:nvPicPr>
          <p:cNvPr id="19" name="Picture 18" descr="Image of dashboard used to monitor student testing progress">
            <a:extLst>
              <a:ext uri="{FF2B5EF4-FFF2-40B4-BE49-F238E27FC236}">
                <a16:creationId xmlns:a16="http://schemas.microsoft.com/office/drawing/2014/main" id="{0237C7A2-6852-0B67-643B-444F5DB21A59}"/>
              </a:ext>
            </a:extLst>
          </p:cNvPr>
          <p:cNvPicPr>
            <a:picLocks noChangeAspect="1"/>
          </p:cNvPicPr>
          <p:nvPr/>
        </p:nvPicPr>
        <p:blipFill>
          <a:blip r:embed="rId3"/>
          <a:stretch>
            <a:fillRect/>
          </a:stretch>
        </p:blipFill>
        <p:spPr>
          <a:xfrm>
            <a:off x="7274003" y="1603574"/>
            <a:ext cx="4479693" cy="3650852"/>
          </a:xfrm>
          <a:prstGeom prst="rect">
            <a:avLst/>
          </a:prstGeom>
        </p:spPr>
      </p:pic>
    </p:spTree>
    <p:extLst>
      <p:ext uri="{BB962C8B-B14F-4D97-AF65-F5344CB8AC3E}">
        <p14:creationId xmlns:p14="http://schemas.microsoft.com/office/powerpoint/2010/main" val="237686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hings to Know">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Things to Know</a:t>
            </a:r>
          </a:p>
        </p:txBody>
      </p:sp>
      <p:sp>
        <p:nvSpPr>
          <p:cNvPr id="16" name="TextBox 15">
            <a:extLst>
              <a:ext uri="{FF2B5EF4-FFF2-40B4-BE49-F238E27FC236}">
                <a16:creationId xmlns:a16="http://schemas.microsoft.com/office/drawing/2014/main" id="{32BD6E21-F3EF-E626-9423-8F2C7E6E038C}"/>
              </a:ext>
            </a:extLst>
          </p:cNvPr>
          <p:cNvSpPr txBox="1"/>
          <p:nvPr/>
        </p:nvSpPr>
        <p:spPr>
          <a:xfrm>
            <a:off x="1066800" y="1617617"/>
            <a:ext cx="10058400" cy="461665"/>
          </a:xfrm>
          <a:prstGeom prst="rect">
            <a:avLst/>
          </a:prstGeom>
          <a:noFill/>
        </p:spPr>
        <p:txBody>
          <a:bodyPr wrap="square">
            <a:spAutoFit/>
          </a:bodyPr>
          <a:lstStyle/>
          <a:p>
            <a:pPr>
              <a:spcAft>
                <a:spcPts val="600"/>
              </a:spcAft>
            </a:pPr>
            <a:r>
              <a:rPr lang="en-US" sz="2400"/>
              <a:t>Proctors can pin students of interest to the top, so they are easy to monitor.</a:t>
            </a:r>
          </a:p>
        </p:txBody>
      </p:sp>
      <p:pic>
        <p:nvPicPr>
          <p:cNvPr id="3" name="Picture 2" descr="This is an image of the Test Administration interface with the monitoring test progress highlighted in pink to show where a teacher can monitor student test progress. ">
            <a:extLst>
              <a:ext uri="{FF2B5EF4-FFF2-40B4-BE49-F238E27FC236}">
                <a16:creationId xmlns:a16="http://schemas.microsoft.com/office/drawing/2014/main" id="{FA12B777-EDCE-ECEC-0853-0828970AE012}"/>
              </a:ext>
            </a:extLst>
          </p:cNvPr>
          <p:cNvPicPr>
            <a:picLocks noChangeAspect="1"/>
          </p:cNvPicPr>
          <p:nvPr/>
        </p:nvPicPr>
        <p:blipFill>
          <a:blip r:embed="rId3"/>
          <a:stretch>
            <a:fillRect/>
          </a:stretch>
        </p:blipFill>
        <p:spPr>
          <a:xfrm>
            <a:off x="665713" y="2762250"/>
            <a:ext cx="10860574" cy="26241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8365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Finishing a Test</a:t>
            </a:r>
          </a:p>
        </p:txBody>
      </p:sp>
      <p:pic>
        <p:nvPicPr>
          <p:cNvPr id="4" name="Picture 3" descr="This is an image of the Congratulations, you reached the end of the test! screen.">
            <a:extLst>
              <a:ext uri="{FF2B5EF4-FFF2-40B4-BE49-F238E27FC236}">
                <a16:creationId xmlns:a16="http://schemas.microsoft.com/office/drawing/2014/main" id="{B8E1D055-8630-C5EE-B11F-C1C908128718}"/>
              </a:ext>
            </a:extLst>
          </p:cNvPr>
          <p:cNvPicPr>
            <a:picLocks noChangeAspect="1"/>
          </p:cNvPicPr>
          <p:nvPr/>
        </p:nvPicPr>
        <p:blipFill>
          <a:blip r:embed="rId3"/>
          <a:stretch>
            <a:fillRect/>
          </a:stretch>
        </p:blipFill>
        <p:spPr>
          <a:xfrm>
            <a:off x="1066800" y="1544392"/>
            <a:ext cx="10058400" cy="5006470"/>
          </a:xfrm>
          <a:prstGeom prst="rect">
            <a:avLst/>
          </a:prstGeom>
          <a:ln>
            <a:solidFill>
              <a:schemeClr val="tx1"/>
            </a:solidFill>
          </a:ln>
        </p:spPr>
      </p:pic>
    </p:spTree>
    <p:extLst>
      <p:ext uri="{BB962C8B-B14F-4D97-AF65-F5344CB8AC3E}">
        <p14:creationId xmlns:p14="http://schemas.microsoft.com/office/powerpoint/2010/main" val="162439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How does a test administrator end a test session?">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18709"/>
            <a:ext cx="8548688" cy="1244600"/>
          </a:xfrm>
        </p:spPr>
        <p:txBody>
          <a:bodyPr/>
          <a:lstStyle/>
          <a:p>
            <a:r>
              <a:rPr lang="en-US">
                <a:solidFill>
                  <a:schemeClr val="bg1"/>
                </a:solidFill>
              </a:rPr>
              <a:t>How does a test administrator end a session?</a:t>
            </a:r>
          </a:p>
        </p:txBody>
      </p:sp>
      <p:sp>
        <p:nvSpPr>
          <p:cNvPr id="5" name="TextBox 4">
            <a:extLst>
              <a:ext uri="{FF2B5EF4-FFF2-40B4-BE49-F238E27FC236}">
                <a16:creationId xmlns:a16="http://schemas.microsoft.com/office/drawing/2014/main" id="{B3E0C0F4-826D-10DC-EFCF-8F3FC1C7AEBD}"/>
              </a:ext>
            </a:extLst>
          </p:cNvPr>
          <p:cNvSpPr txBox="1"/>
          <p:nvPr/>
        </p:nvSpPr>
        <p:spPr>
          <a:xfrm>
            <a:off x="848224" y="1954150"/>
            <a:ext cx="7902870" cy="2308324"/>
          </a:xfrm>
          <a:prstGeom prst="rect">
            <a:avLst/>
          </a:prstGeom>
          <a:noFill/>
        </p:spPr>
        <p:txBody>
          <a:bodyPr wrap="square" anchor="ctr">
            <a:spAutoFit/>
          </a:bodyPr>
          <a:lstStyle/>
          <a:p>
            <a:r>
              <a:rPr lang="en-US" sz="2400"/>
              <a:t>Test administrators click [STOP] in the Test Administration Interface to end a session and pause any student test still in progress. </a:t>
            </a:r>
          </a:p>
          <a:p>
            <a:endParaRPr lang="en-US" sz="2400"/>
          </a:p>
          <a:p>
            <a:r>
              <a:rPr lang="en-US" sz="2400"/>
              <a:t>Log out of the Test Administration Interface by clicking the [Logout] button at the top right. </a:t>
            </a:r>
          </a:p>
        </p:txBody>
      </p:sp>
      <p:pic>
        <p:nvPicPr>
          <p:cNvPr id="14" name="Picture 13" descr="Image of the Stop Session option available on the Test Administration Site">
            <a:extLst>
              <a:ext uri="{FF2B5EF4-FFF2-40B4-BE49-F238E27FC236}">
                <a16:creationId xmlns:a16="http://schemas.microsoft.com/office/drawing/2014/main" id="{8A05C04A-EF88-821B-ED1B-4AA3D9D43BBE}"/>
              </a:ext>
            </a:extLst>
          </p:cNvPr>
          <p:cNvPicPr>
            <a:picLocks noChangeAspect="1"/>
          </p:cNvPicPr>
          <p:nvPr/>
        </p:nvPicPr>
        <p:blipFill>
          <a:blip r:embed="rId3"/>
          <a:srcRect l="64931" r="7586" b="55648"/>
          <a:stretch/>
        </p:blipFill>
        <p:spPr>
          <a:xfrm>
            <a:off x="8751094" y="2221833"/>
            <a:ext cx="2266950" cy="1772958"/>
          </a:xfrm>
          <a:prstGeom prst="rect">
            <a:avLst/>
          </a:prstGeom>
        </p:spPr>
      </p:pic>
      <p:pic>
        <p:nvPicPr>
          <p:cNvPr id="3" name="Picture 2" descr="Image of the Stop Session option available on the Test Administration Site">
            <a:extLst>
              <a:ext uri="{FF2B5EF4-FFF2-40B4-BE49-F238E27FC236}">
                <a16:creationId xmlns:a16="http://schemas.microsoft.com/office/drawing/2014/main" id="{CECCAE2E-D1E7-7DD9-D341-2BB353690E39}"/>
              </a:ext>
            </a:extLst>
          </p:cNvPr>
          <p:cNvPicPr>
            <a:picLocks noChangeAspect="1"/>
          </p:cNvPicPr>
          <p:nvPr/>
        </p:nvPicPr>
        <p:blipFill>
          <a:blip r:embed="rId3"/>
          <a:srcRect l="4193" t="52453" b="8432"/>
          <a:stretch/>
        </p:blipFill>
        <p:spPr>
          <a:xfrm>
            <a:off x="2144565" y="4733829"/>
            <a:ext cx="7902870" cy="1563599"/>
          </a:xfrm>
          <a:prstGeom prst="rect">
            <a:avLst/>
          </a:prstGeom>
        </p:spPr>
      </p:pic>
    </p:spTree>
    <p:extLst>
      <p:ext uri="{BB962C8B-B14F-4D97-AF65-F5344CB8AC3E}">
        <p14:creationId xmlns:p14="http://schemas.microsoft.com/office/powerpoint/2010/main" val="2536123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Test Time Reminders">
            <a:extLst>
              <a:ext uri="{FF2B5EF4-FFF2-40B4-BE49-F238E27FC236}">
                <a16:creationId xmlns:a16="http://schemas.microsoft.com/office/drawing/2014/main" id="{3C309DFC-3EA6-77A1-40B8-2645D25785E0}"/>
              </a:ext>
            </a:extLst>
          </p:cNvPr>
          <p:cNvSpPr>
            <a:spLocks noGrp="1"/>
          </p:cNvSpPr>
          <p:nvPr>
            <p:ph type="title"/>
          </p:nvPr>
        </p:nvSpPr>
        <p:spPr>
          <a:xfrm>
            <a:off x="838200" y="3786480"/>
            <a:ext cx="10515600" cy="765290"/>
          </a:xfrm>
        </p:spPr>
        <p:txBody>
          <a:bodyPr>
            <a:normAutofit/>
          </a:bodyPr>
          <a:lstStyle/>
          <a:p>
            <a:r>
              <a:rPr lang="en-US">
                <a:latin typeface="+mn-lt"/>
              </a:rPr>
              <a:t>Test Time Reminders</a:t>
            </a:r>
          </a:p>
        </p:txBody>
      </p:sp>
    </p:spTree>
    <p:extLst>
      <p:ext uri="{BB962C8B-B14F-4D97-AF65-F5344CB8AC3E}">
        <p14:creationId xmlns:p14="http://schemas.microsoft.com/office/powerpoint/2010/main" val="1462225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Recommended Test Times</a:t>
            </a:r>
          </a:p>
        </p:txBody>
      </p:sp>
      <p:sp>
        <p:nvSpPr>
          <p:cNvPr id="4" name="TextBox 3">
            <a:extLst>
              <a:ext uri="{FF2B5EF4-FFF2-40B4-BE49-F238E27FC236}">
                <a16:creationId xmlns:a16="http://schemas.microsoft.com/office/drawing/2014/main" id="{213725BB-0191-039A-3907-A975FEBDC5EE}"/>
              </a:ext>
            </a:extLst>
          </p:cNvPr>
          <p:cNvSpPr txBox="1"/>
          <p:nvPr/>
        </p:nvSpPr>
        <p:spPr>
          <a:xfrm>
            <a:off x="313328" y="1776990"/>
            <a:ext cx="3314701" cy="4490460"/>
          </a:xfrm>
          <a:prstGeom prst="rect">
            <a:avLst/>
          </a:prstGeom>
          <a:noFill/>
        </p:spPr>
        <p:txBody>
          <a:bodyPr wrap="square" rtlCol="0">
            <a:spAutoFit/>
          </a:bodyPr>
          <a:lstStyle/>
          <a:p>
            <a:pPr marL="171450" indent="-171450">
              <a:lnSpc>
                <a:spcPct val="90000"/>
              </a:lnSpc>
              <a:spcAft>
                <a:spcPts val="600"/>
              </a:spcAft>
              <a:buFont typeface="Arial" panose="020B0604020202020204" pitchFamily="34" charset="0"/>
              <a:buChar char="•"/>
            </a:pPr>
            <a:r>
              <a:rPr lang="en-US" sz="2400"/>
              <a:t>Some districts are testing much more than the suggested time.  </a:t>
            </a:r>
          </a:p>
          <a:p>
            <a:pPr marL="171450" indent="-171450">
              <a:lnSpc>
                <a:spcPct val="90000"/>
              </a:lnSpc>
              <a:spcAft>
                <a:spcPts val="600"/>
              </a:spcAft>
              <a:buFont typeface="Arial" panose="020B0604020202020204" pitchFamily="34" charset="0"/>
              <a:buChar char="•"/>
            </a:pPr>
            <a:r>
              <a:rPr lang="en-US" sz="2400"/>
              <a:t>Please monitor this closely. </a:t>
            </a:r>
            <a:r>
              <a:rPr lang="en-US" sz="2400" b="1"/>
              <a:t>Extra time does not necessarily correlate with achievement </a:t>
            </a:r>
            <a:r>
              <a:rPr lang="en-US" sz="2400"/>
              <a:t>and very low/high times may represent lack of effort, motivation, or active proctoring.</a:t>
            </a:r>
          </a:p>
        </p:txBody>
      </p:sp>
      <p:graphicFrame>
        <p:nvGraphicFramePr>
          <p:cNvPr id="5" name="Table 4">
            <a:extLst>
              <a:ext uri="{FF2B5EF4-FFF2-40B4-BE49-F238E27FC236}">
                <a16:creationId xmlns:a16="http://schemas.microsoft.com/office/drawing/2014/main" id="{31960466-0865-8D26-8B36-DF78BE7635C2}"/>
              </a:ext>
            </a:extLst>
          </p:cNvPr>
          <p:cNvGraphicFramePr>
            <a:graphicFrameLocks noGrp="1"/>
          </p:cNvGraphicFramePr>
          <p:nvPr>
            <p:extLst>
              <p:ext uri="{D42A27DB-BD31-4B8C-83A1-F6EECF244321}">
                <p14:modId xmlns:p14="http://schemas.microsoft.com/office/powerpoint/2010/main" val="215373424"/>
              </p:ext>
            </p:extLst>
          </p:nvPr>
        </p:nvGraphicFramePr>
        <p:xfrm>
          <a:off x="4368334" y="1539694"/>
          <a:ext cx="6773335" cy="4815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268160663"/>
                    </a:ext>
                  </a:extLst>
                </a:gridCol>
                <a:gridCol w="1354667">
                  <a:extLst>
                    <a:ext uri="{9D8B030D-6E8A-4147-A177-3AD203B41FA5}">
                      <a16:colId xmlns:a16="http://schemas.microsoft.com/office/drawing/2014/main" val="3309853045"/>
                    </a:ext>
                  </a:extLst>
                </a:gridCol>
                <a:gridCol w="1354667">
                  <a:extLst>
                    <a:ext uri="{9D8B030D-6E8A-4147-A177-3AD203B41FA5}">
                      <a16:colId xmlns:a16="http://schemas.microsoft.com/office/drawing/2014/main" val="2861192747"/>
                    </a:ext>
                  </a:extLst>
                </a:gridCol>
                <a:gridCol w="1354667">
                  <a:extLst>
                    <a:ext uri="{9D8B030D-6E8A-4147-A177-3AD203B41FA5}">
                      <a16:colId xmlns:a16="http://schemas.microsoft.com/office/drawing/2014/main" val="250005220"/>
                    </a:ext>
                  </a:extLst>
                </a:gridCol>
                <a:gridCol w="1354667">
                  <a:extLst>
                    <a:ext uri="{9D8B030D-6E8A-4147-A177-3AD203B41FA5}">
                      <a16:colId xmlns:a16="http://schemas.microsoft.com/office/drawing/2014/main" val="1792923716"/>
                    </a:ext>
                  </a:extLst>
                </a:gridCol>
              </a:tblGrid>
              <a:tr h="370840">
                <a:tc>
                  <a:txBody>
                    <a:bodyPr/>
                    <a:lstStyle/>
                    <a:p>
                      <a:r>
                        <a:rPr lang="en-US" sz="1600"/>
                        <a:t>Content Area</a:t>
                      </a:r>
                    </a:p>
                  </a:txBody>
                  <a:tcPr/>
                </a:tc>
                <a:tc>
                  <a:txBody>
                    <a:bodyPr/>
                    <a:lstStyle/>
                    <a:p>
                      <a:r>
                        <a:rPr lang="en-US" sz="1600"/>
                        <a:t>Grades</a:t>
                      </a:r>
                    </a:p>
                  </a:txBody>
                  <a:tcPr/>
                </a:tc>
                <a:tc>
                  <a:txBody>
                    <a:bodyPr/>
                    <a:lstStyle/>
                    <a:p>
                      <a:r>
                        <a:rPr lang="en-US" sz="1600"/>
                        <a:t>Computer Adaptive Test (CAT) Hours: Minutes</a:t>
                      </a:r>
                    </a:p>
                  </a:txBody>
                  <a:tcPr/>
                </a:tc>
                <a:tc>
                  <a:txBody>
                    <a:bodyPr/>
                    <a:lstStyle/>
                    <a:p>
                      <a:r>
                        <a:rPr lang="en-US" sz="1600"/>
                        <a:t>Performance Task (PT) Hours: Minutes</a:t>
                      </a:r>
                    </a:p>
                  </a:txBody>
                  <a:tcPr/>
                </a:tc>
                <a:tc>
                  <a:txBody>
                    <a:bodyPr/>
                    <a:lstStyle/>
                    <a:p>
                      <a:r>
                        <a:rPr lang="en-US" sz="1600"/>
                        <a:t>Total Time Hours: Minutes</a:t>
                      </a:r>
                    </a:p>
                  </a:txBody>
                  <a:tcPr/>
                </a:tc>
                <a:extLst>
                  <a:ext uri="{0D108BD9-81ED-4DB2-BD59-A6C34878D82A}">
                    <a16:rowId xmlns:a16="http://schemas.microsoft.com/office/drawing/2014/main" val="2422993525"/>
                  </a:ext>
                </a:extLst>
              </a:tr>
              <a:tr h="370840">
                <a:tc>
                  <a:txBody>
                    <a:bodyPr/>
                    <a:lstStyle/>
                    <a:p>
                      <a:r>
                        <a:rPr lang="en-US" sz="1400"/>
                        <a:t>English Language Arts</a:t>
                      </a:r>
                    </a:p>
                  </a:txBody>
                  <a:tcPr/>
                </a:tc>
                <a:tc>
                  <a:txBody>
                    <a:bodyPr/>
                    <a:lstStyle/>
                    <a:p>
                      <a:r>
                        <a:rPr lang="en-US" sz="1400"/>
                        <a:t>3-5</a:t>
                      </a:r>
                    </a:p>
                  </a:txBody>
                  <a:tcPr/>
                </a:tc>
                <a:tc>
                  <a:txBody>
                    <a:bodyPr/>
                    <a:lstStyle/>
                    <a:p>
                      <a:r>
                        <a:rPr lang="en-US" sz="1400"/>
                        <a:t>1:30</a:t>
                      </a:r>
                    </a:p>
                  </a:txBody>
                  <a:tcPr/>
                </a:tc>
                <a:tc>
                  <a:txBody>
                    <a:bodyPr/>
                    <a:lstStyle/>
                    <a:p>
                      <a:r>
                        <a:rPr lang="en-US" sz="1400"/>
                        <a:t>N/A</a:t>
                      </a:r>
                    </a:p>
                  </a:txBody>
                  <a:tcPr/>
                </a:tc>
                <a:tc>
                  <a:txBody>
                    <a:bodyPr/>
                    <a:lstStyle/>
                    <a:p>
                      <a:r>
                        <a:rPr lang="en-US" sz="1400"/>
                        <a:t>1:30</a:t>
                      </a:r>
                    </a:p>
                  </a:txBody>
                  <a:tcPr/>
                </a:tc>
                <a:extLst>
                  <a:ext uri="{0D108BD9-81ED-4DB2-BD59-A6C34878D82A}">
                    <a16:rowId xmlns:a16="http://schemas.microsoft.com/office/drawing/2014/main" val="1081776051"/>
                  </a:ext>
                </a:extLst>
              </a:tr>
              <a:tr h="370840">
                <a:tc>
                  <a:txBody>
                    <a:bodyPr/>
                    <a:lstStyle/>
                    <a:p>
                      <a:r>
                        <a:rPr lang="en-US" sz="1400"/>
                        <a:t>Math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3-5</a:t>
                      </a:r>
                    </a:p>
                    <a:p>
                      <a:endParaRPr lang="en-US" sz="1400"/>
                    </a:p>
                  </a:txBody>
                  <a:tcPr/>
                </a:tc>
                <a:tc>
                  <a:txBody>
                    <a:bodyPr/>
                    <a:lstStyle/>
                    <a:p>
                      <a:r>
                        <a:rPr lang="en-US" sz="1400"/>
                        <a:t>1:30</a:t>
                      </a:r>
                    </a:p>
                  </a:txBody>
                  <a:tcPr/>
                </a:tc>
                <a:tc>
                  <a:txBody>
                    <a:bodyPr/>
                    <a:lstStyle/>
                    <a:p>
                      <a:r>
                        <a:rPr lang="en-US" sz="1400"/>
                        <a:t>1:00</a:t>
                      </a:r>
                    </a:p>
                  </a:txBody>
                  <a:tcPr/>
                </a:tc>
                <a:tc>
                  <a:txBody>
                    <a:bodyPr/>
                    <a:lstStyle/>
                    <a:p>
                      <a:r>
                        <a:rPr lang="en-US" sz="1400"/>
                        <a:t>2:30</a:t>
                      </a:r>
                    </a:p>
                  </a:txBody>
                  <a:tcPr/>
                </a:tc>
                <a:extLst>
                  <a:ext uri="{0D108BD9-81ED-4DB2-BD59-A6C34878D82A}">
                    <a16:rowId xmlns:a16="http://schemas.microsoft.com/office/drawing/2014/main" val="3070001526"/>
                  </a:ext>
                </a:extLst>
              </a:tr>
              <a:tr h="370840">
                <a:tc>
                  <a:txBody>
                    <a:bodyPr/>
                    <a:lstStyle/>
                    <a:p>
                      <a:r>
                        <a:rPr lang="en-US" sz="1400"/>
                        <a:t>English Language Arts</a:t>
                      </a:r>
                    </a:p>
                  </a:txBody>
                  <a:tcPr/>
                </a:tc>
                <a:tc>
                  <a:txBody>
                    <a:bodyPr/>
                    <a:lstStyle/>
                    <a:p>
                      <a:r>
                        <a:rPr lang="en-US" sz="1400"/>
                        <a:t>6-8</a:t>
                      </a:r>
                    </a:p>
                  </a:txBody>
                  <a:tcPr/>
                </a:tc>
                <a:tc>
                  <a:txBody>
                    <a:bodyPr/>
                    <a:lstStyle/>
                    <a:p>
                      <a:r>
                        <a:rPr lang="en-US" sz="1400"/>
                        <a:t>1:30</a:t>
                      </a:r>
                    </a:p>
                  </a:txBody>
                  <a:tcPr/>
                </a:tc>
                <a:tc>
                  <a:txBody>
                    <a:bodyPr/>
                    <a:lstStyle/>
                    <a:p>
                      <a:r>
                        <a:rPr lang="en-US" sz="1400"/>
                        <a:t>N/A</a:t>
                      </a:r>
                    </a:p>
                  </a:txBody>
                  <a:tcPr/>
                </a:tc>
                <a:tc>
                  <a:txBody>
                    <a:bodyPr/>
                    <a:lstStyle/>
                    <a:p>
                      <a:r>
                        <a:rPr lang="en-US" sz="1400"/>
                        <a:t>1:30</a:t>
                      </a:r>
                    </a:p>
                  </a:txBody>
                  <a:tcPr/>
                </a:tc>
                <a:extLst>
                  <a:ext uri="{0D108BD9-81ED-4DB2-BD59-A6C34878D82A}">
                    <a16:rowId xmlns:a16="http://schemas.microsoft.com/office/drawing/2014/main" val="770756926"/>
                  </a:ext>
                </a:extLst>
              </a:tr>
              <a:tr h="370840">
                <a:tc>
                  <a:txBody>
                    <a:bodyPr/>
                    <a:lstStyle/>
                    <a:p>
                      <a:r>
                        <a:rPr lang="en-US" sz="1400"/>
                        <a:t>Math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6-8</a:t>
                      </a:r>
                    </a:p>
                    <a:p>
                      <a:endParaRPr lang="en-US" sz="1400"/>
                    </a:p>
                  </a:txBody>
                  <a:tcPr/>
                </a:tc>
                <a:tc>
                  <a:txBody>
                    <a:bodyPr/>
                    <a:lstStyle/>
                    <a:p>
                      <a:r>
                        <a:rPr lang="en-US" sz="1400"/>
                        <a:t>2:00</a:t>
                      </a:r>
                    </a:p>
                  </a:txBody>
                  <a:tcPr/>
                </a:tc>
                <a:tc>
                  <a:txBody>
                    <a:bodyPr/>
                    <a:lstStyle/>
                    <a:p>
                      <a:r>
                        <a:rPr lang="en-US" sz="1400"/>
                        <a:t>1:00</a:t>
                      </a:r>
                    </a:p>
                  </a:txBody>
                  <a:tcPr/>
                </a:tc>
                <a:tc>
                  <a:txBody>
                    <a:bodyPr/>
                    <a:lstStyle/>
                    <a:p>
                      <a:r>
                        <a:rPr lang="en-US" sz="1400"/>
                        <a:t>3:00</a:t>
                      </a:r>
                    </a:p>
                  </a:txBody>
                  <a:tcPr/>
                </a:tc>
                <a:extLst>
                  <a:ext uri="{0D108BD9-81ED-4DB2-BD59-A6C34878D82A}">
                    <a16:rowId xmlns:a16="http://schemas.microsoft.com/office/drawing/2014/main" val="27280822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Both English Language Arts and Math</a:t>
                      </a:r>
                    </a:p>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3-5</a:t>
                      </a:r>
                    </a:p>
                    <a:p>
                      <a:endParaRPr lang="en-US" sz="1400"/>
                    </a:p>
                  </a:txBody>
                  <a:tcPr/>
                </a:tc>
                <a:tc>
                  <a:txBody>
                    <a:bodyPr/>
                    <a:lstStyle/>
                    <a:p>
                      <a:r>
                        <a:rPr lang="en-US" sz="1400"/>
                        <a:t>3:00</a:t>
                      </a:r>
                    </a:p>
                  </a:txBody>
                  <a:tcPr/>
                </a:tc>
                <a:tc>
                  <a:txBody>
                    <a:bodyPr/>
                    <a:lstStyle/>
                    <a:p>
                      <a:r>
                        <a:rPr lang="en-US" sz="1400"/>
                        <a:t>1:00</a:t>
                      </a:r>
                    </a:p>
                  </a:txBody>
                  <a:tcPr/>
                </a:tc>
                <a:tc>
                  <a:txBody>
                    <a:bodyPr/>
                    <a:lstStyle/>
                    <a:p>
                      <a:r>
                        <a:rPr lang="en-US" sz="1400"/>
                        <a:t>4:00</a:t>
                      </a:r>
                    </a:p>
                  </a:txBody>
                  <a:tcPr/>
                </a:tc>
                <a:extLst>
                  <a:ext uri="{0D108BD9-81ED-4DB2-BD59-A6C34878D82A}">
                    <a16:rowId xmlns:a16="http://schemas.microsoft.com/office/drawing/2014/main" val="993458799"/>
                  </a:ext>
                </a:extLst>
              </a:tr>
              <a:tr h="370840">
                <a:tc>
                  <a:txBody>
                    <a:bodyPr/>
                    <a:lstStyle/>
                    <a:p>
                      <a:r>
                        <a:rPr lang="en-US" sz="1400"/>
                        <a:t>Both English Language Arts and Math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6-8</a:t>
                      </a:r>
                    </a:p>
                    <a:p>
                      <a:endParaRPr lang="en-US" sz="1400"/>
                    </a:p>
                  </a:txBody>
                  <a:tcPr/>
                </a:tc>
                <a:tc>
                  <a:txBody>
                    <a:bodyPr/>
                    <a:lstStyle/>
                    <a:p>
                      <a:r>
                        <a:rPr lang="en-US" sz="1400"/>
                        <a:t>3:30</a:t>
                      </a:r>
                    </a:p>
                  </a:txBody>
                  <a:tcPr/>
                </a:tc>
                <a:tc>
                  <a:txBody>
                    <a:bodyPr/>
                    <a:lstStyle/>
                    <a:p>
                      <a:r>
                        <a:rPr lang="en-US" sz="1400"/>
                        <a:t>1:00</a:t>
                      </a:r>
                    </a:p>
                  </a:txBody>
                  <a:tcPr/>
                </a:tc>
                <a:tc>
                  <a:txBody>
                    <a:bodyPr/>
                    <a:lstStyle/>
                    <a:p>
                      <a:r>
                        <a:rPr lang="en-US" sz="1400"/>
                        <a:t>4:30</a:t>
                      </a:r>
                    </a:p>
                  </a:txBody>
                  <a:tcPr/>
                </a:tc>
                <a:extLst>
                  <a:ext uri="{0D108BD9-81ED-4DB2-BD59-A6C34878D82A}">
                    <a16:rowId xmlns:a16="http://schemas.microsoft.com/office/drawing/2014/main" val="2672439089"/>
                  </a:ext>
                </a:extLst>
              </a:tr>
            </a:tbl>
          </a:graphicData>
        </a:graphic>
      </p:graphicFrame>
    </p:spTree>
    <p:extLst>
      <p:ext uri="{BB962C8B-B14F-4D97-AF65-F5344CB8AC3E}">
        <p14:creationId xmlns:p14="http://schemas.microsoft.com/office/powerpoint/2010/main" val="56179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2A90-3139-19BE-9168-AF94E989E418}"/>
            </a:ext>
          </a:extLst>
        </p:cNvPr>
        <p:cNvGrpSpPr/>
        <p:nvPr/>
      </p:nvGrpSpPr>
      <p:grpSpPr>
        <a:xfrm>
          <a:off x="0" y="0"/>
          <a:ext cx="0" cy="0"/>
          <a:chOff x="0" y="0"/>
          <a:chExt cx="0" cy="0"/>
        </a:xfrm>
      </p:grpSpPr>
      <p:sp>
        <p:nvSpPr>
          <p:cNvPr id="2" name="Title 1" descr="Meet the Assessment Team">
            <a:extLst>
              <a:ext uri="{FF2B5EF4-FFF2-40B4-BE49-F238E27FC236}">
                <a16:creationId xmlns:a16="http://schemas.microsoft.com/office/drawing/2014/main" id="{E58DFF4F-0870-7C21-CC76-4195D963A57F}"/>
              </a:ext>
            </a:extLst>
          </p:cNvPr>
          <p:cNvSpPr>
            <a:spLocks noGrp="1"/>
          </p:cNvSpPr>
          <p:nvPr>
            <p:ph type="title" idx="4294967295"/>
          </p:nvPr>
        </p:nvSpPr>
        <p:spPr>
          <a:xfrm>
            <a:off x="1821656" y="0"/>
            <a:ext cx="8548688" cy="1244600"/>
          </a:xfrm>
        </p:spPr>
        <p:txBody>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Meet the Assessment Team</a:t>
            </a:r>
          </a:p>
        </p:txBody>
      </p:sp>
      <p:sp>
        <p:nvSpPr>
          <p:cNvPr id="5" name="Content Placeholder 4">
            <a:extLst>
              <a:ext uri="{FF2B5EF4-FFF2-40B4-BE49-F238E27FC236}">
                <a16:creationId xmlns:a16="http://schemas.microsoft.com/office/drawing/2014/main" id="{774A5777-F7CF-91FF-03B2-C4F4ADECBE95}"/>
              </a:ext>
            </a:extLst>
          </p:cNvPr>
          <p:cNvSpPr>
            <a:spLocks noGrp="1"/>
          </p:cNvSpPr>
          <p:nvPr>
            <p:ph idx="1"/>
          </p:nvPr>
        </p:nvSpPr>
        <p:spPr>
          <a:xfrm>
            <a:off x="1066800" y="1356082"/>
            <a:ext cx="10058400" cy="4602590"/>
          </a:xfrm>
        </p:spPr>
        <p:txBody>
          <a:bodyPr>
            <a:normAutofit fontScale="85000" lnSpcReduction="20000"/>
          </a:bodyPr>
          <a:lstStyle/>
          <a:p>
            <a:pPr marL="0" indent="0">
              <a:lnSpc>
                <a:spcPct val="120000"/>
              </a:lnSpc>
              <a:spcBef>
                <a:spcPts val="600"/>
              </a:spcBef>
              <a:buNone/>
            </a:pPr>
            <a:r>
              <a:rPr lang="en-US" sz="2900" b="1">
                <a:latin typeface="+mn-lt"/>
              </a:rPr>
              <a:t>Smarter Balanced/Interims</a:t>
            </a:r>
          </a:p>
          <a:p>
            <a:pPr marL="0" indent="0">
              <a:lnSpc>
                <a:spcPct val="120000"/>
              </a:lnSpc>
              <a:spcBef>
                <a:spcPts val="600"/>
              </a:spcBef>
              <a:buNone/>
            </a:pPr>
            <a:r>
              <a:rPr lang="en-US" sz="2900">
                <a:latin typeface="+mn-lt"/>
              </a:rPr>
              <a:t>State Policy Test Administration Questions</a:t>
            </a:r>
          </a:p>
          <a:p>
            <a:pPr marL="0" indent="0">
              <a:lnSpc>
                <a:spcPct val="120000"/>
              </a:lnSpc>
              <a:spcBef>
                <a:spcPts val="600"/>
              </a:spcBef>
              <a:buNone/>
            </a:pPr>
            <a:r>
              <a:rPr lang="en-US" sz="2900">
                <a:latin typeface="+mn-lt"/>
              </a:rPr>
              <a:t>Appeals/Reporting of Security Breaches</a:t>
            </a:r>
          </a:p>
          <a:p>
            <a:pPr marL="0" indent="0">
              <a:lnSpc>
                <a:spcPct val="120000"/>
              </a:lnSpc>
              <a:spcBef>
                <a:spcPts val="600"/>
              </a:spcBef>
              <a:buNone/>
            </a:pPr>
            <a:r>
              <a:rPr lang="en-US" sz="2900" b="1">
                <a:solidFill>
                  <a:schemeClr val="accent1">
                    <a:lumMod val="75000"/>
                  </a:schemeClr>
                </a:solidFill>
                <a:latin typeface="+mn-lt"/>
              </a:rPr>
              <a:t>Cristi Alberino, Ph.D.</a:t>
            </a:r>
          </a:p>
          <a:p>
            <a:pPr marL="0" indent="0">
              <a:lnSpc>
                <a:spcPct val="120000"/>
              </a:lnSpc>
              <a:spcBef>
                <a:spcPts val="600"/>
              </a:spcBef>
              <a:buNone/>
            </a:pPr>
            <a:r>
              <a:rPr lang="en-US" sz="2900" b="0" u="sng" strike="noStrike">
                <a:solidFill>
                  <a:srgbClr val="0563C1"/>
                </a:solidFill>
                <a:effectLst/>
                <a:latin typeface="+mn-lt"/>
                <a:hlinkClick r:id="rId3"/>
              </a:rPr>
              <a:t>Cristi.Alberino@ct.gov</a:t>
            </a:r>
            <a:r>
              <a:rPr lang="en-US" sz="2900" b="0" u="none" strike="noStrike">
                <a:solidFill>
                  <a:srgbClr val="44546A"/>
                </a:solidFill>
                <a:effectLst/>
                <a:latin typeface="+mn-lt"/>
              </a:rPr>
              <a:t>; (</a:t>
            </a:r>
            <a:r>
              <a:rPr lang="en-US" sz="2900">
                <a:solidFill>
                  <a:srgbClr val="000000"/>
                </a:solidFill>
                <a:latin typeface="+mn-lt"/>
              </a:rPr>
              <a:t>8</a:t>
            </a:r>
            <a:r>
              <a:rPr lang="en-US" sz="2900" b="0" u="none" strike="noStrike">
                <a:solidFill>
                  <a:srgbClr val="000000"/>
                </a:solidFill>
                <a:effectLst/>
                <a:latin typeface="+mn-lt"/>
              </a:rPr>
              <a:t>60)</a:t>
            </a:r>
            <a:r>
              <a:rPr lang="en-US" sz="2900">
                <a:solidFill>
                  <a:srgbClr val="000000"/>
                </a:solidFill>
                <a:latin typeface="+mn-lt"/>
              </a:rPr>
              <a:t> </a:t>
            </a:r>
            <a:r>
              <a:rPr lang="en-US" sz="2900" b="0" u="none" strike="noStrike">
                <a:solidFill>
                  <a:srgbClr val="000000"/>
                </a:solidFill>
                <a:effectLst/>
                <a:latin typeface="+mn-lt"/>
              </a:rPr>
              <a:t>713-686</a:t>
            </a:r>
            <a:r>
              <a:rPr lang="en-US" sz="2900" b="0" i="0" u="none" strike="noStrike">
                <a:solidFill>
                  <a:srgbClr val="000000"/>
                </a:solidFill>
                <a:effectLst/>
                <a:latin typeface="+mn-lt"/>
              </a:rPr>
              <a:t>2</a:t>
            </a:r>
            <a:r>
              <a:rPr lang="en-US" sz="2900" b="0" i="0">
                <a:solidFill>
                  <a:srgbClr val="000000"/>
                </a:solidFill>
                <a:effectLst/>
                <a:latin typeface="+mn-lt"/>
              </a:rPr>
              <a:t>​</a:t>
            </a:r>
          </a:p>
          <a:p>
            <a:pPr marL="0" indent="0">
              <a:buNone/>
            </a:pPr>
            <a:endParaRPr lang="en-US" sz="3000" noProof="0">
              <a:solidFill>
                <a:srgbClr val="000000"/>
              </a:solidFill>
              <a:latin typeface="+mn-lt"/>
              <a:cs typeface="Arial" panose="020B0604020202020204" pitchFamily="34" charset="0"/>
            </a:endParaRPr>
          </a:p>
          <a:p>
            <a:pPr marL="0" indent="0" rtl="0" fontAlgn="base">
              <a:buNone/>
            </a:pPr>
            <a:r>
              <a:rPr lang="en-US" sz="3200" b="1" i="0" u="none" strike="noStrike">
                <a:solidFill>
                  <a:srgbClr val="000000"/>
                </a:solidFill>
                <a:effectLst/>
                <a:latin typeface="+mn-lt"/>
              </a:rPr>
              <a:t>NGSS</a:t>
            </a:r>
            <a:r>
              <a:rPr lang="en-US" sz="3200" b="0" i="0">
                <a:solidFill>
                  <a:srgbClr val="000000"/>
                </a:solidFill>
                <a:effectLst/>
                <a:latin typeface="+mn-lt"/>
              </a:rPr>
              <a:t>​</a:t>
            </a:r>
          </a:p>
          <a:p>
            <a:pPr marL="0" indent="0" rtl="0" fontAlgn="base">
              <a:buNone/>
            </a:pPr>
            <a:r>
              <a:rPr lang="en-US" sz="3000" b="0" i="0">
                <a:solidFill>
                  <a:srgbClr val="000000"/>
                </a:solidFill>
                <a:effectLst/>
                <a:latin typeface="+mn-lt"/>
              </a:rPr>
              <a:t>State Policy Test Administration Questions​</a:t>
            </a:r>
          </a:p>
          <a:p>
            <a:pPr marL="0" indent="0" rtl="0" fontAlgn="base">
              <a:buNone/>
            </a:pPr>
            <a:r>
              <a:rPr lang="en-US" sz="3000" b="1" i="0" u="none" strike="noStrike">
                <a:solidFill>
                  <a:schemeClr val="accent1">
                    <a:lumMod val="75000"/>
                  </a:schemeClr>
                </a:solidFill>
                <a:effectLst/>
                <a:latin typeface="+mn-lt"/>
              </a:rPr>
              <a:t>Jeff Greig</a:t>
            </a:r>
            <a:r>
              <a:rPr lang="en-US" sz="3000" b="1" i="0">
                <a:solidFill>
                  <a:srgbClr val="0000FF"/>
                </a:solidFill>
                <a:effectLst/>
                <a:latin typeface="+mn-lt"/>
              </a:rPr>
              <a:t>​</a:t>
            </a:r>
            <a:endParaRPr lang="en-US" sz="3000" b="1" i="0">
              <a:solidFill>
                <a:srgbClr val="000000"/>
              </a:solidFill>
              <a:effectLst/>
              <a:latin typeface="+mn-lt"/>
            </a:endParaRPr>
          </a:p>
          <a:p>
            <a:pPr marL="0" indent="0" rtl="0" fontAlgn="base">
              <a:buNone/>
            </a:pPr>
            <a:r>
              <a:rPr lang="en-US" sz="3000" b="0" i="0" u="sng" strike="noStrike">
                <a:solidFill>
                  <a:srgbClr val="0563C1"/>
                </a:solidFill>
                <a:effectLst/>
                <a:latin typeface="+mn-lt"/>
                <a:hlinkClick r:id="rId4"/>
              </a:rPr>
              <a:t>Jeff.greig@ct.gov</a:t>
            </a:r>
            <a:r>
              <a:rPr lang="en-US" sz="3000" b="0" i="0" u="none" strike="noStrike">
                <a:solidFill>
                  <a:srgbClr val="0000FF"/>
                </a:solidFill>
                <a:effectLst/>
                <a:latin typeface="+mn-lt"/>
              </a:rPr>
              <a:t>; </a:t>
            </a:r>
            <a:r>
              <a:rPr lang="en-US" sz="3000" b="0" i="0" u="none" strike="noStrike">
                <a:solidFill>
                  <a:srgbClr val="000000"/>
                </a:solidFill>
                <a:effectLst/>
                <a:latin typeface="+mn-lt"/>
              </a:rPr>
              <a:t>(860) 713-6748</a:t>
            </a:r>
          </a:p>
        </p:txBody>
      </p:sp>
      <p:pic>
        <p:nvPicPr>
          <p:cNvPr id="3" name="Picture 2" descr="Photo of Cristi Alberino, Education Consultant, Smarter Balanced Summative and Interim Assessments.">
            <a:extLst>
              <a:ext uri="{FF2B5EF4-FFF2-40B4-BE49-F238E27FC236}">
                <a16:creationId xmlns:a16="http://schemas.microsoft.com/office/drawing/2014/main" id="{F0F9247B-73EE-6BA3-CFCF-6BEE944AE084}"/>
              </a:ext>
            </a:extLst>
          </p:cNvPr>
          <p:cNvPicPr>
            <a:picLocks noChangeAspect="1" noChangeArrowheads="1"/>
          </p:cNvPicPr>
          <p:nvPr/>
        </p:nvPicPr>
        <p:blipFill>
          <a:blip r:embed="rId5"/>
          <a:srcRect l="24979" r="24979"/>
          <a:stretch/>
        </p:blipFill>
        <p:spPr bwMode="auto">
          <a:xfrm>
            <a:off x="9093759" y="1654449"/>
            <a:ext cx="1332021" cy="1774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Photo of Jeff Greig, Education Consultant, Next Generation Science Standards Assessments.">
            <a:extLst>
              <a:ext uri="{FF2B5EF4-FFF2-40B4-BE49-F238E27FC236}">
                <a16:creationId xmlns:a16="http://schemas.microsoft.com/office/drawing/2014/main" id="{D8586CC9-1F31-E350-A64A-44EA44789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3759" y="4184121"/>
            <a:ext cx="1332021" cy="177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38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C6171-A49D-8B42-8279-6C1158ECFFA4}"/>
            </a:ext>
          </a:extLst>
        </p:cNvPr>
        <p:cNvGrpSpPr/>
        <p:nvPr/>
      </p:nvGrpSpPr>
      <p:grpSpPr>
        <a:xfrm>
          <a:off x="0" y="0"/>
          <a:ext cx="0" cy="0"/>
          <a:chOff x="0" y="0"/>
          <a:chExt cx="0" cy="0"/>
        </a:xfrm>
      </p:grpSpPr>
      <p:sp>
        <p:nvSpPr>
          <p:cNvPr id="7" name="Title 6" descr="Test Monitoring and Security">
            <a:extLst>
              <a:ext uri="{FF2B5EF4-FFF2-40B4-BE49-F238E27FC236}">
                <a16:creationId xmlns:a16="http://schemas.microsoft.com/office/drawing/2014/main" id="{9BE839DF-DFB4-2ED1-38C4-E0F3ADCE58A9}"/>
              </a:ext>
            </a:extLst>
          </p:cNvPr>
          <p:cNvSpPr>
            <a:spLocks noGrp="1"/>
          </p:cNvSpPr>
          <p:nvPr>
            <p:ph type="title"/>
          </p:nvPr>
        </p:nvSpPr>
        <p:spPr>
          <a:xfrm>
            <a:off x="838200" y="3638550"/>
            <a:ext cx="10515600" cy="765290"/>
          </a:xfrm>
        </p:spPr>
        <p:txBody>
          <a:bodyPr>
            <a:normAutofit/>
          </a:bodyPr>
          <a:lstStyle/>
          <a:p>
            <a:r>
              <a:rPr lang="en-US">
                <a:latin typeface="+mn-lt"/>
              </a:rPr>
              <a:t>Test Monitoring and Security</a:t>
            </a:r>
          </a:p>
        </p:txBody>
      </p:sp>
    </p:spTree>
    <p:extLst>
      <p:ext uri="{BB962C8B-B14F-4D97-AF65-F5344CB8AC3E}">
        <p14:creationId xmlns:p14="http://schemas.microsoft.com/office/powerpoint/2010/main" val="466641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293E9-E9B6-C1C0-9C78-7BA665F82819}"/>
            </a:ext>
          </a:extLst>
        </p:cNvPr>
        <p:cNvGrpSpPr/>
        <p:nvPr/>
      </p:nvGrpSpPr>
      <p:grpSpPr>
        <a:xfrm>
          <a:off x="0" y="0"/>
          <a:ext cx="0" cy="0"/>
          <a:chOff x="0" y="0"/>
          <a:chExt cx="0" cy="0"/>
        </a:xfrm>
      </p:grpSpPr>
      <p:sp>
        <p:nvSpPr>
          <p:cNvPr id="2" name="Title 1" descr="Test Security">
            <a:extLst>
              <a:ext uri="{FF2B5EF4-FFF2-40B4-BE49-F238E27FC236}">
                <a16:creationId xmlns:a16="http://schemas.microsoft.com/office/drawing/2014/main" id="{54D2C2CD-3D3E-BF42-EBBC-C78B77B88A64}"/>
              </a:ext>
            </a:extLst>
          </p:cNvPr>
          <p:cNvSpPr>
            <a:spLocks noGrp="1"/>
          </p:cNvSpPr>
          <p:nvPr>
            <p:ph type="title" idx="4294967295"/>
          </p:nvPr>
        </p:nvSpPr>
        <p:spPr>
          <a:xfrm>
            <a:off x="1970642" y="-18709"/>
            <a:ext cx="8548688" cy="1244600"/>
          </a:xfrm>
        </p:spPr>
        <p:txBody>
          <a:bodyPr/>
          <a:lstStyle/>
          <a:p>
            <a:r>
              <a:rPr lang="en-US">
                <a:solidFill>
                  <a:schemeClr val="bg1"/>
                </a:solidFill>
              </a:rPr>
              <a:t>Test Security</a:t>
            </a:r>
          </a:p>
        </p:txBody>
      </p:sp>
      <p:sp>
        <p:nvSpPr>
          <p:cNvPr id="3" name="Content Placeholder 2">
            <a:extLst>
              <a:ext uri="{FF2B5EF4-FFF2-40B4-BE49-F238E27FC236}">
                <a16:creationId xmlns:a16="http://schemas.microsoft.com/office/drawing/2014/main" id="{18E97224-5195-6DE7-7FDB-20F302ACD38A}"/>
              </a:ext>
            </a:extLst>
          </p:cNvPr>
          <p:cNvSpPr txBox="1">
            <a:spLocks/>
          </p:cNvSpPr>
          <p:nvPr/>
        </p:nvSpPr>
        <p:spPr>
          <a:xfrm>
            <a:off x="1066800" y="1811425"/>
            <a:ext cx="10058400" cy="4206887"/>
          </a:xfrm>
          <a:prstGeom prst="rect">
            <a:avLst/>
          </a:prstGeom>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2400">
                <a:cs typeface="Arial" panose="020B0604020202020204" pitchFamily="34" charset="0"/>
              </a:rPr>
              <a:t>Breaches of test security include, but are not limited to:</a:t>
            </a:r>
          </a:p>
          <a:p>
            <a:pPr marL="365760" lvl="1">
              <a:lnSpc>
                <a:spcPct val="100000"/>
              </a:lnSpc>
              <a:spcBef>
                <a:spcPts val="600"/>
              </a:spcBef>
            </a:pPr>
            <a:r>
              <a:rPr lang="en-US">
                <a:cs typeface="Arial" panose="020B0604020202020204" pitchFamily="34" charset="0"/>
              </a:rPr>
              <a:t>Analyzing/copying test items </a:t>
            </a:r>
          </a:p>
          <a:p>
            <a:pPr marL="365760" lvl="1">
              <a:lnSpc>
                <a:spcPct val="100000"/>
              </a:lnSpc>
              <a:spcBef>
                <a:spcPts val="600"/>
              </a:spcBef>
            </a:pPr>
            <a:r>
              <a:rPr lang="en-US">
                <a:cs typeface="Arial" panose="020B0604020202020204" pitchFamily="34" charset="0"/>
              </a:rPr>
              <a:t>Coaching students</a:t>
            </a:r>
          </a:p>
          <a:p>
            <a:pPr marL="365760" lvl="1">
              <a:lnSpc>
                <a:spcPct val="100000"/>
              </a:lnSpc>
              <a:spcBef>
                <a:spcPts val="600"/>
              </a:spcBef>
            </a:pPr>
            <a:r>
              <a:rPr lang="en-US">
                <a:cs typeface="Arial" panose="020B0604020202020204" pitchFamily="34" charset="0"/>
              </a:rPr>
              <a:t>Giving students answers and/or changing students’ answers</a:t>
            </a:r>
          </a:p>
          <a:p>
            <a:pPr marL="365760" lvl="1">
              <a:lnSpc>
                <a:spcPct val="100000"/>
              </a:lnSpc>
              <a:spcBef>
                <a:spcPts val="600"/>
              </a:spcBef>
            </a:pPr>
            <a:r>
              <a:rPr lang="en-US">
                <a:cs typeface="Arial" panose="020B0604020202020204" pitchFamily="34" charset="0"/>
              </a:rPr>
              <a:t>Allowing students access to digital, electronic, or manual devices (except approved accommodations)</a:t>
            </a:r>
          </a:p>
          <a:p>
            <a:pPr marL="365760" lvl="1">
              <a:lnSpc>
                <a:spcPct val="100000"/>
              </a:lnSpc>
              <a:spcBef>
                <a:spcPts val="600"/>
              </a:spcBef>
            </a:pPr>
            <a:r>
              <a:rPr lang="en-US">
                <a:cs typeface="Arial" panose="020B0604020202020204" pitchFamily="34" charset="0"/>
              </a:rPr>
              <a:t>Unauthorized log-in to the Test Delivery System</a:t>
            </a:r>
          </a:p>
          <a:p>
            <a:pPr marL="137171" lvl="1" indent="0">
              <a:lnSpc>
                <a:spcPct val="100000"/>
              </a:lnSpc>
              <a:spcBef>
                <a:spcPts val="600"/>
              </a:spcBef>
              <a:buFont typeface="Arial" panose="020B0604020202020204" pitchFamily="34" charset="0"/>
              <a:buNone/>
            </a:pPr>
            <a:endParaRPr lang="en-US" b="1">
              <a:cs typeface="Arial" panose="020B0604020202020204" pitchFamily="34" charset="0"/>
            </a:endParaRPr>
          </a:p>
          <a:p>
            <a:pPr marL="137171" lvl="1" indent="0">
              <a:lnSpc>
                <a:spcPct val="100000"/>
              </a:lnSpc>
              <a:spcBef>
                <a:spcPts val="600"/>
              </a:spcBef>
              <a:buFont typeface="Arial" panose="020B0604020202020204" pitchFamily="34" charset="0"/>
              <a:buNone/>
            </a:pPr>
            <a:r>
              <a:rPr lang="en-US" b="1">
                <a:cs typeface="Arial" panose="020B0604020202020204" pitchFamily="34" charset="0"/>
              </a:rPr>
              <a:t>Cell phones (including Smart Watches) used by students are strictly prohibited!</a:t>
            </a:r>
          </a:p>
        </p:txBody>
      </p:sp>
    </p:spTree>
    <p:extLst>
      <p:ext uri="{BB962C8B-B14F-4D97-AF65-F5344CB8AC3E}">
        <p14:creationId xmlns:p14="http://schemas.microsoft.com/office/powerpoint/2010/main" val="3317217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09BD6-901E-8216-130B-1DB14BD7F1D4}"/>
            </a:ext>
          </a:extLst>
        </p:cNvPr>
        <p:cNvGrpSpPr/>
        <p:nvPr/>
      </p:nvGrpSpPr>
      <p:grpSpPr>
        <a:xfrm>
          <a:off x="0" y="0"/>
          <a:ext cx="0" cy="0"/>
          <a:chOff x="0" y="0"/>
          <a:chExt cx="0" cy="0"/>
        </a:xfrm>
      </p:grpSpPr>
      <p:sp>
        <p:nvSpPr>
          <p:cNvPr id="2" name="Title 1" descr="Test Security and Proctoring">
            <a:extLst>
              <a:ext uri="{FF2B5EF4-FFF2-40B4-BE49-F238E27FC236}">
                <a16:creationId xmlns:a16="http://schemas.microsoft.com/office/drawing/2014/main" id="{2A475771-701D-B562-C966-B2B43C09376D}"/>
              </a:ext>
            </a:extLst>
          </p:cNvPr>
          <p:cNvSpPr>
            <a:spLocks noGrp="1"/>
          </p:cNvSpPr>
          <p:nvPr>
            <p:ph type="title" idx="4294967295"/>
          </p:nvPr>
        </p:nvSpPr>
        <p:spPr>
          <a:xfrm>
            <a:off x="1970642" y="-18709"/>
            <a:ext cx="8548688" cy="1244600"/>
          </a:xfrm>
        </p:spPr>
        <p:txBody>
          <a:bodyPr/>
          <a:lstStyle/>
          <a:p>
            <a:r>
              <a:rPr lang="en-US">
                <a:solidFill>
                  <a:schemeClr val="bg1"/>
                </a:solidFill>
              </a:rPr>
              <a:t>Test Security and Proctoring</a:t>
            </a:r>
          </a:p>
        </p:txBody>
      </p:sp>
      <p:sp>
        <p:nvSpPr>
          <p:cNvPr id="5" name="TextBox 4">
            <a:extLst>
              <a:ext uri="{FF2B5EF4-FFF2-40B4-BE49-F238E27FC236}">
                <a16:creationId xmlns:a16="http://schemas.microsoft.com/office/drawing/2014/main" id="{BE3AEF9D-ED51-0B24-FB79-8CC5A4A34D51}"/>
              </a:ext>
            </a:extLst>
          </p:cNvPr>
          <p:cNvSpPr txBox="1"/>
          <p:nvPr/>
        </p:nvSpPr>
        <p:spPr>
          <a:xfrm>
            <a:off x="782198" y="1430835"/>
            <a:ext cx="10047383" cy="4801314"/>
          </a:xfrm>
          <a:prstGeom prst="rect">
            <a:avLst/>
          </a:prstGeom>
          <a:noFill/>
        </p:spPr>
        <p:txBody>
          <a:bodyPr wrap="square">
            <a:spAutoFit/>
          </a:bodyPr>
          <a:lstStyle/>
          <a:p>
            <a:pPr marL="285750" indent="-285750">
              <a:buFont typeface="Arial" panose="020B0604020202020204" pitchFamily="34" charset="0"/>
              <a:buChar char="•"/>
            </a:pPr>
            <a:r>
              <a:rPr lang="en-US" sz="1800">
                <a:cs typeface="Arial" panose="020B0604020202020204" pitchFamily="34" charset="0"/>
              </a:rPr>
              <a:t>Violation of test security is a serious matter with far-reaching consequences. Breaches of test security include, but are not limited to, copying or photographing of test materials, failing to return test materials, </a:t>
            </a:r>
            <a:r>
              <a:rPr lang="en-US" sz="1800" b="1">
                <a:cs typeface="Arial" panose="020B0604020202020204" pitchFamily="34" charset="0"/>
              </a:rPr>
              <a:t>coaching students, giving students answers, and/or changing students’ answers</a:t>
            </a:r>
            <a:r>
              <a:rPr lang="en-US" sz="1800">
                <a:cs typeface="Arial" panose="020B0604020202020204" pitchFamily="34" charset="0"/>
              </a:rPr>
              <a:t>. Such acts may lead to the invalidation of an entire school district’s student test scores, disruption of the test system statewide, and legal action against the individual(s) committing the breach. A breach of test security may be dealt with as a violation of the Code of Professional Responsibility for Teachers, as well as a violation of other pertinent state and federal law and regulation. The Connecticut State Department of Education will investigate all such matters and pursue appropriate follow-up action. Any person found to have intentionally breached the security of the test system may be subject to sanctions including, but not limited to, disciplinary action by a local board of education, the revocation of Connecticut teaching certification by the State Board of Education,* and civil liability pursuant to federal copyright law.</a:t>
            </a:r>
          </a:p>
          <a:p>
            <a:pPr marL="285750" indent="-285750">
              <a:buFont typeface="Arial" panose="020B0604020202020204" pitchFamily="34" charset="0"/>
              <a:buChar char="•"/>
            </a:pPr>
            <a:r>
              <a:rPr lang="en-US" sz="1800">
                <a:cs typeface="Arial" panose="020B0604020202020204" pitchFamily="34" charset="0"/>
              </a:rPr>
              <a:t>*See Section 10-145b(i) (2) (E) of the Connecticut General Statutes, which reads in relevant part as follows: The State Board of Education may revoke any certificate, permit, or authorization issued pursuant to said sections if the holder is found to </a:t>
            </a:r>
            <a:r>
              <a:rPr lang="en-US" sz="1800" b="1">
                <a:cs typeface="Arial" panose="020B0604020202020204" pitchFamily="34" charset="0"/>
              </a:rPr>
              <a:t>have intentionally disclosed specific questions or answers to students</a:t>
            </a:r>
            <a:r>
              <a:rPr lang="en-US" sz="1800">
                <a:cs typeface="Arial" panose="020B0604020202020204" pitchFamily="34" charset="0"/>
              </a:rPr>
              <a:t>, or otherwise improperly breached the security of any administration of a mastery examination, pursuant to section 10-14n. </a:t>
            </a:r>
          </a:p>
        </p:txBody>
      </p:sp>
    </p:spTree>
    <p:extLst>
      <p:ext uri="{BB962C8B-B14F-4D97-AF65-F5344CB8AC3E}">
        <p14:creationId xmlns:p14="http://schemas.microsoft.com/office/powerpoint/2010/main" val="4063724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Test Security Definitions">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18709"/>
            <a:ext cx="8548688" cy="1244600"/>
          </a:xfrm>
        </p:spPr>
        <p:txBody>
          <a:bodyPr/>
          <a:lstStyle/>
          <a:p>
            <a:r>
              <a:rPr lang="en-US">
                <a:solidFill>
                  <a:schemeClr val="bg1"/>
                </a:solidFill>
              </a:rPr>
              <a:t>Test Security Definitions</a:t>
            </a:r>
          </a:p>
        </p:txBody>
      </p:sp>
      <p:graphicFrame>
        <p:nvGraphicFramePr>
          <p:cNvPr id="4" name="Table 3">
            <a:extLst>
              <a:ext uri="{FF2B5EF4-FFF2-40B4-BE49-F238E27FC236}">
                <a16:creationId xmlns:a16="http://schemas.microsoft.com/office/drawing/2014/main" id="{A19E2975-E259-FBB7-6CA6-34B30279598D}"/>
              </a:ext>
            </a:extLst>
          </p:cNvPr>
          <p:cNvGraphicFramePr>
            <a:graphicFrameLocks noGrp="1"/>
          </p:cNvGraphicFramePr>
          <p:nvPr>
            <p:extLst>
              <p:ext uri="{D42A27DB-BD31-4B8C-83A1-F6EECF244321}">
                <p14:modId xmlns:p14="http://schemas.microsoft.com/office/powerpoint/2010/main" val="3744819807"/>
              </p:ext>
            </p:extLst>
          </p:nvPr>
        </p:nvGraphicFramePr>
        <p:xfrm>
          <a:off x="1066800" y="1558911"/>
          <a:ext cx="10058400" cy="4939635"/>
        </p:xfrm>
        <a:graphic>
          <a:graphicData uri="http://schemas.openxmlformats.org/drawingml/2006/table">
            <a:tbl>
              <a:tblPr firstRow="1" bandRow="1">
                <a:tableStyleId>{5C22544A-7EE6-4342-B048-85BDC9FD1C3A}</a:tableStyleId>
              </a:tblPr>
              <a:tblGrid>
                <a:gridCol w="1751432">
                  <a:extLst>
                    <a:ext uri="{9D8B030D-6E8A-4147-A177-3AD203B41FA5}">
                      <a16:colId xmlns:a16="http://schemas.microsoft.com/office/drawing/2014/main" val="20000"/>
                    </a:ext>
                  </a:extLst>
                </a:gridCol>
                <a:gridCol w="8306968">
                  <a:extLst>
                    <a:ext uri="{9D8B030D-6E8A-4147-A177-3AD203B41FA5}">
                      <a16:colId xmlns:a16="http://schemas.microsoft.com/office/drawing/2014/main" val="20001"/>
                    </a:ext>
                  </a:extLst>
                </a:gridCol>
              </a:tblGrid>
              <a:tr h="375859">
                <a:tc>
                  <a:txBody>
                    <a:bodyPr/>
                    <a:lstStyle/>
                    <a:p>
                      <a:pPr algn="ctr"/>
                      <a:r>
                        <a:rPr lang="en-US" sz="2300">
                          <a:latin typeface="+mn-lt"/>
                          <a:cs typeface="Arial"/>
                        </a:rPr>
                        <a:t>Type </a:t>
                      </a:r>
                    </a:p>
                  </a:txBody>
                  <a:tcPr marL="67409" marR="67409" marT="33704" marB="33704" anchor="ctr"/>
                </a:tc>
                <a:tc>
                  <a:txBody>
                    <a:bodyPr/>
                    <a:lstStyle/>
                    <a:p>
                      <a:pPr algn="ctr"/>
                      <a:r>
                        <a:rPr lang="en-US" sz="2300">
                          <a:latin typeface="+mn-lt"/>
                          <a:cs typeface="Arial"/>
                        </a:rPr>
                        <a:t>Definition</a:t>
                      </a:r>
                    </a:p>
                  </a:txBody>
                  <a:tcPr marL="67409" marR="67409" marT="33704" marB="33704" anchor="ctr"/>
                </a:tc>
                <a:extLst>
                  <a:ext uri="{0D108BD9-81ED-4DB2-BD59-A6C34878D82A}">
                    <a16:rowId xmlns:a16="http://schemas.microsoft.com/office/drawing/2014/main" val="10000"/>
                  </a:ext>
                </a:extLst>
              </a:tr>
              <a:tr h="1582731">
                <a:tc>
                  <a:txBody>
                    <a:bodyPr/>
                    <a:lstStyle/>
                    <a:p>
                      <a:r>
                        <a:rPr lang="en-US" sz="2300" b="1" kern="1200">
                          <a:solidFill>
                            <a:schemeClr val="dk1"/>
                          </a:solidFill>
                          <a:effectLst/>
                          <a:latin typeface="+mn-lt"/>
                          <a:ea typeface="+mn-ea"/>
                          <a:cs typeface="Arial" panose="020B0604020202020204" pitchFamily="34" charset="0"/>
                        </a:rPr>
                        <a:t>Impropriety</a:t>
                      </a:r>
                      <a:endParaRPr lang="en-US" sz="2300"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r>
                        <a:rPr lang="en-US" sz="2300" kern="1200">
                          <a:solidFill>
                            <a:schemeClr val="dk1"/>
                          </a:solidFill>
                          <a:effectLst/>
                          <a:latin typeface="+mn-lt"/>
                          <a:ea typeface="+mn-ea"/>
                          <a:cs typeface="Arial" panose="020B0604020202020204" pitchFamily="34" charset="0"/>
                        </a:rPr>
                        <a:t>An incident that has </a:t>
                      </a:r>
                      <a:r>
                        <a:rPr lang="en-US" sz="2300" b="1" kern="1200">
                          <a:solidFill>
                            <a:schemeClr val="tx1"/>
                          </a:solidFill>
                          <a:effectLst/>
                          <a:latin typeface="+mn-lt"/>
                          <a:ea typeface="+mn-ea"/>
                          <a:cs typeface="Arial" panose="020B0604020202020204" pitchFamily="34" charset="0"/>
                        </a:rPr>
                        <a:t>a low impact </a:t>
                      </a:r>
                      <a:r>
                        <a:rPr lang="en-US" sz="2300" kern="1200">
                          <a:solidFill>
                            <a:schemeClr val="dk1"/>
                          </a:solidFill>
                          <a:effectLst/>
                          <a:latin typeface="+mn-lt"/>
                          <a:ea typeface="+mn-ea"/>
                          <a:cs typeface="Arial" panose="020B0604020202020204" pitchFamily="34" charset="0"/>
                        </a:rPr>
                        <a:t>on the individual or group of students testing and has a </a:t>
                      </a:r>
                      <a:r>
                        <a:rPr lang="en-US" sz="2300" b="1" kern="1200">
                          <a:solidFill>
                            <a:schemeClr val="tx1"/>
                          </a:solidFill>
                          <a:effectLst/>
                          <a:latin typeface="+mn-lt"/>
                          <a:ea typeface="+mn-ea"/>
                          <a:cs typeface="Arial" panose="020B0604020202020204" pitchFamily="34" charset="0"/>
                        </a:rPr>
                        <a:t>low risk of affecting student performance on the test, test security, or test validity</a:t>
                      </a:r>
                      <a:r>
                        <a:rPr lang="en-US" sz="2300" kern="1200">
                          <a:solidFill>
                            <a:schemeClr val="dk1"/>
                          </a:solidFill>
                          <a:effectLst/>
                          <a:latin typeface="+mn-lt"/>
                          <a:ea typeface="+mn-ea"/>
                          <a:cs typeface="Arial" panose="020B0604020202020204" pitchFamily="34" charset="0"/>
                        </a:rPr>
                        <a:t>. It can be corrected and contained at the local level. </a:t>
                      </a:r>
                    </a:p>
                  </a:txBody>
                  <a:tcPr marL="67409" marR="67409" marT="33704" marB="33704" anchor="ctr"/>
                </a:tc>
                <a:extLst>
                  <a:ext uri="{0D108BD9-81ED-4DB2-BD59-A6C34878D82A}">
                    <a16:rowId xmlns:a16="http://schemas.microsoft.com/office/drawing/2014/main" val="10001"/>
                  </a:ext>
                </a:extLst>
              </a:tr>
              <a:tr h="979295">
                <a:tc>
                  <a:txBody>
                    <a:bodyPr/>
                    <a:lstStyle/>
                    <a:p>
                      <a:r>
                        <a:rPr lang="en-US" sz="2300" b="1" kern="1200">
                          <a:solidFill>
                            <a:schemeClr val="dk1"/>
                          </a:solidFill>
                          <a:effectLst/>
                          <a:latin typeface="+mn-lt"/>
                          <a:ea typeface="+mn-ea"/>
                          <a:cs typeface="Arial" panose="020B0604020202020204" pitchFamily="34" charset="0"/>
                        </a:rPr>
                        <a:t>Irregularity</a:t>
                      </a:r>
                    </a:p>
                  </a:txBody>
                  <a:tcPr marL="67409" marR="67409" marT="33704" marB="33704" anchor="ctr"/>
                </a:tc>
                <a:tc>
                  <a:txBody>
                    <a:bodyPr/>
                    <a:lstStyle/>
                    <a:p>
                      <a:pPr lvl="0">
                        <a:buNone/>
                      </a:pPr>
                      <a:r>
                        <a:rPr lang="en-US" sz="2300" b="0" i="0" u="none" strike="noStrike" kern="1200" noProof="0">
                          <a:solidFill>
                            <a:schemeClr val="tx1"/>
                          </a:solidFill>
                          <a:effectLst/>
                          <a:latin typeface="+mn-lt"/>
                          <a:cs typeface="Arial" panose="020B0604020202020204" pitchFamily="34" charset="0"/>
                        </a:rPr>
                        <a:t>An incident that impacts an individual or group of students and </a:t>
                      </a:r>
                      <a:r>
                        <a:rPr lang="en-US" sz="2300" b="1" i="0" u="none" strike="noStrike" kern="1200" noProof="0">
                          <a:solidFill>
                            <a:schemeClr val="tx1"/>
                          </a:solidFill>
                          <a:effectLst/>
                          <a:latin typeface="+mn-lt"/>
                          <a:cs typeface="Arial" panose="020B0604020202020204" pitchFamily="34" charset="0"/>
                        </a:rPr>
                        <a:t>may potentially affect student performance on the test, test security, or test validity. </a:t>
                      </a:r>
                      <a:endParaRPr lang="en-US" sz="2300" b="1">
                        <a:solidFill>
                          <a:schemeClr val="tx1"/>
                        </a:solidFill>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2"/>
                  </a:ext>
                </a:extLst>
              </a:tr>
              <a:tr h="1582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kern="1200">
                          <a:solidFill>
                            <a:schemeClr val="dk1"/>
                          </a:solidFill>
                          <a:effectLst/>
                          <a:latin typeface="+mn-lt"/>
                          <a:ea typeface="+mn-ea"/>
                          <a:cs typeface="Arial" panose="020B0604020202020204" pitchFamily="34" charset="0"/>
                        </a:rPr>
                        <a:t>Breach </a:t>
                      </a:r>
                    </a:p>
                    <a:p>
                      <a:endParaRPr lang="en-US" sz="2300" b="1"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pPr lvl="0">
                        <a:buNone/>
                      </a:pPr>
                      <a:r>
                        <a:rPr lang="en-US" sz="2300" b="0" i="0" u="none" strike="noStrike" kern="1200" noProof="0">
                          <a:solidFill>
                            <a:schemeClr val="tx1"/>
                          </a:solidFill>
                          <a:effectLst/>
                          <a:latin typeface="+mn-lt"/>
                          <a:cs typeface="Arial" panose="020B0604020202020204" pitchFamily="34" charset="0"/>
                        </a:rPr>
                        <a:t>An incident that </a:t>
                      </a:r>
                      <a:r>
                        <a:rPr lang="en-US" sz="2300" b="1" i="0" u="none" strike="noStrike" kern="1200" noProof="0">
                          <a:solidFill>
                            <a:schemeClr val="tx1"/>
                          </a:solidFill>
                          <a:effectLst/>
                          <a:latin typeface="+mn-lt"/>
                          <a:cs typeface="Arial" panose="020B0604020202020204" pitchFamily="34" charset="0"/>
                        </a:rPr>
                        <a:t>poses a threat to the validity of the test. </a:t>
                      </a:r>
                      <a:r>
                        <a:rPr lang="en-US" sz="2300" b="0" i="0" u="none" strike="noStrike" kern="1200" noProof="0">
                          <a:effectLst/>
                          <a:latin typeface="+mn-lt"/>
                          <a:cs typeface="Arial" panose="020B0604020202020204" pitchFamily="34" charset="0"/>
                        </a:rPr>
                        <a:t>Examples include the release of secure materials or a security/system risk. These circumstances have external implications and may result in a decision to remove the test item(s) from the available, secure item bank. </a:t>
                      </a:r>
                      <a:endParaRPr lang="en-US" sz="2300">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438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Issues that Might Arise During Testing">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Issues that Might Arise During Testing</a:t>
            </a:r>
          </a:p>
        </p:txBody>
      </p:sp>
      <p:graphicFrame>
        <p:nvGraphicFramePr>
          <p:cNvPr id="5" name="Table 5">
            <a:extLst>
              <a:ext uri="{FF2B5EF4-FFF2-40B4-BE49-F238E27FC236}">
                <a16:creationId xmlns:a16="http://schemas.microsoft.com/office/drawing/2014/main" id="{C6EE363F-D2C8-702A-726F-158EE6CC43A5}"/>
              </a:ext>
            </a:extLst>
          </p:cNvPr>
          <p:cNvGraphicFramePr>
            <a:graphicFrameLocks noGrp="1"/>
          </p:cNvGraphicFramePr>
          <p:nvPr>
            <p:extLst>
              <p:ext uri="{D42A27DB-BD31-4B8C-83A1-F6EECF244321}">
                <p14:modId xmlns:p14="http://schemas.microsoft.com/office/powerpoint/2010/main" val="3457132068"/>
              </p:ext>
            </p:extLst>
          </p:nvPr>
        </p:nvGraphicFramePr>
        <p:xfrm>
          <a:off x="479845" y="1421672"/>
          <a:ext cx="11232310" cy="4302760"/>
        </p:xfrm>
        <a:graphic>
          <a:graphicData uri="http://schemas.openxmlformats.org/drawingml/2006/table">
            <a:tbl>
              <a:tblPr firstRow="1" bandRow="1">
                <a:tableStyleId>{5C22544A-7EE6-4342-B048-85BDC9FD1C3A}</a:tableStyleId>
              </a:tblPr>
              <a:tblGrid>
                <a:gridCol w="4531270">
                  <a:extLst>
                    <a:ext uri="{9D8B030D-6E8A-4147-A177-3AD203B41FA5}">
                      <a16:colId xmlns:a16="http://schemas.microsoft.com/office/drawing/2014/main" val="3567423021"/>
                    </a:ext>
                  </a:extLst>
                </a:gridCol>
                <a:gridCol w="6701040">
                  <a:extLst>
                    <a:ext uri="{9D8B030D-6E8A-4147-A177-3AD203B41FA5}">
                      <a16:colId xmlns:a16="http://schemas.microsoft.com/office/drawing/2014/main" val="1008139894"/>
                    </a:ext>
                  </a:extLst>
                </a:gridCol>
              </a:tblGrid>
              <a:tr h="370840">
                <a:tc>
                  <a:txBody>
                    <a:bodyPr/>
                    <a:lstStyle/>
                    <a:p>
                      <a:r>
                        <a:rPr lang="en-US" sz="1800"/>
                        <a:t>Problem</a:t>
                      </a:r>
                    </a:p>
                  </a:txBody>
                  <a:tcPr/>
                </a:tc>
                <a:tc>
                  <a:txBody>
                    <a:bodyPr/>
                    <a:lstStyle/>
                    <a:p>
                      <a:r>
                        <a:rPr lang="en-US" sz="1800"/>
                        <a:t>Response</a:t>
                      </a:r>
                    </a:p>
                  </a:txBody>
                  <a:tcPr/>
                </a:tc>
                <a:extLst>
                  <a:ext uri="{0D108BD9-81ED-4DB2-BD59-A6C34878D82A}">
                    <a16:rowId xmlns:a16="http://schemas.microsoft.com/office/drawing/2014/main" val="2161098922"/>
                  </a:ext>
                </a:extLst>
              </a:tr>
              <a:tr h="370840">
                <a:tc>
                  <a:txBody>
                    <a:bodyPr/>
                    <a:lstStyle/>
                    <a:p>
                      <a:r>
                        <a:rPr lang="en-US" sz="1800"/>
                        <a:t>The test examiner notices that a student is off task.</a:t>
                      </a:r>
                    </a:p>
                  </a:txBody>
                  <a:tcPr/>
                </a:tc>
                <a:tc>
                  <a:txBody>
                    <a:bodyPr/>
                    <a:lstStyle/>
                    <a:p>
                      <a:r>
                        <a:rPr lang="en-US" sz="1800"/>
                        <a:t>Encourage the student to do their best. If appropriate, have the student pause the test (for less than 20 minutes) and allow the student to take a break.</a:t>
                      </a:r>
                    </a:p>
                  </a:txBody>
                  <a:tcPr/>
                </a:tc>
                <a:extLst>
                  <a:ext uri="{0D108BD9-81ED-4DB2-BD59-A6C34878D82A}">
                    <a16:rowId xmlns:a16="http://schemas.microsoft.com/office/drawing/2014/main" val="3276717107"/>
                  </a:ext>
                </a:extLst>
              </a:tr>
              <a:tr h="370840">
                <a:tc>
                  <a:txBody>
                    <a:bodyPr/>
                    <a:lstStyle/>
                    <a:p>
                      <a:r>
                        <a:rPr lang="en-US" sz="1800"/>
                        <a:t>A student requests assistance with answering a test item or manipulating an item type.</a:t>
                      </a:r>
                    </a:p>
                  </a:txBody>
                  <a:tcPr/>
                </a:tc>
                <a:tc>
                  <a:txBody>
                    <a:bodyPr/>
                    <a:lstStyle/>
                    <a:p>
                      <a:r>
                        <a:rPr lang="en-US" sz="1800"/>
                        <a:t>Teachers may assist students in navigating the online test environment, but they should not assist students with any content needed to answer questions.</a:t>
                      </a:r>
                    </a:p>
                  </a:txBody>
                  <a:tcPr/>
                </a:tc>
                <a:extLst>
                  <a:ext uri="{0D108BD9-81ED-4DB2-BD59-A6C34878D82A}">
                    <a16:rowId xmlns:a16="http://schemas.microsoft.com/office/drawing/2014/main" val="342936174"/>
                  </a:ext>
                </a:extLst>
              </a:tr>
              <a:tr h="370840">
                <a:tc>
                  <a:txBody>
                    <a:bodyPr/>
                    <a:lstStyle/>
                    <a:p>
                      <a:r>
                        <a:rPr lang="en-US" sz="1800"/>
                        <a:t>The Test Administration Interface is accidentally closed while students are still testing.</a:t>
                      </a:r>
                    </a:p>
                  </a:txBody>
                  <a:tcPr/>
                </a:tc>
                <a:tc>
                  <a:txBody>
                    <a:bodyPr/>
                    <a:lstStyle/>
                    <a:p>
                      <a:r>
                        <a:rPr lang="en-US" sz="1800"/>
                        <a:t>Direct students to reopen the secure browser. The test examiner can navigate back to the Test Administration Interface. Re-enter the test session by entering the active Session ID.</a:t>
                      </a:r>
                    </a:p>
                  </a:txBody>
                  <a:tcPr/>
                </a:tc>
                <a:extLst>
                  <a:ext uri="{0D108BD9-81ED-4DB2-BD59-A6C34878D82A}">
                    <a16:rowId xmlns:a16="http://schemas.microsoft.com/office/drawing/2014/main" val="1909987600"/>
                  </a:ext>
                </a:extLst>
              </a:tr>
              <a:tr h="370840">
                <a:tc>
                  <a:txBody>
                    <a:bodyPr/>
                    <a:lstStyle/>
                    <a:p>
                      <a:r>
                        <a:rPr lang="en-US" sz="1800"/>
                        <a:t>The test examiner is automatically logged out of the Test Administration Interface.</a:t>
                      </a:r>
                    </a:p>
                  </a:txBody>
                  <a:tcPr/>
                </a:tc>
                <a:tc>
                  <a:txBody>
                    <a:bodyPr/>
                    <a:lstStyle/>
                    <a:p>
                      <a:r>
                        <a:rPr lang="en-US" sz="1800"/>
                        <a:t>The test examiner can create a new test session with a new Session ID. The students will need to use this to log back into the system and resume testing. Students who paused the test or were inactive for more than 20 minutes cannot go back to previously responded items.</a:t>
                      </a:r>
                    </a:p>
                  </a:txBody>
                  <a:tcPr/>
                </a:tc>
                <a:extLst>
                  <a:ext uri="{0D108BD9-81ED-4DB2-BD59-A6C34878D82A}">
                    <a16:rowId xmlns:a16="http://schemas.microsoft.com/office/drawing/2014/main" val="3676929139"/>
                  </a:ext>
                </a:extLst>
              </a:tr>
            </a:tbl>
          </a:graphicData>
        </a:graphic>
      </p:graphicFrame>
    </p:spTree>
    <p:extLst>
      <p:ext uri="{BB962C8B-B14F-4D97-AF65-F5344CB8AC3E}">
        <p14:creationId xmlns:p14="http://schemas.microsoft.com/office/powerpoint/2010/main" val="66123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Reminder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Reminders</a:t>
            </a:r>
          </a:p>
        </p:txBody>
      </p:sp>
      <p:sp>
        <p:nvSpPr>
          <p:cNvPr id="4" name="TextBox 3">
            <a:extLst>
              <a:ext uri="{FF2B5EF4-FFF2-40B4-BE49-F238E27FC236}">
                <a16:creationId xmlns:a16="http://schemas.microsoft.com/office/drawing/2014/main" id="{C27E5F34-A7A6-C184-7385-D0FC307651C6}"/>
              </a:ext>
            </a:extLst>
          </p:cNvPr>
          <p:cNvSpPr txBox="1"/>
          <p:nvPr/>
        </p:nvSpPr>
        <p:spPr>
          <a:xfrm>
            <a:off x="1066800" y="1559168"/>
            <a:ext cx="10058400" cy="4994252"/>
          </a:xfrm>
          <a:prstGeom prst="rect">
            <a:avLst/>
          </a:prstGeom>
          <a:noFill/>
        </p:spPr>
        <p:txBody>
          <a:bodyPr wrap="square" rtlCol="0">
            <a:spAutoFit/>
          </a:bodyPr>
          <a:lstStyle/>
          <a:p>
            <a:pPr marL="341313" indent="-341313" fontAlgn="auto">
              <a:lnSpc>
                <a:spcPct val="120000"/>
              </a:lnSpc>
              <a:spcBef>
                <a:spcPts val="600"/>
              </a:spcBef>
              <a:spcAft>
                <a:spcPts val="0"/>
              </a:spcAft>
              <a:buFont typeface="Wingdings" panose="05000000000000000000" pitchFamily="2" charset="2"/>
              <a:buChar char="q"/>
            </a:pPr>
            <a:r>
              <a:rPr lang="en-US" sz="2200"/>
              <a:t> Remove or cover instructional materials.</a:t>
            </a:r>
          </a:p>
          <a:p>
            <a:pPr marL="341313" indent="-341313" fontAlgn="auto">
              <a:lnSpc>
                <a:spcPct val="120000"/>
              </a:lnSpc>
              <a:spcBef>
                <a:spcPts val="600"/>
              </a:spcBef>
              <a:spcAft>
                <a:spcPts val="0"/>
              </a:spcAft>
              <a:buFont typeface="Wingdings" panose="05000000000000000000" pitchFamily="2" charset="2"/>
              <a:buChar char="q"/>
            </a:pPr>
            <a:r>
              <a:rPr lang="en-US" sz="2200"/>
              <a:t> Ensure sufficient spacing between student seating.</a:t>
            </a:r>
          </a:p>
          <a:p>
            <a:pPr marL="341313" indent="-341313" fontAlgn="auto">
              <a:lnSpc>
                <a:spcPct val="120000"/>
              </a:lnSpc>
              <a:spcBef>
                <a:spcPts val="600"/>
              </a:spcBef>
              <a:spcAft>
                <a:spcPts val="0"/>
              </a:spcAft>
              <a:buFont typeface="Wingdings" panose="05000000000000000000" pitchFamily="2" charset="2"/>
              <a:buChar char="q"/>
            </a:pPr>
            <a:r>
              <a:rPr lang="en-US" sz="2200"/>
              <a:t> Place a “TESTING—DO NOT DISTURB” sign on the door, or in halls.</a:t>
            </a:r>
          </a:p>
          <a:p>
            <a:pPr marL="341313" indent="-341313" fontAlgn="auto">
              <a:lnSpc>
                <a:spcPct val="120000"/>
              </a:lnSpc>
              <a:spcBef>
                <a:spcPts val="600"/>
              </a:spcBef>
              <a:spcAft>
                <a:spcPts val="0"/>
              </a:spcAft>
              <a:buFont typeface="Wingdings" panose="05000000000000000000" pitchFamily="2" charset="2"/>
              <a:buChar char="q"/>
            </a:pPr>
            <a:r>
              <a:rPr lang="en-US" sz="2200"/>
              <a:t> Prepare </a:t>
            </a:r>
            <a:r>
              <a:rPr lang="en-US" sz="2200">
                <a:ln w="0"/>
                <a:cs typeface="Arial" panose="020B0604020202020204" pitchFamily="34" charset="0"/>
              </a:rPr>
              <a:t>the test setting (e.g., small group, lighting, testing devices, assistive technology etc.).</a:t>
            </a:r>
          </a:p>
          <a:p>
            <a:pPr marL="341313" indent="-341313" fontAlgn="auto">
              <a:lnSpc>
                <a:spcPct val="120000"/>
              </a:lnSpc>
              <a:spcBef>
                <a:spcPts val="600"/>
              </a:spcBef>
              <a:spcAft>
                <a:spcPts val="0"/>
              </a:spcAft>
              <a:buFont typeface="Wingdings" panose="05000000000000000000" pitchFamily="2" charset="2"/>
              <a:buChar char="q"/>
            </a:pPr>
            <a:r>
              <a:rPr lang="en-US" sz="2200">
                <a:ln w="0"/>
              </a:rPr>
              <a:t> Set up a practice test experience for all students and model how to use universal tools, designated supports, and accommodations (e.g., text-to-speech, speech-to-text) with those students using them.</a:t>
            </a:r>
          </a:p>
          <a:p>
            <a:pPr marL="341313" indent="-341313" fontAlgn="auto">
              <a:lnSpc>
                <a:spcPct val="120000"/>
              </a:lnSpc>
              <a:spcBef>
                <a:spcPts val="600"/>
              </a:spcBef>
              <a:spcAft>
                <a:spcPts val="0"/>
              </a:spcAft>
              <a:buFont typeface="Wingdings" panose="05000000000000000000" pitchFamily="2" charset="2"/>
              <a:buChar char="q"/>
            </a:pPr>
            <a:r>
              <a:rPr lang="en-US" sz="2200">
                <a:ln w="0"/>
              </a:rPr>
              <a:t> Ensure student’s have scrap paper and any non-embedded designated support/accommodation identified in TIDE. Headsets are also required on the Smarter Balanced ELA Listening Assessments.</a:t>
            </a:r>
            <a:endParaRPr lang="en-US" sz="2200"/>
          </a:p>
        </p:txBody>
      </p:sp>
    </p:spTree>
    <p:extLst>
      <p:ext uri="{BB962C8B-B14F-4D97-AF65-F5344CB8AC3E}">
        <p14:creationId xmlns:p14="http://schemas.microsoft.com/office/powerpoint/2010/main" val="2362490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Appeal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Appeals</a:t>
            </a:r>
          </a:p>
        </p:txBody>
      </p:sp>
      <p:sp>
        <p:nvSpPr>
          <p:cNvPr id="4" name="TextBox 3">
            <a:extLst>
              <a:ext uri="{FF2B5EF4-FFF2-40B4-BE49-F238E27FC236}">
                <a16:creationId xmlns:a16="http://schemas.microsoft.com/office/drawing/2014/main" id="{4B299AE9-786A-4489-3143-4618988AE85C}"/>
              </a:ext>
            </a:extLst>
          </p:cNvPr>
          <p:cNvSpPr txBox="1"/>
          <p:nvPr/>
        </p:nvSpPr>
        <p:spPr>
          <a:xfrm>
            <a:off x="1285455" y="1680452"/>
            <a:ext cx="10058400" cy="2539157"/>
          </a:xfrm>
          <a:prstGeom prst="rect">
            <a:avLst/>
          </a:prstGeom>
          <a:noFill/>
        </p:spPr>
        <p:txBody>
          <a:bodyPr wrap="square" lIns="91440" tIns="45720" rIns="91440" bIns="45720" anchor="ctr">
            <a:spAutoFit/>
          </a:bodyPr>
          <a:lstStyle/>
          <a:p>
            <a:pPr marL="0" indent="0">
              <a:spcAft>
                <a:spcPts val="600"/>
              </a:spcAft>
              <a:buNone/>
            </a:pPr>
            <a:r>
              <a:rPr lang="en-US" sz="2400"/>
              <a:t>Tips:</a:t>
            </a:r>
          </a:p>
          <a:p>
            <a:pPr marL="285750" indent="-285750">
              <a:spcAft>
                <a:spcPts val="600"/>
              </a:spcAft>
              <a:buFont typeface="Arial" panose="020B0604020202020204" pitchFamily="34" charset="0"/>
              <a:buChar char="•"/>
            </a:pPr>
            <a:r>
              <a:rPr lang="en-US" sz="2400"/>
              <a:t>Actively monitor. Provide technical assistance when necessary. </a:t>
            </a:r>
          </a:p>
          <a:p>
            <a:pPr marL="285750" indent="-285750">
              <a:spcAft>
                <a:spcPts val="600"/>
              </a:spcAft>
              <a:buFont typeface="Arial" panose="020B0604020202020204" pitchFamily="34" charset="0"/>
              <a:buChar char="•"/>
            </a:pPr>
            <a:r>
              <a:rPr lang="en-US" sz="2400"/>
              <a:t>If a test irregularity occurs, contact your School Coordinator or District Administrator as soon as possible. </a:t>
            </a:r>
          </a:p>
          <a:p>
            <a:pPr marL="285750" indent="-285750">
              <a:spcAft>
                <a:spcPts val="600"/>
              </a:spcAft>
              <a:buFont typeface="Arial" panose="020B0604020202020204" pitchFamily="34" charset="0"/>
              <a:buChar char="•"/>
            </a:pPr>
            <a:r>
              <a:rPr lang="en-US" sz="2400"/>
              <a:t>When unsure of what to do, reach out for help by contacting your school or district test administrator.</a:t>
            </a:r>
          </a:p>
        </p:txBody>
      </p:sp>
    </p:spTree>
    <p:extLst>
      <p:ext uri="{BB962C8B-B14F-4D97-AF65-F5344CB8AC3E}">
        <p14:creationId xmlns:p14="http://schemas.microsoft.com/office/powerpoint/2010/main" val="3660132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Accessibility Supports and Accommodations">
            <a:extLst>
              <a:ext uri="{FF2B5EF4-FFF2-40B4-BE49-F238E27FC236}">
                <a16:creationId xmlns:a16="http://schemas.microsoft.com/office/drawing/2014/main" id="{3C309DFC-3EA6-77A1-40B8-2645D25785E0}"/>
              </a:ext>
            </a:extLst>
          </p:cNvPr>
          <p:cNvSpPr>
            <a:spLocks noGrp="1"/>
          </p:cNvSpPr>
          <p:nvPr>
            <p:ph type="title"/>
          </p:nvPr>
        </p:nvSpPr>
        <p:spPr>
          <a:xfrm>
            <a:off x="838200" y="3767430"/>
            <a:ext cx="10515600" cy="765290"/>
          </a:xfrm>
        </p:spPr>
        <p:txBody>
          <a:bodyPr>
            <a:normAutofit/>
          </a:bodyPr>
          <a:lstStyle/>
          <a:p>
            <a:r>
              <a:rPr lang="en-US">
                <a:latin typeface="+mn-lt"/>
              </a:rPr>
              <a:t>Accessibility Supports and Accommodations</a:t>
            </a:r>
          </a:p>
        </p:txBody>
      </p:sp>
    </p:spTree>
    <p:extLst>
      <p:ext uri="{BB962C8B-B14F-4D97-AF65-F5344CB8AC3E}">
        <p14:creationId xmlns:p14="http://schemas.microsoft.com/office/powerpoint/2010/main" val="946677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Who is Eligible for Supports and Accommodation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Who is Eligible for Supports and Accommodations?</a:t>
            </a:r>
          </a:p>
        </p:txBody>
      </p:sp>
      <p:sp>
        <p:nvSpPr>
          <p:cNvPr id="5" name="TextBox 4">
            <a:extLst>
              <a:ext uri="{FF2B5EF4-FFF2-40B4-BE49-F238E27FC236}">
                <a16:creationId xmlns:a16="http://schemas.microsoft.com/office/drawing/2014/main" id="{7113A0E2-15E8-75E9-8DFF-7C03B79AEC2F}"/>
              </a:ext>
            </a:extLst>
          </p:cNvPr>
          <p:cNvSpPr txBox="1"/>
          <p:nvPr/>
        </p:nvSpPr>
        <p:spPr>
          <a:xfrm>
            <a:off x="1066800" y="2120949"/>
            <a:ext cx="10058400" cy="2616101"/>
          </a:xfrm>
          <a:prstGeom prst="rect">
            <a:avLst/>
          </a:prstGeom>
          <a:noFill/>
        </p:spPr>
        <p:txBody>
          <a:bodyPr wrap="square" lIns="91440" tIns="45720" rIns="91440" bIns="45720" anchor="ctr">
            <a:spAutoFit/>
          </a:bodyPr>
          <a:lstStyle/>
          <a:p>
            <a:pPr marL="0" indent="0">
              <a:spcAft>
                <a:spcPts val="600"/>
              </a:spcAft>
              <a:buNone/>
            </a:pPr>
            <a:r>
              <a:rPr lang="en-US" sz="2400"/>
              <a:t>Designated supports and accommodations are determined based on student need. </a:t>
            </a:r>
          </a:p>
          <a:p>
            <a:pPr marL="285750" indent="-285750">
              <a:spcAft>
                <a:spcPts val="600"/>
              </a:spcAft>
              <a:buFont typeface="Arial" panose="020B0604020202020204" pitchFamily="34" charset="0"/>
              <a:buChar char="•"/>
            </a:pPr>
            <a:r>
              <a:rPr lang="en-US" sz="2400"/>
              <a:t>The IEP is determined per the Planning and Placement Team (PPT).</a:t>
            </a:r>
            <a:endParaRPr lang="en-US" sz="2400">
              <a:ea typeface="Calibri"/>
              <a:cs typeface="Calibri"/>
            </a:endParaRPr>
          </a:p>
          <a:p>
            <a:pPr marL="285750" indent="-285750">
              <a:spcAft>
                <a:spcPts val="600"/>
              </a:spcAft>
              <a:buFont typeface="Arial" panose="020B0604020202020204" pitchFamily="34" charset="0"/>
              <a:buChar char="•"/>
            </a:pPr>
            <a:r>
              <a:rPr lang="en-US" sz="2400"/>
              <a:t>The Section 504 Plan is determined by the Section 504 Team. </a:t>
            </a:r>
            <a:endParaRPr lang="en-US" sz="2400">
              <a:ea typeface="Calibri"/>
              <a:cs typeface="Calibri"/>
            </a:endParaRPr>
          </a:p>
          <a:p>
            <a:pPr marL="285750" indent="-285750">
              <a:spcAft>
                <a:spcPts val="600"/>
              </a:spcAft>
              <a:buFont typeface="Arial" panose="020B0604020202020204" pitchFamily="34" charset="0"/>
              <a:buChar char="•"/>
            </a:pPr>
            <a:r>
              <a:rPr lang="en-US" sz="2400"/>
              <a:t>The EL/ML Language Plan is determined by an educator team. </a:t>
            </a:r>
            <a:endParaRPr lang="en-US" sz="2400">
              <a:ea typeface="Calibri"/>
              <a:cs typeface="Calibri"/>
            </a:endParaRPr>
          </a:p>
          <a:p>
            <a:pPr marL="285750" indent="-285750">
              <a:spcAft>
                <a:spcPts val="600"/>
              </a:spcAft>
              <a:buFont typeface="Arial" panose="020B0604020202020204" pitchFamily="34" charset="0"/>
              <a:buChar char="•"/>
            </a:pPr>
            <a:r>
              <a:rPr lang="en-US" sz="2400"/>
              <a:t>Educator(s) recommendations are determined by an educator team.</a:t>
            </a:r>
            <a:endParaRPr lang="en-US" sz="2400">
              <a:ea typeface="Calibri"/>
              <a:cs typeface="Calibri"/>
            </a:endParaRPr>
          </a:p>
        </p:txBody>
      </p:sp>
    </p:spTree>
    <p:extLst>
      <p:ext uri="{BB962C8B-B14F-4D97-AF65-F5344CB8AC3E}">
        <p14:creationId xmlns:p14="http://schemas.microsoft.com/office/powerpoint/2010/main" val="4286360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How are accessibility supports determined?">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normAutofit/>
          </a:bodyPr>
          <a:lstStyle/>
          <a:p>
            <a:r>
              <a:rPr lang="en-US">
                <a:solidFill>
                  <a:schemeClr val="bg1"/>
                </a:solidFill>
              </a:rPr>
              <a:t>How are accessibility supports determined?</a:t>
            </a:r>
          </a:p>
        </p:txBody>
      </p:sp>
      <p:sp>
        <p:nvSpPr>
          <p:cNvPr id="5" name="TextBox 4">
            <a:extLst>
              <a:ext uri="{FF2B5EF4-FFF2-40B4-BE49-F238E27FC236}">
                <a16:creationId xmlns:a16="http://schemas.microsoft.com/office/drawing/2014/main" id="{7113A0E2-15E8-75E9-8DFF-7C03B79AEC2F}"/>
              </a:ext>
            </a:extLst>
          </p:cNvPr>
          <p:cNvSpPr txBox="1"/>
          <p:nvPr/>
        </p:nvSpPr>
        <p:spPr>
          <a:xfrm>
            <a:off x="947087" y="1608787"/>
            <a:ext cx="6113764" cy="4539704"/>
          </a:xfrm>
          <a:prstGeom prst="rect">
            <a:avLst/>
          </a:prstGeom>
          <a:noFill/>
        </p:spPr>
        <p:txBody>
          <a:bodyPr wrap="square" anchor="ctr">
            <a:spAutoFit/>
          </a:bodyPr>
          <a:lstStyle/>
          <a:p>
            <a:pPr>
              <a:spcAft>
                <a:spcPts val="600"/>
              </a:spcAft>
            </a:pPr>
            <a:r>
              <a:rPr lang="en-US" sz="2400">
                <a:cs typeface="Arial"/>
              </a:rPr>
              <a:t>Based on a preponderance of evidence, educational teams should establish</a:t>
            </a:r>
          </a:p>
          <a:p>
            <a:pPr marL="347472" indent="-347472">
              <a:spcAft>
                <a:spcPts val="600"/>
              </a:spcAft>
              <a:buFont typeface="Arial" panose="020B0604020202020204" pitchFamily="34" charset="0"/>
              <a:buChar char="•"/>
            </a:pPr>
            <a:r>
              <a:rPr lang="en-US" sz="2400">
                <a:cs typeface="Arial"/>
              </a:rPr>
              <a:t>The learning or access strengths</a:t>
            </a:r>
          </a:p>
          <a:p>
            <a:pPr marL="347472" indent="-347472">
              <a:spcAft>
                <a:spcPts val="600"/>
              </a:spcAft>
              <a:buFont typeface="Arial" panose="020B0604020202020204" pitchFamily="34" charset="0"/>
              <a:buChar char="•"/>
            </a:pPr>
            <a:r>
              <a:rPr lang="en-US" sz="2400">
                <a:cs typeface="Arial"/>
              </a:rPr>
              <a:t>The learning or access barriers</a:t>
            </a:r>
          </a:p>
          <a:p>
            <a:pPr marL="347472" indent="-347472">
              <a:spcAft>
                <a:spcPts val="600"/>
              </a:spcAft>
              <a:buFont typeface="Arial" panose="020B0604020202020204" pitchFamily="34" charset="0"/>
              <a:buChar char="•"/>
            </a:pPr>
            <a:r>
              <a:rPr lang="en-US" sz="2400">
                <a:cs typeface="Arial"/>
              </a:rPr>
              <a:t>The points of access needed by the student</a:t>
            </a:r>
          </a:p>
          <a:p>
            <a:pPr marL="347472" indent="-347472">
              <a:spcAft>
                <a:spcPts val="600"/>
              </a:spcAft>
              <a:buFont typeface="Arial" panose="020B0604020202020204" pitchFamily="34" charset="0"/>
              <a:buChar char="•"/>
            </a:pPr>
            <a:r>
              <a:rPr lang="en-US" sz="2400">
                <a:cs typeface="Arial"/>
              </a:rPr>
              <a:t>Supplemental aids and services needed throughout the academic and non-academic school day</a:t>
            </a:r>
          </a:p>
          <a:p>
            <a:pPr marL="347472" indent="-347472">
              <a:spcAft>
                <a:spcPts val="600"/>
              </a:spcAft>
              <a:buFont typeface="Arial" panose="020B0604020202020204" pitchFamily="34" charset="0"/>
              <a:buChar char="•"/>
            </a:pPr>
            <a:r>
              <a:rPr lang="en-US" sz="2400">
                <a:cs typeface="Arial"/>
              </a:rPr>
              <a:t>Accommodations needed for the student with an IEP or Section 504 Plan to access district and statewide assessments</a:t>
            </a:r>
          </a:p>
        </p:txBody>
      </p:sp>
      <p:pic>
        <p:nvPicPr>
          <p:cNvPr id="3" name="Picture 2" descr="Image of sample sources for documenting accessibility supports including IEP and Section 504 Plans, educational evaluations, diagnostic and psychological assessments, assistive technology evaluations, English learner and multilingual learner plans, SRBI plans and educator recommendations.">
            <a:extLst>
              <a:ext uri="{FF2B5EF4-FFF2-40B4-BE49-F238E27FC236}">
                <a16:creationId xmlns:a16="http://schemas.microsoft.com/office/drawing/2014/main" id="{092F6A6A-49A2-60AF-38B8-30C74C0AB314}"/>
              </a:ext>
            </a:extLst>
          </p:cNvPr>
          <p:cNvPicPr>
            <a:picLocks noChangeAspect="1"/>
          </p:cNvPicPr>
          <p:nvPr/>
        </p:nvPicPr>
        <p:blipFill>
          <a:blip r:embed="rId3"/>
          <a:stretch>
            <a:fillRect/>
          </a:stretch>
        </p:blipFill>
        <p:spPr>
          <a:xfrm>
            <a:off x="7947182" y="1811699"/>
            <a:ext cx="3467125" cy="4133880"/>
          </a:xfrm>
          <a:prstGeom prst="rect">
            <a:avLst/>
          </a:prstGeom>
        </p:spPr>
      </p:pic>
    </p:spTree>
    <p:extLst>
      <p:ext uri="{BB962C8B-B14F-4D97-AF65-F5344CB8AC3E}">
        <p14:creationId xmlns:p14="http://schemas.microsoft.com/office/powerpoint/2010/main" val="179352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2A90-3139-19BE-9168-AF94E989E418}"/>
            </a:ext>
          </a:extLst>
        </p:cNvPr>
        <p:cNvGrpSpPr/>
        <p:nvPr/>
      </p:nvGrpSpPr>
      <p:grpSpPr>
        <a:xfrm>
          <a:off x="0" y="0"/>
          <a:ext cx="0" cy="0"/>
          <a:chOff x="0" y="0"/>
          <a:chExt cx="0" cy="0"/>
        </a:xfrm>
      </p:grpSpPr>
      <p:sp>
        <p:nvSpPr>
          <p:cNvPr id="2" name="Title 1" descr="Meet the Assessment Team - Continued">
            <a:extLst>
              <a:ext uri="{FF2B5EF4-FFF2-40B4-BE49-F238E27FC236}">
                <a16:creationId xmlns:a16="http://schemas.microsoft.com/office/drawing/2014/main" id="{E58DFF4F-0870-7C21-CC76-4195D963A57F}"/>
              </a:ext>
            </a:extLst>
          </p:cNvPr>
          <p:cNvSpPr>
            <a:spLocks noGrp="1"/>
          </p:cNvSpPr>
          <p:nvPr>
            <p:ph type="title" idx="4294967295"/>
          </p:nvPr>
        </p:nvSpPr>
        <p:spPr>
          <a:xfrm>
            <a:off x="1821656" y="0"/>
            <a:ext cx="8548688" cy="1244600"/>
          </a:xfrm>
        </p:spPr>
        <p:txBody>
          <a:bodyPr/>
          <a:lstStyle/>
          <a:p>
            <a:r>
              <a:rPr lang="en-US">
                <a:solidFill>
                  <a:schemeClr val="bg1"/>
                </a:solidFill>
                <a:latin typeface="+mn-lt"/>
              </a:rPr>
              <a:t>Meet the Assessment Team - Continued</a:t>
            </a:r>
          </a:p>
        </p:txBody>
      </p:sp>
      <p:sp>
        <p:nvSpPr>
          <p:cNvPr id="5" name="Content Placeholder 4">
            <a:extLst>
              <a:ext uri="{FF2B5EF4-FFF2-40B4-BE49-F238E27FC236}">
                <a16:creationId xmlns:a16="http://schemas.microsoft.com/office/drawing/2014/main" id="{774A5777-F7CF-91FF-03B2-C4F4ADECBE95}"/>
              </a:ext>
            </a:extLst>
          </p:cNvPr>
          <p:cNvSpPr>
            <a:spLocks noGrp="1"/>
          </p:cNvSpPr>
          <p:nvPr>
            <p:ph idx="1"/>
          </p:nvPr>
        </p:nvSpPr>
        <p:spPr>
          <a:xfrm>
            <a:off x="838200" y="1522336"/>
            <a:ext cx="10515600" cy="5164214"/>
          </a:xfrm>
        </p:spPr>
        <p:txBody>
          <a:bodyPr>
            <a:noAutofit/>
          </a:bodyPr>
          <a:lstStyle/>
          <a:p>
            <a:pPr marL="0" indent="0" rtl="0" fontAlgn="base">
              <a:spcBef>
                <a:spcPts val="600"/>
              </a:spcBef>
              <a:buNone/>
            </a:pPr>
            <a:r>
              <a:rPr lang="en-US" sz="2100" b="1" i="0" u="none" strike="noStrike">
                <a:solidFill>
                  <a:srgbClr val="000000"/>
                </a:solidFill>
                <a:effectLst/>
                <a:latin typeface="+mn-lt"/>
              </a:rPr>
              <a:t>Connecticut SAT School Day, PSAT, AP</a:t>
            </a:r>
            <a:r>
              <a:rPr lang="en-US" sz="2100" b="1" i="0">
                <a:solidFill>
                  <a:srgbClr val="000000"/>
                </a:solidFill>
                <a:effectLst/>
                <a:latin typeface="+mn-lt"/>
              </a:rPr>
              <a:t>​</a:t>
            </a:r>
            <a:endParaRPr lang="en-US" sz="2100" b="1" i="0">
              <a:solidFill>
                <a:srgbClr val="FFFFFF"/>
              </a:solidFill>
              <a:effectLst/>
              <a:latin typeface="+mn-lt"/>
            </a:endParaRPr>
          </a:p>
          <a:p>
            <a:pPr marL="0" indent="0" rtl="0" fontAlgn="base">
              <a:spcBef>
                <a:spcPts val="600"/>
              </a:spcBef>
              <a:buNone/>
            </a:pPr>
            <a:r>
              <a:rPr lang="en-US" sz="2100" b="1" i="0" u="none" strike="noStrike">
                <a:solidFill>
                  <a:srgbClr val="000000"/>
                </a:solidFill>
                <a:effectLst/>
                <a:latin typeface="+mn-lt"/>
              </a:rPr>
              <a:t>ED159 Collection</a:t>
            </a:r>
            <a:endParaRPr lang="en-US" sz="2100" b="1" i="0" u="none" strike="noStrike">
              <a:solidFill>
                <a:schemeClr val="accent1">
                  <a:lumMod val="75000"/>
                </a:schemeClr>
              </a:solidFill>
              <a:effectLst/>
              <a:latin typeface="+mn-lt"/>
            </a:endParaRPr>
          </a:p>
          <a:p>
            <a:pPr marL="0" indent="0" rtl="0" fontAlgn="base">
              <a:spcBef>
                <a:spcPts val="600"/>
              </a:spcBef>
              <a:buNone/>
            </a:pPr>
            <a:r>
              <a:rPr lang="en-US" sz="2100" b="1" i="0" u="none" strike="noStrike">
                <a:solidFill>
                  <a:schemeClr val="accent1">
                    <a:lumMod val="75000"/>
                  </a:schemeClr>
                </a:solidFill>
                <a:effectLst/>
                <a:latin typeface="+mn-lt"/>
              </a:rPr>
              <a:t>Michelle Rosado</a:t>
            </a:r>
            <a:r>
              <a:rPr lang="en-US" sz="2100" b="1" i="0">
                <a:solidFill>
                  <a:srgbClr val="000000"/>
                </a:solidFill>
                <a:effectLst/>
                <a:latin typeface="+mn-lt"/>
              </a:rPr>
              <a:t>​​</a:t>
            </a:r>
            <a:endParaRPr lang="en-US" sz="2100" b="1" i="0">
              <a:solidFill>
                <a:srgbClr val="FFFFFF"/>
              </a:solidFill>
              <a:effectLst/>
              <a:latin typeface="+mn-lt"/>
            </a:endParaRPr>
          </a:p>
          <a:p>
            <a:pPr marL="0" indent="0" rtl="0" fontAlgn="base">
              <a:spcBef>
                <a:spcPts val="600"/>
              </a:spcBef>
              <a:buNone/>
            </a:pPr>
            <a:r>
              <a:rPr lang="en-US" sz="2100" b="0" i="0" u="sng" strike="noStrike">
                <a:solidFill>
                  <a:srgbClr val="0563C1"/>
                </a:solidFill>
                <a:effectLst/>
                <a:latin typeface="+mn-lt"/>
                <a:hlinkClick r:id="rId3"/>
              </a:rPr>
              <a:t>Michelle.Rosado@ct.gov</a:t>
            </a:r>
            <a:r>
              <a:rPr lang="en-US" sz="2100" b="0" i="0" u="none" strike="noStrike">
                <a:solidFill>
                  <a:srgbClr val="000000"/>
                </a:solidFill>
                <a:effectLst/>
                <a:latin typeface="+mn-lt"/>
              </a:rPr>
              <a:t>; (860) 713-6748</a:t>
            </a:r>
          </a:p>
          <a:p>
            <a:pPr marL="0" indent="0" rtl="0" fontAlgn="base">
              <a:spcBef>
                <a:spcPts val="600"/>
              </a:spcBef>
              <a:buNone/>
            </a:pPr>
            <a:endParaRPr lang="en-US" sz="2100" b="0" i="0" u="none" strike="noStrike">
              <a:solidFill>
                <a:srgbClr val="000000"/>
              </a:solidFill>
              <a:effectLst/>
              <a:latin typeface="+mn-lt"/>
            </a:endParaRPr>
          </a:p>
          <a:p>
            <a:pPr marL="0" indent="0" fontAlgn="base">
              <a:spcBef>
                <a:spcPts val="600"/>
              </a:spcBef>
              <a:buNone/>
            </a:pPr>
            <a:r>
              <a:rPr lang="en-US" sz="2100" b="1" i="0" u="none" strike="noStrike">
                <a:solidFill>
                  <a:srgbClr val="000000"/>
                </a:solidFill>
                <a:effectLst/>
                <a:latin typeface="+mn-lt"/>
              </a:rPr>
              <a:t>Psychometrics</a:t>
            </a:r>
            <a:r>
              <a:rPr lang="en-US" sz="2100" b="1" i="0">
                <a:solidFill>
                  <a:srgbClr val="000000"/>
                </a:solidFill>
                <a:effectLst/>
                <a:latin typeface="+mn-lt"/>
              </a:rPr>
              <a:t>​</a:t>
            </a:r>
            <a:endParaRPr lang="en-US" sz="2100" b="1" i="0" u="none" strike="noStrike">
              <a:solidFill>
                <a:schemeClr val="accent1">
                  <a:lumMod val="75000"/>
                </a:schemeClr>
              </a:solidFill>
              <a:effectLst/>
              <a:latin typeface="+mn-lt"/>
            </a:endParaRPr>
          </a:p>
          <a:p>
            <a:pPr marL="0" indent="0" rtl="0" fontAlgn="base">
              <a:spcBef>
                <a:spcPts val="600"/>
              </a:spcBef>
              <a:buNone/>
            </a:pPr>
            <a:r>
              <a:rPr lang="en-US" sz="2100" b="1" i="0" u="none" strike="noStrike">
                <a:solidFill>
                  <a:schemeClr val="accent1">
                    <a:lumMod val="75000"/>
                  </a:schemeClr>
                </a:solidFill>
                <a:effectLst/>
                <a:latin typeface="+mn-lt"/>
              </a:rPr>
              <a:t>Pei-Hsuan Chiu</a:t>
            </a:r>
            <a:r>
              <a:rPr lang="en-US" sz="2100" b="1" i="0">
                <a:solidFill>
                  <a:schemeClr val="accent1">
                    <a:lumMod val="75000"/>
                  </a:schemeClr>
                </a:solidFill>
                <a:effectLst/>
                <a:latin typeface="+mn-lt"/>
              </a:rPr>
              <a:t>​, Ph.D.</a:t>
            </a:r>
          </a:p>
          <a:p>
            <a:pPr marL="0" indent="0" rtl="0" fontAlgn="base">
              <a:spcBef>
                <a:spcPts val="600"/>
              </a:spcBef>
              <a:buNone/>
            </a:pPr>
            <a:r>
              <a:rPr lang="en-US" sz="2100" b="0" i="0" u="sng" strike="noStrike">
                <a:solidFill>
                  <a:srgbClr val="0563C1"/>
                </a:solidFill>
                <a:effectLst/>
                <a:latin typeface="+mn-lt"/>
                <a:hlinkClick r:id="rId4"/>
              </a:rPr>
              <a:t>pei-hsuan.chiu@ct.gov</a:t>
            </a:r>
            <a:r>
              <a:rPr lang="en-US" sz="2100" b="0" i="0" u="none" strike="noStrike">
                <a:solidFill>
                  <a:srgbClr val="000000"/>
                </a:solidFill>
                <a:effectLst/>
                <a:latin typeface="+mn-lt"/>
              </a:rPr>
              <a:t>; (860) 713-6869</a:t>
            </a:r>
            <a:r>
              <a:rPr lang="en-US" sz="2100" b="0" i="0">
                <a:solidFill>
                  <a:srgbClr val="000000"/>
                </a:solidFill>
                <a:effectLst/>
                <a:latin typeface="+mn-lt"/>
              </a:rPr>
              <a:t>​</a:t>
            </a:r>
          </a:p>
          <a:p>
            <a:pPr marL="0" indent="0" rtl="0" fontAlgn="base">
              <a:spcBef>
                <a:spcPts val="600"/>
              </a:spcBef>
              <a:buNone/>
            </a:pPr>
            <a:endParaRPr lang="en-US" sz="2100" b="0" i="0">
              <a:solidFill>
                <a:srgbClr val="000000"/>
              </a:solidFill>
              <a:effectLst/>
              <a:latin typeface="+mn-lt"/>
            </a:endParaRPr>
          </a:p>
          <a:p>
            <a:pPr marL="0" indent="0" rtl="0" fontAlgn="base">
              <a:spcBef>
                <a:spcPts val="600"/>
              </a:spcBef>
              <a:buNone/>
            </a:pPr>
            <a:r>
              <a:rPr lang="en-US" sz="2100" b="1" i="0">
                <a:solidFill>
                  <a:srgbClr val="000000"/>
                </a:solidFill>
                <a:effectLst/>
                <a:latin typeface="+mn-lt"/>
              </a:rPr>
              <a:t>English Learners Testing Supports; Assessment </a:t>
            </a:r>
          </a:p>
          <a:p>
            <a:pPr marL="0" indent="0" rtl="0" fontAlgn="base">
              <a:spcBef>
                <a:spcPts val="600"/>
              </a:spcBef>
              <a:buNone/>
            </a:pPr>
            <a:r>
              <a:rPr lang="en-US" sz="2100" b="1" i="0">
                <a:solidFill>
                  <a:srgbClr val="000000"/>
                </a:solidFill>
                <a:effectLst/>
                <a:latin typeface="+mn-lt"/>
              </a:rPr>
              <a:t>Data/Accountability​</a:t>
            </a:r>
            <a:endParaRPr lang="en-US" sz="2100" b="1" i="0" u="none" strike="noStrike">
              <a:solidFill>
                <a:schemeClr val="accent1">
                  <a:lumMod val="75000"/>
                </a:schemeClr>
              </a:solidFill>
              <a:effectLst/>
              <a:latin typeface="+mn-lt"/>
            </a:endParaRPr>
          </a:p>
          <a:p>
            <a:pPr marL="0" indent="0" rtl="0" fontAlgn="base">
              <a:spcBef>
                <a:spcPts val="600"/>
              </a:spcBef>
              <a:buNone/>
            </a:pPr>
            <a:r>
              <a:rPr lang="en-US" sz="2100" b="1" i="0" u="none" strike="noStrike">
                <a:solidFill>
                  <a:srgbClr val="2F5597"/>
                </a:solidFill>
                <a:effectLst/>
                <a:latin typeface="+mn-lt"/>
              </a:rPr>
              <a:t>Michael Sabados</a:t>
            </a:r>
            <a:r>
              <a:rPr lang="en-US" sz="2100" b="1" i="0">
                <a:solidFill>
                  <a:srgbClr val="2F5597"/>
                </a:solidFill>
                <a:effectLst/>
                <a:latin typeface="+mn-lt"/>
              </a:rPr>
              <a:t>​, Ph.D.</a:t>
            </a:r>
          </a:p>
          <a:p>
            <a:pPr marL="0" indent="0" rtl="0" fontAlgn="base">
              <a:spcBef>
                <a:spcPts val="600"/>
              </a:spcBef>
              <a:buNone/>
            </a:pPr>
            <a:r>
              <a:rPr lang="en-US" sz="2100" b="0" i="0" u="sng" strike="noStrike">
                <a:solidFill>
                  <a:srgbClr val="0563C1"/>
                </a:solidFill>
                <a:effectLst/>
                <a:latin typeface="+mn-lt"/>
                <a:hlinkClick r:id="rId5"/>
              </a:rPr>
              <a:t>Michael.Sabados@ct.gov</a:t>
            </a:r>
            <a:r>
              <a:rPr lang="en-US" sz="2100" b="0" i="0" u="none" strike="noStrike">
                <a:solidFill>
                  <a:srgbClr val="0000FF"/>
                </a:solidFill>
                <a:effectLst/>
                <a:latin typeface="+mn-lt"/>
              </a:rPr>
              <a:t>; </a:t>
            </a:r>
            <a:r>
              <a:rPr lang="en-US" sz="2100" b="0" i="0" u="none" strike="noStrike">
                <a:solidFill>
                  <a:srgbClr val="000000"/>
                </a:solidFill>
                <a:effectLst/>
                <a:latin typeface="+mn-lt"/>
              </a:rPr>
              <a:t>(860) 713-6856</a:t>
            </a:r>
            <a:r>
              <a:rPr lang="en-US" sz="2100" b="0" i="0">
                <a:solidFill>
                  <a:srgbClr val="000000"/>
                </a:solidFill>
                <a:effectLst/>
                <a:latin typeface="+mn-lt"/>
              </a:rPr>
              <a:t>​</a:t>
            </a:r>
            <a:endParaRPr lang="en-US" sz="2100" b="1" i="0">
              <a:solidFill>
                <a:srgbClr val="FFFFFF"/>
              </a:solidFill>
              <a:effectLst/>
              <a:latin typeface="Aptos" panose="020B0004020202020204" pitchFamily="34" charset="0"/>
            </a:endParaRPr>
          </a:p>
        </p:txBody>
      </p:sp>
      <p:pic>
        <p:nvPicPr>
          <p:cNvPr id="6" name="Picture 5" descr="Photo of Michelle Rosado, Education Consultant and Project Manager of the Connecticut SAT School Day, PSAT, and AP Testing among other projects.">
            <a:extLst>
              <a:ext uri="{FF2B5EF4-FFF2-40B4-BE49-F238E27FC236}">
                <a16:creationId xmlns:a16="http://schemas.microsoft.com/office/drawing/2014/main" id="{3D719C62-CC61-F3F0-33D3-DF9A737D52DA}"/>
              </a:ext>
            </a:extLst>
          </p:cNvPr>
          <p:cNvPicPr>
            <a:picLocks noChangeAspect="1"/>
          </p:cNvPicPr>
          <p:nvPr/>
        </p:nvPicPr>
        <p:blipFill>
          <a:blip r:embed="rId6"/>
          <a:stretch>
            <a:fillRect/>
          </a:stretch>
        </p:blipFill>
        <p:spPr>
          <a:xfrm>
            <a:off x="9346723" y="1356914"/>
            <a:ext cx="1208232" cy="1554480"/>
          </a:xfrm>
          <a:prstGeom prst="rect">
            <a:avLst/>
          </a:prstGeom>
        </p:spPr>
      </p:pic>
      <p:pic>
        <p:nvPicPr>
          <p:cNvPr id="7" name="Picture 6" descr="Photo of Pei-Hsuan Chiu, Psychometrician, for the Performance Office.">
            <a:extLst>
              <a:ext uri="{FF2B5EF4-FFF2-40B4-BE49-F238E27FC236}">
                <a16:creationId xmlns:a16="http://schemas.microsoft.com/office/drawing/2014/main" id="{0B55D765-5501-7762-4287-8502B229F713}"/>
              </a:ext>
            </a:extLst>
          </p:cNvPr>
          <p:cNvPicPr>
            <a:picLocks noChangeAspect="1"/>
          </p:cNvPicPr>
          <p:nvPr/>
        </p:nvPicPr>
        <p:blipFill>
          <a:blip r:embed="rId7"/>
          <a:srcRect r="9287"/>
          <a:stretch/>
        </p:blipFill>
        <p:spPr>
          <a:xfrm>
            <a:off x="9359517" y="2996431"/>
            <a:ext cx="1208233" cy="1554480"/>
          </a:xfrm>
          <a:prstGeom prst="rect">
            <a:avLst/>
          </a:prstGeom>
        </p:spPr>
      </p:pic>
      <p:pic>
        <p:nvPicPr>
          <p:cNvPr id="8" name="Picture 7" descr="Photo of Michael Sabados, Education Consultant for the English Language Proficiency Assessment and Data and Accountability for the Performance Office.">
            <a:extLst>
              <a:ext uri="{FF2B5EF4-FFF2-40B4-BE49-F238E27FC236}">
                <a16:creationId xmlns:a16="http://schemas.microsoft.com/office/drawing/2014/main" id="{4B3C11C4-C829-4E0F-B4F5-ECCF2EA8F682}"/>
              </a:ext>
            </a:extLst>
          </p:cNvPr>
          <p:cNvPicPr>
            <a:picLocks noChangeAspect="1"/>
          </p:cNvPicPr>
          <p:nvPr/>
        </p:nvPicPr>
        <p:blipFill>
          <a:blip r:embed="rId8"/>
          <a:stretch>
            <a:fillRect/>
          </a:stretch>
        </p:blipFill>
        <p:spPr>
          <a:xfrm>
            <a:off x="9427762" y="4631295"/>
            <a:ext cx="1195437" cy="1554480"/>
          </a:xfrm>
          <a:prstGeom prst="rect">
            <a:avLst/>
          </a:prstGeom>
        </p:spPr>
      </p:pic>
    </p:spTree>
    <p:extLst>
      <p:ext uri="{BB962C8B-B14F-4D97-AF65-F5344CB8AC3E}">
        <p14:creationId xmlns:p14="http://schemas.microsoft.com/office/powerpoint/2010/main" val="782712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siderations for Educator Teams Including PPT and Section 504 Teams">
            <a:extLst>
              <a:ext uri="{FF2B5EF4-FFF2-40B4-BE49-F238E27FC236}">
                <a16:creationId xmlns:a16="http://schemas.microsoft.com/office/drawing/2014/main" id="{349DF33D-DD9A-E92A-F919-A6AD4628DDF9}"/>
              </a:ext>
            </a:extLst>
          </p:cNvPr>
          <p:cNvSpPr>
            <a:spLocks noGrp="1"/>
          </p:cNvSpPr>
          <p:nvPr>
            <p:ph type="title" idx="4294967295"/>
          </p:nvPr>
        </p:nvSpPr>
        <p:spPr>
          <a:xfrm>
            <a:off x="1604356" y="0"/>
            <a:ext cx="8794866" cy="1371600"/>
          </a:xfrm>
          <a:prstGeom prst="rect">
            <a:avLst/>
          </a:prstGeom>
        </p:spPr>
        <p:txBody>
          <a:bodyPr vert="horz" lIns="91440" tIns="45720" rIns="91440" bIns="45720" rtlCol="0" anchor="ctr">
            <a:noAutofit/>
          </a:bodyPr>
          <a:lstStyle/>
          <a:p>
            <a:r>
              <a:rPr lang="en-US">
                <a:solidFill>
                  <a:srgbClr val="FFFFFF"/>
                </a:solidFill>
              </a:rPr>
              <a:t>Considerations for Educator Teams Including PPT and Section 504 Teams</a:t>
            </a:r>
          </a:p>
        </p:txBody>
      </p:sp>
      <p:sp>
        <p:nvSpPr>
          <p:cNvPr id="8" name="Content Placeholder 7">
            <a:extLst>
              <a:ext uri="{FF2B5EF4-FFF2-40B4-BE49-F238E27FC236}">
                <a16:creationId xmlns:a16="http://schemas.microsoft.com/office/drawing/2014/main" id="{625AAD26-17F3-0B57-59D4-753ACB2DFCDE}"/>
              </a:ext>
            </a:extLst>
          </p:cNvPr>
          <p:cNvSpPr>
            <a:spLocks noGrp="1"/>
          </p:cNvSpPr>
          <p:nvPr>
            <p:ph sz="half" idx="4294967295"/>
          </p:nvPr>
        </p:nvSpPr>
        <p:spPr>
          <a:xfrm>
            <a:off x="838200" y="1614013"/>
            <a:ext cx="10515600" cy="4716448"/>
          </a:xfrm>
          <a:ln>
            <a:noFill/>
          </a:ln>
        </p:spPr>
        <p:txBody>
          <a:bodyPr>
            <a:noAutofit/>
          </a:bodyPr>
          <a:lstStyle/>
          <a:p>
            <a:pPr marR="0">
              <a:spcBef>
                <a:spcPts val="0"/>
              </a:spcBef>
              <a:spcAft>
                <a:spcPts val="600"/>
              </a:spcAft>
            </a:pPr>
            <a:r>
              <a:rPr lang="en-US" sz="2400">
                <a:solidFill>
                  <a:srgbClr val="000000"/>
                </a:solidFill>
                <a:effectLst/>
                <a:ea typeface="Arial" panose="020B0604020202020204" pitchFamily="34" charset="0"/>
              </a:rPr>
              <a:t>What are the student’s </a:t>
            </a:r>
            <a:r>
              <a:rPr lang="en-US" sz="2400">
                <a:solidFill>
                  <a:srgbClr val="000000"/>
                </a:solidFill>
                <a:ea typeface="Arial" panose="020B0604020202020204" pitchFamily="34" charset="0"/>
              </a:rPr>
              <a:t>learning profile strengths and how can we leverage them to support any access needs?</a:t>
            </a:r>
          </a:p>
          <a:p>
            <a:pPr marR="0">
              <a:spcBef>
                <a:spcPts val="0"/>
              </a:spcBef>
              <a:spcAft>
                <a:spcPts val="600"/>
              </a:spcAft>
            </a:pPr>
            <a:r>
              <a:rPr lang="en-US" sz="2400">
                <a:effectLst/>
                <a:ea typeface="Times New Roman" panose="02020603050405020304" pitchFamily="18" charset="0"/>
              </a:rPr>
              <a:t>What considerations have been reviewed for student accessibility and independence along the continuum of services for access?</a:t>
            </a:r>
          </a:p>
          <a:p>
            <a:pPr marR="0">
              <a:spcBef>
                <a:spcPts val="0"/>
              </a:spcBef>
              <a:spcAft>
                <a:spcPts val="600"/>
              </a:spcAft>
            </a:pPr>
            <a:r>
              <a:rPr lang="en-US" sz="2400">
                <a:effectLst/>
                <a:ea typeface="Times New Roman" panose="02020603050405020304" pitchFamily="18" charset="0"/>
              </a:rPr>
              <a:t>What are the specific universal tools, designated supports, language supports, or accommodations being used within the learning environment with success that are providing the student with access?</a:t>
            </a:r>
          </a:p>
          <a:p>
            <a:pPr marR="0">
              <a:spcBef>
                <a:spcPts val="0"/>
              </a:spcBef>
              <a:spcAft>
                <a:spcPts val="600"/>
              </a:spcAft>
            </a:pPr>
            <a:r>
              <a:rPr lang="en-US" sz="2400">
                <a:ea typeface="Times New Roman" panose="02020603050405020304" pitchFamily="18" charset="0"/>
              </a:rPr>
              <a:t>What is the student’s experience and </a:t>
            </a:r>
            <a:r>
              <a:rPr lang="en-US" sz="2400">
                <a:effectLst/>
                <a:ea typeface="Times New Roman" panose="02020603050405020304" pitchFamily="18" charset="0"/>
              </a:rPr>
              <a:t>perception of how well the universal tools, designated supports, language supports, or accommodations worked? </a:t>
            </a:r>
          </a:p>
          <a:p>
            <a:pPr marL="342900" lvl="1" indent="-342900">
              <a:spcBef>
                <a:spcPts val="0"/>
              </a:spcBef>
            </a:pPr>
            <a:endParaRPr lang="en-US">
              <a:ea typeface="Times New Roman" panose="02020603050405020304" pitchFamily="18" charset="0"/>
            </a:endParaRPr>
          </a:p>
          <a:p>
            <a:pPr marL="0" lvl="1" indent="0">
              <a:spcBef>
                <a:spcPts val="0"/>
              </a:spcBef>
              <a:buNone/>
            </a:pPr>
            <a:r>
              <a:rPr lang="en-US">
                <a:hlinkClick r:id="rId3"/>
              </a:rPr>
              <a:t>CCSSO Questions to Ask When Selecting Accessibility Supports</a:t>
            </a:r>
            <a:r>
              <a:rPr lang="en-US"/>
              <a:t> (various tools that elicit discussion with educator teams, student, parent/guardian, and classroom teacher)</a:t>
            </a:r>
          </a:p>
        </p:txBody>
      </p:sp>
    </p:spTree>
    <p:extLst>
      <p:ext uri="{BB962C8B-B14F-4D97-AF65-F5344CB8AC3E}">
        <p14:creationId xmlns:p14="http://schemas.microsoft.com/office/powerpoint/2010/main" val="429439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Reminders for Educator Team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sz="3200">
                <a:solidFill>
                  <a:srgbClr val="FFFFFF"/>
                </a:solidFill>
              </a:rPr>
              <a:t>Reminders for Educator Teams</a:t>
            </a:r>
            <a:endParaRPr lang="en-US">
              <a:solidFill>
                <a:schemeClr val="bg1"/>
              </a:solidFill>
            </a:endParaRPr>
          </a:p>
        </p:txBody>
      </p:sp>
      <p:sp>
        <p:nvSpPr>
          <p:cNvPr id="5" name="TextBox 4">
            <a:extLst>
              <a:ext uri="{FF2B5EF4-FFF2-40B4-BE49-F238E27FC236}">
                <a16:creationId xmlns:a16="http://schemas.microsoft.com/office/drawing/2014/main" id="{7113A0E2-15E8-75E9-8DFF-7C03B79AEC2F}"/>
              </a:ext>
            </a:extLst>
          </p:cNvPr>
          <p:cNvSpPr txBox="1"/>
          <p:nvPr/>
        </p:nvSpPr>
        <p:spPr>
          <a:xfrm>
            <a:off x="1215786" y="2420608"/>
            <a:ext cx="10058400" cy="2677656"/>
          </a:xfrm>
          <a:prstGeom prst="rect">
            <a:avLst/>
          </a:prstGeom>
          <a:noFill/>
        </p:spPr>
        <p:txBody>
          <a:bodyPr wrap="square" lIns="91440" tIns="45720" rIns="91440" bIns="45720" anchor="t">
            <a:spAutoFit/>
          </a:bodyPr>
          <a:lstStyle/>
          <a:p>
            <a:pPr marL="342900" indent="-342900" fontAlgn="base">
              <a:buFont typeface="Arial" panose="020B0604020202020204" pitchFamily="34" charset="0"/>
              <a:buChar char="•"/>
            </a:pPr>
            <a:r>
              <a:rPr lang="en-US" sz="2400">
                <a:solidFill>
                  <a:srgbClr val="000000"/>
                </a:solidFill>
              </a:rPr>
              <a:t>Accessibility supports are not a one size fits all.  </a:t>
            </a:r>
          </a:p>
          <a:p>
            <a:pPr marL="342900" indent="-342900" fontAlgn="base">
              <a:buFont typeface="Arial" panose="020B0604020202020204" pitchFamily="34" charset="0"/>
              <a:buChar char="•"/>
            </a:pPr>
            <a:r>
              <a:rPr lang="en-US" sz="2400">
                <a:solidFill>
                  <a:srgbClr val="000000"/>
                </a:solidFill>
              </a:rPr>
              <a:t>Understand the purpose and functionality for each accessibility support in the context of online testing in conjunction with the students’ current specific strengths and learning barriers before making a determination.  </a:t>
            </a:r>
            <a:endParaRPr lang="en-US" sz="2400">
              <a:solidFill>
                <a:srgbClr val="000000"/>
              </a:solidFill>
              <a:ea typeface="Calibri"/>
              <a:cs typeface="Calibri"/>
            </a:endParaRPr>
          </a:p>
          <a:p>
            <a:pPr marL="342900" indent="-342900" fontAlgn="base">
              <a:buFont typeface="Arial" panose="020B0604020202020204" pitchFamily="34" charset="0"/>
              <a:buChar char="•"/>
            </a:pPr>
            <a:r>
              <a:rPr lang="en-US" sz="2400">
                <a:solidFill>
                  <a:srgbClr val="000000"/>
                </a:solidFill>
              </a:rPr>
              <a:t>“More” [accessibility supports] are not equated to a better test experience. </a:t>
            </a:r>
            <a:endParaRPr lang="en-US" sz="2400">
              <a:solidFill>
                <a:srgbClr val="000000"/>
              </a:solidFill>
              <a:ea typeface="Calibri"/>
              <a:cs typeface="Calibri"/>
            </a:endParaRPr>
          </a:p>
          <a:p>
            <a:pPr marL="285750" indent="-285750" fontAlgn="base">
              <a:buFont typeface="Arial" panose="020B0604020202020204" pitchFamily="34" charset="0"/>
              <a:buChar char="•"/>
            </a:pPr>
            <a:r>
              <a:rPr lang="en-US" sz="2400">
                <a:solidFill>
                  <a:srgbClr val="000000"/>
                </a:solidFill>
              </a:rPr>
              <a:t>Refer to the </a:t>
            </a:r>
            <a:r>
              <a:rPr lang="en-US" sz="2400">
                <a:hlinkClick r:id="rId3"/>
              </a:rPr>
              <a:t>CSDE Assessment Guidelines</a:t>
            </a:r>
            <a:r>
              <a:rPr lang="en-US" sz="2400"/>
              <a:t>  for detailed information about accessibility supports and accommodations.</a:t>
            </a:r>
            <a:endParaRPr lang="en-US" sz="2400">
              <a:solidFill>
                <a:srgbClr val="000000"/>
              </a:solidFill>
            </a:endParaRPr>
          </a:p>
        </p:txBody>
      </p:sp>
    </p:spTree>
    <p:extLst>
      <p:ext uri="{BB962C8B-B14F-4D97-AF65-F5344CB8AC3E}">
        <p14:creationId xmlns:p14="http://schemas.microsoft.com/office/powerpoint/2010/main" val="3842109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00C63-8884-DDA7-E4BE-5958E682CBFD}"/>
            </a:ext>
          </a:extLst>
        </p:cNvPr>
        <p:cNvGrpSpPr/>
        <p:nvPr/>
      </p:nvGrpSpPr>
      <p:grpSpPr>
        <a:xfrm>
          <a:off x="0" y="0"/>
          <a:ext cx="0" cy="0"/>
          <a:chOff x="0" y="0"/>
          <a:chExt cx="0" cy="0"/>
        </a:xfrm>
      </p:grpSpPr>
      <p:sp>
        <p:nvSpPr>
          <p:cNvPr id="2" name="Title 1" descr="Reminders for Educator Teams – Conflicting Accessibility Supports">
            <a:extLst>
              <a:ext uri="{FF2B5EF4-FFF2-40B4-BE49-F238E27FC236}">
                <a16:creationId xmlns:a16="http://schemas.microsoft.com/office/drawing/2014/main" id="{1BB53262-1FCB-521C-5172-7683C7458B97}"/>
              </a:ext>
            </a:extLst>
          </p:cNvPr>
          <p:cNvSpPr>
            <a:spLocks noGrp="1"/>
          </p:cNvSpPr>
          <p:nvPr>
            <p:ph type="title" idx="4294967295"/>
          </p:nvPr>
        </p:nvSpPr>
        <p:spPr>
          <a:xfrm>
            <a:off x="1970642" y="-18709"/>
            <a:ext cx="8548688" cy="1244600"/>
          </a:xfrm>
        </p:spPr>
        <p:txBody>
          <a:bodyPr/>
          <a:lstStyle/>
          <a:p>
            <a:r>
              <a:rPr lang="en-US" sz="3200">
                <a:solidFill>
                  <a:srgbClr val="FFFFFF"/>
                </a:solidFill>
              </a:rPr>
              <a:t>Reminders for Educator Teams – Conflicting Accessibility Supports</a:t>
            </a:r>
            <a:endParaRPr lang="en-US">
              <a:solidFill>
                <a:schemeClr val="bg1"/>
              </a:solidFill>
            </a:endParaRPr>
          </a:p>
        </p:txBody>
      </p:sp>
      <p:sp>
        <p:nvSpPr>
          <p:cNvPr id="5" name="TextBox 4">
            <a:extLst>
              <a:ext uri="{FF2B5EF4-FFF2-40B4-BE49-F238E27FC236}">
                <a16:creationId xmlns:a16="http://schemas.microsoft.com/office/drawing/2014/main" id="{356BEE9C-23A5-58E9-54A7-7141192FAFC7}"/>
              </a:ext>
            </a:extLst>
          </p:cNvPr>
          <p:cNvSpPr txBox="1"/>
          <p:nvPr/>
        </p:nvSpPr>
        <p:spPr>
          <a:xfrm>
            <a:off x="1215786" y="2051774"/>
            <a:ext cx="10058400" cy="3416320"/>
          </a:xfrm>
          <a:prstGeom prst="rect">
            <a:avLst/>
          </a:prstGeom>
          <a:noFill/>
        </p:spPr>
        <p:txBody>
          <a:bodyPr wrap="square" lIns="91440" tIns="45720" rIns="91440" bIns="45720" anchor="t">
            <a:spAutoFit/>
          </a:bodyPr>
          <a:lstStyle/>
          <a:p>
            <a:pPr fontAlgn="base"/>
            <a:r>
              <a:rPr lang="en-US" sz="2400">
                <a:solidFill>
                  <a:srgbClr val="000000"/>
                </a:solidFill>
              </a:rPr>
              <a:t>Selecting conflicting supports leads to confusion during the test set-up and student test experience and may lead to test irregularities. Common conflicting accessibility supports include: </a:t>
            </a:r>
          </a:p>
          <a:p>
            <a:pPr fontAlgn="base"/>
            <a:endParaRPr lang="en-US" sz="2400">
              <a:solidFill>
                <a:srgbClr val="000000"/>
              </a:solidFill>
              <a:ea typeface="Calibri"/>
              <a:cs typeface="Calibri"/>
            </a:endParaRPr>
          </a:p>
          <a:p>
            <a:pPr marL="1200150" lvl="2" indent="-285750" fontAlgn="base">
              <a:buFont typeface="Courier New" panose="02070309020205020404" pitchFamily="49" charset="0"/>
              <a:buChar char="o"/>
            </a:pPr>
            <a:r>
              <a:rPr lang="en-US" sz="2400">
                <a:solidFill>
                  <a:srgbClr val="000000"/>
                </a:solidFill>
              </a:rPr>
              <a:t>Embedded Text-to-Speech and Non-Embedded Read Aloud  </a:t>
            </a:r>
            <a:endParaRPr lang="en-US" sz="2400">
              <a:solidFill>
                <a:srgbClr val="000000"/>
              </a:solidFill>
              <a:ea typeface="Calibri"/>
              <a:cs typeface="Calibri"/>
            </a:endParaRPr>
          </a:p>
          <a:p>
            <a:pPr marL="1200150" lvl="2" indent="-285750" fontAlgn="base">
              <a:buFont typeface="Courier New" panose="02070309020205020404" pitchFamily="49" charset="0"/>
              <a:buChar char="o"/>
            </a:pPr>
            <a:r>
              <a:rPr lang="en-US" sz="2400">
                <a:solidFill>
                  <a:srgbClr val="000000"/>
                </a:solidFill>
              </a:rPr>
              <a:t>Embedded Speech-to-Text and Scribe </a:t>
            </a:r>
            <a:endParaRPr lang="en-US" sz="2400">
              <a:solidFill>
                <a:srgbClr val="000000"/>
              </a:solidFill>
              <a:ea typeface="Calibri"/>
              <a:cs typeface="Calibri"/>
            </a:endParaRPr>
          </a:p>
          <a:p>
            <a:pPr marL="1200150" lvl="2" indent="-285750" fontAlgn="base">
              <a:buFont typeface="Courier New" panose="02070309020205020404" pitchFamily="49" charset="0"/>
              <a:buChar char="o"/>
            </a:pPr>
            <a:r>
              <a:rPr lang="en-US" sz="2400">
                <a:solidFill>
                  <a:srgbClr val="000000"/>
                </a:solidFill>
              </a:rPr>
              <a:t>Embedded Color Contrast and Non-Embedded Color Contrast or Color Overlay  </a:t>
            </a:r>
            <a:endParaRPr lang="en-US" sz="2400">
              <a:solidFill>
                <a:srgbClr val="000000"/>
              </a:solidFill>
              <a:ea typeface="Calibri"/>
              <a:cs typeface="Calibri"/>
            </a:endParaRPr>
          </a:p>
          <a:p>
            <a:pPr marL="1200150" lvl="2" indent="-285750" fontAlgn="base">
              <a:buFont typeface="Courier New" panose="02070309020205020404" pitchFamily="49" charset="0"/>
              <a:buChar char="o"/>
            </a:pPr>
            <a:r>
              <a:rPr lang="en-US" sz="2400">
                <a:solidFill>
                  <a:srgbClr val="000000"/>
                </a:solidFill>
              </a:rPr>
              <a:t>Print Size and Large Print (Note: Large Print= Large Print Test Booklet)</a:t>
            </a:r>
            <a:endParaRPr lang="en-US" sz="2400">
              <a:solidFill>
                <a:srgbClr val="000000"/>
              </a:solidFill>
              <a:ea typeface="Calibri"/>
              <a:cs typeface="Calibri"/>
            </a:endParaRPr>
          </a:p>
        </p:txBody>
      </p:sp>
    </p:spTree>
    <p:extLst>
      <p:ext uri="{BB962C8B-B14F-4D97-AF65-F5344CB8AC3E}">
        <p14:creationId xmlns:p14="http://schemas.microsoft.com/office/powerpoint/2010/main" val="66058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Classifying Accessibility Support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Classifying Accessibility Supports</a:t>
            </a:r>
          </a:p>
        </p:txBody>
      </p:sp>
      <p:sp>
        <p:nvSpPr>
          <p:cNvPr id="3" name="Content Placeholder 4">
            <a:extLst>
              <a:ext uri="{FF2B5EF4-FFF2-40B4-BE49-F238E27FC236}">
                <a16:creationId xmlns:a16="http://schemas.microsoft.com/office/drawing/2014/main" id="{CD99F896-6E34-A881-075B-5C4E382A20FB}"/>
              </a:ext>
            </a:extLst>
          </p:cNvPr>
          <p:cNvSpPr>
            <a:spLocks noGrp="1"/>
          </p:cNvSpPr>
          <p:nvPr/>
        </p:nvSpPr>
        <p:spPr>
          <a:xfrm>
            <a:off x="1651649" y="1657967"/>
            <a:ext cx="9186674" cy="506751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latin typeface="+mn-lt"/>
              </a:rPr>
              <a:t>Universal Tools, Designated Supports, and Accommodations can be classified into two categories:</a:t>
            </a:r>
          </a:p>
          <a:p>
            <a:r>
              <a:rPr lang="en-US" sz="2800" b="1">
                <a:latin typeface="+mn-lt"/>
                <a:ea typeface="+mn-lt"/>
                <a:cs typeface="+mn-lt"/>
              </a:rPr>
              <a:t>Embedded</a:t>
            </a:r>
            <a:r>
              <a:rPr lang="en-US" sz="2800">
                <a:latin typeface="+mn-lt"/>
                <a:ea typeface="+mn-lt"/>
                <a:cs typeface="+mn-lt"/>
              </a:rPr>
              <a:t>: Tools </a:t>
            </a:r>
            <a:r>
              <a:rPr lang="en-US" sz="2800">
                <a:effectLst/>
                <a:latin typeface="+mn-lt"/>
                <a:ea typeface="Times New Roman" panose="02020603050405020304" pitchFamily="18" charset="0"/>
              </a:rPr>
              <a:t>available through the online computer platform</a:t>
            </a:r>
            <a:endParaRPr lang="en-US" sz="2800">
              <a:effectLst/>
              <a:latin typeface="+mn-lt"/>
              <a:ea typeface="Times New Roman" panose="02020603050405020304" pitchFamily="18" charset="0"/>
              <a:cs typeface="Calibri"/>
            </a:endParaRPr>
          </a:p>
          <a:p>
            <a:r>
              <a:rPr lang="en-US" sz="2800" b="1">
                <a:latin typeface="+mn-lt"/>
                <a:ea typeface="+mn-lt"/>
                <a:cs typeface="+mn-lt"/>
              </a:rPr>
              <a:t>Non-Embedded</a:t>
            </a:r>
            <a:r>
              <a:rPr lang="en-US" sz="2800">
                <a:latin typeface="+mn-lt"/>
                <a:ea typeface="+mn-lt"/>
                <a:cs typeface="+mn-lt"/>
              </a:rPr>
              <a:t>: Tools provided to the student by the school/test administrator</a:t>
            </a:r>
          </a:p>
          <a:p>
            <a:pPr marL="0" indent="0">
              <a:buNone/>
            </a:pPr>
            <a:endParaRPr lang="en-US">
              <a:latin typeface="+mn-lt"/>
              <a:ea typeface="+mn-lt"/>
              <a:cs typeface="+mn-lt"/>
            </a:endParaRPr>
          </a:p>
          <a:p>
            <a:pPr marL="0" indent="0">
              <a:buNone/>
            </a:pPr>
            <a:r>
              <a:rPr lang="en-US">
                <a:latin typeface="+mn-lt"/>
                <a:ea typeface="+mn-lt"/>
                <a:cs typeface="+mn-lt"/>
              </a:rPr>
              <a:t>High-Level Overviews:</a:t>
            </a:r>
          </a:p>
          <a:p>
            <a:pPr>
              <a:lnSpc>
                <a:spcPct val="120000"/>
              </a:lnSpc>
            </a:pPr>
            <a:r>
              <a:rPr lang="en-US">
                <a:latin typeface="+mn-lt"/>
                <a:hlinkClick r:id="rId3"/>
              </a:rPr>
              <a:t>Description of Designated Supports and Accommodations for Smarter Balanced and Next Generation Science Standards Assessments</a:t>
            </a:r>
            <a:endParaRPr lang="en-US">
              <a:latin typeface="+mn-lt"/>
            </a:endParaRPr>
          </a:p>
          <a:p>
            <a:pPr>
              <a:lnSpc>
                <a:spcPct val="120000"/>
              </a:lnSpc>
            </a:pPr>
            <a:r>
              <a:rPr lang="en-US">
                <a:latin typeface="+mn-lt"/>
                <a:hlinkClick r:id="rId4"/>
              </a:rPr>
              <a:t>Accessibility Chart</a:t>
            </a:r>
            <a:endParaRPr lang="en-US">
              <a:latin typeface="+mn-lt"/>
            </a:endParaRPr>
          </a:p>
          <a:p>
            <a:pPr marL="0" indent="0">
              <a:lnSpc>
                <a:spcPct val="120000"/>
              </a:lnSpc>
              <a:buNone/>
            </a:pPr>
            <a:endParaRPr lang="en-US">
              <a:latin typeface="+mn-lt"/>
              <a:ea typeface="Calibri"/>
              <a:cs typeface="Calibri"/>
            </a:endParaRPr>
          </a:p>
          <a:p>
            <a:pPr marL="0" indent="0">
              <a:buNone/>
            </a:pPr>
            <a:endParaRPr lang="en-US">
              <a:latin typeface="+mn-lt"/>
              <a:ea typeface="+mn-lt"/>
              <a:cs typeface="+mn-lt"/>
            </a:endParaRPr>
          </a:p>
          <a:p>
            <a:pPr marL="0" indent="0">
              <a:buNone/>
            </a:pPr>
            <a:endParaRPr lang="en-US" sz="2800">
              <a:latin typeface="+mn-lt"/>
              <a:ea typeface="+mn-lt"/>
              <a:cs typeface="+mn-lt"/>
            </a:endParaRPr>
          </a:p>
          <a:p>
            <a:pPr marL="0" indent="0">
              <a:buNone/>
            </a:pPr>
            <a:endParaRPr lang="en-US"/>
          </a:p>
        </p:txBody>
      </p:sp>
    </p:spTree>
    <p:extLst>
      <p:ext uri="{BB962C8B-B14F-4D97-AF65-F5344CB8AC3E}">
        <p14:creationId xmlns:p14="http://schemas.microsoft.com/office/powerpoint/2010/main" val="2086600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Universal Tool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80160"/>
          </a:xfrm>
          <a:prstGeom prst="rect">
            <a:avLst/>
          </a:prstGeom>
        </p:spPr>
        <p:txBody>
          <a:bodyPr vert="horz" lIns="91440" tIns="45720" rIns="91440" bIns="45720" rtlCol="0" anchor="ctr">
            <a:normAutofit/>
          </a:bodyPr>
          <a:lstStyle/>
          <a:p>
            <a:r>
              <a:rPr lang="en-US" sz="3600" b="1" kern="1200">
                <a:solidFill>
                  <a:srgbClr val="FFFFFF"/>
                </a:solidFill>
                <a:latin typeface="Aptos" panose="020B0004020202020204" pitchFamily="34" charset="0"/>
                <a:ea typeface="+mj-ea"/>
                <a:cs typeface="Arial" panose="020B0604020202020204" pitchFamily="34" charset="0"/>
              </a:rPr>
              <a:t>Understanding Universal Tools</a:t>
            </a:r>
          </a:p>
        </p:txBody>
      </p:sp>
      <p:sp>
        <p:nvSpPr>
          <p:cNvPr id="4" name="Content Placeholder 2">
            <a:extLst>
              <a:ext uri="{FF2B5EF4-FFF2-40B4-BE49-F238E27FC236}">
                <a16:creationId xmlns:a16="http://schemas.microsoft.com/office/drawing/2014/main" id="{4B854A42-6FE7-334D-4BAC-7C221C870AB2}"/>
              </a:ext>
            </a:extLst>
          </p:cNvPr>
          <p:cNvSpPr>
            <a:spLocks noGrp="1"/>
          </p:cNvSpPr>
          <p:nvPr>
            <p:ph sz="half" idx="4294967295"/>
          </p:nvPr>
        </p:nvSpPr>
        <p:spPr>
          <a:xfrm>
            <a:off x="344964" y="1523752"/>
            <a:ext cx="3722688" cy="4430713"/>
          </a:xfrm>
        </p:spPr>
        <p:txBody>
          <a:bodyPr vert="horz" wrap="square" lIns="91440" tIns="45720" rIns="91440" bIns="45720" rtlCol="0" anchor="t">
            <a:noAutofit/>
          </a:bodyPr>
          <a:lstStyle/>
          <a:p>
            <a:pPr marL="0" indent="0">
              <a:buNone/>
            </a:pPr>
            <a:r>
              <a:rPr lang="en-US" sz="2400" b="1">
                <a:ea typeface="+mn-lt"/>
                <a:cs typeface="Arial" panose="020B0604020202020204" pitchFamily="34" charset="0"/>
              </a:rPr>
              <a:t>Universal Tools </a:t>
            </a:r>
            <a:r>
              <a:rPr lang="en-US" sz="2400">
                <a:ea typeface="+mn-lt"/>
                <a:cs typeface="Arial" panose="020B0604020202020204" pitchFamily="34" charset="0"/>
              </a:rPr>
              <a:t>(embedded and non-embedded): </a:t>
            </a:r>
            <a:r>
              <a:rPr lang="en-US" sz="2400">
                <a:effectLst/>
                <a:ea typeface="Times New Roman" panose="02020603050405020304" pitchFamily="18" charset="0"/>
                <a:cs typeface="Arial" panose="020B0604020202020204" pitchFamily="34" charset="0"/>
              </a:rPr>
              <a:t>available to </a:t>
            </a:r>
            <a:r>
              <a:rPr lang="en-US" sz="2400" b="1">
                <a:effectLst/>
                <a:ea typeface="Times New Roman" panose="02020603050405020304" pitchFamily="18" charset="0"/>
                <a:cs typeface="Arial" panose="020B0604020202020204" pitchFamily="34" charset="0"/>
              </a:rPr>
              <a:t>all</a:t>
            </a:r>
            <a:r>
              <a:rPr lang="en-US" sz="2400">
                <a:effectLst/>
                <a:ea typeface="Times New Roman" panose="02020603050405020304" pitchFamily="18" charset="0"/>
                <a:cs typeface="Arial" panose="020B0604020202020204" pitchFamily="34" charset="0"/>
              </a:rPr>
              <a:t> students based on student preference and selection (e.g., highlighter, notepad).</a:t>
            </a:r>
          </a:p>
        </p:txBody>
      </p:sp>
      <p:sp>
        <p:nvSpPr>
          <p:cNvPr id="5" name="Content Placeholder 2">
            <a:extLst>
              <a:ext uri="{FF2B5EF4-FFF2-40B4-BE49-F238E27FC236}">
                <a16:creationId xmlns:a16="http://schemas.microsoft.com/office/drawing/2014/main" id="{64684F4E-67CD-C0FB-6D6A-6A0B2AC88588}"/>
              </a:ext>
              <a:ext uri="{C183D7F6-B498-43B3-948B-1728B52AA6E4}">
                <adec:decorative xmlns:adec="http://schemas.microsoft.com/office/drawing/2017/decorative" val="0"/>
              </a:ext>
            </a:extLst>
          </p:cNvPr>
          <p:cNvSpPr txBox="1">
            <a:spLocks/>
          </p:cNvSpPr>
          <p:nvPr/>
        </p:nvSpPr>
        <p:spPr>
          <a:xfrm>
            <a:off x="4176215" y="1523752"/>
            <a:ext cx="7371993" cy="4978938"/>
          </a:xfrm>
          <a:prstGeom prst="rect">
            <a:avLst/>
          </a:prstGeom>
          <a:ln>
            <a:solidFill>
              <a:schemeClr val="tx1"/>
            </a:solidFill>
          </a:ln>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ea typeface="+mn-lt"/>
                <a:cs typeface="Arial"/>
              </a:rPr>
              <a:t>What to Know</a:t>
            </a:r>
          </a:p>
          <a:p>
            <a:pPr marL="0" indent="0">
              <a:buFont typeface="Arial" panose="020B0604020202020204" pitchFamily="34" charset="0"/>
              <a:buNone/>
            </a:pPr>
            <a:r>
              <a:rPr lang="en-US" sz="2400">
                <a:ea typeface="+mn-lt"/>
                <a:cs typeface="Arial"/>
              </a:rPr>
              <a:t>Universal Tools </a:t>
            </a:r>
          </a:p>
          <a:p>
            <a:r>
              <a:rPr lang="en-US" sz="2400">
                <a:cs typeface="Arial"/>
              </a:rPr>
              <a:t>are automatically available to all students through the test delivery system.</a:t>
            </a:r>
            <a:endParaRPr lang="en-US" sz="2400">
              <a:cs typeface="Arial" panose="020B0604020202020204" pitchFamily="34" charset="0"/>
            </a:endParaRPr>
          </a:p>
          <a:p>
            <a:r>
              <a:rPr lang="en-US" sz="2400">
                <a:cs typeface="Arial"/>
              </a:rPr>
              <a:t>can be turned off by the test administrator/proctor prior to testing.</a:t>
            </a:r>
            <a:endParaRPr lang="en-US" sz="2400">
              <a:cs typeface="Arial" panose="020B0604020202020204" pitchFamily="34" charset="0"/>
            </a:endParaRPr>
          </a:p>
          <a:p>
            <a:r>
              <a:rPr lang="en-US" sz="2400">
                <a:cs typeface="Arial"/>
              </a:rPr>
              <a:t>include non-embedded tools if needed by the student (Refer to </a:t>
            </a:r>
            <a:r>
              <a:rPr lang="en-US" sz="2400">
                <a:cs typeface="Arial"/>
                <a:hlinkClick r:id="rId3"/>
              </a:rPr>
              <a:t>Accessibility Chart</a:t>
            </a:r>
            <a:r>
              <a:rPr lang="en-US" sz="2400">
                <a:cs typeface="Arial"/>
              </a:rPr>
              <a:t>).</a:t>
            </a:r>
            <a:endParaRPr lang="en-US" sz="2400">
              <a:cs typeface="Arial" panose="020B0604020202020204" pitchFamily="34" charset="0"/>
            </a:endParaRPr>
          </a:p>
          <a:p>
            <a:pPr marL="0" indent="0">
              <a:buNone/>
            </a:pPr>
            <a:r>
              <a:rPr lang="en-US" sz="2400">
                <a:ea typeface="Times New Roman" panose="02020603050405020304" pitchFamily="18" charset="0"/>
                <a:cs typeface="Arial"/>
              </a:rPr>
              <a:t>Resource: </a:t>
            </a:r>
            <a:r>
              <a:rPr lang="en-US" sz="2400">
                <a:solidFill>
                  <a:srgbClr val="002060"/>
                </a:solidFill>
                <a:ea typeface="Times New Roman" panose="02020603050405020304" pitchFamily="18" charset="0"/>
                <a:cs typeface="Arial"/>
                <a:hlinkClick r:id="rId4"/>
              </a:rPr>
              <a:t>Five Built-in Test Tools Students Should Know (and Use!)</a:t>
            </a:r>
            <a:endParaRPr lang="en-US" sz="2400">
              <a:solidFill>
                <a:srgbClr val="002060"/>
              </a:solidFill>
              <a:ea typeface="Times New Roman" panose="02020603050405020304" pitchFamily="18" charset="0"/>
              <a:cs typeface="Arial"/>
            </a:endParaRPr>
          </a:p>
        </p:txBody>
      </p:sp>
    </p:spTree>
    <p:extLst>
      <p:ext uri="{BB962C8B-B14F-4D97-AF65-F5344CB8AC3E}">
        <p14:creationId xmlns:p14="http://schemas.microsoft.com/office/powerpoint/2010/main" val="298200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Understanding Designated Supports">
            <a:extLst>
              <a:ext uri="{FF2B5EF4-FFF2-40B4-BE49-F238E27FC236}">
                <a16:creationId xmlns:a16="http://schemas.microsoft.com/office/drawing/2014/main" id="{114A61D7-6F54-F578-7396-48BD612525C9}"/>
              </a:ext>
            </a:extLst>
          </p:cNvPr>
          <p:cNvSpPr>
            <a:spLocks noGrp="1"/>
          </p:cNvSpPr>
          <p:nvPr>
            <p:ph type="title" idx="4294967295"/>
          </p:nvPr>
        </p:nvSpPr>
        <p:spPr>
          <a:xfrm>
            <a:off x="1970642" y="-18709"/>
            <a:ext cx="8548688" cy="1244600"/>
          </a:xfrm>
        </p:spPr>
        <p:txBody>
          <a:bodyPr/>
          <a:lstStyle/>
          <a:p>
            <a:r>
              <a:rPr lang="en-US">
                <a:solidFill>
                  <a:schemeClr val="bg1"/>
                </a:solidFill>
              </a:rPr>
              <a:t>Understanding Designated Supports</a:t>
            </a:r>
          </a:p>
        </p:txBody>
      </p:sp>
      <p:sp>
        <p:nvSpPr>
          <p:cNvPr id="6" name="Content Placeholder 2">
            <a:extLst>
              <a:ext uri="{FF2B5EF4-FFF2-40B4-BE49-F238E27FC236}">
                <a16:creationId xmlns:a16="http://schemas.microsoft.com/office/drawing/2014/main" id="{4A78EA2C-B3D9-467C-EDEE-CD38A922B2EB}"/>
              </a:ext>
            </a:extLst>
          </p:cNvPr>
          <p:cNvSpPr txBox="1">
            <a:spLocks/>
          </p:cNvSpPr>
          <p:nvPr/>
        </p:nvSpPr>
        <p:spPr>
          <a:xfrm>
            <a:off x="336529" y="1835574"/>
            <a:ext cx="4748213" cy="4008438"/>
          </a:xfrm>
          <a:prstGeom prst="rect">
            <a:avLst/>
          </a:prstGeom>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ea typeface="+mn-lt"/>
                <a:cs typeface="Arial" panose="020B0604020202020204" pitchFamily="34" charset="0"/>
              </a:rPr>
              <a:t>Designated Supports </a:t>
            </a:r>
            <a:r>
              <a:rPr lang="en-US" sz="2400">
                <a:ea typeface="+mn-lt"/>
                <a:cs typeface="Arial" panose="020B0604020202020204" pitchFamily="34" charset="0"/>
              </a:rPr>
              <a:t>(embedded and non-embedded): </a:t>
            </a:r>
            <a:r>
              <a:rPr lang="en-US" sz="2400">
                <a:ea typeface="Times New Roman" panose="02020603050405020304" pitchFamily="18" charset="0"/>
                <a:cs typeface="Arial" panose="020B0604020202020204" pitchFamily="34" charset="0"/>
              </a:rPr>
              <a:t>accessibility features available for use by any student (determined by educator team with input from the parent/guardian and student). </a:t>
            </a:r>
          </a:p>
          <a:p>
            <a:pPr marL="0" indent="0">
              <a:buFont typeface="Arial" panose="020B0604020202020204" pitchFamily="34" charset="0"/>
              <a:buNone/>
            </a:pPr>
            <a:r>
              <a:rPr lang="en-US" sz="2400">
                <a:ea typeface="+mn-lt"/>
                <a:cs typeface="Arial" panose="020B0604020202020204" pitchFamily="34" charset="0"/>
              </a:rPr>
              <a:t>Examples: color contrast, text-to-speech of items, illustration glossary (math) as shown to the right.</a:t>
            </a:r>
          </a:p>
        </p:txBody>
      </p:sp>
      <p:pic>
        <p:nvPicPr>
          <p:cNvPr id="7" name="Picture 2" descr="Image of a test item with illustration translation feature.&#10;">
            <a:extLst>
              <a:ext uri="{FF2B5EF4-FFF2-40B4-BE49-F238E27FC236}">
                <a16:creationId xmlns:a16="http://schemas.microsoft.com/office/drawing/2014/main" id="{163BC623-FEE4-9FE5-2941-5111BFD6D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58" y="1952026"/>
            <a:ext cx="6354213" cy="377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123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anguage Supports for ELs/MLs">
            <a:extLst>
              <a:ext uri="{FF2B5EF4-FFF2-40B4-BE49-F238E27FC236}">
                <a16:creationId xmlns:a16="http://schemas.microsoft.com/office/drawing/2014/main" id="{349DF33D-DD9A-E92A-F919-A6AD4628DDF9}"/>
              </a:ext>
            </a:extLst>
          </p:cNvPr>
          <p:cNvSpPr>
            <a:spLocks noGrp="1"/>
          </p:cNvSpPr>
          <p:nvPr>
            <p:ph type="title" idx="4294967295"/>
          </p:nvPr>
        </p:nvSpPr>
        <p:spPr>
          <a:xfrm>
            <a:off x="1760913" y="0"/>
            <a:ext cx="8670174" cy="1265212"/>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Language Supports for ELs/MLs</a:t>
            </a:r>
          </a:p>
        </p:txBody>
      </p:sp>
      <p:sp>
        <p:nvSpPr>
          <p:cNvPr id="3" name="Rectangle 2">
            <a:extLst>
              <a:ext uri="{FF2B5EF4-FFF2-40B4-BE49-F238E27FC236}">
                <a16:creationId xmlns:a16="http://schemas.microsoft.com/office/drawing/2014/main" id="{FEA122B3-A24D-CFEC-10E6-2743AC39F766}"/>
              </a:ext>
            </a:extLst>
          </p:cNvPr>
          <p:cNvSpPr/>
          <p:nvPr/>
        </p:nvSpPr>
        <p:spPr>
          <a:xfrm>
            <a:off x="380845" y="1335981"/>
            <a:ext cx="7217997" cy="5237813"/>
          </a:xfrm>
          <a:prstGeom prst="rect">
            <a:avLst/>
          </a:prstGeom>
        </p:spPr>
        <p:txBody>
          <a:bodyPr vert="horz" wrap="square" lIns="91440" tIns="45720" rIns="91440" bIns="45720" rtlCol="0" anchor="ctr">
            <a:noAutofit/>
          </a:bodyPr>
          <a:lstStyle/>
          <a:p>
            <a:pPr marL="342900" indent="-342900">
              <a:lnSpc>
                <a:spcPct val="90000"/>
              </a:lnSpc>
              <a:buFont typeface="Arial" panose="020B0604020202020204" pitchFamily="34" charset="0"/>
              <a:buChar char="•"/>
            </a:pPr>
            <a:r>
              <a:rPr lang="en-US" sz="2300"/>
              <a:t>Eligibility is based on student identification as EL/ML in the Connecticut Public School Information System (PSIS)</a:t>
            </a:r>
          </a:p>
          <a:p>
            <a:pPr marL="342900" indent="-342900">
              <a:lnSpc>
                <a:spcPct val="90000"/>
              </a:lnSpc>
              <a:buFont typeface="Arial" panose="020B0604020202020204" pitchFamily="34" charset="0"/>
              <a:buChar char="•"/>
            </a:pPr>
            <a:r>
              <a:rPr lang="en-US" sz="2300"/>
              <a:t>Available for any EL/ML including those dually identified under the Individuals with Disabilities Education Act and/or Section 504 for whom the need has been indicated by a team of educators with input from the parent/guardian and student</a:t>
            </a:r>
            <a:endParaRPr lang="en-US" sz="2300">
              <a:ea typeface="Calibri"/>
              <a:cs typeface="Calibri"/>
            </a:endParaRPr>
          </a:p>
          <a:p>
            <a:pPr marL="342900" indent="-342900">
              <a:lnSpc>
                <a:spcPct val="90000"/>
              </a:lnSpc>
              <a:buFont typeface="Arial" panose="020B0604020202020204" pitchFamily="34" charset="0"/>
              <a:buChar char="•"/>
            </a:pPr>
            <a:r>
              <a:rPr lang="en-US" sz="2300"/>
              <a:t>Should be used regularly during learning and instruction across all content areas</a:t>
            </a:r>
            <a:endParaRPr lang="en-US" sz="2300">
              <a:ea typeface="Calibri"/>
              <a:cs typeface="Calibri"/>
            </a:endParaRPr>
          </a:p>
          <a:p>
            <a:pPr marL="342900" indent="-342900">
              <a:lnSpc>
                <a:spcPct val="90000"/>
              </a:lnSpc>
              <a:buFont typeface="Arial" panose="020B0604020202020204" pitchFamily="34" charset="0"/>
              <a:buChar char="•"/>
            </a:pPr>
            <a:r>
              <a:rPr lang="en-US" sz="2300"/>
              <a:t>May require some adult-dependence for support</a:t>
            </a:r>
            <a:endParaRPr lang="en-US" sz="2300">
              <a:ea typeface="Calibri"/>
              <a:cs typeface="Calibri"/>
            </a:endParaRPr>
          </a:p>
          <a:p>
            <a:pPr marL="342900" indent="-342900">
              <a:lnSpc>
                <a:spcPct val="90000"/>
              </a:lnSpc>
              <a:buFont typeface="Arial" panose="020B0604020202020204" pitchFamily="34" charset="0"/>
              <a:buChar char="•"/>
            </a:pPr>
            <a:r>
              <a:rPr lang="en-US" sz="2300"/>
              <a:t>Additional test time may be necessary</a:t>
            </a:r>
            <a:endParaRPr lang="en-US" sz="2300">
              <a:ea typeface="Calibri"/>
              <a:cs typeface="Calibri"/>
            </a:endParaRPr>
          </a:p>
          <a:p>
            <a:pPr>
              <a:lnSpc>
                <a:spcPct val="90000"/>
              </a:lnSpc>
            </a:pPr>
            <a:endParaRPr lang="en-US" sz="2300">
              <a:solidFill>
                <a:srgbClr val="0563C1"/>
              </a:solidFill>
              <a:hlinkClick r:id="" action="ppaction://noaction">
                <a:extLst>
                  <a:ext uri="{A12FA001-AC4F-418D-AE19-62706E023703}">
                    <ahyp:hlinkClr xmlns:ahyp="http://schemas.microsoft.com/office/drawing/2018/hyperlinkcolor" val="tx"/>
                  </a:ext>
                </a:extLst>
              </a:hlinkClick>
            </a:endParaRPr>
          </a:p>
          <a:p>
            <a:pPr>
              <a:lnSpc>
                <a:spcPct val="90000"/>
              </a:lnSpc>
            </a:pPr>
            <a:r>
              <a:rPr lang="en-US" sz="2300">
                <a:solidFill>
                  <a:srgbClr val="0563C1"/>
                </a:solidFill>
              </a:rPr>
              <a:t>Embedded and Non-Embedded Designated Supports for English Learners/Multilingual Learners</a:t>
            </a:r>
          </a:p>
        </p:txBody>
      </p:sp>
      <p:pic>
        <p:nvPicPr>
          <p:cNvPr id="4" name="Picture 3">
            <a:extLst>
              <a:ext uri="{FF2B5EF4-FFF2-40B4-BE49-F238E27FC236}">
                <a16:creationId xmlns:a16="http://schemas.microsoft.com/office/drawing/2014/main" id="{8F9B59E6-A9FF-4E3D-9CD4-932F379FD0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43367" y="1567332"/>
            <a:ext cx="3472910" cy="4775112"/>
          </a:xfrm>
          <a:prstGeom prst="rect">
            <a:avLst/>
          </a:prstGeom>
          <a:ln w="31750">
            <a:solidFill>
              <a:schemeClr val="accent4"/>
            </a:solidFill>
          </a:ln>
        </p:spPr>
      </p:pic>
    </p:spTree>
    <p:extLst>
      <p:ext uri="{BB962C8B-B14F-4D97-AF65-F5344CB8AC3E}">
        <p14:creationId xmlns:p14="http://schemas.microsoft.com/office/powerpoint/2010/main" val="1079567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ader Options Resources for Smarter Balanced/NGSS">
            <a:extLst>
              <a:ext uri="{FF2B5EF4-FFF2-40B4-BE49-F238E27FC236}">
                <a16:creationId xmlns:a16="http://schemas.microsoft.com/office/drawing/2014/main" id="{349DF33D-DD9A-E92A-F919-A6AD4628DDF9}"/>
              </a:ext>
            </a:extLst>
          </p:cNvPr>
          <p:cNvSpPr>
            <a:spLocks noGrp="1"/>
          </p:cNvSpPr>
          <p:nvPr>
            <p:ph type="title" idx="4294967295"/>
          </p:nvPr>
        </p:nvSpPr>
        <p:spPr>
          <a:xfrm>
            <a:off x="1427018" y="0"/>
            <a:ext cx="9926782" cy="1213658"/>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Reader Options Resources for Smarter Balanced/NGSS</a:t>
            </a:r>
          </a:p>
        </p:txBody>
      </p:sp>
      <p:sp>
        <p:nvSpPr>
          <p:cNvPr id="8" name="TextBox 7">
            <a:extLst>
              <a:ext uri="{FF2B5EF4-FFF2-40B4-BE49-F238E27FC236}">
                <a16:creationId xmlns:a16="http://schemas.microsoft.com/office/drawing/2014/main" id="{F91F61D7-57FA-DA89-8ED7-9D32E2129872}"/>
              </a:ext>
            </a:extLst>
          </p:cNvPr>
          <p:cNvSpPr txBox="1"/>
          <p:nvPr/>
        </p:nvSpPr>
        <p:spPr>
          <a:xfrm>
            <a:off x="442878" y="2504381"/>
            <a:ext cx="5205848" cy="3139321"/>
          </a:xfrm>
          <a:prstGeom prst="rect">
            <a:avLst/>
          </a:prstGeom>
          <a:noFill/>
          <a:ln>
            <a:noFill/>
          </a:ln>
        </p:spPr>
        <p:txBody>
          <a:bodyPr wrap="square" rtlCol="0">
            <a:spAutoFit/>
          </a:bodyPr>
          <a:lstStyle/>
          <a:p>
            <a:r>
              <a:rPr lang="en-US" sz="2200" b="1">
                <a:solidFill>
                  <a:srgbClr val="002060"/>
                </a:solidFill>
                <a:hlinkClick r:id="rId3"/>
              </a:rPr>
              <a:t>Reader Designated Supports and Accommodations for Smarter Balanced Mathematics and English Language Arts and the Next Generation Science Standards (NGSS) Assessments</a:t>
            </a:r>
            <a:endParaRPr lang="en-US" sz="2200" b="1">
              <a:solidFill>
                <a:srgbClr val="002060"/>
              </a:solidFill>
            </a:endParaRPr>
          </a:p>
          <a:p>
            <a:endParaRPr lang="en-US" sz="2200"/>
          </a:p>
          <a:p>
            <a:r>
              <a:rPr lang="en-US" sz="2200"/>
              <a:t>This resource provides information about designated supports and accommodations that provide access to print/text.</a:t>
            </a:r>
          </a:p>
        </p:txBody>
      </p:sp>
      <p:pic>
        <p:nvPicPr>
          <p:cNvPr id="10" name="Picture 9">
            <a:extLst>
              <a:ext uri="{FF2B5EF4-FFF2-40B4-BE49-F238E27FC236}">
                <a16:creationId xmlns:a16="http://schemas.microsoft.com/office/drawing/2014/main" id="{261C2DDE-71AC-DB74-195D-FBD1912060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32260" y="1447530"/>
            <a:ext cx="5594441" cy="5253024"/>
          </a:xfrm>
          <a:prstGeom prst="rect">
            <a:avLst/>
          </a:prstGeom>
          <a:ln w="63500">
            <a:solidFill>
              <a:srgbClr val="FFC000"/>
            </a:solidFill>
          </a:ln>
        </p:spPr>
      </p:pic>
    </p:spTree>
    <p:extLst>
      <p:ext uri="{BB962C8B-B14F-4D97-AF65-F5344CB8AC3E}">
        <p14:creationId xmlns:p14="http://schemas.microsoft.com/office/powerpoint/2010/main" val="3714220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Accommodation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46909"/>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Understanding Accommodations</a:t>
            </a:r>
          </a:p>
        </p:txBody>
      </p:sp>
      <p:sp>
        <p:nvSpPr>
          <p:cNvPr id="8" name="Content Placeholder 2">
            <a:extLst>
              <a:ext uri="{FF2B5EF4-FFF2-40B4-BE49-F238E27FC236}">
                <a16:creationId xmlns:a16="http://schemas.microsoft.com/office/drawing/2014/main" id="{F98A5FD4-7136-BE04-F3E2-F3BEFBDF6F5D}"/>
              </a:ext>
            </a:extLst>
          </p:cNvPr>
          <p:cNvSpPr>
            <a:spLocks noGrp="1"/>
          </p:cNvSpPr>
          <p:nvPr>
            <p:ph sz="half" idx="4294967295"/>
          </p:nvPr>
        </p:nvSpPr>
        <p:spPr>
          <a:xfrm>
            <a:off x="401053" y="1584669"/>
            <a:ext cx="5546725" cy="4771713"/>
          </a:xfrm>
          <a:ln>
            <a:solidFill>
              <a:schemeClr val="tx1"/>
            </a:solidFill>
          </a:ln>
        </p:spPr>
        <p:txBody>
          <a:bodyPr vert="horz" wrap="square" lIns="91440" tIns="45720" rIns="91440" bIns="45720" rtlCol="0" anchor="ctr">
            <a:noAutofit/>
          </a:bodyPr>
          <a:lstStyle/>
          <a:p>
            <a:pPr marL="0" indent="0">
              <a:buNone/>
            </a:pPr>
            <a:r>
              <a:rPr lang="en-US" sz="2400" b="1">
                <a:ea typeface="+mn-lt"/>
                <a:cs typeface="Arial"/>
              </a:rPr>
              <a:t>Accommodations</a:t>
            </a:r>
            <a:r>
              <a:rPr lang="en-US" sz="2400">
                <a:ea typeface="+mn-lt"/>
                <a:cs typeface="Arial"/>
              </a:rPr>
              <a:t> (embedded and non-embedded) </a:t>
            </a:r>
            <a:r>
              <a:rPr lang="en-US" sz="2400">
                <a:effectLst/>
                <a:ea typeface="Times New Roman" panose="02020603050405020304" pitchFamily="18" charset="0"/>
                <a:cs typeface="Arial"/>
              </a:rPr>
              <a:t>are changes in procedures or materials that increase equitable access during assessment. </a:t>
            </a:r>
            <a:r>
              <a:rPr lang="en-US" sz="2400">
                <a:ea typeface="Times New Roman" panose="02020603050405020304" pitchFamily="18" charset="0"/>
                <a:cs typeface="Arial"/>
              </a:rPr>
              <a:t>They:</a:t>
            </a:r>
            <a:endParaRPr lang="en-US" sz="2400">
              <a:effectLst/>
              <a:ea typeface="Times New Roman" panose="02020603050405020304" pitchFamily="18" charset="0"/>
              <a:cs typeface="Arial" panose="020B0604020202020204" pitchFamily="34" charset="0"/>
            </a:endParaRPr>
          </a:p>
          <a:p>
            <a:r>
              <a:rPr lang="en-US" sz="2400">
                <a:effectLst/>
                <a:ea typeface="Times New Roman" panose="02020603050405020304" pitchFamily="18" charset="0"/>
                <a:cs typeface="Arial"/>
              </a:rPr>
              <a:t> generate valid assessment results for students who need them; </a:t>
            </a:r>
          </a:p>
          <a:p>
            <a:r>
              <a:rPr lang="en-US" sz="2400">
                <a:effectLst/>
                <a:ea typeface="Times New Roman" panose="02020603050405020304" pitchFamily="18" charset="0"/>
                <a:cs typeface="Arial"/>
              </a:rPr>
              <a:t>allow students to show what they know and can do.</a:t>
            </a:r>
            <a:r>
              <a:rPr lang="en-US" sz="2400">
                <a:effectLst/>
                <a:ea typeface="Arial" panose="020B0604020202020204" pitchFamily="34" charset="0"/>
                <a:cs typeface="Arial"/>
              </a:rPr>
              <a:t> </a:t>
            </a:r>
          </a:p>
          <a:p>
            <a:pPr marL="0" indent="0">
              <a:buNone/>
            </a:pPr>
            <a:r>
              <a:rPr lang="en-US" sz="2400">
                <a:effectLst/>
                <a:ea typeface="Arial" panose="020B0604020202020204" pitchFamily="34" charset="0"/>
                <a:cs typeface="Arial"/>
              </a:rPr>
              <a:t>Examples: Assistive technology, American Sign Language, braille, closed captioning</a:t>
            </a:r>
            <a:endParaRPr lang="en-US" sz="2400">
              <a:ea typeface="+mn-lt"/>
              <a:cs typeface="Arial"/>
            </a:endParaRPr>
          </a:p>
        </p:txBody>
      </p:sp>
      <p:sp>
        <p:nvSpPr>
          <p:cNvPr id="9" name="Content Placeholder 2">
            <a:extLst>
              <a:ext uri="{FF2B5EF4-FFF2-40B4-BE49-F238E27FC236}">
                <a16:creationId xmlns:a16="http://schemas.microsoft.com/office/drawing/2014/main" id="{3D1D9436-F49F-A1C4-BE1E-D4E05345A8BD}"/>
              </a:ext>
            </a:extLst>
          </p:cNvPr>
          <p:cNvSpPr txBox="1">
            <a:spLocks/>
          </p:cNvSpPr>
          <p:nvPr/>
        </p:nvSpPr>
        <p:spPr>
          <a:xfrm>
            <a:off x="6141368" y="1584669"/>
            <a:ext cx="5649579" cy="4771713"/>
          </a:xfrm>
          <a:prstGeom prst="rect">
            <a:avLst/>
          </a:prstGeom>
          <a:ln>
            <a:solidFill>
              <a:schemeClr val="tx1"/>
            </a:solidFill>
          </a:ln>
        </p:spPr>
        <p:txBody>
          <a:bodyPr vert="horz" wrap="square"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a typeface="+mn-lt"/>
                <a:cs typeface="Arial"/>
              </a:rPr>
              <a:t>Accommodations:</a:t>
            </a:r>
          </a:p>
          <a:p>
            <a:r>
              <a:rPr lang="en-US" sz="2400">
                <a:ea typeface="+mn-lt"/>
                <a:cs typeface="Arial"/>
              </a:rPr>
              <a:t>must be documented for the student’s current grade in a finalized and implemented plan in CT-SEDS.</a:t>
            </a:r>
          </a:p>
          <a:p>
            <a:r>
              <a:rPr lang="en-US" sz="2400">
                <a:ea typeface="+mn-lt"/>
                <a:cs typeface="Arial"/>
              </a:rPr>
              <a:t>sync directly from CT-SEDS to TIDE.</a:t>
            </a:r>
          </a:p>
          <a:p>
            <a:r>
              <a:rPr lang="en-US" sz="2400">
                <a:cs typeface="Arial"/>
              </a:rPr>
              <a:t>should be integrated into all district, school, and/or classroom processes which prioritize student access needs.</a:t>
            </a:r>
            <a:endParaRPr lang="en-US" sz="2400">
              <a:ea typeface="+mn-lt"/>
              <a:cs typeface="Arial"/>
            </a:endParaRPr>
          </a:p>
        </p:txBody>
      </p:sp>
    </p:spTree>
    <p:extLst>
      <p:ext uri="{BB962C8B-B14F-4D97-AF65-F5344CB8AC3E}">
        <p14:creationId xmlns:p14="http://schemas.microsoft.com/office/powerpoint/2010/main" val="4132729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cision Guidelines for TTS of the Smarter Balanced ELA Reading Passages">
            <a:extLst>
              <a:ext uri="{FF2B5EF4-FFF2-40B4-BE49-F238E27FC236}">
                <a16:creationId xmlns:a16="http://schemas.microsoft.com/office/drawing/2014/main" id="{349DF33D-DD9A-E92A-F919-A6AD4628DDF9}"/>
              </a:ext>
            </a:extLst>
          </p:cNvPr>
          <p:cNvSpPr>
            <a:spLocks noGrp="1"/>
          </p:cNvSpPr>
          <p:nvPr>
            <p:ph type="title" idx="4294967295"/>
          </p:nvPr>
        </p:nvSpPr>
        <p:spPr>
          <a:xfrm>
            <a:off x="1479665" y="1"/>
            <a:ext cx="8952808" cy="1187450"/>
          </a:xfrm>
          <a:prstGeom prst="rect">
            <a:avLst/>
          </a:prstGeom>
        </p:spPr>
        <p:txBody>
          <a:bodyPr vert="horz" lIns="91440" tIns="45720" rIns="91440" bIns="45720" rtlCol="0" anchor="ctr">
            <a:noAutofit/>
          </a:bodyPr>
          <a:lstStyle/>
          <a:p>
            <a:r>
              <a:rPr lang="en-US" sz="3600">
                <a:solidFill>
                  <a:srgbClr val="FFFFFF"/>
                </a:solidFill>
              </a:rPr>
              <a:t>Decision Guidelines for TTS of the Smarter Balanced ELA Reading Passages</a:t>
            </a:r>
            <a:endParaRPr lang="en-US" sz="36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437711" y="1735692"/>
            <a:ext cx="5824051" cy="4547399"/>
          </a:xfrm>
          <a:prstGeom prst="rect">
            <a:avLst/>
          </a:prstGeom>
          <a:noFill/>
          <a:ln>
            <a:noFill/>
          </a:ln>
        </p:spPr>
        <p:txBody>
          <a:bodyPr wrap="square" lIns="91440" tIns="45720" rIns="91440" bIns="45720" rtlCol="0" anchor="t">
            <a:spAutoFit/>
          </a:bodyPr>
          <a:lstStyle/>
          <a:p>
            <a:pPr>
              <a:spcBef>
                <a:spcPts val="0"/>
              </a:spcBef>
            </a:pPr>
            <a:r>
              <a:rPr lang="en-US" sz="2150">
                <a:latin typeface="+mn-lt"/>
              </a:rPr>
              <a:t>When considering TTS of the ELA Reading Passages, PPTs/Section 504 Teams should complete the </a:t>
            </a:r>
            <a:r>
              <a:rPr lang="en-US" sz="2150">
                <a:solidFill>
                  <a:srgbClr val="002060"/>
                </a:solidFill>
                <a:latin typeface="+mn-lt"/>
                <a:hlinkClick r:id="rId3"/>
              </a:rPr>
              <a:t>Decision Guidelines for Text-to-Speech of the Smarter Balanced ELA Reading Passages</a:t>
            </a:r>
            <a:r>
              <a:rPr lang="en-US" sz="2150" b="1">
                <a:solidFill>
                  <a:srgbClr val="002060"/>
                </a:solidFill>
                <a:latin typeface="+mn-lt"/>
              </a:rPr>
              <a:t> </a:t>
            </a:r>
            <a:r>
              <a:rPr lang="en-US" sz="2150">
                <a:latin typeface="+mn-lt"/>
              </a:rPr>
              <a:t>during the annual convening to establish the extent of need based on the student’s access barriers due to a print or visual disability.</a:t>
            </a:r>
          </a:p>
          <a:p>
            <a:pPr marL="228600" indent="-228600">
              <a:spcBef>
                <a:spcPts val="600"/>
              </a:spcBef>
              <a:buFont typeface="Arial" panose="020B0604020202020204" pitchFamily="34" charset="0"/>
              <a:buChar char="•"/>
            </a:pPr>
            <a:r>
              <a:rPr lang="en-US" sz="2150">
                <a:latin typeface="+mn-lt"/>
              </a:rPr>
              <a:t>This accommodation is intended for students</a:t>
            </a:r>
            <a:endParaRPr lang="en-US" sz="2150">
              <a:latin typeface="+mn-lt"/>
              <a:ea typeface="Calibri"/>
              <a:cs typeface="Calibri"/>
            </a:endParaRPr>
          </a:p>
          <a:p>
            <a:pPr marL="800100" lvl="1" indent="-342900">
              <a:spcBef>
                <a:spcPts val="0"/>
              </a:spcBef>
              <a:buFont typeface="Courier New" panose="02070309020205020404" pitchFamily="49" charset="0"/>
              <a:buChar char="o"/>
            </a:pPr>
            <a:r>
              <a:rPr lang="en-US" sz="2150">
                <a:latin typeface="+mn-lt"/>
              </a:rPr>
              <a:t>with a documented print disability,</a:t>
            </a:r>
            <a:endParaRPr lang="en-US" sz="2150">
              <a:latin typeface="+mn-lt"/>
              <a:ea typeface="Calibri"/>
              <a:cs typeface="Calibri"/>
            </a:endParaRPr>
          </a:p>
          <a:p>
            <a:pPr marL="800100" lvl="1" indent="-342900">
              <a:spcBef>
                <a:spcPts val="0"/>
              </a:spcBef>
              <a:buFont typeface="Courier New" panose="02070309020205020404" pitchFamily="49" charset="0"/>
              <a:buChar char="o"/>
            </a:pPr>
            <a:r>
              <a:rPr lang="en-US" sz="2150">
                <a:latin typeface="+mn-lt"/>
              </a:rPr>
              <a:t>with significant visual disabilities, or, </a:t>
            </a:r>
            <a:endParaRPr lang="en-US" sz="2150">
              <a:latin typeface="+mn-lt"/>
              <a:ea typeface="Calibri"/>
              <a:cs typeface="Calibri"/>
            </a:endParaRPr>
          </a:p>
          <a:p>
            <a:pPr marL="800100" lvl="1" indent="-342900">
              <a:spcBef>
                <a:spcPts val="0"/>
              </a:spcBef>
              <a:buFont typeface="Courier New" panose="02070309020205020404" pitchFamily="49" charset="0"/>
              <a:buChar char="o"/>
            </a:pPr>
            <a:r>
              <a:rPr lang="en-US" sz="2150">
                <a:latin typeface="+mn-lt"/>
              </a:rPr>
              <a:t>who are blind with inadequate braille skills.</a:t>
            </a:r>
            <a:endParaRPr lang="en-US" sz="2150">
              <a:latin typeface="+mn-lt"/>
              <a:ea typeface="Calibri"/>
              <a:cs typeface="Calibri"/>
            </a:endParaRPr>
          </a:p>
          <a:p>
            <a:pPr marL="228600" indent="-228600">
              <a:spcBef>
                <a:spcPts val="600"/>
              </a:spcBef>
              <a:buFont typeface="Arial" panose="020B0604020202020204" pitchFamily="34" charset="0"/>
              <a:buChar char="•"/>
            </a:pPr>
            <a:r>
              <a:rPr lang="en-US" sz="2150">
                <a:latin typeface="+mn-lt"/>
              </a:rPr>
              <a:t>Maintain this form locally with the student’s record.</a:t>
            </a:r>
            <a:endParaRPr lang="en-US" sz="2150">
              <a:latin typeface="+mn-lt"/>
              <a:ea typeface="Calibri"/>
              <a:cs typeface="Calibri"/>
            </a:endParaRPr>
          </a:p>
        </p:txBody>
      </p:sp>
      <p:pic>
        <p:nvPicPr>
          <p:cNvPr id="4" name="Content Placeholder 5">
            <a:extLst>
              <a:ext uri="{FF2B5EF4-FFF2-40B4-BE49-F238E27FC236}">
                <a16:creationId xmlns:a16="http://schemas.microsoft.com/office/drawing/2014/main" id="{19FF124D-C507-77D5-A801-CB38488A40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00054" y="2158367"/>
            <a:ext cx="5154235" cy="3702050"/>
          </a:xfrm>
          <a:prstGeom prst="rect">
            <a:avLst/>
          </a:prstGeom>
          <a:ln w="63500">
            <a:solidFill>
              <a:srgbClr val="FFC000"/>
            </a:solidFill>
          </a:ln>
        </p:spPr>
      </p:pic>
    </p:spTree>
    <p:extLst>
      <p:ext uri="{BB962C8B-B14F-4D97-AF65-F5344CB8AC3E}">
        <p14:creationId xmlns:p14="http://schemas.microsoft.com/office/powerpoint/2010/main" val="355182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2A90-3139-19BE-9168-AF94E989E418}"/>
            </a:ext>
          </a:extLst>
        </p:cNvPr>
        <p:cNvGrpSpPr/>
        <p:nvPr/>
      </p:nvGrpSpPr>
      <p:grpSpPr>
        <a:xfrm>
          <a:off x="0" y="0"/>
          <a:ext cx="0" cy="0"/>
          <a:chOff x="0" y="0"/>
          <a:chExt cx="0" cy="0"/>
        </a:xfrm>
      </p:grpSpPr>
      <p:sp>
        <p:nvSpPr>
          <p:cNvPr id="2" name="Title 1" descr="Meet the Accessibility Team">
            <a:extLst>
              <a:ext uri="{FF2B5EF4-FFF2-40B4-BE49-F238E27FC236}">
                <a16:creationId xmlns:a16="http://schemas.microsoft.com/office/drawing/2014/main" id="{E58DFF4F-0870-7C21-CC76-4195D963A57F}"/>
              </a:ext>
            </a:extLst>
          </p:cNvPr>
          <p:cNvSpPr>
            <a:spLocks noGrp="1"/>
          </p:cNvSpPr>
          <p:nvPr>
            <p:ph type="title" idx="4294967295"/>
          </p:nvPr>
        </p:nvSpPr>
        <p:spPr>
          <a:xfrm>
            <a:off x="1821656" y="0"/>
            <a:ext cx="8548688" cy="1244600"/>
          </a:xfrm>
        </p:spPr>
        <p:txBody>
          <a:bodyPr/>
          <a:lstStyle/>
          <a:p>
            <a:r>
              <a:rPr lang="en-US">
                <a:solidFill>
                  <a:schemeClr val="bg1"/>
                </a:solidFill>
                <a:latin typeface="+mn-lt"/>
              </a:rPr>
              <a:t>Meet the Accessibility Team</a:t>
            </a:r>
          </a:p>
        </p:txBody>
      </p:sp>
      <p:sp>
        <p:nvSpPr>
          <p:cNvPr id="5" name="Content Placeholder 4">
            <a:extLst>
              <a:ext uri="{FF2B5EF4-FFF2-40B4-BE49-F238E27FC236}">
                <a16:creationId xmlns:a16="http://schemas.microsoft.com/office/drawing/2014/main" id="{774A5777-F7CF-91FF-03B2-C4F4ADECBE95}"/>
              </a:ext>
            </a:extLst>
          </p:cNvPr>
          <p:cNvSpPr>
            <a:spLocks noGrp="1"/>
          </p:cNvSpPr>
          <p:nvPr>
            <p:ph idx="1"/>
          </p:nvPr>
        </p:nvSpPr>
        <p:spPr>
          <a:xfrm>
            <a:off x="838200" y="1522336"/>
            <a:ext cx="11049000" cy="4602590"/>
          </a:xfrm>
        </p:spPr>
        <p:txBody>
          <a:bodyPr>
            <a:normAutofit/>
          </a:bodyPr>
          <a:lstStyle/>
          <a:p>
            <a:pPr marL="0" indent="0" algn="ctr" rtl="0" fontAlgn="base">
              <a:buNone/>
            </a:pPr>
            <a:r>
              <a:rPr lang="en-US" sz="2500" b="1" i="0" u="none" strike="noStrike">
                <a:solidFill>
                  <a:srgbClr val="000000"/>
                </a:solidFill>
                <a:effectLst/>
                <a:latin typeface="+mn-lt"/>
              </a:rPr>
              <a:t>Accessibility Supports and Accommodations for </a:t>
            </a:r>
            <a:br>
              <a:rPr lang="en-US" sz="2500" b="1" i="0" u="none" strike="noStrike">
                <a:solidFill>
                  <a:srgbClr val="000000"/>
                </a:solidFill>
                <a:effectLst/>
                <a:latin typeface="+mn-lt"/>
              </a:rPr>
            </a:br>
            <a:r>
              <a:rPr lang="en-US" sz="2500" b="1" i="0" u="none" strike="noStrike">
                <a:solidFill>
                  <a:srgbClr val="000000"/>
                </a:solidFill>
                <a:effectLst/>
                <a:latin typeface="+mn-lt"/>
              </a:rPr>
              <a:t>Smarter Balanced, NGSS</a:t>
            </a:r>
            <a:r>
              <a:rPr lang="en-US" sz="2500" b="1">
                <a:solidFill>
                  <a:srgbClr val="000000"/>
                </a:solidFill>
                <a:latin typeface="+mn-lt"/>
              </a:rPr>
              <a:t>, </a:t>
            </a:r>
            <a:r>
              <a:rPr lang="en-US" sz="2500" b="1" i="0" u="none" strike="noStrike">
                <a:solidFill>
                  <a:srgbClr val="000000"/>
                </a:solidFill>
                <a:effectLst/>
                <a:latin typeface="+mn-lt"/>
              </a:rPr>
              <a:t>LAS Links, CT SAT School Day, and the </a:t>
            </a:r>
            <a:br>
              <a:rPr lang="en-US" sz="2500" b="1" i="0" u="none" strike="noStrike">
                <a:solidFill>
                  <a:srgbClr val="000000"/>
                </a:solidFill>
                <a:effectLst/>
                <a:latin typeface="+mn-lt"/>
              </a:rPr>
            </a:br>
            <a:r>
              <a:rPr lang="en-US" sz="2500" b="1" i="0" u="none" strike="noStrike">
                <a:solidFill>
                  <a:srgbClr val="000000"/>
                </a:solidFill>
                <a:effectLst/>
                <a:latin typeface="+mn-lt"/>
              </a:rPr>
              <a:t>Connecticut Alternate Assessment System (CTAA, CTAS, &amp; CAAELP)</a:t>
            </a:r>
            <a:r>
              <a:rPr lang="en-US" sz="2500" b="1" i="0">
                <a:solidFill>
                  <a:srgbClr val="000000"/>
                </a:solidFill>
                <a:effectLst/>
                <a:latin typeface="+mn-lt"/>
              </a:rPr>
              <a:t>​​</a:t>
            </a:r>
            <a:endParaRPr lang="en-US" sz="2500">
              <a:latin typeface="+mn-lt"/>
            </a:endParaRPr>
          </a:p>
          <a:p>
            <a:pPr marL="0" indent="0" rtl="0" fontAlgn="base">
              <a:buNone/>
            </a:pPr>
            <a:endParaRPr lang="en-US" sz="2400" b="0" i="0">
              <a:solidFill>
                <a:srgbClr val="000000"/>
              </a:solidFill>
              <a:effectLst/>
              <a:latin typeface="+mn-lt"/>
            </a:endParaRPr>
          </a:p>
          <a:p>
            <a:pPr marL="0" indent="0" rtl="0" fontAlgn="base">
              <a:lnSpc>
                <a:spcPct val="150000"/>
              </a:lnSpc>
              <a:spcBef>
                <a:spcPts val="600"/>
              </a:spcBef>
              <a:buNone/>
            </a:pPr>
            <a:r>
              <a:rPr lang="en-US" sz="2500" b="1" i="0" u="none" strike="noStrike">
                <a:solidFill>
                  <a:schemeClr val="accent1">
                    <a:lumMod val="75000"/>
                  </a:schemeClr>
                </a:solidFill>
                <a:effectLst/>
                <a:latin typeface="+mn-lt"/>
              </a:rPr>
              <a:t>Deirdre Ducharme</a:t>
            </a:r>
            <a:r>
              <a:rPr lang="en-US" sz="2500" b="1" i="0">
                <a:solidFill>
                  <a:schemeClr val="accent1">
                    <a:lumMod val="75000"/>
                  </a:schemeClr>
                </a:solidFill>
                <a:effectLst/>
                <a:latin typeface="+mn-lt"/>
              </a:rPr>
              <a:t>​</a:t>
            </a:r>
          </a:p>
          <a:p>
            <a:pPr marL="0" indent="0" rtl="0" fontAlgn="base">
              <a:buNone/>
            </a:pPr>
            <a:r>
              <a:rPr lang="en-US" sz="2500" b="0" i="0" u="sng" strike="noStrike">
                <a:solidFill>
                  <a:srgbClr val="0563C1"/>
                </a:solidFill>
                <a:effectLst/>
                <a:latin typeface="+mn-lt"/>
                <a:hlinkClick r:id="rId3"/>
              </a:rPr>
              <a:t>Deirdre.Ducharme@ct.gov</a:t>
            </a:r>
            <a:r>
              <a:rPr lang="en-US" sz="2500" b="0" i="0" u="none" strike="noStrike">
                <a:solidFill>
                  <a:srgbClr val="000000"/>
                </a:solidFill>
                <a:effectLst/>
                <a:latin typeface="+mn-lt"/>
              </a:rPr>
              <a:t>; (860) 713-6859</a:t>
            </a:r>
            <a:r>
              <a:rPr lang="en-US" sz="2500" b="0" i="0">
                <a:solidFill>
                  <a:srgbClr val="000000"/>
                </a:solidFill>
                <a:effectLst/>
                <a:latin typeface="+mn-lt"/>
              </a:rPr>
              <a:t>​</a:t>
            </a:r>
          </a:p>
          <a:p>
            <a:pPr marL="0" indent="0" rtl="0" fontAlgn="base">
              <a:lnSpc>
                <a:spcPct val="150000"/>
              </a:lnSpc>
              <a:spcBef>
                <a:spcPts val="600"/>
              </a:spcBef>
              <a:buNone/>
            </a:pPr>
            <a:r>
              <a:rPr lang="en-US" sz="2500" b="1">
                <a:solidFill>
                  <a:schemeClr val="accent1">
                    <a:lumMod val="75000"/>
                  </a:schemeClr>
                </a:solidFill>
                <a:latin typeface="+mn-lt"/>
              </a:rPr>
              <a:t>Katie Seifert</a:t>
            </a:r>
            <a:r>
              <a:rPr lang="en-US" sz="2500" b="0" i="0">
                <a:solidFill>
                  <a:schemeClr val="accent1">
                    <a:lumMod val="75000"/>
                  </a:schemeClr>
                </a:solidFill>
                <a:effectLst/>
                <a:latin typeface="+mn-lt"/>
              </a:rPr>
              <a:t>​​</a:t>
            </a:r>
          </a:p>
          <a:p>
            <a:pPr marL="0" indent="0" rtl="0" fontAlgn="base">
              <a:buNone/>
            </a:pPr>
            <a:r>
              <a:rPr lang="en-US" sz="2500" b="0" i="0" u="sng" strike="noStrike">
                <a:solidFill>
                  <a:srgbClr val="0563C1"/>
                </a:solidFill>
                <a:effectLst/>
                <a:latin typeface="+mn-lt"/>
              </a:rPr>
              <a:t>Katherine.Seifert@ct.gov</a:t>
            </a:r>
            <a:r>
              <a:rPr lang="en-US" sz="2500" b="0" i="0" u="none" strike="noStrike">
                <a:solidFill>
                  <a:srgbClr val="0000FF"/>
                </a:solidFill>
                <a:effectLst/>
                <a:latin typeface="+mn-lt"/>
              </a:rPr>
              <a:t>; </a:t>
            </a:r>
            <a:r>
              <a:rPr lang="en-US" sz="2500" b="0" i="0" u="none" strike="noStrike">
                <a:solidFill>
                  <a:srgbClr val="000000"/>
                </a:solidFill>
                <a:effectLst/>
                <a:latin typeface="+mn-lt"/>
              </a:rPr>
              <a:t>(860) 713-6722</a:t>
            </a:r>
          </a:p>
          <a:p>
            <a:pPr marL="0" indent="0" rtl="0" fontAlgn="base">
              <a:buNone/>
            </a:pPr>
            <a:endParaRPr lang="en-US" sz="2400" b="1" i="0">
              <a:solidFill>
                <a:srgbClr val="FFFFFF"/>
              </a:solidFill>
              <a:effectLst/>
              <a:latin typeface="Aptos" panose="020B0004020202020204" pitchFamily="34" charset="0"/>
            </a:endParaRPr>
          </a:p>
          <a:p>
            <a:endParaRPr lang="en-US"/>
          </a:p>
        </p:txBody>
      </p:sp>
      <p:pic>
        <p:nvPicPr>
          <p:cNvPr id="3" name="Picture 4" descr="Photo of Deirdre Ducharme, Education Consultant for Accessibility and Accommodations on Statewide Assessments.">
            <a:extLst>
              <a:ext uri="{FF2B5EF4-FFF2-40B4-BE49-F238E27FC236}">
                <a16:creationId xmlns:a16="http://schemas.microsoft.com/office/drawing/2014/main" id="{B29AB22D-F725-9A60-FEEC-5C842D58D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7793" y="2789521"/>
            <a:ext cx="9948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hoto of Katie Seifert, Education Consultant for Accessibility and Accommodations on Statewide Assessments.">
            <a:extLst>
              <a:ext uri="{FF2B5EF4-FFF2-40B4-BE49-F238E27FC236}">
                <a16:creationId xmlns:a16="http://schemas.microsoft.com/office/drawing/2014/main" id="{605529D9-5CCF-517E-429B-2A3EFEA3CC5B}"/>
              </a:ext>
            </a:extLst>
          </p:cNvPr>
          <p:cNvPicPr>
            <a:picLocks noChangeAspect="1"/>
          </p:cNvPicPr>
          <p:nvPr/>
        </p:nvPicPr>
        <p:blipFill>
          <a:blip r:embed="rId5"/>
          <a:stretch>
            <a:fillRect/>
          </a:stretch>
        </p:blipFill>
        <p:spPr>
          <a:xfrm>
            <a:off x="9137794" y="4532789"/>
            <a:ext cx="1060450" cy="1554480"/>
          </a:xfrm>
          <a:prstGeom prst="rect">
            <a:avLst/>
          </a:prstGeom>
        </p:spPr>
      </p:pic>
    </p:spTree>
    <p:extLst>
      <p:ext uri="{BB962C8B-B14F-4D97-AF65-F5344CB8AC3E}">
        <p14:creationId xmlns:p14="http://schemas.microsoft.com/office/powerpoint/2010/main" val="357221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rmining Eligibility for a Read Aloud Special Documented Accommodation">
            <a:extLst>
              <a:ext uri="{FF2B5EF4-FFF2-40B4-BE49-F238E27FC236}">
                <a16:creationId xmlns:a16="http://schemas.microsoft.com/office/drawing/2014/main" id="{349DF33D-DD9A-E92A-F919-A6AD4628DDF9}"/>
              </a:ext>
            </a:extLst>
          </p:cNvPr>
          <p:cNvSpPr>
            <a:spLocks noGrp="1"/>
          </p:cNvSpPr>
          <p:nvPr>
            <p:ph type="title" idx="4294967295"/>
          </p:nvPr>
        </p:nvSpPr>
        <p:spPr>
          <a:xfrm>
            <a:off x="1482437" y="1"/>
            <a:ext cx="9227127" cy="1187450"/>
          </a:xfrm>
          <a:prstGeom prst="rect">
            <a:avLst/>
          </a:prstGeom>
        </p:spPr>
        <p:txBody>
          <a:bodyPr vert="horz" lIns="91440" tIns="45720" rIns="91440" bIns="45720" rtlCol="0" anchor="ctr">
            <a:noAutofit/>
          </a:bodyPr>
          <a:lstStyle/>
          <a:p>
            <a:r>
              <a:rPr lang="en-US" sz="3600">
                <a:solidFill>
                  <a:srgbClr val="FFFFFF"/>
                </a:solidFill>
              </a:rPr>
              <a:t>Determining Eligibility for a Read Aloud Special Documented Accommodation</a:t>
            </a:r>
            <a:endParaRPr lang="en-US" sz="36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1012663" y="1698159"/>
            <a:ext cx="10635998" cy="2862322"/>
          </a:xfrm>
          <a:prstGeom prst="rect">
            <a:avLst/>
          </a:prstGeom>
          <a:noFill/>
          <a:ln>
            <a:noFill/>
          </a:ln>
        </p:spPr>
        <p:txBody>
          <a:bodyPr wrap="square" lIns="91440" tIns="45720" rIns="91440" bIns="45720" rtlCol="0" anchor="t">
            <a:spAutoFit/>
          </a:bodyPr>
          <a:lstStyle/>
          <a:p>
            <a:pPr marL="342900" marR="976630" lvl="0" indent="-342900">
              <a:buSzPct val="100000"/>
              <a:buFont typeface="Arial" panose="020B0604020202020204" pitchFamily="34" charset="0"/>
              <a:buChar char="•"/>
              <a:tabLst>
                <a:tab pos="469265" algn="l"/>
                <a:tab pos="469900" algn="l"/>
              </a:tabLst>
            </a:pPr>
            <a:r>
              <a:rPr lang="en-US" sz="2000">
                <a:effectLst/>
                <a:latin typeface="+mn-lt"/>
                <a:ea typeface="Symbol" panose="05050102010706020507" pitchFamily="18" charset="2"/>
                <a:cs typeface="Symbol" panose="05050102010706020507" pitchFamily="18" charset="2"/>
              </a:rPr>
              <a:t>PPTs/Section 504 </a:t>
            </a:r>
            <a:r>
              <a:rPr lang="en-US" sz="2000">
                <a:latin typeface="+mn-lt"/>
                <a:ea typeface="Symbol" panose="05050102010706020507" pitchFamily="18" charset="2"/>
                <a:cs typeface="Symbol" panose="05050102010706020507" pitchFamily="18" charset="2"/>
              </a:rPr>
              <a:t>Teams should p</a:t>
            </a:r>
            <a:r>
              <a:rPr lang="en-US" sz="2000">
                <a:effectLst/>
                <a:latin typeface="+mn-lt"/>
                <a:ea typeface="Symbol" panose="05050102010706020507" pitchFamily="18" charset="2"/>
                <a:cs typeface="Symbol" panose="05050102010706020507" pitchFamily="18" charset="2"/>
              </a:rPr>
              <a:t>rovide documentation of need within the plan (e.g., present levels of</a:t>
            </a:r>
            <a:r>
              <a:rPr lang="en-US" sz="2000" spc="-13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performance, reading/communication goals and objectives, and supplementary aids and services/program accommodations sections.)</a:t>
            </a:r>
          </a:p>
          <a:p>
            <a:pPr marL="342900" marR="388620" lvl="0" indent="-342900">
              <a:buSzPct val="100000"/>
              <a:buFont typeface="Arial" panose="020B0604020202020204" pitchFamily="34" charset="0"/>
              <a:buChar char="•"/>
              <a:tabLst>
                <a:tab pos="469265" algn="l"/>
                <a:tab pos="469900" algn="l"/>
              </a:tabLst>
            </a:pPr>
            <a:r>
              <a:rPr lang="en-US" sz="2000">
                <a:effectLst/>
                <a:latin typeface="+mn-lt"/>
                <a:ea typeface="Symbol" panose="05050102010706020507" pitchFamily="18" charset="2"/>
                <a:cs typeface="Symbol" panose="05050102010706020507" pitchFamily="18" charset="2"/>
              </a:rPr>
              <a:t>Psychological assessments and/or academic performance assessments referenced showing processing disabilities related to visual, print, or reading disabilities and understanding/use</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of</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language.</a:t>
            </a:r>
            <a:r>
              <a:rPr lang="en-US" sz="2000" spc="-20">
                <a:effectLst/>
                <a:latin typeface="+mn-lt"/>
                <a:ea typeface="Symbol" panose="05050102010706020507" pitchFamily="18" charset="2"/>
                <a:cs typeface="Symbol" panose="05050102010706020507" pitchFamily="18" charset="2"/>
              </a:rPr>
              <a:t> </a:t>
            </a:r>
            <a:endParaRPr lang="en-US" sz="2000">
              <a:effectLst/>
              <a:latin typeface="+mn-lt"/>
              <a:ea typeface="Symbol" panose="05050102010706020507" pitchFamily="18" charset="2"/>
              <a:cs typeface="Symbol" panose="05050102010706020507" pitchFamily="18" charset="2"/>
            </a:endParaRPr>
          </a:p>
          <a:p>
            <a:pPr marL="342900" marR="388620" indent="-342900">
              <a:buSzPct val="100000"/>
              <a:buFont typeface="Arial" panose="020B0604020202020204" pitchFamily="34" charset="0"/>
              <a:buChar char="•"/>
              <a:tabLst>
                <a:tab pos="469265" algn="l"/>
                <a:tab pos="469900" algn="l"/>
              </a:tabLst>
            </a:pPr>
            <a:r>
              <a:rPr lang="en-US" sz="2000">
                <a:latin typeface="+mn-lt"/>
                <a:ea typeface="Symbol" panose="05050102010706020507" pitchFamily="18" charset="2"/>
                <a:cs typeface="Symbol" panose="05050102010706020507" pitchFamily="18" charset="2"/>
              </a:rPr>
              <a:t>Teams must complete the </a:t>
            </a:r>
            <a:r>
              <a:rPr lang="en-US" sz="2000">
                <a:latin typeface="+mn-lt"/>
                <a:hlinkClick r:id="rId3"/>
              </a:rPr>
              <a:t>Documented Evidence for a Read Aloud of the Smarter Balanced ELA Reading Passages </a:t>
            </a:r>
            <a:r>
              <a:rPr lang="en-US" sz="2000">
                <a:latin typeface="+mn-lt"/>
              </a:rPr>
              <a:t>as a screener for eligibility and maintain locally with the student’s record.</a:t>
            </a:r>
          </a:p>
        </p:txBody>
      </p:sp>
    </p:spTree>
    <p:extLst>
      <p:ext uri="{BB962C8B-B14F-4D97-AF65-F5344CB8AC3E}">
        <p14:creationId xmlns:p14="http://schemas.microsoft.com/office/powerpoint/2010/main" val="2302639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rmining Eligibility for a Read Aloud Special Documented Accommodation- Continued">
            <a:extLst>
              <a:ext uri="{FF2B5EF4-FFF2-40B4-BE49-F238E27FC236}">
                <a16:creationId xmlns:a16="http://schemas.microsoft.com/office/drawing/2014/main" id="{349DF33D-DD9A-E92A-F919-A6AD4628DDF9}"/>
              </a:ext>
            </a:extLst>
          </p:cNvPr>
          <p:cNvSpPr>
            <a:spLocks noGrp="1"/>
          </p:cNvSpPr>
          <p:nvPr>
            <p:ph type="title" idx="4294967295"/>
          </p:nvPr>
        </p:nvSpPr>
        <p:spPr>
          <a:xfrm>
            <a:off x="1279132" y="0"/>
            <a:ext cx="9379372" cy="1225898"/>
          </a:xfrm>
          <a:prstGeom prst="rect">
            <a:avLst/>
          </a:prstGeom>
        </p:spPr>
        <p:txBody>
          <a:bodyPr vert="horz" lIns="91440" tIns="45720" rIns="91440" bIns="45720" rtlCol="0" anchor="ctr">
            <a:noAutofit/>
          </a:bodyPr>
          <a:lstStyle/>
          <a:p>
            <a:r>
              <a:rPr lang="en-US" sz="3400">
                <a:solidFill>
                  <a:srgbClr val="FFFFFF"/>
                </a:solidFill>
              </a:rPr>
              <a:t>Determining Eligibility for a Read Aloud Special Documented Accommodation- Continued</a:t>
            </a:r>
            <a:endParaRPr lang="en-US" sz="34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503306" y="2056008"/>
            <a:ext cx="6016588" cy="4154984"/>
          </a:xfrm>
          <a:prstGeom prst="rect">
            <a:avLst/>
          </a:prstGeom>
          <a:noFill/>
          <a:ln>
            <a:noFill/>
          </a:ln>
        </p:spPr>
        <p:txBody>
          <a:bodyPr wrap="square" rtlCol="0">
            <a:spAutoFit/>
          </a:bodyPr>
          <a:lstStyle/>
          <a:p>
            <a:pPr marL="342900" marR="388620" indent="-342900">
              <a:buSzPct val="100000"/>
              <a:buFont typeface="Arial" panose="020B0604020202020204" pitchFamily="34" charset="0"/>
              <a:buChar char="•"/>
              <a:tabLst>
                <a:tab pos="469265" algn="l"/>
                <a:tab pos="469900" algn="l"/>
              </a:tabLst>
            </a:pPr>
            <a:r>
              <a:rPr lang="en-US" sz="2400">
                <a:latin typeface="+mn-lt"/>
              </a:rPr>
              <a:t>If eligible for a Read Aloud, document in CT-SEDS for associated tests and grades covered by the duration of the plan.</a:t>
            </a:r>
          </a:p>
          <a:p>
            <a:pPr marL="342900" marR="388620" indent="-342900">
              <a:buSzPct val="100000"/>
              <a:buFont typeface="Arial" panose="020B0604020202020204" pitchFamily="34" charset="0"/>
              <a:buChar char="•"/>
              <a:tabLst>
                <a:tab pos="469265" algn="l"/>
                <a:tab pos="469900" algn="l"/>
              </a:tabLst>
            </a:pPr>
            <a:r>
              <a:rPr lang="en-US" sz="2400">
                <a:latin typeface="+mn-lt"/>
              </a:rPr>
              <a:t>The qualified individual acting as the reader should review the Smarter Balanced Assessments </a:t>
            </a:r>
            <a:r>
              <a:rPr lang="en-US" sz="2400">
                <a:latin typeface="+mn-lt"/>
                <a:hlinkClick r:id="rId3"/>
              </a:rPr>
              <a:t>Read Aloud Guidelines </a:t>
            </a:r>
            <a:r>
              <a:rPr lang="en-US" sz="2400">
                <a:latin typeface="+mn-lt"/>
              </a:rPr>
              <a:t>and sign the Test Security/Confidentiality Agreement Form (Appendix B of document). The signed security/attestation form should be maintained locally.</a:t>
            </a:r>
          </a:p>
        </p:txBody>
      </p:sp>
      <p:pic>
        <p:nvPicPr>
          <p:cNvPr id="11" name="Picture 10">
            <a:extLst>
              <a:ext uri="{FF2B5EF4-FFF2-40B4-BE49-F238E27FC236}">
                <a16:creationId xmlns:a16="http://schemas.microsoft.com/office/drawing/2014/main" id="{1EA672D5-F73D-1C52-A6FD-ACECEB089F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19894" y="1534493"/>
            <a:ext cx="5155359" cy="5198015"/>
          </a:xfrm>
          <a:prstGeom prst="rect">
            <a:avLst/>
          </a:prstGeom>
          <a:solidFill>
            <a:schemeClr val="bg1"/>
          </a:solidFill>
          <a:ln w="63500">
            <a:solidFill>
              <a:srgbClr val="FFC000"/>
            </a:solidFill>
          </a:ln>
        </p:spPr>
      </p:pic>
    </p:spTree>
    <p:extLst>
      <p:ext uri="{BB962C8B-B14F-4D97-AF65-F5344CB8AC3E}">
        <p14:creationId xmlns:p14="http://schemas.microsoft.com/office/powerpoint/2010/main" val="2952631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3FEC8-99DC-048E-4188-A9F4A1E77C34}"/>
            </a:ext>
          </a:extLst>
        </p:cNvPr>
        <p:cNvGrpSpPr/>
        <p:nvPr/>
      </p:nvGrpSpPr>
      <p:grpSpPr>
        <a:xfrm>
          <a:off x="0" y="0"/>
          <a:ext cx="0" cy="0"/>
          <a:chOff x="0" y="0"/>
          <a:chExt cx="0" cy="0"/>
        </a:xfrm>
      </p:grpSpPr>
      <p:sp>
        <p:nvSpPr>
          <p:cNvPr id="5" name="Title 3" descr="What are Special Documented Accommodations?&#10;">
            <a:extLst>
              <a:ext uri="{FF2B5EF4-FFF2-40B4-BE49-F238E27FC236}">
                <a16:creationId xmlns:a16="http://schemas.microsoft.com/office/drawing/2014/main" id="{3F5A3BD8-B649-9929-4184-748C1F684E07}"/>
              </a:ext>
            </a:extLst>
          </p:cNvPr>
          <p:cNvSpPr txBox="1">
            <a:spLocks noGrp="1"/>
          </p:cNvSpPr>
          <p:nvPr>
            <p:ph type="title" idx="4294967295"/>
          </p:nvPr>
        </p:nvSpPr>
        <p:spPr>
          <a:xfrm>
            <a:off x="2355501" y="0"/>
            <a:ext cx="7480998" cy="117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panose="020B0604020202020204" pitchFamily="34" charset="0"/>
              </a:rPr>
              <a:t>Special Documented Accommodations</a:t>
            </a:r>
          </a:p>
        </p:txBody>
      </p:sp>
      <p:sp>
        <p:nvSpPr>
          <p:cNvPr id="4" name="Content Placeholder 3">
            <a:extLst>
              <a:ext uri="{FF2B5EF4-FFF2-40B4-BE49-F238E27FC236}">
                <a16:creationId xmlns:a16="http://schemas.microsoft.com/office/drawing/2014/main" id="{EADBFB2C-A041-2C91-DE85-87B45B6E4EC1}"/>
              </a:ext>
            </a:extLst>
          </p:cNvPr>
          <p:cNvSpPr>
            <a:spLocks noGrp="1"/>
          </p:cNvSpPr>
          <p:nvPr>
            <p:ph sz="half" idx="4294967295"/>
          </p:nvPr>
        </p:nvSpPr>
        <p:spPr>
          <a:xfrm>
            <a:off x="1066800" y="1603197"/>
            <a:ext cx="10058400" cy="4778553"/>
          </a:xfrm>
        </p:spPr>
        <p:txBody>
          <a:bodyPr>
            <a:noAutofit/>
          </a:bodyPr>
          <a:lstStyle/>
          <a:p>
            <a:pPr>
              <a:lnSpc>
                <a:spcPct val="120000"/>
              </a:lnSpc>
              <a:spcBef>
                <a:spcPts val="0"/>
              </a:spcBef>
              <a:spcAft>
                <a:spcPts val="600"/>
              </a:spcAft>
            </a:pPr>
            <a:r>
              <a:rPr lang="en-US" sz="2200"/>
              <a:t>Non-standard accommodations</a:t>
            </a:r>
          </a:p>
          <a:p>
            <a:pPr>
              <a:lnSpc>
                <a:spcPct val="120000"/>
              </a:lnSpc>
              <a:spcBef>
                <a:spcPts val="0"/>
              </a:spcBef>
              <a:spcAft>
                <a:spcPts val="600"/>
              </a:spcAft>
            </a:pPr>
            <a:r>
              <a:rPr lang="en-US" sz="2200">
                <a:ea typeface="+mn-lt"/>
                <a:cs typeface="Arial" panose="020B0604020202020204" pitchFamily="34" charset="0"/>
              </a:rPr>
              <a:t>Must be determined at the PPT/Section 504 convening</a:t>
            </a:r>
          </a:p>
          <a:p>
            <a:pPr>
              <a:lnSpc>
                <a:spcPct val="120000"/>
              </a:lnSpc>
              <a:spcBef>
                <a:spcPts val="0"/>
              </a:spcBef>
              <a:spcAft>
                <a:spcPts val="600"/>
              </a:spcAft>
            </a:pPr>
            <a:r>
              <a:rPr lang="en-US" sz="2200">
                <a:ea typeface="+mn-lt"/>
                <a:cs typeface="Arial" panose="020B0604020202020204" pitchFamily="34" charset="0"/>
              </a:rPr>
              <a:t>The educator team rules out that the standard embedded and non-embedded accommodations and accessibility features do not provide adequate access given the students documented disability.</a:t>
            </a:r>
          </a:p>
          <a:p>
            <a:pPr>
              <a:lnSpc>
                <a:spcPct val="120000"/>
              </a:lnSpc>
              <a:spcBef>
                <a:spcPts val="0"/>
              </a:spcBef>
              <a:spcAft>
                <a:spcPts val="600"/>
              </a:spcAft>
            </a:pPr>
            <a:r>
              <a:rPr lang="en-US" sz="2200">
                <a:ea typeface="+mn-lt"/>
                <a:cs typeface="Arial" panose="020B0604020202020204" pitchFamily="34" charset="0"/>
              </a:rPr>
              <a:t>Require the greatest extent of adult-dependence/support and are aligned to accommodations used by student to access instruction across content areas.</a:t>
            </a:r>
          </a:p>
          <a:p>
            <a:pPr>
              <a:lnSpc>
                <a:spcPct val="120000"/>
              </a:lnSpc>
              <a:spcBef>
                <a:spcPts val="0"/>
              </a:spcBef>
              <a:spcAft>
                <a:spcPts val="600"/>
              </a:spcAft>
            </a:pPr>
            <a:r>
              <a:rPr lang="en-US" sz="2200"/>
              <a:t>Require that teachers </a:t>
            </a:r>
            <a:r>
              <a:rPr lang="en-US" sz="2200" b="1"/>
              <a:t>must</a:t>
            </a:r>
            <a:r>
              <a:rPr lang="en-US" sz="2200"/>
              <a:t> review the </a:t>
            </a:r>
            <a:r>
              <a:rPr lang="en-US" sz="2200">
                <a:hlinkClick r:id="rId3"/>
              </a:rPr>
              <a:t>Special Documented Accommodations for Smarter Balanced and Next Generation Science Standards (NGSS) Assessments Overview </a:t>
            </a:r>
            <a:r>
              <a:rPr lang="en-US" sz="2200"/>
              <a:t>corresponding guidelines and protocols. Test Security Agreement Forms must be signed and returned to their SC/DA for signature and record keeping.</a:t>
            </a:r>
          </a:p>
        </p:txBody>
      </p:sp>
    </p:spTree>
    <p:extLst>
      <p:ext uri="{BB962C8B-B14F-4D97-AF65-F5344CB8AC3E}">
        <p14:creationId xmlns:p14="http://schemas.microsoft.com/office/powerpoint/2010/main" val="533473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64790-B0DF-EC23-4B4F-91077256212C}"/>
            </a:ext>
          </a:extLst>
        </p:cNvPr>
        <p:cNvGrpSpPr/>
        <p:nvPr/>
      </p:nvGrpSpPr>
      <p:grpSpPr>
        <a:xfrm>
          <a:off x="0" y="0"/>
          <a:ext cx="0" cy="0"/>
          <a:chOff x="0" y="0"/>
          <a:chExt cx="0" cy="0"/>
        </a:xfrm>
      </p:grpSpPr>
      <p:sp>
        <p:nvSpPr>
          <p:cNvPr id="5" name="Title 3" descr="What are Special Documented Accommodations?&#10;">
            <a:extLst>
              <a:ext uri="{FF2B5EF4-FFF2-40B4-BE49-F238E27FC236}">
                <a16:creationId xmlns:a16="http://schemas.microsoft.com/office/drawing/2014/main" id="{25B164DA-4F52-56A5-D412-BCF788B49239}"/>
              </a:ext>
            </a:extLst>
          </p:cNvPr>
          <p:cNvSpPr txBox="1">
            <a:spLocks noGrp="1"/>
          </p:cNvSpPr>
          <p:nvPr>
            <p:ph type="title" idx="4294967295"/>
          </p:nvPr>
        </p:nvSpPr>
        <p:spPr>
          <a:xfrm>
            <a:off x="1695450" y="0"/>
            <a:ext cx="8705850" cy="117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panose="020B0604020202020204" pitchFamily="34" charset="0"/>
              </a:rPr>
              <a:t>What are Special Documented Accommodations?</a:t>
            </a:r>
          </a:p>
        </p:txBody>
      </p:sp>
      <p:sp>
        <p:nvSpPr>
          <p:cNvPr id="7" name="Content Placeholder 6" descr="This text box lists the various special documented accommodations including but not limited to a scribe, a read aloud of ELA Reading Passages, and Math Manipulatives.">
            <a:extLst>
              <a:ext uri="{FF2B5EF4-FFF2-40B4-BE49-F238E27FC236}">
                <a16:creationId xmlns:a16="http://schemas.microsoft.com/office/drawing/2014/main" id="{D574C2D0-9E5C-0875-4FDD-470A4ED06355}"/>
              </a:ext>
            </a:extLst>
          </p:cNvPr>
          <p:cNvSpPr>
            <a:spLocks noGrp="1"/>
          </p:cNvSpPr>
          <p:nvPr>
            <p:ph sz="half" idx="4294967295"/>
          </p:nvPr>
        </p:nvSpPr>
        <p:spPr>
          <a:xfrm>
            <a:off x="1066800" y="1706766"/>
            <a:ext cx="10058400" cy="4370183"/>
          </a:xfrm>
          <a:ln>
            <a:noFill/>
          </a:ln>
        </p:spPr>
        <p:txBody>
          <a:bodyPr>
            <a:noAutofit/>
          </a:bodyPr>
          <a:lstStyle/>
          <a:p>
            <a:r>
              <a:rPr lang="en-US" sz="2400"/>
              <a:t>Scribe </a:t>
            </a:r>
          </a:p>
          <a:p>
            <a:r>
              <a:rPr lang="en-US" sz="2400"/>
              <a:t>Read Aloud of ELA Reading Passages </a:t>
            </a:r>
          </a:p>
          <a:p>
            <a:r>
              <a:rPr lang="en-US" sz="2400"/>
              <a:t>Human Signer/Visual Support for Smarter Balanced ELA or Math and/or NGSS (includes directions, math and science items and stimuli, and ELA items [Not Reading Passages]) </a:t>
            </a:r>
          </a:p>
          <a:p>
            <a:r>
              <a:rPr lang="en-US" sz="2400"/>
              <a:t>Human Signer/Visual Support for ELA Reading Passages </a:t>
            </a:r>
          </a:p>
          <a:p>
            <a:r>
              <a:rPr lang="en-US" sz="2400"/>
              <a:t>Math Manipulatives (Grades 3-8)</a:t>
            </a:r>
          </a:p>
          <a:p>
            <a:r>
              <a:rPr lang="en-US" sz="2400"/>
              <a:t>Non-Embedded Calculator (Math Grades 6-8, calculator-allowed items only) </a:t>
            </a:r>
          </a:p>
          <a:p>
            <a:r>
              <a:rPr lang="en-US" sz="2400"/>
              <a:t>Print on Demand</a:t>
            </a:r>
          </a:p>
          <a:p>
            <a:r>
              <a:rPr lang="en-US" sz="2400"/>
              <a:t>Customized Accommodation</a:t>
            </a:r>
          </a:p>
        </p:txBody>
      </p:sp>
    </p:spTree>
    <p:extLst>
      <p:ext uri="{BB962C8B-B14F-4D97-AF65-F5344CB8AC3E}">
        <p14:creationId xmlns:p14="http://schemas.microsoft.com/office/powerpoint/2010/main" val="645456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Documenting Designated Supports in TIDE for Students without IEPs/Section 504 Plans">
            <a:extLst>
              <a:ext uri="{FF2B5EF4-FFF2-40B4-BE49-F238E27FC236}">
                <a16:creationId xmlns:a16="http://schemas.microsoft.com/office/drawing/2014/main" id="{114A61D7-6F54-F578-7396-48BD612525C9}"/>
              </a:ext>
            </a:extLst>
          </p:cNvPr>
          <p:cNvSpPr>
            <a:spLocks noGrp="1"/>
          </p:cNvSpPr>
          <p:nvPr>
            <p:ph type="title" idx="4294967295"/>
          </p:nvPr>
        </p:nvSpPr>
        <p:spPr>
          <a:xfrm>
            <a:off x="1580224" y="0"/>
            <a:ext cx="8548688" cy="1244600"/>
          </a:xfrm>
        </p:spPr>
        <p:txBody>
          <a:bodyPr/>
          <a:lstStyle/>
          <a:p>
            <a:r>
              <a:rPr lang="en-US">
                <a:solidFill>
                  <a:schemeClr val="bg1"/>
                </a:solidFill>
              </a:rPr>
              <a:t>Documenting Designated Supports in TIDE for Students without IEPs/Section 504 Plans</a:t>
            </a:r>
          </a:p>
        </p:txBody>
      </p:sp>
      <p:sp>
        <p:nvSpPr>
          <p:cNvPr id="3" name="Content Placeholder 2">
            <a:extLst>
              <a:ext uri="{FF2B5EF4-FFF2-40B4-BE49-F238E27FC236}">
                <a16:creationId xmlns:a16="http://schemas.microsoft.com/office/drawing/2014/main" id="{9C86B01E-C997-6ED6-09A9-5FF0D04BECC8}"/>
              </a:ext>
            </a:extLst>
          </p:cNvPr>
          <p:cNvSpPr txBox="1">
            <a:spLocks/>
          </p:cNvSpPr>
          <p:nvPr/>
        </p:nvSpPr>
        <p:spPr>
          <a:xfrm>
            <a:off x="438150" y="1584313"/>
            <a:ext cx="5187295" cy="487521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300"/>
              <a:t>Your DA/SC has a process for setting designated supports in TIDE for eligible students who do </a:t>
            </a:r>
            <a:r>
              <a:rPr lang="en-US" sz="2300" b="1" u="sng"/>
              <a:t>not </a:t>
            </a:r>
            <a:r>
              <a:rPr lang="en-US" sz="2300"/>
              <a:t>have an IEP or Section 504 Plan. </a:t>
            </a:r>
          </a:p>
          <a:p>
            <a:r>
              <a:rPr lang="en-US" sz="2300"/>
              <a:t>Test supports must be set prior to the start of the student’s test session. Supports added to TIDE after testing has started are not retroactive.</a:t>
            </a:r>
          </a:p>
          <a:p>
            <a:r>
              <a:rPr lang="en-US" sz="2300"/>
              <a:t>Contact your DA/SC if designated supports are missing or incorrect in TIDE. Do not test your student until issues are resolved.</a:t>
            </a:r>
          </a:p>
        </p:txBody>
      </p:sp>
      <p:pic>
        <p:nvPicPr>
          <p:cNvPr id="7" name="Picture 6" descr="Image of student dashboard in TIDE">
            <a:extLst>
              <a:ext uri="{FF2B5EF4-FFF2-40B4-BE49-F238E27FC236}">
                <a16:creationId xmlns:a16="http://schemas.microsoft.com/office/drawing/2014/main" id="{C2C1C408-CD7C-DC83-E425-570C63A01293}"/>
              </a:ext>
            </a:extLst>
          </p:cNvPr>
          <p:cNvPicPr>
            <a:picLocks noChangeAspect="1"/>
          </p:cNvPicPr>
          <p:nvPr/>
        </p:nvPicPr>
        <p:blipFill>
          <a:blip r:embed="rId3"/>
          <a:stretch>
            <a:fillRect/>
          </a:stretch>
        </p:blipFill>
        <p:spPr>
          <a:xfrm>
            <a:off x="5709821" y="2707482"/>
            <a:ext cx="6279189" cy="2628873"/>
          </a:xfrm>
          <a:prstGeom prst="rect">
            <a:avLst/>
          </a:prstGeom>
          <a:ln>
            <a:solidFill>
              <a:schemeClr val="tx1"/>
            </a:solidFill>
          </a:ln>
        </p:spPr>
      </p:pic>
    </p:spTree>
    <p:extLst>
      <p:ext uri="{BB962C8B-B14F-4D97-AF65-F5344CB8AC3E}">
        <p14:creationId xmlns:p14="http://schemas.microsoft.com/office/powerpoint/2010/main" val="1483517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T-SEDS Sync with TIDE for Students with Implemented IEPs/Section 504 Plans">
            <a:extLst>
              <a:ext uri="{FF2B5EF4-FFF2-40B4-BE49-F238E27FC236}">
                <a16:creationId xmlns:a16="http://schemas.microsoft.com/office/drawing/2014/main" id="{349DF33D-DD9A-E92A-F919-A6AD4628DDF9}"/>
              </a:ext>
            </a:extLst>
          </p:cNvPr>
          <p:cNvSpPr>
            <a:spLocks noGrp="1"/>
          </p:cNvSpPr>
          <p:nvPr>
            <p:ph type="title" idx="4294967295"/>
          </p:nvPr>
        </p:nvSpPr>
        <p:spPr>
          <a:xfrm>
            <a:off x="1655542" y="0"/>
            <a:ext cx="9268814" cy="1371600"/>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CT-SEDS Sync </a:t>
            </a:r>
            <a:r>
              <a:rPr lang="en-US" sz="3600">
                <a:solidFill>
                  <a:srgbClr val="FFFFFF"/>
                </a:solidFill>
                <a:cs typeface="Arial" panose="020B0604020202020204" pitchFamily="34" charset="0"/>
              </a:rPr>
              <a:t>with</a:t>
            </a:r>
            <a:r>
              <a:rPr lang="en-US" sz="3600" b="1" kern="1200">
                <a:solidFill>
                  <a:srgbClr val="FFFFFF"/>
                </a:solidFill>
                <a:ea typeface="+mj-ea"/>
                <a:cs typeface="Arial" panose="020B0604020202020204" pitchFamily="34" charset="0"/>
              </a:rPr>
              <a:t> TIDE for Students with Implemented IEPs/Section 504 Plans</a:t>
            </a:r>
          </a:p>
        </p:txBody>
      </p:sp>
      <p:sp>
        <p:nvSpPr>
          <p:cNvPr id="4" name="TextBox 3">
            <a:extLst>
              <a:ext uri="{FF2B5EF4-FFF2-40B4-BE49-F238E27FC236}">
                <a16:creationId xmlns:a16="http://schemas.microsoft.com/office/drawing/2014/main" id="{50A33E74-3CAD-CFD5-E26D-6BB2844CC82B}"/>
              </a:ext>
            </a:extLst>
          </p:cNvPr>
          <p:cNvSpPr txBox="1"/>
          <p:nvPr/>
        </p:nvSpPr>
        <p:spPr>
          <a:xfrm>
            <a:off x="609279" y="1442850"/>
            <a:ext cx="5209803" cy="4985980"/>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200"/>
              <a:t>Supports/accommodations planned for the current grade of enrollment in a finalized and implemented IEP/Section 504 Plan sync to TIDE.  (Note: IDEA/Section 504 must be activated in PSIS/TIDE.)</a:t>
            </a:r>
          </a:p>
          <a:p>
            <a:pPr marL="228600" indent="-228600">
              <a:spcAft>
                <a:spcPts val="600"/>
              </a:spcAft>
              <a:buFont typeface="Arial" panose="020B0604020202020204" pitchFamily="34" charset="0"/>
              <a:buChar char="•"/>
            </a:pPr>
            <a:r>
              <a:rPr lang="en-US" sz="2200"/>
              <a:t>Supports/accommodations should </a:t>
            </a:r>
            <a:r>
              <a:rPr lang="en-US" sz="2200" b="1"/>
              <a:t>never</a:t>
            </a:r>
            <a:r>
              <a:rPr lang="en-US" sz="2200"/>
              <a:t> be manually entered (or batch uploaded) to TIDE. </a:t>
            </a:r>
          </a:p>
          <a:p>
            <a:pPr marL="228600" indent="-228600">
              <a:spcAft>
                <a:spcPts val="600"/>
              </a:spcAft>
              <a:buFont typeface="Arial" panose="020B0604020202020204" pitchFamily="34" charset="0"/>
              <a:buChar char="•"/>
            </a:pPr>
            <a:r>
              <a:rPr lang="en-US" sz="2200"/>
              <a:t>Contact the Case Manager if accommodations are missing or incorrect. All edits must be made through the amendment or reconvening process in CT- SEDS.</a:t>
            </a:r>
          </a:p>
        </p:txBody>
      </p:sp>
      <p:pic>
        <p:nvPicPr>
          <p:cNvPr id="15" name="Picture 14" descr="Image of accommodations sync from CT-SEDS to TIDE.">
            <a:extLst>
              <a:ext uri="{FF2B5EF4-FFF2-40B4-BE49-F238E27FC236}">
                <a16:creationId xmlns:a16="http://schemas.microsoft.com/office/drawing/2014/main" id="{3F95D565-0206-0BFA-6BA5-1C474753F10E}"/>
              </a:ext>
            </a:extLst>
          </p:cNvPr>
          <p:cNvPicPr>
            <a:picLocks noChangeAspect="1"/>
          </p:cNvPicPr>
          <p:nvPr/>
        </p:nvPicPr>
        <p:blipFill>
          <a:blip r:embed="rId3"/>
          <a:stretch>
            <a:fillRect/>
          </a:stretch>
        </p:blipFill>
        <p:spPr>
          <a:xfrm>
            <a:off x="6201469" y="1371600"/>
            <a:ext cx="5687549" cy="5280880"/>
          </a:xfrm>
          <a:prstGeom prst="rect">
            <a:avLst/>
          </a:prstGeom>
        </p:spPr>
      </p:pic>
    </p:spTree>
    <p:extLst>
      <p:ext uri="{BB962C8B-B14F-4D97-AF65-F5344CB8AC3E}">
        <p14:creationId xmlns:p14="http://schemas.microsoft.com/office/powerpoint/2010/main" val="3616511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signated Support/Accommodation Eligibility in PSIS/TIDE">
            <a:extLst>
              <a:ext uri="{FF2B5EF4-FFF2-40B4-BE49-F238E27FC236}">
                <a16:creationId xmlns:a16="http://schemas.microsoft.com/office/drawing/2014/main" id="{349DF33D-DD9A-E92A-F919-A6AD4628DDF9}"/>
              </a:ext>
            </a:extLst>
          </p:cNvPr>
          <p:cNvSpPr>
            <a:spLocks noGrp="1"/>
          </p:cNvSpPr>
          <p:nvPr>
            <p:ph type="title" idx="4294967295"/>
          </p:nvPr>
        </p:nvSpPr>
        <p:spPr>
          <a:xfrm>
            <a:off x="1760913" y="0"/>
            <a:ext cx="8670174" cy="1265212"/>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Designated Support/Accommodation Eligibility in PSIS/TIDE</a:t>
            </a:r>
          </a:p>
        </p:txBody>
      </p:sp>
      <p:sp>
        <p:nvSpPr>
          <p:cNvPr id="3" name="Rectangle 2">
            <a:extLst>
              <a:ext uri="{FF2B5EF4-FFF2-40B4-BE49-F238E27FC236}">
                <a16:creationId xmlns:a16="http://schemas.microsoft.com/office/drawing/2014/main" id="{FEA122B3-A24D-CFEC-10E6-2743AC39F766}"/>
              </a:ext>
            </a:extLst>
          </p:cNvPr>
          <p:cNvSpPr/>
          <p:nvPr/>
        </p:nvSpPr>
        <p:spPr>
          <a:xfrm>
            <a:off x="535683" y="1488382"/>
            <a:ext cx="5554800" cy="5064818"/>
          </a:xfrm>
          <a:prstGeom prst="rect">
            <a:avLst/>
          </a:prstGeom>
        </p:spPr>
        <p:txBody>
          <a:bodyPr vert="horz" wrap="square" lIns="91440" tIns="45720" rIns="91440" bIns="45720" rtlCol="0">
            <a:noAutofit/>
          </a:bodyPr>
          <a:lstStyle/>
          <a:p>
            <a:pPr marL="228600" indent="-228600" fontAlgn="base">
              <a:spcBef>
                <a:spcPts val="1000"/>
              </a:spcBef>
              <a:spcAft>
                <a:spcPct val="0"/>
              </a:spcAft>
              <a:buFont typeface="Arial" panose="020B0604020202020204" pitchFamily="34" charset="0"/>
              <a:buChar char="•"/>
              <a:defRPr/>
            </a:pPr>
            <a:r>
              <a:rPr lang="en-US" sz="2300"/>
              <a:t>The IDEA or Section 504 indicator (based on the PSIS registration fields) must indicate Yes for accommodations to sync from CT-SEDS. </a:t>
            </a:r>
          </a:p>
          <a:p>
            <a:pPr marL="228600" indent="-228600" fontAlgn="base">
              <a:spcBef>
                <a:spcPts val="1000"/>
              </a:spcBef>
              <a:spcAft>
                <a:spcPct val="0"/>
              </a:spcAft>
              <a:buFont typeface="Arial" panose="020B0604020202020204" pitchFamily="34" charset="0"/>
              <a:buChar char="•"/>
              <a:defRPr/>
            </a:pPr>
            <a:r>
              <a:rPr lang="en-US" sz="2300"/>
              <a:t>The EL/ML designation must indicate Yes in PSIS if the student is identified as EL/ML.</a:t>
            </a:r>
          </a:p>
          <a:p>
            <a:pPr marL="228600" indent="-228600" fontAlgn="base">
              <a:spcBef>
                <a:spcPts val="1000"/>
              </a:spcBef>
              <a:spcAft>
                <a:spcPct val="0"/>
              </a:spcAft>
              <a:buFont typeface="Arial" panose="020B0604020202020204" pitchFamily="34" charset="0"/>
              <a:buChar char="•"/>
              <a:defRPr/>
            </a:pPr>
            <a:r>
              <a:rPr lang="en-US" sz="2300"/>
              <a:t>Contact your DA/SC if you find any data is not accurate on your student’s TIDE dashboard. </a:t>
            </a:r>
          </a:p>
          <a:p>
            <a:pPr marL="228600" indent="-228600" fontAlgn="base">
              <a:spcBef>
                <a:spcPts val="1000"/>
              </a:spcBef>
              <a:spcAft>
                <a:spcPct val="0"/>
              </a:spcAft>
              <a:buFont typeface="Arial" panose="020B0604020202020204" pitchFamily="34" charset="0"/>
              <a:buChar char="•"/>
              <a:defRPr/>
            </a:pPr>
            <a:r>
              <a:rPr lang="en-US" sz="2300"/>
              <a:t>Accommodations for students with IEPs/Section 504 Plans should </a:t>
            </a:r>
            <a:r>
              <a:rPr lang="en-US" sz="2300" b="1"/>
              <a:t>NEVER</a:t>
            </a:r>
            <a:r>
              <a:rPr lang="en-US" sz="2300"/>
              <a:t> be manually entered in TIDE unless authorized by the CSDE.</a:t>
            </a:r>
          </a:p>
        </p:txBody>
      </p:sp>
      <p:pic>
        <p:nvPicPr>
          <p:cNvPr id="5" name="Picture 4" descr="TIDE fields for IDEA, EL/ML and 504.">
            <a:extLst>
              <a:ext uri="{FF2B5EF4-FFF2-40B4-BE49-F238E27FC236}">
                <a16:creationId xmlns:a16="http://schemas.microsoft.com/office/drawing/2014/main" id="{25B7EBE0-D6F7-B509-E7D5-63646E100EB0}"/>
              </a:ext>
            </a:extLst>
          </p:cNvPr>
          <p:cNvPicPr>
            <a:picLocks noChangeAspect="1"/>
          </p:cNvPicPr>
          <p:nvPr/>
        </p:nvPicPr>
        <p:blipFill>
          <a:blip r:embed="rId3"/>
          <a:stretch>
            <a:fillRect/>
          </a:stretch>
        </p:blipFill>
        <p:spPr>
          <a:xfrm>
            <a:off x="6616482" y="2512448"/>
            <a:ext cx="5039835" cy="2561208"/>
          </a:xfrm>
          <a:prstGeom prst="rect">
            <a:avLst/>
          </a:prstGeom>
        </p:spPr>
      </p:pic>
    </p:spTree>
    <p:extLst>
      <p:ext uri="{BB962C8B-B14F-4D97-AF65-F5344CB8AC3E}">
        <p14:creationId xmlns:p14="http://schemas.microsoft.com/office/powerpoint/2010/main" val="717473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Practice Test Overview">
            <a:extLst>
              <a:ext uri="{FF2B5EF4-FFF2-40B4-BE49-F238E27FC236}">
                <a16:creationId xmlns:a16="http://schemas.microsoft.com/office/drawing/2014/main" id="{3C309DFC-3EA6-77A1-40B8-2645D25785E0}"/>
              </a:ext>
            </a:extLst>
          </p:cNvPr>
          <p:cNvSpPr>
            <a:spLocks noGrp="1"/>
          </p:cNvSpPr>
          <p:nvPr>
            <p:ph type="title"/>
          </p:nvPr>
        </p:nvSpPr>
        <p:spPr/>
        <p:txBody>
          <a:bodyPr>
            <a:normAutofit/>
          </a:bodyPr>
          <a:lstStyle/>
          <a:p>
            <a:r>
              <a:rPr lang="en-US">
                <a:latin typeface="+mn-lt"/>
              </a:rPr>
              <a:t>Practice Test Overview</a:t>
            </a:r>
          </a:p>
        </p:txBody>
      </p:sp>
    </p:spTree>
    <p:extLst>
      <p:ext uri="{BB962C8B-B14F-4D97-AF65-F5344CB8AC3E}">
        <p14:creationId xmlns:p14="http://schemas.microsoft.com/office/powerpoint/2010/main" val="1089322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ractice Test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Practice Tests</a:t>
            </a:r>
          </a:p>
        </p:txBody>
      </p:sp>
      <p:sp>
        <p:nvSpPr>
          <p:cNvPr id="4" name="TextBox 3">
            <a:extLst>
              <a:ext uri="{FF2B5EF4-FFF2-40B4-BE49-F238E27FC236}">
                <a16:creationId xmlns:a16="http://schemas.microsoft.com/office/drawing/2014/main" id="{4AA26540-45C7-C5C7-9FEF-639B09C33940}"/>
              </a:ext>
            </a:extLst>
          </p:cNvPr>
          <p:cNvSpPr txBox="1"/>
          <p:nvPr/>
        </p:nvSpPr>
        <p:spPr>
          <a:xfrm>
            <a:off x="306452" y="1411310"/>
            <a:ext cx="3115758" cy="4370427"/>
          </a:xfrm>
          <a:prstGeom prst="rect">
            <a:avLst/>
          </a:prstGeom>
          <a:noFill/>
        </p:spPr>
        <p:txBody>
          <a:bodyPr wrap="square">
            <a:spAutoFit/>
          </a:bodyPr>
          <a:lstStyle/>
          <a:p>
            <a:pPr marL="285750" indent="-285750">
              <a:buFont typeface="Arial" panose="020B0604020202020204" pitchFamily="34" charset="0"/>
              <a:buChar char="•"/>
            </a:pPr>
            <a:r>
              <a:rPr lang="en-US" sz="2000"/>
              <a:t>Use the </a:t>
            </a:r>
            <a:r>
              <a:rPr lang="en-US" sz="2000">
                <a:hlinkClick r:id="rId3"/>
              </a:rPr>
              <a:t>Practice Test </a:t>
            </a:r>
            <a:r>
              <a:rPr lang="en-US" sz="2000"/>
              <a:t>to explicitly demonstrate to students how to navigate the test interface, use tools, and practice using accessibility features.</a:t>
            </a:r>
          </a:p>
          <a:p>
            <a:pPr marL="285750" indent="-285750">
              <a:buFont typeface="Arial" panose="020B0604020202020204" pitchFamily="34" charset="0"/>
              <a:buChar char="•"/>
            </a:pPr>
            <a:r>
              <a:rPr lang="en-US" sz="2000">
                <a:hlinkClick r:id="rId4"/>
              </a:rPr>
              <a:t>Item Type Tutorials </a:t>
            </a:r>
            <a:r>
              <a:rPr lang="en-US" sz="2000"/>
              <a:t>and the</a:t>
            </a:r>
            <a:r>
              <a:rPr lang="en-US" sz="2000">
                <a:ea typeface="Times New Roman" panose="02020603050405020304" pitchFamily="18" charset="0"/>
                <a:cs typeface="Arial"/>
              </a:rPr>
              <a:t> </a:t>
            </a:r>
            <a:r>
              <a:rPr lang="en-US" sz="2000">
                <a:solidFill>
                  <a:srgbClr val="002060"/>
                </a:solidFill>
                <a:ea typeface="Times New Roman" panose="02020603050405020304" pitchFamily="18" charset="0"/>
                <a:cs typeface="Arial"/>
                <a:hlinkClick r:id="rId5"/>
              </a:rPr>
              <a:t>Five Built-in Test Tools Students Should Know (and Use!) </a:t>
            </a:r>
            <a:r>
              <a:rPr lang="en-US" sz="2000"/>
              <a:t>can be used and modeled to students.</a:t>
            </a:r>
          </a:p>
          <a:p>
            <a:endParaRPr lang="en-US" sz="2000">
              <a:solidFill>
                <a:schemeClr val="tx1"/>
              </a:solidFill>
              <a:cs typeface="Arial" panose="020B0604020202020204" pitchFamily="34" charset="0"/>
            </a:endParaRPr>
          </a:p>
          <a:p>
            <a:endParaRPr lang="en-US"/>
          </a:p>
        </p:txBody>
      </p:sp>
      <p:pic>
        <p:nvPicPr>
          <p:cNvPr id="10" name="Picture 9" descr="Image of navigational tools on the student interface that can be reviewed and modeled using a Practice Test. There is also an image of the Item Type Tutorial menu that supports understanding of the test item and response format.">
            <a:extLst>
              <a:ext uri="{FF2B5EF4-FFF2-40B4-BE49-F238E27FC236}">
                <a16:creationId xmlns:a16="http://schemas.microsoft.com/office/drawing/2014/main" id="{966DBF3C-4AD0-EAB6-C46C-05D8A8A35A4D}"/>
              </a:ext>
            </a:extLst>
          </p:cNvPr>
          <p:cNvPicPr>
            <a:picLocks noChangeAspect="1"/>
          </p:cNvPicPr>
          <p:nvPr/>
        </p:nvPicPr>
        <p:blipFill>
          <a:blip r:embed="rId6"/>
          <a:stretch>
            <a:fillRect/>
          </a:stretch>
        </p:blipFill>
        <p:spPr>
          <a:xfrm>
            <a:off x="3754137" y="1310091"/>
            <a:ext cx="8302620" cy="5469186"/>
          </a:xfrm>
          <a:prstGeom prst="rect">
            <a:avLst/>
          </a:prstGeom>
        </p:spPr>
      </p:pic>
    </p:spTree>
    <p:extLst>
      <p:ext uri="{BB962C8B-B14F-4D97-AF65-F5344CB8AC3E}">
        <p14:creationId xmlns:p14="http://schemas.microsoft.com/office/powerpoint/2010/main" val="3313658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Online Training Resource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ptos" panose="020B0004020202020204" pitchFamily="34" charset="0"/>
                <a:ea typeface="+mj-ea"/>
                <a:cs typeface="Arial" panose="020B0604020202020204" pitchFamily="34" charset="0"/>
              </a:rPr>
              <a:t>Online Training Resources</a:t>
            </a:r>
          </a:p>
        </p:txBody>
      </p:sp>
      <p:pic>
        <p:nvPicPr>
          <p:cNvPr id="3" name="Picture 2" descr="Image of Training Page with PDFs for each corresponding training.">
            <a:extLst>
              <a:ext uri="{FF2B5EF4-FFF2-40B4-BE49-F238E27FC236}">
                <a16:creationId xmlns:a16="http://schemas.microsoft.com/office/drawing/2014/main" id="{88BF636A-2E01-D852-FFF9-72FC479DCA17}"/>
              </a:ext>
            </a:extLst>
          </p:cNvPr>
          <p:cNvPicPr>
            <a:picLocks noChangeAspect="1"/>
          </p:cNvPicPr>
          <p:nvPr/>
        </p:nvPicPr>
        <p:blipFill>
          <a:blip r:embed="rId3"/>
          <a:stretch>
            <a:fillRect/>
          </a:stretch>
        </p:blipFill>
        <p:spPr>
          <a:xfrm>
            <a:off x="784548" y="1656421"/>
            <a:ext cx="10622904" cy="4374834"/>
          </a:xfrm>
          <a:prstGeom prst="rect">
            <a:avLst/>
          </a:prstGeom>
        </p:spPr>
      </p:pic>
    </p:spTree>
    <p:extLst>
      <p:ext uri="{BB962C8B-B14F-4D97-AF65-F5344CB8AC3E}">
        <p14:creationId xmlns:p14="http://schemas.microsoft.com/office/powerpoint/2010/main" val="157190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FF9F-E409-7F55-0433-576CAA421423}"/>
            </a:ext>
          </a:extLst>
        </p:cNvPr>
        <p:cNvGrpSpPr/>
        <p:nvPr/>
      </p:nvGrpSpPr>
      <p:grpSpPr>
        <a:xfrm>
          <a:off x="0" y="0"/>
          <a:ext cx="0" cy="0"/>
          <a:chOff x="0" y="0"/>
          <a:chExt cx="0" cy="0"/>
        </a:xfrm>
      </p:grpSpPr>
      <p:sp>
        <p:nvSpPr>
          <p:cNvPr id="2" name="Title 1" descr="Know your Contacts">
            <a:extLst>
              <a:ext uri="{FF2B5EF4-FFF2-40B4-BE49-F238E27FC236}">
                <a16:creationId xmlns:a16="http://schemas.microsoft.com/office/drawing/2014/main" id="{8B6549A2-AA3B-7160-6F40-287057B3DAA8}"/>
              </a:ext>
            </a:extLst>
          </p:cNvPr>
          <p:cNvSpPr>
            <a:spLocks noGrp="1"/>
          </p:cNvSpPr>
          <p:nvPr>
            <p:ph type="title" idx="4294967295"/>
          </p:nvPr>
        </p:nvSpPr>
        <p:spPr>
          <a:xfrm>
            <a:off x="1561171" y="0"/>
            <a:ext cx="9210907" cy="1244600"/>
          </a:xfrm>
        </p:spPr>
        <p:txBody>
          <a:bodyPr/>
          <a:lstStyle/>
          <a:p>
            <a:r>
              <a:rPr lang="en-US">
                <a:solidFill>
                  <a:schemeClr val="bg1"/>
                </a:solidFill>
                <a:ea typeface="Calibri" panose="020F0502020204030204" pitchFamily="34" charset="0"/>
                <a:cs typeface="Calibri" panose="020F0502020204030204" pitchFamily="34" charset="0"/>
              </a:rPr>
              <a:t>Know your Contacts</a:t>
            </a:r>
          </a:p>
        </p:txBody>
      </p:sp>
      <p:graphicFrame>
        <p:nvGraphicFramePr>
          <p:cNvPr id="4" name="Table 3">
            <a:extLst>
              <a:ext uri="{FF2B5EF4-FFF2-40B4-BE49-F238E27FC236}">
                <a16:creationId xmlns:a16="http://schemas.microsoft.com/office/drawing/2014/main" id="{428C585F-B332-2AA4-9673-48D9954C714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76190217"/>
              </p:ext>
            </p:extLst>
          </p:nvPr>
        </p:nvGraphicFramePr>
        <p:xfrm>
          <a:off x="924758" y="1363472"/>
          <a:ext cx="10342484" cy="5272609"/>
        </p:xfrm>
        <a:graphic>
          <a:graphicData uri="http://schemas.openxmlformats.org/drawingml/2006/table">
            <a:tbl>
              <a:tblPr firstRow="1" bandRow="1"/>
              <a:tblGrid>
                <a:gridCol w="2969435">
                  <a:extLst>
                    <a:ext uri="{9D8B030D-6E8A-4147-A177-3AD203B41FA5}">
                      <a16:colId xmlns:a16="http://schemas.microsoft.com/office/drawing/2014/main" val="3513311815"/>
                    </a:ext>
                  </a:extLst>
                </a:gridCol>
                <a:gridCol w="2456762">
                  <a:extLst>
                    <a:ext uri="{9D8B030D-6E8A-4147-A177-3AD203B41FA5}">
                      <a16:colId xmlns:a16="http://schemas.microsoft.com/office/drawing/2014/main" val="1440208118"/>
                    </a:ext>
                  </a:extLst>
                </a:gridCol>
                <a:gridCol w="4916287">
                  <a:extLst>
                    <a:ext uri="{9D8B030D-6E8A-4147-A177-3AD203B41FA5}">
                      <a16:colId xmlns:a16="http://schemas.microsoft.com/office/drawing/2014/main" val="3998856559"/>
                    </a:ext>
                  </a:extLst>
                </a:gridCol>
              </a:tblGrid>
              <a:tr h="341148">
                <a:tc>
                  <a:txBody>
                    <a:bodyPr/>
                    <a:lstStyle/>
                    <a:p>
                      <a:pPr algn="l" rtl="0" fontAlgn="base"/>
                      <a:r>
                        <a:rPr lang="en-US" sz="2000" b="1" i="0">
                          <a:solidFill>
                            <a:srgbClr val="FFFFFF"/>
                          </a:solidFill>
                          <a:effectLst/>
                          <a:latin typeface="+mn-lt"/>
                        </a:rPr>
                        <a:t>Contact​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mn-lt"/>
                        </a:rPr>
                        <a:t>Name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mn-lt"/>
                        </a:rPr>
                        <a:t>Phone/Email​</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47823882"/>
                  </a:ext>
                </a:extLst>
              </a:tr>
              <a:tr h="413362">
                <a:tc>
                  <a:txBody>
                    <a:bodyPr/>
                    <a:lstStyle/>
                    <a:p>
                      <a:pPr algn="l" rtl="0" fontAlgn="base"/>
                      <a:r>
                        <a:rPr lang="en-US" sz="2000" b="0" i="0">
                          <a:solidFill>
                            <a:srgbClr val="000000"/>
                          </a:solidFill>
                          <a:effectLst/>
                          <a:latin typeface="+mn-lt"/>
                        </a:rPr>
                        <a:t>District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591963696"/>
                  </a:ext>
                </a:extLst>
              </a:tr>
              <a:tr h="396676">
                <a:tc>
                  <a:txBody>
                    <a:bodyPr/>
                    <a:lstStyle/>
                    <a:p>
                      <a:pPr algn="l" rtl="0" fontAlgn="base"/>
                      <a:r>
                        <a:rPr lang="en-US" sz="2000" b="0" i="0">
                          <a:solidFill>
                            <a:srgbClr val="000000"/>
                          </a:solidFill>
                          <a:effectLst/>
                          <a:latin typeface="+mn-lt"/>
                        </a:rPr>
                        <a:t>School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547981250"/>
                  </a:ext>
                </a:extLst>
              </a:tr>
              <a:tr h="597591">
                <a:tc>
                  <a:txBody>
                    <a:bodyPr/>
                    <a:lstStyle/>
                    <a:p>
                      <a:pPr algn="l" rtl="0" fontAlgn="base"/>
                      <a:r>
                        <a:rPr lang="en-US" sz="2000" b="0" i="0">
                          <a:solidFill>
                            <a:srgbClr val="000000"/>
                          </a:solidFill>
                          <a:effectLst/>
                          <a:latin typeface="+mn-lt"/>
                        </a:rPr>
                        <a:t>Special Education Contact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mn-lt"/>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mn-lt"/>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891868729"/>
                  </a:ext>
                </a:extLst>
              </a:tr>
              <a:tr h="597591">
                <a:tc>
                  <a:txBody>
                    <a:bodyPr/>
                    <a:lstStyle/>
                    <a:p>
                      <a:pPr algn="l" rtl="0" fontAlgn="base"/>
                      <a:r>
                        <a:rPr lang="en-US" sz="2000" b="0" i="0">
                          <a:solidFill>
                            <a:srgbClr val="000000"/>
                          </a:solidFill>
                          <a:effectLst/>
                          <a:latin typeface="+mn-lt"/>
                        </a:rPr>
                        <a:t>English Language Assessment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mn-lt"/>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mn-lt"/>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593240581"/>
                  </a:ext>
                </a:extLst>
              </a:tr>
              <a:tr h="379990">
                <a:tc>
                  <a:txBody>
                    <a:bodyPr/>
                    <a:lstStyle/>
                    <a:p>
                      <a:pPr algn="l" rtl="0" fontAlgn="base"/>
                      <a:r>
                        <a:rPr lang="en-US" sz="2000" b="0" i="0">
                          <a:solidFill>
                            <a:srgbClr val="000000"/>
                          </a:solidFill>
                          <a:effectLst/>
                          <a:latin typeface="+mn-lt"/>
                        </a:rPr>
                        <a:t>Technology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84360817"/>
                  </a:ext>
                </a:extLst>
              </a:tr>
              <a:tr h="597591">
                <a:tc>
                  <a:txBody>
                    <a:bodyPr/>
                    <a:lstStyle/>
                    <a:p>
                      <a:pPr algn="l" rtl="0" fontAlgn="base"/>
                      <a:r>
                        <a:rPr lang="en-US" sz="2000" b="0" i="0">
                          <a:solidFill>
                            <a:srgbClr val="000000"/>
                          </a:solidFill>
                          <a:effectLst/>
                          <a:latin typeface="+mn-lt"/>
                        </a:rPr>
                        <a:t>CSDE Assessment Office​</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sz="2000" b="0" i="0" u="none" strike="noStrike">
                          <a:solidFill>
                            <a:srgbClr val="000000"/>
                          </a:solidFill>
                          <a:effectLst/>
                          <a:latin typeface="+mn-lt"/>
                        </a:rPr>
                        <a:t>(860) </a:t>
                      </a:r>
                      <a:r>
                        <a:rPr lang="en-US" sz="2000" b="0" i="0">
                          <a:solidFill>
                            <a:srgbClr val="000000"/>
                          </a:solidFill>
                          <a:effectLst/>
                          <a:latin typeface="+mn-lt"/>
                        </a:rPr>
                        <a:t>713- 6860; </a:t>
                      </a:r>
                    </a:p>
                    <a:p>
                      <a:pPr algn="l" rtl="0" fontAlgn="base"/>
                      <a:r>
                        <a:rPr lang="en-US" sz="2000" b="0" i="0">
                          <a:solidFill>
                            <a:srgbClr val="000000"/>
                          </a:solidFill>
                          <a:effectLst/>
                          <a:latin typeface="+mn-lt"/>
                          <a:hlinkClick r:id="rId3"/>
                        </a:rPr>
                        <a:t>ctstudentassessment@ct.gov​</a:t>
                      </a:r>
                      <a:endParaRPr lang="en-US" sz="2000" b="0" i="0">
                        <a:solidFill>
                          <a:srgbClr val="000000"/>
                        </a:solidFill>
                        <a:effectLst/>
                        <a:latin typeface="+mn-lt"/>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199938725"/>
                  </a:ext>
                </a:extLst>
              </a:tr>
              <a:tr h="1366923">
                <a:tc>
                  <a:txBody>
                    <a:bodyPr/>
                    <a:lstStyle/>
                    <a:p>
                      <a:pPr algn="l" rtl="0" fontAlgn="base"/>
                      <a:r>
                        <a:rPr lang="en-US" sz="2000" b="0" i="0">
                          <a:solidFill>
                            <a:srgbClr val="000000"/>
                          </a:solidFill>
                          <a:effectLst/>
                          <a:latin typeface="+mn-lt"/>
                        </a:rPr>
                        <a:t>Connecticut Help Desk (Cambium Assessment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sz="2000" b="0" i="0">
                          <a:solidFill>
                            <a:srgbClr val="000000"/>
                          </a:solidFill>
                          <a:effectLst/>
                          <a:latin typeface="+mn-lt"/>
                        </a:rPr>
                        <a:t>(844) 202-7583; ​</a:t>
                      </a:r>
                    </a:p>
                    <a:p>
                      <a:pPr algn="l" rtl="0" fontAlgn="base"/>
                      <a:r>
                        <a:rPr lang="en-US" sz="2000" b="0" i="0" u="sng" strike="noStrike">
                          <a:solidFill>
                            <a:srgbClr val="0563C1"/>
                          </a:solidFill>
                          <a:effectLst/>
                          <a:latin typeface="+mn-lt"/>
                          <a:hlinkClick r:id="rId4">
                            <a:extLst>
                              <a:ext uri="{A12FA001-AC4F-418D-AE19-62706E023703}">
                                <ahyp:hlinkClr xmlns:ahyp="http://schemas.microsoft.com/office/drawing/2018/hyperlinkcolor" val="tx"/>
                              </a:ext>
                            </a:extLst>
                          </a:hlinkClick>
                        </a:rPr>
                        <a:t>cthelpdesk@cambiumassessment.com</a:t>
                      </a:r>
                      <a:r>
                        <a:rPr lang="en-US" sz="2000" b="0" i="0">
                          <a:solidFill>
                            <a:srgbClr val="000000"/>
                          </a:solidFill>
                          <a:effectLst/>
                          <a:latin typeface="+mn-lt"/>
                        </a:rPr>
                        <a:t>​</a:t>
                      </a:r>
                    </a:p>
                    <a:p>
                      <a:pPr algn="l" rtl="0" fontAlgn="base"/>
                      <a:r>
                        <a:rPr lang="en-US" sz="2000" b="0" i="0">
                          <a:solidFill>
                            <a:srgbClr val="000000"/>
                          </a:solidFill>
                          <a:effectLst/>
                          <a:latin typeface="+mn-lt"/>
                        </a:rPr>
                        <a:t>​</a:t>
                      </a:r>
                    </a:p>
                    <a:p>
                      <a:pPr algn="l" rtl="0" fontAlgn="base"/>
                      <a:r>
                        <a:rPr lang="en-US" sz="2000" b="0" i="0">
                          <a:solidFill>
                            <a:srgbClr val="000000"/>
                          </a:solidFill>
                          <a:effectLst/>
                          <a:latin typeface="+mn-lt"/>
                        </a:rPr>
                        <a:t>The Help Desk is open Monday – Friday 7:00 a.m. to 7:00 p.m. during testing.​</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10951440"/>
                  </a:ext>
                </a:extLst>
              </a:tr>
            </a:tbl>
          </a:graphicData>
        </a:graphic>
      </p:graphicFrame>
    </p:spTree>
    <p:extLst>
      <p:ext uri="{BB962C8B-B14F-4D97-AF65-F5344CB8AC3E}">
        <p14:creationId xmlns:p14="http://schemas.microsoft.com/office/powerpoint/2010/main" val="1809829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SDE Performance Office Contacts">
            <a:extLst>
              <a:ext uri="{FF2B5EF4-FFF2-40B4-BE49-F238E27FC236}">
                <a16:creationId xmlns:a16="http://schemas.microsoft.com/office/drawing/2014/main" id="{82F8130B-B075-BD52-3169-892C28D8ECD6}"/>
              </a:ext>
            </a:extLst>
          </p:cNvPr>
          <p:cNvSpPr>
            <a:spLocks noGrp="1"/>
          </p:cNvSpPr>
          <p:nvPr>
            <p:ph type="title" idx="4294967295"/>
          </p:nvPr>
        </p:nvSpPr>
        <p:spPr>
          <a:xfrm>
            <a:off x="1042988" y="17463"/>
            <a:ext cx="10106025" cy="1246072"/>
          </a:xfrm>
          <a:prstGeom prst="rect">
            <a:avLst/>
          </a:prstGeom>
        </p:spPr>
        <p:txBody>
          <a:bodyPr anchor="ctr"/>
          <a:lstStyle/>
          <a:p>
            <a:r>
              <a:rPr lang="en-US" sz="3600">
                <a:solidFill>
                  <a:srgbClr val="FFFFFF"/>
                </a:solidFill>
              </a:rPr>
              <a:t>CSDE Performance Office Contacts</a:t>
            </a:r>
          </a:p>
        </p:txBody>
      </p:sp>
      <p:graphicFrame>
        <p:nvGraphicFramePr>
          <p:cNvPr id="4" name="Table 3" descr="This table provides the contact information for ">
            <a:extLst>
              <a:ext uri="{FF2B5EF4-FFF2-40B4-BE49-F238E27FC236}">
                <a16:creationId xmlns:a16="http://schemas.microsoft.com/office/drawing/2014/main" id="{327EA20B-369B-EFFA-7C24-F07DD5D1175C}"/>
              </a:ext>
            </a:extLst>
          </p:cNvPr>
          <p:cNvGraphicFramePr>
            <a:graphicFrameLocks noGrp="1"/>
          </p:cNvGraphicFramePr>
          <p:nvPr>
            <p:extLst>
              <p:ext uri="{D42A27DB-BD31-4B8C-83A1-F6EECF244321}">
                <p14:modId xmlns:p14="http://schemas.microsoft.com/office/powerpoint/2010/main" val="3361602476"/>
              </p:ext>
            </p:extLst>
          </p:nvPr>
        </p:nvGraphicFramePr>
        <p:xfrm>
          <a:off x="71919" y="1539240"/>
          <a:ext cx="5820881" cy="4846320"/>
        </p:xfrm>
        <a:graphic>
          <a:graphicData uri="http://schemas.openxmlformats.org/drawingml/2006/table">
            <a:tbl>
              <a:tblPr firstRow="1" bandRow="1">
                <a:tableStyleId>{5C22544A-7EE6-4342-B048-85BDC9FD1C3A}</a:tableStyleId>
              </a:tblPr>
              <a:tblGrid>
                <a:gridCol w="5820881">
                  <a:extLst>
                    <a:ext uri="{9D8B030D-6E8A-4147-A177-3AD203B41FA5}">
                      <a16:colId xmlns:a16="http://schemas.microsoft.com/office/drawing/2014/main" val="907906314"/>
                    </a:ext>
                  </a:extLst>
                </a:gridCol>
              </a:tblGrid>
              <a:tr h="1235552">
                <a:tc>
                  <a:txBody>
                    <a:bodyPr/>
                    <a:lstStyle/>
                    <a:p>
                      <a:pPr lvl="0" algn="ctr">
                        <a:lnSpc>
                          <a:spcPct val="100000"/>
                        </a:lnSpc>
                        <a:spcBef>
                          <a:spcPts val="0"/>
                        </a:spcBef>
                        <a:spcAft>
                          <a:spcPts val="0"/>
                        </a:spcAft>
                        <a:buNone/>
                      </a:pPr>
                      <a:r>
                        <a:rPr lang="en-US" sz="2000" b="0" i="0" u="none" strike="noStrike" noProof="0">
                          <a:solidFill>
                            <a:srgbClr val="000000"/>
                          </a:solidFill>
                          <a:latin typeface="+mn-lt"/>
                        </a:rPr>
                        <a:t>Abe Krisst</a:t>
                      </a:r>
                    </a:p>
                    <a:p>
                      <a:pPr lvl="0" algn="ctr">
                        <a:lnSpc>
                          <a:spcPct val="100000"/>
                        </a:lnSpc>
                        <a:spcBef>
                          <a:spcPts val="0"/>
                        </a:spcBef>
                        <a:spcAft>
                          <a:spcPts val="0"/>
                        </a:spcAft>
                        <a:buNone/>
                      </a:pPr>
                      <a:r>
                        <a:rPr lang="en-US" sz="2000" b="0" i="0" u="none" strike="noStrike" noProof="0">
                          <a:solidFill>
                            <a:srgbClr val="000000"/>
                          </a:solidFill>
                          <a:latin typeface="+mn-lt"/>
                        </a:rPr>
                        <a:t>Bureau Chief</a:t>
                      </a:r>
                      <a:br>
                        <a:rPr lang="en-US" sz="2000" b="0" i="0" u="none" strike="noStrike" noProof="0">
                          <a:solidFill>
                            <a:srgbClr val="000000"/>
                          </a:solidFill>
                          <a:latin typeface="+mn-lt"/>
                        </a:rPr>
                      </a:br>
                      <a:r>
                        <a:rPr lang="en-US" sz="2000" b="0" i="0" u="none" strike="noStrike" noProof="0">
                          <a:solidFill>
                            <a:srgbClr val="000000"/>
                          </a:solidFill>
                          <a:latin typeface="+mn-lt"/>
                        </a:rPr>
                        <a:t>Connecticut Education – Performance Office</a:t>
                      </a:r>
                      <a:br>
                        <a:rPr lang="en-US" sz="2000" b="0" i="0" u="none" strike="noStrike" noProof="0">
                          <a:solidFill>
                            <a:srgbClr val="000000"/>
                          </a:solidFill>
                          <a:latin typeface="+mn-lt"/>
                        </a:rPr>
                      </a:br>
                      <a:r>
                        <a:rPr lang="en-US" sz="2000" b="0" i="0" u="none" strike="noStrike" noProof="0">
                          <a:solidFill>
                            <a:srgbClr val="000000"/>
                          </a:solidFill>
                          <a:latin typeface="+mn-lt"/>
                        </a:rPr>
                        <a:t>Phone: (860) 713-6894; Mobile: (860) 690-0650</a:t>
                      </a:r>
                      <a:endParaRPr lang="en-US" sz="2000">
                        <a:latin typeface="+mn-lt"/>
                      </a:endParaRPr>
                    </a:p>
                    <a:p>
                      <a:pPr lvl="0" algn="ctr">
                        <a:lnSpc>
                          <a:spcPct val="100000"/>
                        </a:lnSpc>
                        <a:spcBef>
                          <a:spcPts val="0"/>
                        </a:spcBef>
                        <a:spcAft>
                          <a:spcPts val="0"/>
                        </a:spcAft>
                        <a:buNone/>
                      </a:pPr>
                      <a:r>
                        <a:rPr lang="en-US" sz="2000" b="0" i="0" u="none" strike="noStrike" noProof="0">
                          <a:solidFill>
                            <a:srgbClr val="000000"/>
                          </a:solidFill>
                          <a:latin typeface="+mn-lt"/>
                        </a:rPr>
                        <a:t>Email: </a:t>
                      </a:r>
                      <a:r>
                        <a:rPr lang="en-US" sz="2000" b="0" i="0" u="none" strike="noStrike" noProof="0">
                          <a:solidFill>
                            <a:srgbClr val="467886"/>
                          </a:solidFill>
                          <a:latin typeface="+mn-lt"/>
                          <a:hlinkClick r:id="rId3"/>
                        </a:rPr>
                        <a:t>Abe.Krisst@ct.gov</a:t>
                      </a:r>
                      <a:endParaRPr lang="en-US" sz="2000">
                        <a:latin typeface="+mn-lt"/>
                      </a:endParaRPr>
                    </a:p>
                  </a:txBody>
                  <a:tcPr>
                    <a:solidFill>
                      <a:schemeClr val="bg2"/>
                    </a:solidFill>
                  </a:tcPr>
                </a:tc>
                <a:extLst>
                  <a:ext uri="{0D108BD9-81ED-4DB2-BD59-A6C34878D82A}">
                    <a16:rowId xmlns:a16="http://schemas.microsoft.com/office/drawing/2014/main" val="511080106"/>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Deirdre Ducharme</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Education Consultant</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Special Populations</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Direct line: </a:t>
                      </a:r>
                      <a:r>
                        <a:rPr lang="en-US" sz="2000" b="0" i="0" u="none" strike="noStrike" noProof="0">
                          <a:solidFill>
                            <a:srgbClr val="000000"/>
                          </a:solidFill>
                          <a:latin typeface="+mn-lt"/>
                        </a:rPr>
                        <a:t>(860) </a:t>
                      </a:r>
                      <a:r>
                        <a:rPr lang="en-US" sz="2000" b="0" i="0" u="none" strike="noStrike" noProof="0">
                          <a:solidFill>
                            <a:schemeClr val="tx1"/>
                          </a:solidFill>
                          <a:latin typeface="+mn-lt"/>
                        </a:rPr>
                        <a:t>713-6859</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4"/>
                        </a:rPr>
                        <a:t>Deirdre.Ducharme@ct.gov</a:t>
                      </a:r>
                      <a:endParaRPr lang="en-US" sz="2000">
                        <a:latin typeface="+mn-lt"/>
                      </a:endParaRPr>
                    </a:p>
                  </a:txBody>
                  <a:tcPr/>
                </a:tc>
                <a:extLst>
                  <a:ext uri="{0D108BD9-81ED-4DB2-BD59-A6C34878D82A}">
                    <a16:rowId xmlns:a16="http://schemas.microsoft.com/office/drawing/2014/main" val="1962101237"/>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Katie Seifert</a:t>
                      </a:r>
                      <a:br>
                        <a:rPr lang="en-US" sz="2000" b="0" i="0" u="none" strike="noStrike" noProof="0">
                          <a:solidFill>
                            <a:srgbClr val="000000"/>
                          </a:solidFill>
                          <a:latin typeface="+mn-lt"/>
                        </a:rPr>
                      </a:br>
                      <a:r>
                        <a:rPr lang="en-US" sz="2000" b="0" i="0" u="none" strike="noStrike" noProof="0">
                          <a:solidFill>
                            <a:schemeClr val="tx1"/>
                          </a:solidFill>
                          <a:latin typeface="+mn-lt"/>
                        </a:rPr>
                        <a:t>Associate Education Consultant</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Special Populations</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Direct line: </a:t>
                      </a:r>
                      <a:r>
                        <a:rPr lang="en-US" sz="2000" b="0" i="0" u="none" strike="noStrike" noProof="0">
                          <a:solidFill>
                            <a:srgbClr val="000000"/>
                          </a:solidFill>
                          <a:latin typeface="+mn-lt"/>
                        </a:rPr>
                        <a:t>(860) </a:t>
                      </a:r>
                      <a:r>
                        <a:rPr lang="en-US" sz="2000" b="0" i="0" u="none" strike="noStrike" noProof="0">
                          <a:solidFill>
                            <a:schemeClr val="tx1"/>
                          </a:solidFill>
                          <a:latin typeface="+mn-lt"/>
                        </a:rPr>
                        <a:t>713-6722</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sng" strike="noStrike" noProof="0">
                          <a:solidFill>
                            <a:srgbClr val="1E72C7"/>
                          </a:solidFill>
                          <a:latin typeface="+mn-lt"/>
                          <a:hlinkClick r:id="rId5">
                            <a:extLst>
                              <a:ext uri="{A12FA001-AC4F-418D-AE19-62706E023703}">
                                <ahyp:hlinkClr xmlns:ahyp="http://schemas.microsoft.com/office/drawing/2018/hyperlinkcolor" val="tx"/>
                              </a:ext>
                            </a:extLst>
                          </a:hlinkClick>
                        </a:rPr>
                        <a:t>Katherine.Seifert@ct.gov</a:t>
                      </a:r>
                      <a:r>
                        <a:rPr lang="en-US" sz="2000" b="0" i="0" u="none" strike="noStrike" noProof="0">
                          <a:solidFill>
                            <a:srgbClr val="1E72C7"/>
                          </a:solidFill>
                          <a:latin typeface="+mn-lt"/>
                        </a:rPr>
                        <a:t>  </a:t>
                      </a:r>
                      <a:endParaRPr lang="en-US" sz="2000" b="0">
                        <a:solidFill>
                          <a:srgbClr val="1E72C7"/>
                        </a:solidFill>
                        <a:latin typeface="+mn-lt"/>
                      </a:endParaRPr>
                    </a:p>
                  </a:txBody>
                  <a:tcPr/>
                </a:tc>
                <a:extLst>
                  <a:ext uri="{0D108BD9-81ED-4DB2-BD59-A6C34878D82A}">
                    <a16:rowId xmlns:a16="http://schemas.microsoft.com/office/drawing/2014/main" val="2737782947"/>
                  </a:ext>
                </a:extLst>
              </a:tr>
            </a:tbl>
          </a:graphicData>
        </a:graphic>
      </p:graphicFrame>
      <p:graphicFrame>
        <p:nvGraphicFramePr>
          <p:cNvPr id="3" name="Table 2" descr="This table provides the contact information">
            <a:extLst>
              <a:ext uri="{FF2B5EF4-FFF2-40B4-BE49-F238E27FC236}">
                <a16:creationId xmlns:a16="http://schemas.microsoft.com/office/drawing/2014/main" id="{84F3328F-D25B-F626-4C86-BB305F4AECFA}"/>
              </a:ext>
            </a:extLst>
          </p:cNvPr>
          <p:cNvGraphicFramePr>
            <a:graphicFrameLocks noGrp="1"/>
          </p:cNvGraphicFramePr>
          <p:nvPr>
            <p:extLst>
              <p:ext uri="{D42A27DB-BD31-4B8C-83A1-F6EECF244321}">
                <p14:modId xmlns:p14="http://schemas.microsoft.com/office/powerpoint/2010/main" val="3341190609"/>
              </p:ext>
            </p:extLst>
          </p:nvPr>
        </p:nvGraphicFramePr>
        <p:xfrm>
          <a:off x="6096000" y="1539240"/>
          <a:ext cx="6024081" cy="4846320"/>
        </p:xfrm>
        <a:graphic>
          <a:graphicData uri="http://schemas.openxmlformats.org/drawingml/2006/table">
            <a:tbl>
              <a:tblPr firstRow="1" bandRow="1">
                <a:tableStyleId>{5C22544A-7EE6-4342-B048-85BDC9FD1C3A}</a:tableStyleId>
              </a:tblPr>
              <a:tblGrid>
                <a:gridCol w="6024081">
                  <a:extLst>
                    <a:ext uri="{9D8B030D-6E8A-4147-A177-3AD203B41FA5}">
                      <a16:colId xmlns:a16="http://schemas.microsoft.com/office/drawing/2014/main" val="907906314"/>
                    </a:ext>
                  </a:extLst>
                </a:gridCol>
              </a:tblGrid>
              <a:tr h="1634697">
                <a:tc>
                  <a:txBody>
                    <a:bodyPr/>
                    <a:lstStyle/>
                    <a:p>
                      <a:pPr lvl="0" algn="ctr">
                        <a:lnSpc>
                          <a:spcPct val="100000"/>
                        </a:lnSpc>
                        <a:spcBef>
                          <a:spcPts val="0"/>
                        </a:spcBef>
                        <a:spcAft>
                          <a:spcPts val="0"/>
                        </a:spcAft>
                        <a:buNone/>
                      </a:pPr>
                      <a:r>
                        <a:rPr lang="en-US" sz="2000" b="0" i="0" u="none" strike="noStrike" noProof="0">
                          <a:solidFill>
                            <a:srgbClr val="000000"/>
                          </a:solidFill>
                          <a:latin typeface="+mn-lt"/>
                        </a:rPr>
                        <a:t>Kimberly Johnson</a:t>
                      </a:r>
                    </a:p>
                    <a:p>
                      <a:pPr lvl="0" algn="ctr">
                        <a:lnSpc>
                          <a:spcPct val="100000"/>
                        </a:lnSpc>
                        <a:spcBef>
                          <a:spcPts val="0"/>
                        </a:spcBef>
                        <a:spcAft>
                          <a:spcPts val="0"/>
                        </a:spcAft>
                        <a:buNone/>
                      </a:pPr>
                      <a:r>
                        <a:rPr lang="en-US" sz="2000" b="0" i="0" u="none" strike="noStrike" noProof="0">
                          <a:solidFill>
                            <a:srgbClr val="000000"/>
                          </a:solidFill>
                          <a:latin typeface="+mn-lt"/>
                        </a:rPr>
                        <a:t>Education Support Technician</a:t>
                      </a:r>
                    </a:p>
                    <a:p>
                      <a:pPr lvl="0" algn="ctr">
                        <a:lnSpc>
                          <a:spcPct val="100000"/>
                        </a:lnSpc>
                        <a:spcBef>
                          <a:spcPts val="0"/>
                        </a:spcBef>
                        <a:spcAft>
                          <a:spcPts val="0"/>
                        </a:spcAft>
                        <a:buNone/>
                      </a:pPr>
                      <a:r>
                        <a:rPr lang="en-US" sz="2000" b="0" i="0" u="none" strike="noStrike" noProof="0">
                          <a:solidFill>
                            <a:srgbClr val="000000"/>
                          </a:solidFill>
                          <a:latin typeface="+mn-lt"/>
                        </a:rPr>
                        <a:t>Performance Office</a:t>
                      </a:r>
                    </a:p>
                    <a:p>
                      <a:pPr lvl="0" algn="ctr">
                        <a:lnSpc>
                          <a:spcPct val="100000"/>
                        </a:lnSpc>
                        <a:spcBef>
                          <a:spcPts val="0"/>
                        </a:spcBef>
                        <a:spcAft>
                          <a:spcPts val="0"/>
                        </a:spcAft>
                        <a:buNone/>
                      </a:pPr>
                      <a:r>
                        <a:rPr lang="en-US" sz="2000" b="0" i="0" u="none" strike="noStrike" noProof="0">
                          <a:solidFill>
                            <a:srgbClr val="000000"/>
                          </a:solidFill>
                          <a:latin typeface="+mn-lt"/>
                        </a:rPr>
                        <a:t>Phone: (860) 713-6885</a:t>
                      </a:r>
                    </a:p>
                    <a:p>
                      <a:pPr lvl="0" algn="ctr">
                        <a:lnSpc>
                          <a:spcPct val="100000"/>
                        </a:lnSpc>
                        <a:spcBef>
                          <a:spcPts val="0"/>
                        </a:spcBef>
                        <a:spcAft>
                          <a:spcPts val="0"/>
                        </a:spcAft>
                        <a:buNone/>
                      </a:pPr>
                      <a:r>
                        <a:rPr lang="en-US" sz="2000" b="0" i="0" u="none" strike="noStrike" noProof="0">
                          <a:solidFill>
                            <a:srgbClr val="000000"/>
                          </a:solidFill>
                          <a:latin typeface="+mn-lt"/>
                        </a:rPr>
                        <a:t>Email: </a:t>
                      </a:r>
                      <a:r>
                        <a:rPr lang="en-US" sz="2000" b="0" i="0" u="none" strike="noStrike" noProof="0">
                          <a:solidFill>
                            <a:srgbClr val="000000"/>
                          </a:solidFill>
                          <a:latin typeface="+mn-lt"/>
                          <a:hlinkClick r:id="rId6"/>
                        </a:rPr>
                        <a:t>Kimberly.Johnson@ct.gov</a:t>
                      </a:r>
                      <a:endParaRPr lang="en-US" sz="2000">
                        <a:latin typeface="+mn-lt"/>
                      </a:endParaRPr>
                    </a:p>
                  </a:txBody>
                  <a:tcPr>
                    <a:solidFill>
                      <a:schemeClr val="bg2"/>
                    </a:solidFill>
                  </a:tcPr>
                </a:tc>
                <a:extLst>
                  <a:ext uri="{0D108BD9-81ED-4DB2-BD59-A6C34878D82A}">
                    <a16:rowId xmlns:a16="http://schemas.microsoft.com/office/drawing/2014/main" val="511080106"/>
                  </a:ext>
                </a:extLst>
              </a:tr>
              <a:tr h="1576926">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Cristi Alberino</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Education Consultant</a:t>
                      </a:r>
                    </a:p>
                    <a:p>
                      <a:pPr lvl="0" algn="ctr">
                        <a:lnSpc>
                          <a:spcPct val="100000"/>
                        </a:lnSpc>
                        <a:spcBef>
                          <a:spcPts val="0"/>
                        </a:spcBef>
                        <a:spcAft>
                          <a:spcPts val="0"/>
                        </a:spcAft>
                        <a:buNone/>
                      </a:pPr>
                      <a:r>
                        <a:rPr lang="en-US" sz="2000" b="0" i="0" u="none" strike="noStrike" noProof="0">
                          <a:solidFill>
                            <a:schemeClr val="tx1"/>
                          </a:solidFill>
                          <a:latin typeface="+mn-lt"/>
                        </a:rPr>
                        <a:t>Performance Office –Interim &amp; Summative Assessments</a:t>
                      </a: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7"/>
                        </a:rPr>
                        <a:t>Cristi.Alberino@ct.gov</a:t>
                      </a:r>
                      <a:r>
                        <a:rPr lang="en-US" sz="2000" b="0" i="0" u="none" strike="noStrike" noProof="0">
                          <a:solidFill>
                            <a:schemeClr val="tx1"/>
                          </a:solidFill>
                          <a:latin typeface="+mn-lt"/>
                        </a:rPr>
                        <a:t> </a:t>
                      </a:r>
                      <a:endParaRPr lang="en-US" sz="2000">
                        <a:latin typeface="+mn-lt"/>
                      </a:endParaRPr>
                    </a:p>
                  </a:txBody>
                  <a:tcPr/>
                </a:tc>
                <a:extLst>
                  <a:ext uri="{0D108BD9-81ED-4DB2-BD59-A6C34878D82A}">
                    <a16:rowId xmlns:a16="http://schemas.microsoft.com/office/drawing/2014/main" val="1962101237"/>
                  </a:ext>
                </a:extLst>
              </a:tr>
              <a:tr h="1634697">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Jeff Greig</a:t>
                      </a:r>
                      <a:br>
                        <a:rPr lang="en-US" sz="2000" b="0" i="0" u="none" strike="noStrike" noProof="0">
                          <a:solidFill>
                            <a:srgbClr val="000000"/>
                          </a:solidFill>
                          <a:latin typeface="+mn-lt"/>
                        </a:rPr>
                      </a:br>
                      <a:r>
                        <a:rPr lang="en-US" sz="2000" b="0" i="0" u="none" strike="noStrike" noProof="0">
                          <a:solidFill>
                            <a:schemeClr val="tx1"/>
                          </a:solidFill>
                          <a:latin typeface="+mn-lt"/>
                        </a:rPr>
                        <a:t>Education Consultant</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 NGSS Interim &amp; Summative Assessments</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8"/>
                        </a:rPr>
                        <a:t>Jeff.Greig@ct.gov</a:t>
                      </a:r>
                      <a:endParaRPr lang="en-US" sz="2000" b="0">
                        <a:solidFill>
                          <a:srgbClr val="1E72C7"/>
                        </a:solidFill>
                        <a:latin typeface="+mn-lt"/>
                      </a:endParaRPr>
                    </a:p>
                  </a:txBody>
                  <a:tcPr/>
                </a:tc>
                <a:extLst>
                  <a:ext uri="{0D108BD9-81ED-4DB2-BD59-A6C34878D82A}">
                    <a16:rowId xmlns:a16="http://schemas.microsoft.com/office/drawing/2014/main" val="2737782947"/>
                  </a:ext>
                </a:extLst>
              </a:tr>
            </a:tbl>
          </a:graphicData>
        </a:graphic>
      </p:graphicFrame>
    </p:spTree>
    <p:extLst>
      <p:ext uri="{BB962C8B-B14F-4D97-AF65-F5344CB8AC3E}">
        <p14:creationId xmlns:p14="http://schemas.microsoft.com/office/powerpoint/2010/main" val="1154689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82B2-58FB-A26B-786F-025E9EA765C8}"/>
            </a:ext>
          </a:extLst>
        </p:cNvPr>
        <p:cNvGrpSpPr/>
        <p:nvPr/>
      </p:nvGrpSpPr>
      <p:grpSpPr>
        <a:xfrm>
          <a:off x="0" y="0"/>
          <a:ext cx="0" cy="0"/>
          <a:chOff x="0" y="0"/>
          <a:chExt cx="0" cy="0"/>
        </a:xfrm>
      </p:grpSpPr>
      <p:sp>
        <p:nvSpPr>
          <p:cNvPr id="7" name="Title 6" descr="Thank You for Your Participation!">
            <a:extLst>
              <a:ext uri="{FF2B5EF4-FFF2-40B4-BE49-F238E27FC236}">
                <a16:creationId xmlns:a16="http://schemas.microsoft.com/office/drawing/2014/main" id="{30EAD7CA-D43F-E48C-DFAB-59F260E8DAF7}"/>
              </a:ext>
            </a:extLst>
          </p:cNvPr>
          <p:cNvSpPr>
            <a:spLocks noGrp="1"/>
          </p:cNvSpPr>
          <p:nvPr>
            <p:ph type="title"/>
          </p:nvPr>
        </p:nvSpPr>
        <p:spPr/>
        <p:txBody>
          <a:bodyPr>
            <a:normAutofit/>
          </a:bodyPr>
          <a:lstStyle/>
          <a:p>
            <a:r>
              <a:rPr lang="en-US">
                <a:latin typeface="+mn-lt"/>
              </a:rPr>
              <a:t>Thank You for Your Participation!</a:t>
            </a:r>
          </a:p>
        </p:txBody>
      </p:sp>
    </p:spTree>
    <p:extLst>
      <p:ext uri="{BB962C8B-B14F-4D97-AF65-F5344CB8AC3E}">
        <p14:creationId xmlns:p14="http://schemas.microsoft.com/office/powerpoint/2010/main" val="409523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2A90-3139-19BE-9168-AF94E989E418}"/>
            </a:ext>
          </a:extLst>
        </p:cNvPr>
        <p:cNvGrpSpPr/>
        <p:nvPr/>
      </p:nvGrpSpPr>
      <p:grpSpPr>
        <a:xfrm>
          <a:off x="0" y="0"/>
          <a:ext cx="0" cy="0"/>
          <a:chOff x="0" y="0"/>
          <a:chExt cx="0" cy="0"/>
        </a:xfrm>
      </p:grpSpPr>
      <p:sp>
        <p:nvSpPr>
          <p:cNvPr id="2" name="Title 1" descr="Test Administration Manuals ">
            <a:extLst>
              <a:ext uri="{FF2B5EF4-FFF2-40B4-BE49-F238E27FC236}">
                <a16:creationId xmlns:a16="http://schemas.microsoft.com/office/drawing/2014/main" id="{E58DFF4F-0870-7C21-CC76-4195D963A57F}"/>
              </a:ext>
            </a:extLst>
          </p:cNvPr>
          <p:cNvSpPr>
            <a:spLocks noGrp="1"/>
          </p:cNvSpPr>
          <p:nvPr>
            <p:ph type="title" idx="4294967295"/>
          </p:nvPr>
        </p:nvSpPr>
        <p:spPr>
          <a:xfrm>
            <a:off x="1821656" y="0"/>
            <a:ext cx="8548688" cy="1244600"/>
          </a:xfrm>
        </p:spPr>
        <p:txBody>
          <a:bodyPr/>
          <a:lstStyle/>
          <a:p>
            <a:r>
              <a:rPr lang="en-US">
                <a:solidFill>
                  <a:schemeClr val="bg1"/>
                </a:solidFill>
              </a:rPr>
              <a:t>Test Administration Manuals </a:t>
            </a:r>
          </a:p>
        </p:txBody>
      </p:sp>
      <p:sp>
        <p:nvSpPr>
          <p:cNvPr id="8" name="Content Placeholder 2" descr="Smarter Balanced Test Administration Manual&#10;Next Generation Science Standards Test Administration Manual&#10;Connecticut Alternate Assessment (CTAA) for Math and English Language Arts&#10;Connecticut Alternate Science (CTAS) Assessment Test Administration Manual&#10;">
            <a:extLst>
              <a:ext uri="{FF2B5EF4-FFF2-40B4-BE49-F238E27FC236}">
                <a16:creationId xmlns:a16="http://schemas.microsoft.com/office/drawing/2014/main" id="{C6D3BF42-2F69-9AD9-4A83-FC07A130DD19}"/>
              </a:ext>
            </a:extLst>
          </p:cNvPr>
          <p:cNvSpPr>
            <a:spLocks noGrp="1"/>
          </p:cNvSpPr>
          <p:nvPr>
            <p:ph idx="1"/>
          </p:nvPr>
        </p:nvSpPr>
        <p:spPr>
          <a:xfrm>
            <a:off x="838200" y="1458344"/>
            <a:ext cx="10515600" cy="1543648"/>
          </a:xfrm>
        </p:spPr>
        <p:txBody>
          <a:bodyPr vert="horz" lIns="91440" tIns="45720" rIns="91440" bIns="45720" rtlCol="0" anchor="t">
            <a:noAutofit/>
          </a:bodyPr>
          <a:lstStyle/>
          <a:p>
            <a:pPr marL="342900" indent="-342900">
              <a:buFont typeface="Arial" panose="020B0604020202020204" pitchFamily="34" charset="0"/>
              <a:buChar char="•"/>
            </a:pPr>
            <a:r>
              <a:rPr lang="en-US" sz="2000">
                <a:latin typeface="+mn-lt"/>
                <a:ea typeface="Calibri"/>
                <a:cs typeface="Calibri"/>
                <a:hlinkClick r:id="rId3"/>
              </a:rPr>
              <a:t>Smarter Balanced Test Administration Manual</a:t>
            </a:r>
            <a:endParaRPr lang="en-US" sz="2000">
              <a:latin typeface="+mn-lt"/>
              <a:ea typeface="Calibri"/>
              <a:cs typeface="Calibri"/>
            </a:endParaRPr>
          </a:p>
          <a:p>
            <a:pPr marL="342900" indent="-342900">
              <a:buFont typeface="Arial" panose="020B0604020202020204" pitchFamily="34" charset="0"/>
              <a:buChar char="•"/>
            </a:pPr>
            <a:r>
              <a:rPr lang="en-US" sz="2000">
                <a:latin typeface="+mn-lt"/>
                <a:ea typeface="Calibri"/>
                <a:cs typeface="Calibri"/>
                <a:hlinkClick r:id="rId4"/>
              </a:rPr>
              <a:t>Next Generation Science Standards Test Administration Manual</a:t>
            </a:r>
            <a:endParaRPr lang="en-US" sz="2000">
              <a:latin typeface="+mn-lt"/>
              <a:ea typeface="Calibri"/>
              <a:cs typeface="Calibri"/>
            </a:endParaRPr>
          </a:p>
          <a:p>
            <a:pPr marL="342900" indent="-342900">
              <a:buFont typeface="Arial" panose="020B0604020202020204" pitchFamily="34" charset="0"/>
              <a:buChar char="•"/>
            </a:pPr>
            <a:r>
              <a:rPr lang="en-US" sz="2000">
                <a:latin typeface="+mn-lt"/>
                <a:ea typeface="Calibri"/>
                <a:cs typeface="Calibri"/>
                <a:hlinkClick r:id="rId5"/>
              </a:rPr>
              <a:t>Connecticut Alternate Assessment (CTAA) for Math and English Language Arts</a:t>
            </a:r>
            <a:endParaRPr lang="en-US" sz="2000">
              <a:latin typeface="+mn-lt"/>
              <a:ea typeface="Calibri"/>
              <a:cs typeface="Calibri"/>
            </a:endParaRPr>
          </a:p>
          <a:p>
            <a:pPr marL="342900" indent="-342900">
              <a:buFont typeface="Arial" panose="020B0604020202020204" pitchFamily="34" charset="0"/>
              <a:buChar char="•"/>
            </a:pPr>
            <a:r>
              <a:rPr lang="en-US" sz="2000">
                <a:latin typeface="+mn-lt"/>
                <a:ea typeface="Calibri"/>
                <a:cs typeface="Calibri"/>
                <a:hlinkClick r:id="rId6"/>
              </a:rPr>
              <a:t>Connecticut Alternate Science (CTAS) Assessment Test Administration Manual</a:t>
            </a:r>
            <a:endParaRPr lang="en-US" sz="2000">
              <a:latin typeface="+mn-lt"/>
              <a:ea typeface="Calibri"/>
              <a:cs typeface="Calibri"/>
            </a:endParaRPr>
          </a:p>
          <a:p>
            <a:pPr marL="0" indent="0">
              <a:buNone/>
            </a:pPr>
            <a:endParaRPr lang="en-US" sz="2000"/>
          </a:p>
        </p:txBody>
      </p:sp>
      <p:pic>
        <p:nvPicPr>
          <p:cNvPr id="4" name="Picture 3" descr="NGSS TAM">
            <a:extLst>
              <a:ext uri="{FF2B5EF4-FFF2-40B4-BE49-F238E27FC236}">
                <a16:creationId xmlns:a16="http://schemas.microsoft.com/office/drawing/2014/main" id="{DBFE18F6-63E4-7477-0634-76686A7D7F66}"/>
              </a:ext>
            </a:extLst>
          </p:cNvPr>
          <p:cNvPicPr>
            <a:picLocks noChangeAspect="1"/>
          </p:cNvPicPr>
          <p:nvPr/>
        </p:nvPicPr>
        <p:blipFill>
          <a:blip r:embed="rId7"/>
          <a:stretch>
            <a:fillRect/>
          </a:stretch>
        </p:blipFill>
        <p:spPr>
          <a:xfrm>
            <a:off x="747074" y="3130032"/>
            <a:ext cx="2352684" cy="3312624"/>
          </a:xfrm>
          <a:prstGeom prst="rect">
            <a:avLst/>
          </a:prstGeom>
          <a:ln>
            <a:solidFill>
              <a:schemeClr val="tx1"/>
            </a:solidFill>
          </a:ln>
        </p:spPr>
      </p:pic>
      <p:pic>
        <p:nvPicPr>
          <p:cNvPr id="9" name="Picture 8" descr="Smarter Balanced TAM">
            <a:extLst>
              <a:ext uri="{FF2B5EF4-FFF2-40B4-BE49-F238E27FC236}">
                <a16:creationId xmlns:a16="http://schemas.microsoft.com/office/drawing/2014/main" id="{6B0F8E2E-33A6-D482-1A10-EA47094D406A}"/>
              </a:ext>
            </a:extLst>
          </p:cNvPr>
          <p:cNvPicPr>
            <a:picLocks noChangeAspect="1"/>
          </p:cNvPicPr>
          <p:nvPr/>
        </p:nvPicPr>
        <p:blipFill>
          <a:blip r:embed="rId8"/>
          <a:stretch>
            <a:fillRect/>
          </a:stretch>
        </p:blipFill>
        <p:spPr>
          <a:xfrm>
            <a:off x="3405985" y="3130032"/>
            <a:ext cx="2424039" cy="3312624"/>
          </a:xfrm>
          <a:prstGeom prst="rect">
            <a:avLst/>
          </a:prstGeom>
          <a:ln>
            <a:solidFill>
              <a:schemeClr val="tx1"/>
            </a:solidFill>
          </a:ln>
        </p:spPr>
      </p:pic>
      <p:pic>
        <p:nvPicPr>
          <p:cNvPr id="11" name="Picture 10" descr="CTAA TAM">
            <a:extLst>
              <a:ext uri="{FF2B5EF4-FFF2-40B4-BE49-F238E27FC236}">
                <a16:creationId xmlns:a16="http://schemas.microsoft.com/office/drawing/2014/main" id="{78E743A7-81BA-8B90-6ADE-2C88ABBF6CCC}"/>
              </a:ext>
            </a:extLst>
          </p:cNvPr>
          <p:cNvPicPr>
            <a:picLocks noChangeAspect="1"/>
          </p:cNvPicPr>
          <p:nvPr/>
        </p:nvPicPr>
        <p:blipFill>
          <a:blip r:embed="rId9"/>
          <a:stretch>
            <a:fillRect/>
          </a:stretch>
        </p:blipFill>
        <p:spPr>
          <a:xfrm>
            <a:off x="6216538" y="3130032"/>
            <a:ext cx="2327705" cy="3312624"/>
          </a:xfrm>
          <a:prstGeom prst="rect">
            <a:avLst/>
          </a:prstGeom>
          <a:ln>
            <a:solidFill>
              <a:schemeClr val="tx1"/>
            </a:solidFill>
          </a:ln>
        </p:spPr>
      </p:pic>
      <p:pic>
        <p:nvPicPr>
          <p:cNvPr id="5" name="Picture 4" descr="CTAS TAM">
            <a:extLst>
              <a:ext uri="{FF2B5EF4-FFF2-40B4-BE49-F238E27FC236}">
                <a16:creationId xmlns:a16="http://schemas.microsoft.com/office/drawing/2014/main" id="{30687BA8-7340-3017-2893-83CB732D0FB7}"/>
              </a:ext>
            </a:extLst>
          </p:cNvPr>
          <p:cNvPicPr>
            <a:picLocks noChangeAspect="1"/>
          </p:cNvPicPr>
          <p:nvPr/>
        </p:nvPicPr>
        <p:blipFill>
          <a:blip r:embed="rId10"/>
          <a:stretch>
            <a:fillRect/>
          </a:stretch>
        </p:blipFill>
        <p:spPr>
          <a:xfrm>
            <a:off x="8874250" y="3130032"/>
            <a:ext cx="2236828" cy="3312623"/>
          </a:xfrm>
          <a:prstGeom prst="rect">
            <a:avLst/>
          </a:prstGeom>
          <a:ln>
            <a:solidFill>
              <a:schemeClr val="tx1"/>
            </a:solidFill>
          </a:ln>
        </p:spPr>
      </p:pic>
    </p:spTree>
    <p:extLst>
      <p:ext uri="{BB962C8B-B14F-4D97-AF65-F5344CB8AC3E}">
        <p14:creationId xmlns:p14="http://schemas.microsoft.com/office/powerpoint/2010/main" val="795031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282-E00B-603A-7CF2-D831C73B18CA}"/>
            </a:ext>
          </a:extLst>
        </p:cNvPr>
        <p:cNvGrpSpPr/>
        <p:nvPr/>
      </p:nvGrpSpPr>
      <p:grpSpPr>
        <a:xfrm>
          <a:off x="0" y="0"/>
          <a:ext cx="0" cy="0"/>
          <a:chOff x="0" y="0"/>
          <a:chExt cx="0" cy="0"/>
        </a:xfrm>
      </p:grpSpPr>
      <p:sp>
        <p:nvSpPr>
          <p:cNvPr id="2" name="Title 1" descr="Overview of Connecticut’s Assessment Program">
            <a:extLst>
              <a:ext uri="{FF2B5EF4-FFF2-40B4-BE49-F238E27FC236}">
                <a16:creationId xmlns:a16="http://schemas.microsoft.com/office/drawing/2014/main" id="{114A61D7-6F54-F578-7396-48BD612525C9}"/>
              </a:ext>
            </a:extLst>
          </p:cNvPr>
          <p:cNvSpPr>
            <a:spLocks noGrp="1"/>
          </p:cNvSpPr>
          <p:nvPr>
            <p:ph type="title" idx="4294967295"/>
          </p:nvPr>
        </p:nvSpPr>
        <p:spPr>
          <a:xfrm>
            <a:off x="1821656" y="0"/>
            <a:ext cx="8548688" cy="1244600"/>
          </a:xfrm>
        </p:spPr>
        <p:txBody>
          <a:bodyPr/>
          <a:lstStyle/>
          <a:p>
            <a:r>
              <a:rPr lang="en-US">
                <a:solidFill>
                  <a:schemeClr val="bg1"/>
                </a:solidFill>
              </a:rPr>
              <a:t>Overview of Connecticut’s Assessment Program</a:t>
            </a:r>
          </a:p>
        </p:txBody>
      </p:sp>
      <p:sp>
        <p:nvSpPr>
          <p:cNvPr id="3" name="Content Placeholder 2" descr="Connecticut’s assessment system is designed to support student learning of the Connecticut Core Standards and the Next Generation Science Standards. &#10;&#10;This  assessment system provides accurate measures of achievement and growth toward college and career readiness benchmarks while challenging students to think critically and solve real-world problems.">
            <a:extLst>
              <a:ext uri="{FF2B5EF4-FFF2-40B4-BE49-F238E27FC236}">
                <a16:creationId xmlns:a16="http://schemas.microsoft.com/office/drawing/2014/main" id="{62EC88FD-1CC4-2BF5-7EBB-61E1EA5B69DF}"/>
              </a:ext>
            </a:extLst>
          </p:cNvPr>
          <p:cNvSpPr>
            <a:spLocks noGrp="1"/>
          </p:cNvSpPr>
          <p:nvPr>
            <p:ph idx="1"/>
          </p:nvPr>
        </p:nvSpPr>
        <p:spPr>
          <a:xfrm>
            <a:off x="452159" y="1630359"/>
            <a:ext cx="5931195" cy="4489087"/>
          </a:xfrm>
        </p:spPr>
        <p:txBody>
          <a:bodyPr vert="horz" lIns="91440" tIns="45720" rIns="91440" bIns="45720" rtlCol="0" anchor="ctr">
            <a:noAutofit/>
          </a:bodyPr>
          <a:lstStyle/>
          <a:p>
            <a:pPr marL="0" indent="0">
              <a:buNone/>
            </a:pPr>
            <a:r>
              <a:rPr lang="en-US" sz="2600" b="0" i="0">
                <a:solidFill>
                  <a:srgbClr val="0A0A0A"/>
                </a:solidFill>
                <a:effectLst/>
                <a:highlight>
                  <a:srgbClr val="FEFEFE"/>
                </a:highlight>
                <a:latin typeface="+mn-lt"/>
              </a:rPr>
              <a:t>Connecticut’s assessment system is designed to support student learning of the </a:t>
            </a:r>
            <a:r>
              <a:rPr lang="en-US" sz="2600" b="1" i="0" u="none" strike="noStrike">
                <a:solidFill>
                  <a:srgbClr val="0563C1"/>
                </a:solidFill>
                <a:effectLst/>
                <a:highlight>
                  <a:srgbClr val="FEFEFE"/>
                </a:highlight>
                <a:latin typeface="+mn-lt"/>
                <a:hlinkClick r:id="rId3">
                  <a:extLst>
                    <a:ext uri="{A12FA001-AC4F-418D-AE19-62706E023703}">
                      <ahyp:hlinkClr xmlns:ahyp="http://schemas.microsoft.com/office/drawing/2018/hyperlinkcolor" val="tx"/>
                    </a:ext>
                  </a:extLst>
                </a:hlinkClick>
              </a:rPr>
              <a:t>Connecticut Core Standards</a:t>
            </a:r>
            <a:r>
              <a:rPr lang="en-US" sz="2600" b="0" i="0">
                <a:solidFill>
                  <a:srgbClr val="0563C1"/>
                </a:solidFill>
                <a:effectLst/>
                <a:highlight>
                  <a:srgbClr val="FEFEFE"/>
                </a:highlight>
                <a:latin typeface="+mn-lt"/>
              </a:rPr>
              <a:t> </a:t>
            </a:r>
            <a:r>
              <a:rPr lang="en-US" sz="2600" b="0" i="0">
                <a:solidFill>
                  <a:srgbClr val="0A0A0A"/>
                </a:solidFill>
                <a:effectLst/>
                <a:highlight>
                  <a:srgbClr val="FEFEFE"/>
                </a:highlight>
                <a:latin typeface="+mn-lt"/>
              </a:rPr>
              <a:t>and the </a:t>
            </a:r>
            <a:r>
              <a:rPr lang="en-US" sz="2600" b="1" i="0" u="none" strike="noStrike">
                <a:solidFill>
                  <a:srgbClr val="0563C1"/>
                </a:solidFill>
                <a:effectLst/>
                <a:highlight>
                  <a:srgbClr val="FEFEFE"/>
                </a:highlight>
                <a:latin typeface="+mn-lt"/>
                <a:hlinkClick r:id="rId4">
                  <a:extLst>
                    <a:ext uri="{A12FA001-AC4F-418D-AE19-62706E023703}">
                      <ahyp:hlinkClr xmlns:ahyp="http://schemas.microsoft.com/office/drawing/2018/hyperlinkcolor" val="tx"/>
                    </a:ext>
                  </a:extLst>
                </a:hlinkClick>
              </a:rPr>
              <a:t>Next Generation Science Standards</a:t>
            </a:r>
            <a:r>
              <a:rPr lang="en-US" sz="2600" b="0" i="0">
                <a:solidFill>
                  <a:srgbClr val="0A0A0A"/>
                </a:solidFill>
                <a:effectLst/>
                <a:highlight>
                  <a:srgbClr val="FEFEFE"/>
                </a:highlight>
                <a:latin typeface="+mn-lt"/>
              </a:rPr>
              <a:t>. </a:t>
            </a:r>
          </a:p>
          <a:p>
            <a:pPr marL="0" indent="0">
              <a:buNone/>
            </a:pPr>
            <a:endParaRPr lang="en-US" sz="2600">
              <a:solidFill>
                <a:srgbClr val="0A0A0A"/>
              </a:solidFill>
              <a:highlight>
                <a:srgbClr val="FEFEFE"/>
              </a:highlight>
              <a:latin typeface="+mn-lt"/>
            </a:endParaRPr>
          </a:p>
          <a:p>
            <a:pPr marL="0" indent="0">
              <a:buNone/>
            </a:pPr>
            <a:r>
              <a:rPr lang="en-US" sz="2600" b="0" i="0">
                <a:effectLst/>
                <a:latin typeface="+mn-lt"/>
              </a:rPr>
              <a:t>This  assessment system provides accurate measures of achievement and growth toward college and career readiness benchmarks while challenging students to think critically and solve real-world problems.</a:t>
            </a:r>
            <a:endParaRPr lang="en-US" sz="2600">
              <a:latin typeface="+mn-lt"/>
            </a:endParaRPr>
          </a:p>
        </p:txBody>
      </p:sp>
      <p:pic>
        <p:nvPicPr>
          <p:cNvPr id="4" name="Picture 3" descr="This is a 3-tier image of the Sensible Assessments Framework for Connecticut's statewide assessments. The image identifies &quot;Formative [Assessments]&quot; at the bottom tier. The second tier references &quot;Interim Block [Assessments]. The top tier is the &quot;Summative [Assessment]&quot;.">
            <a:extLst>
              <a:ext uri="{FF2B5EF4-FFF2-40B4-BE49-F238E27FC236}">
                <a16:creationId xmlns:a16="http://schemas.microsoft.com/office/drawing/2014/main" id="{2A10EEAE-0619-4DC4-5DD6-7429954CDB28}"/>
              </a:ext>
            </a:extLst>
          </p:cNvPr>
          <p:cNvPicPr>
            <a:picLocks noChangeAspect="1"/>
          </p:cNvPicPr>
          <p:nvPr/>
        </p:nvPicPr>
        <p:blipFill>
          <a:blip r:embed="rId5"/>
          <a:stretch>
            <a:fillRect/>
          </a:stretch>
        </p:blipFill>
        <p:spPr>
          <a:xfrm>
            <a:off x="6383354" y="1630359"/>
            <a:ext cx="5185855" cy="4489087"/>
          </a:xfrm>
          <a:prstGeom prst="rect">
            <a:avLst/>
          </a:prstGeom>
        </p:spPr>
      </p:pic>
    </p:spTree>
    <p:extLst>
      <p:ext uri="{BB962C8B-B14F-4D97-AF65-F5344CB8AC3E}">
        <p14:creationId xmlns:p14="http://schemas.microsoft.com/office/powerpoint/2010/main" val="3322217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lockingLifelongPotential2025.potx" id="{B5D289AD-6112-4F3D-87C2-6486B386F5C1}" vid="{B5466FB6-A4DD-4383-B799-B252B28F22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88db64-835f-49dd-a92e-b63c50075c64">
      <Terms xmlns="http://schemas.microsoft.com/office/infopath/2007/PartnerControls"/>
    </lcf76f155ced4ddcb4097134ff3c332f>
    <TaxCatchAll xmlns="bd8f7d19-50dd-4ca5-833a-f68575fcf434" xsi:nil="true"/>
    <_ip_UnifiedCompliancePolicyUIAction xmlns="http://schemas.microsoft.com/sharepoint/v3" xsi:nil="true"/>
    <_ip_UnifiedCompliancePolicyProperties xmlns="http://schemas.microsoft.com/sharepoint/v3" xsi:nil="true"/>
    <Category xmlns="3188db64-835f-49dd-a92e-b63c50075c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32173F7A8AF44CAD29E02D9EC3CE55" ma:contentTypeVersion="20" ma:contentTypeDescription="Create a new document." ma:contentTypeScope="" ma:versionID="88494a673d913e167e1fafd7577adc6f">
  <xsd:schema xmlns:xsd="http://www.w3.org/2001/XMLSchema" xmlns:xs="http://www.w3.org/2001/XMLSchema" xmlns:p="http://schemas.microsoft.com/office/2006/metadata/properties" xmlns:ns1="http://schemas.microsoft.com/sharepoint/v3" xmlns:ns2="3188db64-835f-49dd-a92e-b63c50075c64" xmlns:ns3="bd8f7d19-50dd-4ca5-833a-f68575fcf434" targetNamespace="http://schemas.microsoft.com/office/2006/metadata/properties" ma:root="true" ma:fieldsID="5b2f94ed1a89e9edbe87443e44cdeae5" ns1:_="" ns2:_="" ns3:_="">
    <xsd:import namespace="http://schemas.microsoft.com/sharepoint/v3"/>
    <xsd:import namespace="3188db64-835f-49dd-a92e-b63c50075c64"/>
    <xsd:import namespace="bd8f7d19-50dd-4ca5-833a-f68575fcf434"/>
    <xsd:element name="properties">
      <xsd:complexType>
        <xsd:sequence>
          <xsd:element name="documentManagement">
            <xsd:complexType>
              <xsd:all>
                <xsd:element ref="ns2:MediaServiceMetadata" minOccurs="0"/>
                <xsd:element ref="ns2:MediaServiceFastMetadata" minOccurs="0"/>
                <xsd:element ref="ns2:Category"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88db64-835f-49dd-a92e-b63c50075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description="Just trying things out" ma:format="Dropdown" ma:internalName="Category">
      <xsd:simpleType>
        <xsd:restriction base="dms:Choice">
          <xsd:enumeration value="Testing"/>
          <xsd:enumeration value="Data Entry"/>
          <xsd:enumeration value="Final Files"/>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7d19-50dd-4ca5-833a-f68575fcf4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1ec1ed3-c848-4268-b15b-d96bcb8e7fc6}" ma:internalName="TaxCatchAll" ma:showField="CatchAllData" ma:web="bd8f7d19-50dd-4ca5-833a-f68575fcf4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7A4728-E828-405D-B2AE-3DA363C8CE24}">
  <ds:schemaRefs>
    <ds:schemaRef ds:uri="3188db64-835f-49dd-a92e-b63c50075c64"/>
    <ds:schemaRef ds:uri="bd8f7d19-50dd-4ca5-833a-f68575fcf4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42C3C0D-E270-4CB4-AD06-8F7AA9FDD34B}">
  <ds:schemaRefs>
    <ds:schemaRef ds:uri="http://schemas.microsoft.com/sharepoint/v3/contenttype/forms"/>
  </ds:schemaRefs>
</ds:datastoreItem>
</file>

<file path=customXml/itemProps3.xml><?xml version="1.0" encoding="utf-8"?>
<ds:datastoreItem xmlns:ds="http://schemas.openxmlformats.org/officeDocument/2006/customXml" ds:itemID="{15E1C6D8-11DF-4FE1-8C50-79B50241F309}">
  <ds:schemaRefs>
    <ds:schemaRef ds:uri="3188db64-835f-49dd-a92e-b63c50075c64"/>
    <ds:schemaRef ds:uri="bd8f7d19-50dd-4ca5-833a-f68575fcf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One Percent Overview</Template>
  <TotalTime>0</TotalTime>
  <Words>15793</Words>
  <Application>Microsoft Office PowerPoint</Application>
  <PresentationFormat>Widescreen</PresentationFormat>
  <Paragraphs>952</Paragraphs>
  <Slides>71</Slides>
  <Notes>71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Aptos</vt:lpstr>
      <vt:lpstr>Aptos SemiBold</vt:lpstr>
      <vt:lpstr>Arial</vt:lpstr>
      <vt:lpstr>Arial,Sans-Serif</vt:lpstr>
      <vt:lpstr>Calibri</vt:lpstr>
      <vt:lpstr>Courier New</vt:lpstr>
      <vt:lpstr>Symbol</vt:lpstr>
      <vt:lpstr>Times New Roman</vt:lpstr>
      <vt:lpstr>Wingdings</vt:lpstr>
      <vt:lpstr>Office Theme</vt:lpstr>
      <vt:lpstr>Test Administrator/Teacher Training</vt:lpstr>
      <vt:lpstr>Presentation Overview</vt:lpstr>
      <vt:lpstr>Welcome from the Performance Office Staff</vt:lpstr>
      <vt:lpstr>Meet the Assessment Team</vt:lpstr>
      <vt:lpstr>Meet the Assessment Team - Continued</vt:lpstr>
      <vt:lpstr>Meet the Accessibility Team</vt:lpstr>
      <vt:lpstr>Know your Contacts</vt:lpstr>
      <vt:lpstr>Test Administration Manuals </vt:lpstr>
      <vt:lpstr>Overview of Connecticut’s Assessment Program</vt:lpstr>
      <vt:lpstr>Overview of Connecticut’s Assessment Program – Formative Assessments</vt:lpstr>
      <vt:lpstr>Overview of Connecticut’s Assessment Program – Interim Assessments</vt:lpstr>
      <vt:lpstr>Overview of Connecticut’s Assessment Program – Summative Assessments</vt:lpstr>
      <vt:lpstr>Who Participates in Testing?</vt:lpstr>
      <vt:lpstr>Connecticut General Statutes 10-14n</vt:lpstr>
      <vt:lpstr>Who Participates on the Connecticut Summative (End-of-Year) Assessments?</vt:lpstr>
      <vt:lpstr>2026 Assessment Calendar</vt:lpstr>
      <vt:lpstr>2026 Summative Assessment Calendar</vt:lpstr>
      <vt:lpstr>Getting to Know the Online Assessment System</vt:lpstr>
      <vt:lpstr>How are students tested?</vt:lpstr>
      <vt:lpstr>The Connecticut Comprehensive Assessment Program Portal</vt:lpstr>
      <vt:lpstr>TIDE</vt:lpstr>
      <vt:lpstr>Accessing TIDE</vt:lpstr>
      <vt:lpstr>TIDE User Roles and Functions</vt:lpstr>
      <vt:lpstr>The Secure Browser</vt:lpstr>
      <vt:lpstr>The Test Administration Interface: Practice Site</vt:lpstr>
      <vt:lpstr>The Test Administration Interface: Operational Testing Sites</vt:lpstr>
      <vt:lpstr>Starting a Test Session </vt:lpstr>
      <vt:lpstr>1. Log onto the Test Administration Site</vt:lpstr>
      <vt:lpstr>2. Verify Teacher Training and Qualifications </vt:lpstr>
      <vt:lpstr>3. Choose Session</vt:lpstr>
      <vt:lpstr>4. Provide Students with the Test Session ID and Direct them to Sign onto the Secure Browser</vt:lpstr>
      <vt:lpstr>5. Inform Students of Which Test to Take</vt:lpstr>
      <vt:lpstr>Reviewing, Approving, and Denying Tests</vt:lpstr>
      <vt:lpstr>Monitoring Test Progress</vt:lpstr>
      <vt:lpstr>Things to Know</vt:lpstr>
      <vt:lpstr>Finishing a Test</vt:lpstr>
      <vt:lpstr>How does a test administrator end a session?</vt:lpstr>
      <vt:lpstr>Test Time Reminders</vt:lpstr>
      <vt:lpstr>Recommended Test Times</vt:lpstr>
      <vt:lpstr>Test Monitoring and Security</vt:lpstr>
      <vt:lpstr>Test Security</vt:lpstr>
      <vt:lpstr>Test Security and Proctoring</vt:lpstr>
      <vt:lpstr>Test Security Definitions</vt:lpstr>
      <vt:lpstr>Issues that Might Arise During Testing</vt:lpstr>
      <vt:lpstr>Reminders</vt:lpstr>
      <vt:lpstr>Appeals</vt:lpstr>
      <vt:lpstr>Accessibility Supports and Accommodations</vt:lpstr>
      <vt:lpstr>Who is Eligible for Supports and Accommodations?</vt:lpstr>
      <vt:lpstr>How are accessibility supports determined?</vt:lpstr>
      <vt:lpstr>Considerations for Educator Teams Including PPT and Section 504 Teams</vt:lpstr>
      <vt:lpstr>Reminders for Educator Teams</vt:lpstr>
      <vt:lpstr>Reminders for Educator Teams – Conflicting Accessibility Supports</vt:lpstr>
      <vt:lpstr>Classifying Accessibility Supports</vt:lpstr>
      <vt:lpstr>Understanding Universal Tools</vt:lpstr>
      <vt:lpstr>Understanding Designated Supports</vt:lpstr>
      <vt:lpstr>Language Supports for ELs/MLs</vt:lpstr>
      <vt:lpstr>Reader Options Resources for Smarter Balanced/NGSS</vt:lpstr>
      <vt:lpstr>Understanding Accommodations</vt:lpstr>
      <vt:lpstr>Decision Guidelines for TTS of the Smarter Balanced ELA Reading Passages</vt:lpstr>
      <vt:lpstr>Determining Eligibility for a Read Aloud Special Documented Accommodation</vt:lpstr>
      <vt:lpstr>Determining Eligibility for a Read Aloud Special Documented Accommodation- Continued</vt:lpstr>
      <vt:lpstr>Special Documented Accommodations</vt:lpstr>
      <vt:lpstr>What are Special Documented Accommodations?</vt:lpstr>
      <vt:lpstr>Documenting Designated Supports in TIDE for Students without IEPs/Section 504 Plans</vt:lpstr>
      <vt:lpstr>CT-SEDS Sync with TIDE for Students with Implemented IEPs/Section 504 Plans</vt:lpstr>
      <vt:lpstr>Designated Support/Accommodation Eligibility in PSIS/TIDE</vt:lpstr>
      <vt:lpstr>Practice Test Overview</vt:lpstr>
      <vt:lpstr>Practice Tests</vt:lpstr>
      <vt:lpstr>Online Training Resources</vt:lpstr>
      <vt:lpstr>CSDE Performance Office Contacts</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2026 Teacher Training for Smarter Balanced and NGSS Assessments</dc:title>
  <dc:creator>Ducharme, Deirdre</dc:creator>
  <cp:lastModifiedBy>Krisst, Abe</cp:lastModifiedBy>
  <cp:revision>1</cp:revision>
  <cp:lastPrinted>2025-11-20T14:55:56Z</cp:lastPrinted>
  <dcterms:created xsi:type="dcterms:W3CDTF">2025-10-16T01:12:51Z</dcterms:created>
  <dcterms:modified xsi:type="dcterms:W3CDTF">2026-02-18T14:30:03Z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0x0101006B32173F7A8AF44CAD29E02D9EC3CE55</vt:lpwstr>
  </property>
  <property fmtid="{D5CDD505-2E9C-101B-9397-08002B2CF9AE}" pid="3" name="MediaServiceImageTags">
    <vt:lpwstr/>
  </property>
</Properties>
</file>