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7"/>
  </p:notesMasterIdLst>
  <p:sldIdLst>
    <p:sldId id="256" r:id="rId5"/>
    <p:sldId id="1557" r:id="rId6"/>
    <p:sldId id="1573" r:id="rId7"/>
    <p:sldId id="1711" r:id="rId8"/>
    <p:sldId id="1787" r:id="rId9"/>
    <p:sldId id="1785" r:id="rId10"/>
    <p:sldId id="1775" r:id="rId11"/>
    <p:sldId id="1784" r:id="rId12"/>
    <p:sldId id="1733" r:id="rId13"/>
    <p:sldId id="1780" r:id="rId14"/>
    <p:sldId id="1789" r:id="rId15"/>
    <p:sldId id="1491" r:id="rId16"/>
    <p:sldId id="1776" r:id="rId17"/>
    <p:sldId id="1777" r:id="rId18"/>
    <p:sldId id="1779" r:id="rId19"/>
    <p:sldId id="1778" r:id="rId20"/>
    <p:sldId id="1788" r:id="rId21"/>
    <p:sldId id="1781" r:id="rId22"/>
    <p:sldId id="1786" r:id="rId23"/>
    <p:sldId id="1782" r:id="rId24"/>
    <p:sldId id="1567" r:id="rId25"/>
    <p:sldId id="166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D42126-D7D8-42D6-4633-4B471D32A2FD}" name="Krisst, Abe" initials="AK" userId="S::Abe.Krisst@ct.gov::38295860-adcb-4891-8b7c-950c0ba9306b" providerId="AD"/>
  <p188:author id="{BEC24131-D97D-71CD-2C90-E941FCC14E95}" name="Alberino, Cristi" initials="AC" userId="S::cristi.alberino@ct.gov::672981b7-3579-4467-a4f8-07fed1688a5f" providerId="AD"/>
  <p188:author id="{3BD44039-CB72-DE58-2911-255DC32EAEBC}" name="Adams, Bridget" initials="" userId="S::Bridget.Adams@ct.gov::438d73ce-1341-467d-9a5e-aae125e1d90f" providerId="AD"/>
  <p188:author id="{CBCDB739-6EC1-DE8A-2FBE-92B0A02C6976}" name="Alberino, Cristi" initials="AC" userId="S::Cristi.Alberino@ct.gov::672981b7-3579-4467-a4f8-07fed1688a5f" providerId="AD"/>
  <p188:author id="{D0F4BC43-B75D-4CB9-C440-2F5A7B62B32C}" name="Krisst, Abe" initials="KA" userId="S::abe.krisst@ct.gov::38295860-adcb-4891-8b7c-950c0ba9306b" providerId="AD"/>
  <p188:author id="{670A0980-4C0A-0213-A3D5-482B296A6647}" name="Bean, Kimberly" initials="BK" userId="S::kimberly.bean@ct.gov::71d66cd7-5cd3-4aa0-a4c2-e0380dbf7d99" providerId="AD"/>
  <p188:author id="{3DFC0095-2282-AA22-00F3-E049C29F1948}" name="Ducharme, Deirdre" initials="DD" userId="S::Deirdre.Ducharme@ct.gov::9b1f5df4-d39a-4c88-94a8-b8c4a25e4853" providerId="AD"/>
  <p188:author id="{BB52BAA5-0894-FCAA-9AFE-49EF9AA6F0DE}" name="Ducharme, Deirdre" initials="DD" userId="S::deirdre.ducharme@ct.gov::9b1f5df4-d39a-4c88-94a8-b8c4a25e4853" providerId="AD"/>
  <p188:author id="{E9889CA9-7AB4-6E11-C576-FC66AE1B6854}" name="Johnson, Kimberly" initials="JK" userId="S::Kimberly.Johnson@ct.gov::3a482607-d525-496c-b773-f13397f688cf" providerId="AD"/>
  <p188:author id="{0AD4B5B2-701B-26A3-927F-BC20BAE1EF0A}" name="Papa-Santini, Dorothy" initials="PD" userId="S::dori.papa@ct.gov::f79aa98c-8b65-476f-a9d9-087b985c6e27" providerId="AD"/>
  <p188:author id="{AB1726B6-C687-1511-AAAD-FF9070609E67}" name="Seifert, Katherine" initials="SK" userId="S::katherine.seifert@ct.gov::8d3f7f7e-a9e0-4d01-be36-79db4dde40a5" providerId="AD"/>
  <p188:author id="{3E0BB2CC-FC26-2CC9-7DD1-E64D3E038E34}" name="Seifert, Katherine" initials="SK" userId="S::Katherine.Seifert@ct.gov::8d3f7f7e-a9e0-4d01-be36-79db4dde40a5" providerId="AD"/>
  <p188:author id="{E86E54EA-81E5-5356-B1AB-777F3925AB91}" name="Jennifer Chou" initials="JC" userId="S::jennifer.chou_cambiumassessment.com#ext#@ct.gov::bccd7182-548b-4c8c-a7bc-f27ff42ba49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563C1"/>
    <a:srgbClr val="FFC000"/>
    <a:srgbClr val="FFFFFF"/>
    <a:srgbClr val="5DC4D9"/>
    <a:srgbClr val="1E72C7"/>
    <a:srgbClr val="0815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3C8171-BFF8-494F-A40C-E4CBD3E72403}" v="173" dt="2025-08-25T19:27:16.109"/>
    <p1510:client id="{104DAA48-CAC7-4F95-8629-B8068D11445B}" v="143" dt="2025-08-25T14:09:19.605"/>
    <p1510:client id="{49D894D3-BD57-2E74-95BB-02C6511AA4E0}" v="10" dt="2025-08-25T13:53:00.400"/>
    <p1510:client id="{6F2431BD-9E26-4BF6-9B34-D1D56E095893}" v="1" dt="2025-08-25T19:46:59.9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01" y="48"/>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1CF1C2-5C1F-42A7-BC98-434598551707}" type="doc">
      <dgm:prSet loTypeId="urn:microsoft.com/office/officeart/2005/8/layout/hProcess9" loCatId="process" qsTypeId="urn:microsoft.com/office/officeart/2005/8/quickstyle/simple1" qsCatId="simple" csTypeId="urn:microsoft.com/office/officeart/2005/8/colors/accent1_2" csCatId="accent1" phldr="1"/>
      <dgm:spPr/>
    </dgm:pt>
    <dgm:pt modelId="{E77CB21B-CEFB-4D55-A07A-D2CB9E64F841}">
      <dgm:prSet phldrT="[Text]" custT="1"/>
      <dgm:spPr/>
      <dgm:t>
        <a:bodyPr/>
        <a:lstStyle/>
        <a:p>
          <a:r>
            <a:rPr lang="en-US" sz="1800"/>
            <a:t>Administer the Student Response Check. (One trial per day for a total of 3  trials.)</a:t>
          </a:r>
        </a:p>
      </dgm:t>
      <dgm:extLst>
        <a:ext uri="{E40237B7-FDA0-4F09-8148-C483321AD2D9}">
          <dgm14:cNvPr xmlns:dgm14="http://schemas.microsoft.com/office/drawing/2010/diagram" id="0" name="" descr="Image of the first step in the ESR process: Administer the Student Response Check.(One trial per day for a total of 3  trials )&#10;"/>
        </a:ext>
      </dgm:extLst>
    </dgm:pt>
    <dgm:pt modelId="{7F0ACD30-A485-4552-AE71-83EB8A96A39A}" type="parTrans" cxnId="{80920247-E8EF-4C9B-B619-F0F082A8F89E}">
      <dgm:prSet/>
      <dgm:spPr/>
      <dgm:t>
        <a:bodyPr/>
        <a:lstStyle/>
        <a:p>
          <a:endParaRPr lang="en-US"/>
        </a:p>
      </dgm:t>
    </dgm:pt>
    <dgm:pt modelId="{3BACB1F9-1E2D-45AB-9A1F-7890B8E382C2}" type="sibTrans" cxnId="{80920247-E8EF-4C9B-B619-F0F082A8F89E}">
      <dgm:prSet/>
      <dgm:spPr/>
      <dgm:t>
        <a:bodyPr/>
        <a:lstStyle/>
        <a:p>
          <a:endParaRPr lang="en-US"/>
        </a:p>
      </dgm:t>
    </dgm:pt>
    <dgm:pt modelId="{9FC56FCB-AE34-417D-8F2E-1FACBF1A10AB}">
      <dgm:prSet phldrT="[Text]" custT="1"/>
      <dgm:spPr/>
      <dgm:t>
        <a:bodyPr/>
        <a:lstStyle/>
        <a:p>
          <a:r>
            <a:rPr lang="en-US" sz="1800"/>
            <a:t>Take notes of each trial using the SRC Administration Behavioral Notes.</a:t>
          </a:r>
        </a:p>
      </dgm:t>
      <dgm:extLst>
        <a:ext uri="{E40237B7-FDA0-4F09-8148-C483321AD2D9}">
          <dgm14:cNvPr xmlns:dgm14="http://schemas.microsoft.com/office/drawing/2010/diagram" id="0" name="" descr="Image of the second step of the ESR process: Take notes of each trial using the SRC Administration Behavioral Notes.&#10;"/>
        </a:ext>
      </dgm:extLst>
    </dgm:pt>
    <dgm:pt modelId="{4E76438C-9B4D-4E0E-BED1-F09E31F3404A}" type="parTrans" cxnId="{CC0493F3-AB92-4C05-9A83-1CC9945F4DB4}">
      <dgm:prSet/>
      <dgm:spPr/>
      <dgm:t>
        <a:bodyPr/>
        <a:lstStyle/>
        <a:p>
          <a:endParaRPr lang="en-US"/>
        </a:p>
      </dgm:t>
    </dgm:pt>
    <dgm:pt modelId="{A778899F-3F26-40F6-872C-B72283CD6AD6}" type="sibTrans" cxnId="{CC0493F3-AB92-4C05-9A83-1CC9945F4DB4}">
      <dgm:prSet/>
      <dgm:spPr/>
      <dgm:t>
        <a:bodyPr/>
        <a:lstStyle/>
        <a:p>
          <a:endParaRPr lang="en-US"/>
        </a:p>
      </dgm:t>
    </dgm:pt>
    <dgm:pt modelId="{FACD2133-6BE5-4457-BA2E-77B1095B1E12}">
      <dgm:prSet phldrT="[Text]" custT="1"/>
      <dgm:spPr/>
      <dgm:t>
        <a:bodyPr/>
        <a:lstStyle/>
        <a:p>
          <a:r>
            <a:rPr lang="en-US" sz="1800"/>
            <a:t>If student does not indicate a mode of communication to all three trials, complete the Early Stopping Rule Request and Attestation Form in its entirety.</a:t>
          </a:r>
        </a:p>
      </dgm:t>
      <dgm:extLst>
        <a:ext uri="{E40237B7-FDA0-4F09-8148-C483321AD2D9}">
          <dgm14:cNvPr xmlns:dgm14="http://schemas.microsoft.com/office/drawing/2010/diagram" id="0" name="" descr="Step 3 of the ESR process: If student does not indicate a mode of communication to all three trials, complete the Early Stopping Rule Request and Attestation Form in its entirety.&#10;Submit a copy of the SRC Administration Behavioral Notes Observational Notes and ESR Request and Attestation Form to your District Administrator by the stated deadlines.&#10;"/>
        </a:ext>
      </dgm:extLst>
    </dgm:pt>
    <dgm:pt modelId="{F886D2E5-3415-4321-AA94-97163672B1B4}" type="parTrans" cxnId="{3EE49EA2-D0C3-455D-BD66-9C01E84A173C}">
      <dgm:prSet/>
      <dgm:spPr/>
      <dgm:t>
        <a:bodyPr/>
        <a:lstStyle/>
        <a:p>
          <a:endParaRPr lang="en-US"/>
        </a:p>
      </dgm:t>
    </dgm:pt>
    <dgm:pt modelId="{F5692922-9646-4C77-B347-5038ED9F24F9}" type="sibTrans" cxnId="{3EE49EA2-D0C3-455D-BD66-9C01E84A173C}">
      <dgm:prSet/>
      <dgm:spPr/>
      <dgm:t>
        <a:bodyPr/>
        <a:lstStyle/>
        <a:p>
          <a:endParaRPr lang="en-US"/>
        </a:p>
      </dgm:t>
    </dgm:pt>
    <dgm:pt modelId="{EFAE81C4-99A5-4DBA-9E23-4BD9FCFEF387}">
      <dgm:prSet custT="1"/>
      <dgm:spPr/>
      <dgm:t>
        <a:bodyPr/>
        <a:lstStyle/>
        <a:p>
          <a:r>
            <a:rPr lang="en-US" sz="1800"/>
            <a:t>Submit a copy of the SRC Administration, Behavioral Notes, Observational Notes, and ESR Request and Attestation Form to your District Administrator by the stated deadlines.</a:t>
          </a:r>
        </a:p>
      </dgm:t>
      <dgm:extLst>
        <a:ext uri="{E40237B7-FDA0-4F09-8148-C483321AD2D9}">
          <dgm14:cNvPr xmlns:dgm14="http://schemas.microsoft.com/office/drawing/2010/diagram" id="0" name="" descr="Step 4 of the ESR process: Submit a copy of the SRC Administration Behavioral Notes Observational Notes and ESR Request and Attestation Form to your District Administrator by the stated deadlines.&#10;"/>
        </a:ext>
      </dgm:extLst>
    </dgm:pt>
    <dgm:pt modelId="{B3DBCC77-5137-420A-9129-09849E0CCEAF}" type="parTrans" cxnId="{75090357-A09B-481F-9227-362C4A440F7B}">
      <dgm:prSet/>
      <dgm:spPr/>
      <dgm:t>
        <a:bodyPr/>
        <a:lstStyle/>
        <a:p>
          <a:endParaRPr lang="en-US"/>
        </a:p>
      </dgm:t>
    </dgm:pt>
    <dgm:pt modelId="{5B6CD8AE-D330-4C94-BAA7-AA9E1A5DE80B}" type="sibTrans" cxnId="{75090357-A09B-481F-9227-362C4A440F7B}">
      <dgm:prSet/>
      <dgm:spPr/>
      <dgm:t>
        <a:bodyPr/>
        <a:lstStyle/>
        <a:p>
          <a:endParaRPr lang="en-US"/>
        </a:p>
      </dgm:t>
    </dgm:pt>
    <dgm:pt modelId="{3A875498-8F83-48C8-93F5-09C2E8C1081A}" type="pres">
      <dgm:prSet presAssocID="{451CF1C2-5C1F-42A7-BC98-434598551707}" presName="CompostProcess" presStyleCnt="0">
        <dgm:presLayoutVars>
          <dgm:dir/>
          <dgm:resizeHandles val="exact"/>
        </dgm:presLayoutVars>
      </dgm:prSet>
      <dgm:spPr/>
    </dgm:pt>
    <dgm:pt modelId="{F84C46A4-EAF9-4E16-881C-C5F5F45CD45B}" type="pres">
      <dgm:prSet presAssocID="{451CF1C2-5C1F-42A7-BC98-434598551707}" presName="arrow" presStyleLbl="bgShp" presStyleIdx="0" presStyleCnt="1" custLinFactNeighborX="0" custLinFactNeighborY="8507"/>
      <dgm:spPr/>
    </dgm:pt>
    <dgm:pt modelId="{B2CD162C-A865-4B6F-9D2D-2891163A3737}" type="pres">
      <dgm:prSet presAssocID="{451CF1C2-5C1F-42A7-BC98-434598551707}" presName="linearProcess" presStyleCnt="0"/>
      <dgm:spPr/>
    </dgm:pt>
    <dgm:pt modelId="{965C751D-4B47-4570-874A-3D30F7F3EBA8}" type="pres">
      <dgm:prSet presAssocID="{E77CB21B-CEFB-4D55-A07A-D2CB9E64F841}" presName="textNode" presStyleLbl="node1" presStyleIdx="0" presStyleCnt="4" custScaleY="143437" custLinFactNeighborX="14610" custLinFactNeighborY="0">
        <dgm:presLayoutVars>
          <dgm:bulletEnabled val="1"/>
        </dgm:presLayoutVars>
      </dgm:prSet>
      <dgm:spPr/>
    </dgm:pt>
    <dgm:pt modelId="{DACB183C-EB01-47A1-8595-54C8D307EC65}" type="pres">
      <dgm:prSet presAssocID="{3BACB1F9-1E2D-45AB-9A1F-7890B8E382C2}" presName="sibTrans" presStyleCnt="0"/>
      <dgm:spPr/>
    </dgm:pt>
    <dgm:pt modelId="{1F2333C0-E251-4732-ADFF-1B307C66EDD5}" type="pres">
      <dgm:prSet presAssocID="{9FC56FCB-AE34-417D-8F2E-1FACBF1A10AB}" presName="textNode" presStyleLbl="node1" presStyleIdx="1" presStyleCnt="4" custScaleY="143437">
        <dgm:presLayoutVars>
          <dgm:bulletEnabled val="1"/>
        </dgm:presLayoutVars>
      </dgm:prSet>
      <dgm:spPr/>
    </dgm:pt>
    <dgm:pt modelId="{41DB9041-A37F-45D3-A71A-7A7F0101AB88}" type="pres">
      <dgm:prSet presAssocID="{A778899F-3F26-40F6-872C-B72283CD6AD6}" presName="sibTrans" presStyleCnt="0"/>
      <dgm:spPr/>
    </dgm:pt>
    <dgm:pt modelId="{CB41B477-5A03-4F78-9EDE-088843EDD255}" type="pres">
      <dgm:prSet presAssocID="{FACD2133-6BE5-4457-BA2E-77B1095B1E12}" presName="textNode" presStyleLbl="node1" presStyleIdx="2" presStyleCnt="4" custScaleY="143437">
        <dgm:presLayoutVars>
          <dgm:bulletEnabled val="1"/>
        </dgm:presLayoutVars>
      </dgm:prSet>
      <dgm:spPr/>
    </dgm:pt>
    <dgm:pt modelId="{A7B4C99B-3F16-44C3-949D-C0EABAD3F31D}" type="pres">
      <dgm:prSet presAssocID="{F5692922-9646-4C77-B347-5038ED9F24F9}" presName="sibTrans" presStyleCnt="0"/>
      <dgm:spPr/>
    </dgm:pt>
    <dgm:pt modelId="{1E6C5E59-E1E1-42CC-A6D7-6F29D69CE171}" type="pres">
      <dgm:prSet presAssocID="{EFAE81C4-99A5-4DBA-9E23-4BD9FCFEF387}" presName="textNode" presStyleLbl="node1" presStyleIdx="3" presStyleCnt="4" custScaleY="143437">
        <dgm:presLayoutVars>
          <dgm:bulletEnabled val="1"/>
        </dgm:presLayoutVars>
      </dgm:prSet>
      <dgm:spPr/>
    </dgm:pt>
  </dgm:ptLst>
  <dgm:cxnLst>
    <dgm:cxn modelId="{624FB909-F9F6-4FE5-B486-1E581181626D}" type="presOf" srcId="{EFAE81C4-99A5-4DBA-9E23-4BD9FCFEF387}" destId="{1E6C5E59-E1E1-42CC-A6D7-6F29D69CE171}" srcOrd="0" destOrd="0" presId="urn:microsoft.com/office/officeart/2005/8/layout/hProcess9"/>
    <dgm:cxn modelId="{33F52333-A416-4C1B-870B-419881F052E5}" type="presOf" srcId="{E77CB21B-CEFB-4D55-A07A-D2CB9E64F841}" destId="{965C751D-4B47-4570-874A-3D30F7F3EBA8}" srcOrd="0" destOrd="0" presId="urn:microsoft.com/office/officeart/2005/8/layout/hProcess9"/>
    <dgm:cxn modelId="{3974323D-4C31-4EB3-B9D8-0D48BAF11CFC}" type="presOf" srcId="{FACD2133-6BE5-4457-BA2E-77B1095B1E12}" destId="{CB41B477-5A03-4F78-9EDE-088843EDD255}" srcOrd="0" destOrd="0" presId="urn:microsoft.com/office/officeart/2005/8/layout/hProcess9"/>
    <dgm:cxn modelId="{80920247-E8EF-4C9B-B619-F0F082A8F89E}" srcId="{451CF1C2-5C1F-42A7-BC98-434598551707}" destId="{E77CB21B-CEFB-4D55-A07A-D2CB9E64F841}" srcOrd="0" destOrd="0" parTransId="{7F0ACD30-A485-4552-AE71-83EB8A96A39A}" sibTransId="{3BACB1F9-1E2D-45AB-9A1F-7890B8E382C2}"/>
    <dgm:cxn modelId="{75090357-A09B-481F-9227-362C4A440F7B}" srcId="{451CF1C2-5C1F-42A7-BC98-434598551707}" destId="{EFAE81C4-99A5-4DBA-9E23-4BD9FCFEF387}" srcOrd="3" destOrd="0" parTransId="{B3DBCC77-5137-420A-9129-09849E0CCEAF}" sibTransId="{5B6CD8AE-D330-4C94-BAA7-AA9E1A5DE80B}"/>
    <dgm:cxn modelId="{79D79693-D8D1-45B0-BF6E-CB0AAB9E56B3}" type="presOf" srcId="{9FC56FCB-AE34-417D-8F2E-1FACBF1A10AB}" destId="{1F2333C0-E251-4732-ADFF-1B307C66EDD5}" srcOrd="0" destOrd="0" presId="urn:microsoft.com/office/officeart/2005/8/layout/hProcess9"/>
    <dgm:cxn modelId="{F681E196-3F07-47A2-9BF1-85517B39CBF3}" type="presOf" srcId="{451CF1C2-5C1F-42A7-BC98-434598551707}" destId="{3A875498-8F83-48C8-93F5-09C2E8C1081A}" srcOrd="0" destOrd="0" presId="urn:microsoft.com/office/officeart/2005/8/layout/hProcess9"/>
    <dgm:cxn modelId="{3EE49EA2-D0C3-455D-BD66-9C01E84A173C}" srcId="{451CF1C2-5C1F-42A7-BC98-434598551707}" destId="{FACD2133-6BE5-4457-BA2E-77B1095B1E12}" srcOrd="2" destOrd="0" parTransId="{F886D2E5-3415-4321-AA94-97163672B1B4}" sibTransId="{F5692922-9646-4C77-B347-5038ED9F24F9}"/>
    <dgm:cxn modelId="{CC0493F3-AB92-4C05-9A83-1CC9945F4DB4}" srcId="{451CF1C2-5C1F-42A7-BC98-434598551707}" destId="{9FC56FCB-AE34-417D-8F2E-1FACBF1A10AB}" srcOrd="1" destOrd="0" parTransId="{4E76438C-9B4D-4E0E-BED1-F09E31F3404A}" sibTransId="{A778899F-3F26-40F6-872C-B72283CD6AD6}"/>
    <dgm:cxn modelId="{A053E86F-90DE-46B5-84C7-ADD43054FBFE}" type="presParOf" srcId="{3A875498-8F83-48C8-93F5-09C2E8C1081A}" destId="{F84C46A4-EAF9-4E16-881C-C5F5F45CD45B}" srcOrd="0" destOrd="0" presId="urn:microsoft.com/office/officeart/2005/8/layout/hProcess9"/>
    <dgm:cxn modelId="{FB11DDF8-F45B-471D-8CDF-E42D421B6372}" type="presParOf" srcId="{3A875498-8F83-48C8-93F5-09C2E8C1081A}" destId="{B2CD162C-A865-4B6F-9D2D-2891163A3737}" srcOrd="1" destOrd="0" presId="urn:microsoft.com/office/officeart/2005/8/layout/hProcess9"/>
    <dgm:cxn modelId="{2EC153F3-318C-43AF-ABAA-D0C9B1DEFA30}" type="presParOf" srcId="{B2CD162C-A865-4B6F-9D2D-2891163A3737}" destId="{965C751D-4B47-4570-874A-3D30F7F3EBA8}" srcOrd="0" destOrd="0" presId="urn:microsoft.com/office/officeart/2005/8/layout/hProcess9"/>
    <dgm:cxn modelId="{ACEE609C-37EA-442F-8760-76046A99DF6E}" type="presParOf" srcId="{B2CD162C-A865-4B6F-9D2D-2891163A3737}" destId="{DACB183C-EB01-47A1-8595-54C8D307EC65}" srcOrd="1" destOrd="0" presId="urn:microsoft.com/office/officeart/2005/8/layout/hProcess9"/>
    <dgm:cxn modelId="{51026D3E-1700-4F9A-99E9-2897B8783345}" type="presParOf" srcId="{B2CD162C-A865-4B6F-9D2D-2891163A3737}" destId="{1F2333C0-E251-4732-ADFF-1B307C66EDD5}" srcOrd="2" destOrd="0" presId="urn:microsoft.com/office/officeart/2005/8/layout/hProcess9"/>
    <dgm:cxn modelId="{E3A07A5C-06EC-463A-9664-C6C7C655605A}" type="presParOf" srcId="{B2CD162C-A865-4B6F-9D2D-2891163A3737}" destId="{41DB9041-A37F-45D3-A71A-7A7F0101AB88}" srcOrd="3" destOrd="0" presId="urn:microsoft.com/office/officeart/2005/8/layout/hProcess9"/>
    <dgm:cxn modelId="{D09E26AC-D5D4-44E1-B6D1-A04B4FAA5E82}" type="presParOf" srcId="{B2CD162C-A865-4B6F-9D2D-2891163A3737}" destId="{CB41B477-5A03-4F78-9EDE-088843EDD255}" srcOrd="4" destOrd="0" presId="urn:microsoft.com/office/officeart/2005/8/layout/hProcess9"/>
    <dgm:cxn modelId="{3A5844D4-E111-4A24-A5C3-76B13AF5E7BA}" type="presParOf" srcId="{B2CD162C-A865-4B6F-9D2D-2891163A3737}" destId="{A7B4C99B-3F16-44C3-949D-C0EABAD3F31D}" srcOrd="5" destOrd="0" presId="urn:microsoft.com/office/officeart/2005/8/layout/hProcess9"/>
    <dgm:cxn modelId="{FFF29920-B7AC-477E-A8B9-E73A4C60D2E7}" type="presParOf" srcId="{B2CD162C-A865-4B6F-9D2D-2891163A3737}" destId="{1E6C5E59-E1E1-42CC-A6D7-6F29D69CE171}"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C46A4-EAF9-4E16-881C-C5F5F45CD45B}">
      <dsp:nvSpPr>
        <dsp:cNvPr id="0" name=""/>
        <dsp:cNvSpPr/>
      </dsp:nvSpPr>
      <dsp:spPr>
        <a:xfrm>
          <a:off x="754379" y="0"/>
          <a:ext cx="8549640"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5C751D-4B47-4570-874A-3D30F7F3EBA8}">
      <dsp:nvSpPr>
        <dsp:cNvPr id="0" name=""/>
        <dsp:cNvSpPr/>
      </dsp:nvSpPr>
      <dsp:spPr>
        <a:xfrm>
          <a:off x="57827" y="1154858"/>
          <a:ext cx="2233672" cy="31089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Administer the Student Response Check. (One trial per day for a total of 3  trials.)</a:t>
          </a:r>
        </a:p>
      </dsp:txBody>
      <dsp:txXfrm>
        <a:off x="166866" y="1263897"/>
        <a:ext cx="2015594" cy="2890871"/>
      </dsp:txXfrm>
    </dsp:sp>
    <dsp:sp modelId="{1F2333C0-E251-4732-ADFF-1B307C66EDD5}">
      <dsp:nvSpPr>
        <dsp:cNvPr id="0" name=""/>
        <dsp:cNvSpPr/>
      </dsp:nvSpPr>
      <dsp:spPr>
        <a:xfrm>
          <a:off x="2609388" y="1154858"/>
          <a:ext cx="2233672" cy="31089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Take notes of each trial using the SRC Administration Behavioral Notes.</a:t>
          </a:r>
        </a:p>
      </dsp:txBody>
      <dsp:txXfrm>
        <a:off x="2718427" y="1263897"/>
        <a:ext cx="2015594" cy="2890871"/>
      </dsp:txXfrm>
    </dsp:sp>
    <dsp:sp modelId="{CB41B477-5A03-4F78-9EDE-088843EDD255}">
      <dsp:nvSpPr>
        <dsp:cNvPr id="0" name=""/>
        <dsp:cNvSpPr/>
      </dsp:nvSpPr>
      <dsp:spPr>
        <a:xfrm>
          <a:off x="5215339" y="1154858"/>
          <a:ext cx="2233672" cy="31089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If student does not indicate a mode of communication to all three trials, complete the Early Stopping Rule Request and Attestation Form in its entirety.</a:t>
          </a:r>
        </a:p>
      </dsp:txBody>
      <dsp:txXfrm>
        <a:off x="5324378" y="1263897"/>
        <a:ext cx="2015594" cy="2890871"/>
      </dsp:txXfrm>
    </dsp:sp>
    <dsp:sp modelId="{1E6C5E59-E1E1-42CC-A6D7-6F29D69CE171}">
      <dsp:nvSpPr>
        <dsp:cNvPr id="0" name=""/>
        <dsp:cNvSpPr/>
      </dsp:nvSpPr>
      <dsp:spPr>
        <a:xfrm>
          <a:off x="7821290" y="1154858"/>
          <a:ext cx="2233672" cy="31089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Submit a copy of the SRC Administration, Behavioral Notes, Observational Notes, and ESR Request and Attestation Form to your District Administrator by the stated deadlines.</a:t>
          </a:r>
        </a:p>
      </dsp:txBody>
      <dsp:txXfrm>
        <a:off x="7930329" y="1263897"/>
        <a:ext cx="2015594" cy="289087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965D64-7423-4D68-9E44-8535796A4248}" type="datetimeFigureOut">
              <a:rPr lang="en-US" smtClean="0"/>
              <a:t>8/25/2025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F9E23-3657-41AF-913F-C69B64B47684}" type="slidenum">
              <a:rPr lang="en-US" smtClean="0"/>
              <a:t>‹#›</a:t>
            </a:fld>
            <a:endParaRPr lang="en-US"/>
          </a:p>
        </p:txBody>
      </p:sp>
    </p:spTree>
    <p:extLst>
      <p:ext uri="{BB962C8B-B14F-4D97-AF65-F5344CB8AC3E}">
        <p14:creationId xmlns:p14="http://schemas.microsoft.com/office/powerpoint/2010/main" val="3325134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t.portal.cambiumast.com/resource-item/en/connecticut-alternate-assessment-system-early-stopping-rule-and-student-response-check"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t.portal.cambiumast.com/resource-item/en/how-to-submit-the-early-stopping-rule-esr-request-and-attestation-form-in-tid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Welcome to the CSDE Learning Series for Planning and Placement and Section 504 Teams.</a:t>
            </a:r>
          </a:p>
          <a:p>
            <a:r>
              <a:rPr lang="en-US" sz="1200" b="0" i="0" kern="1200">
                <a:solidFill>
                  <a:schemeClr val="tx1"/>
                </a:solidFill>
                <a:effectLst/>
                <a:latin typeface="+mn-lt"/>
                <a:ea typeface="+mn-ea"/>
                <a:cs typeface="+mn-cs"/>
              </a:rPr>
              <a:t>In this training, we will focus on the Eary Stopping Rule and the Student Response Check.</a:t>
            </a:r>
            <a:endParaRPr lang="en-US">
              <a:solidFill>
                <a:srgbClr val="000000"/>
              </a:solidFill>
              <a:latin typeface="Calibri"/>
              <a:cs typeface="Calibri"/>
            </a:endParaRPr>
          </a:p>
        </p:txBody>
      </p:sp>
      <p:sp>
        <p:nvSpPr>
          <p:cNvPr id="4" name="Slide Number Placeholder 3"/>
          <p:cNvSpPr>
            <a:spLocks noGrp="1"/>
          </p:cNvSpPr>
          <p:nvPr>
            <p:ph type="sldNum" sz="quarter" idx="5"/>
          </p:nvPr>
        </p:nvSpPr>
        <p:spPr/>
        <p:txBody>
          <a:bodyPr/>
          <a:lstStyle/>
          <a:p>
            <a:fld id="{DECF9E23-3657-41AF-913F-C69B64B47684}" type="slidenum">
              <a:rPr lang="en-US" smtClean="0"/>
              <a:t>1</a:t>
            </a:fld>
            <a:endParaRPr lang="en-US"/>
          </a:p>
        </p:txBody>
      </p:sp>
    </p:spTree>
    <p:extLst>
      <p:ext uri="{BB962C8B-B14F-4D97-AF65-F5344CB8AC3E}">
        <p14:creationId xmlns:p14="http://schemas.microsoft.com/office/powerpoint/2010/main" val="2105500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378AD-EA49-E437-7996-FB923AA66F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9E612E-6DD9-8CBC-E3B9-6C736FAA3F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31E70-0FBA-C214-CBB4-3C2180246627}"/>
              </a:ext>
            </a:extLst>
          </p:cNvPr>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Before we begin, here are a few important considerations. If a TEA believes that their student may qualify for an ESR, they should carefully review the ESR guidelines and administer the SRC in December and early January. The SRC </a:t>
            </a:r>
            <a:r>
              <a:rPr lang="en-US" sz="1200" b="1" i="0" u="sng" kern="1200">
                <a:solidFill>
                  <a:schemeClr val="tx1"/>
                </a:solidFill>
                <a:effectLst/>
                <a:latin typeface="+mn-lt"/>
                <a:ea typeface="+mn-ea"/>
                <a:cs typeface="+mn-cs"/>
              </a:rPr>
              <a:t>must </a:t>
            </a:r>
            <a:r>
              <a:rPr lang="en-US" sz="1200" b="0" i="0" kern="1200">
                <a:solidFill>
                  <a:schemeClr val="tx1"/>
                </a:solidFill>
                <a:effectLst/>
                <a:latin typeface="+mn-lt"/>
                <a:ea typeface="+mn-ea"/>
                <a:cs typeface="+mn-cs"/>
              </a:rPr>
              <a:t>be completed prior to the opening of the applicable testing windows. For those students that qualify per the outcome of the three trials, the corresponding SRC Administration Behavioral Notes and ESR Request and Attestation Form should be completed with accuracy, signed, and returned to their District Administrator by the deadline specified in this training.​</a:t>
            </a:r>
          </a:p>
          <a:p>
            <a:pPr rtl="0" fontAlgn="base"/>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Incomplete or incorrect forms will be denied approval.</a:t>
            </a:r>
          </a:p>
          <a:p>
            <a:pPr marL="0" marR="0">
              <a:spcBef>
                <a:spcPts val="0"/>
              </a:spcBef>
              <a:spcAft>
                <a:spcPts val="0"/>
              </a:spcAft>
            </a:pPr>
            <a:endParaRPr lang="en-US" sz="1800" b="1" u="sng">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9FFE821-A39C-066A-6DCD-CA7F7DC03303}"/>
              </a:ext>
            </a:extLst>
          </p:cNvPr>
          <p:cNvSpPr>
            <a:spLocks noGrp="1"/>
          </p:cNvSpPr>
          <p:nvPr>
            <p:ph type="sldNum" sz="quarter" idx="5"/>
          </p:nvPr>
        </p:nvSpPr>
        <p:spPr/>
        <p:txBody>
          <a:bodyPr/>
          <a:lstStyle/>
          <a:p>
            <a:fld id="{0A3C37BE-C303-496D-B5CD-85F2937540FC}" type="slidenum">
              <a:rPr lang="en-US" smtClean="0"/>
              <a:t>10</a:t>
            </a:fld>
            <a:endParaRPr lang="en-US"/>
          </a:p>
        </p:txBody>
      </p:sp>
    </p:spTree>
    <p:extLst>
      <p:ext uri="{BB962C8B-B14F-4D97-AF65-F5344CB8AC3E}">
        <p14:creationId xmlns:p14="http://schemas.microsoft.com/office/powerpoint/2010/main" val="1213332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TEAs, Special Education Directors and DAs need to be aware of the SRC and ESR submission deadlines.</a:t>
            </a:r>
          </a:p>
          <a:p>
            <a:pPr marL="0" indent="0">
              <a:buNone/>
            </a:pPr>
            <a:endParaRPr lang="en-US"/>
          </a:p>
          <a:p>
            <a:pPr marL="0" indent="0">
              <a:buNone/>
            </a:pPr>
            <a:r>
              <a:rPr lang="en-US"/>
              <a:t>Submission and deadlines for each year can be found on the </a:t>
            </a:r>
            <a:r>
              <a:rPr lang="en-US">
                <a:hlinkClick r:id="rId3"/>
              </a:rPr>
              <a:t>Connecticut Alternate Assessment System Early Stopping Rule and Student Response Check website</a:t>
            </a:r>
            <a:r>
              <a:rPr lang="en-US"/>
              <a:t>. </a:t>
            </a:r>
          </a:p>
          <a:p>
            <a:endParaRPr lang="en-US"/>
          </a:p>
          <a:p>
            <a:r>
              <a:rPr lang="en-US"/>
              <a:t>As stated in the previous slide, incomplete and late submissions will be denied. </a:t>
            </a:r>
          </a:p>
        </p:txBody>
      </p:sp>
      <p:sp>
        <p:nvSpPr>
          <p:cNvPr id="4" name="Slide Number Placeholder 3"/>
          <p:cNvSpPr>
            <a:spLocks noGrp="1"/>
          </p:cNvSpPr>
          <p:nvPr>
            <p:ph type="sldNum" sz="quarter" idx="5"/>
          </p:nvPr>
        </p:nvSpPr>
        <p:spPr/>
        <p:txBody>
          <a:bodyPr/>
          <a:lstStyle/>
          <a:p>
            <a:fld id="{DECF9E23-3657-41AF-913F-C69B64B47684}" type="slidenum">
              <a:rPr lang="en-US" smtClean="0"/>
              <a:t>11</a:t>
            </a:fld>
            <a:endParaRPr lang="en-US"/>
          </a:p>
        </p:txBody>
      </p:sp>
    </p:spTree>
    <p:extLst>
      <p:ext uri="{BB962C8B-B14F-4D97-AF65-F5344CB8AC3E}">
        <p14:creationId xmlns:p14="http://schemas.microsoft.com/office/powerpoint/2010/main" val="3472556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Specifically designed for the Connecticut Alternate Assessments, trained TEAs will follow the guidance outlined on the Early Stopping Rule document, they will administer a three-item </a:t>
            </a:r>
            <a:r>
              <a:rPr lang="en-US" sz="1200" b="1" i="0" kern="1200">
                <a:solidFill>
                  <a:schemeClr val="tx1"/>
                </a:solidFill>
                <a:effectLst/>
                <a:latin typeface="+mn-lt"/>
                <a:ea typeface="+mn-ea"/>
                <a:cs typeface="+mn-cs"/>
              </a:rPr>
              <a:t>Student Response Check (SRC) </a:t>
            </a:r>
            <a:r>
              <a:rPr lang="en-US" sz="1200" b="0" i="0" kern="1200">
                <a:solidFill>
                  <a:schemeClr val="tx1"/>
                </a:solidFill>
                <a:effectLst/>
                <a:latin typeface="+mn-lt"/>
                <a:ea typeface="+mn-ea"/>
                <a:cs typeface="+mn-cs"/>
              </a:rPr>
              <a:t>(included in Appendix A) to the student who do not have an observable mode of communication to respond to instruction. ​ This must be completed in an individual setting.</a:t>
            </a:r>
          </a:p>
          <a:p>
            <a:pPr rtl="0" fontAlgn="base"/>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The SRC is a </a:t>
            </a:r>
            <a:r>
              <a:rPr lang="en-US" sz="1200" b="0" i="0" u="none" strike="noStrike" kern="1200">
                <a:solidFill>
                  <a:schemeClr val="tx1"/>
                </a:solidFill>
                <a:effectLst/>
                <a:latin typeface="+mn-lt"/>
                <a:ea typeface="+mn-ea"/>
                <a:cs typeface="+mn-cs"/>
              </a:rPr>
              <a:t>content-neutral screener </a:t>
            </a:r>
            <a:r>
              <a:rPr lang="en-US" sz="1200" b="0" i="0" kern="1200">
                <a:solidFill>
                  <a:schemeClr val="tx1"/>
                </a:solidFill>
                <a:effectLst/>
                <a:latin typeface="+mn-lt"/>
                <a:ea typeface="+mn-ea"/>
                <a:cs typeface="+mn-cs"/>
              </a:rPr>
              <a:t>that applies to </a:t>
            </a:r>
            <a:r>
              <a:rPr lang="en-US" sz="1200" b="0" i="0" u="none" strike="noStrike" kern="1200">
                <a:solidFill>
                  <a:schemeClr val="tx1"/>
                </a:solidFill>
                <a:effectLst/>
                <a:latin typeface="+mn-lt"/>
                <a:ea typeface="+mn-ea"/>
                <a:cs typeface="+mn-cs"/>
              </a:rPr>
              <a:t>all alternate assessments including the CTAA, CTAS, and the CAAELP. </a:t>
            </a:r>
          </a:p>
          <a:p>
            <a:pPr rtl="0" fontAlgn="base"/>
            <a:endParaRPr lang="en-US" sz="1200" b="0" i="0" u="none" strike="noStrike"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The administration of the SRC confirms the observation of the student’s mode of communication. The purpose is to determine if the student can indicate a response using their preferred method of communication. It is NOT necessary that the student respond correctly to any of the items.​</a:t>
            </a:r>
          </a:p>
          <a:p>
            <a:pPr rtl="0" fontAlgn="base"/>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The SRC should be administered individually to the student a total of three times, on three different days, and at various times of the day, between </a:t>
            </a:r>
            <a:r>
              <a:rPr lang="en-US" sz="1200" b="1" i="0" u="sng" kern="1200">
                <a:solidFill>
                  <a:schemeClr val="tx1"/>
                </a:solidFill>
                <a:effectLst/>
                <a:latin typeface="+mn-lt"/>
                <a:ea typeface="+mn-ea"/>
                <a:cs typeface="+mn-cs"/>
              </a:rPr>
              <a:t>December 1, 2025, and January 5, 2026 (CAAELP) and December 1, 2025, and February 2, 2026 (CTAA and/or CTAS).</a:t>
            </a:r>
            <a:endParaRPr lang="en-US" sz="1200" b="0" i="0" kern="1200">
              <a:solidFill>
                <a:schemeClr val="tx1"/>
              </a:solidFill>
              <a:effectLst/>
              <a:latin typeface="+mn-lt"/>
              <a:ea typeface="+mn-ea"/>
              <a:cs typeface="+mn-cs"/>
            </a:endParaRPr>
          </a:p>
          <a:p>
            <a:pPr marL="0" indent="0">
              <a:buNone/>
            </a:pPr>
            <a:endParaRPr lang="en-US" sz="1800" b="0">
              <a:ea typeface="+mn-lt"/>
              <a:cs typeface="+mn-lt"/>
            </a:endParaRPr>
          </a:p>
          <a:p>
            <a:pPr marL="0" marR="0">
              <a:spcBef>
                <a:spcPts val="0"/>
              </a:spcBef>
              <a:spcAft>
                <a:spcPts val="0"/>
              </a:spcAft>
            </a:pPr>
            <a:endParaRPr lang="en-US" sz="1800" b="1" u="sng">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A3C37BE-C303-496D-B5CD-85F2937540FC}" type="slidenum">
              <a:rPr lang="en-US" smtClean="0"/>
              <a:t>12</a:t>
            </a:fld>
            <a:endParaRPr lang="en-US"/>
          </a:p>
        </p:txBody>
      </p:sp>
    </p:spTree>
    <p:extLst>
      <p:ext uri="{BB962C8B-B14F-4D97-AF65-F5344CB8AC3E}">
        <p14:creationId xmlns:p14="http://schemas.microsoft.com/office/powerpoint/2010/main" val="3678481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C5CED-4D4F-BD58-A1F7-FF98842040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6A293E-F39B-B581-9897-09D859BC44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C03A0-43E8-B441-FFA5-888B436A867E}"/>
              </a:ext>
            </a:extLst>
          </p:cNvPr>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As the trained teacher administers the SRC, they will work with their student using a variety of communication modes, such as verbalizing, gesturing, signing, or pointing – which are acceptable ways students can answer the three questions on the form. TEAs should also program any assistive technology to support the response to these questions for students that use a communication device or other technologies.​</a:t>
            </a:r>
          </a:p>
          <a:p>
            <a:pPr rtl="0" fontAlgn="base"/>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With a variety of communication modes available, the TEA will observe if the student is able to respond. If the student uses a communication response during </a:t>
            </a:r>
            <a:r>
              <a:rPr lang="en-US" sz="1200" b="0" i="0" u="sng" kern="1200">
                <a:solidFill>
                  <a:schemeClr val="tx1"/>
                </a:solidFill>
                <a:effectLst/>
                <a:latin typeface="+mn-lt"/>
                <a:ea typeface="+mn-ea"/>
                <a:cs typeface="+mn-cs"/>
              </a:rPr>
              <a:t>any</a:t>
            </a:r>
            <a:r>
              <a:rPr lang="en-US" sz="1200" b="0" i="0" kern="1200">
                <a:solidFill>
                  <a:schemeClr val="tx1"/>
                </a:solidFill>
                <a:effectLst/>
                <a:latin typeface="+mn-lt"/>
                <a:ea typeface="+mn-ea"/>
                <a:cs typeface="+mn-cs"/>
              </a:rPr>
              <a:t> of the three SRC administrations, the trained TEA will discontinue the SRC because the student does not qualify for the ESR. The student is expected to participate in the alternate assessments applicable to the grade of enrollment.</a:t>
            </a: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For illustrative purposes,  this is an example of the first item of the SRC. The TEA will follow steps shown on the left-side section of this slide, and present </a:t>
            </a:r>
            <a:r>
              <a:rPr lang="en-US" sz="1200" b="1" i="0" kern="1200">
                <a:solidFill>
                  <a:schemeClr val="tx1"/>
                </a:solidFill>
                <a:effectLst/>
                <a:latin typeface="+mn-lt"/>
                <a:ea typeface="+mn-ea"/>
                <a:cs typeface="+mn-cs"/>
              </a:rPr>
              <a:t>Student Response Check Card Item #1</a:t>
            </a:r>
            <a:r>
              <a:rPr lang="en-US" sz="1200" b="0" i="0" kern="1200">
                <a:solidFill>
                  <a:schemeClr val="tx1"/>
                </a:solidFill>
                <a:effectLst/>
                <a:latin typeface="+mn-lt"/>
                <a:ea typeface="+mn-ea"/>
                <a:cs typeface="+mn-cs"/>
              </a:rPr>
              <a:t> to the student in paper form or on a device (as shown on the right). ​</a:t>
            </a:r>
          </a:p>
          <a:p>
            <a:pPr rtl="0" fontAlgn="base"/>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The TEA will follow the entire process as indicated in the </a:t>
            </a:r>
            <a:r>
              <a:rPr lang="en-US" sz="1200" b="1" i="0" kern="1200">
                <a:solidFill>
                  <a:schemeClr val="tx1"/>
                </a:solidFill>
                <a:effectLst/>
                <a:latin typeface="+mn-lt"/>
                <a:ea typeface="+mn-ea"/>
                <a:cs typeface="+mn-cs"/>
              </a:rPr>
              <a:t>Connecticut Alternate Assessment System Early Stopping Rule </a:t>
            </a:r>
            <a:r>
              <a:rPr lang="en-US" sz="1200" b="0" i="0" kern="1200">
                <a:solidFill>
                  <a:schemeClr val="tx1"/>
                </a:solidFill>
                <a:effectLst/>
                <a:latin typeface="+mn-lt"/>
                <a:ea typeface="+mn-ea"/>
                <a:cs typeface="+mn-cs"/>
              </a:rPr>
              <a:t>document</a:t>
            </a:r>
            <a:r>
              <a:rPr lang="en-US" sz="1200" b="1" i="0"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available on the Alternate Assessment page of the Connecticut Comprehensive Assessment Program Portal.​</a:t>
            </a:r>
          </a:p>
          <a:p>
            <a:pPr rtl="0" fontAlgn="base"/>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Using a variety of communication modes (listed), ask the student to “Select A”.</a:t>
            </a:r>
          </a:p>
          <a:p>
            <a:pPr marL="0" marR="0">
              <a:spcBef>
                <a:spcPts val="0"/>
              </a:spcBef>
              <a:spcAft>
                <a:spcPts val="0"/>
              </a:spcAft>
            </a:pPr>
            <a:endParaRPr lang="en-US" sz="1800" b="1" u="sng">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2EC150A-4313-A9F1-794F-8C75705B6487}"/>
              </a:ext>
            </a:extLst>
          </p:cNvPr>
          <p:cNvSpPr>
            <a:spLocks noGrp="1"/>
          </p:cNvSpPr>
          <p:nvPr>
            <p:ph type="sldNum" sz="quarter" idx="5"/>
          </p:nvPr>
        </p:nvSpPr>
        <p:spPr/>
        <p:txBody>
          <a:bodyPr/>
          <a:lstStyle/>
          <a:p>
            <a:fld id="{0A3C37BE-C303-496D-B5CD-85F2937540FC}" type="slidenum">
              <a:rPr lang="en-US" smtClean="0"/>
              <a:t>13</a:t>
            </a:fld>
            <a:endParaRPr lang="en-US"/>
          </a:p>
        </p:txBody>
      </p:sp>
    </p:spTree>
    <p:extLst>
      <p:ext uri="{BB962C8B-B14F-4D97-AF65-F5344CB8AC3E}">
        <p14:creationId xmlns:p14="http://schemas.microsoft.com/office/powerpoint/2010/main" val="1239383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9D3B4-8950-0EE4-BD42-211D78783F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AE5645-F81C-77BA-FE3C-7B1D9E0EDC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DB2D76-3E21-08EA-461C-45D266AA836D}"/>
              </a:ext>
            </a:extLst>
          </p:cNvPr>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Using Appendix B of the Early Stopping rule guidelines, the TEA will note the communication behaviors of the student for each SRC card indicating that the student does or does not demonstrate an observable communication response necessary to participate on the alternate assessment.  As a reminder, the student’s response does not need to be correct.​</a:t>
            </a:r>
          </a:p>
          <a:p>
            <a:pPr rtl="0" fontAlgn="base"/>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The TEA will repeat these steps on the second and third administrations of the SRC scheduled at an earlier or later time on different days.​</a:t>
            </a:r>
          </a:p>
          <a:p>
            <a:pPr rtl="0" fontAlgn="base"/>
            <a:r>
              <a:rPr lang="en-US" sz="1200" b="0" i="0" kern="1200">
                <a:solidFill>
                  <a:schemeClr val="tx1"/>
                </a:solidFill>
                <a:effectLst/>
                <a:latin typeface="+mn-lt"/>
                <a:ea typeface="+mn-ea"/>
                <a:cs typeface="+mn-cs"/>
              </a:rPr>
              <a:t>​</a:t>
            </a:r>
          </a:p>
          <a:p>
            <a:pPr rtl="0" fontAlgn="base"/>
            <a:r>
              <a:rPr lang="en-US" sz="1200" b="1" i="0" kern="1200">
                <a:solidFill>
                  <a:schemeClr val="tx1"/>
                </a:solidFill>
                <a:effectLst/>
                <a:latin typeface="+mn-lt"/>
                <a:ea typeface="+mn-ea"/>
                <a:cs typeface="+mn-cs"/>
              </a:rPr>
              <a:t>Effective 2025-26,</a:t>
            </a:r>
            <a:r>
              <a:rPr lang="en-US" sz="1200" b="0" i="0" kern="1200">
                <a:solidFill>
                  <a:schemeClr val="tx1"/>
                </a:solidFill>
                <a:effectLst/>
                <a:latin typeface="+mn-lt"/>
                <a:ea typeface="+mn-ea"/>
                <a:cs typeface="+mn-cs"/>
              </a:rPr>
              <a:t> a copy of this form should be submitted to the DA along with a copy of the completed and signed ESR Request and Attestation Form. The original copy of the SRC Administration Behavioral Notes should be kept with the student’s file​</a:t>
            </a:r>
          </a:p>
          <a:p>
            <a:pPr rtl="0" fontAlgn="base"/>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If the student </a:t>
            </a:r>
            <a:r>
              <a:rPr lang="en-US" sz="1200" b="0" i="0" u="sng" kern="1200">
                <a:solidFill>
                  <a:schemeClr val="tx1"/>
                </a:solidFill>
                <a:effectLst/>
                <a:latin typeface="+mn-lt"/>
                <a:ea typeface="+mn-ea"/>
                <a:cs typeface="+mn-cs"/>
              </a:rPr>
              <a:t>is able to </a:t>
            </a:r>
            <a:r>
              <a:rPr lang="en-US" sz="1200" b="0" i="0" kern="1200">
                <a:solidFill>
                  <a:schemeClr val="tx1"/>
                </a:solidFill>
                <a:effectLst/>
                <a:latin typeface="+mn-lt"/>
                <a:ea typeface="+mn-ea"/>
                <a:cs typeface="+mn-cs"/>
              </a:rPr>
              <a:t>provide a mode of communication to any of the three items, discontinue administration. The student does not qualify for the ESR.</a:t>
            </a:r>
          </a:p>
          <a:p>
            <a:pPr marL="0" marR="0">
              <a:spcBef>
                <a:spcPts val="0"/>
              </a:spcBef>
              <a:spcAft>
                <a:spcPts val="0"/>
              </a:spcAft>
            </a:pPr>
            <a:endParaRPr lang="en-US" sz="1800" b="1" u="sng">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317F157-1DA5-AA48-5082-82DB990A86DA}"/>
              </a:ext>
            </a:extLst>
          </p:cNvPr>
          <p:cNvSpPr>
            <a:spLocks noGrp="1"/>
          </p:cNvSpPr>
          <p:nvPr>
            <p:ph type="sldNum" sz="quarter" idx="5"/>
          </p:nvPr>
        </p:nvSpPr>
        <p:spPr/>
        <p:txBody>
          <a:bodyPr/>
          <a:lstStyle/>
          <a:p>
            <a:fld id="{0A3C37BE-C303-496D-B5CD-85F2937540FC}" type="slidenum">
              <a:rPr lang="en-US" smtClean="0"/>
              <a:t>14</a:t>
            </a:fld>
            <a:endParaRPr lang="en-US"/>
          </a:p>
        </p:txBody>
      </p:sp>
    </p:spTree>
    <p:extLst>
      <p:ext uri="{BB962C8B-B14F-4D97-AF65-F5344CB8AC3E}">
        <p14:creationId xmlns:p14="http://schemas.microsoft.com/office/powerpoint/2010/main" val="4211397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48EA8-86E2-E271-8840-8532A5995E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4F8C2E-BFA6-BFBD-805D-77A0118108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B3C2BC-0845-654F-9017-A6234B67DD35}"/>
              </a:ext>
            </a:extLst>
          </p:cNvPr>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The trained TEA who administered the SRC will complete the request and attestation form shown here. They will c</a:t>
            </a:r>
            <a:r>
              <a:rPr lang="en-US" sz="1200" b="0" i="0" kern="1200">
                <a:solidFill>
                  <a:schemeClr val="tx1"/>
                </a:solidFill>
                <a:effectLst/>
                <a:latin typeface="+mn-lt"/>
                <a:ea typeface="+mn-ea"/>
                <a:cs typeface="+mn-cs"/>
              </a:rPr>
              <a:t>omplete the table and check boxes and include all specified signatures. ​</a:t>
            </a:r>
          </a:p>
          <a:p>
            <a:pPr rtl="0" fontAlgn="base"/>
            <a:r>
              <a:rPr lang="en-US" sz="1200" b="0" i="0" kern="1200">
                <a:solidFill>
                  <a:schemeClr val="tx1"/>
                </a:solidFill>
                <a:effectLst/>
                <a:latin typeface="+mn-lt"/>
                <a:ea typeface="+mn-ea"/>
                <a:cs typeface="+mn-cs"/>
              </a:rPr>
              <a:t>​</a:t>
            </a:r>
          </a:p>
          <a:p>
            <a:pPr rtl="0" fontAlgn="base"/>
            <a:r>
              <a:rPr lang="en-US" sz="1200" b="1" i="0" kern="1200">
                <a:solidFill>
                  <a:schemeClr val="tx1"/>
                </a:solidFill>
                <a:effectLst/>
                <a:latin typeface="+mn-lt"/>
                <a:ea typeface="+mn-ea"/>
                <a:cs typeface="+mn-cs"/>
              </a:rPr>
              <a:t>New</a:t>
            </a:r>
            <a:r>
              <a:rPr lang="en-US" sz="1200" b="0" i="0" kern="1200">
                <a:solidFill>
                  <a:schemeClr val="tx1"/>
                </a:solidFill>
                <a:effectLst/>
                <a:latin typeface="+mn-lt"/>
                <a:ea typeface="+mn-ea"/>
                <a:cs typeface="+mn-cs"/>
              </a:rPr>
              <a:t> for 2025-2026, a copy of the SCR Administration Behavioral Notes and a copy of the attestation form should be submitted to the DA for Testing </a:t>
            </a:r>
            <a:r>
              <a:rPr lang="en-US" sz="1200" b="1" i="0" kern="1200">
                <a:solidFill>
                  <a:schemeClr val="tx1"/>
                </a:solidFill>
                <a:effectLst/>
                <a:latin typeface="+mn-lt"/>
                <a:ea typeface="+mn-ea"/>
                <a:cs typeface="+mn-cs"/>
              </a:rPr>
              <a:t>before January 5, 2026, for CAAEP and February 2, 2026, </a:t>
            </a:r>
            <a:r>
              <a:rPr lang="en-US" sz="1200" b="0" i="0" kern="1200">
                <a:solidFill>
                  <a:schemeClr val="tx1"/>
                </a:solidFill>
                <a:effectLst/>
                <a:latin typeface="+mn-lt"/>
                <a:ea typeface="+mn-ea"/>
                <a:cs typeface="+mn-cs"/>
              </a:rPr>
              <a:t>for CTAA and/or CTAS.​</a:t>
            </a:r>
          </a:p>
          <a:p>
            <a:pPr marL="0" marR="0">
              <a:spcBef>
                <a:spcPts val="0"/>
              </a:spcBef>
              <a:spcAft>
                <a:spcPts val="0"/>
              </a:spcAft>
            </a:pPr>
            <a:endParaRPr lang="en-US" sz="1200" b="1" u="sng">
              <a:solidFill>
                <a:srgbClr val="0000FF"/>
              </a:solidFill>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u="sng">
                <a:solidFill>
                  <a:srgbClr val="0000FF"/>
                </a:solidFill>
                <a:effectLst/>
                <a:latin typeface="+mn-lt"/>
                <a:ea typeface="Times New Roman" panose="02020603050405020304" pitchFamily="18" charset="0"/>
                <a:cs typeface="Times New Roman" panose="02020603050405020304" pitchFamily="18" charset="0"/>
              </a:rPr>
              <a:t>The DA will  be required to submit both of these completed forms and the to the CSDE by January 12, 2026, for CAAELP and March 2, 2026, for CTAA/CTAS to confirm eligibility for ESR.</a:t>
            </a:r>
          </a:p>
          <a:p>
            <a:pPr marL="0" marR="0">
              <a:spcBef>
                <a:spcPts val="0"/>
              </a:spcBef>
              <a:spcAft>
                <a:spcPts val="0"/>
              </a:spcAft>
            </a:pPr>
            <a:endParaRPr lang="en-US" sz="1200" b="1" u="sng">
              <a:solidFill>
                <a:srgbClr val="0000FF"/>
              </a:solidFill>
              <a:effectLst/>
              <a:latin typeface="+mn-lt"/>
              <a:ea typeface="Times New Roman" panose="02020603050405020304" pitchFamily="18" charset="0"/>
              <a:cs typeface="Times New Roman" panose="02020603050405020304" pitchFamily="18" charset="0"/>
            </a:endParaRPr>
          </a:p>
          <a:p>
            <a:pPr rtl="0" fontAlgn="base"/>
            <a:r>
              <a:rPr lang="en-US" sz="1200" b="0" i="0" kern="1200">
                <a:solidFill>
                  <a:schemeClr val="tx1"/>
                </a:solidFill>
                <a:effectLst/>
                <a:latin typeface="+mn-lt"/>
                <a:ea typeface="+mn-ea"/>
                <a:cs typeface="+mn-cs"/>
              </a:rPr>
              <a:t>It is important that the TEA do not proceed with testing or open any tests for their student if they received ESR approval by the CSDE.​</a:t>
            </a:r>
          </a:p>
          <a:p>
            <a:pPr rtl="0" fontAlgn="base"/>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TEAs should locally maintain a copy of their notes documented from Appendix B and a copy of the request and attestation form with their student’s records.</a:t>
            </a:r>
          </a:p>
          <a:p>
            <a:pPr marL="0" marR="0">
              <a:spcBef>
                <a:spcPts val="0"/>
              </a:spcBef>
              <a:spcAft>
                <a:spcPts val="0"/>
              </a:spcAft>
            </a:pPr>
            <a:endParaRPr lang="en-US" sz="1800" b="1" u="sng">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805F682-32DE-7440-8A11-74517F9A62D5}"/>
              </a:ext>
            </a:extLst>
          </p:cNvPr>
          <p:cNvSpPr>
            <a:spLocks noGrp="1"/>
          </p:cNvSpPr>
          <p:nvPr>
            <p:ph type="sldNum" sz="quarter" idx="5"/>
          </p:nvPr>
        </p:nvSpPr>
        <p:spPr/>
        <p:txBody>
          <a:bodyPr/>
          <a:lstStyle/>
          <a:p>
            <a:fld id="{0A3C37BE-C303-496D-B5CD-85F2937540FC}" type="slidenum">
              <a:rPr lang="en-US" smtClean="0"/>
              <a:t>15</a:t>
            </a:fld>
            <a:endParaRPr lang="en-US"/>
          </a:p>
        </p:txBody>
      </p:sp>
    </p:spTree>
    <p:extLst>
      <p:ext uri="{BB962C8B-B14F-4D97-AF65-F5344CB8AC3E}">
        <p14:creationId xmlns:p14="http://schemas.microsoft.com/office/powerpoint/2010/main" val="649516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F4603-2FA5-F326-6775-3750A0B851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6E84EC-E9F0-466B-7BF8-005C2346A8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FA1B7B-665D-13DC-3C31-F0ECB215666D}"/>
              </a:ext>
            </a:extLst>
          </p:cNvPr>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If the student does not show any response using an observable mode of communication for </a:t>
            </a:r>
            <a:r>
              <a:rPr lang="en-US" sz="1200" b="0" i="0" u="sng" kern="1200">
                <a:solidFill>
                  <a:schemeClr val="tx1"/>
                </a:solidFill>
                <a:effectLst/>
                <a:latin typeface="+mn-lt"/>
                <a:ea typeface="+mn-ea"/>
                <a:cs typeface="+mn-cs"/>
              </a:rPr>
              <a:t>each</a:t>
            </a:r>
            <a:r>
              <a:rPr lang="en-US" sz="1200" b="0" i="0" kern="1200">
                <a:solidFill>
                  <a:schemeClr val="tx1"/>
                </a:solidFill>
                <a:effectLst/>
                <a:latin typeface="+mn-lt"/>
                <a:ea typeface="+mn-ea"/>
                <a:cs typeface="+mn-cs"/>
              </a:rPr>
              <a:t> of the three items across three separate administrations, then the student meets eligibility for the ESR.​</a:t>
            </a:r>
          </a:p>
          <a:p>
            <a:pPr rtl="0" fontAlgn="base"/>
            <a:r>
              <a:rPr lang="en-US" sz="1200" b="0" i="0" kern="1200">
                <a:solidFill>
                  <a:schemeClr val="tx1"/>
                </a:solidFill>
                <a:effectLst/>
                <a:latin typeface="+mn-lt"/>
                <a:ea typeface="+mn-ea"/>
                <a:cs typeface="+mn-cs"/>
              </a:rPr>
              <a:t>Reminder: The purpose of the ESR process is to identify eligible students </a:t>
            </a:r>
            <a:r>
              <a:rPr lang="en-US" sz="1200" b="0" i="1" kern="1200">
                <a:solidFill>
                  <a:schemeClr val="tx1"/>
                </a:solidFill>
                <a:effectLst/>
                <a:latin typeface="+mn-lt"/>
                <a:ea typeface="+mn-ea"/>
                <a:cs typeface="+mn-cs"/>
              </a:rPr>
              <a:t>before</a:t>
            </a:r>
            <a:r>
              <a:rPr lang="en-US" sz="1200" b="0" i="0" kern="1200">
                <a:solidFill>
                  <a:schemeClr val="tx1"/>
                </a:solidFill>
                <a:effectLst/>
                <a:latin typeface="+mn-lt"/>
                <a:ea typeface="+mn-ea"/>
                <a:cs typeface="+mn-cs"/>
              </a:rPr>
              <a:t> the onset of the assessment window. Therefore, late submissions may be denied unless the CSDE is notified by the District Administrator of extenuating circumstances.​</a:t>
            </a:r>
          </a:p>
          <a:p>
            <a:pPr rtl="0" fontAlgn="base"/>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TEAs must save a copy of the completed form locally with student’s records.​</a:t>
            </a: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a:t>
            </a:r>
          </a:p>
          <a:p>
            <a:pPr marL="0" marR="0">
              <a:spcBef>
                <a:spcPts val="0"/>
              </a:spcBef>
              <a:spcAft>
                <a:spcPts val="0"/>
              </a:spcAft>
            </a:pPr>
            <a:endParaRPr lang="en-US" sz="1800" b="1" u="sng">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DDFB48C-914E-7473-E054-275F83E71300}"/>
              </a:ext>
            </a:extLst>
          </p:cNvPr>
          <p:cNvSpPr>
            <a:spLocks noGrp="1"/>
          </p:cNvSpPr>
          <p:nvPr>
            <p:ph type="sldNum" sz="quarter" idx="5"/>
          </p:nvPr>
        </p:nvSpPr>
        <p:spPr/>
        <p:txBody>
          <a:bodyPr/>
          <a:lstStyle/>
          <a:p>
            <a:fld id="{0A3C37BE-C303-496D-B5CD-85F2937540FC}" type="slidenum">
              <a:rPr lang="en-US" smtClean="0"/>
              <a:t>16</a:t>
            </a:fld>
            <a:endParaRPr lang="en-US"/>
          </a:p>
        </p:txBody>
      </p:sp>
    </p:spTree>
    <p:extLst>
      <p:ext uri="{BB962C8B-B14F-4D97-AF65-F5344CB8AC3E}">
        <p14:creationId xmlns:p14="http://schemas.microsoft.com/office/powerpoint/2010/main" val="2199991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84E9B-AE0A-672F-762B-0B3A49C64D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AA4E7B-8358-DC5A-ADE9-B91B0B54F9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1B8E01-3FD6-9A9A-3A4A-B201225E85CC}"/>
              </a:ext>
            </a:extLst>
          </p:cNvPr>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For students who have limited and inconsistent mode of communication and don’t meet the criteria per the Student Response Check:</a:t>
            </a:r>
          </a:p>
          <a:p>
            <a:pPr marL="171450" indent="-171450" fontAlgn="base">
              <a:buFont typeface="Arial" panose="020B0604020202020204" pitchFamily="34" charset="0"/>
              <a:buChar char="•"/>
            </a:pPr>
            <a:r>
              <a:rPr lang="en-US"/>
              <a:t>Review and determine the access points used for the students to access their instruction within the learning environment. ​</a:t>
            </a:r>
          </a:p>
          <a:p>
            <a:pPr marL="171450" indent="-171450" fontAlgn="base">
              <a:buFont typeface="Arial" panose="020B0604020202020204" pitchFamily="34" charset="0"/>
              <a:buChar char="•"/>
            </a:pPr>
            <a:r>
              <a:rPr lang="en-US"/>
              <a:t>Understand accessibility supports including assistive technology that may be available for that student to access the learning environment, including curriculum and social emotional learning.​</a:t>
            </a:r>
          </a:p>
          <a:p>
            <a:pPr marL="171450" indent="-171450" fontAlgn="base">
              <a:buFont typeface="Arial" panose="020B0604020202020204" pitchFamily="34" charset="0"/>
              <a:buChar char="•"/>
            </a:pPr>
            <a:r>
              <a:rPr lang="en-US"/>
              <a:t>Based on accessibility supports utilized throughout instruction, review designated supports and accommodations associated with each applicable standard assessment. ​</a:t>
            </a:r>
          </a:p>
          <a:p>
            <a:pPr marL="171450" indent="-171450" fontAlgn="base">
              <a:buFont typeface="Arial" panose="020B0604020202020204" pitchFamily="34" charset="0"/>
              <a:buChar char="•"/>
            </a:pPr>
            <a:r>
              <a:rPr lang="en-US"/>
              <a:t>Trial practice and training tests with appropriate supports and accommodations to gather information and evaluate student need.</a:t>
            </a: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a:t>
            </a:r>
          </a:p>
          <a:p>
            <a:pPr marL="0" marR="0">
              <a:spcBef>
                <a:spcPts val="0"/>
              </a:spcBef>
              <a:spcAft>
                <a:spcPts val="0"/>
              </a:spcAft>
            </a:pPr>
            <a:endParaRPr lang="en-US" sz="1800" b="1" u="sng">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BF83BAD-AB91-AECF-06B1-7905EB9B3D4B}"/>
              </a:ext>
            </a:extLst>
          </p:cNvPr>
          <p:cNvSpPr>
            <a:spLocks noGrp="1"/>
          </p:cNvSpPr>
          <p:nvPr>
            <p:ph type="sldNum" sz="quarter" idx="5"/>
          </p:nvPr>
        </p:nvSpPr>
        <p:spPr/>
        <p:txBody>
          <a:bodyPr/>
          <a:lstStyle/>
          <a:p>
            <a:fld id="{0A3C37BE-C303-496D-B5CD-85F2937540FC}" type="slidenum">
              <a:rPr lang="en-US" smtClean="0"/>
              <a:t>17</a:t>
            </a:fld>
            <a:endParaRPr lang="en-US"/>
          </a:p>
        </p:txBody>
      </p:sp>
    </p:spTree>
    <p:extLst>
      <p:ext uri="{BB962C8B-B14F-4D97-AF65-F5344CB8AC3E}">
        <p14:creationId xmlns:p14="http://schemas.microsoft.com/office/powerpoint/2010/main" val="1986528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E0DDE-FDC2-E8B3-BD33-2EEDB5260B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8ECD57-0AA5-CCD5-0960-819499817D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5BE318-01EF-F2F2-7708-7CC7F906682C}"/>
              </a:ext>
            </a:extLst>
          </p:cNvPr>
          <p:cNvSpPr>
            <a:spLocks noGrp="1"/>
          </p:cNvSpPr>
          <p:nvPr>
            <p:ph type="body" idx="1"/>
          </p:nvPr>
        </p:nvSpPr>
        <p:spPr/>
        <p:txBody>
          <a:bodyPr/>
          <a:lstStyle/>
          <a:p>
            <a:pPr marL="0" indent="0">
              <a:buNone/>
            </a:pPr>
            <a:r>
              <a:rPr lang="en-US" sz="1200">
                <a:ea typeface="+mn-lt"/>
                <a:cs typeface="+mn-lt"/>
              </a:rPr>
              <a:t>District Administrators (DA in TIDE) should first </a:t>
            </a:r>
            <a:r>
              <a:rPr lang="en-US" sz="1200"/>
              <a:t>verify that the student’s Alternate Assessment Indicator is set to Yes in TIDE. This is automatically activated when the PPT completes the Connecticut Alternate Assessment System Eligibility Form and Verification Section for all grades covered by the duration of the IEP including the student’s current grade of enrollment AND the plan is finalized and implemented. If the indicator is set to No, contact the student’s Case Manager as the plan may not be implemented or may require an amendment. </a:t>
            </a:r>
            <a:r>
              <a:rPr lang="en-US" sz="1200" b="1" u="sng"/>
              <a:t>Do not </a:t>
            </a:r>
            <a:r>
              <a:rPr lang="en-US" sz="1200"/>
              <a:t>submit the ESR request until the issue is resolved and the alternate indicator is set to Yes in TIDE.</a:t>
            </a:r>
          </a:p>
          <a:p>
            <a:pPr marL="0" indent="0">
              <a:buNone/>
            </a:pPr>
            <a:endParaRPr lang="en-US" sz="1200"/>
          </a:p>
          <a:p>
            <a:pPr marL="0" indent="0">
              <a:buNone/>
            </a:pPr>
            <a:r>
              <a:rPr lang="en-US" sz="1200"/>
              <a:t>When submitting the information in TIDE, ensure the student SASID is entered correctly and that all portions of the digital form including the TEA’s EIN, dates of the SRC administration, and teacher/administrator signatures.</a:t>
            </a:r>
            <a:endParaRPr lang="en-US" sz="1200">
              <a:ea typeface="+mn-lt"/>
              <a:cs typeface="+mn-lt"/>
            </a:endParaRPr>
          </a:p>
          <a:p>
            <a:pPr marL="0" indent="0">
              <a:buNone/>
            </a:pPr>
            <a:endParaRPr lang="en-US" sz="1200">
              <a:ea typeface="+mn-lt"/>
              <a:cs typeface="+mn-lt"/>
            </a:endParaRPr>
          </a:p>
          <a:p>
            <a:pPr marL="0" indent="0">
              <a:buNone/>
            </a:pPr>
            <a:r>
              <a:rPr lang="en-US" sz="1200">
                <a:ea typeface="+mn-lt"/>
                <a:cs typeface="+mn-lt"/>
              </a:rPr>
              <a:t>DA’s should </a:t>
            </a:r>
            <a:r>
              <a:rPr lang="en-US" sz="1200"/>
              <a:t>submit a copy of the completed SRC Administration Behavioral Notes and the ESR Request and Attestation Form via TIDE Forms by the following deadlines:</a:t>
            </a:r>
          </a:p>
          <a:p>
            <a:pPr lvl="1"/>
            <a:r>
              <a:rPr lang="en-US" sz="1200"/>
              <a:t>CAAELP - No later than January 12, 2026</a:t>
            </a:r>
          </a:p>
          <a:p>
            <a:pPr lvl="1"/>
            <a:r>
              <a:rPr lang="en-US" sz="1200">
                <a:ea typeface="+mn-lt"/>
                <a:cs typeface="+mn-lt"/>
              </a:rPr>
              <a:t>CTAA/CTAS - </a:t>
            </a:r>
            <a:r>
              <a:rPr lang="en-US" sz="1200"/>
              <a:t>No later than March 2, 2026</a:t>
            </a:r>
          </a:p>
          <a:p>
            <a:pPr lvl="1"/>
            <a:endParaRPr lang="en-US" sz="1200"/>
          </a:p>
          <a:p>
            <a:pPr marL="0" lvl="1" indent="0">
              <a:buNone/>
            </a:pPr>
            <a:r>
              <a:rPr lang="en-US" sz="1200">
                <a:ea typeface="+mn-lt"/>
                <a:cs typeface="+mn-lt"/>
              </a:rPr>
              <a:t>Resource for DAs: </a:t>
            </a:r>
            <a:r>
              <a:rPr lang="en-US" sz="1200">
                <a:hlinkClick r:id="rId3"/>
              </a:rPr>
              <a:t>How to Submit the Student Response Check and Early Stopping Rule (ESR) Request and Attestation Form in TIDE.</a:t>
            </a:r>
            <a:endParaRPr lang="en-US" sz="1200">
              <a:ea typeface="+mn-lt"/>
              <a:cs typeface="+mn-lt"/>
            </a:endParaRPr>
          </a:p>
          <a:p>
            <a:pPr marL="0" marR="0">
              <a:spcBef>
                <a:spcPts val="0"/>
              </a:spcBef>
              <a:spcAft>
                <a:spcPts val="0"/>
              </a:spcAft>
            </a:pPr>
            <a:endParaRPr lang="en-US" sz="1800" b="1" u="sng">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B779E39-70FE-A68E-E2B8-B7CDE6E22836}"/>
              </a:ext>
            </a:extLst>
          </p:cNvPr>
          <p:cNvSpPr>
            <a:spLocks noGrp="1"/>
          </p:cNvSpPr>
          <p:nvPr>
            <p:ph type="sldNum" sz="quarter" idx="5"/>
          </p:nvPr>
        </p:nvSpPr>
        <p:spPr/>
        <p:txBody>
          <a:bodyPr/>
          <a:lstStyle/>
          <a:p>
            <a:fld id="{0A3C37BE-C303-496D-B5CD-85F2937540FC}" type="slidenum">
              <a:rPr lang="en-US" smtClean="0"/>
              <a:t>18</a:t>
            </a:fld>
            <a:endParaRPr lang="en-US"/>
          </a:p>
        </p:txBody>
      </p:sp>
    </p:spTree>
    <p:extLst>
      <p:ext uri="{BB962C8B-B14F-4D97-AF65-F5344CB8AC3E}">
        <p14:creationId xmlns:p14="http://schemas.microsoft.com/office/powerpoint/2010/main" val="323252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218A0-462C-3C96-2469-8A6C2D7B37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FA2214-A062-3D3D-926F-EFA3285EDB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75CCE4-5880-C7E4-1657-B776F70A3303}"/>
              </a:ext>
            </a:extLst>
          </p:cNvPr>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It may take up to a week for ESRs to be reviewed and approved. DAs will receive an email from Cambium Assessments indicating the ESR status as approved, denied, or needs more information. All educators with access to TIDE can check the student’s ESR status by searching the student and viewing the student dashboard.​</a:t>
            </a:r>
          </a:p>
          <a:p>
            <a:pPr rtl="0" fontAlgn="base"/>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If the student has been approved for an ESR, “Yes” will be indicated for the Early Stopping Rule Indicator. If your ESR was approved, </a:t>
            </a:r>
            <a:r>
              <a:rPr lang="en-US" sz="1200" b="0" i="0" u="sng" kern="1200">
                <a:solidFill>
                  <a:schemeClr val="tx1"/>
                </a:solidFill>
                <a:effectLst/>
                <a:latin typeface="+mn-lt"/>
                <a:ea typeface="+mn-ea"/>
                <a:cs typeface="+mn-cs"/>
              </a:rPr>
              <a:t>no further action or testing is required by the TEA or DA on behalf of the student</a:t>
            </a:r>
            <a:r>
              <a:rPr lang="en-US" sz="1200" b="0" i="0" kern="1200">
                <a:solidFill>
                  <a:schemeClr val="tx1"/>
                </a:solidFill>
                <a:effectLst/>
                <a:latin typeface="+mn-lt"/>
                <a:ea typeface="+mn-ea"/>
                <a:cs typeface="+mn-cs"/>
              </a:rPr>
              <a:t>. </a:t>
            </a:r>
            <a:r>
              <a:rPr lang="en-US" sz="1200" b="1" i="0" kern="1200">
                <a:solidFill>
                  <a:schemeClr val="tx1"/>
                </a:solidFill>
                <a:effectLst/>
                <a:latin typeface="+mn-lt"/>
                <a:ea typeface="+mn-ea"/>
                <a:cs typeface="+mn-cs"/>
              </a:rPr>
              <a:t>TEAs should not open or attempt any tests with the student.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Once the ESR is approved, the student is assigned the ESR test code status and will count as a participant. Once the test window is opened, a Cambium team member will close the tests within the system. ​</a:t>
            </a:r>
          </a:p>
          <a:p>
            <a:pPr marL="0" marR="0">
              <a:spcBef>
                <a:spcPts val="0"/>
              </a:spcBef>
              <a:spcAft>
                <a:spcPts val="0"/>
              </a:spcAft>
            </a:pPr>
            <a:endParaRPr lang="en-US" sz="1800" b="1" u="sng">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0CD5381-D594-A1A9-8380-9B92244D9DCD}"/>
              </a:ext>
            </a:extLst>
          </p:cNvPr>
          <p:cNvSpPr>
            <a:spLocks noGrp="1"/>
          </p:cNvSpPr>
          <p:nvPr>
            <p:ph type="sldNum" sz="quarter" idx="5"/>
          </p:nvPr>
        </p:nvSpPr>
        <p:spPr/>
        <p:txBody>
          <a:bodyPr/>
          <a:lstStyle/>
          <a:p>
            <a:fld id="{0A3C37BE-C303-496D-B5CD-85F2937540FC}" type="slidenum">
              <a:rPr lang="en-US" smtClean="0"/>
              <a:t>19</a:t>
            </a:fld>
            <a:endParaRPr lang="en-US"/>
          </a:p>
        </p:txBody>
      </p:sp>
    </p:spTree>
    <p:extLst>
      <p:ext uri="{BB962C8B-B14F-4D97-AF65-F5344CB8AC3E}">
        <p14:creationId xmlns:p14="http://schemas.microsoft.com/office/powerpoint/2010/main" val="1172060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will take a moment to review the federal legislation that guides our work at both the state and local levels.</a:t>
            </a:r>
          </a:p>
          <a:p>
            <a:endParaRPr lang="en-US">
              <a:latin typeface="+mn-lt"/>
              <a:cs typeface="Calibri"/>
            </a:endParaRPr>
          </a:p>
          <a:p>
            <a:r>
              <a:rPr lang="en-US">
                <a:latin typeface="+mn-lt"/>
                <a:cs typeface="Calibri"/>
              </a:rPr>
              <a:t>Part B of the Individuals with Disabilities of Education Act (IDEA) requires states to make available </a:t>
            </a:r>
            <a:r>
              <a:rPr lang="en-US">
                <a:latin typeface="+mn-lt"/>
              </a:rPr>
              <a:t>an alternate assessment aligned with alternate academic achievement standards (AA-AAAS) for eligible students with the most significant cognitive disabilities. Moreover, IDEA requires that if a Planning and Placement Team determines that a student must take an alternate assessment, the team must include a statement in the student’s IEP of why the student cannot participate in the regular assessment; and why the alternate assessment selected is appropriate for the student (34 CFR § 300.320(a)(6)(ii)).</a:t>
            </a:r>
            <a:endParaRPr lang="en-US">
              <a:latin typeface="+mn-lt"/>
              <a:cs typeface="Calibri"/>
            </a:endParaRPr>
          </a:p>
        </p:txBody>
      </p:sp>
      <p:sp>
        <p:nvSpPr>
          <p:cNvPr id="4" name="Slide Number Placeholder 3"/>
          <p:cNvSpPr>
            <a:spLocks noGrp="1"/>
          </p:cNvSpPr>
          <p:nvPr>
            <p:ph type="sldNum" sz="quarter" idx="5"/>
          </p:nvPr>
        </p:nvSpPr>
        <p:spPr/>
        <p:txBody>
          <a:bodyPr/>
          <a:lstStyle/>
          <a:p>
            <a:fld id="{DECF9E23-3657-41AF-913F-C69B64B47684}" type="slidenum">
              <a:rPr lang="en-US" smtClean="0"/>
              <a:t>2</a:t>
            </a:fld>
            <a:endParaRPr lang="en-US"/>
          </a:p>
        </p:txBody>
      </p:sp>
    </p:spTree>
    <p:extLst>
      <p:ext uri="{BB962C8B-B14F-4D97-AF65-F5344CB8AC3E}">
        <p14:creationId xmlns:p14="http://schemas.microsoft.com/office/powerpoint/2010/main" val="2087654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6F22-C5AC-16EE-D498-78C75291E8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A88591-E328-490A-A4D2-E62E2948A7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FB4045-D570-A380-E2D7-CD58E2DA4941}"/>
              </a:ext>
            </a:extLst>
          </p:cNvPr>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The optional ESR Checklist was created to support trained Teachers Administering the Alternate (TEA) Assessment complete the appropriate procedures for determining student qualifications. The checklist also includes critical steps to ensure TEA credentials, user access to related systems, and information pertaining to student eligibility. These combined activities support the approval process for teachers requesting the ESR for their students. If applicable, please review this checklist early in the school year to appropriately screen and identify eligible students and submit documentation by the test-specific deadlines described in this resource.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marL="0" marR="0">
              <a:spcBef>
                <a:spcPts val="0"/>
              </a:spcBef>
              <a:spcAft>
                <a:spcPts val="0"/>
              </a:spcAft>
            </a:pPr>
            <a:endParaRPr lang="en-US" sz="1800" b="1" u="sng">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13ED0B0-551F-2A84-1FEB-1BDAF2CC17C7}"/>
              </a:ext>
            </a:extLst>
          </p:cNvPr>
          <p:cNvSpPr>
            <a:spLocks noGrp="1"/>
          </p:cNvSpPr>
          <p:nvPr>
            <p:ph type="sldNum" sz="quarter" idx="5"/>
          </p:nvPr>
        </p:nvSpPr>
        <p:spPr/>
        <p:txBody>
          <a:bodyPr/>
          <a:lstStyle/>
          <a:p>
            <a:fld id="{0A3C37BE-C303-496D-B5CD-85F2937540FC}" type="slidenum">
              <a:rPr lang="en-US" smtClean="0"/>
              <a:t>20</a:t>
            </a:fld>
            <a:endParaRPr lang="en-US"/>
          </a:p>
        </p:txBody>
      </p:sp>
    </p:spTree>
    <p:extLst>
      <p:ext uri="{BB962C8B-B14F-4D97-AF65-F5344CB8AC3E}">
        <p14:creationId xmlns:p14="http://schemas.microsoft.com/office/powerpoint/2010/main" val="1471618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mn-lt"/>
                <a:ea typeface="Calibri" panose="020F0502020204030204" pitchFamily="34" charset="0"/>
                <a:cs typeface="Calibri" panose="020F0502020204030204" pitchFamily="34" charset="0"/>
              </a:rPr>
              <a:t>Here is our contact information. Please reach out with any questions as we are here to support you and your teams. </a:t>
            </a:r>
          </a:p>
        </p:txBody>
      </p:sp>
      <p:sp>
        <p:nvSpPr>
          <p:cNvPr id="4" name="Slide Number Placeholder 3"/>
          <p:cNvSpPr>
            <a:spLocks noGrp="1"/>
          </p:cNvSpPr>
          <p:nvPr>
            <p:ph type="sldNum" sz="quarter" idx="5"/>
          </p:nvPr>
        </p:nvSpPr>
        <p:spPr/>
        <p:txBody>
          <a:bodyPr/>
          <a:lstStyle/>
          <a:p>
            <a:fld id="{DECF9E23-3657-41AF-913F-C69B64B47684}" type="slidenum">
              <a:rPr lang="en-US" smtClean="0"/>
              <a:t>21</a:t>
            </a:fld>
            <a:endParaRPr lang="en-US"/>
          </a:p>
        </p:txBody>
      </p:sp>
    </p:spTree>
    <p:extLst>
      <p:ext uri="{BB962C8B-B14F-4D97-AF65-F5344CB8AC3E}">
        <p14:creationId xmlns:p14="http://schemas.microsoft.com/office/powerpoint/2010/main" val="1101186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90A9D-D777-333F-CC77-E36E3CB2A0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E17F27-2E9E-683E-45E7-F55ED01B37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289A3B-34FA-30AB-500B-7269B815F4B5}"/>
              </a:ext>
            </a:extLst>
          </p:cNvPr>
          <p:cNvSpPr>
            <a:spLocks noGrp="1"/>
          </p:cNvSpPr>
          <p:nvPr>
            <p:ph type="body" idx="1"/>
          </p:nvPr>
        </p:nvSpPr>
        <p:spPr/>
        <p:txBody>
          <a:bodyPr/>
          <a:lstStyle/>
          <a:p>
            <a:r>
              <a:rPr lang="en-US"/>
              <a:t>Thank you for attending and for all you do for your students.</a:t>
            </a:r>
          </a:p>
        </p:txBody>
      </p:sp>
      <p:sp>
        <p:nvSpPr>
          <p:cNvPr id="4" name="Slide Number Placeholder 3">
            <a:extLst>
              <a:ext uri="{FF2B5EF4-FFF2-40B4-BE49-F238E27FC236}">
                <a16:creationId xmlns:a16="http://schemas.microsoft.com/office/drawing/2014/main" id="{70BE93CA-961F-05A2-D416-117B910262E3}"/>
              </a:ext>
            </a:extLst>
          </p:cNvPr>
          <p:cNvSpPr>
            <a:spLocks noGrp="1"/>
          </p:cNvSpPr>
          <p:nvPr>
            <p:ph type="sldNum" sz="quarter" idx="5"/>
          </p:nvPr>
        </p:nvSpPr>
        <p:spPr/>
        <p:txBody>
          <a:bodyPr/>
          <a:lstStyle/>
          <a:p>
            <a:fld id="{0A3C37BE-C303-496D-B5CD-85F2937540FC}" type="slidenum">
              <a:rPr lang="en-US" smtClean="0"/>
              <a:t>22</a:t>
            </a:fld>
            <a:endParaRPr lang="en-US"/>
          </a:p>
        </p:txBody>
      </p:sp>
    </p:spTree>
    <p:extLst>
      <p:ext uri="{BB962C8B-B14F-4D97-AF65-F5344CB8AC3E}">
        <p14:creationId xmlns:p14="http://schemas.microsoft.com/office/powerpoint/2010/main" val="3880408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1038"/>
              </a:spcBef>
            </a:pPr>
            <a:r>
              <a:rPr lang="en-US"/>
              <a:t>Together, the ESEA and the IDEA provide the system and structure to ensure that children with disabilities have access to learning environment that meet their individual needs. </a:t>
            </a:r>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3</a:t>
            </a:fld>
            <a:endParaRPr lang="en-US"/>
          </a:p>
        </p:txBody>
      </p:sp>
    </p:spTree>
    <p:extLst>
      <p:ext uri="{BB962C8B-B14F-4D97-AF65-F5344CB8AC3E}">
        <p14:creationId xmlns:p14="http://schemas.microsoft.com/office/powerpoint/2010/main" val="1215764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ADC95-372A-F6F1-EC14-8AEF0D7CC8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347A99-3C1D-600B-5B15-05DFEFF9DF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0D7605-939E-0828-070E-98512C09C07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The Connecticut Alternate Assessment System </a:t>
            </a:r>
            <a:r>
              <a:rPr lang="en-US" sz="1200">
                <a:solidFill>
                  <a:srgbClr val="000000"/>
                </a:solidFill>
                <a:effectLst/>
                <a:latin typeface="+mn-lt"/>
                <a:ea typeface="Calibri" panose="020F0502020204030204" pitchFamily="34" charset="0"/>
                <a:cs typeface="Times New Roman" panose="02020603050405020304" pitchFamily="18" charset="0"/>
              </a:rPr>
              <a:t>is designed to measure the knowledge and skills of students with the most significant cognitive disabilities as required by the IDEA and ESSA.  They support student independence to the greatest extent possible by making academic and language content accessible and the expected achievement levels appropriate.  These assessments adjust for the depth, or cognitive complexity of skills and abilities, within the grade level standards. The assessments measure fewer standards, and the content adjusts for difficulty and is scaffolded to support the diverse range of accessibility needs within this student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effectLst/>
                <a:latin typeface="+mn-lt"/>
                <a:ea typeface="Calibri" panose="020F0502020204030204" pitchFamily="34" charset="0"/>
                <a:cs typeface="Times New Roman" panose="02020603050405020304" pitchFamily="18" charset="0"/>
              </a:rPr>
              <a:t>Additional Information:</a:t>
            </a:r>
            <a:endParaRPr lang="en-US" sz="1200">
              <a:latin typeface="+mn-lt"/>
            </a:endParaRPr>
          </a:p>
          <a:p>
            <a:endParaRPr lang="en-US" sz="1200">
              <a:latin typeface="+mn-lt"/>
            </a:endParaRPr>
          </a:p>
          <a:p>
            <a:r>
              <a:rPr lang="en-US" sz="1200">
                <a:latin typeface="+mn-lt"/>
              </a:rPr>
              <a:t>Depth- refers to how much of a single skill is measured by an item; for example, a deeper level item may address both description and dialogue narrative techniques whereas an item of less depth may only address description.</a:t>
            </a:r>
          </a:p>
          <a:p>
            <a:endParaRPr lang="en-US" sz="1200">
              <a:latin typeface="+mn-lt"/>
            </a:endParaRPr>
          </a:p>
          <a:p>
            <a:r>
              <a:rPr lang="en-US" sz="1200">
                <a:latin typeface="+mn-lt"/>
              </a:rPr>
              <a:t>Breadth- refers to the scope or range of the content standards covered by the items in the AA-AAAS. In some cases, the AA-AAAS may cover the same content standards as the general assessment (perhaps, the essence of those standards).</a:t>
            </a:r>
          </a:p>
          <a:p>
            <a:endParaRPr lang="en-US" sz="1200">
              <a:latin typeface="+mn-lt"/>
            </a:endParaRPr>
          </a:p>
          <a:p>
            <a:r>
              <a:rPr lang="en-US" sz="1200">
                <a:latin typeface="+mn-lt"/>
              </a:rPr>
              <a:t>Complexity-refers specifically to the format of the passages, items, tasks with built in scaffolding (documented in the secure Directions for Test Administration- applicable to the CTAA Math and ELA; and the CTAS Performance Task script read by the teacher).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8CE0B7E1-DCC4-6D54-96A1-05D176C0F0C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10428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178A7-2068-8146-369A-7067131F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202FA2-80AC-75FC-BFA5-4C70A267B2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62ECBB-7B03-0679-2B67-B56B3ADD624B}"/>
              </a:ext>
            </a:extLst>
          </p:cNvPr>
          <p:cNvSpPr>
            <a:spLocks noGrp="1"/>
          </p:cNvSpPr>
          <p:nvPr>
            <p:ph type="body" idx="1"/>
          </p:nvPr>
        </p:nvSpPr>
        <p:spPr/>
        <p:txBody>
          <a:bodyPr/>
          <a:lstStyle/>
          <a:p>
            <a:pPr rtl="0" fontAlgn="base"/>
            <a:r>
              <a:rPr lang="en-US" sz="1200"/>
              <a:t>Alternate Assessments </a:t>
            </a:r>
            <a:r>
              <a:rPr lang="en-US" sz="1200" b="0" i="0" kern="1200">
                <a:solidFill>
                  <a:schemeClr val="tx1"/>
                </a:solidFill>
                <a:effectLst/>
                <a:latin typeface="+mn-lt"/>
                <a:ea typeface="+mn-ea"/>
                <a:cs typeface="+mn-cs"/>
              </a:rPr>
              <a:t>incorporate optimal testing conditions that must be provided to all students who take the test, accessibility features that must be provided to students as needed, and ​accommodations that students must receive as specified in their Individualized Education Program (IEP).​</a:t>
            </a:r>
          </a:p>
          <a:p>
            <a:pPr rtl="0" fontAlgn="base"/>
            <a:r>
              <a:rPr lang="en-US" sz="1200" b="0" i="0" kern="1200">
                <a:solidFill>
                  <a:schemeClr val="tx1"/>
                </a:solidFill>
                <a:effectLst/>
                <a:latin typeface="+mn-lt"/>
                <a:ea typeface="+mn-ea"/>
                <a:cs typeface="+mn-cs"/>
              </a:rPr>
              <a:t> ​</a:t>
            </a:r>
          </a:p>
          <a:p>
            <a:pPr rtl="0" fontAlgn="base"/>
            <a:r>
              <a:rPr lang="en-US" sz="1200" b="0" i="0" kern="1200">
                <a:solidFill>
                  <a:schemeClr val="tx1"/>
                </a:solidFill>
                <a:effectLst/>
                <a:latin typeface="+mn-lt"/>
                <a:ea typeface="+mn-ea"/>
                <a:cs typeface="+mn-cs"/>
              </a:rPr>
              <a:t>This combination of accessibility features, optimal testing conditions, and accommodations is incorporated within the assessment design and is intended to maximize students’ test access and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The CTAA and CAAELP are online, while the CTAS is a paper, performance task-based assessment. Each assessment may be accessed in a variety of formats based on the diverse needs of the student. </a:t>
            </a:r>
          </a:p>
          <a:p>
            <a:pPr rtl="0" fontAlgn="base"/>
            <a:r>
              <a:rPr lang="en-US" sz="1200" b="0" i="0" kern="1200">
                <a:solidFill>
                  <a:schemeClr val="tx1"/>
                </a:solidFill>
                <a:effectLst/>
                <a:latin typeface="+mn-lt"/>
                <a:ea typeface="+mn-ea"/>
                <a:cs typeface="+mn-cs"/>
              </a:rPr>
              <a:t>The content of the CTAA for both English language arts and mathematics is designed to be read aloud to all participating students. The TEA reads the item, response options, and passages as often as is reasonable to obtain a student’s response to an item. All text must be read to students exactly as written. The TEA may not paraphrase or vary speed to emphasize words in ways that hint at correct or incorrect responses.​</a:t>
            </a:r>
          </a:p>
          <a:p>
            <a:pPr rtl="0" fontAlgn="base"/>
            <a:r>
              <a:rPr lang="en-US" sz="1200" b="0" i="0" kern="1200">
                <a:solidFill>
                  <a:schemeClr val="tx1"/>
                </a:solidFill>
                <a:effectLst/>
                <a:latin typeface="+mn-lt"/>
                <a:ea typeface="+mn-ea"/>
                <a:cs typeface="+mn-cs"/>
              </a:rPr>
              <a:t>​</a:t>
            </a: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Generally, students may access the test items by: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 Listening to the trained teacher read the test;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 Reading the test question independently if the trained teacher determines this is appropriate;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 Having the test question signed by a qualified trained educator; 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 Listening to a recorded voice read the test question (applicable to the online CTAA and CAAELP only)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Review the </a:t>
            </a:r>
            <a:r>
              <a:rPr lang="en-US" sz="1200" b="0" i="1" kern="1200">
                <a:solidFill>
                  <a:schemeClr val="tx1"/>
                </a:solidFill>
                <a:effectLst/>
                <a:latin typeface="+mn-lt"/>
                <a:ea typeface="+mn-ea"/>
                <a:cs typeface="+mn-cs"/>
              </a:rPr>
              <a:t>CTAA System User Guide</a:t>
            </a:r>
            <a:r>
              <a:rPr lang="en-US" sz="1200" b="0" i="0" kern="1200">
                <a:solidFill>
                  <a:schemeClr val="tx1"/>
                </a:solidFill>
                <a:effectLst/>
                <a:latin typeface="+mn-lt"/>
                <a:ea typeface="+mn-ea"/>
                <a:cs typeface="+mn-cs"/>
              </a:rPr>
              <a:t> and the Test Administration Manuals (available for the CTAA, CTAS, and CAAELP) (available on the Connecticut Comprehensive Assessment Program Portal) to determine how to activate/use accessibility features if needed. ​</a:t>
            </a:r>
            <a:endParaRPr lang="en-US" sz="1200">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4300ABBF-0C68-1E84-AFF9-6D4DFA48A6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89629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A5EC6-799D-4372-947E-DD9B5ECC40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8B1AD0-1C89-4379-2D3C-6BC4A7479B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CEB148-41B9-105F-225E-DF639006DBB0}"/>
              </a:ext>
            </a:extLst>
          </p:cNvPr>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Accommodations are changes in the materials or procedures of the assessment that do not alter the construct being measured. A student may use the accommodations that are in their IEP that are consistent with the policies associated with the CTAA, CTAS, and CAAELP. TEAs should refer to the Supplementary Aids and Services section in the plan for more information on the student’s </a:t>
            </a:r>
            <a:r>
              <a:rPr lang="en-US" sz="1200" b="0" i="0" u="none" strike="noStrike" kern="1200">
                <a:solidFill>
                  <a:schemeClr val="tx1"/>
                </a:solidFill>
                <a:effectLst/>
                <a:latin typeface="+mn-lt"/>
                <a:ea typeface="+mn-ea"/>
                <a:cs typeface="+mn-cs"/>
              </a:rPr>
              <a:t>accessibility</a:t>
            </a:r>
            <a:r>
              <a:rPr lang="en-US" sz="1200" b="0" i="0" kern="1200">
                <a:solidFill>
                  <a:schemeClr val="tx1"/>
                </a:solidFill>
                <a:effectLst/>
                <a:latin typeface="+mn-lt"/>
                <a:ea typeface="+mn-ea"/>
                <a:cs typeface="+mn-cs"/>
              </a:rPr>
              <a:t> supports throughout instruction to determine accommodations that may be needed by the student.</a:t>
            </a:r>
          </a:p>
          <a:p>
            <a:pPr rtl="0" fontAlgn="base"/>
            <a:endParaRPr lang="en-US" sz="1200" b="0" i="0" kern="1200">
              <a:solidFill>
                <a:schemeClr val="tx1"/>
              </a:solidFill>
              <a:effectLst/>
              <a:latin typeface="+mn-lt"/>
              <a:ea typeface="+mn-ea"/>
              <a:cs typeface="+mn-cs"/>
            </a:endParaRPr>
          </a:p>
          <a:p>
            <a:pPr rtl="0" fontAlgn="base"/>
            <a:r>
              <a:rPr lang="en-US" sz="1200" b="0" i="0" u="none" strike="noStrike" kern="1200">
                <a:solidFill>
                  <a:schemeClr val="tx1"/>
                </a:solidFill>
                <a:effectLst/>
                <a:latin typeface="+mn-lt"/>
                <a:ea typeface="+mn-ea"/>
                <a:cs typeface="+mn-cs"/>
              </a:rPr>
              <a:t>There are a variety of ways a TEA can administer the alternate assessments so that they are accessible using the mode of communication used by the student.</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For example, assistive technology can be used in conjunction with the test delivery interface when administering the CTAA and CAAELP. Permissive mode must be activated in the student’s TIDE account and the functionality should be tested using a practice test before the student participates in summative testing.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 paper version of the CTAA may be downloaded and printed from TIDE and made available to the student if it is a more appropriate format than the online test platform. As a reminder, the TEA will transcribe the student responses from the paper test into the test delivery interface in order to submit and process the student’s test.</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The TEA typically reads and scribes all portions of the test as needed by the student as defined by the associated testing materials applicable to each test. For example, teachers will follow the script in the Directions for Test Administration for CTAA and CAAELP and follow the script as documented in the required CTAS test materials.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The TEA may also administer the assessment using sign language if that is an appropriate accommodation in the student’s IEP.</a:t>
            </a:r>
            <a:r>
              <a:rPr lang="en-US" sz="1200" b="0" i="0" kern="1200">
                <a:solidFill>
                  <a:schemeClr val="tx1"/>
                </a:solidFill>
                <a:effectLst/>
                <a:latin typeface="+mn-lt"/>
                <a:ea typeface="+mn-ea"/>
                <a:cs typeface="+mn-cs"/>
              </a:rPr>
              <a:t>​</a:t>
            </a: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DAB9225E-803A-1557-56F3-6DB303DD97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09179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148C8-B9AC-D3F8-A6B7-E86A2DADCC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A26BFE-67B8-E8C7-B661-F6833B5653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38D5C2-08E0-8028-02A5-ED47433638E5}"/>
              </a:ext>
            </a:extLst>
          </p:cNvPr>
          <p:cNvSpPr>
            <a:spLocks noGrp="1"/>
          </p:cNvSpPr>
          <p:nvPr>
            <p:ph type="body" idx="1"/>
          </p:nvPr>
        </p:nvSpPr>
        <p:spPr/>
        <p:txBody>
          <a:bodyPr/>
          <a:lstStyle/>
          <a:p>
            <a:r>
              <a:rPr lang="en-US"/>
              <a:t>What is the Early Stopping Rule?</a:t>
            </a:r>
          </a:p>
        </p:txBody>
      </p:sp>
      <p:sp>
        <p:nvSpPr>
          <p:cNvPr id="4" name="Slide Number Placeholder 3">
            <a:extLst>
              <a:ext uri="{FF2B5EF4-FFF2-40B4-BE49-F238E27FC236}">
                <a16:creationId xmlns:a16="http://schemas.microsoft.com/office/drawing/2014/main" id="{26327035-8AB4-BE02-BAF9-4FF994C9C7C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13687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A8E0E-8B10-DCD3-AFC0-1CAA77B332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567A53-2268-592B-1749-40A1C6D0AA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EF5CAD-F1AC-1D46-5C6C-2E9AF3B0BDD1}"/>
              </a:ext>
            </a:extLst>
          </p:cNvPr>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Generally, students with the most significant cognitive disabilities will be able to participate in the CTAA for English language arts (ELA) and mathematics in Grades 3–8 and 11,  and science if the student is enrolled in Grades 5, 8, or 11, and the Connecticut Alternate English Language Proficiency Assessment (CAAELP) if the student is designated as an English learner/multilingual learner (EL/ML). These alternate assessments are designed specifically for these students. ​</a:t>
            </a:r>
          </a:p>
          <a:p>
            <a:pPr rtl="0" fontAlgn="base"/>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However, the CSDE developed  a process called the Early Stopping Rule (ESR) for a very small subset of students that have not yet established a mode of communication. The guidance in this training applies to the Connecticut Alternate Assessment System only for the purpose of determining if a student has the necessary observable communication skills to participate fully on alternate assessments.​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F5E30D69-9A7B-907E-D589-F475F42F1E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87941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0B171-A5F5-6799-FD2F-907D4EFD3E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29E544-5917-571C-D894-AE8F49E3C4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C97493-54B3-7432-1926-EE8CF0722535}"/>
              </a:ext>
            </a:extLst>
          </p:cNvPr>
          <p:cNvSpPr>
            <a:spLocks noGrp="1"/>
          </p:cNvSpPr>
          <p:nvPr>
            <p:ph type="body" idx="1"/>
          </p:nvPr>
        </p:nvSpPr>
        <p:spPr/>
        <p:txBody>
          <a:bodyPr/>
          <a:lstStyle/>
          <a:p>
            <a:pPr marL="0" marR="0" indent="0">
              <a:spcBef>
                <a:spcPts val="0"/>
              </a:spcBef>
              <a:spcAft>
                <a:spcPts val="600"/>
              </a:spcAft>
              <a:buFont typeface="Arial" panose="020B0604020202020204" pitchFamily="34" charset="0"/>
              <a:buNone/>
            </a:pPr>
            <a:r>
              <a:rPr lang="en-US" sz="1200">
                <a:solidFill>
                  <a:srgbClr val="002060"/>
                </a:solidFill>
                <a:effectLst/>
                <a:ea typeface="Times New Roman" panose="02020603050405020304" pitchFamily="18" charset="0"/>
                <a:cs typeface="Arial" panose="020B0604020202020204" pitchFamily="34" charset="0"/>
              </a:rPr>
              <a:t>We are now going to review general characteristics of students that typically meet the qualifications for an ESR.</a:t>
            </a:r>
          </a:p>
          <a:p>
            <a:pPr rtl="0" fontAlgn="base"/>
            <a:r>
              <a:rPr lang="en-US" sz="1200" b="0" i="0" kern="1200">
                <a:solidFill>
                  <a:schemeClr val="tx1"/>
                </a:solidFill>
                <a:effectLst/>
                <a:latin typeface="+mn-lt"/>
                <a:ea typeface="+mn-ea"/>
                <a:cs typeface="+mn-cs"/>
              </a:rPr>
              <a:t>Typically, the students who are eligible for the ESR are those students who require the most complex support for their needs even when compared to their peers with significant cognitive disabilities also participating in the alternate assessments. ​</a:t>
            </a:r>
          </a:p>
          <a:p>
            <a:pPr rtl="0" fontAlgn="base"/>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Often, these students do not use oral speech, nor do they have an established communication system even through the use of assistive technology (low or high tech). Goals may include learning cause and effect to utilize augmentative or alternative communication supports. These students do not currently use </a:t>
            </a:r>
            <a:r>
              <a:rPr lang="en-US" sz="1200" b="0" i="0" u="none" strike="noStrike" kern="1200">
                <a:solidFill>
                  <a:schemeClr val="tx1"/>
                </a:solidFill>
                <a:effectLst/>
                <a:latin typeface="+mn-lt"/>
                <a:ea typeface="+mn-ea"/>
                <a:cs typeface="+mn-cs"/>
              </a:rPr>
              <a:t>objects or textures, </a:t>
            </a:r>
            <a:r>
              <a:rPr lang="en-US" sz="1200" b="0" i="0" kern="1200">
                <a:solidFill>
                  <a:schemeClr val="tx1"/>
                </a:solidFill>
                <a:effectLst/>
                <a:latin typeface="+mn-lt"/>
                <a:ea typeface="+mn-ea"/>
                <a:cs typeface="+mn-cs"/>
              </a:rPr>
              <a:t>regularized gestures, pictures, signs, etc., to communicate with consistency. They may demonstrate uncertain response to sensory stimuli and their IEPs often focus on medical and </a:t>
            </a:r>
            <a:r>
              <a:rPr lang="en-US" sz="1200" b="0" i="0" u="none" strike="noStrike" kern="1200">
                <a:solidFill>
                  <a:schemeClr val="tx1"/>
                </a:solidFill>
                <a:effectLst/>
                <a:latin typeface="+mn-lt"/>
                <a:ea typeface="+mn-ea"/>
                <a:cs typeface="+mn-cs"/>
              </a:rPr>
              <a:t>functional academic needs. Additionally, the IEP should also document  goals that </a:t>
            </a:r>
            <a:r>
              <a:rPr lang="en-US" sz="1200" b="0" i="0" kern="1200">
                <a:solidFill>
                  <a:schemeClr val="tx1"/>
                </a:solidFill>
                <a:effectLst/>
                <a:latin typeface="+mn-lt"/>
                <a:ea typeface="+mn-ea"/>
                <a:cs typeface="+mn-cs"/>
              </a:rPr>
              <a:t>support the development of the student’s communication.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D530CA22-251B-04C0-2BAC-935B9D1F1B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6041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4" name="Picture 3" descr="A black background with yellow text and stars&#10;&#10;Description automatically generated">
            <a:extLst>
              <a:ext uri="{FF2B5EF4-FFF2-40B4-BE49-F238E27FC236}">
                <a16:creationId xmlns:a16="http://schemas.microsoft.com/office/drawing/2014/main" id="{2B394924-50F2-2753-E389-FC1CEF479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Subtitle 2">
            <a:extLst>
              <a:ext uri="{FF2B5EF4-FFF2-40B4-BE49-F238E27FC236}">
                <a16:creationId xmlns:a16="http://schemas.microsoft.com/office/drawing/2014/main" id="{6BA90DEF-B0AE-011D-8A3D-2F853DD1029A}"/>
              </a:ext>
            </a:extLst>
          </p:cNvPr>
          <p:cNvSpPr>
            <a:spLocks noGrp="1"/>
          </p:cNvSpPr>
          <p:nvPr>
            <p:ph type="subTitle" idx="1" hasCustomPrompt="1"/>
          </p:nvPr>
        </p:nvSpPr>
        <p:spPr>
          <a:xfrm>
            <a:off x="8184381" y="4972719"/>
            <a:ext cx="3356149" cy="589045"/>
          </a:xfrm>
        </p:spPr>
        <p:txBody>
          <a:bodyPr anchor="ctr">
            <a:normAutofit/>
          </a:bodyPr>
          <a:lstStyle>
            <a:lvl1pPr marL="0" indent="0" algn="ctr">
              <a:buNone/>
              <a:defRPr sz="1800" b="0">
                <a:solidFill>
                  <a:schemeClr val="bg1"/>
                </a:solidFill>
                <a:latin typeface="Aptos" panose="020B00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nSpc>
                <a:spcPct val="100000"/>
              </a:lnSpc>
              <a:spcBef>
                <a:spcPts val="600"/>
              </a:spcBef>
            </a:pPr>
            <a:r>
              <a:rPr lang="en-US" sz="1800" b="1">
                <a:solidFill>
                  <a:schemeClr val="bg1"/>
                </a:solidFill>
                <a:latin typeface="Aptos" panose="020B0004020202020204" pitchFamily="34" charset="0"/>
                <a:cs typeface="Arial" panose="020B0604020202020204" pitchFamily="34" charset="0"/>
              </a:rPr>
              <a:t>Date</a:t>
            </a:r>
          </a:p>
        </p:txBody>
      </p:sp>
      <p:sp>
        <p:nvSpPr>
          <p:cNvPr id="2" name="Title 1">
            <a:extLst>
              <a:ext uri="{FF2B5EF4-FFF2-40B4-BE49-F238E27FC236}">
                <a16:creationId xmlns:a16="http://schemas.microsoft.com/office/drawing/2014/main" id="{D114DEC5-F3B2-36BB-660C-D025405AD069}"/>
              </a:ext>
            </a:extLst>
          </p:cNvPr>
          <p:cNvSpPr>
            <a:spLocks noGrp="1"/>
          </p:cNvSpPr>
          <p:nvPr>
            <p:ph type="ctrTitle"/>
          </p:nvPr>
        </p:nvSpPr>
        <p:spPr>
          <a:xfrm>
            <a:off x="8376344" y="1644595"/>
            <a:ext cx="2972223" cy="840001"/>
          </a:xfrm>
          <a:ln>
            <a:noFill/>
          </a:ln>
        </p:spPr>
        <p:txBody>
          <a:bodyPr anchor="ctr">
            <a:normAutofit/>
          </a:bodyPr>
          <a:lstStyle>
            <a:lvl1pPr algn="ctr">
              <a:defRPr sz="4400" b="1">
                <a:solidFill>
                  <a:schemeClr val="bg1"/>
                </a:solidFill>
                <a:latin typeface="Aptos ExtraBold" panose="020B0004020202020204" pitchFamily="34" charset="0"/>
                <a:cs typeface="Arial" panose="020B0604020202020204" pitchFamily="34" charset="0"/>
              </a:defRPr>
            </a:lvl1pPr>
          </a:lstStyle>
          <a:p>
            <a:r>
              <a:rPr lang="en-US"/>
              <a:t>Click to edit Master title style</a:t>
            </a:r>
          </a:p>
        </p:txBody>
      </p:sp>
      <p:cxnSp>
        <p:nvCxnSpPr>
          <p:cNvPr id="13" name="Straight Connector 12">
            <a:extLst>
              <a:ext uri="{FF2B5EF4-FFF2-40B4-BE49-F238E27FC236}">
                <a16:creationId xmlns:a16="http://schemas.microsoft.com/office/drawing/2014/main" id="{96C1DF54-CB91-434A-EDF4-36B526C41470}"/>
              </a:ext>
            </a:extLst>
          </p:cNvPr>
          <p:cNvCxnSpPr>
            <a:cxnSpLocks/>
          </p:cNvCxnSpPr>
          <p:nvPr/>
        </p:nvCxnSpPr>
        <p:spPr>
          <a:xfrm>
            <a:off x="7190512" y="554182"/>
            <a:ext cx="0" cy="5818909"/>
          </a:xfrm>
          <a:prstGeom prst="line">
            <a:avLst/>
          </a:prstGeom>
          <a:ln>
            <a:solidFill>
              <a:srgbClr val="1A97CD"/>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7C9455F-ABC5-31C8-54DC-CC3029C59D51}"/>
              </a:ext>
            </a:extLst>
          </p:cNvPr>
          <p:cNvSpPr txBox="1"/>
          <p:nvPr/>
        </p:nvSpPr>
        <p:spPr>
          <a:xfrm>
            <a:off x="8184381" y="5617924"/>
            <a:ext cx="3356149" cy="646331"/>
          </a:xfrm>
          <a:prstGeom prst="rect">
            <a:avLst/>
          </a:prstGeom>
          <a:noFill/>
        </p:spPr>
        <p:txBody>
          <a:bodyPr wrap="square">
            <a:spAutoFit/>
          </a:bodyPr>
          <a:lstStyle/>
          <a:p>
            <a:pPr algn="ctr">
              <a:lnSpc>
                <a:spcPct val="100000"/>
              </a:lnSpc>
              <a:spcBef>
                <a:spcPts val="600"/>
              </a:spcBef>
            </a:pPr>
            <a:r>
              <a:rPr lang="en-US" sz="1800">
                <a:solidFill>
                  <a:schemeClr val="bg1"/>
                </a:solidFill>
                <a:latin typeface="Aptos" panose="020B0004020202020204" pitchFamily="34" charset="0"/>
                <a:cs typeface="Arial" panose="020B0604020202020204" pitchFamily="34" charset="0"/>
              </a:rPr>
              <a:t>Connecticut State </a:t>
            </a:r>
            <a:br>
              <a:rPr lang="en-US" sz="1800">
                <a:solidFill>
                  <a:schemeClr val="bg1"/>
                </a:solidFill>
                <a:latin typeface="Aptos" panose="020B0004020202020204" pitchFamily="34" charset="0"/>
                <a:cs typeface="Arial" panose="020B0604020202020204" pitchFamily="34" charset="0"/>
              </a:rPr>
            </a:br>
            <a:r>
              <a:rPr lang="en-US" sz="1800">
                <a:solidFill>
                  <a:schemeClr val="bg1"/>
                </a:solidFill>
                <a:latin typeface="Aptos" panose="020B0004020202020204" pitchFamily="34" charset="0"/>
                <a:cs typeface="Arial" panose="020B0604020202020204" pitchFamily="34" charset="0"/>
              </a:rPr>
              <a:t>Department of Education</a:t>
            </a:r>
          </a:p>
        </p:txBody>
      </p:sp>
    </p:spTree>
    <p:extLst>
      <p:ext uri="{BB962C8B-B14F-4D97-AF65-F5344CB8AC3E}">
        <p14:creationId xmlns:p14="http://schemas.microsoft.com/office/powerpoint/2010/main" val="262164922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Content Placeholder 6">
            <a:extLst>
              <a:ext uri="{FF2B5EF4-FFF2-40B4-BE49-F238E27FC236}">
                <a16:creationId xmlns:a16="http://schemas.microsoft.com/office/drawing/2014/main" id="{FF362581-F535-FF96-C04C-F880308B0BB8}"/>
              </a:ext>
            </a:extLst>
          </p:cNvPr>
          <p:cNvPicPr>
            <a:picLocks noChangeAspect="1"/>
          </p:cNvPicPr>
          <p:nvPr/>
        </p:nvPicPr>
        <p:blipFill>
          <a:blip r:embed="rId2"/>
          <a:stretch>
            <a:fillRect/>
          </a:stretch>
        </p:blipFill>
        <p:spPr>
          <a:xfrm>
            <a:off x="0" y="0"/>
            <a:ext cx="12192000" cy="1422400"/>
          </a:xfrm>
          <a:prstGeom prst="rect">
            <a:avLst/>
          </a:prstGeom>
        </p:spPr>
      </p:pic>
      <p:sp>
        <p:nvSpPr>
          <p:cNvPr id="2" name="Title 1">
            <a:extLst>
              <a:ext uri="{FF2B5EF4-FFF2-40B4-BE49-F238E27FC236}">
                <a16:creationId xmlns:a16="http://schemas.microsoft.com/office/drawing/2014/main" id="{4472F37A-2923-AF66-A4C7-58303D45DD88}"/>
              </a:ext>
            </a:extLst>
          </p:cNvPr>
          <p:cNvSpPr>
            <a:spLocks noGrp="1"/>
          </p:cNvSpPr>
          <p:nvPr>
            <p:ph type="title"/>
          </p:nvPr>
        </p:nvSpPr>
        <p:spPr>
          <a:xfrm>
            <a:off x="2327097" y="365125"/>
            <a:ext cx="7505215" cy="823097"/>
          </a:xfrm>
        </p:spPr>
        <p:txBody>
          <a:bodyPr>
            <a:normAutofit/>
          </a:bodyPr>
          <a:lstStyle>
            <a:lvl1pPr algn="ctr">
              <a:defRPr sz="3200" b="1">
                <a:solidFill>
                  <a:srgbClr val="FFC000"/>
                </a:solidFill>
                <a:latin typeface="Aptos" panose="020B00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1115DC6-4D55-C872-3759-4264BA852C41}"/>
              </a:ext>
            </a:extLst>
          </p:cNvPr>
          <p:cNvSpPr>
            <a:spLocks noGrp="1"/>
          </p:cNvSpPr>
          <p:nvPr>
            <p:ph idx="1"/>
          </p:nvPr>
        </p:nvSpPr>
        <p:spPr>
          <a:xfrm>
            <a:off x="838200" y="1825624"/>
            <a:ext cx="10515600" cy="4876258"/>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2984E5B-B01D-DAE4-4C4C-646679F7633B}"/>
              </a:ext>
            </a:extLst>
          </p:cNvPr>
          <p:cNvSpPr>
            <a:spLocks noGrp="1"/>
          </p:cNvSpPr>
          <p:nvPr>
            <p:ph type="sldNum" sz="quarter" idx="4"/>
          </p:nvPr>
        </p:nvSpPr>
        <p:spPr>
          <a:xfrm>
            <a:off x="11651751" y="6326691"/>
            <a:ext cx="540249" cy="348815"/>
          </a:xfrm>
          <a:prstGeom prst="rect">
            <a:avLst/>
          </a:prstGeom>
        </p:spPr>
        <p:txBody>
          <a:bodyPr/>
          <a:lstStyle>
            <a:lvl1pPr algn="r">
              <a:defRPr sz="1400" b="1"/>
            </a:lvl1pPr>
          </a:lstStyle>
          <a:p>
            <a:fld id="{330EA680-D336-4FF7-8B7A-9848BB0A1C32}" type="slidenum">
              <a:rPr lang="en-US" smtClean="0"/>
              <a:t>‹#›</a:t>
            </a:fld>
            <a:endParaRPr lang="en-US"/>
          </a:p>
        </p:txBody>
      </p:sp>
    </p:spTree>
    <p:extLst>
      <p:ext uri="{BB962C8B-B14F-4D97-AF65-F5344CB8AC3E}">
        <p14:creationId xmlns:p14="http://schemas.microsoft.com/office/powerpoint/2010/main" val="376753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8F6FF-F20F-E3D2-2F7A-05DB5539FF67}"/>
              </a:ext>
            </a:extLst>
          </p:cNvPr>
          <p:cNvSpPr>
            <a:spLocks noGrp="1"/>
          </p:cNvSpPr>
          <p:nvPr>
            <p:ph type="title"/>
          </p:nvPr>
        </p:nvSpPr>
        <p:spPr>
          <a:xfrm>
            <a:off x="1346770" y="3158199"/>
            <a:ext cx="9498459" cy="2877930"/>
          </a:xfrm>
        </p:spPr>
        <p:txBody>
          <a:bodyPr anchor="ctr">
            <a:normAutofit/>
          </a:bodyPr>
          <a:lstStyle>
            <a:lvl1pPr algn="ctr">
              <a:defRPr sz="4000">
                <a:solidFill>
                  <a:schemeClr val="tx1"/>
                </a:solidFill>
                <a:latin typeface="Aptos" panose="020B00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A477320C-903D-5228-6C16-DDD6180F22C4}"/>
              </a:ext>
            </a:extLst>
          </p:cNvPr>
          <p:cNvSpPr>
            <a:spLocks noGrp="1"/>
          </p:cNvSpPr>
          <p:nvPr>
            <p:ph type="sldNum" sz="quarter" idx="4"/>
          </p:nvPr>
        </p:nvSpPr>
        <p:spPr>
          <a:xfrm>
            <a:off x="11651751" y="6326691"/>
            <a:ext cx="540249" cy="348815"/>
          </a:xfrm>
          <a:prstGeom prst="rect">
            <a:avLst/>
          </a:prstGeom>
        </p:spPr>
        <p:txBody>
          <a:bodyPr/>
          <a:lstStyle>
            <a:lvl1pPr algn="r">
              <a:defRPr sz="1400" b="1"/>
            </a:lvl1pPr>
          </a:lstStyle>
          <a:p>
            <a:fld id="{330EA680-D336-4FF7-8B7A-9848BB0A1C32}" type="slidenum">
              <a:rPr lang="en-US" smtClean="0"/>
              <a:t>‹#›</a:t>
            </a:fld>
            <a:endParaRPr lang="en-US"/>
          </a:p>
        </p:txBody>
      </p:sp>
      <p:pic>
        <p:nvPicPr>
          <p:cNvPr id="4" name="Picture 3" descr="A yellow text on a black background&#10;&#10;Description automatically generated">
            <a:extLst>
              <a:ext uri="{FF2B5EF4-FFF2-40B4-BE49-F238E27FC236}">
                <a16:creationId xmlns:a16="http://schemas.microsoft.com/office/drawing/2014/main" id="{8D4F414E-CFEA-227F-16C4-0D7BC5CB2233}"/>
              </a:ext>
            </a:extLst>
          </p:cNvPr>
          <p:cNvPicPr>
            <a:picLocks noChangeAspect="1"/>
          </p:cNvPicPr>
          <p:nvPr/>
        </p:nvPicPr>
        <p:blipFill>
          <a:blip r:embed="rId2"/>
          <a:stretch>
            <a:fillRect/>
          </a:stretch>
        </p:blipFill>
        <p:spPr>
          <a:xfrm>
            <a:off x="0" y="0"/>
            <a:ext cx="12192000" cy="2324099"/>
          </a:xfrm>
          <a:prstGeom prst="rect">
            <a:avLst/>
          </a:prstGeom>
        </p:spPr>
      </p:pic>
    </p:spTree>
    <p:extLst>
      <p:ext uri="{BB962C8B-B14F-4D97-AF65-F5344CB8AC3E}">
        <p14:creationId xmlns:p14="http://schemas.microsoft.com/office/powerpoint/2010/main" val="1115075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DC552C-E849-F6EE-6A9A-79A52D6EEB16}"/>
              </a:ext>
            </a:extLst>
          </p:cNvPr>
          <p:cNvSpPr>
            <a:spLocks noGrp="1"/>
          </p:cNvSpPr>
          <p:nvPr>
            <p:ph sz="half" idx="1"/>
          </p:nvPr>
        </p:nvSpPr>
        <p:spPr>
          <a:xfrm>
            <a:off x="838200" y="1825624"/>
            <a:ext cx="5181600" cy="4876257"/>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1099EC-018B-4156-ABA4-F738D49CBCDD}"/>
              </a:ext>
            </a:extLst>
          </p:cNvPr>
          <p:cNvSpPr>
            <a:spLocks noGrp="1"/>
          </p:cNvSpPr>
          <p:nvPr>
            <p:ph sz="half" idx="2"/>
          </p:nvPr>
        </p:nvSpPr>
        <p:spPr>
          <a:xfrm>
            <a:off x="6172200" y="1825624"/>
            <a:ext cx="5181600" cy="4876257"/>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Content Placeholder 6">
            <a:extLst>
              <a:ext uri="{FF2B5EF4-FFF2-40B4-BE49-F238E27FC236}">
                <a16:creationId xmlns:a16="http://schemas.microsoft.com/office/drawing/2014/main" id="{71B72E2A-8938-0392-780E-02F763048A6F}"/>
              </a:ext>
            </a:extLst>
          </p:cNvPr>
          <p:cNvPicPr>
            <a:picLocks noChangeAspect="1"/>
          </p:cNvPicPr>
          <p:nvPr/>
        </p:nvPicPr>
        <p:blipFill>
          <a:blip r:embed="rId2"/>
          <a:stretch>
            <a:fillRect/>
          </a:stretch>
        </p:blipFill>
        <p:spPr>
          <a:xfrm>
            <a:off x="0" y="0"/>
            <a:ext cx="12192000" cy="1422400"/>
          </a:xfrm>
          <a:prstGeom prst="rect">
            <a:avLst/>
          </a:prstGeom>
        </p:spPr>
      </p:pic>
      <p:sp>
        <p:nvSpPr>
          <p:cNvPr id="2" name="Title 1">
            <a:extLst>
              <a:ext uri="{FF2B5EF4-FFF2-40B4-BE49-F238E27FC236}">
                <a16:creationId xmlns:a16="http://schemas.microsoft.com/office/drawing/2014/main" id="{67375D5E-02B6-EC20-77F7-3E454CEF56D4}"/>
              </a:ext>
            </a:extLst>
          </p:cNvPr>
          <p:cNvSpPr>
            <a:spLocks noGrp="1"/>
          </p:cNvSpPr>
          <p:nvPr>
            <p:ph type="title"/>
          </p:nvPr>
        </p:nvSpPr>
        <p:spPr>
          <a:xfrm>
            <a:off x="2436725" y="365125"/>
            <a:ext cx="7480998" cy="823097"/>
          </a:xfrm>
        </p:spPr>
        <p:txBody>
          <a:bodyPr>
            <a:normAutofit/>
          </a:bodyPr>
          <a:lstStyle>
            <a:lvl1pPr algn="ctr">
              <a:defRPr sz="3200" b="1">
                <a:solidFill>
                  <a:srgbClr val="FFC000"/>
                </a:solidFill>
                <a:latin typeface="Aptos" panose="020B000402020202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360779AC-4C5D-3352-DE9F-97FFB9183759}"/>
              </a:ext>
            </a:extLst>
          </p:cNvPr>
          <p:cNvSpPr>
            <a:spLocks noGrp="1"/>
          </p:cNvSpPr>
          <p:nvPr>
            <p:ph type="sldNum" sz="quarter" idx="4"/>
          </p:nvPr>
        </p:nvSpPr>
        <p:spPr>
          <a:xfrm>
            <a:off x="11651751" y="6326691"/>
            <a:ext cx="540249" cy="348815"/>
          </a:xfrm>
          <a:prstGeom prst="rect">
            <a:avLst/>
          </a:prstGeom>
        </p:spPr>
        <p:txBody>
          <a:bodyPr/>
          <a:lstStyle>
            <a:lvl1pPr algn="r">
              <a:defRPr sz="1400" b="1"/>
            </a:lvl1pPr>
          </a:lstStyle>
          <a:p>
            <a:fld id="{330EA680-D336-4FF7-8B7A-9848BB0A1C32}" type="slidenum">
              <a:rPr lang="en-US" smtClean="0"/>
              <a:t>‹#›</a:t>
            </a:fld>
            <a:endParaRPr lang="en-US"/>
          </a:p>
        </p:txBody>
      </p:sp>
    </p:spTree>
    <p:extLst>
      <p:ext uri="{BB962C8B-B14F-4D97-AF65-F5344CB8AC3E}">
        <p14:creationId xmlns:p14="http://schemas.microsoft.com/office/powerpoint/2010/main" val="829766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474F63-3266-E37F-C987-C82E667C36D2}"/>
              </a:ext>
            </a:extLst>
          </p:cNvPr>
          <p:cNvSpPr>
            <a:spLocks noGrp="1"/>
          </p:cNvSpPr>
          <p:nvPr>
            <p:ph type="body" idx="1"/>
          </p:nvPr>
        </p:nvSpPr>
        <p:spPr>
          <a:xfrm>
            <a:off x="839788" y="1681163"/>
            <a:ext cx="5157787" cy="823912"/>
          </a:xfrm>
        </p:spPr>
        <p:txBody>
          <a:bodyPr anchor="b">
            <a:noAutofit/>
          </a:bodyPr>
          <a:lstStyle>
            <a:lvl1pPr marL="0" indent="0">
              <a:buNone/>
              <a:defRPr sz="2800" b="1">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9D113D-9B21-0C95-59B6-519DF9D0A0E2}"/>
              </a:ext>
            </a:extLst>
          </p:cNvPr>
          <p:cNvSpPr>
            <a:spLocks noGrp="1"/>
          </p:cNvSpPr>
          <p:nvPr>
            <p:ph sz="half" idx="2"/>
          </p:nvPr>
        </p:nvSpPr>
        <p:spPr>
          <a:xfrm>
            <a:off x="839788" y="2505074"/>
            <a:ext cx="5157787" cy="4196807"/>
          </a:xfrm>
        </p:spPr>
        <p:txBody>
          <a:bodyPr>
            <a:normAutofit/>
          </a:bodyPr>
          <a:lstStyle>
            <a:lvl1pPr>
              <a:defRPr sz="2400">
                <a:latin typeface="Aptos" panose="020B0004020202020204" pitchFamily="34" charset="0"/>
              </a:defRPr>
            </a:lvl1pPr>
            <a:lvl2pPr>
              <a:defRPr sz="2000">
                <a:latin typeface="Aptos" panose="020B0004020202020204" pitchFamily="34" charset="0"/>
              </a:defRPr>
            </a:lvl2pPr>
            <a:lvl3pPr>
              <a:defRPr sz="1800">
                <a:latin typeface="Aptos" panose="020B0004020202020204" pitchFamily="34" charset="0"/>
              </a:defRPr>
            </a:lvl3pPr>
            <a:lvl4pPr>
              <a:defRPr sz="1600">
                <a:latin typeface="Aptos" panose="020B0004020202020204" pitchFamily="34" charset="0"/>
              </a:defRPr>
            </a:lvl4pPr>
            <a:lvl5pPr>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4A1717-77A6-8BB9-3C72-B61F5793E2C2}"/>
              </a:ext>
            </a:extLst>
          </p:cNvPr>
          <p:cNvSpPr>
            <a:spLocks noGrp="1"/>
          </p:cNvSpPr>
          <p:nvPr>
            <p:ph type="body" sz="quarter" idx="3"/>
          </p:nvPr>
        </p:nvSpPr>
        <p:spPr>
          <a:xfrm>
            <a:off x="6172200" y="1681163"/>
            <a:ext cx="5183188" cy="823912"/>
          </a:xfrm>
        </p:spPr>
        <p:txBody>
          <a:bodyPr anchor="b">
            <a:noAutofit/>
          </a:bodyPr>
          <a:lstStyle>
            <a:lvl1pPr marL="0" indent="0">
              <a:buNone/>
              <a:defRPr sz="2800" b="1">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1" name="Content Placeholder 6">
            <a:extLst>
              <a:ext uri="{FF2B5EF4-FFF2-40B4-BE49-F238E27FC236}">
                <a16:creationId xmlns:a16="http://schemas.microsoft.com/office/drawing/2014/main" id="{EEF17FD0-3012-3AD8-229B-6179407C064F}"/>
              </a:ext>
            </a:extLst>
          </p:cNvPr>
          <p:cNvPicPr>
            <a:picLocks noChangeAspect="1"/>
          </p:cNvPicPr>
          <p:nvPr/>
        </p:nvPicPr>
        <p:blipFill>
          <a:blip r:embed="rId2"/>
          <a:stretch>
            <a:fillRect/>
          </a:stretch>
        </p:blipFill>
        <p:spPr>
          <a:xfrm>
            <a:off x="0" y="0"/>
            <a:ext cx="12192000" cy="1422400"/>
          </a:xfrm>
          <a:prstGeom prst="rect">
            <a:avLst/>
          </a:prstGeom>
        </p:spPr>
      </p:pic>
      <p:sp>
        <p:nvSpPr>
          <p:cNvPr id="6" name="Content Placeholder 5">
            <a:extLst>
              <a:ext uri="{FF2B5EF4-FFF2-40B4-BE49-F238E27FC236}">
                <a16:creationId xmlns:a16="http://schemas.microsoft.com/office/drawing/2014/main" id="{53EC8A23-03DF-3CC8-20FC-449CA819457C}"/>
              </a:ext>
            </a:extLst>
          </p:cNvPr>
          <p:cNvSpPr>
            <a:spLocks noGrp="1"/>
          </p:cNvSpPr>
          <p:nvPr>
            <p:ph sz="quarter" idx="4"/>
          </p:nvPr>
        </p:nvSpPr>
        <p:spPr>
          <a:xfrm>
            <a:off x="6172200" y="2505074"/>
            <a:ext cx="5183188" cy="4196807"/>
          </a:xfrm>
        </p:spPr>
        <p:txBody>
          <a:bodyPr>
            <a:normAutofit/>
          </a:bodyPr>
          <a:lstStyle>
            <a:lvl1pPr>
              <a:defRPr sz="2400">
                <a:latin typeface="Aptos" panose="020B0004020202020204" pitchFamily="34" charset="0"/>
              </a:defRPr>
            </a:lvl1pPr>
            <a:lvl2pPr>
              <a:defRPr sz="2000">
                <a:latin typeface="Aptos" panose="020B0004020202020204" pitchFamily="34" charset="0"/>
              </a:defRPr>
            </a:lvl2pPr>
            <a:lvl3pPr>
              <a:defRPr sz="1800">
                <a:latin typeface="Aptos" panose="020B0004020202020204" pitchFamily="34" charset="0"/>
              </a:defRPr>
            </a:lvl3pPr>
            <a:lvl4pPr>
              <a:defRPr sz="1600">
                <a:latin typeface="Aptos" panose="020B0004020202020204" pitchFamily="34" charset="0"/>
              </a:defRPr>
            </a:lvl4pPr>
            <a:lvl5pPr>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D9F3F10-9781-37B7-AFFB-9AE0645F1480}"/>
              </a:ext>
            </a:extLst>
          </p:cNvPr>
          <p:cNvSpPr>
            <a:spLocks noGrp="1"/>
          </p:cNvSpPr>
          <p:nvPr>
            <p:ph type="title"/>
          </p:nvPr>
        </p:nvSpPr>
        <p:spPr>
          <a:xfrm>
            <a:off x="2491991" y="365125"/>
            <a:ext cx="7355394" cy="823097"/>
          </a:xfrm>
        </p:spPr>
        <p:txBody>
          <a:bodyPr>
            <a:normAutofit/>
          </a:bodyPr>
          <a:lstStyle>
            <a:lvl1pPr algn="ctr">
              <a:defRPr sz="3200" b="1">
                <a:solidFill>
                  <a:srgbClr val="FFC000"/>
                </a:solidFill>
                <a:latin typeface="Aptos" panose="020B0004020202020204" pitchFamily="34" charset="0"/>
              </a:defRPr>
            </a:lvl1pPr>
          </a:lstStyle>
          <a:p>
            <a:r>
              <a:rPr lang="en-US"/>
              <a:t>Click to edit Master title style</a:t>
            </a:r>
          </a:p>
        </p:txBody>
      </p:sp>
      <p:sp>
        <p:nvSpPr>
          <p:cNvPr id="8" name="Slide Number Placeholder 5">
            <a:extLst>
              <a:ext uri="{FF2B5EF4-FFF2-40B4-BE49-F238E27FC236}">
                <a16:creationId xmlns:a16="http://schemas.microsoft.com/office/drawing/2014/main" id="{EDFFB941-7B41-A1FD-BAF3-794124D9C63C}"/>
              </a:ext>
            </a:extLst>
          </p:cNvPr>
          <p:cNvSpPr>
            <a:spLocks noGrp="1"/>
          </p:cNvSpPr>
          <p:nvPr>
            <p:ph type="sldNum" sz="quarter" idx="10"/>
          </p:nvPr>
        </p:nvSpPr>
        <p:spPr>
          <a:xfrm>
            <a:off x="11651751" y="6326691"/>
            <a:ext cx="540249" cy="348815"/>
          </a:xfrm>
          <a:prstGeom prst="rect">
            <a:avLst/>
          </a:prstGeom>
        </p:spPr>
        <p:txBody>
          <a:bodyPr/>
          <a:lstStyle>
            <a:lvl1pPr algn="r">
              <a:defRPr sz="1400" b="1"/>
            </a:lvl1pPr>
          </a:lstStyle>
          <a:p>
            <a:fld id="{330EA680-D336-4FF7-8B7A-9848BB0A1C32}" type="slidenum">
              <a:rPr lang="en-US" smtClean="0"/>
              <a:t>‹#›</a:t>
            </a:fld>
            <a:endParaRPr lang="en-US"/>
          </a:p>
        </p:txBody>
      </p:sp>
    </p:spTree>
    <p:extLst>
      <p:ext uri="{BB962C8B-B14F-4D97-AF65-F5344CB8AC3E}">
        <p14:creationId xmlns:p14="http://schemas.microsoft.com/office/powerpoint/2010/main" val="4089071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DC25AC8-9418-BAC9-4CBB-7E7BEF05C968}"/>
              </a:ext>
            </a:extLst>
          </p:cNvPr>
          <p:cNvPicPr>
            <a:picLocks noChangeAspect="1"/>
          </p:cNvPicPr>
          <p:nvPr/>
        </p:nvPicPr>
        <p:blipFill>
          <a:blip r:embed="rId2"/>
          <a:stretch>
            <a:fillRect/>
          </a:stretch>
        </p:blipFill>
        <p:spPr>
          <a:xfrm>
            <a:off x="0" y="0"/>
            <a:ext cx="12192000" cy="1422400"/>
          </a:xfrm>
          <a:prstGeom prst="rect">
            <a:avLst/>
          </a:prstGeom>
        </p:spPr>
      </p:pic>
      <p:sp>
        <p:nvSpPr>
          <p:cNvPr id="2" name="Title 1">
            <a:extLst>
              <a:ext uri="{FF2B5EF4-FFF2-40B4-BE49-F238E27FC236}">
                <a16:creationId xmlns:a16="http://schemas.microsoft.com/office/drawing/2014/main" id="{00E609F2-2872-379D-9764-FA5914301FAD}"/>
              </a:ext>
            </a:extLst>
          </p:cNvPr>
          <p:cNvSpPr>
            <a:spLocks noGrp="1"/>
          </p:cNvSpPr>
          <p:nvPr>
            <p:ph type="title"/>
          </p:nvPr>
        </p:nvSpPr>
        <p:spPr>
          <a:xfrm>
            <a:off x="2527300" y="365125"/>
            <a:ext cx="7234674" cy="823097"/>
          </a:xfrm>
        </p:spPr>
        <p:txBody>
          <a:bodyPr>
            <a:normAutofit/>
          </a:bodyPr>
          <a:lstStyle>
            <a:lvl1pPr algn="ctr">
              <a:defRPr sz="3200" b="1">
                <a:solidFill>
                  <a:srgbClr val="FFC000"/>
                </a:solidFill>
                <a:latin typeface="Aptos" panose="020B00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79C58B80-E5FC-1EC2-6472-916757174EE2}"/>
              </a:ext>
            </a:extLst>
          </p:cNvPr>
          <p:cNvSpPr>
            <a:spLocks noGrp="1"/>
          </p:cNvSpPr>
          <p:nvPr>
            <p:ph type="sldNum" sz="quarter" idx="4"/>
          </p:nvPr>
        </p:nvSpPr>
        <p:spPr>
          <a:xfrm>
            <a:off x="11651751" y="6326691"/>
            <a:ext cx="540249" cy="348815"/>
          </a:xfrm>
          <a:prstGeom prst="rect">
            <a:avLst/>
          </a:prstGeom>
        </p:spPr>
        <p:txBody>
          <a:bodyPr/>
          <a:lstStyle>
            <a:lvl1pPr algn="r">
              <a:defRPr sz="1400" b="1"/>
            </a:lvl1pPr>
          </a:lstStyle>
          <a:p>
            <a:fld id="{330EA680-D336-4FF7-8B7A-9848BB0A1C32}" type="slidenum">
              <a:rPr lang="en-US" smtClean="0"/>
              <a:t>‹#›</a:t>
            </a:fld>
            <a:endParaRPr lang="en-US"/>
          </a:p>
        </p:txBody>
      </p:sp>
    </p:spTree>
    <p:extLst>
      <p:ext uri="{BB962C8B-B14F-4D97-AF65-F5344CB8AC3E}">
        <p14:creationId xmlns:p14="http://schemas.microsoft.com/office/powerpoint/2010/main" val="601804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8/25/2025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33181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0F9DB7-1108-19B2-B691-E28587B23F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4A5BB3-30A5-7AF5-C0F0-08F2D5664F06}"/>
              </a:ext>
            </a:extLst>
          </p:cNvPr>
          <p:cNvSpPr>
            <a:spLocks noGrp="1"/>
          </p:cNvSpPr>
          <p:nvPr>
            <p:ph type="body" idx="1"/>
          </p:nvPr>
        </p:nvSpPr>
        <p:spPr>
          <a:xfrm>
            <a:off x="838200" y="1825625"/>
            <a:ext cx="10515600" cy="4351338"/>
          </a:xfrm>
          <a:prstGeom prst="rect">
            <a:avLst/>
          </a:prstGeom>
        </p:spPr>
        <p:txBody>
          <a:bodyPr vert="horz" wrap="square"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3D019850-FB62-8A7E-6E10-2B383EBB7D76}"/>
              </a:ext>
            </a:extLst>
          </p:cNvPr>
          <p:cNvSpPr>
            <a:spLocks noGrp="1"/>
          </p:cNvSpPr>
          <p:nvPr>
            <p:ph type="sldNum" sz="quarter" idx="4"/>
          </p:nvPr>
        </p:nvSpPr>
        <p:spPr>
          <a:xfrm>
            <a:off x="11651751" y="6326691"/>
            <a:ext cx="540249" cy="348815"/>
          </a:xfrm>
          <a:prstGeom prst="rect">
            <a:avLst/>
          </a:prstGeom>
        </p:spPr>
        <p:txBody>
          <a:bodyPr/>
          <a:lstStyle>
            <a:lvl1pPr algn="r">
              <a:defRPr sz="1400" b="1"/>
            </a:lvl1pPr>
          </a:lstStyle>
          <a:p>
            <a:fld id="{330EA680-D336-4FF7-8B7A-9848BB0A1C32}" type="slidenum">
              <a:rPr lang="en-US" smtClean="0"/>
              <a:t>‹#›</a:t>
            </a:fld>
            <a:endParaRPr lang="en-US"/>
          </a:p>
        </p:txBody>
      </p:sp>
    </p:spTree>
    <p:extLst>
      <p:ext uri="{BB962C8B-B14F-4D97-AF65-F5344CB8AC3E}">
        <p14:creationId xmlns:p14="http://schemas.microsoft.com/office/powerpoint/2010/main" val="22913260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ttps://ct.portal.cambiumast.com/resource-item/en/connecticut-alternate-assessment-system-early-stopping-rule-and-student-response-check"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hyperlink" Target="https://ct.portal.cambiumast.com/resource-item/en/connecticut-alternate-assessment-system-early-stopping-rule-and-student-response-chec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t.portal.cambiumast.com/resource-item/en/connecticut-alternate-assessment-system-early-stopping-rule-and-student-response-chec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ct.portal.cambiumast.com/resource-item/en/ctaa-assessing-students-who-are-blind-deaf-or-deaf-blind-additional-guidance"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hyperlink" Target="https://ct.portal.cambiumast.com/resource-item/en/caaelp-accessibility-and-accommodations-manual" TargetMode="External"/><Relationship Id="rId4" Type="http://schemas.openxmlformats.org/officeDocument/2006/relationships/hyperlink" Target="https://ct.portal.cambiumast.com/resource-item/en/ctas-assessing-students-who-are-blind-deaf-or-deaf-blind-additional-guidanc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rive.google.com/file/d/1_3v6uVkQCZDPzoq-me9BpDIOd17JA9lJ/view?ts=689cd523"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s://creativecommons.org/licenses/by/4.0/" TargetMode="External"/><Relationship Id="rId5" Type="http://schemas.openxmlformats.org/officeDocument/2006/relationships/hyperlink" Target="https://www.openaac.org/" TargetMode="Externa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https://ct.portal.cambiumast.com/resource-item/en/how-to-submit-the-early-stopping-rule-esr-request-and-attestation-form-in-tide"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mailto:Abe.krisst@ct.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mailto:Katherine.Seifert@ct.gov" TargetMode="External"/><Relationship Id="rId4" Type="http://schemas.openxmlformats.org/officeDocument/2006/relationships/hyperlink" Target="mailto:deirdre.ducharme@ct.go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SDE Learning Series for Planning and Placement and Section 504 Teams: Connecticut Alternate Assessment System: Overview of the Early Stopping Rule and Student Response Check"/>
          <p:cNvSpPr>
            <a:spLocks noGrp="1"/>
          </p:cNvSpPr>
          <p:nvPr>
            <p:ph type="ctrTitle"/>
          </p:nvPr>
        </p:nvSpPr>
        <p:spPr>
          <a:xfrm>
            <a:off x="7390129" y="1215591"/>
            <a:ext cx="4534593" cy="2116914"/>
          </a:xfrm>
        </p:spPr>
        <p:txBody>
          <a:bodyPr>
            <a:normAutofit fontScale="90000"/>
          </a:bodyPr>
          <a:lstStyle/>
          <a:p>
            <a:br>
              <a:rPr lang="en-US" sz="3600" kern="1400">
                <a:latin typeface="+mn-lt"/>
                <a:cs typeface="Arial"/>
              </a:rPr>
            </a:br>
            <a:br>
              <a:rPr lang="en-US" sz="3600" kern="1400">
                <a:latin typeface="+mn-lt"/>
                <a:cs typeface="Arial"/>
              </a:rPr>
            </a:br>
            <a:br>
              <a:rPr lang="en-US" sz="3600" kern="1400">
                <a:latin typeface="+mn-lt"/>
                <a:cs typeface="Arial"/>
              </a:rPr>
            </a:br>
            <a:r>
              <a:rPr lang="en-US" sz="3600" kern="1400">
                <a:latin typeface="+mn-lt"/>
                <a:cs typeface="Arial"/>
              </a:rPr>
              <a:t>CSDE Learning Series for Planning and Placement Teams</a:t>
            </a:r>
            <a:br>
              <a:rPr lang="en-US" sz="3600" kern="1400">
                <a:latin typeface="+mn-lt"/>
                <a:cs typeface="Arial"/>
              </a:rPr>
            </a:br>
            <a:br>
              <a:rPr lang="en-US" sz="3600" kern="1400">
                <a:latin typeface="+mn-lt"/>
                <a:cs typeface="Arial"/>
              </a:rPr>
            </a:br>
            <a:br>
              <a:rPr lang="en-US" sz="3600" kern="1400">
                <a:latin typeface="+mn-lt"/>
                <a:cs typeface="Arial"/>
              </a:rPr>
            </a:br>
            <a:br>
              <a:rPr lang="en-US" sz="3600" kern="1400">
                <a:solidFill>
                  <a:schemeClr val="accent2"/>
                </a:solidFill>
                <a:latin typeface="+mn-lt"/>
                <a:cs typeface="Arial"/>
              </a:rPr>
            </a:br>
            <a:r>
              <a:rPr lang="en-US" sz="2400" kern="1400">
                <a:solidFill>
                  <a:schemeClr val="accent2"/>
                </a:solidFill>
                <a:latin typeface="+mn-lt"/>
                <a:cs typeface="Arial"/>
              </a:rPr>
              <a:t>Connecticut Alternate Assessment System: Overview of the Early Stopping Rule and Student Response Check</a:t>
            </a:r>
            <a:endParaRPr lang="en-US" sz="2400">
              <a:solidFill>
                <a:schemeClr val="accent2"/>
              </a:solidFill>
              <a:latin typeface="+mn-lt"/>
            </a:endParaRPr>
          </a:p>
        </p:txBody>
      </p:sp>
      <p:sp>
        <p:nvSpPr>
          <p:cNvPr id="4" name="TextBox 3">
            <a:extLst>
              <a:ext uri="{FF2B5EF4-FFF2-40B4-BE49-F238E27FC236}">
                <a16:creationId xmlns:a16="http://schemas.microsoft.com/office/drawing/2014/main" id="{B8375E34-1FC1-10A6-BC41-DC3C030C143A}"/>
              </a:ext>
              <a:ext uri="{C183D7F6-B498-43B3-948B-1728B52AA6E4}">
                <adec:decorative xmlns:adec="http://schemas.microsoft.com/office/drawing/2017/decorative" val="1"/>
              </a:ext>
            </a:extLst>
          </p:cNvPr>
          <p:cNvSpPr txBox="1"/>
          <p:nvPr/>
        </p:nvSpPr>
        <p:spPr>
          <a:xfrm>
            <a:off x="3345084" y="4734046"/>
            <a:ext cx="2089230" cy="461665"/>
          </a:xfrm>
          <a:prstGeom prst="rect">
            <a:avLst/>
          </a:prstGeom>
          <a:solidFill>
            <a:schemeClr val="tx1"/>
          </a:solidFill>
        </p:spPr>
        <p:txBody>
          <a:bodyPr wrap="square" rtlCol="0">
            <a:spAutoFit/>
          </a:bodyPr>
          <a:lstStyle/>
          <a:p>
            <a:pPr algn="ctr"/>
            <a:r>
              <a:rPr lang="es-AR" sz="2400" b="1">
                <a:solidFill>
                  <a:schemeClr val="accent4">
                    <a:lumMod val="60000"/>
                    <a:lumOff val="40000"/>
                  </a:schemeClr>
                </a:solidFill>
              </a:rPr>
              <a:t>2025</a:t>
            </a:r>
            <a:r>
              <a:rPr lang="en-US" sz="2400" b="1">
                <a:solidFill>
                  <a:schemeClr val="accent4">
                    <a:lumMod val="60000"/>
                    <a:lumOff val="40000"/>
                  </a:schemeClr>
                </a:solidFill>
              </a:rPr>
              <a:t>-26</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D13FF-394F-9A60-EFCB-5FAA60046919}"/>
            </a:ext>
          </a:extLst>
        </p:cNvPr>
        <p:cNvGrpSpPr/>
        <p:nvPr/>
      </p:nvGrpSpPr>
      <p:grpSpPr>
        <a:xfrm>
          <a:off x="0" y="0"/>
          <a:ext cx="0" cy="0"/>
          <a:chOff x="0" y="0"/>
          <a:chExt cx="0" cy="0"/>
        </a:xfrm>
      </p:grpSpPr>
      <p:sp>
        <p:nvSpPr>
          <p:cNvPr id="2" name="Title 1" descr="The ESR Guidelines">
            <a:extLst>
              <a:ext uri="{FF2B5EF4-FFF2-40B4-BE49-F238E27FC236}">
                <a16:creationId xmlns:a16="http://schemas.microsoft.com/office/drawing/2014/main" id="{95CC9778-9A3B-3EB3-C123-4A9BCB61BEDD}"/>
              </a:ext>
            </a:extLst>
          </p:cNvPr>
          <p:cNvSpPr>
            <a:spLocks noGrp="1"/>
          </p:cNvSpPr>
          <p:nvPr>
            <p:ph type="title"/>
          </p:nvPr>
        </p:nvSpPr>
        <p:spPr>
          <a:xfrm>
            <a:off x="0" y="0"/>
            <a:ext cx="12191999" cy="1448790"/>
          </a:xfrm>
        </p:spPr>
        <p:txBody>
          <a:bodyPr>
            <a:noAutofit/>
          </a:bodyPr>
          <a:lstStyle/>
          <a:p>
            <a:r>
              <a:rPr lang="en-US" sz="3600">
                <a:solidFill>
                  <a:schemeClr val="bg1"/>
                </a:solidFill>
                <a:latin typeface="+mn-lt"/>
                <a:cs typeface="Arial"/>
              </a:rPr>
              <a:t>The ESR Guidelines</a:t>
            </a:r>
            <a:endParaRPr lang="en-US" sz="3600">
              <a:latin typeface="+mn-lt"/>
            </a:endParaRPr>
          </a:p>
        </p:txBody>
      </p:sp>
      <p:sp>
        <p:nvSpPr>
          <p:cNvPr id="3" name="Content Placeholder 2" descr="Universal Tools, Designated Supports, and Accommodations can be classified into two categories:&#10;&#10;1. Embedded: Tools available through the online computer platform&#10;2. Non-Embedded: Tools provided to the student by the school/test administrator&#10;">
            <a:extLst>
              <a:ext uri="{FF2B5EF4-FFF2-40B4-BE49-F238E27FC236}">
                <a16:creationId xmlns:a16="http://schemas.microsoft.com/office/drawing/2014/main" id="{14106857-344D-C7FA-516B-402AAB886DFC}"/>
              </a:ext>
            </a:extLst>
          </p:cNvPr>
          <p:cNvSpPr>
            <a:spLocks noGrp="1"/>
          </p:cNvSpPr>
          <p:nvPr>
            <p:ph sz="half" idx="2"/>
          </p:nvPr>
        </p:nvSpPr>
        <p:spPr>
          <a:xfrm>
            <a:off x="625654" y="1650550"/>
            <a:ext cx="8138335" cy="4715526"/>
          </a:xfrm>
        </p:spPr>
        <p:txBody>
          <a:bodyPr vert="horz" wrap="square" lIns="91440" tIns="45720" rIns="91440" bIns="45720" rtlCol="0" anchor="t">
            <a:noAutofit/>
          </a:bodyPr>
          <a:lstStyle/>
          <a:p>
            <a:pPr marL="0" indent="0" fontAlgn="base">
              <a:buNone/>
            </a:pPr>
            <a:r>
              <a:rPr lang="en-US">
                <a:latin typeface="+mn-lt"/>
              </a:rPr>
              <a:t>The purpose of the ESR is for teachers to identify students that may qualify </a:t>
            </a:r>
            <a:r>
              <a:rPr lang="en-US" b="1">
                <a:latin typeface="+mn-lt"/>
              </a:rPr>
              <a:t>before </a:t>
            </a:r>
            <a:r>
              <a:rPr lang="en-US">
                <a:latin typeface="+mn-lt"/>
              </a:rPr>
              <a:t>the onset of the testing window as students approved will not take the alternate assessments since they meet the ESR criteria. TEAs should:​</a:t>
            </a:r>
          </a:p>
          <a:p>
            <a:pPr fontAlgn="base"/>
            <a:r>
              <a:rPr lang="en-US">
                <a:latin typeface="+mn-lt"/>
              </a:rPr>
              <a:t>Review the </a:t>
            </a:r>
            <a:r>
              <a:rPr lang="en-US">
                <a:latin typeface="+mn-lt"/>
                <a:hlinkClick r:id="rId3"/>
              </a:rPr>
              <a:t>Connecticut Alternate Assessment System Early Stopping Rule and Student Response Check </a:t>
            </a:r>
            <a:r>
              <a:rPr lang="en-US">
                <a:latin typeface="+mn-lt"/>
              </a:rPr>
              <a:t>guidelines as early in the school year as possible.​</a:t>
            </a:r>
          </a:p>
          <a:p>
            <a:pPr fontAlgn="base"/>
            <a:r>
              <a:rPr lang="en-US">
                <a:latin typeface="+mn-lt"/>
              </a:rPr>
              <a:t>Note timelines for screening eligible students.​</a:t>
            </a:r>
          </a:p>
          <a:p>
            <a:pPr fontAlgn="base"/>
            <a:r>
              <a:rPr lang="en-US">
                <a:latin typeface="+mn-lt"/>
              </a:rPr>
              <a:t>Ensure that </a:t>
            </a:r>
            <a:r>
              <a:rPr lang="en-US" b="1">
                <a:latin typeface="+mn-lt"/>
              </a:rPr>
              <a:t>all</a:t>
            </a:r>
            <a:r>
              <a:rPr lang="en-US">
                <a:latin typeface="+mn-lt"/>
              </a:rPr>
              <a:t> paperwork is completed, signed, and submitted to District Administrators by published deadlines. ​Incomplete or incorrect forms will be denied approval.​</a:t>
            </a:r>
          </a:p>
          <a:p>
            <a:pPr marL="0" indent="0">
              <a:buNone/>
            </a:pPr>
            <a:endParaRPr lang="en-US" sz="2800">
              <a:ea typeface="+mn-lt"/>
              <a:cs typeface="+mn-lt"/>
            </a:endParaRPr>
          </a:p>
        </p:txBody>
      </p:sp>
      <p:pic>
        <p:nvPicPr>
          <p:cNvPr id="5" name="Picture 4" descr="Image of the Connecticut Alternate Assessment System Early Stopping Rule and Student Response Check Guidelines ">
            <a:hlinkClick r:id="rId4"/>
            <a:extLst>
              <a:ext uri="{FF2B5EF4-FFF2-40B4-BE49-F238E27FC236}">
                <a16:creationId xmlns:a16="http://schemas.microsoft.com/office/drawing/2014/main" id="{5682CD57-901E-3C2B-DE45-3980F7E2B82F}"/>
              </a:ext>
            </a:extLst>
          </p:cNvPr>
          <p:cNvPicPr>
            <a:picLocks noChangeAspect="1"/>
          </p:cNvPicPr>
          <p:nvPr/>
        </p:nvPicPr>
        <p:blipFill>
          <a:blip r:embed="rId5"/>
          <a:stretch>
            <a:fillRect/>
          </a:stretch>
        </p:blipFill>
        <p:spPr>
          <a:xfrm>
            <a:off x="8661354" y="1746214"/>
            <a:ext cx="3372023" cy="4619862"/>
          </a:xfrm>
          <a:prstGeom prst="rect">
            <a:avLst/>
          </a:prstGeom>
          <a:ln>
            <a:solidFill>
              <a:schemeClr val="accent1"/>
            </a:solidFill>
          </a:ln>
        </p:spPr>
      </p:pic>
      <p:sp>
        <p:nvSpPr>
          <p:cNvPr id="4" name="Arrow: Right 3">
            <a:extLst>
              <a:ext uri="{FF2B5EF4-FFF2-40B4-BE49-F238E27FC236}">
                <a16:creationId xmlns:a16="http://schemas.microsoft.com/office/drawing/2014/main" id="{BA66EAE8-B6F8-0C7B-83E1-8538803A3EDC}"/>
              </a:ext>
              <a:ext uri="{C183D7F6-B498-43B3-948B-1728B52AA6E4}">
                <adec:decorative xmlns:adec="http://schemas.microsoft.com/office/drawing/2017/decorative" val="1"/>
              </a:ext>
            </a:extLst>
          </p:cNvPr>
          <p:cNvSpPr/>
          <p:nvPr/>
        </p:nvSpPr>
        <p:spPr>
          <a:xfrm>
            <a:off x="7516691" y="4056145"/>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266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9B056-5576-0F2F-6B2C-1CC952A1734C}"/>
              </a:ext>
            </a:extLst>
          </p:cNvPr>
          <p:cNvSpPr>
            <a:spLocks noGrp="1"/>
          </p:cNvSpPr>
          <p:nvPr>
            <p:ph type="title"/>
          </p:nvPr>
        </p:nvSpPr>
        <p:spPr/>
        <p:txBody>
          <a:bodyPr>
            <a:normAutofit/>
          </a:bodyPr>
          <a:lstStyle/>
          <a:p>
            <a:r>
              <a:rPr lang="en-US" sz="3600">
                <a:solidFill>
                  <a:schemeClr val="bg1"/>
                </a:solidFill>
                <a:latin typeface="+mn-lt"/>
              </a:rPr>
              <a:t>SRC and ESR Submission Deadlines</a:t>
            </a:r>
          </a:p>
        </p:txBody>
      </p:sp>
      <p:sp>
        <p:nvSpPr>
          <p:cNvPr id="3" name="Content Placeholder 2">
            <a:extLst>
              <a:ext uri="{FF2B5EF4-FFF2-40B4-BE49-F238E27FC236}">
                <a16:creationId xmlns:a16="http://schemas.microsoft.com/office/drawing/2014/main" id="{ACB59AFF-5B57-A85C-6004-0ECF8BD6CACA}"/>
              </a:ext>
            </a:extLst>
          </p:cNvPr>
          <p:cNvSpPr>
            <a:spLocks noGrp="1"/>
          </p:cNvSpPr>
          <p:nvPr>
            <p:ph idx="1"/>
          </p:nvPr>
        </p:nvSpPr>
        <p:spPr>
          <a:xfrm>
            <a:off x="838200" y="1921040"/>
            <a:ext cx="10515600" cy="4876258"/>
          </a:xfrm>
        </p:spPr>
        <p:txBody>
          <a:bodyPr/>
          <a:lstStyle/>
          <a:p>
            <a:pPr marL="0" indent="0">
              <a:buNone/>
            </a:pPr>
            <a:r>
              <a:rPr lang="en-US" b="1" u="sng">
                <a:latin typeface="+mn-lt"/>
              </a:rPr>
              <a:t>Important:</a:t>
            </a:r>
          </a:p>
          <a:p>
            <a:pPr marL="0" indent="0">
              <a:buNone/>
            </a:pPr>
            <a:r>
              <a:rPr lang="en-US">
                <a:latin typeface="+mn-lt"/>
              </a:rPr>
              <a:t>TEAs, Special Education Directors and DAs need to be aware of the SRC and ESR submission deadlines.</a:t>
            </a:r>
          </a:p>
          <a:p>
            <a:pPr marL="0" indent="0">
              <a:buNone/>
            </a:pPr>
            <a:endParaRPr lang="en-US">
              <a:latin typeface="+mn-lt"/>
            </a:endParaRPr>
          </a:p>
          <a:p>
            <a:pPr marL="0" indent="0">
              <a:buNone/>
            </a:pPr>
            <a:r>
              <a:rPr lang="en-US">
                <a:latin typeface="+mn-lt"/>
              </a:rPr>
              <a:t>Submission and deadlines for each year can be found on the </a:t>
            </a:r>
            <a:r>
              <a:rPr lang="en-US">
                <a:latin typeface="+mn-lt"/>
                <a:hlinkClick r:id="rId3"/>
              </a:rPr>
              <a:t>Connecticut Alternate Assessment System Early Stopping Rule and Student Response Check website</a:t>
            </a:r>
            <a:r>
              <a:rPr lang="en-US">
                <a:latin typeface="+mn-lt"/>
              </a:rPr>
              <a:t>. </a:t>
            </a:r>
          </a:p>
        </p:txBody>
      </p:sp>
    </p:spTree>
    <p:extLst>
      <p:ext uri="{BB962C8B-B14F-4D97-AF65-F5344CB8AC3E}">
        <p14:creationId xmlns:p14="http://schemas.microsoft.com/office/powerpoint/2010/main" val="3973627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What is the ESR process?">
            <a:extLst>
              <a:ext uri="{FF2B5EF4-FFF2-40B4-BE49-F238E27FC236}">
                <a16:creationId xmlns:a16="http://schemas.microsoft.com/office/drawing/2014/main" id="{17AE3B2C-247A-A2CA-1A25-AA11E29EC22B}"/>
              </a:ext>
            </a:extLst>
          </p:cNvPr>
          <p:cNvSpPr>
            <a:spLocks noGrp="1"/>
          </p:cNvSpPr>
          <p:nvPr>
            <p:ph type="title"/>
          </p:nvPr>
        </p:nvSpPr>
        <p:spPr>
          <a:xfrm>
            <a:off x="1" y="0"/>
            <a:ext cx="12192000" cy="1439333"/>
          </a:xfrm>
        </p:spPr>
        <p:txBody>
          <a:bodyPr>
            <a:noAutofit/>
          </a:bodyPr>
          <a:lstStyle/>
          <a:p>
            <a:r>
              <a:rPr lang="en-US" sz="3600">
                <a:solidFill>
                  <a:schemeClr val="bg1"/>
                </a:solidFill>
                <a:latin typeface="+mn-lt"/>
                <a:cs typeface="Arial"/>
              </a:rPr>
              <a:t>What is the ESR process?</a:t>
            </a:r>
            <a:endParaRPr lang="en-US" sz="3600">
              <a:latin typeface="+mn-lt"/>
            </a:endParaRPr>
          </a:p>
        </p:txBody>
      </p:sp>
      <p:sp>
        <p:nvSpPr>
          <p:cNvPr id="9" name="Content Placeholder 2">
            <a:extLst>
              <a:ext uri="{FF2B5EF4-FFF2-40B4-BE49-F238E27FC236}">
                <a16:creationId xmlns:a16="http://schemas.microsoft.com/office/drawing/2014/main" id="{11CAA935-C45C-F9FC-1CF4-3515147E44A1}"/>
              </a:ext>
              <a:ext uri="{C183D7F6-B498-43B3-948B-1728B52AA6E4}">
                <adec:decorative xmlns:adec="http://schemas.microsoft.com/office/drawing/2017/decorative" val="1"/>
              </a:ext>
            </a:extLst>
          </p:cNvPr>
          <p:cNvSpPr>
            <a:spLocks noGrp="1"/>
          </p:cNvSpPr>
          <p:nvPr/>
        </p:nvSpPr>
        <p:spPr>
          <a:xfrm>
            <a:off x="1431925" y="1651915"/>
            <a:ext cx="8464550" cy="4722570"/>
          </a:xfrm>
          <a:prstGeom prst="rect">
            <a:avLst/>
          </a:prstGeom>
        </p:spPr>
        <p:txBody>
          <a:bodyPr lIns="91440" tIns="45720" rIns="91440" bIns="4572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en-US" sz="1900" b="1" u="sng" kern="1200">
              <a:solidFill>
                <a:schemeClr val="dk1"/>
              </a:solidFill>
              <a:effectLst/>
              <a:cs typeface="Calibri"/>
            </a:endParaRPr>
          </a:p>
        </p:txBody>
      </p:sp>
      <p:graphicFrame>
        <p:nvGraphicFramePr>
          <p:cNvPr id="12" name="Diagram 11" descr="Overview of ESR Process">
            <a:extLst>
              <a:ext uri="{FF2B5EF4-FFF2-40B4-BE49-F238E27FC236}">
                <a16:creationId xmlns:a16="http://schemas.microsoft.com/office/drawing/2014/main" id="{041445A4-86EC-2409-8CD7-69163A336E8B}"/>
              </a:ext>
            </a:extLst>
          </p:cNvPr>
          <p:cNvGraphicFramePr/>
          <p:nvPr>
            <p:extLst>
              <p:ext uri="{D42A27DB-BD31-4B8C-83A1-F6EECF244321}">
                <p14:modId xmlns:p14="http://schemas.microsoft.com/office/powerpoint/2010/main" val="4081513528"/>
              </p:ext>
            </p:extLst>
          </p:nvPr>
        </p:nvGraphicFramePr>
        <p:xfrm>
          <a:off x="1066800" y="1439333"/>
          <a:ext cx="100584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623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CB185-E62D-97F5-7D76-F1E6CCA72A79}"/>
            </a:ext>
          </a:extLst>
        </p:cNvPr>
        <p:cNvGrpSpPr/>
        <p:nvPr/>
      </p:nvGrpSpPr>
      <p:grpSpPr>
        <a:xfrm>
          <a:off x="0" y="0"/>
          <a:ext cx="0" cy="0"/>
          <a:chOff x="0" y="0"/>
          <a:chExt cx="0" cy="0"/>
        </a:xfrm>
      </p:grpSpPr>
      <p:sp>
        <p:nvSpPr>
          <p:cNvPr id="2" name="Title 1" descr="Excerpt of the SRC Eligibility Process">
            <a:extLst>
              <a:ext uri="{FF2B5EF4-FFF2-40B4-BE49-F238E27FC236}">
                <a16:creationId xmlns:a16="http://schemas.microsoft.com/office/drawing/2014/main" id="{5FB88CE9-156E-F41C-90F1-EE032909076E}"/>
              </a:ext>
            </a:extLst>
          </p:cNvPr>
          <p:cNvSpPr>
            <a:spLocks noGrp="1"/>
          </p:cNvSpPr>
          <p:nvPr>
            <p:ph type="title"/>
          </p:nvPr>
        </p:nvSpPr>
        <p:spPr>
          <a:xfrm>
            <a:off x="0" y="1"/>
            <a:ext cx="12192000" cy="1435506"/>
          </a:xfrm>
        </p:spPr>
        <p:txBody>
          <a:bodyPr>
            <a:noAutofit/>
          </a:bodyPr>
          <a:lstStyle/>
          <a:p>
            <a:r>
              <a:rPr lang="en-US" sz="3600">
                <a:solidFill>
                  <a:schemeClr val="bg1"/>
                </a:solidFill>
                <a:latin typeface="+mn-lt"/>
                <a:cs typeface="Arial"/>
              </a:rPr>
              <a:t>Excerpt of the SRC Eligibility Process</a:t>
            </a:r>
            <a:endParaRPr lang="en-US" sz="3600">
              <a:latin typeface="+mn-lt"/>
            </a:endParaRPr>
          </a:p>
        </p:txBody>
      </p:sp>
      <p:sp>
        <p:nvSpPr>
          <p:cNvPr id="9" name="TextBox 8">
            <a:extLst>
              <a:ext uri="{FF2B5EF4-FFF2-40B4-BE49-F238E27FC236}">
                <a16:creationId xmlns:a16="http://schemas.microsoft.com/office/drawing/2014/main" id="{6A07A04F-5C8F-8C16-4989-BE203D2EFF50}"/>
              </a:ext>
            </a:extLst>
          </p:cNvPr>
          <p:cNvSpPr txBox="1"/>
          <p:nvPr/>
        </p:nvSpPr>
        <p:spPr>
          <a:xfrm>
            <a:off x="178129" y="1586677"/>
            <a:ext cx="8116237" cy="430887"/>
          </a:xfrm>
          <a:prstGeom prst="rect">
            <a:avLst/>
          </a:prstGeom>
          <a:noFill/>
        </p:spPr>
        <p:txBody>
          <a:bodyPr wrap="square">
            <a:spAutoFit/>
          </a:bodyPr>
          <a:lstStyle/>
          <a:p>
            <a:r>
              <a:rPr lang="en-US" sz="2200" b="0" i="0" u="none" strike="noStrike">
                <a:solidFill>
                  <a:srgbClr val="000000"/>
                </a:solidFill>
                <a:effectLst/>
                <a:latin typeface="Calibri" panose="020F0502020204030204" pitchFamily="34" charset="0"/>
              </a:rPr>
              <a:t>Example of the first step for administering the SRC (</a:t>
            </a:r>
            <a:r>
              <a:rPr lang="en-US" sz="2200">
                <a:solidFill>
                  <a:srgbClr val="000000"/>
                </a:solidFill>
                <a:latin typeface="Calibri" panose="020F0502020204030204" pitchFamily="34" charset="0"/>
              </a:rPr>
              <a:t>see</a:t>
            </a:r>
            <a:r>
              <a:rPr lang="en-US" sz="2200" b="0" i="0" u="none" strike="noStrike">
                <a:solidFill>
                  <a:srgbClr val="000000"/>
                </a:solidFill>
                <a:effectLst/>
                <a:latin typeface="Calibri" panose="020F0502020204030204" pitchFamily="34" charset="0"/>
              </a:rPr>
              <a:t> Appendix A)</a:t>
            </a:r>
            <a:r>
              <a:rPr lang="en-US" sz="2200" b="0" i="0">
                <a:solidFill>
                  <a:srgbClr val="000000"/>
                </a:solidFill>
                <a:effectLst/>
                <a:latin typeface="Calibri" panose="020F0502020204030204" pitchFamily="34" charset="0"/>
              </a:rPr>
              <a:t>​</a:t>
            </a:r>
            <a:endParaRPr lang="en-US" sz="2200"/>
          </a:p>
        </p:txBody>
      </p:sp>
      <p:sp>
        <p:nvSpPr>
          <p:cNvPr id="10" name="Content Placeholder 2" descr="Image of teacher script Appendix A">
            <a:extLst>
              <a:ext uri="{FF2B5EF4-FFF2-40B4-BE49-F238E27FC236}">
                <a16:creationId xmlns:a16="http://schemas.microsoft.com/office/drawing/2014/main" id="{7C3D36EC-A004-98F1-C97A-C0612CA0B818}"/>
              </a:ext>
            </a:extLst>
          </p:cNvPr>
          <p:cNvSpPr txBox="1">
            <a:spLocks/>
          </p:cNvSpPr>
          <p:nvPr/>
        </p:nvSpPr>
        <p:spPr>
          <a:xfrm>
            <a:off x="289705" y="2017565"/>
            <a:ext cx="6491106" cy="4743498"/>
          </a:xfrm>
          <a:prstGeom prst="rect">
            <a:avLst/>
          </a:prstGeom>
          <a:ln>
            <a:solidFill>
              <a:schemeClr val="tx1"/>
            </a:solidFill>
          </a:ln>
        </p:spPr>
        <p:txBody>
          <a:bodyPr>
            <a:noAutofit/>
          </a:bodyPr>
          <a:lstStyle>
            <a:defPPr>
              <a:defRPr lang="en-US"/>
            </a:defPPr>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spcBef>
                <a:spcPts val="0"/>
              </a:spcBef>
              <a:spcAft>
                <a:spcPts val="200"/>
              </a:spcAft>
              <a:buNone/>
            </a:pPr>
            <a:r>
              <a:rPr lang="en-US" sz="1900">
                <a:effectLst/>
                <a:highlight>
                  <a:srgbClr val="FFFF00"/>
                </a:highlight>
                <a:ea typeface="Times New Roman" panose="02020603050405020304" pitchFamily="18" charset="0"/>
              </a:rPr>
              <a:t>Present </a:t>
            </a:r>
            <a:r>
              <a:rPr lang="en-US" sz="1900" b="1">
                <a:effectLst/>
                <a:highlight>
                  <a:srgbClr val="FFFF00"/>
                </a:highlight>
                <a:ea typeface="Times New Roman" panose="02020603050405020304" pitchFamily="18" charset="0"/>
              </a:rPr>
              <a:t>Student Response Check Card Item #1</a:t>
            </a:r>
            <a:r>
              <a:rPr lang="en-US" sz="1900">
                <a:effectLst/>
                <a:highlight>
                  <a:srgbClr val="FFFF00"/>
                </a:highlight>
                <a:ea typeface="Times New Roman" panose="02020603050405020304" pitchFamily="18" charset="0"/>
              </a:rPr>
              <a:t> to the student in paper form or on a device.</a:t>
            </a:r>
          </a:p>
          <a:p>
            <a:pPr marL="342900" marR="0" lvl="0" indent="-342900">
              <a:spcBef>
                <a:spcPts val="0"/>
              </a:spcBef>
              <a:spcAft>
                <a:spcPts val="200"/>
              </a:spcAft>
              <a:buSzPts val="1800"/>
              <a:buFont typeface="Symbol" panose="05050102010706020507" pitchFamily="18" charset="2"/>
              <a:buChar char=""/>
            </a:pPr>
            <a:r>
              <a:rPr lang="en-US" sz="1900">
                <a:effectLst/>
                <a:ea typeface="Times New Roman" panose="02020603050405020304" pitchFamily="18" charset="0"/>
              </a:rPr>
              <a:t>Using the following potential communication modes, ask the student to “Select A”. The student should respond using one or more of the following communication modes:</a:t>
            </a:r>
          </a:p>
          <a:p>
            <a:pPr marL="457200" marR="0">
              <a:lnSpc>
                <a:spcPct val="107000"/>
              </a:lnSpc>
              <a:spcBef>
                <a:spcPts val="0"/>
              </a:spcBef>
              <a:spcAft>
                <a:spcPts val="200"/>
              </a:spcAft>
              <a:buFont typeface="+mj-lt"/>
              <a:buAutoNum type="arabicPeriod"/>
            </a:pPr>
            <a:r>
              <a:rPr lang="en-US" sz="1900">
                <a:effectLst/>
                <a:ea typeface="Calibri" panose="020F0502020204030204" pitchFamily="34" charset="0"/>
                <a:cs typeface="Calibri" panose="020F0502020204030204" pitchFamily="34" charset="0"/>
              </a:rPr>
              <a:t>Verbalizing, gesturing, signing, or pointing to the answer </a:t>
            </a:r>
            <a:endParaRPr lang="en-US" sz="1900">
              <a:effectLst/>
              <a:ea typeface="Calibri" panose="020F0502020204030204" pitchFamily="34" charset="0"/>
              <a:cs typeface="Times New Roman" panose="02020603050405020304" pitchFamily="18" charset="0"/>
            </a:endParaRPr>
          </a:p>
          <a:p>
            <a:pPr marL="457200" marR="0">
              <a:lnSpc>
                <a:spcPct val="107000"/>
              </a:lnSpc>
              <a:spcBef>
                <a:spcPts val="0"/>
              </a:spcBef>
              <a:spcAft>
                <a:spcPts val="200"/>
              </a:spcAft>
              <a:buFont typeface="+mj-lt"/>
              <a:buAutoNum type="arabicPeriod"/>
            </a:pPr>
            <a:r>
              <a:rPr lang="en-US" sz="1900">
                <a:effectLst/>
                <a:ea typeface="Calibri" panose="020F0502020204030204" pitchFamily="34" charset="0"/>
                <a:cs typeface="Calibri" panose="020F0502020204030204" pitchFamily="34" charset="0"/>
              </a:rPr>
              <a:t>Using the mouse/touchscreen to select the answer on a device</a:t>
            </a:r>
            <a:endParaRPr lang="en-US" sz="1900">
              <a:effectLst/>
              <a:ea typeface="Calibri" panose="020F0502020204030204" pitchFamily="34" charset="0"/>
              <a:cs typeface="Times New Roman" panose="02020603050405020304" pitchFamily="18" charset="0"/>
            </a:endParaRPr>
          </a:p>
          <a:p>
            <a:pPr marL="457200" marR="0">
              <a:lnSpc>
                <a:spcPct val="107000"/>
              </a:lnSpc>
              <a:spcBef>
                <a:spcPts val="0"/>
              </a:spcBef>
              <a:spcAft>
                <a:spcPts val="200"/>
              </a:spcAft>
              <a:buFont typeface="+mj-lt"/>
              <a:buAutoNum type="arabicPeriod"/>
            </a:pPr>
            <a:r>
              <a:rPr lang="en-US" sz="1900">
                <a:effectLst/>
                <a:ea typeface="Calibri" panose="020F0502020204030204" pitchFamily="34" charset="0"/>
                <a:cs typeface="Calibri" panose="020F0502020204030204" pitchFamily="34" charset="0"/>
              </a:rPr>
              <a:t>Using assistive technology (AT) to indicate the answer </a:t>
            </a:r>
            <a:endParaRPr lang="en-US" sz="1900">
              <a:effectLst/>
              <a:ea typeface="Calibri" panose="020F0502020204030204" pitchFamily="34" charset="0"/>
              <a:cs typeface="Times New Roman" panose="02020603050405020304" pitchFamily="18" charset="0"/>
            </a:endParaRPr>
          </a:p>
          <a:p>
            <a:pPr marL="457200" marR="0">
              <a:lnSpc>
                <a:spcPct val="107000"/>
              </a:lnSpc>
              <a:spcBef>
                <a:spcPts val="0"/>
              </a:spcBef>
              <a:spcAft>
                <a:spcPts val="200"/>
              </a:spcAft>
              <a:buFont typeface="+mj-lt"/>
              <a:buAutoNum type="arabicPeriod"/>
            </a:pPr>
            <a:r>
              <a:rPr lang="en-US" sz="1900">
                <a:effectLst/>
                <a:ea typeface="Calibri" panose="020F0502020204030204" pitchFamily="34" charset="0"/>
                <a:cs typeface="Calibri" panose="020F0502020204030204" pitchFamily="34" charset="0"/>
              </a:rPr>
              <a:t>Using an eye gaze system to select the answer </a:t>
            </a:r>
            <a:endParaRPr lang="en-US" sz="1900">
              <a:effectLst/>
              <a:ea typeface="Calibri" panose="020F0502020204030204" pitchFamily="34" charset="0"/>
              <a:cs typeface="Times New Roman" panose="02020603050405020304" pitchFamily="18" charset="0"/>
            </a:endParaRPr>
          </a:p>
          <a:p>
            <a:pPr marL="457200" marR="0">
              <a:lnSpc>
                <a:spcPct val="107000"/>
              </a:lnSpc>
              <a:spcBef>
                <a:spcPts val="0"/>
              </a:spcBef>
              <a:spcAft>
                <a:spcPts val="200"/>
              </a:spcAft>
              <a:buFont typeface="+mj-lt"/>
              <a:buAutoNum type="arabicPeriod"/>
            </a:pPr>
            <a:r>
              <a:rPr lang="en-US" sz="1900">
                <a:effectLst/>
                <a:ea typeface="Calibri" panose="020F0502020204030204" pitchFamily="34" charset="0"/>
                <a:cs typeface="Calibri" panose="020F0502020204030204" pitchFamily="34" charset="0"/>
              </a:rPr>
              <a:t>Circling or marking the answer on the Student Response Check Card Item #1 </a:t>
            </a:r>
            <a:endParaRPr lang="en-US" sz="1900">
              <a:effectLst/>
              <a:ea typeface="Calibri" panose="020F0502020204030204" pitchFamily="34" charset="0"/>
              <a:cs typeface="Times New Roman" panose="02020603050405020304" pitchFamily="18" charset="0"/>
            </a:endParaRPr>
          </a:p>
          <a:p>
            <a:pPr marL="342900" marR="0" lvl="0" indent="-342900">
              <a:spcBef>
                <a:spcPts val="0"/>
              </a:spcBef>
              <a:spcAft>
                <a:spcPts val="200"/>
              </a:spcAft>
              <a:buSzPts val="1800"/>
              <a:buFont typeface="Symbol" panose="05050102010706020507" pitchFamily="18" charset="2"/>
              <a:buChar char=""/>
            </a:pPr>
            <a:r>
              <a:rPr lang="en-US" sz="1900">
                <a:effectLst/>
                <a:ea typeface="Calibri" panose="020F0502020204030204" pitchFamily="34" charset="0"/>
              </a:rPr>
              <a:t>Use Appendix B to note the communication behaviors of the student.</a:t>
            </a:r>
            <a:endParaRPr lang="en-US" sz="1900">
              <a:effectLst/>
              <a:ea typeface="Calibri" panose="020F0502020204030204" pitchFamily="34" charset="0"/>
              <a:cs typeface="Times New Roman" panose="02020603050405020304" pitchFamily="18" charset="0"/>
            </a:endParaRPr>
          </a:p>
          <a:p>
            <a:pPr marL="0" marR="0" lvl="0" indent="0">
              <a:spcBef>
                <a:spcPts val="0"/>
              </a:spcBef>
              <a:spcAft>
                <a:spcPts val="200"/>
              </a:spcAft>
              <a:buSzPts val="1800"/>
              <a:buNone/>
            </a:pPr>
            <a:r>
              <a:rPr lang="en-US" sz="1900" b="1">
                <a:ea typeface="Times New Roman" panose="02020603050405020304" pitchFamily="18" charset="0"/>
                <a:cs typeface="Times New Roman" panose="02020603050405020304" pitchFamily="18" charset="0"/>
              </a:rPr>
              <a:t>                       Repeat Steps for Items 2 and 3.</a:t>
            </a:r>
            <a:endParaRPr lang="en-US" sz="1900" b="1">
              <a:effectLst/>
              <a:ea typeface="Times New Roman" panose="02020603050405020304" pitchFamily="18" charset="0"/>
            </a:endParaRPr>
          </a:p>
        </p:txBody>
      </p:sp>
      <p:pic>
        <p:nvPicPr>
          <p:cNvPr id="1028" name="Picture 4" descr="Image of Student Response Check Card Item #1.">
            <a:extLst>
              <a:ext uri="{FF2B5EF4-FFF2-40B4-BE49-F238E27FC236}">
                <a16:creationId xmlns:a16="http://schemas.microsoft.com/office/drawing/2014/main" id="{07F3F9D3-5FB1-3854-3D29-513A8F7F5A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616" y="1467924"/>
            <a:ext cx="3701541" cy="5394960"/>
          </a:xfrm>
          <a:prstGeom prst="rect">
            <a:avLst/>
          </a:prstGeom>
          <a:noFill/>
          <a:extLst>
            <a:ext uri="{909E8E84-426E-40DD-AFC4-6F175D3DCCD1}">
              <a14:hiddenFill xmlns:a14="http://schemas.microsoft.com/office/drawing/2010/main">
                <a:solidFill>
                  <a:srgbClr val="FFFFFF"/>
                </a:solidFill>
              </a14:hiddenFill>
            </a:ext>
          </a:extLst>
        </p:spPr>
      </p:pic>
      <p:sp>
        <p:nvSpPr>
          <p:cNvPr id="11" name="Arrow: Right 10">
            <a:extLst>
              <a:ext uri="{FF2B5EF4-FFF2-40B4-BE49-F238E27FC236}">
                <a16:creationId xmlns:a16="http://schemas.microsoft.com/office/drawing/2014/main" id="{2B7899C0-7841-804F-87BC-AC398163BE21}"/>
              </a:ext>
              <a:ext uri="{C183D7F6-B498-43B3-948B-1728B52AA6E4}">
                <adec:decorative xmlns:adec="http://schemas.microsoft.com/office/drawing/2017/decorative" val="1"/>
              </a:ext>
            </a:extLst>
          </p:cNvPr>
          <p:cNvSpPr/>
          <p:nvPr/>
        </p:nvSpPr>
        <p:spPr>
          <a:xfrm>
            <a:off x="7018399" y="3702366"/>
            <a:ext cx="988828" cy="71557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56516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7CCFE-012B-4E85-5807-1C20118F533B}"/>
            </a:ext>
          </a:extLst>
        </p:cNvPr>
        <p:cNvGrpSpPr/>
        <p:nvPr/>
      </p:nvGrpSpPr>
      <p:grpSpPr>
        <a:xfrm>
          <a:off x="0" y="0"/>
          <a:ext cx="0" cy="0"/>
          <a:chOff x="0" y="0"/>
          <a:chExt cx="0" cy="0"/>
        </a:xfrm>
      </p:grpSpPr>
      <p:sp>
        <p:nvSpPr>
          <p:cNvPr id="2" name="Title 1" descr="Classifying Accessibility Supports">
            <a:extLst>
              <a:ext uri="{FF2B5EF4-FFF2-40B4-BE49-F238E27FC236}">
                <a16:creationId xmlns:a16="http://schemas.microsoft.com/office/drawing/2014/main" id="{92121C72-2C29-0415-E03D-F4714C8D3449}"/>
              </a:ext>
              <a:ext uri="{C183D7F6-B498-43B3-948B-1728B52AA6E4}">
                <adec:decorative xmlns:adec="http://schemas.microsoft.com/office/drawing/2017/decorative" val="0"/>
              </a:ext>
            </a:extLst>
          </p:cNvPr>
          <p:cNvSpPr>
            <a:spLocks noGrp="1"/>
          </p:cNvSpPr>
          <p:nvPr>
            <p:ph type="title"/>
          </p:nvPr>
        </p:nvSpPr>
        <p:spPr>
          <a:xfrm>
            <a:off x="1" y="1731"/>
            <a:ext cx="12192000" cy="1466075"/>
          </a:xfrm>
        </p:spPr>
        <p:txBody>
          <a:bodyPr>
            <a:noAutofit/>
          </a:bodyPr>
          <a:lstStyle/>
          <a:p>
            <a:r>
              <a:rPr lang="en-US" sz="3600">
                <a:solidFill>
                  <a:schemeClr val="bg1"/>
                </a:solidFill>
                <a:latin typeface="+mn-lt"/>
                <a:cs typeface="Arial"/>
              </a:rPr>
              <a:t>SRC Administration Behavioral Notes</a:t>
            </a:r>
            <a:endParaRPr lang="en-US" sz="2800">
              <a:latin typeface="+mn-lt"/>
            </a:endParaRPr>
          </a:p>
        </p:txBody>
      </p:sp>
      <p:sp>
        <p:nvSpPr>
          <p:cNvPr id="7" name="Content Placeholder 2">
            <a:extLst>
              <a:ext uri="{FF2B5EF4-FFF2-40B4-BE49-F238E27FC236}">
                <a16:creationId xmlns:a16="http://schemas.microsoft.com/office/drawing/2014/main" id="{20389F8E-DCC2-6936-CCFF-915D51B1BCD6}"/>
              </a:ext>
              <a:ext uri="{C183D7F6-B498-43B3-948B-1728B52AA6E4}">
                <adec:decorative xmlns:adec="http://schemas.microsoft.com/office/drawing/2017/decorative" val="1"/>
              </a:ext>
            </a:extLst>
          </p:cNvPr>
          <p:cNvSpPr txBox="1">
            <a:spLocks/>
          </p:cNvSpPr>
          <p:nvPr/>
        </p:nvSpPr>
        <p:spPr>
          <a:xfrm>
            <a:off x="254079" y="1740430"/>
            <a:ext cx="6491106" cy="4743498"/>
          </a:xfrm>
          <a:prstGeom prst="rect">
            <a:avLst/>
          </a:prstGeom>
          <a:ln>
            <a:solidFill>
              <a:schemeClr val="tx1"/>
            </a:solidFill>
          </a:ln>
        </p:spPr>
        <p:txBody>
          <a:bodyPr>
            <a:noAutofit/>
          </a:bodyPr>
          <a:lstStyle>
            <a:defPPr>
              <a:defRPr lang="en-US"/>
            </a:defPPr>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spcBef>
                <a:spcPts val="0"/>
              </a:spcBef>
              <a:spcAft>
                <a:spcPts val="200"/>
              </a:spcAft>
              <a:buNone/>
            </a:pPr>
            <a:r>
              <a:rPr lang="en-US" sz="1900">
                <a:effectLst/>
                <a:ea typeface="Times New Roman" panose="02020603050405020304" pitchFamily="18" charset="0"/>
              </a:rPr>
              <a:t>Present </a:t>
            </a:r>
            <a:r>
              <a:rPr lang="en-US" sz="1900" b="1">
                <a:effectLst/>
                <a:ea typeface="Times New Roman" panose="02020603050405020304" pitchFamily="18" charset="0"/>
              </a:rPr>
              <a:t>Student Response Check Card Item #1</a:t>
            </a:r>
            <a:r>
              <a:rPr lang="en-US" sz="1900">
                <a:effectLst/>
                <a:ea typeface="Times New Roman" panose="02020603050405020304" pitchFamily="18" charset="0"/>
              </a:rPr>
              <a:t> to the student in paper form or on a device.</a:t>
            </a:r>
          </a:p>
          <a:p>
            <a:pPr marL="342900" marR="0" lvl="0" indent="-342900">
              <a:spcBef>
                <a:spcPts val="0"/>
              </a:spcBef>
              <a:spcAft>
                <a:spcPts val="200"/>
              </a:spcAft>
              <a:buSzPts val="1800"/>
              <a:buFont typeface="Symbol" panose="05050102010706020507" pitchFamily="18" charset="2"/>
              <a:buChar char=""/>
            </a:pPr>
            <a:r>
              <a:rPr lang="en-US" sz="1900">
                <a:effectLst/>
                <a:ea typeface="Times New Roman" panose="02020603050405020304" pitchFamily="18" charset="0"/>
              </a:rPr>
              <a:t>Using the following potential communication modes, ask the student to “Select A”. The student should respond using one or more of the following communication modes:</a:t>
            </a:r>
          </a:p>
          <a:p>
            <a:pPr marL="457200" marR="0">
              <a:lnSpc>
                <a:spcPct val="107000"/>
              </a:lnSpc>
              <a:spcBef>
                <a:spcPts val="0"/>
              </a:spcBef>
              <a:spcAft>
                <a:spcPts val="200"/>
              </a:spcAft>
              <a:buFont typeface="+mj-lt"/>
              <a:buAutoNum type="arabicPeriod"/>
            </a:pPr>
            <a:r>
              <a:rPr lang="en-US" sz="1900">
                <a:effectLst/>
                <a:ea typeface="Calibri" panose="020F0502020204030204" pitchFamily="34" charset="0"/>
                <a:cs typeface="Calibri" panose="020F0502020204030204" pitchFamily="34" charset="0"/>
              </a:rPr>
              <a:t>Verbalizing, gesturing, signing, or pointing to the answer </a:t>
            </a:r>
            <a:endParaRPr lang="en-US" sz="1900">
              <a:effectLst/>
              <a:ea typeface="Calibri" panose="020F0502020204030204" pitchFamily="34" charset="0"/>
              <a:cs typeface="Times New Roman" panose="02020603050405020304" pitchFamily="18" charset="0"/>
            </a:endParaRPr>
          </a:p>
          <a:p>
            <a:pPr marL="457200" marR="0">
              <a:lnSpc>
                <a:spcPct val="107000"/>
              </a:lnSpc>
              <a:spcBef>
                <a:spcPts val="0"/>
              </a:spcBef>
              <a:spcAft>
                <a:spcPts val="200"/>
              </a:spcAft>
              <a:buFont typeface="+mj-lt"/>
              <a:buAutoNum type="arabicPeriod"/>
            </a:pPr>
            <a:r>
              <a:rPr lang="en-US" sz="1900">
                <a:effectLst/>
                <a:ea typeface="Calibri" panose="020F0502020204030204" pitchFamily="34" charset="0"/>
                <a:cs typeface="Calibri" panose="020F0502020204030204" pitchFamily="34" charset="0"/>
              </a:rPr>
              <a:t>Using the mouse/touchscreen to select the answer on a device</a:t>
            </a:r>
            <a:endParaRPr lang="en-US" sz="1900">
              <a:effectLst/>
              <a:ea typeface="Calibri" panose="020F0502020204030204" pitchFamily="34" charset="0"/>
              <a:cs typeface="Times New Roman" panose="02020603050405020304" pitchFamily="18" charset="0"/>
            </a:endParaRPr>
          </a:p>
          <a:p>
            <a:pPr marL="457200" marR="0">
              <a:lnSpc>
                <a:spcPct val="107000"/>
              </a:lnSpc>
              <a:spcBef>
                <a:spcPts val="0"/>
              </a:spcBef>
              <a:spcAft>
                <a:spcPts val="200"/>
              </a:spcAft>
              <a:buFont typeface="+mj-lt"/>
              <a:buAutoNum type="arabicPeriod"/>
            </a:pPr>
            <a:r>
              <a:rPr lang="en-US" sz="1900">
                <a:effectLst/>
                <a:ea typeface="Calibri" panose="020F0502020204030204" pitchFamily="34" charset="0"/>
                <a:cs typeface="Calibri" panose="020F0502020204030204" pitchFamily="34" charset="0"/>
              </a:rPr>
              <a:t>Using assistive technology (AT) to indicate the answer </a:t>
            </a:r>
            <a:endParaRPr lang="en-US" sz="1900">
              <a:effectLst/>
              <a:ea typeface="Calibri" panose="020F0502020204030204" pitchFamily="34" charset="0"/>
              <a:cs typeface="Times New Roman" panose="02020603050405020304" pitchFamily="18" charset="0"/>
            </a:endParaRPr>
          </a:p>
          <a:p>
            <a:pPr marL="457200" marR="0">
              <a:lnSpc>
                <a:spcPct val="107000"/>
              </a:lnSpc>
              <a:spcBef>
                <a:spcPts val="0"/>
              </a:spcBef>
              <a:spcAft>
                <a:spcPts val="200"/>
              </a:spcAft>
              <a:buFont typeface="+mj-lt"/>
              <a:buAutoNum type="arabicPeriod"/>
            </a:pPr>
            <a:r>
              <a:rPr lang="en-US" sz="1900">
                <a:effectLst/>
                <a:ea typeface="Calibri" panose="020F0502020204030204" pitchFamily="34" charset="0"/>
                <a:cs typeface="Calibri" panose="020F0502020204030204" pitchFamily="34" charset="0"/>
              </a:rPr>
              <a:t>Using an eye gaze system to select the answer </a:t>
            </a:r>
            <a:endParaRPr lang="en-US" sz="1900">
              <a:effectLst/>
              <a:ea typeface="Calibri" panose="020F0502020204030204" pitchFamily="34" charset="0"/>
              <a:cs typeface="Times New Roman" panose="02020603050405020304" pitchFamily="18" charset="0"/>
            </a:endParaRPr>
          </a:p>
          <a:p>
            <a:pPr marL="457200" marR="0">
              <a:lnSpc>
                <a:spcPct val="107000"/>
              </a:lnSpc>
              <a:spcBef>
                <a:spcPts val="0"/>
              </a:spcBef>
              <a:spcAft>
                <a:spcPts val="200"/>
              </a:spcAft>
              <a:buFont typeface="+mj-lt"/>
              <a:buAutoNum type="arabicPeriod"/>
            </a:pPr>
            <a:r>
              <a:rPr lang="en-US" sz="1900">
                <a:effectLst/>
                <a:ea typeface="Calibri" panose="020F0502020204030204" pitchFamily="34" charset="0"/>
                <a:cs typeface="Calibri" panose="020F0502020204030204" pitchFamily="34" charset="0"/>
              </a:rPr>
              <a:t>Circling or marking the answer on the Student Response Check Card Item #1 </a:t>
            </a:r>
            <a:endParaRPr lang="en-US" sz="1900">
              <a:effectLst/>
              <a:ea typeface="Calibri" panose="020F0502020204030204" pitchFamily="34" charset="0"/>
              <a:cs typeface="Times New Roman" panose="02020603050405020304" pitchFamily="18" charset="0"/>
            </a:endParaRPr>
          </a:p>
          <a:p>
            <a:pPr marL="342900" marR="0" lvl="0" indent="-342900">
              <a:spcBef>
                <a:spcPts val="0"/>
              </a:spcBef>
              <a:spcAft>
                <a:spcPts val="200"/>
              </a:spcAft>
              <a:buSzPts val="1800"/>
              <a:buFont typeface="Symbol" panose="05050102010706020507" pitchFamily="18" charset="2"/>
              <a:buChar char=""/>
            </a:pPr>
            <a:r>
              <a:rPr lang="en-US" sz="1900">
                <a:effectLst/>
                <a:highlight>
                  <a:srgbClr val="FFFF00"/>
                </a:highlight>
                <a:ea typeface="Calibri" panose="020F0502020204030204" pitchFamily="34" charset="0"/>
              </a:rPr>
              <a:t>Use Appendix B to note the communication behaviors of the student.</a:t>
            </a:r>
            <a:endParaRPr lang="en-US" sz="1900">
              <a:effectLst/>
              <a:highlight>
                <a:srgbClr val="FFFF00"/>
              </a:highlight>
              <a:ea typeface="Calibri" panose="020F0502020204030204" pitchFamily="34" charset="0"/>
              <a:cs typeface="Times New Roman" panose="02020603050405020304" pitchFamily="18" charset="0"/>
            </a:endParaRPr>
          </a:p>
          <a:p>
            <a:pPr marL="0" marR="0" lvl="0" indent="0">
              <a:spcBef>
                <a:spcPts val="0"/>
              </a:spcBef>
              <a:spcAft>
                <a:spcPts val="200"/>
              </a:spcAft>
              <a:buSzPts val="1800"/>
              <a:buNone/>
            </a:pPr>
            <a:r>
              <a:rPr lang="en-US" sz="1900" b="1">
                <a:ea typeface="Times New Roman" panose="02020603050405020304" pitchFamily="18" charset="0"/>
                <a:cs typeface="Times New Roman" panose="02020603050405020304" pitchFamily="18" charset="0"/>
              </a:rPr>
              <a:t>                       Repeat Steps for Items 2 and 3.</a:t>
            </a:r>
            <a:endParaRPr lang="en-US" sz="1900" b="1">
              <a:effectLst/>
              <a:ea typeface="Times New Roman" panose="02020603050405020304" pitchFamily="18" charset="0"/>
            </a:endParaRPr>
          </a:p>
        </p:txBody>
      </p:sp>
      <p:pic>
        <p:nvPicPr>
          <p:cNvPr id="2050" name="Picture 2" descr="Connecticut Alternate Assessment System Appendix B: SRC Administration Behavioral Notes&#10;">
            <a:extLst>
              <a:ext uri="{FF2B5EF4-FFF2-40B4-BE49-F238E27FC236}">
                <a16:creationId xmlns:a16="http://schemas.microsoft.com/office/drawing/2014/main" id="{71577879-1F0B-CED5-3892-38A3CE380EE2}"/>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2770" y="1695550"/>
            <a:ext cx="3574646" cy="4833258"/>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3A1CDEA8-4CA6-5C6D-C404-FF31FDBA4B97}"/>
              </a:ext>
              <a:ext uri="{C183D7F6-B498-43B3-948B-1728B52AA6E4}">
                <adec:decorative xmlns:adec="http://schemas.microsoft.com/office/drawing/2017/decorative" val="1"/>
              </a:ext>
            </a:extLst>
          </p:cNvPr>
          <p:cNvSpPr/>
          <p:nvPr/>
        </p:nvSpPr>
        <p:spPr>
          <a:xfrm>
            <a:off x="7018399" y="3702366"/>
            <a:ext cx="988828" cy="71557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60875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7BFC8-8681-B1F6-8802-7BEC29C9C822}"/>
            </a:ext>
          </a:extLst>
        </p:cNvPr>
        <p:cNvGrpSpPr/>
        <p:nvPr/>
      </p:nvGrpSpPr>
      <p:grpSpPr>
        <a:xfrm>
          <a:off x="0" y="0"/>
          <a:ext cx="0" cy="0"/>
          <a:chOff x="0" y="0"/>
          <a:chExt cx="0" cy="0"/>
        </a:xfrm>
      </p:grpSpPr>
      <p:sp>
        <p:nvSpPr>
          <p:cNvPr id="2" name="Title 1" descr="Early Stopping Rule Request and Attestation Form&#10;">
            <a:extLst>
              <a:ext uri="{FF2B5EF4-FFF2-40B4-BE49-F238E27FC236}">
                <a16:creationId xmlns:a16="http://schemas.microsoft.com/office/drawing/2014/main" id="{3CC547C1-2067-FC16-40A5-98885B2FE290}"/>
              </a:ext>
              <a:ext uri="{C183D7F6-B498-43B3-948B-1728B52AA6E4}">
                <adec:decorative xmlns:adec="http://schemas.microsoft.com/office/drawing/2017/decorative" val="0"/>
              </a:ext>
            </a:extLst>
          </p:cNvPr>
          <p:cNvSpPr>
            <a:spLocks noGrp="1"/>
          </p:cNvSpPr>
          <p:nvPr>
            <p:ph type="title"/>
          </p:nvPr>
        </p:nvSpPr>
        <p:spPr>
          <a:xfrm>
            <a:off x="0" y="0"/>
            <a:ext cx="12192000" cy="1408802"/>
          </a:xfrm>
        </p:spPr>
        <p:txBody>
          <a:bodyPr>
            <a:noAutofit/>
          </a:bodyPr>
          <a:lstStyle/>
          <a:p>
            <a:r>
              <a:rPr lang="en-US" sz="3600">
                <a:solidFill>
                  <a:schemeClr val="bg1"/>
                </a:solidFill>
                <a:latin typeface="+mn-lt"/>
                <a:cs typeface="Arial"/>
              </a:rPr>
              <a:t>Early Stopping Rule Request and </a:t>
            </a:r>
            <a:br>
              <a:rPr lang="en-US" sz="3600">
                <a:solidFill>
                  <a:schemeClr val="bg1"/>
                </a:solidFill>
                <a:latin typeface="+mn-lt"/>
                <a:cs typeface="Arial"/>
              </a:rPr>
            </a:br>
            <a:r>
              <a:rPr lang="en-US" sz="3600">
                <a:solidFill>
                  <a:schemeClr val="bg1"/>
                </a:solidFill>
                <a:latin typeface="+mn-lt"/>
                <a:cs typeface="Arial"/>
              </a:rPr>
              <a:t>Attestation Form</a:t>
            </a:r>
            <a:endParaRPr lang="en-US" sz="3600">
              <a:latin typeface="+mn-lt"/>
            </a:endParaRPr>
          </a:p>
        </p:txBody>
      </p:sp>
      <p:sp>
        <p:nvSpPr>
          <p:cNvPr id="5" name="TextBox 4">
            <a:extLst>
              <a:ext uri="{FF2B5EF4-FFF2-40B4-BE49-F238E27FC236}">
                <a16:creationId xmlns:a16="http://schemas.microsoft.com/office/drawing/2014/main" id="{A7030220-C375-57BC-790C-F13487A8EE84}"/>
              </a:ext>
              <a:ext uri="{C183D7F6-B498-43B3-948B-1728B52AA6E4}">
                <adec:decorative xmlns:adec="http://schemas.microsoft.com/office/drawing/2017/decorative" val="0"/>
              </a:ext>
            </a:extLst>
          </p:cNvPr>
          <p:cNvSpPr txBox="1"/>
          <p:nvPr/>
        </p:nvSpPr>
        <p:spPr>
          <a:xfrm>
            <a:off x="304388" y="1663546"/>
            <a:ext cx="6279292" cy="4893647"/>
          </a:xfrm>
          <a:prstGeom prst="rect">
            <a:avLst/>
          </a:prstGeom>
          <a:noFill/>
        </p:spPr>
        <p:txBody>
          <a:bodyPr wrap="square" rtlCol="0">
            <a:spAutoFit/>
          </a:bodyPr>
          <a:lstStyle/>
          <a:p>
            <a:pPr marL="342900" indent="-342900">
              <a:buFont typeface="Arial" panose="020B0604020202020204" pitchFamily="34" charset="0"/>
              <a:buChar char="•"/>
            </a:pPr>
            <a:r>
              <a:rPr lang="en-US" sz="2400"/>
              <a:t>If the student does not demonstrate an observable communication response, the TEA will complete the ESR Request and Attestation Form (Appendix C).</a:t>
            </a:r>
          </a:p>
          <a:p>
            <a:endParaRPr lang="en-US" sz="2400"/>
          </a:p>
          <a:p>
            <a:pPr marL="342900" indent="-342900">
              <a:buFont typeface="Arial" panose="020B0604020202020204" pitchFamily="34" charset="0"/>
              <a:buChar char="•"/>
            </a:pPr>
            <a:r>
              <a:rPr lang="en-US" sz="2400"/>
              <a:t>All portions of the student's form should be accurate and complete.</a:t>
            </a:r>
          </a:p>
          <a:p>
            <a:endParaRPr lang="en-US" sz="2400"/>
          </a:p>
          <a:p>
            <a:pPr marL="342900" indent="-342900">
              <a:buFont typeface="Arial" panose="020B0604020202020204" pitchFamily="34" charset="0"/>
              <a:buChar char="•"/>
            </a:pPr>
            <a:r>
              <a:rPr lang="en-US" sz="2400" b="1"/>
              <a:t>NEW! </a:t>
            </a:r>
            <a:r>
              <a:rPr lang="en-US" sz="2400"/>
              <a:t>Submit a copy of the SRC Behavioral Notes and completed Request and Attestation Form to the DA by these dates:</a:t>
            </a:r>
          </a:p>
          <a:p>
            <a:pPr marL="800100" lvl="1" indent="-342900">
              <a:buFont typeface="Courier New" panose="02070309020205020404" pitchFamily="49" charset="0"/>
              <a:buChar char="o"/>
            </a:pPr>
            <a:r>
              <a:rPr lang="en-US" sz="2400"/>
              <a:t>January 5, 2026 – CAAELP</a:t>
            </a:r>
          </a:p>
          <a:p>
            <a:pPr marL="800100" lvl="1" indent="-342900">
              <a:buFont typeface="Courier New" panose="02070309020205020404" pitchFamily="49" charset="0"/>
              <a:buChar char="o"/>
            </a:pPr>
            <a:r>
              <a:rPr lang="en-US" sz="2400"/>
              <a:t>February 2, 2026 – CTAA/CTAS</a:t>
            </a:r>
          </a:p>
        </p:txBody>
      </p:sp>
      <p:pic>
        <p:nvPicPr>
          <p:cNvPr id="4" name="Picture 3">
            <a:extLst>
              <a:ext uri="{FF2B5EF4-FFF2-40B4-BE49-F238E27FC236}">
                <a16:creationId xmlns:a16="http://schemas.microsoft.com/office/drawing/2014/main" id="{EA18B0AC-FAF6-B939-5B9D-ADEBC5B7B397}"/>
              </a:ext>
              <a:ext uri="{C183D7F6-B498-43B3-948B-1728B52AA6E4}">
                <adec:decorative xmlns:adec="http://schemas.microsoft.com/office/drawing/2017/decorative" val="1"/>
              </a:ext>
            </a:extLst>
          </p:cNvPr>
          <p:cNvPicPr>
            <a:picLocks noChangeAspect="1"/>
          </p:cNvPicPr>
          <p:nvPr/>
        </p:nvPicPr>
        <p:blipFill>
          <a:blip r:embed="rId3"/>
          <a:srcRect l="6547"/>
          <a:stretch/>
        </p:blipFill>
        <p:spPr>
          <a:xfrm>
            <a:off x="7939475" y="1518855"/>
            <a:ext cx="3716067" cy="5212080"/>
          </a:xfrm>
          <a:prstGeom prst="rect">
            <a:avLst/>
          </a:prstGeom>
          <a:ln>
            <a:solidFill>
              <a:schemeClr val="accent1">
                <a:shade val="15000"/>
              </a:schemeClr>
            </a:solidFill>
          </a:ln>
        </p:spPr>
      </p:pic>
      <p:sp>
        <p:nvSpPr>
          <p:cNvPr id="3" name="Arrow: Right 2">
            <a:extLst>
              <a:ext uri="{FF2B5EF4-FFF2-40B4-BE49-F238E27FC236}">
                <a16:creationId xmlns:a16="http://schemas.microsoft.com/office/drawing/2014/main" id="{448312DB-E092-A987-DC84-98B7D966C118}"/>
              </a:ext>
              <a:ext uri="{C183D7F6-B498-43B3-948B-1728B52AA6E4}">
                <adec:decorative xmlns:adec="http://schemas.microsoft.com/office/drawing/2017/decorative" val="1"/>
              </a:ext>
            </a:extLst>
          </p:cNvPr>
          <p:cNvSpPr/>
          <p:nvPr/>
        </p:nvSpPr>
        <p:spPr>
          <a:xfrm>
            <a:off x="6583680" y="3575870"/>
            <a:ext cx="988828" cy="715570"/>
          </a:xfrm>
          <a:prstGeom prst="rightArrow">
            <a:avLst/>
          </a:prstGeom>
          <a:solidFill>
            <a:srgbClr val="0563C1"/>
          </a:solidFill>
          <a:ln>
            <a:solidFill>
              <a:srgbClr val="4472C4"/>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03244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22D51-6B8B-64CC-8522-9DCB676E85F3}"/>
            </a:ext>
          </a:extLst>
        </p:cNvPr>
        <p:cNvGrpSpPr/>
        <p:nvPr/>
      </p:nvGrpSpPr>
      <p:grpSpPr>
        <a:xfrm>
          <a:off x="0" y="0"/>
          <a:ext cx="0" cy="0"/>
          <a:chOff x="0" y="0"/>
          <a:chExt cx="0" cy="0"/>
        </a:xfrm>
      </p:grpSpPr>
      <p:sp>
        <p:nvSpPr>
          <p:cNvPr id="2" name="Title 1" descr="SRC Eligibility Process&#10;">
            <a:extLst>
              <a:ext uri="{FF2B5EF4-FFF2-40B4-BE49-F238E27FC236}">
                <a16:creationId xmlns:a16="http://schemas.microsoft.com/office/drawing/2014/main" id="{B6A96FC0-215D-1FF8-8FDB-E5B7167988ED}"/>
              </a:ext>
            </a:extLst>
          </p:cNvPr>
          <p:cNvSpPr>
            <a:spLocks noGrp="1"/>
          </p:cNvSpPr>
          <p:nvPr>
            <p:ph type="title"/>
          </p:nvPr>
        </p:nvSpPr>
        <p:spPr>
          <a:xfrm>
            <a:off x="0" y="0"/>
            <a:ext cx="12192000" cy="1427525"/>
          </a:xfrm>
        </p:spPr>
        <p:txBody>
          <a:bodyPr>
            <a:noAutofit/>
          </a:bodyPr>
          <a:lstStyle/>
          <a:p>
            <a:r>
              <a:rPr lang="en-US" sz="3600">
                <a:solidFill>
                  <a:schemeClr val="bg1"/>
                </a:solidFill>
                <a:latin typeface="+mn-lt"/>
                <a:cs typeface="Arial"/>
              </a:rPr>
              <a:t>SRC Eligibility Process</a:t>
            </a:r>
            <a:endParaRPr lang="en-US" sz="2800">
              <a:latin typeface="+mn-lt"/>
            </a:endParaRPr>
          </a:p>
        </p:txBody>
      </p:sp>
      <p:sp>
        <p:nvSpPr>
          <p:cNvPr id="3" name="Content Placeholder 2" descr="&#10;">
            <a:extLst>
              <a:ext uri="{FF2B5EF4-FFF2-40B4-BE49-F238E27FC236}">
                <a16:creationId xmlns:a16="http://schemas.microsoft.com/office/drawing/2014/main" id="{B22FD30E-48CA-C1AF-8106-C608F60A5C66}"/>
              </a:ext>
            </a:extLst>
          </p:cNvPr>
          <p:cNvSpPr>
            <a:spLocks noGrp="1"/>
          </p:cNvSpPr>
          <p:nvPr>
            <p:ph sz="half" idx="2"/>
          </p:nvPr>
        </p:nvSpPr>
        <p:spPr>
          <a:xfrm>
            <a:off x="213756" y="1718976"/>
            <a:ext cx="8288976" cy="4839171"/>
          </a:xfrm>
        </p:spPr>
        <p:txBody>
          <a:bodyPr vert="horz" wrap="square" lIns="91440" tIns="45720" rIns="91440" bIns="45720" rtlCol="0" anchor="t">
            <a:noAutofit/>
          </a:bodyPr>
          <a:lstStyle/>
          <a:p>
            <a:pPr marL="0" indent="0" fontAlgn="base">
              <a:buNone/>
            </a:pPr>
            <a:r>
              <a:rPr lang="en-US" sz="2200">
                <a:latin typeface="+mn-lt"/>
              </a:rPr>
              <a:t>The student is </a:t>
            </a:r>
            <a:r>
              <a:rPr lang="en-US" sz="2200" b="1">
                <a:latin typeface="+mn-lt"/>
              </a:rPr>
              <a:t>ineligible for the ESR </a:t>
            </a:r>
            <a:r>
              <a:rPr lang="en-US" sz="2200">
                <a:latin typeface="+mn-lt"/>
              </a:rPr>
              <a:t>if they communicate a response to </a:t>
            </a:r>
            <a:r>
              <a:rPr lang="en-US" sz="2200" u="sng">
                <a:latin typeface="+mn-lt"/>
              </a:rPr>
              <a:t>any</a:t>
            </a:r>
            <a:r>
              <a:rPr lang="en-US" sz="2200">
                <a:latin typeface="+mn-lt"/>
              </a:rPr>
              <a:t> of the three items during </a:t>
            </a:r>
            <a:r>
              <a:rPr lang="en-US" sz="2200" u="sng">
                <a:latin typeface="+mn-lt"/>
              </a:rPr>
              <a:t>any</a:t>
            </a:r>
            <a:r>
              <a:rPr lang="en-US" sz="2200">
                <a:latin typeface="+mn-lt"/>
              </a:rPr>
              <a:t> of the three SRC administrations.​ (Responses do not have to be correct.)</a:t>
            </a:r>
            <a:endParaRPr lang="en-US" sz="2200">
              <a:latin typeface="+mn-lt"/>
              <a:ea typeface="Calibri"/>
              <a:cs typeface="Calibri"/>
            </a:endParaRPr>
          </a:p>
          <a:p>
            <a:pPr fontAlgn="base"/>
            <a:r>
              <a:rPr lang="en-US" sz="2200">
                <a:latin typeface="+mn-lt"/>
              </a:rPr>
              <a:t>The trained TEA will discontinue the SRC administration. ​</a:t>
            </a:r>
            <a:endParaRPr lang="en-US" sz="2200">
              <a:latin typeface="+mn-lt"/>
              <a:ea typeface="Calibri"/>
              <a:cs typeface="Calibri"/>
            </a:endParaRPr>
          </a:p>
          <a:p>
            <a:pPr fontAlgn="base"/>
            <a:r>
              <a:rPr lang="en-US" sz="2200">
                <a:latin typeface="+mn-lt"/>
              </a:rPr>
              <a:t>The student will participate in the </a:t>
            </a:r>
            <a:endParaRPr lang="en-US" sz="2200">
              <a:latin typeface="+mn-lt"/>
              <a:ea typeface="Calibri"/>
              <a:cs typeface="Calibri"/>
            </a:endParaRPr>
          </a:p>
          <a:p>
            <a:pPr lvl="1" fontAlgn="base">
              <a:buFont typeface="Courier New" panose="02070309020205020404" pitchFamily="49" charset="0"/>
              <a:buChar char="o"/>
            </a:pPr>
            <a:r>
              <a:rPr lang="en-US" sz="2200">
                <a:latin typeface="+mn-lt"/>
              </a:rPr>
              <a:t>CTAA (Grades 3-8, 11) and </a:t>
            </a:r>
            <a:endParaRPr lang="en-US" sz="2200">
              <a:latin typeface="+mn-lt"/>
              <a:ea typeface="Calibri"/>
              <a:cs typeface="Calibri"/>
            </a:endParaRPr>
          </a:p>
          <a:p>
            <a:pPr lvl="1" fontAlgn="base">
              <a:buFont typeface="Courier New" panose="02070309020205020404" pitchFamily="49" charset="0"/>
              <a:buChar char="o"/>
            </a:pPr>
            <a:r>
              <a:rPr lang="en-US" sz="2200">
                <a:latin typeface="+mn-lt"/>
              </a:rPr>
              <a:t>CTAS (Grades 5, 8, or 11), and </a:t>
            </a:r>
            <a:endParaRPr lang="en-US" sz="2200">
              <a:latin typeface="+mn-lt"/>
              <a:ea typeface="Calibri"/>
              <a:cs typeface="Calibri"/>
            </a:endParaRPr>
          </a:p>
          <a:p>
            <a:pPr lvl="1" fontAlgn="base">
              <a:buFont typeface="Courier New" panose="02070309020205020404" pitchFamily="49" charset="0"/>
              <a:buChar char="o"/>
            </a:pPr>
            <a:r>
              <a:rPr lang="en-US" sz="2200">
                <a:latin typeface="+mn-lt"/>
              </a:rPr>
              <a:t>CAAELP (K-12) if they are EL/ML.</a:t>
            </a:r>
            <a:endParaRPr lang="en-US" sz="2200">
              <a:latin typeface="+mn-lt"/>
              <a:ea typeface="Calibri"/>
              <a:cs typeface="Calibri"/>
            </a:endParaRPr>
          </a:p>
          <a:p>
            <a:pPr marL="0" indent="0" fontAlgn="base">
              <a:buNone/>
            </a:pPr>
            <a:r>
              <a:rPr lang="en-US" sz="2200">
                <a:latin typeface="+mn-lt"/>
              </a:rPr>
              <a:t>Refer to </a:t>
            </a:r>
            <a:r>
              <a:rPr lang="en-US" sz="2200">
                <a:latin typeface="+mn-lt"/>
                <a:hlinkClick r:id="rId3"/>
              </a:rPr>
              <a:t>CTAA Assessing Students who are Blind, Deaf, or Deaf-Blind Additional Guidance</a:t>
            </a:r>
            <a:r>
              <a:rPr lang="en-US" sz="2200">
                <a:latin typeface="+mn-lt"/>
              </a:rPr>
              <a:t>, the </a:t>
            </a:r>
            <a:r>
              <a:rPr lang="en-US" sz="2200">
                <a:latin typeface="+mn-lt"/>
                <a:hlinkClick r:id="rId4"/>
              </a:rPr>
              <a:t>CTAS Assessing Students who are Blind, Deaf, or Deaf-Blind Additional Guidance</a:t>
            </a:r>
            <a:r>
              <a:rPr lang="en-US" sz="2200">
                <a:latin typeface="+mn-lt"/>
              </a:rPr>
              <a:t>, and the </a:t>
            </a:r>
            <a:r>
              <a:rPr lang="en-US" sz="2200">
                <a:latin typeface="+mn-lt"/>
                <a:hlinkClick r:id="rId5"/>
              </a:rPr>
              <a:t>CAAELP Accessibility and Accommodations Manual </a:t>
            </a:r>
            <a:r>
              <a:rPr lang="en-US" sz="2200">
                <a:latin typeface="+mn-lt"/>
              </a:rPr>
              <a:t>for information on accessibility.</a:t>
            </a:r>
            <a:endParaRPr lang="en-US" sz="2200">
              <a:latin typeface="+mn-lt"/>
              <a:ea typeface="Calibri"/>
              <a:cs typeface="Calibri"/>
            </a:endParaRPr>
          </a:p>
        </p:txBody>
      </p:sp>
      <p:pic>
        <p:nvPicPr>
          <p:cNvPr id="5" name="Picture 4" descr="Photo of picture board">
            <a:extLst>
              <a:ext uri="{FF2B5EF4-FFF2-40B4-BE49-F238E27FC236}">
                <a16:creationId xmlns:a16="http://schemas.microsoft.com/office/drawing/2014/main" id="{FA7EDA13-8F5A-9931-BB29-A5361D220B35}"/>
              </a:ext>
            </a:extLst>
          </p:cNvPr>
          <p:cNvPicPr>
            <a:picLocks noChangeAspect="1"/>
          </p:cNvPicPr>
          <p:nvPr/>
        </p:nvPicPr>
        <p:blipFill>
          <a:blip r:embed="rId6"/>
          <a:stretch>
            <a:fillRect/>
          </a:stretch>
        </p:blipFill>
        <p:spPr>
          <a:xfrm>
            <a:off x="7799169" y="2459219"/>
            <a:ext cx="4202166" cy="2505291"/>
          </a:xfrm>
          <a:prstGeom prst="rect">
            <a:avLst/>
          </a:prstGeom>
          <a:ln>
            <a:solidFill>
              <a:schemeClr val="accent1">
                <a:shade val="15000"/>
              </a:schemeClr>
            </a:solidFill>
          </a:ln>
        </p:spPr>
      </p:pic>
    </p:spTree>
    <p:extLst>
      <p:ext uri="{BB962C8B-B14F-4D97-AF65-F5344CB8AC3E}">
        <p14:creationId xmlns:p14="http://schemas.microsoft.com/office/powerpoint/2010/main" val="226458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4D4DB-DB6D-A2CC-14B8-E7882E71EE36}"/>
            </a:ext>
          </a:extLst>
        </p:cNvPr>
        <p:cNvGrpSpPr/>
        <p:nvPr/>
      </p:nvGrpSpPr>
      <p:grpSpPr>
        <a:xfrm>
          <a:off x="0" y="0"/>
          <a:ext cx="0" cy="0"/>
          <a:chOff x="0" y="0"/>
          <a:chExt cx="0" cy="0"/>
        </a:xfrm>
      </p:grpSpPr>
      <p:sp>
        <p:nvSpPr>
          <p:cNvPr id="2" name="Title 1" descr="SRC Eligibility Process&#10;">
            <a:extLst>
              <a:ext uri="{FF2B5EF4-FFF2-40B4-BE49-F238E27FC236}">
                <a16:creationId xmlns:a16="http://schemas.microsoft.com/office/drawing/2014/main" id="{D58FAD0E-9E49-9E6A-0CD7-E6A88091D364}"/>
              </a:ext>
              <a:ext uri="{C183D7F6-B498-43B3-948B-1728B52AA6E4}">
                <adec:decorative xmlns:adec="http://schemas.microsoft.com/office/drawing/2017/decorative" val="0"/>
              </a:ext>
            </a:extLst>
          </p:cNvPr>
          <p:cNvSpPr>
            <a:spLocks noGrp="1"/>
          </p:cNvSpPr>
          <p:nvPr>
            <p:ph type="title"/>
          </p:nvPr>
        </p:nvSpPr>
        <p:spPr>
          <a:xfrm>
            <a:off x="0" y="0"/>
            <a:ext cx="12192000" cy="1401288"/>
          </a:xfrm>
        </p:spPr>
        <p:txBody>
          <a:bodyPr>
            <a:noAutofit/>
          </a:bodyPr>
          <a:lstStyle/>
          <a:p>
            <a:r>
              <a:rPr lang="en-US" sz="3600">
                <a:solidFill>
                  <a:schemeClr val="bg1"/>
                </a:solidFill>
                <a:latin typeface="+mn-lt"/>
                <a:cs typeface="Arial"/>
              </a:rPr>
              <a:t>If the Student Doesn’t Qualify</a:t>
            </a:r>
            <a:endParaRPr lang="en-US" sz="3600">
              <a:latin typeface="+mn-lt"/>
            </a:endParaRPr>
          </a:p>
        </p:txBody>
      </p:sp>
      <p:sp>
        <p:nvSpPr>
          <p:cNvPr id="3" name="Content Placeholder 2" descr="&#10;">
            <a:extLst>
              <a:ext uri="{FF2B5EF4-FFF2-40B4-BE49-F238E27FC236}">
                <a16:creationId xmlns:a16="http://schemas.microsoft.com/office/drawing/2014/main" id="{2BCD2ABA-21DC-19A1-7CF4-17C0D186B1BB}"/>
              </a:ext>
              <a:ext uri="{C183D7F6-B498-43B3-948B-1728B52AA6E4}">
                <adec:decorative xmlns:adec="http://schemas.microsoft.com/office/drawing/2017/decorative" val="0"/>
              </a:ext>
            </a:extLst>
          </p:cNvPr>
          <p:cNvSpPr>
            <a:spLocks noGrp="1"/>
          </p:cNvSpPr>
          <p:nvPr>
            <p:ph sz="half" idx="2"/>
          </p:nvPr>
        </p:nvSpPr>
        <p:spPr>
          <a:xfrm>
            <a:off x="914400" y="1669496"/>
            <a:ext cx="8393723" cy="4973444"/>
          </a:xfrm>
        </p:spPr>
        <p:txBody>
          <a:bodyPr vert="horz" wrap="square" lIns="91440" tIns="45720" rIns="91440" bIns="45720" rtlCol="0" anchor="t">
            <a:noAutofit/>
          </a:bodyPr>
          <a:lstStyle/>
          <a:p>
            <a:pPr fontAlgn="base"/>
            <a:r>
              <a:rPr lang="en-US">
                <a:latin typeface="+mn-lt"/>
              </a:rPr>
              <a:t>Review and determine the access points used for the students to access their instruction within the learning environment. ​</a:t>
            </a:r>
          </a:p>
          <a:p>
            <a:pPr fontAlgn="base"/>
            <a:r>
              <a:rPr lang="en-US">
                <a:latin typeface="+mn-lt"/>
              </a:rPr>
              <a:t>Understand accessibility supports including assistive technology that may be available for that student to access the learning environment, including curriculum and social emotional learning.​</a:t>
            </a:r>
          </a:p>
          <a:p>
            <a:pPr fontAlgn="base"/>
            <a:r>
              <a:rPr lang="en-US">
                <a:latin typeface="+mn-lt"/>
              </a:rPr>
              <a:t>Based on accessibility supports utilized throughout instruction, review designated supports and accommodations associated with each applicable standard assessment. ​</a:t>
            </a:r>
          </a:p>
          <a:p>
            <a:pPr fontAlgn="base"/>
            <a:r>
              <a:rPr lang="en-US">
                <a:latin typeface="+mn-lt"/>
              </a:rPr>
              <a:t>Trial practice and training tests with appropriate supports and accommodations to gather information and evaluate student need.</a:t>
            </a:r>
          </a:p>
        </p:txBody>
      </p:sp>
      <p:pic>
        <p:nvPicPr>
          <p:cNvPr id="7" name="Picture 6">
            <a:hlinkClick r:id="rId3"/>
            <a:extLst>
              <a:ext uri="{FF2B5EF4-FFF2-40B4-BE49-F238E27FC236}">
                <a16:creationId xmlns:a16="http://schemas.microsoft.com/office/drawing/2014/main" id="{9912A794-5F68-AD78-62A0-E91089B4D21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547440" y="2280139"/>
            <a:ext cx="2281145" cy="1759504"/>
          </a:xfrm>
          <a:prstGeom prst="rect">
            <a:avLst/>
          </a:prstGeom>
          <a:ln>
            <a:solidFill>
              <a:schemeClr val="accent1">
                <a:shade val="15000"/>
              </a:schemeClr>
            </a:solidFill>
          </a:ln>
        </p:spPr>
      </p:pic>
      <p:sp>
        <p:nvSpPr>
          <p:cNvPr id="9" name="TextBox 8">
            <a:extLst>
              <a:ext uri="{FF2B5EF4-FFF2-40B4-BE49-F238E27FC236}">
                <a16:creationId xmlns:a16="http://schemas.microsoft.com/office/drawing/2014/main" id="{473B4AF2-C838-2FD3-7DAD-9D7BE72437DE}"/>
              </a:ext>
              <a:ext uri="{C183D7F6-B498-43B3-948B-1728B52AA6E4}">
                <adec:decorative xmlns:adec="http://schemas.microsoft.com/office/drawing/2017/decorative" val="1"/>
              </a:ext>
            </a:extLst>
          </p:cNvPr>
          <p:cNvSpPr txBox="1"/>
          <p:nvPr/>
        </p:nvSpPr>
        <p:spPr>
          <a:xfrm>
            <a:off x="9502763" y="4272163"/>
            <a:ext cx="2310665" cy="646331"/>
          </a:xfrm>
          <a:prstGeom prst="rect">
            <a:avLst/>
          </a:prstGeom>
          <a:noFill/>
        </p:spPr>
        <p:txBody>
          <a:bodyPr wrap="square" rtlCol="0">
            <a:spAutoFit/>
          </a:bodyPr>
          <a:lstStyle/>
          <a:p>
            <a:r>
              <a:rPr lang="en-US" sz="1200"/>
              <a:t>Photo Credit from the </a:t>
            </a:r>
            <a:r>
              <a:rPr lang="en-US" sz="1200">
                <a:hlinkClick r:id="rId5"/>
              </a:rPr>
              <a:t>AAC Photo Library</a:t>
            </a:r>
            <a:r>
              <a:rPr lang="en-US" sz="1200"/>
              <a:t>; </a:t>
            </a:r>
            <a:r>
              <a:rPr lang="en-US" sz="1200">
                <a:hlinkClick r:id="rId6"/>
              </a:rPr>
              <a:t>Deed - Attribution 4.0 International - Creative Commons</a:t>
            </a:r>
            <a:endParaRPr lang="en-US" sz="1200"/>
          </a:p>
        </p:txBody>
      </p:sp>
    </p:spTree>
    <p:extLst>
      <p:ext uri="{BB962C8B-B14F-4D97-AF65-F5344CB8AC3E}">
        <p14:creationId xmlns:p14="http://schemas.microsoft.com/office/powerpoint/2010/main" val="227883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5FA98-061D-EF38-76BD-730C08BDDF03}"/>
            </a:ext>
          </a:extLst>
        </p:cNvPr>
        <p:cNvGrpSpPr/>
        <p:nvPr/>
      </p:nvGrpSpPr>
      <p:grpSpPr>
        <a:xfrm>
          <a:off x="0" y="0"/>
          <a:ext cx="0" cy="0"/>
          <a:chOff x="0" y="0"/>
          <a:chExt cx="0" cy="0"/>
        </a:xfrm>
      </p:grpSpPr>
      <p:sp>
        <p:nvSpPr>
          <p:cNvPr id="2" name="Title 1" descr="Guidance for District Administrators">
            <a:extLst>
              <a:ext uri="{FF2B5EF4-FFF2-40B4-BE49-F238E27FC236}">
                <a16:creationId xmlns:a16="http://schemas.microsoft.com/office/drawing/2014/main" id="{1E7EDC74-3DF2-4714-95B8-AE4B7AC5E383}"/>
              </a:ext>
            </a:extLst>
          </p:cNvPr>
          <p:cNvSpPr>
            <a:spLocks noGrp="1"/>
          </p:cNvSpPr>
          <p:nvPr>
            <p:ph type="title"/>
          </p:nvPr>
        </p:nvSpPr>
        <p:spPr>
          <a:xfrm>
            <a:off x="0" y="0"/>
            <a:ext cx="12192000" cy="1401288"/>
          </a:xfrm>
        </p:spPr>
        <p:txBody>
          <a:bodyPr>
            <a:noAutofit/>
          </a:bodyPr>
          <a:lstStyle/>
          <a:p>
            <a:r>
              <a:rPr lang="en-US" sz="3600">
                <a:solidFill>
                  <a:schemeClr val="bg1"/>
                </a:solidFill>
                <a:latin typeface="+mn-lt"/>
                <a:cs typeface="Arial"/>
              </a:rPr>
              <a:t>Guidance for District Administrators</a:t>
            </a:r>
            <a:endParaRPr lang="en-US" sz="3600">
              <a:latin typeface="+mn-lt"/>
            </a:endParaRPr>
          </a:p>
        </p:txBody>
      </p:sp>
      <p:sp>
        <p:nvSpPr>
          <p:cNvPr id="3" name="Content Placeholder 2" descr="&#10;">
            <a:extLst>
              <a:ext uri="{FF2B5EF4-FFF2-40B4-BE49-F238E27FC236}">
                <a16:creationId xmlns:a16="http://schemas.microsoft.com/office/drawing/2014/main" id="{BCFB3418-4245-BA78-E9C0-F796E11FCE2E}"/>
              </a:ext>
            </a:extLst>
          </p:cNvPr>
          <p:cNvSpPr>
            <a:spLocks noGrp="1"/>
          </p:cNvSpPr>
          <p:nvPr>
            <p:ph sz="half" idx="2"/>
          </p:nvPr>
        </p:nvSpPr>
        <p:spPr>
          <a:xfrm>
            <a:off x="486888" y="1706816"/>
            <a:ext cx="7114751" cy="4481779"/>
          </a:xfrm>
        </p:spPr>
        <p:txBody>
          <a:bodyPr vert="horz" wrap="square" lIns="91440" tIns="45720" rIns="91440" bIns="45720" rtlCol="0" anchor="t">
            <a:noAutofit/>
          </a:bodyPr>
          <a:lstStyle/>
          <a:p>
            <a:pPr marL="274320" lvl="1" indent="-274320">
              <a:spcBef>
                <a:spcPts val="600"/>
              </a:spcBef>
            </a:pPr>
            <a:r>
              <a:rPr lang="en-US" sz="2200">
                <a:latin typeface="+mn-lt"/>
              </a:rPr>
              <a:t>First, verify that the student’s Alternate Assessment Indicator is activated to Yes in TIDE. </a:t>
            </a:r>
          </a:p>
          <a:p>
            <a:pPr marL="274320" lvl="1" indent="-274320">
              <a:spcBef>
                <a:spcPts val="600"/>
              </a:spcBef>
            </a:pPr>
            <a:r>
              <a:rPr lang="en-US" sz="2200">
                <a:latin typeface="+mn-lt"/>
              </a:rPr>
              <a:t>Review the ESR Request and Attestation Form for accuracy and completion (e.g., SASID, dates, signatures).</a:t>
            </a:r>
          </a:p>
          <a:p>
            <a:pPr marL="274320" lvl="1" indent="-274320">
              <a:spcBef>
                <a:spcPts val="600"/>
              </a:spcBef>
            </a:pPr>
            <a:r>
              <a:rPr lang="en-US" sz="2200">
                <a:latin typeface="+mn-lt"/>
              </a:rPr>
              <a:t>Follow the steps outlined in the </a:t>
            </a:r>
            <a:r>
              <a:rPr lang="en-US" sz="2200">
                <a:latin typeface="+mn-lt"/>
                <a:hlinkClick r:id="rId3"/>
              </a:rPr>
              <a:t>How to Submit the Student Response Check and Early Stopping Rule (ESR) Request and Attestation Form in TIDE.</a:t>
            </a:r>
            <a:endParaRPr lang="en-US" sz="2200">
              <a:latin typeface="+mn-lt"/>
            </a:endParaRPr>
          </a:p>
          <a:p>
            <a:pPr marL="274320" indent="-274320">
              <a:spcBef>
                <a:spcPts val="600"/>
              </a:spcBef>
            </a:pPr>
            <a:r>
              <a:rPr lang="en-US" sz="2200">
                <a:latin typeface="+mn-lt"/>
                <a:ea typeface="+mn-lt"/>
                <a:cs typeface="+mn-lt"/>
              </a:rPr>
              <a:t>Submit the SRC Observational Notes and ESR Request and Attestation Form using the upload feature in the TIDE Form by the following dates:</a:t>
            </a:r>
            <a:endParaRPr lang="en-US" sz="2200">
              <a:latin typeface="+mn-lt"/>
            </a:endParaRPr>
          </a:p>
          <a:p>
            <a:pPr lvl="1" indent="-365760">
              <a:buFont typeface="Courier New" panose="02070309020205020404" pitchFamily="49" charset="0"/>
              <a:buChar char="o"/>
            </a:pPr>
            <a:r>
              <a:rPr lang="en-US" sz="2200">
                <a:latin typeface="+mn-lt"/>
              </a:rPr>
              <a:t>CAAELP - No later than January 12, 2026</a:t>
            </a:r>
          </a:p>
          <a:p>
            <a:pPr lvl="1" indent="-365760">
              <a:buFont typeface="Courier New" panose="02070309020205020404" pitchFamily="49" charset="0"/>
              <a:buChar char="o"/>
            </a:pPr>
            <a:r>
              <a:rPr lang="en-US" sz="2200">
                <a:latin typeface="+mn-lt"/>
                <a:ea typeface="+mn-lt"/>
                <a:cs typeface="+mn-lt"/>
              </a:rPr>
              <a:t>CTAA/CTAS - </a:t>
            </a:r>
            <a:r>
              <a:rPr lang="en-US" sz="2200">
                <a:latin typeface="+mn-lt"/>
              </a:rPr>
              <a:t>No later than March 2, 2026</a:t>
            </a:r>
          </a:p>
          <a:p>
            <a:pPr marL="0" lvl="1" indent="0">
              <a:buNone/>
            </a:pPr>
            <a:endParaRPr lang="en-US">
              <a:latin typeface="+mn-lt"/>
            </a:endParaRPr>
          </a:p>
        </p:txBody>
      </p:sp>
      <p:pic>
        <p:nvPicPr>
          <p:cNvPr id="8" name="Picture 7" descr="Image of the DA resource: How to Submit the Student Response Check (SRC) and EArly Stopping Rule (ESR) Request and Attestation Form in TIDE">
            <a:hlinkClick r:id="rId3"/>
            <a:extLst>
              <a:ext uri="{FF2B5EF4-FFF2-40B4-BE49-F238E27FC236}">
                <a16:creationId xmlns:a16="http://schemas.microsoft.com/office/drawing/2014/main" id="{CF46A89E-5685-29BD-5DB6-2D7B5C75DB2C}"/>
              </a:ext>
            </a:extLst>
          </p:cNvPr>
          <p:cNvPicPr>
            <a:picLocks noChangeAspect="1"/>
          </p:cNvPicPr>
          <p:nvPr/>
        </p:nvPicPr>
        <p:blipFill>
          <a:blip r:embed="rId4"/>
          <a:stretch>
            <a:fillRect/>
          </a:stretch>
        </p:blipFill>
        <p:spPr>
          <a:xfrm>
            <a:off x="7601639" y="1528686"/>
            <a:ext cx="4331943" cy="5120640"/>
          </a:xfrm>
          <a:prstGeom prst="rect">
            <a:avLst/>
          </a:prstGeom>
          <a:ln>
            <a:solidFill>
              <a:schemeClr val="accent1">
                <a:shade val="15000"/>
              </a:schemeClr>
            </a:solidFill>
          </a:ln>
        </p:spPr>
      </p:pic>
    </p:spTree>
    <p:extLst>
      <p:ext uri="{BB962C8B-B14F-4D97-AF65-F5344CB8AC3E}">
        <p14:creationId xmlns:p14="http://schemas.microsoft.com/office/powerpoint/2010/main" val="383469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0A9CD-C8B7-6EE1-C0D8-8EADACA93DD2}"/>
            </a:ext>
          </a:extLst>
        </p:cNvPr>
        <p:cNvGrpSpPr/>
        <p:nvPr/>
      </p:nvGrpSpPr>
      <p:grpSpPr>
        <a:xfrm>
          <a:off x="0" y="0"/>
          <a:ext cx="0" cy="0"/>
          <a:chOff x="0" y="0"/>
          <a:chExt cx="0" cy="0"/>
        </a:xfrm>
      </p:grpSpPr>
      <p:sp>
        <p:nvSpPr>
          <p:cNvPr id="2" name="Title 1" descr="Checking ESR Status in TIDE">
            <a:extLst>
              <a:ext uri="{FF2B5EF4-FFF2-40B4-BE49-F238E27FC236}">
                <a16:creationId xmlns:a16="http://schemas.microsoft.com/office/drawing/2014/main" id="{DCFA8259-608C-54CD-48F7-F21E22109AF4}"/>
              </a:ext>
            </a:extLst>
          </p:cNvPr>
          <p:cNvSpPr>
            <a:spLocks noGrp="1"/>
          </p:cNvSpPr>
          <p:nvPr>
            <p:ph type="title"/>
          </p:nvPr>
        </p:nvSpPr>
        <p:spPr>
          <a:xfrm>
            <a:off x="0" y="0"/>
            <a:ext cx="12192000" cy="1401288"/>
          </a:xfrm>
        </p:spPr>
        <p:txBody>
          <a:bodyPr>
            <a:noAutofit/>
          </a:bodyPr>
          <a:lstStyle/>
          <a:p>
            <a:r>
              <a:rPr lang="en-US" sz="3600">
                <a:solidFill>
                  <a:schemeClr val="bg1"/>
                </a:solidFill>
                <a:latin typeface="+mn-lt"/>
                <a:cs typeface="Arial"/>
              </a:rPr>
              <a:t>Checking ESR Status in TIDE</a:t>
            </a:r>
            <a:endParaRPr lang="en-US" sz="3600">
              <a:latin typeface="+mn-lt"/>
            </a:endParaRPr>
          </a:p>
        </p:txBody>
      </p:sp>
      <p:sp>
        <p:nvSpPr>
          <p:cNvPr id="3" name="Content Placeholder 2" descr="Universal Tools, Designated Supports, and Accommodations can be classified into two categories:&#10;&#10;1. Embedded: Tools available through the online computer platform&#10;2. Non-Embedded: Tools provided to the student by the school/test administrator&#10;">
            <a:extLst>
              <a:ext uri="{FF2B5EF4-FFF2-40B4-BE49-F238E27FC236}">
                <a16:creationId xmlns:a16="http://schemas.microsoft.com/office/drawing/2014/main" id="{093FE738-A4C5-AE8D-E900-92DFCA30DC36}"/>
              </a:ext>
              <a:ext uri="{C183D7F6-B498-43B3-948B-1728B52AA6E4}">
                <adec:decorative xmlns:adec="http://schemas.microsoft.com/office/drawing/2017/decorative" val="0"/>
              </a:ext>
            </a:extLst>
          </p:cNvPr>
          <p:cNvSpPr>
            <a:spLocks noGrp="1"/>
          </p:cNvSpPr>
          <p:nvPr>
            <p:ph sz="half" idx="2"/>
          </p:nvPr>
        </p:nvSpPr>
        <p:spPr>
          <a:xfrm>
            <a:off x="1066800" y="1616749"/>
            <a:ext cx="10058400" cy="3500090"/>
          </a:xfrm>
        </p:spPr>
        <p:txBody>
          <a:bodyPr vert="horz" wrap="square" lIns="91440" tIns="45720" rIns="91440" bIns="45720" rtlCol="0" anchor="t">
            <a:noAutofit/>
          </a:bodyPr>
          <a:lstStyle/>
          <a:p>
            <a:pPr fontAlgn="base"/>
            <a:r>
              <a:rPr lang="en-US" sz="2300">
                <a:latin typeface="+mn-lt"/>
              </a:rPr>
              <a:t>DAs in TIDE will receive an email notification from Cambium Assessment on the reviewed status of the ESR. </a:t>
            </a:r>
          </a:p>
          <a:p>
            <a:pPr fontAlgn="base"/>
            <a:r>
              <a:rPr lang="en-US" sz="2300">
                <a:latin typeface="+mn-lt"/>
              </a:rPr>
              <a:t>All educators with access to TIDE can check the student’s ESR status by searching the student and viewing the student dashboard. If the student has been approved for an ESR, “Yes” will be indicated in TIDE. </a:t>
            </a:r>
          </a:p>
          <a:p>
            <a:pPr fontAlgn="base"/>
            <a:r>
              <a:rPr lang="en-US" sz="2300">
                <a:latin typeface="+mn-lt"/>
              </a:rPr>
              <a:t>If the student has been approved for an ESR, </a:t>
            </a:r>
            <a:r>
              <a:rPr lang="en-US" sz="2300" b="1" u="sng">
                <a:latin typeface="+mn-lt"/>
              </a:rPr>
              <a:t>no</a:t>
            </a:r>
            <a:r>
              <a:rPr lang="en-US" sz="2300">
                <a:latin typeface="+mn-lt"/>
              </a:rPr>
              <a:t> further action is required by the TEA.</a:t>
            </a:r>
            <a:r>
              <a:rPr lang="en-US" sz="2300" b="1">
                <a:latin typeface="+mn-lt"/>
              </a:rPr>
              <a:t> TEAs should not open or attempt any tests with the student during the assessment window. The student will count as a test participation through the approved ESR, and their tests will be closed out by Cambium Assessment.</a:t>
            </a:r>
            <a:r>
              <a:rPr lang="en-US" sz="2300">
                <a:latin typeface="+mn-lt"/>
              </a:rPr>
              <a:t>​</a:t>
            </a:r>
          </a:p>
          <a:p>
            <a:pPr marL="0" indent="0">
              <a:buNone/>
            </a:pPr>
            <a:endParaRPr lang="en-US" sz="2300">
              <a:ea typeface="+mn-lt"/>
              <a:cs typeface="+mn-lt"/>
            </a:endParaRPr>
          </a:p>
        </p:txBody>
      </p:sp>
      <p:pic>
        <p:nvPicPr>
          <p:cNvPr id="4098" name="Picture 2">
            <a:extLst>
              <a:ext uri="{FF2B5EF4-FFF2-40B4-BE49-F238E27FC236}">
                <a16:creationId xmlns:a16="http://schemas.microsoft.com/office/drawing/2014/main" id="{B457E930-4580-06BA-224A-568BB730A7E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3981" y="5241251"/>
            <a:ext cx="4184773" cy="152569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74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180E93-DEA1-EC58-01F2-6662853AAB8A}"/>
              </a:ext>
            </a:extLst>
          </p:cNvPr>
          <p:cNvSpPr>
            <a:spLocks noGrp="1"/>
          </p:cNvSpPr>
          <p:nvPr>
            <p:ph type="title"/>
          </p:nvPr>
        </p:nvSpPr>
        <p:spPr>
          <a:xfrm>
            <a:off x="0" y="0"/>
            <a:ext cx="12192000" cy="1401288"/>
          </a:xfrm>
          <a:prstGeom prst="rect">
            <a:avLst/>
          </a:prstGeom>
          <a:noFill/>
          <a:ln w="12700" cap="flat" cmpd="sng" algn="ctr">
            <a:solidFill>
              <a:schemeClr val="dk1">
                <a:shade val="15000"/>
              </a:schemeClr>
            </a:solidFill>
            <a:prstDash val="solid"/>
            <a:miter lim="800000"/>
          </a:ln>
          <a:effectLst/>
        </p:spPr>
        <p:style>
          <a:lnRef idx="2">
            <a:schemeClr val="dk1">
              <a:shade val="15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a:solidFill>
                  <a:schemeClr val="bg1"/>
                </a:solidFill>
                <a:latin typeface="+mn-lt"/>
              </a:rPr>
              <a:t>Part B: </a:t>
            </a:r>
            <a:r>
              <a:rPr kumimoji="0" lang="en-US" sz="3600" b="1" i="0" u="none" strike="noStrike" kern="1200" cap="none" spc="0" normalizeH="0" baseline="0" noProof="0">
                <a:ln>
                  <a:noFill/>
                </a:ln>
                <a:solidFill>
                  <a:schemeClr val="bg1"/>
                </a:solidFill>
                <a:effectLst/>
                <a:uLnTx/>
                <a:uFillTx/>
                <a:latin typeface="+mn-lt"/>
                <a:ea typeface="+mn-ea"/>
                <a:cs typeface="+mn-cs"/>
              </a:rPr>
              <a:t>Individuals with Disabilities </a:t>
            </a:r>
            <a:br>
              <a:rPr kumimoji="0" lang="en-US" sz="3600" b="1" i="0" u="none" strike="noStrike" kern="1200" cap="none" spc="0" normalizeH="0" baseline="0" noProof="0">
                <a:ln>
                  <a:noFill/>
                </a:ln>
                <a:solidFill>
                  <a:schemeClr val="bg1"/>
                </a:solidFill>
                <a:effectLst/>
                <a:uLnTx/>
                <a:uFillTx/>
                <a:latin typeface="+mn-lt"/>
                <a:ea typeface="+mn-ea"/>
                <a:cs typeface="+mn-cs"/>
              </a:rPr>
            </a:br>
            <a:r>
              <a:rPr kumimoji="0" lang="en-US" sz="3600" b="1" i="0" u="none" strike="noStrike" kern="1200" cap="none" spc="0" normalizeH="0" baseline="0" noProof="0">
                <a:ln>
                  <a:noFill/>
                </a:ln>
                <a:solidFill>
                  <a:schemeClr val="bg1"/>
                </a:solidFill>
                <a:effectLst/>
                <a:uLnTx/>
                <a:uFillTx/>
                <a:latin typeface="+mn-lt"/>
                <a:ea typeface="+mn-ea"/>
                <a:cs typeface="+mn-cs"/>
              </a:rPr>
              <a:t>Education Act (IDEA) </a:t>
            </a:r>
          </a:p>
        </p:txBody>
      </p:sp>
      <p:sp>
        <p:nvSpPr>
          <p:cNvPr id="4" name="TextBox 3">
            <a:extLst>
              <a:ext uri="{FF2B5EF4-FFF2-40B4-BE49-F238E27FC236}">
                <a16:creationId xmlns:a16="http://schemas.microsoft.com/office/drawing/2014/main" id="{4B00DDAC-FFEF-157D-4B0A-05C8302DE9BF}"/>
              </a:ext>
            </a:extLst>
          </p:cNvPr>
          <p:cNvSpPr txBox="1"/>
          <p:nvPr/>
        </p:nvSpPr>
        <p:spPr>
          <a:xfrm>
            <a:off x="1066800" y="1976059"/>
            <a:ext cx="10058400" cy="1815882"/>
          </a:xfrm>
          <a:prstGeom prst="rect">
            <a:avLst/>
          </a:prstGeom>
          <a:noFill/>
        </p:spPr>
        <p:txBody>
          <a:bodyPr wrap="square" rtlCol="0">
            <a:spAutoFit/>
          </a:bodyPr>
          <a:lstStyle/>
          <a:p>
            <a:r>
              <a:rPr lang="en-US" sz="2800"/>
              <a:t>Regulations for Part B of the IDEA require states to make available to eligible students with significant cognitive disabilities an alternate assessment designed to measure their knowledge and skills (34 CFR §§ 200.1(d) and 300.160 (c)).</a:t>
            </a:r>
          </a:p>
        </p:txBody>
      </p:sp>
    </p:spTree>
    <p:extLst>
      <p:ext uri="{BB962C8B-B14F-4D97-AF65-F5344CB8AC3E}">
        <p14:creationId xmlns:p14="http://schemas.microsoft.com/office/powerpoint/2010/main" val="3722376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CA02C-69BA-296E-6A32-DFA8730311EF}"/>
            </a:ext>
          </a:extLst>
        </p:cNvPr>
        <p:cNvGrpSpPr/>
        <p:nvPr/>
      </p:nvGrpSpPr>
      <p:grpSpPr>
        <a:xfrm>
          <a:off x="0" y="0"/>
          <a:ext cx="0" cy="0"/>
          <a:chOff x="0" y="0"/>
          <a:chExt cx="0" cy="0"/>
        </a:xfrm>
      </p:grpSpPr>
      <p:sp>
        <p:nvSpPr>
          <p:cNvPr id="2" name="Title 1" descr="New Resource for TEAs: ESR Checklist Tool ">
            <a:extLst>
              <a:ext uri="{FF2B5EF4-FFF2-40B4-BE49-F238E27FC236}">
                <a16:creationId xmlns:a16="http://schemas.microsoft.com/office/drawing/2014/main" id="{4F7D8960-9B65-6C05-8848-DD9174CA3D65}"/>
              </a:ext>
            </a:extLst>
          </p:cNvPr>
          <p:cNvSpPr>
            <a:spLocks noGrp="1"/>
          </p:cNvSpPr>
          <p:nvPr>
            <p:ph type="title"/>
          </p:nvPr>
        </p:nvSpPr>
        <p:spPr>
          <a:xfrm>
            <a:off x="0" y="0"/>
            <a:ext cx="12191999" cy="1425039"/>
          </a:xfrm>
        </p:spPr>
        <p:txBody>
          <a:bodyPr>
            <a:noAutofit/>
          </a:bodyPr>
          <a:lstStyle/>
          <a:p>
            <a:r>
              <a:rPr lang="en-US" sz="3600">
                <a:solidFill>
                  <a:schemeClr val="bg1"/>
                </a:solidFill>
                <a:latin typeface="+mn-lt"/>
                <a:cs typeface="Arial"/>
              </a:rPr>
              <a:t>New Resource for TEAs: ESR Checklist Tool </a:t>
            </a:r>
            <a:endParaRPr lang="en-US" sz="3600">
              <a:latin typeface="+mn-lt"/>
            </a:endParaRPr>
          </a:p>
        </p:txBody>
      </p:sp>
      <p:pic>
        <p:nvPicPr>
          <p:cNvPr id="4" name="Picture 3" descr="Image of the Early Stopping Rule Checklist">
            <a:extLst>
              <a:ext uri="{FF2B5EF4-FFF2-40B4-BE49-F238E27FC236}">
                <a16:creationId xmlns:a16="http://schemas.microsoft.com/office/drawing/2014/main" id="{EACDC5BC-EFF5-1859-5F3C-12F916E99243}"/>
              </a:ext>
            </a:extLst>
          </p:cNvPr>
          <p:cNvPicPr>
            <a:picLocks noChangeAspect="1"/>
          </p:cNvPicPr>
          <p:nvPr/>
        </p:nvPicPr>
        <p:blipFill>
          <a:blip r:embed="rId3"/>
          <a:srcRect t="11422" r="321"/>
          <a:stretch>
            <a:fillRect/>
          </a:stretch>
        </p:blipFill>
        <p:spPr>
          <a:xfrm>
            <a:off x="3922304" y="1418593"/>
            <a:ext cx="4356476" cy="5332809"/>
          </a:xfrm>
          <a:prstGeom prst="rect">
            <a:avLst/>
          </a:prstGeom>
          <a:ln>
            <a:solidFill>
              <a:schemeClr val="tx1"/>
            </a:solidFill>
          </a:ln>
        </p:spPr>
      </p:pic>
    </p:spTree>
    <p:extLst>
      <p:ext uri="{BB962C8B-B14F-4D97-AF65-F5344CB8AC3E}">
        <p14:creationId xmlns:p14="http://schemas.microsoft.com/office/powerpoint/2010/main" val="310202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SDE Performance Office Contacts">
            <a:extLst>
              <a:ext uri="{FF2B5EF4-FFF2-40B4-BE49-F238E27FC236}">
                <a16:creationId xmlns:a16="http://schemas.microsoft.com/office/drawing/2014/main" id="{82F8130B-B075-BD52-3169-892C28D8ECD6}"/>
              </a:ext>
            </a:extLst>
          </p:cNvPr>
          <p:cNvSpPr>
            <a:spLocks noGrp="1"/>
          </p:cNvSpPr>
          <p:nvPr>
            <p:ph type="title"/>
          </p:nvPr>
        </p:nvSpPr>
        <p:spPr>
          <a:xfrm>
            <a:off x="0" y="0"/>
            <a:ext cx="12191999" cy="1462121"/>
          </a:xfrm>
        </p:spPr>
        <p:txBody>
          <a:bodyPr>
            <a:noAutofit/>
          </a:bodyPr>
          <a:lstStyle/>
          <a:p>
            <a:r>
              <a:rPr lang="en-US" sz="3600">
                <a:solidFill>
                  <a:srgbClr val="FFFFFF"/>
                </a:solidFill>
                <a:latin typeface="Calibri" panose="020F0502020204030204" pitchFamily="34" charset="0"/>
                <a:ea typeface="Calibri" panose="020F0502020204030204" pitchFamily="34" charset="0"/>
                <a:cs typeface="Calibri" panose="020F0502020204030204" pitchFamily="34" charset="0"/>
              </a:rPr>
              <a:t>CSDE Performance Office </a:t>
            </a:r>
            <a:br>
              <a:rPr lang="en-US" sz="3600">
                <a:solidFill>
                  <a:srgbClr val="FFFFFF"/>
                </a:solidFill>
                <a:latin typeface="Calibri" panose="020F0502020204030204" pitchFamily="34" charset="0"/>
                <a:ea typeface="Calibri" panose="020F0502020204030204" pitchFamily="34" charset="0"/>
                <a:cs typeface="Calibri" panose="020F0502020204030204" pitchFamily="34" charset="0"/>
              </a:rPr>
            </a:br>
            <a:r>
              <a:rPr lang="en-US" sz="3600">
                <a:solidFill>
                  <a:srgbClr val="FFFFFF"/>
                </a:solidFill>
                <a:latin typeface="Calibri" panose="020F0502020204030204" pitchFamily="34" charset="0"/>
                <a:ea typeface="Calibri" panose="020F0502020204030204" pitchFamily="34" charset="0"/>
                <a:cs typeface="Calibri" panose="020F0502020204030204" pitchFamily="34" charset="0"/>
              </a:rPr>
              <a:t>Special Populations Contact Information</a:t>
            </a:r>
          </a:p>
        </p:txBody>
      </p:sp>
      <p:graphicFrame>
        <p:nvGraphicFramePr>
          <p:cNvPr id="4" name="Table 3" descr="This table provides the contact information for ">
            <a:extLst>
              <a:ext uri="{FF2B5EF4-FFF2-40B4-BE49-F238E27FC236}">
                <a16:creationId xmlns:a16="http://schemas.microsoft.com/office/drawing/2014/main" id="{327EA20B-369B-EFFA-7C24-F07DD5D1175C}"/>
              </a:ext>
            </a:extLst>
          </p:cNvPr>
          <p:cNvGraphicFramePr>
            <a:graphicFrameLocks noGrp="1"/>
          </p:cNvGraphicFramePr>
          <p:nvPr>
            <p:extLst>
              <p:ext uri="{D42A27DB-BD31-4B8C-83A1-F6EECF244321}">
                <p14:modId xmlns:p14="http://schemas.microsoft.com/office/powerpoint/2010/main" val="2523581143"/>
              </p:ext>
            </p:extLst>
          </p:nvPr>
        </p:nvGraphicFramePr>
        <p:xfrm>
          <a:off x="3185558" y="1569001"/>
          <a:ext cx="5820881" cy="5151120"/>
        </p:xfrm>
        <a:graphic>
          <a:graphicData uri="http://schemas.openxmlformats.org/drawingml/2006/table">
            <a:tbl>
              <a:tblPr firstRow="1" bandRow="1">
                <a:tableStyleId>{5C22544A-7EE6-4342-B048-85BDC9FD1C3A}</a:tableStyleId>
              </a:tblPr>
              <a:tblGrid>
                <a:gridCol w="5820881">
                  <a:extLst>
                    <a:ext uri="{9D8B030D-6E8A-4147-A177-3AD203B41FA5}">
                      <a16:colId xmlns:a16="http://schemas.microsoft.com/office/drawing/2014/main" val="907906314"/>
                    </a:ext>
                  </a:extLst>
                </a:gridCol>
              </a:tblGrid>
              <a:tr h="1235552">
                <a:tc>
                  <a:txBody>
                    <a:bodyPr/>
                    <a:lstStyle/>
                    <a:p>
                      <a:pPr lvl="0" algn="ctr">
                        <a:lnSpc>
                          <a:spcPct val="100000"/>
                        </a:lnSpc>
                        <a:spcBef>
                          <a:spcPts val="0"/>
                        </a:spcBef>
                        <a:spcAft>
                          <a:spcPts val="0"/>
                        </a:spcAft>
                        <a:buNone/>
                      </a:pPr>
                      <a:r>
                        <a:rPr lang="en-US" sz="2000" b="0" i="0" u="none" strike="noStrike" noProof="0">
                          <a:solidFill>
                            <a:srgbClr val="000000"/>
                          </a:solidFill>
                          <a:latin typeface="+mn-lt"/>
                        </a:rPr>
                        <a:t>Abe Krisst</a:t>
                      </a:r>
                    </a:p>
                    <a:p>
                      <a:pPr lvl="0" algn="ctr">
                        <a:lnSpc>
                          <a:spcPct val="100000"/>
                        </a:lnSpc>
                        <a:spcBef>
                          <a:spcPts val="0"/>
                        </a:spcBef>
                        <a:spcAft>
                          <a:spcPts val="0"/>
                        </a:spcAft>
                        <a:buNone/>
                      </a:pPr>
                      <a:r>
                        <a:rPr lang="en-US" sz="2000" b="0" i="0" u="none" strike="noStrike" noProof="0">
                          <a:solidFill>
                            <a:srgbClr val="000000"/>
                          </a:solidFill>
                          <a:latin typeface="+mn-lt"/>
                        </a:rPr>
                        <a:t>Bureau Chief</a:t>
                      </a:r>
                      <a:br>
                        <a:rPr lang="en-US" sz="2000" b="0" i="0" u="none" strike="noStrike" noProof="0">
                          <a:solidFill>
                            <a:srgbClr val="000000"/>
                          </a:solidFill>
                          <a:latin typeface="+mn-lt"/>
                        </a:rPr>
                      </a:br>
                      <a:r>
                        <a:rPr lang="en-US" sz="2000" b="0" i="0" u="none" strike="noStrike" noProof="0">
                          <a:solidFill>
                            <a:srgbClr val="000000"/>
                          </a:solidFill>
                          <a:latin typeface="+mn-lt"/>
                        </a:rPr>
                        <a:t>Connecticut Education – Performance Office</a:t>
                      </a:r>
                      <a:br>
                        <a:rPr lang="en-US" sz="2000" b="0" i="0" u="none" strike="noStrike" noProof="0">
                          <a:solidFill>
                            <a:srgbClr val="000000"/>
                          </a:solidFill>
                          <a:latin typeface="+mn-lt"/>
                        </a:rPr>
                      </a:br>
                      <a:r>
                        <a:rPr lang="en-US" sz="2000" b="0" i="0" u="none" strike="noStrike" noProof="0">
                          <a:solidFill>
                            <a:srgbClr val="000000"/>
                          </a:solidFill>
                          <a:latin typeface="+mn-lt"/>
                        </a:rPr>
                        <a:t>Direct Line: 860-713-6894 </a:t>
                      </a:r>
                    </a:p>
                    <a:p>
                      <a:pPr lvl="0" algn="ctr">
                        <a:lnSpc>
                          <a:spcPct val="100000"/>
                        </a:lnSpc>
                        <a:spcBef>
                          <a:spcPts val="0"/>
                        </a:spcBef>
                        <a:spcAft>
                          <a:spcPts val="0"/>
                        </a:spcAft>
                        <a:buNone/>
                      </a:pPr>
                      <a:r>
                        <a:rPr lang="en-US" sz="2000" b="0" i="0" u="none" strike="noStrike" noProof="0">
                          <a:solidFill>
                            <a:srgbClr val="000000"/>
                          </a:solidFill>
                          <a:latin typeface="+mn-lt"/>
                        </a:rPr>
                        <a:t>Mobile Phone: 860-690-0650</a:t>
                      </a:r>
                      <a:endParaRPr lang="en-US" sz="2000">
                        <a:latin typeface="+mn-lt"/>
                      </a:endParaRPr>
                    </a:p>
                    <a:p>
                      <a:pPr lvl="0" algn="ctr">
                        <a:lnSpc>
                          <a:spcPct val="100000"/>
                        </a:lnSpc>
                        <a:spcBef>
                          <a:spcPts val="0"/>
                        </a:spcBef>
                        <a:spcAft>
                          <a:spcPts val="0"/>
                        </a:spcAft>
                        <a:buNone/>
                      </a:pPr>
                      <a:r>
                        <a:rPr lang="en-US" sz="2000" b="0" i="0" u="none" strike="noStrike" noProof="0">
                          <a:solidFill>
                            <a:srgbClr val="000000"/>
                          </a:solidFill>
                          <a:latin typeface="+mn-lt"/>
                        </a:rPr>
                        <a:t>Email: </a:t>
                      </a:r>
                      <a:r>
                        <a:rPr lang="en-US" sz="2000" b="0" i="0" u="none" strike="noStrike" noProof="0">
                          <a:solidFill>
                            <a:srgbClr val="467886"/>
                          </a:solidFill>
                          <a:latin typeface="+mn-lt"/>
                          <a:hlinkClick r:id="rId3"/>
                        </a:rPr>
                        <a:t>Abe.Krisst@ct.gov</a:t>
                      </a:r>
                      <a:endParaRPr lang="en-US" sz="2000">
                        <a:latin typeface="+mn-lt"/>
                      </a:endParaRPr>
                    </a:p>
                  </a:txBody>
                  <a:tcPr>
                    <a:solidFill>
                      <a:schemeClr val="bg2"/>
                    </a:solidFill>
                  </a:tcPr>
                </a:tc>
                <a:extLst>
                  <a:ext uri="{0D108BD9-81ED-4DB2-BD59-A6C34878D82A}">
                    <a16:rowId xmlns:a16="http://schemas.microsoft.com/office/drawing/2014/main" val="511080106"/>
                  </a:ext>
                </a:extLst>
              </a:tr>
              <a:tr h="1467218">
                <a:tc>
                  <a:txBody>
                    <a:bodyPr/>
                    <a:lstStyle/>
                    <a:p>
                      <a:pPr lvl="0" algn="ctr">
                        <a:lnSpc>
                          <a:spcPct val="100000"/>
                        </a:lnSpc>
                        <a:spcBef>
                          <a:spcPts val="0"/>
                        </a:spcBef>
                        <a:spcAft>
                          <a:spcPts val="0"/>
                        </a:spcAft>
                        <a:buNone/>
                      </a:pPr>
                      <a:r>
                        <a:rPr lang="en-US" sz="2000" b="0" i="0" u="none" strike="noStrike" noProof="0">
                          <a:solidFill>
                            <a:schemeClr val="tx1"/>
                          </a:solidFill>
                          <a:latin typeface="+mn-lt"/>
                        </a:rPr>
                        <a:t>Deirdre Ducharme</a:t>
                      </a:r>
                      <a:endParaRPr lang="en-US" sz="2000" b="0" i="0" u="none" strike="noStrike" noProof="0">
                        <a:latin typeface="+mn-lt"/>
                      </a:endParaRPr>
                    </a:p>
                    <a:p>
                      <a:pPr lvl="0" algn="ctr">
                        <a:lnSpc>
                          <a:spcPct val="100000"/>
                        </a:lnSpc>
                        <a:spcBef>
                          <a:spcPts val="0"/>
                        </a:spcBef>
                        <a:spcAft>
                          <a:spcPts val="0"/>
                        </a:spcAft>
                        <a:buNone/>
                      </a:pPr>
                      <a:r>
                        <a:rPr lang="en-US" sz="2000" b="0" i="0" u="none" strike="noStrike" noProof="0">
                          <a:solidFill>
                            <a:schemeClr val="tx1"/>
                          </a:solidFill>
                          <a:latin typeface="+mn-lt"/>
                        </a:rPr>
                        <a:t>Education Consultant</a:t>
                      </a:r>
                      <a:endParaRPr lang="en-US" sz="2000" b="0" i="0" u="none" strike="noStrike" noProof="0">
                        <a:latin typeface="+mn-lt"/>
                      </a:endParaRPr>
                    </a:p>
                    <a:p>
                      <a:pPr lvl="0" algn="ctr">
                        <a:lnSpc>
                          <a:spcPct val="100000"/>
                        </a:lnSpc>
                        <a:spcBef>
                          <a:spcPts val="0"/>
                        </a:spcBef>
                        <a:spcAft>
                          <a:spcPts val="0"/>
                        </a:spcAft>
                        <a:buNone/>
                      </a:pPr>
                      <a:r>
                        <a:rPr lang="en-US" sz="2000" b="0" i="0" u="none" strike="noStrike" noProof="0">
                          <a:solidFill>
                            <a:schemeClr val="tx1"/>
                          </a:solidFill>
                          <a:latin typeface="+mn-lt"/>
                        </a:rPr>
                        <a:t>Performance Office - Special Populations</a:t>
                      </a:r>
                      <a:endParaRPr lang="en-US" sz="2000" b="0" i="0" u="none" strike="noStrike" noProof="0">
                        <a:latin typeface="+mn-lt"/>
                      </a:endParaRPr>
                    </a:p>
                    <a:p>
                      <a:pPr lvl="0" algn="ctr">
                        <a:lnSpc>
                          <a:spcPct val="100000"/>
                        </a:lnSpc>
                        <a:spcBef>
                          <a:spcPts val="0"/>
                        </a:spcBef>
                        <a:spcAft>
                          <a:spcPts val="0"/>
                        </a:spcAft>
                        <a:buNone/>
                      </a:pPr>
                      <a:r>
                        <a:rPr lang="en-US" sz="2000" b="0" i="0" u="none" strike="noStrike" noProof="0">
                          <a:solidFill>
                            <a:schemeClr val="tx1"/>
                          </a:solidFill>
                          <a:latin typeface="+mn-lt"/>
                        </a:rPr>
                        <a:t>Direct Line: 860-713-6859</a:t>
                      </a:r>
                      <a:endParaRPr lang="en-US" sz="2000" b="0" i="0" u="none" strike="noStrike" noProof="0">
                        <a:latin typeface="+mn-lt"/>
                      </a:endParaRPr>
                    </a:p>
                    <a:p>
                      <a:pPr lvl="0" algn="ctr">
                        <a:lnSpc>
                          <a:spcPct val="100000"/>
                        </a:lnSpc>
                        <a:spcBef>
                          <a:spcPts val="0"/>
                        </a:spcBef>
                        <a:spcAft>
                          <a:spcPts val="0"/>
                        </a:spcAft>
                        <a:buNone/>
                      </a:pPr>
                      <a:r>
                        <a:rPr lang="en-US" sz="2000" b="0" i="0" u="none" strike="noStrike" noProof="0">
                          <a:solidFill>
                            <a:schemeClr val="tx1"/>
                          </a:solidFill>
                          <a:latin typeface="+mn-lt"/>
                        </a:rPr>
                        <a:t>Email: </a:t>
                      </a:r>
                      <a:r>
                        <a:rPr lang="en-US" sz="2000" b="0" i="0" u="none" strike="noStrike" noProof="0">
                          <a:solidFill>
                            <a:schemeClr val="tx1"/>
                          </a:solidFill>
                          <a:latin typeface="+mn-lt"/>
                          <a:hlinkClick r:id="rId4"/>
                        </a:rPr>
                        <a:t>Deirdre.Ducharme@ct.gov</a:t>
                      </a:r>
                      <a:endParaRPr lang="en-US" sz="2000">
                        <a:latin typeface="+mn-lt"/>
                      </a:endParaRPr>
                    </a:p>
                  </a:txBody>
                  <a:tcPr/>
                </a:tc>
                <a:extLst>
                  <a:ext uri="{0D108BD9-81ED-4DB2-BD59-A6C34878D82A}">
                    <a16:rowId xmlns:a16="http://schemas.microsoft.com/office/drawing/2014/main" val="1962101237"/>
                  </a:ext>
                </a:extLst>
              </a:tr>
              <a:tr h="1467218">
                <a:tc>
                  <a:txBody>
                    <a:bodyPr/>
                    <a:lstStyle/>
                    <a:p>
                      <a:pPr lvl="0" algn="ctr">
                        <a:lnSpc>
                          <a:spcPct val="100000"/>
                        </a:lnSpc>
                        <a:spcBef>
                          <a:spcPts val="0"/>
                        </a:spcBef>
                        <a:spcAft>
                          <a:spcPts val="0"/>
                        </a:spcAft>
                        <a:buNone/>
                      </a:pPr>
                      <a:r>
                        <a:rPr lang="en-US" sz="2000" b="0" i="0" u="none" strike="noStrike" noProof="0">
                          <a:solidFill>
                            <a:schemeClr val="tx1"/>
                          </a:solidFill>
                          <a:latin typeface="+mn-lt"/>
                        </a:rPr>
                        <a:t>Katie Seifert</a:t>
                      </a:r>
                      <a:br>
                        <a:rPr lang="en-US" sz="2000" b="0" i="0" u="none" strike="noStrike" noProof="0">
                          <a:solidFill>
                            <a:srgbClr val="000000"/>
                          </a:solidFill>
                          <a:latin typeface="+mn-lt"/>
                        </a:rPr>
                      </a:br>
                      <a:r>
                        <a:rPr lang="en-US" sz="2000" b="0" i="0" u="none" strike="noStrike" noProof="0">
                          <a:solidFill>
                            <a:schemeClr val="tx1"/>
                          </a:solidFill>
                          <a:latin typeface="+mn-lt"/>
                        </a:rPr>
                        <a:t>Associate Education Consultant</a:t>
                      </a:r>
                      <a:endParaRPr lang="en-US" sz="2000" b="0">
                        <a:solidFill>
                          <a:schemeClr val="tx1"/>
                        </a:solidFill>
                        <a:latin typeface="+mn-lt"/>
                      </a:endParaRPr>
                    </a:p>
                    <a:p>
                      <a:pPr lvl="0" algn="ctr">
                        <a:lnSpc>
                          <a:spcPct val="100000"/>
                        </a:lnSpc>
                        <a:spcBef>
                          <a:spcPts val="0"/>
                        </a:spcBef>
                        <a:spcAft>
                          <a:spcPts val="0"/>
                        </a:spcAft>
                        <a:buNone/>
                      </a:pPr>
                      <a:r>
                        <a:rPr lang="en-US" sz="2000" b="0" i="0" u="none" strike="noStrike" noProof="0">
                          <a:solidFill>
                            <a:schemeClr val="tx1"/>
                          </a:solidFill>
                          <a:latin typeface="+mn-lt"/>
                        </a:rPr>
                        <a:t>Performance Office - Special Populations</a:t>
                      </a:r>
                      <a:endParaRPr lang="en-US" sz="2000" b="0">
                        <a:solidFill>
                          <a:schemeClr val="tx1"/>
                        </a:solidFill>
                        <a:latin typeface="+mn-lt"/>
                      </a:endParaRPr>
                    </a:p>
                    <a:p>
                      <a:pPr lvl="0" algn="ctr">
                        <a:lnSpc>
                          <a:spcPct val="100000"/>
                        </a:lnSpc>
                        <a:spcBef>
                          <a:spcPts val="0"/>
                        </a:spcBef>
                        <a:spcAft>
                          <a:spcPts val="0"/>
                        </a:spcAft>
                        <a:buNone/>
                      </a:pPr>
                      <a:r>
                        <a:rPr lang="en-US" sz="2000" b="0" i="0" u="none" strike="noStrike" noProof="0">
                          <a:solidFill>
                            <a:schemeClr val="tx1"/>
                          </a:solidFill>
                          <a:latin typeface="+mn-lt"/>
                        </a:rPr>
                        <a:t>Direct Line: 860-713-6722</a:t>
                      </a:r>
                      <a:endParaRPr lang="en-US" sz="2000" b="0">
                        <a:solidFill>
                          <a:schemeClr val="tx1"/>
                        </a:solidFill>
                        <a:latin typeface="+mn-lt"/>
                      </a:endParaRPr>
                    </a:p>
                    <a:p>
                      <a:pPr lvl="0" algn="ctr">
                        <a:lnSpc>
                          <a:spcPct val="100000"/>
                        </a:lnSpc>
                        <a:spcBef>
                          <a:spcPts val="0"/>
                        </a:spcBef>
                        <a:spcAft>
                          <a:spcPts val="0"/>
                        </a:spcAft>
                        <a:buNone/>
                      </a:pPr>
                      <a:r>
                        <a:rPr lang="en-US" sz="2000" b="0" i="0" u="none" strike="noStrike" noProof="0">
                          <a:solidFill>
                            <a:schemeClr val="tx1"/>
                          </a:solidFill>
                          <a:latin typeface="+mn-lt"/>
                        </a:rPr>
                        <a:t>Email: </a:t>
                      </a:r>
                      <a:r>
                        <a:rPr lang="en-US" sz="2000" b="0" i="0" u="sng" strike="noStrike" noProof="0">
                          <a:solidFill>
                            <a:srgbClr val="1E72C7"/>
                          </a:solidFill>
                          <a:latin typeface="+mn-lt"/>
                          <a:hlinkClick r:id="rId5">
                            <a:extLst>
                              <a:ext uri="{A12FA001-AC4F-418D-AE19-62706E023703}">
                                <ahyp:hlinkClr xmlns:ahyp="http://schemas.microsoft.com/office/drawing/2018/hyperlinkcolor" val="tx"/>
                              </a:ext>
                            </a:extLst>
                          </a:hlinkClick>
                        </a:rPr>
                        <a:t>Katherine.Seifert@ct.gov</a:t>
                      </a:r>
                      <a:r>
                        <a:rPr lang="en-US" sz="2000" b="0" i="0" u="none" strike="noStrike" noProof="0">
                          <a:solidFill>
                            <a:srgbClr val="1E72C7"/>
                          </a:solidFill>
                          <a:latin typeface="+mn-lt"/>
                        </a:rPr>
                        <a:t>  </a:t>
                      </a:r>
                      <a:endParaRPr lang="en-US" sz="2000" b="0">
                        <a:solidFill>
                          <a:srgbClr val="1E72C7"/>
                        </a:solidFill>
                        <a:latin typeface="+mn-lt"/>
                      </a:endParaRPr>
                    </a:p>
                  </a:txBody>
                  <a:tcPr/>
                </a:tc>
                <a:extLst>
                  <a:ext uri="{0D108BD9-81ED-4DB2-BD59-A6C34878D82A}">
                    <a16:rowId xmlns:a16="http://schemas.microsoft.com/office/drawing/2014/main" val="2737782947"/>
                  </a:ext>
                </a:extLst>
              </a:tr>
            </a:tbl>
          </a:graphicData>
        </a:graphic>
      </p:graphicFrame>
    </p:spTree>
    <p:extLst>
      <p:ext uri="{BB962C8B-B14F-4D97-AF65-F5344CB8AC3E}">
        <p14:creationId xmlns:p14="http://schemas.microsoft.com/office/powerpoint/2010/main" val="1154689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E7F4A-5094-6D89-0515-55F8E697C8F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6F5BCB3-7A69-F0F8-FE20-BD6E2F5E2630}"/>
              </a:ext>
              <a:ext uri="{C183D7F6-B498-43B3-948B-1728B52AA6E4}">
                <adec:decorative xmlns:adec="http://schemas.microsoft.com/office/drawing/2017/decorative" val="1"/>
              </a:ext>
            </a:extLst>
          </p:cNvPr>
          <p:cNvPicPr>
            <a:picLocks noChangeAspect="1"/>
          </p:cNvPicPr>
          <p:nvPr/>
        </p:nvPicPr>
        <p:blipFill>
          <a:blip r:embed="rId3"/>
          <a:srcRect t="5128" r="-1" b="12182"/>
          <a:stretch/>
        </p:blipFill>
        <p:spPr>
          <a:xfrm>
            <a:off x="35668" y="0"/>
            <a:ext cx="12156332" cy="6881608"/>
          </a:xfrm>
          <a:prstGeom prst="rect">
            <a:avLst/>
          </a:prstGeom>
        </p:spPr>
      </p:pic>
      <p:sp>
        <p:nvSpPr>
          <p:cNvPr id="4" name="Title 3" descr="Thank you!!!!&#10;&#10;Thank you for attending and for all you do for your students.&#10;&#10;&#10;&#10;Connecticut State Department of Education&#10;">
            <a:extLst>
              <a:ext uri="{FF2B5EF4-FFF2-40B4-BE49-F238E27FC236}">
                <a16:creationId xmlns:a16="http://schemas.microsoft.com/office/drawing/2014/main" id="{417065AC-DA7F-2848-27FF-626F7ED4003B}"/>
              </a:ext>
            </a:extLst>
          </p:cNvPr>
          <p:cNvSpPr txBox="1">
            <a:spLocks noGrp="1"/>
          </p:cNvSpPr>
          <p:nvPr>
            <p:ph type="title" idx="4294967295"/>
          </p:nvPr>
        </p:nvSpPr>
        <p:spPr>
          <a:xfrm>
            <a:off x="6200920" y="1422320"/>
            <a:ext cx="5438495" cy="49552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rPr>
              <a:t>Thank you!!!!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rPr>
              <a:t>Thank you for attending and for all you do for your students.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Connecticut State Department of Education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864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839AA-539A-F2D1-13D8-9516F8EF42FE}"/>
              </a:ext>
            </a:extLst>
          </p:cNvPr>
          <p:cNvSpPr>
            <a:spLocks noGrp="1"/>
          </p:cNvSpPr>
          <p:nvPr>
            <p:ph type="title"/>
          </p:nvPr>
        </p:nvSpPr>
        <p:spPr>
          <a:prstGeom prst="rect">
            <a:avLst/>
          </a:prstGeom>
          <a:solidFill>
            <a:schemeClr val="dk1"/>
          </a:solidFill>
          <a:ln w="12700" cap="flat" cmpd="sng" algn="ctr">
            <a:solidFill>
              <a:schemeClr val="dk1">
                <a:shade val="15000"/>
              </a:schemeClr>
            </a:solidFill>
            <a:prstDash val="solid"/>
            <a:miter lim="800000"/>
          </a:ln>
          <a:effectLst/>
        </p:spPr>
        <p:style>
          <a:lnRef idx="2">
            <a:schemeClr val="dk1">
              <a:shade val="15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lt1"/>
                </a:solidFill>
                <a:effectLst/>
                <a:uLnTx/>
                <a:uFillTx/>
                <a:latin typeface="+mn-lt"/>
                <a:ea typeface="+mn-ea"/>
                <a:cs typeface="+mn-cs"/>
              </a:rPr>
              <a:t>Participation - Connecticut General Statutes 10-14n</a:t>
            </a:r>
            <a:r>
              <a:rPr kumimoji="0" lang="en-US" sz="3600" b="0" i="0" u="none" strike="noStrike" kern="1200" cap="none" spc="0" normalizeH="0" baseline="0" noProof="0">
                <a:ln>
                  <a:noFill/>
                </a:ln>
                <a:solidFill>
                  <a:schemeClr val="lt1"/>
                </a:solidFill>
                <a:effectLst/>
                <a:uLnTx/>
                <a:uFillTx/>
                <a:latin typeface="+mn-lt"/>
                <a:ea typeface="+mn-ea"/>
                <a:cs typeface="+mn-cs"/>
              </a:rPr>
              <a:t>​</a:t>
            </a:r>
            <a:endParaRPr kumimoji="0" lang="en-US" sz="3600" b="1" i="0" u="none" strike="noStrike" kern="1200" cap="none" spc="0" normalizeH="0" baseline="0" noProof="0">
              <a:ln>
                <a:noFill/>
              </a:ln>
              <a:solidFill>
                <a:schemeClr val="bg1"/>
              </a:solidFill>
              <a:effectLst/>
              <a:uLnTx/>
              <a:uFillTx/>
              <a:latin typeface="Aptos" panose="020B0004020202020204" pitchFamily="34" charset="0"/>
              <a:ea typeface="+mn-ea"/>
              <a:cs typeface="+mn-cs"/>
            </a:endParaRPr>
          </a:p>
        </p:txBody>
      </p:sp>
      <p:sp>
        <p:nvSpPr>
          <p:cNvPr id="5" name="Content Placeholder 2">
            <a:extLst>
              <a:ext uri="{FF2B5EF4-FFF2-40B4-BE49-F238E27FC236}">
                <a16:creationId xmlns:a16="http://schemas.microsoft.com/office/drawing/2014/main" id="{EE562569-DC75-B07B-97CA-94E11D7DDFCD}"/>
              </a:ext>
            </a:extLst>
          </p:cNvPr>
          <p:cNvSpPr txBox="1">
            <a:spLocks/>
          </p:cNvSpPr>
          <p:nvPr/>
        </p:nvSpPr>
        <p:spPr>
          <a:xfrm>
            <a:off x="1066800" y="2106154"/>
            <a:ext cx="10058400" cy="3493197"/>
          </a:xfrm>
          <a:prstGeom prst="rect">
            <a:avLst/>
          </a:prstGeom>
        </p:spPr>
        <p:txBody>
          <a:bodyPr vert="horz" wrap="square"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0012" lvl="2" indent="0">
              <a:buFont typeface="Arial" panose="020B0604020202020204" pitchFamily="34" charset="0"/>
              <a:buNone/>
            </a:pPr>
            <a:r>
              <a:rPr lang="en-US" sz="2800">
                <a:cs typeface="Arial" panose="020B0604020202020204" pitchFamily="34" charset="0"/>
              </a:rPr>
              <a:t>(b) (1) For the school year commencing July 1, 2015, and each school year thereafter, each student enrolled in grades three to eight, inclusive, and grade eleven in any public school shall, annually, take a mastery examination in reading, writing and mathematics during the regular school day.</a:t>
            </a:r>
          </a:p>
          <a:p>
            <a:pPr marL="282575" lvl="2" indent="-182563">
              <a:spcBef>
                <a:spcPts val="300"/>
              </a:spcBef>
            </a:pPr>
            <a:endParaRPr lang="en-US" sz="2800">
              <a:cs typeface="Arial" panose="020B0604020202020204" pitchFamily="34" charset="0"/>
            </a:endParaRPr>
          </a:p>
          <a:p>
            <a:pPr marL="100012" lvl="2" indent="0">
              <a:buFont typeface="Arial" panose="020B0604020202020204" pitchFamily="34" charset="0"/>
              <a:buNone/>
            </a:pPr>
            <a:r>
              <a:rPr lang="en-US" sz="2800">
                <a:cs typeface="Arial" panose="020B0604020202020204" pitchFamily="34" charset="0"/>
              </a:rPr>
              <a:t>(3) For the school year commencing July 1, 2018, and each school year thereafter, each student enrolled in grades five, eight, and eleven in any public school shall annually take a state-wide mastery examination in science during the regular school day.</a:t>
            </a:r>
          </a:p>
        </p:txBody>
      </p:sp>
    </p:spTree>
    <p:extLst>
      <p:ext uri="{BB962C8B-B14F-4D97-AF65-F5344CB8AC3E}">
        <p14:creationId xmlns:p14="http://schemas.microsoft.com/office/powerpoint/2010/main" val="2858223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1233C-4610-4E9E-EB7E-E772F6F7DF68}"/>
            </a:ext>
          </a:extLst>
        </p:cNvPr>
        <p:cNvGrpSpPr/>
        <p:nvPr/>
      </p:nvGrpSpPr>
      <p:grpSpPr>
        <a:xfrm>
          <a:off x="0" y="0"/>
          <a:ext cx="0" cy="0"/>
          <a:chOff x="0" y="0"/>
          <a:chExt cx="0" cy="0"/>
        </a:xfrm>
      </p:grpSpPr>
      <p:sp>
        <p:nvSpPr>
          <p:cNvPr id="2" name="Title 1" descr="The Design of Alternate Assessments">
            <a:extLst>
              <a:ext uri="{FF2B5EF4-FFF2-40B4-BE49-F238E27FC236}">
                <a16:creationId xmlns:a16="http://schemas.microsoft.com/office/drawing/2014/main" id="{EEEBD720-7C7D-ED82-BAC9-1BEB58F43B83}"/>
              </a:ext>
            </a:extLst>
          </p:cNvPr>
          <p:cNvSpPr>
            <a:spLocks noGrp="1"/>
          </p:cNvSpPr>
          <p:nvPr>
            <p:ph type="title"/>
          </p:nvPr>
        </p:nvSpPr>
        <p:spPr>
          <a:xfrm>
            <a:off x="0" y="1"/>
            <a:ext cx="12192000" cy="1425038"/>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rgbClr val="FFFFFF"/>
                </a:solidFill>
                <a:latin typeface="+mn-lt"/>
                <a:ea typeface="Calibri"/>
                <a:cs typeface="Calibri"/>
              </a:rPr>
              <a:t>The Design of Alternate Assessments</a:t>
            </a:r>
            <a:endParaRPr kumimoji="0" lang="en-US" sz="3600" b="1" i="0" u="none" strike="noStrike" kern="1200" cap="none" spc="0" normalizeH="0" baseline="0" noProof="0">
              <a:ln>
                <a:noFill/>
              </a:ln>
              <a:solidFill>
                <a:srgbClr val="0563C1"/>
              </a:solidFill>
              <a:effectLst/>
              <a:uLnTx/>
              <a:uFillTx/>
              <a:latin typeface="+mn-lt"/>
              <a:ea typeface="Calibri"/>
              <a:cs typeface="Calibri"/>
            </a:endParaRPr>
          </a:p>
        </p:txBody>
      </p:sp>
      <p:sp>
        <p:nvSpPr>
          <p:cNvPr id="32" name="TextBox 31">
            <a:extLst>
              <a:ext uri="{FF2B5EF4-FFF2-40B4-BE49-F238E27FC236}">
                <a16:creationId xmlns:a16="http://schemas.microsoft.com/office/drawing/2014/main" id="{DBCDFDDD-EA76-46BB-8BC6-FF93D62767AF}"/>
              </a:ext>
            </a:extLst>
          </p:cNvPr>
          <p:cNvSpPr txBox="1"/>
          <p:nvPr/>
        </p:nvSpPr>
        <p:spPr>
          <a:xfrm>
            <a:off x="1066800" y="1722338"/>
            <a:ext cx="10058400" cy="4339650"/>
          </a:xfrm>
          <a:prstGeom prst="rect">
            <a:avLst/>
          </a:prstGeom>
          <a:noFill/>
        </p:spPr>
        <p:txBody>
          <a:bodyPr wrap="square" rtlCol="0">
            <a:spAutoFit/>
          </a:bodyPr>
          <a:lstStyle/>
          <a:p>
            <a:pPr>
              <a:buClr>
                <a:schemeClr val="tx2">
                  <a:lumMod val="75000"/>
                </a:schemeClr>
              </a:buClr>
            </a:pPr>
            <a:r>
              <a:rPr lang="en-US" sz="2800">
                <a:ea typeface="Open Sans" panose="020B0606030504020204" pitchFamily="34" charset="0"/>
                <a:cs typeface="Open Sans" panose="020B0606030504020204" pitchFamily="34" charset="0"/>
              </a:rPr>
              <a:t>The Connecticut Alternate Assessment System adjusts for:</a:t>
            </a:r>
          </a:p>
          <a:p>
            <a:pPr marL="231775" indent="-231775">
              <a:buClr>
                <a:schemeClr val="tx2">
                  <a:lumMod val="75000"/>
                </a:schemeClr>
              </a:buClr>
              <a:buFont typeface="Arial" panose="020B0604020202020204" pitchFamily="34" charset="0"/>
              <a:buChar char="•"/>
            </a:pPr>
            <a:endParaRPr lang="en-US" sz="2800">
              <a:ea typeface="Open Sans" panose="020B0606030504020204" pitchFamily="34" charset="0"/>
              <a:cs typeface="Open Sans" panose="020B0606030504020204" pitchFamily="34" charset="0"/>
            </a:endParaRPr>
          </a:p>
          <a:p>
            <a:pPr>
              <a:buClr>
                <a:schemeClr val="tx2">
                  <a:lumMod val="75000"/>
                </a:schemeClr>
              </a:buClr>
            </a:pPr>
            <a:r>
              <a:rPr lang="en-US" sz="2800" b="1">
                <a:ea typeface="Open Sans" panose="020B0606030504020204" pitchFamily="34" charset="0"/>
                <a:cs typeface="Open Sans" panose="020B0606030504020204" pitchFamily="34" charset="0"/>
              </a:rPr>
              <a:t>Depth </a:t>
            </a:r>
            <a:r>
              <a:rPr lang="en-US" sz="2800">
                <a:ea typeface="Open Sans" panose="020B0606030504020204" pitchFamily="34" charset="0"/>
                <a:cs typeface="Open Sans" panose="020B0606030504020204" pitchFamily="34" charset="0"/>
              </a:rPr>
              <a:t>(the level of cognitive complexity of the knowledge, skills, and abilities within the standard),</a:t>
            </a:r>
          </a:p>
          <a:p>
            <a:pPr>
              <a:buClr>
                <a:schemeClr val="tx2">
                  <a:lumMod val="75000"/>
                </a:schemeClr>
              </a:buClr>
            </a:pPr>
            <a:r>
              <a:rPr lang="en-US" sz="2800">
                <a:ea typeface="Open Sans" panose="020B0606030504020204" pitchFamily="34" charset="0"/>
                <a:cs typeface="Open Sans" panose="020B0606030504020204" pitchFamily="34" charset="0"/>
              </a:rPr>
              <a:t> </a:t>
            </a:r>
          </a:p>
          <a:p>
            <a:pPr>
              <a:buClr>
                <a:schemeClr val="tx2">
                  <a:lumMod val="75000"/>
                </a:schemeClr>
              </a:buClr>
            </a:pPr>
            <a:r>
              <a:rPr lang="en-US" sz="2800" b="1">
                <a:ea typeface="Open Sans" panose="020B0606030504020204" pitchFamily="34" charset="0"/>
                <a:cs typeface="Open Sans" panose="020B0606030504020204" pitchFamily="34" charset="0"/>
              </a:rPr>
              <a:t>Breadth </a:t>
            </a:r>
            <a:r>
              <a:rPr lang="en-US" sz="2800">
                <a:ea typeface="Open Sans" panose="020B0606030504020204" pitchFamily="34" charset="0"/>
                <a:cs typeface="Open Sans" panose="020B0606030504020204" pitchFamily="34" charset="0"/>
              </a:rPr>
              <a:t>(how many standards are measured), and</a:t>
            </a:r>
          </a:p>
          <a:p>
            <a:pPr>
              <a:buClr>
                <a:schemeClr val="tx2">
                  <a:lumMod val="75000"/>
                </a:schemeClr>
              </a:buClr>
            </a:pPr>
            <a:endParaRPr lang="en-US" sz="2800">
              <a:ea typeface="Open Sans" panose="020B0606030504020204" pitchFamily="34" charset="0"/>
              <a:cs typeface="Open Sans" panose="020B0606030504020204" pitchFamily="34" charset="0"/>
            </a:endParaRPr>
          </a:p>
          <a:p>
            <a:pPr>
              <a:buClr>
                <a:schemeClr val="tx2">
                  <a:lumMod val="75000"/>
                </a:schemeClr>
              </a:buClr>
            </a:pPr>
            <a:r>
              <a:rPr lang="en-US" sz="2800" b="1">
                <a:ea typeface="Open Sans" panose="020B0606030504020204" pitchFamily="34" charset="0"/>
                <a:cs typeface="Open Sans" panose="020B0606030504020204" pitchFamily="34" charset="0"/>
              </a:rPr>
              <a:t>Complexity </a:t>
            </a:r>
            <a:r>
              <a:rPr lang="en-US" sz="2800">
                <a:ea typeface="Open Sans" panose="020B0606030504020204" pitchFamily="34" charset="0"/>
                <a:cs typeface="Open Sans" panose="020B0606030504020204" pitchFamily="34" charset="0"/>
              </a:rPr>
              <a:t>(describes the difficulty of content with built-in scaffolding to support accessibility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549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F62CC-598F-070F-AC6E-443EF78FD366}"/>
            </a:ext>
          </a:extLst>
        </p:cNvPr>
        <p:cNvGrpSpPr/>
        <p:nvPr/>
      </p:nvGrpSpPr>
      <p:grpSpPr>
        <a:xfrm>
          <a:off x="0" y="0"/>
          <a:ext cx="0" cy="0"/>
          <a:chOff x="0" y="0"/>
          <a:chExt cx="0" cy="0"/>
        </a:xfrm>
      </p:grpSpPr>
      <p:sp>
        <p:nvSpPr>
          <p:cNvPr id="2" name="Title 1" descr="The Design of Alternate Assessments">
            <a:extLst>
              <a:ext uri="{FF2B5EF4-FFF2-40B4-BE49-F238E27FC236}">
                <a16:creationId xmlns:a16="http://schemas.microsoft.com/office/drawing/2014/main" id="{E2692E74-B21A-7F33-6376-AE896EE96308}"/>
              </a:ext>
              <a:ext uri="{C183D7F6-B498-43B3-948B-1728B52AA6E4}">
                <adec:decorative xmlns:adec="http://schemas.microsoft.com/office/drawing/2017/decorative" val="0"/>
              </a:ext>
            </a:extLst>
          </p:cNvPr>
          <p:cNvSpPr>
            <a:spLocks noGrp="1"/>
          </p:cNvSpPr>
          <p:nvPr>
            <p:ph type="title"/>
          </p:nvPr>
        </p:nvSpPr>
        <p:spPr>
          <a:xfrm>
            <a:off x="1351722" y="0"/>
            <a:ext cx="9048584" cy="1431411"/>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rgbClr val="FFFFFF"/>
                </a:solidFill>
                <a:latin typeface="+mn-lt"/>
                <a:ea typeface="Calibri"/>
                <a:cs typeface="Calibri"/>
              </a:rPr>
              <a:t>The Design of Alternate Assessments: Administering Test Items</a:t>
            </a:r>
            <a:endParaRPr kumimoji="0" lang="en-US" sz="3600" b="1" i="0" u="none" strike="noStrike" kern="1200" cap="none" spc="0" normalizeH="0" baseline="0" noProof="0">
              <a:ln>
                <a:noFill/>
              </a:ln>
              <a:solidFill>
                <a:srgbClr val="0563C1"/>
              </a:solidFill>
              <a:effectLst/>
              <a:uLnTx/>
              <a:uFillTx/>
              <a:latin typeface="+mn-lt"/>
              <a:ea typeface="Calibri"/>
              <a:cs typeface="Calibri"/>
            </a:endParaRPr>
          </a:p>
        </p:txBody>
      </p:sp>
      <p:sp>
        <p:nvSpPr>
          <p:cNvPr id="3" name="TextBox 2">
            <a:extLst>
              <a:ext uri="{FF2B5EF4-FFF2-40B4-BE49-F238E27FC236}">
                <a16:creationId xmlns:a16="http://schemas.microsoft.com/office/drawing/2014/main" id="{323174CB-E2B6-CBCE-9118-11379FB3A423}"/>
              </a:ext>
              <a:ext uri="{C183D7F6-B498-43B3-948B-1728B52AA6E4}">
                <adec:decorative xmlns:adec="http://schemas.microsoft.com/office/drawing/2017/decorative" val="0"/>
              </a:ext>
            </a:extLst>
          </p:cNvPr>
          <p:cNvSpPr txBox="1"/>
          <p:nvPr/>
        </p:nvSpPr>
        <p:spPr>
          <a:xfrm>
            <a:off x="435508" y="1955886"/>
            <a:ext cx="3189729" cy="4154984"/>
          </a:xfrm>
          <a:prstGeom prst="rect">
            <a:avLst/>
          </a:prstGeom>
          <a:noFill/>
        </p:spPr>
        <p:txBody>
          <a:bodyPr wrap="square" rtlCol="0">
            <a:spAutoFit/>
          </a:bodyPr>
          <a:lstStyle/>
          <a:p>
            <a:r>
              <a:rPr lang="en-US" sz="2400"/>
              <a:t>Accommodations include, but are not limited to:</a:t>
            </a:r>
          </a:p>
          <a:p>
            <a:pPr marL="342900" indent="-342900">
              <a:buFont typeface="Arial" panose="020B0604020202020204" pitchFamily="34" charset="0"/>
              <a:buChar char="•"/>
            </a:pPr>
            <a:r>
              <a:rPr lang="en-US" sz="2400"/>
              <a:t>American Sign Language</a:t>
            </a:r>
          </a:p>
          <a:p>
            <a:pPr marL="342900" indent="-342900">
              <a:buFont typeface="Arial" panose="020B0604020202020204" pitchFamily="34" charset="0"/>
              <a:buChar char="•"/>
            </a:pPr>
            <a:r>
              <a:rPr lang="en-US" sz="2400"/>
              <a:t>Assistive Technology</a:t>
            </a:r>
          </a:p>
          <a:p>
            <a:pPr marL="342900" indent="-342900">
              <a:buFont typeface="Arial" panose="020B0604020202020204" pitchFamily="34" charset="0"/>
              <a:buChar char="•"/>
            </a:pPr>
            <a:r>
              <a:rPr lang="en-US" sz="2400"/>
              <a:t>Augmentative and Alternative Communication</a:t>
            </a:r>
          </a:p>
          <a:p>
            <a:pPr marL="342900" indent="-342900">
              <a:buFont typeface="Arial" panose="020B0604020202020204" pitchFamily="34" charset="0"/>
              <a:buChar char="•"/>
            </a:pPr>
            <a:r>
              <a:rPr lang="en-US" sz="2400"/>
              <a:t>Read Aloud </a:t>
            </a:r>
          </a:p>
          <a:p>
            <a:pPr marL="342900" indent="-342900">
              <a:buFont typeface="Arial" panose="020B0604020202020204" pitchFamily="34" charset="0"/>
              <a:buChar char="•"/>
            </a:pPr>
            <a:r>
              <a:rPr lang="en-US" sz="2400"/>
              <a:t>Scribe</a:t>
            </a:r>
          </a:p>
        </p:txBody>
      </p:sp>
      <p:grpSp>
        <p:nvGrpSpPr>
          <p:cNvPr id="20" name="Group 19" descr="Image of graphic: Optimal Testing Conditions for All shows that accessibility features are available to all students taking the CTAA and will use accommodations identified in their IEP.">
            <a:extLst>
              <a:ext uri="{FF2B5EF4-FFF2-40B4-BE49-F238E27FC236}">
                <a16:creationId xmlns:a16="http://schemas.microsoft.com/office/drawing/2014/main" id="{439515BE-28FD-6584-EBC7-CDCCCA941A3F}"/>
              </a:ext>
              <a:ext uri="{C183D7F6-B498-43B3-948B-1728B52AA6E4}">
                <adec:decorative xmlns:adec="http://schemas.microsoft.com/office/drawing/2017/decorative" val="0"/>
              </a:ext>
            </a:extLst>
          </p:cNvPr>
          <p:cNvGrpSpPr/>
          <p:nvPr/>
        </p:nvGrpSpPr>
        <p:grpSpPr>
          <a:xfrm>
            <a:off x="3787227" y="1866273"/>
            <a:ext cx="8079530" cy="3733800"/>
            <a:chOff x="607269" y="1066800"/>
            <a:chExt cx="8079530" cy="3733800"/>
          </a:xfrm>
        </p:grpSpPr>
        <p:sp>
          <p:nvSpPr>
            <p:cNvPr id="21" name="Oval 20">
              <a:extLst>
                <a:ext uri="{FF2B5EF4-FFF2-40B4-BE49-F238E27FC236}">
                  <a16:creationId xmlns:a16="http://schemas.microsoft.com/office/drawing/2014/main" id="{23012508-2311-8E95-D38B-87DF25B66028}"/>
                </a:ext>
              </a:extLst>
            </p:cNvPr>
            <p:cNvSpPr/>
            <p:nvPr/>
          </p:nvSpPr>
          <p:spPr>
            <a:xfrm>
              <a:off x="5045246" y="1066800"/>
              <a:ext cx="3641553" cy="3633539"/>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nvGrpSpPr>
            <p:cNvPr id="22" name="Group 21">
              <a:extLst>
                <a:ext uri="{FF2B5EF4-FFF2-40B4-BE49-F238E27FC236}">
                  <a16:creationId xmlns:a16="http://schemas.microsoft.com/office/drawing/2014/main" id="{474DEF71-3096-9F51-40F1-CFB9C202FF52}"/>
                </a:ext>
              </a:extLst>
            </p:cNvPr>
            <p:cNvGrpSpPr/>
            <p:nvPr/>
          </p:nvGrpSpPr>
          <p:grpSpPr>
            <a:xfrm>
              <a:off x="607269" y="1066800"/>
              <a:ext cx="7546131" cy="3733800"/>
              <a:chOff x="607269" y="1066800"/>
              <a:chExt cx="7546131" cy="3733800"/>
            </a:xfrm>
          </p:grpSpPr>
          <p:sp>
            <p:nvSpPr>
              <p:cNvPr id="23" name="Oval 22">
                <a:extLst>
                  <a:ext uri="{FF2B5EF4-FFF2-40B4-BE49-F238E27FC236}">
                    <a16:creationId xmlns:a16="http://schemas.microsoft.com/office/drawing/2014/main" id="{B03D7AC5-F6CD-C753-32B2-E7F0E3BF65DA}"/>
                  </a:ext>
                </a:extLst>
              </p:cNvPr>
              <p:cNvSpPr/>
              <p:nvPr/>
            </p:nvSpPr>
            <p:spPr>
              <a:xfrm>
                <a:off x="5422236" y="1524001"/>
                <a:ext cx="2731164" cy="2711116"/>
              </a:xfrm>
              <a:prstGeom prst="ellipse">
                <a:avLst/>
              </a:prstGeom>
              <a:solidFill>
                <a:srgbClr val="92D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Oval 23">
                <a:extLst>
                  <a:ext uri="{FF2B5EF4-FFF2-40B4-BE49-F238E27FC236}">
                    <a16:creationId xmlns:a16="http://schemas.microsoft.com/office/drawing/2014/main" id="{3DF9790D-03E0-C784-A370-3AB4F866D789}"/>
                  </a:ext>
                </a:extLst>
              </p:cNvPr>
              <p:cNvSpPr/>
              <p:nvPr/>
            </p:nvSpPr>
            <p:spPr>
              <a:xfrm>
                <a:off x="5723026" y="1905000"/>
                <a:ext cx="2049374" cy="2016191"/>
              </a:xfrm>
              <a:prstGeom prst="ellipse">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TextBox 8" descr="Access &#10;to the CTAA&#10;">
                <a:extLst>
                  <a:ext uri="{FF2B5EF4-FFF2-40B4-BE49-F238E27FC236}">
                    <a16:creationId xmlns:a16="http://schemas.microsoft.com/office/drawing/2014/main" id="{F820CEDE-B8E6-D61A-CFE6-47AAB17AB5A2}"/>
                  </a:ext>
                </a:extLst>
              </p:cNvPr>
              <p:cNvSpPr txBox="1"/>
              <p:nvPr/>
            </p:nvSpPr>
            <p:spPr>
              <a:xfrm>
                <a:off x="6097117" y="2286000"/>
                <a:ext cx="1375123" cy="120032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a:latin typeface="+mn-lt"/>
                  </a:rPr>
                  <a:t>Access </a:t>
                </a:r>
              </a:p>
              <a:p>
                <a:pPr algn="ctr"/>
                <a:r>
                  <a:rPr lang="en-US" sz="2400" b="1">
                    <a:latin typeface="+mn-lt"/>
                  </a:rPr>
                  <a:t>to the CTAA</a:t>
                </a:r>
              </a:p>
            </p:txBody>
          </p:sp>
          <p:sp>
            <p:nvSpPr>
              <p:cNvPr id="26" name="Right Arrow 10">
                <a:extLst>
                  <a:ext uri="{FF2B5EF4-FFF2-40B4-BE49-F238E27FC236}">
                    <a16:creationId xmlns:a16="http://schemas.microsoft.com/office/drawing/2014/main" id="{8442E05F-3658-C78C-018E-BDF92F14E85E}"/>
                  </a:ext>
                </a:extLst>
              </p:cNvPr>
              <p:cNvSpPr/>
              <p:nvPr/>
            </p:nvSpPr>
            <p:spPr>
              <a:xfrm>
                <a:off x="607269" y="1066800"/>
                <a:ext cx="5400008" cy="3733800"/>
              </a:xfrm>
              <a:prstGeom prst="rightArrow">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588"/>
              </a:p>
            </p:txBody>
          </p:sp>
          <p:sp>
            <p:nvSpPr>
              <p:cNvPr id="27" name="Right Arrow 11">
                <a:extLst>
                  <a:ext uri="{FF2B5EF4-FFF2-40B4-BE49-F238E27FC236}">
                    <a16:creationId xmlns:a16="http://schemas.microsoft.com/office/drawing/2014/main" id="{4D9D2CD0-2931-67FA-EED0-DA8A8EF494CF}"/>
                  </a:ext>
                </a:extLst>
              </p:cNvPr>
              <p:cNvSpPr/>
              <p:nvPr/>
            </p:nvSpPr>
            <p:spPr>
              <a:xfrm>
                <a:off x="2238644" y="1287382"/>
                <a:ext cx="3614402" cy="3284617"/>
              </a:xfrm>
              <a:prstGeom prst="rightArrow">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588"/>
              </a:p>
            </p:txBody>
          </p:sp>
          <p:sp>
            <p:nvSpPr>
              <p:cNvPr id="28" name="Right Arrow 12">
                <a:extLst>
                  <a:ext uri="{FF2B5EF4-FFF2-40B4-BE49-F238E27FC236}">
                    <a16:creationId xmlns:a16="http://schemas.microsoft.com/office/drawing/2014/main" id="{EFD11C25-B2BB-A799-077A-90243BED5233}"/>
                  </a:ext>
                </a:extLst>
              </p:cNvPr>
              <p:cNvSpPr/>
              <p:nvPr/>
            </p:nvSpPr>
            <p:spPr>
              <a:xfrm>
                <a:off x="3549590" y="1882068"/>
                <a:ext cx="2062826" cy="2092151"/>
              </a:xfrm>
              <a:prstGeom prst="rightArrow">
                <a:avLst>
                  <a:gd name="adj1" fmla="val 50000"/>
                  <a:gd name="adj2" fmla="val 44732"/>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588">
                  <a:solidFill>
                    <a:schemeClr val="bg1"/>
                  </a:solidFill>
                </a:endParaRPr>
              </a:p>
            </p:txBody>
          </p:sp>
          <p:sp>
            <p:nvSpPr>
              <p:cNvPr id="29" name="TextBox 13" descr="ACCESSIBILITY&#10;FEATURES&#10;FOR ALL&#10;as needed&#10;">
                <a:extLst>
                  <a:ext uri="{FF2B5EF4-FFF2-40B4-BE49-F238E27FC236}">
                    <a16:creationId xmlns:a16="http://schemas.microsoft.com/office/drawing/2014/main" id="{17CCCC92-BF24-C470-DEE5-225C19F015BA}"/>
                  </a:ext>
                </a:extLst>
              </p:cNvPr>
              <p:cNvSpPr txBox="1"/>
              <p:nvPr/>
            </p:nvSpPr>
            <p:spPr>
              <a:xfrm>
                <a:off x="2203133" y="2362200"/>
                <a:ext cx="1418468" cy="107721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b="1">
                    <a:latin typeface="+mn-lt"/>
                  </a:rPr>
                  <a:t>ACCESSIBILITY</a:t>
                </a:r>
              </a:p>
              <a:p>
                <a:pPr algn="ctr"/>
                <a:r>
                  <a:rPr lang="en-US" sz="1600" b="1">
                    <a:latin typeface="+mn-lt"/>
                  </a:rPr>
                  <a:t>FEATURES</a:t>
                </a:r>
              </a:p>
              <a:p>
                <a:pPr algn="ctr"/>
                <a:r>
                  <a:rPr lang="en-US" sz="1600" b="1" i="1">
                    <a:latin typeface="+mn-lt"/>
                  </a:rPr>
                  <a:t>FOR ALL</a:t>
                </a:r>
              </a:p>
              <a:p>
                <a:pPr algn="ctr"/>
                <a:r>
                  <a:rPr lang="en-US" sz="1600" b="1" i="1">
                    <a:latin typeface="+mn-lt"/>
                  </a:rPr>
                  <a:t>as needed</a:t>
                </a:r>
              </a:p>
            </p:txBody>
          </p:sp>
          <p:sp>
            <p:nvSpPr>
              <p:cNvPr id="30" name="TextBox 14" descr="Accommodations&#10;Identified in IEP and allowable on CTAA&#10;">
                <a:extLst>
                  <a:ext uri="{FF2B5EF4-FFF2-40B4-BE49-F238E27FC236}">
                    <a16:creationId xmlns:a16="http://schemas.microsoft.com/office/drawing/2014/main" id="{03D9C2CB-6028-377A-8A6A-3541B1603689}"/>
                  </a:ext>
                </a:extLst>
              </p:cNvPr>
              <p:cNvSpPr txBox="1"/>
              <p:nvPr/>
            </p:nvSpPr>
            <p:spPr>
              <a:xfrm>
                <a:off x="3499919" y="2497596"/>
                <a:ext cx="1960457"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b="1">
                    <a:latin typeface="+mn-lt"/>
                  </a:rPr>
                  <a:t>Accommodations</a:t>
                </a:r>
              </a:p>
              <a:p>
                <a:pPr algn="ctr"/>
                <a:r>
                  <a:rPr lang="en-US" sz="1600" b="1" i="1">
                    <a:latin typeface="+mn-lt"/>
                  </a:rPr>
                  <a:t>Identified in IEP and allowable on CTAA</a:t>
                </a:r>
              </a:p>
            </p:txBody>
          </p:sp>
          <p:sp>
            <p:nvSpPr>
              <p:cNvPr id="31" name="TextBox 15" descr="OPTIMAL&#10;TESTING&#10;CONDITIONS&#10;FOR ALL">
                <a:extLst>
                  <a:ext uri="{FF2B5EF4-FFF2-40B4-BE49-F238E27FC236}">
                    <a16:creationId xmlns:a16="http://schemas.microsoft.com/office/drawing/2014/main" id="{BFD33197-AAB4-D92D-09A0-7FE073598426}"/>
                  </a:ext>
                </a:extLst>
              </p:cNvPr>
              <p:cNvSpPr txBox="1"/>
              <p:nvPr/>
            </p:nvSpPr>
            <p:spPr>
              <a:xfrm>
                <a:off x="826279" y="2362200"/>
                <a:ext cx="1339823" cy="107721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b="1">
                    <a:solidFill>
                      <a:schemeClr val="bg1"/>
                    </a:solidFill>
                    <a:latin typeface="+mn-lt"/>
                  </a:rPr>
                  <a:t>OPTIMAL</a:t>
                </a:r>
              </a:p>
              <a:p>
                <a:pPr algn="ctr"/>
                <a:r>
                  <a:rPr lang="en-US" sz="1600" b="1">
                    <a:solidFill>
                      <a:schemeClr val="bg1"/>
                    </a:solidFill>
                    <a:latin typeface="+mn-lt"/>
                  </a:rPr>
                  <a:t>TESTING</a:t>
                </a:r>
              </a:p>
              <a:p>
                <a:pPr algn="ctr"/>
                <a:r>
                  <a:rPr lang="en-US" sz="1600" b="1">
                    <a:solidFill>
                      <a:schemeClr val="bg1"/>
                    </a:solidFill>
                    <a:latin typeface="+mn-lt"/>
                  </a:rPr>
                  <a:t>CONDITIONS</a:t>
                </a:r>
              </a:p>
              <a:p>
                <a:pPr algn="ctr"/>
                <a:r>
                  <a:rPr lang="en-US" sz="1600" b="1" i="1">
                    <a:solidFill>
                      <a:schemeClr val="bg1"/>
                    </a:solidFill>
                    <a:latin typeface="+mn-lt"/>
                  </a:rPr>
                  <a:t>FOR ALL</a:t>
                </a:r>
              </a:p>
            </p:txBody>
          </p:sp>
        </p:grpSp>
      </p:grpSp>
    </p:spTree>
    <p:extLst>
      <p:ext uri="{BB962C8B-B14F-4D97-AF65-F5344CB8AC3E}">
        <p14:creationId xmlns:p14="http://schemas.microsoft.com/office/powerpoint/2010/main" val="162125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93D3F-E2A7-2B92-3F07-070EF331E483}"/>
            </a:ext>
          </a:extLst>
        </p:cNvPr>
        <p:cNvGrpSpPr/>
        <p:nvPr/>
      </p:nvGrpSpPr>
      <p:grpSpPr>
        <a:xfrm>
          <a:off x="0" y="0"/>
          <a:ext cx="0" cy="0"/>
          <a:chOff x="0" y="0"/>
          <a:chExt cx="0" cy="0"/>
        </a:xfrm>
      </p:grpSpPr>
      <p:sp>
        <p:nvSpPr>
          <p:cNvPr id="2" name="Title 1" descr="The Design of Alternate Assessments">
            <a:extLst>
              <a:ext uri="{FF2B5EF4-FFF2-40B4-BE49-F238E27FC236}">
                <a16:creationId xmlns:a16="http://schemas.microsoft.com/office/drawing/2014/main" id="{AD7BDF45-AF80-4358-FD0B-3CBA1CDABCF7}"/>
              </a:ext>
              <a:ext uri="{C183D7F6-B498-43B3-948B-1728B52AA6E4}">
                <adec:decorative xmlns:adec="http://schemas.microsoft.com/office/drawing/2017/decorative" val="0"/>
              </a:ext>
            </a:extLst>
          </p:cNvPr>
          <p:cNvSpPr>
            <a:spLocks noGrp="1"/>
          </p:cNvSpPr>
          <p:nvPr>
            <p:ph type="title"/>
          </p:nvPr>
        </p:nvSpPr>
        <p:spPr>
          <a:xfrm>
            <a:off x="1407381" y="0"/>
            <a:ext cx="8587410" cy="1413163"/>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rgbClr val="FFFFFF"/>
                </a:solidFill>
                <a:latin typeface="+mn-lt"/>
                <a:ea typeface="Calibri"/>
                <a:cs typeface="Calibri"/>
              </a:rPr>
              <a:t>The Design of Alternate Assessments: How Students Respond </a:t>
            </a:r>
            <a:endParaRPr kumimoji="0" lang="en-US" sz="3600" b="1" i="0" u="none" strike="noStrike" kern="1200" cap="none" spc="0" normalizeH="0" baseline="0" noProof="0">
              <a:ln>
                <a:noFill/>
              </a:ln>
              <a:solidFill>
                <a:srgbClr val="0563C1"/>
              </a:solidFill>
              <a:effectLst/>
              <a:uLnTx/>
              <a:uFillTx/>
              <a:latin typeface="+mn-lt"/>
              <a:ea typeface="Calibri"/>
              <a:cs typeface="Calibri"/>
            </a:endParaRPr>
          </a:p>
        </p:txBody>
      </p:sp>
      <p:sp>
        <p:nvSpPr>
          <p:cNvPr id="5" name="Content Placeholder 4">
            <a:extLst>
              <a:ext uri="{FF2B5EF4-FFF2-40B4-BE49-F238E27FC236}">
                <a16:creationId xmlns:a16="http://schemas.microsoft.com/office/drawing/2014/main" id="{497C0A67-A834-10F6-6CE2-7A047E73EBB1}"/>
              </a:ext>
              <a:ext uri="{C183D7F6-B498-43B3-948B-1728B52AA6E4}">
                <adec:decorative xmlns:adec="http://schemas.microsoft.com/office/drawing/2017/decorative" val="0"/>
              </a:ext>
            </a:extLst>
          </p:cNvPr>
          <p:cNvSpPr>
            <a:spLocks noGrp="1"/>
          </p:cNvSpPr>
          <p:nvPr>
            <p:ph idx="1"/>
          </p:nvPr>
        </p:nvSpPr>
        <p:spPr>
          <a:xfrm>
            <a:off x="457521" y="1785031"/>
            <a:ext cx="7279188" cy="4707844"/>
          </a:xfrm>
        </p:spPr>
        <p:txBody>
          <a:bodyPr vert="horz" wrap="square" lIns="91440" tIns="45720" rIns="91440" bIns="45720" rtlCol="0" anchor="ctr">
            <a:noAutofit/>
          </a:bodyPr>
          <a:lstStyle/>
          <a:p>
            <a:pPr marL="0" indent="0">
              <a:buNone/>
            </a:pPr>
            <a:r>
              <a:rPr lang="en-US" sz="2200">
                <a:latin typeface="+mn-lt"/>
              </a:rPr>
              <a:t>Students may respond to test items using their modes of communication while the trained teacher records the responses. Communication might include: </a:t>
            </a:r>
          </a:p>
          <a:p>
            <a:r>
              <a:rPr lang="en-US" sz="2200">
                <a:latin typeface="+mn-lt"/>
              </a:rPr>
              <a:t>Verbalizing the answer; </a:t>
            </a:r>
          </a:p>
          <a:p>
            <a:r>
              <a:rPr lang="en-US" sz="2200">
                <a:latin typeface="+mn-lt"/>
              </a:rPr>
              <a:t>Gesturing, signing, or pointing to the answer; </a:t>
            </a:r>
          </a:p>
          <a:p>
            <a:r>
              <a:rPr lang="en-US" sz="2200">
                <a:latin typeface="+mn-lt"/>
              </a:rPr>
              <a:t>Using an eye gaze system to select the answer;</a:t>
            </a:r>
          </a:p>
          <a:p>
            <a:r>
              <a:rPr lang="en-US" sz="2200">
                <a:latin typeface="+mn-lt"/>
              </a:rPr>
              <a:t>Using assistive technology (AT) to indicate the answer; </a:t>
            </a:r>
          </a:p>
          <a:p>
            <a:r>
              <a:rPr lang="en-US" sz="2200">
                <a:latin typeface="+mn-lt"/>
              </a:rPr>
              <a:t>Circling or marking the answers on a paper copy of the test for educator transcription (CTAA only); or</a:t>
            </a:r>
            <a:endParaRPr lang="en-US" sz="2200">
              <a:latin typeface="+mn-lt"/>
              <a:ea typeface="Calibri"/>
              <a:cs typeface="Calibri"/>
            </a:endParaRPr>
          </a:p>
          <a:p>
            <a:r>
              <a:rPr lang="en-US" sz="2200">
                <a:latin typeface="+mn-lt"/>
              </a:rPr>
              <a:t>Using the mouse to select the answer online (applicable on the online CTAA and CAAELP only)</a:t>
            </a:r>
          </a:p>
          <a:p>
            <a:pPr marL="0" indent="0">
              <a:buNone/>
            </a:pPr>
            <a:r>
              <a:rPr lang="en-US" sz="2200" b="1">
                <a:latin typeface="+mn-lt"/>
              </a:rPr>
              <a:t>Physical prompting such as hand-over-hand is not permitted during the administration of the CTAA.</a:t>
            </a:r>
            <a:endParaRPr lang="en-US" sz="2200">
              <a:latin typeface="+mn-lt"/>
              <a:cs typeface="Arial"/>
            </a:endParaRPr>
          </a:p>
        </p:txBody>
      </p:sp>
      <p:pic>
        <p:nvPicPr>
          <p:cNvPr id="3" name="Picture 2">
            <a:extLst>
              <a:ext uri="{FF2B5EF4-FFF2-40B4-BE49-F238E27FC236}">
                <a16:creationId xmlns:a16="http://schemas.microsoft.com/office/drawing/2014/main" id="{874D3FC8-1D29-62CB-5789-8EDA4C08D9D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36709" y="2468494"/>
            <a:ext cx="4155790" cy="2829474"/>
          </a:xfrm>
          <a:prstGeom prst="rect">
            <a:avLst/>
          </a:prstGeom>
        </p:spPr>
      </p:pic>
    </p:spTree>
    <p:extLst>
      <p:ext uri="{BB962C8B-B14F-4D97-AF65-F5344CB8AC3E}">
        <p14:creationId xmlns:p14="http://schemas.microsoft.com/office/powerpoint/2010/main" val="428433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E16E543-4BB7-297F-30A2-46761207991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5508377-15B3-E893-EC0C-5EFD8461B129}"/>
              </a:ext>
              <a:ext uri="{C183D7F6-B498-43B3-948B-1728B52AA6E4}">
                <adec:decorative xmlns:adec="http://schemas.microsoft.com/office/drawing/2017/decorative" val="1"/>
              </a:ext>
            </a:extLst>
          </p:cNvPr>
          <p:cNvPicPr>
            <a:picLocks noChangeAspect="1"/>
          </p:cNvPicPr>
          <p:nvPr/>
        </p:nvPicPr>
        <p:blipFill>
          <a:blip r:embed="rId3"/>
          <a:srcRect t="5128" r="-1" b="12182"/>
          <a:stretch/>
        </p:blipFill>
        <p:spPr>
          <a:xfrm>
            <a:off x="146023" y="1876833"/>
            <a:ext cx="4278060" cy="2831646"/>
          </a:xfrm>
          <a:prstGeom prst="rect">
            <a:avLst/>
          </a:prstGeom>
        </p:spPr>
      </p:pic>
      <p:sp>
        <p:nvSpPr>
          <p:cNvPr id="4" name="Title 3" descr="What is the Early Stopping Rule?&#10;">
            <a:extLst>
              <a:ext uri="{FF2B5EF4-FFF2-40B4-BE49-F238E27FC236}">
                <a16:creationId xmlns:a16="http://schemas.microsoft.com/office/drawing/2014/main" id="{5E4914CE-6F5C-F2C5-CB19-F37477945E45}"/>
              </a:ext>
            </a:extLst>
          </p:cNvPr>
          <p:cNvSpPr txBox="1">
            <a:spLocks noGrp="1"/>
          </p:cNvSpPr>
          <p:nvPr>
            <p:ph type="title" idx="4294967295"/>
          </p:nvPr>
        </p:nvSpPr>
        <p:spPr>
          <a:xfrm>
            <a:off x="4762005" y="2026784"/>
            <a:ext cx="6585112" cy="18774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chemeClr val="accent2"/>
                </a:solidFill>
                <a:effectLst/>
                <a:uLnTx/>
                <a:uFillTx/>
                <a:latin typeface="+mn-lt"/>
                <a:ea typeface="Calibri"/>
                <a:cs typeface="Calibri"/>
              </a:rPr>
              <a:t>What is the </a:t>
            </a:r>
            <a:br>
              <a:rPr kumimoji="0" lang="en-US" b="1" i="0" u="none" strike="noStrike" kern="1200" cap="none" spc="0" normalizeH="0" baseline="0" noProof="0">
                <a:ln>
                  <a:noFill/>
                </a:ln>
                <a:solidFill>
                  <a:schemeClr val="accent2"/>
                </a:solidFill>
                <a:effectLst/>
                <a:uLnTx/>
                <a:uFillTx/>
                <a:latin typeface="+mn-lt"/>
                <a:ea typeface="Calibri"/>
                <a:cs typeface="Calibri"/>
              </a:rPr>
            </a:br>
            <a:r>
              <a:rPr kumimoji="0" lang="en-US" b="1" i="0" u="none" strike="noStrike" kern="1200" cap="none" spc="0" normalizeH="0" baseline="0" noProof="0">
                <a:ln>
                  <a:noFill/>
                </a:ln>
                <a:solidFill>
                  <a:schemeClr val="accent2"/>
                </a:solidFill>
                <a:effectLst/>
                <a:uLnTx/>
                <a:uFillTx/>
                <a:latin typeface="+mn-lt"/>
                <a:ea typeface="Calibri"/>
                <a:cs typeface="Calibri"/>
              </a:rPr>
              <a:t>Early Stopping Rule (ESR)?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rgbClr val="FFC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9337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5E59A-E5D0-A3E2-B30D-5C1450D69239}"/>
            </a:ext>
          </a:extLst>
        </p:cNvPr>
        <p:cNvGrpSpPr/>
        <p:nvPr/>
      </p:nvGrpSpPr>
      <p:grpSpPr>
        <a:xfrm>
          <a:off x="0" y="0"/>
          <a:ext cx="0" cy="0"/>
          <a:chOff x="0" y="0"/>
          <a:chExt cx="0" cy="0"/>
        </a:xfrm>
      </p:grpSpPr>
      <p:sp>
        <p:nvSpPr>
          <p:cNvPr id="2" name="Title 1" descr="What is the Early Stopping Rule?">
            <a:extLst>
              <a:ext uri="{FF2B5EF4-FFF2-40B4-BE49-F238E27FC236}">
                <a16:creationId xmlns:a16="http://schemas.microsoft.com/office/drawing/2014/main" id="{A2D50B43-A941-CB82-82E9-CD57C97E92E1}"/>
              </a:ext>
            </a:extLst>
          </p:cNvPr>
          <p:cNvSpPr>
            <a:spLocks noGrp="1"/>
          </p:cNvSpPr>
          <p:nvPr>
            <p:ph type="title"/>
          </p:nvPr>
        </p:nvSpPr>
        <p:spPr>
          <a:xfrm>
            <a:off x="0" y="0"/>
            <a:ext cx="12192000" cy="1436913"/>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rgbClr val="FFFFFF"/>
                </a:solidFill>
                <a:latin typeface="+mn-lt"/>
                <a:ea typeface="Calibri"/>
                <a:cs typeface="Calibri"/>
              </a:rPr>
              <a:t>What is the Early Stopping Rule?</a:t>
            </a:r>
            <a:endParaRPr kumimoji="0" lang="en-US" sz="3600" b="1" i="0" u="none" strike="noStrike" kern="1200" cap="none" spc="0" normalizeH="0" baseline="0" noProof="0">
              <a:ln>
                <a:noFill/>
              </a:ln>
              <a:solidFill>
                <a:srgbClr val="0563C1"/>
              </a:solidFill>
              <a:effectLst/>
              <a:uLnTx/>
              <a:uFillTx/>
              <a:latin typeface="+mn-lt"/>
              <a:ea typeface="Calibri"/>
              <a:cs typeface="Calibri"/>
            </a:endParaRPr>
          </a:p>
        </p:txBody>
      </p:sp>
      <p:sp>
        <p:nvSpPr>
          <p:cNvPr id="5" name="Content Placeholder 4">
            <a:extLst>
              <a:ext uri="{FF2B5EF4-FFF2-40B4-BE49-F238E27FC236}">
                <a16:creationId xmlns:a16="http://schemas.microsoft.com/office/drawing/2014/main" id="{FEF6D2AB-F68E-6181-BD7D-37E371AC48E8}"/>
              </a:ext>
            </a:extLst>
          </p:cNvPr>
          <p:cNvSpPr>
            <a:spLocks noGrp="1"/>
          </p:cNvSpPr>
          <p:nvPr>
            <p:ph idx="1"/>
          </p:nvPr>
        </p:nvSpPr>
        <p:spPr>
          <a:xfrm>
            <a:off x="1066800" y="1666277"/>
            <a:ext cx="10058400" cy="2323832"/>
          </a:xfrm>
        </p:spPr>
        <p:txBody>
          <a:bodyPr vert="horz" wrap="square" lIns="91440" tIns="45720" rIns="91440" bIns="45720" rtlCol="0" anchor="ctr">
            <a:noAutofit/>
          </a:bodyPr>
          <a:lstStyle/>
          <a:p>
            <a:pPr marL="0" indent="0">
              <a:buNone/>
            </a:pPr>
            <a:r>
              <a:rPr lang="en-US">
                <a:latin typeface="+mn-lt"/>
              </a:rPr>
              <a:t>The ESR process is for a relatively small number of students participating in the Alternate Assessment System who </a:t>
            </a:r>
            <a:r>
              <a:rPr lang="en-US" u="sng">
                <a:latin typeface="+mn-lt"/>
              </a:rPr>
              <a:t>do not</a:t>
            </a:r>
            <a:r>
              <a:rPr lang="en-US">
                <a:latin typeface="+mn-lt"/>
              </a:rPr>
              <a:t> demonstrate an observable mode of communication and, therefore, are not able to participate fully on the alternate assessments.</a:t>
            </a:r>
            <a:endParaRPr lang="en-US">
              <a:latin typeface="+mn-lt"/>
              <a:cs typeface="Arial"/>
            </a:endParaRPr>
          </a:p>
        </p:txBody>
      </p:sp>
    </p:spTree>
    <p:extLst>
      <p:ext uri="{BB962C8B-B14F-4D97-AF65-F5344CB8AC3E}">
        <p14:creationId xmlns:p14="http://schemas.microsoft.com/office/powerpoint/2010/main" val="382843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9CD56-D096-EEFA-5E09-1169639201B0}"/>
            </a:ext>
          </a:extLst>
        </p:cNvPr>
        <p:cNvGrpSpPr/>
        <p:nvPr/>
      </p:nvGrpSpPr>
      <p:grpSpPr>
        <a:xfrm>
          <a:off x="0" y="0"/>
          <a:ext cx="0" cy="0"/>
          <a:chOff x="0" y="0"/>
          <a:chExt cx="0" cy="0"/>
        </a:xfrm>
      </p:grpSpPr>
      <p:sp>
        <p:nvSpPr>
          <p:cNvPr id="2" name="Title 1" descr="General Characteristics of Eligible Students">
            <a:extLst>
              <a:ext uri="{FF2B5EF4-FFF2-40B4-BE49-F238E27FC236}">
                <a16:creationId xmlns:a16="http://schemas.microsoft.com/office/drawing/2014/main" id="{8A8EC192-6B94-38D1-0202-3229C20A689E}"/>
              </a:ext>
            </a:extLst>
          </p:cNvPr>
          <p:cNvSpPr>
            <a:spLocks noGrp="1"/>
          </p:cNvSpPr>
          <p:nvPr>
            <p:ph type="title"/>
          </p:nvPr>
        </p:nvSpPr>
        <p:spPr>
          <a:xfrm>
            <a:off x="0" y="0"/>
            <a:ext cx="12192000" cy="1401287"/>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rgbClr val="FFFFFF"/>
                </a:solidFill>
                <a:latin typeface="+mn-lt"/>
                <a:ea typeface="Calibri"/>
                <a:cs typeface="Calibri"/>
              </a:rPr>
              <a:t>General Characteristics of Eligible Students</a:t>
            </a:r>
            <a:endParaRPr kumimoji="0" lang="en-US" sz="3600" b="1" i="0" u="none" strike="noStrike" kern="1200" cap="none" spc="0" normalizeH="0" baseline="0" noProof="0">
              <a:ln>
                <a:noFill/>
              </a:ln>
              <a:solidFill>
                <a:srgbClr val="0563C1"/>
              </a:solidFill>
              <a:effectLst/>
              <a:uLnTx/>
              <a:uFillTx/>
              <a:latin typeface="+mn-lt"/>
              <a:ea typeface="Calibri"/>
              <a:cs typeface="Calibri"/>
            </a:endParaRPr>
          </a:p>
        </p:txBody>
      </p:sp>
      <p:sp>
        <p:nvSpPr>
          <p:cNvPr id="5" name="Content Placeholder 4" descr="Understand the principles and applications of UDL. &#10;Mind set of strengths-based planning instead of deficit-based planning.&#10;Incorporate accessibility supports to provide equitable access and empower students with choices that allow them to access instruction and assessment content with the greatest amount of confidence and independence. &#10;Remember that different assessments measure specific content and vary in the construct of knowledge, skills, and abilities (e.g., LAS Links, CAAELP, Smarter Balanced ELA/Math, CTAA ELA/Math). &#10;Academic vs. English Language Proficiency Assessments &#10;Standard vs. Alternate Assessments&#10;Collaboration across classroom teachers, EL/ML teachers, and educator teams promotes effective and equitable instruction.&#10;">
            <a:extLst>
              <a:ext uri="{FF2B5EF4-FFF2-40B4-BE49-F238E27FC236}">
                <a16:creationId xmlns:a16="http://schemas.microsoft.com/office/drawing/2014/main" id="{C7AA3064-0722-99EA-1D59-A050547FB9C3}"/>
              </a:ext>
            </a:extLst>
          </p:cNvPr>
          <p:cNvSpPr>
            <a:spLocks noGrp="1"/>
          </p:cNvSpPr>
          <p:nvPr>
            <p:ph idx="1"/>
          </p:nvPr>
        </p:nvSpPr>
        <p:spPr>
          <a:xfrm>
            <a:off x="1066800" y="1836680"/>
            <a:ext cx="10058400" cy="4219591"/>
          </a:xfrm>
        </p:spPr>
        <p:txBody>
          <a:bodyPr vert="horz" wrap="square" lIns="91440" tIns="45720" rIns="91440" bIns="45720" rtlCol="0" anchor="ctr">
            <a:noAutofit/>
          </a:bodyPr>
          <a:lstStyle/>
          <a:p>
            <a:pPr marL="0" indent="0" fontAlgn="base">
              <a:buNone/>
            </a:pPr>
            <a:r>
              <a:rPr lang="en-US">
                <a:latin typeface="+mn-lt"/>
              </a:rPr>
              <a:t>Students who are typically eligible for the ESR have​</a:t>
            </a:r>
          </a:p>
          <a:p>
            <a:pPr lvl="1" fontAlgn="base"/>
            <a:r>
              <a:rPr lang="en-US" sz="2800">
                <a:latin typeface="+mn-lt"/>
              </a:rPr>
              <a:t>An uncertain response to stimuli.​</a:t>
            </a:r>
          </a:p>
          <a:p>
            <a:pPr lvl="1" fontAlgn="base"/>
            <a:r>
              <a:rPr lang="en-US" sz="2800">
                <a:latin typeface="+mn-lt"/>
              </a:rPr>
              <a:t>The most significant functional adaptive behavioral needs.​</a:t>
            </a:r>
          </a:p>
          <a:p>
            <a:pPr lvl="1" fontAlgn="base"/>
            <a:r>
              <a:rPr lang="en-US" sz="2800">
                <a:latin typeface="+mn-lt"/>
              </a:rPr>
              <a:t>Not yet established a mode of communication.​</a:t>
            </a:r>
          </a:p>
          <a:p>
            <a:pPr lvl="1" fontAlgn="base"/>
            <a:r>
              <a:rPr lang="en-US" sz="2800">
                <a:latin typeface="+mn-lt"/>
              </a:rPr>
              <a:t>A pervasive need for adult support throughout their lives.​</a:t>
            </a:r>
          </a:p>
          <a:p>
            <a:pPr lvl="1" fontAlgn="base"/>
            <a:r>
              <a:rPr lang="en-US" sz="2800">
                <a:latin typeface="+mn-lt"/>
              </a:rPr>
              <a:t>IEPs with focus on medical and functional needs.​</a:t>
            </a:r>
          </a:p>
          <a:p>
            <a:pPr lvl="1" fontAlgn="base"/>
            <a:r>
              <a:rPr lang="en-US" sz="2800">
                <a:latin typeface="+mn-lt"/>
              </a:rPr>
              <a:t>IEPs that document goals that support the development of the student’s communication.​</a:t>
            </a:r>
          </a:p>
          <a:p>
            <a:pPr lvl="1" fontAlgn="base"/>
            <a:r>
              <a:rPr lang="en-US" sz="2800">
                <a:latin typeface="+mn-lt"/>
              </a:rPr>
              <a:t>IEPs that documents the use of assistive technology or augmentative and alternate communication devices.</a:t>
            </a:r>
          </a:p>
        </p:txBody>
      </p:sp>
    </p:spTree>
    <p:extLst>
      <p:ext uri="{BB962C8B-B14F-4D97-AF65-F5344CB8AC3E}">
        <p14:creationId xmlns:p14="http://schemas.microsoft.com/office/powerpoint/2010/main" val="409580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425 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UniverseOfOpportunities_template.potx" id="{DA9B7810-D05F-415D-BE88-61560BFB4366}" vid="{9E02503F-8B23-4924-8A9C-2CD5763944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bd8f7d19-50dd-4ca5-833a-f68575fcf434" xsi:nil="true"/>
    <lcf76f155ced4ddcb4097134ff3c332f xmlns="3188db64-835f-49dd-a92e-b63c50075c64">
      <Terms xmlns="http://schemas.microsoft.com/office/infopath/2007/PartnerControls"/>
    </lcf76f155ced4ddcb4097134ff3c332f>
    <_ip_UnifiedCompliancePolicyProperties xmlns="http://schemas.microsoft.com/sharepoint/v3" xsi:nil="true"/>
    <Category xmlns="3188db64-835f-49dd-a92e-b63c50075c6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32173F7A8AF44CAD29E02D9EC3CE55" ma:contentTypeVersion="20" ma:contentTypeDescription="Create a new document." ma:contentTypeScope="" ma:versionID="835bbd24e974a203930c9d2dda9e37ee">
  <xsd:schema xmlns:xsd="http://www.w3.org/2001/XMLSchema" xmlns:xs="http://www.w3.org/2001/XMLSchema" xmlns:p="http://schemas.microsoft.com/office/2006/metadata/properties" xmlns:ns1="http://schemas.microsoft.com/sharepoint/v3" xmlns:ns2="3188db64-835f-49dd-a92e-b63c50075c64" xmlns:ns3="bd8f7d19-50dd-4ca5-833a-f68575fcf434" targetNamespace="http://schemas.microsoft.com/office/2006/metadata/properties" ma:root="true" ma:fieldsID="a52ab9b855127a48c7eef16d359eae5c" ns1:_="" ns2:_="" ns3:_="">
    <xsd:import namespace="http://schemas.microsoft.com/sharepoint/v3"/>
    <xsd:import namespace="3188db64-835f-49dd-a92e-b63c50075c64"/>
    <xsd:import namespace="bd8f7d19-50dd-4ca5-833a-f68575fcf434"/>
    <xsd:element name="properties">
      <xsd:complexType>
        <xsd:sequence>
          <xsd:element name="documentManagement">
            <xsd:complexType>
              <xsd:all>
                <xsd:element ref="ns2:MediaServiceMetadata" minOccurs="0"/>
                <xsd:element ref="ns2:MediaServiceFastMetadata" minOccurs="0"/>
                <xsd:element ref="ns2:Category" minOccurs="0"/>
                <xsd:element ref="ns3:SharedWithUsers" minOccurs="0"/>
                <xsd:element ref="ns3:SharedWithDetail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88db64-835f-49dd-a92e-b63c50075c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ategory" ma:index="10" nillable="true" ma:displayName="Category" ma:description="Just trying things out" ma:format="Dropdown" ma:internalName="Category">
      <xsd:simpleType>
        <xsd:restriction base="dms:Choice">
          <xsd:enumeration value="Testing"/>
          <xsd:enumeration value="Data Entry"/>
          <xsd:enumeration value="Final Files"/>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9be3ee5-5d72-4a78-bfe6-04ec158992b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8f7d19-50dd-4ca5-833a-f68575fcf43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1ec1ed3-c848-4268-b15b-d96bcb8e7fc6}" ma:internalName="TaxCatchAll" ma:showField="CatchAllData" ma:web="bd8f7d19-50dd-4ca5-833a-f68575fcf4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047293-45DF-4A5F-BCBA-10AAB17338B7}">
  <ds:schemaRefs>
    <ds:schemaRef ds:uri="3188db64-835f-49dd-a92e-b63c50075c64"/>
    <ds:schemaRef ds:uri="bd8f7d19-50dd-4ca5-833a-f68575fcf43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321FCF5-5D34-4EC4-AB4F-A4337DC9E441}">
  <ds:schemaRefs>
    <ds:schemaRef ds:uri="3188db64-835f-49dd-a92e-b63c50075c64"/>
    <ds:schemaRef ds:uri="bd8f7d19-50dd-4ca5-833a-f68575fcf4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8194EF1-7EA1-4B2F-834E-CB72590FDCC1}">
  <ds:schemaRefs>
    <ds:schemaRef ds:uri="http://schemas.microsoft.com/sharepoint/v3/contenttype/forms"/>
  </ds:schemaRefs>
</ds:datastoreItem>
</file>

<file path=docMetadata/LabelInfo.xml><?xml version="1.0" encoding="utf-8"?>
<clbl:labelList xmlns:clbl="http://schemas.microsoft.com/office/2020/mipLabelMetadata">
  <clbl:label id="{118b7cfa-a3dd-48b9-b026-31ff69bb738b}" enabled="0" method="" siteId="{118b7cfa-a3dd-48b9-b026-31ff69bb738b}" removed="1"/>
</clbl:labelList>
</file>

<file path=docProps/app.xml><?xml version="1.0" encoding="utf-8"?>
<Properties xmlns="http://schemas.openxmlformats.org/officeDocument/2006/extended-properties" xmlns:vt="http://schemas.openxmlformats.org/officeDocument/2006/docPropsVTypes">
  <Template>2425 ppt</Template>
  <TotalTime>0</TotalTime>
  <Words>4862</Words>
  <Application>Microsoft Office PowerPoint</Application>
  <PresentationFormat>Widescreen</PresentationFormat>
  <Paragraphs>294</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Aptos</vt:lpstr>
      <vt:lpstr>Aptos ExtraBold</vt:lpstr>
      <vt:lpstr>Arial</vt:lpstr>
      <vt:lpstr>Calibri</vt:lpstr>
      <vt:lpstr>Courier New</vt:lpstr>
      <vt:lpstr>Open Sans</vt:lpstr>
      <vt:lpstr>Symbol</vt:lpstr>
      <vt:lpstr>Times New Roman</vt:lpstr>
      <vt:lpstr>2425 ppt</vt:lpstr>
      <vt:lpstr>   CSDE Learning Series for Planning and Placement Teams    Connecticut Alternate Assessment System: Overview of the Early Stopping Rule and Student Response Check</vt:lpstr>
      <vt:lpstr>Part B: Individuals with Disabilities  Education Act (IDEA) </vt:lpstr>
      <vt:lpstr>Participation - Connecticut General Statutes 10-14n​</vt:lpstr>
      <vt:lpstr>The Design of Alternate Assessments</vt:lpstr>
      <vt:lpstr>The Design of Alternate Assessments: Administering Test Items</vt:lpstr>
      <vt:lpstr>The Design of Alternate Assessments: How Students Respond </vt:lpstr>
      <vt:lpstr>What is the  Early Stopping Rule (ESR)? </vt:lpstr>
      <vt:lpstr>What is the Early Stopping Rule?</vt:lpstr>
      <vt:lpstr>General Characteristics of Eligible Students</vt:lpstr>
      <vt:lpstr>The ESR Guidelines</vt:lpstr>
      <vt:lpstr>SRC and ESR Submission Deadlines</vt:lpstr>
      <vt:lpstr>What is the ESR process?</vt:lpstr>
      <vt:lpstr>Excerpt of the SRC Eligibility Process</vt:lpstr>
      <vt:lpstr>SRC Administration Behavioral Notes</vt:lpstr>
      <vt:lpstr>Early Stopping Rule Request and  Attestation Form</vt:lpstr>
      <vt:lpstr>SRC Eligibility Process</vt:lpstr>
      <vt:lpstr>If the Student Doesn’t Qualify</vt:lpstr>
      <vt:lpstr>Guidance for District Administrators</vt:lpstr>
      <vt:lpstr>Checking ESR Status in TIDE</vt:lpstr>
      <vt:lpstr>New Resource for TEAs: ESR Checklist Tool </vt:lpstr>
      <vt:lpstr>CSDE Performance Office  Special Populations Contact Information</vt:lpstr>
      <vt:lpstr>Thank you!!!!  Thank you for attending and for all you do for your students.    Connecticut State Department of Education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Ensuring Appropriate Student Identification and Eligibility Criteria for Participation in the Connecticut Alternate Assessments</dc:title>
  <dc:creator>Ducharme, Deirdre</dc:creator>
  <cp:lastModifiedBy>Krisst, Abe</cp:lastModifiedBy>
  <cp:revision>2</cp:revision>
  <dcterms:created xsi:type="dcterms:W3CDTF">2024-09-30T18:00:31Z</dcterms:created>
  <dcterms:modified xsi:type="dcterms:W3CDTF">2025-08-25T19:47:00Z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0x0101006B32173F7A8AF44CAD29E02D9EC3CE55</vt:lpwstr>
  </property>
  <property fmtid="{D5CDD505-2E9C-101B-9397-08002B2CF9AE}" pid="3" name="MediaServiceImageTags">
    <vt:lpwstr/>
  </property>
</Properties>
</file>