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sldIdLst>
    <p:sldId id="256" r:id="rId5"/>
    <p:sldId id="1557" r:id="rId6"/>
    <p:sldId id="1573" r:id="rId7"/>
    <p:sldId id="1711" r:id="rId8"/>
    <p:sldId id="1790" r:id="rId9"/>
    <p:sldId id="1787" r:id="rId10"/>
    <p:sldId id="1785" r:id="rId11"/>
    <p:sldId id="1775" r:id="rId12"/>
    <p:sldId id="1784" r:id="rId13"/>
    <p:sldId id="1733" r:id="rId14"/>
    <p:sldId id="1780" r:id="rId15"/>
    <p:sldId id="1789" r:id="rId16"/>
    <p:sldId id="1791" r:id="rId17"/>
    <p:sldId id="1491" r:id="rId18"/>
    <p:sldId id="1792" r:id="rId19"/>
    <p:sldId id="1776" r:id="rId20"/>
    <p:sldId id="1793" r:id="rId21"/>
    <p:sldId id="1777" r:id="rId22"/>
    <p:sldId id="1794" r:id="rId23"/>
    <p:sldId id="1779" r:id="rId24"/>
    <p:sldId id="1795" r:id="rId25"/>
    <p:sldId id="1778" r:id="rId26"/>
    <p:sldId id="1788" r:id="rId27"/>
    <p:sldId id="1796" r:id="rId28"/>
    <p:sldId id="1781" r:id="rId29"/>
    <p:sldId id="1797" r:id="rId30"/>
    <p:sldId id="1786" r:id="rId31"/>
    <p:sldId id="1782" r:id="rId32"/>
    <p:sldId id="1798" r:id="rId33"/>
    <p:sldId id="1799" r:id="rId34"/>
    <p:sldId id="1800" r:id="rId35"/>
    <p:sldId id="1801" r:id="rId36"/>
    <p:sldId id="1802" r:id="rId37"/>
    <p:sldId id="1803" r:id="rId38"/>
    <p:sldId id="1804" r:id="rId39"/>
    <p:sldId id="1567" r:id="rId40"/>
    <p:sldId id="166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42126-D7D8-42D6-4633-4B471D32A2FD}" name="Krisst, Abe" initials="AK" userId="S::Abe.Krisst@ct.gov::38295860-adcb-4891-8b7c-950c0ba9306b" providerId="AD"/>
  <p188:author id="{BEC24131-D97D-71CD-2C90-E941FCC14E95}" name="Alberino, Cristi" initials="AC" userId="S::cristi.alberino@ct.gov::672981b7-3579-4467-a4f8-07fed1688a5f" providerId="AD"/>
  <p188:author id="{3BD44039-CB72-DE58-2911-255DC32EAEBC}" name="Adams, Bridget" initials="" userId="S::Bridget.Adams@ct.gov::438d73ce-1341-467d-9a5e-aae125e1d90f" providerId="AD"/>
  <p188:author id="{CBCDB739-6EC1-DE8A-2FBE-92B0A02C6976}" name="Alberino, Cristi" initials="AC" userId="S::Cristi.Alberino@ct.gov::672981b7-3579-4467-a4f8-07fed1688a5f" providerId="AD"/>
  <p188:author id="{D0F4BC43-B75D-4CB9-C440-2F5A7B62B32C}" name="Krisst, Abe" initials="KA" userId="S::abe.krisst@ct.gov::38295860-adcb-4891-8b7c-950c0ba9306b" providerId="AD"/>
  <p188:author id="{670A0980-4C0A-0213-A3D5-482B296A6647}" name="Bean, Kimberly" initials="BK" userId="S::kimberly.bean@ct.gov::71d66cd7-5cd3-4aa0-a4c2-e0380dbf7d99" providerId="AD"/>
  <p188:author id="{3DFC0095-2282-AA22-00F3-E049C29F1948}" name="Ducharme, Deirdre" initials="DD" userId="S::Deirdre.Ducharme@ct.gov::9b1f5df4-d39a-4c88-94a8-b8c4a25e4853" providerId="AD"/>
  <p188:author id="{BB52BAA5-0894-FCAA-9AFE-49EF9AA6F0DE}" name="Ducharme, Deirdre" initials="DD" userId="S::deirdre.ducharme@ct.gov::9b1f5df4-d39a-4c88-94a8-b8c4a25e4853" providerId="AD"/>
  <p188:author id="{E9889CA9-7AB4-6E11-C576-FC66AE1B6854}" name="Johnson, Kimberly" initials="JK" userId="S::Kimberly.Johnson@ct.gov::3a482607-d525-496c-b773-f13397f688cf" providerId="AD"/>
  <p188:author id="{0AD4B5B2-701B-26A3-927F-BC20BAE1EF0A}" name="Papa-Santini, Dorothy" initials="PD" userId="S::dori.papa@ct.gov::f79aa98c-8b65-476f-a9d9-087b985c6e27" providerId="AD"/>
  <p188:author id="{AB1726B6-C687-1511-AAAD-FF9070609E67}" name="Seifert, Katherine" initials="SK" userId="S::katherine.seifert@ct.gov::8d3f7f7e-a9e0-4d01-be36-79db4dde40a5" providerId="AD"/>
  <p188:author id="{3E0BB2CC-FC26-2CC9-7DD1-E64D3E038E34}" name="Seifert, Katherine" initials="SK" userId="S::Katherine.Seifert@ct.gov::8d3f7f7e-a9e0-4d01-be36-79db4dde40a5" providerId="AD"/>
  <p188:author id="{E86E54EA-81E5-5356-B1AB-777F3925AB91}" name="Jennifer Chou" initials="JC" userId="S::jennifer.chou_cambiumassessment.com#ext#@ct.gov::bccd7182-548b-4c8c-a7bc-f27ff42ba4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FFC000"/>
    <a:srgbClr val="FFFFFF"/>
    <a:srgbClr val="5DC4D9"/>
    <a:srgbClr val="1E72C7"/>
    <a:srgbClr val="081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9CDBE-D289-4F69-B48B-50A0DC4C658E}" v="1" dt="2025-09-02T16:07:11.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44" autoAdjust="0"/>
  </p:normalViewPr>
  <p:slideViewPr>
    <p:cSldViewPr snapToGrid="0">
      <p:cViewPr varScale="1">
        <p:scale>
          <a:sx n="71" d="100"/>
          <a:sy n="71" d="100"/>
        </p:scale>
        <p:origin x="1992" y="6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65D64-7423-4D68-9E44-8535796A4248}"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F9E23-3657-41AF-913F-C69B64B47684}" type="slidenum">
              <a:rPr lang="en-US" smtClean="0"/>
              <a:t>‹#›</a:t>
            </a:fld>
            <a:endParaRPr lang="en-US"/>
          </a:p>
        </p:txBody>
      </p:sp>
    </p:spTree>
    <p:extLst>
      <p:ext uri="{BB962C8B-B14F-4D97-AF65-F5344CB8AC3E}">
        <p14:creationId xmlns:p14="http://schemas.microsoft.com/office/powerpoint/2010/main" val="332513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t.portal.cambiumast.com/resource-item/en/guidelines-for-simplified-test-directions-in-the-test-administration-manua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t.portal.cambiumast.com/resource-list/en/translated-test-direc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portal.cambiumast.com/resource-item/en/ngss-test-administration-manual-tam"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t.portal.cambiumast.com/resource-item/en/smarter-balanced-summative-test-administration-manual-ta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t.portal.cambiumast.com/resource-item/en/bilingual-dictionaries-and-glossaries-authorized-for-use-by-english-language-learner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t.portal.cambiumast.com/resource-item/en/documenting-designated-supports-and-accommodations-in-tid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teinhardt.nyu.edu/metrocenter/language-rbern/resources/bilingual-glossaries-and-cognat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teinhardt.nyu.edu/metrocenter/language-rbern/resources/bilingual-glossaries-and-cognat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t.portal.cambiumast.com/resource-item/en/embedded-and-non-embedded-designated-supports-for-english-learne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t.portal.cambiumast.com/resource-item/en/smarter-balanced-assessments-read-aloud-guidelines"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ct.portal.cambiumast.com/resource-item/en/connecticut-smarter-balanced-and-ngss-assessments-reader-options-table" TargetMode="External"/><Relationship Id="rId4" Type="http://schemas.openxmlformats.org/officeDocument/2006/relationships/hyperlink" Target="https://ct.portal.cambiumast.com/resource-item/en/sb-mathematics-and-ngss-assessments-guidelines-for-spanish-read-aloud-of-stimuli-and-item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ortal.ct.gov/-/media/sde/student-assessment/special-populations/ct-seds_dec12_office-hours-masterpptx.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t.portal.cambiumast.com/resource-item/en/csde-assessment-guidelines"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t.portal.cambiumast.com/resource-item/en/accessibility-considerations"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mailto:Abe.krisst@ct.gov"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mailto:Katherine.Seifert@ct.gov" TargetMode="External"/><Relationship Id="rId4" Type="http://schemas.openxmlformats.org/officeDocument/2006/relationships/hyperlink" Target="mailto:deirdre.ducharme@ct.gov"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753a0706.flowpaper.com/CCSSOAccessibilityManual/#page=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t.portal.cambiumast.com/resource-item/en/accessibility-chart" TargetMode="External"/><Relationship Id="rId7" Type="http://schemas.openxmlformats.org/officeDocument/2006/relationships/hyperlink" Target="https://portal.ct.gov/-/media/sde/student-assessment/special-populations/las-links-accessibility-chart-final.pdf?rev=a9cb927b69fd4717911a7271fd568dc3&amp;hash=A16B453E1EA2739002CCAD62A422E6E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portal.ct.gov/-/media/sde/student-assessment/sat/2024_25-ct-sat-school-day-accessibility-chart-fall-version.pdf?rev=61abb70fb53f435bbfad65eea3d32460&amp;hash=CBDFA77A9EA595794CEB46B27F8BEA52" TargetMode="External"/><Relationship Id="rId5" Type="http://schemas.openxmlformats.org/officeDocument/2006/relationships/hyperlink" Target="https://portal.ct.gov/sde/student-assessment/main-assessment/student-assessment/summative-assessment---end-of-year" TargetMode="External"/><Relationship Id="rId4" Type="http://schemas.openxmlformats.org/officeDocument/2006/relationships/hyperlink" Target="https://ct.portal.cambiumast.com/resource-item/en/csde-assessment-guideline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t.portal.cambiumast.com/resource-item/en/designated-supports-accommodations-for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t.portal.cambiumast.com/resource-item/en/documenting-designated-supports-and-accommodations-in-ti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t.portal.cambiumast.com/resource-item/en/translation-glossary-embedded-designated-suppor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800" kern="1400" dirty="0">
                <a:latin typeface="Calibri" panose="020F0502020204030204" pitchFamily="34" charset="0"/>
                <a:ea typeface="Calibri" panose="020F0502020204030204" pitchFamily="34" charset="0"/>
                <a:cs typeface="Calibri" panose="020F0502020204030204" pitchFamily="34" charset="0"/>
              </a:rPr>
            </a:br>
            <a:r>
              <a:rPr lang="en-US" sz="1800" kern="1400" dirty="0">
                <a:solidFill>
                  <a:schemeClr val="accent2"/>
                </a:solidFill>
                <a:latin typeface="Calibri" panose="020F0502020204030204" pitchFamily="34" charset="0"/>
                <a:ea typeface="Calibri" panose="020F0502020204030204" pitchFamily="34" charset="0"/>
                <a:cs typeface="Calibri" panose="020F0502020204030204" pitchFamily="34" charset="0"/>
              </a:rPr>
              <a:t>CSDE Learning Series for Planning and Placement Teams and Section 504 Teams</a:t>
            </a:r>
            <a:br>
              <a:rPr lang="en-US" sz="1800" kern="1400" dirty="0">
                <a:latin typeface="Calibri" panose="020F0502020204030204" pitchFamily="34" charset="0"/>
                <a:ea typeface="Calibri" panose="020F0502020204030204" pitchFamily="34" charset="0"/>
                <a:cs typeface="Calibri" panose="020F0502020204030204" pitchFamily="34" charset="0"/>
              </a:rPr>
            </a:br>
            <a:r>
              <a:rPr lang="en-US" sz="1800" b="0" dirty="0">
                <a:solidFill>
                  <a:schemeClr val="accent2"/>
                </a:solidFill>
                <a:latin typeface="Calibri" panose="020F0502020204030204" pitchFamily="34" charset="0"/>
                <a:ea typeface="Calibri" panose="020F0502020204030204" pitchFamily="34" charset="0"/>
                <a:cs typeface="Calibri" panose="020F0502020204030204" pitchFamily="34" charset="0"/>
              </a:rPr>
              <a:t>Language Supports for English Learners/Multilingual Learners Participating on Smarter Balanced and Next Generation Science Standards Assessments</a:t>
            </a:r>
          </a:p>
          <a:p>
            <a:endParaRPr lang="en-US" sz="1800" b="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r>
              <a:rPr lang="en-US" sz="1800" b="0" dirty="0">
                <a:solidFill>
                  <a:schemeClr val="accent2"/>
                </a:solidFill>
                <a:latin typeface="Calibri" panose="020F0502020204030204" pitchFamily="34" charset="0"/>
                <a:ea typeface="Calibri" panose="020F0502020204030204" pitchFamily="34" charset="0"/>
                <a:cs typeface="Calibri" panose="020F0502020204030204" pitchFamily="34" charset="0"/>
              </a:rPr>
              <a:t>Welcome to this training!</a:t>
            </a:r>
            <a:br>
              <a:rPr lang="en-US" sz="1800" b="0" dirty="0">
                <a:solidFill>
                  <a:schemeClr val="accent2"/>
                </a:solidFill>
                <a:latin typeface="Calibri" panose="020F0502020204030204" pitchFamily="34" charset="0"/>
                <a:ea typeface="Calibri" panose="020F0502020204030204" pitchFamily="34" charset="0"/>
                <a:cs typeface="Calibri" panose="020F0502020204030204" pitchFamily="34" charset="0"/>
              </a:rPr>
            </a:b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a:t>
            </a:fld>
            <a:endParaRPr lang="en-US" dirty="0"/>
          </a:p>
        </p:txBody>
      </p:sp>
    </p:spTree>
    <p:extLst>
      <p:ext uri="{BB962C8B-B14F-4D97-AF65-F5344CB8AC3E}">
        <p14:creationId xmlns:p14="http://schemas.microsoft.com/office/powerpoint/2010/main" val="210550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B171-A5F5-6799-FD2F-907D4EFD3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9E544-5917-571C-D894-AE8F49E3C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97493-54B3-7432-1926-EE8CF0722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Embedded Translation Glossary for Math</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To use the embedded Translation Glossary for Math, the student should look for a dotted line above or below a word or phrase. This indicates an available translation as shown inside the red rectangular box on your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When the student hovers the mouse over the term, a  pop-up box will appear with the translation, audio, and/ or illustration of the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student can select the audio icon next to the glossary term and listen to the audio recording of the glossary.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student can click the </a:t>
            </a:r>
            <a:r>
              <a:rPr lang="en-US" sz="1800" b="1" dirty="0">
                <a:latin typeface="Calibri" panose="020F0502020204030204" pitchFamily="34" charset="0"/>
                <a:ea typeface="Calibri" panose="020F0502020204030204" pitchFamily="34" charset="0"/>
                <a:cs typeface="Calibri" panose="020F0502020204030204" pitchFamily="34" charset="0"/>
              </a:rPr>
              <a:t>X </a:t>
            </a:r>
            <a:r>
              <a:rPr lang="en-US" sz="1800" dirty="0">
                <a:latin typeface="Calibri" panose="020F0502020204030204" pitchFamily="34" charset="0"/>
                <a:ea typeface="Calibri" panose="020F0502020204030204" pitchFamily="34" charset="0"/>
                <a:cs typeface="Calibri" panose="020F0502020204030204" pitchFamily="34" charset="0"/>
              </a:rPr>
              <a:t>at the top right-hand corner of the pop-up window to close the glossary.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use of this support may result in the student needing additional time to complete the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Translation Glossary must be documented in TIDE prior to testing. It will be visible in the Test Administration Interface and immediately available to the student for use while taking an interim or summative assessment. Once set in TIDE, this setting will persist until the end of the school year unless otherwise adjusted. Also note that many designated supports are not retroactive (e.g., Translation Glossary), meaning that if the support is not reflected in TIDE prior to testing, it will not be available on the test form. Instead, an appeal may need to be submitted through TIDE to generate a new test form with the updated test setting. </a:t>
            </a:r>
            <a:endParaRPr lang="en-US" sz="1800" b="0" dirty="0">
              <a:solidFill>
                <a:srgbClr val="365F9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Image of math question with a red rectangular box around the word "Calculator" as this word is flagged with a translation option.</a:t>
            </a:r>
          </a:p>
        </p:txBody>
      </p:sp>
      <p:sp>
        <p:nvSpPr>
          <p:cNvPr id="4" name="Slide Number Placeholder 3">
            <a:extLst>
              <a:ext uri="{FF2B5EF4-FFF2-40B4-BE49-F238E27FC236}">
                <a16:creationId xmlns:a16="http://schemas.microsoft.com/office/drawing/2014/main" id="{D530CA22-251B-04C0-2BAC-935B9D1F1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04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78AD-EA49-E437-7996-FB923AA66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E612E-6DD9-8CBC-E3B9-6C736FAA3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31E70-0FBA-C214-CBB4-3C21802466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Embedded Illustration Translation Glossary for Math</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illustration glossary is designed to help students understand words or phrases in test questions when their primary native language is not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A dotted line above or below a word or phrase indicates an available illustration. Refer to the red rectangular box on the slide that shows a translation option for the word “Calculator.”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When students hover over the term, it becomes highlighted, and when it is selected, a pop-up window with the illustration appears (as shown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Students can adjust the size and placement of each illustration depending on their needs and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Students who are deaf/hard of hearing and use sign systems other than American Sign Language may benefit from this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FFE821-A39C-066A-6DCD-CA7F7DC03303}"/>
              </a:ext>
            </a:extLst>
          </p:cNvPr>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121333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Non-Embedded Translation Glossary for Math (Includes Illustration Glossary)</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non-embedded Translated Glossary is only available for students with an IEP or Section 504 Plan who qualify to take the Smarter Balanced Assessments using Large Print Test Booklets. The District Administrator (DA for Testing) must request the non-embedded Translated Glossary when ordering materials in TIDE.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support must be documented by the Team in the student’s IEP/Section 504 Plan in CT-SEDS.</a:t>
            </a:r>
          </a:p>
        </p:txBody>
      </p:sp>
      <p:sp>
        <p:nvSpPr>
          <p:cNvPr id="4" name="Slide Number Placeholder 3"/>
          <p:cNvSpPr>
            <a:spLocks noGrp="1"/>
          </p:cNvSpPr>
          <p:nvPr>
            <p:ph type="sldNum" sz="quarter" idx="5"/>
          </p:nvPr>
        </p:nvSpPr>
        <p:spPr/>
        <p:txBody>
          <a:bodyPr/>
          <a:lstStyle/>
          <a:p>
            <a:fld id="{DECF9E23-3657-41AF-913F-C69B64B47684}" type="slidenum">
              <a:rPr lang="en-US" smtClean="0"/>
              <a:t>12</a:t>
            </a:fld>
            <a:endParaRPr lang="en-US"/>
          </a:p>
        </p:txBody>
      </p:sp>
    </p:spTree>
    <p:extLst>
      <p:ext uri="{BB962C8B-B14F-4D97-AF65-F5344CB8AC3E}">
        <p14:creationId xmlns:p14="http://schemas.microsoft.com/office/powerpoint/2010/main" val="347255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AE94-8536-5F1B-93CF-8AE1FF8E1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C8EF4-AD64-C71D-ABFE-A9C2F710B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B74FF-2DE2-B692-4C49-AAEA3921B886}"/>
              </a:ext>
            </a:extLst>
          </p:cNvPr>
          <p:cNvSpPr>
            <a:spLocks noGrp="1"/>
          </p:cNvSpPr>
          <p:nvPr>
            <p:ph type="body" idx="1"/>
          </p:nvPr>
        </p:nvSpPr>
        <p:spPr/>
        <p:txBody>
          <a:bodyPr/>
          <a:lstStyle/>
          <a:p>
            <a:r>
              <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rPr>
              <a:t>2. Non-Embedded Simplified Test Directions for Smarter Balanced Assessments</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5744ECE-7CC2-66A9-FC24-9B2DC08CC6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927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Non-Embedded Simplified Test Directions for Smarter Balanced Math and ELA</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designated support allows the test administrator to simplify the script within the SAY boxes published in the Smarter Balanced: Summative Assessment Test Administration Manual for English Language Arts and Mathematics (TAM). This can be done through the use of paraphrasing and clarifying the script while also adjusting reader speed and volume.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Simplified Test Directions are intended to support students with difficulties in auditory processing, short-term memory, attention, or decoding.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No other part of the test may be simplified. The test administrator must not prompt the student in any way that would result in a different response to a test item or influence the student’s response in any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Test administrators should not deviate from the test directions found in the TAM in ways that impact the measured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student depends on the test administrator to read the script in the TAM accurately, pronounce words correctly, and speak in a clear voice. When a student needs additional support to understand the test directions found in the TAM, the test administrator may simplify or paraphrase the language in the script and verify the student’s understanding. Simplifying test directions should be consistent with classroom instruction and includes repeating or rephrasing. This may include breaking TAM directions into parts or segments or using similar words or phrases, but it should exclude defining words or concepts.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test administrator must be trained in administering the assessment and must follow the Smarter Balanced Guidelines for Simplified Test Directions (</a:t>
            </a:r>
            <a:r>
              <a:rPr lang="en-US" sz="1800" dirty="0">
                <a:latin typeface="Calibri" panose="020F0502020204030204" pitchFamily="34" charset="0"/>
                <a:ea typeface="Calibri" panose="020F0502020204030204" pitchFamily="34" charset="0"/>
                <a:cs typeface="Calibri" panose="020F0502020204030204" pitchFamily="34" charset="0"/>
                <a:hlinkClick r:id="rId3"/>
              </a:rPr>
              <a:t>Guidelines for Simplified Test Directions in the Test Administration Manual</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support is only available for the teacher directions published in the Smarter Balanced Test Administration Manual.</a:t>
            </a: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3678481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820F-E605-DF4A-A061-121781B3A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5AD2F-A592-BE63-CE34-142A99670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0AACC-2A51-D7E9-9ED7-FAA00681FCCB}"/>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3. Non-Embedded Translated Test Directions for Smarter Balanced ELA and Math</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2A51F68-926C-4F7C-5FA6-3D7B37D583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0644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C5CED-4D4F-BD58-A1F7-FF9884204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A293E-F39B-B581-9897-09D859BC4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C03A0-43E8-B441-FFA5-888B436A86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Non-Embedded Translated Test Directions for Smarter Balanced ELA and Math</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is a word-to-word translation of the directions and functions students encounter when using the online test delivery system (TDS).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PDFs of the terms are available for Smarter Balanced ELA and math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If available, a certified bilingual test administrator trained and employed at the school can read to the student or, if the student is literate in the selected language, they may read the terms independently. Students who are developing English language skills can use this translation resource.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use of this support may result in the student needing additional overall time to complete the assessment, as well as a separate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Languages currently supported for the Non-Embedded Translated Test Directions include: Arabic; Burmese; Cantonese; Dakota; Filipino (Tagalog &amp; Ilokano); French; Haitian-Creole; Hmong; Japanese; Korean; Lakota; Mandarin; Portuguese; Punjabi; Russian; Somali; Spanish; Ukrainian; Vietnamese; and </a:t>
            </a:r>
            <a:r>
              <a:rPr lang="en-US" sz="1800" dirty="0" err="1">
                <a:latin typeface="Calibri" panose="020F0502020204030204" pitchFamily="34" charset="0"/>
                <a:ea typeface="Calibri" panose="020F0502020204030204" pitchFamily="34" charset="0"/>
                <a:cs typeface="Calibri" panose="020F0502020204030204" pitchFamily="34" charset="0"/>
              </a:rPr>
              <a:t>Yup’ik</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ea typeface="Calibri" panose="020F0502020204030204" pitchFamily="34" charset="0"/>
                <a:cs typeface="Calibri" panose="020F0502020204030204" pitchFamily="34" charset="0"/>
              </a:rPr>
              <a:t>If applicable to the student, PDFs should be downloaded and printed by the test administrator prior to testing and distributed to the student at the time of testing. Materials are available on the portal using this link </a:t>
            </a:r>
            <a:r>
              <a:rPr lang="en-US" sz="1800" dirty="0">
                <a:latin typeface="Calibri" panose="020F0502020204030204" pitchFamily="34" charset="0"/>
                <a:ea typeface="Calibri" panose="020F0502020204030204" pitchFamily="34" charset="0"/>
                <a:cs typeface="Calibri" panose="020F0502020204030204" pitchFamily="34" charset="0"/>
                <a:hlinkClick r:id="rId3"/>
              </a:rPr>
              <a:t>Translated Test Directions</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EC150A-4313-A9F1-794F-8C75705B6487}"/>
              </a:ext>
            </a:extLst>
          </p:cNvPr>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123938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BA9DE-DBDC-72A9-0EB7-2C5352B53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728D5-A034-7935-E5B8-4C4ECB90B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EACDC-33E9-E349-D43D-3633B98A1A42}"/>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4. Non-Embedded Native Language Reader of Test Directions for Smarter Balanced and NGSS Assessments</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6AF0AA7-826C-2F94-A398-2F2115BAE8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813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D3B4-8950-0EE4-BD42-211D78783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E5645-F81C-77BA-FE3C-7B1D9E0ED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B2D76-3E21-08EA-461C-45D266AA83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Non-Embedded Native Language Reader of Test Directions for Smarter Balanced and NGSS Assessments</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rPr>
              <a:t>An on-the-fly native language reader of the script from the Smarter Balanced Test Administration Manual can be provided to the student if a certified and trained teacher employed by the school is available who speaks that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rPr>
              <a:t>Located in the interim/summative Test Administration Manual, all teacher test directions/scripts (indicated by SAY) may be read and clarified in English or using the student’s native language for EL/MLs who have been identified as needing this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rPr>
              <a:t>A certified staff person trained in test administration and security who proficiently speaks the student’s native language may administer this designated support. If the teacher is non-certified, they must be trained and under the supervision of a certified educator.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alibri" panose="020F0502020204030204" pitchFamily="34" charset="0"/>
                <a:ea typeface="Calibri" panose="020F0502020204030204" pitchFamily="34" charset="0"/>
                <a:cs typeface="Calibri" panose="020F0502020204030204" pitchFamily="34" charset="0"/>
              </a:rPr>
              <a:t>Links to the Test Administration Manuals are included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hlinkClick r:id="rId3"/>
              </a:rPr>
              <a:t>NGSS Test Administration Manual (TAM)</a:t>
            </a:r>
            <a:r>
              <a:rPr lang="en-US" sz="2000" b="0" dirty="0">
                <a:latin typeface="Calibri" panose="020F0502020204030204" pitchFamily="34" charset="0"/>
                <a:ea typeface="Calibri" panose="020F0502020204030204" pitchFamily="34" charset="0"/>
                <a:cs typeface="Calibri" panose="020F0502020204030204" pitchFamily="34" charset="0"/>
              </a:rPr>
              <a:t>; https://ct.portal.cambiumast.com/resource-item/en/ngss-test-administration-manual-tam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hlinkClick r:id="rId4"/>
              </a:rPr>
              <a:t>Smarter Balanced Summative Test Administration Manual (TAM)</a:t>
            </a:r>
            <a:r>
              <a:rPr lang="en-US" sz="2000" b="0" dirty="0">
                <a:latin typeface="Calibri" panose="020F0502020204030204" pitchFamily="34" charset="0"/>
                <a:ea typeface="Calibri" panose="020F0502020204030204" pitchFamily="34" charset="0"/>
                <a:cs typeface="Calibri" panose="020F0502020204030204" pitchFamily="34" charset="0"/>
              </a:rPr>
              <a:t>; https://ct.portal.cambiumast.com/resource-item/en/smarter-balanced-summative-test-administration-manual-tam</a:t>
            </a: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317F157-1DA5-AA48-5082-82DB990A86DA}"/>
              </a:ext>
            </a:extLst>
          </p:cNvPr>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4211397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5559D-57F8-1C5E-A6EC-CEBCE032D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7F5D5-0A10-3EBD-1D73-9B364CFF4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EA72B-C231-9A50-109F-9DE66460F8A4}"/>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5. Non-Embedded Printed Test Directions in English (Student Version) from the Smarter Balanced and NGSS Test Administration Manuals</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DB27516-207C-BC68-0E0A-C65489B142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217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What are language supports and who qualifies?</a:t>
            </a:r>
            <a:endParaRPr lang="en-US" sz="18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 educators, we have a vital opportunity to support all students—especially English learners and multilingual learners (ELs/MLs)—by meeting them at their current stage of language development. Through targeted scaffolding, tools, and instructional strategies, we can reduce barriers and promote equitable access to learning.</a:t>
            </a: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While we can’t control how each student learns, we can influence outcomes by aligning supports with individual goals. Bilingual and ESL programs help ELs/MLs develop essential receptive, productive, and interactive language skills. Bilingual programs, as defined in Section 10-17e of the Connecticut General Statutes, use both the student’s native language and English to deliver content instruction, fostering deeper understanding and academic growth.</a:t>
            </a: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When language supports are aligned with principles of equity and access, they create inclusive environments where all learners can thrive. Many of these supports are also reflected in the designated supports available on statewide assessments such as Smarter Balanced and NGSS, ensuring ELs/MLs can effectively demonstrate their knowledge.</a:t>
            </a: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presentation highlights key language supports that enhance both instruction and assessment outcomes for multilingual learners.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2</a:t>
            </a:fld>
            <a:endParaRPr lang="en-US" dirty="0"/>
          </a:p>
        </p:txBody>
      </p:sp>
    </p:spTree>
    <p:extLst>
      <p:ext uri="{BB962C8B-B14F-4D97-AF65-F5344CB8AC3E}">
        <p14:creationId xmlns:p14="http://schemas.microsoft.com/office/powerpoint/2010/main" val="2087654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48EA8-86E2-E271-8840-8532A5995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F8C2E-BFA6-BFBD-805D-77A011810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3C2BC-0845-654F-9017-A6234B67DD35}"/>
              </a:ext>
            </a:extLst>
          </p:cNvPr>
          <p:cNvSpPr>
            <a:spLocks noGrp="1"/>
          </p:cNvSpPr>
          <p:nvPr>
            <p:ph type="body" idx="1"/>
          </p:nvPr>
        </p:nvSpPr>
        <p:spPr/>
        <p:txBody>
          <a:bodyPr/>
          <a:lstStyle/>
          <a:p>
            <a:pPr indent="6350" algn="l">
              <a:buNone/>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Non-Embedded Printed Test Directions in English (Student Version) from the Test Administration Manuals</a:t>
            </a:r>
            <a:endParaRPr lang="en-US" sz="1800" b="1" i="0" dirty="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a:p>
            <a:pPr indent="6350" algn="l">
              <a:buNone/>
            </a:pPr>
            <a:endParaRPr lang="en-US" sz="18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a:p>
            <a:pPr indent="6350" algn="l">
              <a:buNone/>
            </a:pPr>
            <a:r>
              <a:rPr lang="en-US" sz="18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This designated/language support provides the student with a visual reference in English for test directions/script within the SAY boxes in the Summative Test Administration Manuals (TAMs) for Smarter Balanced and NGSS Assessments. The test administrator must download, print, and distribute the printed test directions to the student at the time of testing.  Options include:</a:t>
            </a:r>
          </a:p>
          <a:p>
            <a:pPr lvl="1">
              <a:buFont typeface="Courier New" panose="02070309020205020404" pitchFamily="49" charset="0"/>
              <a:buChar char="o"/>
            </a:pP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NGSS TAM Printed Test Directions Student Version for One-Day Testing</a:t>
            </a:r>
          </a:p>
          <a:p>
            <a:pPr lvl="1">
              <a:buFont typeface="Courier New" panose="02070309020205020404" pitchFamily="49" charset="0"/>
              <a:buChar char="o"/>
            </a:pPr>
            <a:r>
              <a:rPr lang="en-US" sz="18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NGSS TAM Printed Test Directions Student Version for Testing Two-or-More Days</a:t>
            </a:r>
          </a:p>
          <a:p>
            <a:pPr lvl="1">
              <a:buFont typeface="Courier New" panose="02070309020205020404" pitchFamily="49" charset="0"/>
              <a:buChar char="o"/>
            </a:pP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Smarter Balanced TAM Printed Test Directions Student Version Grades 3-5</a:t>
            </a:r>
          </a:p>
          <a:p>
            <a:pPr lvl="1">
              <a:buFont typeface="Courier New" panose="02070309020205020404" pitchFamily="49" charset="0"/>
              <a:buChar char="o"/>
            </a:pPr>
            <a:r>
              <a:rPr lang="en-US" sz="18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Smarter Balanced </a:t>
            </a:r>
            <a:r>
              <a:rPr lang="en-US" sz="1800" dirty="0">
                <a:solidFill>
                  <a:srgbClr val="595959"/>
                </a:solidFill>
                <a:latin typeface="Calibri" panose="020F0502020204030204" pitchFamily="34" charset="0"/>
                <a:ea typeface="Calibri" panose="020F0502020204030204" pitchFamily="34" charset="0"/>
                <a:cs typeface="Calibri" panose="020F0502020204030204" pitchFamily="34" charset="0"/>
              </a:rPr>
              <a:t>TAM Printed Test Directions Student Version Grades 6-8</a:t>
            </a:r>
            <a:endParaRPr lang="en-US" sz="18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805F682-32DE-7440-8A11-74517F9A62D5}"/>
              </a:ext>
            </a:extLst>
          </p:cNvPr>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64951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71707-4F41-A94A-B1D4-659796F89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F1B1D-24F3-D82E-9785-E560B0BD2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B195-EC70-D6E6-0DF8-F62FAEDF7F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6. Non-Embedded Bilingual Word-to-Word Glossary for NGSS</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A bilingual/dual language word-to-word glossary may be an appropriate language support for students whose primary language is not English and who use dual language supports in the classroom. Although word-to-word glossaries are not permitted on the Smarter Balanced Math and ELA Assessments, they are available as non-embedded designated support on the Next Generation Science Standards Assessments (NGSS) for students who use them regularly during instruction. Two word-to-word glossary options are available for ELs/MLs participating on the NGSS.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ea typeface="Calibri" panose="020F0502020204030204" pitchFamily="34" charset="0"/>
                <a:cs typeface="Calibri" panose="020F0502020204030204" pitchFamily="34" charset="0"/>
              </a:rPr>
              <a:t>If applicable to the student, PDFs should be downloaded and printed by the test administrator prior to testing and distributed to the student at the time of testing. Materials are available on the portal using this link </a:t>
            </a:r>
            <a:r>
              <a:rPr lang="en-US" sz="1800" dirty="0">
                <a:latin typeface="Calibri" panose="020F0502020204030204" pitchFamily="34" charset="0"/>
                <a:ea typeface="Calibri" panose="020F0502020204030204" pitchFamily="34" charset="0"/>
                <a:cs typeface="Calibri" panose="020F0502020204030204" pitchFamily="34" charset="0"/>
                <a:hlinkClick r:id="rId3"/>
              </a:rPr>
              <a:t>Bilingual Dictionaries and Glossaries Authorized for Use by English Language Learners</a:t>
            </a:r>
            <a:r>
              <a:rPr lang="en-US" sz="1800" dirty="0">
                <a:latin typeface="Calibri" panose="020F0502020204030204" pitchFamily="34" charset="0"/>
                <a:ea typeface="Calibri" panose="020F0502020204030204" pitchFamily="34" charset="0"/>
                <a:cs typeface="Calibri" panose="020F0502020204030204" pitchFamily="34" charset="0"/>
              </a:rPr>
              <a:t>.</a:t>
            </a: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Calibri" panose="020F0502020204030204" pitchFamily="34" charset="0"/>
                <a:ea typeface="Calibri" panose="020F0502020204030204" pitchFamily="34" charset="0"/>
                <a:cs typeface="Calibri" panose="020F0502020204030204" pitchFamily="34" charset="0"/>
              </a:rPr>
              <a:t>Also, this support should be documented in TIDE prior to testing. </a:t>
            </a:r>
            <a:r>
              <a:rPr lang="en-US" sz="1800" dirty="0">
                <a:latin typeface="Calibri" panose="020F0502020204030204" pitchFamily="34" charset="0"/>
                <a:ea typeface="Calibri" panose="020F0502020204030204" pitchFamily="34" charset="0"/>
                <a:cs typeface="Calibri" panose="020F0502020204030204" pitchFamily="34" charset="0"/>
              </a:rPr>
              <a:t>If the student does not have an Individualized Education Program (IEP) or Section 504 Plan, the support can be manually entered in TIDE or uploaded. If the student is dually identified, this support should be documented by the Team in the student’s IEP/Section 504 Plan.  Refer to the </a:t>
            </a:r>
            <a:r>
              <a:rPr lang="en-US" sz="1800" dirty="0">
                <a:latin typeface="Calibri" panose="020F0502020204030204" pitchFamily="34" charset="0"/>
                <a:ea typeface="Calibri" panose="020F0502020204030204" pitchFamily="34" charset="0"/>
                <a:cs typeface="Calibri" panose="020F0502020204030204" pitchFamily="34" charset="0"/>
                <a:hlinkClick r:id="rId4"/>
              </a:rPr>
              <a:t>Documenting Designated Supports and Accommodations in TIDE</a:t>
            </a:r>
            <a:r>
              <a:rPr lang="en-US" sz="1800" dirty="0">
                <a:latin typeface="Calibri" panose="020F0502020204030204" pitchFamily="34" charset="0"/>
                <a:ea typeface="Calibri" panose="020F0502020204030204" pitchFamily="34" charset="0"/>
                <a:cs typeface="Calibri" panose="020F0502020204030204" pitchFamily="34" charset="0"/>
              </a:rPr>
              <a:t> brochure for details.</a:t>
            </a:r>
          </a:p>
          <a:p>
            <a:endParaRPr lang="en-US" dirty="0"/>
          </a:p>
        </p:txBody>
      </p:sp>
      <p:sp>
        <p:nvSpPr>
          <p:cNvPr id="4" name="Slide Number Placeholder 3">
            <a:extLst>
              <a:ext uri="{FF2B5EF4-FFF2-40B4-BE49-F238E27FC236}">
                <a16:creationId xmlns:a16="http://schemas.microsoft.com/office/drawing/2014/main" id="{B5E34615-C152-AEA0-0F00-7AB4BC21A5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5342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F4603-2FA5-F326-6775-3750A0B85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E84EC-E9F0-466B-7BF8-005C2346A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A1B7B-665D-13DC-3C31-F0ECB21566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Non-Embedded Bilingual Word-to-Word Glossary for NGSS</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Two types of word-to-word glossaries are permitted on the NGSS for students that use them regularly during instruction.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1. NYS Statewide Language Regional Bilingual Education Resource Network: Bilingual Glossaries and Cognates (</a:t>
            </a:r>
            <a:r>
              <a:rPr lang="en-US" sz="1800" dirty="0">
                <a:latin typeface="Calibri" panose="020F0502020204030204" pitchFamily="34" charset="0"/>
                <a:ea typeface="Calibri" panose="020F0502020204030204" pitchFamily="34" charset="0"/>
                <a:cs typeface="Calibri" panose="020F0502020204030204" pitchFamily="34" charset="0"/>
                <a:hlinkClick r:id="rId3"/>
              </a:rPr>
              <a:t>https://steinhardt.nyu.edu/metrocenter/language-rbern/resources/bilingual-glossaries-and-cognates</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optional resource offers word-to-word translations in a variety of languages in the subject areas of math, ELA, history, and science- which is beneficial for classroom instruction. The science translations may be used on the NGSS.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In preparation for administering the NGSS, the teacher should use this resource to locate the word-to-word glossaries in the science section applicable to the student’s native language (if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Materials should be downloaded, printed, and distributed to the student at the time of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Note the following: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Students are not permitted to use digital word-to-word glossaries within the secure test platform or secure testing environment. Only paper copies are allowed.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These materials are not secure, but they should be safely stored by the teacher if the student is testing over multiple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The use of this support may result in the student needing additional overall time to complete the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These word-to-word glossaries are publicly available but may not be included in any publication to be sold without explicit permission from Steinhardt New York University. Inclusion does not constitute endorsement or any other commercial publication.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For the purposes of statewide testing, this resource can only be used on the NGSS. It is not permitted for use on Smarter Balanced Assessments.</a:t>
            </a: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DDFB48C-914E-7473-E054-275F83E71300}"/>
              </a:ext>
            </a:extLst>
          </p:cNvPr>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219999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84E9B-AE0A-672F-762B-0B3A49C64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A4E7B-8358-DC5A-ADE9-B91B0B54F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B8E01-3FD6-9A9A-3A4A-B201225E85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rPr>
              <a:t>Bilingual Word-to-Word Glossary for NGSS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second resource permitted for use on the NGSS is the Bilingual Dictionaries and Glossaries Authorized for Use by English Language Learners. This resource provides examples of word-to-word glossaries allowed on the NGSS. If your student’s native language is not represented on this list, refer to the NYS Statewide Language Regional Bilingual Education Resource Network: Bilingual Glossaries and Cognates (</a:t>
            </a:r>
            <a:r>
              <a:rPr lang="en-US" sz="1800" dirty="0">
                <a:latin typeface="Calibri" panose="020F0502020204030204" pitchFamily="34" charset="0"/>
                <a:ea typeface="Calibri" panose="020F0502020204030204" pitchFamily="34" charset="0"/>
                <a:cs typeface="Calibri" panose="020F0502020204030204" pitchFamily="34" charset="0"/>
                <a:hlinkClick r:id="rId3"/>
              </a:rPr>
              <a:t>https://steinhardt.nyu.edu/metrocenter/language-rbern/resources/bilingual-glossaries-and-cognates</a:t>
            </a:r>
            <a:r>
              <a:rPr lang="en-US" sz="1800" dirty="0">
                <a:latin typeface="Calibri" panose="020F0502020204030204" pitchFamily="34" charset="0"/>
                <a:ea typeface="Calibri" panose="020F0502020204030204" pitchFamily="34" charset="0"/>
                <a:cs typeface="Calibri" panose="020F0502020204030204" pitchFamily="34" charset="0"/>
              </a:rPr>
              <a:t>) for availability.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Please note the following reminders: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ea typeface="Calibri" panose="020F0502020204030204" pitchFamily="34" charset="0"/>
                <a:cs typeface="Calibri" panose="020F0502020204030204" pitchFamily="34" charset="0"/>
              </a:rPr>
              <a:t>Dictionaries are not permitted on Connecticut’s standardized tests. Only word-to-word translations are available to ELs/MLs on the NGSS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These materials are not secure, but they should be safely stored by the teacher if the student is testing over multiple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The use of this support may result in the student needing additional overall time to complete the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This resource is used with permission of the Massachusetts Department of Elementary and Secondary Education. Inclusion does not constitute endorsement of this paper or any other commercial publication.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 For the purposes of statewide testing, this resource can only be used on the NGSS. It is not permitted for use on Smarter Balanced Assessments.</a:t>
            </a: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BF83BAD-AB91-AECF-06B1-7905EB9B3D4B}"/>
              </a:ext>
            </a:extLst>
          </p:cNvPr>
          <p:cNvSpPr>
            <a:spLocks noGrp="1"/>
          </p:cNvSpPr>
          <p:nvPr>
            <p:ph type="sldNum" sz="quarter" idx="5"/>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198652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94AF2-88F1-FE92-75A1-D8656A4D6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FF87A-C955-9F2B-0ADF-D71563D7C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02AC5-970C-1B02-358D-0BC62470D587}"/>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7. Embedded Spanish Presentation for Math and Science</a:t>
            </a:r>
            <a:endParaRPr lang="en-US" sz="1800" b="1"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Spanish presentation will allow the literate Spanish-speaking student to toggle between a full Spanish translation of the math and science passages and item and the English version of them.</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By default, all test directions, navigation buttons, and test content will be presented to the student in the Spanish language.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For students whose primary language is not English and who use dual language supports in the classroom, the use of this designated support (dual language) translation may be appropriate.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This support should only be used for students who are proficient readers in Spanish and who are not proficient in English.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The use of this support may result in the student needing additional overall time to complete the assessment and may increase reading and cognitive load.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Unless the student also has an IEP or Section 504 Plan, this designated support must be batch uploaded or manually entered in the Embedded Accommodation section of the student’s test settings in TIDE within the Presentation (Designated Supports and Accommodations) tab for Math and/or Science. Select Spanish toggle. Districts may also select this support in TIDE using a batch upload. Refer to your DA for Testing for details related to local procedures.</a:t>
            </a:r>
          </a:p>
          <a:p>
            <a:endParaRPr lang="en-US" dirty="0"/>
          </a:p>
        </p:txBody>
      </p:sp>
      <p:sp>
        <p:nvSpPr>
          <p:cNvPr id="4" name="Slide Number Placeholder 3">
            <a:extLst>
              <a:ext uri="{FF2B5EF4-FFF2-40B4-BE49-F238E27FC236}">
                <a16:creationId xmlns:a16="http://schemas.microsoft.com/office/drawing/2014/main" id="{CBE0FEBE-9EE0-83E9-0A7F-14F74405DB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0984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0DDE-FDC2-E8B3-BD33-2EEDB5260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ECD57-0AA5-CCD5-0960-819499817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BE318-01EF-F2F2-7708-7CC7F90668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Embedded Spanish Presentation for Math and Science</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Spanish presentation will allow the literate Spanish-speaking student to toggle between a full Spanish translation of the item and the English version of the passages and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By default, all test directions, navigation buttons, and test content will be presented to the student in the Spanish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For students whose primary language is not English and who use dual Spanish language supports in the classroom, the use of this designated support (dual language) translation may be appropriate.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support should only be used for students who are proficient readers in Spanish and who are not proficient in English.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 use of this support may result in the student needing additional overall time to complete the assessment and may increase reading and cognitive load.</a:t>
            </a: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779E39-70FE-A68E-E2B8-B7CDE6E22836}"/>
              </a:ext>
            </a:extLst>
          </p:cNvPr>
          <p:cNvSpPr>
            <a:spLocks noGrp="1"/>
          </p:cNvSpPr>
          <p:nvPr>
            <p:ph type="sldNum" sz="quarter" idx="5"/>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323252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B3243-1C87-6D93-5089-46EFBAA21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9649D-21B5-D5AE-D779-BDC09C7A7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2C57BB-02E6-51E0-6FF8-D6E7E54D0090}"/>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8. Embedded Text-to-Speech Options for ELA, Math, and Science</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AE87D03-09FB-6CF3-9CFF-D00069B049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802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18A0-462C-3C96-2469-8A6C2D7B3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A2214-A062-3D3D-926F-EFA3285ED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5CCE4-5880-C7E4-1657-B776F70A3303}"/>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Embedded Text-to Speech Options for ELA, Math, and Science</a:t>
            </a:r>
          </a:p>
          <a:p>
            <a:endParaRPr lang="en-US" sz="1800" b="0" i="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Text-to-speech (TTS) is available in English for students who benefit and use it during instruction. TTS is available for ELA items (not reading passages) and math/science stimuli and items.</a:t>
            </a:r>
          </a:p>
          <a:p>
            <a:pPr lvl="1">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Verify that TTS for items is documented for ELA.</a:t>
            </a:r>
          </a:p>
          <a:p>
            <a:pPr lvl="1">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Verify that TTS of stimuli &amp; items is documented for math and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These supports must be documented in TIDE prior to testing. They will not work if they are activated after a student begins their test.</a:t>
            </a: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CD5381-D594-A1A9-8380-9B92244D9DCD}"/>
              </a:ext>
            </a:extLst>
          </p:cNvPr>
          <p:cNvSpPr>
            <a:spLocks noGrp="1"/>
          </p:cNvSpPr>
          <p:nvPr>
            <p:ph type="sldNum" sz="quarter" idx="5"/>
          </p:nvPr>
        </p:nvSpPr>
        <p:spPr/>
        <p:txBody>
          <a:bodyPr/>
          <a:lstStyle/>
          <a:p>
            <a:fld id="{0A3C37BE-C303-496D-B5CD-85F2937540FC}" type="slidenum">
              <a:rPr lang="en-US" smtClean="0"/>
              <a:t>27</a:t>
            </a:fld>
            <a:endParaRPr lang="en-US"/>
          </a:p>
        </p:txBody>
      </p:sp>
    </p:spTree>
    <p:extLst>
      <p:ext uri="{BB962C8B-B14F-4D97-AF65-F5344CB8AC3E}">
        <p14:creationId xmlns:p14="http://schemas.microsoft.com/office/powerpoint/2010/main" val="1172060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6F22-C5AC-16EE-D498-78C75291E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88591-E328-490A-A4D2-E62E2948A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B4045-D570-A380-E2D7-CD58E2DA4941}"/>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Text-to Speech in Spanish for Math and Science</a:t>
            </a:r>
          </a:p>
          <a:p>
            <a:endPar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TTS is available in Spanish on the math and science assessments for students who are fluent in Spanish who also use and benefit from text-to-speech during instruction. </a:t>
            </a:r>
          </a:p>
          <a:p>
            <a:pPr lvl="1">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Work with your tech department to download the applicable Spanish voice pack to the student's testing device.</a:t>
            </a:r>
          </a:p>
          <a:p>
            <a:pPr lvl="1">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Verify that TTS of stimuli &amp; items is documented for math and science.</a:t>
            </a:r>
          </a:p>
          <a:p>
            <a:pPr lvl="1">
              <a:buFont typeface="Courier New" panose="02070309020205020404" pitchFamily="49" charset="0"/>
              <a:buChar char="o"/>
            </a:pPr>
            <a:r>
              <a:rPr lang="en-US" sz="1800" dirty="0">
                <a:latin typeface="Calibri" panose="020F0502020204030204" pitchFamily="34" charset="0"/>
                <a:ea typeface="Calibri" panose="020F0502020204030204" pitchFamily="34" charset="0"/>
                <a:cs typeface="Calibri" panose="020F0502020204030204" pitchFamily="34" charset="0"/>
              </a:rPr>
              <a:t>Verify that Spanish Toggle is documented for math and science.</a:t>
            </a:r>
          </a:p>
          <a:p>
            <a:pPr lvl="1">
              <a:buFont typeface="Courier New" panose="02070309020205020404" pitchFamily="49" charset="0"/>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TTS reads questions, responses, and </a:t>
            </a:r>
            <a:r>
              <a:rPr lang="en-US" sz="1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certain places in the stimuli/item by </a:t>
            </a:r>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placing the mouse</a:t>
            </a: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front of the text and right-clicking. Choose “Start Speaking from Here.”</a:t>
            </a:r>
            <a:endPar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Courier New" panose="02070309020205020404" pitchFamily="49" charse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TTS and Spanish presentation (Spanish Toggle) must be documented in TIDE prior to testing. These supports will not work if they are activated after a student begins their test.</a:t>
            </a: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13ED0B0-551F-2A84-1FEB-1BDAF2CC17C7}"/>
              </a:ext>
            </a:extLst>
          </p:cNvPr>
          <p:cNvSpPr>
            <a:spLocks noGrp="1"/>
          </p:cNvSpPr>
          <p:nvPr>
            <p:ph type="sldNum" sz="quarter" idx="5"/>
          </p:nvPr>
        </p:nvSpPr>
        <p:spPr/>
        <p:txBody>
          <a:bodyPr/>
          <a:lstStyle/>
          <a:p>
            <a:fld id="{0A3C37BE-C303-496D-B5CD-85F2937540FC}" type="slidenum">
              <a:rPr lang="en-US" smtClean="0"/>
              <a:t>28</a:t>
            </a:fld>
            <a:endParaRPr lang="en-US"/>
          </a:p>
        </p:txBody>
      </p:sp>
    </p:spTree>
    <p:extLst>
      <p:ext uri="{BB962C8B-B14F-4D97-AF65-F5344CB8AC3E}">
        <p14:creationId xmlns:p14="http://schemas.microsoft.com/office/powerpoint/2010/main" val="1471618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33A9F-44CF-A57B-AB0F-18C541B43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16130-CC9F-81A7-0E40-4475388B7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CFED5-B747-E7B3-B466-691D430D2615}"/>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9. Non-Embedded Read Aloud Options for ELA, Math, and Science</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260585A-875C-6A20-8BF7-85B6EE8591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839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8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Language Supports</a:t>
            </a:r>
            <a:endPar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Students progressing toward English language proficiency—including English learners/multilingual learners (ELs/MLs) and dually identified ELs/MLs with disabilities—may benefit from designated supports that promote language access during Connecticut’s statewide assessments. These supports are not one-size-fits-all and may not address every language need, but they can help reduce barriers and improve access.</a:t>
            </a:r>
          </a:p>
          <a:p>
            <a:endPar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presentation outlines a range of supports, including:</a:t>
            </a:r>
          </a:p>
          <a:p>
            <a:r>
              <a:rPr lang="en-US" sz="18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Simplified Test Directions</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On-the-Fly Translations</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n-US" sz="18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printed directions</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read by the test administrator;</a:t>
            </a: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Tools to support navigation of the </a:t>
            </a:r>
            <a:r>
              <a:rPr lang="en-US" sz="18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Test Delivery System</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math and ELA; and </a:t>
            </a: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Specific supports for </a:t>
            </a:r>
            <a:r>
              <a:rPr lang="en-US" sz="18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Spanish-speaking students</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math and science assessments.</a:t>
            </a:r>
          </a:p>
          <a:p>
            <a:endPar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It’s important to remind students that assessments are just one snapshot of their learning. For students with significant language barriers, testing time should be reasonable and appropriate to their needs.</a:t>
            </a: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Designated supports are selected by informed educators—ideally a team familiar with the student’s English proficiency, instructional supports, and assessment history. Input from families and students is essential in this decision-making process.</a:t>
            </a:r>
          </a:p>
          <a:p>
            <a:endPar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two types of designated supports:</a:t>
            </a:r>
          </a:p>
          <a:p>
            <a:r>
              <a:rPr lang="en-US" sz="18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Embedded supports</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Built into the test platform.</a:t>
            </a:r>
          </a:p>
          <a:p>
            <a:r>
              <a:rPr lang="en-US" sz="18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Non-embedded supports</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Provided by educators during testing, as permitted by the CSDE Assessment Guidelines.</a:t>
            </a:r>
          </a:p>
          <a:p>
            <a:endPar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a full list of available supports, refer to the Embedded and Non-Embedded Designated Supports for English Learners/Multilingual Learners brochure.</a:t>
            </a:r>
          </a:p>
          <a:p>
            <a:r>
              <a:rPr lang="en-US" sz="1800" dirty="0">
                <a:latin typeface="Calibri" panose="020F0502020204030204" pitchFamily="34" charset="0"/>
                <a:ea typeface="Calibri" panose="020F0502020204030204" pitchFamily="34" charset="0"/>
                <a:cs typeface="Calibri" panose="020F0502020204030204" pitchFamily="34" charset="0"/>
                <a:hlinkClick r:id="rId3"/>
              </a:rPr>
              <a:t>Embedded and Non-Embedded Designated Supports for English Learners/Multilingual Learners</a:t>
            </a:r>
            <a:endPar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ECF9E23-3657-41AF-913F-C69B64B47684}" type="slidenum">
              <a:rPr lang="en-US" smtClean="0"/>
              <a:t>3</a:t>
            </a:fld>
            <a:endParaRPr lang="en-US" dirty="0"/>
          </a:p>
        </p:txBody>
      </p:sp>
    </p:spTree>
    <p:extLst>
      <p:ext uri="{BB962C8B-B14F-4D97-AF65-F5344CB8AC3E}">
        <p14:creationId xmlns:p14="http://schemas.microsoft.com/office/powerpoint/2010/main" val="1215764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77B5D-CCD4-083C-394D-1E5FF5D58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7794A-25DD-FB6D-056F-8975962AF0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3F10D-E320-2D88-196E-9D9521997FB6}"/>
              </a:ext>
            </a:extLst>
          </p:cNvPr>
          <p:cNvSpPr>
            <a:spLocks noGrp="1"/>
          </p:cNvSpPr>
          <p:nvPr>
            <p:ph type="body" idx="1"/>
          </p:nvPr>
        </p:nvSpPr>
        <p:spPr/>
        <p:txBody>
          <a:bodyPr/>
          <a:lstStyle/>
          <a:p>
            <a:pPr>
              <a:lnSpc>
                <a:spcPct val="90000"/>
              </a:lnSpc>
            </a:pPr>
            <a:r>
              <a:rPr lang="en-US" sz="18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Non-Embedded Read Aloud Options for ELA, Math, and Science</a:t>
            </a:r>
          </a:p>
          <a:p>
            <a:pPr>
              <a:lnSpc>
                <a:spcPct val="90000"/>
              </a:lnSpc>
            </a:pPr>
            <a:endParaRPr lang="en-US" sz="18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1800" dirty="0">
                <a:latin typeface="Calibri" panose="020F0502020204030204" pitchFamily="34" charset="0"/>
                <a:ea typeface="Calibri" panose="020F0502020204030204" pitchFamily="34" charset="0"/>
                <a:cs typeface="Calibri" panose="020F0502020204030204" pitchFamily="34" charset="0"/>
              </a:rPr>
              <a:t>A read aloud in English is available for ELA items (not reading passages) and math/science stimuli and items.</a:t>
            </a:r>
          </a:p>
          <a:p>
            <a:pPr>
              <a:lnSpc>
                <a:spcPct val="90000"/>
              </a:lnSpc>
            </a:pP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1800" dirty="0">
                <a:latin typeface="Calibri" panose="020F0502020204030204" pitchFamily="34" charset="0"/>
                <a:ea typeface="Calibri" panose="020F0502020204030204" pitchFamily="34" charset="0"/>
                <a:cs typeface="Calibri" panose="020F0502020204030204" pitchFamily="34" charset="0"/>
              </a:rPr>
              <a:t>The reader must review the </a:t>
            </a:r>
            <a:r>
              <a:rPr lang="en-US" sz="18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Smarter Balanced Read Aloud Guidelines</a:t>
            </a:r>
            <a:r>
              <a:rPr lang="en-US" sz="1800" dirty="0">
                <a:latin typeface="Calibri" panose="020F0502020204030204" pitchFamily="34" charset="0"/>
                <a:ea typeface="Calibri" panose="020F0502020204030204" pitchFamily="34" charset="0"/>
                <a:cs typeface="Calibri" panose="020F0502020204030204" pitchFamily="34" charset="0"/>
              </a:rPr>
              <a:t>, and complete the  Security/Confidentiality Agreement (Appendixes B and C).</a:t>
            </a:r>
          </a:p>
          <a:p>
            <a:pPr>
              <a:lnSpc>
                <a:spcPct val="90000"/>
              </a:lnSpc>
            </a:pP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1800" dirty="0">
                <a:latin typeface="Calibri" panose="020F0502020204030204" pitchFamily="34" charset="0"/>
                <a:ea typeface="Calibri" panose="020F0502020204030204" pitchFamily="34" charset="0"/>
                <a:cs typeface="Calibri" panose="020F0502020204030204" pitchFamily="34" charset="0"/>
              </a:rPr>
              <a:t>A read aloud is available in Spanish for the math and science stimuli and items if the school can provide a certified teacher who is literate and fluent in Spanish and is trained in test administration.</a:t>
            </a:r>
          </a:p>
          <a:p>
            <a:pPr>
              <a:lnSpc>
                <a:spcPct val="90000"/>
              </a:lnSpc>
            </a:pP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1800" dirty="0">
                <a:latin typeface="Calibri" panose="020F0502020204030204" pitchFamily="34" charset="0"/>
                <a:ea typeface="Calibri" panose="020F0502020204030204" pitchFamily="34" charset="0"/>
                <a:cs typeface="Calibri" panose="020F0502020204030204" pitchFamily="34" charset="0"/>
              </a:rPr>
              <a:t>The reader must review the </a:t>
            </a:r>
            <a:r>
              <a:rPr lang="en-US" sz="18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Smarter Balanced Mathematics and Next Generation Science Standards (NGSS) Assessments: Guidelines for Spanish Read Aloud of Stimuli and Items</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endParaRPr lang="en-US" sz="1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b="0" u="non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This is the link to the Smarter Balanced and NGSS Reader Options Table: </a:t>
            </a:r>
          </a:p>
          <a:p>
            <a:pPr marL="0" marR="0">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hlinkClick r:id="rId5"/>
              </a:rPr>
              <a:t>Connecticut Smarter Balanced and NGSS Assessments Reader Options Table</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b="0" u="none"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969FCBA-6138-0F3D-72A8-A75DFD3E13D8}"/>
              </a:ext>
            </a:extLst>
          </p:cNvPr>
          <p:cNvSpPr>
            <a:spLocks noGrp="1"/>
          </p:cNvSpPr>
          <p:nvPr>
            <p:ph type="sldNum" sz="quarter" idx="5"/>
          </p:nvPr>
        </p:nvSpPr>
        <p:spPr/>
        <p:txBody>
          <a:bodyPr/>
          <a:lstStyle/>
          <a:p>
            <a:fld id="{0A3C37BE-C303-496D-B5CD-85F2937540FC}" type="slidenum">
              <a:rPr lang="en-US" smtClean="0"/>
              <a:t>30</a:t>
            </a:fld>
            <a:endParaRPr lang="en-US"/>
          </a:p>
        </p:txBody>
      </p:sp>
    </p:spTree>
    <p:extLst>
      <p:ext uri="{BB962C8B-B14F-4D97-AF65-F5344CB8AC3E}">
        <p14:creationId xmlns:p14="http://schemas.microsoft.com/office/powerpoint/2010/main" val="1807709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77E9B-6F1A-00CF-E519-DFD0B7988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A496E-88A8-BF76-0195-FD763A00E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641FC-4DD2-2426-6241-AEBDBCFF7F3A}"/>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10. Separate Setting</a:t>
            </a:r>
            <a:endParaRPr lang="en-US" sz="1800" b="1" dirty="0"/>
          </a:p>
        </p:txBody>
      </p:sp>
      <p:sp>
        <p:nvSpPr>
          <p:cNvPr id="4" name="Slide Number Placeholder 3">
            <a:extLst>
              <a:ext uri="{FF2B5EF4-FFF2-40B4-BE49-F238E27FC236}">
                <a16:creationId xmlns:a16="http://schemas.microsoft.com/office/drawing/2014/main" id="{2532FE56-15A5-56C0-9D2A-732FFB82F3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6436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7F07D-FAF7-B157-FA78-4817C2955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62E65-B0D1-1C70-AE1D-299030EC6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A834B-F845-38A6-C30F-58A73244BD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latin typeface="Calibri" panose="020F0502020204030204" pitchFamily="34" charset="0"/>
                <a:ea typeface="Calibri" panose="020F0502020204030204" pitchFamily="34" charset="0"/>
                <a:cs typeface="Calibri" panose="020F0502020204030204" pitchFamily="34" charset="0"/>
              </a:rPr>
              <a:t>Separate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Students who are easily distracted, or who may distract others in environments such as group testing, may need an alternate location to be able to take the assessment. The separate setting may be in a different room that allows them to work individually or among a smaller group, or in the same room, but in a specific location (for example, away from windows, doors, or pencil sharpeners, in a study carrel, with a whisper phone, near the teacher’s desk, or in the front of a classroom). Some students may benefit from being in an environment that allows for movement, such as being able to walk around. In some instances, students may need to interact with instructional or test content outside of school, such as in a hospital or their home. A specific adult, employed by the school and trained in a manner consistent with the interim/summative Test Administration Manual, including security procedures, may act as test proctor (test administrator) for the student. Some designated supports or accommodations require students to be assessed individually. These students would also require a separate setting. Examples include students accessing the Read Aloud designated support or accommodation, talking calculator, or scribe/speech-to-text.</a:t>
            </a:r>
          </a:p>
          <a:p>
            <a:pPr marL="0" marR="0">
              <a:spcBef>
                <a:spcPts val="0"/>
              </a:spcBef>
              <a:spcAft>
                <a:spcPts val="0"/>
              </a:spcAft>
            </a:pPr>
            <a:endParaRPr lang="en-US" sz="18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If Separate Setting is documented in an IEP/Section 504 Plan, refer to details in the plan that specify the type of setting needed.</a:t>
            </a: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060A52A-91AC-3560-9C37-B54E788E2D3F}"/>
              </a:ext>
            </a:extLst>
          </p:cNvPr>
          <p:cNvSpPr>
            <a:spLocks noGrp="1"/>
          </p:cNvSpPr>
          <p:nvPr>
            <p:ph type="sldNum" sz="quarter" idx="5"/>
          </p:nvPr>
        </p:nvSpPr>
        <p:spPr/>
        <p:txBody>
          <a:bodyPr/>
          <a:lstStyle/>
          <a:p>
            <a:fld id="{0A3C37BE-C303-496D-B5CD-85F2937540FC}" type="slidenum">
              <a:rPr lang="en-US" smtClean="0"/>
              <a:t>32</a:t>
            </a:fld>
            <a:endParaRPr lang="en-US"/>
          </a:p>
        </p:txBody>
      </p:sp>
    </p:spTree>
    <p:extLst>
      <p:ext uri="{BB962C8B-B14F-4D97-AF65-F5344CB8AC3E}">
        <p14:creationId xmlns:p14="http://schemas.microsoft.com/office/powerpoint/2010/main" val="3166099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760F4-CE0E-067F-91D1-4878AEC2C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22D44-65E0-7F7E-95AA-F84C22FAD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5A52D-D077-C9FF-4FEE-85AAD5CA4844}"/>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Resources</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BFEB7CC-B5D4-F29F-9C51-49E2D79152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4571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63130-D4FB-6843-FB9E-8FF4C37F0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B285F-DF90-31FC-3352-895C968D2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0C8AE-6D16-490F-8810-C65467E87D6A}"/>
              </a:ext>
            </a:extLst>
          </p:cNvPr>
          <p:cNvSpPr>
            <a:spLocks noGrp="1"/>
          </p:cNvSpPr>
          <p:nvPr>
            <p:ph type="body" idx="1"/>
          </p:nvPr>
        </p:nvSpPr>
        <p:spPr/>
        <p:txBody>
          <a:bodyPr/>
          <a:lstStyle/>
          <a:p>
            <a:pPr marL="0" marR="0">
              <a:spcBef>
                <a:spcPts val="0"/>
              </a:spcBef>
              <a:spcAft>
                <a:spcPts val="0"/>
              </a:spcAft>
            </a:pPr>
            <a:r>
              <a:rPr lang="en-US" sz="18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Resources</a:t>
            </a:r>
          </a:p>
          <a:p>
            <a:pPr marL="0" marR="0">
              <a:spcBef>
                <a:spcPts val="0"/>
              </a:spcBef>
              <a:spcAft>
                <a:spcPts val="0"/>
              </a:spcAft>
            </a:pPr>
            <a:endParaRPr lang="en-US" sz="1800" b="1" u="sng" kern="12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hlinkClick r:id="rId3"/>
              </a:rPr>
              <a:t>Best Practices for Determining Accommodations for Statewide Assessments</a:t>
            </a:r>
            <a:r>
              <a:rPr lang="en-US" sz="1800" b="0" i="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  Using a strength-based approach and through the implementation of the principles of universal design, this training identifies how accessibility features can promote access to instruction and assessments for all students based on their unique learning profiles.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hlinkClick r:id="rId4"/>
              </a:rPr>
              <a:t>CSDE Assessment Guidelines</a:t>
            </a:r>
            <a:r>
              <a:rPr lang="en-US" sz="1800" b="0" i="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 This document is intended to provide guidance for Connecticut school district personnel who must make decisions about testing special student populations for Connecticut Summative Assessments.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819626-2A41-FEF1-6FD5-BE2CB4ED6580}"/>
              </a:ext>
            </a:extLst>
          </p:cNvPr>
          <p:cNvSpPr>
            <a:spLocks noGrp="1"/>
          </p:cNvSpPr>
          <p:nvPr>
            <p:ph type="sldNum" sz="quarter" idx="5"/>
          </p:nvPr>
        </p:nvSpPr>
        <p:spPr/>
        <p:txBody>
          <a:bodyPr/>
          <a:lstStyle/>
          <a:p>
            <a:fld id="{0A3C37BE-C303-496D-B5CD-85F2937540FC}" type="slidenum">
              <a:rPr lang="en-US" smtClean="0"/>
              <a:t>34</a:t>
            </a:fld>
            <a:endParaRPr lang="en-US"/>
          </a:p>
        </p:txBody>
      </p:sp>
    </p:spTree>
    <p:extLst>
      <p:ext uri="{BB962C8B-B14F-4D97-AF65-F5344CB8AC3E}">
        <p14:creationId xmlns:p14="http://schemas.microsoft.com/office/powerpoint/2010/main" val="1197479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34FCB-E5D5-2D85-BB32-E0AF27AE3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839CB-2793-ABE4-7D99-E61B4CDB2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0E7E4-1153-CC67-1BFF-D324A28DF990}"/>
              </a:ext>
            </a:extLst>
          </p:cNvPr>
          <p:cNvSpPr>
            <a:spLocks noGrp="1"/>
          </p:cNvSpPr>
          <p:nvPr>
            <p:ph type="body" idx="1"/>
          </p:nvPr>
        </p:nvSpPr>
        <p:spPr/>
        <p:txBody>
          <a:bodyPr/>
          <a:lstStyle/>
          <a:p>
            <a:pPr marL="0" marR="0">
              <a:spcBef>
                <a:spcPts val="0"/>
              </a:spcBef>
              <a:spcAft>
                <a:spcPts val="0"/>
              </a:spcAft>
            </a:pPr>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hlinkClick r:id="rId3"/>
              </a:rPr>
              <a:t>Accessibility Considerations</a:t>
            </a:r>
            <a:r>
              <a:rPr lang="en-US" sz="1800" b="0" i="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 This resource addresses accessibility needs for statewide assessments, including accessibility tools that can be incorporated in the instructional setting to promote student access and independence in the classroom, when completing assignments, and for school assessments. </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hlinkClick r:id="rId4"/>
              </a:rPr>
              <a:t>CCSSO Questions to Ask When Selecting Accessibility Supports</a:t>
            </a:r>
            <a:r>
              <a:rPr lang="en-US" sz="1800" dirty="0">
                <a:latin typeface="Calibri" panose="020F0502020204030204" pitchFamily="34" charset="0"/>
                <a:ea typeface="Calibri" panose="020F0502020204030204" pitchFamily="34" charset="0"/>
                <a:cs typeface="Calibri" panose="020F0502020204030204" pitchFamily="34" charset="0"/>
              </a:rPr>
              <a:t> - </a:t>
            </a:r>
            <a:r>
              <a:rPr lang="en-US" sz="1800" b="0" i="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This resource provides questions that can be used by local educator teams to guide the initial selection of appropriate accessibility supports and to revisit the usefulness of current supports.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314385C-B477-2D1D-8862-6629135F2121}"/>
              </a:ext>
            </a:extLst>
          </p:cNvPr>
          <p:cNvSpPr>
            <a:spLocks noGrp="1"/>
          </p:cNvSpPr>
          <p:nvPr>
            <p:ph type="sldNum" sz="quarter" idx="5"/>
          </p:nvPr>
        </p:nvSpPr>
        <p:spPr/>
        <p:txBody>
          <a:bodyPr/>
          <a:lstStyle/>
          <a:p>
            <a:fld id="{0A3C37BE-C303-496D-B5CD-85F2937540FC}" type="slidenum">
              <a:rPr lang="en-US" smtClean="0"/>
              <a:t>35</a:t>
            </a:fld>
            <a:endParaRPr lang="en-US"/>
          </a:p>
        </p:txBody>
      </p:sp>
    </p:spTree>
    <p:extLst>
      <p:ext uri="{BB962C8B-B14F-4D97-AF65-F5344CB8AC3E}">
        <p14:creationId xmlns:p14="http://schemas.microsoft.com/office/powerpoint/2010/main" val="4169963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CSDE Performance Office Special Populations Contact Information:</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Here is our contact information. Please reach out with any questions as we are here to support you and your teams. </a:t>
            </a:r>
          </a:p>
          <a:p>
            <a:pPr rtl="0" eaLnBrk="1" fontAlgn="t" latinLnBrk="0" hangingPunct="1"/>
            <a:r>
              <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Abe Krisst, Bureau Chief, Connecticut Education – Performance Office; Direct Line: 860-713-6894; Mobile Phone: 860-690-0650; Email: </a:t>
            </a:r>
            <a:r>
              <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Abe.Krisst@ct.gov</a:t>
            </a:r>
            <a:endPar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eaLnBrk="1" fontAlgn="t" latinLnBrk="0" hangingPunct="1"/>
            <a:endPar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eaLnBrk="1" fontAlgn="t" latinLnBrk="0" hangingPunct="1"/>
            <a:r>
              <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Deirdre Ducharme Education Consultant, Performance Office -  Special Populations, Direct Line: 860-713-6859, Email: </a:t>
            </a:r>
            <a:r>
              <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Deirdre.Ducharme@ct.gov</a:t>
            </a:r>
            <a:endPar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eaLnBrk="1" fontAlgn="t" latinLnBrk="0" hangingPunct="1"/>
            <a:endPar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eaLnBrk="1" fontAlgn="t" latinLnBrk="0" hangingPunct="1"/>
            <a:r>
              <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Katie Seifert, Associate Education Consultant, Performance Office - Special Populations, Direct Line: 860-713-6722, Email: </a:t>
            </a:r>
            <a:r>
              <a:rPr lang="en-US" sz="1800" b="0" i="0" u="sng"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rPr>
              <a:t>Katherine.Seifert@ct.gov</a:t>
            </a:r>
            <a:r>
              <a:rPr lang="en-US" sz="1800" b="0" i="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endParaRPr lang="en-US" dirty="0">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36</a:t>
            </a:fld>
            <a:endParaRPr lang="en-US"/>
          </a:p>
        </p:txBody>
      </p:sp>
    </p:spTree>
    <p:extLst>
      <p:ext uri="{BB962C8B-B14F-4D97-AF65-F5344CB8AC3E}">
        <p14:creationId xmlns:p14="http://schemas.microsoft.com/office/powerpoint/2010/main" val="1101186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90A9D-D777-333F-CC77-E36E3CB2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17F27-2E9E-683E-45E7-F55ED01B3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89A3B-34FA-30AB-500B-7269B815F4B5}"/>
              </a:ext>
            </a:extLst>
          </p:cNvPr>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Calibri" panose="020F0502020204030204" pitchFamily="34" charset="0"/>
              </a:rPr>
              <a:t>Thank you for attending and for all you do for your students.</a:t>
            </a:r>
          </a:p>
        </p:txBody>
      </p:sp>
      <p:sp>
        <p:nvSpPr>
          <p:cNvPr id="4" name="Slide Number Placeholder 3">
            <a:extLst>
              <a:ext uri="{FF2B5EF4-FFF2-40B4-BE49-F238E27FC236}">
                <a16:creationId xmlns:a16="http://schemas.microsoft.com/office/drawing/2014/main" id="{70BE93CA-961F-05A2-D416-117B910262E3}"/>
              </a:ext>
            </a:extLst>
          </p:cNvPr>
          <p:cNvSpPr>
            <a:spLocks noGrp="1"/>
          </p:cNvSpPr>
          <p:nvPr>
            <p:ph type="sldNum" sz="quarter" idx="5"/>
          </p:nvPr>
        </p:nvSpPr>
        <p:spPr/>
        <p:txBody>
          <a:bodyPr/>
          <a:lstStyle/>
          <a:p>
            <a:fld id="{0A3C37BE-C303-496D-B5CD-85F2937540FC}" type="slidenum">
              <a:rPr lang="en-US" smtClean="0"/>
              <a:t>37</a:t>
            </a:fld>
            <a:endParaRPr lang="en-US"/>
          </a:p>
        </p:txBody>
      </p:sp>
    </p:spTree>
    <p:extLst>
      <p:ext uri="{BB962C8B-B14F-4D97-AF65-F5344CB8AC3E}">
        <p14:creationId xmlns:p14="http://schemas.microsoft.com/office/powerpoint/2010/main" val="388040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DC95-372A-F6F1-EC14-8AEF0D7CC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47A99-3C1D-600B-5B15-05DFEFF9D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D7605-939E-0828-070E-98512C09C074}"/>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Three-Tier Accessibility Approach</a:t>
            </a:r>
          </a:p>
          <a:p>
            <a:endPar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The Three-Tier Accessibility Approach is a tool to illustrate how accessibility supports aid students specific to need and purpose.</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In looking at the largest bridge, Tier 1, Universal Tools are available to ALL students. Universal Tools are those that every student should have access to if they will benefit the student, such as scratch paper or a highlighter. These tools can be used by any student that needs them at any time, regardless of the activity or the content area.</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The bridge below, Tier 2, is for a smaller group of students. Here, the educator team reviews strengths and barriers to determine if designated supports are needed. An example of a Tier 2 support might include those that promote language access. Designated supports such as the bilingual word-to-word glossary on the science test may be beneficial for some students who already use this tool during instruction.</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Tier 3, is for an even more specialized subset of students who have an IEP or Section 504 Plan. Accommodations might include the provision of closed captioning of the ELA Listening assessment for students with hearing impairments.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Resource:</a:t>
            </a:r>
          </a:p>
          <a:p>
            <a:r>
              <a:rPr lang="en-US" sz="1800" dirty="0">
                <a:latin typeface="Calibri" panose="020F0502020204030204" pitchFamily="34" charset="0"/>
                <a:ea typeface="Calibri" panose="020F0502020204030204" pitchFamily="34" charset="0"/>
                <a:cs typeface="Calibri" panose="020F0502020204030204" pitchFamily="34" charset="0"/>
              </a:rPr>
              <a:t>From the Council of Chief State School Officers (CCSO) Accessibility Manual: </a:t>
            </a:r>
            <a:r>
              <a:rPr lang="en-US" sz="1800" dirty="0">
                <a:latin typeface="Calibri" panose="020F0502020204030204" pitchFamily="34" charset="0"/>
                <a:ea typeface="Calibri" panose="020F0502020204030204" pitchFamily="34" charset="0"/>
                <a:cs typeface="Calibri" panose="020F0502020204030204" pitchFamily="34" charset="0"/>
                <a:hlinkClick r:id="rId3"/>
              </a:rPr>
              <a:t>753a0706.flowpaper.com/</a:t>
            </a:r>
            <a:r>
              <a:rPr lang="en-US" sz="1800" dirty="0" err="1">
                <a:latin typeface="Calibri" panose="020F0502020204030204" pitchFamily="34" charset="0"/>
                <a:ea typeface="Calibri" panose="020F0502020204030204" pitchFamily="34" charset="0"/>
                <a:cs typeface="Calibri" panose="020F0502020204030204" pitchFamily="34" charset="0"/>
                <a:hlinkClick r:id="rId3"/>
              </a:rPr>
              <a:t>CCSSOAccessibilityManual</a:t>
            </a:r>
            <a:r>
              <a:rPr lang="en-US" sz="1800" dirty="0">
                <a:latin typeface="Calibri" panose="020F0502020204030204" pitchFamily="34" charset="0"/>
                <a:ea typeface="Calibri" panose="020F0502020204030204" pitchFamily="34" charset="0"/>
                <a:cs typeface="Calibri" panose="020F0502020204030204" pitchFamily="34" charset="0"/>
                <a:hlinkClick r:id="rId3"/>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The Three-Tier Accessibility Framework is an adaptation of the following National Center on Educational Outcomes report commissioned and published by CCSSO: Lazarus, S., Goldstone, L., Wheeler, T., Paul, J., Prestridge, S., Sharp, T., Hochstetter, A., and Warren, S. (2021). CCSSO Accessibility Manual: How to Select, Administer, and Evaluate Use of Accessibility Supports for Instruction and Assessment of All Students. The Council of Chief State School Officers (CCSSO).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8CE0B7E1-DCC4-6D54-96A1-05D176C0F0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042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Smarter Balanced/NGSS Accessibility Chart</a:t>
            </a:r>
            <a:endParaRPr lang="en-US" sz="1800" b="1"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Let’s review these different levels of supports and accommodations using the Accessibility Chart, shown here. It was developed specifically for the Smarter Balanced and the Next Generation Science Standards Assessments. It provides 3 tiers of support ranging from Universal Tools, shown to the far left in blue, designated supports, shown in orange and located in the center of the chart, and accommodations, shown in red to the far right. You will notice that within each section, embedded and non-embedded tools are listed, along with hyperlinks to additional information, if applicable.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Please note the User Key, located on the far right, that includes symbols representing tools that are not available on the science assessments, those accommodations that are non-standard and require additional teacher training, and tools that might be appropriate for English learners/multilingual learners.  </a:t>
            </a:r>
            <a:br>
              <a:rPr lang="en-US" sz="1800" dirty="0">
                <a:latin typeface="Calibri" panose="020F0502020204030204" pitchFamily="34" charset="0"/>
                <a:ea typeface="Calibri" panose="020F0502020204030204" pitchFamily="34" charset="0"/>
                <a:cs typeface="Calibri" panose="020F0502020204030204" pitchFamily="34" charset="0"/>
              </a:rPr>
            </a:b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While the </a:t>
            </a:r>
            <a:r>
              <a:rPr lang="en-US" sz="1800" dirty="0">
                <a:latin typeface="Calibri" panose="020F0502020204030204" pitchFamily="34" charset="0"/>
                <a:ea typeface="Calibri" panose="020F0502020204030204" pitchFamily="34" charset="0"/>
                <a:cs typeface="Calibri" panose="020F0502020204030204" pitchFamily="34" charset="0"/>
                <a:hlinkClick r:id="rId3"/>
              </a:rPr>
              <a:t>Accessibility Chart</a:t>
            </a:r>
            <a:r>
              <a:rPr lang="en-US" sz="1800" dirty="0">
                <a:latin typeface="Calibri" panose="020F0502020204030204" pitchFamily="34" charset="0"/>
                <a:ea typeface="Calibri" panose="020F0502020204030204" pitchFamily="34" charset="0"/>
                <a:cs typeface="Calibri" panose="020F0502020204030204" pitchFamily="34" charset="0"/>
              </a:rPr>
              <a:t> is a great reference, to learn the details about each of these accessibility features reference the </a:t>
            </a:r>
            <a:r>
              <a:rPr lang="en-US" sz="1800" dirty="0">
                <a:latin typeface="Calibri" panose="020F0502020204030204" pitchFamily="34" charset="0"/>
                <a:ea typeface="Calibri" panose="020F0502020204030204" pitchFamily="34" charset="0"/>
                <a:cs typeface="Calibri" panose="020F0502020204030204" pitchFamily="34" charset="0"/>
                <a:hlinkClick r:id="rId4"/>
              </a:rPr>
              <a:t>CSDE Assessment Guidelines</a:t>
            </a:r>
            <a:r>
              <a:rPr lang="en-US" sz="1800" dirty="0">
                <a:latin typeface="Calibri" panose="020F0502020204030204" pitchFamily="34" charset="0"/>
                <a:ea typeface="Calibri" panose="020F0502020204030204" pitchFamily="34" charset="0"/>
                <a:cs typeface="Calibri" panose="020F0502020204030204" pitchFamily="34" charset="0"/>
              </a:rPr>
              <a:t>.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Accessibility Charts for the LAS Links Assessment and the Connecticut SAT School Day are posted to the CSDE web page.</a:t>
            </a: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Other Accessibility Charts are available for the CT SAT School Day and LAS Links –available on the CSDE webpage. </a:t>
            </a:r>
            <a:r>
              <a:rPr lang="en-US" sz="1800" dirty="0">
                <a:latin typeface="Calibri" panose="020F0502020204030204" pitchFamily="34" charset="0"/>
                <a:ea typeface="Calibri" panose="020F0502020204030204" pitchFamily="34" charset="0"/>
                <a:cs typeface="Calibri" panose="020F0502020204030204" pitchFamily="34" charset="0"/>
                <a:hlinkClick r:id="rId5"/>
              </a:rPr>
              <a:t>Connecticut Sensible Assessment System--Summative Assessment - End-of-Year</a:t>
            </a:r>
            <a:r>
              <a:rPr lang="en-US" sz="1800" dirty="0">
                <a:latin typeface="Calibri" panose="020F0502020204030204" pitchFamily="34" charset="0"/>
                <a:ea typeface="Calibri" panose="020F0502020204030204" pitchFamily="34" charset="0"/>
                <a:cs typeface="Calibri" panose="020F0502020204030204" pitchFamily="34" charset="0"/>
              </a:rPr>
              <a:t>; https://portal.ct.gov/sde/student-assessment/main-assessment/student-assessment/summative-assessment---end-of-year</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CT SAT School Day: </a:t>
            </a:r>
            <a:r>
              <a:rPr lang="en-US" sz="1800" dirty="0">
                <a:latin typeface="Calibri" panose="020F0502020204030204" pitchFamily="34" charset="0"/>
                <a:ea typeface="Calibri" panose="020F0502020204030204" pitchFamily="34" charset="0"/>
                <a:cs typeface="Calibri" panose="020F0502020204030204" pitchFamily="34" charset="0"/>
                <a:hlinkClick r:id="rId6"/>
              </a:rPr>
              <a:t>PowerPoint Presentation</a:t>
            </a:r>
            <a:r>
              <a:rPr lang="en-US" sz="1800" dirty="0">
                <a:latin typeface="Calibri" panose="020F0502020204030204" pitchFamily="34" charset="0"/>
                <a:ea typeface="Calibri" panose="020F0502020204030204" pitchFamily="34" charset="0"/>
                <a:cs typeface="Calibri" panose="020F0502020204030204" pitchFamily="34" charset="0"/>
              </a:rPr>
              <a:t>; https://portal.ct.gov/-/media/sde/student-assessment/sat/2024_25-ct-sat-school-day-accessibility-chart-fall-version.pdf?rev=61abb70fb53f435bbfad65eea3d32460&amp;hash=CBDFA77A9EA595794CEB46B27F8BEA52</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LAS Links:  </a:t>
            </a:r>
            <a:r>
              <a:rPr lang="en-US" sz="1800" dirty="0">
                <a:latin typeface="Calibri" panose="020F0502020204030204" pitchFamily="34" charset="0"/>
                <a:ea typeface="Calibri" panose="020F0502020204030204" pitchFamily="34" charset="0"/>
                <a:cs typeface="Calibri" panose="020F0502020204030204" pitchFamily="34" charset="0"/>
                <a:hlinkClick r:id="rId7"/>
              </a:rPr>
              <a:t>las-links-accessibility-chart-final.pdf</a:t>
            </a:r>
            <a:r>
              <a:rPr lang="en-US" sz="1800" dirty="0">
                <a:latin typeface="Calibri" panose="020F0502020204030204" pitchFamily="34" charset="0"/>
                <a:ea typeface="Calibri" panose="020F0502020204030204" pitchFamily="34" charset="0"/>
                <a:cs typeface="Calibri" panose="020F0502020204030204" pitchFamily="34" charset="0"/>
              </a:rPr>
              <a:t>; https://portal.ct.gov/-/media/sde/student-assessment/special-populations/las-links-accessibility-chart-final.pdf?rev=a9cb927b69fd4717911a7271fd568dc3&amp;hash=A16B453E1EA2739002CCAD62A422E6E1</a:t>
            </a:r>
          </a:p>
          <a:p>
            <a:endParaRPr lang="en-US" dirty="0"/>
          </a:p>
        </p:txBody>
      </p:sp>
      <p:sp>
        <p:nvSpPr>
          <p:cNvPr id="4" name="Slide Number Placeholder 3"/>
          <p:cNvSpPr>
            <a:spLocks noGrp="1"/>
          </p:cNvSpPr>
          <p:nvPr>
            <p:ph type="sldNum" sz="quarter" idx="5"/>
          </p:nvPr>
        </p:nvSpPr>
        <p:spPr/>
        <p:txBody>
          <a:bodyPr/>
          <a:lstStyle/>
          <a:p>
            <a:fld id="{DECF9E23-3657-41AF-913F-C69B64B47684}" type="slidenum">
              <a:rPr lang="en-US" smtClean="0"/>
              <a:t>5</a:t>
            </a:fld>
            <a:endParaRPr lang="en-US"/>
          </a:p>
        </p:txBody>
      </p:sp>
    </p:spTree>
    <p:extLst>
      <p:ext uri="{BB962C8B-B14F-4D97-AF65-F5344CB8AC3E}">
        <p14:creationId xmlns:p14="http://schemas.microsoft.com/office/powerpoint/2010/main" val="289260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78A7-2068-8146-369A-7067131F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02FA2-80AC-75FC-BFA5-4C70A267B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2ECBB-7B03-0679-2B67-B56B3ADD62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Optional Form to Plan Language Supports for EL/MLs</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optional form is available to the educator team for determining language supports for English learners/multilingual learners participating in the Smarter Balanced mathematics and English language arts assessments and the NGSS assessment. These decisions should be determined prior to testing to ensure optimal test conditions and to minimize test irregularities.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hlinkClick r:id="rId3"/>
              </a:rPr>
              <a:t>https://ct.portal.cambiumast.com/resource-item/en/designated-supports-accommodations-form</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300ABBF-0C68-1E84-AFF9-6D4DFA48A6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962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A5EC6-799D-4372-947E-DD9B5ECC4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B1AD0-1C89-4379-2D3C-6BC4A7479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EB148-41B9-105F-225E-DF639006DB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How to Document Language Supports for EL/MLs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As with all designated supports and accommodations, test settings must be documented in TIDE prior to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Designated supports for students who are not identified as Special Education or Section 504 can be entered directly into TIDE by the District Administrator (DA) or School Test Coordinator (SC) either manually or via the upload process prior to testing. However, if conducting a batch upload, please remember to remove records for students who have documented IEP/Section 504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Designated supports and accommodations for students with finalized and implemented plans will sync to TIDE from CT-SEDS.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As with all designated supports and accommodations, test settings must be documented in TIDE prior to testing. If the student does not have an Individualized Education Program (IEP) or Section 504 Plan, the supports can be manually entered in TIDE or uploaded. Refer to the </a:t>
            </a:r>
            <a:r>
              <a:rPr lang="en-US" sz="1800" dirty="0">
                <a:latin typeface="Calibri" panose="020F0502020204030204" pitchFamily="34" charset="0"/>
                <a:ea typeface="Calibri" panose="020F0502020204030204" pitchFamily="34" charset="0"/>
                <a:cs typeface="Calibri" panose="020F0502020204030204" pitchFamily="34" charset="0"/>
                <a:hlinkClick r:id="rId3"/>
              </a:rPr>
              <a:t>Documenting Designated Supports and Accommodations in TIDE</a:t>
            </a:r>
            <a:r>
              <a:rPr lang="en-US" sz="1800" dirty="0">
                <a:latin typeface="Calibri" panose="020F0502020204030204" pitchFamily="34" charset="0"/>
                <a:ea typeface="Calibri" panose="020F0502020204030204" pitchFamily="34" charset="0"/>
                <a:cs typeface="Calibri" panose="020F0502020204030204" pitchFamily="34" charset="0"/>
              </a:rPr>
              <a:t> brochure for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AB9225E-803A-1557-56F3-6DB303DD97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917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48C8-B9AC-D3F8-A6B7-E86A2DADC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26BFE-67B8-E8C7-B661-F6833B565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8D5C2-08E0-8028-02A5-ED47433638E5}"/>
              </a:ext>
            </a:extLst>
          </p:cNvPr>
          <p:cNvSpPr>
            <a:spLocks noGrp="1"/>
          </p:cNvSpPr>
          <p:nvPr>
            <p:ph type="body" idx="1"/>
          </p:nvPr>
        </p:nvSpPr>
        <p:spPr/>
        <p:txBody>
          <a:bodyPr/>
          <a:lstStyle/>
          <a:p>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What type of language supports are available for Smarter Balanced and NGSS Assessments?</a:t>
            </a:r>
          </a:p>
          <a:p>
            <a:endParaRPr lang="en-US" sz="18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Now that we know how to distinguish between the levels of supports, let’s review those types of language supports that are available on the state summative tests.</a:t>
            </a:r>
          </a:p>
        </p:txBody>
      </p:sp>
      <p:sp>
        <p:nvSpPr>
          <p:cNvPr id="4" name="Slide Number Placeholder 3">
            <a:extLst>
              <a:ext uri="{FF2B5EF4-FFF2-40B4-BE49-F238E27FC236}">
                <a16:creationId xmlns:a16="http://schemas.microsoft.com/office/drawing/2014/main" id="{26327035-8AB4-BE02-BAF9-4FF994C9C7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368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A8E0E-8B10-DCD3-AFC0-1CAA77B33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67A53-2268-592B-1749-40A1C6D0A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F5CAD-F1AC-1D46-5C6C-2E9AF3B0BD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Calibri" panose="020F0502020204030204" pitchFamily="34" charset="0"/>
                <a:ea typeface="Calibri" panose="020F0502020204030204" pitchFamily="34" charset="0"/>
                <a:cs typeface="Calibri" panose="020F0502020204030204" pitchFamily="34" charset="0"/>
              </a:rPr>
              <a:t>1. Translation Glossary Options for Smarter Balanced Math</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This designated support is intended as a language support for any student approved by the educational team, based on need. An audio translation is available as well and may be useful to students who rely on the oral dictation of the word. The use of this support may result in the student needing additional time to complete the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Based on differences in complexity across languages, different language glossaries may provide support for different construct irrelevant English language terms. Therefore, if a student has access to the English and one second-language glossary, some terms may have both glossaries present while other terms may have only one of the two glossaries present. Please note that not all math items contain glossary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Refer to </a:t>
            </a:r>
            <a:r>
              <a:rPr lang="en-US" sz="1800" dirty="0">
                <a:latin typeface="Calibri" panose="020F0502020204030204" pitchFamily="34" charset="0"/>
                <a:ea typeface="Calibri" panose="020F0502020204030204" pitchFamily="34" charset="0"/>
                <a:cs typeface="Calibri" panose="020F0502020204030204" pitchFamily="34" charset="0"/>
                <a:hlinkClick r:id="rId3"/>
              </a:rPr>
              <a:t>Translation (Glossary) – Embedded Designated Support</a:t>
            </a:r>
            <a:r>
              <a:rPr lang="en-US" sz="1800" b="0" dirty="0">
                <a:effectLst/>
                <a:latin typeface="Calibri" panose="020F0502020204030204" pitchFamily="34" charset="0"/>
                <a:ea typeface="Calibri" panose="020F0502020204030204" pitchFamily="34" charset="0"/>
                <a:cs typeface="Calibri" panose="020F0502020204030204" pitchFamily="34" charset="0"/>
              </a:rPr>
              <a:t>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5E30D69-9A7B-907E-D589-F475F42F1E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7941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descr="A black background with yellow text and stars&#10;&#10;Description automatically generated">
            <a:extLst>
              <a:ext uri="{FF2B5EF4-FFF2-40B4-BE49-F238E27FC236}">
                <a16:creationId xmlns:a16="http://schemas.microsoft.com/office/drawing/2014/main" id="{2B394924-50F2-2753-E389-FC1CEF479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6BA90DEF-B0AE-011D-8A3D-2F853DD1029A}"/>
              </a:ext>
            </a:extLst>
          </p:cNvPr>
          <p:cNvSpPr>
            <a:spLocks noGrp="1"/>
          </p:cNvSpPr>
          <p:nvPr>
            <p:ph type="subTitle" idx="1" hasCustomPrompt="1"/>
          </p:nvPr>
        </p:nvSpPr>
        <p:spPr>
          <a:xfrm>
            <a:off x="8184381" y="4972719"/>
            <a:ext cx="3356149" cy="589045"/>
          </a:xfrm>
        </p:spPr>
        <p:txBody>
          <a:bodyPr anchor="ctr">
            <a:normAutofit/>
          </a:bodyPr>
          <a:lstStyle>
            <a:lvl1pPr marL="0" indent="0" algn="ctr">
              <a:buNone/>
              <a:defRPr sz="1800" b="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spcBef>
                <a:spcPts val="600"/>
              </a:spcBef>
            </a:pPr>
            <a:r>
              <a:rPr lang="en-US" sz="1800" b="1">
                <a:solidFill>
                  <a:schemeClr val="bg1"/>
                </a:solidFill>
                <a:latin typeface="Aptos" panose="020B0004020202020204" pitchFamily="34" charset="0"/>
                <a:cs typeface="Arial" panose="020B0604020202020204" pitchFamily="34" charset="0"/>
              </a:rPr>
              <a:t>Date</a:t>
            </a:r>
          </a:p>
        </p:txBody>
      </p:sp>
      <p:sp>
        <p:nvSpPr>
          <p:cNvPr id="2" name="Title 1">
            <a:extLst>
              <a:ext uri="{FF2B5EF4-FFF2-40B4-BE49-F238E27FC236}">
                <a16:creationId xmlns:a16="http://schemas.microsoft.com/office/drawing/2014/main" id="{D114DEC5-F3B2-36BB-660C-D025405AD069}"/>
              </a:ext>
            </a:extLst>
          </p:cNvPr>
          <p:cNvSpPr>
            <a:spLocks noGrp="1"/>
          </p:cNvSpPr>
          <p:nvPr>
            <p:ph type="ctrTitle"/>
          </p:nvPr>
        </p:nvSpPr>
        <p:spPr>
          <a:xfrm>
            <a:off x="8376344" y="1644595"/>
            <a:ext cx="2972223" cy="840001"/>
          </a:xfrm>
          <a:ln>
            <a:noFill/>
          </a:ln>
        </p:spPr>
        <p:txBody>
          <a:bodyPr anchor="ctr">
            <a:normAutofit/>
          </a:bodyPr>
          <a:lstStyle>
            <a:lvl1pPr algn="ctr">
              <a:defRPr sz="4400" b="1">
                <a:solidFill>
                  <a:schemeClr val="bg1"/>
                </a:solidFill>
                <a:latin typeface="Aptos ExtraBold" panose="020B0004020202020204" pitchFamily="34" charset="0"/>
                <a:cs typeface="Arial" panose="020B0604020202020204"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96C1DF54-CB91-434A-EDF4-36B526C41470}"/>
              </a:ext>
            </a:extLst>
          </p:cNvPr>
          <p:cNvCxnSpPr>
            <a:cxnSpLocks/>
          </p:cNvCxnSpPr>
          <p:nvPr/>
        </p:nvCxnSpPr>
        <p:spPr>
          <a:xfrm>
            <a:off x="7190512" y="554182"/>
            <a:ext cx="0" cy="5818909"/>
          </a:xfrm>
          <a:prstGeom prst="line">
            <a:avLst/>
          </a:prstGeom>
          <a:ln>
            <a:solidFill>
              <a:srgbClr val="1A97C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C9455F-ABC5-31C8-54DC-CC3029C59D51}"/>
              </a:ext>
            </a:extLst>
          </p:cNvPr>
          <p:cNvSpPr txBox="1"/>
          <p:nvPr/>
        </p:nvSpPr>
        <p:spPr>
          <a:xfrm>
            <a:off x="8184381" y="5617924"/>
            <a:ext cx="3356149" cy="646331"/>
          </a:xfrm>
          <a:prstGeom prst="rect">
            <a:avLst/>
          </a:prstGeom>
          <a:noFill/>
        </p:spPr>
        <p:txBody>
          <a:bodyPr wrap="square">
            <a:spAutoFit/>
          </a:bodyPr>
          <a:lstStyle/>
          <a:p>
            <a:pPr algn="ctr">
              <a:lnSpc>
                <a:spcPct val="100000"/>
              </a:lnSpc>
              <a:spcBef>
                <a:spcPts val="600"/>
              </a:spcBef>
            </a:pPr>
            <a:r>
              <a:rPr lang="en-US" sz="1800">
                <a:solidFill>
                  <a:schemeClr val="bg1"/>
                </a:solidFill>
                <a:latin typeface="Aptos" panose="020B0004020202020204" pitchFamily="34" charset="0"/>
                <a:cs typeface="Arial" panose="020B0604020202020204" pitchFamily="34" charset="0"/>
              </a:rPr>
              <a:t>Connecticut State </a:t>
            </a:r>
            <a:br>
              <a:rPr lang="en-US" sz="1800">
                <a:solidFill>
                  <a:schemeClr val="bg1"/>
                </a:solidFill>
                <a:latin typeface="Aptos" panose="020B0004020202020204" pitchFamily="34" charset="0"/>
                <a:cs typeface="Arial" panose="020B0604020202020204" pitchFamily="34" charset="0"/>
              </a:rPr>
            </a:br>
            <a:r>
              <a:rPr lang="en-US" sz="1800">
                <a:solidFill>
                  <a:schemeClr val="bg1"/>
                </a:solidFill>
                <a:latin typeface="Aptos" panose="020B0004020202020204" pitchFamily="34" charset="0"/>
                <a:cs typeface="Arial" panose="020B0604020202020204" pitchFamily="34" charset="0"/>
              </a:rPr>
              <a:t>Department of Education</a:t>
            </a:r>
          </a:p>
        </p:txBody>
      </p:sp>
    </p:spTree>
    <p:extLst>
      <p:ext uri="{BB962C8B-B14F-4D97-AF65-F5344CB8AC3E}">
        <p14:creationId xmlns:p14="http://schemas.microsoft.com/office/powerpoint/2010/main" val="26216492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F362581-F535-FF96-C04C-F880308B0BB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4472F37A-2923-AF66-A4C7-58303D45DD88}"/>
              </a:ext>
            </a:extLst>
          </p:cNvPr>
          <p:cNvSpPr>
            <a:spLocks noGrp="1"/>
          </p:cNvSpPr>
          <p:nvPr>
            <p:ph type="title"/>
          </p:nvPr>
        </p:nvSpPr>
        <p:spPr>
          <a:xfrm>
            <a:off x="2327097" y="365125"/>
            <a:ext cx="7505215"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1115DC6-4D55-C872-3759-4264BA852C41}"/>
              </a:ext>
            </a:extLst>
          </p:cNvPr>
          <p:cNvSpPr>
            <a:spLocks noGrp="1"/>
          </p:cNvSpPr>
          <p:nvPr>
            <p:ph idx="1"/>
          </p:nvPr>
        </p:nvSpPr>
        <p:spPr>
          <a:xfrm>
            <a:off x="838200" y="1825624"/>
            <a:ext cx="10515600" cy="487625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2984E5B-B01D-DAE4-4C4C-646679F7633B}"/>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376753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6FF-F20F-E3D2-2F7A-05DB5539FF67}"/>
              </a:ext>
            </a:extLst>
          </p:cNvPr>
          <p:cNvSpPr>
            <a:spLocks noGrp="1"/>
          </p:cNvSpPr>
          <p:nvPr>
            <p:ph type="title"/>
          </p:nvPr>
        </p:nvSpPr>
        <p:spPr>
          <a:xfrm>
            <a:off x="1346770" y="3158199"/>
            <a:ext cx="9498459" cy="2877930"/>
          </a:xfrm>
        </p:spPr>
        <p:txBody>
          <a:bodyPr anchor="ctr">
            <a:normAutofit/>
          </a:bodyPr>
          <a:lstStyle>
            <a:lvl1pPr algn="ctr">
              <a:defRPr sz="4000">
                <a:solidFill>
                  <a:schemeClr val="tx1"/>
                </a:solidFill>
                <a:latin typeface="Aptos" panose="020B00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A477320C-903D-5228-6C16-DDD6180F22C4}"/>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pic>
        <p:nvPicPr>
          <p:cNvPr id="4" name="Picture 3" descr="A yellow text on a black background&#10;&#10;Description automatically generated">
            <a:extLst>
              <a:ext uri="{FF2B5EF4-FFF2-40B4-BE49-F238E27FC236}">
                <a16:creationId xmlns:a16="http://schemas.microsoft.com/office/drawing/2014/main" id="{8D4F414E-CFEA-227F-16C4-0D7BC5CB2233}"/>
              </a:ext>
            </a:extLst>
          </p:cNvPr>
          <p:cNvPicPr>
            <a:picLocks noChangeAspect="1"/>
          </p:cNvPicPr>
          <p:nvPr/>
        </p:nvPicPr>
        <p:blipFill>
          <a:blip r:embed="rId2"/>
          <a:stretch>
            <a:fillRect/>
          </a:stretch>
        </p:blipFill>
        <p:spPr>
          <a:xfrm>
            <a:off x="0" y="0"/>
            <a:ext cx="12192000" cy="2324099"/>
          </a:xfrm>
          <a:prstGeom prst="rect">
            <a:avLst/>
          </a:prstGeom>
        </p:spPr>
      </p:pic>
    </p:spTree>
    <p:extLst>
      <p:ext uri="{BB962C8B-B14F-4D97-AF65-F5344CB8AC3E}">
        <p14:creationId xmlns:p14="http://schemas.microsoft.com/office/powerpoint/2010/main" val="111507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C552C-E849-F6EE-6A9A-79A52D6EEB16}"/>
              </a:ext>
            </a:extLst>
          </p:cNvPr>
          <p:cNvSpPr>
            <a:spLocks noGrp="1"/>
          </p:cNvSpPr>
          <p:nvPr>
            <p:ph sz="half" idx="1"/>
          </p:nvPr>
        </p:nvSpPr>
        <p:spPr>
          <a:xfrm>
            <a:off x="838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099EC-018B-4156-ABA4-F738D49CBCDD}"/>
              </a:ext>
            </a:extLst>
          </p:cNvPr>
          <p:cNvSpPr>
            <a:spLocks noGrp="1"/>
          </p:cNvSpPr>
          <p:nvPr>
            <p:ph sz="half" idx="2"/>
          </p:nvPr>
        </p:nvSpPr>
        <p:spPr>
          <a:xfrm>
            <a:off x="6172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71B72E2A-8938-0392-780E-02F763048A6F}"/>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67375D5E-02B6-EC20-77F7-3E454CEF56D4}"/>
              </a:ext>
            </a:extLst>
          </p:cNvPr>
          <p:cNvSpPr>
            <a:spLocks noGrp="1"/>
          </p:cNvSpPr>
          <p:nvPr>
            <p:ph type="title"/>
          </p:nvPr>
        </p:nvSpPr>
        <p:spPr>
          <a:xfrm>
            <a:off x="2436725" y="365125"/>
            <a:ext cx="7480998"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360779AC-4C5D-3352-DE9F-97FFB9183759}"/>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82976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74F63-3266-E37F-C987-C82E667C36D2}"/>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D113D-9B21-0C95-59B6-519DF9D0A0E2}"/>
              </a:ext>
            </a:extLst>
          </p:cNvPr>
          <p:cNvSpPr>
            <a:spLocks noGrp="1"/>
          </p:cNvSpPr>
          <p:nvPr>
            <p:ph sz="half" idx="2"/>
          </p:nvPr>
        </p:nvSpPr>
        <p:spPr>
          <a:xfrm>
            <a:off x="839788" y="2505074"/>
            <a:ext cx="5157787"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A1717-77A6-8BB9-3C72-B61F5793E2C2}"/>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Content Placeholder 6">
            <a:extLst>
              <a:ext uri="{FF2B5EF4-FFF2-40B4-BE49-F238E27FC236}">
                <a16:creationId xmlns:a16="http://schemas.microsoft.com/office/drawing/2014/main" id="{EEF17FD0-3012-3AD8-229B-6179407C064F}"/>
              </a:ext>
            </a:extLst>
          </p:cNvPr>
          <p:cNvPicPr>
            <a:picLocks noChangeAspect="1"/>
          </p:cNvPicPr>
          <p:nvPr/>
        </p:nvPicPr>
        <p:blipFill>
          <a:blip r:embed="rId2"/>
          <a:stretch>
            <a:fillRect/>
          </a:stretch>
        </p:blipFill>
        <p:spPr>
          <a:xfrm>
            <a:off x="0" y="0"/>
            <a:ext cx="12192000" cy="1422400"/>
          </a:xfrm>
          <a:prstGeom prst="rect">
            <a:avLst/>
          </a:prstGeom>
        </p:spPr>
      </p:pic>
      <p:sp>
        <p:nvSpPr>
          <p:cNvPr id="6" name="Content Placeholder 5">
            <a:extLst>
              <a:ext uri="{FF2B5EF4-FFF2-40B4-BE49-F238E27FC236}">
                <a16:creationId xmlns:a16="http://schemas.microsoft.com/office/drawing/2014/main" id="{53EC8A23-03DF-3CC8-20FC-449CA819457C}"/>
              </a:ext>
            </a:extLst>
          </p:cNvPr>
          <p:cNvSpPr>
            <a:spLocks noGrp="1"/>
          </p:cNvSpPr>
          <p:nvPr>
            <p:ph sz="quarter" idx="4"/>
          </p:nvPr>
        </p:nvSpPr>
        <p:spPr>
          <a:xfrm>
            <a:off x="6172200" y="2505074"/>
            <a:ext cx="5183188"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9F3F10-9781-37B7-AFFB-9AE0645F1480}"/>
              </a:ext>
            </a:extLst>
          </p:cNvPr>
          <p:cNvSpPr>
            <a:spLocks noGrp="1"/>
          </p:cNvSpPr>
          <p:nvPr>
            <p:ph type="title"/>
          </p:nvPr>
        </p:nvSpPr>
        <p:spPr>
          <a:xfrm>
            <a:off x="2491991" y="365125"/>
            <a:ext cx="735539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EDFFB941-7B41-A1FD-BAF3-794124D9C63C}"/>
              </a:ext>
            </a:extLst>
          </p:cNvPr>
          <p:cNvSpPr>
            <a:spLocks noGrp="1"/>
          </p:cNvSpPr>
          <p:nvPr>
            <p:ph type="sldNum" sz="quarter" idx="10"/>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408907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C25AC8-9418-BAC9-4CBB-7E7BEF05C96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00E609F2-2872-379D-9764-FA5914301FAD}"/>
              </a:ext>
            </a:extLst>
          </p:cNvPr>
          <p:cNvSpPr>
            <a:spLocks noGrp="1"/>
          </p:cNvSpPr>
          <p:nvPr>
            <p:ph type="title"/>
          </p:nvPr>
        </p:nvSpPr>
        <p:spPr>
          <a:xfrm>
            <a:off x="2527300" y="365125"/>
            <a:ext cx="723467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79C58B80-E5FC-1EC2-6472-916757174EE2}"/>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60180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9/2/2025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3318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9DB7-1108-19B2-B691-E28587B23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4A5BB3-30A5-7AF5-C0F0-08F2D5664F06}"/>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019850-FB62-8A7E-6E10-2B383EBB7D76}"/>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2291326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mailto:Katherine.Seifert@c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deirdre.ducharme@ct.gov" TargetMode="External"/><Relationship Id="rId5" Type="http://schemas.openxmlformats.org/officeDocument/2006/relationships/hyperlink" Target="mailto:cthelpdesk@cambiumassessment.com" TargetMode="Externa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t.portal.cambiumast.com/resource-item/en/guidelines-for-simplified-test-directions-in-the-test-administration-manua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t.portal.cambiumast.com/resource-list/en/translated-test-directions" TargetMode="External"/><Relationship Id="rId7"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hyperlink" Target="https://ct.portal.cambiumast.com/resource-item/en/guidelines-for-simplified-test-directions-in-the-test-administration-manua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t.portal.cambiumast.com/resource-item/en/smarter-balanced-summative-test-administration-manual-tam" TargetMode="External"/><Relationship Id="rId7" Type="http://schemas.openxmlformats.org/officeDocument/2006/relationships/image" Target="../media/image7.sv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hyperlink" Target="https://ct.portal.cambiumast.com/resource-item/en/ngss-test-administration-manual-tam" TargetMode="External"/><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einhardt.nyu.edu/metrocenter/language-rbern/resources/bilingual-glossaries-and-cognate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hyperlink" Target="https://ct.portal.cambiumast.com/resource-item/en/test-administration-manual-printed-test-directions-in-english-student-version"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t.portal.cambiumast.com/resource-item/en/bilingual-dictionaries-and-glossaries-authorized-for-use-by-english-language-learners" TargetMode="External"/><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teinhardt.nyu.edu/metrocenter/language-rbern/resources/bilingual-glossaries-and-cognat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t.portal.cambiumast.com/content/contentresources/en/Bilingual-Dictionaries-and-Glossaries-Authorized-for-Use-by-English-Language-Learners.pdf" TargetMode="External"/><Relationship Id="rId7" Type="http://schemas.openxmlformats.org/officeDocument/2006/relationships/image" Target="../media/image7.sv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t.portal.cambiumast.com/resource-item/en/embedded-and-non-embedded-designated-supports-for-english-learner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ct.portal.cambiumast.com/resource-item/en/smarter-balanced-assessments-read-aloud-guidelines" TargetMode="External"/><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hyperlink" Target="https://ct.portal.cambiumast.com/resource-item/en/connecticut-smarter-balanced-and-ngss-assessments-reader-options-table" TargetMode="External"/><Relationship Id="rId4" Type="http://schemas.openxmlformats.org/officeDocument/2006/relationships/hyperlink" Target="https://ct.portal.cambiumast.com/resource-item/en/sb-mathematics-and-ngss-assessments-guidelines-for-spanish-read-aloud-of-stimuli-and-item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portal.ct.gov/-/media/sde/student-assessment/special-populations/ct-seds_dec12_office-hours-masterpptx.pdf"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s://ct.portal.cambiumast.com/resource-item/en/csde-assessment-guidelines" TargetMode="External"/><Relationship Id="rId4" Type="http://schemas.openxmlformats.org/officeDocument/2006/relationships/hyperlink" Target="https://www.youtube.com/watch?v=NKJrZ-oNqu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t.portal.cambiumast.com/resource-item/en/accessibility-consideration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Abe.krisst@ct.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Katherine.Seifert@ct.gov" TargetMode="External"/><Relationship Id="rId4" Type="http://schemas.openxmlformats.org/officeDocument/2006/relationships/hyperlink" Target="mailto:deirdre.ducharme@ct.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t.portal.cambiumast.com/resource-item/en/designated-supports-accommodations-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ct.portal.cambiumast.com/resource-item/en/documenting-designated-supports-and-accommodations-in-ti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t.portal.cambiumast.com/resource-item/en/translation-glossary-embedded-designated-suppor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SDE Learning Series for Planning and Placement and Section 504 Teams: Language Supports for English Learners/Multilingual Learners Participating on Smarter Balanced and Next Generation Science Standards Assessments&#10;"/>
          <p:cNvSpPr>
            <a:spLocks noGrp="1"/>
          </p:cNvSpPr>
          <p:nvPr>
            <p:ph type="ctrTitle"/>
          </p:nvPr>
        </p:nvSpPr>
        <p:spPr>
          <a:xfrm>
            <a:off x="7334898" y="814996"/>
            <a:ext cx="4534593" cy="2116914"/>
          </a:xfrm>
        </p:spPr>
        <p:txBody>
          <a:bodyPr>
            <a:normAutofit fontScale="90000"/>
          </a:bodyPr>
          <a:lstStyle/>
          <a:p>
            <a:br>
              <a:rPr lang="en-US" sz="3600" kern="1400" dirty="0">
                <a:latin typeface="+mn-lt"/>
                <a:cs typeface="Arial"/>
              </a:rPr>
            </a:br>
            <a:br>
              <a:rPr lang="en-US" sz="3600" kern="1400" dirty="0">
                <a:latin typeface="+mn-lt"/>
                <a:cs typeface="Arial"/>
              </a:rPr>
            </a:br>
            <a:br>
              <a:rPr lang="en-US" sz="3600" kern="1400" dirty="0">
                <a:latin typeface="+mn-lt"/>
                <a:cs typeface="Arial"/>
              </a:rPr>
            </a:br>
            <a:br>
              <a:rPr lang="en-US" sz="3600" kern="1400" dirty="0">
                <a:latin typeface="+mn-lt"/>
                <a:cs typeface="Arial"/>
              </a:rPr>
            </a:br>
            <a:br>
              <a:rPr lang="en-US" sz="3600" kern="1400" dirty="0">
                <a:latin typeface="+mn-lt"/>
                <a:cs typeface="Arial"/>
              </a:rPr>
            </a:br>
            <a:br>
              <a:rPr lang="en-US" sz="3600" kern="1400" dirty="0">
                <a:latin typeface="+mn-lt"/>
                <a:cs typeface="Arial"/>
              </a:rPr>
            </a:br>
            <a:r>
              <a:rPr lang="en-US" sz="3600" kern="1400" dirty="0">
                <a:solidFill>
                  <a:schemeClr val="accent2"/>
                </a:solidFill>
                <a:latin typeface="+mn-lt"/>
                <a:cs typeface="Arial"/>
              </a:rPr>
              <a:t>CSDE Learning Series for Planning and Placement Teams and Section 504 Teams</a:t>
            </a:r>
            <a:br>
              <a:rPr lang="en-US" sz="3600" kern="1400" dirty="0">
                <a:latin typeface="+mn-lt"/>
                <a:cs typeface="Arial"/>
              </a:rPr>
            </a:br>
            <a:br>
              <a:rPr lang="en-US" sz="3600" kern="1400" dirty="0">
                <a:latin typeface="+mn-lt"/>
                <a:cs typeface="Arial"/>
              </a:rPr>
            </a:br>
            <a:br>
              <a:rPr lang="en-US" sz="3600" kern="1400" dirty="0">
                <a:latin typeface="+mn-lt"/>
                <a:cs typeface="Arial"/>
              </a:rPr>
            </a:br>
            <a:br>
              <a:rPr lang="en-US" sz="3600" kern="1400" dirty="0">
                <a:solidFill>
                  <a:schemeClr val="accent2"/>
                </a:solidFill>
                <a:latin typeface="+mn-lt"/>
                <a:cs typeface="Arial"/>
              </a:rPr>
            </a:br>
            <a:r>
              <a:rPr lang="en-US" sz="2400" b="0" dirty="0">
                <a:solidFill>
                  <a:schemeClr val="accent2"/>
                </a:solidFill>
                <a:latin typeface="+mn-lt"/>
                <a:cs typeface="Arial"/>
              </a:rPr>
              <a:t>Language Supports for English Learners/Multilingual Learners Participating on Smarter Balanced and Next Generation Science Standards Assessments</a:t>
            </a:r>
            <a:br>
              <a:rPr lang="en-US" sz="2400" b="0" dirty="0">
                <a:solidFill>
                  <a:schemeClr val="accent2"/>
                </a:solidFill>
                <a:latin typeface="Aptos" panose="020B0004020202020204" pitchFamily="34" charset="0"/>
              </a:rPr>
            </a:br>
            <a:endParaRPr lang="en-US" sz="2400" b="0" dirty="0">
              <a:solidFill>
                <a:schemeClr val="accent2"/>
              </a:solidFill>
              <a:latin typeface="+mn-lt"/>
            </a:endParaRPr>
          </a:p>
        </p:txBody>
      </p:sp>
      <p:sp>
        <p:nvSpPr>
          <p:cNvPr id="4" name="TextBox 3">
            <a:extLst>
              <a:ext uri="{FF2B5EF4-FFF2-40B4-BE49-F238E27FC236}">
                <a16:creationId xmlns:a16="http://schemas.microsoft.com/office/drawing/2014/main" id="{B8375E34-1FC1-10A6-BC41-DC3C030C143A}"/>
              </a:ext>
              <a:ext uri="{C183D7F6-B498-43B3-948B-1728B52AA6E4}">
                <adec:decorative xmlns:adec="http://schemas.microsoft.com/office/drawing/2017/decorative" val="1"/>
              </a:ext>
            </a:extLst>
          </p:cNvPr>
          <p:cNvSpPr txBox="1"/>
          <p:nvPr/>
        </p:nvSpPr>
        <p:spPr>
          <a:xfrm>
            <a:off x="3345084" y="4734046"/>
            <a:ext cx="2089230" cy="461665"/>
          </a:xfrm>
          <a:prstGeom prst="rect">
            <a:avLst/>
          </a:prstGeom>
          <a:solidFill>
            <a:schemeClr val="tx1"/>
          </a:solidFill>
        </p:spPr>
        <p:txBody>
          <a:bodyPr wrap="square" rtlCol="0">
            <a:spAutoFit/>
          </a:bodyPr>
          <a:lstStyle/>
          <a:p>
            <a:pPr algn="ctr"/>
            <a:r>
              <a:rPr lang="es-AR" sz="2400" b="1" dirty="0">
                <a:solidFill>
                  <a:schemeClr val="accent4">
                    <a:lumMod val="60000"/>
                    <a:lumOff val="40000"/>
                  </a:schemeClr>
                </a:solidFill>
              </a:rPr>
              <a:t>2025</a:t>
            </a:r>
            <a:r>
              <a:rPr lang="en-US" sz="2400" b="1" dirty="0">
                <a:solidFill>
                  <a:schemeClr val="accent4">
                    <a:lumMod val="60000"/>
                    <a:lumOff val="40000"/>
                  </a:schemeClr>
                </a:solidFill>
              </a:rPr>
              <a:t>-26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9CD56-D096-EEFA-5E09-1169639201B0}"/>
            </a:ext>
          </a:extLst>
        </p:cNvPr>
        <p:cNvGrpSpPr/>
        <p:nvPr/>
      </p:nvGrpSpPr>
      <p:grpSpPr>
        <a:xfrm>
          <a:off x="0" y="0"/>
          <a:ext cx="0" cy="0"/>
          <a:chOff x="0" y="0"/>
          <a:chExt cx="0" cy="0"/>
        </a:xfrm>
      </p:grpSpPr>
      <p:sp>
        <p:nvSpPr>
          <p:cNvPr id="2" name="Title 1" descr="Embedded Translation Glossary for Math">
            <a:extLst>
              <a:ext uri="{FF2B5EF4-FFF2-40B4-BE49-F238E27FC236}">
                <a16:creationId xmlns:a16="http://schemas.microsoft.com/office/drawing/2014/main" id="{8A8EC192-6B94-38D1-0202-3229C20A689E}"/>
              </a:ext>
            </a:extLst>
          </p:cNvPr>
          <p:cNvSpPr>
            <a:spLocks noGrp="1"/>
          </p:cNvSpPr>
          <p:nvPr>
            <p:ph type="title"/>
          </p:nvPr>
        </p:nvSpPr>
        <p:spPr>
          <a:xfrm>
            <a:off x="0" y="0"/>
            <a:ext cx="11107812" cy="1401287"/>
          </a:xfrm>
        </p:spPr>
        <p:txBody>
          <a:bodyPr>
            <a:noAutofit/>
          </a:bodyPr>
          <a:lstStyle/>
          <a:p>
            <a:pPr lvl="0">
              <a:lnSpc>
                <a:spcPct val="100000"/>
              </a:lnSpc>
              <a:spcBef>
                <a:spcPts val="0"/>
              </a:spcBef>
              <a:defRPr/>
            </a:pPr>
            <a:r>
              <a:rPr lang="en-US" sz="4000" dirty="0">
                <a:solidFill>
                  <a:schemeClr val="accent2"/>
                </a:solidFill>
                <a:latin typeface="+mn-lt"/>
                <a:cs typeface="Arial"/>
              </a:rPr>
              <a:t>Embedded Translation Glossary for Math</a:t>
            </a:r>
            <a:endParaRPr kumimoji="0" lang="en-US" sz="4000" b="1" i="0" u="none" strike="noStrike" kern="1200" cap="none" spc="0" normalizeH="0" baseline="0" noProof="0" dirty="0">
              <a:ln>
                <a:noFill/>
              </a:ln>
              <a:solidFill>
                <a:schemeClr val="accent2"/>
              </a:solidFill>
              <a:effectLst/>
              <a:uLnTx/>
              <a:uFillTx/>
              <a:latin typeface="+mn-lt"/>
              <a:ea typeface="Calibri"/>
              <a:cs typeface="Calibri"/>
            </a:endParaRPr>
          </a:p>
        </p:txBody>
      </p:sp>
      <p:sp>
        <p:nvSpPr>
          <p:cNvPr id="3" name="Content Placeholder 3">
            <a:extLst>
              <a:ext uri="{FF2B5EF4-FFF2-40B4-BE49-F238E27FC236}">
                <a16:creationId xmlns:a16="http://schemas.microsoft.com/office/drawing/2014/main" id="{F1D901DF-0039-D770-659A-27A68A38993B}"/>
              </a:ext>
            </a:extLst>
          </p:cNvPr>
          <p:cNvSpPr txBox="1">
            <a:spLocks/>
          </p:cNvSpPr>
          <p:nvPr/>
        </p:nvSpPr>
        <p:spPr>
          <a:xfrm>
            <a:off x="179714" y="1555263"/>
            <a:ext cx="5689307" cy="5090498"/>
          </a:xfrm>
          <a:prstGeom prst="rect">
            <a:avLst/>
          </a:prstGeom>
        </p:spPr>
        <p:txBody>
          <a:bodyPr vert="horz" wrap="square"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 dotted line above or below a word or phrase indicates an available translation as shown inside the red box to the right.</a:t>
            </a:r>
          </a:p>
          <a:p>
            <a:r>
              <a:rPr lang="en-US" sz="2400" dirty="0"/>
              <a:t>When the student hovers the mouse over the term, a  pop-up box will appear with the translation, audio, and/ or illustration of the term.</a:t>
            </a:r>
          </a:p>
          <a:p>
            <a:r>
              <a:rPr lang="en-US" sz="2400" dirty="0"/>
              <a:t>The student can select the audio icon              next to the glossary term and listen to the audio recording of the glossary. </a:t>
            </a:r>
          </a:p>
          <a:p>
            <a:r>
              <a:rPr lang="en-US" sz="2400" dirty="0"/>
              <a:t>The student can click the </a:t>
            </a:r>
            <a:r>
              <a:rPr lang="en-US" sz="2400" b="1" dirty="0"/>
              <a:t>X </a:t>
            </a:r>
            <a:r>
              <a:rPr lang="en-US" sz="2400" dirty="0"/>
              <a:t>at the top right-hand corner of the pop-up window to close the glossary. </a:t>
            </a:r>
            <a:endParaRPr lang="en-US" sz="2400" dirty="0">
              <a:latin typeface="Aptos"/>
              <a:cs typeface="Arial"/>
            </a:endParaRPr>
          </a:p>
        </p:txBody>
      </p:sp>
      <p:pic>
        <p:nvPicPr>
          <p:cNvPr id="10" name="Picture 9">
            <a:extLst>
              <a:ext uri="{FF2B5EF4-FFF2-40B4-BE49-F238E27FC236}">
                <a16:creationId xmlns:a16="http://schemas.microsoft.com/office/drawing/2014/main" id="{4E39A97F-39A8-D9B8-488F-E096FF841B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57537" y="4204512"/>
            <a:ext cx="565535" cy="598804"/>
          </a:xfrm>
          <a:prstGeom prst="rect">
            <a:avLst/>
          </a:prstGeom>
        </p:spPr>
      </p:pic>
      <p:pic>
        <p:nvPicPr>
          <p:cNvPr id="5" name="Picture 4" descr="Image of math question with a red rectangular box around the word &quot;Claims&quot; as this word is flagged with a translation option.&#10;">
            <a:extLst>
              <a:ext uri="{FF2B5EF4-FFF2-40B4-BE49-F238E27FC236}">
                <a16:creationId xmlns:a16="http://schemas.microsoft.com/office/drawing/2014/main" id="{6E06D2D9-9AED-3E48-8D39-82449BCE6412}"/>
              </a:ext>
            </a:extLst>
          </p:cNvPr>
          <p:cNvPicPr>
            <a:picLocks noChangeAspect="1"/>
          </p:cNvPicPr>
          <p:nvPr/>
        </p:nvPicPr>
        <p:blipFill>
          <a:blip r:embed="rId4"/>
          <a:stretch>
            <a:fillRect/>
          </a:stretch>
        </p:blipFill>
        <p:spPr>
          <a:xfrm>
            <a:off x="6612204" y="1557433"/>
            <a:ext cx="5010915" cy="2660477"/>
          </a:xfrm>
          <a:prstGeom prst="rect">
            <a:avLst/>
          </a:prstGeom>
          <a:ln>
            <a:solidFill>
              <a:schemeClr val="tx1"/>
            </a:solidFill>
          </a:ln>
        </p:spPr>
      </p:pic>
      <p:sp>
        <p:nvSpPr>
          <p:cNvPr id="12" name="Rectangle 11">
            <a:extLst>
              <a:ext uri="{FF2B5EF4-FFF2-40B4-BE49-F238E27FC236}">
                <a16:creationId xmlns:a16="http://schemas.microsoft.com/office/drawing/2014/main" id="{8B867EE6-1496-CD12-C69B-8CF637BD7599}"/>
              </a:ext>
              <a:ext uri="{C183D7F6-B498-43B3-948B-1728B52AA6E4}">
                <adec:decorative xmlns:adec="http://schemas.microsoft.com/office/drawing/2017/decorative" val="1"/>
              </a:ext>
            </a:extLst>
          </p:cNvPr>
          <p:cNvSpPr/>
          <p:nvPr/>
        </p:nvSpPr>
        <p:spPr>
          <a:xfrm>
            <a:off x="6885811" y="2009583"/>
            <a:ext cx="328449" cy="25266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his image shows the audio and native translation (in Arabic) for the word &quot;Claims.&quot;">
            <a:extLst>
              <a:ext uri="{FF2B5EF4-FFF2-40B4-BE49-F238E27FC236}">
                <a16:creationId xmlns:a16="http://schemas.microsoft.com/office/drawing/2014/main" id="{07C8B9C2-6643-8D41-5E39-7FD9CB3D3D03}"/>
              </a:ext>
            </a:extLst>
          </p:cNvPr>
          <p:cNvPicPr>
            <a:picLocks noChangeAspect="1"/>
          </p:cNvPicPr>
          <p:nvPr/>
        </p:nvPicPr>
        <p:blipFill>
          <a:blip r:embed="rId5"/>
          <a:stretch>
            <a:fillRect/>
          </a:stretch>
        </p:blipFill>
        <p:spPr>
          <a:xfrm>
            <a:off x="7677019" y="4281702"/>
            <a:ext cx="2881283" cy="2442230"/>
          </a:xfrm>
          <a:prstGeom prst="rect">
            <a:avLst/>
          </a:prstGeom>
          <a:ln>
            <a:solidFill>
              <a:schemeClr val="tx1"/>
            </a:solidFill>
          </a:ln>
        </p:spPr>
      </p:pic>
      <p:sp>
        <p:nvSpPr>
          <p:cNvPr id="11" name="Rectangle 10">
            <a:extLst>
              <a:ext uri="{FF2B5EF4-FFF2-40B4-BE49-F238E27FC236}">
                <a16:creationId xmlns:a16="http://schemas.microsoft.com/office/drawing/2014/main" id="{81CFE7BF-2FCE-9174-F2E3-A60546DBDFEC}"/>
              </a:ext>
              <a:ext uri="{C183D7F6-B498-43B3-948B-1728B52AA6E4}">
                <adec:decorative xmlns:adec="http://schemas.microsoft.com/office/drawing/2017/decorative" val="1"/>
              </a:ext>
            </a:extLst>
          </p:cNvPr>
          <p:cNvSpPr/>
          <p:nvPr/>
        </p:nvSpPr>
        <p:spPr>
          <a:xfrm>
            <a:off x="8385958" y="5217611"/>
            <a:ext cx="1571501" cy="112974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80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D13FF-394F-9A60-EFCB-5FAA60046919}"/>
            </a:ext>
          </a:extLst>
        </p:cNvPr>
        <p:cNvGrpSpPr/>
        <p:nvPr/>
      </p:nvGrpSpPr>
      <p:grpSpPr>
        <a:xfrm>
          <a:off x="0" y="0"/>
          <a:ext cx="0" cy="0"/>
          <a:chOff x="0" y="0"/>
          <a:chExt cx="0" cy="0"/>
        </a:xfrm>
      </p:grpSpPr>
      <p:sp>
        <p:nvSpPr>
          <p:cNvPr id="2" name="Title 1" descr="Embedded Illustration Translation Glossary for Math">
            <a:extLst>
              <a:ext uri="{FF2B5EF4-FFF2-40B4-BE49-F238E27FC236}">
                <a16:creationId xmlns:a16="http://schemas.microsoft.com/office/drawing/2014/main" id="{95CC9778-9A3B-3EB3-C123-4A9BCB61BEDD}"/>
              </a:ext>
            </a:extLst>
          </p:cNvPr>
          <p:cNvSpPr>
            <a:spLocks noGrp="1"/>
          </p:cNvSpPr>
          <p:nvPr>
            <p:ph type="title"/>
          </p:nvPr>
        </p:nvSpPr>
        <p:spPr>
          <a:xfrm>
            <a:off x="1503545" y="138245"/>
            <a:ext cx="9119452" cy="1448790"/>
          </a:xfrm>
        </p:spPr>
        <p:txBody>
          <a:bodyPr>
            <a:noAutofit/>
          </a:bodyPr>
          <a:lstStyle/>
          <a:p>
            <a:r>
              <a:rPr lang="en-US" sz="4000" dirty="0">
                <a:solidFill>
                  <a:schemeClr val="accent2"/>
                </a:solidFill>
                <a:latin typeface="+mn-lt"/>
                <a:cs typeface="Arial"/>
              </a:rPr>
              <a:t>Embedded Illustration Translation Glossary for Math</a:t>
            </a:r>
            <a:endParaRPr lang="en-US" sz="4000" dirty="0">
              <a:solidFill>
                <a:schemeClr val="accent2"/>
              </a:solidFill>
              <a:latin typeface="+mn-lt"/>
            </a:endParaRPr>
          </a:p>
        </p:txBody>
      </p:sp>
      <p:sp>
        <p:nvSpPr>
          <p:cNvPr id="8" name="Content Placeholder 3">
            <a:extLst>
              <a:ext uri="{FF2B5EF4-FFF2-40B4-BE49-F238E27FC236}">
                <a16:creationId xmlns:a16="http://schemas.microsoft.com/office/drawing/2014/main" id="{FF5AB0C7-1E47-ED9C-6ADF-94AAA986A6B4}"/>
              </a:ext>
            </a:extLst>
          </p:cNvPr>
          <p:cNvSpPr txBox="1">
            <a:spLocks/>
          </p:cNvSpPr>
          <p:nvPr/>
        </p:nvSpPr>
        <p:spPr>
          <a:xfrm>
            <a:off x="450504" y="1587035"/>
            <a:ext cx="7864688" cy="4297857"/>
          </a:xfrm>
          <a:prstGeom prst="rect">
            <a:avLst/>
          </a:prstGeom>
        </p:spPr>
        <p:txBody>
          <a:bodyPr vert="horz" wrap="square"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rPr>
              <a:t>The Illustration Glossary is designed to help students understand words or phrases in test questions when their primary native language is not available </a:t>
            </a:r>
          </a:p>
          <a:p>
            <a:r>
              <a:rPr lang="en-US" sz="2000" dirty="0">
                <a:latin typeface="+mn-lt"/>
              </a:rPr>
              <a:t>This translation option can be configured in TIDE with English and the student’s native language if it is an available option.</a:t>
            </a:r>
          </a:p>
          <a:p>
            <a:r>
              <a:rPr lang="en-US" sz="2000" dirty="0">
                <a:latin typeface="+mn-lt"/>
              </a:rPr>
              <a:t>A dotted line above or below a word or phrase indicates an available illustration.</a:t>
            </a:r>
          </a:p>
          <a:p>
            <a:r>
              <a:rPr lang="en-US" sz="2000" dirty="0">
                <a:latin typeface="+mn-lt"/>
              </a:rPr>
              <a:t>Students who are deaf/hard of hearing and use sign systems other than American Sign Language may benefit from this support.</a:t>
            </a:r>
            <a:endParaRPr lang="en-US" sz="18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p:txBody>
      </p:sp>
      <p:pic>
        <p:nvPicPr>
          <p:cNvPr id="10" name="Picture 9" descr="Image of math question with a red rectangular box around the word &quot;Calculator&quot; as this word is flagged with an illustration  translation option.">
            <a:extLst>
              <a:ext uri="{FF2B5EF4-FFF2-40B4-BE49-F238E27FC236}">
                <a16:creationId xmlns:a16="http://schemas.microsoft.com/office/drawing/2014/main" id="{3381B02F-59D8-11E2-DE99-2CADC1DC026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42001" y="4775041"/>
            <a:ext cx="4349397" cy="1929759"/>
          </a:xfrm>
          <a:prstGeom prst="rect">
            <a:avLst/>
          </a:prstGeom>
          <a:ln>
            <a:solidFill>
              <a:schemeClr val="tx1"/>
            </a:solidFill>
          </a:ln>
        </p:spPr>
      </p:pic>
      <p:pic>
        <p:nvPicPr>
          <p:cNvPr id="11" name="Picture 10" descr="This image shows the illustration translation for &quot;Calculator.&quot;">
            <a:extLst>
              <a:ext uri="{FF2B5EF4-FFF2-40B4-BE49-F238E27FC236}">
                <a16:creationId xmlns:a16="http://schemas.microsoft.com/office/drawing/2014/main" id="{A576F459-8DA9-6FC0-4679-617E876E4EA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919389" y="4775041"/>
            <a:ext cx="1524379" cy="1929759"/>
          </a:xfrm>
          <a:prstGeom prst="rect">
            <a:avLst/>
          </a:prstGeom>
          <a:ln>
            <a:solidFill>
              <a:schemeClr val="tx1"/>
            </a:solidFill>
          </a:ln>
        </p:spPr>
      </p:pic>
      <p:pic>
        <p:nvPicPr>
          <p:cNvPr id="12" name="Picture 11">
            <a:extLst>
              <a:ext uri="{FF2B5EF4-FFF2-40B4-BE49-F238E27FC236}">
                <a16:creationId xmlns:a16="http://schemas.microsoft.com/office/drawing/2014/main" id="{033EDAF3-F5B9-34F7-D39D-E2B3E6549C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34708" y="1945530"/>
            <a:ext cx="3344270" cy="4241513"/>
          </a:xfrm>
          <a:prstGeom prst="rect">
            <a:avLst/>
          </a:prstGeom>
          <a:ln w="31750">
            <a:solidFill>
              <a:schemeClr val="tx1"/>
            </a:solidFill>
          </a:ln>
        </p:spPr>
      </p:pic>
      <p:pic>
        <p:nvPicPr>
          <p:cNvPr id="18" name="Picture 17">
            <a:extLst>
              <a:ext uri="{FF2B5EF4-FFF2-40B4-BE49-F238E27FC236}">
                <a16:creationId xmlns:a16="http://schemas.microsoft.com/office/drawing/2014/main" id="{8E865837-5AF8-8169-4CFD-3AFE47ACB67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42014" y="4775041"/>
            <a:ext cx="546807" cy="280086"/>
          </a:xfrm>
          <a:prstGeom prst="rect">
            <a:avLst/>
          </a:prstGeom>
        </p:spPr>
      </p:pic>
      <p:cxnSp>
        <p:nvCxnSpPr>
          <p:cNvPr id="19" name="Straight Arrow Connector 18">
            <a:extLst>
              <a:ext uri="{FF2B5EF4-FFF2-40B4-BE49-F238E27FC236}">
                <a16:creationId xmlns:a16="http://schemas.microsoft.com/office/drawing/2014/main" id="{ED8C1426-0457-49B8-B1B8-5D5470BEFD19}"/>
              </a:ext>
              <a:ext uri="{C183D7F6-B498-43B3-948B-1728B52AA6E4}">
                <adec:decorative xmlns:adec="http://schemas.microsoft.com/office/drawing/2017/decorative" val="1"/>
              </a:ext>
            </a:extLst>
          </p:cNvPr>
          <p:cNvCxnSpPr>
            <a:cxnSpLocks/>
          </p:cNvCxnSpPr>
          <p:nvPr/>
        </p:nvCxnSpPr>
        <p:spPr>
          <a:xfrm>
            <a:off x="3417280" y="5055127"/>
            <a:ext cx="2746224" cy="774403"/>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66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on-Embedded Translation Glossary for Math (Includes Illustration Glossary">
            <a:extLst>
              <a:ext uri="{FF2B5EF4-FFF2-40B4-BE49-F238E27FC236}">
                <a16:creationId xmlns:a16="http://schemas.microsoft.com/office/drawing/2014/main" id="{0529B056-5576-0F2F-6B2C-1CC952A1734C}"/>
              </a:ext>
            </a:extLst>
          </p:cNvPr>
          <p:cNvSpPr>
            <a:spLocks noGrp="1"/>
          </p:cNvSpPr>
          <p:nvPr>
            <p:ph type="title"/>
          </p:nvPr>
        </p:nvSpPr>
        <p:spPr>
          <a:xfrm>
            <a:off x="1317812" y="346043"/>
            <a:ext cx="8756547" cy="1012110"/>
          </a:xfrm>
        </p:spPr>
        <p:txBody>
          <a:bodyPr>
            <a:noAutofit/>
          </a:bodyPr>
          <a:lstStyle/>
          <a:p>
            <a:r>
              <a:rPr lang="en-US" sz="4000" dirty="0">
                <a:solidFill>
                  <a:schemeClr val="accent2"/>
                </a:solidFill>
                <a:latin typeface="+mn-lt"/>
                <a:cs typeface="Arial"/>
              </a:rPr>
              <a:t>Non-Embedded Translation Glossary for Math (Includes Illustration Glossary)</a:t>
            </a:r>
            <a:endParaRPr lang="en-US" sz="4000" dirty="0">
              <a:solidFill>
                <a:schemeClr val="accent2"/>
              </a:solidFill>
              <a:latin typeface="+mn-lt"/>
            </a:endParaRPr>
          </a:p>
        </p:txBody>
      </p:sp>
      <p:pic>
        <p:nvPicPr>
          <p:cNvPr id="4" name="Graphic 3">
            <a:extLst>
              <a:ext uri="{FF2B5EF4-FFF2-40B4-BE49-F238E27FC236}">
                <a16:creationId xmlns:a16="http://schemas.microsoft.com/office/drawing/2014/main" id="{796A0770-5C82-E62D-3F67-A72BF0EA5DD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5417" y="1496291"/>
            <a:ext cx="2238758" cy="2238758"/>
          </a:xfrm>
          <a:prstGeom prst="rect">
            <a:avLst/>
          </a:prstGeom>
        </p:spPr>
      </p:pic>
      <p:sp>
        <p:nvSpPr>
          <p:cNvPr id="5" name="Content Placeholder 3">
            <a:extLst>
              <a:ext uri="{FF2B5EF4-FFF2-40B4-BE49-F238E27FC236}">
                <a16:creationId xmlns:a16="http://schemas.microsoft.com/office/drawing/2014/main" id="{231E4DB8-EEF5-DFED-D7D8-241A06F1DC04}"/>
              </a:ext>
            </a:extLst>
          </p:cNvPr>
          <p:cNvSpPr txBox="1">
            <a:spLocks/>
          </p:cNvSpPr>
          <p:nvPr/>
        </p:nvSpPr>
        <p:spPr>
          <a:xfrm>
            <a:off x="539621" y="1604327"/>
            <a:ext cx="9486938" cy="4140062"/>
          </a:xfrm>
          <a:prstGeom prst="rect">
            <a:avLst/>
          </a:prstGeom>
        </p:spPr>
        <p:txBody>
          <a:bodyPr vert="horz" wrap="square"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Available for eligible students with an IEP or Section 504 Plan taking the test using a Large Print Test Booklet.</a:t>
            </a:r>
          </a:p>
          <a:p>
            <a:r>
              <a:rPr lang="en-US" sz="2400" dirty="0"/>
              <a:t>Available single translations include: Illustration, Arabic, Burmese, Cantonese, English, Filipino (Tagalog &amp; Ilokano), Hmong, Korean, Mandarin, Punjabi, Russian, Somali, Vietnamese, Spanish, and Ukrainian.</a:t>
            </a:r>
          </a:p>
          <a:p>
            <a:r>
              <a:rPr lang="en-US" sz="2400" dirty="0"/>
              <a:t>Must be documented in CT-SEDS.</a:t>
            </a:r>
          </a:p>
          <a:p>
            <a:r>
              <a:rPr lang="en-US" sz="2400" dirty="0"/>
              <a:t>Must be requested to </a:t>
            </a:r>
            <a:r>
              <a:rPr lang="en-US" sz="2400" dirty="0">
                <a:hlinkClick r:id="rId5"/>
              </a:rPr>
              <a:t>Cambium Help Desk </a:t>
            </a:r>
            <a:r>
              <a:rPr lang="en-US" sz="2400" dirty="0"/>
              <a:t>by the District Administrator (DA for Testing) when ordering materials in TIDE. (Contact </a:t>
            </a:r>
            <a:r>
              <a:rPr lang="en-US" sz="2400" dirty="0">
                <a:hlinkClick r:id="rId6"/>
              </a:rPr>
              <a:t>Deirdre Ducharme </a:t>
            </a:r>
            <a:r>
              <a:rPr lang="en-US" sz="2400" dirty="0"/>
              <a:t>or </a:t>
            </a:r>
            <a:r>
              <a:rPr lang="en-US" sz="2400" dirty="0">
                <a:hlinkClick r:id="rId7"/>
              </a:rPr>
              <a:t>Katie Seifert </a:t>
            </a:r>
            <a:r>
              <a:rPr lang="en-US" sz="2400" dirty="0"/>
              <a:t>at the CSDE for assistance.)</a:t>
            </a:r>
          </a:p>
          <a:p>
            <a:r>
              <a:rPr lang="en-US" sz="2400" dirty="0"/>
              <a:t>Classroom materials MAY NOT be used.</a:t>
            </a:r>
          </a:p>
        </p:txBody>
      </p:sp>
    </p:spTree>
    <p:extLst>
      <p:ext uri="{BB962C8B-B14F-4D97-AF65-F5344CB8AC3E}">
        <p14:creationId xmlns:p14="http://schemas.microsoft.com/office/powerpoint/2010/main" val="397362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644A4D-8B29-0BCF-A72C-F9A2F9D3B1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BFB6DA0-0797-7559-D8A0-BC8E7E5ED561}"/>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2. Non-Embedded Simplified Test Directions for Smarter Balanced Assessments&#10;">
            <a:extLst>
              <a:ext uri="{FF2B5EF4-FFF2-40B4-BE49-F238E27FC236}">
                <a16:creationId xmlns:a16="http://schemas.microsoft.com/office/drawing/2014/main" id="{1D287BB0-FBA2-5DCF-8B76-27B77F4AFE05}"/>
              </a:ext>
            </a:extLst>
          </p:cNvPr>
          <p:cNvSpPr txBox="1">
            <a:spLocks noGrp="1"/>
          </p:cNvSpPr>
          <p:nvPr>
            <p:ph type="title" idx="4294967295"/>
          </p:nvPr>
        </p:nvSpPr>
        <p:spPr>
          <a:xfrm>
            <a:off x="2931633" y="1611148"/>
            <a:ext cx="8160164"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4000" dirty="0">
                <a:solidFill>
                  <a:schemeClr val="accent2"/>
                </a:solidFill>
                <a:latin typeface="+mn-lt"/>
                <a:ea typeface="Calibri"/>
                <a:cs typeface="Calibri"/>
              </a:rPr>
              <a:t>2. Non-Embedded Simplified Test Directions for Smarter Balanced Assessments</a:t>
            </a:r>
            <a:endParaRPr kumimoji="0" lang="en-US" sz="4000" b="0"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429309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on-Embedded Simplified Test Directions for Smarter Balanced Math and ELA&#10;">
            <a:extLst>
              <a:ext uri="{FF2B5EF4-FFF2-40B4-BE49-F238E27FC236}">
                <a16:creationId xmlns:a16="http://schemas.microsoft.com/office/drawing/2014/main" id="{17AE3B2C-247A-A2CA-1A25-AA11E29EC22B}"/>
              </a:ext>
            </a:extLst>
          </p:cNvPr>
          <p:cNvSpPr>
            <a:spLocks noGrp="1"/>
          </p:cNvSpPr>
          <p:nvPr>
            <p:ph type="title"/>
          </p:nvPr>
        </p:nvSpPr>
        <p:spPr>
          <a:xfrm>
            <a:off x="1143001" y="0"/>
            <a:ext cx="9486132" cy="1439333"/>
          </a:xfrm>
        </p:spPr>
        <p:txBody>
          <a:bodyPr>
            <a:noAutofit/>
          </a:bodyPr>
          <a:lstStyle/>
          <a:p>
            <a:r>
              <a:rPr lang="en-US" sz="4000" dirty="0">
                <a:solidFill>
                  <a:schemeClr val="accent2"/>
                </a:solidFill>
                <a:latin typeface="+mn-lt"/>
                <a:cs typeface="Arial"/>
              </a:rPr>
              <a:t>Non-Embedded Simplified Test Directions for Smarter Balanced Math and ELA</a:t>
            </a:r>
            <a:endParaRPr lang="en-US" sz="4000" dirty="0">
              <a:solidFill>
                <a:schemeClr val="accent2"/>
              </a:solidFill>
              <a:latin typeface="+mn-lt"/>
            </a:endParaRPr>
          </a:p>
        </p:txBody>
      </p:sp>
      <p:sp>
        <p:nvSpPr>
          <p:cNvPr id="9" name="Content Placeholder 2">
            <a:extLst>
              <a:ext uri="{FF2B5EF4-FFF2-40B4-BE49-F238E27FC236}">
                <a16:creationId xmlns:a16="http://schemas.microsoft.com/office/drawing/2014/main" id="{11CAA935-C45C-F9FC-1CF4-3515147E44A1}"/>
              </a:ext>
              <a:ext uri="{C183D7F6-B498-43B3-948B-1728B52AA6E4}">
                <adec:decorative xmlns:adec="http://schemas.microsoft.com/office/drawing/2017/decorative" val="1"/>
              </a:ext>
            </a:extLst>
          </p:cNvPr>
          <p:cNvSpPr>
            <a:spLocks noGrp="1"/>
          </p:cNvSpPr>
          <p:nvPr/>
        </p:nvSpPr>
        <p:spPr>
          <a:xfrm>
            <a:off x="1431925" y="1651915"/>
            <a:ext cx="8464550" cy="4722570"/>
          </a:xfrm>
          <a:prstGeom prst="rect">
            <a:avLst/>
          </a:prstGeom>
        </p:spPr>
        <p:txBody>
          <a:bodyPr lIns="91440" tIns="45720" rIns="91440" bIns="4572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1900" b="1" u="sng" kern="1200">
              <a:solidFill>
                <a:schemeClr val="dk1"/>
              </a:solidFill>
              <a:effectLst/>
              <a:cs typeface="Calibri"/>
            </a:endParaRPr>
          </a:p>
        </p:txBody>
      </p:sp>
      <p:sp>
        <p:nvSpPr>
          <p:cNvPr id="3" name="Content Placeholder 3">
            <a:extLst>
              <a:ext uri="{FF2B5EF4-FFF2-40B4-BE49-F238E27FC236}">
                <a16:creationId xmlns:a16="http://schemas.microsoft.com/office/drawing/2014/main" id="{B0716962-BE11-89FF-F6DE-4C7ADE0C93C2}"/>
              </a:ext>
            </a:extLst>
          </p:cNvPr>
          <p:cNvSpPr>
            <a:spLocks noGrp="1"/>
          </p:cNvSpPr>
          <p:nvPr>
            <p:ph sz="half" idx="2"/>
          </p:nvPr>
        </p:nvSpPr>
        <p:spPr>
          <a:xfrm>
            <a:off x="289457" y="1672586"/>
            <a:ext cx="7025743" cy="4745691"/>
          </a:xfrm>
        </p:spPr>
        <p:txBody>
          <a:bodyPr vert="horz" wrap="square" lIns="91440" tIns="45720" rIns="91440" bIns="45720" rtlCol="0" anchor="ctr">
            <a:noAutofit/>
          </a:bodyPr>
          <a:lstStyle/>
          <a:p>
            <a:r>
              <a:rPr lang="en-US" sz="2000" dirty="0">
                <a:latin typeface="+mn-lt"/>
              </a:rPr>
              <a:t>A language support to simplify the </a:t>
            </a:r>
            <a:r>
              <a:rPr lang="en-US" sz="2000" b="1" dirty="0">
                <a:latin typeface="+mn-lt"/>
              </a:rPr>
              <a:t>teacher script </a:t>
            </a:r>
            <a:r>
              <a:rPr lang="en-US" sz="2000" dirty="0">
                <a:latin typeface="+mn-lt"/>
              </a:rPr>
              <a:t>as published by the </a:t>
            </a:r>
            <a:r>
              <a:rPr lang="en-US" sz="2000" b="1" dirty="0">
                <a:latin typeface="+mn-lt"/>
              </a:rPr>
              <a:t>Smarter Balanced Test Administration Manual </a:t>
            </a:r>
            <a:r>
              <a:rPr lang="en-US" sz="2000" dirty="0">
                <a:latin typeface="+mn-lt"/>
              </a:rPr>
              <a:t>(e.g., paraphrasing/clarifying script, adjusting reader speed).</a:t>
            </a:r>
          </a:p>
          <a:p>
            <a:r>
              <a:rPr lang="en-US" sz="2000" dirty="0">
                <a:latin typeface="+mn-lt"/>
              </a:rPr>
              <a:t>May also support students with difficulties in auditory processing, short-term memory, attention, or decoding.</a:t>
            </a:r>
          </a:p>
          <a:p>
            <a:r>
              <a:rPr lang="en-US" sz="2000" dirty="0">
                <a:latin typeface="+mn-lt"/>
              </a:rPr>
              <a:t>Must test in an individual test setting unless a small group is configured based on similar accessibility needs.</a:t>
            </a:r>
          </a:p>
          <a:p>
            <a:r>
              <a:rPr lang="en-US" sz="2000" dirty="0">
                <a:latin typeface="+mn-lt"/>
              </a:rPr>
              <a:t>Test Administrators must review the </a:t>
            </a:r>
            <a:r>
              <a:rPr lang="en-US" sz="2000" dirty="0">
                <a:latin typeface="+mn-lt"/>
                <a:hlinkClick r:id="rId3"/>
              </a:rPr>
              <a:t>Guidelines for Simplified Test Directions in the Test Administration Manual</a:t>
            </a:r>
            <a:r>
              <a:rPr lang="en-US" sz="2000" dirty="0">
                <a:latin typeface="+mn-lt"/>
              </a:rPr>
              <a:t>. There are associated test administrator tasks to support activities prior to and during test administration.</a:t>
            </a:r>
          </a:p>
          <a:p>
            <a:r>
              <a:rPr lang="en-US" sz="2000" dirty="0">
                <a:latin typeface="+mn-lt"/>
              </a:rPr>
              <a:t>Not available for NGSS.</a:t>
            </a:r>
            <a:endParaRPr lang="en-US" sz="2000" dirty="0">
              <a:latin typeface="+mn-lt"/>
              <a:hlinkClick r:id="rId3">
                <a:extLst>
                  <a:ext uri="{A12FA001-AC4F-418D-AE19-62706E023703}">
                    <ahyp:hlinkClr xmlns:ahyp="http://schemas.microsoft.com/office/drawing/2018/hyperlinkcolor" val="tx"/>
                  </a:ext>
                </a:extLst>
              </a:hlinkClick>
            </a:endParaRPr>
          </a:p>
          <a:p>
            <a:endParaRPr lang="en-US" sz="2000" dirty="0">
              <a:latin typeface="Aptos"/>
              <a:cs typeface="Arial"/>
            </a:endParaRPr>
          </a:p>
        </p:txBody>
      </p:sp>
      <p:pic>
        <p:nvPicPr>
          <p:cNvPr id="4" name="Picture 3">
            <a:hlinkClick r:id="rId3"/>
            <a:extLst>
              <a:ext uri="{FF2B5EF4-FFF2-40B4-BE49-F238E27FC236}">
                <a16:creationId xmlns:a16="http://schemas.microsoft.com/office/drawing/2014/main" id="{B465D36C-9CF2-C9FB-A774-67A5705C18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38846" y="1803961"/>
            <a:ext cx="3968694" cy="4745690"/>
          </a:xfrm>
          <a:prstGeom prst="rect">
            <a:avLst/>
          </a:prstGeom>
          <a:ln w="31750">
            <a:solidFill>
              <a:schemeClr val="accent4"/>
            </a:solidFill>
          </a:ln>
        </p:spPr>
      </p:pic>
      <p:pic>
        <p:nvPicPr>
          <p:cNvPr id="5" name="Graphic 4">
            <a:extLst>
              <a:ext uri="{FF2B5EF4-FFF2-40B4-BE49-F238E27FC236}">
                <a16:creationId xmlns:a16="http://schemas.microsoft.com/office/drawing/2014/main" id="{284D53AE-6B67-0D46-6B91-3F5DC5C30C3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9541" y="1346761"/>
            <a:ext cx="914400" cy="914400"/>
          </a:xfrm>
          <a:prstGeom prst="rect">
            <a:avLst/>
          </a:prstGeom>
        </p:spPr>
      </p:pic>
    </p:spTree>
    <p:extLst>
      <p:ext uri="{BB962C8B-B14F-4D97-AF65-F5344CB8AC3E}">
        <p14:creationId xmlns:p14="http://schemas.microsoft.com/office/powerpoint/2010/main" val="428623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56CB86-A097-779F-8971-495213056C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6D66E7-63A5-A452-9C82-D464AD0B4D63}"/>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3. Non-Embedded Translated Test Directions for Smarter Balanced ELA and Math&#10;">
            <a:extLst>
              <a:ext uri="{FF2B5EF4-FFF2-40B4-BE49-F238E27FC236}">
                <a16:creationId xmlns:a16="http://schemas.microsoft.com/office/drawing/2014/main" id="{F11AF1F6-4132-271C-4A8F-D8FB8113B0D5}"/>
              </a:ext>
            </a:extLst>
          </p:cNvPr>
          <p:cNvSpPr txBox="1">
            <a:spLocks noGrp="1"/>
          </p:cNvSpPr>
          <p:nvPr>
            <p:ph type="title" idx="4294967295"/>
          </p:nvPr>
        </p:nvSpPr>
        <p:spPr>
          <a:xfrm>
            <a:off x="2568040" y="1599273"/>
            <a:ext cx="8832517"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4000" dirty="0">
                <a:solidFill>
                  <a:schemeClr val="accent2"/>
                </a:solidFill>
                <a:latin typeface="+mn-lt"/>
                <a:ea typeface="Calibri"/>
                <a:cs typeface="Calibri"/>
              </a:rPr>
              <a:t>3. Non-Embedded Translated Test Directions for Smarter Balanced </a:t>
            </a:r>
            <a:br>
              <a:rPr lang="en-US" sz="4000" dirty="0">
                <a:solidFill>
                  <a:schemeClr val="accent2"/>
                </a:solidFill>
                <a:latin typeface="+mn-lt"/>
                <a:ea typeface="Calibri"/>
                <a:cs typeface="Calibri"/>
              </a:rPr>
            </a:br>
            <a:r>
              <a:rPr lang="en-US" sz="4000" dirty="0">
                <a:solidFill>
                  <a:schemeClr val="accent2"/>
                </a:solidFill>
                <a:latin typeface="+mn-lt"/>
                <a:ea typeface="Calibri"/>
                <a:cs typeface="Calibri"/>
              </a:rPr>
              <a:t>ELA and Math</a:t>
            </a:r>
            <a:endParaRPr kumimoji="0" lang="en-US" sz="4000" b="0"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21074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CB185-E62D-97F5-7D76-F1E6CCA72A79}"/>
            </a:ext>
          </a:extLst>
        </p:cNvPr>
        <p:cNvGrpSpPr/>
        <p:nvPr/>
      </p:nvGrpSpPr>
      <p:grpSpPr>
        <a:xfrm>
          <a:off x="0" y="0"/>
          <a:ext cx="0" cy="0"/>
          <a:chOff x="0" y="0"/>
          <a:chExt cx="0" cy="0"/>
        </a:xfrm>
      </p:grpSpPr>
      <p:sp>
        <p:nvSpPr>
          <p:cNvPr id="2" name="Title 1" descr="Non-Embedded Translated Test Directions for Smarter Balanced ELA and Math">
            <a:extLst>
              <a:ext uri="{FF2B5EF4-FFF2-40B4-BE49-F238E27FC236}">
                <a16:creationId xmlns:a16="http://schemas.microsoft.com/office/drawing/2014/main" id="{5FB88CE9-156E-F41C-90F1-EE032909076E}"/>
              </a:ext>
            </a:extLst>
          </p:cNvPr>
          <p:cNvSpPr>
            <a:spLocks noGrp="1"/>
          </p:cNvSpPr>
          <p:nvPr>
            <p:ph type="title"/>
          </p:nvPr>
        </p:nvSpPr>
        <p:spPr>
          <a:xfrm>
            <a:off x="797799" y="32417"/>
            <a:ext cx="9966346" cy="1435506"/>
          </a:xfrm>
        </p:spPr>
        <p:txBody>
          <a:bodyPr>
            <a:noAutofit/>
          </a:bodyPr>
          <a:lstStyle/>
          <a:p>
            <a:r>
              <a:rPr lang="en-US" sz="4000" dirty="0">
                <a:solidFill>
                  <a:schemeClr val="accent2"/>
                </a:solidFill>
                <a:latin typeface="+mn-lt"/>
                <a:cs typeface="Arial"/>
              </a:rPr>
              <a:t>Non-Embedded Translated Test Directions for Smarter Balanced ELA and Math</a:t>
            </a:r>
            <a:endParaRPr lang="en-US" sz="4000" dirty="0">
              <a:solidFill>
                <a:schemeClr val="accent2"/>
              </a:solidFill>
              <a:latin typeface="+mn-lt"/>
            </a:endParaRPr>
          </a:p>
        </p:txBody>
      </p:sp>
      <p:sp>
        <p:nvSpPr>
          <p:cNvPr id="3" name="Content Placeholder 3">
            <a:extLst>
              <a:ext uri="{FF2B5EF4-FFF2-40B4-BE49-F238E27FC236}">
                <a16:creationId xmlns:a16="http://schemas.microsoft.com/office/drawing/2014/main" id="{3313B8A7-A808-E17E-C60D-5AD9E5C9F6E9}"/>
              </a:ext>
            </a:extLst>
          </p:cNvPr>
          <p:cNvSpPr>
            <a:spLocks noGrp="1"/>
          </p:cNvSpPr>
          <p:nvPr>
            <p:ph sz="half" idx="2"/>
          </p:nvPr>
        </p:nvSpPr>
        <p:spPr>
          <a:xfrm>
            <a:off x="174812" y="1929790"/>
            <a:ext cx="6561496" cy="4516018"/>
          </a:xfrm>
        </p:spPr>
        <p:txBody>
          <a:bodyPr vert="horz" wrap="square" lIns="91440" tIns="45720" rIns="91440" bIns="45720" rtlCol="0" anchor="ctr">
            <a:noAutofit/>
          </a:bodyPr>
          <a:lstStyle/>
          <a:p>
            <a:r>
              <a:rPr lang="en-US" sz="2000" dirty="0">
                <a:latin typeface="+mn-lt"/>
              </a:rPr>
              <a:t>PDFs of word-to-word translations of the directions and functions encountered when using the online test delivery system (TDS). (Available on the </a:t>
            </a:r>
            <a:r>
              <a:rPr lang="en-US" sz="2000" dirty="0">
                <a:latin typeface="+mn-lt"/>
                <a:hlinkClick r:id="rId3"/>
              </a:rPr>
              <a:t>portal</a:t>
            </a:r>
            <a:r>
              <a:rPr lang="en-US" sz="2000" dirty="0">
                <a:latin typeface="+mn-lt"/>
              </a:rPr>
              <a:t>.)</a:t>
            </a:r>
          </a:p>
          <a:p>
            <a:r>
              <a:rPr lang="en-US" sz="2000" dirty="0">
                <a:latin typeface="+mn-lt"/>
              </a:rPr>
              <a:t>Terms are available for Smarter Balanced ELA and math only. </a:t>
            </a:r>
          </a:p>
          <a:p>
            <a:r>
              <a:rPr lang="en-US" sz="2000" dirty="0">
                <a:latin typeface="+mn-lt"/>
              </a:rPr>
              <a:t>Download &amp; print prior to test day.</a:t>
            </a:r>
          </a:p>
          <a:p>
            <a:r>
              <a:rPr lang="en-US" sz="2000" dirty="0">
                <a:latin typeface="+mn-lt"/>
              </a:rPr>
              <a:t>If available, a certified bilingual test administrator may read terms to the student or, if the student is literate in the selected language, they may read the terms independently.</a:t>
            </a:r>
          </a:p>
          <a:p>
            <a:r>
              <a:rPr lang="en-US" sz="2000" dirty="0">
                <a:latin typeface="+mn-lt"/>
              </a:rPr>
              <a:t>Additional test time may be needed. </a:t>
            </a:r>
          </a:p>
          <a:p>
            <a:r>
              <a:rPr lang="en-US" sz="2000" dirty="0">
                <a:latin typeface="+mn-lt"/>
              </a:rPr>
              <a:t>Languages include: Arabic; Burmese; Cantonese; Dakota; Filipino (Tagalog &amp; Ilokano); French; Haitian-Creole; Hmong; Japanese; Korean; Lakota; Mandarin; Portuguese; Punjabi; Russian; Somali; Spanish; Ukrainian; Vietnamese; and </a:t>
            </a:r>
            <a:r>
              <a:rPr lang="en-US" sz="2000" dirty="0" err="1">
                <a:latin typeface="+mn-lt"/>
              </a:rPr>
              <a:t>Yup’ik</a:t>
            </a:r>
            <a:r>
              <a:rPr lang="en-US" sz="2000" dirty="0">
                <a:latin typeface="+mn-lt"/>
              </a:rPr>
              <a:t>.</a:t>
            </a:r>
            <a:endParaRPr lang="en-US" sz="2000" dirty="0">
              <a:latin typeface="+mn-lt"/>
              <a:hlinkClick r:id="rId4"/>
            </a:endParaRPr>
          </a:p>
        </p:txBody>
      </p:sp>
      <p:pic>
        <p:nvPicPr>
          <p:cNvPr id="5" name="Picture 4">
            <a:hlinkClick r:id="rId3"/>
            <a:extLst>
              <a:ext uri="{FF2B5EF4-FFF2-40B4-BE49-F238E27FC236}">
                <a16:creationId xmlns:a16="http://schemas.microsoft.com/office/drawing/2014/main" id="{DD694939-2B05-B164-34C3-FA17B444F92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30437" y="1929790"/>
            <a:ext cx="4756444" cy="4619862"/>
          </a:xfrm>
          <a:prstGeom prst="rect">
            <a:avLst/>
          </a:prstGeom>
          <a:ln w="63500">
            <a:solidFill>
              <a:srgbClr val="FFC000"/>
            </a:solidFill>
          </a:ln>
        </p:spPr>
      </p:pic>
      <p:pic>
        <p:nvPicPr>
          <p:cNvPr id="6" name="Graphic 5">
            <a:extLst>
              <a:ext uri="{FF2B5EF4-FFF2-40B4-BE49-F238E27FC236}">
                <a16:creationId xmlns:a16="http://schemas.microsoft.com/office/drawing/2014/main" id="{BD8AD1E9-048A-381A-49F8-E246FBC03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94201" y="1335786"/>
            <a:ext cx="914400" cy="914400"/>
          </a:xfrm>
          <a:prstGeom prst="rect">
            <a:avLst/>
          </a:prstGeom>
        </p:spPr>
      </p:pic>
    </p:spTree>
    <p:extLst>
      <p:ext uri="{BB962C8B-B14F-4D97-AF65-F5344CB8AC3E}">
        <p14:creationId xmlns:p14="http://schemas.microsoft.com/office/powerpoint/2010/main" val="5651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F075838-80B6-3EF2-6387-560726D158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A2C9B87-7496-5328-3A0B-F6F2D6C4C656}"/>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4. Non-Embedded Native Language Reader of Test Directions for Smarter Balanced and NGSS Assessments&#10;">
            <a:extLst>
              <a:ext uri="{FF2B5EF4-FFF2-40B4-BE49-F238E27FC236}">
                <a16:creationId xmlns:a16="http://schemas.microsoft.com/office/drawing/2014/main" id="{ECC915AF-1818-DB8D-1177-5C63ACDD2A5D}"/>
              </a:ext>
            </a:extLst>
          </p:cNvPr>
          <p:cNvSpPr txBox="1">
            <a:spLocks noGrp="1"/>
          </p:cNvSpPr>
          <p:nvPr>
            <p:ph type="title" idx="4294967295"/>
          </p:nvPr>
        </p:nvSpPr>
        <p:spPr>
          <a:xfrm>
            <a:off x="2939581" y="2026784"/>
            <a:ext cx="8407536"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4000" dirty="0">
                <a:solidFill>
                  <a:schemeClr val="accent2"/>
                </a:solidFill>
                <a:latin typeface="+mn-lt"/>
                <a:ea typeface="Calibri"/>
                <a:cs typeface="Calibri"/>
              </a:rPr>
              <a:t>4. Non-Embedded Native Language Reader of Test Directions for Smarter Balanced and NGSS Assessments</a:t>
            </a:r>
            <a:endParaRPr kumimoji="0" lang="en-US" sz="4000" b="0"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42986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7CCFE-012B-4E85-5807-1C20118F533B}"/>
            </a:ext>
          </a:extLst>
        </p:cNvPr>
        <p:cNvGrpSpPr/>
        <p:nvPr/>
      </p:nvGrpSpPr>
      <p:grpSpPr>
        <a:xfrm>
          <a:off x="0" y="0"/>
          <a:ext cx="0" cy="0"/>
          <a:chOff x="0" y="0"/>
          <a:chExt cx="0" cy="0"/>
        </a:xfrm>
      </p:grpSpPr>
      <p:sp>
        <p:nvSpPr>
          <p:cNvPr id="2" name="Title 1" descr="Non-Embedded Native Language Reader of Test Directions for Smarter Balanced and NGSS Assessments">
            <a:extLst>
              <a:ext uri="{FF2B5EF4-FFF2-40B4-BE49-F238E27FC236}">
                <a16:creationId xmlns:a16="http://schemas.microsoft.com/office/drawing/2014/main" id="{92121C72-2C29-0415-E03D-F4714C8D3449}"/>
              </a:ext>
              <a:ext uri="{C183D7F6-B498-43B3-948B-1728B52AA6E4}">
                <adec:decorative xmlns:adec="http://schemas.microsoft.com/office/drawing/2017/decorative" val="0"/>
              </a:ext>
            </a:extLst>
          </p:cNvPr>
          <p:cNvSpPr>
            <a:spLocks noGrp="1"/>
          </p:cNvSpPr>
          <p:nvPr>
            <p:ph type="title"/>
          </p:nvPr>
        </p:nvSpPr>
        <p:spPr>
          <a:xfrm>
            <a:off x="914400" y="1731"/>
            <a:ext cx="9279012" cy="1466075"/>
          </a:xfrm>
        </p:spPr>
        <p:txBody>
          <a:bodyPr>
            <a:noAutofit/>
          </a:bodyPr>
          <a:lstStyle/>
          <a:p>
            <a:r>
              <a:rPr lang="en-US" sz="3600" dirty="0">
                <a:solidFill>
                  <a:schemeClr val="accent2"/>
                </a:solidFill>
                <a:latin typeface="+mn-lt"/>
                <a:ea typeface="Calibri"/>
                <a:cs typeface="Calibri"/>
              </a:rPr>
              <a:t>Non-Embedded Native Language Reader of Test Directions for Smarter Balanced and NGSS Assessments</a:t>
            </a:r>
            <a:endParaRPr lang="en-US" sz="3600" dirty="0">
              <a:solidFill>
                <a:schemeClr val="accent2"/>
              </a:solidFill>
              <a:latin typeface="+mn-lt"/>
            </a:endParaRPr>
          </a:p>
        </p:txBody>
      </p:sp>
      <p:sp>
        <p:nvSpPr>
          <p:cNvPr id="3" name="Content Placeholder 3">
            <a:extLst>
              <a:ext uri="{FF2B5EF4-FFF2-40B4-BE49-F238E27FC236}">
                <a16:creationId xmlns:a16="http://schemas.microsoft.com/office/drawing/2014/main" id="{91C0A966-E2FE-3BCA-2C5D-8B16FBFA19DE}"/>
              </a:ext>
            </a:extLst>
          </p:cNvPr>
          <p:cNvSpPr>
            <a:spLocks noGrp="1"/>
          </p:cNvSpPr>
          <p:nvPr>
            <p:ph sz="half" idx="2"/>
          </p:nvPr>
        </p:nvSpPr>
        <p:spPr>
          <a:xfrm>
            <a:off x="477794" y="1719060"/>
            <a:ext cx="8034194" cy="4661646"/>
          </a:xfrm>
        </p:spPr>
        <p:txBody>
          <a:bodyPr vert="horz" wrap="square" lIns="91440" tIns="45720" rIns="91440" bIns="45720" rtlCol="0" anchor="ctr">
            <a:noAutofit/>
          </a:bodyPr>
          <a:lstStyle/>
          <a:p>
            <a:r>
              <a:rPr lang="en-US" dirty="0">
                <a:latin typeface="+mn-lt"/>
              </a:rPr>
              <a:t>A native language reader of the script from the </a:t>
            </a:r>
            <a:r>
              <a:rPr lang="en-US" dirty="0">
                <a:latin typeface="+mn-lt"/>
                <a:hlinkClick r:id="rId3"/>
              </a:rPr>
              <a:t>Smarter Balanced </a:t>
            </a:r>
            <a:r>
              <a:rPr lang="en-US" dirty="0">
                <a:latin typeface="+mn-lt"/>
              </a:rPr>
              <a:t>or </a:t>
            </a:r>
            <a:r>
              <a:rPr lang="en-US" dirty="0">
                <a:latin typeface="+mn-lt"/>
                <a:hlinkClick r:id="rId4"/>
              </a:rPr>
              <a:t>NGSS</a:t>
            </a:r>
            <a:r>
              <a:rPr lang="en-US" dirty="0">
                <a:latin typeface="+mn-lt"/>
              </a:rPr>
              <a:t> Test Administration Manuals can be provided if certified teacher is literate and fluent in the student’s native language and is trained in test administration.</a:t>
            </a:r>
          </a:p>
          <a:p>
            <a:pPr marL="0" indent="0">
              <a:buNone/>
            </a:pPr>
            <a:endParaRPr lang="en-US" sz="1800" dirty="0"/>
          </a:p>
          <a:p>
            <a:endParaRPr lang="en-US" sz="1800" dirty="0"/>
          </a:p>
          <a:p>
            <a:endParaRPr lang="en-US" sz="1800" dirty="0"/>
          </a:p>
          <a:p>
            <a:endParaRPr lang="en-US" sz="1800" dirty="0"/>
          </a:p>
          <a:p>
            <a:endParaRPr lang="en-US" sz="1800" dirty="0"/>
          </a:p>
          <a:p>
            <a:r>
              <a:rPr lang="en-US" dirty="0">
                <a:latin typeface="+mn-lt"/>
                <a:cs typeface="Arial"/>
              </a:rPr>
              <a:t>Student must test in a 1:1 setting or in a small group of students that speak the same language.</a:t>
            </a:r>
          </a:p>
        </p:txBody>
      </p:sp>
      <p:pic>
        <p:nvPicPr>
          <p:cNvPr id="5" name="Picture 4">
            <a:extLst>
              <a:ext uri="{FF2B5EF4-FFF2-40B4-BE49-F238E27FC236}">
                <a16:creationId xmlns:a16="http://schemas.microsoft.com/office/drawing/2014/main" id="{BED2C4BB-056A-0E7C-0242-29ADFB216EC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6971" y="3556757"/>
            <a:ext cx="5637680" cy="1982908"/>
          </a:xfrm>
          <a:prstGeom prst="rect">
            <a:avLst/>
          </a:prstGeom>
          <a:ln>
            <a:solidFill>
              <a:schemeClr val="tx1"/>
            </a:solidFill>
          </a:ln>
        </p:spPr>
      </p:pic>
      <p:pic>
        <p:nvPicPr>
          <p:cNvPr id="6" name="Graphic 5">
            <a:extLst>
              <a:ext uri="{FF2B5EF4-FFF2-40B4-BE49-F238E27FC236}">
                <a16:creationId xmlns:a16="http://schemas.microsoft.com/office/drawing/2014/main" id="{BAAA53D5-AB1F-6FBC-E2AF-9A4FF88C301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64686" y="1346761"/>
            <a:ext cx="914400" cy="914400"/>
          </a:xfrm>
          <a:prstGeom prst="rect">
            <a:avLst/>
          </a:prstGeom>
        </p:spPr>
      </p:pic>
      <p:pic>
        <p:nvPicPr>
          <p:cNvPr id="10" name="Picture 9">
            <a:hlinkClick r:id="rId3"/>
            <a:extLst>
              <a:ext uri="{FF2B5EF4-FFF2-40B4-BE49-F238E27FC236}">
                <a16:creationId xmlns:a16="http://schemas.microsoft.com/office/drawing/2014/main" id="{71A75AAD-4D98-1D5D-39E9-9BCA32D482B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087997" y="2224544"/>
            <a:ext cx="1828894" cy="2467102"/>
          </a:xfrm>
          <a:prstGeom prst="rect">
            <a:avLst/>
          </a:prstGeom>
          <a:ln w="63500">
            <a:solidFill>
              <a:srgbClr val="FFC000"/>
            </a:solidFill>
          </a:ln>
        </p:spPr>
      </p:pic>
      <p:pic>
        <p:nvPicPr>
          <p:cNvPr id="11" name="Picture 10">
            <a:hlinkClick r:id="rId4"/>
            <a:extLst>
              <a:ext uri="{FF2B5EF4-FFF2-40B4-BE49-F238E27FC236}">
                <a16:creationId xmlns:a16="http://schemas.microsoft.com/office/drawing/2014/main" id="{712E61C6-6D27-D925-DAA8-6EEDC1C5AF2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703013" y="4049883"/>
            <a:ext cx="1828800" cy="2587735"/>
          </a:xfrm>
          <a:prstGeom prst="rect">
            <a:avLst/>
          </a:prstGeom>
          <a:ln w="63500">
            <a:solidFill>
              <a:srgbClr val="FFC000"/>
            </a:solidFill>
          </a:ln>
        </p:spPr>
      </p:pic>
    </p:spTree>
    <p:extLst>
      <p:ext uri="{BB962C8B-B14F-4D97-AF65-F5344CB8AC3E}">
        <p14:creationId xmlns:p14="http://schemas.microsoft.com/office/powerpoint/2010/main" val="160875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D985C18-C11E-6ACC-363C-62519C100DA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6DEFBA7-9E31-7E18-8512-CF2BFC73502C}"/>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5. Non-Embedded Printed Test Directions in English (Student Version) from the Smarter Balanced and NGSS Test Administration Manuals">
            <a:extLst>
              <a:ext uri="{FF2B5EF4-FFF2-40B4-BE49-F238E27FC236}">
                <a16:creationId xmlns:a16="http://schemas.microsoft.com/office/drawing/2014/main" id="{AF789AA9-B486-9373-82FC-1B4CB96FEA31}"/>
              </a:ext>
            </a:extLst>
          </p:cNvPr>
          <p:cNvSpPr txBox="1">
            <a:spLocks noGrp="1"/>
          </p:cNvSpPr>
          <p:nvPr>
            <p:ph type="title" idx="4294967295"/>
          </p:nvPr>
        </p:nvSpPr>
        <p:spPr>
          <a:xfrm>
            <a:off x="2864225" y="1578788"/>
            <a:ext cx="8802046"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dirty="0">
                <a:solidFill>
                  <a:schemeClr val="accent2"/>
                </a:solidFill>
                <a:latin typeface="+mn-lt"/>
                <a:ea typeface="Calibri"/>
                <a:cs typeface="Calibri"/>
              </a:rPr>
              <a:t>5. Non-Embedded Printed Test Directions in English (Student Version) from the Smarter Balanced and NGSS Test Administration Manuals</a:t>
            </a:r>
            <a:endParaRPr kumimoji="0" lang="en-US" sz="2800" b="0"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75957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What are language supports and who qualifies?">
            <a:extLst>
              <a:ext uri="{FF2B5EF4-FFF2-40B4-BE49-F238E27FC236}">
                <a16:creationId xmlns:a16="http://schemas.microsoft.com/office/drawing/2014/main" id="{EC180E93-DEA1-EC58-01F2-6662853AAB8A}"/>
              </a:ext>
            </a:extLst>
          </p:cNvPr>
          <p:cNvSpPr>
            <a:spLocks noGrp="1"/>
          </p:cNvSpPr>
          <p:nvPr>
            <p:ph type="title"/>
          </p:nvPr>
        </p:nvSpPr>
        <p:spPr>
          <a:xfrm>
            <a:off x="2327097" y="365125"/>
            <a:ext cx="7505215" cy="823097"/>
          </a:xfrm>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lvl="0">
              <a:spcBef>
                <a:spcPts val="0"/>
              </a:spcBef>
              <a:defRPr/>
            </a:pPr>
            <a:r>
              <a:rPr lang="en-US" sz="4000" dirty="0">
                <a:solidFill>
                  <a:schemeClr val="accent2"/>
                </a:solidFill>
                <a:latin typeface="+mn-lt"/>
              </a:rPr>
              <a:t>What are language supports and who qualifies?</a:t>
            </a:r>
          </a:p>
        </p:txBody>
      </p:sp>
      <p:pic>
        <p:nvPicPr>
          <p:cNvPr id="2" name="Picture 1">
            <a:extLst>
              <a:ext uri="{FF2B5EF4-FFF2-40B4-BE49-F238E27FC236}">
                <a16:creationId xmlns:a16="http://schemas.microsoft.com/office/drawing/2014/main" id="{185FEE0F-E92B-F25F-FC6C-D42F2C96DDA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944" b="27586"/>
          <a:stretch>
            <a:fillRect/>
          </a:stretch>
        </p:blipFill>
        <p:spPr>
          <a:xfrm>
            <a:off x="838200" y="1825624"/>
            <a:ext cx="10515600" cy="4876258"/>
          </a:xfrm>
          <a:prstGeom prst="rect">
            <a:avLst/>
          </a:prstGeom>
          <a:noFill/>
        </p:spPr>
      </p:pic>
    </p:spTree>
    <p:extLst>
      <p:ext uri="{BB962C8B-B14F-4D97-AF65-F5344CB8AC3E}">
        <p14:creationId xmlns:p14="http://schemas.microsoft.com/office/powerpoint/2010/main" val="372237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7BFC8-8681-B1F6-8802-7BEC29C9C822}"/>
            </a:ext>
          </a:extLst>
        </p:cNvPr>
        <p:cNvGrpSpPr/>
        <p:nvPr/>
      </p:nvGrpSpPr>
      <p:grpSpPr>
        <a:xfrm>
          <a:off x="0" y="0"/>
          <a:ext cx="0" cy="0"/>
          <a:chOff x="0" y="0"/>
          <a:chExt cx="0" cy="0"/>
        </a:xfrm>
      </p:grpSpPr>
      <p:sp>
        <p:nvSpPr>
          <p:cNvPr id="2" name="Title 1" descr="Non-Embedded Printed Test Directions in English (Student Version) from the Test Administration Manuals&#10;">
            <a:extLst>
              <a:ext uri="{FF2B5EF4-FFF2-40B4-BE49-F238E27FC236}">
                <a16:creationId xmlns:a16="http://schemas.microsoft.com/office/drawing/2014/main" id="{3CC547C1-2067-FC16-40A5-98885B2FE290}"/>
              </a:ext>
              <a:ext uri="{C183D7F6-B498-43B3-948B-1728B52AA6E4}">
                <adec:decorative xmlns:adec="http://schemas.microsoft.com/office/drawing/2017/decorative" val="0"/>
              </a:ext>
            </a:extLst>
          </p:cNvPr>
          <p:cNvSpPr>
            <a:spLocks noGrp="1"/>
          </p:cNvSpPr>
          <p:nvPr>
            <p:ph type="title"/>
          </p:nvPr>
        </p:nvSpPr>
        <p:spPr>
          <a:xfrm>
            <a:off x="950015" y="154175"/>
            <a:ext cx="9328560" cy="1126504"/>
          </a:xfrm>
        </p:spPr>
        <p:txBody>
          <a:bodyPr>
            <a:noAutofit/>
          </a:bodyPr>
          <a:lstStyle/>
          <a:p>
            <a:r>
              <a:rPr lang="en-US" dirty="0">
                <a:solidFill>
                  <a:schemeClr val="accent2"/>
                </a:solidFill>
                <a:latin typeface="+mn-lt"/>
                <a:cs typeface="Arial"/>
              </a:rPr>
              <a:t>Non-Embedded Printed Test Directions in English (Student Version) from the Test Administration Manuals</a:t>
            </a:r>
            <a:endParaRPr lang="en-US" dirty="0">
              <a:solidFill>
                <a:schemeClr val="accent2"/>
              </a:solidFill>
              <a:latin typeface="+mn-lt"/>
            </a:endParaRPr>
          </a:p>
        </p:txBody>
      </p:sp>
      <p:sp>
        <p:nvSpPr>
          <p:cNvPr id="6" name="Content Placeholder 3">
            <a:extLst>
              <a:ext uri="{FF2B5EF4-FFF2-40B4-BE49-F238E27FC236}">
                <a16:creationId xmlns:a16="http://schemas.microsoft.com/office/drawing/2014/main" id="{3218ACC7-BB27-BA49-17E0-475638EEF1EE}"/>
              </a:ext>
            </a:extLst>
          </p:cNvPr>
          <p:cNvSpPr>
            <a:spLocks noGrp="1"/>
          </p:cNvSpPr>
          <p:nvPr>
            <p:ph sz="half" idx="2"/>
          </p:nvPr>
        </p:nvSpPr>
        <p:spPr>
          <a:xfrm>
            <a:off x="661945" y="1649785"/>
            <a:ext cx="7124310" cy="5054040"/>
          </a:xfrm>
        </p:spPr>
        <p:txBody>
          <a:bodyPr vert="horz" wrap="square" lIns="91440" tIns="45720" rIns="91440" bIns="45720" rtlCol="0" anchor="ctr">
            <a:noAutofit/>
          </a:bodyPr>
          <a:lstStyle/>
          <a:p>
            <a:pPr marL="514350" indent="-285750"/>
            <a:r>
              <a:rPr lang="en-US" sz="1800" b="0" i="0" dirty="0">
                <a:solidFill>
                  <a:srgbClr val="595959"/>
                </a:solidFill>
                <a:effectLst/>
                <a:latin typeface="+mn-lt"/>
              </a:rPr>
              <a:t>This designated/language support provides the student with a visual reference in English for test directions/script within the SAY boxes in the Summative Test Administration Manuals (TAMs) for Smarter Balanced and NGSS Assessments. </a:t>
            </a:r>
          </a:p>
          <a:p>
            <a:pPr marL="514350" indent="-285750"/>
            <a:r>
              <a:rPr lang="en-US" sz="1800" dirty="0">
                <a:solidFill>
                  <a:srgbClr val="595959"/>
                </a:solidFill>
                <a:latin typeface="+mn-lt"/>
              </a:rPr>
              <a:t>T</a:t>
            </a:r>
            <a:r>
              <a:rPr lang="en-US" sz="1800" b="0" i="0" dirty="0">
                <a:solidFill>
                  <a:srgbClr val="595959"/>
                </a:solidFill>
                <a:effectLst/>
                <a:latin typeface="+mn-lt"/>
              </a:rPr>
              <a:t>he test administrator must download, print, and distribute the printed test directions to the student at the time of testing. Options include:</a:t>
            </a:r>
            <a:endParaRPr lang="en-US" sz="1400" b="0" i="0" dirty="0">
              <a:solidFill>
                <a:srgbClr val="595959"/>
              </a:solidFill>
              <a:effectLst/>
              <a:latin typeface="+mn-lt"/>
            </a:endParaRPr>
          </a:p>
          <a:p>
            <a:pPr lvl="1">
              <a:buFont typeface="Courier New" panose="02070309020205020404" pitchFamily="49" charset="0"/>
              <a:buChar char="o"/>
            </a:pPr>
            <a:r>
              <a:rPr lang="en-US" sz="1800" dirty="0">
                <a:solidFill>
                  <a:srgbClr val="595959"/>
                </a:solidFill>
                <a:latin typeface="+mn-lt"/>
              </a:rPr>
              <a:t>NGSS TAM Printed Test Directions Student Version for One-Day Testing</a:t>
            </a:r>
          </a:p>
          <a:p>
            <a:pPr lvl="1">
              <a:buFont typeface="Courier New" panose="02070309020205020404" pitchFamily="49" charset="0"/>
              <a:buChar char="o"/>
            </a:pPr>
            <a:r>
              <a:rPr lang="en-US" sz="1800" b="0" i="0" dirty="0">
                <a:solidFill>
                  <a:srgbClr val="595959"/>
                </a:solidFill>
                <a:effectLst/>
                <a:latin typeface="+mn-lt"/>
              </a:rPr>
              <a:t>NGSS TAM Printed Test Directions Student Version for Testing Two-or-More Days</a:t>
            </a:r>
          </a:p>
          <a:p>
            <a:pPr lvl="1">
              <a:buFont typeface="Courier New" panose="02070309020205020404" pitchFamily="49" charset="0"/>
              <a:buChar char="o"/>
            </a:pPr>
            <a:r>
              <a:rPr lang="en-US" sz="1800" dirty="0">
                <a:solidFill>
                  <a:srgbClr val="595959"/>
                </a:solidFill>
                <a:latin typeface="+mn-lt"/>
              </a:rPr>
              <a:t>Smarter Balanced TAM Printed Test Directions Student Version Grades 3-5</a:t>
            </a:r>
          </a:p>
          <a:p>
            <a:pPr lvl="1">
              <a:buFont typeface="Courier New" panose="02070309020205020404" pitchFamily="49" charset="0"/>
              <a:buChar char="o"/>
            </a:pPr>
            <a:r>
              <a:rPr lang="en-US" sz="1800" b="0" i="0" dirty="0">
                <a:solidFill>
                  <a:srgbClr val="595959"/>
                </a:solidFill>
                <a:effectLst/>
                <a:latin typeface="+mn-lt"/>
              </a:rPr>
              <a:t>Smarter Balanced </a:t>
            </a:r>
            <a:r>
              <a:rPr lang="en-US" sz="1800" dirty="0">
                <a:solidFill>
                  <a:srgbClr val="595959"/>
                </a:solidFill>
                <a:latin typeface="+mn-lt"/>
              </a:rPr>
              <a:t>TAM Printed Test Directions Student Version Grades 6-8</a:t>
            </a:r>
            <a:endParaRPr lang="en-US" sz="1800" b="0" i="0" dirty="0">
              <a:solidFill>
                <a:srgbClr val="595959"/>
              </a:solidFill>
              <a:effectLst/>
              <a:latin typeface="+mn-lt"/>
            </a:endParaRPr>
          </a:p>
          <a:p>
            <a:pPr marL="0" indent="0">
              <a:buNone/>
            </a:pPr>
            <a:endParaRPr lang="en-US" sz="1800" dirty="0">
              <a:hlinkClick r:id="rId3"/>
            </a:endParaRPr>
          </a:p>
        </p:txBody>
      </p:sp>
      <p:pic>
        <p:nvPicPr>
          <p:cNvPr id="7" name="Picture 6" descr="Image: Next Generation Science Standards Test Administrator Directions Student Version for One-Day Testing">
            <a:extLst>
              <a:ext uri="{FF2B5EF4-FFF2-40B4-BE49-F238E27FC236}">
                <a16:creationId xmlns:a16="http://schemas.microsoft.com/office/drawing/2014/main" id="{E830F3CA-B775-7678-65FB-12D094EE304D}"/>
              </a:ext>
            </a:extLst>
          </p:cNvPr>
          <p:cNvPicPr>
            <a:picLocks noChangeAspect="1"/>
          </p:cNvPicPr>
          <p:nvPr/>
        </p:nvPicPr>
        <p:blipFill>
          <a:blip r:embed="rId4"/>
          <a:stretch>
            <a:fillRect/>
          </a:stretch>
        </p:blipFill>
        <p:spPr>
          <a:xfrm>
            <a:off x="8704497" y="1589885"/>
            <a:ext cx="1868039" cy="2586920"/>
          </a:xfrm>
          <a:prstGeom prst="rect">
            <a:avLst/>
          </a:prstGeom>
          <a:ln>
            <a:solidFill>
              <a:schemeClr val="tx1"/>
            </a:solidFill>
          </a:ln>
        </p:spPr>
      </p:pic>
      <p:pic>
        <p:nvPicPr>
          <p:cNvPr id="8" name="Picture 7">
            <a:hlinkClick r:id="rId5"/>
            <a:extLst>
              <a:ext uri="{FF2B5EF4-FFF2-40B4-BE49-F238E27FC236}">
                <a16:creationId xmlns:a16="http://schemas.microsoft.com/office/drawing/2014/main" id="{510A4BED-E515-7559-BCA2-0912153771F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04497" y="1589885"/>
            <a:ext cx="1868039" cy="2586920"/>
          </a:xfrm>
          <a:prstGeom prst="rect">
            <a:avLst/>
          </a:prstGeom>
          <a:ln w="31750">
            <a:solidFill>
              <a:schemeClr val="accent4"/>
            </a:solidFill>
          </a:ln>
        </p:spPr>
      </p:pic>
      <p:pic>
        <p:nvPicPr>
          <p:cNvPr id="9" name="Picture 8">
            <a:extLst>
              <a:ext uri="{FF2B5EF4-FFF2-40B4-BE49-F238E27FC236}">
                <a16:creationId xmlns:a16="http://schemas.microsoft.com/office/drawing/2014/main" id="{420E94C4-71D5-D61F-7608-B4F720E7F52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935245" y="3682427"/>
            <a:ext cx="1840305" cy="2587752"/>
          </a:xfrm>
          <a:prstGeom prst="rect">
            <a:avLst/>
          </a:prstGeom>
          <a:ln>
            <a:solidFill>
              <a:schemeClr val="tx1"/>
            </a:solidFill>
          </a:ln>
        </p:spPr>
      </p:pic>
    </p:spTree>
    <p:extLst>
      <p:ext uri="{BB962C8B-B14F-4D97-AF65-F5344CB8AC3E}">
        <p14:creationId xmlns:p14="http://schemas.microsoft.com/office/powerpoint/2010/main" val="303244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952E62-EA2F-7A2F-5E70-7843E286C9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1E9EF7-B0C7-B2B4-42A7-AA188C9EC3DF}"/>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40342" y="1809598"/>
            <a:ext cx="4278060" cy="2831646"/>
          </a:xfrm>
          <a:prstGeom prst="rect">
            <a:avLst/>
          </a:prstGeom>
        </p:spPr>
      </p:pic>
      <p:sp>
        <p:nvSpPr>
          <p:cNvPr id="4" name="Title 3" descr="6. Non-Embedded Bilingual Word-to-Word Glossary for NGSS&#10;">
            <a:extLst>
              <a:ext uri="{FF2B5EF4-FFF2-40B4-BE49-F238E27FC236}">
                <a16:creationId xmlns:a16="http://schemas.microsoft.com/office/drawing/2014/main" id="{CFCCD891-4A45-0584-33B9-3EF14251B9BA}"/>
              </a:ext>
            </a:extLst>
          </p:cNvPr>
          <p:cNvSpPr txBox="1">
            <a:spLocks noGrp="1"/>
          </p:cNvSpPr>
          <p:nvPr>
            <p:ph type="title" idx="4294967295"/>
          </p:nvPr>
        </p:nvSpPr>
        <p:spPr>
          <a:xfrm>
            <a:off x="2817944" y="2099976"/>
            <a:ext cx="841208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dirty="0">
                <a:solidFill>
                  <a:schemeClr val="accent2"/>
                </a:solidFill>
                <a:latin typeface="+mn-lt"/>
                <a:ea typeface="Calibri"/>
                <a:cs typeface="Calibri"/>
              </a:rPr>
              <a:t>6. Non-Embedded Bilingual Word-to-Word Glossary for NGSS</a:t>
            </a:r>
            <a:endParaRPr kumimoji="0" lang="en-US" sz="2800" b="0"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07359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22D51-6B8B-64CC-8522-9DCB676E85F3}"/>
            </a:ext>
          </a:extLst>
        </p:cNvPr>
        <p:cNvGrpSpPr/>
        <p:nvPr/>
      </p:nvGrpSpPr>
      <p:grpSpPr>
        <a:xfrm>
          <a:off x="0" y="0"/>
          <a:ext cx="0" cy="0"/>
          <a:chOff x="0" y="0"/>
          <a:chExt cx="0" cy="0"/>
        </a:xfrm>
      </p:grpSpPr>
      <p:sp>
        <p:nvSpPr>
          <p:cNvPr id="2" name="Title 1" descr="Non-Embedded Bilingual Word-to-Word Glossary for NGSS&#10;">
            <a:extLst>
              <a:ext uri="{FF2B5EF4-FFF2-40B4-BE49-F238E27FC236}">
                <a16:creationId xmlns:a16="http://schemas.microsoft.com/office/drawing/2014/main" id="{B6A96FC0-215D-1FF8-8FDB-E5B7167988ED}"/>
              </a:ext>
            </a:extLst>
          </p:cNvPr>
          <p:cNvSpPr>
            <a:spLocks noGrp="1"/>
          </p:cNvSpPr>
          <p:nvPr>
            <p:ph type="title"/>
          </p:nvPr>
        </p:nvSpPr>
        <p:spPr>
          <a:xfrm>
            <a:off x="1614008" y="0"/>
            <a:ext cx="8696005" cy="1427525"/>
          </a:xfrm>
        </p:spPr>
        <p:txBody>
          <a:bodyPr>
            <a:noAutofit/>
          </a:bodyPr>
          <a:lstStyle/>
          <a:p>
            <a:r>
              <a:rPr lang="en-US" sz="4000" dirty="0">
                <a:solidFill>
                  <a:schemeClr val="accent2"/>
                </a:solidFill>
                <a:latin typeface="+mn-lt"/>
                <a:cs typeface="Arial"/>
              </a:rPr>
              <a:t>Non-Embedded Bilingual Word-to-Word Glossary for NGSS</a:t>
            </a:r>
            <a:endParaRPr lang="en-US" sz="4000" dirty="0">
              <a:solidFill>
                <a:schemeClr val="accent2"/>
              </a:solidFill>
              <a:latin typeface="+mn-lt"/>
            </a:endParaRPr>
          </a:p>
        </p:txBody>
      </p:sp>
      <p:sp>
        <p:nvSpPr>
          <p:cNvPr id="7" name="Content Placeholder 3">
            <a:extLst>
              <a:ext uri="{FF2B5EF4-FFF2-40B4-BE49-F238E27FC236}">
                <a16:creationId xmlns:a16="http://schemas.microsoft.com/office/drawing/2014/main" id="{CFCF0598-7594-51D8-8DCC-2CD87B23960E}"/>
              </a:ext>
            </a:extLst>
          </p:cNvPr>
          <p:cNvSpPr>
            <a:spLocks noGrp="1"/>
          </p:cNvSpPr>
          <p:nvPr>
            <p:ph sz="half" idx="2"/>
          </p:nvPr>
        </p:nvSpPr>
        <p:spPr>
          <a:xfrm>
            <a:off x="661945" y="1649785"/>
            <a:ext cx="6659740" cy="5054040"/>
          </a:xfrm>
        </p:spPr>
        <p:txBody>
          <a:bodyPr vert="horz" wrap="square" lIns="91440" tIns="45720" rIns="91440" bIns="45720" rtlCol="0" anchor="ctr">
            <a:noAutofit/>
          </a:bodyPr>
          <a:lstStyle/>
          <a:p>
            <a:pPr marL="0" indent="0">
              <a:buNone/>
            </a:pPr>
            <a:r>
              <a:rPr lang="en-US" sz="1800" dirty="0">
                <a:latin typeface="+mn-lt"/>
              </a:rPr>
              <a:t>Two types of word-to-word glossaries are permitted on the NGSS for students that use them regularly during instruction. Refer to the </a:t>
            </a:r>
            <a:r>
              <a:rPr lang="en-US" sz="1800" i="0" dirty="0">
                <a:solidFill>
                  <a:srgbClr val="595959"/>
                </a:solidFill>
                <a:effectLst/>
                <a:latin typeface="+mn-lt"/>
                <a:hlinkClick r:id="rId3"/>
              </a:rPr>
              <a:t>Bilingual Dictionaries and Glossaries Authorized for Use by English Language Learners</a:t>
            </a:r>
            <a:r>
              <a:rPr lang="en-US" sz="1800" i="0" dirty="0">
                <a:solidFill>
                  <a:srgbClr val="595959"/>
                </a:solidFill>
                <a:effectLst/>
                <a:latin typeface="+mn-lt"/>
              </a:rPr>
              <a:t> for details.</a:t>
            </a:r>
          </a:p>
          <a:p>
            <a:pPr marL="0" indent="0">
              <a:buNone/>
            </a:pPr>
            <a:r>
              <a:rPr lang="en-US" sz="1800" dirty="0">
                <a:latin typeface="+mn-lt"/>
              </a:rPr>
              <a:t>1)  </a:t>
            </a:r>
            <a:r>
              <a:rPr lang="en-US" sz="1800" dirty="0">
                <a:solidFill>
                  <a:srgbClr val="0563C1"/>
                </a:solidFill>
                <a:latin typeface="+mn-lt"/>
                <a:hlinkClick r:id="rId4">
                  <a:extLst>
                    <a:ext uri="{A12FA001-AC4F-418D-AE19-62706E023703}">
                      <ahyp:hlinkClr xmlns:ahyp="http://schemas.microsoft.com/office/drawing/2018/hyperlinkcolor" val="tx"/>
                    </a:ext>
                  </a:extLst>
                </a:hlinkClick>
              </a:rPr>
              <a:t>NYS Statewide Language Regional Bilingual Education Resource Network: Bilingual Glossaries and Cognates</a:t>
            </a:r>
            <a:endParaRPr lang="en-US" sz="1800" dirty="0">
              <a:latin typeface="+mn-lt"/>
            </a:endParaRPr>
          </a:p>
          <a:p>
            <a:r>
              <a:rPr lang="en-US" sz="1800" dirty="0">
                <a:latin typeface="+mn-lt"/>
              </a:rPr>
              <a:t>Test administrator must download &amp; print paper copies prior to testing. </a:t>
            </a:r>
          </a:p>
          <a:p>
            <a:r>
              <a:rPr lang="en-US" sz="1800" dirty="0">
                <a:latin typeface="+mn-lt"/>
              </a:rPr>
              <a:t>Materials are not secure, but they should be safely stored by the teacher if testing over multiple days. </a:t>
            </a:r>
          </a:p>
          <a:p>
            <a:r>
              <a:rPr lang="en-US" sz="1800" dirty="0">
                <a:latin typeface="+mn-lt"/>
              </a:rPr>
              <a:t>Student may need additional test time. </a:t>
            </a:r>
          </a:p>
          <a:p>
            <a:r>
              <a:rPr lang="en-US" sz="1800" dirty="0">
                <a:latin typeface="+mn-lt"/>
              </a:rPr>
              <a:t>Digital word-to-word glossaries are not permitted during testing.</a:t>
            </a:r>
          </a:p>
          <a:p>
            <a:r>
              <a:rPr lang="en-US" sz="1800" dirty="0">
                <a:latin typeface="+mn-lt"/>
              </a:rPr>
              <a:t>For the purposes of statewide testing, this resource can </a:t>
            </a:r>
            <a:r>
              <a:rPr lang="en-US" sz="1800" b="1" dirty="0">
                <a:latin typeface="+mn-lt"/>
              </a:rPr>
              <a:t>only</a:t>
            </a:r>
            <a:r>
              <a:rPr lang="en-US" sz="1800" dirty="0">
                <a:latin typeface="+mn-lt"/>
              </a:rPr>
              <a:t> be used on the NGSS.</a:t>
            </a:r>
            <a:endParaRPr lang="en-US" sz="1800" dirty="0">
              <a:latin typeface="+mn-lt"/>
              <a:hlinkClick r:id="rId4"/>
            </a:endParaRPr>
          </a:p>
        </p:txBody>
      </p:sp>
      <p:pic>
        <p:nvPicPr>
          <p:cNvPr id="10" name="Graphic 9">
            <a:extLst>
              <a:ext uri="{FF2B5EF4-FFF2-40B4-BE49-F238E27FC236}">
                <a16:creationId xmlns:a16="http://schemas.microsoft.com/office/drawing/2014/main" id="{83D06DAF-654D-D1F2-E616-F55728EECA0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6063" y="1322166"/>
            <a:ext cx="914400" cy="914400"/>
          </a:xfrm>
          <a:prstGeom prst="rect">
            <a:avLst/>
          </a:prstGeom>
        </p:spPr>
      </p:pic>
      <p:pic>
        <p:nvPicPr>
          <p:cNvPr id="11" name="Picture 10">
            <a:hlinkClick r:id="rId4"/>
            <a:extLst>
              <a:ext uri="{FF2B5EF4-FFF2-40B4-BE49-F238E27FC236}">
                <a16:creationId xmlns:a16="http://schemas.microsoft.com/office/drawing/2014/main" id="{F6211FFE-B881-63E2-6096-511A87E23AE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76160" y="1779366"/>
            <a:ext cx="3653895" cy="4924459"/>
          </a:xfrm>
          <a:prstGeom prst="rect">
            <a:avLst/>
          </a:prstGeom>
          <a:ln w="31750">
            <a:solidFill>
              <a:srgbClr val="FFC000"/>
            </a:solidFill>
          </a:ln>
        </p:spPr>
      </p:pic>
    </p:spTree>
    <p:extLst>
      <p:ext uri="{BB962C8B-B14F-4D97-AF65-F5344CB8AC3E}">
        <p14:creationId xmlns:p14="http://schemas.microsoft.com/office/powerpoint/2010/main" val="226458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4D4DB-DB6D-A2CC-14B8-E7882E71EE36}"/>
            </a:ext>
          </a:extLst>
        </p:cNvPr>
        <p:cNvGrpSpPr/>
        <p:nvPr/>
      </p:nvGrpSpPr>
      <p:grpSpPr>
        <a:xfrm>
          <a:off x="0" y="0"/>
          <a:ext cx="0" cy="0"/>
          <a:chOff x="0" y="0"/>
          <a:chExt cx="0" cy="0"/>
        </a:xfrm>
      </p:grpSpPr>
      <p:sp>
        <p:nvSpPr>
          <p:cNvPr id="2" name="Title 1" descr="Bilingual Word-to-Word Glossary for NGSS&#10;">
            <a:extLst>
              <a:ext uri="{FF2B5EF4-FFF2-40B4-BE49-F238E27FC236}">
                <a16:creationId xmlns:a16="http://schemas.microsoft.com/office/drawing/2014/main" id="{D58FAD0E-9E49-9E6A-0CD7-E6A88091D364}"/>
              </a:ext>
              <a:ext uri="{C183D7F6-B498-43B3-948B-1728B52AA6E4}">
                <adec:decorative xmlns:adec="http://schemas.microsoft.com/office/drawing/2017/decorative" val="0"/>
              </a:ext>
            </a:extLst>
          </p:cNvPr>
          <p:cNvSpPr>
            <a:spLocks noGrp="1"/>
          </p:cNvSpPr>
          <p:nvPr>
            <p:ph type="title"/>
          </p:nvPr>
        </p:nvSpPr>
        <p:spPr>
          <a:xfrm>
            <a:off x="1319435" y="-49096"/>
            <a:ext cx="10676183" cy="1401288"/>
          </a:xfrm>
        </p:spPr>
        <p:txBody>
          <a:bodyPr>
            <a:noAutofit/>
          </a:bodyPr>
          <a:lstStyle/>
          <a:p>
            <a:pPr algn="l"/>
            <a:r>
              <a:rPr lang="en-US" sz="4000" dirty="0">
                <a:solidFill>
                  <a:schemeClr val="accent2"/>
                </a:solidFill>
                <a:latin typeface="+mn-lt"/>
                <a:cs typeface="Arial"/>
              </a:rPr>
              <a:t>Bilingual Word-to-Word Glossary for NGSS</a:t>
            </a:r>
            <a:endParaRPr lang="en-US" sz="4000" dirty="0">
              <a:solidFill>
                <a:schemeClr val="accent2"/>
              </a:solidFill>
              <a:latin typeface="+mn-lt"/>
            </a:endParaRPr>
          </a:p>
        </p:txBody>
      </p:sp>
      <p:sp>
        <p:nvSpPr>
          <p:cNvPr id="6" name="TextBox 5">
            <a:extLst>
              <a:ext uri="{FF2B5EF4-FFF2-40B4-BE49-F238E27FC236}">
                <a16:creationId xmlns:a16="http://schemas.microsoft.com/office/drawing/2014/main" id="{C480989D-F13C-C326-1C05-E884C1D234C3}"/>
              </a:ext>
            </a:extLst>
          </p:cNvPr>
          <p:cNvSpPr txBox="1"/>
          <p:nvPr/>
        </p:nvSpPr>
        <p:spPr>
          <a:xfrm>
            <a:off x="465158" y="1820218"/>
            <a:ext cx="6192368" cy="4154984"/>
          </a:xfrm>
          <a:prstGeom prst="rect">
            <a:avLst/>
          </a:prstGeom>
          <a:noFill/>
          <a:ln w="63500">
            <a:noFill/>
          </a:ln>
        </p:spPr>
        <p:txBody>
          <a:bodyPr wrap="square" rtlCol="0">
            <a:spAutoFit/>
          </a:bodyPr>
          <a:lstStyle/>
          <a:p>
            <a:r>
              <a:rPr lang="en-US" sz="2000" dirty="0"/>
              <a:t>2) </a:t>
            </a:r>
            <a:r>
              <a:rPr lang="en-US" sz="2000" dirty="0">
                <a:hlinkClick r:id="rId3"/>
              </a:rPr>
              <a:t>Bilingual Dictionaries and Glossaries Authorized for Use by English Learners on the 2021 MCAS Tests</a:t>
            </a:r>
            <a:endParaRPr lang="en-US" sz="2000" dirty="0"/>
          </a:p>
          <a:p>
            <a:endParaRPr lang="en-US" sz="2000" dirty="0"/>
          </a:p>
          <a:p>
            <a:pPr marL="342900" indent="-342900">
              <a:buFont typeface="Arial" panose="020B0604020202020204" pitchFamily="34" charset="0"/>
              <a:buChar char="•"/>
            </a:pPr>
            <a:r>
              <a:rPr lang="en-US" sz="2000" dirty="0"/>
              <a:t>This resource provides examples of word-to-word glossaries allowed on the NGSS.</a:t>
            </a:r>
          </a:p>
          <a:p>
            <a:pPr marL="342900" indent="-342900">
              <a:buFont typeface="Arial" panose="020B0604020202020204" pitchFamily="34" charset="0"/>
              <a:buChar char="•"/>
            </a:pPr>
            <a:r>
              <a:rPr lang="en-US" sz="2000" dirty="0"/>
              <a:t>Dictionaries are not permitted. </a:t>
            </a:r>
          </a:p>
          <a:p>
            <a:pPr marL="342900" indent="-342900">
              <a:buFont typeface="Arial" panose="020B0604020202020204" pitchFamily="34" charset="0"/>
              <a:buChar char="•"/>
            </a:pPr>
            <a:r>
              <a:rPr lang="en-US" sz="2000" dirty="0"/>
              <a:t>Test administrator should locate language appropriate glossary prior to testing.</a:t>
            </a:r>
          </a:p>
          <a:p>
            <a:pPr marL="342900" indent="-342900">
              <a:buFont typeface="Arial" panose="020B0604020202020204" pitchFamily="34" charset="0"/>
              <a:buChar char="•"/>
            </a:pPr>
            <a:r>
              <a:rPr lang="en-US" sz="2000" dirty="0"/>
              <a:t>Materials are not secure, but they should be safely stored by the teacher if testing over multiple days. </a:t>
            </a:r>
          </a:p>
          <a:p>
            <a:pPr marL="342900" indent="-342900">
              <a:buFont typeface="Arial" panose="020B0604020202020204" pitchFamily="34" charset="0"/>
              <a:buChar char="•"/>
            </a:pPr>
            <a:r>
              <a:rPr lang="en-US" sz="2000" dirty="0"/>
              <a:t>Student may need additional test time. </a:t>
            </a:r>
          </a:p>
          <a:p>
            <a:pPr marL="342900" indent="-342900">
              <a:buFont typeface="Arial" panose="020B0604020202020204" pitchFamily="34" charset="0"/>
              <a:buChar char="•"/>
            </a:pPr>
            <a:r>
              <a:rPr lang="en-US" sz="2000" dirty="0"/>
              <a:t>For the purposes of statewide testing, this resource can only be used on the NGSS.</a:t>
            </a:r>
          </a:p>
        </p:txBody>
      </p:sp>
      <p:pic>
        <p:nvPicPr>
          <p:cNvPr id="8" name="Picture 7" descr="Screenshot: Bilingual Dictionaries and Glossaries Authorized for Use by English Learners&#10;&#10;URL:&#10;https://ct.portal.cambiumast.com/content/contentresources/en/Bilingual-Dictionaries-and-Glossaries-Authorized-for-Use-by-English-Language-Learners.pdf">
            <a:hlinkClick r:id="rId3"/>
            <a:extLst>
              <a:ext uri="{FF2B5EF4-FFF2-40B4-BE49-F238E27FC236}">
                <a16:creationId xmlns:a16="http://schemas.microsoft.com/office/drawing/2014/main" id="{03512EBA-D1D9-D25A-D812-EE339AC30003}"/>
              </a:ext>
            </a:extLst>
          </p:cNvPr>
          <p:cNvPicPr>
            <a:picLocks noChangeAspect="1"/>
          </p:cNvPicPr>
          <p:nvPr/>
        </p:nvPicPr>
        <p:blipFill>
          <a:blip r:embed="rId4"/>
          <a:stretch>
            <a:fillRect/>
          </a:stretch>
        </p:blipFill>
        <p:spPr>
          <a:xfrm>
            <a:off x="7039352" y="1803961"/>
            <a:ext cx="2398368" cy="2787943"/>
          </a:xfrm>
          <a:prstGeom prst="rect">
            <a:avLst/>
          </a:prstGeom>
          <a:ln w="31750">
            <a:solidFill>
              <a:srgbClr val="FFC000"/>
            </a:solidFill>
          </a:ln>
        </p:spPr>
      </p:pic>
      <p:pic>
        <p:nvPicPr>
          <p:cNvPr id="10" name="Picture 9">
            <a:hlinkClick r:id="rId3"/>
            <a:extLst>
              <a:ext uri="{FF2B5EF4-FFF2-40B4-BE49-F238E27FC236}">
                <a16:creationId xmlns:a16="http://schemas.microsoft.com/office/drawing/2014/main" id="{BB725F18-DD73-1D38-02FB-B0114AD62AE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39352" y="1811990"/>
            <a:ext cx="2398368" cy="2787943"/>
          </a:xfrm>
          <a:prstGeom prst="rect">
            <a:avLst/>
          </a:prstGeom>
          <a:ln w="31750">
            <a:solidFill>
              <a:srgbClr val="FFC000"/>
            </a:solidFill>
          </a:ln>
        </p:spPr>
      </p:pic>
      <p:pic>
        <p:nvPicPr>
          <p:cNvPr id="11" name="Picture 10">
            <a:hlinkClick r:id="rId3"/>
            <a:extLst>
              <a:ext uri="{FF2B5EF4-FFF2-40B4-BE49-F238E27FC236}">
                <a16:creationId xmlns:a16="http://schemas.microsoft.com/office/drawing/2014/main" id="{7B408D44-54F4-71DA-DD12-85412AC2897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580160" y="3897710"/>
            <a:ext cx="2270690" cy="2651942"/>
          </a:xfrm>
          <a:prstGeom prst="rect">
            <a:avLst/>
          </a:prstGeom>
          <a:ln w="31750">
            <a:solidFill>
              <a:srgbClr val="FFC000"/>
            </a:solidFill>
          </a:ln>
        </p:spPr>
      </p:pic>
      <p:pic>
        <p:nvPicPr>
          <p:cNvPr id="12" name="Graphic 11">
            <a:extLst>
              <a:ext uri="{FF2B5EF4-FFF2-40B4-BE49-F238E27FC236}">
                <a16:creationId xmlns:a16="http://schemas.microsoft.com/office/drawing/2014/main" id="{36BB53C9-EEC7-DA69-7494-2B57152F2A3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64686" y="1346761"/>
            <a:ext cx="914400" cy="914400"/>
          </a:xfrm>
          <a:prstGeom prst="rect">
            <a:avLst/>
          </a:prstGeom>
        </p:spPr>
      </p:pic>
    </p:spTree>
    <p:extLst>
      <p:ext uri="{BB962C8B-B14F-4D97-AF65-F5344CB8AC3E}">
        <p14:creationId xmlns:p14="http://schemas.microsoft.com/office/powerpoint/2010/main" val="22788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4B291D-EC62-820B-1219-8AC1C77890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F79734-25B7-84C6-3623-D867091A6FB4}"/>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7. Embedded Spanish Presentation for Math and Science&#10;">
            <a:extLst>
              <a:ext uri="{FF2B5EF4-FFF2-40B4-BE49-F238E27FC236}">
                <a16:creationId xmlns:a16="http://schemas.microsoft.com/office/drawing/2014/main" id="{6B3DAF29-ABBA-4E9A-4E8E-CB964C92D3BD}"/>
              </a:ext>
            </a:extLst>
          </p:cNvPr>
          <p:cNvSpPr txBox="1">
            <a:spLocks noGrp="1"/>
          </p:cNvSpPr>
          <p:nvPr>
            <p:ph type="title" idx="4294967295"/>
          </p:nvPr>
        </p:nvSpPr>
        <p:spPr>
          <a:xfrm>
            <a:off x="2400388" y="2279432"/>
            <a:ext cx="9366823"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4000" dirty="0">
                <a:solidFill>
                  <a:schemeClr val="accent2"/>
                </a:solidFill>
                <a:latin typeface="+mn-lt"/>
                <a:ea typeface="Calibri"/>
                <a:cs typeface="Calibri"/>
              </a:rPr>
              <a:t>7. Embedded Spanish Presentation for Math and Science</a:t>
            </a:r>
            <a:endParaRPr kumimoji="0" lang="en-US" sz="4000" b="0"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6004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FA98-061D-EF38-76BD-730C08BDDF03}"/>
            </a:ext>
          </a:extLst>
        </p:cNvPr>
        <p:cNvGrpSpPr/>
        <p:nvPr/>
      </p:nvGrpSpPr>
      <p:grpSpPr>
        <a:xfrm>
          <a:off x="0" y="0"/>
          <a:ext cx="0" cy="0"/>
          <a:chOff x="0" y="0"/>
          <a:chExt cx="0" cy="0"/>
        </a:xfrm>
      </p:grpSpPr>
      <p:sp>
        <p:nvSpPr>
          <p:cNvPr id="2" name="Title 1" descr="Embedded Spanish Presentation for Math and Science">
            <a:extLst>
              <a:ext uri="{FF2B5EF4-FFF2-40B4-BE49-F238E27FC236}">
                <a16:creationId xmlns:a16="http://schemas.microsoft.com/office/drawing/2014/main" id="{1E7EDC74-3DF2-4714-95B8-AE4B7AC5E383}"/>
              </a:ext>
            </a:extLst>
          </p:cNvPr>
          <p:cNvSpPr>
            <a:spLocks noGrp="1"/>
          </p:cNvSpPr>
          <p:nvPr>
            <p:ph type="title"/>
          </p:nvPr>
        </p:nvSpPr>
        <p:spPr>
          <a:xfrm>
            <a:off x="1196698" y="0"/>
            <a:ext cx="8763511" cy="1401288"/>
          </a:xfrm>
        </p:spPr>
        <p:txBody>
          <a:bodyPr>
            <a:noAutofit/>
          </a:bodyPr>
          <a:lstStyle/>
          <a:p>
            <a:r>
              <a:rPr lang="en-US" sz="4000" dirty="0">
                <a:solidFill>
                  <a:schemeClr val="accent2"/>
                </a:solidFill>
                <a:latin typeface="+mn-lt"/>
                <a:ea typeface="Calibri"/>
                <a:cs typeface="Calibri"/>
              </a:rPr>
              <a:t>Embedded Spanish Presentation for Math and Science</a:t>
            </a:r>
            <a:endParaRPr lang="en-US" sz="4000" dirty="0">
              <a:solidFill>
                <a:schemeClr val="accent2"/>
              </a:solidFill>
              <a:latin typeface="+mn-lt"/>
            </a:endParaRPr>
          </a:p>
        </p:txBody>
      </p:sp>
      <p:sp>
        <p:nvSpPr>
          <p:cNvPr id="6" name="TextBox 5">
            <a:extLst>
              <a:ext uri="{FF2B5EF4-FFF2-40B4-BE49-F238E27FC236}">
                <a16:creationId xmlns:a16="http://schemas.microsoft.com/office/drawing/2014/main" id="{EC2EAC73-469D-F14C-9151-7BF98B4005CD}"/>
              </a:ext>
            </a:extLst>
          </p:cNvPr>
          <p:cNvSpPr txBox="1"/>
          <p:nvPr/>
        </p:nvSpPr>
        <p:spPr>
          <a:xfrm>
            <a:off x="376980" y="1480424"/>
            <a:ext cx="6576485" cy="224676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Spanish presentation will allow the literate Spanish-speaking student to toggle between a full Spanish translation of the math and science stimuli and items and the English presentation.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All test directions, navigation buttons, and test content will be presented to the student in the Spanish language (shown to the right).</a:t>
            </a:r>
          </a:p>
        </p:txBody>
      </p:sp>
      <p:pic>
        <p:nvPicPr>
          <p:cNvPr id="7" name="Picture 6" descr="Image of Instructions page presented in Spanish.">
            <a:extLst>
              <a:ext uri="{FF2B5EF4-FFF2-40B4-BE49-F238E27FC236}">
                <a16:creationId xmlns:a16="http://schemas.microsoft.com/office/drawing/2014/main" id="{C647F0CC-AAE8-B948-F775-EA79F743AD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857637" y="1534103"/>
            <a:ext cx="4038694" cy="1894897"/>
          </a:xfrm>
          <a:prstGeom prst="rect">
            <a:avLst/>
          </a:prstGeom>
          <a:ln>
            <a:solidFill>
              <a:schemeClr val="tx1"/>
            </a:solidFill>
          </a:ln>
        </p:spPr>
      </p:pic>
      <p:sp>
        <p:nvSpPr>
          <p:cNvPr id="9" name="TextBox 8" descr="To toggle from Spanish to English presentation, students will select the globe icon located at the top of the student's test screen.&#10;">
            <a:extLst>
              <a:ext uri="{FF2B5EF4-FFF2-40B4-BE49-F238E27FC236}">
                <a16:creationId xmlns:a16="http://schemas.microsoft.com/office/drawing/2014/main" id="{ED47BFAC-679F-F9A1-8D4B-864473E4817C}"/>
              </a:ext>
              <a:ext uri="{C183D7F6-B498-43B3-948B-1728B52AA6E4}">
                <adec:decorative xmlns:adec="http://schemas.microsoft.com/office/drawing/2017/decorative" val="0"/>
              </a:ext>
            </a:extLst>
          </p:cNvPr>
          <p:cNvSpPr txBox="1"/>
          <p:nvPr/>
        </p:nvSpPr>
        <p:spPr>
          <a:xfrm>
            <a:off x="8521186" y="4317505"/>
            <a:ext cx="3222642" cy="1477328"/>
          </a:xfrm>
          <a:prstGeom prst="rect">
            <a:avLst/>
          </a:prstGeom>
          <a:noFill/>
        </p:spPr>
        <p:txBody>
          <a:bodyPr wrap="square" rtlCol="0">
            <a:spAutoFit/>
          </a:bodyPr>
          <a:lstStyle/>
          <a:p>
            <a:r>
              <a:rPr lang="en-US" dirty="0">
                <a:latin typeface="Aptos" panose="020B0004020202020204" pitchFamily="34" charset="0"/>
              </a:rPr>
              <a:t>To toggle from Spanish to English presentation, students will select the globe icon                      </a:t>
            </a:r>
          </a:p>
          <a:p>
            <a:r>
              <a:rPr lang="en-US" dirty="0">
                <a:latin typeface="Aptos" panose="020B0004020202020204" pitchFamily="34" charset="0"/>
              </a:rPr>
              <a:t>located at the top of their test screen.</a:t>
            </a:r>
          </a:p>
        </p:txBody>
      </p:sp>
      <p:pic>
        <p:nvPicPr>
          <p:cNvPr id="10" name="Picture 9" descr="Image of test item presented in Spanish showing the globe icon at the top of the student's test screen which activates the toggle from Spanish to English and vice versa.">
            <a:extLst>
              <a:ext uri="{FF2B5EF4-FFF2-40B4-BE49-F238E27FC236}">
                <a16:creationId xmlns:a16="http://schemas.microsoft.com/office/drawing/2014/main" id="{1B025052-1178-C9A8-13D0-B2D0F0DA28D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39633" y="3762374"/>
            <a:ext cx="7318004" cy="2903528"/>
          </a:xfrm>
          <a:prstGeom prst="rect">
            <a:avLst/>
          </a:prstGeom>
          <a:ln>
            <a:solidFill>
              <a:schemeClr val="tx1"/>
            </a:solidFill>
          </a:ln>
        </p:spPr>
      </p:pic>
      <p:sp>
        <p:nvSpPr>
          <p:cNvPr id="13" name="Rectangle 12">
            <a:extLst>
              <a:ext uri="{FF2B5EF4-FFF2-40B4-BE49-F238E27FC236}">
                <a16:creationId xmlns:a16="http://schemas.microsoft.com/office/drawing/2014/main" id="{CDC5B04C-72EE-5057-A9C5-B26F748E78BC}"/>
              </a:ext>
              <a:ext uri="{C183D7F6-B498-43B3-948B-1728B52AA6E4}">
                <adec:decorative xmlns:adec="http://schemas.microsoft.com/office/drawing/2017/decorative" val="1"/>
              </a:ext>
            </a:extLst>
          </p:cNvPr>
          <p:cNvSpPr/>
          <p:nvPr/>
        </p:nvSpPr>
        <p:spPr>
          <a:xfrm>
            <a:off x="6908595" y="3732497"/>
            <a:ext cx="496955" cy="339122"/>
          </a:xfrm>
          <a:prstGeom prst="rect">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52518950-87BA-55FE-67CF-A302F9249B73}"/>
              </a:ext>
              <a:ext uri="{C183D7F6-B498-43B3-948B-1728B52AA6E4}">
                <adec:decorative xmlns:adec="http://schemas.microsoft.com/office/drawing/2017/decorative" val="1"/>
              </a:ext>
            </a:extLst>
          </p:cNvPr>
          <p:cNvCxnSpPr/>
          <p:nvPr/>
        </p:nvCxnSpPr>
        <p:spPr>
          <a:xfrm>
            <a:off x="7614417" y="4484911"/>
            <a:ext cx="914400" cy="914400"/>
          </a:xfrm>
          <a:prstGeom prst="straightConnector1">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ABC89D88-6188-11C1-8C20-637D225FC59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7976" y="4795195"/>
            <a:ext cx="443587" cy="41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6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8017BB-23C5-A601-02A0-EDCC2F15661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66E127-BD75-1A2D-CED3-18C25A8057A0}"/>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8. Embedded Text-to-Speech Options for ELA, Math, and Science&#10;">
            <a:extLst>
              <a:ext uri="{FF2B5EF4-FFF2-40B4-BE49-F238E27FC236}">
                <a16:creationId xmlns:a16="http://schemas.microsoft.com/office/drawing/2014/main" id="{076AF87B-9452-EA57-9AD5-829373E90AA5}"/>
              </a:ext>
            </a:extLst>
          </p:cNvPr>
          <p:cNvSpPr txBox="1">
            <a:spLocks noGrp="1"/>
          </p:cNvSpPr>
          <p:nvPr>
            <p:ph type="title" idx="4294967295"/>
          </p:nvPr>
        </p:nvSpPr>
        <p:spPr>
          <a:xfrm>
            <a:off x="3247901" y="2105561"/>
            <a:ext cx="781866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4000" dirty="0">
                <a:solidFill>
                  <a:schemeClr val="accent2"/>
                </a:solidFill>
                <a:latin typeface="+mn-lt"/>
                <a:ea typeface="Calibri"/>
                <a:cs typeface="Calibri"/>
              </a:rPr>
              <a:t>8. Embedded Text-to-Speech Options for ELA, Math, and Science</a:t>
            </a:r>
            <a:endParaRPr kumimoji="0" lang="en-US" sz="4000" b="0"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06450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0A9CD-C8B7-6EE1-C0D8-8EADACA93DD2}"/>
            </a:ext>
          </a:extLst>
        </p:cNvPr>
        <p:cNvGrpSpPr/>
        <p:nvPr/>
      </p:nvGrpSpPr>
      <p:grpSpPr>
        <a:xfrm>
          <a:off x="0" y="0"/>
          <a:ext cx="0" cy="0"/>
          <a:chOff x="0" y="0"/>
          <a:chExt cx="0" cy="0"/>
        </a:xfrm>
      </p:grpSpPr>
      <p:sp>
        <p:nvSpPr>
          <p:cNvPr id="2" name="Title 1" descr="Embedded Text-to Speech Options for ELA, Math, and Science">
            <a:extLst>
              <a:ext uri="{FF2B5EF4-FFF2-40B4-BE49-F238E27FC236}">
                <a16:creationId xmlns:a16="http://schemas.microsoft.com/office/drawing/2014/main" id="{DCFA8259-608C-54CD-48F7-F21E22109AF4}"/>
              </a:ext>
            </a:extLst>
          </p:cNvPr>
          <p:cNvSpPr>
            <a:spLocks noGrp="1"/>
          </p:cNvSpPr>
          <p:nvPr>
            <p:ph type="title"/>
          </p:nvPr>
        </p:nvSpPr>
        <p:spPr>
          <a:xfrm>
            <a:off x="1417626" y="0"/>
            <a:ext cx="8947619" cy="1401288"/>
          </a:xfrm>
        </p:spPr>
        <p:txBody>
          <a:bodyPr>
            <a:noAutofit/>
          </a:bodyPr>
          <a:lstStyle/>
          <a:p>
            <a:r>
              <a:rPr lang="en-US" sz="4000" dirty="0">
                <a:solidFill>
                  <a:schemeClr val="accent2"/>
                </a:solidFill>
                <a:latin typeface="+mn-lt"/>
                <a:ea typeface="Calibri"/>
                <a:cs typeface="Calibri"/>
              </a:rPr>
              <a:t>Embedded Text-to Speech Options for ELA, Math, and Science</a:t>
            </a:r>
            <a:endParaRPr lang="en-US" sz="4000" dirty="0">
              <a:solidFill>
                <a:schemeClr val="accent2"/>
              </a:solidFill>
              <a:latin typeface="+mn-lt"/>
            </a:endParaRPr>
          </a:p>
        </p:txBody>
      </p:sp>
      <p:sp>
        <p:nvSpPr>
          <p:cNvPr id="7" name="Content Placeholder 3">
            <a:extLst>
              <a:ext uri="{FF2B5EF4-FFF2-40B4-BE49-F238E27FC236}">
                <a16:creationId xmlns:a16="http://schemas.microsoft.com/office/drawing/2014/main" id="{C602CC0B-AC75-EF20-06B8-6A47E5A29AAA}"/>
              </a:ext>
            </a:extLst>
          </p:cNvPr>
          <p:cNvSpPr txBox="1">
            <a:spLocks/>
          </p:cNvSpPr>
          <p:nvPr/>
        </p:nvSpPr>
        <p:spPr>
          <a:xfrm>
            <a:off x="146373" y="2435927"/>
            <a:ext cx="5646439" cy="3230021"/>
          </a:xfrm>
          <a:prstGeom prst="rect">
            <a:avLst/>
          </a:prstGeom>
        </p:spPr>
        <p:txBody>
          <a:bodyPr vert="horz" wrap="square"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Text-to-speech (TTS) in English is available for ELA items (not reading passages) and math/science stimuli and items by selecting the speaker icon            .</a:t>
            </a:r>
          </a:p>
          <a:p>
            <a:pPr lvl="1">
              <a:buFont typeface="Courier New" panose="02070309020205020404" pitchFamily="49" charset="0"/>
              <a:buChar char="o"/>
            </a:pPr>
            <a:r>
              <a:rPr lang="en-US" sz="2400" dirty="0">
                <a:latin typeface="+mn-lt"/>
              </a:rPr>
              <a:t>Verify that TTS for items is documented for ELA in TIDE.</a:t>
            </a:r>
          </a:p>
          <a:p>
            <a:pPr lvl="1">
              <a:buFont typeface="Courier New" panose="02070309020205020404" pitchFamily="49" charset="0"/>
              <a:buChar char="o"/>
            </a:pPr>
            <a:r>
              <a:rPr lang="en-US" sz="2400" dirty="0">
                <a:latin typeface="+mn-lt"/>
              </a:rPr>
              <a:t>Verify that TTS of stimuli &amp; items is documented for math and science in TIDE.</a:t>
            </a:r>
          </a:p>
          <a:p>
            <a:r>
              <a:rPr lang="en-US" dirty="0">
                <a:latin typeface="+mn-lt"/>
              </a:rPr>
              <a:t>These supports must be documented in TIDE prior to testing. They will not work if they are activated after a student begins their test.</a:t>
            </a:r>
          </a:p>
        </p:txBody>
      </p:sp>
      <p:pic>
        <p:nvPicPr>
          <p:cNvPr id="8" name="Picture 7" descr="Image of test item with text-to-speech commands: Speak Question, Speak Option.">
            <a:extLst>
              <a:ext uri="{FF2B5EF4-FFF2-40B4-BE49-F238E27FC236}">
                <a16:creationId xmlns:a16="http://schemas.microsoft.com/office/drawing/2014/main" id="{61B4AA60-1C6C-9082-6050-32A302F8AC79}"/>
              </a:ext>
            </a:extLst>
          </p:cNvPr>
          <p:cNvPicPr>
            <a:picLocks noChangeAspect="1"/>
          </p:cNvPicPr>
          <p:nvPr/>
        </p:nvPicPr>
        <p:blipFill>
          <a:blip r:embed="rId3"/>
          <a:stretch>
            <a:fillRect/>
          </a:stretch>
        </p:blipFill>
        <p:spPr>
          <a:xfrm>
            <a:off x="6647189" y="3526451"/>
            <a:ext cx="4893647" cy="3052022"/>
          </a:xfrm>
          <a:prstGeom prst="rect">
            <a:avLst/>
          </a:prstGeom>
          <a:ln>
            <a:solidFill>
              <a:schemeClr val="accent1">
                <a:shade val="15000"/>
              </a:schemeClr>
            </a:solidFill>
          </a:ln>
        </p:spPr>
      </p:pic>
      <p:sp>
        <p:nvSpPr>
          <p:cNvPr id="9" name="Rectangle 8">
            <a:extLst>
              <a:ext uri="{FF2B5EF4-FFF2-40B4-BE49-F238E27FC236}">
                <a16:creationId xmlns:a16="http://schemas.microsoft.com/office/drawing/2014/main" id="{8D2BC213-D7E3-4591-D59E-D7124CE6D14F}"/>
              </a:ext>
              <a:ext uri="{C183D7F6-B498-43B3-948B-1728B52AA6E4}">
                <adec:decorative xmlns:adec="http://schemas.microsoft.com/office/drawing/2017/decorative" val="1"/>
              </a:ext>
            </a:extLst>
          </p:cNvPr>
          <p:cNvSpPr/>
          <p:nvPr/>
        </p:nvSpPr>
        <p:spPr>
          <a:xfrm>
            <a:off x="10584873" y="4142509"/>
            <a:ext cx="955963" cy="748146"/>
          </a:xfrm>
          <a:prstGeom prst="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hought Bubble: Cloud 9">
            <a:extLst>
              <a:ext uri="{FF2B5EF4-FFF2-40B4-BE49-F238E27FC236}">
                <a16:creationId xmlns:a16="http://schemas.microsoft.com/office/drawing/2014/main" id="{1A896A57-1011-881A-561D-BB771E13BAC5}"/>
              </a:ext>
              <a:ext uri="{C183D7F6-B498-43B3-948B-1728B52AA6E4}">
                <adec:decorative xmlns:adec="http://schemas.microsoft.com/office/drawing/2017/decorative" val="1"/>
              </a:ext>
            </a:extLst>
          </p:cNvPr>
          <p:cNvSpPr/>
          <p:nvPr/>
        </p:nvSpPr>
        <p:spPr>
          <a:xfrm>
            <a:off x="7973268" y="1483798"/>
            <a:ext cx="3567568" cy="1682428"/>
          </a:xfrm>
          <a:prstGeom prst="cloudCallout">
            <a:avLst>
              <a:gd name="adj1" fmla="val -48202"/>
              <a:gd name="adj2" fmla="val 82458"/>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25" algn="l" rtl="0" fontAlgn="base">
              <a:buNone/>
            </a:pPr>
            <a:endParaRPr lang="en-US" sz="1100" dirty="0">
              <a:solidFill>
                <a:schemeClr val="tx1"/>
              </a:solidFill>
              <a:latin typeface="Aptos" panose="020B0004020202020204" pitchFamily="34" charset="0"/>
            </a:endParaRPr>
          </a:p>
          <a:p>
            <a:pPr marL="111125" algn="l" rtl="0" fontAlgn="base">
              <a:buNone/>
            </a:pPr>
            <a:endParaRPr lang="en-US" sz="1100" dirty="0">
              <a:solidFill>
                <a:schemeClr val="tx1"/>
              </a:solidFill>
              <a:latin typeface="Aptos" panose="020B0004020202020204" pitchFamily="34" charset="0"/>
            </a:endParaRPr>
          </a:p>
          <a:p>
            <a:pPr algn="l" defTabSz="1058863" rtl="0" fontAlgn="base">
              <a:buNone/>
            </a:pPr>
            <a:r>
              <a:rPr lang="en-US" sz="1200" dirty="0">
                <a:solidFill>
                  <a:schemeClr val="tx1"/>
                </a:solidFill>
              </a:rPr>
              <a:t>TTS reads questions, responses, and </a:t>
            </a:r>
            <a:r>
              <a:rPr lang="en-US" sz="1200" b="0" i="0" u="none" strike="noStrike" dirty="0">
                <a:solidFill>
                  <a:schemeClr val="tx1"/>
                </a:solidFill>
                <a:effectLst/>
              </a:rPr>
              <a:t>certain places in the stimuli/item by </a:t>
            </a:r>
            <a:r>
              <a:rPr lang="en-US" sz="1200" b="0" i="0" u="none" strike="noStrike" dirty="0">
                <a:solidFill>
                  <a:srgbClr val="000000"/>
                </a:solidFill>
                <a:effectLst/>
              </a:rPr>
              <a:t>placing the mouse</a:t>
            </a:r>
            <a:r>
              <a:rPr lang="en-US" sz="1200" b="0" i="0" dirty="0">
                <a:solidFill>
                  <a:srgbClr val="000000"/>
                </a:solidFill>
                <a:effectLst/>
              </a:rPr>
              <a:t>​ </a:t>
            </a:r>
            <a:r>
              <a:rPr lang="en-US" sz="1200" b="0" i="0" u="none" strike="noStrike" dirty="0">
                <a:solidFill>
                  <a:srgbClr val="000000"/>
                </a:solidFill>
                <a:effectLst/>
              </a:rPr>
              <a:t>in front of the text and right-clicking. Choose “Start Speaking from Here.”</a:t>
            </a:r>
            <a:endParaRPr lang="en-US" sz="1200" b="0" i="0" dirty="0">
              <a:solidFill>
                <a:srgbClr val="000000"/>
              </a:solidFill>
              <a:effectLst/>
            </a:endParaRPr>
          </a:p>
          <a:p>
            <a:pPr algn="ctr"/>
            <a:endParaRPr lang="en-US" sz="1400" dirty="0">
              <a:solidFill>
                <a:schemeClr val="tx1"/>
              </a:solidFill>
              <a:latin typeface="Aptos" panose="020B0004020202020204" pitchFamily="34" charset="0"/>
            </a:endParaRPr>
          </a:p>
        </p:txBody>
      </p:sp>
      <p:pic>
        <p:nvPicPr>
          <p:cNvPr id="11" name="Picture 4">
            <a:extLst>
              <a:ext uri="{FF2B5EF4-FFF2-40B4-BE49-F238E27FC236}">
                <a16:creationId xmlns:a16="http://schemas.microsoft.com/office/drawing/2014/main" id="{24A54708-AF14-5611-4257-C22FEEFF470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150" y="2679338"/>
            <a:ext cx="39052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4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CA02C-69BA-296E-6A32-DFA8730311EF}"/>
            </a:ext>
          </a:extLst>
        </p:cNvPr>
        <p:cNvGrpSpPr/>
        <p:nvPr/>
      </p:nvGrpSpPr>
      <p:grpSpPr>
        <a:xfrm>
          <a:off x="0" y="0"/>
          <a:ext cx="0" cy="0"/>
          <a:chOff x="0" y="0"/>
          <a:chExt cx="0" cy="0"/>
        </a:xfrm>
      </p:grpSpPr>
      <p:sp>
        <p:nvSpPr>
          <p:cNvPr id="2" name="Title 1" descr="Text-to Speech in Spanish for Math and Science">
            <a:extLst>
              <a:ext uri="{FF2B5EF4-FFF2-40B4-BE49-F238E27FC236}">
                <a16:creationId xmlns:a16="http://schemas.microsoft.com/office/drawing/2014/main" id="{4F7D8960-9B65-6C05-8848-DD9174CA3D65}"/>
              </a:ext>
            </a:extLst>
          </p:cNvPr>
          <p:cNvSpPr>
            <a:spLocks noGrp="1"/>
          </p:cNvSpPr>
          <p:nvPr>
            <p:ph type="title"/>
          </p:nvPr>
        </p:nvSpPr>
        <p:spPr>
          <a:xfrm>
            <a:off x="1153739" y="0"/>
            <a:ext cx="9579721" cy="1425039"/>
          </a:xfrm>
        </p:spPr>
        <p:txBody>
          <a:bodyPr>
            <a:noAutofit/>
          </a:bodyPr>
          <a:lstStyle/>
          <a:p>
            <a:r>
              <a:rPr lang="en-US" sz="4000" dirty="0">
                <a:solidFill>
                  <a:schemeClr val="accent2"/>
                </a:solidFill>
                <a:latin typeface="+mn-lt"/>
                <a:ea typeface="Calibri"/>
                <a:cs typeface="Calibri"/>
              </a:rPr>
              <a:t>Text-to Speech in Spanish for Math and Science</a:t>
            </a:r>
            <a:endParaRPr lang="en-US" sz="4000" dirty="0">
              <a:solidFill>
                <a:schemeClr val="accent2"/>
              </a:solidFill>
              <a:latin typeface="+mn-lt"/>
            </a:endParaRPr>
          </a:p>
        </p:txBody>
      </p:sp>
      <p:sp>
        <p:nvSpPr>
          <p:cNvPr id="9" name="Content Placeholder 8">
            <a:extLst>
              <a:ext uri="{FF2B5EF4-FFF2-40B4-BE49-F238E27FC236}">
                <a16:creationId xmlns:a16="http://schemas.microsoft.com/office/drawing/2014/main" id="{377BB0BE-735C-EE00-E4A8-904E2D0C4460}"/>
              </a:ext>
            </a:extLst>
          </p:cNvPr>
          <p:cNvSpPr>
            <a:spLocks noGrp="1"/>
          </p:cNvSpPr>
          <p:nvPr>
            <p:ph sz="half" idx="2"/>
          </p:nvPr>
        </p:nvSpPr>
        <p:spPr>
          <a:xfrm>
            <a:off x="415543" y="1639969"/>
            <a:ext cx="5157787" cy="4410509"/>
          </a:xfrm>
        </p:spPr>
        <p:txBody>
          <a:bodyPr>
            <a:noAutofit/>
          </a:bodyPr>
          <a:lstStyle/>
          <a:p>
            <a:r>
              <a:rPr lang="en-US" sz="2000" dirty="0">
                <a:latin typeface="+mn-lt"/>
              </a:rPr>
              <a:t>TTS is available in Spanish for the math and science stimuli and items by selecting           . </a:t>
            </a:r>
          </a:p>
          <a:p>
            <a:pPr lvl="1">
              <a:buFont typeface="Courier New" panose="02070309020205020404" pitchFamily="49" charset="0"/>
              <a:buChar char="o"/>
            </a:pPr>
            <a:r>
              <a:rPr lang="en-US" dirty="0">
                <a:latin typeface="+mn-lt"/>
              </a:rPr>
              <a:t>Work with your technology department to download the applicable Spanish voice pack to the student's testing device.</a:t>
            </a:r>
          </a:p>
          <a:p>
            <a:pPr lvl="1">
              <a:buFont typeface="Courier New" panose="02070309020205020404" pitchFamily="49" charset="0"/>
              <a:buChar char="o"/>
            </a:pPr>
            <a:r>
              <a:rPr lang="en-US" dirty="0">
                <a:latin typeface="+mn-lt"/>
              </a:rPr>
              <a:t>Verify that TTS of stimuli &amp; items is documented for math and science in TIDE.</a:t>
            </a:r>
          </a:p>
          <a:p>
            <a:pPr lvl="1">
              <a:buFont typeface="Courier New" panose="02070309020205020404" pitchFamily="49" charset="0"/>
              <a:buChar char="o"/>
            </a:pPr>
            <a:r>
              <a:rPr lang="en-US" dirty="0">
                <a:latin typeface="+mn-lt"/>
              </a:rPr>
              <a:t>Verify that Spanish Toggle is documented for math and science in TIDE.</a:t>
            </a:r>
          </a:p>
          <a:p>
            <a:r>
              <a:rPr lang="en-US" sz="2000" dirty="0">
                <a:latin typeface="+mn-lt"/>
              </a:rPr>
              <a:t>These supports must be documented in TIDE prior to testing. They will not work if they are activated after a student begins their test.</a:t>
            </a:r>
          </a:p>
        </p:txBody>
      </p:sp>
      <p:pic>
        <p:nvPicPr>
          <p:cNvPr id="10" name="Picture 4">
            <a:extLst>
              <a:ext uri="{FF2B5EF4-FFF2-40B4-BE49-F238E27FC236}">
                <a16:creationId xmlns:a16="http://schemas.microsoft.com/office/drawing/2014/main" id="{E56B7915-7A06-AF12-5313-931AA635C87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874" y="1982112"/>
            <a:ext cx="390525" cy="342900"/>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96C8E9CE-A85D-41FE-8C2F-3665A5D570F9}"/>
              </a:ext>
              <a:ext uri="{C183D7F6-B498-43B3-948B-1728B52AA6E4}">
                <adec:decorative xmlns:adec="http://schemas.microsoft.com/office/drawing/2017/decorative" val="1"/>
              </a:ext>
            </a:extLst>
          </p:cNvPr>
          <p:cNvSpPr/>
          <p:nvPr/>
        </p:nvSpPr>
        <p:spPr>
          <a:xfrm>
            <a:off x="7973268" y="1483798"/>
            <a:ext cx="3567568" cy="1682428"/>
          </a:xfrm>
          <a:prstGeom prst="cloudCallout">
            <a:avLst>
              <a:gd name="adj1" fmla="val -48202"/>
              <a:gd name="adj2" fmla="val 82458"/>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1125" algn="l" rtl="0" fontAlgn="base">
              <a:buNone/>
            </a:pPr>
            <a:endParaRPr lang="en-US" sz="1100" dirty="0">
              <a:solidFill>
                <a:schemeClr val="tx1"/>
              </a:solidFill>
              <a:latin typeface="Aptos" panose="020B0004020202020204" pitchFamily="34" charset="0"/>
            </a:endParaRPr>
          </a:p>
          <a:p>
            <a:pPr marL="111125" algn="l" rtl="0" fontAlgn="base">
              <a:buNone/>
            </a:pPr>
            <a:endParaRPr lang="en-US" sz="1100" dirty="0">
              <a:solidFill>
                <a:schemeClr val="tx1"/>
              </a:solidFill>
              <a:latin typeface="Aptos" panose="020B0004020202020204" pitchFamily="34" charset="0"/>
            </a:endParaRPr>
          </a:p>
          <a:p>
            <a:pPr algn="l" defTabSz="1058863" rtl="0" fontAlgn="base">
              <a:buNone/>
            </a:pPr>
            <a:r>
              <a:rPr lang="en-US" sz="1200" dirty="0">
                <a:solidFill>
                  <a:schemeClr val="tx1"/>
                </a:solidFill>
              </a:rPr>
              <a:t>TTS reads questions, responses, and </a:t>
            </a:r>
            <a:r>
              <a:rPr lang="en-US" sz="1200" b="0" i="0" u="none" strike="noStrike" dirty="0">
                <a:solidFill>
                  <a:schemeClr val="tx1"/>
                </a:solidFill>
                <a:effectLst/>
              </a:rPr>
              <a:t>certain places in the stimuli/item by </a:t>
            </a:r>
            <a:r>
              <a:rPr lang="en-US" sz="1200" b="0" i="0" u="none" strike="noStrike" dirty="0">
                <a:solidFill>
                  <a:srgbClr val="000000"/>
                </a:solidFill>
                <a:effectLst/>
              </a:rPr>
              <a:t>placing the mouse</a:t>
            </a:r>
            <a:r>
              <a:rPr lang="en-US" sz="1200" b="0" i="0" dirty="0">
                <a:solidFill>
                  <a:srgbClr val="000000"/>
                </a:solidFill>
                <a:effectLst/>
              </a:rPr>
              <a:t>​ </a:t>
            </a:r>
            <a:r>
              <a:rPr lang="en-US" sz="1200" b="0" i="0" u="none" strike="noStrike" dirty="0">
                <a:solidFill>
                  <a:srgbClr val="000000"/>
                </a:solidFill>
                <a:effectLst/>
              </a:rPr>
              <a:t>in front of the text and right-clicking. Choose “Start Speaking from Here.”</a:t>
            </a:r>
            <a:endParaRPr lang="en-US" sz="1200" b="0" i="0" dirty="0">
              <a:solidFill>
                <a:srgbClr val="000000"/>
              </a:solidFill>
              <a:effectLst/>
            </a:endParaRPr>
          </a:p>
          <a:p>
            <a:pPr algn="ctr"/>
            <a:endParaRPr lang="en-US" sz="1400" dirty="0">
              <a:solidFill>
                <a:schemeClr val="tx1"/>
              </a:solidFill>
              <a:latin typeface="Aptos" panose="020B0004020202020204" pitchFamily="34" charset="0"/>
            </a:endParaRPr>
          </a:p>
        </p:txBody>
      </p:sp>
      <p:pic>
        <p:nvPicPr>
          <p:cNvPr id="18" name="Picture 2" descr="Image: Screen shot of test item with arrow pointing to toggle icon (Spanish on).">
            <a:extLst>
              <a:ext uri="{FF2B5EF4-FFF2-40B4-BE49-F238E27FC236}">
                <a16:creationId xmlns:a16="http://schemas.microsoft.com/office/drawing/2014/main" id="{2F8C5F34-0732-5134-1146-0AD558B4C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397" y="4230505"/>
            <a:ext cx="5646439" cy="2196928"/>
          </a:xfrm>
          <a:prstGeom prst="rect">
            <a:avLst/>
          </a:prstGeom>
          <a:noFill/>
          <a:ln>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CB0961A-E9E0-75C1-985B-802616EC2900}"/>
              </a:ext>
              <a:ext uri="{C183D7F6-B498-43B3-948B-1728B52AA6E4}">
                <adec:decorative xmlns:adec="http://schemas.microsoft.com/office/drawing/2017/decorative" val="1"/>
              </a:ext>
            </a:extLst>
          </p:cNvPr>
          <p:cNvSpPr/>
          <p:nvPr/>
        </p:nvSpPr>
        <p:spPr>
          <a:xfrm>
            <a:off x="10515600" y="4260510"/>
            <a:ext cx="512618" cy="341496"/>
          </a:xfrm>
          <a:prstGeom prst="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B6CC0D3-7250-2E1E-83F5-C7651EEAA9E1}"/>
              </a:ext>
              <a:ext uri="{C183D7F6-B498-43B3-948B-1728B52AA6E4}">
                <adec:decorative xmlns:adec="http://schemas.microsoft.com/office/drawing/2017/decorative" val="1"/>
              </a:ext>
            </a:extLst>
          </p:cNvPr>
          <p:cNvSpPr/>
          <p:nvPr/>
        </p:nvSpPr>
        <p:spPr>
          <a:xfrm>
            <a:off x="11028218" y="4493279"/>
            <a:ext cx="512618" cy="341496"/>
          </a:xfrm>
          <a:prstGeom prst="rect">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4D5D095-C4D3-D644-AB50-8A651A8495D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66020" y="4938294"/>
            <a:ext cx="1154712" cy="1816649"/>
          </a:xfrm>
          <a:prstGeom prst="rect">
            <a:avLst/>
          </a:prstGeom>
          <a:ln w="41275">
            <a:solidFill>
              <a:schemeClr val="accent5">
                <a:lumMod val="60000"/>
                <a:lumOff val="40000"/>
              </a:schemeClr>
            </a:solidFill>
          </a:ln>
        </p:spPr>
      </p:pic>
      <p:sp>
        <p:nvSpPr>
          <p:cNvPr id="22" name="Arrow: Down 21">
            <a:extLst>
              <a:ext uri="{FF2B5EF4-FFF2-40B4-BE49-F238E27FC236}">
                <a16:creationId xmlns:a16="http://schemas.microsoft.com/office/drawing/2014/main" id="{564D9F41-5930-97AE-FC69-BD0C7CD629D3}"/>
              </a:ext>
              <a:ext uri="{C183D7F6-B498-43B3-948B-1728B52AA6E4}">
                <adec:decorative xmlns:adec="http://schemas.microsoft.com/office/drawing/2017/decorative" val="1"/>
              </a:ext>
            </a:extLst>
          </p:cNvPr>
          <p:cNvSpPr/>
          <p:nvPr/>
        </p:nvSpPr>
        <p:spPr>
          <a:xfrm>
            <a:off x="11135797" y="4789542"/>
            <a:ext cx="297460" cy="5394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02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04F18F-86A4-527A-AF5D-FE04672179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5438E4F-5F1F-5B1D-9727-DF79C8ABFDAC}"/>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9. Non-Embedded Read Aloud Options for ELA, Math, and Science">
            <a:extLst>
              <a:ext uri="{FF2B5EF4-FFF2-40B4-BE49-F238E27FC236}">
                <a16:creationId xmlns:a16="http://schemas.microsoft.com/office/drawing/2014/main" id="{6DD62845-95CD-1D39-CE52-F84B4FD75956}"/>
              </a:ext>
            </a:extLst>
          </p:cNvPr>
          <p:cNvSpPr txBox="1">
            <a:spLocks noGrp="1"/>
          </p:cNvSpPr>
          <p:nvPr>
            <p:ph type="title" idx="4294967295"/>
          </p:nvPr>
        </p:nvSpPr>
        <p:spPr>
          <a:xfrm>
            <a:off x="2956956" y="2105561"/>
            <a:ext cx="781866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4000" dirty="0">
                <a:solidFill>
                  <a:schemeClr val="accent2"/>
                </a:solidFill>
                <a:latin typeface="+mn-lt"/>
                <a:ea typeface="Calibri"/>
                <a:cs typeface="Calibri"/>
              </a:rPr>
              <a:t>9. Non-Embedded Read Aloud Options for ELA, Math, and Science</a:t>
            </a:r>
            <a:endParaRPr kumimoji="0" lang="en-US" sz="4000" b="0" i="0" u="none" strike="noStrike" kern="1200" cap="none" spc="0" normalizeH="0" baseline="0" noProof="0" dirty="0">
              <a:ln>
                <a:noFill/>
              </a:ln>
              <a:solidFill>
                <a:schemeClr val="accent2"/>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6736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anguage Supports">
            <a:extLst>
              <a:ext uri="{FF2B5EF4-FFF2-40B4-BE49-F238E27FC236}">
                <a16:creationId xmlns:a16="http://schemas.microsoft.com/office/drawing/2014/main" id="{C47839AA-539A-F2D1-13D8-9516F8EF42FE}"/>
              </a:ext>
            </a:extLst>
          </p:cNvPr>
          <p:cNvSpPr>
            <a:spLocks noGrp="1"/>
          </p:cNvSpPr>
          <p:nvPr>
            <p:ph type="title"/>
          </p:nvPr>
        </p:nvSpPr>
        <p:spPr>
          <a:xfrm>
            <a:off x="2436725" y="365125"/>
            <a:ext cx="7480998" cy="823097"/>
          </a:xfrm>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kumimoji="0" lang="en-US" sz="4000" b="1" i="0" u="none" strike="noStrike" kern="1200" cap="none" spc="0" normalizeH="0" baseline="0" noProof="0" dirty="0">
                <a:ln>
                  <a:noFill/>
                </a:ln>
                <a:solidFill>
                  <a:schemeClr val="accent2"/>
                </a:solidFill>
                <a:effectLst/>
                <a:uLnTx/>
                <a:uFillTx/>
                <a:latin typeface="+mn-lt"/>
                <a:ea typeface="+mj-ea"/>
                <a:cs typeface="Arial" panose="020B0604020202020204" pitchFamily="34" charset="0"/>
              </a:rPr>
              <a:t>Language Supports</a:t>
            </a:r>
          </a:p>
        </p:txBody>
      </p:sp>
      <p:sp>
        <p:nvSpPr>
          <p:cNvPr id="5" name="Content Placeholder 2">
            <a:extLst>
              <a:ext uri="{FF2B5EF4-FFF2-40B4-BE49-F238E27FC236}">
                <a16:creationId xmlns:a16="http://schemas.microsoft.com/office/drawing/2014/main" id="{EE562569-DC75-B07B-97CA-94E11D7DDFCD}"/>
              </a:ext>
            </a:extLst>
          </p:cNvPr>
          <p:cNvSpPr txBox="1">
            <a:spLocks/>
          </p:cNvSpPr>
          <p:nvPr/>
        </p:nvSpPr>
        <p:spPr>
          <a:xfrm>
            <a:off x="838199" y="1825624"/>
            <a:ext cx="6234953" cy="4876257"/>
          </a:xfrm>
          <a:prstGeom prst="rect">
            <a:avLst/>
          </a:prstGeom>
        </p:spPr>
        <p:txBody>
          <a:bodyPr vert="horz" wrap="square" lIns="91440" tIns="45720" rIns="91440" bIns="4572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400" dirty="0"/>
              <a:t>Language supports are designated supports available for ELs/MLs including those dually identified under the  Individuals with Disabilities Education Act and/or Section 504 for whom the need has been indicated by a team of educators with input from the parent/guardian and student</a:t>
            </a:r>
          </a:p>
          <a:p>
            <a:pPr>
              <a:lnSpc>
                <a:spcPct val="90000"/>
              </a:lnSpc>
            </a:pPr>
            <a:r>
              <a:rPr lang="en-US" sz="2400" dirty="0"/>
              <a:t>Should be used regularly during learning and instruction across all content areas</a:t>
            </a:r>
          </a:p>
          <a:p>
            <a:pPr>
              <a:lnSpc>
                <a:spcPct val="90000"/>
              </a:lnSpc>
            </a:pPr>
            <a:r>
              <a:rPr lang="en-US" sz="2400" dirty="0"/>
              <a:t>May require some adult-dependence for support</a:t>
            </a:r>
          </a:p>
          <a:p>
            <a:pPr>
              <a:lnSpc>
                <a:spcPct val="90000"/>
              </a:lnSpc>
            </a:pPr>
            <a:r>
              <a:rPr lang="en-US" sz="2400" dirty="0"/>
              <a:t>Additional test time may be necessary</a:t>
            </a:r>
          </a:p>
          <a:p>
            <a:pPr marL="0" indent="0">
              <a:lnSpc>
                <a:spcPct val="90000"/>
              </a:lnSpc>
              <a:buNone/>
            </a:pPr>
            <a:r>
              <a:rPr lang="en-US" sz="2400" dirty="0">
                <a:hlinkClick r:id="rId3">
                  <a:extLst>
                    <a:ext uri="{A12FA001-AC4F-418D-AE19-62706E023703}">
                      <ahyp:hlinkClr xmlns:ahyp="http://schemas.microsoft.com/office/drawing/2018/hyperlinkcolor" val="tx"/>
                    </a:ext>
                  </a:extLst>
                </a:hlinkClick>
              </a:rPr>
              <a:t>Embedded and Non-Embedded Designated Supports for English Learners/Multilingual Learners</a:t>
            </a:r>
            <a:endParaRPr lang="en-US" sz="2400" dirty="0"/>
          </a:p>
          <a:p>
            <a:pPr marL="228600" lvl="2">
              <a:lnSpc>
                <a:spcPct val="90000"/>
              </a:lnSpc>
              <a:spcBef>
                <a:spcPts val="1000"/>
              </a:spcBef>
            </a:pPr>
            <a:endParaRPr lang="en-US" sz="1800" dirty="0">
              <a:latin typeface="Aptos" panose="020B0004020202020204" pitchFamily="34" charset="0"/>
            </a:endParaRPr>
          </a:p>
        </p:txBody>
      </p:sp>
      <p:pic>
        <p:nvPicPr>
          <p:cNvPr id="4" name="Picture 3">
            <a:hlinkClick r:id="rId3"/>
            <a:extLst>
              <a:ext uri="{FF2B5EF4-FFF2-40B4-BE49-F238E27FC236}">
                <a16:creationId xmlns:a16="http://schemas.microsoft.com/office/drawing/2014/main" id="{8430B6D1-D12E-9D6D-E4D2-B245ECC70B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29992" y="1717763"/>
            <a:ext cx="3472910" cy="4775112"/>
          </a:xfrm>
          <a:prstGeom prst="rect">
            <a:avLst/>
          </a:prstGeom>
          <a:ln w="31750">
            <a:solidFill>
              <a:schemeClr val="accent4"/>
            </a:solidFill>
          </a:ln>
        </p:spPr>
      </p:pic>
      <p:pic>
        <p:nvPicPr>
          <p:cNvPr id="6" name="Graphic 5">
            <a:extLst>
              <a:ext uri="{FF2B5EF4-FFF2-40B4-BE49-F238E27FC236}">
                <a16:creationId xmlns:a16="http://schemas.microsoft.com/office/drawing/2014/main" id="{FCCE0740-7D72-75DC-E2E5-9228BF5C67F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88879" y="1487966"/>
            <a:ext cx="914400" cy="914400"/>
          </a:xfrm>
          <a:prstGeom prst="rect">
            <a:avLst/>
          </a:prstGeom>
        </p:spPr>
      </p:pic>
    </p:spTree>
    <p:extLst>
      <p:ext uri="{BB962C8B-B14F-4D97-AF65-F5344CB8AC3E}">
        <p14:creationId xmlns:p14="http://schemas.microsoft.com/office/powerpoint/2010/main" val="2858223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9C865-7771-FC41-E8DD-20722E191F02}"/>
            </a:ext>
          </a:extLst>
        </p:cNvPr>
        <p:cNvGrpSpPr/>
        <p:nvPr/>
      </p:nvGrpSpPr>
      <p:grpSpPr>
        <a:xfrm>
          <a:off x="0" y="0"/>
          <a:ext cx="0" cy="0"/>
          <a:chOff x="0" y="0"/>
          <a:chExt cx="0" cy="0"/>
        </a:xfrm>
      </p:grpSpPr>
      <p:sp>
        <p:nvSpPr>
          <p:cNvPr id="2" name="Title 1" descr="Non-Embedded Read Aloud Options for ELA, Math, and Science">
            <a:extLst>
              <a:ext uri="{FF2B5EF4-FFF2-40B4-BE49-F238E27FC236}">
                <a16:creationId xmlns:a16="http://schemas.microsoft.com/office/drawing/2014/main" id="{64A3CFC2-AC2A-2C2D-B6EF-77032052BF33}"/>
              </a:ext>
            </a:extLst>
          </p:cNvPr>
          <p:cNvSpPr>
            <a:spLocks noGrp="1"/>
          </p:cNvSpPr>
          <p:nvPr>
            <p:ph type="title"/>
          </p:nvPr>
        </p:nvSpPr>
        <p:spPr>
          <a:xfrm>
            <a:off x="1308568" y="327536"/>
            <a:ext cx="9212969" cy="823097"/>
          </a:xfrm>
        </p:spPr>
        <p:txBody>
          <a:bodyPr vert="horz" lIns="91440" tIns="45720" rIns="91440" bIns="45720" rtlCol="0" anchor="ctr">
            <a:noAutofit/>
          </a:bodyPr>
          <a:lstStyle/>
          <a:p>
            <a:r>
              <a:rPr lang="en-US" sz="4000" b="1" kern="1200" dirty="0">
                <a:solidFill>
                  <a:schemeClr val="accent2"/>
                </a:solidFill>
                <a:latin typeface="+mn-lt"/>
                <a:ea typeface="+mj-ea"/>
                <a:cs typeface="Arial" panose="020B0604020202020204" pitchFamily="34" charset="0"/>
              </a:rPr>
              <a:t>Non-Embedded Read Aloud Options for ELA, Math, and Science</a:t>
            </a:r>
          </a:p>
        </p:txBody>
      </p:sp>
      <p:sp>
        <p:nvSpPr>
          <p:cNvPr id="3" name="Content Placeholder 3">
            <a:extLst>
              <a:ext uri="{FF2B5EF4-FFF2-40B4-BE49-F238E27FC236}">
                <a16:creationId xmlns:a16="http://schemas.microsoft.com/office/drawing/2014/main" id="{EEB8147D-A472-76D0-5127-8F1B1E6D591C}"/>
              </a:ext>
            </a:extLst>
          </p:cNvPr>
          <p:cNvSpPr txBox="1">
            <a:spLocks/>
          </p:cNvSpPr>
          <p:nvPr/>
        </p:nvSpPr>
        <p:spPr>
          <a:xfrm>
            <a:off x="593766" y="1825624"/>
            <a:ext cx="5426034" cy="4876257"/>
          </a:xfrm>
          <a:prstGeom prst="rect">
            <a:avLst/>
          </a:prstGeom>
        </p:spPr>
        <p:txBody>
          <a:bodyPr vert="horz" wrap="square"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000" dirty="0">
                <a:latin typeface="+mn-lt"/>
              </a:rPr>
              <a:t>A read aloud in English is available for ELA items (not reading passages) and math/science stimuli and items.</a:t>
            </a:r>
          </a:p>
          <a:p>
            <a:pPr marL="228600" lvl="1">
              <a:lnSpc>
                <a:spcPct val="90000"/>
              </a:lnSpc>
              <a:spcBef>
                <a:spcPts val="1000"/>
              </a:spcBef>
            </a:pPr>
            <a:r>
              <a:rPr lang="en-US" dirty="0">
                <a:latin typeface="+mn-lt"/>
              </a:rPr>
              <a:t>The reader must review the </a:t>
            </a:r>
            <a:r>
              <a:rPr lang="en-US" dirty="0">
                <a:solidFill>
                  <a:srgbClr val="0563C1"/>
                </a:solidFill>
                <a:latin typeface="+mn-lt"/>
                <a:hlinkClick r:id="rId3">
                  <a:extLst>
                    <a:ext uri="{A12FA001-AC4F-418D-AE19-62706E023703}">
                      <ahyp:hlinkClr xmlns:ahyp="http://schemas.microsoft.com/office/drawing/2018/hyperlinkcolor" val="tx"/>
                    </a:ext>
                  </a:extLst>
                </a:hlinkClick>
              </a:rPr>
              <a:t>Smarter Balanced Read Aloud Guidelines</a:t>
            </a:r>
            <a:r>
              <a:rPr lang="en-US" dirty="0">
                <a:latin typeface="+mn-lt"/>
              </a:rPr>
              <a:t>, and complete the  Security/Confidentiality Agreement (Appendixes B and C).</a:t>
            </a:r>
          </a:p>
          <a:p>
            <a:pPr>
              <a:lnSpc>
                <a:spcPct val="90000"/>
              </a:lnSpc>
            </a:pPr>
            <a:r>
              <a:rPr lang="en-US" sz="2000" dirty="0">
                <a:latin typeface="+mn-lt"/>
              </a:rPr>
              <a:t>A read aloud is available in Spanish for the math and science stimuli and items if the school can provide a certified teacher who is literate and fluent in Spanish and is trained in test administration.</a:t>
            </a:r>
          </a:p>
          <a:p>
            <a:pPr marL="228600" lvl="1">
              <a:lnSpc>
                <a:spcPct val="90000"/>
              </a:lnSpc>
              <a:spcBef>
                <a:spcPts val="1000"/>
              </a:spcBef>
            </a:pPr>
            <a:r>
              <a:rPr lang="en-US" dirty="0">
                <a:latin typeface="+mn-lt"/>
              </a:rPr>
              <a:t>The reader must review the </a:t>
            </a:r>
            <a:r>
              <a:rPr lang="en-US" dirty="0">
                <a:solidFill>
                  <a:srgbClr val="0563C1"/>
                </a:solidFill>
                <a:latin typeface="+mn-lt"/>
                <a:hlinkClick r:id="rId4">
                  <a:extLst>
                    <a:ext uri="{A12FA001-AC4F-418D-AE19-62706E023703}">
                      <ahyp:hlinkClr xmlns:ahyp="http://schemas.microsoft.com/office/drawing/2018/hyperlinkcolor" val="tx"/>
                    </a:ext>
                  </a:extLst>
                </a:hlinkClick>
              </a:rPr>
              <a:t>Smarter Balanced Mathematics and Next Generation Science Standards (NGSS) Assessments: Guidelines for Spanish Read Aloud of Stimuli and Items</a:t>
            </a:r>
            <a:r>
              <a:rPr lang="en-US" dirty="0">
                <a:latin typeface="+mn-lt"/>
              </a:rPr>
              <a:t>.</a:t>
            </a:r>
          </a:p>
        </p:txBody>
      </p:sp>
      <p:pic>
        <p:nvPicPr>
          <p:cNvPr id="5" name="Picture 4">
            <a:hlinkClick r:id="rId5"/>
            <a:extLst>
              <a:ext uri="{FF2B5EF4-FFF2-40B4-BE49-F238E27FC236}">
                <a16:creationId xmlns:a16="http://schemas.microsoft.com/office/drawing/2014/main" id="{B846F5B5-FEA5-3690-D1E7-1F3A6A6E778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68327" y="2058683"/>
            <a:ext cx="5181600" cy="4028695"/>
          </a:xfrm>
          <a:prstGeom prst="rect">
            <a:avLst/>
          </a:prstGeom>
          <a:noFill/>
          <a:ln w="31750">
            <a:solidFill>
              <a:srgbClr val="FFC000"/>
            </a:solidFill>
          </a:ln>
        </p:spPr>
      </p:pic>
      <p:pic>
        <p:nvPicPr>
          <p:cNvPr id="6" name="Graphic 5">
            <a:extLst>
              <a:ext uri="{FF2B5EF4-FFF2-40B4-BE49-F238E27FC236}">
                <a16:creationId xmlns:a16="http://schemas.microsoft.com/office/drawing/2014/main" id="{EE6D4ACF-EFE1-1DE4-325F-C4682BF2389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64686" y="1346761"/>
            <a:ext cx="914400" cy="914400"/>
          </a:xfrm>
          <a:prstGeom prst="rect">
            <a:avLst/>
          </a:prstGeom>
        </p:spPr>
      </p:pic>
    </p:spTree>
    <p:extLst>
      <p:ext uri="{BB962C8B-B14F-4D97-AF65-F5344CB8AC3E}">
        <p14:creationId xmlns:p14="http://schemas.microsoft.com/office/powerpoint/2010/main" val="410356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12A249-5740-DFDE-4A1C-CFEC5DBF26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00DDBB-D164-2506-5590-CD585B41E6AC}"/>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10. Separate Setting&#10;">
            <a:extLst>
              <a:ext uri="{FF2B5EF4-FFF2-40B4-BE49-F238E27FC236}">
                <a16:creationId xmlns:a16="http://schemas.microsoft.com/office/drawing/2014/main" id="{DF14221C-97DF-CA64-B657-C1894DCCA50D}"/>
              </a:ext>
            </a:extLst>
          </p:cNvPr>
          <p:cNvSpPr txBox="1">
            <a:spLocks noGrp="1"/>
          </p:cNvSpPr>
          <p:nvPr>
            <p:ph type="title" idx="4294967295"/>
          </p:nvPr>
        </p:nvSpPr>
        <p:spPr>
          <a:xfrm>
            <a:off x="3178725" y="2659559"/>
            <a:ext cx="781866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4000" dirty="0">
                <a:solidFill>
                  <a:schemeClr val="accent2"/>
                </a:solidFill>
                <a:latin typeface="Calibri" panose="020F0502020204030204" pitchFamily="34" charset="0"/>
                <a:ea typeface="Calibri" panose="020F0502020204030204" pitchFamily="34" charset="0"/>
                <a:cs typeface="Calibri" panose="020F0502020204030204" pitchFamily="34" charset="0"/>
              </a:rPr>
              <a:t>10. Separate Setting</a:t>
            </a:r>
            <a:endParaRPr kumimoji="0" lang="en-US" sz="4000" b="0"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86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716E6-C1A1-8D62-5E98-4D7981049D26}"/>
            </a:ext>
          </a:extLst>
        </p:cNvPr>
        <p:cNvGrpSpPr/>
        <p:nvPr/>
      </p:nvGrpSpPr>
      <p:grpSpPr>
        <a:xfrm>
          <a:off x="0" y="0"/>
          <a:ext cx="0" cy="0"/>
          <a:chOff x="0" y="0"/>
          <a:chExt cx="0" cy="0"/>
        </a:xfrm>
      </p:grpSpPr>
      <p:sp>
        <p:nvSpPr>
          <p:cNvPr id="2" name="Title 1" descr="Separate Setting ">
            <a:extLst>
              <a:ext uri="{FF2B5EF4-FFF2-40B4-BE49-F238E27FC236}">
                <a16:creationId xmlns:a16="http://schemas.microsoft.com/office/drawing/2014/main" id="{76F72BB4-C904-0894-FFF9-C2EAF2C1597C}"/>
              </a:ext>
            </a:extLst>
          </p:cNvPr>
          <p:cNvSpPr>
            <a:spLocks noGrp="1"/>
          </p:cNvSpPr>
          <p:nvPr>
            <p:ph type="title"/>
          </p:nvPr>
        </p:nvSpPr>
        <p:spPr>
          <a:xfrm>
            <a:off x="2175468" y="394813"/>
            <a:ext cx="7480998" cy="823097"/>
          </a:xfrm>
        </p:spPr>
        <p:txBody>
          <a:bodyPr vert="horz" lIns="91440" tIns="45720" rIns="91440" bIns="45720" rtlCol="0" anchor="ctr">
            <a:normAutofit/>
          </a:bodyPr>
          <a:lstStyle/>
          <a:p>
            <a:r>
              <a:rPr lang="en-US" sz="4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Separate Setting </a:t>
            </a:r>
          </a:p>
        </p:txBody>
      </p:sp>
      <p:sp>
        <p:nvSpPr>
          <p:cNvPr id="7" name="TextBox 6">
            <a:extLst>
              <a:ext uri="{FF2B5EF4-FFF2-40B4-BE49-F238E27FC236}">
                <a16:creationId xmlns:a16="http://schemas.microsoft.com/office/drawing/2014/main" id="{8918445A-0384-5697-50D4-284A0509423A}"/>
              </a:ext>
            </a:extLst>
          </p:cNvPr>
          <p:cNvSpPr txBox="1"/>
          <p:nvPr/>
        </p:nvSpPr>
        <p:spPr>
          <a:xfrm>
            <a:off x="1526558" y="1745841"/>
            <a:ext cx="8347774" cy="4708981"/>
          </a:xfrm>
          <a:prstGeom prst="rect">
            <a:avLst/>
          </a:prstGeom>
          <a:noFill/>
        </p:spPr>
        <p:txBody>
          <a:bodyPr wrap="square">
            <a:spAutoFit/>
          </a:bodyPr>
          <a:lstStyle/>
          <a:p>
            <a:pPr marL="342900" marR="0" lvl="0" indent="-342900">
              <a:spcAft>
                <a:spcPts val="600"/>
              </a:spcAft>
              <a:buClr>
                <a:srgbClr val="000000"/>
              </a:buClr>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Students may test in flexible groupings based on need. </a:t>
            </a:r>
            <a:r>
              <a:rPr lang="en-US" sz="2000" dirty="0">
                <a:ea typeface="Calibri" panose="020F0502020204030204" pitchFamily="34" charset="0"/>
                <a:cs typeface="Calibri" panose="020F0502020204030204" pitchFamily="34" charset="0"/>
              </a:rPr>
              <a:t>For example, st</a:t>
            </a:r>
            <a:r>
              <a:rPr lang="en-US" sz="2000" dirty="0">
                <a:effectLst/>
                <a:ea typeface="Calibri" panose="020F0502020204030204" pitchFamily="34" charset="0"/>
                <a:cs typeface="Calibri" panose="020F0502020204030204" pitchFamily="34" charset="0"/>
              </a:rPr>
              <a:t>udents who are easily distracted, or who may distract others in environments .</a:t>
            </a:r>
          </a:p>
          <a:p>
            <a:pPr marL="342900" marR="0" lvl="0" indent="-342900">
              <a:spcAft>
                <a:spcPts val="600"/>
              </a:spcAft>
              <a:buClr>
                <a:srgbClr val="000000"/>
              </a:buClr>
              <a:buFont typeface="Arial" panose="020B0604020202020204" pitchFamily="34" charset="0"/>
              <a:buChar char="•"/>
            </a:pPr>
            <a:r>
              <a:rPr lang="en-US" sz="2000" dirty="0">
                <a:ea typeface="Calibri" panose="020F0502020204030204" pitchFamily="34" charset="0"/>
                <a:cs typeface="Calibri" panose="020F0502020204030204" pitchFamily="34" charset="0"/>
              </a:rPr>
              <a:t>The </a:t>
            </a:r>
            <a:r>
              <a:rPr lang="en-US" sz="2000" dirty="0">
                <a:effectLst/>
                <a:ea typeface="Calibri" panose="020F0502020204030204" pitchFamily="34" charset="0"/>
                <a:cs typeface="Calibri" panose="020F0502020204030204" pitchFamily="34" charset="0"/>
              </a:rPr>
              <a:t>separate setting may be in a different room that allows students to work individually or among a smaller group, or in the same room, but in a specific location (for example, away from windows, doors, or pencil sharpeners, in a study carrel, with a whisper phone, near the teacher’s desk, or in the front of a classroom). </a:t>
            </a:r>
          </a:p>
          <a:p>
            <a:pPr marL="342900" indent="-342900">
              <a:spcAft>
                <a:spcPts val="600"/>
              </a:spcAft>
              <a:buClr>
                <a:srgbClr val="000000"/>
              </a:buClr>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Some language supports require students to be assessed individually. These students would also require a separate setting. Examples include students accessing the Read Aloud designated support or Simplified Test Directions.</a:t>
            </a:r>
          </a:p>
          <a:p>
            <a:pPr marL="342900" indent="-342900">
              <a:spcAft>
                <a:spcPts val="600"/>
              </a:spcAft>
              <a:buClr>
                <a:srgbClr val="000000"/>
              </a:buClr>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If Separate Setting is documented in an IEP/Section 504 Plan, refer to details in the plan that specify the type of setting needed.</a:t>
            </a:r>
          </a:p>
          <a:p>
            <a:pPr marL="342900" marR="0" lvl="0" indent="-342900">
              <a:spcAft>
                <a:spcPts val="600"/>
              </a:spcAft>
              <a:buClr>
                <a:srgbClr val="000000"/>
              </a:buClr>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4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6F23FDE-4B45-1329-3386-3768F6F730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235991-0B47-9266-CC51-A2C65C81F0B7}"/>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Resources&#10;">
            <a:extLst>
              <a:ext uri="{FF2B5EF4-FFF2-40B4-BE49-F238E27FC236}">
                <a16:creationId xmlns:a16="http://schemas.microsoft.com/office/drawing/2014/main" id="{0704CF8F-7779-A221-8D9C-9AD4D4E4E8CE}"/>
              </a:ext>
            </a:extLst>
          </p:cNvPr>
          <p:cNvSpPr txBox="1">
            <a:spLocks noGrp="1"/>
          </p:cNvSpPr>
          <p:nvPr>
            <p:ph type="title" idx="4294967295"/>
          </p:nvPr>
        </p:nvSpPr>
        <p:spPr>
          <a:xfrm>
            <a:off x="2881842" y="2659559"/>
            <a:ext cx="781866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4000" dirty="0">
                <a:solidFill>
                  <a:schemeClr val="accent2"/>
                </a:solidFill>
                <a:latin typeface="Calibri" panose="020F0502020204030204" pitchFamily="34" charset="0"/>
                <a:ea typeface="Calibri" panose="020F0502020204030204" pitchFamily="34" charset="0"/>
                <a:cs typeface="Calibri" panose="020F0502020204030204" pitchFamily="34" charset="0"/>
              </a:rPr>
              <a:t>Resources</a:t>
            </a:r>
            <a:endParaRPr kumimoji="0" lang="en-US" sz="4000" b="0"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797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056B5-1B8A-A2E1-E0CA-B3C25F07B0F3}"/>
            </a:ext>
          </a:extLst>
        </p:cNvPr>
        <p:cNvGrpSpPr/>
        <p:nvPr/>
      </p:nvGrpSpPr>
      <p:grpSpPr>
        <a:xfrm>
          <a:off x="0" y="0"/>
          <a:ext cx="0" cy="0"/>
          <a:chOff x="0" y="0"/>
          <a:chExt cx="0" cy="0"/>
        </a:xfrm>
      </p:grpSpPr>
      <p:sp>
        <p:nvSpPr>
          <p:cNvPr id="2" name="Title 1" descr="Resources">
            <a:extLst>
              <a:ext uri="{FF2B5EF4-FFF2-40B4-BE49-F238E27FC236}">
                <a16:creationId xmlns:a16="http://schemas.microsoft.com/office/drawing/2014/main" id="{C8FC185C-A0F9-FEFD-1290-9069DC721C1C}"/>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sz="4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Resources</a:t>
            </a:r>
          </a:p>
        </p:txBody>
      </p:sp>
      <p:graphicFrame>
        <p:nvGraphicFramePr>
          <p:cNvPr id="3" name="Table 2">
            <a:extLst>
              <a:ext uri="{FF2B5EF4-FFF2-40B4-BE49-F238E27FC236}">
                <a16:creationId xmlns:a16="http://schemas.microsoft.com/office/drawing/2014/main" id="{438C781D-50D8-1745-4605-3A1BFD2F7D06}"/>
              </a:ext>
            </a:extLst>
          </p:cNvPr>
          <p:cNvGraphicFramePr>
            <a:graphicFrameLocks noGrp="1"/>
          </p:cNvGraphicFramePr>
          <p:nvPr>
            <p:extLst>
              <p:ext uri="{D42A27DB-BD31-4B8C-83A1-F6EECF244321}">
                <p14:modId xmlns:p14="http://schemas.microsoft.com/office/powerpoint/2010/main" val="1403726753"/>
              </p:ext>
            </p:extLst>
          </p:nvPr>
        </p:nvGraphicFramePr>
        <p:xfrm>
          <a:off x="721111" y="1693539"/>
          <a:ext cx="10749777" cy="4668520"/>
        </p:xfrm>
        <a:graphic>
          <a:graphicData uri="http://schemas.openxmlformats.org/drawingml/2006/table">
            <a:tbl>
              <a:tblPr firstRow="1" bandRow="1">
                <a:tableStyleId>{5C22544A-7EE6-4342-B048-85BDC9FD1C3A}</a:tableStyleId>
              </a:tblPr>
              <a:tblGrid>
                <a:gridCol w="3583259">
                  <a:extLst>
                    <a:ext uri="{9D8B030D-6E8A-4147-A177-3AD203B41FA5}">
                      <a16:colId xmlns:a16="http://schemas.microsoft.com/office/drawing/2014/main" val="3473264363"/>
                    </a:ext>
                  </a:extLst>
                </a:gridCol>
                <a:gridCol w="3583259">
                  <a:extLst>
                    <a:ext uri="{9D8B030D-6E8A-4147-A177-3AD203B41FA5}">
                      <a16:colId xmlns:a16="http://schemas.microsoft.com/office/drawing/2014/main" val="1731988129"/>
                    </a:ext>
                  </a:extLst>
                </a:gridCol>
                <a:gridCol w="3583259">
                  <a:extLst>
                    <a:ext uri="{9D8B030D-6E8A-4147-A177-3AD203B41FA5}">
                      <a16:colId xmlns:a16="http://schemas.microsoft.com/office/drawing/2014/main" val="3409894059"/>
                    </a:ext>
                  </a:extLst>
                </a:gridCol>
              </a:tblGrid>
              <a:tr h="370840">
                <a:tc>
                  <a:txBody>
                    <a:bodyPr/>
                    <a:lstStyle/>
                    <a:p>
                      <a:r>
                        <a:rPr lang="en-US" dirty="0"/>
                        <a:t>Resource</a:t>
                      </a:r>
                    </a:p>
                  </a:txBody>
                  <a:tcPr/>
                </a:tc>
                <a:tc>
                  <a:txBody>
                    <a:bodyPr/>
                    <a:lstStyle/>
                    <a:p>
                      <a:r>
                        <a:rPr lang="en-US" dirty="0"/>
                        <a:t>URL</a:t>
                      </a:r>
                    </a:p>
                  </a:txBody>
                  <a:tcPr/>
                </a:tc>
                <a:tc>
                  <a:txBody>
                    <a:bodyPr/>
                    <a:lstStyle/>
                    <a:p>
                      <a:r>
                        <a:rPr lang="en-US" dirty="0"/>
                        <a:t>Description</a:t>
                      </a:r>
                    </a:p>
                  </a:txBody>
                  <a:tcPr/>
                </a:tc>
                <a:extLst>
                  <a:ext uri="{0D108BD9-81ED-4DB2-BD59-A6C34878D82A}">
                    <a16:rowId xmlns:a16="http://schemas.microsoft.com/office/drawing/2014/main" val="236825831"/>
                  </a:ext>
                </a:extLst>
              </a:tr>
              <a:tr h="370840">
                <a:tc>
                  <a:txBody>
                    <a:bodyPr/>
                    <a:lstStyle/>
                    <a:p>
                      <a:r>
                        <a:rPr lang="en-US" sz="1800" b="0" i="0" u="sng" strike="noStrike" kern="1200" dirty="0">
                          <a:solidFill>
                            <a:schemeClr val="dk1"/>
                          </a:solidFill>
                          <a:effectLst/>
                          <a:latin typeface="+mn-lt"/>
                          <a:ea typeface="+mn-ea"/>
                          <a:cs typeface="+mn-cs"/>
                          <a:hlinkClick r:id="rId3"/>
                        </a:rPr>
                        <a:t>Best Practices for Determining Accommodations for Statewide Assessments</a:t>
                      </a:r>
                      <a:r>
                        <a:rPr lang="en-US" sz="1800" b="0" i="0" kern="1200" dirty="0">
                          <a:solidFill>
                            <a:schemeClr val="dk1"/>
                          </a:solidFill>
                          <a:effectLst/>
                          <a:latin typeface="+mn-lt"/>
                          <a:ea typeface="+mn-ea"/>
                          <a:cs typeface="+mn-cs"/>
                        </a:rPr>
                        <a:t> </a:t>
                      </a:r>
                      <a:endParaRPr lang="en-US" dirty="0"/>
                    </a:p>
                  </a:txBody>
                  <a:tcPr/>
                </a:tc>
                <a:tc>
                  <a:txBody>
                    <a:bodyPr/>
                    <a:lstStyle/>
                    <a:p>
                      <a:pPr rtl="0" fontAlgn="base"/>
                      <a:r>
                        <a:rPr lang="en-US" sz="1800" b="0" i="0" u="sng" strike="noStrike" kern="1200" dirty="0">
                          <a:solidFill>
                            <a:schemeClr val="dk1"/>
                          </a:solidFill>
                          <a:effectLst/>
                          <a:latin typeface="+mn-lt"/>
                          <a:ea typeface="+mn-ea"/>
                          <a:cs typeface="+mn-cs"/>
                          <a:hlinkClick r:id="rId3"/>
                        </a:rPr>
                        <a:t>https://portal.ct.gov/-/media/sde/student-assessment/special-populations/ct-seds_dec12_office-hours-masterpptx.pdf</a:t>
                      </a:r>
                      <a:r>
                        <a:rPr lang="en-US" sz="1800" b="0" i="0" kern="1200" dirty="0">
                          <a:solidFill>
                            <a:schemeClr val="dk1"/>
                          </a:solidFill>
                          <a:effectLst/>
                          <a:latin typeface="+mn-lt"/>
                          <a:ea typeface="+mn-ea"/>
                          <a:cs typeface="+mn-cs"/>
                        </a:rPr>
                        <a:t>  </a:t>
                      </a:r>
                    </a:p>
                    <a:p>
                      <a:pPr rtl="0" fontAlgn="base"/>
                      <a:r>
                        <a:rPr lang="en-US" sz="1800" b="0" i="0" kern="1200" dirty="0">
                          <a:solidFill>
                            <a:schemeClr val="dk1"/>
                          </a:solidFill>
                          <a:effectLst/>
                          <a:latin typeface="+mn-lt"/>
                          <a:ea typeface="+mn-ea"/>
                          <a:cs typeface="+mn-cs"/>
                        </a:rPr>
                        <a:t>Recorded Training: </a:t>
                      </a:r>
                      <a:r>
                        <a:rPr lang="en-US" sz="1800" b="0" i="0" u="sng" strike="noStrike" kern="1200" dirty="0">
                          <a:solidFill>
                            <a:schemeClr val="dk1"/>
                          </a:solidFill>
                          <a:effectLst/>
                          <a:latin typeface="+mn-lt"/>
                          <a:ea typeface="+mn-ea"/>
                          <a:cs typeface="+mn-cs"/>
                          <a:hlinkClick r:id="rId4"/>
                        </a:rPr>
                        <a:t>https://www.youtube.com/watch?v=NKJrZ-oNquY</a:t>
                      </a:r>
                      <a:r>
                        <a:rPr lang="en-US" sz="1800" b="0" i="0" kern="1200" dirty="0">
                          <a:solidFill>
                            <a:schemeClr val="dk1"/>
                          </a:solidFill>
                          <a:effectLst/>
                          <a:latin typeface="+mn-lt"/>
                          <a:ea typeface="+mn-ea"/>
                          <a:cs typeface="+mn-cs"/>
                        </a:rPr>
                        <a:t>  </a:t>
                      </a:r>
                    </a:p>
                    <a:p>
                      <a:endParaRPr lang="en-US" dirty="0"/>
                    </a:p>
                  </a:txBody>
                  <a:tcPr/>
                </a:tc>
                <a:tc>
                  <a:txBody>
                    <a:bodyPr/>
                    <a:lstStyle/>
                    <a:p>
                      <a:r>
                        <a:rPr lang="en-US" sz="1800" b="0" i="0" kern="1200" dirty="0">
                          <a:solidFill>
                            <a:schemeClr val="dk1"/>
                          </a:solidFill>
                          <a:effectLst/>
                          <a:latin typeface="+mn-lt"/>
                          <a:ea typeface="+mn-ea"/>
                          <a:cs typeface="+mn-cs"/>
                        </a:rPr>
                        <a:t>Using a strength-based approach and through the implementation of the principles of universal design, this training identifies how accessibility features can promote access to instruction and assessments for all students based on their unique learning profiles. </a:t>
                      </a:r>
                      <a:endParaRPr lang="en-US" dirty="0"/>
                    </a:p>
                  </a:txBody>
                  <a:tcPr/>
                </a:tc>
                <a:extLst>
                  <a:ext uri="{0D108BD9-81ED-4DB2-BD59-A6C34878D82A}">
                    <a16:rowId xmlns:a16="http://schemas.microsoft.com/office/drawing/2014/main" val="689014478"/>
                  </a:ext>
                </a:extLst>
              </a:tr>
              <a:tr h="580566">
                <a:tc>
                  <a:txBody>
                    <a:bodyPr/>
                    <a:lstStyle/>
                    <a:p>
                      <a:r>
                        <a:rPr lang="en-US" sz="1800" b="0" i="0" u="sng" strike="noStrike" kern="1200" dirty="0">
                          <a:solidFill>
                            <a:schemeClr val="dk1"/>
                          </a:solidFill>
                          <a:effectLst/>
                          <a:latin typeface="+mn-lt"/>
                          <a:ea typeface="+mn-ea"/>
                          <a:cs typeface="+mn-cs"/>
                          <a:hlinkClick r:id="rId5"/>
                        </a:rPr>
                        <a:t>CSDE Assessment Guidelines</a:t>
                      </a:r>
                      <a:r>
                        <a:rPr lang="en-US" sz="1800" b="0" i="0" kern="1200" dirty="0">
                          <a:solidFill>
                            <a:schemeClr val="dk1"/>
                          </a:solidFill>
                          <a:effectLst/>
                          <a:latin typeface="+mn-lt"/>
                          <a:ea typeface="+mn-ea"/>
                          <a:cs typeface="+mn-cs"/>
                        </a:rPr>
                        <a:t> </a:t>
                      </a:r>
                      <a:endParaRPr lang="en-US" dirty="0"/>
                    </a:p>
                  </a:txBody>
                  <a:tcPr/>
                </a:tc>
                <a:tc>
                  <a:txBody>
                    <a:bodyPr/>
                    <a:lstStyle/>
                    <a:p>
                      <a:r>
                        <a:rPr lang="en-US" sz="1800" b="0" i="0" u="sng" strike="noStrike" kern="1200" dirty="0">
                          <a:solidFill>
                            <a:schemeClr val="dk1"/>
                          </a:solidFill>
                          <a:effectLst/>
                          <a:latin typeface="+mn-lt"/>
                          <a:ea typeface="+mn-ea"/>
                          <a:cs typeface="+mn-cs"/>
                          <a:hlinkClick r:id="rId5"/>
                        </a:rPr>
                        <a:t>https://ct.portal.cambiumast.com/resource-item/en/csde-assessment-guidelines</a:t>
                      </a:r>
                      <a:r>
                        <a:rPr lang="en-US" sz="1800" b="0" i="0" kern="1200" dirty="0">
                          <a:solidFill>
                            <a:schemeClr val="dk1"/>
                          </a:solidFill>
                          <a:effectLst/>
                          <a:latin typeface="+mn-lt"/>
                          <a:ea typeface="+mn-ea"/>
                          <a:cs typeface="+mn-cs"/>
                        </a:rPr>
                        <a:t> </a:t>
                      </a:r>
                      <a:endParaRPr lang="en-US" dirty="0"/>
                    </a:p>
                  </a:txBody>
                  <a:tcPr/>
                </a:tc>
                <a:tc>
                  <a:txBody>
                    <a:bodyPr/>
                    <a:lstStyle/>
                    <a:p>
                      <a:r>
                        <a:rPr lang="en-US" sz="1800" b="0" i="0" kern="1200" dirty="0">
                          <a:solidFill>
                            <a:schemeClr val="dk1"/>
                          </a:solidFill>
                          <a:effectLst/>
                          <a:latin typeface="+mn-lt"/>
                          <a:ea typeface="+mn-ea"/>
                          <a:cs typeface="+mn-cs"/>
                        </a:rPr>
                        <a:t>This document is intended to provide guidance for Connecticut school district personnel who must make decisions about testing special student populations for Connecticut Summative Assessments. </a:t>
                      </a:r>
                      <a:endParaRPr lang="en-US" dirty="0"/>
                    </a:p>
                  </a:txBody>
                  <a:tcPr/>
                </a:tc>
                <a:extLst>
                  <a:ext uri="{0D108BD9-81ED-4DB2-BD59-A6C34878D82A}">
                    <a16:rowId xmlns:a16="http://schemas.microsoft.com/office/drawing/2014/main" val="3627383446"/>
                  </a:ext>
                </a:extLst>
              </a:tr>
            </a:tbl>
          </a:graphicData>
        </a:graphic>
      </p:graphicFrame>
    </p:spTree>
    <p:extLst>
      <p:ext uri="{BB962C8B-B14F-4D97-AF65-F5344CB8AC3E}">
        <p14:creationId xmlns:p14="http://schemas.microsoft.com/office/powerpoint/2010/main" val="240551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B19A-5DAA-5FC2-B243-79EB5EEF03DB}"/>
            </a:ext>
          </a:extLst>
        </p:cNvPr>
        <p:cNvGrpSpPr/>
        <p:nvPr/>
      </p:nvGrpSpPr>
      <p:grpSpPr>
        <a:xfrm>
          <a:off x="0" y="0"/>
          <a:ext cx="0" cy="0"/>
          <a:chOff x="0" y="0"/>
          <a:chExt cx="0" cy="0"/>
        </a:xfrm>
      </p:grpSpPr>
      <p:sp>
        <p:nvSpPr>
          <p:cNvPr id="2" name="Title 1" descr="Resources">
            <a:extLst>
              <a:ext uri="{FF2B5EF4-FFF2-40B4-BE49-F238E27FC236}">
                <a16:creationId xmlns:a16="http://schemas.microsoft.com/office/drawing/2014/main" id="{9732C30E-F9EF-7A3B-5625-897E58373E49}"/>
              </a:ext>
            </a:extLst>
          </p:cNvPr>
          <p:cNvSpPr>
            <a:spLocks noGrp="1"/>
          </p:cNvSpPr>
          <p:nvPr>
            <p:ph type="title"/>
          </p:nvPr>
        </p:nvSpPr>
        <p:spPr>
          <a:xfrm>
            <a:off x="2436725" y="365125"/>
            <a:ext cx="7480998" cy="823097"/>
          </a:xfrm>
        </p:spPr>
        <p:txBody>
          <a:bodyPr vert="horz" lIns="91440" tIns="45720" rIns="91440" bIns="45720" rtlCol="0" anchor="ctr">
            <a:normAutofit/>
          </a:bodyPr>
          <a:lstStyle/>
          <a:p>
            <a:r>
              <a:rPr lang="en-US" sz="4000" b="1" kern="1200">
                <a:solidFill>
                  <a:schemeClr val="accent2"/>
                </a:solidFill>
                <a:latin typeface="Calibri" panose="020F0502020204030204" pitchFamily="34" charset="0"/>
                <a:ea typeface="Calibri" panose="020F0502020204030204" pitchFamily="34" charset="0"/>
                <a:cs typeface="Calibri" panose="020F0502020204030204" pitchFamily="34" charset="0"/>
              </a:rPr>
              <a:t>Resources-Continued</a:t>
            </a:r>
            <a:endParaRPr lang="en-US" sz="40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08D1DF2B-91C1-421E-D51E-107D7A58BE86}"/>
              </a:ext>
            </a:extLst>
          </p:cNvPr>
          <p:cNvGraphicFramePr>
            <a:graphicFrameLocks noGrp="1"/>
          </p:cNvGraphicFramePr>
          <p:nvPr>
            <p:extLst>
              <p:ext uri="{D42A27DB-BD31-4B8C-83A1-F6EECF244321}">
                <p14:modId xmlns:p14="http://schemas.microsoft.com/office/powerpoint/2010/main" val="21596864"/>
              </p:ext>
            </p:extLst>
          </p:nvPr>
        </p:nvGraphicFramePr>
        <p:xfrm>
          <a:off x="235926" y="1549660"/>
          <a:ext cx="11376153" cy="5212080"/>
        </p:xfrm>
        <a:graphic>
          <a:graphicData uri="http://schemas.openxmlformats.org/drawingml/2006/table">
            <a:tbl>
              <a:tblPr firstRow="1" bandRow="1">
                <a:tableStyleId>{5C22544A-7EE6-4342-B048-85BDC9FD1C3A}</a:tableStyleId>
              </a:tblPr>
              <a:tblGrid>
                <a:gridCol w="3125839">
                  <a:extLst>
                    <a:ext uri="{9D8B030D-6E8A-4147-A177-3AD203B41FA5}">
                      <a16:colId xmlns:a16="http://schemas.microsoft.com/office/drawing/2014/main" val="3473264363"/>
                    </a:ext>
                  </a:extLst>
                </a:gridCol>
                <a:gridCol w="4719918">
                  <a:extLst>
                    <a:ext uri="{9D8B030D-6E8A-4147-A177-3AD203B41FA5}">
                      <a16:colId xmlns:a16="http://schemas.microsoft.com/office/drawing/2014/main" val="1731988129"/>
                    </a:ext>
                  </a:extLst>
                </a:gridCol>
                <a:gridCol w="3530396">
                  <a:extLst>
                    <a:ext uri="{9D8B030D-6E8A-4147-A177-3AD203B41FA5}">
                      <a16:colId xmlns:a16="http://schemas.microsoft.com/office/drawing/2014/main" val="3409894059"/>
                    </a:ext>
                  </a:extLst>
                </a:gridCol>
              </a:tblGrid>
              <a:tr h="340602">
                <a:tc>
                  <a:txBody>
                    <a:bodyPr/>
                    <a:lstStyle/>
                    <a:p>
                      <a:r>
                        <a:rPr lang="en-US" dirty="0"/>
                        <a:t>Resource</a:t>
                      </a:r>
                    </a:p>
                  </a:txBody>
                  <a:tcPr/>
                </a:tc>
                <a:tc>
                  <a:txBody>
                    <a:bodyPr/>
                    <a:lstStyle/>
                    <a:p>
                      <a:r>
                        <a:rPr lang="en-US" dirty="0"/>
                        <a:t>URL</a:t>
                      </a:r>
                    </a:p>
                  </a:txBody>
                  <a:tcPr/>
                </a:tc>
                <a:tc>
                  <a:txBody>
                    <a:bodyPr/>
                    <a:lstStyle/>
                    <a:p>
                      <a:r>
                        <a:rPr lang="en-US" dirty="0"/>
                        <a:t>Description</a:t>
                      </a:r>
                    </a:p>
                  </a:txBody>
                  <a:tcPr/>
                </a:tc>
                <a:extLst>
                  <a:ext uri="{0D108BD9-81ED-4DB2-BD59-A6C34878D82A}">
                    <a16:rowId xmlns:a16="http://schemas.microsoft.com/office/drawing/2014/main" val="236825831"/>
                  </a:ext>
                </a:extLst>
              </a:tr>
              <a:tr h="2384213">
                <a:tc>
                  <a:txBody>
                    <a:bodyPr/>
                    <a:lstStyle/>
                    <a:p>
                      <a:r>
                        <a:rPr lang="en-US" sz="1800" b="0" i="0" u="sng" strike="noStrike" kern="1200" dirty="0">
                          <a:solidFill>
                            <a:schemeClr val="dk1"/>
                          </a:solidFill>
                          <a:effectLst/>
                          <a:latin typeface="+mn-lt"/>
                          <a:ea typeface="+mn-ea"/>
                          <a:cs typeface="+mn-cs"/>
                          <a:hlinkClick r:id="rId3"/>
                        </a:rPr>
                        <a:t>Accessibility Considerations</a:t>
                      </a:r>
                      <a:r>
                        <a:rPr lang="en-US" sz="1800" b="0" i="0" kern="1200" dirty="0">
                          <a:solidFill>
                            <a:schemeClr val="dk1"/>
                          </a:solidFill>
                          <a:effectLst/>
                          <a:latin typeface="+mn-lt"/>
                          <a:ea typeface="+mn-ea"/>
                          <a:cs typeface="+mn-cs"/>
                        </a:rPr>
                        <a:t> </a:t>
                      </a:r>
                      <a:endParaRPr lang="en-US" dirty="0"/>
                    </a:p>
                  </a:txBody>
                  <a:tcPr/>
                </a:tc>
                <a:tc>
                  <a:txBody>
                    <a:bodyPr/>
                    <a:lstStyle/>
                    <a:p>
                      <a:r>
                        <a:rPr lang="en-US" sz="1800" b="0" i="0" u="sng" strike="noStrike" kern="1200" dirty="0">
                          <a:solidFill>
                            <a:schemeClr val="dk1"/>
                          </a:solidFill>
                          <a:effectLst/>
                          <a:latin typeface="+mn-lt"/>
                          <a:ea typeface="+mn-ea"/>
                          <a:cs typeface="+mn-cs"/>
                          <a:hlinkClick r:id="rId3"/>
                        </a:rPr>
                        <a:t>https://ct.portal.cambiumast.com/resource-item/en/accessibility-considerations</a:t>
                      </a:r>
                      <a:r>
                        <a:rPr lang="en-US" sz="1800" b="0" i="0" kern="1200" dirty="0">
                          <a:solidFill>
                            <a:schemeClr val="dk1"/>
                          </a:solidFill>
                          <a:effectLst/>
                          <a:latin typeface="+mn-lt"/>
                          <a:ea typeface="+mn-ea"/>
                          <a:cs typeface="+mn-cs"/>
                        </a:rPr>
                        <a:t> </a:t>
                      </a:r>
                      <a:endParaRPr lang="en-US" dirty="0"/>
                    </a:p>
                  </a:txBody>
                  <a:tcPr/>
                </a:tc>
                <a:tc>
                  <a:txBody>
                    <a:bodyPr/>
                    <a:lstStyle/>
                    <a:p>
                      <a:r>
                        <a:rPr lang="en-US" sz="1800" b="0" i="0" kern="1200" dirty="0">
                          <a:solidFill>
                            <a:schemeClr val="dk1"/>
                          </a:solidFill>
                          <a:effectLst/>
                          <a:latin typeface="+mn-lt"/>
                          <a:ea typeface="+mn-ea"/>
                          <a:cs typeface="+mn-cs"/>
                        </a:rPr>
                        <a:t>This resource addresses accessibility needs for statewide assessments, including accessibility tools that can be incorporated in the instructional setting to promote student access and independence in the classroom, when completing assignments, and for school assessments. </a:t>
                      </a:r>
                      <a:endParaRPr lang="en-US" dirty="0"/>
                    </a:p>
                  </a:txBody>
                  <a:tcPr/>
                </a:tc>
                <a:extLst>
                  <a:ext uri="{0D108BD9-81ED-4DB2-BD59-A6C34878D82A}">
                    <a16:rowId xmlns:a16="http://schemas.microsoft.com/office/drawing/2014/main" val="689014478"/>
                  </a:ext>
                </a:extLst>
              </a:tr>
              <a:tr h="2218400">
                <a:tc>
                  <a:txBody>
                    <a:bodyPr/>
                    <a:lstStyle/>
                    <a:p>
                      <a:r>
                        <a:rPr lang="en-US" dirty="0">
                          <a:hlinkClick r:id="rId4"/>
                        </a:rPr>
                        <a:t>CCSSO Questions to Ask When Selecting Accessibility Supports</a:t>
                      </a:r>
                      <a:endParaRPr lang="en-US" dirty="0"/>
                    </a:p>
                  </a:txBody>
                  <a:tcPr/>
                </a:tc>
                <a:tc>
                  <a:txBody>
                    <a:bodyPr/>
                    <a:lstStyle/>
                    <a:p>
                      <a:r>
                        <a:rPr lang="en-US" dirty="0">
                          <a:hlinkClick r:id="rId4"/>
                        </a:rPr>
                        <a:t>https://portal.ct.gov/-/media/sde/student-assessment/special-populations/ccsso_educator-team-accessibility-supports-implementation-and-followup-questionnaires_master.pdf?rev=9c69a7534709410c9b40ed411e8090c4&amp;hash=84026AD06AF4C13E5994BDA2984940A3</a:t>
                      </a:r>
                      <a:endParaRPr lang="en-US" dirty="0"/>
                    </a:p>
                    <a:p>
                      <a:endParaRPr lang="en-US" dirty="0"/>
                    </a:p>
                  </a:txBody>
                  <a:tcPr/>
                </a:tc>
                <a:tc>
                  <a:txBody>
                    <a:bodyPr/>
                    <a:lstStyle/>
                    <a:p>
                      <a:r>
                        <a:rPr lang="en-US" sz="1800" b="0" i="0" kern="1200" dirty="0">
                          <a:solidFill>
                            <a:schemeClr val="dk1"/>
                          </a:solidFill>
                          <a:effectLst/>
                          <a:latin typeface="+mn-lt"/>
                          <a:ea typeface="+mn-ea"/>
                          <a:cs typeface="+mn-cs"/>
                        </a:rPr>
                        <a:t>This resource provides questions that can be used by local educator teams to guide the initial selection of appropriate accessibility supports and to revisit the usefulness of current supports.</a:t>
                      </a:r>
                      <a:endParaRPr lang="en-US" dirty="0"/>
                    </a:p>
                  </a:txBody>
                  <a:tcPr/>
                </a:tc>
                <a:extLst>
                  <a:ext uri="{0D108BD9-81ED-4DB2-BD59-A6C34878D82A}">
                    <a16:rowId xmlns:a16="http://schemas.microsoft.com/office/drawing/2014/main" val="3627383446"/>
                  </a:ext>
                </a:extLst>
              </a:tr>
            </a:tbl>
          </a:graphicData>
        </a:graphic>
      </p:graphicFrame>
    </p:spTree>
    <p:extLst>
      <p:ext uri="{BB962C8B-B14F-4D97-AF65-F5344CB8AC3E}">
        <p14:creationId xmlns:p14="http://schemas.microsoft.com/office/powerpoint/2010/main" val="271963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SDE Performance Office &#10;Special Populations Contact Information">
            <a:extLst>
              <a:ext uri="{FF2B5EF4-FFF2-40B4-BE49-F238E27FC236}">
                <a16:creationId xmlns:a16="http://schemas.microsoft.com/office/drawing/2014/main" id="{82F8130B-B075-BD52-3169-892C28D8ECD6}"/>
              </a:ext>
            </a:extLst>
          </p:cNvPr>
          <p:cNvSpPr>
            <a:spLocks noGrp="1"/>
          </p:cNvSpPr>
          <p:nvPr>
            <p:ph type="title"/>
          </p:nvPr>
        </p:nvSpPr>
        <p:spPr>
          <a:xfrm>
            <a:off x="0" y="0"/>
            <a:ext cx="11525003" cy="1462121"/>
          </a:xfrm>
        </p:spPr>
        <p:txBody>
          <a:bodyPr>
            <a:noAutofit/>
          </a:bodyPr>
          <a:lstStyle/>
          <a:p>
            <a:r>
              <a:rPr lang="en-US" sz="4000" dirty="0">
                <a:solidFill>
                  <a:schemeClr val="accent2"/>
                </a:solidFill>
                <a:latin typeface="Calibri" panose="020F0502020204030204" pitchFamily="34" charset="0"/>
                <a:ea typeface="Calibri" panose="020F0502020204030204" pitchFamily="34" charset="0"/>
                <a:cs typeface="Calibri" panose="020F0502020204030204" pitchFamily="34" charset="0"/>
              </a:rPr>
              <a:t>CSDE Performance Office </a:t>
            </a:r>
            <a:br>
              <a:rPr lang="en-US" sz="4000" dirty="0">
                <a:solidFill>
                  <a:schemeClr val="accent2"/>
                </a:solidFill>
                <a:latin typeface="Calibri" panose="020F0502020204030204" pitchFamily="34" charset="0"/>
                <a:ea typeface="Calibri" panose="020F0502020204030204" pitchFamily="34" charset="0"/>
                <a:cs typeface="Calibri" panose="020F0502020204030204" pitchFamily="34" charset="0"/>
              </a:rPr>
            </a:br>
            <a:r>
              <a:rPr lang="en-US" sz="4000" dirty="0">
                <a:solidFill>
                  <a:schemeClr val="accent2"/>
                </a:solidFill>
                <a:latin typeface="Calibri" panose="020F0502020204030204" pitchFamily="34" charset="0"/>
                <a:ea typeface="Calibri" panose="020F0502020204030204" pitchFamily="34" charset="0"/>
                <a:cs typeface="Calibri" panose="020F0502020204030204" pitchFamily="34" charset="0"/>
              </a:rPr>
              <a:t>Special Populations Contact Information</a:t>
            </a:r>
          </a:p>
        </p:txBody>
      </p:sp>
      <p:graphicFrame>
        <p:nvGraphicFramePr>
          <p:cNvPr id="4" name="Table 3" descr="This table provides the contact information for ">
            <a:extLst>
              <a:ext uri="{FF2B5EF4-FFF2-40B4-BE49-F238E27FC236}">
                <a16:creationId xmlns:a16="http://schemas.microsoft.com/office/drawing/2014/main" id="{327EA20B-369B-EFFA-7C24-F07DD5D1175C}"/>
              </a:ext>
            </a:extLst>
          </p:cNvPr>
          <p:cNvGraphicFramePr>
            <a:graphicFrameLocks noGrp="1"/>
          </p:cNvGraphicFramePr>
          <p:nvPr>
            <p:extLst>
              <p:ext uri="{D42A27DB-BD31-4B8C-83A1-F6EECF244321}">
                <p14:modId xmlns:p14="http://schemas.microsoft.com/office/powerpoint/2010/main" val="2523581143"/>
              </p:ext>
            </p:extLst>
          </p:nvPr>
        </p:nvGraphicFramePr>
        <p:xfrm>
          <a:off x="3185558" y="1569001"/>
          <a:ext cx="5820881" cy="5151120"/>
        </p:xfrm>
        <a:graphic>
          <a:graphicData uri="http://schemas.openxmlformats.org/drawingml/2006/table">
            <a:tbl>
              <a:tblPr firstRow="1" bandRow="1">
                <a:tableStyleId>{5C22544A-7EE6-4342-B048-85BDC9FD1C3A}</a:tableStyleId>
              </a:tblPr>
              <a:tblGrid>
                <a:gridCol w="5820881">
                  <a:extLst>
                    <a:ext uri="{9D8B030D-6E8A-4147-A177-3AD203B41FA5}">
                      <a16:colId xmlns:a16="http://schemas.microsoft.com/office/drawing/2014/main" val="907906314"/>
                    </a:ext>
                  </a:extLst>
                </a:gridCol>
              </a:tblGrid>
              <a:tr h="1235552">
                <a:tc>
                  <a:txBody>
                    <a:bodyPr/>
                    <a:lstStyle/>
                    <a:p>
                      <a:pPr lvl="0" algn="ctr">
                        <a:lnSpc>
                          <a:spcPct val="100000"/>
                        </a:lnSpc>
                        <a:spcBef>
                          <a:spcPts val="0"/>
                        </a:spcBef>
                        <a:spcAft>
                          <a:spcPts val="0"/>
                        </a:spcAft>
                        <a:buNone/>
                      </a:pPr>
                      <a:r>
                        <a:rPr lang="en-US" sz="2000" b="0" i="0" u="none" strike="noStrike" noProof="0">
                          <a:solidFill>
                            <a:srgbClr val="000000"/>
                          </a:solidFill>
                          <a:latin typeface="+mn-lt"/>
                        </a:rPr>
                        <a:t>Abe Krisst</a:t>
                      </a:r>
                    </a:p>
                    <a:p>
                      <a:pPr lvl="0" algn="ctr">
                        <a:lnSpc>
                          <a:spcPct val="100000"/>
                        </a:lnSpc>
                        <a:spcBef>
                          <a:spcPts val="0"/>
                        </a:spcBef>
                        <a:spcAft>
                          <a:spcPts val="0"/>
                        </a:spcAft>
                        <a:buNone/>
                      </a:pPr>
                      <a:r>
                        <a:rPr lang="en-US" sz="2000" b="0" i="0" u="none" strike="noStrike" noProof="0">
                          <a:solidFill>
                            <a:srgbClr val="000000"/>
                          </a:solidFill>
                          <a:latin typeface="+mn-lt"/>
                        </a:rPr>
                        <a:t>Bureau Chief</a:t>
                      </a:r>
                      <a:br>
                        <a:rPr lang="en-US" sz="2000" b="0" i="0" u="none" strike="noStrike" noProof="0">
                          <a:solidFill>
                            <a:srgbClr val="000000"/>
                          </a:solidFill>
                          <a:latin typeface="+mn-lt"/>
                        </a:rPr>
                      </a:br>
                      <a:r>
                        <a:rPr lang="en-US" sz="2000" b="0" i="0" u="none" strike="noStrike" noProof="0">
                          <a:solidFill>
                            <a:srgbClr val="000000"/>
                          </a:solidFill>
                          <a:latin typeface="+mn-lt"/>
                        </a:rPr>
                        <a:t>Connecticut Education – Performance Office</a:t>
                      </a:r>
                      <a:br>
                        <a:rPr lang="en-US" sz="2000" b="0" i="0" u="none" strike="noStrike" noProof="0">
                          <a:solidFill>
                            <a:srgbClr val="000000"/>
                          </a:solidFill>
                          <a:latin typeface="+mn-lt"/>
                        </a:rPr>
                      </a:br>
                      <a:r>
                        <a:rPr lang="en-US" sz="2000" b="0" i="0" u="none" strike="noStrike" noProof="0">
                          <a:solidFill>
                            <a:srgbClr val="000000"/>
                          </a:solidFill>
                          <a:latin typeface="+mn-lt"/>
                        </a:rPr>
                        <a:t>Direct Line: 860-713-6894 </a:t>
                      </a:r>
                    </a:p>
                    <a:p>
                      <a:pPr lvl="0" algn="ctr">
                        <a:lnSpc>
                          <a:spcPct val="100000"/>
                        </a:lnSpc>
                        <a:spcBef>
                          <a:spcPts val="0"/>
                        </a:spcBef>
                        <a:spcAft>
                          <a:spcPts val="0"/>
                        </a:spcAft>
                        <a:buNone/>
                      </a:pPr>
                      <a:r>
                        <a:rPr lang="en-US" sz="2000" b="0" i="0" u="none" strike="noStrike" noProof="0">
                          <a:solidFill>
                            <a:srgbClr val="000000"/>
                          </a:solidFill>
                          <a:latin typeface="+mn-lt"/>
                        </a:rPr>
                        <a:t>Mobile Phone: 860-690-0650</a:t>
                      </a:r>
                      <a:endParaRPr lang="en-US" sz="2000">
                        <a:latin typeface="+mn-lt"/>
                      </a:endParaRPr>
                    </a:p>
                    <a:p>
                      <a:pPr lvl="0" algn="ctr">
                        <a:lnSpc>
                          <a:spcPct val="100000"/>
                        </a:lnSpc>
                        <a:spcBef>
                          <a:spcPts val="0"/>
                        </a:spcBef>
                        <a:spcAft>
                          <a:spcPts val="0"/>
                        </a:spcAft>
                        <a:buNone/>
                      </a:pPr>
                      <a:r>
                        <a:rPr lang="en-US" sz="2000" b="0" i="0" u="none" strike="noStrike" noProof="0">
                          <a:solidFill>
                            <a:srgbClr val="000000"/>
                          </a:solidFill>
                          <a:latin typeface="+mn-lt"/>
                        </a:rPr>
                        <a:t>Email: </a:t>
                      </a:r>
                      <a:r>
                        <a:rPr lang="en-US" sz="2000" b="0" i="0" u="none" strike="noStrike" noProof="0">
                          <a:solidFill>
                            <a:srgbClr val="467886"/>
                          </a:solidFill>
                          <a:latin typeface="+mn-lt"/>
                          <a:hlinkClick r:id="rId3"/>
                        </a:rPr>
                        <a:t>Abe.Krisst@ct.gov</a:t>
                      </a:r>
                      <a:endParaRPr lang="en-US" sz="2000">
                        <a:latin typeface="+mn-lt"/>
                      </a:endParaRPr>
                    </a:p>
                  </a:txBody>
                  <a:tcPr>
                    <a:solidFill>
                      <a:schemeClr val="bg2"/>
                    </a:solidFill>
                  </a:tcPr>
                </a:tc>
                <a:extLst>
                  <a:ext uri="{0D108BD9-81ED-4DB2-BD59-A6C34878D82A}">
                    <a16:rowId xmlns:a16="http://schemas.microsoft.com/office/drawing/2014/main" val="511080106"/>
                  </a:ext>
                </a:extLst>
              </a:tr>
              <a:tr h="1467218">
                <a:tc>
                  <a:txBody>
                    <a:bodyPr/>
                    <a:lstStyle/>
                    <a:p>
                      <a:pPr lvl="0" algn="ctr">
                        <a:lnSpc>
                          <a:spcPct val="100000"/>
                        </a:lnSpc>
                        <a:spcBef>
                          <a:spcPts val="0"/>
                        </a:spcBef>
                        <a:spcAft>
                          <a:spcPts val="0"/>
                        </a:spcAft>
                        <a:buNone/>
                      </a:pPr>
                      <a:r>
                        <a:rPr lang="en-US" sz="2000" b="0" i="0" u="none" strike="noStrike" noProof="0" dirty="0">
                          <a:solidFill>
                            <a:schemeClr val="tx1"/>
                          </a:solidFill>
                          <a:latin typeface="+mn-lt"/>
                        </a:rPr>
                        <a:t>Deirdre Ducharme</a:t>
                      </a:r>
                      <a:endParaRPr lang="en-US" sz="2000" b="0" i="0" u="none" strike="noStrike" noProof="0" dirty="0">
                        <a:latin typeface="+mn-lt"/>
                      </a:endParaRPr>
                    </a:p>
                    <a:p>
                      <a:pPr lvl="0" algn="ctr">
                        <a:lnSpc>
                          <a:spcPct val="100000"/>
                        </a:lnSpc>
                        <a:spcBef>
                          <a:spcPts val="0"/>
                        </a:spcBef>
                        <a:spcAft>
                          <a:spcPts val="0"/>
                        </a:spcAft>
                        <a:buNone/>
                      </a:pPr>
                      <a:r>
                        <a:rPr lang="en-US" sz="2000" b="0" i="0" u="none" strike="noStrike" noProof="0" dirty="0">
                          <a:solidFill>
                            <a:schemeClr val="tx1"/>
                          </a:solidFill>
                          <a:latin typeface="+mn-lt"/>
                        </a:rPr>
                        <a:t>Education Consultant</a:t>
                      </a:r>
                      <a:endParaRPr lang="en-US" sz="2000" b="0" i="0" u="none" strike="noStrike" noProof="0" dirty="0">
                        <a:latin typeface="+mn-lt"/>
                      </a:endParaRPr>
                    </a:p>
                    <a:p>
                      <a:pPr lvl="0" algn="ctr">
                        <a:lnSpc>
                          <a:spcPct val="100000"/>
                        </a:lnSpc>
                        <a:spcBef>
                          <a:spcPts val="0"/>
                        </a:spcBef>
                        <a:spcAft>
                          <a:spcPts val="0"/>
                        </a:spcAft>
                        <a:buNone/>
                      </a:pPr>
                      <a:r>
                        <a:rPr lang="en-US" sz="2000" b="0" i="0" u="none" strike="noStrike" noProof="0" dirty="0">
                          <a:solidFill>
                            <a:schemeClr val="tx1"/>
                          </a:solidFill>
                          <a:latin typeface="+mn-lt"/>
                        </a:rPr>
                        <a:t>Performance Office - Special Populations</a:t>
                      </a:r>
                      <a:endParaRPr lang="en-US" sz="2000" b="0" i="0" u="none" strike="noStrike" noProof="0" dirty="0">
                        <a:latin typeface="+mn-lt"/>
                      </a:endParaRPr>
                    </a:p>
                    <a:p>
                      <a:pPr lvl="0" algn="ctr">
                        <a:lnSpc>
                          <a:spcPct val="100000"/>
                        </a:lnSpc>
                        <a:spcBef>
                          <a:spcPts val="0"/>
                        </a:spcBef>
                        <a:spcAft>
                          <a:spcPts val="0"/>
                        </a:spcAft>
                        <a:buNone/>
                      </a:pPr>
                      <a:r>
                        <a:rPr lang="en-US" sz="2000" b="0" i="0" u="none" strike="noStrike" noProof="0" dirty="0">
                          <a:solidFill>
                            <a:schemeClr val="tx1"/>
                          </a:solidFill>
                          <a:latin typeface="+mn-lt"/>
                        </a:rPr>
                        <a:t>Direct Line: 860-713-6859</a:t>
                      </a:r>
                      <a:endParaRPr lang="en-US" sz="2000" b="0" i="0" u="none" strike="noStrike" noProof="0" dirty="0">
                        <a:latin typeface="+mn-lt"/>
                      </a:endParaRPr>
                    </a:p>
                    <a:p>
                      <a:pPr lvl="0" algn="ctr">
                        <a:lnSpc>
                          <a:spcPct val="100000"/>
                        </a:lnSpc>
                        <a:spcBef>
                          <a:spcPts val="0"/>
                        </a:spcBef>
                        <a:spcAft>
                          <a:spcPts val="0"/>
                        </a:spcAft>
                        <a:buNone/>
                      </a:pPr>
                      <a:r>
                        <a:rPr lang="en-US" sz="2000" b="0" i="0" u="none" strike="noStrike" noProof="0" dirty="0">
                          <a:solidFill>
                            <a:schemeClr val="tx1"/>
                          </a:solidFill>
                          <a:latin typeface="+mn-lt"/>
                        </a:rPr>
                        <a:t>Email: </a:t>
                      </a:r>
                      <a:r>
                        <a:rPr lang="en-US" sz="2000" b="0" i="0" u="none" strike="noStrike" noProof="0" dirty="0">
                          <a:solidFill>
                            <a:schemeClr val="tx1"/>
                          </a:solidFill>
                          <a:latin typeface="+mn-lt"/>
                          <a:hlinkClick r:id="rId4"/>
                        </a:rPr>
                        <a:t>Deirdre.Ducharme@ct.gov</a:t>
                      </a:r>
                      <a:endParaRPr lang="en-US" sz="2000" dirty="0">
                        <a:latin typeface="+mn-lt"/>
                      </a:endParaRPr>
                    </a:p>
                  </a:txBody>
                  <a:tcPr/>
                </a:tc>
                <a:extLst>
                  <a:ext uri="{0D108BD9-81ED-4DB2-BD59-A6C34878D82A}">
                    <a16:rowId xmlns:a16="http://schemas.microsoft.com/office/drawing/2014/main" val="1962101237"/>
                  </a:ext>
                </a:extLst>
              </a:tr>
              <a:tr h="1467218">
                <a:tc>
                  <a:txBody>
                    <a:bodyPr/>
                    <a:lstStyle/>
                    <a:p>
                      <a:pPr lvl="0" algn="ctr">
                        <a:lnSpc>
                          <a:spcPct val="100000"/>
                        </a:lnSpc>
                        <a:spcBef>
                          <a:spcPts val="0"/>
                        </a:spcBef>
                        <a:spcAft>
                          <a:spcPts val="0"/>
                        </a:spcAft>
                        <a:buNone/>
                      </a:pPr>
                      <a:r>
                        <a:rPr lang="en-US" sz="2000" b="0" i="0" u="none" strike="noStrike" noProof="0" dirty="0">
                          <a:solidFill>
                            <a:schemeClr val="tx1"/>
                          </a:solidFill>
                          <a:latin typeface="+mn-lt"/>
                        </a:rPr>
                        <a:t>Katie Seifert</a:t>
                      </a:r>
                      <a:br>
                        <a:rPr lang="en-US" sz="2000" b="0" i="0" u="none" strike="noStrike" noProof="0" dirty="0">
                          <a:solidFill>
                            <a:srgbClr val="000000"/>
                          </a:solidFill>
                          <a:latin typeface="+mn-lt"/>
                        </a:rPr>
                      </a:br>
                      <a:r>
                        <a:rPr lang="en-US" sz="2000" b="0" i="0" u="none" strike="noStrike" noProof="0" dirty="0">
                          <a:solidFill>
                            <a:schemeClr val="tx1"/>
                          </a:solidFill>
                          <a:latin typeface="+mn-lt"/>
                        </a:rPr>
                        <a:t>Associate Education Consultant</a:t>
                      </a:r>
                      <a:endParaRPr lang="en-US" sz="2000" b="0" dirty="0">
                        <a:solidFill>
                          <a:schemeClr val="tx1"/>
                        </a:solidFill>
                        <a:latin typeface="+mn-lt"/>
                      </a:endParaRPr>
                    </a:p>
                    <a:p>
                      <a:pPr lvl="0" algn="ctr">
                        <a:lnSpc>
                          <a:spcPct val="100000"/>
                        </a:lnSpc>
                        <a:spcBef>
                          <a:spcPts val="0"/>
                        </a:spcBef>
                        <a:spcAft>
                          <a:spcPts val="0"/>
                        </a:spcAft>
                        <a:buNone/>
                      </a:pPr>
                      <a:r>
                        <a:rPr lang="en-US" sz="2000" b="0" i="0" u="none" strike="noStrike" noProof="0" dirty="0">
                          <a:solidFill>
                            <a:schemeClr val="tx1"/>
                          </a:solidFill>
                          <a:latin typeface="+mn-lt"/>
                        </a:rPr>
                        <a:t>Performance Office - Special Populations</a:t>
                      </a:r>
                      <a:endParaRPr lang="en-US" sz="2000" b="0" dirty="0">
                        <a:solidFill>
                          <a:schemeClr val="tx1"/>
                        </a:solidFill>
                        <a:latin typeface="+mn-lt"/>
                      </a:endParaRPr>
                    </a:p>
                    <a:p>
                      <a:pPr lvl="0" algn="ctr">
                        <a:lnSpc>
                          <a:spcPct val="100000"/>
                        </a:lnSpc>
                        <a:spcBef>
                          <a:spcPts val="0"/>
                        </a:spcBef>
                        <a:spcAft>
                          <a:spcPts val="0"/>
                        </a:spcAft>
                        <a:buNone/>
                      </a:pPr>
                      <a:r>
                        <a:rPr lang="en-US" sz="2000" b="0" i="0" u="none" strike="noStrike" noProof="0" dirty="0">
                          <a:solidFill>
                            <a:schemeClr val="tx1"/>
                          </a:solidFill>
                          <a:latin typeface="+mn-lt"/>
                        </a:rPr>
                        <a:t>Direct Line: 860-713-6722</a:t>
                      </a:r>
                      <a:endParaRPr lang="en-US" sz="2000" b="0" dirty="0">
                        <a:solidFill>
                          <a:schemeClr val="tx1"/>
                        </a:solidFill>
                        <a:latin typeface="+mn-lt"/>
                      </a:endParaRPr>
                    </a:p>
                    <a:p>
                      <a:pPr lvl="0" algn="ctr">
                        <a:lnSpc>
                          <a:spcPct val="100000"/>
                        </a:lnSpc>
                        <a:spcBef>
                          <a:spcPts val="0"/>
                        </a:spcBef>
                        <a:spcAft>
                          <a:spcPts val="0"/>
                        </a:spcAft>
                        <a:buNone/>
                      </a:pPr>
                      <a:r>
                        <a:rPr lang="en-US" sz="2000" b="0" i="0" u="none" strike="noStrike" noProof="0" dirty="0">
                          <a:solidFill>
                            <a:schemeClr val="tx1"/>
                          </a:solidFill>
                          <a:latin typeface="+mn-lt"/>
                        </a:rPr>
                        <a:t>Email: </a:t>
                      </a:r>
                      <a:r>
                        <a:rPr lang="en-US" sz="2000" b="0" i="0" u="sng" strike="noStrike" noProof="0" dirty="0">
                          <a:solidFill>
                            <a:srgbClr val="1E72C7"/>
                          </a:solidFill>
                          <a:latin typeface="+mn-lt"/>
                          <a:hlinkClick r:id="rId5">
                            <a:extLst>
                              <a:ext uri="{A12FA001-AC4F-418D-AE19-62706E023703}">
                                <ahyp:hlinkClr xmlns:ahyp="http://schemas.microsoft.com/office/drawing/2018/hyperlinkcolor" val="tx"/>
                              </a:ext>
                            </a:extLst>
                          </a:hlinkClick>
                        </a:rPr>
                        <a:t>Katherine.Seifert@ct.gov</a:t>
                      </a:r>
                      <a:r>
                        <a:rPr lang="en-US" sz="2000" b="0" i="0" u="none" strike="noStrike" noProof="0" dirty="0">
                          <a:solidFill>
                            <a:srgbClr val="1E72C7"/>
                          </a:solidFill>
                          <a:latin typeface="+mn-lt"/>
                        </a:rPr>
                        <a:t>  </a:t>
                      </a:r>
                      <a:endParaRPr lang="en-US" sz="2000" b="0" dirty="0">
                        <a:solidFill>
                          <a:srgbClr val="1E72C7"/>
                        </a:solidFill>
                        <a:latin typeface="+mn-lt"/>
                      </a:endParaRPr>
                    </a:p>
                  </a:txBody>
                  <a:tcPr/>
                </a:tc>
                <a:extLst>
                  <a:ext uri="{0D108BD9-81ED-4DB2-BD59-A6C34878D82A}">
                    <a16:rowId xmlns:a16="http://schemas.microsoft.com/office/drawing/2014/main" val="2737782947"/>
                  </a:ext>
                </a:extLst>
              </a:tr>
            </a:tbl>
          </a:graphicData>
        </a:graphic>
      </p:graphicFrame>
    </p:spTree>
    <p:extLst>
      <p:ext uri="{BB962C8B-B14F-4D97-AF65-F5344CB8AC3E}">
        <p14:creationId xmlns:p14="http://schemas.microsoft.com/office/powerpoint/2010/main" val="1154689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7F4A-5094-6D89-0515-55F8E697C8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F5BCB3-7A69-F0F8-FE20-BD6E2F5E2630}"/>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35668" y="0"/>
            <a:ext cx="12156332" cy="6881608"/>
          </a:xfrm>
          <a:prstGeom prst="rect">
            <a:avLst/>
          </a:prstGeom>
        </p:spPr>
      </p:pic>
      <p:sp>
        <p:nvSpPr>
          <p:cNvPr id="4" name="Title 3" descr="Thank you!!!!">
            <a:extLst>
              <a:ext uri="{FF2B5EF4-FFF2-40B4-BE49-F238E27FC236}">
                <a16:creationId xmlns:a16="http://schemas.microsoft.com/office/drawing/2014/main" id="{417065AC-DA7F-2848-27FF-626F7ED4003B}"/>
              </a:ext>
              <a:ext uri="{C183D7F6-B498-43B3-948B-1728B52AA6E4}">
                <adec:decorative xmlns:adec="http://schemas.microsoft.com/office/drawing/2017/decorative" val="0"/>
              </a:ext>
            </a:extLst>
          </p:cNvPr>
          <p:cNvSpPr txBox="1">
            <a:spLocks noGrp="1"/>
          </p:cNvSpPr>
          <p:nvPr>
            <p:ph type="title" idx="4294967295"/>
          </p:nvPr>
        </p:nvSpPr>
        <p:spPr>
          <a:xfrm>
            <a:off x="6200920" y="1422320"/>
            <a:ext cx="5438495" cy="3970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Connecticut State Department of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6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1233C-4610-4E9E-EB7E-E772F6F7DF68}"/>
            </a:ext>
          </a:extLst>
        </p:cNvPr>
        <p:cNvGrpSpPr/>
        <p:nvPr/>
      </p:nvGrpSpPr>
      <p:grpSpPr>
        <a:xfrm>
          <a:off x="0" y="0"/>
          <a:ext cx="0" cy="0"/>
          <a:chOff x="0" y="0"/>
          <a:chExt cx="0" cy="0"/>
        </a:xfrm>
      </p:grpSpPr>
      <p:sp>
        <p:nvSpPr>
          <p:cNvPr id="2" name="Title 1" descr="Three-Tier Accessibility Approach">
            <a:extLst>
              <a:ext uri="{FF2B5EF4-FFF2-40B4-BE49-F238E27FC236}">
                <a16:creationId xmlns:a16="http://schemas.microsoft.com/office/drawing/2014/main" id="{EEEBD720-7C7D-ED82-BAC9-1BEB58F43B83}"/>
              </a:ext>
            </a:extLst>
          </p:cNvPr>
          <p:cNvSpPr>
            <a:spLocks noGrp="1"/>
          </p:cNvSpPr>
          <p:nvPr>
            <p:ph type="title"/>
          </p:nvPr>
        </p:nvSpPr>
        <p:spPr>
          <a:xfrm>
            <a:off x="0" y="1"/>
            <a:ext cx="12192000" cy="1425038"/>
          </a:xfrm>
        </p:spPr>
        <p:txBody>
          <a:bodyPr>
            <a:noAutofit/>
          </a:bodyPr>
          <a:lstStyle/>
          <a:p>
            <a:pPr lvl="0">
              <a:lnSpc>
                <a:spcPct val="100000"/>
              </a:lnSpc>
              <a:spcBef>
                <a:spcPts val="0"/>
              </a:spcBef>
              <a:defRPr/>
            </a:pPr>
            <a:r>
              <a:rPr lang="en-US" sz="4000" dirty="0">
                <a:solidFill>
                  <a:schemeClr val="accent2"/>
                </a:solidFill>
                <a:latin typeface="+mn-lt"/>
                <a:cs typeface="Calibri"/>
              </a:rPr>
              <a:t>Three-Tier Accessibility Approach</a:t>
            </a:r>
            <a:endParaRPr kumimoji="0" lang="en-US" sz="4000" b="1" i="0" u="none" strike="noStrike" kern="1200" cap="none" spc="0" normalizeH="0" baseline="0" noProof="0" dirty="0">
              <a:ln>
                <a:noFill/>
              </a:ln>
              <a:solidFill>
                <a:schemeClr val="accent2"/>
              </a:solidFill>
              <a:effectLst/>
              <a:uLnTx/>
              <a:uFillTx/>
              <a:latin typeface="+mn-lt"/>
              <a:ea typeface="Calibri"/>
              <a:cs typeface="Calibri"/>
            </a:endParaRPr>
          </a:p>
        </p:txBody>
      </p:sp>
      <p:pic>
        <p:nvPicPr>
          <p:cNvPr id="3" name="Picture 2" descr="Image of the Three-Tier Accessibility Approach. Tier 1 (which appears at the top of the graphic) is Universal Tools for all Students. Tier 2, which appears under Tier 1, is Designated Supports for some students. Within this category, there are specific language supports available to ELs/MLs. Tier 3, which falls under Tier 2, is Accommodations for students with an IEP or Section 504 Plan. ">
            <a:extLst>
              <a:ext uri="{FF2B5EF4-FFF2-40B4-BE49-F238E27FC236}">
                <a16:creationId xmlns:a16="http://schemas.microsoft.com/office/drawing/2014/main" id="{553C5FE0-6CB2-B95C-2474-945341BAAA1E}"/>
              </a:ext>
            </a:extLst>
          </p:cNvPr>
          <p:cNvPicPr>
            <a:picLocks noChangeAspect="1"/>
          </p:cNvPicPr>
          <p:nvPr/>
        </p:nvPicPr>
        <p:blipFill>
          <a:blip r:embed="rId3"/>
          <a:stretch>
            <a:fillRect/>
          </a:stretch>
        </p:blipFill>
        <p:spPr>
          <a:xfrm>
            <a:off x="2327097" y="1720935"/>
            <a:ext cx="7298817" cy="4187165"/>
          </a:xfrm>
          <a:prstGeom prst="rect">
            <a:avLst/>
          </a:prstGeom>
        </p:spPr>
      </p:pic>
      <p:sp>
        <p:nvSpPr>
          <p:cNvPr id="4" name="Arrow: Left 3">
            <a:extLst>
              <a:ext uri="{FF2B5EF4-FFF2-40B4-BE49-F238E27FC236}">
                <a16:creationId xmlns:a16="http://schemas.microsoft.com/office/drawing/2014/main" id="{8BB05FCD-EAD4-35AA-49A0-F31DED59AA55}"/>
              </a:ext>
              <a:ext uri="{C183D7F6-B498-43B3-948B-1728B52AA6E4}">
                <adec:decorative xmlns:adec="http://schemas.microsoft.com/office/drawing/2017/decorative" val="1"/>
              </a:ext>
            </a:extLst>
          </p:cNvPr>
          <p:cNvSpPr/>
          <p:nvPr/>
        </p:nvSpPr>
        <p:spPr>
          <a:xfrm>
            <a:off x="7966782" y="3345501"/>
            <a:ext cx="2131420" cy="469010"/>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Language supports for ELs/MLs fall within the category of Designated Supports.">
            <a:extLst>
              <a:ext uri="{FF2B5EF4-FFF2-40B4-BE49-F238E27FC236}">
                <a16:creationId xmlns:a16="http://schemas.microsoft.com/office/drawing/2014/main" id="{858C6636-C986-7617-E35A-8032BD2366F6}"/>
              </a:ext>
              <a:ext uri="{C183D7F6-B498-43B3-948B-1728B52AA6E4}">
                <adec:decorative xmlns:adec="http://schemas.microsoft.com/office/drawing/2017/decorative" val="0"/>
              </a:ext>
            </a:extLst>
          </p:cNvPr>
          <p:cNvSpPr txBox="1"/>
          <p:nvPr/>
        </p:nvSpPr>
        <p:spPr>
          <a:xfrm>
            <a:off x="10248039" y="2795176"/>
            <a:ext cx="1581475" cy="1569660"/>
          </a:xfrm>
          <a:prstGeom prst="rect">
            <a:avLst/>
          </a:prstGeom>
          <a:noFill/>
        </p:spPr>
        <p:txBody>
          <a:bodyPr wrap="square" rtlCol="0">
            <a:spAutoFit/>
          </a:bodyPr>
          <a:lstStyle/>
          <a:p>
            <a:pPr algn="ctr"/>
            <a:r>
              <a:rPr lang="en-US" sz="2400" dirty="0">
                <a:latin typeface="Aptos" panose="020B0004020202020204" pitchFamily="34" charset="0"/>
              </a:rPr>
              <a:t>Language Supports for ELs/MLS</a:t>
            </a:r>
          </a:p>
        </p:txBody>
      </p:sp>
      <p:sp>
        <p:nvSpPr>
          <p:cNvPr id="6" name="TextBox 5" descr="The Three-Tier Accessibility Approach is attributed to an adaptation of the following National Center on Educational Outcomes report commissioned and published by CCSSO: Lazarus, S., Goldstone, L., Wheeler, T., Paul, J., Prestridge, S., Sharp, T., Hochstetter, A., and Warren, S. (2021). CCSSO Accessibility Manual: How to Select, Administer, and Evaluate Use  of  Accessibility  Supports  for  Instruction  and Assessment of All Students. The Council of Chief State School Officers  (CCSSO).">
            <a:extLst>
              <a:ext uri="{FF2B5EF4-FFF2-40B4-BE49-F238E27FC236}">
                <a16:creationId xmlns:a16="http://schemas.microsoft.com/office/drawing/2014/main" id="{56677A12-8305-931E-3D7A-E802121C4D36}"/>
              </a:ext>
            </a:extLst>
          </p:cNvPr>
          <p:cNvSpPr txBox="1"/>
          <p:nvPr/>
        </p:nvSpPr>
        <p:spPr>
          <a:xfrm>
            <a:off x="1418724" y="5903893"/>
            <a:ext cx="9354552" cy="954107"/>
          </a:xfrm>
          <a:prstGeom prst="rect">
            <a:avLst/>
          </a:prstGeom>
          <a:noFill/>
        </p:spPr>
        <p:txBody>
          <a:bodyPr wrap="square" rtlCol="0">
            <a:spAutoFit/>
          </a:bodyPr>
          <a:lstStyle/>
          <a:p>
            <a:r>
              <a:rPr lang="en-US" sz="1200" dirty="0">
                <a:effectLst/>
                <a:latin typeface="Aptos" panose="020B0004020202020204" pitchFamily="34" charset="0"/>
                <a:ea typeface="Calibri" panose="020F0502020204030204" pitchFamily="34" charset="0"/>
                <a:cs typeface="Arial" panose="020B0604020202020204" pitchFamily="34" charset="0"/>
              </a:rPr>
              <a:t>This document is an adaptation of the following National Center on Educational Outcomes report</a:t>
            </a:r>
            <a:r>
              <a:rPr lang="en-US" sz="1200" spc="-35"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commissioned</a:t>
            </a:r>
            <a:r>
              <a:rPr lang="en-US" sz="1200" spc="-35"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and</a:t>
            </a:r>
            <a:r>
              <a:rPr lang="en-US" sz="1200" spc="-35"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published</a:t>
            </a:r>
            <a:r>
              <a:rPr lang="en-US" sz="1200" spc="-35"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by</a:t>
            </a:r>
            <a:r>
              <a:rPr lang="en-US" sz="1200" spc="-35"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CCSSO:</a:t>
            </a:r>
            <a:r>
              <a:rPr lang="en-US" sz="1200" spc="-2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Lazarus,</a:t>
            </a:r>
            <a:r>
              <a:rPr lang="en-US" sz="1200" spc="-35"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S.,</a:t>
            </a:r>
            <a:r>
              <a:rPr lang="en-US" sz="1200" spc="-2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Goldstone,</a:t>
            </a:r>
            <a:r>
              <a:rPr lang="en-US" sz="1200" spc="-35" dirty="0">
                <a:effectLst/>
                <a:latin typeface="Aptos" panose="020B0004020202020204" pitchFamily="34" charset="0"/>
                <a:ea typeface="Calibri" panose="020F0502020204030204" pitchFamily="34" charset="0"/>
                <a:cs typeface="Arial" panose="020B0604020202020204" pitchFamily="34" charset="0"/>
              </a:rPr>
              <a:t> </a:t>
            </a:r>
            <a:r>
              <a:rPr lang="en-US" sz="1200" spc="10" dirty="0">
                <a:effectLst/>
                <a:latin typeface="Aptos" panose="020B0004020202020204" pitchFamily="34" charset="0"/>
                <a:ea typeface="Calibri" panose="020F0502020204030204" pitchFamily="34" charset="0"/>
                <a:cs typeface="Arial" panose="020B0604020202020204" pitchFamily="34" charset="0"/>
              </a:rPr>
              <a:t>L.,</a:t>
            </a:r>
            <a:r>
              <a:rPr lang="en-US" sz="1200" spc="-2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Wheeler,</a:t>
            </a:r>
            <a:r>
              <a:rPr lang="en-US" sz="1200" spc="-35"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T.,</a:t>
            </a:r>
            <a:r>
              <a:rPr lang="en-US" sz="1200" spc="-2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Paul, J.,</a:t>
            </a:r>
            <a:r>
              <a:rPr lang="en-US" sz="1200" spc="-3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Prestridge,</a:t>
            </a:r>
            <a:r>
              <a:rPr lang="en-US" sz="1200" spc="-4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S.,</a:t>
            </a:r>
            <a:r>
              <a:rPr lang="en-US" sz="1200" spc="-3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Sharp,</a:t>
            </a:r>
            <a:r>
              <a:rPr lang="en-US" sz="1200" spc="-4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T.,</a:t>
            </a:r>
            <a:r>
              <a:rPr lang="en-US" sz="1200" spc="-3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Hochstetter,</a:t>
            </a:r>
            <a:r>
              <a:rPr lang="en-US" sz="1200" spc="-40" dirty="0">
                <a:effectLst/>
                <a:latin typeface="Aptos" panose="020B0004020202020204" pitchFamily="34" charset="0"/>
                <a:ea typeface="Calibri" panose="020F0502020204030204" pitchFamily="34" charset="0"/>
                <a:cs typeface="Arial" panose="020B0604020202020204" pitchFamily="34" charset="0"/>
              </a:rPr>
              <a:t> </a:t>
            </a:r>
            <a:r>
              <a:rPr lang="en-US" sz="1200" spc="10" dirty="0">
                <a:effectLst/>
                <a:latin typeface="Aptos" panose="020B0004020202020204" pitchFamily="34" charset="0"/>
                <a:ea typeface="Calibri" panose="020F0502020204030204" pitchFamily="34" charset="0"/>
                <a:cs typeface="Arial" panose="020B0604020202020204" pitchFamily="34" charset="0"/>
              </a:rPr>
              <a:t>A.,</a:t>
            </a:r>
            <a:r>
              <a:rPr lang="en-US" sz="1200" spc="-3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and</a:t>
            </a:r>
            <a:r>
              <a:rPr lang="en-US" sz="1200" spc="-4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Warren,</a:t>
            </a:r>
            <a:r>
              <a:rPr lang="en-US" sz="1200" spc="-4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S.</a:t>
            </a:r>
            <a:r>
              <a:rPr lang="en-US" sz="1200" spc="-4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(2021).</a:t>
            </a:r>
            <a:r>
              <a:rPr lang="en-US" sz="1200" spc="-30" dirty="0">
                <a:effectLst/>
                <a:latin typeface="Aptos" panose="020B0004020202020204" pitchFamily="34" charset="0"/>
                <a:ea typeface="Calibri" panose="020F0502020204030204" pitchFamily="34" charset="0"/>
                <a:cs typeface="Arial" panose="020B0604020202020204" pitchFamily="34" charset="0"/>
              </a:rPr>
              <a:t> </a:t>
            </a:r>
            <a:r>
              <a:rPr lang="en-US" sz="1200" i="1" dirty="0">
                <a:effectLst/>
                <a:latin typeface="Aptos" panose="020B0004020202020204" pitchFamily="34" charset="0"/>
                <a:ea typeface="Calibri" panose="020F0502020204030204" pitchFamily="34" charset="0"/>
                <a:cs typeface="Arial" panose="020B0604020202020204" pitchFamily="34" charset="0"/>
              </a:rPr>
              <a:t>CCSSO</a:t>
            </a:r>
            <a:r>
              <a:rPr lang="en-US" sz="1200" i="1" spc="5" dirty="0">
                <a:effectLst/>
                <a:latin typeface="Aptos" panose="020B0004020202020204" pitchFamily="34" charset="0"/>
                <a:ea typeface="Calibri" panose="020F0502020204030204" pitchFamily="34" charset="0"/>
                <a:cs typeface="Arial" panose="020B0604020202020204" pitchFamily="34" charset="0"/>
              </a:rPr>
              <a:t> </a:t>
            </a:r>
            <a:r>
              <a:rPr lang="en-US" sz="1200" i="1" dirty="0">
                <a:effectLst/>
                <a:latin typeface="Aptos" panose="020B0004020202020204" pitchFamily="34" charset="0"/>
                <a:ea typeface="Calibri" panose="020F0502020204030204" pitchFamily="34" charset="0"/>
                <a:cs typeface="Arial" panose="020B0604020202020204" pitchFamily="34" charset="0"/>
              </a:rPr>
              <a:t>Accessibility</a:t>
            </a:r>
            <a:r>
              <a:rPr lang="en-US" sz="1200" i="1" spc="5" dirty="0">
                <a:effectLst/>
                <a:latin typeface="Aptos" panose="020B0004020202020204" pitchFamily="34" charset="0"/>
                <a:ea typeface="Calibri" panose="020F0502020204030204" pitchFamily="34" charset="0"/>
                <a:cs typeface="Arial" panose="020B0604020202020204" pitchFamily="34" charset="0"/>
              </a:rPr>
              <a:t> </a:t>
            </a:r>
            <a:r>
              <a:rPr lang="en-US" sz="1200" i="1" dirty="0">
                <a:effectLst/>
                <a:latin typeface="Aptos" panose="020B0004020202020204" pitchFamily="34" charset="0"/>
                <a:ea typeface="Calibri" panose="020F0502020204030204" pitchFamily="34" charset="0"/>
                <a:cs typeface="Arial" panose="020B0604020202020204" pitchFamily="34" charset="0"/>
              </a:rPr>
              <a:t>Manual: How to Select, Administer, and Evaluate Use  of  Accessibility  Supports  for  Instruction  and Assessment of All Students</a:t>
            </a:r>
            <a:r>
              <a:rPr lang="en-US" sz="1200" dirty="0">
                <a:effectLst/>
                <a:latin typeface="Aptos" panose="020B0004020202020204" pitchFamily="34" charset="0"/>
                <a:ea typeface="Calibri" panose="020F0502020204030204" pitchFamily="34" charset="0"/>
                <a:cs typeface="Arial" panose="020B0604020202020204" pitchFamily="34" charset="0"/>
              </a:rPr>
              <a:t>. The Council of Chief State School Officers </a:t>
            </a:r>
            <a:r>
              <a:rPr lang="en-US" sz="1200" spc="90" dirty="0">
                <a:effectLst/>
                <a:latin typeface="Aptos" panose="020B0004020202020204" pitchFamily="34" charset="0"/>
                <a:ea typeface="Calibri" panose="020F0502020204030204" pitchFamily="34" charset="0"/>
                <a:cs typeface="Arial" panose="020B0604020202020204" pitchFamily="34" charset="0"/>
              </a:rPr>
              <a:t> </a:t>
            </a:r>
            <a:r>
              <a:rPr lang="en-US" sz="1200" dirty="0">
                <a:effectLst/>
                <a:latin typeface="Aptos" panose="020B0004020202020204" pitchFamily="34" charset="0"/>
                <a:ea typeface="Calibri" panose="020F0502020204030204" pitchFamily="34" charset="0"/>
                <a:cs typeface="Arial" panose="020B0604020202020204" pitchFamily="34" charset="0"/>
              </a:rPr>
              <a:t>(CCSSO).</a:t>
            </a:r>
          </a:p>
          <a:p>
            <a:endParaRPr lang="en-US" sz="800" dirty="0"/>
          </a:p>
        </p:txBody>
      </p:sp>
    </p:spTree>
    <p:extLst>
      <p:ext uri="{BB962C8B-B14F-4D97-AF65-F5344CB8AC3E}">
        <p14:creationId xmlns:p14="http://schemas.microsoft.com/office/powerpoint/2010/main" val="292549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marter Balanced/NGSS Accessibility Chart">
            <a:extLst>
              <a:ext uri="{FF2B5EF4-FFF2-40B4-BE49-F238E27FC236}">
                <a16:creationId xmlns:a16="http://schemas.microsoft.com/office/drawing/2014/main" id="{A8A507A3-79EE-1C00-A08F-AEE54C679E94}"/>
              </a:ext>
            </a:extLst>
          </p:cNvPr>
          <p:cNvSpPr>
            <a:spLocks noGrp="1"/>
          </p:cNvSpPr>
          <p:nvPr>
            <p:ph type="title"/>
          </p:nvPr>
        </p:nvSpPr>
        <p:spPr/>
        <p:txBody>
          <a:bodyPr>
            <a:noAutofit/>
          </a:bodyPr>
          <a:lstStyle/>
          <a:p>
            <a:r>
              <a:rPr lang="en-US" sz="4000" dirty="0">
                <a:solidFill>
                  <a:schemeClr val="accent2"/>
                </a:solidFill>
                <a:latin typeface="+mn-lt"/>
              </a:rPr>
              <a:t>Smarter Balanced/NGSS Accessibility Chart</a:t>
            </a:r>
          </a:p>
        </p:txBody>
      </p:sp>
      <p:pic>
        <p:nvPicPr>
          <p:cNvPr id="5" name="Picture 4" descr="Image of Smarter Balanced/NGSS Accessibility Chart">
            <a:extLst>
              <a:ext uri="{FF2B5EF4-FFF2-40B4-BE49-F238E27FC236}">
                <a16:creationId xmlns:a16="http://schemas.microsoft.com/office/drawing/2014/main" id="{D04F9DDB-BB50-F8ED-811F-DF5C4A5FEEAB}"/>
              </a:ext>
            </a:extLst>
          </p:cNvPr>
          <p:cNvPicPr>
            <a:picLocks noChangeAspect="1"/>
          </p:cNvPicPr>
          <p:nvPr/>
        </p:nvPicPr>
        <p:blipFill>
          <a:blip r:embed="rId3"/>
          <a:stretch>
            <a:fillRect/>
          </a:stretch>
        </p:blipFill>
        <p:spPr>
          <a:xfrm>
            <a:off x="2255678" y="1557692"/>
            <a:ext cx="6865519" cy="5156089"/>
          </a:xfrm>
          <a:prstGeom prst="rect">
            <a:avLst/>
          </a:prstGeom>
          <a:ln>
            <a:solidFill>
              <a:schemeClr val="tx1"/>
            </a:solidFill>
          </a:ln>
        </p:spPr>
      </p:pic>
    </p:spTree>
    <p:extLst>
      <p:ext uri="{BB962C8B-B14F-4D97-AF65-F5344CB8AC3E}">
        <p14:creationId xmlns:p14="http://schemas.microsoft.com/office/powerpoint/2010/main" val="410655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F62CC-598F-070F-AC6E-443EF78FD366}"/>
            </a:ext>
          </a:extLst>
        </p:cNvPr>
        <p:cNvGrpSpPr/>
        <p:nvPr/>
      </p:nvGrpSpPr>
      <p:grpSpPr>
        <a:xfrm>
          <a:off x="0" y="0"/>
          <a:ext cx="0" cy="0"/>
          <a:chOff x="0" y="0"/>
          <a:chExt cx="0" cy="0"/>
        </a:xfrm>
      </p:grpSpPr>
      <p:sp>
        <p:nvSpPr>
          <p:cNvPr id="2" name="Title 1" descr="Optional Form to Plan Language Supports for EL/MLs">
            <a:extLst>
              <a:ext uri="{FF2B5EF4-FFF2-40B4-BE49-F238E27FC236}">
                <a16:creationId xmlns:a16="http://schemas.microsoft.com/office/drawing/2014/main" id="{E2692E74-B21A-7F33-6376-AE896EE96308}"/>
              </a:ext>
              <a:ext uri="{C183D7F6-B498-43B3-948B-1728B52AA6E4}">
                <adec:decorative xmlns:adec="http://schemas.microsoft.com/office/drawing/2017/decorative" val="0"/>
              </a:ext>
            </a:extLst>
          </p:cNvPr>
          <p:cNvSpPr>
            <a:spLocks noGrp="1"/>
          </p:cNvSpPr>
          <p:nvPr>
            <p:ph type="title"/>
          </p:nvPr>
        </p:nvSpPr>
        <p:spPr>
          <a:xfrm>
            <a:off x="1351722" y="0"/>
            <a:ext cx="9048584" cy="1431411"/>
          </a:xfrm>
        </p:spPr>
        <p:txBody>
          <a:bodyPr>
            <a:noAutofit/>
          </a:bodyPr>
          <a:lstStyle/>
          <a:p>
            <a:pPr lvl="0">
              <a:lnSpc>
                <a:spcPct val="100000"/>
              </a:lnSpc>
              <a:spcBef>
                <a:spcPts val="0"/>
              </a:spcBef>
              <a:defRPr/>
            </a:pPr>
            <a:r>
              <a:rPr lang="en-US" sz="4000" dirty="0">
                <a:solidFill>
                  <a:schemeClr val="accent2"/>
                </a:solidFill>
                <a:latin typeface="+mn-lt"/>
                <a:cs typeface="Arial"/>
              </a:rPr>
              <a:t>Optional Form to Plan Language Supports for EL/MLs</a:t>
            </a:r>
            <a:endParaRPr kumimoji="0" lang="en-US" sz="4000" b="1" i="0" u="none" strike="noStrike" kern="1200" cap="none" spc="0" normalizeH="0" baseline="0" noProof="0" dirty="0">
              <a:ln>
                <a:noFill/>
              </a:ln>
              <a:solidFill>
                <a:schemeClr val="accent2"/>
              </a:solidFill>
              <a:effectLst/>
              <a:uLnTx/>
              <a:uFillTx/>
              <a:latin typeface="+mn-lt"/>
              <a:ea typeface="Calibri"/>
              <a:cs typeface="Calibri"/>
            </a:endParaRPr>
          </a:p>
        </p:txBody>
      </p:sp>
      <p:sp>
        <p:nvSpPr>
          <p:cNvPr id="3" name="TextBox 2">
            <a:extLst>
              <a:ext uri="{FF2B5EF4-FFF2-40B4-BE49-F238E27FC236}">
                <a16:creationId xmlns:a16="http://schemas.microsoft.com/office/drawing/2014/main" id="{323174CB-E2B6-CBCE-9118-11379FB3A423}"/>
              </a:ext>
              <a:ext uri="{C183D7F6-B498-43B3-948B-1728B52AA6E4}">
                <adec:decorative xmlns:adec="http://schemas.microsoft.com/office/drawing/2017/decorative" val="0"/>
              </a:ext>
            </a:extLst>
          </p:cNvPr>
          <p:cNvSpPr txBox="1"/>
          <p:nvPr/>
        </p:nvSpPr>
        <p:spPr>
          <a:xfrm>
            <a:off x="423234" y="1501755"/>
            <a:ext cx="6628079" cy="5262979"/>
          </a:xfrm>
          <a:prstGeom prst="rect">
            <a:avLst/>
          </a:prstGeom>
          <a:noFill/>
        </p:spPr>
        <p:txBody>
          <a:bodyPr wrap="square" rtlCol="0">
            <a:spAutoFit/>
          </a:bodyPr>
          <a:lstStyle/>
          <a:p>
            <a:r>
              <a:rPr lang="en-US" sz="2400" dirty="0"/>
              <a:t>The </a:t>
            </a:r>
            <a:r>
              <a:rPr lang="en-US" sz="2400" b="1" dirty="0">
                <a:solidFill>
                  <a:srgbClr val="595959"/>
                </a:solidFill>
                <a:hlinkClick r:id="rId3"/>
              </a:rPr>
              <a:t>Designated Supports/Accommodations Form</a:t>
            </a:r>
            <a:r>
              <a:rPr lang="en-US" sz="2400" b="1" dirty="0">
                <a:solidFill>
                  <a:srgbClr val="595959"/>
                </a:solidFill>
              </a:rPr>
              <a:t> </a:t>
            </a:r>
            <a:r>
              <a:rPr lang="en-US" sz="2400" dirty="0"/>
              <a:t>provides educator teams with a template for reviewing and choosing embedded and non-embedded accessibility features on Smarter Balanced and NGSS Assessments by subject area (math, ELA, and science). </a:t>
            </a:r>
          </a:p>
          <a:p>
            <a:endParaRPr lang="en-US" sz="2400" dirty="0"/>
          </a:p>
          <a:p>
            <a:r>
              <a:rPr lang="en-US" sz="2400" dirty="0"/>
              <a:t>This resource also includes a listing of:</a:t>
            </a:r>
          </a:p>
          <a:p>
            <a:pPr marL="342900" indent="-342900">
              <a:buFont typeface="Courier New" panose="02070309020205020404" pitchFamily="49" charset="0"/>
              <a:buChar char="o"/>
            </a:pPr>
            <a:r>
              <a:rPr lang="en-US" sz="2400" dirty="0"/>
              <a:t>Accommodations for ELs/MLs dually identified under IDEA or Section 504;</a:t>
            </a:r>
          </a:p>
          <a:p>
            <a:pPr marL="342900" indent="-342900">
              <a:buFont typeface="Courier New" panose="02070309020205020404" pitchFamily="49" charset="0"/>
              <a:buChar char="o"/>
            </a:pPr>
            <a:r>
              <a:rPr lang="en-US" sz="2400" dirty="0"/>
              <a:t>Language supports for ELs/MLs; and</a:t>
            </a:r>
          </a:p>
          <a:p>
            <a:pPr marL="342900" indent="-342900">
              <a:buFont typeface="Courier New" panose="02070309020205020404" pitchFamily="49" charset="0"/>
              <a:buChar char="o"/>
            </a:pPr>
            <a:r>
              <a:rPr lang="en-US" sz="2400" dirty="0"/>
              <a:t>Other Designated supports available to all students based on need and educator team determination with parent/student input.</a:t>
            </a:r>
          </a:p>
        </p:txBody>
      </p:sp>
      <p:pic>
        <p:nvPicPr>
          <p:cNvPr id="4" name="Content Placeholder 2">
            <a:hlinkClick r:id="rId3"/>
            <a:extLst>
              <a:ext uri="{FF2B5EF4-FFF2-40B4-BE49-F238E27FC236}">
                <a16:creationId xmlns:a16="http://schemas.microsoft.com/office/drawing/2014/main" id="{3DD9FAA4-B542-59FF-6B93-34077856EC4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90883" y="1805057"/>
            <a:ext cx="3689103" cy="4745691"/>
          </a:xfrm>
          <a:prstGeom prst="rect">
            <a:avLst/>
          </a:prstGeom>
          <a:ln w="31750">
            <a:solidFill>
              <a:srgbClr val="FFC000"/>
            </a:solidFill>
          </a:ln>
        </p:spPr>
      </p:pic>
      <p:pic>
        <p:nvPicPr>
          <p:cNvPr id="5" name="Graphic 4">
            <a:extLst>
              <a:ext uri="{FF2B5EF4-FFF2-40B4-BE49-F238E27FC236}">
                <a16:creationId xmlns:a16="http://schemas.microsoft.com/office/drawing/2014/main" id="{0D7FA300-5AC0-9874-6D58-19B93916506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64686" y="1346761"/>
            <a:ext cx="914400" cy="914400"/>
          </a:xfrm>
          <a:prstGeom prst="rect">
            <a:avLst/>
          </a:prstGeom>
        </p:spPr>
      </p:pic>
    </p:spTree>
    <p:extLst>
      <p:ext uri="{BB962C8B-B14F-4D97-AF65-F5344CB8AC3E}">
        <p14:creationId xmlns:p14="http://schemas.microsoft.com/office/powerpoint/2010/main" val="16212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93D3F-E2A7-2B92-3F07-070EF331E483}"/>
            </a:ext>
          </a:extLst>
        </p:cNvPr>
        <p:cNvGrpSpPr/>
        <p:nvPr/>
      </p:nvGrpSpPr>
      <p:grpSpPr>
        <a:xfrm>
          <a:off x="0" y="0"/>
          <a:ext cx="0" cy="0"/>
          <a:chOff x="0" y="0"/>
          <a:chExt cx="0" cy="0"/>
        </a:xfrm>
      </p:grpSpPr>
      <p:sp>
        <p:nvSpPr>
          <p:cNvPr id="2" name="Title 1" descr="How to Document Language Supports for EL/MLs">
            <a:extLst>
              <a:ext uri="{FF2B5EF4-FFF2-40B4-BE49-F238E27FC236}">
                <a16:creationId xmlns:a16="http://schemas.microsoft.com/office/drawing/2014/main" id="{AD7BDF45-AF80-4358-FD0B-3CBA1CDABCF7}"/>
              </a:ext>
              <a:ext uri="{C183D7F6-B498-43B3-948B-1728B52AA6E4}">
                <adec:decorative xmlns:adec="http://schemas.microsoft.com/office/drawing/2017/decorative" val="0"/>
              </a:ext>
            </a:extLst>
          </p:cNvPr>
          <p:cNvSpPr>
            <a:spLocks noGrp="1"/>
          </p:cNvSpPr>
          <p:nvPr>
            <p:ph type="title"/>
          </p:nvPr>
        </p:nvSpPr>
        <p:spPr>
          <a:xfrm>
            <a:off x="1407381" y="0"/>
            <a:ext cx="8587410" cy="1413163"/>
          </a:xfrm>
        </p:spPr>
        <p:txBody>
          <a:bodyPr>
            <a:noAutofit/>
          </a:bodyPr>
          <a:lstStyle/>
          <a:p>
            <a:pPr lvl="0">
              <a:lnSpc>
                <a:spcPct val="100000"/>
              </a:lnSpc>
              <a:spcBef>
                <a:spcPts val="0"/>
              </a:spcBef>
              <a:defRPr/>
            </a:pPr>
            <a:r>
              <a:rPr lang="en-US" sz="4000" dirty="0">
                <a:solidFill>
                  <a:schemeClr val="accent2"/>
                </a:solidFill>
                <a:latin typeface="+mn-lt"/>
                <a:cs typeface="Arial"/>
              </a:rPr>
              <a:t>How to Document Language Supports for EL/MLs</a:t>
            </a:r>
            <a:endParaRPr kumimoji="0" lang="en-US" sz="4000" b="1" i="0" u="none" strike="noStrike" kern="1200" cap="none" spc="0" normalizeH="0" baseline="0" noProof="0" dirty="0">
              <a:ln>
                <a:noFill/>
              </a:ln>
              <a:solidFill>
                <a:schemeClr val="accent2"/>
              </a:solidFill>
              <a:effectLst/>
              <a:uLnTx/>
              <a:uFillTx/>
              <a:latin typeface="+mn-lt"/>
              <a:ea typeface="Calibri"/>
              <a:cs typeface="Calibri"/>
            </a:endParaRPr>
          </a:p>
        </p:txBody>
      </p:sp>
      <p:sp>
        <p:nvSpPr>
          <p:cNvPr id="4" name="Content Placeholder 3">
            <a:extLst>
              <a:ext uri="{FF2B5EF4-FFF2-40B4-BE49-F238E27FC236}">
                <a16:creationId xmlns:a16="http://schemas.microsoft.com/office/drawing/2014/main" id="{DAD2A5B1-4012-D428-6AF8-BEC1E10DE8EA}"/>
              </a:ext>
            </a:extLst>
          </p:cNvPr>
          <p:cNvSpPr txBox="1">
            <a:spLocks noGrp="1"/>
          </p:cNvSpPr>
          <p:nvPr>
            <p:ph idx="1"/>
          </p:nvPr>
        </p:nvSpPr>
        <p:spPr>
          <a:xfrm>
            <a:off x="457200" y="1599210"/>
            <a:ext cx="7280275" cy="404213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400" dirty="0">
                <a:latin typeface="+mn-lt"/>
              </a:rPr>
              <a:t>If the student has an IEP or Section 504 Plan, the team should document applicable designated supports and accommodations in CT-SEDS. Accommodations from finalized and implemented plans will sync to TIDE.</a:t>
            </a:r>
          </a:p>
          <a:p>
            <a:pPr marL="285750" indent="-285750">
              <a:buFont typeface="Arial" panose="020B0604020202020204" pitchFamily="34" charset="0"/>
              <a:buChar char="•"/>
            </a:pPr>
            <a:r>
              <a:rPr lang="en-US" sz="2400" dirty="0">
                <a:latin typeface="+mn-lt"/>
              </a:rPr>
              <a:t>Designated supports for students </a:t>
            </a:r>
            <a:r>
              <a:rPr lang="en-US" sz="2400" b="1" dirty="0">
                <a:latin typeface="+mn-lt"/>
              </a:rPr>
              <a:t>without</a:t>
            </a:r>
            <a:r>
              <a:rPr lang="en-US" sz="2400" dirty="0">
                <a:latin typeface="+mn-lt"/>
              </a:rPr>
              <a:t> IEPs/Section504 Plans can be manually entered in TIDE or uploaded as a batch file (remove records for students with documented plans).</a:t>
            </a:r>
          </a:p>
          <a:p>
            <a:r>
              <a:rPr lang="en-US" sz="2400" dirty="0">
                <a:latin typeface="+mn-lt"/>
              </a:rPr>
              <a:t>Refer to the </a:t>
            </a:r>
            <a:r>
              <a:rPr lang="en-US" sz="2400" dirty="0">
                <a:latin typeface="+mn-lt"/>
                <a:hlinkClick r:id="rId3"/>
              </a:rPr>
              <a:t>Documenting Designated Supports and Accommodations in TIDE</a:t>
            </a:r>
            <a:r>
              <a:rPr lang="en-US" sz="2400" dirty="0">
                <a:latin typeface="+mn-lt"/>
              </a:rPr>
              <a:t> brochure for details.</a:t>
            </a:r>
          </a:p>
        </p:txBody>
      </p:sp>
      <p:sp>
        <p:nvSpPr>
          <p:cNvPr id="6" name="Arrow: Right 5">
            <a:extLst>
              <a:ext uri="{FF2B5EF4-FFF2-40B4-BE49-F238E27FC236}">
                <a16:creationId xmlns:a16="http://schemas.microsoft.com/office/drawing/2014/main" id="{70BC1A4D-49D4-3773-D5E1-C4C26CD935BF}"/>
              </a:ext>
              <a:ext uri="{C183D7F6-B498-43B3-948B-1728B52AA6E4}">
                <adec:decorative xmlns:adec="http://schemas.microsoft.com/office/drawing/2017/decorative" val="1"/>
              </a:ext>
            </a:extLst>
          </p:cNvPr>
          <p:cNvSpPr/>
          <p:nvPr/>
        </p:nvSpPr>
        <p:spPr>
          <a:xfrm>
            <a:off x="7487686" y="265429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8AC7DC0-8258-BB3B-3F2F-D67B12C45E7E}"/>
              </a:ext>
              <a:ext uri="{C183D7F6-B498-43B3-948B-1728B52AA6E4}">
                <adec:decorative xmlns:adec="http://schemas.microsoft.com/office/drawing/2017/decorative" val="1"/>
              </a:ext>
            </a:extLst>
          </p:cNvPr>
          <p:cNvSpPr/>
          <p:nvPr/>
        </p:nvSpPr>
        <p:spPr>
          <a:xfrm>
            <a:off x="7487686" y="413773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8">
            <a:extLst>
              <a:ext uri="{FF2B5EF4-FFF2-40B4-BE49-F238E27FC236}">
                <a16:creationId xmlns:a16="http://schemas.microsoft.com/office/drawing/2014/main" id="{844E296F-04E2-95FC-5409-CCB7C0F2215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51712" y="3895422"/>
            <a:ext cx="2486153" cy="2086082"/>
          </a:xfrm>
          <a:prstGeom prst="rect">
            <a:avLst/>
          </a:prstGeom>
          <a:ln>
            <a:solidFill>
              <a:schemeClr val="tx1"/>
            </a:solidFill>
          </a:ln>
        </p:spPr>
      </p:pic>
      <p:pic>
        <p:nvPicPr>
          <p:cNvPr id="12" name="Picture 11">
            <a:extLst>
              <a:ext uri="{FF2B5EF4-FFF2-40B4-BE49-F238E27FC236}">
                <a16:creationId xmlns:a16="http://schemas.microsoft.com/office/drawing/2014/main" id="{4AEB894C-21CF-4B51-8E3A-207B6EFBDA2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751713" y="1688309"/>
            <a:ext cx="2486153" cy="1931967"/>
          </a:xfrm>
          <a:prstGeom prst="rect">
            <a:avLst/>
          </a:prstGeom>
          <a:ln>
            <a:solidFill>
              <a:schemeClr val="tx1"/>
            </a:solidFill>
          </a:ln>
        </p:spPr>
      </p:pic>
    </p:spTree>
    <p:extLst>
      <p:ext uri="{BB962C8B-B14F-4D97-AF65-F5344CB8AC3E}">
        <p14:creationId xmlns:p14="http://schemas.microsoft.com/office/powerpoint/2010/main" val="428433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16E543-4BB7-297F-30A2-4676120799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5508377-15B3-E893-EC0C-5EFD8461B129}"/>
              </a:ext>
              <a:ext uri="{C183D7F6-B498-43B3-948B-1728B52AA6E4}">
                <adec:decorative xmlns:adec="http://schemas.microsoft.com/office/drawing/2017/decorative" val="1"/>
              </a:ext>
            </a:extLst>
          </p:cNvPr>
          <p:cNvPicPr>
            <a:picLocks noChangeAspect="1"/>
          </p:cNvPicPr>
          <p:nvPr/>
        </p:nvPicPr>
        <p:blipFill>
          <a:blip r:embed="rId3"/>
          <a:srcRect t="5128" r="-1" b="12182"/>
          <a:stretch/>
        </p:blipFill>
        <p:spPr>
          <a:xfrm>
            <a:off x="146023" y="1876833"/>
            <a:ext cx="4278060" cy="2831646"/>
          </a:xfrm>
          <a:prstGeom prst="rect">
            <a:avLst/>
          </a:prstGeom>
        </p:spPr>
      </p:pic>
      <p:sp>
        <p:nvSpPr>
          <p:cNvPr id="4" name="Title 3" descr="What type of language supports are available for Smarter Balanced and NGSS Assessments?&#10;&#10;">
            <a:extLst>
              <a:ext uri="{FF2B5EF4-FFF2-40B4-BE49-F238E27FC236}">
                <a16:creationId xmlns:a16="http://schemas.microsoft.com/office/drawing/2014/main" id="{5E4914CE-6F5C-F2C5-CB19-F37477945E45}"/>
              </a:ext>
            </a:extLst>
          </p:cNvPr>
          <p:cNvSpPr txBox="1">
            <a:spLocks noGrp="1"/>
          </p:cNvSpPr>
          <p:nvPr>
            <p:ph type="title" idx="4294967295"/>
          </p:nvPr>
        </p:nvSpPr>
        <p:spPr>
          <a:xfrm>
            <a:off x="3503221" y="2026784"/>
            <a:ext cx="7843896" cy="32316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dirty="0">
                <a:solidFill>
                  <a:schemeClr val="accent2"/>
                </a:solidFill>
                <a:latin typeface="Aptos"/>
                <a:ea typeface="Calibri"/>
                <a:cs typeface="Calibri"/>
              </a:rPr>
              <a:t>What type of language supports are available for Smarter Balanced and NGSS Assessments?</a:t>
            </a:r>
            <a:br>
              <a:rPr lang="en-US" dirty="0">
                <a:solidFill>
                  <a:schemeClr val="accent2"/>
                </a:solidFill>
                <a:latin typeface="Aptos"/>
                <a:ea typeface="Calibri"/>
                <a:cs typeface="Calibri"/>
              </a:rPr>
            </a:br>
            <a:endParaRPr kumimoji="0" lang="en-US" sz="28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337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E59A-E5D0-A3E2-B30D-5C1450D69239}"/>
            </a:ext>
          </a:extLst>
        </p:cNvPr>
        <p:cNvGrpSpPr/>
        <p:nvPr/>
      </p:nvGrpSpPr>
      <p:grpSpPr>
        <a:xfrm>
          <a:off x="0" y="0"/>
          <a:ext cx="0" cy="0"/>
          <a:chOff x="0" y="0"/>
          <a:chExt cx="0" cy="0"/>
        </a:xfrm>
      </p:grpSpPr>
      <p:sp>
        <p:nvSpPr>
          <p:cNvPr id="2" name="Title 1" descr="1. Translation Glossary Options for &#10;Smarter Balanced Math">
            <a:extLst>
              <a:ext uri="{FF2B5EF4-FFF2-40B4-BE49-F238E27FC236}">
                <a16:creationId xmlns:a16="http://schemas.microsoft.com/office/drawing/2014/main" id="{A2D50B43-A941-CB82-82E9-CD57C97E92E1}"/>
              </a:ext>
            </a:extLst>
          </p:cNvPr>
          <p:cNvSpPr>
            <a:spLocks noGrp="1"/>
          </p:cNvSpPr>
          <p:nvPr>
            <p:ph type="title"/>
          </p:nvPr>
        </p:nvSpPr>
        <p:spPr>
          <a:xfrm>
            <a:off x="1156447" y="365125"/>
            <a:ext cx="8761276" cy="823097"/>
          </a:xfrm>
        </p:spPr>
        <p:txBody>
          <a:bodyPr anchor="ctr">
            <a:noAutofit/>
          </a:bodyPr>
          <a:lstStyle/>
          <a:p>
            <a:pPr lvl="0">
              <a:spcBef>
                <a:spcPts val="0"/>
              </a:spcBef>
              <a:defRPr/>
            </a:pPr>
            <a:r>
              <a:rPr lang="en-US" sz="4000" dirty="0">
                <a:solidFill>
                  <a:schemeClr val="accent2"/>
                </a:solidFill>
                <a:latin typeface="+mn-lt"/>
              </a:rPr>
              <a:t>1. Translation Glossary Options for </a:t>
            </a:r>
            <a:br>
              <a:rPr lang="en-US" sz="4000" dirty="0">
                <a:solidFill>
                  <a:schemeClr val="accent2"/>
                </a:solidFill>
                <a:latin typeface="+mn-lt"/>
              </a:rPr>
            </a:br>
            <a:r>
              <a:rPr lang="en-US" sz="4000" dirty="0">
                <a:solidFill>
                  <a:schemeClr val="accent2"/>
                </a:solidFill>
                <a:latin typeface="+mn-lt"/>
              </a:rPr>
              <a:t>Smarter Balanced Math</a:t>
            </a:r>
          </a:p>
        </p:txBody>
      </p:sp>
      <p:sp>
        <p:nvSpPr>
          <p:cNvPr id="3" name="Content Placeholder 3">
            <a:extLst>
              <a:ext uri="{FF2B5EF4-FFF2-40B4-BE49-F238E27FC236}">
                <a16:creationId xmlns:a16="http://schemas.microsoft.com/office/drawing/2014/main" id="{4ADE7D0B-1970-29F2-E363-09B7A02518FC}"/>
              </a:ext>
            </a:extLst>
          </p:cNvPr>
          <p:cNvSpPr txBox="1">
            <a:spLocks noGrp="1"/>
          </p:cNvSpPr>
          <p:nvPr>
            <p:ph sz="half" idx="1"/>
          </p:nvPr>
        </p:nvSpPr>
        <p:spPr>
          <a:xfrm>
            <a:off x="309282" y="1626889"/>
            <a:ext cx="6831106" cy="4876257"/>
          </a:xfrm>
        </p:spPr>
        <p:txBody>
          <a:bodyPr vert="horz" wrap="square"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2400" dirty="0"/>
              <a:t>A language support provided for selected construct irrelevant math terms. Terms include, but are not limited to, Arabic, Filipino, Korean, Russian, Spanish and Ukrainian.</a:t>
            </a:r>
          </a:p>
          <a:p>
            <a:pPr>
              <a:lnSpc>
                <a:spcPct val="90000"/>
              </a:lnSpc>
            </a:pPr>
            <a:r>
              <a:rPr lang="en-US" sz="2400" dirty="0"/>
              <a:t>Depending on the student’s need, the following combinations can be documented in TIDE:</a:t>
            </a:r>
          </a:p>
          <a:p>
            <a:pPr lvl="1">
              <a:lnSpc>
                <a:spcPct val="90000"/>
              </a:lnSpc>
              <a:buFont typeface="Wingdings" panose="05000000000000000000" pitchFamily="2" charset="2"/>
              <a:buChar char="ü"/>
            </a:pPr>
            <a:r>
              <a:rPr lang="en-US" dirty="0"/>
              <a:t>English Glossary only (default)</a:t>
            </a:r>
          </a:p>
          <a:p>
            <a:pPr lvl="1">
              <a:lnSpc>
                <a:spcPct val="90000"/>
              </a:lnSpc>
              <a:buFont typeface="Wingdings" panose="05000000000000000000" pitchFamily="2" charset="2"/>
              <a:buChar char="ü"/>
            </a:pPr>
            <a:r>
              <a:rPr lang="en-US" dirty="0"/>
              <a:t>One second- language glossary</a:t>
            </a:r>
          </a:p>
          <a:p>
            <a:pPr lvl="1">
              <a:lnSpc>
                <a:spcPct val="90000"/>
              </a:lnSpc>
              <a:buFont typeface="Wingdings" panose="05000000000000000000" pitchFamily="2" charset="2"/>
              <a:buChar char="ü"/>
            </a:pPr>
            <a:r>
              <a:rPr lang="en-US" dirty="0"/>
              <a:t>English and Illustration glossary</a:t>
            </a:r>
          </a:p>
          <a:p>
            <a:pPr lvl="1">
              <a:lnSpc>
                <a:spcPct val="90000"/>
              </a:lnSpc>
              <a:buFont typeface="Wingdings" panose="05000000000000000000" pitchFamily="2" charset="2"/>
              <a:buChar char="ü"/>
            </a:pPr>
            <a:r>
              <a:rPr lang="en-US" dirty="0"/>
              <a:t>English and one-second-language glossary</a:t>
            </a:r>
          </a:p>
          <a:p>
            <a:pPr lvl="1">
              <a:lnSpc>
                <a:spcPct val="90000"/>
              </a:lnSpc>
              <a:buFont typeface="Wingdings" panose="05000000000000000000" pitchFamily="2" charset="2"/>
              <a:buChar char="ü"/>
            </a:pPr>
            <a:r>
              <a:rPr lang="en-US" dirty="0"/>
              <a:t>English, one second language, and Illustration Glossary</a:t>
            </a:r>
          </a:p>
          <a:p>
            <a:pPr marL="0" indent="0">
              <a:lnSpc>
                <a:spcPct val="90000"/>
              </a:lnSpc>
              <a:buFont typeface="Arial" panose="020B0604020202020204" pitchFamily="34" charset="0"/>
              <a:buNone/>
            </a:pPr>
            <a:r>
              <a:rPr lang="en-US" sz="2400" dirty="0">
                <a:hlinkClick r:id="rId3"/>
              </a:rPr>
              <a:t>Translation (Glossary) – Embedded Designated Support</a:t>
            </a:r>
            <a:endParaRPr lang="en-US" sz="2400" dirty="0"/>
          </a:p>
        </p:txBody>
      </p:sp>
      <p:pic>
        <p:nvPicPr>
          <p:cNvPr id="4" name="Picture 3">
            <a:extLst>
              <a:ext uri="{FF2B5EF4-FFF2-40B4-BE49-F238E27FC236}">
                <a16:creationId xmlns:a16="http://schemas.microsoft.com/office/drawing/2014/main" id="{A9739F0E-4E8D-6052-5C12-C5449D00EC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53967" y="1803961"/>
            <a:ext cx="4010719" cy="4876257"/>
          </a:xfrm>
          <a:prstGeom prst="rect">
            <a:avLst/>
          </a:prstGeom>
          <a:noFill/>
          <a:ln w="31750">
            <a:solidFill>
              <a:schemeClr val="accent4"/>
            </a:solidFill>
          </a:ln>
        </p:spPr>
      </p:pic>
      <p:pic>
        <p:nvPicPr>
          <p:cNvPr id="6" name="Graphic 5">
            <a:extLst>
              <a:ext uri="{FF2B5EF4-FFF2-40B4-BE49-F238E27FC236}">
                <a16:creationId xmlns:a16="http://schemas.microsoft.com/office/drawing/2014/main" id="{43164F93-5360-B1E8-9AE2-53AC154AC7E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64686" y="1346761"/>
            <a:ext cx="914400" cy="914400"/>
          </a:xfrm>
          <a:prstGeom prst="rect">
            <a:avLst/>
          </a:prstGeom>
        </p:spPr>
      </p:pic>
    </p:spTree>
    <p:extLst>
      <p:ext uri="{BB962C8B-B14F-4D97-AF65-F5344CB8AC3E}">
        <p14:creationId xmlns:p14="http://schemas.microsoft.com/office/powerpoint/2010/main" val="38284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425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niverseOfOpportunities_template.potx" id="{DA9B7810-D05F-415D-BE88-61560BFB4366}" vid="{9E02503F-8B23-4924-8A9C-2CD576394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835bbd24e974a203930c9d2dda9e37ee">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a52ab9b855127a48c7eef16d359eae5c"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documentManagement>
</p:properties>
</file>

<file path=customXml/itemProps1.xml><?xml version="1.0" encoding="utf-8"?>
<ds:datastoreItem xmlns:ds="http://schemas.openxmlformats.org/officeDocument/2006/customXml" ds:itemID="{E8194EF1-7EA1-4B2F-834E-CB72590FDCC1}">
  <ds:schemaRefs>
    <ds:schemaRef ds:uri="http://schemas.microsoft.com/sharepoint/v3/contenttype/forms"/>
  </ds:schemaRefs>
</ds:datastoreItem>
</file>

<file path=customXml/itemProps2.xml><?xml version="1.0" encoding="utf-8"?>
<ds:datastoreItem xmlns:ds="http://schemas.openxmlformats.org/officeDocument/2006/customXml" ds:itemID="{B321FCF5-5D34-4EC4-AB4F-A4337DC9E441}">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047293-45DF-4A5F-BCBA-10AAB17338B7}">
  <ds:schemaRef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schemas.microsoft.com/sharepoint/v3"/>
    <ds:schemaRef ds:uri="bd8f7d19-50dd-4ca5-833a-f68575fcf434"/>
    <ds:schemaRef ds:uri="3188db64-835f-49dd-a92e-b63c50075c64"/>
    <ds:schemaRef ds:uri="http://purl.org/dc/dcmitype/"/>
  </ds:schemaRefs>
</ds:datastoreItem>
</file>

<file path=docMetadata/LabelInfo.xml><?xml version="1.0" encoding="utf-8"?>
<clbl:labelList xmlns:clbl="http://schemas.microsoft.com/office/2020/mipLabelMetadata">
  <clbl:label id="{118b7cfa-a3dd-48b9-b026-31ff69bb738b}" enabled="0" method="" siteId="{118b7cfa-a3dd-48b9-b026-31ff69bb738b}" removed="1"/>
</clbl:labelList>
</file>

<file path=docProps/app.xml><?xml version="1.0" encoding="utf-8"?>
<Properties xmlns="http://schemas.openxmlformats.org/officeDocument/2006/extended-properties" xmlns:vt="http://schemas.openxmlformats.org/officeDocument/2006/docPropsVTypes">
  <Template>2425 ppt</Template>
  <TotalTime>326</TotalTime>
  <Words>7694</Words>
  <Application>Microsoft Office PowerPoint</Application>
  <PresentationFormat>Widescreen</PresentationFormat>
  <Paragraphs>501</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Aptos ExtraBold</vt:lpstr>
      <vt:lpstr>Arial</vt:lpstr>
      <vt:lpstr>Calibri</vt:lpstr>
      <vt:lpstr>Courier New</vt:lpstr>
      <vt:lpstr>Times New Roman</vt:lpstr>
      <vt:lpstr>Wingdings</vt:lpstr>
      <vt:lpstr>2425 ppt</vt:lpstr>
      <vt:lpstr>      CSDE Learning Series for Planning and Placement Teams and Section 504 Teams    Language Supports for English Learners/Multilingual Learners Participating on Smarter Balanced and Next Generation Science Standards Assessments </vt:lpstr>
      <vt:lpstr>What are language supports and who qualifies?</vt:lpstr>
      <vt:lpstr>Language Supports</vt:lpstr>
      <vt:lpstr>Three-Tier Accessibility Approach</vt:lpstr>
      <vt:lpstr>Smarter Balanced/NGSS Accessibility Chart</vt:lpstr>
      <vt:lpstr>Optional Form to Plan Language Supports for EL/MLs</vt:lpstr>
      <vt:lpstr>How to Document Language Supports for EL/MLs</vt:lpstr>
      <vt:lpstr>What type of language supports are available for Smarter Balanced and NGSS Assessments? </vt:lpstr>
      <vt:lpstr>1. Translation Glossary Options for  Smarter Balanced Math</vt:lpstr>
      <vt:lpstr>Embedded Translation Glossary for Math</vt:lpstr>
      <vt:lpstr>Embedded Illustration Translation Glossary for Math</vt:lpstr>
      <vt:lpstr>Non-Embedded Translation Glossary for Math (Includes Illustration Glossary)</vt:lpstr>
      <vt:lpstr>2. Non-Embedded Simplified Test Directions for Smarter Balanced Assessments</vt:lpstr>
      <vt:lpstr>Non-Embedded Simplified Test Directions for Smarter Balanced Math and ELA</vt:lpstr>
      <vt:lpstr>3. Non-Embedded Translated Test Directions for Smarter Balanced  ELA and Math</vt:lpstr>
      <vt:lpstr>Non-Embedded Translated Test Directions for Smarter Balanced ELA and Math</vt:lpstr>
      <vt:lpstr>4. Non-Embedded Native Language Reader of Test Directions for Smarter Balanced and NGSS Assessments</vt:lpstr>
      <vt:lpstr>Non-Embedded Native Language Reader of Test Directions for Smarter Balanced and NGSS Assessments</vt:lpstr>
      <vt:lpstr>5. Non-Embedded Printed Test Directions in English (Student Version) from the Smarter Balanced and NGSS Test Administration Manuals</vt:lpstr>
      <vt:lpstr>Non-Embedded Printed Test Directions in English (Student Version) from the Test Administration Manuals</vt:lpstr>
      <vt:lpstr>6. Non-Embedded Bilingual Word-to-Word Glossary for NGSS</vt:lpstr>
      <vt:lpstr>Non-Embedded Bilingual Word-to-Word Glossary for NGSS</vt:lpstr>
      <vt:lpstr>Bilingual Word-to-Word Glossary for NGSS</vt:lpstr>
      <vt:lpstr>7. Embedded Spanish Presentation for Math and Science</vt:lpstr>
      <vt:lpstr>Embedded Spanish Presentation for Math and Science</vt:lpstr>
      <vt:lpstr>8. Embedded Text-to-Speech Options for ELA, Math, and Science</vt:lpstr>
      <vt:lpstr>Embedded Text-to Speech Options for ELA, Math, and Science</vt:lpstr>
      <vt:lpstr>Text-to Speech in Spanish for Math and Science</vt:lpstr>
      <vt:lpstr>9. Non-Embedded Read Aloud Options for ELA, Math, and Science</vt:lpstr>
      <vt:lpstr>Non-Embedded Read Aloud Options for ELA, Math, and Science</vt:lpstr>
      <vt:lpstr>10. Separate Setting</vt:lpstr>
      <vt:lpstr>Separate Setting </vt:lpstr>
      <vt:lpstr>Resources</vt:lpstr>
      <vt:lpstr>Resources</vt:lpstr>
      <vt:lpstr>Resources-Continued</vt:lpstr>
      <vt:lpstr>CSDE Performance Office  Special Populations Contact Information</vt:lpstr>
      <vt:lpstr>Thank you!!!!     Connecticut State Department of Education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Appropriate Student Identification and Eligibility Criteria for Participation in the Connecticut Alternate Assessments</dc:title>
  <dc:creator>Ducharme, Deirdre</dc:creator>
  <cp:lastModifiedBy>Ducharme, Deirdre</cp:lastModifiedBy>
  <cp:revision>3</cp:revision>
  <dcterms:created xsi:type="dcterms:W3CDTF">2024-09-30T18:00:31Z</dcterms:created>
  <dcterms:modified xsi:type="dcterms:W3CDTF">2025-09-02T16:07:59Z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