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4"/>
    <p:sldMasterId id="2147483867" r:id="rId5"/>
    <p:sldMasterId id="2147483881" r:id="rId6"/>
    <p:sldMasterId id="2147483895" r:id="rId7"/>
    <p:sldMasterId id="2147483908" r:id="rId8"/>
    <p:sldMasterId id="2147483922" r:id="rId9"/>
  </p:sldMasterIdLst>
  <p:notesMasterIdLst>
    <p:notesMasterId r:id="rId108"/>
  </p:notesMasterIdLst>
  <p:sldIdLst>
    <p:sldId id="1440" r:id="rId10"/>
    <p:sldId id="258" r:id="rId11"/>
    <p:sldId id="1445" r:id="rId12"/>
    <p:sldId id="1441" r:id="rId13"/>
    <p:sldId id="262" r:id="rId14"/>
    <p:sldId id="1444" r:id="rId15"/>
    <p:sldId id="1421" r:id="rId16"/>
    <p:sldId id="265" r:id="rId17"/>
    <p:sldId id="266" r:id="rId18"/>
    <p:sldId id="1008" r:id="rId19"/>
    <p:sldId id="1120" r:id="rId20"/>
    <p:sldId id="1366" r:id="rId21"/>
    <p:sldId id="996" r:id="rId22"/>
    <p:sldId id="1031" r:id="rId23"/>
    <p:sldId id="1032" r:id="rId24"/>
    <p:sldId id="1194" r:id="rId25"/>
    <p:sldId id="1192" r:id="rId26"/>
    <p:sldId id="1381" r:id="rId27"/>
    <p:sldId id="1447" r:id="rId28"/>
    <p:sldId id="1446" r:id="rId29"/>
    <p:sldId id="1382" r:id="rId30"/>
    <p:sldId id="1383" r:id="rId31"/>
    <p:sldId id="1437" r:id="rId32"/>
    <p:sldId id="1006" r:id="rId33"/>
    <p:sldId id="1007" r:id="rId34"/>
    <p:sldId id="1293" r:id="rId35"/>
    <p:sldId id="1253" r:id="rId36"/>
    <p:sldId id="1367" r:id="rId37"/>
    <p:sldId id="1024" r:id="rId38"/>
    <p:sldId id="1422" r:id="rId39"/>
    <p:sldId id="1025" r:id="rId40"/>
    <p:sldId id="1263" r:id="rId41"/>
    <p:sldId id="1264" r:id="rId42"/>
    <p:sldId id="1438" r:id="rId43"/>
    <p:sldId id="1386" r:id="rId44"/>
    <p:sldId id="1448" r:id="rId45"/>
    <p:sldId id="1449" r:id="rId46"/>
    <p:sldId id="1450" r:id="rId47"/>
    <p:sldId id="1451" r:id="rId48"/>
    <p:sldId id="1452" r:id="rId49"/>
    <p:sldId id="1453" r:id="rId50"/>
    <p:sldId id="1454" r:id="rId51"/>
    <p:sldId id="1427" r:id="rId52"/>
    <p:sldId id="1430" r:id="rId53"/>
    <p:sldId id="1431" r:id="rId54"/>
    <p:sldId id="1432" r:id="rId55"/>
    <p:sldId id="1460" r:id="rId56"/>
    <p:sldId id="1457" r:id="rId57"/>
    <p:sldId id="1462" r:id="rId58"/>
    <p:sldId id="1459" r:id="rId59"/>
    <p:sldId id="1461" r:id="rId60"/>
    <p:sldId id="1473" r:id="rId61"/>
    <p:sldId id="1463" r:id="rId62"/>
    <p:sldId id="1464" r:id="rId63"/>
    <p:sldId id="673" r:id="rId64"/>
    <p:sldId id="1465" r:id="rId65"/>
    <p:sldId id="1466" r:id="rId66"/>
    <p:sldId id="1433" r:id="rId67"/>
    <p:sldId id="1434" r:id="rId68"/>
    <p:sldId id="1409" r:id="rId69"/>
    <p:sldId id="1320" r:id="rId70"/>
    <p:sldId id="1428" r:id="rId71"/>
    <p:sldId id="1397" r:id="rId72"/>
    <p:sldId id="1467" r:id="rId73"/>
    <p:sldId id="1429" r:id="rId74"/>
    <p:sldId id="1412" r:id="rId75"/>
    <p:sldId id="1419" r:id="rId76"/>
    <p:sldId id="1414" r:id="rId77"/>
    <p:sldId id="1415" r:id="rId78"/>
    <p:sldId id="1413" r:id="rId79"/>
    <p:sldId id="1468" r:id="rId80"/>
    <p:sldId id="1417" r:id="rId81"/>
    <p:sldId id="994" r:id="rId82"/>
    <p:sldId id="1418" r:id="rId83"/>
    <p:sldId id="1325" r:id="rId84"/>
    <p:sldId id="1326" r:id="rId85"/>
    <p:sldId id="1267" r:id="rId86"/>
    <p:sldId id="1469" r:id="rId87"/>
    <p:sldId id="1269" r:id="rId88"/>
    <p:sldId id="1374" r:id="rId89"/>
    <p:sldId id="1423" r:id="rId90"/>
    <p:sldId id="1470" r:id="rId91"/>
    <p:sldId id="1424" r:id="rId92"/>
    <p:sldId id="1286" r:id="rId93"/>
    <p:sldId id="1425" r:id="rId94"/>
    <p:sldId id="1426" r:id="rId95"/>
    <p:sldId id="1471" r:id="rId96"/>
    <p:sldId id="1372" r:id="rId97"/>
    <p:sldId id="1277" r:id="rId98"/>
    <p:sldId id="1279" r:id="rId99"/>
    <p:sldId id="1284" r:id="rId100"/>
    <p:sldId id="1357" r:id="rId101"/>
    <p:sldId id="1358" r:id="rId102"/>
    <p:sldId id="1270" r:id="rId103"/>
    <p:sldId id="1281" r:id="rId104"/>
    <p:sldId id="1271" r:id="rId105"/>
    <p:sldId id="1278" r:id="rId106"/>
    <p:sldId id="1472" r:id="rId10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DAB78B-55BD-5E3F-1556-DCB3865F5545}" name="Greig, Jeff" initials="GJ" userId="S::jeff.greig@ct.gov::d6716092-a0ab-4965-9775-ace8185b89cd" providerId="AD"/>
  <p188:author id="{3DFC0095-2282-AA22-00F3-E049C29F1948}" name="Ducharme, Deirdre" initials="DD" userId="S::Deirdre.Ducharme@ct.gov::9b1f5df4-d39a-4c88-94a8-b8c4a25e48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0"/>
  <p:cmAuthor id="2" name="Alberino, Cristi" initials="AC" lastIdx="8" clrIdx="1">
    <p:extLst>
      <p:ext uri="{19B8F6BF-5375-455C-9EA6-DF929625EA0E}">
        <p15:presenceInfo xmlns:p15="http://schemas.microsoft.com/office/powerpoint/2012/main" userId="S::Cristi.Alberino@ct.gov::672981b7-3579-4467-a4f8-07fed1688a5f" providerId="AD"/>
      </p:ext>
    </p:extLst>
  </p:cmAuthor>
  <p:cmAuthor id="3" name="Ducharme, Deirdre" initials="DD" lastIdx="9" clrIdx="2">
    <p:extLst>
      <p:ext uri="{19B8F6BF-5375-455C-9EA6-DF929625EA0E}">
        <p15:presenceInfo xmlns:p15="http://schemas.microsoft.com/office/powerpoint/2012/main" userId="S-1-5-21-746137067-854245398-682003330-47763" providerId="AD"/>
      </p:ext>
    </p:extLst>
  </p:cmAuthor>
  <p:cmAuthor id="4" name="Jennifer Chou" initials="JC" lastIdx="3" clrIdx="3">
    <p:extLst>
      <p:ext uri="{19B8F6BF-5375-455C-9EA6-DF929625EA0E}">
        <p15:presenceInfo xmlns:p15="http://schemas.microsoft.com/office/powerpoint/2012/main" userId="S::jennifer.chou@cambiumassessment.com::1497d3c0-2b06-4430-8783-fbf09ce6eb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5DC4D9"/>
    <a:srgbClr val="8CC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CF3EB-3F56-4E36-B754-E073CE1A5A7D}" v="38" dt="2023-01-23T19:21:27.7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27126" autoAdjust="0"/>
  </p:normalViewPr>
  <p:slideViewPr>
    <p:cSldViewPr snapToGrid="0">
      <p:cViewPr varScale="1">
        <p:scale>
          <a:sx n="18" d="100"/>
          <a:sy n="18" d="100"/>
        </p:scale>
        <p:origin x="2680" y="2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theme" Target="theme/theme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2.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tableStyles" Target="tableStyle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notesMaster" Target="notesMasters/notesMaster1.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microsoft.com/office/2016/11/relationships/changesInfo" Target="changesInfos/changesInfo1.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commentAuthors" Target="commentAuthors.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4.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customXml" Target="../customXml/item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microsoft.com/office/2018/10/relationships/authors" Target="authors.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charme, Deirdre" userId="S::deirdre.ducharme@ct.gov::9b1f5df4-d39a-4c88-94a8-b8c4a25e4853" providerId="AD" clId="Web-{50F8B7CE-9810-4910-98C3-0F653D3862CD}"/>
    <pc:docChg chg="modSld">
      <pc:chgData name="Ducharme, Deirdre" userId="S::deirdre.ducharme@ct.gov::9b1f5df4-d39a-4c88-94a8-b8c4a25e4853" providerId="AD" clId="Web-{50F8B7CE-9810-4910-98C3-0F653D3862CD}" dt="2023-01-17T01:51:26.889" v="0"/>
      <pc:docMkLst>
        <pc:docMk/>
      </pc:docMkLst>
      <pc:sldChg chg="delSp">
        <pc:chgData name="Ducharme, Deirdre" userId="S::deirdre.ducharme@ct.gov::9b1f5df4-d39a-4c88-94a8-b8c4a25e4853" providerId="AD" clId="Web-{50F8B7CE-9810-4910-98C3-0F653D3862CD}" dt="2023-01-17T01:51:26.889" v="0"/>
        <pc:sldMkLst>
          <pc:docMk/>
          <pc:sldMk cId="1631770939" sldId="1325"/>
        </pc:sldMkLst>
        <pc:graphicFrameChg chg="del">
          <ac:chgData name="Ducharme, Deirdre" userId="S::deirdre.ducharme@ct.gov::9b1f5df4-d39a-4c88-94a8-b8c4a25e4853" providerId="AD" clId="Web-{50F8B7CE-9810-4910-98C3-0F653D3862CD}" dt="2023-01-17T01:51:26.889" v="0"/>
          <ac:graphicFrameMkLst>
            <pc:docMk/>
            <pc:sldMk cId="1631770939" sldId="1325"/>
            <ac:graphicFrameMk id="2" creationId="{8B1E6727-E40A-FA0A-CF63-9266DE68289A}"/>
          </ac:graphicFrameMkLst>
        </pc:graphicFrameChg>
      </pc:sldChg>
    </pc:docChg>
  </pc:docChgLst>
  <pc:docChgLst>
    <pc:chgData name="Ducharme, Deirdre" userId="9b1f5df4-d39a-4c88-94a8-b8c4a25e4853" providerId="ADAL" clId="{D50BA5F3-4CF8-4264-B0C1-A936F05C974F}"/>
    <pc:docChg chg="undo custSel addSld delSld modSld sldOrd">
      <pc:chgData name="Ducharme, Deirdre" userId="9b1f5df4-d39a-4c88-94a8-b8c4a25e4853" providerId="ADAL" clId="{D50BA5F3-4CF8-4264-B0C1-A936F05C974F}" dt="2023-01-17T01:36:59.354" v="52" actId="20577"/>
      <pc:docMkLst>
        <pc:docMk/>
      </pc:docMkLst>
      <pc:sldChg chg="del">
        <pc:chgData name="Ducharme, Deirdre" userId="9b1f5df4-d39a-4c88-94a8-b8c4a25e4853" providerId="ADAL" clId="{D50BA5F3-4CF8-4264-B0C1-A936F05C974F}" dt="2023-01-17T01:35:22.432" v="7"/>
        <pc:sldMkLst>
          <pc:docMk/>
          <pc:sldMk cId="2177778396" sldId="673"/>
        </pc:sldMkLst>
      </pc:sldChg>
      <pc:sldChg chg="del modNotes">
        <pc:chgData name="Ducharme, Deirdre" userId="9b1f5df4-d39a-4c88-94a8-b8c4a25e4853" providerId="ADAL" clId="{D50BA5F3-4CF8-4264-B0C1-A936F05C974F}" dt="2023-01-17T01:35:26.253" v="9" actId="27636"/>
        <pc:sldMkLst>
          <pc:docMk/>
          <pc:sldMk cId="3232858363" sldId="994"/>
        </pc:sldMkLst>
      </pc:sldChg>
      <pc:sldChg chg="del">
        <pc:chgData name="Ducharme, Deirdre" userId="9b1f5df4-d39a-4c88-94a8-b8c4a25e4853" providerId="ADAL" clId="{D50BA5F3-4CF8-4264-B0C1-A936F05C974F}" dt="2023-01-17T01:35:22.432" v="7"/>
        <pc:sldMkLst>
          <pc:docMk/>
          <pc:sldMk cId="3561706008" sldId="1267"/>
        </pc:sldMkLst>
      </pc:sldChg>
      <pc:sldChg chg="del modNotes">
        <pc:chgData name="Ducharme, Deirdre" userId="9b1f5df4-d39a-4c88-94a8-b8c4a25e4853" providerId="ADAL" clId="{D50BA5F3-4CF8-4264-B0C1-A936F05C974F}" dt="2023-01-17T01:35:26.264" v="10" actId="27636"/>
        <pc:sldMkLst>
          <pc:docMk/>
          <pc:sldMk cId="1591713775" sldId="1269"/>
        </pc:sldMkLst>
      </pc:sldChg>
      <pc:sldChg chg="del">
        <pc:chgData name="Ducharme, Deirdre" userId="9b1f5df4-d39a-4c88-94a8-b8c4a25e4853" providerId="ADAL" clId="{D50BA5F3-4CF8-4264-B0C1-A936F05C974F}" dt="2023-01-17T01:35:22.432" v="7"/>
        <pc:sldMkLst>
          <pc:docMk/>
          <pc:sldMk cId="3821631917" sldId="1270"/>
        </pc:sldMkLst>
      </pc:sldChg>
      <pc:sldChg chg="del">
        <pc:chgData name="Ducharme, Deirdre" userId="9b1f5df4-d39a-4c88-94a8-b8c4a25e4853" providerId="ADAL" clId="{D50BA5F3-4CF8-4264-B0C1-A936F05C974F}" dt="2023-01-17T01:35:22.432" v="7"/>
        <pc:sldMkLst>
          <pc:docMk/>
          <pc:sldMk cId="2195651965" sldId="1271"/>
        </pc:sldMkLst>
      </pc:sldChg>
      <pc:sldChg chg="del">
        <pc:chgData name="Ducharme, Deirdre" userId="9b1f5df4-d39a-4c88-94a8-b8c4a25e4853" providerId="ADAL" clId="{D50BA5F3-4CF8-4264-B0C1-A936F05C974F}" dt="2023-01-17T01:35:22.432" v="7"/>
        <pc:sldMkLst>
          <pc:docMk/>
          <pc:sldMk cId="813229271" sldId="1277"/>
        </pc:sldMkLst>
      </pc:sldChg>
      <pc:sldChg chg="del">
        <pc:chgData name="Ducharme, Deirdre" userId="9b1f5df4-d39a-4c88-94a8-b8c4a25e4853" providerId="ADAL" clId="{D50BA5F3-4CF8-4264-B0C1-A936F05C974F}" dt="2023-01-17T01:35:22.432" v="7"/>
        <pc:sldMkLst>
          <pc:docMk/>
          <pc:sldMk cId="3895667337" sldId="1278"/>
        </pc:sldMkLst>
      </pc:sldChg>
      <pc:sldChg chg="del">
        <pc:chgData name="Ducharme, Deirdre" userId="9b1f5df4-d39a-4c88-94a8-b8c4a25e4853" providerId="ADAL" clId="{D50BA5F3-4CF8-4264-B0C1-A936F05C974F}" dt="2023-01-17T01:35:22.432" v="7"/>
        <pc:sldMkLst>
          <pc:docMk/>
          <pc:sldMk cId="3934892079" sldId="1279"/>
        </pc:sldMkLst>
      </pc:sldChg>
      <pc:sldChg chg="del">
        <pc:chgData name="Ducharme, Deirdre" userId="9b1f5df4-d39a-4c88-94a8-b8c4a25e4853" providerId="ADAL" clId="{D50BA5F3-4CF8-4264-B0C1-A936F05C974F}" dt="2023-01-17T01:35:22.432" v="7"/>
        <pc:sldMkLst>
          <pc:docMk/>
          <pc:sldMk cId="4004810847" sldId="1281"/>
        </pc:sldMkLst>
      </pc:sldChg>
      <pc:sldChg chg="del modNotes">
        <pc:chgData name="Ducharme, Deirdre" userId="9b1f5df4-d39a-4c88-94a8-b8c4a25e4853" providerId="ADAL" clId="{D50BA5F3-4CF8-4264-B0C1-A936F05C974F}" dt="2023-01-17T01:35:26.279" v="12" actId="27636"/>
        <pc:sldMkLst>
          <pc:docMk/>
          <pc:sldMk cId="1600952171" sldId="1284"/>
        </pc:sldMkLst>
      </pc:sldChg>
      <pc:sldChg chg="del modNotes">
        <pc:chgData name="Ducharme, Deirdre" userId="9b1f5df4-d39a-4c88-94a8-b8c4a25e4853" providerId="ADAL" clId="{D50BA5F3-4CF8-4264-B0C1-A936F05C974F}" dt="2023-01-17T01:35:26.264" v="11" actId="27636"/>
        <pc:sldMkLst>
          <pc:docMk/>
          <pc:sldMk cId="3106753904" sldId="1286"/>
        </pc:sldMkLst>
      </pc:sldChg>
      <pc:sldChg chg="del">
        <pc:chgData name="Ducharme, Deirdre" userId="9b1f5df4-d39a-4c88-94a8-b8c4a25e4853" providerId="ADAL" clId="{D50BA5F3-4CF8-4264-B0C1-A936F05C974F}" dt="2023-01-17T01:35:22.432" v="7"/>
        <pc:sldMkLst>
          <pc:docMk/>
          <pc:sldMk cId="3663639290" sldId="1320"/>
        </pc:sldMkLst>
      </pc:sldChg>
      <pc:sldChg chg="del">
        <pc:chgData name="Ducharme, Deirdre" userId="9b1f5df4-d39a-4c88-94a8-b8c4a25e4853" providerId="ADAL" clId="{D50BA5F3-4CF8-4264-B0C1-A936F05C974F}" dt="2023-01-17T01:35:22.432" v="7"/>
        <pc:sldMkLst>
          <pc:docMk/>
          <pc:sldMk cId="1631770939" sldId="1325"/>
        </pc:sldMkLst>
      </pc:sldChg>
      <pc:sldChg chg="del">
        <pc:chgData name="Ducharme, Deirdre" userId="9b1f5df4-d39a-4c88-94a8-b8c4a25e4853" providerId="ADAL" clId="{D50BA5F3-4CF8-4264-B0C1-A936F05C974F}" dt="2023-01-17T01:35:22.432" v="7"/>
        <pc:sldMkLst>
          <pc:docMk/>
          <pc:sldMk cId="3241771232" sldId="1326"/>
        </pc:sldMkLst>
      </pc:sldChg>
      <pc:sldChg chg="del">
        <pc:chgData name="Ducharme, Deirdre" userId="9b1f5df4-d39a-4c88-94a8-b8c4a25e4853" providerId="ADAL" clId="{D50BA5F3-4CF8-4264-B0C1-A936F05C974F}" dt="2023-01-17T01:35:22.432" v="7"/>
        <pc:sldMkLst>
          <pc:docMk/>
          <pc:sldMk cId="961636963" sldId="1357"/>
        </pc:sldMkLst>
      </pc:sldChg>
      <pc:sldChg chg="del">
        <pc:chgData name="Ducharme, Deirdre" userId="9b1f5df4-d39a-4c88-94a8-b8c4a25e4853" providerId="ADAL" clId="{D50BA5F3-4CF8-4264-B0C1-A936F05C974F}" dt="2023-01-17T01:35:22.432" v="7"/>
        <pc:sldMkLst>
          <pc:docMk/>
          <pc:sldMk cId="1668169051" sldId="1358"/>
        </pc:sldMkLst>
      </pc:sldChg>
      <pc:sldChg chg="del">
        <pc:chgData name="Ducharme, Deirdre" userId="9b1f5df4-d39a-4c88-94a8-b8c4a25e4853" providerId="ADAL" clId="{D50BA5F3-4CF8-4264-B0C1-A936F05C974F}" dt="2023-01-17T01:35:22.432" v="7"/>
        <pc:sldMkLst>
          <pc:docMk/>
          <pc:sldMk cId="3458496827" sldId="1372"/>
        </pc:sldMkLst>
      </pc:sldChg>
      <pc:sldChg chg="del">
        <pc:chgData name="Ducharme, Deirdre" userId="9b1f5df4-d39a-4c88-94a8-b8c4a25e4853" providerId="ADAL" clId="{D50BA5F3-4CF8-4264-B0C1-A936F05C974F}" dt="2023-01-17T01:35:22.432" v="7"/>
        <pc:sldMkLst>
          <pc:docMk/>
          <pc:sldMk cId="2153945654" sldId="1374"/>
        </pc:sldMkLst>
      </pc:sldChg>
      <pc:sldChg chg="del">
        <pc:chgData name="Ducharme, Deirdre" userId="9b1f5df4-d39a-4c88-94a8-b8c4a25e4853" providerId="ADAL" clId="{D50BA5F3-4CF8-4264-B0C1-A936F05C974F}" dt="2023-01-17T01:35:22.432" v="7"/>
        <pc:sldMkLst>
          <pc:docMk/>
          <pc:sldMk cId="845829075" sldId="1397"/>
        </pc:sldMkLst>
      </pc:sldChg>
      <pc:sldChg chg="del">
        <pc:chgData name="Ducharme, Deirdre" userId="9b1f5df4-d39a-4c88-94a8-b8c4a25e4853" providerId="ADAL" clId="{D50BA5F3-4CF8-4264-B0C1-A936F05C974F}" dt="2023-01-17T01:35:22.432" v="7"/>
        <pc:sldMkLst>
          <pc:docMk/>
          <pc:sldMk cId="3748016256" sldId="1409"/>
        </pc:sldMkLst>
      </pc:sldChg>
      <pc:sldChg chg="del">
        <pc:chgData name="Ducharme, Deirdre" userId="9b1f5df4-d39a-4c88-94a8-b8c4a25e4853" providerId="ADAL" clId="{D50BA5F3-4CF8-4264-B0C1-A936F05C974F}" dt="2023-01-17T01:35:22.432" v="7"/>
        <pc:sldMkLst>
          <pc:docMk/>
          <pc:sldMk cId="2549730989" sldId="1412"/>
        </pc:sldMkLst>
      </pc:sldChg>
      <pc:sldChg chg="del">
        <pc:chgData name="Ducharme, Deirdre" userId="9b1f5df4-d39a-4c88-94a8-b8c4a25e4853" providerId="ADAL" clId="{D50BA5F3-4CF8-4264-B0C1-A936F05C974F}" dt="2023-01-17T01:35:22.432" v="7"/>
        <pc:sldMkLst>
          <pc:docMk/>
          <pc:sldMk cId="3018381479" sldId="1413"/>
        </pc:sldMkLst>
      </pc:sldChg>
      <pc:sldChg chg="del">
        <pc:chgData name="Ducharme, Deirdre" userId="9b1f5df4-d39a-4c88-94a8-b8c4a25e4853" providerId="ADAL" clId="{D50BA5F3-4CF8-4264-B0C1-A936F05C974F}" dt="2023-01-17T01:35:22.432" v="7"/>
        <pc:sldMkLst>
          <pc:docMk/>
          <pc:sldMk cId="2076218131" sldId="1414"/>
        </pc:sldMkLst>
      </pc:sldChg>
      <pc:sldChg chg="del modNotes">
        <pc:chgData name="Ducharme, Deirdre" userId="9b1f5df4-d39a-4c88-94a8-b8c4a25e4853" providerId="ADAL" clId="{D50BA5F3-4CF8-4264-B0C1-A936F05C974F}" dt="2023-01-17T01:35:26.253" v="8" actId="27636"/>
        <pc:sldMkLst>
          <pc:docMk/>
          <pc:sldMk cId="436275521" sldId="1415"/>
        </pc:sldMkLst>
      </pc:sldChg>
      <pc:sldChg chg="del">
        <pc:chgData name="Ducharme, Deirdre" userId="9b1f5df4-d39a-4c88-94a8-b8c4a25e4853" providerId="ADAL" clId="{D50BA5F3-4CF8-4264-B0C1-A936F05C974F}" dt="2023-01-17T01:35:22.432" v="7"/>
        <pc:sldMkLst>
          <pc:docMk/>
          <pc:sldMk cId="49033576" sldId="1417"/>
        </pc:sldMkLst>
      </pc:sldChg>
      <pc:sldChg chg="del">
        <pc:chgData name="Ducharme, Deirdre" userId="9b1f5df4-d39a-4c88-94a8-b8c4a25e4853" providerId="ADAL" clId="{D50BA5F3-4CF8-4264-B0C1-A936F05C974F}" dt="2023-01-17T01:35:22.432" v="7"/>
        <pc:sldMkLst>
          <pc:docMk/>
          <pc:sldMk cId="1867934692" sldId="1418"/>
        </pc:sldMkLst>
      </pc:sldChg>
      <pc:sldChg chg="del">
        <pc:chgData name="Ducharme, Deirdre" userId="9b1f5df4-d39a-4c88-94a8-b8c4a25e4853" providerId="ADAL" clId="{D50BA5F3-4CF8-4264-B0C1-A936F05C974F}" dt="2023-01-17T01:35:22.432" v="7"/>
        <pc:sldMkLst>
          <pc:docMk/>
          <pc:sldMk cId="711918401" sldId="1419"/>
        </pc:sldMkLst>
      </pc:sldChg>
      <pc:sldChg chg="del">
        <pc:chgData name="Ducharme, Deirdre" userId="9b1f5df4-d39a-4c88-94a8-b8c4a25e4853" providerId="ADAL" clId="{D50BA5F3-4CF8-4264-B0C1-A936F05C974F}" dt="2023-01-17T01:35:22.432" v="7"/>
        <pc:sldMkLst>
          <pc:docMk/>
          <pc:sldMk cId="1572850155" sldId="1423"/>
        </pc:sldMkLst>
      </pc:sldChg>
      <pc:sldChg chg="del">
        <pc:chgData name="Ducharme, Deirdre" userId="9b1f5df4-d39a-4c88-94a8-b8c4a25e4853" providerId="ADAL" clId="{D50BA5F3-4CF8-4264-B0C1-A936F05C974F}" dt="2023-01-17T01:35:22.432" v="7"/>
        <pc:sldMkLst>
          <pc:docMk/>
          <pc:sldMk cId="2175795435" sldId="1424"/>
        </pc:sldMkLst>
      </pc:sldChg>
      <pc:sldChg chg="del">
        <pc:chgData name="Ducharme, Deirdre" userId="9b1f5df4-d39a-4c88-94a8-b8c4a25e4853" providerId="ADAL" clId="{D50BA5F3-4CF8-4264-B0C1-A936F05C974F}" dt="2023-01-17T01:35:22.432" v="7"/>
        <pc:sldMkLst>
          <pc:docMk/>
          <pc:sldMk cId="1790386659" sldId="1425"/>
        </pc:sldMkLst>
      </pc:sldChg>
      <pc:sldChg chg="del">
        <pc:chgData name="Ducharme, Deirdre" userId="9b1f5df4-d39a-4c88-94a8-b8c4a25e4853" providerId="ADAL" clId="{D50BA5F3-4CF8-4264-B0C1-A936F05C974F}" dt="2023-01-17T01:35:22.432" v="7"/>
        <pc:sldMkLst>
          <pc:docMk/>
          <pc:sldMk cId="4147163525" sldId="1426"/>
        </pc:sldMkLst>
      </pc:sldChg>
      <pc:sldChg chg="del">
        <pc:chgData name="Ducharme, Deirdre" userId="9b1f5df4-d39a-4c88-94a8-b8c4a25e4853" providerId="ADAL" clId="{D50BA5F3-4CF8-4264-B0C1-A936F05C974F}" dt="2023-01-17T01:35:22.432" v="7"/>
        <pc:sldMkLst>
          <pc:docMk/>
          <pc:sldMk cId="1722124750" sldId="1428"/>
        </pc:sldMkLst>
      </pc:sldChg>
      <pc:sldChg chg="del">
        <pc:chgData name="Ducharme, Deirdre" userId="9b1f5df4-d39a-4c88-94a8-b8c4a25e4853" providerId="ADAL" clId="{D50BA5F3-4CF8-4264-B0C1-A936F05C974F}" dt="2023-01-17T01:35:22.432" v="7"/>
        <pc:sldMkLst>
          <pc:docMk/>
          <pc:sldMk cId="3364618728" sldId="1429"/>
        </pc:sldMkLst>
      </pc:sldChg>
      <pc:sldChg chg="del">
        <pc:chgData name="Ducharme, Deirdre" userId="9b1f5df4-d39a-4c88-94a8-b8c4a25e4853" providerId="ADAL" clId="{D50BA5F3-4CF8-4264-B0C1-A936F05C974F}" dt="2023-01-17T01:35:22.432" v="7"/>
        <pc:sldMkLst>
          <pc:docMk/>
          <pc:sldMk cId="4133154417" sldId="1433"/>
        </pc:sldMkLst>
      </pc:sldChg>
      <pc:sldChg chg="del">
        <pc:chgData name="Ducharme, Deirdre" userId="9b1f5df4-d39a-4c88-94a8-b8c4a25e4853" providerId="ADAL" clId="{D50BA5F3-4CF8-4264-B0C1-A936F05C974F}" dt="2023-01-17T01:35:22.432" v="7"/>
        <pc:sldMkLst>
          <pc:docMk/>
          <pc:sldMk cId="1749886701" sldId="1434"/>
        </pc:sldMkLst>
      </pc:sldChg>
      <pc:sldChg chg="delSp">
        <pc:chgData name="Ducharme, Deirdre" userId="9b1f5df4-d39a-4c88-94a8-b8c4a25e4853" providerId="ADAL" clId="{D50BA5F3-4CF8-4264-B0C1-A936F05C974F}" dt="2023-01-17T01:35:11.300" v="0"/>
        <pc:sldMkLst>
          <pc:docMk/>
          <pc:sldMk cId="1157820647" sldId="1461"/>
        </pc:sldMkLst>
        <pc:picChg chg="del">
          <ac:chgData name="Ducharme, Deirdre" userId="9b1f5df4-d39a-4c88-94a8-b8c4a25e4853" providerId="ADAL" clId="{D50BA5F3-4CF8-4264-B0C1-A936F05C974F}" dt="2023-01-17T01:35:11.300" v="0"/>
          <ac:picMkLst>
            <pc:docMk/>
            <pc:sldMk cId="1157820647" sldId="1461"/>
            <ac:picMk id="5" creationId="{AD76DCFA-239B-C560-B9D2-E56C1A25AD3E}"/>
          </ac:picMkLst>
        </pc:picChg>
      </pc:sldChg>
      <pc:sldChg chg="del">
        <pc:chgData name="Ducharme, Deirdre" userId="9b1f5df4-d39a-4c88-94a8-b8c4a25e4853" providerId="ADAL" clId="{D50BA5F3-4CF8-4264-B0C1-A936F05C974F}" dt="2023-01-17T01:35:22.432" v="7"/>
        <pc:sldMkLst>
          <pc:docMk/>
          <pc:sldMk cId="3138196366" sldId="1463"/>
        </pc:sldMkLst>
      </pc:sldChg>
      <pc:sldChg chg="del">
        <pc:chgData name="Ducharme, Deirdre" userId="9b1f5df4-d39a-4c88-94a8-b8c4a25e4853" providerId="ADAL" clId="{D50BA5F3-4CF8-4264-B0C1-A936F05C974F}" dt="2023-01-17T01:35:22.432" v="7"/>
        <pc:sldMkLst>
          <pc:docMk/>
          <pc:sldMk cId="1950755335" sldId="1464"/>
        </pc:sldMkLst>
      </pc:sldChg>
      <pc:sldChg chg="del">
        <pc:chgData name="Ducharme, Deirdre" userId="9b1f5df4-d39a-4c88-94a8-b8c4a25e4853" providerId="ADAL" clId="{D50BA5F3-4CF8-4264-B0C1-A936F05C974F}" dt="2023-01-17T01:35:22.432" v="7"/>
        <pc:sldMkLst>
          <pc:docMk/>
          <pc:sldMk cId="2649836411" sldId="1465"/>
        </pc:sldMkLst>
      </pc:sldChg>
      <pc:sldChg chg="del">
        <pc:chgData name="Ducharme, Deirdre" userId="9b1f5df4-d39a-4c88-94a8-b8c4a25e4853" providerId="ADAL" clId="{D50BA5F3-4CF8-4264-B0C1-A936F05C974F}" dt="2023-01-17T01:35:22.432" v="7"/>
        <pc:sldMkLst>
          <pc:docMk/>
          <pc:sldMk cId="2414125163" sldId="1466"/>
        </pc:sldMkLst>
      </pc:sldChg>
      <pc:sldChg chg="del">
        <pc:chgData name="Ducharme, Deirdre" userId="9b1f5df4-d39a-4c88-94a8-b8c4a25e4853" providerId="ADAL" clId="{D50BA5F3-4CF8-4264-B0C1-A936F05C974F}" dt="2023-01-17T01:35:22.432" v="7"/>
        <pc:sldMkLst>
          <pc:docMk/>
          <pc:sldMk cId="239903762" sldId="1467"/>
        </pc:sldMkLst>
      </pc:sldChg>
      <pc:sldChg chg="del">
        <pc:chgData name="Ducharme, Deirdre" userId="9b1f5df4-d39a-4c88-94a8-b8c4a25e4853" providerId="ADAL" clId="{D50BA5F3-4CF8-4264-B0C1-A936F05C974F}" dt="2023-01-17T01:35:22.432" v="7"/>
        <pc:sldMkLst>
          <pc:docMk/>
          <pc:sldMk cId="9304838" sldId="1468"/>
        </pc:sldMkLst>
      </pc:sldChg>
      <pc:sldChg chg="del">
        <pc:chgData name="Ducharme, Deirdre" userId="9b1f5df4-d39a-4c88-94a8-b8c4a25e4853" providerId="ADAL" clId="{D50BA5F3-4CF8-4264-B0C1-A936F05C974F}" dt="2023-01-17T01:35:22.432" v="7"/>
        <pc:sldMkLst>
          <pc:docMk/>
          <pc:sldMk cId="88657247" sldId="1469"/>
        </pc:sldMkLst>
      </pc:sldChg>
      <pc:sldChg chg="del">
        <pc:chgData name="Ducharme, Deirdre" userId="9b1f5df4-d39a-4c88-94a8-b8c4a25e4853" providerId="ADAL" clId="{D50BA5F3-4CF8-4264-B0C1-A936F05C974F}" dt="2023-01-17T01:35:22.432" v="7"/>
        <pc:sldMkLst>
          <pc:docMk/>
          <pc:sldMk cId="1698502747" sldId="1470"/>
        </pc:sldMkLst>
      </pc:sldChg>
      <pc:sldChg chg="del">
        <pc:chgData name="Ducharme, Deirdre" userId="9b1f5df4-d39a-4c88-94a8-b8c4a25e4853" providerId="ADAL" clId="{D50BA5F3-4CF8-4264-B0C1-A936F05C974F}" dt="2023-01-17T01:35:22.432" v="7"/>
        <pc:sldMkLst>
          <pc:docMk/>
          <pc:sldMk cId="4008567277" sldId="1471"/>
        </pc:sldMkLst>
      </pc:sldChg>
      <pc:sldChg chg="del">
        <pc:chgData name="Ducharme, Deirdre" userId="9b1f5df4-d39a-4c88-94a8-b8c4a25e4853" providerId="ADAL" clId="{D50BA5F3-4CF8-4264-B0C1-A936F05C974F}" dt="2023-01-17T01:35:22.432" v="7"/>
        <pc:sldMkLst>
          <pc:docMk/>
          <pc:sldMk cId="3867293035" sldId="1472"/>
        </pc:sldMkLst>
      </pc:sldChg>
      <pc:sldChg chg="modSp add mod ord">
        <pc:chgData name="Ducharme, Deirdre" userId="9b1f5df4-d39a-4c88-94a8-b8c4a25e4853" providerId="ADAL" clId="{D50BA5F3-4CF8-4264-B0C1-A936F05C974F}" dt="2023-01-17T01:36:59.354" v="52" actId="20577"/>
        <pc:sldMkLst>
          <pc:docMk/>
          <pc:sldMk cId="2718084685" sldId="1473"/>
        </pc:sldMkLst>
        <pc:spChg chg="mod">
          <ac:chgData name="Ducharme, Deirdre" userId="9b1f5df4-d39a-4c88-94a8-b8c4a25e4853" providerId="ADAL" clId="{D50BA5F3-4CF8-4264-B0C1-A936F05C974F}" dt="2023-01-17T01:36:59.354" v="52" actId="20577"/>
          <ac:spMkLst>
            <pc:docMk/>
            <pc:sldMk cId="2718084685" sldId="1473"/>
            <ac:spMk id="2" creationId="{00000000-0000-0000-0000-000000000000}"/>
          </ac:spMkLst>
        </pc:spChg>
      </pc:sldChg>
    </pc:docChg>
  </pc:docChgLst>
  <pc:docChgLst>
    <pc:chgData name="Alberino, Cristi" userId="672981b7-3579-4467-a4f8-07fed1688a5f" providerId="ADAL" clId="{FE30034E-7BE5-40B6-B794-E002E5C792DD}"/>
    <pc:docChg chg="undo custSel modSld">
      <pc:chgData name="Alberino, Cristi" userId="672981b7-3579-4467-a4f8-07fed1688a5f" providerId="ADAL" clId="{FE30034E-7BE5-40B6-B794-E002E5C792DD}" dt="2023-01-23T18:29:22.136" v="287" actId="20577"/>
      <pc:docMkLst>
        <pc:docMk/>
      </pc:docMkLst>
      <pc:sldChg chg="modNotes">
        <pc:chgData name="Alberino, Cristi" userId="672981b7-3579-4467-a4f8-07fed1688a5f" providerId="ADAL" clId="{FE30034E-7BE5-40B6-B794-E002E5C792DD}" dt="2023-01-23T18:28:49.364" v="277" actId="6549"/>
        <pc:sldMkLst>
          <pc:docMk/>
          <pc:sldMk cId="4122290937" sldId="258"/>
        </pc:sldMkLst>
      </pc:sldChg>
      <pc:sldChg chg="modNotes">
        <pc:chgData name="Alberino, Cristi" userId="672981b7-3579-4467-a4f8-07fed1688a5f" providerId="ADAL" clId="{FE30034E-7BE5-40B6-B794-E002E5C792DD}" dt="2023-01-23T18:11:31.259" v="42" actId="255"/>
        <pc:sldMkLst>
          <pc:docMk/>
          <pc:sldMk cId="3652817237" sldId="265"/>
        </pc:sldMkLst>
      </pc:sldChg>
      <pc:sldChg chg="modNotes">
        <pc:chgData name="Alberino, Cristi" userId="672981b7-3579-4467-a4f8-07fed1688a5f" providerId="ADAL" clId="{FE30034E-7BE5-40B6-B794-E002E5C792DD}" dt="2023-01-23T18:16:25.995" v="144" actId="20577"/>
        <pc:sldMkLst>
          <pc:docMk/>
          <pc:sldMk cId="278356622" sldId="266"/>
        </pc:sldMkLst>
      </pc:sldChg>
      <pc:sldChg chg="modNotes">
        <pc:chgData name="Alberino, Cristi" userId="672981b7-3579-4467-a4f8-07fed1688a5f" providerId="ADAL" clId="{FE30034E-7BE5-40B6-B794-E002E5C792DD}" dt="2023-01-23T18:17:17.509" v="152" actId="20577"/>
        <pc:sldMkLst>
          <pc:docMk/>
          <pc:sldMk cId="1312167802" sldId="996"/>
        </pc:sldMkLst>
      </pc:sldChg>
      <pc:sldChg chg="modNotes modNotesTx">
        <pc:chgData name="Alberino, Cristi" userId="672981b7-3579-4467-a4f8-07fed1688a5f" providerId="ADAL" clId="{FE30034E-7BE5-40B6-B794-E002E5C792DD}" dt="2023-01-23T18:18:45.618" v="173" actId="6549"/>
        <pc:sldMkLst>
          <pc:docMk/>
          <pc:sldMk cId="4251077197" sldId="1007"/>
        </pc:sldMkLst>
      </pc:sldChg>
      <pc:sldChg chg="modNotes">
        <pc:chgData name="Alberino, Cristi" userId="672981b7-3579-4467-a4f8-07fed1688a5f" providerId="ADAL" clId="{FE30034E-7BE5-40B6-B794-E002E5C792DD}" dt="2023-01-23T18:16:36.819" v="145" actId="20577"/>
        <pc:sldMkLst>
          <pc:docMk/>
          <pc:sldMk cId="2364913750" sldId="1008"/>
        </pc:sldMkLst>
      </pc:sldChg>
      <pc:sldChg chg="modNotes">
        <pc:chgData name="Alberino, Cristi" userId="672981b7-3579-4467-a4f8-07fed1688a5f" providerId="ADAL" clId="{FE30034E-7BE5-40B6-B794-E002E5C792DD}" dt="2023-01-23T18:12:54.197" v="80" actId="6549"/>
        <pc:sldMkLst>
          <pc:docMk/>
          <pc:sldMk cId="2287004633" sldId="1025"/>
        </pc:sldMkLst>
      </pc:sldChg>
      <pc:sldChg chg="modNotes">
        <pc:chgData name="Alberino, Cristi" userId="672981b7-3579-4467-a4f8-07fed1688a5f" providerId="ADAL" clId="{FE30034E-7BE5-40B6-B794-E002E5C792DD}" dt="2023-01-23T18:17:28.900" v="153" actId="2711"/>
        <pc:sldMkLst>
          <pc:docMk/>
          <pc:sldMk cId="3721839515" sldId="1032"/>
        </pc:sldMkLst>
      </pc:sldChg>
      <pc:sldChg chg="modNotes modNotesTx">
        <pc:chgData name="Alberino, Cristi" userId="672981b7-3579-4467-a4f8-07fed1688a5f" providerId="ADAL" clId="{FE30034E-7BE5-40B6-B794-E002E5C792DD}" dt="2023-01-23T18:17:00.355" v="151" actId="20577"/>
        <pc:sldMkLst>
          <pc:docMk/>
          <pc:sldMk cId="1557732479" sldId="1120"/>
        </pc:sldMkLst>
      </pc:sldChg>
      <pc:sldChg chg="modNotes">
        <pc:chgData name="Alberino, Cristi" userId="672981b7-3579-4467-a4f8-07fed1688a5f" providerId="ADAL" clId="{FE30034E-7BE5-40B6-B794-E002E5C792DD}" dt="2023-01-23T18:17:45.191" v="154" actId="20577"/>
        <pc:sldMkLst>
          <pc:docMk/>
          <pc:sldMk cId="2863514541" sldId="1192"/>
        </pc:sldMkLst>
      </pc:sldChg>
      <pc:sldChg chg="modNotes">
        <pc:chgData name="Alberino, Cristi" userId="672981b7-3579-4467-a4f8-07fed1688a5f" providerId="ADAL" clId="{FE30034E-7BE5-40B6-B794-E002E5C792DD}" dt="2023-01-23T18:19:30.014" v="184" actId="20577"/>
        <pc:sldMkLst>
          <pc:docMk/>
          <pc:sldMk cId="2084990273" sldId="1253"/>
        </pc:sldMkLst>
      </pc:sldChg>
      <pc:sldChg chg="modNotes modNotesTx">
        <pc:chgData name="Alberino, Cristi" userId="672981b7-3579-4467-a4f8-07fed1688a5f" providerId="ADAL" clId="{FE30034E-7BE5-40B6-B794-E002E5C792DD}" dt="2023-01-23T18:19:54.394" v="185" actId="2711"/>
        <pc:sldMkLst>
          <pc:docMk/>
          <pc:sldMk cId="3238727442" sldId="1264"/>
        </pc:sldMkLst>
      </pc:sldChg>
      <pc:sldChg chg="modNotes">
        <pc:chgData name="Alberino, Cristi" userId="672981b7-3579-4467-a4f8-07fed1688a5f" providerId="ADAL" clId="{FE30034E-7BE5-40B6-B794-E002E5C792DD}" dt="2023-01-23T18:23:59.974" v="239" actId="404"/>
        <pc:sldMkLst>
          <pc:docMk/>
          <pc:sldMk cId="1591713775" sldId="1269"/>
        </pc:sldMkLst>
      </pc:sldChg>
      <pc:sldChg chg="modNotes">
        <pc:chgData name="Alberino, Cristi" userId="672981b7-3579-4467-a4f8-07fed1688a5f" providerId="ADAL" clId="{FE30034E-7BE5-40B6-B794-E002E5C792DD}" dt="2023-01-23T18:27:10.583" v="272" actId="255"/>
        <pc:sldMkLst>
          <pc:docMk/>
          <pc:sldMk cId="3821631917" sldId="1270"/>
        </pc:sldMkLst>
      </pc:sldChg>
      <pc:sldChg chg="modNotes">
        <pc:chgData name="Alberino, Cristi" userId="672981b7-3579-4467-a4f8-07fed1688a5f" providerId="ADAL" clId="{FE30034E-7BE5-40B6-B794-E002E5C792DD}" dt="2023-01-23T18:26:25.141" v="263" actId="948"/>
        <pc:sldMkLst>
          <pc:docMk/>
          <pc:sldMk cId="3934892079" sldId="1279"/>
        </pc:sldMkLst>
      </pc:sldChg>
      <pc:sldChg chg="modNotes">
        <pc:chgData name="Alberino, Cristi" userId="672981b7-3579-4467-a4f8-07fed1688a5f" providerId="ADAL" clId="{FE30034E-7BE5-40B6-B794-E002E5C792DD}" dt="2023-01-23T18:26:51.010" v="267" actId="255"/>
        <pc:sldMkLst>
          <pc:docMk/>
          <pc:sldMk cId="1600952171" sldId="1284"/>
        </pc:sldMkLst>
      </pc:sldChg>
      <pc:sldChg chg="modNotes">
        <pc:chgData name="Alberino, Cristi" userId="672981b7-3579-4467-a4f8-07fed1688a5f" providerId="ADAL" clId="{FE30034E-7BE5-40B6-B794-E002E5C792DD}" dt="2023-01-23T18:24:49.177" v="248" actId="255"/>
        <pc:sldMkLst>
          <pc:docMk/>
          <pc:sldMk cId="3106753904" sldId="1286"/>
        </pc:sldMkLst>
      </pc:sldChg>
      <pc:sldChg chg="modNotes modNotesTx">
        <pc:chgData name="Alberino, Cristi" userId="672981b7-3579-4467-a4f8-07fed1688a5f" providerId="ADAL" clId="{FE30034E-7BE5-40B6-B794-E002E5C792DD}" dt="2023-01-23T18:19:07.788" v="179" actId="20577"/>
        <pc:sldMkLst>
          <pc:docMk/>
          <pc:sldMk cId="4265605586" sldId="1293"/>
        </pc:sldMkLst>
      </pc:sldChg>
      <pc:sldChg chg="modNotes">
        <pc:chgData name="Alberino, Cristi" userId="672981b7-3579-4467-a4f8-07fed1688a5f" providerId="ADAL" clId="{FE30034E-7BE5-40B6-B794-E002E5C792DD}" dt="2023-01-23T18:12:11.733" v="49" actId="2711"/>
        <pc:sldMkLst>
          <pc:docMk/>
          <pc:sldMk cId="2730774751" sldId="1381"/>
        </pc:sldMkLst>
      </pc:sldChg>
      <pc:sldChg chg="modNotes">
        <pc:chgData name="Alberino, Cristi" userId="672981b7-3579-4467-a4f8-07fed1688a5f" providerId="ADAL" clId="{FE30034E-7BE5-40B6-B794-E002E5C792DD}" dt="2023-01-23T18:22:07.621" v="212" actId="404"/>
        <pc:sldMkLst>
          <pc:docMk/>
          <pc:sldMk cId="2549730989" sldId="1412"/>
        </pc:sldMkLst>
      </pc:sldChg>
      <pc:sldChg chg="modNotes">
        <pc:chgData name="Alberino, Cristi" userId="672981b7-3579-4467-a4f8-07fed1688a5f" providerId="ADAL" clId="{FE30034E-7BE5-40B6-B794-E002E5C792DD}" dt="2023-01-23T18:22:37.843" v="217" actId="139"/>
        <pc:sldMkLst>
          <pc:docMk/>
          <pc:sldMk cId="436275521" sldId="1415"/>
        </pc:sldMkLst>
      </pc:sldChg>
      <pc:sldChg chg="modNotesTx">
        <pc:chgData name="Alberino, Cristi" userId="672981b7-3579-4467-a4f8-07fed1688a5f" providerId="ADAL" clId="{FE30034E-7BE5-40B6-B794-E002E5C792DD}" dt="2023-01-23T18:02:19.573" v="20" actId="33524"/>
        <pc:sldMkLst>
          <pc:docMk/>
          <pc:sldMk cId="49033576" sldId="1417"/>
        </pc:sldMkLst>
      </pc:sldChg>
      <pc:sldChg chg="modNotes modNotesTx">
        <pc:chgData name="Alberino, Cristi" userId="672981b7-3579-4467-a4f8-07fed1688a5f" providerId="ADAL" clId="{FE30034E-7BE5-40B6-B794-E002E5C792DD}" dt="2023-01-23T18:29:22.136" v="287" actId="20577"/>
        <pc:sldMkLst>
          <pc:docMk/>
          <pc:sldMk cId="881253174" sldId="1421"/>
        </pc:sldMkLst>
      </pc:sldChg>
      <pc:sldChg chg="modNotes modNotesTx">
        <pc:chgData name="Alberino, Cristi" userId="672981b7-3579-4467-a4f8-07fed1688a5f" providerId="ADAL" clId="{FE30034E-7BE5-40B6-B794-E002E5C792DD}" dt="2023-01-23T18:24:10.826" v="242" actId="403"/>
        <pc:sldMkLst>
          <pc:docMk/>
          <pc:sldMk cId="1572850155" sldId="1423"/>
        </pc:sldMkLst>
      </pc:sldChg>
      <pc:sldChg chg="modNotes">
        <pc:chgData name="Alberino, Cristi" userId="672981b7-3579-4467-a4f8-07fed1688a5f" providerId="ADAL" clId="{FE30034E-7BE5-40B6-B794-E002E5C792DD}" dt="2023-01-23T18:24:18.890" v="243" actId="404"/>
        <pc:sldMkLst>
          <pc:docMk/>
          <pc:sldMk cId="2175795435" sldId="1424"/>
        </pc:sldMkLst>
      </pc:sldChg>
      <pc:sldChg chg="modNotes">
        <pc:chgData name="Alberino, Cristi" userId="672981b7-3579-4467-a4f8-07fed1688a5f" providerId="ADAL" clId="{FE30034E-7BE5-40B6-B794-E002E5C792DD}" dt="2023-01-23T18:25:02.679" v="249" actId="2711"/>
        <pc:sldMkLst>
          <pc:docMk/>
          <pc:sldMk cId="1790386659" sldId="1425"/>
        </pc:sldMkLst>
      </pc:sldChg>
      <pc:sldChg chg="modNotes">
        <pc:chgData name="Alberino, Cristi" userId="672981b7-3579-4467-a4f8-07fed1688a5f" providerId="ADAL" clId="{FE30034E-7BE5-40B6-B794-E002E5C792DD}" dt="2023-01-23T18:25:14.609" v="251" actId="255"/>
        <pc:sldMkLst>
          <pc:docMk/>
          <pc:sldMk cId="4147163525" sldId="1426"/>
        </pc:sldMkLst>
      </pc:sldChg>
      <pc:sldChg chg="modNotes modNotesTx">
        <pc:chgData name="Alberino, Cristi" userId="672981b7-3579-4467-a4f8-07fed1688a5f" providerId="ADAL" clId="{FE30034E-7BE5-40B6-B794-E002E5C792DD}" dt="2023-01-23T18:13:19.613" v="81" actId="20577"/>
        <pc:sldMkLst>
          <pc:docMk/>
          <pc:sldMk cId="1778452835" sldId="1440"/>
        </pc:sldMkLst>
      </pc:sldChg>
      <pc:sldChg chg="modNotesTx">
        <pc:chgData name="Alberino, Cristi" userId="672981b7-3579-4467-a4f8-07fed1688a5f" providerId="ADAL" clId="{FE30034E-7BE5-40B6-B794-E002E5C792DD}" dt="2023-01-23T17:54:23.071" v="1" actId="20577"/>
        <pc:sldMkLst>
          <pc:docMk/>
          <pc:sldMk cId="3269820915" sldId="1444"/>
        </pc:sldMkLst>
      </pc:sldChg>
      <pc:sldChg chg="modNotes modNotesTx">
        <pc:chgData name="Alberino, Cristi" userId="672981b7-3579-4467-a4f8-07fed1688a5f" providerId="ADAL" clId="{FE30034E-7BE5-40B6-B794-E002E5C792DD}" dt="2023-01-23T18:13:56.318" v="84" actId="20577"/>
        <pc:sldMkLst>
          <pc:docMk/>
          <pc:sldMk cId="2873440870" sldId="1445"/>
        </pc:sldMkLst>
      </pc:sldChg>
      <pc:sldChg chg="modNotes">
        <pc:chgData name="Alberino, Cristi" userId="672981b7-3579-4467-a4f8-07fed1688a5f" providerId="ADAL" clId="{FE30034E-7BE5-40B6-B794-E002E5C792DD}" dt="2023-01-23T18:18:23.434" v="171" actId="20577"/>
        <pc:sldMkLst>
          <pc:docMk/>
          <pc:sldMk cId="794579830" sldId="1446"/>
        </pc:sldMkLst>
      </pc:sldChg>
      <pc:sldChg chg="modNotes">
        <pc:chgData name="Alberino, Cristi" userId="672981b7-3579-4467-a4f8-07fed1688a5f" providerId="ADAL" clId="{FE30034E-7BE5-40B6-B794-E002E5C792DD}" dt="2023-01-23T18:18:00.172" v="156" actId="20577"/>
        <pc:sldMkLst>
          <pc:docMk/>
          <pc:sldMk cId="2240692102" sldId="1447"/>
        </pc:sldMkLst>
      </pc:sldChg>
      <pc:sldChg chg="modNotes">
        <pc:chgData name="Alberino, Cristi" userId="672981b7-3579-4467-a4f8-07fed1688a5f" providerId="ADAL" clId="{FE30034E-7BE5-40B6-B794-E002E5C792DD}" dt="2023-01-23T18:20:40.003" v="189" actId="403"/>
        <pc:sldMkLst>
          <pc:docMk/>
          <pc:sldMk cId="2649836411" sldId="1465"/>
        </pc:sldMkLst>
      </pc:sldChg>
      <pc:sldChg chg="modNotes">
        <pc:chgData name="Alberino, Cristi" userId="672981b7-3579-4467-a4f8-07fed1688a5f" providerId="ADAL" clId="{FE30034E-7BE5-40B6-B794-E002E5C792DD}" dt="2023-01-23T18:20:55.731" v="191" actId="948"/>
        <pc:sldMkLst>
          <pc:docMk/>
          <pc:sldMk cId="2414125163" sldId="1466"/>
        </pc:sldMkLst>
      </pc:sldChg>
      <pc:sldChg chg="modNotes">
        <pc:chgData name="Alberino, Cristi" userId="672981b7-3579-4467-a4f8-07fed1688a5f" providerId="ADAL" clId="{FE30034E-7BE5-40B6-B794-E002E5C792DD}" dt="2023-01-23T18:23:42.309" v="236" actId="255"/>
        <pc:sldMkLst>
          <pc:docMk/>
          <pc:sldMk cId="88657247" sldId="1469"/>
        </pc:sldMkLst>
      </pc:sldChg>
      <pc:sldChg chg="modNotes">
        <pc:chgData name="Alberino, Cristi" userId="672981b7-3579-4467-a4f8-07fed1688a5f" providerId="ADAL" clId="{FE30034E-7BE5-40B6-B794-E002E5C792DD}" dt="2023-01-23T18:25:25.930" v="253" actId="404"/>
        <pc:sldMkLst>
          <pc:docMk/>
          <pc:sldMk cId="4008567277" sldId="1471"/>
        </pc:sldMkLst>
      </pc:sldChg>
    </pc:docChg>
  </pc:docChgLst>
  <pc:docChgLst>
    <pc:chgData name="Krisst, Abe" userId="38295860-adcb-4891-8b7c-950c0ba9306b" providerId="ADAL" clId="{DDCCF3EB-3F56-4E36-B754-E073CE1A5A7D}"/>
    <pc:docChg chg="undo custSel addSld delSld modSld sldOrd">
      <pc:chgData name="Krisst, Abe" userId="38295860-adcb-4891-8b7c-950c0ba9306b" providerId="ADAL" clId="{DDCCF3EB-3F56-4E36-B754-E073CE1A5A7D}" dt="2023-01-25T19:29:57.451" v="11762" actId="20577"/>
      <pc:docMkLst>
        <pc:docMk/>
      </pc:docMkLst>
      <pc:sldChg chg="modNotesTx">
        <pc:chgData name="Krisst, Abe" userId="38295860-adcb-4891-8b7c-950c0ba9306b" providerId="ADAL" clId="{DDCCF3EB-3F56-4E36-B754-E073CE1A5A7D}" dt="2023-01-19T21:52:02.221" v="10277" actId="20577"/>
        <pc:sldMkLst>
          <pc:docMk/>
          <pc:sldMk cId="4122290937" sldId="258"/>
        </pc:sldMkLst>
      </pc:sldChg>
      <pc:sldChg chg="modSp ord modNotesTx">
        <pc:chgData name="Krisst, Abe" userId="38295860-adcb-4891-8b7c-950c0ba9306b" providerId="ADAL" clId="{DDCCF3EB-3F56-4E36-B754-E073CE1A5A7D}" dt="2023-01-19T16:12:32.154" v="5307" actId="20577"/>
        <pc:sldMkLst>
          <pc:docMk/>
          <pc:sldMk cId="1602803271" sldId="262"/>
        </pc:sldMkLst>
        <pc:graphicFrameChg chg="mod">
          <ac:chgData name="Krisst, Abe" userId="38295860-adcb-4891-8b7c-950c0ba9306b" providerId="ADAL" clId="{DDCCF3EB-3F56-4E36-B754-E073CE1A5A7D}" dt="2023-01-15T20:43:49.390" v="1375"/>
          <ac:graphicFrameMkLst>
            <pc:docMk/>
            <pc:sldMk cId="1602803271" sldId="262"/>
            <ac:graphicFrameMk id="31" creationId="{69DE6F61-BE61-4E63-A313-C25C27A2BEDB}"/>
          </ac:graphicFrameMkLst>
        </pc:graphicFrameChg>
      </pc:sldChg>
      <pc:sldChg chg="modSp mod modNotesTx">
        <pc:chgData name="Krisst, Abe" userId="38295860-adcb-4891-8b7c-950c0ba9306b" providerId="ADAL" clId="{DDCCF3EB-3F56-4E36-B754-E073CE1A5A7D}" dt="2023-01-15T15:35:22.113" v="114"/>
        <pc:sldMkLst>
          <pc:docMk/>
          <pc:sldMk cId="3652817237" sldId="265"/>
        </pc:sldMkLst>
        <pc:spChg chg="mod">
          <ac:chgData name="Krisst, Abe" userId="38295860-adcb-4891-8b7c-950c0ba9306b" providerId="ADAL" clId="{DDCCF3EB-3F56-4E36-B754-E073CE1A5A7D}" dt="2023-01-15T15:31:06.201" v="61" actId="20577"/>
          <ac:spMkLst>
            <pc:docMk/>
            <pc:sldMk cId="3652817237" sldId="265"/>
            <ac:spMk id="2" creationId="{070AD6CC-E002-4E3B-94A1-B159D3FAB6C7}"/>
          </ac:spMkLst>
        </pc:spChg>
      </pc:sldChg>
      <pc:sldChg chg="modSp mod modNotes modNotesTx">
        <pc:chgData name="Krisst, Abe" userId="38295860-adcb-4891-8b7c-950c0ba9306b" providerId="ADAL" clId="{DDCCF3EB-3F56-4E36-B754-E073CE1A5A7D}" dt="2023-01-23T19:20:27.505" v="11752" actId="20577"/>
        <pc:sldMkLst>
          <pc:docMk/>
          <pc:sldMk cId="278356622" sldId="266"/>
        </pc:sldMkLst>
        <pc:spChg chg="mod">
          <ac:chgData name="Krisst, Abe" userId="38295860-adcb-4891-8b7c-950c0ba9306b" providerId="ADAL" clId="{DDCCF3EB-3F56-4E36-B754-E073CE1A5A7D}" dt="2023-01-19T16:18:25.292" v="6294" actId="20577"/>
          <ac:spMkLst>
            <pc:docMk/>
            <pc:sldMk cId="278356622" sldId="266"/>
            <ac:spMk id="3" creationId="{8E595308-51B2-4D5A-8D1E-7E9105E94078}"/>
          </ac:spMkLst>
        </pc:spChg>
      </pc:sldChg>
      <pc:sldChg chg="modSp mod modNotesTx">
        <pc:chgData name="Krisst, Abe" userId="38295860-adcb-4891-8b7c-950c0ba9306b" providerId="ADAL" clId="{DDCCF3EB-3F56-4E36-B754-E073CE1A5A7D}" dt="2023-01-23T19:21:04.298" v="11758" actId="20577"/>
        <pc:sldMkLst>
          <pc:docMk/>
          <pc:sldMk cId="1312167802" sldId="996"/>
        </pc:sldMkLst>
        <pc:spChg chg="mod">
          <ac:chgData name="Krisst, Abe" userId="38295860-adcb-4891-8b7c-950c0ba9306b" providerId="ADAL" clId="{DDCCF3EB-3F56-4E36-B754-E073CE1A5A7D}" dt="2023-01-16T14:51:49.188" v="2304" actId="255"/>
          <ac:spMkLst>
            <pc:docMk/>
            <pc:sldMk cId="1312167802" sldId="996"/>
            <ac:spMk id="4" creationId="{00000000-0000-0000-0000-000000000000}"/>
          </ac:spMkLst>
        </pc:spChg>
        <pc:graphicFrameChg chg="mod modGraphic">
          <ac:chgData name="Krisst, Abe" userId="38295860-adcb-4891-8b7c-950c0ba9306b" providerId="ADAL" clId="{DDCCF3EB-3F56-4E36-B754-E073CE1A5A7D}" dt="2023-01-19T15:00:48.127" v="4280" actId="20577"/>
          <ac:graphicFrameMkLst>
            <pc:docMk/>
            <pc:sldMk cId="1312167802" sldId="996"/>
            <ac:graphicFrameMk id="6" creationId="{00000000-0000-0000-0000-000000000000}"/>
          </ac:graphicFrameMkLst>
        </pc:graphicFrameChg>
      </pc:sldChg>
      <pc:sldChg chg="modSp mod modNotesTx">
        <pc:chgData name="Krisst, Abe" userId="38295860-adcb-4891-8b7c-950c0ba9306b" providerId="ADAL" clId="{DDCCF3EB-3F56-4E36-B754-E073CE1A5A7D}" dt="2023-01-19T17:51:55.403" v="9704" actId="20577"/>
        <pc:sldMkLst>
          <pc:docMk/>
          <pc:sldMk cId="4251077197" sldId="1007"/>
        </pc:sldMkLst>
        <pc:spChg chg="mod">
          <ac:chgData name="Krisst, Abe" userId="38295860-adcb-4891-8b7c-950c0ba9306b" providerId="ADAL" clId="{DDCCF3EB-3F56-4E36-B754-E073CE1A5A7D}" dt="2023-01-19T16:24:30.834" v="7305" actId="20577"/>
          <ac:spMkLst>
            <pc:docMk/>
            <pc:sldMk cId="4251077197" sldId="1007"/>
            <ac:spMk id="4" creationId="{8CF8F034-7BC7-4B20-934A-A1C87361DAC7}"/>
          </ac:spMkLst>
        </pc:spChg>
      </pc:sldChg>
      <pc:sldChg chg="ord modNotesTx">
        <pc:chgData name="Krisst, Abe" userId="38295860-adcb-4891-8b7c-950c0ba9306b" providerId="ADAL" clId="{DDCCF3EB-3F56-4E36-B754-E073CE1A5A7D}" dt="2023-01-19T16:20:26.813" v="6705" actId="20577"/>
        <pc:sldMkLst>
          <pc:docMk/>
          <pc:sldMk cId="2364913750" sldId="1008"/>
        </pc:sldMkLst>
      </pc:sldChg>
      <pc:sldChg chg="modSp mod modNotesTx">
        <pc:chgData name="Krisst, Abe" userId="38295860-adcb-4891-8b7c-950c0ba9306b" providerId="ADAL" clId="{DDCCF3EB-3F56-4E36-B754-E073CE1A5A7D}" dt="2023-01-19T16:38:50.295" v="8638" actId="115"/>
        <pc:sldMkLst>
          <pc:docMk/>
          <pc:sldMk cId="1370026082" sldId="1024"/>
        </pc:sldMkLst>
        <pc:graphicFrameChg chg="modGraphic">
          <ac:chgData name="Krisst, Abe" userId="38295860-adcb-4891-8b7c-950c0ba9306b" providerId="ADAL" clId="{DDCCF3EB-3F56-4E36-B754-E073CE1A5A7D}" dt="2023-01-19T16:38:50.295" v="8638" actId="115"/>
          <ac:graphicFrameMkLst>
            <pc:docMk/>
            <pc:sldMk cId="1370026082" sldId="1024"/>
            <ac:graphicFrameMk id="9" creationId="{00000000-0000-0000-0000-000000000000}"/>
          </ac:graphicFrameMkLst>
        </pc:graphicFrameChg>
      </pc:sldChg>
      <pc:sldChg chg="ord modNotesTx">
        <pc:chgData name="Krisst, Abe" userId="38295860-adcb-4891-8b7c-950c0ba9306b" providerId="ADAL" clId="{DDCCF3EB-3F56-4E36-B754-E073CE1A5A7D}" dt="2023-01-19T16:28:09.190" v="7986" actId="20577"/>
        <pc:sldMkLst>
          <pc:docMk/>
          <pc:sldMk cId="2287004633" sldId="1025"/>
        </pc:sldMkLst>
      </pc:sldChg>
      <pc:sldChg chg="modNotesTx">
        <pc:chgData name="Krisst, Abe" userId="38295860-adcb-4891-8b7c-950c0ba9306b" providerId="ADAL" clId="{DDCCF3EB-3F56-4E36-B754-E073CE1A5A7D}" dt="2023-01-20T13:11:02.706" v="11307" actId="20577"/>
        <pc:sldMkLst>
          <pc:docMk/>
          <pc:sldMk cId="3721839515" sldId="1032"/>
        </pc:sldMkLst>
      </pc:sldChg>
      <pc:sldChg chg="ord modNotesTx">
        <pc:chgData name="Krisst, Abe" userId="38295860-adcb-4891-8b7c-950c0ba9306b" providerId="ADAL" clId="{DDCCF3EB-3F56-4E36-B754-E073CE1A5A7D}" dt="2023-01-19T17:33:34.607" v="9199" actId="20577"/>
        <pc:sldMkLst>
          <pc:docMk/>
          <pc:sldMk cId="1557732479" sldId="1120"/>
        </pc:sldMkLst>
      </pc:sldChg>
      <pc:sldChg chg="modNotesTx">
        <pc:chgData name="Krisst, Abe" userId="38295860-adcb-4891-8b7c-950c0ba9306b" providerId="ADAL" clId="{DDCCF3EB-3F56-4E36-B754-E073CE1A5A7D}" dt="2023-01-23T19:21:27.718" v="11759" actId="20577"/>
        <pc:sldMkLst>
          <pc:docMk/>
          <pc:sldMk cId="2863514541" sldId="1192"/>
        </pc:sldMkLst>
      </pc:sldChg>
      <pc:sldChg chg="modSp mod modNotesTx">
        <pc:chgData name="Krisst, Abe" userId="38295860-adcb-4891-8b7c-950c0ba9306b" providerId="ADAL" clId="{DDCCF3EB-3F56-4E36-B754-E073CE1A5A7D}" dt="2023-01-19T17:47:41.994" v="9346" actId="20577"/>
        <pc:sldMkLst>
          <pc:docMk/>
          <pc:sldMk cId="1361558433" sldId="1194"/>
        </pc:sldMkLst>
        <pc:spChg chg="mod">
          <ac:chgData name="Krisst, Abe" userId="38295860-adcb-4891-8b7c-950c0ba9306b" providerId="ADAL" clId="{DDCCF3EB-3F56-4E36-B754-E073CE1A5A7D}" dt="2023-01-16T14:52:08.764" v="2310" actId="20577"/>
          <ac:spMkLst>
            <pc:docMk/>
            <pc:sldMk cId="1361558433" sldId="1194"/>
            <ac:spMk id="2" creationId="{00000000-0000-0000-0000-000000000000}"/>
          </ac:spMkLst>
        </pc:spChg>
        <pc:graphicFrameChg chg="mod">
          <ac:chgData name="Krisst, Abe" userId="38295860-adcb-4891-8b7c-950c0ba9306b" providerId="ADAL" clId="{DDCCF3EB-3F56-4E36-B754-E073CE1A5A7D}" dt="2023-01-19T15:02:56.659" v="4366" actId="20577"/>
          <ac:graphicFrameMkLst>
            <pc:docMk/>
            <pc:sldMk cId="1361558433" sldId="1194"/>
            <ac:graphicFrameMk id="5" creationId="{BABA82EC-948A-4831-B5E5-EDA1F4181B3F}"/>
          </ac:graphicFrameMkLst>
        </pc:graphicFrameChg>
      </pc:sldChg>
      <pc:sldChg chg="modNotesTx">
        <pc:chgData name="Krisst, Abe" userId="38295860-adcb-4891-8b7c-950c0ba9306b" providerId="ADAL" clId="{DDCCF3EB-3F56-4E36-B754-E073CE1A5A7D}" dt="2023-01-19T16:26:51.240" v="7863" actId="20577"/>
        <pc:sldMkLst>
          <pc:docMk/>
          <pc:sldMk cId="2084990273" sldId="1253"/>
        </pc:sldMkLst>
      </pc:sldChg>
      <pc:sldChg chg="modNotesTx">
        <pc:chgData name="Krisst, Abe" userId="38295860-adcb-4891-8b7c-950c0ba9306b" providerId="ADAL" clId="{DDCCF3EB-3F56-4E36-B754-E073CE1A5A7D}" dt="2023-01-19T16:29:22.677" v="8186" actId="20577"/>
        <pc:sldMkLst>
          <pc:docMk/>
          <pc:sldMk cId="3238727442" sldId="1264"/>
        </pc:sldMkLst>
      </pc:sldChg>
      <pc:sldChg chg="modNotesTx">
        <pc:chgData name="Krisst, Abe" userId="38295860-adcb-4891-8b7c-950c0ba9306b" providerId="ADAL" clId="{DDCCF3EB-3F56-4E36-B754-E073CE1A5A7D}" dt="2023-01-19T22:24:02.034" v="11027" actId="20577"/>
        <pc:sldMkLst>
          <pc:docMk/>
          <pc:sldMk cId="4265605586" sldId="1293"/>
        </pc:sldMkLst>
      </pc:sldChg>
      <pc:sldChg chg="modSp mod">
        <pc:chgData name="Krisst, Abe" userId="38295860-adcb-4891-8b7c-950c0ba9306b" providerId="ADAL" clId="{DDCCF3EB-3F56-4E36-B754-E073CE1A5A7D}" dt="2023-01-16T16:21:24.424" v="3283" actId="1038"/>
        <pc:sldMkLst>
          <pc:docMk/>
          <pc:sldMk cId="3917577277" sldId="1366"/>
        </pc:sldMkLst>
        <pc:spChg chg="mod">
          <ac:chgData name="Krisst, Abe" userId="38295860-adcb-4891-8b7c-950c0ba9306b" providerId="ADAL" clId="{DDCCF3EB-3F56-4E36-B754-E073CE1A5A7D}" dt="2023-01-16T16:21:24.424" v="3283" actId="1038"/>
          <ac:spMkLst>
            <pc:docMk/>
            <pc:sldMk cId="3917577277" sldId="1366"/>
            <ac:spMk id="3" creationId="{8EDCFB10-18EB-4601-AFC8-0CDA917E57C2}"/>
          </ac:spMkLst>
        </pc:spChg>
        <pc:graphicFrameChg chg="mod modGraphic">
          <ac:chgData name="Krisst, Abe" userId="38295860-adcb-4891-8b7c-950c0ba9306b" providerId="ADAL" clId="{DDCCF3EB-3F56-4E36-B754-E073CE1A5A7D}" dt="2023-01-16T14:51:16.824" v="2301" actId="14100"/>
          <ac:graphicFrameMkLst>
            <pc:docMk/>
            <pc:sldMk cId="3917577277" sldId="1366"/>
            <ac:graphicFrameMk id="4" creationId="{00000000-0000-0000-0000-000000000000}"/>
          </ac:graphicFrameMkLst>
        </pc:graphicFrameChg>
      </pc:sldChg>
      <pc:sldChg chg="modSp modNotesTx">
        <pc:chgData name="Krisst, Abe" userId="38295860-adcb-4891-8b7c-950c0ba9306b" providerId="ADAL" clId="{DDCCF3EB-3F56-4E36-B754-E073CE1A5A7D}" dt="2023-01-19T17:48:24.299" v="9348" actId="113"/>
        <pc:sldMkLst>
          <pc:docMk/>
          <pc:sldMk cId="2730774751" sldId="1381"/>
        </pc:sldMkLst>
        <pc:graphicFrameChg chg="mod">
          <ac:chgData name="Krisst, Abe" userId="38295860-adcb-4891-8b7c-950c0ba9306b" providerId="ADAL" clId="{DDCCF3EB-3F56-4E36-B754-E073CE1A5A7D}" dt="2023-01-19T17:48:24.299" v="9348" actId="113"/>
          <ac:graphicFrameMkLst>
            <pc:docMk/>
            <pc:sldMk cId="2730774751" sldId="1381"/>
            <ac:graphicFrameMk id="11" creationId="{73B8D5D2-A059-4432-AFFF-8CA65034C1A0}"/>
          </ac:graphicFrameMkLst>
        </pc:graphicFrameChg>
      </pc:sldChg>
      <pc:sldChg chg="modNotesTx">
        <pc:chgData name="Krisst, Abe" userId="38295860-adcb-4891-8b7c-950c0ba9306b" providerId="ADAL" clId="{DDCCF3EB-3F56-4E36-B754-E073CE1A5A7D}" dt="2023-01-17T14:24:31.717" v="3509" actId="20577"/>
        <pc:sldMkLst>
          <pc:docMk/>
          <pc:sldMk cId="2721698976" sldId="1382"/>
        </pc:sldMkLst>
      </pc:sldChg>
      <pc:sldChg chg="modNotesTx">
        <pc:chgData name="Krisst, Abe" userId="38295860-adcb-4891-8b7c-950c0ba9306b" providerId="ADAL" clId="{DDCCF3EB-3F56-4E36-B754-E073CE1A5A7D}" dt="2023-01-17T14:24:34.945" v="3510" actId="20577"/>
        <pc:sldMkLst>
          <pc:docMk/>
          <pc:sldMk cId="3043899019" sldId="1383"/>
        </pc:sldMkLst>
      </pc:sldChg>
      <pc:sldChg chg="del">
        <pc:chgData name="Krisst, Abe" userId="38295860-adcb-4891-8b7c-950c0ba9306b" providerId="ADAL" clId="{DDCCF3EB-3F56-4E36-B754-E073CE1A5A7D}" dt="2023-01-18T21:17:25.970" v="3532" actId="2696"/>
        <pc:sldMkLst>
          <pc:docMk/>
          <pc:sldMk cId="933182436" sldId="1384"/>
        </pc:sldMkLst>
      </pc:sldChg>
      <pc:sldChg chg="modSp mod ord modNotesTx">
        <pc:chgData name="Krisst, Abe" userId="38295860-adcb-4891-8b7c-950c0ba9306b" providerId="ADAL" clId="{DDCCF3EB-3F56-4E36-B754-E073CE1A5A7D}" dt="2023-01-23T19:18:50.119" v="11731" actId="12"/>
        <pc:sldMkLst>
          <pc:docMk/>
          <pc:sldMk cId="881253174" sldId="1421"/>
        </pc:sldMkLst>
        <pc:spChg chg="mod">
          <ac:chgData name="Krisst, Abe" userId="38295860-adcb-4891-8b7c-950c0ba9306b" providerId="ADAL" clId="{DDCCF3EB-3F56-4E36-B754-E073CE1A5A7D}" dt="2023-01-15T15:31:10.921" v="63" actId="20577"/>
          <ac:spMkLst>
            <pc:docMk/>
            <pc:sldMk cId="881253174" sldId="1421"/>
            <ac:spMk id="2" creationId="{070AD6CC-E002-4E3B-94A1-B159D3FAB6C7}"/>
          </ac:spMkLst>
        </pc:spChg>
        <pc:spChg chg="mod">
          <ac:chgData name="Krisst, Abe" userId="38295860-adcb-4891-8b7c-950c0ba9306b" providerId="ADAL" clId="{DDCCF3EB-3F56-4E36-B754-E073CE1A5A7D}" dt="2023-01-18T16:02:05.736" v="3528" actId="20577"/>
          <ac:spMkLst>
            <pc:docMk/>
            <pc:sldMk cId="881253174" sldId="1421"/>
            <ac:spMk id="3" creationId="{6D9405CA-B98F-4388-AA97-E6BE20F5BA01}"/>
          </ac:spMkLst>
        </pc:spChg>
      </pc:sldChg>
      <pc:sldChg chg="modSp mod">
        <pc:chgData name="Krisst, Abe" userId="38295860-adcb-4891-8b7c-950c0ba9306b" providerId="ADAL" clId="{DDCCF3EB-3F56-4E36-B754-E073CE1A5A7D}" dt="2023-01-19T15:10:14.509" v="4724" actId="113"/>
        <pc:sldMkLst>
          <pc:docMk/>
          <pc:sldMk cId="2967592660" sldId="1422"/>
        </pc:sldMkLst>
        <pc:graphicFrameChg chg="mod modGraphic">
          <ac:chgData name="Krisst, Abe" userId="38295860-adcb-4891-8b7c-950c0ba9306b" providerId="ADAL" clId="{DDCCF3EB-3F56-4E36-B754-E073CE1A5A7D}" dt="2023-01-19T15:10:14.509" v="4724" actId="113"/>
          <ac:graphicFrameMkLst>
            <pc:docMk/>
            <pc:sldMk cId="2967592660" sldId="1422"/>
            <ac:graphicFrameMk id="2" creationId="{00000000-0000-0000-0000-000000000000}"/>
          </ac:graphicFrameMkLst>
        </pc:graphicFrameChg>
      </pc:sldChg>
      <pc:sldChg chg="modNotesTx">
        <pc:chgData name="Krisst, Abe" userId="38295860-adcb-4891-8b7c-950c0ba9306b" providerId="ADAL" clId="{DDCCF3EB-3F56-4E36-B754-E073CE1A5A7D}" dt="2023-01-25T19:29:57.451" v="11762" actId="20577"/>
        <pc:sldMkLst>
          <pc:docMk/>
          <pc:sldMk cId="1722124750" sldId="1428"/>
        </pc:sldMkLst>
      </pc:sldChg>
      <pc:sldChg chg="modNotesTx">
        <pc:chgData name="Krisst, Abe" userId="38295860-adcb-4891-8b7c-950c0ba9306b" providerId="ADAL" clId="{DDCCF3EB-3F56-4E36-B754-E073CE1A5A7D}" dt="2023-01-20T15:59:27.205" v="11721" actId="20577"/>
        <pc:sldMkLst>
          <pc:docMk/>
          <pc:sldMk cId="1778452835" sldId="1440"/>
        </pc:sldMkLst>
      </pc:sldChg>
      <pc:sldChg chg="modSp mod modNotesTx">
        <pc:chgData name="Krisst, Abe" userId="38295860-adcb-4891-8b7c-950c0ba9306b" providerId="ADAL" clId="{DDCCF3EB-3F56-4E36-B754-E073CE1A5A7D}" dt="2023-01-23T19:16:35.939" v="11723" actId="20577"/>
        <pc:sldMkLst>
          <pc:docMk/>
          <pc:sldMk cId="3269820915" sldId="1444"/>
        </pc:sldMkLst>
        <pc:graphicFrameChg chg="modGraphic">
          <ac:chgData name="Krisst, Abe" userId="38295860-adcb-4891-8b7c-950c0ba9306b" providerId="ADAL" clId="{DDCCF3EB-3F56-4E36-B754-E073CE1A5A7D}" dt="2023-01-18T21:56:00.564" v="4096" actId="20577"/>
          <ac:graphicFrameMkLst>
            <pc:docMk/>
            <pc:sldMk cId="3269820915" sldId="1444"/>
            <ac:graphicFrameMk id="11" creationId="{CB5ECBB2-8AEF-5165-CBC1-3885659986A7}"/>
          </ac:graphicFrameMkLst>
        </pc:graphicFrameChg>
      </pc:sldChg>
      <pc:sldChg chg="modSp mod modNotesTx">
        <pc:chgData name="Krisst, Abe" userId="38295860-adcb-4891-8b7c-950c0ba9306b" providerId="ADAL" clId="{DDCCF3EB-3F56-4E36-B754-E073CE1A5A7D}" dt="2023-01-23T19:16:24.249" v="11722" actId="20577"/>
        <pc:sldMkLst>
          <pc:docMk/>
          <pc:sldMk cId="2873440870" sldId="1445"/>
        </pc:sldMkLst>
        <pc:picChg chg="mod">
          <ac:chgData name="Krisst, Abe" userId="38295860-adcb-4891-8b7c-950c0ba9306b" providerId="ADAL" clId="{DDCCF3EB-3F56-4E36-B754-E073CE1A5A7D}" dt="2023-01-19T16:09:18.650" v="4803" actId="1076"/>
          <ac:picMkLst>
            <pc:docMk/>
            <pc:sldMk cId="2873440870" sldId="1445"/>
            <ac:picMk id="14" creationId="{F950D00A-B6E5-4B0C-B472-50D4249C908B}"/>
          </ac:picMkLst>
        </pc:picChg>
      </pc:sldChg>
      <pc:sldChg chg="modSp mod modNotesTx">
        <pc:chgData name="Krisst, Abe" userId="38295860-adcb-4891-8b7c-950c0ba9306b" providerId="ADAL" clId="{DDCCF3EB-3F56-4E36-B754-E073CE1A5A7D}" dt="2023-01-20T13:11:34.652" v="11363" actId="20577"/>
        <pc:sldMkLst>
          <pc:docMk/>
          <pc:sldMk cId="794579830" sldId="1446"/>
        </pc:sldMkLst>
        <pc:spChg chg="mod">
          <ac:chgData name="Krisst, Abe" userId="38295860-adcb-4891-8b7c-950c0ba9306b" providerId="ADAL" clId="{DDCCF3EB-3F56-4E36-B754-E073CE1A5A7D}" dt="2023-01-19T22:26:40.054" v="11164" actId="113"/>
          <ac:spMkLst>
            <pc:docMk/>
            <pc:sldMk cId="794579830" sldId="1446"/>
            <ac:spMk id="4" creationId="{C6773CA7-8EF0-2517-EF1F-87961BAAE573}"/>
          </ac:spMkLst>
        </pc:spChg>
      </pc:sldChg>
      <pc:sldChg chg="modSp mod modNotesTx">
        <pc:chgData name="Krisst, Abe" userId="38295860-adcb-4891-8b7c-950c0ba9306b" providerId="ADAL" clId="{DDCCF3EB-3F56-4E36-B754-E073CE1A5A7D}" dt="2023-01-19T22:25:53.143" v="11080" actId="20577"/>
        <pc:sldMkLst>
          <pc:docMk/>
          <pc:sldMk cId="2240692102" sldId="1447"/>
        </pc:sldMkLst>
        <pc:spChg chg="mod">
          <ac:chgData name="Krisst, Abe" userId="38295860-adcb-4891-8b7c-950c0ba9306b" providerId="ADAL" clId="{DDCCF3EB-3F56-4E36-B754-E073CE1A5A7D}" dt="2023-01-19T17:49:43.581" v="9368" actId="1036"/>
          <ac:spMkLst>
            <pc:docMk/>
            <pc:sldMk cId="2240692102" sldId="1447"/>
            <ac:spMk id="4" creationId="{C6773CA7-8EF0-2517-EF1F-87961BAAE573}"/>
          </ac:spMkLst>
        </pc:spChg>
      </pc:sldChg>
      <pc:sldChg chg="modNotesTx">
        <pc:chgData name="Krisst, Abe" userId="38295860-adcb-4891-8b7c-950c0ba9306b" providerId="ADAL" clId="{DDCCF3EB-3F56-4E36-B754-E073CE1A5A7D}" dt="2023-01-19T15:12:28.388" v="4727" actId="20577"/>
        <pc:sldMkLst>
          <pc:docMk/>
          <pc:sldMk cId="2534683532" sldId="1448"/>
        </pc:sldMkLst>
      </pc:sldChg>
      <pc:sldChg chg="modNotesTx">
        <pc:chgData name="Krisst, Abe" userId="38295860-adcb-4891-8b7c-950c0ba9306b" providerId="ADAL" clId="{DDCCF3EB-3F56-4E36-B754-E073CE1A5A7D}" dt="2023-01-19T15:12:31.049" v="4728" actId="20577"/>
        <pc:sldMkLst>
          <pc:docMk/>
          <pc:sldMk cId="2223759955" sldId="1449"/>
        </pc:sldMkLst>
      </pc:sldChg>
      <pc:sldChg chg="modNotesTx">
        <pc:chgData name="Krisst, Abe" userId="38295860-adcb-4891-8b7c-950c0ba9306b" providerId="ADAL" clId="{DDCCF3EB-3F56-4E36-B754-E073CE1A5A7D}" dt="2023-01-19T15:12:33.862" v="4729" actId="20577"/>
        <pc:sldMkLst>
          <pc:docMk/>
          <pc:sldMk cId="1966161649" sldId="1450"/>
        </pc:sldMkLst>
      </pc:sldChg>
      <pc:sldChg chg="modNotesTx">
        <pc:chgData name="Krisst, Abe" userId="38295860-adcb-4891-8b7c-950c0ba9306b" providerId="ADAL" clId="{DDCCF3EB-3F56-4E36-B754-E073CE1A5A7D}" dt="2023-01-19T15:12:18.205" v="4726" actId="20577"/>
        <pc:sldMkLst>
          <pc:docMk/>
          <pc:sldMk cId="2844617308" sldId="1451"/>
        </pc:sldMkLst>
      </pc:sldChg>
      <pc:sldChg chg="modNotesTx">
        <pc:chgData name="Krisst, Abe" userId="38295860-adcb-4891-8b7c-950c0ba9306b" providerId="ADAL" clId="{DDCCF3EB-3F56-4E36-B754-E073CE1A5A7D}" dt="2023-01-19T15:11:29.429" v="4725" actId="20577"/>
        <pc:sldMkLst>
          <pc:docMk/>
          <pc:sldMk cId="654901130" sldId="1452"/>
        </pc:sldMkLst>
      </pc:sldChg>
      <pc:sldChg chg="modNotesTx">
        <pc:chgData name="Krisst, Abe" userId="38295860-adcb-4891-8b7c-950c0ba9306b" providerId="ADAL" clId="{DDCCF3EB-3F56-4E36-B754-E073CE1A5A7D}" dt="2023-01-19T15:12:44.559" v="4730" actId="20577"/>
        <pc:sldMkLst>
          <pc:docMk/>
          <pc:sldMk cId="1184530602" sldId="1453"/>
        </pc:sldMkLst>
      </pc:sldChg>
      <pc:sldChg chg="modNotesTx">
        <pc:chgData name="Krisst, Abe" userId="38295860-adcb-4891-8b7c-950c0ba9306b" providerId="ADAL" clId="{DDCCF3EB-3F56-4E36-B754-E073CE1A5A7D}" dt="2023-01-19T15:12:47.369" v="4731" actId="20577"/>
        <pc:sldMkLst>
          <pc:docMk/>
          <pc:sldMk cId="1815829290" sldId="1454"/>
        </pc:sldMkLst>
      </pc:sldChg>
      <pc:sldChg chg="add del">
        <pc:chgData name="Krisst, Abe" userId="38295860-adcb-4891-8b7c-950c0ba9306b" providerId="ADAL" clId="{DDCCF3EB-3F56-4E36-B754-E073CE1A5A7D}" dt="2023-01-18T21:17:14.188" v="3530" actId="2890"/>
        <pc:sldMkLst>
          <pc:docMk/>
          <pc:sldMk cId="2256904218" sldId="1474"/>
        </pc:sldMkLst>
      </pc:sldChg>
      <pc:sldChg chg="add del">
        <pc:chgData name="Krisst, Abe" userId="38295860-adcb-4891-8b7c-950c0ba9306b" providerId="ADAL" clId="{DDCCF3EB-3F56-4E36-B754-E073CE1A5A7D}" dt="2023-01-18T21:17:30.401" v="3533" actId="2696"/>
        <pc:sldMkLst>
          <pc:docMk/>
          <pc:sldMk cId="2812438780" sldId="1474"/>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ct.portal.cambiumast.com/" TargetMode="External"/><Relationship Id="rId7" Type="http://schemas.openxmlformats.org/officeDocument/2006/relationships/image" Target="../media/image16.svg"/><Relationship Id="rId2" Type="http://schemas.openxmlformats.org/officeDocument/2006/relationships/hyperlink" Target="https://ct.portal.cambiumast.com/-/media/project/client-portals/connecticut/pdf/2019/csde-assessment-guidelines.pdf" TargetMode="External"/><Relationship Id="rId1" Type="http://schemas.openxmlformats.org/officeDocument/2006/relationships/hyperlink" Target="https://ct.portal.cambiumast.com/-/media/project/client-portals/connecticut/pdf/2021/accessibility-chart.pdf" TargetMode="Externa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diagrams/_rels/data5.xml.rels><?xml version="1.0" encoding="UTF-8" standalone="yes"?>
<Relationships xmlns="http://schemas.openxmlformats.org/package/2006/relationships"><Relationship Id="rId1" Type="http://schemas.openxmlformats.org/officeDocument/2006/relationships/hyperlink" Target="mailto:cthelpdesk@cambiumassessment.com"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mailto:ctstudentassessment@ct.gov"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t.portal.cambiumast.com/-/media/project/client-portals/connecticut/pdf/2021/accessibility-chart.pdf" TargetMode="External"/><Relationship Id="rId7" Type="http://schemas.openxmlformats.org/officeDocument/2006/relationships/image" Target="../media/image18.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7.png"/><Relationship Id="rId11" Type="http://schemas.openxmlformats.org/officeDocument/2006/relationships/hyperlink" Target="https://ct.portal.cambiumast.com/" TargetMode="External"/><Relationship Id="rId5" Type="http://schemas.openxmlformats.org/officeDocument/2006/relationships/image" Target="../media/image16.svg"/><Relationship Id="rId10" Type="http://schemas.openxmlformats.org/officeDocument/2006/relationships/hyperlink" Target="https://ct.portal.cambiumast.com/-/media/project/client-portals/connecticut/pdf/2019/csde-assessment-guidelines.pdf" TargetMode="External"/><Relationship Id="rId4" Type="http://schemas.openxmlformats.org/officeDocument/2006/relationships/image" Target="../media/image15.png"/><Relationship Id="rId9"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1" Type="http://schemas.openxmlformats.org/officeDocument/2006/relationships/hyperlink" Target="mailto:cthelpdesk@cambiumassessment.com"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mailto:ctstudentassessment@ct.gov"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300FA7-E5C5-47B7-8B0A-2763DC5EDCD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3598D38-D25E-42B7-95D8-15EE9BEB89D1}">
      <dgm:prSet/>
      <dgm:spPr/>
      <dgm:t>
        <a:bodyPr/>
        <a:lstStyle/>
        <a:p>
          <a:r>
            <a:rPr lang="en-US">
              <a:latin typeface="Arial" panose="020B0604020202020204" pitchFamily="34" charset="0"/>
              <a:cs typeface="Arial" panose="020B0604020202020204" pitchFamily="34" charset="0"/>
            </a:rPr>
            <a:t>Overview of Summative Assessments for Spring 2023</a:t>
          </a:r>
        </a:p>
      </dgm:t>
    </dgm:pt>
    <dgm:pt modelId="{B43E4018-7743-48E8-84BD-82ECD012377C}" type="parTrans" cxnId="{90F18070-B175-4FDF-90A7-D100BA14E118}">
      <dgm:prSet/>
      <dgm:spPr/>
      <dgm:t>
        <a:bodyPr/>
        <a:lstStyle/>
        <a:p>
          <a:endParaRPr lang="en-US">
            <a:latin typeface="Arial" panose="020B0604020202020204" pitchFamily="34" charset="0"/>
            <a:cs typeface="Arial" panose="020B0604020202020204" pitchFamily="34" charset="0"/>
          </a:endParaRPr>
        </a:p>
      </dgm:t>
    </dgm:pt>
    <dgm:pt modelId="{66781B04-368F-4345-9CFB-546FDB3A22D1}" type="sibTrans" cxnId="{90F18070-B175-4FDF-90A7-D100BA14E118}">
      <dgm:prSet/>
      <dgm:spPr/>
      <dgm:t>
        <a:bodyPr/>
        <a:lstStyle/>
        <a:p>
          <a:endParaRPr lang="en-US">
            <a:latin typeface="Arial" panose="020B0604020202020204" pitchFamily="34" charset="0"/>
            <a:cs typeface="Arial" panose="020B0604020202020204" pitchFamily="34" charset="0"/>
          </a:endParaRPr>
        </a:p>
      </dgm:t>
    </dgm:pt>
    <dgm:pt modelId="{9E736BEA-41A3-458B-ABDE-214D0ABC5BF3}">
      <dgm:prSet/>
      <dgm:spPr/>
      <dgm:t>
        <a:bodyPr/>
        <a:lstStyle/>
        <a:p>
          <a:endParaRPr lang="en-US">
            <a:latin typeface="Arial" panose="020B0604020202020204" pitchFamily="34" charset="0"/>
            <a:cs typeface="Arial" panose="020B0604020202020204" pitchFamily="34" charset="0"/>
          </a:endParaRPr>
        </a:p>
      </dgm:t>
    </dgm:pt>
    <dgm:pt modelId="{A2E4701F-5ECA-4F49-B477-D791B0342C76}" type="parTrans" cxnId="{445D73E9-7CD6-408F-81C3-5DBEDFAAD0CA}">
      <dgm:prSet/>
      <dgm:spPr/>
      <dgm:t>
        <a:bodyPr/>
        <a:lstStyle/>
        <a:p>
          <a:endParaRPr lang="en-US">
            <a:latin typeface="Arial" panose="020B0604020202020204" pitchFamily="34" charset="0"/>
            <a:cs typeface="Arial" panose="020B0604020202020204" pitchFamily="34" charset="0"/>
          </a:endParaRPr>
        </a:p>
      </dgm:t>
    </dgm:pt>
    <dgm:pt modelId="{8E08BDC2-1CFD-4896-8F48-C2E992A06929}" type="sibTrans" cxnId="{445D73E9-7CD6-408F-81C3-5DBEDFAAD0CA}">
      <dgm:prSet/>
      <dgm:spPr/>
      <dgm:t>
        <a:bodyPr/>
        <a:lstStyle/>
        <a:p>
          <a:endParaRPr lang="en-US">
            <a:latin typeface="Arial" panose="020B0604020202020204" pitchFamily="34" charset="0"/>
            <a:cs typeface="Arial" panose="020B0604020202020204" pitchFamily="34" charset="0"/>
          </a:endParaRPr>
        </a:p>
      </dgm:t>
    </dgm:pt>
    <dgm:pt modelId="{69C9E9E1-7401-43B7-98E6-7FC30468FA33}">
      <dgm:prSet/>
      <dgm:spPr/>
      <dgm:t>
        <a:bodyPr/>
        <a:lstStyle/>
        <a:p>
          <a:r>
            <a:rPr lang="en-US">
              <a:latin typeface="Arial" panose="020B0604020202020204" pitchFamily="34" charset="0"/>
              <a:cs typeface="Arial" panose="020B0604020202020204" pitchFamily="34" charset="0"/>
            </a:rPr>
            <a:t>Cambium System Overview</a:t>
          </a:r>
        </a:p>
      </dgm:t>
    </dgm:pt>
    <dgm:pt modelId="{AC5D5A65-FFDC-4BF0-8CA5-029412983E4A}" type="parTrans" cxnId="{7FEFD601-2441-4B76-8516-55CA2A937C57}">
      <dgm:prSet/>
      <dgm:spPr/>
      <dgm:t>
        <a:bodyPr/>
        <a:lstStyle/>
        <a:p>
          <a:endParaRPr lang="en-US">
            <a:latin typeface="Arial" panose="020B0604020202020204" pitchFamily="34" charset="0"/>
            <a:cs typeface="Arial" panose="020B0604020202020204" pitchFamily="34" charset="0"/>
          </a:endParaRPr>
        </a:p>
      </dgm:t>
    </dgm:pt>
    <dgm:pt modelId="{46560A01-7D34-4DBF-A188-5F3CBB392030}" type="sibTrans" cxnId="{7FEFD601-2441-4B76-8516-55CA2A937C57}">
      <dgm:prSet/>
      <dgm:spPr/>
      <dgm:t>
        <a:bodyPr/>
        <a:lstStyle/>
        <a:p>
          <a:endParaRPr lang="en-US">
            <a:latin typeface="Arial" panose="020B0604020202020204" pitchFamily="34" charset="0"/>
            <a:cs typeface="Arial" panose="020B0604020202020204" pitchFamily="34" charset="0"/>
          </a:endParaRPr>
        </a:p>
      </dgm:t>
    </dgm:pt>
    <dgm:pt modelId="{10B534F2-0C35-4AA6-A4AD-5A4AD010192A}">
      <dgm:prSet/>
      <dgm:spPr/>
      <dgm:t>
        <a:bodyPr/>
        <a:lstStyle/>
        <a:p>
          <a:r>
            <a:rPr lang="en-US">
              <a:latin typeface="Arial" panose="020B0604020202020204" pitchFamily="34" charset="0"/>
              <a:cs typeface="Arial" panose="020B0604020202020204" pitchFamily="34" charset="0"/>
            </a:rPr>
            <a:t>Special Populations Update </a:t>
          </a:r>
        </a:p>
      </dgm:t>
    </dgm:pt>
    <dgm:pt modelId="{CDF5F64E-50B9-4728-B3FB-FB38C4442E29}" type="parTrans" cxnId="{FC5C89B3-DE03-4EB3-9D4D-48D6692D6530}">
      <dgm:prSet/>
      <dgm:spPr/>
      <dgm:t>
        <a:bodyPr/>
        <a:lstStyle/>
        <a:p>
          <a:endParaRPr lang="en-US"/>
        </a:p>
      </dgm:t>
    </dgm:pt>
    <dgm:pt modelId="{6B8A9952-89E0-48D7-AD54-63811C70FA52}" type="sibTrans" cxnId="{FC5C89B3-DE03-4EB3-9D4D-48D6692D6530}">
      <dgm:prSet/>
      <dgm:spPr/>
      <dgm:t>
        <a:bodyPr/>
        <a:lstStyle/>
        <a:p>
          <a:endParaRPr lang="en-US"/>
        </a:p>
      </dgm:t>
    </dgm:pt>
    <dgm:pt modelId="{809F3718-C23F-4CB6-82AE-37AFE15439F1}" type="pres">
      <dgm:prSet presAssocID="{49300FA7-E5C5-47B7-8B0A-2763DC5EDCD5}" presName="linear" presStyleCnt="0">
        <dgm:presLayoutVars>
          <dgm:animLvl val="lvl"/>
          <dgm:resizeHandles val="exact"/>
        </dgm:presLayoutVars>
      </dgm:prSet>
      <dgm:spPr/>
    </dgm:pt>
    <dgm:pt modelId="{70B65C96-0C0E-487C-A98A-6B1A194AC603}" type="pres">
      <dgm:prSet presAssocID="{B3598D38-D25E-42B7-95D8-15EE9BEB89D1}" presName="parentText" presStyleLbl="node1" presStyleIdx="0" presStyleCnt="3" custScaleY="98213">
        <dgm:presLayoutVars>
          <dgm:chMax val="0"/>
          <dgm:bulletEnabled val="1"/>
        </dgm:presLayoutVars>
      </dgm:prSet>
      <dgm:spPr/>
    </dgm:pt>
    <dgm:pt modelId="{ABC7FD8A-0FFF-4E3E-8F07-5BAD2D34230F}" type="pres">
      <dgm:prSet presAssocID="{B3598D38-D25E-42B7-95D8-15EE9BEB89D1}" presName="childText" presStyleLbl="revTx" presStyleIdx="0" presStyleCnt="1">
        <dgm:presLayoutVars>
          <dgm:bulletEnabled val="1"/>
        </dgm:presLayoutVars>
      </dgm:prSet>
      <dgm:spPr/>
    </dgm:pt>
    <dgm:pt modelId="{845948F6-0CB5-4E15-9671-7AB771E2F910}" type="pres">
      <dgm:prSet presAssocID="{69C9E9E1-7401-43B7-98E6-7FC30468FA33}" presName="parentText" presStyleLbl="node1" presStyleIdx="1" presStyleCnt="3" custLinFactY="-10185" custLinFactNeighborY="-100000">
        <dgm:presLayoutVars>
          <dgm:chMax val="0"/>
          <dgm:bulletEnabled val="1"/>
        </dgm:presLayoutVars>
      </dgm:prSet>
      <dgm:spPr/>
    </dgm:pt>
    <dgm:pt modelId="{E0F6E614-8D9C-42F3-A399-072B40256640}" type="pres">
      <dgm:prSet presAssocID="{46560A01-7D34-4DBF-A188-5F3CBB392030}" presName="spacer" presStyleCnt="0"/>
      <dgm:spPr/>
    </dgm:pt>
    <dgm:pt modelId="{D077FF0A-7999-4E8D-BA79-41CEAEA73A1B}" type="pres">
      <dgm:prSet presAssocID="{10B534F2-0C35-4AA6-A4AD-5A4AD010192A}" presName="parentText" presStyleLbl="node1" presStyleIdx="2" presStyleCnt="3">
        <dgm:presLayoutVars>
          <dgm:chMax val="0"/>
          <dgm:bulletEnabled val="1"/>
        </dgm:presLayoutVars>
      </dgm:prSet>
      <dgm:spPr/>
    </dgm:pt>
  </dgm:ptLst>
  <dgm:cxnLst>
    <dgm:cxn modelId="{7FEFD601-2441-4B76-8516-55CA2A937C57}" srcId="{49300FA7-E5C5-47B7-8B0A-2763DC5EDCD5}" destId="{69C9E9E1-7401-43B7-98E6-7FC30468FA33}" srcOrd="1" destOrd="0" parTransId="{AC5D5A65-FFDC-4BF0-8CA5-029412983E4A}" sibTransId="{46560A01-7D34-4DBF-A188-5F3CBB392030}"/>
    <dgm:cxn modelId="{A85EF910-8854-41F3-BE3A-036DB7F53B1D}" type="presOf" srcId="{69C9E9E1-7401-43B7-98E6-7FC30468FA33}" destId="{845948F6-0CB5-4E15-9671-7AB771E2F910}" srcOrd="0" destOrd="0" presId="urn:microsoft.com/office/officeart/2005/8/layout/vList2"/>
    <dgm:cxn modelId="{673F6D2E-8246-4AB7-A961-7ECE7DB2D376}" type="presOf" srcId="{9E736BEA-41A3-458B-ABDE-214D0ABC5BF3}" destId="{ABC7FD8A-0FFF-4E3E-8F07-5BAD2D34230F}" srcOrd="0" destOrd="0" presId="urn:microsoft.com/office/officeart/2005/8/layout/vList2"/>
    <dgm:cxn modelId="{80750C46-F0CB-410C-A3B5-90174C93D10D}" type="presOf" srcId="{B3598D38-D25E-42B7-95D8-15EE9BEB89D1}" destId="{70B65C96-0C0E-487C-A98A-6B1A194AC603}" srcOrd="0" destOrd="0" presId="urn:microsoft.com/office/officeart/2005/8/layout/vList2"/>
    <dgm:cxn modelId="{90F18070-B175-4FDF-90A7-D100BA14E118}" srcId="{49300FA7-E5C5-47B7-8B0A-2763DC5EDCD5}" destId="{B3598D38-D25E-42B7-95D8-15EE9BEB89D1}" srcOrd="0" destOrd="0" parTransId="{B43E4018-7743-48E8-84BD-82ECD012377C}" sibTransId="{66781B04-368F-4345-9CFB-546FDB3A22D1}"/>
    <dgm:cxn modelId="{58CDBDAC-E45C-456B-A479-4A3D7A642677}" type="presOf" srcId="{10B534F2-0C35-4AA6-A4AD-5A4AD010192A}" destId="{D077FF0A-7999-4E8D-BA79-41CEAEA73A1B}" srcOrd="0" destOrd="0" presId="urn:microsoft.com/office/officeart/2005/8/layout/vList2"/>
    <dgm:cxn modelId="{FC5C89B3-DE03-4EB3-9D4D-48D6692D6530}" srcId="{49300FA7-E5C5-47B7-8B0A-2763DC5EDCD5}" destId="{10B534F2-0C35-4AA6-A4AD-5A4AD010192A}" srcOrd="2" destOrd="0" parTransId="{CDF5F64E-50B9-4728-B3FB-FB38C4442E29}" sibTransId="{6B8A9952-89E0-48D7-AD54-63811C70FA52}"/>
    <dgm:cxn modelId="{251548BF-1983-4DC1-A918-57B96CFE4D02}" type="presOf" srcId="{49300FA7-E5C5-47B7-8B0A-2763DC5EDCD5}" destId="{809F3718-C23F-4CB6-82AE-37AFE15439F1}" srcOrd="0" destOrd="0" presId="urn:microsoft.com/office/officeart/2005/8/layout/vList2"/>
    <dgm:cxn modelId="{445D73E9-7CD6-408F-81C3-5DBEDFAAD0CA}" srcId="{B3598D38-D25E-42B7-95D8-15EE9BEB89D1}" destId="{9E736BEA-41A3-458B-ABDE-214D0ABC5BF3}" srcOrd="0" destOrd="0" parTransId="{A2E4701F-5ECA-4F49-B477-D791B0342C76}" sibTransId="{8E08BDC2-1CFD-4896-8F48-C2E992A06929}"/>
    <dgm:cxn modelId="{E6B776EA-4625-4434-BBD2-7605EDEF3B6A}" type="presParOf" srcId="{809F3718-C23F-4CB6-82AE-37AFE15439F1}" destId="{70B65C96-0C0E-487C-A98A-6B1A194AC603}" srcOrd="0" destOrd="0" presId="urn:microsoft.com/office/officeart/2005/8/layout/vList2"/>
    <dgm:cxn modelId="{C4428BBF-C34C-4608-9F66-ACC7D210C8D2}" type="presParOf" srcId="{809F3718-C23F-4CB6-82AE-37AFE15439F1}" destId="{ABC7FD8A-0FFF-4E3E-8F07-5BAD2D34230F}" srcOrd="1" destOrd="0" presId="urn:microsoft.com/office/officeart/2005/8/layout/vList2"/>
    <dgm:cxn modelId="{97920F23-5C34-42D9-ABC7-CCDDA1A8630E}" type="presParOf" srcId="{809F3718-C23F-4CB6-82AE-37AFE15439F1}" destId="{845948F6-0CB5-4E15-9671-7AB771E2F910}" srcOrd="2" destOrd="0" presId="urn:microsoft.com/office/officeart/2005/8/layout/vList2"/>
    <dgm:cxn modelId="{D25CB4D5-3811-4089-B66A-4D2F2CE3135A}" type="presParOf" srcId="{809F3718-C23F-4CB6-82AE-37AFE15439F1}" destId="{E0F6E614-8D9C-42F3-A399-072B40256640}" srcOrd="3" destOrd="0" presId="urn:microsoft.com/office/officeart/2005/8/layout/vList2"/>
    <dgm:cxn modelId="{8DD844BE-12D1-45E6-B9A1-5C98C307A5DD}" type="presParOf" srcId="{809F3718-C23F-4CB6-82AE-37AFE15439F1}" destId="{D077FF0A-7999-4E8D-BA79-41CEAEA73A1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45213B-1A4B-48F0-8E9E-286744314FA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ADED5868-8EF2-46CE-B203-D61B67276E1D}">
      <dgm:prSet/>
      <dgm:spPr>
        <a:solidFill>
          <a:schemeClr val="accent1">
            <a:lumMod val="75000"/>
          </a:schemeClr>
        </a:solidFill>
      </dgm:spPr>
      <dgm:t>
        <a:bodyPr/>
        <a:lstStyle/>
        <a:p>
          <a:r>
            <a:rPr lang="en-US">
              <a:latin typeface="Arial" panose="020B0604020202020204" pitchFamily="34" charset="0"/>
              <a:cs typeface="Arial" panose="020B0604020202020204" pitchFamily="34" charset="0"/>
            </a:rPr>
            <a:t>District Administrators need to work with District PSIS Coordinators to ensure accurate student information is reported in the PSIS Registration Module and TIDE. </a:t>
          </a:r>
        </a:p>
      </dgm:t>
    </dgm:pt>
    <dgm:pt modelId="{B09A5CA7-5FB2-4C69-B1AA-B16FA74E393B}" type="parTrans" cxnId="{EF053CB0-ECD7-458B-856D-45C0391F4D33}">
      <dgm:prSet/>
      <dgm:spPr/>
      <dgm:t>
        <a:bodyPr/>
        <a:lstStyle/>
        <a:p>
          <a:endParaRPr lang="en-US"/>
        </a:p>
      </dgm:t>
    </dgm:pt>
    <dgm:pt modelId="{EA983682-B44B-4CF7-AF04-7CB558227D47}" type="sibTrans" cxnId="{EF053CB0-ECD7-458B-856D-45C0391F4D33}">
      <dgm:prSet/>
      <dgm:spPr/>
      <dgm:t>
        <a:bodyPr/>
        <a:lstStyle/>
        <a:p>
          <a:endParaRPr lang="en-US"/>
        </a:p>
      </dgm:t>
    </dgm:pt>
    <dgm:pt modelId="{2107AF52-EE94-4C38-B68D-26E595E41843}">
      <dgm:prSet/>
      <dgm:spPr>
        <a:solidFill>
          <a:srgbClr val="5DC4D9"/>
        </a:solidFill>
      </dgm:spPr>
      <dgm:t>
        <a:bodyPr/>
        <a:lstStyle/>
        <a:p>
          <a:r>
            <a:rPr lang="en-US">
              <a:latin typeface="Arial" panose="020B0604020202020204" pitchFamily="34" charset="0"/>
              <a:cs typeface="Arial" panose="020B0604020202020204" pitchFamily="34" charset="0"/>
            </a:rPr>
            <a:t>During the summative test window, changes made in PSIS Registration will automatically be updated in TIDE by the following day. </a:t>
          </a:r>
        </a:p>
      </dgm:t>
    </dgm:pt>
    <dgm:pt modelId="{7BB178D7-063B-479E-ABA5-21D0C944D9C0}" type="parTrans" cxnId="{AD95C952-81C7-4612-B930-265B064E888E}">
      <dgm:prSet/>
      <dgm:spPr/>
      <dgm:t>
        <a:bodyPr/>
        <a:lstStyle/>
        <a:p>
          <a:endParaRPr lang="en-US"/>
        </a:p>
      </dgm:t>
    </dgm:pt>
    <dgm:pt modelId="{887C7747-42E2-4348-909C-284C0B456196}" type="sibTrans" cxnId="{AD95C952-81C7-4612-B930-265B064E888E}">
      <dgm:prSet/>
      <dgm:spPr/>
      <dgm:t>
        <a:bodyPr/>
        <a:lstStyle/>
        <a:p>
          <a:endParaRPr lang="en-US"/>
        </a:p>
      </dgm:t>
    </dgm:pt>
    <dgm:pt modelId="{C25F1225-CC16-4DD3-8CA3-B5410E531289}" type="pres">
      <dgm:prSet presAssocID="{2345213B-1A4B-48F0-8E9E-286744314FA7}" presName="Name0" presStyleCnt="0">
        <dgm:presLayoutVars>
          <dgm:dir/>
          <dgm:animLvl val="lvl"/>
          <dgm:resizeHandles val="exact"/>
        </dgm:presLayoutVars>
      </dgm:prSet>
      <dgm:spPr/>
    </dgm:pt>
    <dgm:pt modelId="{4F06E8E7-159B-4089-85FE-BE9651E7E3F3}" type="pres">
      <dgm:prSet presAssocID="{2107AF52-EE94-4C38-B68D-26E595E41843}" presName="boxAndChildren" presStyleCnt="0"/>
      <dgm:spPr/>
    </dgm:pt>
    <dgm:pt modelId="{ACBF4DEA-9AEB-4844-BA8E-3D3CF612A83E}" type="pres">
      <dgm:prSet presAssocID="{2107AF52-EE94-4C38-B68D-26E595E41843}" presName="parentTextBox" presStyleLbl="node1" presStyleIdx="0" presStyleCnt="2"/>
      <dgm:spPr/>
    </dgm:pt>
    <dgm:pt modelId="{8057EE7B-D816-4D15-BA0D-009E10EE7B4B}" type="pres">
      <dgm:prSet presAssocID="{EA983682-B44B-4CF7-AF04-7CB558227D47}" presName="sp" presStyleCnt="0"/>
      <dgm:spPr/>
    </dgm:pt>
    <dgm:pt modelId="{85428AFB-2360-40D3-AFD5-4C5545B19B8E}" type="pres">
      <dgm:prSet presAssocID="{ADED5868-8EF2-46CE-B203-D61B67276E1D}" presName="arrowAndChildren" presStyleCnt="0"/>
      <dgm:spPr/>
    </dgm:pt>
    <dgm:pt modelId="{5960B584-F75D-493F-9D5E-CBD5791DF8D8}" type="pres">
      <dgm:prSet presAssocID="{ADED5868-8EF2-46CE-B203-D61B67276E1D}" presName="parentTextArrow" presStyleLbl="node1" presStyleIdx="1" presStyleCnt="2"/>
      <dgm:spPr/>
    </dgm:pt>
  </dgm:ptLst>
  <dgm:cxnLst>
    <dgm:cxn modelId="{8AECE713-C701-42E2-9637-4E6536EB67C7}" type="presOf" srcId="{2107AF52-EE94-4C38-B68D-26E595E41843}" destId="{ACBF4DEA-9AEB-4844-BA8E-3D3CF612A83E}" srcOrd="0" destOrd="0" presId="urn:microsoft.com/office/officeart/2005/8/layout/process4"/>
    <dgm:cxn modelId="{A3731D2F-D3C8-485F-ACFE-DE775D01E103}" type="presOf" srcId="{ADED5868-8EF2-46CE-B203-D61B67276E1D}" destId="{5960B584-F75D-493F-9D5E-CBD5791DF8D8}" srcOrd="0" destOrd="0" presId="urn:microsoft.com/office/officeart/2005/8/layout/process4"/>
    <dgm:cxn modelId="{AD95C952-81C7-4612-B930-265B064E888E}" srcId="{2345213B-1A4B-48F0-8E9E-286744314FA7}" destId="{2107AF52-EE94-4C38-B68D-26E595E41843}" srcOrd="1" destOrd="0" parTransId="{7BB178D7-063B-479E-ABA5-21D0C944D9C0}" sibTransId="{887C7747-42E2-4348-909C-284C0B456196}"/>
    <dgm:cxn modelId="{D7F65BA7-66BE-4EE3-8BA3-8A3CD1F421FA}" type="presOf" srcId="{2345213B-1A4B-48F0-8E9E-286744314FA7}" destId="{C25F1225-CC16-4DD3-8CA3-B5410E531289}" srcOrd="0" destOrd="0" presId="urn:microsoft.com/office/officeart/2005/8/layout/process4"/>
    <dgm:cxn modelId="{EF053CB0-ECD7-458B-856D-45C0391F4D33}" srcId="{2345213B-1A4B-48F0-8E9E-286744314FA7}" destId="{ADED5868-8EF2-46CE-B203-D61B67276E1D}" srcOrd="0" destOrd="0" parTransId="{B09A5CA7-5FB2-4C69-B1AA-B16FA74E393B}" sibTransId="{EA983682-B44B-4CF7-AF04-7CB558227D47}"/>
    <dgm:cxn modelId="{C83F94F3-0A95-498C-AA3A-F03EC6099DF0}" type="presParOf" srcId="{C25F1225-CC16-4DD3-8CA3-B5410E531289}" destId="{4F06E8E7-159B-4089-85FE-BE9651E7E3F3}" srcOrd="0" destOrd="0" presId="urn:microsoft.com/office/officeart/2005/8/layout/process4"/>
    <dgm:cxn modelId="{0C238E7E-05E3-4EAD-9FB9-75BC334AF7E0}" type="presParOf" srcId="{4F06E8E7-159B-4089-85FE-BE9651E7E3F3}" destId="{ACBF4DEA-9AEB-4844-BA8E-3D3CF612A83E}" srcOrd="0" destOrd="0" presId="urn:microsoft.com/office/officeart/2005/8/layout/process4"/>
    <dgm:cxn modelId="{37071992-5AA7-4ABE-BC37-15E6EF545770}" type="presParOf" srcId="{C25F1225-CC16-4DD3-8CA3-B5410E531289}" destId="{8057EE7B-D816-4D15-BA0D-009E10EE7B4B}" srcOrd="1" destOrd="0" presId="urn:microsoft.com/office/officeart/2005/8/layout/process4"/>
    <dgm:cxn modelId="{E7181F55-26F5-4403-8EA7-F3BFDB6D269C}" type="presParOf" srcId="{C25F1225-CC16-4DD3-8CA3-B5410E531289}" destId="{85428AFB-2360-40D3-AFD5-4C5545B19B8E}" srcOrd="2" destOrd="0" presId="urn:microsoft.com/office/officeart/2005/8/layout/process4"/>
    <dgm:cxn modelId="{FB02B211-A891-4090-8924-10B10190236B}" type="presParOf" srcId="{85428AFB-2360-40D3-AFD5-4C5545B19B8E}" destId="{5960B584-F75D-493F-9D5E-CBD5791DF8D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C41C7B-73BD-4ADB-98D4-B9FFCF6C0D30}"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40C58DE2-24C1-44E1-914F-623E4CDC3E30}">
      <dgm:prSet custT="1"/>
      <dgm:spPr>
        <a:solidFill>
          <a:schemeClr val="accent1">
            <a:lumMod val="60000"/>
            <a:lumOff val="40000"/>
          </a:schemeClr>
        </a:solidFill>
      </dgm:spPr>
      <dgm:t>
        <a:bodyPr/>
        <a:lstStyle/>
        <a:p>
          <a:r>
            <a:rPr lang="en-US" sz="1800">
              <a:solidFill>
                <a:schemeClr val="tx1"/>
              </a:solidFill>
              <a:latin typeface="Arial" panose="020B0604020202020204" pitchFamily="34" charset="0"/>
              <a:cs typeface="Arial" panose="020B0604020202020204" pitchFamily="34" charset="0"/>
            </a:rPr>
            <a:t>Testing Demographics SPED, FRL, EL, Military Family, and Homeless values were loaded in November 2022.  </a:t>
          </a:r>
        </a:p>
      </dgm:t>
    </dgm:pt>
    <dgm:pt modelId="{C403FDED-1824-4189-8544-0B6483880D38}" type="parTrans" cxnId="{07E6E5CA-1328-4850-92E9-1AC7E59E27D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3EEA321-6ED6-4B22-B583-3D3609CC0257}" type="sibTrans" cxnId="{07E6E5CA-1328-4850-92E9-1AC7E59E27DB}">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D3E18FA1-1339-40B5-B1B6-014488BBB040}">
      <dgm:prSet custT="1"/>
      <dgm:spPr>
        <a:solidFill>
          <a:schemeClr val="accent1"/>
        </a:solidFill>
      </dgm:spPr>
      <dgm:t>
        <a:bodyPr/>
        <a:lstStyle/>
        <a:p>
          <a:r>
            <a:rPr lang="en-US" sz="1800">
              <a:solidFill>
                <a:schemeClr val="tx1"/>
              </a:solidFill>
              <a:latin typeface="Arial" panose="020B0604020202020204" pitchFamily="34" charset="0"/>
              <a:cs typeface="Arial" panose="020B0604020202020204" pitchFamily="34" charset="0"/>
            </a:rPr>
            <a:t>The values for Recently Arrived EL and Section 504 were not pulled from Freeze Zero. These must be set in the PSIS Registration Module.  </a:t>
          </a:r>
        </a:p>
      </dgm:t>
    </dgm:pt>
    <dgm:pt modelId="{06FAE074-E7A4-4196-9E45-D506C976B3BC}" type="parTrans" cxnId="{AA39BD23-F37C-4F69-9B05-BD77318166B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15524841-3EDF-4043-8470-2ED1C9FDC1EC}" type="sibTrans" cxnId="{AA39BD23-F37C-4F69-9B05-BD77318166B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F2300E7-7D6F-4A3B-8FE7-952D756DC90C}">
      <dgm:prSet custT="1"/>
      <dgm:spPr>
        <a:solidFill>
          <a:schemeClr val="accent1">
            <a:lumMod val="60000"/>
            <a:lumOff val="40000"/>
          </a:schemeClr>
        </a:solidFill>
      </dgm:spPr>
      <dgm:t>
        <a:bodyPr/>
        <a:lstStyle/>
        <a:p>
          <a:r>
            <a:rPr lang="en-US" sz="1800">
              <a:solidFill>
                <a:schemeClr val="tx1"/>
              </a:solidFill>
              <a:latin typeface="Arial" panose="020B0604020202020204" pitchFamily="34" charset="0"/>
              <a:cs typeface="Arial" panose="020B0604020202020204" pitchFamily="34" charset="0"/>
            </a:rPr>
            <a:t>Student demographic values will be saved, and the fields locked in PSIS on June 2, 2023.  All changes to a student’s status at the time of testing must be made by June 2, 2023.</a:t>
          </a:r>
        </a:p>
      </dgm:t>
    </dgm:pt>
    <dgm:pt modelId="{C4C7103F-0FD0-40A2-A800-FAD72DAEFE42}" type="parTrans" cxnId="{313873E9-8A0C-4591-BF79-35BA0A15400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AAB7C04-F7FA-4D4D-80BB-99588E3F40BC}" type="sibTrans" cxnId="{313873E9-8A0C-4591-BF79-35BA0A154004}">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8E620EF0-4C87-4530-889C-F9CF984B4861}">
      <dgm:prSet custT="1"/>
      <dgm:spPr>
        <a:solidFill>
          <a:schemeClr val="accent1"/>
        </a:solidFill>
      </dgm:spPr>
      <dgm:t>
        <a:bodyPr/>
        <a:lstStyle/>
        <a:p>
          <a:r>
            <a:rPr lang="en-US" sz="2000">
              <a:solidFill>
                <a:schemeClr val="tx1"/>
              </a:solidFill>
              <a:latin typeface="Arial" panose="020B0604020202020204" pitchFamily="34" charset="0"/>
              <a:cs typeface="Arial" panose="020B0604020202020204" pitchFamily="34" charset="0"/>
            </a:rPr>
            <a:t>Students who are repeaters should be tested. </a:t>
          </a:r>
        </a:p>
      </dgm:t>
    </dgm:pt>
    <dgm:pt modelId="{19460EFD-6CC3-48F7-9092-5B909CAD994E}" type="parTrans" cxnId="{8EBDC64D-0977-4940-9573-C10ABFC32D6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F9FC0213-7ACA-4186-9CEA-8808CA48F226}" type="sibTrans" cxnId="{8EBDC64D-0977-4940-9573-C10ABFC32D6F}">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4E35D89A-730C-4A8C-83A3-3A5664560269}">
      <dgm:prSet custT="1"/>
      <dgm:spPr>
        <a:solidFill>
          <a:schemeClr val="accent1">
            <a:lumMod val="60000"/>
            <a:lumOff val="40000"/>
          </a:schemeClr>
        </a:solidFill>
      </dgm:spPr>
      <dgm:t>
        <a:bodyPr/>
        <a:lstStyle/>
        <a:p>
          <a:r>
            <a:rPr lang="en-US" sz="2000">
              <a:solidFill>
                <a:schemeClr val="tx1"/>
              </a:solidFill>
              <a:latin typeface="Arial" panose="020B0604020202020204" pitchFamily="34" charset="0"/>
              <a:cs typeface="Arial" panose="020B0604020202020204" pitchFamily="34" charset="0"/>
            </a:rPr>
            <a:t>Student’s grade in PSIS is that grade in which the test is given.</a:t>
          </a:r>
        </a:p>
      </dgm:t>
    </dgm:pt>
    <dgm:pt modelId="{B45F8CD4-48FC-48A3-AA46-F7809985901C}" type="parTrans" cxnId="{7EC6FEF1-7923-4E57-B524-DC27DF014D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A6114890-1A99-4267-AF28-C16FD27DA0DB}" type="sibTrans" cxnId="{7EC6FEF1-7923-4E57-B524-DC27DF014D7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6CE819EC-0935-4A66-8217-5AB6B4CD9069}">
      <dgm:prSet custT="1"/>
      <dgm:spPr>
        <a:solidFill>
          <a:schemeClr val="accent1"/>
        </a:solidFill>
      </dgm:spPr>
      <dgm:t>
        <a:bodyPr/>
        <a:lstStyle/>
        <a:p>
          <a:r>
            <a:rPr lang="en-US" sz="2000">
              <a:solidFill>
                <a:schemeClr val="tx1"/>
              </a:solidFill>
              <a:latin typeface="Arial" panose="020B0604020202020204" pitchFamily="34" charset="0"/>
              <a:cs typeface="Arial" panose="020B0604020202020204" pitchFamily="34" charset="0"/>
            </a:rPr>
            <a:t>Grade 11 "skippers" are not tested.    </a:t>
          </a:r>
        </a:p>
      </dgm:t>
    </dgm:pt>
    <dgm:pt modelId="{C53CD1B5-CF2F-4C96-A77A-6611B5EBC63B}" type="parTrans" cxnId="{C901DF94-FBC6-48B9-9B2A-689BB6DC9EF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BB741D58-C4D1-4777-8FA8-A1C4522F76FF}" type="sibTrans" cxnId="{C901DF94-FBC6-48B9-9B2A-689BB6DC9EFD}">
      <dgm:prSet/>
      <dgm:spPr/>
      <dgm:t>
        <a:bodyPr/>
        <a:lstStyle/>
        <a:p>
          <a:endParaRPr lang="en-US">
            <a:solidFill>
              <a:schemeClr val="tx1"/>
            </a:solidFill>
            <a:latin typeface="Arial" panose="020B0604020202020204" pitchFamily="34" charset="0"/>
            <a:cs typeface="Arial" panose="020B0604020202020204" pitchFamily="34" charset="0"/>
          </a:endParaRPr>
        </a:p>
      </dgm:t>
    </dgm:pt>
    <dgm:pt modelId="{9044D6F8-0D4D-4E50-8693-1933739D5BAE}" type="pres">
      <dgm:prSet presAssocID="{29C41C7B-73BD-4ADB-98D4-B9FFCF6C0D30}" presName="diagram" presStyleCnt="0">
        <dgm:presLayoutVars>
          <dgm:dir/>
          <dgm:resizeHandles val="exact"/>
        </dgm:presLayoutVars>
      </dgm:prSet>
      <dgm:spPr/>
    </dgm:pt>
    <dgm:pt modelId="{D798252B-120A-4601-9D73-61DC33565BA3}" type="pres">
      <dgm:prSet presAssocID="{40C58DE2-24C1-44E1-914F-623E4CDC3E30}" presName="node" presStyleLbl="node1" presStyleIdx="0" presStyleCnt="6" custScaleY="142728">
        <dgm:presLayoutVars>
          <dgm:bulletEnabled val="1"/>
        </dgm:presLayoutVars>
      </dgm:prSet>
      <dgm:spPr/>
    </dgm:pt>
    <dgm:pt modelId="{256314A5-356A-4EE5-9B5F-FC811D4C2435}" type="pres">
      <dgm:prSet presAssocID="{43EEA321-6ED6-4B22-B583-3D3609CC0257}" presName="sibTrans" presStyleCnt="0"/>
      <dgm:spPr/>
    </dgm:pt>
    <dgm:pt modelId="{3C399863-E5C4-4246-A883-56DFF7A0CC50}" type="pres">
      <dgm:prSet presAssocID="{D3E18FA1-1339-40B5-B1B6-014488BBB040}" presName="node" presStyleLbl="node1" presStyleIdx="1" presStyleCnt="6" custScaleY="142728">
        <dgm:presLayoutVars>
          <dgm:bulletEnabled val="1"/>
        </dgm:presLayoutVars>
      </dgm:prSet>
      <dgm:spPr/>
    </dgm:pt>
    <dgm:pt modelId="{2B7116BC-7FD9-4C1D-B7D1-A97560C20567}" type="pres">
      <dgm:prSet presAssocID="{15524841-3EDF-4043-8470-2ED1C9FDC1EC}" presName="sibTrans" presStyleCnt="0"/>
      <dgm:spPr/>
    </dgm:pt>
    <dgm:pt modelId="{B6C03586-41A6-455B-8EC2-6FEEC33CC4C0}" type="pres">
      <dgm:prSet presAssocID="{8F2300E7-7D6F-4A3B-8FE7-952D756DC90C}" presName="node" presStyleLbl="node1" presStyleIdx="2" presStyleCnt="6" custScaleY="142728">
        <dgm:presLayoutVars>
          <dgm:bulletEnabled val="1"/>
        </dgm:presLayoutVars>
      </dgm:prSet>
      <dgm:spPr/>
    </dgm:pt>
    <dgm:pt modelId="{E717D50E-08F8-49F9-B48F-10EA3F775D24}" type="pres">
      <dgm:prSet presAssocID="{BAAB7C04-F7FA-4D4D-80BB-99588E3F40BC}" presName="sibTrans" presStyleCnt="0"/>
      <dgm:spPr/>
    </dgm:pt>
    <dgm:pt modelId="{117DD529-2DEC-4717-BBA1-4A44E09CCD26}" type="pres">
      <dgm:prSet presAssocID="{8E620EF0-4C87-4530-889C-F9CF984B4861}" presName="node" presStyleLbl="node1" presStyleIdx="3" presStyleCnt="6">
        <dgm:presLayoutVars>
          <dgm:bulletEnabled val="1"/>
        </dgm:presLayoutVars>
      </dgm:prSet>
      <dgm:spPr/>
    </dgm:pt>
    <dgm:pt modelId="{B78D5D83-291E-4A9C-B75D-263DFB7813B2}" type="pres">
      <dgm:prSet presAssocID="{F9FC0213-7ACA-4186-9CEA-8808CA48F226}" presName="sibTrans" presStyleCnt="0"/>
      <dgm:spPr/>
    </dgm:pt>
    <dgm:pt modelId="{4F30D5E7-A448-422A-AB4C-0E3D7F78500B}" type="pres">
      <dgm:prSet presAssocID="{4E35D89A-730C-4A8C-83A3-3A5664560269}" presName="node" presStyleLbl="node1" presStyleIdx="4" presStyleCnt="6">
        <dgm:presLayoutVars>
          <dgm:bulletEnabled val="1"/>
        </dgm:presLayoutVars>
      </dgm:prSet>
      <dgm:spPr/>
    </dgm:pt>
    <dgm:pt modelId="{DD47A258-73CA-4A96-A607-2759294079A7}" type="pres">
      <dgm:prSet presAssocID="{A6114890-1A99-4267-AF28-C16FD27DA0DB}" presName="sibTrans" presStyleCnt="0"/>
      <dgm:spPr/>
    </dgm:pt>
    <dgm:pt modelId="{B034ABA7-2E4C-4582-8086-320EBE08D5DC}" type="pres">
      <dgm:prSet presAssocID="{6CE819EC-0935-4A66-8217-5AB6B4CD9069}" presName="node" presStyleLbl="node1" presStyleIdx="5" presStyleCnt="6">
        <dgm:presLayoutVars>
          <dgm:bulletEnabled val="1"/>
        </dgm:presLayoutVars>
      </dgm:prSet>
      <dgm:spPr/>
    </dgm:pt>
  </dgm:ptLst>
  <dgm:cxnLst>
    <dgm:cxn modelId="{9552731C-06FE-42FE-AC62-767C94860775}" type="presOf" srcId="{8E620EF0-4C87-4530-889C-F9CF984B4861}" destId="{117DD529-2DEC-4717-BBA1-4A44E09CCD26}" srcOrd="0" destOrd="0" presId="urn:microsoft.com/office/officeart/2005/8/layout/default"/>
    <dgm:cxn modelId="{AA39BD23-F37C-4F69-9B05-BD77318166B4}" srcId="{29C41C7B-73BD-4ADB-98D4-B9FFCF6C0D30}" destId="{D3E18FA1-1339-40B5-B1B6-014488BBB040}" srcOrd="1" destOrd="0" parTransId="{06FAE074-E7A4-4196-9E45-D506C976B3BC}" sibTransId="{15524841-3EDF-4043-8470-2ED1C9FDC1EC}"/>
    <dgm:cxn modelId="{8EBDC64D-0977-4940-9573-C10ABFC32D6F}" srcId="{29C41C7B-73BD-4ADB-98D4-B9FFCF6C0D30}" destId="{8E620EF0-4C87-4530-889C-F9CF984B4861}" srcOrd="3" destOrd="0" parTransId="{19460EFD-6CC3-48F7-9092-5B909CAD994E}" sibTransId="{F9FC0213-7ACA-4186-9CEA-8808CA48F226}"/>
    <dgm:cxn modelId="{FADFFB91-E485-48F4-B709-1F2E531F6921}" type="presOf" srcId="{D3E18FA1-1339-40B5-B1B6-014488BBB040}" destId="{3C399863-E5C4-4246-A883-56DFF7A0CC50}" srcOrd="0" destOrd="0" presId="urn:microsoft.com/office/officeart/2005/8/layout/default"/>
    <dgm:cxn modelId="{C901DF94-FBC6-48B9-9B2A-689BB6DC9EFD}" srcId="{29C41C7B-73BD-4ADB-98D4-B9FFCF6C0D30}" destId="{6CE819EC-0935-4A66-8217-5AB6B4CD9069}" srcOrd="5" destOrd="0" parTransId="{C53CD1B5-CF2F-4C96-A77A-6611B5EBC63B}" sibTransId="{BB741D58-C4D1-4777-8FA8-A1C4522F76FF}"/>
    <dgm:cxn modelId="{83A1A7B6-57EF-4406-B0AC-F85BCD487A00}" type="presOf" srcId="{8F2300E7-7D6F-4A3B-8FE7-952D756DC90C}" destId="{B6C03586-41A6-455B-8EC2-6FEEC33CC4C0}" srcOrd="0" destOrd="0" presId="urn:microsoft.com/office/officeart/2005/8/layout/default"/>
    <dgm:cxn modelId="{65F20EC2-215D-428F-BD2C-2EDBE56C37ED}" type="presOf" srcId="{29C41C7B-73BD-4ADB-98D4-B9FFCF6C0D30}" destId="{9044D6F8-0D4D-4E50-8693-1933739D5BAE}" srcOrd="0" destOrd="0" presId="urn:microsoft.com/office/officeart/2005/8/layout/default"/>
    <dgm:cxn modelId="{07E6E5CA-1328-4850-92E9-1AC7E59E27DB}" srcId="{29C41C7B-73BD-4ADB-98D4-B9FFCF6C0D30}" destId="{40C58DE2-24C1-44E1-914F-623E4CDC3E30}" srcOrd="0" destOrd="0" parTransId="{C403FDED-1824-4189-8544-0B6483880D38}" sibTransId="{43EEA321-6ED6-4B22-B583-3D3609CC0257}"/>
    <dgm:cxn modelId="{12859EDB-82CC-4F64-ADF8-B2CAF900D31D}" type="presOf" srcId="{6CE819EC-0935-4A66-8217-5AB6B4CD9069}" destId="{B034ABA7-2E4C-4582-8086-320EBE08D5DC}" srcOrd="0" destOrd="0" presId="urn:microsoft.com/office/officeart/2005/8/layout/default"/>
    <dgm:cxn modelId="{1CEDF4E7-4EF2-4D18-96A4-2EA3DDD9F22E}" type="presOf" srcId="{4E35D89A-730C-4A8C-83A3-3A5664560269}" destId="{4F30D5E7-A448-422A-AB4C-0E3D7F78500B}" srcOrd="0" destOrd="0" presId="urn:microsoft.com/office/officeart/2005/8/layout/default"/>
    <dgm:cxn modelId="{313873E9-8A0C-4591-BF79-35BA0A154004}" srcId="{29C41C7B-73BD-4ADB-98D4-B9FFCF6C0D30}" destId="{8F2300E7-7D6F-4A3B-8FE7-952D756DC90C}" srcOrd="2" destOrd="0" parTransId="{C4C7103F-0FD0-40A2-A800-FAD72DAEFE42}" sibTransId="{BAAB7C04-F7FA-4D4D-80BB-99588E3F40BC}"/>
    <dgm:cxn modelId="{7EC6FEF1-7923-4E57-B524-DC27DF014D7D}" srcId="{29C41C7B-73BD-4ADB-98D4-B9FFCF6C0D30}" destId="{4E35D89A-730C-4A8C-83A3-3A5664560269}" srcOrd="4" destOrd="0" parTransId="{B45F8CD4-48FC-48A3-AA46-F7809985901C}" sibTransId="{A6114890-1A99-4267-AF28-C16FD27DA0DB}"/>
    <dgm:cxn modelId="{7C7A8BFD-3169-429C-A965-F449C2CCF8D2}" type="presOf" srcId="{40C58DE2-24C1-44E1-914F-623E4CDC3E30}" destId="{D798252B-120A-4601-9D73-61DC33565BA3}" srcOrd="0" destOrd="0" presId="urn:microsoft.com/office/officeart/2005/8/layout/default"/>
    <dgm:cxn modelId="{0A3BAF47-505F-42BC-A5D3-A0C24F30E4CA}" type="presParOf" srcId="{9044D6F8-0D4D-4E50-8693-1933739D5BAE}" destId="{D798252B-120A-4601-9D73-61DC33565BA3}" srcOrd="0" destOrd="0" presId="urn:microsoft.com/office/officeart/2005/8/layout/default"/>
    <dgm:cxn modelId="{06AAC458-CC29-4D17-A13E-52B389BB832B}" type="presParOf" srcId="{9044D6F8-0D4D-4E50-8693-1933739D5BAE}" destId="{256314A5-356A-4EE5-9B5F-FC811D4C2435}" srcOrd="1" destOrd="0" presId="urn:microsoft.com/office/officeart/2005/8/layout/default"/>
    <dgm:cxn modelId="{78CA146A-3E3C-4B12-936F-241721F9B928}" type="presParOf" srcId="{9044D6F8-0D4D-4E50-8693-1933739D5BAE}" destId="{3C399863-E5C4-4246-A883-56DFF7A0CC50}" srcOrd="2" destOrd="0" presId="urn:microsoft.com/office/officeart/2005/8/layout/default"/>
    <dgm:cxn modelId="{835FEE78-676A-4550-8F8F-8EA4F2EFD755}" type="presParOf" srcId="{9044D6F8-0D4D-4E50-8693-1933739D5BAE}" destId="{2B7116BC-7FD9-4C1D-B7D1-A97560C20567}" srcOrd="3" destOrd="0" presId="urn:microsoft.com/office/officeart/2005/8/layout/default"/>
    <dgm:cxn modelId="{8DB80AFA-1598-4A8F-BEF2-259D3156B782}" type="presParOf" srcId="{9044D6F8-0D4D-4E50-8693-1933739D5BAE}" destId="{B6C03586-41A6-455B-8EC2-6FEEC33CC4C0}" srcOrd="4" destOrd="0" presId="urn:microsoft.com/office/officeart/2005/8/layout/default"/>
    <dgm:cxn modelId="{8B81AD25-260A-4F7F-A9B9-B11BDE8B9575}" type="presParOf" srcId="{9044D6F8-0D4D-4E50-8693-1933739D5BAE}" destId="{E717D50E-08F8-49F9-B48F-10EA3F775D24}" srcOrd="5" destOrd="0" presId="urn:microsoft.com/office/officeart/2005/8/layout/default"/>
    <dgm:cxn modelId="{99661B69-67E3-4B9D-948A-B62317FC1C36}" type="presParOf" srcId="{9044D6F8-0D4D-4E50-8693-1933739D5BAE}" destId="{117DD529-2DEC-4717-BBA1-4A44E09CCD26}" srcOrd="6" destOrd="0" presId="urn:microsoft.com/office/officeart/2005/8/layout/default"/>
    <dgm:cxn modelId="{63D6EA69-D5BD-418D-80CE-BB402708BA18}" type="presParOf" srcId="{9044D6F8-0D4D-4E50-8693-1933739D5BAE}" destId="{B78D5D83-291E-4A9C-B75D-263DFB7813B2}" srcOrd="7" destOrd="0" presId="urn:microsoft.com/office/officeart/2005/8/layout/default"/>
    <dgm:cxn modelId="{FD61C07C-F5D6-4E80-95C8-E3B5C9955A62}" type="presParOf" srcId="{9044D6F8-0D4D-4E50-8693-1933739D5BAE}" destId="{4F30D5E7-A448-422A-AB4C-0E3D7F78500B}" srcOrd="8" destOrd="0" presId="urn:microsoft.com/office/officeart/2005/8/layout/default"/>
    <dgm:cxn modelId="{7AE8EC86-26EA-493D-A2EE-6A6CEE03371B}" type="presParOf" srcId="{9044D6F8-0D4D-4E50-8693-1933739D5BAE}" destId="{DD47A258-73CA-4A96-A607-2759294079A7}" srcOrd="9" destOrd="0" presId="urn:microsoft.com/office/officeart/2005/8/layout/default"/>
    <dgm:cxn modelId="{0AC505FD-E7BC-43CF-9722-76121C5B08E4}" type="presParOf" srcId="{9044D6F8-0D4D-4E50-8693-1933739D5BAE}" destId="{B034ABA7-2E4C-4582-8086-320EBE08D5DC}"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743121-C298-4E1F-9689-FC33502FCB15}" type="doc">
      <dgm:prSet loTypeId="urn:microsoft.com/office/officeart/2018/2/layout/IconVerticalSolidList" loCatId="icon" qsTypeId="urn:microsoft.com/office/officeart/2005/8/quickstyle/simple1" qsCatId="simple" csTypeId="urn:microsoft.com/office/officeart/2018/5/colors/Iconchunking_neutralbg_accent1_2" csCatId="accent1" phldr="1"/>
      <dgm:spPr/>
      <dgm:t>
        <a:bodyPr/>
        <a:lstStyle/>
        <a:p>
          <a:endParaRPr lang="en-US"/>
        </a:p>
      </dgm:t>
    </dgm:pt>
    <dgm:pt modelId="{B234AB95-9298-4CF5-B09E-3E0EEE1C6A5A}">
      <dgm:prSet custT="1"/>
      <dgm:spPr/>
      <dgm:t>
        <a:bodyPr/>
        <a:lstStyle/>
        <a:p>
          <a:pPr>
            <a:lnSpc>
              <a:spcPct val="100000"/>
            </a:lnSpc>
          </a:pPr>
          <a:r>
            <a:rPr lang="en-US" sz="1650">
              <a:latin typeface="Arial" panose="020B0604020202020204" pitchFamily="34" charset="0"/>
              <a:cs typeface="Arial" panose="020B0604020202020204" pitchFamily="34" charset="0"/>
            </a:rPr>
            <a:t>Prior to testing, ensure that all embedded (and non-embedded) </a:t>
          </a:r>
          <a:r>
            <a:rPr lang="en-US" sz="1650">
              <a:solidFill>
                <a:schemeClr val="tx1"/>
              </a:solidFill>
              <a:latin typeface="Arial" panose="020B0604020202020204" pitchFamily="34" charset="0"/>
              <a:cs typeface="Arial" panose="020B0604020202020204" pitchFamily="34" charset="0"/>
            </a:rPr>
            <a:t>designated supports and accommodations are entered/uploaded into TIDE. Refer to the </a:t>
          </a:r>
          <a:r>
            <a:rPr lang="en-US" sz="1650">
              <a:solidFill>
                <a:schemeClr val="tx1"/>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Accessibility Chart </a:t>
          </a:r>
          <a:r>
            <a:rPr lang="en-US" sz="1650">
              <a:solidFill>
                <a:schemeClr val="tx1"/>
              </a:solidFill>
              <a:latin typeface="Arial" panose="020B0604020202020204" pitchFamily="34" charset="0"/>
              <a:cs typeface="Arial" panose="020B0604020202020204" pitchFamily="34" charset="0"/>
            </a:rPr>
            <a:t>for the list.</a:t>
          </a:r>
        </a:p>
      </dgm:t>
    </dgm:pt>
    <dgm:pt modelId="{2B637C38-0785-4D81-8682-C5600AA1C376}" type="parTrans" cxnId="{12EDA9D5-DC9B-4708-A129-51CD2DE793AC}">
      <dgm:prSet/>
      <dgm:spPr/>
      <dgm:t>
        <a:bodyPr/>
        <a:lstStyle/>
        <a:p>
          <a:endParaRPr lang="en-US" sz="1650">
            <a:latin typeface="Arial" panose="020B0604020202020204" pitchFamily="34" charset="0"/>
            <a:cs typeface="Arial" panose="020B0604020202020204" pitchFamily="34" charset="0"/>
          </a:endParaRPr>
        </a:p>
      </dgm:t>
    </dgm:pt>
    <dgm:pt modelId="{9AAFDEF8-F525-45F1-9331-873D3C3CA8F3}" type="sibTrans" cxnId="{12EDA9D5-DC9B-4708-A129-51CD2DE793AC}">
      <dgm:prSet/>
      <dgm:spPr/>
      <dgm:t>
        <a:bodyPr/>
        <a:lstStyle/>
        <a:p>
          <a:pPr>
            <a:lnSpc>
              <a:spcPct val="100000"/>
            </a:lnSpc>
          </a:pPr>
          <a:endParaRPr lang="en-US" sz="1650">
            <a:latin typeface="Arial" panose="020B0604020202020204" pitchFamily="34" charset="0"/>
            <a:cs typeface="Arial" panose="020B0604020202020204" pitchFamily="34" charset="0"/>
          </a:endParaRPr>
        </a:p>
      </dgm:t>
    </dgm:pt>
    <dgm:pt modelId="{CEA1BC12-36FC-4A20-9BF8-02265A9BCB38}">
      <dgm:prSet custT="1"/>
      <dgm:spPr/>
      <dgm:t>
        <a:bodyPr/>
        <a:lstStyle/>
        <a:p>
          <a:pPr>
            <a:lnSpc>
              <a:spcPct val="100000"/>
            </a:lnSpc>
          </a:pPr>
          <a:r>
            <a:rPr lang="en-US" sz="1650" b="1">
              <a:latin typeface="Arial" panose="020B0604020202020204" pitchFamily="34" charset="0"/>
              <a:cs typeface="Arial" panose="020B0604020202020204" pitchFamily="34" charset="0"/>
            </a:rPr>
            <a:t>If applicable</a:t>
          </a:r>
          <a:r>
            <a:rPr lang="en-US" sz="1650">
              <a:latin typeface="Arial" panose="020B0604020202020204" pitchFamily="34" charset="0"/>
              <a:cs typeface="Arial" panose="020B0604020202020204" pitchFamily="34" charset="0"/>
            </a:rPr>
            <a:t>, work with school staff and eligible students to practice using the embedded accommodations, such as speech-to-text, text-to-speech, or math translation glossaries. </a:t>
          </a:r>
        </a:p>
      </dgm:t>
    </dgm:pt>
    <dgm:pt modelId="{42D243CF-F51B-473B-806D-848BA305D87B}" type="parTrans" cxnId="{61A636CB-BF0F-4184-B837-65FC397B4B63}">
      <dgm:prSet/>
      <dgm:spPr/>
      <dgm:t>
        <a:bodyPr/>
        <a:lstStyle/>
        <a:p>
          <a:endParaRPr lang="en-US" sz="1650">
            <a:latin typeface="Arial" panose="020B0604020202020204" pitchFamily="34" charset="0"/>
            <a:cs typeface="Arial" panose="020B0604020202020204" pitchFamily="34" charset="0"/>
          </a:endParaRPr>
        </a:p>
      </dgm:t>
    </dgm:pt>
    <dgm:pt modelId="{B3CC707C-E358-4A71-9D24-757B6C3DA36F}" type="sibTrans" cxnId="{61A636CB-BF0F-4184-B837-65FC397B4B63}">
      <dgm:prSet/>
      <dgm:spPr/>
      <dgm:t>
        <a:bodyPr/>
        <a:lstStyle/>
        <a:p>
          <a:pPr>
            <a:lnSpc>
              <a:spcPct val="100000"/>
            </a:lnSpc>
          </a:pPr>
          <a:endParaRPr lang="en-US" sz="1650">
            <a:latin typeface="Arial" panose="020B0604020202020204" pitchFamily="34" charset="0"/>
            <a:cs typeface="Arial" panose="020B0604020202020204" pitchFamily="34" charset="0"/>
          </a:endParaRPr>
        </a:p>
      </dgm:t>
    </dgm:pt>
    <dgm:pt modelId="{BF83763F-F052-4006-92B2-FE746FFED01E}">
      <dgm:prSet custT="1"/>
      <dgm:spPr/>
      <dgm:t>
        <a:bodyPr/>
        <a:lstStyle/>
        <a:p>
          <a:pPr>
            <a:lnSpc>
              <a:spcPct val="100000"/>
            </a:lnSpc>
          </a:pPr>
          <a:r>
            <a:rPr lang="en-US" sz="1650">
              <a:latin typeface="Arial" panose="020B0604020202020204" pitchFamily="34" charset="0"/>
              <a:cs typeface="Arial" panose="020B0604020202020204" pitchFamily="34" charset="0"/>
            </a:rPr>
            <a:t>Contact the CSDE if you have a student that requires the use of a </a:t>
          </a:r>
          <a:r>
            <a:rPr lang="en-US" sz="1650" b="1">
              <a:latin typeface="Arial" panose="020B0604020202020204" pitchFamily="34" charset="0"/>
              <a:cs typeface="Arial" panose="020B0604020202020204" pitchFamily="34" charset="0"/>
            </a:rPr>
            <a:t>special documented accommodation </a:t>
          </a:r>
          <a:r>
            <a:rPr lang="en-US" sz="1650">
              <a:latin typeface="Arial" panose="020B0604020202020204" pitchFamily="34" charset="0"/>
              <a:cs typeface="Arial" panose="020B0604020202020204" pitchFamily="34" charset="0"/>
            </a:rPr>
            <a:t>(i.e., use of a scribe or human reader). </a:t>
          </a:r>
          <a:r>
            <a:rPr lang="en-US" sz="1650" b="1">
              <a:latin typeface="Arial" panose="020B0604020202020204" pitchFamily="34" charset="0"/>
              <a:cs typeface="Arial" panose="020B0604020202020204" pitchFamily="34" charset="0"/>
            </a:rPr>
            <a:t>Petitions are due by March 1.</a:t>
          </a:r>
        </a:p>
      </dgm:t>
    </dgm:pt>
    <dgm:pt modelId="{E72703E8-AE83-46F2-9389-B615309834B1}" type="parTrans" cxnId="{0A7F471A-9234-4365-93F1-62A8B2F98C70}">
      <dgm:prSet/>
      <dgm:spPr/>
      <dgm:t>
        <a:bodyPr/>
        <a:lstStyle/>
        <a:p>
          <a:endParaRPr lang="en-US" sz="1650">
            <a:latin typeface="Arial" panose="020B0604020202020204" pitchFamily="34" charset="0"/>
            <a:cs typeface="Arial" panose="020B0604020202020204" pitchFamily="34" charset="0"/>
          </a:endParaRPr>
        </a:p>
      </dgm:t>
    </dgm:pt>
    <dgm:pt modelId="{9A850644-2734-43B7-B3E0-743182C0783A}" type="sibTrans" cxnId="{0A7F471A-9234-4365-93F1-62A8B2F98C70}">
      <dgm:prSet/>
      <dgm:spPr/>
      <dgm:t>
        <a:bodyPr/>
        <a:lstStyle/>
        <a:p>
          <a:pPr>
            <a:lnSpc>
              <a:spcPct val="100000"/>
            </a:lnSpc>
          </a:pPr>
          <a:endParaRPr lang="en-US" sz="1650">
            <a:latin typeface="Arial" panose="020B0604020202020204" pitchFamily="34" charset="0"/>
            <a:cs typeface="Arial" panose="020B0604020202020204" pitchFamily="34" charset="0"/>
          </a:endParaRPr>
        </a:p>
      </dgm:t>
    </dgm:pt>
    <dgm:pt modelId="{5DF6885F-6656-422A-B1E3-0EB56B601D77}">
      <dgm:prSet custT="1"/>
      <dgm:spPr/>
      <dgm:t>
        <a:bodyPr/>
        <a:lstStyle/>
        <a:p>
          <a:pPr>
            <a:lnSpc>
              <a:spcPct val="100000"/>
            </a:lnSpc>
          </a:pPr>
          <a:r>
            <a:rPr lang="en-US" sz="1650">
              <a:latin typeface="Arial" panose="020B0604020202020204" pitchFamily="34" charset="0"/>
              <a:cs typeface="Arial" panose="020B0604020202020204" pitchFamily="34" charset="0"/>
            </a:rPr>
            <a:t>Refer </a:t>
          </a:r>
          <a:r>
            <a:rPr lang="en-US" sz="1650">
              <a:solidFill>
                <a:schemeClr val="tx1"/>
              </a:solidFill>
              <a:latin typeface="Arial" panose="020B0604020202020204" pitchFamily="34" charset="0"/>
              <a:cs typeface="Arial" panose="020B0604020202020204" pitchFamily="34" charset="0"/>
            </a:rPr>
            <a:t>to the </a:t>
          </a:r>
          <a:r>
            <a:rPr lang="en-US" sz="1650">
              <a:solidFill>
                <a:schemeClr val="tx1"/>
              </a:solidFill>
              <a:latin typeface="Arial" panose="020B0604020202020204" pitchFamily="34" charset="0"/>
              <a:cs typeface="Arial" panose="020B0604020202020204" pitchFamily="34" charset="0"/>
              <a:hlinkClick xmlns:r="http://schemas.openxmlformats.org/officeDocument/2006/relationships" r:id="rId2">
                <a:extLst>
                  <a:ext uri="{A12FA001-AC4F-418D-AE19-62706E023703}">
                    <ahyp:hlinkClr xmlns:ahyp="http://schemas.microsoft.com/office/drawing/2018/hyperlinkcolor" val="tx"/>
                  </a:ext>
                </a:extLst>
              </a:hlinkClick>
            </a:rPr>
            <a:t>Assessment Guidelines </a:t>
          </a:r>
          <a:r>
            <a:rPr lang="en-US" sz="1650">
              <a:solidFill>
                <a:schemeClr val="tx1"/>
              </a:solidFill>
              <a:latin typeface="Arial" panose="020B0604020202020204" pitchFamily="34" charset="0"/>
              <a:cs typeface="Arial" panose="020B0604020202020204" pitchFamily="34" charset="0"/>
            </a:rPr>
            <a:t>and the </a:t>
          </a:r>
          <a:r>
            <a:rPr lang="en-US" sz="165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Connecticut Comprehensive Assessment Program Portal</a:t>
          </a:r>
          <a:r>
            <a:rPr lang="en-US" sz="1650">
              <a:solidFill>
                <a:schemeClr val="tx1"/>
              </a:solidFill>
              <a:latin typeface="Arial" panose="020B0604020202020204" pitchFamily="34" charset="0"/>
              <a:cs typeface="Arial" panose="020B0604020202020204" pitchFamily="34" charset="0"/>
            </a:rPr>
            <a:t> for additional </a:t>
          </a:r>
          <a:r>
            <a:rPr lang="en-US" sz="1650">
              <a:latin typeface="Arial" panose="020B0604020202020204" pitchFamily="34" charset="0"/>
              <a:cs typeface="Arial" panose="020B0604020202020204" pitchFamily="34" charset="0"/>
            </a:rPr>
            <a:t>resources.</a:t>
          </a:r>
        </a:p>
      </dgm:t>
    </dgm:pt>
    <dgm:pt modelId="{95E8DDE8-A489-49EE-ABFB-B09AD4862ADE}" type="parTrans" cxnId="{F940E219-BF32-4609-9239-B1DAD6989B62}">
      <dgm:prSet/>
      <dgm:spPr/>
      <dgm:t>
        <a:bodyPr/>
        <a:lstStyle/>
        <a:p>
          <a:endParaRPr lang="en-US" sz="1650">
            <a:latin typeface="Arial" panose="020B0604020202020204" pitchFamily="34" charset="0"/>
            <a:cs typeface="Arial" panose="020B0604020202020204" pitchFamily="34" charset="0"/>
          </a:endParaRPr>
        </a:p>
      </dgm:t>
    </dgm:pt>
    <dgm:pt modelId="{16DFCE76-9CE5-4647-A831-3FD567A6EBDF}" type="sibTrans" cxnId="{F940E219-BF32-4609-9239-B1DAD6989B62}">
      <dgm:prSet/>
      <dgm:spPr/>
      <dgm:t>
        <a:bodyPr/>
        <a:lstStyle/>
        <a:p>
          <a:endParaRPr lang="en-US" sz="1650">
            <a:latin typeface="Arial" panose="020B0604020202020204" pitchFamily="34" charset="0"/>
            <a:cs typeface="Arial" panose="020B0604020202020204" pitchFamily="34" charset="0"/>
          </a:endParaRPr>
        </a:p>
      </dgm:t>
    </dgm:pt>
    <dgm:pt modelId="{463E772A-D6CC-43AC-9B78-1CD3975E27E9}" type="pres">
      <dgm:prSet presAssocID="{36743121-C298-4E1F-9689-FC33502FCB15}" presName="root" presStyleCnt="0">
        <dgm:presLayoutVars>
          <dgm:dir/>
          <dgm:resizeHandles val="exact"/>
        </dgm:presLayoutVars>
      </dgm:prSet>
      <dgm:spPr/>
    </dgm:pt>
    <dgm:pt modelId="{46E29045-D198-43BE-8304-AB58C19EB2EE}" type="pres">
      <dgm:prSet presAssocID="{B234AB95-9298-4CF5-B09E-3E0EEE1C6A5A}" presName="compNode" presStyleCnt="0"/>
      <dgm:spPr/>
    </dgm:pt>
    <dgm:pt modelId="{153E3460-8AD8-41F3-8D6E-EDB6B204F274}" type="pres">
      <dgm:prSet presAssocID="{B234AB95-9298-4CF5-B09E-3E0EEE1C6A5A}" presName="bgRect" presStyleLbl="bgShp" presStyleIdx="0" presStyleCnt="4"/>
      <dgm:spPr/>
    </dgm:pt>
    <dgm:pt modelId="{E1A3351E-FDDB-45A9-8FD1-3A15FAD97683}" type="pres">
      <dgm:prSet presAssocID="{B234AB95-9298-4CF5-B09E-3E0EEE1C6A5A}" presName="iconRect" presStyleLbl="node1" presStyleIdx="0" presStyleCnt="4"/>
      <dgm:spPr>
        <a:blipFill>
          <a:blip xmlns:r="http://schemas.openxmlformats.org/officeDocument/2006/relationships" r:embed="rId4">
            <a:extLst>
              <a:ext uri="{96DAC541-7B7A-43D3-8B79-37D633B846F1}">
                <asvg:svgBlip xmlns:asvg="http://schemas.microsoft.com/office/drawing/2016/SVG/main" r:embed="rId5"/>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A644B507-1A26-4637-AD46-1534E7EDB76C}" type="pres">
      <dgm:prSet presAssocID="{B234AB95-9298-4CF5-B09E-3E0EEE1C6A5A}" presName="spaceRect" presStyleCnt="0"/>
      <dgm:spPr/>
    </dgm:pt>
    <dgm:pt modelId="{84629FF7-01C2-476A-A652-5107EEA2FC2B}" type="pres">
      <dgm:prSet presAssocID="{B234AB95-9298-4CF5-B09E-3E0EEE1C6A5A}" presName="parTx" presStyleLbl="revTx" presStyleIdx="0" presStyleCnt="4" custScaleX="111515" custLinFactNeighborX="2587">
        <dgm:presLayoutVars>
          <dgm:chMax val="0"/>
          <dgm:chPref val="0"/>
        </dgm:presLayoutVars>
      </dgm:prSet>
      <dgm:spPr/>
    </dgm:pt>
    <dgm:pt modelId="{09455BF4-6ED4-4986-BE76-62010CB7A487}" type="pres">
      <dgm:prSet presAssocID="{9AAFDEF8-F525-45F1-9331-873D3C3CA8F3}" presName="sibTrans" presStyleCnt="0"/>
      <dgm:spPr/>
    </dgm:pt>
    <dgm:pt modelId="{DD21487F-BB61-4BBD-9156-B7E0B0B68687}" type="pres">
      <dgm:prSet presAssocID="{CEA1BC12-36FC-4A20-9BF8-02265A9BCB38}" presName="compNode" presStyleCnt="0"/>
      <dgm:spPr/>
    </dgm:pt>
    <dgm:pt modelId="{C0447220-BA7A-4C8D-9C07-9811B663EE8D}" type="pres">
      <dgm:prSet presAssocID="{CEA1BC12-36FC-4A20-9BF8-02265A9BCB38}" presName="bgRect" presStyleLbl="bgShp" presStyleIdx="1" presStyleCnt="4" custLinFactNeighborX="1892" custLinFactNeighborY="110"/>
      <dgm:spPr/>
    </dgm:pt>
    <dgm:pt modelId="{5E7E3221-3B72-45EF-9A17-C3727B6FC99E}" type="pres">
      <dgm:prSet presAssocID="{CEA1BC12-36FC-4A20-9BF8-02265A9BCB38}" presName="iconRect" presStyleLbl="node1" presStyleIdx="1" presStyleCnt="4"/>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Chat"/>
        </a:ext>
      </dgm:extLst>
    </dgm:pt>
    <dgm:pt modelId="{55C54A44-8BC3-4406-9795-BA148D6E23DB}" type="pres">
      <dgm:prSet presAssocID="{CEA1BC12-36FC-4A20-9BF8-02265A9BCB38}" presName="spaceRect" presStyleCnt="0"/>
      <dgm:spPr/>
    </dgm:pt>
    <dgm:pt modelId="{F8056D5E-FBC2-41C8-B94C-25C219749097}" type="pres">
      <dgm:prSet presAssocID="{CEA1BC12-36FC-4A20-9BF8-02265A9BCB38}" presName="parTx" presStyleLbl="revTx" presStyleIdx="1" presStyleCnt="4" custScaleX="112975" custScaleY="97862" custLinFactNeighborX="4501" custLinFactNeighborY="13">
        <dgm:presLayoutVars>
          <dgm:chMax val="0"/>
          <dgm:chPref val="0"/>
        </dgm:presLayoutVars>
      </dgm:prSet>
      <dgm:spPr/>
    </dgm:pt>
    <dgm:pt modelId="{743C4477-A445-4572-B8F1-4C58A8B5366A}" type="pres">
      <dgm:prSet presAssocID="{B3CC707C-E358-4A71-9D24-757B6C3DA36F}" presName="sibTrans" presStyleCnt="0"/>
      <dgm:spPr/>
    </dgm:pt>
    <dgm:pt modelId="{7B20FD9B-F364-46C4-9914-B995D8A15E87}" type="pres">
      <dgm:prSet presAssocID="{BF83763F-F052-4006-92B2-FE746FFED01E}" presName="compNode" presStyleCnt="0"/>
      <dgm:spPr/>
    </dgm:pt>
    <dgm:pt modelId="{5C37D6D6-8698-4464-BF76-ACBCBEE3F908}" type="pres">
      <dgm:prSet presAssocID="{BF83763F-F052-4006-92B2-FE746FFED01E}" presName="bgRect" presStyleLbl="bgShp" presStyleIdx="2" presStyleCnt="4"/>
      <dgm:spPr/>
    </dgm:pt>
    <dgm:pt modelId="{07EDE2D6-7E4F-40A0-B4E1-0965761DEA21}" type="pres">
      <dgm:prSet presAssocID="{BF83763F-F052-4006-92B2-FE746FFED01E}" presName="iconRect" presStyleLbl="node1" presStyleIdx="2" presStyleCnt="4"/>
      <dgm:spPr>
        <a:blipFill>
          <a:blip xmlns:r="http://schemas.openxmlformats.org/officeDocument/2006/relationships" r:embed="rId8">
            <a:extLst>
              <a:ext uri="{96DAC541-7B7A-43D3-8B79-37D633B846F1}">
                <asvg:svgBlip xmlns:asvg="http://schemas.microsoft.com/office/drawing/2016/SVG/main" r:embed="rId9"/>
              </a:ext>
            </a:extLst>
          </a:blip>
          <a:srcRect/>
          <a:stretch>
            <a:fillRect/>
          </a:stretch>
        </a:blipFill>
        <a:ln>
          <a:noFill/>
        </a:ln>
      </dgm:spPr>
      <dgm:extLst>
        <a:ext uri="{E40237B7-FDA0-4F09-8148-C483321AD2D9}">
          <dgm14:cNvPr xmlns:dgm14="http://schemas.microsoft.com/office/drawing/2010/diagram" id="0" name="" descr="Folder Search with solid fill"/>
        </a:ext>
      </dgm:extLst>
    </dgm:pt>
    <dgm:pt modelId="{2DF86F7D-5044-4ADF-A34F-A5BC5EAD3EFB}" type="pres">
      <dgm:prSet presAssocID="{BF83763F-F052-4006-92B2-FE746FFED01E}" presName="spaceRect" presStyleCnt="0"/>
      <dgm:spPr/>
    </dgm:pt>
    <dgm:pt modelId="{1D7DB263-BD90-4E7E-B11E-7E6C32230874}" type="pres">
      <dgm:prSet presAssocID="{BF83763F-F052-4006-92B2-FE746FFED01E}" presName="parTx" presStyleLbl="revTx" presStyleIdx="2" presStyleCnt="4" custScaleX="107229">
        <dgm:presLayoutVars>
          <dgm:chMax val="0"/>
          <dgm:chPref val="0"/>
        </dgm:presLayoutVars>
      </dgm:prSet>
      <dgm:spPr/>
    </dgm:pt>
    <dgm:pt modelId="{7AAA1905-0EA2-40ED-9257-793EA8CE3D5B}" type="pres">
      <dgm:prSet presAssocID="{9A850644-2734-43B7-B3E0-743182C0783A}" presName="sibTrans" presStyleCnt="0"/>
      <dgm:spPr/>
    </dgm:pt>
    <dgm:pt modelId="{F8AF7BAE-3BAE-4CBB-802D-979713E7585E}" type="pres">
      <dgm:prSet presAssocID="{5DF6885F-6656-422A-B1E3-0EB56B601D77}" presName="compNode" presStyleCnt="0"/>
      <dgm:spPr/>
    </dgm:pt>
    <dgm:pt modelId="{F1594A47-FA9A-4F9D-8F5F-3F56616EAFD3}" type="pres">
      <dgm:prSet presAssocID="{5DF6885F-6656-422A-B1E3-0EB56B601D77}" presName="bgRect" presStyleLbl="bgShp" presStyleIdx="3" presStyleCnt="4"/>
      <dgm:spPr/>
    </dgm:pt>
    <dgm:pt modelId="{7CC148E7-D80A-4E8E-B85E-C9123769A5F3}" type="pres">
      <dgm:prSet presAssocID="{5DF6885F-6656-422A-B1E3-0EB56B601D77}" presName="iconRect" presStyleLbl="node1" presStyleIdx="3" presStyleCnt="4"/>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Books"/>
        </a:ext>
      </dgm:extLst>
    </dgm:pt>
    <dgm:pt modelId="{0B5A6FF9-ED5B-4858-8C1B-66FC9E0EE43D}" type="pres">
      <dgm:prSet presAssocID="{5DF6885F-6656-422A-B1E3-0EB56B601D77}" presName="spaceRect" presStyleCnt="0"/>
      <dgm:spPr/>
    </dgm:pt>
    <dgm:pt modelId="{BB84CC60-1CC1-4623-BD10-72FDE0116DE5}" type="pres">
      <dgm:prSet presAssocID="{5DF6885F-6656-422A-B1E3-0EB56B601D77}" presName="parTx" presStyleLbl="revTx" presStyleIdx="3" presStyleCnt="4" custScaleX="106674" custLinFactNeighborX="2458" custLinFactNeighborY="2686">
        <dgm:presLayoutVars>
          <dgm:chMax val="0"/>
          <dgm:chPref val="0"/>
        </dgm:presLayoutVars>
      </dgm:prSet>
      <dgm:spPr/>
    </dgm:pt>
  </dgm:ptLst>
  <dgm:cxnLst>
    <dgm:cxn modelId="{F940E219-BF32-4609-9239-B1DAD6989B62}" srcId="{36743121-C298-4E1F-9689-FC33502FCB15}" destId="{5DF6885F-6656-422A-B1E3-0EB56B601D77}" srcOrd="3" destOrd="0" parTransId="{95E8DDE8-A489-49EE-ABFB-B09AD4862ADE}" sibTransId="{16DFCE76-9CE5-4647-A831-3FD567A6EBDF}"/>
    <dgm:cxn modelId="{0A7F471A-9234-4365-93F1-62A8B2F98C70}" srcId="{36743121-C298-4E1F-9689-FC33502FCB15}" destId="{BF83763F-F052-4006-92B2-FE746FFED01E}" srcOrd="2" destOrd="0" parTransId="{E72703E8-AE83-46F2-9389-B615309834B1}" sibTransId="{9A850644-2734-43B7-B3E0-743182C0783A}"/>
    <dgm:cxn modelId="{4677B43C-7C95-4532-A600-FAE25311DBB0}" type="presOf" srcId="{5DF6885F-6656-422A-B1E3-0EB56B601D77}" destId="{BB84CC60-1CC1-4623-BD10-72FDE0116DE5}" srcOrd="0" destOrd="0" presId="urn:microsoft.com/office/officeart/2018/2/layout/IconVerticalSolidList"/>
    <dgm:cxn modelId="{13AC5656-DE53-4BA2-9554-7BB9C284C13C}" type="presOf" srcId="{BF83763F-F052-4006-92B2-FE746FFED01E}" destId="{1D7DB263-BD90-4E7E-B11E-7E6C32230874}" srcOrd="0" destOrd="0" presId="urn:microsoft.com/office/officeart/2018/2/layout/IconVerticalSolidList"/>
    <dgm:cxn modelId="{A06BDDAC-D588-4368-A4A4-2566981235F8}" type="presOf" srcId="{CEA1BC12-36FC-4A20-9BF8-02265A9BCB38}" destId="{F8056D5E-FBC2-41C8-B94C-25C219749097}" srcOrd="0" destOrd="0" presId="urn:microsoft.com/office/officeart/2018/2/layout/IconVerticalSolidList"/>
    <dgm:cxn modelId="{B296D5B9-8B38-4131-A972-99A4AA70EF07}" type="presOf" srcId="{36743121-C298-4E1F-9689-FC33502FCB15}" destId="{463E772A-D6CC-43AC-9B78-1CD3975E27E9}" srcOrd="0" destOrd="0" presId="urn:microsoft.com/office/officeart/2018/2/layout/IconVerticalSolidList"/>
    <dgm:cxn modelId="{1DE05AC9-127E-4DED-9A8B-B7BA9682E055}" type="presOf" srcId="{B234AB95-9298-4CF5-B09E-3E0EEE1C6A5A}" destId="{84629FF7-01C2-476A-A652-5107EEA2FC2B}" srcOrd="0" destOrd="0" presId="urn:microsoft.com/office/officeart/2018/2/layout/IconVerticalSolidList"/>
    <dgm:cxn modelId="{61A636CB-BF0F-4184-B837-65FC397B4B63}" srcId="{36743121-C298-4E1F-9689-FC33502FCB15}" destId="{CEA1BC12-36FC-4A20-9BF8-02265A9BCB38}" srcOrd="1" destOrd="0" parTransId="{42D243CF-F51B-473B-806D-848BA305D87B}" sibTransId="{B3CC707C-E358-4A71-9D24-757B6C3DA36F}"/>
    <dgm:cxn modelId="{12EDA9D5-DC9B-4708-A129-51CD2DE793AC}" srcId="{36743121-C298-4E1F-9689-FC33502FCB15}" destId="{B234AB95-9298-4CF5-B09E-3E0EEE1C6A5A}" srcOrd="0" destOrd="0" parTransId="{2B637C38-0785-4D81-8682-C5600AA1C376}" sibTransId="{9AAFDEF8-F525-45F1-9331-873D3C3CA8F3}"/>
    <dgm:cxn modelId="{CFFAF646-6254-4D15-85FB-BD763DE35584}" type="presParOf" srcId="{463E772A-D6CC-43AC-9B78-1CD3975E27E9}" destId="{46E29045-D198-43BE-8304-AB58C19EB2EE}" srcOrd="0" destOrd="0" presId="urn:microsoft.com/office/officeart/2018/2/layout/IconVerticalSolidList"/>
    <dgm:cxn modelId="{7569AA35-D187-43BE-8A7A-1868AB531529}" type="presParOf" srcId="{46E29045-D198-43BE-8304-AB58C19EB2EE}" destId="{153E3460-8AD8-41F3-8D6E-EDB6B204F274}" srcOrd="0" destOrd="0" presId="urn:microsoft.com/office/officeart/2018/2/layout/IconVerticalSolidList"/>
    <dgm:cxn modelId="{97C12612-6489-4FD6-BED3-6E0C9E82B061}" type="presParOf" srcId="{46E29045-D198-43BE-8304-AB58C19EB2EE}" destId="{E1A3351E-FDDB-45A9-8FD1-3A15FAD97683}" srcOrd="1" destOrd="0" presId="urn:microsoft.com/office/officeart/2018/2/layout/IconVerticalSolidList"/>
    <dgm:cxn modelId="{95066882-AFF8-4456-9A9A-4DF1F2BF6656}" type="presParOf" srcId="{46E29045-D198-43BE-8304-AB58C19EB2EE}" destId="{A644B507-1A26-4637-AD46-1534E7EDB76C}" srcOrd="2" destOrd="0" presId="urn:microsoft.com/office/officeart/2018/2/layout/IconVerticalSolidList"/>
    <dgm:cxn modelId="{BF37EC0F-D580-4188-8847-9887DBF29807}" type="presParOf" srcId="{46E29045-D198-43BE-8304-AB58C19EB2EE}" destId="{84629FF7-01C2-476A-A652-5107EEA2FC2B}" srcOrd="3" destOrd="0" presId="urn:microsoft.com/office/officeart/2018/2/layout/IconVerticalSolidList"/>
    <dgm:cxn modelId="{498449C4-5456-4780-86B3-B71BBCFD5E21}" type="presParOf" srcId="{463E772A-D6CC-43AC-9B78-1CD3975E27E9}" destId="{09455BF4-6ED4-4986-BE76-62010CB7A487}" srcOrd="1" destOrd="0" presId="urn:microsoft.com/office/officeart/2018/2/layout/IconVerticalSolidList"/>
    <dgm:cxn modelId="{F4111E62-E15F-403F-8757-66DF7012AE5B}" type="presParOf" srcId="{463E772A-D6CC-43AC-9B78-1CD3975E27E9}" destId="{DD21487F-BB61-4BBD-9156-B7E0B0B68687}" srcOrd="2" destOrd="0" presId="urn:microsoft.com/office/officeart/2018/2/layout/IconVerticalSolidList"/>
    <dgm:cxn modelId="{31C4C86E-AD34-45C3-962B-91166343F971}" type="presParOf" srcId="{DD21487F-BB61-4BBD-9156-B7E0B0B68687}" destId="{C0447220-BA7A-4C8D-9C07-9811B663EE8D}" srcOrd="0" destOrd="0" presId="urn:microsoft.com/office/officeart/2018/2/layout/IconVerticalSolidList"/>
    <dgm:cxn modelId="{8A2FFF91-B82E-4916-939A-7366F5E1F06E}" type="presParOf" srcId="{DD21487F-BB61-4BBD-9156-B7E0B0B68687}" destId="{5E7E3221-3B72-45EF-9A17-C3727B6FC99E}" srcOrd="1" destOrd="0" presId="urn:microsoft.com/office/officeart/2018/2/layout/IconVerticalSolidList"/>
    <dgm:cxn modelId="{97C502B1-EE88-4DBF-A132-5C147C0A9E8B}" type="presParOf" srcId="{DD21487F-BB61-4BBD-9156-B7E0B0B68687}" destId="{55C54A44-8BC3-4406-9795-BA148D6E23DB}" srcOrd="2" destOrd="0" presId="urn:microsoft.com/office/officeart/2018/2/layout/IconVerticalSolidList"/>
    <dgm:cxn modelId="{4714FB17-52C1-4B5A-8C48-1BD37707BFAB}" type="presParOf" srcId="{DD21487F-BB61-4BBD-9156-B7E0B0B68687}" destId="{F8056D5E-FBC2-41C8-B94C-25C219749097}" srcOrd="3" destOrd="0" presId="urn:microsoft.com/office/officeart/2018/2/layout/IconVerticalSolidList"/>
    <dgm:cxn modelId="{F06F1C43-F747-4151-B79F-17AF96FB379C}" type="presParOf" srcId="{463E772A-D6CC-43AC-9B78-1CD3975E27E9}" destId="{743C4477-A445-4572-B8F1-4C58A8B5366A}" srcOrd="3" destOrd="0" presId="urn:microsoft.com/office/officeart/2018/2/layout/IconVerticalSolidList"/>
    <dgm:cxn modelId="{7F355AFB-7A1C-4570-9B59-92E3BF2FBF44}" type="presParOf" srcId="{463E772A-D6CC-43AC-9B78-1CD3975E27E9}" destId="{7B20FD9B-F364-46C4-9914-B995D8A15E87}" srcOrd="4" destOrd="0" presId="urn:microsoft.com/office/officeart/2018/2/layout/IconVerticalSolidList"/>
    <dgm:cxn modelId="{6A0F17ED-2FDB-44AE-8CF9-78C37647B871}" type="presParOf" srcId="{7B20FD9B-F364-46C4-9914-B995D8A15E87}" destId="{5C37D6D6-8698-4464-BF76-ACBCBEE3F908}" srcOrd="0" destOrd="0" presId="urn:microsoft.com/office/officeart/2018/2/layout/IconVerticalSolidList"/>
    <dgm:cxn modelId="{743EE3B5-ABC0-4FBF-BB9C-C87EE3FC69BB}" type="presParOf" srcId="{7B20FD9B-F364-46C4-9914-B995D8A15E87}" destId="{07EDE2D6-7E4F-40A0-B4E1-0965761DEA21}" srcOrd="1" destOrd="0" presId="urn:microsoft.com/office/officeart/2018/2/layout/IconVerticalSolidList"/>
    <dgm:cxn modelId="{D17643B0-CEBC-48DC-8D82-F023EE1CFB57}" type="presParOf" srcId="{7B20FD9B-F364-46C4-9914-B995D8A15E87}" destId="{2DF86F7D-5044-4ADF-A34F-A5BC5EAD3EFB}" srcOrd="2" destOrd="0" presId="urn:microsoft.com/office/officeart/2018/2/layout/IconVerticalSolidList"/>
    <dgm:cxn modelId="{D0F4C89D-9FB6-4448-B513-A94AB0841637}" type="presParOf" srcId="{7B20FD9B-F364-46C4-9914-B995D8A15E87}" destId="{1D7DB263-BD90-4E7E-B11E-7E6C32230874}" srcOrd="3" destOrd="0" presId="urn:microsoft.com/office/officeart/2018/2/layout/IconVerticalSolidList"/>
    <dgm:cxn modelId="{B0C53123-E319-4728-863E-24F780CB941E}" type="presParOf" srcId="{463E772A-D6CC-43AC-9B78-1CD3975E27E9}" destId="{7AAA1905-0EA2-40ED-9257-793EA8CE3D5B}" srcOrd="5" destOrd="0" presId="urn:microsoft.com/office/officeart/2018/2/layout/IconVerticalSolidList"/>
    <dgm:cxn modelId="{8D98C424-7326-418C-B41B-862F34878E26}" type="presParOf" srcId="{463E772A-D6CC-43AC-9B78-1CD3975E27E9}" destId="{F8AF7BAE-3BAE-4CBB-802D-979713E7585E}" srcOrd="6" destOrd="0" presId="urn:microsoft.com/office/officeart/2018/2/layout/IconVerticalSolidList"/>
    <dgm:cxn modelId="{D933CD22-3FD2-4229-8321-D6B15B55495D}" type="presParOf" srcId="{F8AF7BAE-3BAE-4CBB-802D-979713E7585E}" destId="{F1594A47-FA9A-4F9D-8F5F-3F56616EAFD3}" srcOrd="0" destOrd="0" presId="urn:microsoft.com/office/officeart/2018/2/layout/IconVerticalSolidList"/>
    <dgm:cxn modelId="{86AA4705-4492-49F5-8262-0CFE5499EABE}" type="presParOf" srcId="{F8AF7BAE-3BAE-4CBB-802D-979713E7585E}" destId="{7CC148E7-D80A-4E8E-B85E-C9123769A5F3}" srcOrd="1" destOrd="0" presId="urn:microsoft.com/office/officeart/2018/2/layout/IconVerticalSolidList"/>
    <dgm:cxn modelId="{E95DFF22-F2F2-4C80-ACEB-D10735C2DFFB}" type="presParOf" srcId="{F8AF7BAE-3BAE-4CBB-802D-979713E7585E}" destId="{0B5A6FF9-ED5B-4858-8C1B-66FC9E0EE43D}" srcOrd="2" destOrd="0" presId="urn:microsoft.com/office/officeart/2018/2/layout/IconVerticalSolidList"/>
    <dgm:cxn modelId="{CFB727AD-9476-48C4-8CCC-EE6905F72BD9}" type="presParOf" srcId="{F8AF7BAE-3BAE-4CBB-802D-979713E7585E}" destId="{BB84CC60-1CC1-4623-BD10-72FDE0116DE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E43A38-DD2E-4BA3-8409-484285042FD6}"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6F56934-422A-49D3-A544-29FE2F2B2CFA}">
      <dgm:prSet custT="1"/>
      <dgm:spPr>
        <a:solidFill>
          <a:schemeClr val="accent1">
            <a:lumMod val="75000"/>
          </a:schemeClr>
        </a:solidFill>
      </dgm:spPr>
      <dgm:t>
        <a:bodyPr/>
        <a:lstStyle/>
        <a:p>
          <a:r>
            <a:rPr lang="en-US" sz="2400">
              <a:latin typeface="Arial" panose="020B0604020202020204" pitchFamily="34" charset="0"/>
              <a:cs typeface="Arial" panose="020B0604020202020204" pitchFamily="34" charset="0"/>
            </a:rPr>
            <a:t>Alt Flag Indicators are activated weekly by Cambium as forms are submitted using the Data Entry Interface through March 1.</a:t>
          </a:r>
        </a:p>
      </dgm:t>
    </dgm:pt>
    <dgm:pt modelId="{74C5FD78-8BBE-4EFD-85C5-F1D65D3DD7D2}" type="parTrans" cxnId="{4522378D-6D0B-4398-B3D3-BBA46647637B}">
      <dgm:prSet/>
      <dgm:spPr/>
      <dgm:t>
        <a:bodyPr/>
        <a:lstStyle/>
        <a:p>
          <a:endParaRPr lang="en-US"/>
        </a:p>
      </dgm:t>
    </dgm:pt>
    <dgm:pt modelId="{91B64A4D-A949-43C2-8746-DC7D4F7BAC62}" type="sibTrans" cxnId="{4522378D-6D0B-4398-B3D3-BBA46647637B}">
      <dgm:prSet/>
      <dgm:spPr/>
      <dgm:t>
        <a:bodyPr/>
        <a:lstStyle/>
        <a:p>
          <a:endParaRPr lang="en-US"/>
        </a:p>
      </dgm:t>
    </dgm:pt>
    <dgm:pt modelId="{393E606B-97F1-43FD-BA9A-050B5F3BA970}">
      <dgm:prSet custT="1"/>
      <dgm:spPr>
        <a:solidFill>
          <a:schemeClr val="accent1">
            <a:lumMod val="60000"/>
            <a:lumOff val="40000"/>
          </a:schemeClr>
        </a:solidFill>
      </dgm:spPr>
      <dgm:t>
        <a:bodyPr/>
        <a:lstStyle/>
        <a:p>
          <a:r>
            <a:rPr lang="en-US" sz="2400">
              <a:latin typeface="Arial" panose="020B0604020202020204" pitchFamily="34" charset="0"/>
              <a:cs typeface="Arial" panose="020B0604020202020204" pitchFamily="34" charset="0"/>
            </a:rPr>
            <a:t>If forms are submitted after this date, TEAs will need to notify their District Administrator, who will contact the Connecticut Help Desk to request the activation of the Alt Flag Indicator. </a:t>
          </a:r>
        </a:p>
        <a:p>
          <a:br>
            <a:rPr lang="en-US" sz="1600">
              <a:latin typeface="Arial" panose="020B0604020202020204" pitchFamily="34" charset="0"/>
              <a:cs typeface="Arial" panose="020B0604020202020204" pitchFamily="34" charset="0"/>
            </a:rPr>
          </a:br>
          <a:r>
            <a:rPr lang="en-US" sz="2400" b="0" i="0">
              <a:latin typeface="Arial" panose="020B0604020202020204" pitchFamily="34" charset="0"/>
              <a:cs typeface="Arial" panose="020B0604020202020204" pitchFamily="34" charset="0"/>
            </a:rPr>
            <a:t>1.844.202.7583</a:t>
          </a:r>
          <a:br>
            <a:rPr lang="en-US" sz="2400">
              <a:latin typeface="Arial" panose="020B0604020202020204" pitchFamily="34" charset="0"/>
              <a:cs typeface="Arial" panose="020B0604020202020204" pitchFamily="34" charset="0"/>
            </a:rPr>
          </a:br>
          <a:r>
            <a:rPr lang="en-US" sz="2400" b="0" i="0">
              <a:latin typeface="Arial" panose="020B0604020202020204" pitchFamily="34" charset="0"/>
              <a:cs typeface="Arial" panose="020B0604020202020204" pitchFamily="34" charset="0"/>
              <a:hlinkClick xmlns:r="http://schemas.openxmlformats.org/officeDocument/2006/relationships" r:id="rId1"/>
            </a:rPr>
            <a:t>cthelpdesk@cambiumassessment.com</a:t>
          </a:r>
          <a:endParaRPr lang="en-US" sz="2400">
            <a:latin typeface="Arial" panose="020B0604020202020204" pitchFamily="34" charset="0"/>
            <a:cs typeface="Arial" panose="020B0604020202020204" pitchFamily="34" charset="0"/>
          </a:endParaRPr>
        </a:p>
      </dgm:t>
    </dgm:pt>
    <dgm:pt modelId="{49DCAF59-EA96-4306-A821-2960C6944F54}" type="parTrans" cxnId="{08E45BA7-0EC0-4198-B788-8D00A1CA70D9}">
      <dgm:prSet/>
      <dgm:spPr/>
      <dgm:t>
        <a:bodyPr/>
        <a:lstStyle/>
        <a:p>
          <a:endParaRPr lang="en-US"/>
        </a:p>
      </dgm:t>
    </dgm:pt>
    <dgm:pt modelId="{42DAB263-E7CB-46AB-8E4E-FCF496C92887}" type="sibTrans" cxnId="{08E45BA7-0EC0-4198-B788-8D00A1CA70D9}">
      <dgm:prSet/>
      <dgm:spPr/>
      <dgm:t>
        <a:bodyPr/>
        <a:lstStyle/>
        <a:p>
          <a:endParaRPr lang="en-US"/>
        </a:p>
      </dgm:t>
    </dgm:pt>
    <dgm:pt modelId="{31E15FB0-0DDF-4D76-A246-45D761F4C4D3}" type="pres">
      <dgm:prSet presAssocID="{8BE43A38-DD2E-4BA3-8409-484285042FD6}" presName="Name0" presStyleCnt="0">
        <dgm:presLayoutVars>
          <dgm:dir/>
          <dgm:animLvl val="lvl"/>
          <dgm:resizeHandles val="exact"/>
        </dgm:presLayoutVars>
      </dgm:prSet>
      <dgm:spPr/>
    </dgm:pt>
    <dgm:pt modelId="{084D019A-AD6F-4305-90F8-80AB1EB721A7}" type="pres">
      <dgm:prSet presAssocID="{393E606B-97F1-43FD-BA9A-050B5F3BA970}" presName="boxAndChildren" presStyleCnt="0"/>
      <dgm:spPr/>
    </dgm:pt>
    <dgm:pt modelId="{10EF9E81-ACAA-4078-A68B-B6B7EC7836F9}" type="pres">
      <dgm:prSet presAssocID="{393E606B-97F1-43FD-BA9A-050B5F3BA970}" presName="parentTextBox" presStyleLbl="node1" presStyleIdx="0" presStyleCnt="2"/>
      <dgm:spPr/>
    </dgm:pt>
    <dgm:pt modelId="{FD0C818A-4BD1-49AF-A7FF-C7E2CBC0C3F0}" type="pres">
      <dgm:prSet presAssocID="{91B64A4D-A949-43C2-8746-DC7D4F7BAC62}" presName="sp" presStyleCnt="0"/>
      <dgm:spPr/>
    </dgm:pt>
    <dgm:pt modelId="{CA1F4F0D-26F9-471F-9B5C-C85320AC7998}" type="pres">
      <dgm:prSet presAssocID="{86F56934-422A-49D3-A544-29FE2F2B2CFA}" presName="arrowAndChildren" presStyleCnt="0"/>
      <dgm:spPr/>
    </dgm:pt>
    <dgm:pt modelId="{FC1419E7-48EB-4BB0-98B9-852BB432F401}" type="pres">
      <dgm:prSet presAssocID="{86F56934-422A-49D3-A544-29FE2F2B2CFA}" presName="parentTextArrow" presStyleLbl="node1" presStyleIdx="1" presStyleCnt="2" custScaleY="64123"/>
      <dgm:spPr/>
    </dgm:pt>
  </dgm:ptLst>
  <dgm:cxnLst>
    <dgm:cxn modelId="{39F2CD28-7800-40A9-982B-DFFE3C9BA6E1}" type="presOf" srcId="{8BE43A38-DD2E-4BA3-8409-484285042FD6}" destId="{31E15FB0-0DDF-4D76-A246-45D761F4C4D3}" srcOrd="0" destOrd="0" presId="urn:microsoft.com/office/officeart/2005/8/layout/process4"/>
    <dgm:cxn modelId="{4522378D-6D0B-4398-B3D3-BBA46647637B}" srcId="{8BE43A38-DD2E-4BA3-8409-484285042FD6}" destId="{86F56934-422A-49D3-A544-29FE2F2B2CFA}" srcOrd="0" destOrd="0" parTransId="{74C5FD78-8BBE-4EFD-85C5-F1D65D3DD7D2}" sibTransId="{91B64A4D-A949-43C2-8746-DC7D4F7BAC62}"/>
    <dgm:cxn modelId="{08E45BA7-0EC0-4198-B788-8D00A1CA70D9}" srcId="{8BE43A38-DD2E-4BA3-8409-484285042FD6}" destId="{393E606B-97F1-43FD-BA9A-050B5F3BA970}" srcOrd="1" destOrd="0" parTransId="{49DCAF59-EA96-4306-A821-2960C6944F54}" sibTransId="{42DAB263-E7CB-46AB-8E4E-FCF496C92887}"/>
    <dgm:cxn modelId="{376A01BB-70B9-430B-8E52-1F1C45A6E481}" type="presOf" srcId="{86F56934-422A-49D3-A544-29FE2F2B2CFA}" destId="{FC1419E7-48EB-4BB0-98B9-852BB432F401}" srcOrd="0" destOrd="0" presId="urn:microsoft.com/office/officeart/2005/8/layout/process4"/>
    <dgm:cxn modelId="{4DA2B0F5-81B3-4E62-B137-24E0EE662E75}" type="presOf" srcId="{393E606B-97F1-43FD-BA9A-050B5F3BA970}" destId="{10EF9E81-ACAA-4078-A68B-B6B7EC7836F9}" srcOrd="0" destOrd="0" presId="urn:microsoft.com/office/officeart/2005/8/layout/process4"/>
    <dgm:cxn modelId="{B967BC64-0A46-415A-822E-58757AA69EB2}" type="presParOf" srcId="{31E15FB0-0DDF-4D76-A246-45D761F4C4D3}" destId="{084D019A-AD6F-4305-90F8-80AB1EB721A7}" srcOrd="0" destOrd="0" presId="urn:microsoft.com/office/officeart/2005/8/layout/process4"/>
    <dgm:cxn modelId="{D0A590DD-3957-4FDA-BDF5-9CCCB7FBAFA3}" type="presParOf" srcId="{084D019A-AD6F-4305-90F8-80AB1EB721A7}" destId="{10EF9E81-ACAA-4078-A68B-B6B7EC7836F9}" srcOrd="0" destOrd="0" presId="urn:microsoft.com/office/officeart/2005/8/layout/process4"/>
    <dgm:cxn modelId="{DF3AFA76-AEA6-49C3-99A9-AA192D6EB904}" type="presParOf" srcId="{31E15FB0-0DDF-4D76-A246-45D761F4C4D3}" destId="{FD0C818A-4BD1-49AF-A7FF-C7E2CBC0C3F0}" srcOrd="1" destOrd="0" presId="urn:microsoft.com/office/officeart/2005/8/layout/process4"/>
    <dgm:cxn modelId="{7864B120-DEC4-458D-9B1D-216E884D08A5}" type="presParOf" srcId="{31E15FB0-0DDF-4D76-A246-45D761F4C4D3}" destId="{CA1F4F0D-26F9-471F-9B5C-C85320AC7998}" srcOrd="2" destOrd="0" presId="urn:microsoft.com/office/officeart/2005/8/layout/process4"/>
    <dgm:cxn modelId="{EC6F3230-ACA0-413D-A5AB-7A961F485011}" type="presParOf" srcId="{CA1F4F0D-26F9-471F-9B5C-C85320AC7998}" destId="{FC1419E7-48EB-4BB0-98B9-852BB432F40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CE0DFC-E0DE-416F-90E7-DC8FC36EAE8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FA2418F9-39A1-48B5-A8FC-A39886D47AF1}">
      <dgm:prSet phldrT="[Text]"/>
      <dgm:spPr>
        <a:ln>
          <a:solidFill>
            <a:schemeClr val="accent2">
              <a:lumMod val="20000"/>
              <a:lumOff val="80000"/>
            </a:schemeClr>
          </a:solidFill>
        </a:ln>
      </dgm:spPr>
      <dgm:t>
        <a:bodyPr/>
        <a:lstStyle/>
        <a:p>
          <a:r>
            <a:rPr lang="en-US">
              <a:latin typeface="Arial" panose="020B0604020202020204" pitchFamily="34" charset="0"/>
              <a:cs typeface="Arial" panose="020B0604020202020204" pitchFamily="34" charset="0"/>
            </a:rPr>
            <a:t>Impropriety (low-level incident)</a:t>
          </a:r>
        </a:p>
      </dgm:t>
    </dgm:pt>
    <dgm:pt modelId="{8E7E0A3A-04E4-4A31-90ED-2FEA2609BA2D}" type="parTrans" cxnId="{023C3540-81AB-452F-9A65-536E4435B0A2}">
      <dgm:prSet/>
      <dgm:spPr/>
      <dgm:t>
        <a:bodyPr/>
        <a:lstStyle/>
        <a:p>
          <a:endParaRPr lang="en-US"/>
        </a:p>
      </dgm:t>
    </dgm:pt>
    <dgm:pt modelId="{028FC7F1-C8EC-4F5E-9121-E604B55F2590}" type="sibTrans" cxnId="{023C3540-81AB-452F-9A65-536E4435B0A2}">
      <dgm:prSet/>
      <dgm:spPr/>
      <dgm:t>
        <a:bodyPr/>
        <a:lstStyle/>
        <a:p>
          <a:endParaRPr lang="en-US"/>
        </a:p>
      </dgm:t>
    </dgm:pt>
    <dgm:pt modelId="{8203AEDA-EB51-4A2F-B206-1A9AB02C74B9}">
      <dgm:prSet phldrT="[Text]" custT="1"/>
      <dgm:spPr/>
      <dgm:t>
        <a:bodyPr/>
        <a:lstStyle/>
        <a:p>
          <a:r>
            <a:rPr lang="en-US" sz="1800">
              <a:latin typeface="Arial" panose="020B0604020202020204" pitchFamily="34" charset="0"/>
              <a:cs typeface="Arial" panose="020B0604020202020204" pitchFamily="34" charset="0"/>
            </a:rPr>
            <a:t>Corrected at the local level and/or entered in Appeals system if appropriate </a:t>
          </a:r>
        </a:p>
      </dgm:t>
    </dgm:pt>
    <dgm:pt modelId="{0542464D-66D1-44E5-ADC6-8F5BE34181ED}" type="parTrans" cxnId="{5E514E5F-C02F-4640-B921-0013A5425BA6}">
      <dgm:prSet/>
      <dgm:spPr/>
      <dgm:t>
        <a:bodyPr/>
        <a:lstStyle/>
        <a:p>
          <a:endParaRPr lang="en-US"/>
        </a:p>
      </dgm:t>
    </dgm:pt>
    <dgm:pt modelId="{59DED24A-AF86-4A9C-A42F-09A336E33226}" type="sibTrans" cxnId="{5E514E5F-C02F-4640-B921-0013A5425BA6}">
      <dgm:prSet/>
      <dgm:spPr/>
      <dgm:t>
        <a:bodyPr/>
        <a:lstStyle/>
        <a:p>
          <a:endParaRPr lang="en-US"/>
        </a:p>
      </dgm:t>
    </dgm:pt>
    <dgm:pt modelId="{1DEA4DA5-EFED-4C99-832D-E51E29990C68}">
      <dgm:prSet phldrT="[Text]" custT="1"/>
      <dgm:spPr/>
      <dgm:t>
        <a:bodyPr/>
        <a:lstStyle/>
        <a:p>
          <a:r>
            <a:rPr lang="en-US" sz="1800">
              <a:latin typeface="Arial" panose="020B0604020202020204" pitchFamily="34" charset="0"/>
              <a:cs typeface="Arial" panose="020B0604020202020204" pitchFamily="34" charset="0"/>
            </a:rPr>
            <a:t>Keep records locally</a:t>
          </a:r>
        </a:p>
      </dgm:t>
    </dgm:pt>
    <dgm:pt modelId="{980A2A69-E959-4F5C-95AE-4B0C651C1415}" type="parTrans" cxnId="{6BB3EE47-7C53-420A-A121-E8F9431A8BCD}">
      <dgm:prSet/>
      <dgm:spPr/>
      <dgm:t>
        <a:bodyPr/>
        <a:lstStyle/>
        <a:p>
          <a:endParaRPr lang="en-US"/>
        </a:p>
      </dgm:t>
    </dgm:pt>
    <dgm:pt modelId="{4D074529-181B-4157-B2F8-A7FC9CAB48DB}" type="sibTrans" cxnId="{6BB3EE47-7C53-420A-A121-E8F9431A8BCD}">
      <dgm:prSet/>
      <dgm:spPr/>
      <dgm:t>
        <a:bodyPr/>
        <a:lstStyle/>
        <a:p>
          <a:endParaRPr lang="en-US"/>
        </a:p>
      </dgm:t>
    </dgm:pt>
    <dgm:pt modelId="{6AB33B76-F5C4-4FCD-AB05-8B895054117D}">
      <dgm:prSet phldrT="[Text]"/>
      <dgm:spPr/>
      <dgm:t>
        <a:bodyPr/>
        <a:lstStyle/>
        <a:p>
          <a:r>
            <a:rPr lang="en-US">
              <a:latin typeface="Arial" panose="020B0604020202020204" pitchFamily="34" charset="0"/>
              <a:cs typeface="Arial" panose="020B0604020202020204" pitchFamily="34" charset="0"/>
            </a:rPr>
            <a:t>Breach (high-level incident)</a:t>
          </a:r>
        </a:p>
      </dgm:t>
    </dgm:pt>
    <dgm:pt modelId="{E79C53DA-41D6-492B-AC43-C15C6F772156}" type="parTrans" cxnId="{0FA932A1-2579-48AF-AC27-112C3B70F2DA}">
      <dgm:prSet/>
      <dgm:spPr/>
      <dgm:t>
        <a:bodyPr/>
        <a:lstStyle/>
        <a:p>
          <a:endParaRPr lang="en-US"/>
        </a:p>
      </dgm:t>
    </dgm:pt>
    <dgm:pt modelId="{2C94FE1F-68B1-4BA4-A723-F06BE7851249}" type="sibTrans" cxnId="{0FA932A1-2579-48AF-AC27-112C3B70F2DA}">
      <dgm:prSet/>
      <dgm:spPr/>
      <dgm:t>
        <a:bodyPr/>
        <a:lstStyle/>
        <a:p>
          <a:endParaRPr lang="en-US"/>
        </a:p>
      </dgm:t>
    </dgm:pt>
    <dgm:pt modelId="{8935C9E5-CD1D-4149-9929-4C62E1B6055C}">
      <dgm:prSet phldrT="[Text]" custT="1"/>
      <dgm:spPr/>
      <dgm:t>
        <a:bodyPr/>
        <a:lstStyle/>
        <a:p>
          <a:r>
            <a:rPr lang="en-US" sz="1800">
              <a:latin typeface="Arial" panose="020B0604020202020204" pitchFamily="34" charset="0"/>
              <a:cs typeface="Arial" panose="020B0604020202020204" pitchFamily="34" charset="0"/>
            </a:rPr>
            <a:t>Contact CSDE at 860-713-6860 or </a:t>
          </a:r>
          <a:r>
            <a:rPr lang="en-US" sz="1800">
              <a:latin typeface="Arial" panose="020B0604020202020204" pitchFamily="34" charset="0"/>
              <a:cs typeface="Arial" panose="020B0604020202020204" pitchFamily="34" charset="0"/>
              <a:hlinkClick xmlns:r="http://schemas.openxmlformats.org/officeDocument/2006/relationships" r:id="rId1"/>
            </a:rPr>
            <a:t>ctstudentassessment@ct.gov</a:t>
          </a:r>
          <a:r>
            <a:rPr lang="en-US" sz="1800">
              <a:latin typeface="Arial" panose="020B0604020202020204" pitchFamily="34" charset="0"/>
              <a:cs typeface="Arial" panose="020B0604020202020204" pitchFamily="34" charset="0"/>
            </a:rPr>
            <a:t> </a:t>
          </a:r>
          <a:r>
            <a:rPr lang="en-US" sz="1800" b="1">
              <a:solidFill>
                <a:srgbClr val="FF0000"/>
              </a:solidFill>
              <a:latin typeface="Arial" panose="020B0604020202020204" pitchFamily="34" charset="0"/>
              <a:cs typeface="Arial" panose="020B0604020202020204" pitchFamily="34" charset="0"/>
            </a:rPr>
            <a:t>immediately</a:t>
          </a:r>
          <a:r>
            <a:rPr lang="en-US" sz="1800">
              <a:latin typeface="Arial" panose="020B0604020202020204" pitchFamily="34" charset="0"/>
              <a:cs typeface="Arial" panose="020B0604020202020204" pitchFamily="34" charset="0"/>
            </a:rPr>
            <a:t>.  </a:t>
          </a:r>
        </a:p>
      </dgm:t>
    </dgm:pt>
    <dgm:pt modelId="{2C3A4132-D70D-47AB-ACCA-CFBBD4CDE9EE}" type="parTrans" cxnId="{E0C7761A-DA5B-49A6-A21D-2326671708A0}">
      <dgm:prSet/>
      <dgm:spPr/>
      <dgm:t>
        <a:bodyPr/>
        <a:lstStyle/>
        <a:p>
          <a:endParaRPr lang="en-US"/>
        </a:p>
      </dgm:t>
    </dgm:pt>
    <dgm:pt modelId="{EE21F416-D721-4CB8-82AE-5ACAF7439D1B}" type="sibTrans" cxnId="{E0C7761A-DA5B-49A6-A21D-2326671708A0}">
      <dgm:prSet/>
      <dgm:spPr/>
      <dgm:t>
        <a:bodyPr/>
        <a:lstStyle/>
        <a:p>
          <a:endParaRPr lang="en-US"/>
        </a:p>
      </dgm:t>
    </dgm:pt>
    <dgm:pt modelId="{64FF08DE-FF45-4F79-AF77-63037C144D76}">
      <dgm:prSet/>
      <dgm:spPr/>
      <dgm:t>
        <a:bodyPr/>
        <a:lstStyle/>
        <a:p>
          <a:r>
            <a:rPr lang="en-US">
              <a:latin typeface="Arial" panose="020B0604020202020204" pitchFamily="34" charset="0"/>
              <a:cs typeface="Arial" panose="020B0604020202020204" pitchFamily="34" charset="0"/>
            </a:rPr>
            <a:t>Irregularity (medium-level incident)</a:t>
          </a:r>
        </a:p>
      </dgm:t>
    </dgm:pt>
    <dgm:pt modelId="{B323EFF2-FE4E-4C22-974D-1925E1840926}" type="parTrans" cxnId="{BF2F8287-4213-4A21-8EF3-24198FC69540}">
      <dgm:prSet/>
      <dgm:spPr/>
      <dgm:t>
        <a:bodyPr/>
        <a:lstStyle/>
        <a:p>
          <a:endParaRPr lang="en-US"/>
        </a:p>
      </dgm:t>
    </dgm:pt>
    <dgm:pt modelId="{5E2B4CFE-AE2B-4B64-BC8D-289658C5B72F}" type="sibTrans" cxnId="{BF2F8287-4213-4A21-8EF3-24198FC69540}">
      <dgm:prSet/>
      <dgm:spPr/>
      <dgm:t>
        <a:bodyPr/>
        <a:lstStyle/>
        <a:p>
          <a:endParaRPr lang="en-US"/>
        </a:p>
      </dgm:t>
    </dgm:pt>
    <dgm:pt modelId="{86EC189C-A928-4494-8C04-7ABC4A02BE42}">
      <dgm:prSet custT="1"/>
      <dgm:spPr/>
      <dgm:t>
        <a:bodyPr/>
        <a:lstStyle/>
        <a:p>
          <a:r>
            <a:rPr lang="en-US" sz="1800">
              <a:latin typeface="Arial" panose="020B0604020202020204" pitchFamily="34" charset="0"/>
              <a:cs typeface="Arial" panose="020B0604020202020204" pitchFamily="34" charset="0"/>
            </a:rPr>
            <a:t>File an appeal in the Appeals system by the end of the day of incident</a:t>
          </a:r>
        </a:p>
      </dgm:t>
    </dgm:pt>
    <dgm:pt modelId="{653DAD20-8D12-43F4-978B-5F7A5E9CCA4A}" type="parTrans" cxnId="{91633AAA-C58E-4BE6-B26C-F59E65D56D15}">
      <dgm:prSet/>
      <dgm:spPr/>
      <dgm:t>
        <a:bodyPr/>
        <a:lstStyle/>
        <a:p>
          <a:endParaRPr lang="en-US"/>
        </a:p>
      </dgm:t>
    </dgm:pt>
    <dgm:pt modelId="{AB487105-5CA3-417B-B7FA-133F5AC3E313}" type="sibTrans" cxnId="{91633AAA-C58E-4BE6-B26C-F59E65D56D15}">
      <dgm:prSet/>
      <dgm:spPr/>
      <dgm:t>
        <a:bodyPr/>
        <a:lstStyle/>
        <a:p>
          <a:endParaRPr lang="en-US"/>
        </a:p>
      </dgm:t>
    </dgm:pt>
    <dgm:pt modelId="{A5A917AB-6383-43B0-80EF-02B535598431}">
      <dgm:prSet custT="1"/>
      <dgm:spPr/>
      <dgm:t>
        <a:bodyPr/>
        <a:lstStyle/>
        <a:p>
          <a:r>
            <a:rPr lang="en-US" sz="1800">
              <a:latin typeface="Arial" panose="020B0604020202020204" pitchFamily="34" charset="0"/>
              <a:cs typeface="Arial" panose="020B0604020202020204" pitchFamily="34" charset="0"/>
            </a:rPr>
            <a:t>Follow instructions in Appeals system</a:t>
          </a:r>
        </a:p>
      </dgm:t>
    </dgm:pt>
    <dgm:pt modelId="{1A8B419A-DE72-4BB6-82D5-E6135F0BBC28}" type="parTrans" cxnId="{D9CF53EB-DE43-4CD9-92CD-A7D8B851693B}">
      <dgm:prSet/>
      <dgm:spPr/>
      <dgm:t>
        <a:bodyPr/>
        <a:lstStyle/>
        <a:p>
          <a:endParaRPr lang="en-US"/>
        </a:p>
      </dgm:t>
    </dgm:pt>
    <dgm:pt modelId="{8D120205-64B4-481E-BE66-0AB800A6773C}" type="sibTrans" cxnId="{D9CF53EB-DE43-4CD9-92CD-A7D8B851693B}">
      <dgm:prSet/>
      <dgm:spPr/>
      <dgm:t>
        <a:bodyPr/>
        <a:lstStyle/>
        <a:p>
          <a:endParaRPr lang="en-US"/>
        </a:p>
      </dgm:t>
    </dgm:pt>
    <dgm:pt modelId="{ECBE2752-0F10-4F68-8045-03EFCE8E3C3E}">
      <dgm:prSet custT="1"/>
      <dgm:spPr/>
      <dgm:t>
        <a:bodyPr/>
        <a:lstStyle/>
        <a:p>
          <a:r>
            <a:rPr lang="en-US" sz="1800">
              <a:latin typeface="Arial" panose="020B0604020202020204" pitchFamily="34" charset="0"/>
              <a:cs typeface="Arial" panose="020B0604020202020204" pitchFamily="34" charset="0"/>
            </a:rPr>
            <a:t>Keep records locally</a:t>
          </a:r>
        </a:p>
      </dgm:t>
    </dgm:pt>
    <dgm:pt modelId="{7F6887AE-D3A1-4CAF-93D3-DE1A06DD9493}" type="parTrans" cxnId="{D6340529-73BC-4AB0-B27A-80850A70B392}">
      <dgm:prSet/>
      <dgm:spPr/>
      <dgm:t>
        <a:bodyPr/>
        <a:lstStyle/>
        <a:p>
          <a:endParaRPr lang="en-US"/>
        </a:p>
      </dgm:t>
    </dgm:pt>
    <dgm:pt modelId="{C8BF192E-CBA0-4761-9EC2-CA87464991E4}" type="sibTrans" cxnId="{D6340529-73BC-4AB0-B27A-80850A70B392}">
      <dgm:prSet/>
      <dgm:spPr/>
      <dgm:t>
        <a:bodyPr/>
        <a:lstStyle/>
        <a:p>
          <a:endParaRPr lang="en-US"/>
        </a:p>
      </dgm:t>
    </dgm:pt>
    <dgm:pt modelId="{B5551852-AEF0-46FF-9404-B413C3E68909}">
      <dgm:prSet phldrT="[Text]" custT="1"/>
      <dgm:spPr/>
      <dgm:t>
        <a:bodyPr/>
        <a:lstStyle/>
        <a:p>
          <a:endParaRPr lang="en-US" sz="1800"/>
        </a:p>
      </dgm:t>
    </dgm:pt>
    <dgm:pt modelId="{BDA39D47-391E-480D-8172-E70B943BDE04}" type="parTrans" cxnId="{9B26EF6D-10B8-4B97-A93E-0F4A0F365FFA}">
      <dgm:prSet/>
      <dgm:spPr/>
      <dgm:t>
        <a:bodyPr/>
        <a:lstStyle/>
        <a:p>
          <a:endParaRPr lang="en-US"/>
        </a:p>
      </dgm:t>
    </dgm:pt>
    <dgm:pt modelId="{A1BC809F-BFE9-4735-8558-82286167178F}" type="sibTrans" cxnId="{9B26EF6D-10B8-4B97-A93E-0F4A0F365FFA}">
      <dgm:prSet/>
      <dgm:spPr/>
      <dgm:t>
        <a:bodyPr/>
        <a:lstStyle/>
        <a:p>
          <a:endParaRPr lang="en-US"/>
        </a:p>
      </dgm:t>
    </dgm:pt>
    <dgm:pt modelId="{033F2A41-5AA8-47ED-A1E8-92CD3F2208EB}">
      <dgm:prSet phldrT="[Text]" custT="1"/>
      <dgm:spPr/>
      <dgm:t>
        <a:bodyPr/>
        <a:lstStyle/>
        <a:p>
          <a:endParaRPr lang="en-US" sz="1800"/>
        </a:p>
      </dgm:t>
    </dgm:pt>
    <dgm:pt modelId="{D0E80A47-F574-420A-8DF6-07238CBC8EF8}" type="parTrans" cxnId="{5DD77DFF-5F61-419B-B062-77FEDF1E2D1D}">
      <dgm:prSet/>
      <dgm:spPr/>
      <dgm:t>
        <a:bodyPr/>
        <a:lstStyle/>
        <a:p>
          <a:endParaRPr lang="en-US"/>
        </a:p>
      </dgm:t>
    </dgm:pt>
    <dgm:pt modelId="{CBB10901-4471-404E-B24A-76123F9C3093}" type="sibTrans" cxnId="{5DD77DFF-5F61-419B-B062-77FEDF1E2D1D}">
      <dgm:prSet/>
      <dgm:spPr/>
      <dgm:t>
        <a:bodyPr/>
        <a:lstStyle/>
        <a:p>
          <a:endParaRPr lang="en-US"/>
        </a:p>
      </dgm:t>
    </dgm:pt>
    <dgm:pt modelId="{FBAF419B-0089-459C-8A1D-91195C0D9D82}" type="pres">
      <dgm:prSet presAssocID="{79CE0DFC-E0DE-416F-90E7-DC8FC36EAE83}" presName="Name0" presStyleCnt="0">
        <dgm:presLayoutVars>
          <dgm:dir/>
          <dgm:animLvl val="lvl"/>
          <dgm:resizeHandles/>
        </dgm:presLayoutVars>
      </dgm:prSet>
      <dgm:spPr/>
    </dgm:pt>
    <dgm:pt modelId="{32ABF70F-276D-4384-B041-B01673EEF5FA}" type="pres">
      <dgm:prSet presAssocID="{FA2418F9-39A1-48B5-A8FC-A39886D47AF1}" presName="linNode" presStyleCnt="0"/>
      <dgm:spPr/>
    </dgm:pt>
    <dgm:pt modelId="{D9831D97-E0F1-4BF0-AE91-1D3B950155AB}" type="pres">
      <dgm:prSet presAssocID="{FA2418F9-39A1-48B5-A8FC-A39886D47AF1}" presName="parentShp" presStyleLbl="node1" presStyleIdx="0" presStyleCnt="3">
        <dgm:presLayoutVars>
          <dgm:bulletEnabled val="1"/>
        </dgm:presLayoutVars>
      </dgm:prSet>
      <dgm:spPr/>
    </dgm:pt>
    <dgm:pt modelId="{4F1FB1D8-B38B-4863-BF46-12AD3B87B112}" type="pres">
      <dgm:prSet presAssocID="{FA2418F9-39A1-48B5-A8FC-A39886D47AF1}" presName="childShp" presStyleLbl="bgAccFollowNode1" presStyleIdx="0" presStyleCnt="3">
        <dgm:presLayoutVars>
          <dgm:bulletEnabled val="1"/>
        </dgm:presLayoutVars>
      </dgm:prSet>
      <dgm:spPr/>
    </dgm:pt>
    <dgm:pt modelId="{3CEB6B3A-81C2-474C-AA32-67981AA82CD2}" type="pres">
      <dgm:prSet presAssocID="{028FC7F1-C8EC-4F5E-9121-E604B55F2590}" presName="spacing" presStyleCnt="0"/>
      <dgm:spPr/>
    </dgm:pt>
    <dgm:pt modelId="{0DE252BF-33F1-4BB6-A060-E85EC43AC4A4}" type="pres">
      <dgm:prSet presAssocID="{64FF08DE-FF45-4F79-AF77-63037C144D76}" presName="linNode" presStyleCnt="0"/>
      <dgm:spPr/>
    </dgm:pt>
    <dgm:pt modelId="{B58FF493-B9C9-4B09-BEF9-489D75A8CC8F}" type="pres">
      <dgm:prSet presAssocID="{64FF08DE-FF45-4F79-AF77-63037C144D76}" presName="parentShp" presStyleLbl="node1" presStyleIdx="1" presStyleCnt="3">
        <dgm:presLayoutVars>
          <dgm:bulletEnabled val="1"/>
        </dgm:presLayoutVars>
      </dgm:prSet>
      <dgm:spPr/>
    </dgm:pt>
    <dgm:pt modelId="{60E17EF1-83B2-49A4-969F-13CCBE027729}" type="pres">
      <dgm:prSet presAssocID="{64FF08DE-FF45-4F79-AF77-63037C144D76}" presName="childShp" presStyleLbl="bgAccFollowNode1" presStyleIdx="1" presStyleCnt="3">
        <dgm:presLayoutVars>
          <dgm:bulletEnabled val="1"/>
        </dgm:presLayoutVars>
      </dgm:prSet>
      <dgm:spPr/>
    </dgm:pt>
    <dgm:pt modelId="{C30DBEDC-5DFF-4DB0-AB08-19C8199987D8}" type="pres">
      <dgm:prSet presAssocID="{5E2B4CFE-AE2B-4B64-BC8D-289658C5B72F}" presName="spacing" presStyleCnt="0"/>
      <dgm:spPr/>
    </dgm:pt>
    <dgm:pt modelId="{DF4F86A0-390C-4DCB-A90D-75DDD3EB23EC}" type="pres">
      <dgm:prSet presAssocID="{6AB33B76-F5C4-4FCD-AB05-8B895054117D}" presName="linNode" presStyleCnt="0"/>
      <dgm:spPr/>
    </dgm:pt>
    <dgm:pt modelId="{0FDCA00D-214B-4DB5-A848-5638D993D3EC}" type="pres">
      <dgm:prSet presAssocID="{6AB33B76-F5C4-4FCD-AB05-8B895054117D}" presName="parentShp" presStyleLbl="node1" presStyleIdx="2" presStyleCnt="3">
        <dgm:presLayoutVars>
          <dgm:bulletEnabled val="1"/>
        </dgm:presLayoutVars>
      </dgm:prSet>
      <dgm:spPr/>
    </dgm:pt>
    <dgm:pt modelId="{AF76D1CA-578B-4719-A914-0133140A6DF6}" type="pres">
      <dgm:prSet presAssocID="{6AB33B76-F5C4-4FCD-AB05-8B895054117D}" presName="childShp" presStyleLbl="bgAccFollowNode1" presStyleIdx="2" presStyleCnt="3" custLinFactNeighborX="393" custLinFactNeighborY="-5023">
        <dgm:presLayoutVars>
          <dgm:bulletEnabled val="1"/>
        </dgm:presLayoutVars>
      </dgm:prSet>
      <dgm:spPr/>
    </dgm:pt>
  </dgm:ptLst>
  <dgm:cxnLst>
    <dgm:cxn modelId="{E9A34603-BD41-4ABD-8B13-9279AAA19E41}" type="presOf" srcId="{8935C9E5-CD1D-4149-9929-4C62E1B6055C}" destId="{AF76D1CA-578B-4719-A914-0133140A6DF6}" srcOrd="0" destOrd="1" presId="urn:microsoft.com/office/officeart/2005/8/layout/vList6"/>
    <dgm:cxn modelId="{13408D0D-9510-4AE9-93DF-DF9A47390647}" type="presOf" srcId="{ECBE2752-0F10-4F68-8045-03EFCE8E3C3E}" destId="{60E17EF1-83B2-49A4-969F-13CCBE027729}" srcOrd="0" destOrd="2" presId="urn:microsoft.com/office/officeart/2005/8/layout/vList6"/>
    <dgm:cxn modelId="{D0797E16-0BF2-48F1-8469-6E40F305B16F}" type="presOf" srcId="{1DEA4DA5-EFED-4C99-832D-E51E29990C68}" destId="{4F1FB1D8-B38B-4863-BF46-12AD3B87B112}" srcOrd="0" destOrd="2" presId="urn:microsoft.com/office/officeart/2005/8/layout/vList6"/>
    <dgm:cxn modelId="{E0C7761A-DA5B-49A6-A21D-2326671708A0}" srcId="{6AB33B76-F5C4-4FCD-AB05-8B895054117D}" destId="{8935C9E5-CD1D-4149-9929-4C62E1B6055C}" srcOrd="1" destOrd="0" parTransId="{2C3A4132-D70D-47AB-ACCA-CFBBD4CDE9EE}" sibTransId="{EE21F416-D721-4CB8-82AE-5ACAF7439D1B}"/>
    <dgm:cxn modelId="{D6340529-73BC-4AB0-B27A-80850A70B392}" srcId="{64FF08DE-FF45-4F79-AF77-63037C144D76}" destId="{ECBE2752-0F10-4F68-8045-03EFCE8E3C3E}" srcOrd="2" destOrd="0" parTransId="{7F6887AE-D3A1-4CAF-93D3-DE1A06DD9493}" sibTransId="{C8BF192E-CBA0-4761-9EC2-CA87464991E4}"/>
    <dgm:cxn modelId="{08685C29-2428-4420-8C96-CA08306ABD6D}" type="presOf" srcId="{FA2418F9-39A1-48B5-A8FC-A39886D47AF1}" destId="{D9831D97-E0F1-4BF0-AE91-1D3B950155AB}" srcOrd="0" destOrd="0" presId="urn:microsoft.com/office/officeart/2005/8/layout/vList6"/>
    <dgm:cxn modelId="{26B7B72D-226B-4BA4-BF6B-0B8425B89A82}" type="presOf" srcId="{86EC189C-A928-4494-8C04-7ABC4A02BE42}" destId="{60E17EF1-83B2-49A4-969F-13CCBE027729}" srcOrd="0" destOrd="0" presId="urn:microsoft.com/office/officeart/2005/8/layout/vList6"/>
    <dgm:cxn modelId="{36D2812F-FF37-45C5-A84F-74DD0605319F}" type="presOf" srcId="{79CE0DFC-E0DE-416F-90E7-DC8FC36EAE83}" destId="{FBAF419B-0089-459C-8A1D-91195C0D9D82}" srcOrd="0" destOrd="0" presId="urn:microsoft.com/office/officeart/2005/8/layout/vList6"/>
    <dgm:cxn modelId="{CCB37F36-6666-4B2F-8296-3BC074FD8DB2}" type="presOf" srcId="{8203AEDA-EB51-4A2F-B206-1A9AB02C74B9}" destId="{4F1FB1D8-B38B-4863-BF46-12AD3B87B112}" srcOrd="0" destOrd="1" presId="urn:microsoft.com/office/officeart/2005/8/layout/vList6"/>
    <dgm:cxn modelId="{023C3540-81AB-452F-9A65-536E4435B0A2}" srcId="{79CE0DFC-E0DE-416F-90E7-DC8FC36EAE83}" destId="{FA2418F9-39A1-48B5-A8FC-A39886D47AF1}" srcOrd="0" destOrd="0" parTransId="{8E7E0A3A-04E4-4A31-90ED-2FEA2609BA2D}" sibTransId="{028FC7F1-C8EC-4F5E-9121-E604B55F2590}"/>
    <dgm:cxn modelId="{5E514E5F-C02F-4640-B921-0013A5425BA6}" srcId="{FA2418F9-39A1-48B5-A8FC-A39886D47AF1}" destId="{8203AEDA-EB51-4A2F-B206-1A9AB02C74B9}" srcOrd="1" destOrd="0" parTransId="{0542464D-66D1-44E5-ADC6-8F5BE34181ED}" sibTransId="{59DED24A-AF86-4A9C-A42F-09A336E33226}"/>
    <dgm:cxn modelId="{86402B44-F16D-47F2-82FD-D5B4E3EF18E0}" type="presOf" srcId="{A5A917AB-6383-43B0-80EF-02B535598431}" destId="{60E17EF1-83B2-49A4-969F-13CCBE027729}" srcOrd="0" destOrd="1" presId="urn:microsoft.com/office/officeart/2005/8/layout/vList6"/>
    <dgm:cxn modelId="{6BB3EE47-7C53-420A-A121-E8F9431A8BCD}" srcId="{FA2418F9-39A1-48B5-A8FC-A39886D47AF1}" destId="{1DEA4DA5-EFED-4C99-832D-E51E29990C68}" srcOrd="2" destOrd="0" parTransId="{980A2A69-E959-4F5C-95AE-4B0C651C1415}" sibTransId="{4D074529-181B-4157-B2F8-A7FC9CAB48DB}"/>
    <dgm:cxn modelId="{9B26EF6D-10B8-4B97-A93E-0F4A0F365FFA}" srcId="{FA2418F9-39A1-48B5-A8FC-A39886D47AF1}" destId="{B5551852-AEF0-46FF-9404-B413C3E68909}" srcOrd="0" destOrd="0" parTransId="{BDA39D47-391E-480D-8172-E70B943BDE04}" sibTransId="{A1BC809F-BFE9-4735-8558-82286167178F}"/>
    <dgm:cxn modelId="{BF2F8287-4213-4A21-8EF3-24198FC69540}" srcId="{79CE0DFC-E0DE-416F-90E7-DC8FC36EAE83}" destId="{64FF08DE-FF45-4F79-AF77-63037C144D76}" srcOrd="1" destOrd="0" parTransId="{B323EFF2-FE4E-4C22-974D-1925E1840926}" sibTransId="{5E2B4CFE-AE2B-4B64-BC8D-289658C5B72F}"/>
    <dgm:cxn modelId="{1E1C5D95-6E17-4582-9C33-8AB126EDFDFD}" type="presOf" srcId="{B5551852-AEF0-46FF-9404-B413C3E68909}" destId="{4F1FB1D8-B38B-4863-BF46-12AD3B87B112}" srcOrd="0" destOrd="0" presId="urn:microsoft.com/office/officeart/2005/8/layout/vList6"/>
    <dgm:cxn modelId="{0FA932A1-2579-48AF-AC27-112C3B70F2DA}" srcId="{79CE0DFC-E0DE-416F-90E7-DC8FC36EAE83}" destId="{6AB33B76-F5C4-4FCD-AB05-8B895054117D}" srcOrd="2" destOrd="0" parTransId="{E79C53DA-41D6-492B-AC43-C15C6F772156}" sibTransId="{2C94FE1F-68B1-4BA4-A723-F06BE7851249}"/>
    <dgm:cxn modelId="{91633AAA-C58E-4BE6-B26C-F59E65D56D15}" srcId="{64FF08DE-FF45-4F79-AF77-63037C144D76}" destId="{86EC189C-A928-4494-8C04-7ABC4A02BE42}" srcOrd="0" destOrd="0" parTransId="{653DAD20-8D12-43F4-978B-5F7A5E9CCA4A}" sibTransId="{AB487105-5CA3-417B-B7FA-133F5AC3E313}"/>
    <dgm:cxn modelId="{CAA300C2-113A-4815-A8E8-2DEC7F16E231}" type="presOf" srcId="{033F2A41-5AA8-47ED-A1E8-92CD3F2208EB}" destId="{AF76D1CA-578B-4719-A914-0133140A6DF6}" srcOrd="0" destOrd="0" presId="urn:microsoft.com/office/officeart/2005/8/layout/vList6"/>
    <dgm:cxn modelId="{32F31EC8-AB56-43D1-BE7A-05E485960AC8}" type="presOf" srcId="{64FF08DE-FF45-4F79-AF77-63037C144D76}" destId="{B58FF493-B9C9-4B09-BEF9-489D75A8CC8F}" srcOrd="0" destOrd="0" presId="urn:microsoft.com/office/officeart/2005/8/layout/vList6"/>
    <dgm:cxn modelId="{3F850BE2-BBCF-4A05-9EA9-2D686B1DDC08}" type="presOf" srcId="{6AB33B76-F5C4-4FCD-AB05-8B895054117D}" destId="{0FDCA00D-214B-4DB5-A848-5638D993D3EC}" srcOrd="0" destOrd="0" presId="urn:microsoft.com/office/officeart/2005/8/layout/vList6"/>
    <dgm:cxn modelId="{D9CF53EB-DE43-4CD9-92CD-A7D8B851693B}" srcId="{64FF08DE-FF45-4F79-AF77-63037C144D76}" destId="{A5A917AB-6383-43B0-80EF-02B535598431}" srcOrd="1" destOrd="0" parTransId="{1A8B419A-DE72-4BB6-82D5-E6135F0BBC28}" sibTransId="{8D120205-64B4-481E-BE66-0AB800A6773C}"/>
    <dgm:cxn modelId="{5DD77DFF-5F61-419B-B062-77FEDF1E2D1D}" srcId="{6AB33B76-F5C4-4FCD-AB05-8B895054117D}" destId="{033F2A41-5AA8-47ED-A1E8-92CD3F2208EB}" srcOrd="0" destOrd="0" parTransId="{D0E80A47-F574-420A-8DF6-07238CBC8EF8}" sibTransId="{CBB10901-4471-404E-B24A-76123F9C3093}"/>
    <dgm:cxn modelId="{F4E3A421-7FDB-4891-BA4C-9831867DF7E3}" type="presParOf" srcId="{FBAF419B-0089-459C-8A1D-91195C0D9D82}" destId="{32ABF70F-276D-4384-B041-B01673EEF5FA}" srcOrd="0" destOrd="0" presId="urn:microsoft.com/office/officeart/2005/8/layout/vList6"/>
    <dgm:cxn modelId="{0925AA28-37FF-41A0-9774-9572B391DD2E}" type="presParOf" srcId="{32ABF70F-276D-4384-B041-B01673EEF5FA}" destId="{D9831D97-E0F1-4BF0-AE91-1D3B950155AB}" srcOrd="0" destOrd="0" presId="urn:microsoft.com/office/officeart/2005/8/layout/vList6"/>
    <dgm:cxn modelId="{08D33B81-E0B5-435A-A49D-C92FA8623B5E}" type="presParOf" srcId="{32ABF70F-276D-4384-B041-B01673EEF5FA}" destId="{4F1FB1D8-B38B-4863-BF46-12AD3B87B112}" srcOrd="1" destOrd="0" presId="urn:microsoft.com/office/officeart/2005/8/layout/vList6"/>
    <dgm:cxn modelId="{DFD1BD39-BAF2-4E37-BE5B-523D3459281C}" type="presParOf" srcId="{FBAF419B-0089-459C-8A1D-91195C0D9D82}" destId="{3CEB6B3A-81C2-474C-AA32-67981AA82CD2}" srcOrd="1" destOrd="0" presId="urn:microsoft.com/office/officeart/2005/8/layout/vList6"/>
    <dgm:cxn modelId="{01A68F05-5D34-4B75-A479-99AF0283294B}" type="presParOf" srcId="{FBAF419B-0089-459C-8A1D-91195C0D9D82}" destId="{0DE252BF-33F1-4BB6-A060-E85EC43AC4A4}" srcOrd="2" destOrd="0" presId="urn:microsoft.com/office/officeart/2005/8/layout/vList6"/>
    <dgm:cxn modelId="{AF562FEC-129B-4446-9EF1-9904EAA6727A}" type="presParOf" srcId="{0DE252BF-33F1-4BB6-A060-E85EC43AC4A4}" destId="{B58FF493-B9C9-4B09-BEF9-489D75A8CC8F}" srcOrd="0" destOrd="0" presId="urn:microsoft.com/office/officeart/2005/8/layout/vList6"/>
    <dgm:cxn modelId="{5D4D40B2-7035-4085-B40C-E79AFDB0B077}" type="presParOf" srcId="{0DE252BF-33F1-4BB6-A060-E85EC43AC4A4}" destId="{60E17EF1-83B2-49A4-969F-13CCBE027729}" srcOrd="1" destOrd="0" presId="urn:microsoft.com/office/officeart/2005/8/layout/vList6"/>
    <dgm:cxn modelId="{ADE221CC-A941-48D9-995E-965A38796B9E}" type="presParOf" srcId="{FBAF419B-0089-459C-8A1D-91195C0D9D82}" destId="{C30DBEDC-5DFF-4DB0-AB08-19C8199987D8}" srcOrd="3" destOrd="0" presId="urn:microsoft.com/office/officeart/2005/8/layout/vList6"/>
    <dgm:cxn modelId="{FA039355-9170-45F9-B1FB-35F30B88F676}" type="presParOf" srcId="{FBAF419B-0089-459C-8A1D-91195C0D9D82}" destId="{DF4F86A0-390C-4DCB-A90D-75DDD3EB23EC}" srcOrd="4" destOrd="0" presId="urn:microsoft.com/office/officeart/2005/8/layout/vList6"/>
    <dgm:cxn modelId="{77FEB825-A20A-4DAD-8342-DB7D12791274}" type="presParOf" srcId="{DF4F86A0-390C-4DCB-A90D-75DDD3EB23EC}" destId="{0FDCA00D-214B-4DB5-A848-5638D993D3EC}" srcOrd="0" destOrd="0" presId="urn:microsoft.com/office/officeart/2005/8/layout/vList6"/>
    <dgm:cxn modelId="{755A4407-9F58-4718-8281-597F4C2388B8}" type="presParOf" srcId="{DF4F86A0-390C-4DCB-A90D-75DDD3EB23EC}" destId="{AF76D1CA-578B-4719-A914-0133140A6DF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65C96-0C0E-487C-A98A-6B1A194AC603}">
      <dsp:nvSpPr>
        <dsp:cNvPr id="0" name=""/>
        <dsp:cNvSpPr/>
      </dsp:nvSpPr>
      <dsp:spPr>
        <a:xfrm>
          <a:off x="0" y="676278"/>
          <a:ext cx="5796200" cy="1213441"/>
        </a:xfrm>
        <a:prstGeom prst="roundRect">
          <a:avLst/>
        </a:prstGeom>
        <a:solidFill>
          <a:schemeClr val="accent1">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Overview of Summative Assessments for Spring 2023</a:t>
          </a:r>
        </a:p>
      </dsp:txBody>
      <dsp:txXfrm>
        <a:off x="59235" y="735513"/>
        <a:ext cx="5677730" cy="1094971"/>
      </dsp:txXfrm>
    </dsp:sp>
    <dsp:sp modelId="{ABC7FD8A-0FFF-4E3E-8F07-5BAD2D34230F}">
      <dsp:nvSpPr>
        <dsp:cNvPr id="0" name=""/>
        <dsp:cNvSpPr/>
      </dsp:nvSpPr>
      <dsp:spPr>
        <a:xfrm>
          <a:off x="0" y="1889720"/>
          <a:ext cx="5796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029"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en-US" sz="2500" kern="1200">
            <a:latin typeface="Arial" panose="020B0604020202020204" pitchFamily="34" charset="0"/>
            <a:cs typeface="Arial" panose="020B0604020202020204" pitchFamily="34" charset="0"/>
          </a:endParaRPr>
        </a:p>
      </dsp:txBody>
      <dsp:txXfrm>
        <a:off x="0" y="1889720"/>
        <a:ext cx="5796200" cy="529920"/>
      </dsp:txXfrm>
    </dsp:sp>
    <dsp:sp modelId="{845948F6-0CB5-4E15-9671-7AB771E2F910}">
      <dsp:nvSpPr>
        <dsp:cNvPr id="0" name=""/>
        <dsp:cNvSpPr/>
      </dsp:nvSpPr>
      <dsp:spPr>
        <a:xfrm>
          <a:off x="0" y="2201642"/>
          <a:ext cx="5796200" cy="1235520"/>
        </a:xfrm>
        <a:prstGeom prst="roundRect">
          <a:avLst/>
        </a:prstGeom>
        <a:solidFill>
          <a:schemeClr val="accent1">
            <a:shade val="80000"/>
            <a:hueOff val="97636"/>
            <a:satOff val="-440"/>
            <a:lumOff val="131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Cambium System Overview</a:t>
          </a:r>
        </a:p>
      </dsp:txBody>
      <dsp:txXfrm>
        <a:off x="60313" y="2261955"/>
        <a:ext cx="5675574" cy="1114894"/>
      </dsp:txXfrm>
    </dsp:sp>
    <dsp:sp modelId="{D077FF0A-7999-4E8D-BA79-41CEAEA73A1B}">
      <dsp:nvSpPr>
        <dsp:cNvPr id="0" name=""/>
        <dsp:cNvSpPr/>
      </dsp:nvSpPr>
      <dsp:spPr>
        <a:xfrm>
          <a:off x="0" y="3747320"/>
          <a:ext cx="5796200" cy="1235520"/>
        </a:xfrm>
        <a:prstGeom prst="roundRect">
          <a:avLst/>
        </a:prstGeom>
        <a:solidFill>
          <a:schemeClr val="accent1">
            <a:shade val="80000"/>
            <a:hueOff val="195272"/>
            <a:satOff val="-880"/>
            <a:lumOff val="2633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Special Populations Update </a:t>
          </a:r>
        </a:p>
      </dsp:txBody>
      <dsp:txXfrm>
        <a:off x="60313" y="3807633"/>
        <a:ext cx="5675574" cy="1114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DEA-9AEB-4844-BA8E-3D3CF612A83E}">
      <dsp:nvSpPr>
        <dsp:cNvPr id="0" name=""/>
        <dsp:cNvSpPr/>
      </dsp:nvSpPr>
      <dsp:spPr>
        <a:xfrm>
          <a:off x="0" y="3070469"/>
          <a:ext cx="5796200" cy="2014560"/>
        </a:xfrm>
        <a:prstGeom prst="rect">
          <a:avLst/>
        </a:prstGeom>
        <a:solidFill>
          <a:srgbClr val="5DC4D9"/>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During the summative test window, changes made in PSIS Registration will automatically be updated in TIDE by the following day. </a:t>
          </a:r>
        </a:p>
      </dsp:txBody>
      <dsp:txXfrm>
        <a:off x="0" y="3070469"/>
        <a:ext cx="5796200" cy="2014560"/>
      </dsp:txXfrm>
    </dsp:sp>
    <dsp:sp modelId="{5960B584-F75D-493F-9D5E-CBD5791DF8D8}">
      <dsp:nvSpPr>
        <dsp:cNvPr id="0" name=""/>
        <dsp:cNvSpPr/>
      </dsp:nvSpPr>
      <dsp:spPr>
        <a:xfrm rot="10800000">
          <a:off x="0" y="2294"/>
          <a:ext cx="5796200" cy="3098393"/>
        </a:xfrm>
        <a:prstGeom prst="upArrowCallou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latin typeface="Arial" panose="020B0604020202020204" pitchFamily="34" charset="0"/>
              <a:cs typeface="Arial" panose="020B0604020202020204" pitchFamily="34" charset="0"/>
            </a:rPr>
            <a:t>District Administrators need to work with District PSIS Coordinators to ensure accurate student information is reported in the PSIS Registration Module and TIDE. </a:t>
          </a:r>
        </a:p>
      </dsp:txBody>
      <dsp:txXfrm rot="10800000">
        <a:off x="0" y="2294"/>
        <a:ext cx="5796200" cy="2013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8252B-120A-4601-9D73-61DC33565BA3}">
      <dsp:nvSpPr>
        <dsp:cNvPr id="0" name=""/>
        <dsp:cNvSpPr/>
      </dsp:nvSpPr>
      <dsp:spPr>
        <a:xfrm>
          <a:off x="0" y="234019"/>
          <a:ext cx="2528096" cy="2164980"/>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Testing Demographics SPED, FRL, EL, Military Family, and Homeless values were loaded in November 2022.  </a:t>
          </a:r>
        </a:p>
      </dsp:txBody>
      <dsp:txXfrm>
        <a:off x="0" y="234019"/>
        <a:ext cx="2528096" cy="2164980"/>
      </dsp:txXfrm>
    </dsp:sp>
    <dsp:sp modelId="{3C399863-E5C4-4246-A883-56DFF7A0CC50}">
      <dsp:nvSpPr>
        <dsp:cNvPr id="0" name=""/>
        <dsp:cNvSpPr/>
      </dsp:nvSpPr>
      <dsp:spPr>
        <a:xfrm>
          <a:off x="2780906" y="234019"/>
          <a:ext cx="2528096" cy="2164980"/>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The values for Recently Arrived EL and Section 504 were not pulled from Freeze Zero. These must be set in the PSIS Registration Module.  </a:t>
          </a:r>
        </a:p>
      </dsp:txBody>
      <dsp:txXfrm>
        <a:off x="2780906" y="234019"/>
        <a:ext cx="2528096" cy="2164980"/>
      </dsp:txXfrm>
    </dsp:sp>
    <dsp:sp modelId="{B6C03586-41A6-455B-8EC2-6FEEC33CC4C0}">
      <dsp:nvSpPr>
        <dsp:cNvPr id="0" name=""/>
        <dsp:cNvSpPr/>
      </dsp:nvSpPr>
      <dsp:spPr>
        <a:xfrm>
          <a:off x="5561812" y="234019"/>
          <a:ext cx="2528096" cy="2164980"/>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tx1"/>
              </a:solidFill>
              <a:latin typeface="Arial" panose="020B0604020202020204" pitchFamily="34" charset="0"/>
              <a:cs typeface="Arial" panose="020B0604020202020204" pitchFamily="34" charset="0"/>
            </a:rPr>
            <a:t>Student demographic values will be saved, and the fields locked in PSIS on June 2, 2023.  All changes to a student’s status at the time of testing must be made by June 2, 2023.</a:t>
          </a:r>
        </a:p>
      </dsp:txBody>
      <dsp:txXfrm>
        <a:off x="5561812" y="234019"/>
        <a:ext cx="2528096" cy="2164980"/>
      </dsp:txXfrm>
    </dsp:sp>
    <dsp:sp modelId="{117DD529-2DEC-4717-BBA1-4A44E09CCD26}">
      <dsp:nvSpPr>
        <dsp:cNvPr id="0" name=""/>
        <dsp:cNvSpPr/>
      </dsp:nvSpPr>
      <dsp:spPr>
        <a:xfrm>
          <a:off x="0" y="2651810"/>
          <a:ext cx="2528096" cy="1516857"/>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Students who are repeaters should be tested. </a:t>
          </a:r>
        </a:p>
      </dsp:txBody>
      <dsp:txXfrm>
        <a:off x="0" y="2651810"/>
        <a:ext cx="2528096" cy="1516857"/>
      </dsp:txXfrm>
    </dsp:sp>
    <dsp:sp modelId="{4F30D5E7-A448-422A-AB4C-0E3D7F78500B}">
      <dsp:nvSpPr>
        <dsp:cNvPr id="0" name=""/>
        <dsp:cNvSpPr/>
      </dsp:nvSpPr>
      <dsp:spPr>
        <a:xfrm>
          <a:off x="2780906" y="2651810"/>
          <a:ext cx="2528096" cy="1516857"/>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Student’s grade in PSIS is that grade in which the test is given.</a:t>
          </a:r>
        </a:p>
      </dsp:txBody>
      <dsp:txXfrm>
        <a:off x="2780906" y="2651810"/>
        <a:ext cx="2528096" cy="1516857"/>
      </dsp:txXfrm>
    </dsp:sp>
    <dsp:sp modelId="{B034ABA7-2E4C-4582-8086-320EBE08D5DC}">
      <dsp:nvSpPr>
        <dsp:cNvPr id="0" name=""/>
        <dsp:cNvSpPr/>
      </dsp:nvSpPr>
      <dsp:spPr>
        <a:xfrm>
          <a:off x="5561812" y="2651810"/>
          <a:ext cx="2528096" cy="1516857"/>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solidFill>
              <a:latin typeface="Arial" panose="020B0604020202020204" pitchFamily="34" charset="0"/>
              <a:cs typeface="Arial" panose="020B0604020202020204" pitchFamily="34" charset="0"/>
            </a:rPr>
            <a:t>Grade 11 "skippers" are not tested.    </a:t>
          </a:r>
        </a:p>
      </dsp:txBody>
      <dsp:txXfrm>
        <a:off x="5561812" y="2651810"/>
        <a:ext cx="2528096" cy="15168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E3460-8AD8-41F3-8D6E-EDB6B204F274}">
      <dsp:nvSpPr>
        <dsp:cNvPr id="0" name=""/>
        <dsp:cNvSpPr/>
      </dsp:nvSpPr>
      <dsp:spPr>
        <a:xfrm>
          <a:off x="0" y="6425"/>
          <a:ext cx="6156317" cy="1235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A3351E-FDDB-45A9-8FD1-3A15FAD97683}">
      <dsp:nvSpPr>
        <dsp:cNvPr id="0" name=""/>
        <dsp:cNvSpPr/>
      </dsp:nvSpPr>
      <dsp:spPr>
        <a:xfrm>
          <a:off x="373659" y="284353"/>
          <a:ext cx="679381" cy="67938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629FF7-01C2-476A-A652-5107EEA2FC2B}">
      <dsp:nvSpPr>
        <dsp:cNvPr id="0" name=""/>
        <dsp:cNvSpPr/>
      </dsp:nvSpPr>
      <dsp:spPr>
        <a:xfrm>
          <a:off x="1235733" y="6425"/>
          <a:ext cx="4920583" cy="113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20" tIns="120020" rIns="120020" bIns="120020" numCol="1" spcCol="1270" anchor="ctr" anchorCtr="0">
          <a:noAutofit/>
        </a:bodyPr>
        <a:lstStyle/>
        <a:p>
          <a:pPr marL="0" lvl="0" indent="0" algn="l" defTabSz="733425">
            <a:lnSpc>
              <a:spcPct val="100000"/>
            </a:lnSpc>
            <a:spcBef>
              <a:spcPct val="0"/>
            </a:spcBef>
            <a:spcAft>
              <a:spcPct val="35000"/>
            </a:spcAft>
            <a:buNone/>
          </a:pPr>
          <a:r>
            <a:rPr lang="en-US" sz="1650" kern="1200">
              <a:latin typeface="Arial" panose="020B0604020202020204" pitchFamily="34" charset="0"/>
              <a:cs typeface="Arial" panose="020B0604020202020204" pitchFamily="34" charset="0"/>
            </a:rPr>
            <a:t>Prior to testing, ensure that all embedded (and non-embedded) </a:t>
          </a:r>
          <a:r>
            <a:rPr lang="en-US" sz="1650" kern="1200">
              <a:solidFill>
                <a:schemeClr val="tx1"/>
              </a:solidFill>
              <a:latin typeface="Arial" panose="020B0604020202020204" pitchFamily="34" charset="0"/>
              <a:cs typeface="Arial" panose="020B0604020202020204" pitchFamily="34" charset="0"/>
            </a:rPr>
            <a:t>designated supports and accommodations are entered/uploaded into TIDE. Refer to the </a:t>
          </a:r>
          <a:r>
            <a:rPr lang="en-US" sz="1650" kern="1200">
              <a:solidFill>
                <a:schemeClr val="tx1"/>
              </a:solidFill>
              <a:latin typeface="Arial" panose="020B0604020202020204" pitchFamily="34" charset="0"/>
              <a:cs typeface="Arial" panose="020B0604020202020204" pitchFamily="34" charset="0"/>
              <a:hlinkClick xmlns:r="http://schemas.openxmlformats.org/officeDocument/2006/relationships" r:id="rId3">
                <a:extLst>
                  <a:ext uri="{A12FA001-AC4F-418D-AE19-62706E023703}">
                    <ahyp:hlinkClr xmlns:ahyp="http://schemas.microsoft.com/office/drawing/2018/hyperlinkcolor" val="tx"/>
                  </a:ext>
                </a:extLst>
              </a:hlinkClick>
            </a:rPr>
            <a:t>Accessibility Chart </a:t>
          </a:r>
          <a:r>
            <a:rPr lang="en-US" sz="1650" kern="1200">
              <a:solidFill>
                <a:schemeClr val="tx1"/>
              </a:solidFill>
              <a:latin typeface="Arial" panose="020B0604020202020204" pitchFamily="34" charset="0"/>
              <a:cs typeface="Arial" panose="020B0604020202020204" pitchFamily="34" charset="0"/>
            </a:rPr>
            <a:t>for the list.</a:t>
          </a:r>
        </a:p>
      </dsp:txBody>
      <dsp:txXfrm>
        <a:off x="1235733" y="6425"/>
        <a:ext cx="4920583" cy="1134048"/>
      </dsp:txXfrm>
    </dsp:sp>
    <dsp:sp modelId="{C0447220-BA7A-4C8D-9C07-9811B663EE8D}">
      <dsp:nvSpPr>
        <dsp:cNvPr id="0" name=""/>
        <dsp:cNvSpPr/>
      </dsp:nvSpPr>
      <dsp:spPr>
        <a:xfrm>
          <a:off x="0" y="1542474"/>
          <a:ext cx="6156317" cy="1235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7E3221-3B72-45EF-9A17-C3727B6FC99E}">
      <dsp:nvSpPr>
        <dsp:cNvPr id="0" name=""/>
        <dsp:cNvSpPr/>
      </dsp:nvSpPr>
      <dsp:spPr>
        <a:xfrm>
          <a:off x="373659" y="1819044"/>
          <a:ext cx="679381" cy="679381"/>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056D5E-FBC2-41C8-B94C-25C219749097}">
      <dsp:nvSpPr>
        <dsp:cNvPr id="0" name=""/>
        <dsp:cNvSpPr/>
      </dsp:nvSpPr>
      <dsp:spPr>
        <a:xfrm>
          <a:off x="1171311" y="1553385"/>
          <a:ext cx="4985005" cy="1109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20" tIns="120020" rIns="120020" bIns="120020" numCol="1" spcCol="1270" anchor="ctr" anchorCtr="0">
          <a:noAutofit/>
        </a:bodyPr>
        <a:lstStyle/>
        <a:p>
          <a:pPr marL="0" lvl="0" indent="0" algn="l" defTabSz="733425">
            <a:lnSpc>
              <a:spcPct val="100000"/>
            </a:lnSpc>
            <a:spcBef>
              <a:spcPct val="0"/>
            </a:spcBef>
            <a:spcAft>
              <a:spcPct val="35000"/>
            </a:spcAft>
            <a:buNone/>
          </a:pPr>
          <a:r>
            <a:rPr lang="en-US" sz="1650" b="1" kern="1200">
              <a:latin typeface="Arial" panose="020B0604020202020204" pitchFamily="34" charset="0"/>
              <a:cs typeface="Arial" panose="020B0604020202020204" pitchFamily="34" charset="0"/>
            </a:rPr>
            <a:t>If applicable</a:t>
          </a:r>
          <a:r>
            <a:rPr lang="en-US" sz="1650" kern="1200">
              <a:latin typeface="Arial" panose="020B0604020202020204" pitchFamily="34" charset="0"/>
              <a:cs typeface="Arial" panose="020B0604020202020204" pitchFamily="34" charset="0"/>
            </a:rPr>
            <a:t>, work with school staff and eligible students to practice using the embedded accommodations, such as speech-to-text, text-to-speech, or math translation glossaries. </a:t>
          </a:r>
        </a:p>
      </dsp:txBody>
      <dsp:txXfrm>
        <a:off x="1171311" y="1553385"/>
        <a:ext cx="4985005" cy="1109802"/>
      </dsp:txXfrm>
    </dsp:sp>
    <dsp:sp modelId="{5C37D6D6-8698-4464-BF76-ACBCBEE3F908}">
      <dsp:nvSpPr>
        <dsp:cNvPr id="0" name=""/>
        <dsp:cNvSpPr/>
      </dsp:nvSpPr>
      <dsp:spPr>
        <a:xfrm>
          <a:off x="0" y="3075805"/>
          <a:ext cx="6156317" cy="1235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EDE2D6-7E4F-40A0-B4E1-0965761DEA21}">
      <dsp:nvSpPr>
        <dsp:cNvPr id="0" name=""/>
        <dsp:cNvSpPr/>
      </dsp:nvSpPr>
      <dsp:spPr>
        <a:xfrm>
          <a:off x="373659" y="3353734"/>
          <a:ext cx="679381" cy="679381"/>
        </a:xfrm>
        <a:prstGeom prst="rect">
          <a:avLst/>
        </a:prstGeom>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7DB263-BD90-4E7E-B11E-7E6C32230874}">
      <dsp:nvSpPr>
        <dsp:cNvPr id="0" name=""/>
        <dsp:cNvSpPr/>
      </dsp:nvSpPr>
      <dsp:spPr>
        <a:xfrm>
          <a:off x="1267211" y="3075805"/>
          <a:ext cx="4731464" cy="113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20" tIns="120020" rIns="120020" bIns="120020" numCol="1" spcCol="1270" anchor="ctr" anchorCtr="0">
          <a:noAutofit/>
        </a:bodyPr>
        <a:lstStyle/>
        <a:p>
          <a:pPr marL="0" lvl="0" indent="0" algn="l" defTabSz="733425">
            <a:lnSpc>
              <a:spcPct val="100000"/>
            </a:lnSpc>
            <a:spcBef>
              <a:spcPct val="0"/>
            </a:spcBef>
            <a:spcAft>
              <a:spcPct val="35000"/>
            </a:spcAft>
            <a:buNone/>
          </a:pPr>
          <a:r>
            <a:rPr lang="en-US" sz="1650" kern="1200">
              <a:latin typeface="Arial" panose="020B0604020202020204" pitchFamily="34" charset="0"/>
              <a:cs typeface="Arial" panose="020B0604020202020204" pitchFamily="34" charset="0"/>
            </a:rPr>
            <a:t>Contact the CSDE if you have a student that requires the use of a </a:t>
          </a:r>
          <a:r>
            <a:rPr lang="en-US" sz="1650" b="1" kern="1200">
              <a:latin typeface="Arial" panose="020B0604020202020204" pitchFamily="34" charset="0"/>
              <a:cs typeface="Arial" panose="020B0604020202020204" pitchFamily="34" charset="0"/>
            </a:rPr>
            <a:t>special documented accommodation </a:t>
          </a:r>
          <a:r>
            <a:rPr lang="en-US" sz="1650" kern="1200">
              <a:latin typeface="Arial" panose="020B0604020202020204" pitchFamily="34" charset="0"/>
              <a:cs typeface="Arial" panose="020B0604020202020204" pitchFamily="34" charset="0"/>
            </a:rPr>
            <a:t>(i.e., use of a scribe or human reader). </a:t>
          </a:r>
          <a:r>
            <a:rPr lang="en-US" sz="1650" b="1" kern="1200">
              <a:latin typeface="Arial" panose="020B0604020202020204" pitchFamily="34" charset="0"/>
              <a:cs typeface="Arial" panose="020B0604020202020204" pitchFamily="34" charset="0"/>
            </a:rPr>
            <a:t>Petitions are due by March 1.</a:t>
          </a:r>
        </a:p>
      </dsp:txBody>
      <dsp:txXfrm>
        <a:off x="1267211" y="3075805"/>
        <a:ext cx="4731464" cy="1134048"/>
      </dsp:txXfrm>
    </dsp:sp>
    <dsp:sp modelId="{F1594A47-FA9A-4F9D-8F5F-3F56616EAFD3}">
      <dsp:nvSpPr>
        <dsp:cNvPr id="0" name=""/>
        <dsp:cNvSpPr/>
      </dsp:nvSpPr>
      <dsp:spPr>
        <a:xfrm>
          <a:off x="0" y="4610496"/>
          <a:ext cx="6156317" cy="123523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148E7-D80A-4E8E-B85E-C9123769A5F3}">
      <dsp:nvSpPr>
        <dsp:cNvPr id="0" name=""/>
        <dsp:cNvSpPr/>
      </dsp:nvSpPr>
      <dsp:spPr>
        <a:xfrm>
          <a:off x="373659" y="4888424"/>
          <a:ext cx="679381" cy="679381"/>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B84CC60-1CC1-4623-BD10-72FDE0116DE5}">
      <dsp:nvSpPr>
        <dsp:cNvPr id="0" name=""/>
        <dsp:cNvSpPr/>
      </dsp:nvSpPr>
      <dsp:spPr>
        <a:xfrm>
          <a:off x="1387914" y="4640956"/>
          <a:ext cx="4706974" cy="11340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020" tIns="120020" rIns="120020" bIns="120020" numCol="1" spcCol="1270" anchor="ctr" anchorCtr="0">
          <a:noAutofit/>
        </a:bodyPr>
        <a:lstStyle/>
        <a:p>
          <a:pPr marL="0" lvl="0" indent="0" algn="l" defTabSz="733425">
            <a:lnSpc>
              <a:spcPct val="100000"/>
            </a:lnSpc>
            <a:spcBef>
              <a:spcPct val="0"/>
            </a:spcBef>
            <a:spcAft>
              <a:spcPct val="35000"/>
            </a:spcAft>
            <a:buNone/>
          </a:pPr>
          <a:r>
            <a:rPr lang="en-US" sz="1650" kern="1200">
              <a:latin typeface="Arial" panose="020B0604020202020204" pitchFamily="34" charset="0"/>
              <a:cs typeface="Arial" panose="020B0604020202020204" pitchFamily="34" charset="0"/>
            </a:rPr>
            <a:t>Refer </a:t>
          </a:r>
          <a:r>
            <a:rPr lang="en-US" sz="1650" kern="1200">
              <a:solidFill>
                <a:schemeClr val="tx1"/>
              </a:solidFill>
              <a:latin typeface="Arial" panose="020B0604020202020204" pitchFamily="34" charset="0"/>
              <a:cs typeface="Arial" panose="020B0604020202020204" pitchFamily="34" charset="0"/>
            </a:rPr>
            <a:t>to the </a:t>
          </a:r>
          <a:r>
            <a:rPr lang="en-US" sz="1650" kern="1200">
              <a:solidFill>
                <a:schemeClr val="tx1"/>
              </a:solidFill>
              <a:latin typeface="Arial" panose="020B0604020202020204" pitchFamily="34" charset="0"/>
              <a:cs typeface="Arial" panose="020B0604020202020204" pitchFamily="34" charset="0"/>
              <a:hlinkClick xmlns:r="http://schemas.openxmlformats.org/officeDocument/2006/relationships" r:id="rId10">
                <a:extLst>
                  <a:ext uri="{A12FA001-AC4F-418D-AE19-62706E023703}">
                    <ahyp:hlinkClr xmlns:ahyp="http://schemas.microsoft.com/office/drawing/2018/hyperlinkcolor" val="tx"/>
                  </a:ext>
                </a:extLst>
              </a:hlinkClick>
            </a:rPr>
            <a:t>Assessment Guidelines </a:t>
          </a:r>
          <a:r>
            <a:rPr lang="en-US" sz="1650" kern="1200">
              <a:solidFill>
                <a:schemeClr val="tx1"/>
              </a:solidFill>
              <a:latin typeface="Arial" panose="020B0604020202020204" pitchFamily="34" charset="0"/>
              <a:cs typeface="Arial" panose="020B0604020202020204" pitchFamily="34" charset="0"/>
            </a:rPr>
            <a:t>and the </a:t>
          </a:r>
          <a:r>
            <a:rPr lang="en-US" sz="1650" kern="1200">
              <a:solidFill>
                <a:schemeClr val="tx1"/>
              </a:solidFill>
              <a:latin typeface="Arial" panose="020B0604020202020204" pitchFamily="34" charset="0"/>
              <a:cs typeface="Arial" panose="020B0604020202020204" pitchFamily="34" charset="0"/>
              <a:hlinkClick xmlns:r="http://schemas.openxmlformats.org/officeDocument/2006/relationships" r:id="rId11">
                <a:extLst>
                  <a:ext uri="{A12FA001-AC4F-418D-AE19-62706E023703}">
                    <ahyp:hlinkClr xmlns:ahyp="http://schemas.microsoft.com/office/drawing/2018/hyperlinkcolor" val="tx"/>
                  </a:ext>
                </a:extLst>
              </a:hlinkClick>
            </a:rPr>
            <a:t>Connecticut Comprehensive Assessment Program Portal</a:t>
          </a:r>
          <a:r>
            <a:rPr lang="en-US" sz="1650" kern="1200">
              <a:solidFill>
                <a:schemeClr val="tx1"/>
              </a:solidFill>
              <a:latin typeface="Arial" panose="020B0604020202020204" pitchFamily="34" charset="0"/>
              <a:cs typeface="Arial" panose="020B0604020202020204" pitchFamily="34" charset="0"/>
            </a:rPr>
            <a:t> for additional </a:t>
          </a:r>
          <a:r>
            <a:rPr lang="en-US" sz="1650" kern="1200">
              <a:latin typeface="Arial" panose="020B0604020202020204" pitchFamily="34" charset="0"/>
              <a:cs typeface="Arial" panose="020B0604020202020204" pitchFamily="34" charset="0"/>
            </a:rPr>
            <a:t>resources.</a:t>
          </a:r>
        </a:p>
      </dsp:txBody>
      <dsp:txXfrm>
        <a:off x="1387914" y="4640956"/>
        <a:ext cx="4706974" cy="11340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F9E81-ACAA-4078-A68B-B6B7EC7836F9}">
      <dsp:nvSpPr>
        <dsp:cNvPr id="0" name=""/>
        <dsp:cNvSpPr/>
      </dsp:nvSpPr>
      <dsp:spPr>
        <a:xfrm>
          <a:off x="0" y="2506547"/>
          <a:ext cx="5796200" cy="2578438"/>
        </a:xfrm>
        <a:prstGeom prst="rect">
          <a:avLst/>
        </a:prstGeom>
        <a:solidFill>
          <a:schemeClr val="accent1">
            <a:lumMod val="60000"/>
            <a:lumOff val="4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If forms are submitted after this date, TEAs will need to notify their District Administrator, who will contact the Connecticut Help Desk to request the activation of the Alt Flag Indicator. </a:t>
          </a:r>
        </a:p>
        <a:p>
          <a:pPr marL="0" lvl="0" indent="0" algn="ctr" defTabSz="1066800">
            <a:lnSpc>
              <a:spcPct val="90000"/>
            </a:lnSpc>
            <a:spcBef>
              <a:spcPct val="0"/>
            </a:spcBef>
            <a:spcAft>
              <a:spcPct val="35000"/>
            </a:spcAft>
            <a:buNone/>
          </a:pPr>
          <a:br>
            <a:rPr lang="en-US" sz="1600" kern="1200">
              <a:latin typeface="Arial" panose="020B0604020202020204" pitchFamily="34" charset="0"/>
              <a:cs typeface="Arial" panose="020B0604020202020204" pitchFamily="34" charset="0"/>
            </a:rPr>
          </a:br>
          <a:r>
            <a:rPr lang="en-US" sz="2400" b="0" i="0" kern="1200">
              <a:latin typeface="Arial" panose="020B0604020202020204" pitchFamily="34" charset="0"/>
              <a:cs typeface="Arial" panose="020B0604020202020204" pitchFamily="34" charset="0"/>
            </a:rPr>
            <a:t>1.844.202.7583</a:t>
          </a:r>
          <a:br>
            <a:rPr lang="en-US" sz="2400" kern="1200">
              <a:latin typeface="Arial" panose="020B0604020202020204" pitchFamily="34" charset="0"/>
              <a:cs typeface="Arial" panose="020B0604020202020204" pitchFamily="34" charset="0"/>
            </a:rPr>
          </a:br>
          <a:r>
            <a:rPr lang="en-US" sz="2400" b="0" i="0" kern="1200">
              <a:latin typeface="Arial" panose="020B0604020202020204" pitchFamily="34" charset="0"/>
              <a:cs typeface="Arial" panose="020B0604020202020204" pitchFamily="34" charset="0"/>
              <a:hlinkClick xmlns:r="http://schemas.openxmlformats.org/officeDocument/2006/relationships" r:id="rId1"/>
            </a:rPr>
            <a:t>cthelpdesk@cambiumassessment.com</a:t>
          </a:r>
          <a:endParaRPr lang="en-US" sz="2400" kern="1200">
            <a:latin typeface="Arial" panose="020B0604020202020204" pitchFamily="34" charset="0"/>
            <a:cs typeface="Arial" panose="020B0604020202020204" pitchFamily="34" charset="0"/>
          </a:endParaRPr>
        </a:p>
      </dsp:txBody>
      <dsp:txXfrm>
        <a:off x="0" y="2506547"/>
        <a:ext cx="5796200" cy="2578438"/>
      </dsp:txXfrm>
    </dsp:sp>
    <dsp:sp modelId="{FC1419E7-48EB-4BB0-98B9-852BB432F401}">
      <dsp:nvSpPr>
        <dsp:cNvPr id="0" name=""/>
        <dsp:cNvSpPr/>
      </dsp:nvSpPr>
      <dsp:spPr>
        <a:xfrm rot="10800000">
          <a:off x="0" y="2337"/>
          <a:ext cx="5796200" cy="2542886"/>
        </a:xfrm>
        <a:prstGeom prst="upArrowCallout">
          <a:avLst/>
        </a:prstGeom>
        <a:solidFill>
          <a:schemeClr val="accent1">
            <a:lumMod val="75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Alt Flag Indicators are activated weekly by Cambium as forms are submitted using the Data Entry Interface through March 1.</a:t>
          </a:r>
        </a:p>
      </dsp:txBody>
      <dsp:txXfrm rot="10800000">
        <a:off x="0" y="2337"/>
        <a:ext cx="5796200" cy="1652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1FB1D8-B38B-4863-BF46-12AD3B87B112}">
      <dsp:nvSpPr>
        <dsp:cNvPr id="0" name=""/>
        <dsp:cNvSpPr/>
      </dsp:nvSpPr>
      <dsp:spPr>
        <a:xfrm>
          <a:off x="3223791" y="0"/>
          <a:ext cx="4835687" cy="1444071"/>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Corrected at the local level and/or entered in Appeals system if appropriate </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Keep records locally</a:t>
          </a:r>
        </a:p>
      </dsp:txBody>
      <dsp:txXfrm>
        <a:off x="3223791" y="180509"/>
        <a:ext cx="4294160" cy="1083053"/>
      </dsp:txXfrm>
    </dsp:sp>
    <dsp:sp modelId="{D9831D97-E0F1-4BF0-AE91-1D3B950155AB}">
      <dsp:nvSpPr>
        <dsp:cNvPr id="0" name=""/>
        <dsp:cNvSpPr/>
      </dsp:nvSpPr>
      <dsp:spPr>
        <a:xfrm>
          <a:off x="0" y="0"/>
          <a:ext cx="3223791" cy="1444071"/>
        </a:xfrm>
        <a:prstGeom prst="roundRect">
          <a:avLst/>
        </a:prstGeom>
        <a:solidFill>
          <a:schemeClr val="accent1">
            <a:hueOff val="0"/>
            <a:satOff val="0"/>
            <a:lumOff val="0"/>
            <a:alphaOff val="0"/>
          </a:schemeClr>
        </a:solidFill>
        <a:ln w="10795"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Impropriety (low-level incident)</a:t>
          </a:r>
        </a:p>
      </dsp:txBody>
      <dsp:txXfrm>
        <a:off x="70494" y="70494"/>
        <a:ext cx="3082803" cy="1303083"/>
      </dsp:txXfrm>
    </dsp:sp>
    <dsp:sp modelId="{60E17EF1-83B2-49A4-969F-13CCBE027729}">
      <dsp:nvSpPr>
        <dsp:cNvPr id="0" name=""/>
        <dsp:cNvSpPr/>
      </dsp:nvSpPr>
      <dsp:spPr>
        <a:xfrm>
          <a:off x="3223791" y="1588478"/>
          <a:ext cx="4835687" cy="1444071"/>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File an appeal in the Appeals system by the end of the day of incident</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Follow instructions in Appeals system</a:t>
          </a:r>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Keep records locally</a:t>
          </a:r>
        </a:p>
      </dsp:txBody>
      <dsp:txXfrm>
        <a:off x="3223791" y="1768987"/>
        <a:ext cx="4294160" cy="1083053"/>
      </dsp:txXfrm>
    </dsp:sp>
    <dsp:sp modelId="{B58FF493-B9C9-4B09-BEF9-489D75A8CC8F}">
      <dsp:nvSpPr>
        <dsp:cNvPr id="0" name=""/>
        <dsp:cNvSpPr/>
      </dsp:nvSpPr>
      <dsp:spPr>
        <a:xfrm>
          <a:off x="0" y="1588478"/>
          <a:ext cx="3223791" cy="14440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Irregularity (medium-level incident)</a:t>
          </a:r>
        </a:p>
      </dsp:txBody>
      <dsp:txXfrm>
        <a:off x="70494" y="1658972"/>
        <a:ext cx="3082803" cy="1303083"/>
      </dsp:txXfrm>
    </dsp:sp>
    <dsp:sp modelId="{AF76D1CA-578B-4719-A914-0133140A6DF6}">
      <dsp:nvSpPr>
        <dsp:cNvPr id="0" name=""/>
        <dsp:cNvSpPr/>
      </dsp:nvSpPr>
      <dsp:spPr>
        <a:xfrm>
          <a:off x="3223791" y="3104421"/>
          <a:ext cx="4835687" cy="1444071"/>
        </a:xfrm>
        <a:prstGeom prst="rightArrow">
          <a:avLst>
            <a:gd name="adj1" fmla="val 75000"/>
            <a:gd name="adj2" fmla="val 50000"/>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r>
            <a:rPr lang="en-US" sz="1800" kern="1200">
              <a:latin typeface="Arial" panose="020B0604020202020204" pitchFamily="34" charset="0"/>
              <a:cs typeface="Arial" panose="020B0604020202020204" pitchFamily="34" charset="0"/>
            </a:rPr>
            <a:t>Contact CSDE at 860-713-6860 or </a:t>
          </a:r>
          <a:r>
            <a:rPr lang="en-US" sz="1800" kern="1200">
              <a:latin typeface="Arial" panose="020B0604020202020204" pitchFamily="34" charset="0"/>
              <a:cs typeface="Arial" panose="020B0604020202020204" pitchFamily="34" charset="0"/>
              <a:hlinkClick xmlns:r="http://schemas.openxmlformats.org/officeDocument/2006/relationships" r:id="rId1"/>
            </a:rPr>
            <a:t>ctstudentassessment@ct.gov</a:t>
          </a:r>
          <a:r>
            <a:rPr lang="en-US" sz="1800" kern="1200">
              <a:latin typeface="Arial" panose="020B0604020202020204" pitchFamily="34" charset="0"/>
              <a:cs typeface="Arial" panose="020B0604020202020204" pitchFamily="34" charset="0"/>
            </a:rPr>
            <a:t> </a:t>
          </a:r>
          <a:r>
            <a:rPr lang="en-US" sz="1800" b="1" kern="1200">
              <a:solidFill>
                <a:srgbClr val="FF0000"/>
              </a:solidFill>
              <a:latin typeface="Arial" panose="020B0604020202020204" pitchFamily="34" charset="0"/>
              <a:cs typeface="Arial" panose="020B0604020202020204" pitchFamily="34" charset="0"/>
            </a:rPr>
            <a:t>immediately</a:t>
          </a:r>
          <a:r>
            <a:rPr lang="en-US" sz="1800" kern="1200">
              <a:latin typeface="Arial" panose="020B0604020202020204" pitchFamily="34" charset="0"/>
              <a:cs typeface="Arial" panose="020B0604020202020204" pitchFamily="34" charset="0"/>
            </a:rPr>
            <a:t>.  </a:t>
          </a:r>
        </a:p>
      </dsp:txBody>
      <dsp:txXfrm>
        <a:off x="3223791" y="3284930"/>
        <a:ext cx="4294160" cy="1083053"/>
      </dsp:txXfrm>
    </dsp:sp>
    <dsp:sp modelId="{0FDCA00D-214B-4DB5-A848-5638D993D3EC}">
      <dsp:nvSpPr>
        <dsp:cNvPr id="0" name=""/>
        <dsp:cNvSpPr/>
      </dsp:nvSpPr>
      <dsp:spPr>
        <a:xfrm>
          <a:off x="0" y="3176956"/>
          <a:ext cx="3223791" cy="1444071"/>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Arial" panose="020B0604020202020204" pitchFamily="34" charset="0"/>
              <a:cs typeface="Arial" panose="020B0604020202020204" pitchFamily="34" charset="0"/>
            </a:rPr>
            <a:t>Breach (high-level incident)</a:t>
          </a:r>
        </a:p>
      </dsp:txBody>
      <dsp:txXfrm>
        <a:off x="70494" y="3247450"/>
        <a:ext cx="3082803" cy="13030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624C93-F341-48D1-9348-6C63328B33EE}" type="datetimeFigureOut">
              <a:rPr lang="en-US" smtClean="0"/>
              <a:t>1/25/2023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D7384D-02EB-4D5E-8EFA-8E250C371402}" type="slidenum">
              <a:rPr lang="en-US" smtClean="0"/>
              <a:t>‹#›</a:t>
            </a:fld>
            <a:endParaRPr lang="en-US"/>
          </a:p>
        </p:txBody>
      </p:sp>
    </p:spTree>
    <p:extLst>
      <p:ext uri="{BB962C8B-B14F-4D97-AF65-F5344CB8AC3E}">
        <p14:creationId xmlns:p14="http://schemas.microsoft.com/office/powerpoint/2010/main" val="322897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accessibility-chart.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ct.portal.cambiumast.com/" TargetMode="External"/><Relationship Id="rId4" Type="http://schemas.openxmlformats.org/officeDocument/2006/relationships/hyperlink" Target="https://ct.portal.cambiumast.com/-/media/project/client-portals/connecticut/pdf/2019/csde-assessment-guidelines.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ide-user-guid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ctpt.tds.cambiumast.com/student"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marterbalanced.org/our-system/students-and-families/sample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desmos.com/accessibility" TargetMode="External"/><Relationship Id="rId2" Type="http://schemas.openxmlformats.org/officeDocument/2006/relationships/slide" Target="../slides/slide66.xml"/><Relationship Id="rId1" Type="http://schemas.openxmlformats.org/officeDocument/2006/relationships/notesMaster" Target="../notesMasters/notesMaster1.xml"/><Relationship Id="rId6" Type="http://schemas.openxmlformats.org/officeDocument/2006/relationships/hyperlink" Target="https://www.w3.org/TR/WCAG20/" TargetMode="External"/><Relationship Id="rId5" Type="http://schemas.openxmlformats.org/officeDocument/2006/relationships/hyperlink" Target="https://calculators.smarterbalanced.org/#about" TargetMode="External"/><Relationship Id="rId4" Type="http://schemas.openxmlformats.org/officeDocument/2006/relationships/hyperlink" Target="http://learn.desmos.com/fourfunction" TargetMode="Externa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out-of-state-and-non-approved-facilities.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ct.portal.cambiumast.com/resources/alternate-assessment-system/connecticut-alternate-assessment-eligibility-form" TargetMode="External"/><Relationship Id="rId2" Type="http://schemas.openxmlformats.org/officeDocument/2006/relationships/slide" Target="../slides/slide85.xml"/><Relationship Id="rId1" Type="http://schemas.openxmlformats.org/officeDocument/2006/relationships/notesMaster" Target="../notesMasters/notesMaster1.xml"/><Relationship Id="rId4" Type="http://schemas.openxmlformats.org/officeDocument/2006/relationships/hyperlink" Target="https://portal.ct.gov/-/media/SDE/Student-Assessment/Special-Populations/2022_23-Connecticut-CAAELP-Participation-Guidelines-FINAL.pdf" TargetMode="Externa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ct.portal.cambiumast.com/resources/alternate-assessment-system/ctaa-test-administration-manual-(tam)" TargetMode="External"/><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2023 DA Administrator’s Workshops. </a:t>
            </a:r>
            <a:endParaRPr lang="en-US">
              <a:hlinkClick r:id="rId3">
                <a:extLst>
                  <a:ext uri="{A12FA001-AC4F-418D-AE19-62706E023703}">
                    <ahyp:hlinkClr xmlns:ahyp="http://schemas.microsoft.com/office/drawing/2018/hyperlinkcolor" val="tx"/>
                  </a:ext>
                </a:extLst>
              </a:hlinkClick>
            </a:endParaRPr>
          </a:p>
          <a:p>
            <a:endParaRPr lang="en-US">
              <a:hlinkClick r:id="rId3">
                <a:extLst>
                  <a:ext uri="{A12FA001-AC4F-418D-AE19-62706E023703}">
                    <ahyp:hlinkClr xmlns:ahyp="http://schemas.microsoft.com/office/drawing/2018/hyperlinkcolor" val="tx"/>
                  </a:ext>
                </a:extLst>
              </a:hlinkClick>
            </a:endParaRP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AD3671A4-D2F3-42D0-9A25-A7DED268E345}" type="slidenum">
              <a:rPr lang="en-US" smtClean="0"/>
              <a:t>1</a:t>
            </a:fld>
            <a:endParaRPr lang="en-US"/>
          </a:p>
        </p:txBody>
      </p:sp>
    </p:spTree>
    <p:extLst>
      <p:ext uri="{BB962C8B-B14F-4D97-AF65-F5344CB8AC3E}">
        <p14:creationId xmlns:p14="http://schemas.microsoft.com/office/powerpoint/2010/main" val="67613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422846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1019"/>
              </a:spcBef>
              <a:buFont typeface="Arial,Sans-Serif"/>
              <a:buNone/>
            </a:pPr>
            <a:r>
              <a:rPr lang="en-US"/>
              <a:t>This is the language that drives our summative testing for reading, writing, mathematics, and science.  </a:t>
            </a:r>
          </a:p>
          <a:p>
            <a:pPr marL="0" indent="0">
              <a:lnSpc>
                <a:spcPct val="120000"/>
              </a:lnSpc>
              <a:spcBef>
                <a:spcPts val="1019"/>
              </a:spcBef>
              <a:buFont typeface="Arial,Sans-Serif"/>
              <a:buNone/>
            </a:pPr>
            <a:r>
              <a:rPr lang="en-US"/>
              <a:t>These are the statutes if needed when communicating with parents/guardians or other educators; this may be helpful to use in the district.    </a:t>
            </a:r>
          </a:p>
          <a:p>
            <a:pPr marL="0" indent="0">
              <a:lnSpc>
                <a:spcPct val="120000"/>
              </a:lnSpc>
              <a:spcBef>
                <a:spcPts val="1019"/>
              </a:spcBef>
              <a:buFont typeface="Arial,Sans-Serif"/>
              <a:buNone/>
            </a:pP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376442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 </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1065735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is a snapshot of the spring 2023 test window for all statewide assessments.</a:t>
            </a:r>
          </a:p>
          <a:p>
            <a:endParaRPr lang="en-US" baseline="0"/>
          </a:p>
          <a:p>
            <a:r>
              <a:rPr lang="en-US" baseline="0"/>
              <a:t>Note that the CAAELP assessment runs also from February 1 to March 31.  </a:t>
            </a:r>
          </a:p>
          <a:p>
            <a:endParaRPr lang="en-US" baseline="0"/>
          </a:p>
          <a:p>
            <a:r>
              <a:rPr lang="en-US" baseline="0"/>
              <a:t>The 2024 calendar was released in December for those of you that maybe planning for future years already.</a:t>
            </a: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6750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294959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panose="020B0604020202020204" pitchFamily="34" charset="0"/>
              </a:rPr>
              <a:t>District Administrators need to work with District PSIS Coordinators to ensure accurate student information is reported in the PSIS Registration Module and TIDE.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panose="020B0604020202020204" pitchFamily="34" charset="0"/>
              </a:rPr>
              <a:t>During the summative test window, changes made in PSIS Registration will automatically be updated in TIDE by the following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Arial" panose="020B0604020202020204" pitchFamily="34" charset="0"/>
              </a:rPr>
              <a:t>Please note that SAT TIDE is different.  </a:t>
            </a:r>
          </a:p>
          <a:p>
            <a:endParaRPr lang="en-US"/>
          </a:p>
          <a:p>
            <a:r>
              <a:rPr lang="en-US"/>
              <a:t>Note that the IEP status is coming from PSIS Registration.  </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364245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19"/>
              </a:spcBef>
              <a:buFont typeface="Arial"/>
              <a:buNone/>
            </a:pPr>
            <a:r>
              <a:rPr lang="en-US"/>
              <a:t>Here are some critical facts for the TIDE/PSIS Sync.  </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408871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a:p>
            <a:r>
              <a:rPr lang="en-US"/>
              <a:t>This will address the way students need to be changed in PSIS if there are status changes during the test window.     </a:t>
            </a: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17</a:t>
            </a:fld>
            <a:endParaRPr lang="en-US"/>
          </a:p>
        </p:txBody>
      </p:sp>
    </p:spTree>
    <p:extLst>
      <p:ext uri="{BB962C8B-B14F-4D97-AF65-F5344CB8AC3E}">
        <p14:creationId xmlns:p14="http://schemas.microsoft.com/office/powerpoint/2010/main" val="1021275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Prior to testing, ensure that all embedded (and non-embedded) </a:t>
            </a:r>
            <a:r>
              <a:rPr lang="en-US" sz="1200">
                <a:solidFill>
                  <a:schemeClr val="tx1"/>
                </a:solidFill>
                <a:cs typeface="Arial" panose="020B0604020202020204" pitchFamily="34" charset="0"/>
              </a:rPr>
              <a:t>designated supports and accommodations are entered/uploaded into TIDE. Refer to the </a:t>
            </a:r>
            <a:r>
              <a:rPr lang="en-US" sz="1200">
                <a:solidFill>
                  <a:schemeClr val="tx1"/>
                </a:solidFill>
                <a:cs typeface="Arial" panose="020B0604020202020204" pitchFamily="34" charset="0"/>
                <a:hlinkClick r:id="rId3">
                  <a:extLst>
                    <a:ext uri="{A12FA001-AC4F-418D-AE19-62706E023703}">
                      <ahyp:hlinkClr xmlns:ahyp="http://schemas.microsoft.com/office/drawing/2018/hyperlinkcolor" val="tx"/>
                    </a:ext>
                  </a:extLst>
                </a:hlinkClick>
              </a:rPr>
              <a:t>Accessibility Chart </a:t>
            </a:r>
            <a:r>
              <a:rPr lang="en-US" sz="1200">
                <a:solidFill>
                  <a:schemeClr val="tx1"/>
                </a:solidFill>
                <a:cs typeface="Arial" panose="020B0604020202020204" pitchFamily="34" charset="0"/>
              </a:rPr>
              <a:t>for the list.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cs typeface="Arial" panose="020B0604020202020204" pitchFamily="34" charset="0"/>
              </a:rPr>
              <a:t>If applicable</a:t>
            </a:r>
            <a:r>
              <a:rPr lang="en-US" sz="1200">
                <a:cs typeface="Arial" panose="020B0604020202020204" pitchFamily="34" charset="0"/>
              </a:rPr>
              <a:t>, work with school staff and eligible students to practice using the embedded accommodations, such as speech-to-text, text-to-speech, or math translation glossaries.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Contact the CSDE if you have a student that requires the use of a special documented accommodation (i.e., use of a scribe or human reader). Petitions are due by March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Refer </a:t>
            </a:r>
            <a:r>
              <a:rPr lang="en-US" sz="1200">
                <a:solidFill>
                  <a:schemeClr val="tx1"/>
                </a:solidFill>
                <a:cs typeface="Arial" panose="020B0604020202020204" pitchFamily="34" charset="0"/>
              </a:rPr>
              <a:t>to the </a:t>
            </a:r>
            <a:r>
              <a:rPr lang="en-US" sz="1200">
                <a:solidFill>
                  <a:schemeClr val="tx1"/>
                </a:solidFill>
                <a:cs typeface="Arial" panose="020B0604020202020204" pitchFamily="34" charset="0"/>
                <a:hlinkClick r:id="rId4">
                  <a:extLst>
                    <a:ext uri="{A12FA001-AC4F-418D-AE19-62706E023703}">
                      <ahyp:hlinkClr xmlns:ahyp="http://schemas.microsoft.com/office/drawing/2018/hyperlinkcolor" val="tx"/>
                    </a:ext>
                  </a:extLst>
                </a:hlinkClick>
              </a:rPr>
              <a:t>Assessment Guidelines </a:t>
            </a:r>
            <a:r>
              <a:rPr lang="en-US" sz="1200">
                <a:solidFill>
                  <a:schemeClr val="tx1"/>
                </a:solidFill>
                <a:cs typeface="Arial" panose="020B0604020202020204" pitchFamily="34" charset="0"/>
              </a:rPr>
              <a:t>and the </a:t>
            </a:r>
            <a:r>
              <a:rPr lang="en-US" sz="1200">
                <a:solidFill>
                  <a:schemeClr val="tx1"/>
                </a:solidFill>
                <a:cs typeface="Arial" panose="020B0604020202020204" pitchFamily="34" charset="0"/>
                <a:hlinkClick r:id="rId5">
                  <a:extLst>
                    <a:ext uri="{A12FA001-AC4F-418D-AE19-62706E023703}">
                      <ahyp:hlinkClr xmlns:ahyp="http://schemas.microsoft.com/office/drawing/2018/hyperlinkcolor" val="tx"/>
                    </a:ext>
                  </a:extLst>
                </a:hlinkClick>
              </a:rPr>
              <a:t>Connecticut Comprehensive Assessment Program Portal</a:t>
            </a:r>
            <a:r>
              <a:rPr lang="en-US" sz="1200">
                <a:solidFill>
                  <a:schemeClr val="tx1"/>
                </a:solidFill>
                <a:cs typeface="Arial" panose="020B0604020202020204" pitchFamily="34" charset="0"/>
              </a:rPr>
              <a:t> for additional </a:t>
            </a:r>
            <a:r>
              <a:rPr lang="en-US" sz="1200">
                <a:cs typeface="Arial" panose="020B0604020202020204" pitchFamily="34" charset="0"/>
              </a:rPr>
              <a:t>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343855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The 2022-23 TIDE test-setting templates are available in Excel and Comma-Separated Value formats. You can use the template to populate designated supports for students, including multilingual learners, and accommodations for students per their Individualized Education Programs (IEPs) and 504 Plans.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Refer to the </a:t>
            </a:r>
            <a:r>
              <a:rPr lang="en-US" sz="1200">
                <a:cs typeface="Arial" panose="020B0604020202020204" pitchFamily="34" charset="0"/>
                <a:hlinkClick r:id="rId3"/>
              </a:rPr>
              <a:t>TIDE User Guide </a:t>
            </a:r>
            <a:r>
              <a:rPr lang="en-US" sz="1200">
                <a:cs typeface="Arial" panose="020B0604020202020204" pitchFamily="34" charset="0"/>
              </a:rPr>
              <a:t>for information on how to upload or manually enter designated supports and accommodations.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A super critical piece of info is that the “IDEA” or “504” indicator must be set to “Yes” in the PSIS Registration Module before accommodations can be uploaded, saved, or accepted in TIDE.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40211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all this work happen?  </a:t>
            </a:r>
          </a:p>
          <a:p>
            <a:endParaRPr lang="en-US"/>
          </a:p>
          <a:p>
            <a:r>
              <a:rPr lang="en-US"/>
              <a:t>This is our Performance Office Team. Our office mission is to improve student outcomes through the use of data and technology.  </a:t>
            </a:r>
          </a:p>
        </p:txBody>
      </p:sp>
      <p:sp>
        <p:nvSpPr>
          <p:cNvPr id="4" name="Slide Number Placeholder 3"/>
          <p:cNvSpPr>
            <a:spLocks noGrp="1"/>
          </p:cNvSpPr>
          <p:nvPr>
            <p:ph type="sldNum" sz="quarter" idx="5"/>
          </p:nvPr>
        </p:nvSpPr>
        <p:spPr/>
        <p:txBody>
          <a:bodyPr/>
          <a:lstStyle/>
          <a:p>
            <a:fld id="{C1D7384D-02EB-4D5E-8EFA-8E250C371402}" type="slidenum">
              <a:rPr lang="en-US" smtClean="0"/>
              <a:t>2</a:t>
            </a:fld>
            <a:endParaRPr lang="en-US"/>
          </a:p>
        </p:txBody>
      </p:sp>
    </p:spTree>
    <p:extLst>
      <p:ext uri="{BB962C8B-B14F-4D97-AF65-F5344CB8AC3E}">
        <p14:creationId xmlns:p14="http://schemas.microsoft.com/office/powerpoint/2010/main" val="3365013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a:cs typeface="Arial" panose="020B0604020202020204" pitchFamily="34" charset="0"/>
              </a:rPr>
              <a:t>Designated supports and accommodations listed in a finalized IEP/504 in CT-SEDS will sync with TIDE prior to the March testing window.   CSDE will communicate with districts when this sync occurs.  This sync will NOT be the case for College Board TIDE.    </a:t>
            </a:r>
          </a:p>
          <a:p>
            <a:pPr>
              <a:buFontTx/>
              <a:buNone/>
            </a:pPr>
            <a:endParaRPr lang="en-US" sz="1200">
              <a:cs typeface="Arial" panose="020B0604020202020204" pitchFamily="34" charset="0"/>
            </a:endParaRPr>
          </a:p>
          <a:p>
            <a:pPr marL="0" indent="0">
              <a:buFontTx/>
              <a:buNone/>
            </a:pPr>
            <a:r>
              <a:rPr lang="en-US" sz="1200">
                <a:cs typeface="Arial" panose="020B0604020202020204" pitchFamily="34" charset="0"/>
              </a:rPr>
              <a:t>Any changes made to a student’s accommodation in CT-SEDS will be reflected in TIDE during the nightly sync.</a:t>
            </a:r>
          </a:p>
          <a:p>
            <a:pPr marL="0" indent="0">
              <a:buFontTx/>
              <a:buNone/>
            </a:pPr>
            <a:endParaRPr lang="en-US" sz="1200">
              <a:cs typeface="Arial" panose="020B0604020202020204" pitchFamily="34" charset="0"/>
            </a:endParaRPr>
          </a:p>
          <a:p>
            <a:pPr marL="0" indent="0">
              <a:buFontTx/>
              <a:buNone/>
            </a:pPr>
            <a:r>
              <a:rPr lang="en-US" sz="1200">
                <a:cs typeface="Arial" panose="020B0604020202020204" pitchFamily="34" charset="0"/>
              </a:rPr>
              <a:t>Manual adjustments should not be made in TIDE for students with finalized IEPs/504 Plans in CT-SEDS. Instead, PPTs must make the edit(s) directly in CT-SEDS. </a:t>
            </a:r>
          </a:p>
          <a:p>
            <a:endParaRPr lang="en-US"/>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233317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367688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383043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1219109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protocols remain essentially the same.  However, we would like to repeat them to reemphasize test</a:t>
            </a:r>
            <a:r>
              <a:rPr lang="en-US" baseline="0"/>
              <a:t> security policies, especially for new </a:t>
            </a:r>
            <a:r>
              <a:rPr lang="en-US"/>
              <a:t>District Administrators</a:t>
            </a:r>
            <a:r>
              <a:rPr lang="en-US" baseline="0"/>
              <a:t> and/or staff.</a:t>
            </a: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24</a:t>
            </a:fld>
            <a:endParaRPr lang="en-US">
              <a:solidFill>
                <a:prstClr val="black"/>
              </a:solidFill>
            </a:endParaRPr>
          </a:p>
        </p:txBody>
      </p:sp>
    </p:spTree>
    <p:extLst>
      <p:ext uri="{BB962C8B-B14F-4D97-AF65-F5344CB8AC3E}">
        <p14:creationId xmlns:p14="http://schemas.microsoft.com/office/powerpoint/2010/main" val="4228189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a:solidFill>
                  <a:schemeClr val="tx1"/>
                </a:solidFill>
                <a:cs typeface="Arial" panose="020B0604020202020204" pitchFamily="34" charset="0"/>
              </a:rPr>
              <a:t>Breaches of test security include, but are not limited to:</a:t>
            </a:r>
          </a:p>
          <a:p>
            <a:pPr marL="365760" lvl="1">
              <a:lnSpc>
                <a:spcPct val="100000"/>
              </a:lnSpc>
              <a:buFont typeface="Arial" panose="020B0604020202020204" pitchFamily="34" charset="0"/>
              <a:buChar char="•"/>
            </a:pPr>
            <a:r>
              <a:rPr lang="en-US">
                <a:solidFill>
                  <a:schemeClr val="tx1"/>
                </a:solidFill>
                <a:cs typeface="Arial" panose="020B0604020202020204" pitchFamily="34" charset="0"/>
              </a:rPr>
              <a:t>analyzing/copying test items </a:t>
            </a:r>
          </a:p>
          <a:p>
            <a:pPr marL="365760" lvl="1">
              <a:lnSpc>
                <a:spcPct val="100000"/>
              </a:lnSpc>
              <a:buFont typeface="Arial" panose="020B0604020202020204" pitchFamily="34" charset="0"/>
              <a:buChar char="•"/>
            </a:pPr>
            <a:r>
              <a:rPr lang="en-US">
                <a:solidFill>
                  <a:schemeClr val="tx1"/>
                </a:solidFill>
                <a:cs typeface="Arial" panose="020B0604020202020204" pitchFamily="34" charset="0"/>
              </a:rPr>
              <a:t>coaching students</a:t>
            </a:r>
          </a:p>
          <a:p>
            <a:pPr marL="365760" lvl="1">
              <a:lnSpc>
                <a:spcPct val="100000"/>
              </a:lnSpc>
              <a:buFont typeface="Arial" panose="020B0604020202020204" pitchFamily="34" charset="0"/>
              <a:buChar char="•"/>
            </a:pPr>
            <a:r>
              <a:rPr lang="en-US">
                <a:solidFill>
                  <a:schemeClr val="tx1"/>
                </a:solidFill>
                <a:cs typeface="Arial" panose="020B0604020202020204" pitchFamily="34" charset="0"/>
              </a:rPr>
              <a:t>giving students answers, and/or changing students’ answers</a:t>
            </a:r>
          </a:p>
          <a:p>
            <a:pPr marL="365760" lvl="1">
              <a:lnSpc>
                <a:spcPct val="100000"/>
              </a:lnSpc>
              <a:buFont typeface="Arial" panose="020B0604020202020204" pitchFamily="34" charset="0"/>
              <a:buChar char="•"/>
            </a:pPr>
            <a:r>
              <a:rPr lang="en-US">
                <a:solidFill>
                  <a:schemeClr val="tx1"/>
                </a:solidFill>
                <a:cs typeface="Arial" panose="020B0604020202020204" pitchFamily="34" charset="0"/>
              </a:rPr>
              <a:t>allowing students access to digital, electronic, or manual devices (except approved accommodations)</a:t>
            </a:r>
          </a:p>
          <a:p>
            <a:pPr marL="365760" lvl="1">
              <a:lnSpc>
                <a:spcPct val="100000"/>
              </a:lnSpc>
              <a:buFont typeface="Arial" panose="020B0604020202020204" pitchFamily="34" charset="0"/>
              <a:buChar char="•"/>
            </a:pPr>
            <a:r>
              <a:rPr lang="en-US">
                <a:solidFill>
                  <a:schemeClr val="tx1"/>
                </a:solidFill>
                <a:cs typeface="Arial" panose="020B0604020202020204" pitchFamily="34" charset="0"/>
              </a:rPr>
              <a:t>unauthorized log-in to the Test Delivery System</a:t>
            </a:r>
          </a:p>
          <a:p>
            <a:endParaRPr lang="en-US"/>
          </a:p>
          <a:p>
            <a:r>
              <a:rPr lang="en-US"/>
              <a:t>This list is not comprehensive, but this represents most issues when it comes to issues in test security.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0">
                <a:solidFill>
                  <a:schemeClr val="tx1"/>
                </a:solidFill>
                <a:cs typeface="Arial" panose="020B0604020202020204" pitchFamily="34" charset="0"/>
              </a:rPr>
              <a:t>Please note that cell phone (including Smart Watches) use by students is prohibited!</a:t>
            </a:r>
          </a:p>
          <a:p>
            <a:endParaRPr lang="en-US" sz="800"/>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240452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include this language that is in the TAM, and it outlines the seriousness of testing and test security.  </a:t>
            </a:r>
          </a:p>
          <a:p>
            <a:endParaRPr lang="en-US">
              <a:cs typeface="Calibri"/>
            </a:endParaRPr>
          </a:p>
          <a:p>
            <a:r>
              <a:rPr lang="en-US" b="0">
                <a:cs typeface="Calibri"/>
              </a:rPr>
              <a:t>This is a </a:t>
            </a:r>
            <a:r>
              <a:rPr lang="en-US">
                <a:cs typeface="Calibri"/>
              </a:rPr>
              <a:t>reminder of the importance of test security and proctoring.</a:t>
            </a:r>
          </a:p>
          <a:p>
            <a:endParaRPr lang="en-US">
              <a:cs typeface="Calibri"/>
            </a:endParaRPr>
          </a:p>
          <a:p>
            <a:r>
              <a:rPr lang="en-US">
                <a:cs typeface="Calibri"/>
              </a:rPr>
              <a:t>Please pass this important message onto your colleagues in district.  </a:t>
            </a: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26</a:t>
            </a:fld>
            <a:endParaRPr lang="en-US">
              <a:solidFill>
                <a:prstClr val="black"/>
              </a:solidFill>
            </a:endParaRPr>
          </a:p>
        </p:txBody>
      </p:sp>
    </p:spTree>
    <p:extLst>
      <p:ext uri="{BB962C8B-B14F-4D97-AF65-F5344CB8AC3E}">
        <p14:creationId xmlns:p14="http://schemas.microsoft.com/office/powerpoint/2010/main" val="339122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We have this is a confirmation screen at the beginning of each TA login that assures that TAs have been made aware of the security measures in the TAM.  This will again appear this year and TAs will have to select OK to advance and begin creating test sessions.  This protocol is not new as we have been doing it for several years.   It is critical that all school proctors/test</a:t>
            </a:r>
            <a:r>
              <a:rPr lang="en-US" baseline="0"/>
              <a:t> administrators are trained locally and use the Test Administration Manuals carefully when planning and administering tests.</a:t>
            </a: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578065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cover briefly the three levels of security issues.  The three levels of issues that may occur during testing.  </a:t>
            </a:r>
          </a:p>
          <a:p>
            <a:endParaRPr lang="en-US"/>
          </a:p>
          <a:p>
            <a:r>
              <a:rPr lang="en-US" sz="1200" b="1">
                <a:solidFill>
                  <a:schemeClr val="tx1"/>
                </a:solidFill>
              </a:rPr>
              <a:t>Improprieties</a:t>
            </a:r>
          </a:p>
          <a:p>
            <a:r>
              <a:rPr lang="en-US" sz="1200" b="1">
                <a:solidFill>
                  <a:schemeClr val="tx1"/>
                </a:solidFill>
              </a:rPr>
              <a:t>Irregularities </a:t>
            </a:r>
          </a:p>
          <a:p>
            <a:r>
              <a:rPr lang="en-US" sz="1200" b="1">
                <a:solidFill>
                  <a:schemeClr val="tx1"/>
                </a:solidFill>
              </a:rPr>
              <a:t>Breaches</a:t>
            </a:r>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pPr>
                <a:defRPr/>
              </a:pPr>
              <a:t>28</a:t>
            </a:fld>
            <a:endParaRPr lang="en-US"/>
          </a:p>
        </p:txBody>
      </p:sp>
    </p:spTree>
    <p:extLst>
      <p:ext uri="{BB962C8B-B14F-4D97-AF65-F5344CB8AC3E}">
        <p14:creationId xmlns:p14="http://schemas.microsoft.com/office/powerpoint/2010/main" val="1138579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spcAft>
                <a:spcPts val="611"/>
              </a:spcAft>
            </a:pPr>
            <a:endParaRPr lang="en-US"/>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3442535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This slide includes our Assessment Team, but also our EdSight team, Data Collections team, Psychometrics team, IT Operations, and IT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C1D7384D-02EB-4D5E-8EFA-8E250C371402}" type="slidenum">
              <a:rPr lang="en-US" smtClean="0"/>
              <a:t>3</a:t>
            </a:fld>
            <a:endParaRPr lang="en-US"/>
          </a:p>
        </p:txBody>
      </p:sp>
    </p:spTree>
    <p:extLst>
      <p:ext uri="{BB962C8B-B14F-4D97-AF65-F5344CB8AC3E}">
        <p14:creationId xmlns:p14="http://schemas.microsoft.com/office/powerpoint/2010/main" val="15475013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10"/>
          </p:nvPr>
        </p:nvSpPr>
        <p:spPr/>
        <p:txBody>
          <a:bodyPr/>
          <a:lstStyle/>
          <a:p>
            <a:fld id="{C1D7384D-02EB-4D5E-8EFA-8E250C371402}" type="slidenum">
              <a:rPr lang="en-US" smtClean="0"/>
              <a:t>30</a:t>
            </a:fld>
            <a:endParaRPr lang="en-US"/>
          </a:p>
        </p:txBody>
      </p:sp>
    </p:spTree>
    <p:extLst>
      <p:ext uri="{BB962C8B-B14F-4D97-AF65-F5344CB8AC3E}">
        <p14:creationId xmlns:p14="http://schemas.microsoft.com/office/powerpoint/2010/main" val="96895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a:t> </a:t>
            </a:r>
            <a:endParaRPr lang="en-US"/>
          </a:p>
          <a:p>
            <a:r>
              <a:rPr lang="en-US"/>
              <a:t>Appeal types are the same as last year.  </a:t>
            </a:r>
          </a:p>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31</a:t>
            </a:fld>
            <a:endParaRPr lang="en-US">
              <a:solidFill>
                <a:prstClr val="black"/>
              </a:solidFill>
            </a:endParaRPr>
          </a:p>
        </p:txBody>
      </p:sp>
    </p:spTree>
    <p:extLst>
      <p:ext uri="{BB962C8B-B14F-4D97-AF65-F5344CB8AC3E}">
        <p14:creationId xmlns:p14="http://schemas.microsoft.com/office/powerpoint/2010/main" val="4271904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1968042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Times New Roman" panose="02020603050405020304" pitchFamily="18" charset="0"/>
              </a:rPr>
              <a:t>If you have an appeal for an accommodation issue, you will be asked to </a:t>
            </a:r>
            <a:r>
              <a:rPr lang="en-US" sz="1200">
                <a:cs typeface="Arial" panose="020B0604020202020204" pitchFamily="34" charset="0"/>
              </a:rPr>
              <a:t>fax a signed letter to the CSDE on letterhead to </a:t>
            </a:r>
            <a:r>
              <a:rPr lang="en-US" sz="1200" i="1">
                <a:cs typeface="Arial" panose="020B0604020202020204" pitchFamily="34" charset="0"/>
              </a:rPr>
              <a:t>Performance Office Irregularities</a:t>
            </a:r>
            <a:r>
              <a:rPr lang="en-US" sz="1200">
                <a:cs typeface="Arial" panose="020B0604020202020204" pitchFamily="34" charset="0"/>
              </a:rPr>
              <a:t> at 860-713-7033.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Please help us and provide this back to us quickly.  </a:t>
            </a:r>
          </a:p>
          <a:p>
            <a:endParaRPr lang="en-US">
              <a:ea typeface="Times New Roman" panose="02020603050405020304" pitchFamily="18" charset="0"/>
            </a:endParaRPr>
          </a:p>
          <a:p>
            <a:r>
              <a:rPr lang="en-US">
                <a:ea typeface="Times New Roman" panose="02020603050405020304" pitchFamily="18" charset="0"/>
              </a:rPr>
              <a:t> </a:t>
            </a:r>
            <a:endParaRPr lang="en-US">
              <a:ea typeface="Calibri" panose="020F0502020204030204" pitchFamily="34" charset="0"/>
              <a:cs typeface="Calibri" panose="020F0502020204030204" pitchFamily="34" charset="0"/>
            </a:endParaRPr>
          </a:p>
          <a:p>
            <a:endParaRPr lang="en-US">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33</a:t>
            </a:fld>
            <a:endParaRPr lang="en-US">
              <a:solidFill>
                <a:prstClr val="black"/>
              </a:solidFill>
            </a:endParaRPr>
          </a:p>
        </p:txBody>
      </p:sp>
    </p:spTree>
    <p:extLst>
      <p:ext uri="{BB962C8B-B14F-4D97-AF65-F5344CB8AC3E}">
        <p14:creationId xmlns:p14="http://schemas.microsoft.com/office/powerpoint/2010/main" val="3006281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AD9C9B-24D6-44DC-A3B7-3E9F9185F237}" type="slidenum">
              <a:rPr lang="en-US" smtClean="0">
                <a:solidFill>
                  <a:prstClr val="black"/>
                </a:solidFill>
              </a:rPr>
              <a:pPr>
                <a:defRPr/>
              </a:pPr>
              <a:t>34</a:t>
            </a:fld>
            <a:endParaRPr lang="en-US">
              <a:solidFill>
                <a:prstClr val="black"/>
              </a:solidFill>
            </a:endParaRPr>
          </a:p>
        </p:txBody>
      </p:sp>
    </p:spTree>
    <p:extLst>
      <p:ext uri="{BB962C8B-B14F-4D97-AF65-F5344CB8AC3E}">
        <p14:creationId xmlns:p14="http://schemas.microsoft.com/office/powerpoint/2010/main" val="1871255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9CAD9C9B-24D6-44DC-A3B7-3E9F9185F237}" type="slidenum">
              <a:rPr lang="en-US">
                <a:solidFill>
                  <a:prstClr val="black"/>
                </a:solidFill>
                <a:latin typeface="Arial" charset="0"/>
              </a:rPr>
              <a:pPr defTabSz="931774" fontAlgn="base">
                <a:spcBef>
                  <a:spcPct val="0"/>
                </a:spcBef>
                <a:spcAft>
                  <a:spcPct val="0"/>
                </a:spcAft>
                <a:defRPr/>
              </a:pPr>
              <a:t>35</a:t>
            </a:fld>
            <a:endParaRPr lang="en-US">
              <a:solidFill>
                <a:prstClr val="black"/>
              </a:solidFill>
              <a:latin typeface="Arial" charset="0"/>
            </a:endParaRPr>
          </a:p>
        </p:txBody>
      </p:sp>
    </p:spTree>
    <p:extLst>
      <p:ext uri="{BB962C8B-B14F-4D97-AF65-F5344CB8AC3E}">
        <p14:creationId xmlns:p14="http://schemas.microsoft.com/office/powerpoint/2010/main" val="2813352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50772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470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4689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65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D7384D-02EB-4D5E-8EFA-8E250C371402}" type="slidenum">
              <a:rPr lang="en-US" smtClean="0"/>
              <a:t>4</a:t>
            </a:fld>
            <a:endParaRPr lang="en-US"/>
          </a:p>
        </p:txBody>
      </p:sp>
    </p:spTree>
    <p:extLst>
      <p:ext uri="{BB962C8B-B14F-4D97-AF65-F5344CB8AC3E}">
        <p14:creationId xmlns:p14="http://schemas.microsoft.com/office/powerpoint/2010/main" val="2689355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9750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11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endParaRPr lang="en-US" sz="80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3373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311792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93347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448298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57394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12294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92281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8583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C1D7384D-02EB-4D5E-8EFA-8E250C371402}" type="slidenum">
              <a:rPr lang="en-US" smtClean="0"/>
              <a:t>5</a:t>
            </a:fld>
            <a:endParaRPr lang="en-US"/>
          </a:p>
        </p:txBody>
      </p:sp>
    </p:spTree>
    <p:extLst>
      <p:ext uri="{BB962C8B-B14F-4D97-AF65-F5344CB8AC3E}">
        <p14:creationId xmlns:p14="http://schemas.microsoft.com/office/powerpoint/2010/main" val="26292985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31774"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31774"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1563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8675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9CAD9C9B-24D6-44DC-A3B7-3E9F9185F237}" type="slidenum">
              <a:rPr lang="en-US">
                <a:solidFill>
                  <a:prstClr val="black"/>
                </a:solidFill>
                <a:latin typeface="Arial" charset="0"/>
              </a:rPr>
              <a:pPr defTabSz="931774" fontAlgn="base">
                <a:spcBef>
                  <a:spcPct val="0"/>
                </a:spcBef>
                <a:spcAft>
                  <a:spcPct val="0"/>
                </a:spcAft>
                <a:defRPr/>
              </a:pPr>
              <a:t>52</a:t>
            </a:fld>
            <a:endParaRPr lang="en-US">
              <a:solidFill>
                <a:prstClr val="black"/>
              </a:solidFill>
              <a:latin typeface="Arial" charset="0"/>
            </a:endParaRPr>
          </a:p>
        </p:txBody>
      </p:sp>
    </p:spTree>
    <p:extLst>
      <p:ext uri="{BB962C8B-B14F-4D97-AF65-F5344CB8AC3E}">
        <p14:creationId xmlns:p14="http://schemas.microsoft.com/office/powerpoint/2010/main" val="24958182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2818969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Refer to the</a:t>
            </a:r>
            <a:r>
              <a:rPr lang="en-US" sz="1200" baseline="0"/>
              <a:t> Assessment Guidelines for procedural and policy guidance. </a:t>
            </a:r>
          </a:p>
          <a:p>
            <a:endParaRPr lang="en-US" sz="1200" baseline="0"/>
          </a:p>
          <a:p>
            <a:r>
              <a:rPr lang="en-US" sz="1200" baseline="0"/>
              <a:t>https://ct.portal.cambiumast.com/-/media/project/client-portals/connecticut/pdf/2019/csde-assessment-guidelines.pdf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75084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28540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Who is eligible for universal tools? </a:t>
            </a:r>
            <a:endParaRPr lang="en-US"/>
          </a:p>
          <a:p>
            <a:r>
              <a:rPr lang="en-US"/>
              <a:t>Universal tools are</a:t>
            </a:r>
            <a:endParaRPr lang="en-US">
              <a:cs typeface="Calibri"/>
            </a:endParaRPr>
          </a:p>
          <a:p>
            <a:pPr marL="342900" indent="-342900">
              <a:spcAft>
                <a:spcPts val="0"/>
              </a:spcAft>
              <a:buFont typeface="Arial,Sans-Serif"/>
              <a:buChar char="•"/>
            </a:pPr>
            <a:r>
              <a:rPr lang="en-US"/>
              <a:t>accessibility features </a:t>
            </a:r>
            <a:r>
              <a:rPr lang="en-US" b="1"/>
              <a:t>available to ALL students </a:t>
            </a:r>
            <a:r>
              <a:rPr lang="en-US"/>
              <a:t>(e.g., digital notepad, line reader, highlighter)</a:t>
            </a:r>
            <a:endParaRPr lang="en-US">
              <a:cs typeface="Calibri"/>
            </a:endParaRPr>
          </a:p>
          <a:p>
            <a:pPr marL="342900" indent="-342900">
              <a:spcAft>
                <a:spcPts val="0"/>
              </a:spcAft>
              <a:buFont typeface="Arial,Sans-Serif"/>
              <a:buChar char="•"/>
            </a:pPr>
            <a:r>
              <a:rPr lang="en-US"/>
              <a:t>provided digitally (embedded) through the Test Delivery System or provided by the test examiner as a non-embedded tool</a:t>
            </a:r>
            <a:endParaRPr lang="en-US">
              <a:cs typeface="Calibri"/>
            </a:endParaRPr>
          </a:p>
          <a:p>
            <a:pPr marL="342900" indent="-342900">
              <a:spcAft>
                <a:spcPts val="0"/>
              </a:spcAft>
              <a:buFont typeface="Arial,Sans-Serif"/>
              <a:buChar char="•"/>
            </a:pPr>
            <a:r>
              <a:rPr lang="en-US"/>
              <a:t>to learn more, refer to the Smarter Balanced Blog Post: </a:t>
            </a:r>
            <a:r>
              <a:rPr lang="en-US">
                <a:hlinkClick r:id="rId3"/>
              </a:rPr>
              <a:t>Five Built In Test Tools Students Should Know (and Use!)</a:t>
            </a:r>
            <a:endParaRPr lang="en-US"/>
          </a:p>
          <a:p>
            <a:endParaRPr lang="en-US" b="1"/>
          </a:p>
          <a:p>
            <a:r>
              <a:rPr lang="en-US" b="1"/>
              <a:t>Familiarizing</a:t>
            </a:r>
            <a:r>
              <a:rPr lang="en-US" b="1" i="0" kern="1200">
                <a:solidFill>
                  <a:schemeClr val="tx1"/>
                </a:solidFill>
                <a:effectLst/>
                <a:latin typeface="+mn-lt"/>
                <a:ea typeface="+mn-ea"/>
                <a:cs typeface="+mn-cs"/>
              </a:rPr>
              <a:t> Students with Universal Test Tools Can Yield Confidence Boost</a:t>
            </a:r>
            <a:endParaRPr lang="en-US">
              <a:ea typeface="+mn-ea"/>
              <a:cs typeface="+mn-cs"/>
            </a:endParaRPr>
          </a:p>
          <a:p>
            <a:r>
              <a:rPr lang="en-US" b="0" i="0" kern="1200">
                <a:solidFill>
                  <a:schemeClr val="tx1"/>
                </a:solidFill>
                <a:effectLst/>
                <a:latin typeface="+mn-lt"/>
                <a:ea typeface="+mn-ea"/>
                <a:cs typeface="+mn-cs"/>
              </a:rPr>
              <a:t>Smarter Balanced digitally-delivered assessments (interims, the summative test, and practice tests) include a wide array of embedded universal test tools. These are available to students as part of the technology platform. Students gain confidence with the testing software when they understand how to use these test tools and when they can be most useful. Using practice tests and/or administering interims, and coaching students on the built-in test tools</a:t>
            </a:r>
            <a:r>
              <a:rPr lang="en-US" b="0" i="0" kern="1200" baseline="0">
                <a:solidFill>
                  <a:schemeClr val="tx1"/>
                </a:solidFill>
                <a:effectLst/>
                <a:latin typeface="+mn-lt"/>
                <a:ea typeface="+mn-ea"/>
                <a:cs typeface="+mn-cs"/>
              </a:rPr>
              <a:t> </a:t>
            </a:r>
            <a:r>
              <a:rPr lang="en-US" b="0" i="0" kern="1200">
                <a:solidFill>
                  <a:schemeClr val="tx1"/>
                </a:solidFill>
                <a:effectLst/>
                <a:latin typeface="+mn-lt"/>
                <a:ea typeface="+mn-ea"/>
                <a:cs typeface="+mn-cs"/>
              </a:rPr>
              <a:t>are a great way to help them gain familiarity. Here’s the link to tips on using five of these universal test tools: https://smarterbalanced.org/five-built-in-test-tools-students-should-know-and-use/.</a:t>
            </a:r>
            <a:endParaRPr lang="en-US"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31170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a:cs typeface="Calibri"/>
              </a:rPr>
              <a:t>Who is eligible for designated supports?</a:t>
            </a:r>
          </a:p>
          <a:p>
            <a:pPr>
              <a:spcBef>
                <a:spcPts val="600"/>
              </a:spcBef>
              <a:spcAft>
                <a:spcPts val="0"/>
              </a:spcAft>
            </a:pPr>
            <a:r>
              <a:rPr lang="en-US"/>
              <a:t>Designated Supports are</a:t>
            </a:r>
          </a:p>
          <a:p>
            <a:pPr marL="342900" indent="-342900">
              <a:spcBef>
                <a:spcPts val="600"/>
              </a:spcBef>
              <a:spcAft>
                <a:spcPts val="0"/>
              </a:spcAft>
              <a:buFont typeface="Arial,Sans-Serif"/>
              <a:buChar char="•"/>
            </a:pPr>
            <a:r>
              <a:rPr lang="en-US"/>
              <a:t>embedded accessibility features </a:t>
            </a:r>
            <a:r>
              <a:rPr lang="en-US" b="1"/>
              <a:t>available to ANY student for whom the need has been indicated by an educator (or team of educators with parent/guardian and student) </a:t>
            </a:r>
            <a:r>
              <a:rPr lang="en-US"/>
              <a:t>(e.g., streamline, text-to-speech of items, print size)</a:t>
            </a:r>
            <a:endParaRPr lang="en-US">
              <a:cs typeface="Calibri"/>
            </a:endParaRPr>
          </a:p>
          <a:p>
            <a:pPr marL="342900" indent="-342900">
              <a:spcBef>
                <a:spcPts val="600"/>
              </a:spcBef>
              <a:spcAft>
                <a:spcPts val="0"/>
              </a:spcAft>
              <a:buFont typeface="Arial,Sans-Serif"/>
              <a:buChar char="•"/>
            </a:pPr>
            <a:r>
              <a:rPr lang="en-US"/>
              <a:t>selected supports should be consistently used in the student’s instructional setting</a:t>
            </a:r>
            <a:endParaRPr lang="en-US">
              <a:cs typeface="Calibri"/>
            </a:endParaRPr>
          </a:p>
          <a:p>
            <a:pPr marL="342900" indent="-342900">
              <a:spcBef>
                <a:spcPts val="600"/>
              </a:spcBef>
              <a:spcAft>
                <a:spcPts val="0"/>
              </a:spcAft>
              <a:buFont typeface="Arial,Sans-Serif"/>
              <a:buChar char="•"/>
            </a:pPr>
            <a:r>
              <a:rPr lang="en-US"/>
              <a:t>non-embedded designated supports can be provided by the test examiner (e.g., read aloud of test items, simplified test directions)</a:t>
            </a:r>
            <a:endParaRPr lang="en-US">
              <a:cs typeface="Calibri"/>
            </a:endParaRPr>
          </a:p>
          <a:p>
            <a:pPr marL="342900" indent="-342900">
              <a:spcBef>
                <a:spcPts val="600"/>
              </a:spcBef>
              <a:spcAft>
                <a:spcPts val="0"/>
              </a:spcAft>
              <a:buFont typeface="Arial,Sans-Serif"/>
              <a:buChar char="•"/>
            </a:pPr>
            <a:r>
              <a:rPr lang="en-US"/>
              <a:t>must be activated in TIDE</a:t>
            </a:r>
            <a:endParaRPr lang="en-US">
              <a:cs typeface="Calibri"/>
            </a:endParaRPr>
          </a:p>
          <a:p>
            <a:pPr marL="342900" indent="-342900">
              <a:spcBef>
                <a:spcPts val="600"/>
              </a:spcBef>
              <a:spcAft>
                <a:spcPts val="0"/>
              </a:spcAft>
              <a:buFont typeface="Arial,Sans-Serif"/>
              <a:buChar char="•"/>
            </a:pPr>
            <a:r>
              <a:rPr lang="en-US"/>
              <a:t>provide opportunities for students to practice using tools and designated supports using </a:t>
            </a:r>
            <a:r>
              <a:rPr lang="en-US">
                <a:hlinkClick r:id="rId3"/>
              </a:rPr>
              <a:t>Practice Tests</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552919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Who is eligible for test accommodations?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56472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3726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D7384D-02EB-4D5E-8EFA-8E250C371402}" type="slidenum">
              <a:rPr lang="en-US" smtClean="0"/>
              <a:t>6</a:t>
            </a:fld>
            <a:endParaRPr lang="en-US"/>
          </a:p>
        </p:txBody>
      </p:sp>
    </p:spTree>
    <p:extLst>
      <p:ext uri="{BB962C8B-B14F-4D97-AF65-F5344CB8AC3E}">
        <p14:creationId xmlns:p14="http://schemas.microsoft.com/office/powerpoint/2010/main" val="41252158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Accessibility Chart identifies the range of universal tools, designated supports, and accommodations available students when accessing the Smarter Balanced and the NGSS Science Assessments.  </a:t>
            </a:r>
          </a:p>
          <a:p>
            <a:endParaRPr lang="en-US" sz="1200" b="0" i="0" kern="1200">
              <a:solidFill>
                <a:schemeClr val="tx1"/>
              </a:solidFill>
              <a:effectLst/>
              <a:latin typeface="+mn-lt"/>
              <a:ea typeface="+mn-ea"/>
              <a:cs typeface="+mn-cs"/>
            </a:endParaRPr>
          </a:p>
          <a:p>
            <a:r>
              <a:rPr lang="en-US">
                <a:hlinkClick r:id="rId3"/>
              </a:rPr>
              <a:t>Accessibility Chart (cambiumast.com)</a:t>
            </a:r>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5361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97704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are advancing toward English language proficiency (including identified English learners/multilingual learners (ELs/MLs) and dually identified ELs/MLs with disabilities) may benefit from using designated supports that promote language access when participating in the Connecticut state-wide assessments. Districts should establish a systemic and consistent process for identifying, determining, recording, and providing these supports for those students that require them based on documented needs. Accessibility supports should be consistently embedded and accessed in the student’s instructional setting for familiarization, otherwise they may be a distraction and impede student performance on assessments. Communication, organization, and careful planning among test administrators, English Language Assessment Coordinators, Directors of Special Education (if applicable), and teachers are critical aspects of promoting fair, reliable, and appropriate test opportunities for students. Refer to the CSDE Assessment Guidelines for information on how to determine if these supports are appropriate for your students.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825875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Become</a:t>
            </a:r>
            <a:r>
              <a:rPr lang="en-US" baseline="0"/>
              <a:t> familiar with the testing system, accommodations, and types of questions on the summative tests.</a:t>
            </a:r>
          </a:p>
          <a:p>
            <a:endParaRPr lang="en-US" baseline="0"/>
          </a:p>
          <a:p>
            <a:r>
              <a:rPr lang="en-US"/>
              <a:t>https://ctpt.tds.cambiumast.com/student</a:t>
            </a:r>
          </a:p>
          <a:p>
            <a:endParaRPr lang="en-US"/>
          </a:p>
          <a:p>
            <a:r>
              <a:rPr lang="en-US"/>
              <a:t>Use the Practice Tests to model how to use specific features such as the Desmos Calculator (available for certain math items in Grades 6-8), text-to-speech, math translation glossary, and speech-to-text. Students need to know in advance how to activate these features if applicable.</a:t>
            </a:r>
          </a:p>
          <a:p>
            <a:endParaRPr lang="en-US"/>
          </a:p>
          <a:p>
            <a:r>
              <a:rPr lang="en-US"/>
              <a:t>Practice Tests are available for all summative assessments including the CTAA and the CAAELP.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38439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Practice Tests and Sample Questions – SmarterBalanced</a:t>
            </a:r>
            <a:r>
              <a:rPr lang="en-US"/>
              <a:t>; https://smarterbalanced.org/our-system/students-and-families/samples/</a:t>
            </a:r>
          </a:p>
          <a:p>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51870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667453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b="0" i="0" kern="1200">
                <a:solidFill>
                  <a:schemeClr val="tx1"/>
                </a:solidFill>
                <a:effectLst/>
                <a:latin typeface="+mn-lt"/>
                <a:ea typeface="+mn-ea"/>
                <a:cs typeface="+mn-cs"/>
              </a:rPr>
              <a:t>Built with universal design in mind, Desmos calculators provide features and resources for students with a variety of accessibility needs. </a:t>
            </a:r>
            <a:r>
              <a:rPr lang="en-US" sz="1100" b="0" i="0" u="none" strike="noStrike" kern="1200">
                <a:solidFill>
                  <a:schemeClr val="tx1"/>
                </a:solidFill>
                <a:effectLst/>
                <a:latin typeface="+mn-lt"/>
                <a:ea typeface="+mn-ea"/>
                <a:cs typeface="+mn-cs"/>
                <a:hlinkClick r:id="rId3"/>
              </a:rPr>
              <a:t>Learn more about Desmos Accessibility.</a:t>
            </a:r>
            <a:endParaRPr lang="en-US" sz="1100" b="0" i="0" u="none" strike="noStrike" kern="1200">
              <a:solidFill>
                <a:schemeClr val="tx1"/>
              </a:solidFill>
              <a:effectLst/>
              <a:latin typeface="+mn-lt"/>
              <a:ea typeface="+mn-ea"/>
              <a:cs typeface="+mn-cs"/>
            </a:endParaRPr>
          </a:p>
          <a:p>
            <a:r>
              <a:rPr lang="en-US" sz="1100" b="0" i="0" u="sng" kern="1200">
                <a:solidFill>
                  <a:schemeClr val="tx1"/>
                </a:solidFill>
                <a:effectLst/>
                <a:latin typeface="+mn-lt"/>
                <a:ea typeface="+mn-ea"/>
                <a:cs typeface="+mn-cs"/>
                <a:hlinkClick r:id="rId4"/>
              </a:rPr>
              <a:t>https://calculators.smarterbalanced.org/#about</a:t>
            </a:r>
          </a:p>
          <a:p>
            <a:endParaRPr lang="en-US" sz="1100" b="0" i="0" u="sng" kern="1200">
              <a:solidFill>
                <a:schemeClr val="tx1"/>
              </a:solidFill>
              <a:effectLst/>
              <a:latin typeface="+mn-lt"/>
              <a:ea typeface="+mn-ea"/>
              <a:cs typeface="+mn-cs"/>
              <a:hlinkClick r:id="rId4"/>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b="1">
                <a:solidFill>
                  <a:srgbClr val="3333CC"/>
                </a:solidFill>
              </a:rPr>
              <a:t>Visit the Smarter Balanced </a:t>
            </a:r>
            <a:r>
              <a:rPr lang="en-US" sz="1100" b="1">
                <a:solidFill>
                  <a:srgbClr val="3333CC"/>
                </a:solidFill>
                <a:hlinkClick r:id="rId5"/>
              </a:rPr>
              <a:t>Desmos</a:t>
            </a:r>
            <a:r>
              <a:rPr lang="en-US" sz="1100" b="1">
                <a:solidFill>
                  <a:srgbClr val="3333CC"/>
                </a:solidFill>
              </a:rPr>
              <a:t> page for more details!</a:t>
            </a:r>
          </a:p>
          <a:p>
            <a:endParaRPr lang="en-US" sz="1100" b="0" i="0" u="sng" kern="1200">
              <a:solidFill>
                <a:schemeClr val="tx1"/>
              </a:solidFill>
              <a:effectLst/>
              <a:latin typeface="+mn-lt"/>
              <a:ea typeface="+mn-ea"/>
              <a:cs typeface="+mn-cs"/>
              <a:hlinkClick r:id="rId4"/>
            </a:endParaRPr>
          </a:p>
          <a:p>
            <a:r>
              <a:rPr lang="en-US" sz="1100" b="1" i="0" kern="1200">
                <a:solidFill>
                  <a:schemeClr val="tx1"/>
                </a:solidFill>
                <a:effectLst/>
                <a:latin typeface="+mn-lt"/>
                <a:ea typeface="+mn-ea"/>
                <a:cs typeface="+mn-cs"/>
              </a:rPr>
              <a:t>Accessibility Features</a:t>
            </a:r>
          </a:p>
          <a:p>
            <a:r>
              <a:rPr lang="en-US" sz="1100" b="1" i="0" kern="1200">
                <a:solidFill>
                  <a:schemeClr val="tx1"/>
                </a:solidFill>
                <a:effectLst/>
                <a:latin typeface="+mn-lt"/>
                <a:ea typeface="+mn-ea"/>
                <a:cs typeface="+mn-cs"/>
              </a:rPr>
              <a:t>Support for braille:</a:t>
            </a:r>
            <a:r>
              <a:rPr lang="en-US" sz="1100" b="0" i="0" kern="1200">
                <a:solidFill>
                  <a:schemeClr val="tx1"/>
                </a:solidFill>
                <a:effectLst/>
                <a:latin typeface="+mn-lt"/>
                <a:ea typeface="+mn-ea"/>
                <a:cs typeface="+mn-cs"/>
              </a:rPr>
              <a:t> Students who are blind can read and write equations using the two mathematical braille codes used in the United States: Nemeth and Unified English Braille (UEB).</a:t>
            </a:r>
          </a:p>
          <a:p>
            <a:r>
              <a:rPr lang="en-US" sz="1100" b="1" i="0" kern="1200">
                <a:solidFill>
                  <a:schemeClr val="tx1"/>
                </a:solidFill>
                <a:effectLst/>
                <a:latin typeface="+mn-lt"/>
                <a:ea typeface="+mn-ea"/>
                <a:cs typeface="+mn-cs"/>
              </a:rPr>
              <a:t>Accessible graphs</a:t>
            </a:r>
            <a:r>
              <a:rPr lang="en-US" sz="1100" b="0" i="0" kern="1200">
                <a:solidFill>
                  <a:schemeClr val="tx1"/>
                </a:solidFill>
                <a:effectLst/>
                <a:latin typeface="+mn-lt"/>
                <a:ea typeface="+mn-ea"/>
                <a:cs typeface="+mn-cs"/>
              </a:rPr>
              <a:t>: Students who are blind can create their own graphs in real time and determine the shape of a graph through audio trace. The pitch of the tone increases or decreases depending on the shape of the wave or graph. Students can then emboss their graphs and share print or braille versions with classmates and teachers.</a:t>
            </a:r>
          </a:p>
          <a:p>
            <a:r>
              <a:rPr lang="en-US" sz="1100" b="1" i="0" kern="1200">
                <a:solidFill>
                  <a:schemeClr val="tx1"/>
                </a:solidFill>
                <a:effectLst/>
                <a:latin typeface="+mn-lt"/>
                <a:ea typeface="+mn-ea"/>
                <a:cs typeface="+mn-cs"/>
              </a:rPr>
              <a:t>Support for screen readers</a:t>
            </a:r>
            <a:r>
              <a:rPr lang="en-US" sz="1100" b="0" i="0" kern="1200">
                <a:solidFill>
                  <a:schemeClr val="tx1"/>
                </a:solidFill>
                <a:effectLst/>
                <a:latin typeface="+mn-lt"/>
                <a:ea typeface="+mn-ea"/>
                <a:cs typeface="+mn-cs"/>
              </a:rPr>
              <a:t>: Fully supporting keyboard navigation, the calculators communicate with screen readers, which voice additional cues to indicate a student’s location within an expression or within a graph (numerator or denominator, superscript or subscript, baseline, points on the graph, etc.). Paired with a refreshable braille display, these features offer students who use braille the same opportunity as their peers to access an online calculator.</a:t>
            </a:r>
          </a:p>
          <a:p>
            <a:r>
              <a:rPr lang="en-US" sz="1100" b="1" i="0" kern="1200">
                <a:solidFill>
                  <a:schemeClr val="tx1"/>
                </a:solidFill>
                <a:effectLst/>
                <a:latin typeface="+mn-lt"/>
                <a:ea typeface="+mn-ea"/>
                <a:cs typeface="+mn-cs"/>
              </a:rPr>
              <a:t>Colors that have sufficient contrast:</a:t>
            </a:r>
            <a:r>
              <a:rPr lang="en-US" sz="1100" b="0" i="0" kern="1200">
                <a:solidFill>
                  <a:schemeClr val="tx1"/>
                </a:solidFill>
                <a:effectLst/>
                <a:latin typeface="+mn-lt"/>
                <a:ea typeface="+mn-ea"/>
                <a:cs typeface="+mn-cs"/>
              </a:rPr>
              <a:t> The calculators provide support for students who have low vision or students who have difficulty with visual perceptual skills.</a:t>
            </a:r>
          </a:p>
          <a:p>
            <a:r>
              <a:rPr lang="en-US" sz="1100" b="1" i="0" kern="1200">
                <a:solidFill>
                  <a:schemeClr val="tx1"/>
                </a:solidFill>
                <a:effectLst/>
                <a:latin typeface="+mn-lt"/>
                <a:ea typeface="+mn-ea"/>
                <a:cs typeface="+mn-cs"/>
              </a:rPr>
              <a:t>Adjustable font-size settings: </a:t>
            </a:r>
            <a:r>
              <a:rPr lang="en-US" sz="1100" b="0" i="0" kern="1200">
                <a:solidFill>
                  <a:schemeClr val="tx1"/>
                </a:solidFill>
                <a:effectLst/>
                <a:latin typeface="+mn-lt"/>
                <a:ea typeface="+mn-ea"/>
                <a:cs typeface="+mn-cs"/>
              </a:rPr>
              <a:t>The calculators allow students to adjust font size if they prefer larger print.</a:t>
            </a:r>
          </a:p>
          <a:p>
            <a:endParaRPr lang="en-US" sz="1100" b="0" i="0" kern="1200">
              <a:solidFill>
                <a:schemeClr val="tx1"/>
              </a:solidFill>
              <a:effectLst/>
              <a:latin typeface="+mn-lt"/>
              <a:ea typeface="+mn-ea"/>
              <a:cs typeface="+mn-cs"/>
            </a:endParaRPr>
          </a:p>
          <a:p>
            <a:r>
              <a:rPr lang="en-US" sz="1100" b="0" i="0" kern="1200">
                <a:solidFill>
                  <a:schemeClr val="tx1"/>
                </a:solidFill>
                <a:effectLst/>
                <a:latin typeface="+mn-lt"/>
                <a:ea typeface="+mn-ea"/>
                <a:cs typeface="+mn-cs"/>
              </a:rPr>
              <a:t>The Smarter Balanced Desmos calculators is also compliant with </a:t>
            </a:r>
            <a:r>
              <a:rPr lang="en-US" sz="1100" b="0" i="0" u="none" strike="noStrike" kern="1200">
                <a:solidFill>
                  <a:schemeClr val="tx1"/>
                </a:solidFill>
                <a:effectLst/>
                <a:latin typeface="+mn-lt"/>
                <a:ea typeface="+mn-ea"/>
                <a:cs typeface="+mn-cs"/>
                <a:hlinkClick r:id="rId6"/>
              </a:rPr>
              <a:t>the latest web accessibility standards</a:t>
            </a:r>
            <a:r>
              <a:rPr lang="en-US" sz="1100" b="0" i="0" kern="1200">
                <a:solidFill>
                  <a:schemeClr val="tx1"/>
                </a:solidFill>
                <a:effectLst/>
                <a:latin typeface="+mn-lt"/>
                <a:ea typeface="+mn-ea"/>
                <a:cs typeface="+mn-cs"/>
              </a:rPr>
              <a:t>.</a:t>
            </a:r>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75412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Allows text to be read aloud to the student via embedded text-to-speech (TTS) technology. The student is able to control the speed, as well as raise or lower the volume of the voice via a volume control. Text-to-speech is available as an embedded designated support for science, math, and ELA items.</a:t>
            </a:r>
            <a:r>
              <a:rPr lang="en-US" baseline="0"/>
              <a:t> </a:t>
            </a:r>
          </a:p>
          <a:p>
            <a:endParaRPr lang="en-US" baseline="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4140859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Spanish presentation will allow the literate Spanish-speaking student to toggle between a full Spanish translation of the item and the English version of the item. By default, all test directions, navigation buttons, and test content will be presented to the student in the Spanish language. This designated support must be entered in the Embedded Accommodation section of the student’s test settings in TIDE within the Presentation (Designated Supports and Accommodations) tab for Science. Select Spanish toggle.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316553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100"/>
              <a:t>There are a variety of reader options for students with various access needs. Begin by reviewing the Connecticut Smarter Balanced and NGSS Reader Options Table to learn more about available designated supports and accommodations. https://ct.portal.cambiumast.com/resources/accessibility-and-special-populations/connecticut-smarter-balanced-and-ngss-assessment-reader-options-table</a:t>
            </a:r>
          </a:p>
          <a:p>
            <a:endParaRPr lang="en-US" sz="1100"/>
          </a:p>
          <a:p>
            <a:r>
              <a:rPr lang="en-US" sz="1100"/>
              <a:t>One such accommodation is text-to-speech of the ELA Reading Passages. This accommodation allows the reading passages to be read aloud to the student via embedded text-to-speech technology. This accommodation is only for students in Grades 3-8 with a documented print disability, or for blind students who do not yet have adequate braille skills. Information on selecting this accommodation for appropriate students is found in Guidelines for Choosing Text-to-Speech or Read Aloud for Smarter Balanced.</a:t>
            </a:r>
          </a:p>
          <a:p>
            <a:endParaRPr lang="en-US" sz="1100"/>
          </a:p>
          <a:p>
            <a:r>
              <a:rPr lang="en-US" sz="1100"/>
              <a:t>https://ct.portal.cambiumast.com/resources/accessibility-and-special-populations/guidelines-for-choosing-text-to-speech-or-read-aloud-for-smarter-balanced-ela-summative-and-interim-assessment-reading-passages-for-students-with-disabilities-in-grades-3-8</a:t>
            </a:r>
          </a:p>
          <a:p>
            <a:endParaRPr lang="en-US" sz="1100"/>
          </a:p>
          <a:p>
            <a:r>
              <a:rPr lang="en-US" sz="1100"/>
              <a:t>Text-to-speech for ELA reading passages is not available for English learners (unless the EL student has an IEP or 504 Plan documenting this needed accommodation). The text-to- speech for ELA reading passages accommodation is intended for a small group of students. The PPT or 504 Team should complete (and maintain locally) the 2021-22 Decision Guidelines for Text-to-Speech of the Smarter Balanced ELA Reading Passages to confirm eligibility. https://ct.portal.cambiumast.com/-/media/project/client-portals/connecticut/pdf/2021/text-to-speech-decision-guidelines.pdf </a:t>
            </a:r>
          </a:p>
          <a:p>
            <a:endParaRPr lang="en-US" sz="1100"/>
          </a:p>
          <a:p>
            <a:r>
              <a:rPr lang="en-US" sz="1100"/>
              <a:t>When text-to-speech is used, appropriate headphones must be available to the student, unless the student is tested individually in a separate setting.</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7577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050"/>
              <a:t>What remains the same this year?  </a:t>
            </a:r>
          </a:p>
          <a:p>
            <a:endParaRPr lang="en-US" sz="1050"/>
          </a:p>
          <a:p>
            <a:pPr marL="171450" indent="-171450">
              <a:buFont typeface="Arial" panose="020B0604020202020204" pitchFamily="34" charset="0"/>
              <a:buChar char="•"/>
            </a:pPr>
            <a:r>
              <a:rPr lang="en-US" sz="1050"/>
              <a:t>TIDE is still being provisioned as the student management system.  Uploads will come from PSIS every night like in the past.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We will be doing Office Hours again. We will be doing them every Thursday at 3pm beginning on March 30</a:t>
            </a:r>
            <a:r>
              <a:rPr lang="en-US" sz="1050" baseline="30000"/>
              <a:t> </a:t>
            </a:r>
            <a:r>
              <a:rPr lang="en-US" sz="1050"/>
              <a:t>and running through the end of testing.  Links are in the Student Assessment News.  We will be sending out a calendar invite to all DAs so they will appear on your calendars sometime in March.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We will be taking data nightly from PSIS registration.  It is very important that this is maintained locally and updated by your PSIS Coordinator</a:t>
            </a:r>
            <a:r>
              <a:rPr lang="en-US" sz="1050" baseline="0"/>
              <a:t> as appropriate</a:t>
            </a:r>
            <a:r>
              <a:rPr lang="en-US" sz="1050"/>
              <a:t>.  If you are a coordinator and have not connected with your PSIS district person, we recommend to do that ASAP.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You will be ordering paper materials in TIDE still for Braille and Large Print.  Users can begin to order on January 27.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Rolling release of results are back.  Generally, 10 days after testing has been completed, you will have access to results in the CRS.  This will hopefully begin a little earlier this year relative to last year when we did not open things until Mid May.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The Test Delivery System remains the same.   The components that have been successfully implemented over the last few years are back.    </a:t>
            </a:r>
          </a:p>
          <a:p>
            <a:pPr marL="171450" indent="-171450">
              <a:buFont typeface="Arial" panose="020B0604020202020204" pitchFamily="34" charset="0"/>
              <a:buChar char="•"/>
            </a:pPr>
            <a:endParaRPr lang="en-US" sz="1050"/>
          </a:p>
          <a:p>
            <a:pPr marL="171450" indent="-171450">
              <a:buFont typeface="Arial" panose="020B0604020202020204" pitchFamily="34" charset="0"/>
              <a:buChar char="•"/>
            </a:pPr>
            <a:r>
              <a:rPr lang="en-US" sz="1050"/>
              <a:t>The tests remain the same except for one detail in the next slide.  Smarter and the Alternate Assessments are the same.   </a:t>
            </a:r>
          </a:p>
        </p:txBody>
      </p:sp>
      <p:sp>
        <p:nvSpPr>
          <p:cNvPr id="4" name="Slide Number Placeholder 3"/>
          <p:cNvSpPr>
            <a:spLocks noGrp="1"/>
          </p:cNvSpPr>
          <p:nvPr>
            <p:ph type="sldNum" sz="quarter" idx="10"/>
          </p:nvPr>
        </p:nvSpPr>
        <p:spPr/>
        <p:txBody>
          <a:bodyPr/>
          <a:lstStyle/>
          <a:p>
            <a:fld id="{C1D7384D-02EB-4D5E-8EFA-8E250C371402}" type="slidenum">
              <a:rPr lang="en-US" smtClean="0"/>
              <a:t>7</a:t>
            </a:fld>
            <a:endParaRPr lang="en-US"/>
          </a:p>
        </p:txBody>
      </p:sp>
    </p:spTree>
    <p:extLst>
      <p:ext uri="{BB962C8B-B14F-4D97-AF65-F5344CB8AC3E}">
        <p14:creationId xmlns:p14="http://schemas.microsoft.com/office/powerpoint/2010/main" val="30983706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804804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 used with students who have motor or processing disabilities (such as dyslexia), this accommodation allows students to orally dictate their responses to Smarter Balanced open-ended items using Cambium Assessment’s internal speech-to-text software. Any open-ended item (often associated with the Math Performance Task and the ELA reading and writing assessments) will have a speech-to-text icon that can be activated by the student and used to generate a dictated response. </a:t>
            </a:r>
          </a:p>
          <a:p>
            <a:endParaRPr lang="en-US"/>
          </a:p>
          <a:p>
            <a:r>
              <a:rPr lang="en-US"/>
              <a:t>Accommodation</a:t>
            </a:r>
            <a:r>
              <a:rPr lang="en-US" baseline="0"/>
              <a:t> check:  When applicable, ask</a:t>
            </a:r>
            <a:r>
              <a:rPr lang="en-US"/>
              <a:t> your student to practice this accommodation on a Practice Test</a:t>
            </a:r>
            <a:r>
              <a:rPr lang="en-US" baseline="0"/>
              <a:t>. When they do,</a:t>
            </a:r>
            <a:r>
              <a:rPr lang="en-US"/>
              <a:t> be sure to look for the microphone</a:t>
            </a:r>
            <a:r>
              <a:rPr lang="en-US" baseline="0"/>
              <a:t> icon. If it doesn’t appear under the open-ended item response text box, then the accommodation may not have been set in TIDE.</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782584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Students can delete or revise their response as appropriate.</a:t>
            </a:r>
          </a:p>
          <a:p>
            <a:r>
              <a:rPr lang="en-US" sz="1200"/>
              <a:t>Students should try this accommodation using a Practice or Interim Assessment in advance of summative testing to ensure that the student knows how to operate this function.</a:t>
            </a:r>
          </a:p>
          <a:p>
            <a:r>
              <a:rPr lang="en-US" sz="1200"/>
              <a:t>This feature auto punctuates and capitalizes as it transcribes a student’s dictation. Students should proofread and edit responses before moving onto the next item.</a:t>
            </a:r>
          </a:p>
          <a:p>
            <a:r>
              <a:rPr lang="en-US" sz="1200"/>
              <a:t>Must test in a separate 1:1 setting.</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929568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t>Notes about this designated support:</a:t>
            </a:r>
          </a:p>
          <a:p>
            <a:r>
              <a:rPr lang="en-US"/>
              <a:t>Based on differences in complexity across languages, different language Glossaries may provide support for different construct irrelevant English language terms. Therefore, if a student has access to the English and one second-language Glossary, some terms may have both Glossaries present while other terms may have only one of the two Glossaries present. Please note that not all math items contain glossary options.</a:t>
            </a:r>
          </a:p>
          <a:p>
            <a:endParaRPr lang="en-US"/>
          </a:p>
          <a:p>
            <a:r>
              <a:rPr lang="en-US"/>
              <a:t>The</a:t>
            </a:r>
            <a:r>
              <a:rPr lang="en-US" baseline="0"/>
              <a:t> Illustration Glossary may be a useful language support for those students who are not fluent in their native language and benefit from a pictorial symbol OR if the student’s native language is not represented by the list of available language options . The provision of these dual supports may be distracting or inappropriate without careful consideration of the student’s language needs.</a:t>
            </a:r>
          </a:p>
          <a:p>
            <a:endParaRPr lang="en-US"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a:t>Also note that </a:t>
            </a:r>
            <a:r>
              <a:rPr lang="en-US" sz="1200"/>
              <a:t>if the student has a dual language mode or triple language mode (i.e., Russian, English, &amp; Illustration Glossary) enabled, the Glossary will appear with the corresponding tabs, one for each language, when appropriate.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t>Refer to the Translation Glossary Embedded Designated Support brochure for more details. https://ct.portal.cambiumast.com/resources/accessibility-and-special-populations/translation-(glossary)-%E2%80%93-embedded-designated-support</a:t>
            </a:r>
          </a:p>
          <a:p>
            <a:endParaRPr lang="en-US" baseline="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25821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illustration glossary is a Designated Support for mathematics to help students understand words or phrases in test questions when they may not benefit from the text-based glossaries (currently offered in English and 13 other languages) or American Sign Language videos. The illustration glossary is available for practice tests, interim assessments, and summative assessments. For paper-pencil forms, illustration glossaries are available in paper-based supplements. This</a:t>
            </a:r>
            <a:r>
              <a:rPr lang="en-US" baseline="0"/>
              <a:t> must be requested when ordering the test material.</a:t>
            </a:r>
          </a:p>
          <a:p>
            <a:endParaRPr lang="en-US" baseline="0"/>
          </a:p>
          <a:p>
            <a:r>
              <a:rPr lang="en-US" sz="1200"/>
              <a:t>Refer to the Illustration Glossary Accessibility Resource for Mathematics for more information: https://portal.smarterbalanced.org/library/en/illustration-glossary.pdf.</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217767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Remember to transcribe student responses into scannable test booklets for scoring.</a:t>
            </a:r>
          </a:p>
          <a:p>
            <a:r>
              <a:rPr lang="en-US" sz="1200">
                <a:latin typeface="+mn-lt"/>
              </a:rPr>
              <a:t>The following braille presentations are available:</a:t>
            </a:r>
          </a:p>
          <a:p>
            <a:r>
              <a:rPr lang="en-US"/>
              <a:t>Math	ELA	Science</a:t>
            </a:r>
          </a:p>
          <a:p>
            <a:pPr marL="285750" indent="-285750">
              <a:buFont typeface="Arial"/>
              <a:buChar char="•"/>
            </a:pPr>
            <a:r>
              <a:rPr lang="en-US"/>
              <a:t>UEB Contracted + Nemeth Math	</a:t>
            </a:r>
          </a:p>
          <a:p>
            <a:pPr marL="285750" indent="-285750">
              <a:buFont typeface="Arial"/>
              <a:buChar char="•"/>
            </a:pPr>
            <a:r>
              <a:rPr lang="en-US"/>
              <a:t>UEB Contracted (No Math Content)	</a:t>
            </a:r>
            <a:endParaRPr lang="en-US">
              <a:cs typeface="Calibri"/>
            </a:endParaRPr>
          </a:p>
          <a:p>
            <a:pPr marL="285750" indent="-285750">
              <a:buFont typeface="Arial"/>
              <a:buChar char="•"/>
            </a:pPr>
            <a:r>
              <a:rPr lang="en-US"/>
              <a:t>UEB Contracted + Nemeth</a:t>
            </a:r>
            <a:endParaRPr lang="en-US">
              <a:cs typeface="Calibri"/>
            </a:endParaRPr>
          </a:p>
          <a:p>
            <a:pPr marL="285750" indent="-285750">
              <a:buFont typeface="Arial"/>
              <a:buChar char="•"/>
            </a:pPr>
            <a:r>
              <a:rPr lang="en-US"/>
              <a:t>UEB Uncontracted + Nemeth Math	</a:t>
            </a:r>
            <a:endParaRPr lang="en-US">
              <a:cs typeface="Calibri"/>
            </a:endParaRPr>
          </a:p>
          <a:p>
            <a:pPr marL="285750" indent="-285750">
              <a:buFont typeface="Arial"/>
              <a:buChar char="•"/>
            </a:pPr>
            <a:r>
              <a:rPr lang="en-US"/>
              <a:t>UEB Uncontracted (No Math Content)	</a:t>
            </a:r>
            <a:endParaRPr lang="en-US">
              <a:cs typeface="Calibri"/>
            </a:endParaRPr>
          </a:p>
          <a:p>
            <a:pPr marL="285750" indent="-285750">
              <a:buFont typeface="Arial"/>
              <a:buChar char="•"/>
            </a:pPr>
            <a:r>
              <a:rPr lang="en-US"/>
              <a:t>UEB Contracted + UEB Math		</a:t>
            </a:r>
            <a:endParaRPr lang="en-US">
              <a:cs typeface="Calibri"/>
            </a:endParaRPr>
          </a:p>
          <a:p>
            <a:pPr marL="285750" indent="-285750">
              <a:buFont typeface="Arial"/>
              <a:buChar char="•"/>
            </a:pPr>
            <a:r>
              <a:rPr lang="en-US"/>
              <a:t>UEB Uncontracted + UEB Math		</a:t>
            </a:r>
            <a:endParaRPr lang="en-US">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80443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147161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For a small number of students</a:t>
            </a:r>
            <a:r>
              <a:rPr lang="en-US" baseline="0"/>
              <a:t>, the universal tools, designated supports, and accommodations on the Accessibility Chart and described in the Assessment Guidelines may not be enough to meet the accessibility needs of the student. In this case, the District Administrator in TIDE may submit a petition for these students to the Connecticut State Department of Education Performance Office to discuss and develop a plan for the assessment.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289528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a:p>
            <a:r>
              <a:rPr lang="en-US" baseline="0"/>
              <a:t>To facilitate this process, the DA must contact Deirdre Ducharme or Janet Stuck and provide information about the student’s specific needs per their disability and supports identified in their IEP. If appropriate, we will provide a petition to be completed by the student’s primary teacher and returned with the teacher, DA, and Special Education Director’s signature, along with a complete copy of the student’s active IEP. All Special Documented Accommodations must be submitted by March 1, 2023.</a:t>
            </a:r>
          </a:p>
          <a:p>
            <a:endParaRPr lang="en-US" baseline="0"/>
          </a:p>
          <a:p>
            <a:r>
              <a:rPr lang="en-US" baseline="0"/>
              <a:t>No special accommodations can be provided unless they are approved by the CSDE. </a:t>
            </a:r>
          </a:p>
          <a:p>
            <a:r>
              <a:rPr lang="en-US"/>
              <a:t>If students are approved to receive a human reader, human signer, or scribe, the teacher will need to sign the Smarter Balanced/NGSS Confidentiality/Security Agreement form and return to the District Administrator.</a:t>
            </a:r>
          </a:p>
          <a:p>
            <a:r>
              <a:rPr lang="en-US">
                <a:cs typeface="Arial" panose="020B0604020202020204" pitchFamily="34" charset="0"/>
              </a:rPr>
              <a:t>The DA will upload the signed form to the secure FTP site for documentation.</a:t>
            </a:r>
          </a:p>
          <a:p>
            <a:endParaRPr lang="en-US" baseline="0"/>
          </a:p>
          <a:p>
            <a:endParaRPr lang="en-US" baseline="0"/>
          </a:p>
          <a:p>
            <a:pPr defTabSz="900217"/>
            <a:r>
              <a:rPr lang="en-US"/>
              <a:t>The Special Documented Accommodations Procedure is described in the</a:t>
            </a:r>
            <a:r>
              <a:rPr lang="en-US" baseline="0"/>
              <a:t> Assessment Guidelines, Appendix C.</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901348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defRPr/>
            </a:pPr>
            <a:r>
              <a:rPr lang="en-US" sz="1100" kern="1200">
                <a:solidFill>
                  <a:schemeClr val="tx1"/>
                </a:solidFill>
                <a:effectLst/>
                <a:ea typeface="+mn-ea"/>
                <a:cs typeface="+mn-cs"/>
              </a:rPr>
              <a:t>Students who are hospitalized or homebound due to illness should be tested unless there are medical constraints. These students can have the test administered at home or in the hospital provided the test is administered by a certified school staff member who is fully trained in the proper test administration and security procedures for the specific assessment</a:t>
            </a:r>
            <a:r>
              <a:rPr lang="en-US" sz="1100" kern="1200" baseline="0">
                <a:solidFill>
                  <a:schemeClr val="tx1"/>
                </a:solidFill>
                <a:effectLst/>
                <a:ea typeface="+mn-ea"/>
                <a:cs typeface="+mn-cs"/>
              </a:rPr>
              <a:t> system (</a:t>
            </a:r>
            <a:r>
              <a:rPr lang="en-US" sz="1100"/>
              <a:t>LAS Links, CAAELP, Smarter</a:t>
            </a:r>
            <a:r>
              <a:rPr lang="en-US" sz="1100" kern="1200">
                <a:solidFill>
                  <a:schemeClr val="tx1"/>
                </a:solidFill>
                <a:effectLst/>
                <a:ea typeface="+mn-ea"/>
                <a:cs typeface="+mn-cs"/>
              </a:rPr>
              <a:t> Balanced Assessments, NGSS Science, Connecticut SAT, CTAA, and CTAS).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a:solidFill>
                <a:schemeClr val="tx1"/>
              </a:solidFill>
              <a:effectLs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a:solidFill>
                  <a:schemeClr val="tx1"/>
                </a:solidFill>
                <a:effectLst/>
                <a:ea typeface="+mn-ea"/>
                <a:cs typeface="+mn-cs"/>
              </a:rPr>
              <a:t>In rare cases, there may be a student who experiences a medical emergency just prior to (or during) the testing window. There is a process whereby, the student may receive an exemption from testing due to the emergency nature of the medical condition, if the criteria for exemption are met. A medical exemption can be given to a student depending on the availability of the student during the statewide testing window. This process is described in Appendix B of the Assessment Guidelines on page 58.</a:t>
            </a:r>
            <a:endParaRPr lang="en-US" sz="1100" kern="1200">
              <a:solidFill>
                <a:schemeClr val="tx1"/>
              </a:solidFill>
              <a:effectLst/>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100" kern="1200">
              <a:solidFill>
                <a:schemeClr val="tx1"/>
              </a:solidFill>
              <a:effectLs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a:solidFill>
                  <a:schemeClr val="tx1"/>
                </a:solidFill>
                <a:effectLst/>
                <a:ea typeface="+mn-ea"/>
                <a:cs typeface="+mn-cs"/>
              </a:rPr>
              <a:t>Contact Deirdre or Janet</a:t>
            </a:r>
            <a:r>
              <a:rPr lang="en-US" sz="1100" kern="1200" baseline="0">
                <a:solidFill>
                  <a:schemeClr val="tx1"/>
                </a:solidFill>
                <a:effectLst/>
                <a:ea typeface="+mn-ea"/>
                <a:cs typeface="+mn-cs"/>
              </a:rPr>
              <a:t> if you think you have a student who is eligible for a medical exemption. Based on eligibility, DAs will be provided with a Medical Exemption form for completion, signature by the student’s physician, and submission to the CSDE. Please keep in mind that there are assessment specific deadlines for receiving these forms:</a:t>
            </a:r>
            <a:endParaRPr lang="en-US" sz="1100" kern="1200" baseline="0">
              <a:solidFill>
                <a:schemeClr val="tx1"/>
              </a:solidFill>
              <a:effectLst/>
              <a:cs typeface="Calibri"/>
            </a:endParaRPr>
          </a:p>
          <a:p>
            <a:pPr>
              <a:defRPr/>
            </a:pPr>
            <a:r>
              <a:rPr lang="en-US" sz="1100">
                <a:cs typeface="Arial"/>
              </a:rPr>
              <a:t>Medical Exemption forms due dates: </a:t>
            </a:r>
            <a:endParaRPr lang="en-US" sz="1100">
              <a:cs typeface="Arial" panose="020B0604020202020204" pitchFamily="34" charset="0"/>
            </a:endParaRPr>
          </a:p>
          <a:p>
            <a:pPr marL="171450" lvl="0" indent="-171450" eaLnBrk="0" hangingPunct="0">
              <a:spcBef>
                <a:spcPct val="30000"/>
              </a:spcBef>
              <a:buFont typeface="Arial" panose="020B0604020202020204" pitchFamily="34" charset="0"/>
              <a:buChar char="•"/>
              <a:defRPr/>
            </a:pPr>
            <a:r>
              <a:rPr lang="en-US" sz="1100">
                <a:cs typeface="Arial"/>
              </a:rPr>
              <a:t>LAS Links - </a:t>
            </a:r>
            <a:r>
              <a:rPr lang="en-US" sz="1100" b="1">
                <a:cs typeface="Arial"/>
              </a:rPr>
              <a:t>March 10, 2023</a:t>
            </a:r>
          </a:p>
          <a:p>
            <a:pPr marL="171450" lvl="0" indent="-171450" eaLnBrk="0" hangingPunct="0">
              <a:spcBef>
                <a:spcPct val="30000"/>
              </a:spcBef>
              <a:buFont typeface="Arial" panose="020B0604020202020204" pitchFamily="34" charset="0"/>
              <a:buChar char="•"/>
              <a:defRPr/>
            </a:pPr>
            <a:r>
              <a:rPr lang="en-US" sz="1100">
                <a:cs typeface="Arial"/>
              </a:rPr>
              <a:t>CAAELP - </a:t>
            </a:r>
            <a:r>
              <a:rPr lang="en-US" sz="1100" b="1">
                <a:cs typeface="Arial"/>
              </a:rPr>
              <a:t>April 7, 2023</a:t>
            </a:r>
          </a:p>
          <a:p>
            <a:pPr marL="171450" lvl="0" indent="-171450" eaLnBrk="0" hangingPunct="0">
              <a:spcBef>
                <a:spcPct val="30000"/>
              </a:spcBef>
              <a:buFont typeface="Arial" panose="020B0604020202020204" pitchFamily="34" charset="0"/>
              <a:buChar char="•"/>
              <a:defRPr/>
            </a:pPr>
            <a:r>
              <a:rPr lang="en-US" sz="1100">
                <a:cs typeface="Arial"/>
              </a:rPr>
              <a:t>Connecticut SAT School Day- </a:t>
            </a:r>
            <a:r>
              <a:rPr lang="en-US" sz="1100" b="1">
                <a:cs typeface="Arial"/>
              </a:rPr>
              <a:t>May 5, 2023; </a:t>
            </a:r>
            <a:r>
              <a:rPr lang="en-US" sz="1100">
                <a:cs typeface="Arial"/>
              </a:rPr>
              <a:t>and</a:t>
            </a:r>
          </a:p>
          <a:p>
            <a:pPr marL="171450" lvl="0" indent="-171450" eaLnBrk="0" hangingPunct="0">
              <a:spcBef>
                <a:spcPct val="30000"/>
              </a:spcBef>
              <a:buFont typeface="Arial" panose="020B0604020202020204" pitchFamily="34" charset="0"/>
              <a:buChar char="•"/>
              <a:defRPr/>
            </a:pPr>
            <a:r>
              <a:rPr lang="en-US" sz="1100">
                <a:cs typeface="Arial"/>
              </a:rPr>
              <a:t>Smarter Balanced, the NGSS, and the Connecticut Alternate Assessments (CTAA/CTAS) - </a:t>
            </a:r>
            <a:r>
              <a:rPr lang="en-US" sz="1100" b="1">
                <a:cs typeface="Arial"/>
              </a:rPr>
              <a:t>June 9, 2023.</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90491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None/>
            </a:pPr>
            <a:r>
              <a:rPr lang="en-US"/>
              <a:t> </a:t>
            </a:r>
            <a:r>
              <a:rPr lang="en-US">
                <a:solidFill>
                  <a:schemeClr val="tx1"/>
                </a:solidFill>
                <a:cs typeface="Arial" panose="020B0604020202020204" pitchFamily="34" charset="0"/>
              </a:rPr>
              <a:t>Who needs to be tested? </a:t>
            </a:r>
            <a:r>
              <a:rPr lang="en-US" b="1">
                <a:solidFill>
                  <a:schemeClr val="tx1"/>
                </a:solidFill>
                <a:cs typeface="Arial" panose="020B0604020202020204" pitchFamily="34" charset="0"/>
              </a:rPr>
              <a:t>All students</a:t>
            </a:r>
            <a:r>
              <a:rPr lang="en-US">
                <a:solidFill>
                  <a:schemeClr val="tx1"/>
                </a:solidFill>
                <a:cs typeface="Arial" panose="020B0604020202020204" pitchFamily="34" charset="0"/>
              </a:rPr>
              <a:t> including:</a:t>
            </a:r>
          </a:p>
          <a:p>
            <a:pPr marL="571500" lvl="2" indent="-342900">
              <a:lnSpc>
                <a:spcPct val="100000"/>
              </a:lnSpc>
              <a:spcBef>
                <a:spcPts val="0"/>
              </a:spcBef>
              <a:spcAft>
                <a:spcPts val="600"/>
              </a:spcAft>
              <a:buFont typeface="Courier New" panose="020B0604020202020204" pitchFamily="34" charset="0"/>
              <a:buChar char="o"/>
            </a:pPr>
            <a:r>
              <a:rPr lang="en-US">
                <a:solidFill>
                  <a:schemeClr val="tx1"/>
                </a:solidFill>
                <a:cs typeface="Arial" panose="020B0604020202020204" pitchFamily="34" charset="0"/>
              </a:rPr>
              <a:t>Students in Private Approved Facilities</a:t>
            </a:r>
          </a:p>
          <a:p>
            <a:pPr marL="571500" lvl="2" indent="-342900">
              <a:lnSpc>
                <a:spcPct val="100000"/>
              </a:lnSpc>
              <a:spcBef>
                <a:spcPts val="0"/>
              </a:spcBef>
              <a:spcAft>
                <a:spcPts val="600"/>
              </a:spcAft>
              <a:buFont typeface="Courier New" panose="020B0604020202020204" pitchFamily="34" charset="0"/>
              <a:buChar char="o"/>
            </a:pPr>
            <a:r>
              <a:rPr lang="en-US">
                <a:solidFill>
                  <a:schemeClr val="tx1"/>
                </a:solidFill>
                <a:cs typeface="Arial" panose="020B0604020202020204" pitchFamily="34" charset="0"/>
              </a:rPr>
              <a:t>Students in </a:t>
            </a:r>
            <a:r>
              <a:rPr lang="en-US">
                <a:cs typeface="Arial" panose="020B0604020202020204" pitchFamily="34" charset="0"/>
                <a:hlinkClick r:id="rId3"/>
              </a:rPr>
              <a:t>PSIS who attend Out-of-State Facilities or In-State Non-Approved Facilities</a:t>
            </a:r>
            <a:endParaRPr lang="en-US">
              <a:cs typeface="Arial" panose="020B0604020202020204" pitchFamily="34" charset="0"/>
            </a:endParaRPr>
          </a:p>
          <a:p>
            <a:pPr marL="571500" lvl="2" indent="-342900">
              <a:lnSpc>
                <a:spcPct val="100000"/>
              </a:lnSpc>
              <a:spcBef>
                <a:spcPts val="0"/>
              </a:spcBef>
              <a:spcAft>
                <a:spcPts val="600"/>
              </a:spcAft>
              <a:buFont typeface="Courier New" panose="020B0604020202020204" pitchFamily="34" charset="0"/>
              <a:buChar char="o"/>
            </a:pPr>
            <a:r>
              <a:rPr lang="en-US">
                <a:solidFill>
                  <a:schemeClr val="tx1"/>
                </a:solidFill>
                <a:cs typeface="Arial" panose="020B0604020202020204" pitchFamily="34" charset="0"/>
              </a:rPr>
              <a:t>Students with disabilities and/or English learners</a:t>
            </a:r>
          </a:p>
          <a:p>
            <a:endParaRPr lang="en-US"/>
          </a:p>
        </p:txBody>
      </p:sp>
      <p:sp>
        <p:nvSpPr>
          <p:cNvPr id="4" name="Slide Number Placeholder 3"/>
          <p:cNvSpPr>
            <a:spLocks noGrp="1"/>
          </p:cNvSpPr>
          <p:nvPr>
            <p:ph type="sldNum" sz="quarter" idx="10"/>
          </p:nvPr>
        </p:nvSpPr>
        <p:spPr/>
        <p:txBody>
          <a:bodyPr/>
          <a:lstStyle/>
          <a:p>
            <a:fld id="{C1D7384D-02EB-4D5E-8EFA-8E250C371402}" type="slidenum">
              <a:rPr lang="en-US" smtClean="0"/>
              <a:t>8</a:t>
            </a:fld>
            <a:endParaRPr lang="en-US"/>
          </a:p>
        </p:txBody>
      </p:sp>
    </p:spTree>
    <p:extLst>
      <p:ext uri="{BB962C8B-B14F-4D97-AF65-F5344CB8AC3E}">
        <p14:creationId xmlns:p14="http://schemas.microsoft.com/office/powerpoint/2010/main" val="97110048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457177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US" b="0"/>
              <a:t>This is the district and statewide testing page in CT-SEDS in which PPTs will indicate if accommodations are needed on statewide assessments (Smarter Balanced and NGSS). As indicated by the blue arrow, PPTs can select the green box to add designated supports and accommodations specific to the Smarter Balanced Math and ELA, and NGSS if in Grades 5, 8, and 11. The 504 Module operates </a:t>
            </a:r>
            <a:r>
              <a:rPr lang="en-US"/>
              <a:t>in the</a:t>
            </a:r>
            <a:r>
              <a:rPr lang="en-US" b="0"/>
              <a:t> same</a:t>
            </a:r>
            <a:r>
              <a:rPr lang="en-US"/>
              <a:t> manner</a:t>
            </a:r>
            <a:r>
              <a:rPr lang="en-US" b="0"/>
              <a:t>. Once an IEP/504 is finalized by the IEP, designated supports and accommodations will sync with TIDE.</a:t>
            </a:r>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41162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179226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a:t>PPTs can select the Connecticut Alternate Assessment System from the CT-SEDS State-wide Testing Module. (See #1)</a:t>
            </a:r>
          </a:p>
          <a:p>
            <a:pPr marL="0" indent="0">
              <a:buNone/>
            </a:pPr>
            <a:endParaRPr lang="en-US"/>
          </a:p>
          <a:p>
            <a:pPr marL="0" indent="0">
              <a:buNone/>
            </a:pPr>
            <a:r>
              <a:rPr lang="en-US"/>
              <a:t>If YES is selected for the item “Is the student being considered to participate in the Connecticut Alternate Assessment System,” the Connecticut Alternate Assessment System Eligibility Form will pop up on the screen for completion. (See #2)</a:t>
            </a:r>
            <a:endParaRPr lang="en-US">
              <a:cs typeface="Calibri"/>
            </a:endParaRPr>
          </a:p>
          <a:p>
            <a:pPr marL="0" indent="0">
              <a:buNone/>
            </a:pPr>
            <a:endParaRPr lang="en-US"/>
          </a:p>
          <a:p>
            <a:pPr fontAlgn="auto">
              <a:spcAft>
                <a:spcPts val="0"/>
              </a:spcAft>
            </a:pPr>
            <a:r>
              <a:rPr lang="en-US"/>
              <a:t>This year, regardless of IEP status in CT-SEDS, all eligibility forms must be submitted in the DEI.</a:t>
            </a:r>
            <a:endParaRPr lang="en-US">
              <a:cs typeface="Calibri"/>
            </a:endParaRPr>
          </a:p>
          <a:p>
            <a:pPr fontAlgn="auto">
              <a:spcAft>
                <a:spcPts val="0"/>
              </a:spcAft>
            </a:pPr>
            <a:endParaRPr lang="en-US"/>
          </a:p>
          <a:p>
            <a:pPr fontAlgn="auto">
              <a:spcAft>
                <a:spcPts val="0"/>
              </a:spcAft>
            </a:pPr>
            <a:r>
              <a:rPr lang="en-US"/>
              <a:t>In the future, CSDE will pull Alt-Eligibility forms from CT-SEDS to populate TIDE. As a reminder, the Connecticut Alternate Assessment System Eligibility Form is used to determine CAAELP eligibility as well for dually identified ELs/MLs with cognitive disabilities in Grades K-12.</a:t>
            </a:r>
            <a:endParaRPr lang="en-US">
              <a:cs typeface="Calibri"/>
            </a:endParaRPr>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29779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00" kern="0" spc="0" baseline="0">
                <a:solidFill>
                  <a:srgbClr val="000000"/>
                </a:solidFill>
                <a:ea typeface="Cambria" panose="02040503050406030204" pitchFamily="18" charset="0"/>
              </a:rPr>
              <a:t>The Alternate Assessment System Early Stopping Rule (ESR) has been revised for the 2022-23 testing year and was just updated this December to include the CAAELP assessment. </a:t>
            </a:r>
          </a:p>
          <a:p>
            <a:endParaRPr lang="en-US" sz="1000" kern="0" spc="0" baseline="0">
              <a:solidFill>
                <a:srgbClr val="000000"/>
              </a:solidFill>
              <a:ea typeface="Cambria" panose="02040503050406030204" pitchFamily="18" charset="0"/>
            </a:endParaRPr>
          </a:p>
          <a:p>
            <a:r>
              <a:rPr lang="en-US" sz="1000" kern="0" spc="0" baseline="0">
                <a:solidFill>
                  <a:srgbClr val="000000"/>
                </a:solidFill>
                <a:ea typeface="Cambria" panose="02040503050406030204" pitchFamily="18" charset="0"/>
              </a:rPr>
              <a:t>The Early Stopping Rule is a process used by the CSDE to support students who are non-verbal and do not have an established observable mode of communication.</a:t>
            </a:r>
          </a:p>
          <a:p>
            <a:endParaRPr lang="en-US" sz="1000" kern="0" spc="0" baseline="0">
              <a:solidFill>
                <a:srgbClr val="000000"/>
              </a:solidFill>
              <a:ea typeface="Cambria" panose="02040503050406030204" pitchFamily="18" charset="0"/>
            </a:endParaRPr>
          </a:p>
          <a:p>
            <a:r>
              <a:rPr lang="en-US" sz="1000" kern="0" spc="0" baseline="0">
                <a:solidFill>
                  <a:srgbClr val="000000"/>
                </a:solidFill>
                <a:ea typeface="Cambria" panose="02040503050406030204" pitchFamily="18" charset="0"/>
              </a:rPr>
              <a:t>For this small group of students with these characteristics, their teachers will follow the instructions in the Early Stopping Rule document to determine eligibility. Eligibility will be determined before the start of the testing window. </a:t>
            </a:r>
          </a:p>
          <a:p>
            <a:endParaRPr lang="en-US" sz="1000" kern="0" spc="0" baseline="0">
              <a:solidFill>
                <a:srgbClr val="000000"/>
              </a:solidFill>
              <a:ea typeface="Cambria" panose="02040503050406030204" pitchFamily="18" charset="0"/>
            </a:endParaRPr>
          </a:p>
          <a:p>
            <a:r>
              <a:rPr lang="en-US" sz="1000" kern="0" spc="0" baseline="0">
                <a:solidFill>
                  <a:srgbClr val="000000"/>
                </a:solidFill>
                <a:ea typeface="Cambria" panose="02040503050406030204" pitchFamily="18" charset="0"/>
              </a:rPr>
              <a:t>In short, teachers will refer to the instructions published in the 2022-23 Connecticut Alternate Assessment System Early Stopping Rule guidelines.  They will administer three trials of the Student Response Check (SRC), included in the guidelines, by </a:t>
            </a:r>
            <a:r>
              <a:rPr lang="en-US" sz="1000" b="1" kern="0" spc="0" baseline="0">
                <a:solidFill>
                  <a:srgbClr val="000000"/>
                </a:solidFill>
                <a:ea typeface="Cambria" panose="02040503050406030204" pitchFamily="18" charset="0"/>
              </a:rPr>
              <a:t>February 1, 2023</a:t>
            </a:r>
            <a:r>
              <a:rPr lang="en-US" sz="1000" kern="0" spc="0" baseline="0">
                <a:solidFill>
                  <a:srgbClr val="000000"/>
                </a:solidFill>
                <a:ea typeface="Cambria" panose="02040503050406030204" pitchFamily="18" charset="0"/>
              </a:rPr>
              <a:t>. If the student qualifies, the teacher will complete the </a:t>
            </a:r>
            <a:r>
              <a:rPr lang="en-US" sz="1000" b="0" kern="0" spc="0" baseline="0">
                <a:solidFill>
                  <a:srgbClr val="1A72B2"/>
                </a:solidFill>
                <a:effectLst/>
                <a:ea typeface="Cambria" panose="02040503050406030204" pitchFamily="18" charset="0"/>
                <a:cs typeface="Times New Roman" panose="02020603050405020304" pitchFamily="18" charset="0"/>
              </a:rPr>
              <a:t>2022-23 Connecticut Alternate Assessment System Early Stopping Rule Request and Attestation Form (also included in the guidelines) and return it to their District Administrator for Testing (DA in TIDE). The DA will submit the form to the CSDE by </a:t>
            </a:r>
            <a:r>
              <a:rPr lang="en-US" sz="1000" b="0" u="sng" kern="0" spc="0" baseline="0">
                <a:solidFill>
                  <a:srgbClr val="1A72B2"/>
                </a:solidFill>
                <a:effectLst/>
                <a:ea typeface="Cambria" panose="02040503050406030204" pitchFamily="18" charset="0"/>
                <a:cs typeface="Times New Roman" panose="02020603050405020304" pitchFamily="18" charset="0"/>
              </a:rPr>
              <a:t>March 1, 2023</a:t>
            </a:r>
            <a:r>
              <a:rPr lang="en-US" sz="1000" b="0" kern="0" spc="0" baseline="0">
                <a:solidFill>
                  <a:srgbClr val="1A72B2"/>
                </a:solidFill>
                <a:effectLst/>
                <a:ea typeface="Cambria" panose="02040503050406030204" pitchFamily="18" charset="0"/>
                <a:cs typeface="Times New Roman" panose="02020603050405020304" pitchFamily="18" charset="0"/>
              </a:rPr>
              <a:t>, for review and approval. </a:t>
            </a:r>
          </a:p>
          <a:p>
            <a:endParaRPr lang="en-US" sz="1000" b="0" kern="0" spc="0" baseline="0">
              <a:solidFill>
                <a:srgbClr val="1A72B2"/>
              </a:solidFill>
              <a:effectLst/>
              <a:ea typeface="Cambria" panose="02040503050406030204" pitchFamily="18" charset="0"/>
              <a:cs typeface="Times New Roman" panose="02020603050405020304" pitchFamily="18" charset="0"/>
            </a:endParaRPr>
          </a:p>
          <a:p>
            <a:pPr marL="0" marR="0" algn="l">
              <a:lnSpc>
                <a:spcPct val="107000"/>
              </a:lnSpc>
              <a:spcBef>
                <a:spcPts val="0"/>
              </a:spcBef>
              <a:spcAft>
                <a:spcPts val="0"/>
              </a:spcAft>
            </a:pPr>
            <a:r>
              <a:rPr lang="en-US" sz="1000" b="0" kern="0" spc="0" baseline="0">
                <a:solidFill>
                  <a:srgbClr val="1A72B2"/>
                </a:solidFill>
                <a:effectLst/>
                <a:ea typeface="Cambria" panose="02040503050406030204" pitchFamily="18" charset="0"/>
                <a:cs typeface="Times New Roman" panose="02020603050405020304" pitchFamily="18" charset="0"/>
              </a:rPr>
              <a:t>If approved, the District Administrator will receive an email with approval. Teachers will not need to administer any portion of the alternate assessments (CTAA, CTAS, or CAAELP). Cambium Assessments will assign an ESR code to any test that applies to them (CTAA, CTAS, and CAAELP). </a:t>
            </a:r>
          </a:p>
          <a:p>
            <a:pPr marL="0" marR="0" algn="l">
              <a:lnSpc>
                <a:spcPct val="107000"/>
              </a:lnSpc>
              <a:spcBef>
                <a:spcPts val="0"/>
              </a:spcBef>
              <a:spcAft>
                <a:spcPts val="0"/>
              </a:spcAft>
            </a:pPr>
            <a:endParaRPr lang="en-US" sz="1000" b="0" kern="0" spc="0" baseline="0">
              <a:effectLst/>
              <a:ea typeface="Cambria" panose="02040503050406030204" pitchFamily="18" charset="0"/>
              <a:cs typeface="Times New Roman" panose="02020603050405020304" pitchFamily="18" charset="0"/>
            </a:endParaRPr>
          </a:p>
          <a:p>
            <a:pPr marL="0" indent="0">
              <a:buNone/>
            </a:pPr>
            <a:r>
              <a:rPr lang="en-US" sz="1000"/>
              <a:t>Typically, the students who are eligible for the Early Stopping Rule (ESR) are those students who have the most complex needs as compared to their peers with significant cognitive disabilities. Often, these students do not use oral speech, nor do they have an established communication system. They may be learning about cause and effect in order to utilize Augmentative and Alternative Communication supports. These students are not able to use objects/textures, regularized gestures, pictures, signs, etc., to communicate with consistency. Furthermore, they may have an uncertain response to sensory stimuli. The IEPs of these students often focus on medical and adaptive needs including the development of communication. </a:t>
            </a:r>
          </a:p>
          <a:p>
            <a:pPr marL="0" indent="0">
              <a:buNone/>
            </a:pPr>
            <a:endParaRPr lang="en-US" sz="1000"/>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749611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ea typeface="Cambria"/>
              </a:rPr>
              <a:t>This new alternate assessment for English Language Proficiency is for students who must</a:t>
            </a:r>
            <a:endParaRPr lang="en-US" sz="1200">
              <a:ea typeface="Cambria"/>
            </a:endParaRPr>
          </a:p>
          <a:p>
            <a:pPr marL="508000" lvl="2" indent="-285750">
              <a:buFont typeface="Arial" panose="020B0604020202020204" pitchFamily="34" charset="0"/>
              <a:buChar char="•"/>
            </a:pPr>
            <a:r>
              <a:rPr lang="en-US">
                <a:ea typeface="Cambria"/>
              </a:rPr>
              <a:t>Be identified</a:t>
            </a:r>
            <a:r>
              <a:rPr lang="en-US" sz="1200">
                <a:ea typeface="Cambria"/>
              </a:rPr>
              <a:t> as EL/ML in Grades K-12 in PSIS</a:t>
            </a:r>
          </a:p>
          <a:p>
            <a:pPr marL="508000" lvl="2" indent="-285750">
              <a:buFont typeface="Arial" panose="020B0604020202020204" pitchFamily="34" charset="0"/>
              <a:buChar char="•"/>
            </a:pPr>
            <a:r>
              <a:rPr lang="en-US" sz="1200">
                <a:ea typeface="Cambria"/>
              </a:rPr>
              <a:t>Have an active IEP reflecting significant cognitive disabilities</a:t>
            </a:r>
          </a:p>
          <a:p>
            <a:pPr marL="508000" lvl="2" indent="-285750">
              <a:buFont typeface="Arial" panose="020B0604020202020204" pitchFamily="34" charset="0"/>
              <a:buChar char="•"/>
            </a:pPr>
            <a:r>
              <a:rPr lang="en-US" sz="1200">
                <a:ea typeface="Cambria"/>
              </a:rPr>
              <a:t>Have the PPT confirm eligibility for the Alternate Assessment System using the </a:t>
            </a:r>
            <a:r>
              <a:rPr lang="en-US" sz="1200">
                <a:ea typeface="Cambria"/>
                <a:hlinkClick r:id="rId3"/>
              </a:rPr>
              <a:t>Alternate Assessment System Eligibility Form</a:t>
            </a:r>
            <a:endParaRPr lang="en-US" sz="1200">
              <a:ea typeface="Cambria"/>
            </a:endParaRPr>
          </a:p>
          <a:p>
            <a:pPr marL="222250" lvl="2" indent="0">
              <a:buFontTx/>
              <a:buNone/>
            </a:pPr>
            <a:endParaRPr lang="en-US" sz="1200">
              <a:ea typeface="Cambria" panose="02040503050406030204" pitchFamily="18" charset="0"/>
            </a:endParaRPr>
          </a:p>
          <a:p>
            <a:pPr marL="222250" lvl="2" indent="0">
              <a:buFontTx/>
              <a:buNone/>
            </a:pPr>
            <a:r>
              <a:rPr lang="en-US" sz="1200">
                <a:ea typeface="Cambria"/>
              </a:rPr>
              <a:t>Refer to the </a:t>
            </a:r>
            <a:r>
              <a:rPr lang="en-US" sz="1200">
                <a:ea typeface="Cambria"/>
                <a:hlinkClick r:id="rId4"/>
              </a:rPr>
              <a:t>Collaborative for the Alternate Assessment for English Language Proficiency (CAAELP) Participation Guidelines</a:t>
            </a:r>
            <a:r>
              <a:rPr lang="en-US" sz="1200">
                <a:ea typeface="Cambria"/>
              </a:rPr>
              <a:t> for more details.</a:t>
            </a:r>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427228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ea typeface="Cambria"/>
              </a:rPr>
              <a:t>This table describes some of the important features of the new Alternate Assessment.</a:t>
            </a:r>
            <a:endParaRPr lang="en-US"/>
          </a:p>
          <a:p>
            <a:endParaRPr lang="en-US">
              <a:ea typeface="Cambria"/>
            </a:endParaRPr>
          </a:p>
          <a:p>
            <a:endParaRPr lang="en-US"/>
          </a:p>
          <a:p>
            <a:r>
              <a:rPr lang="en-US">
                <a:cs typeface="Calibri"/>
              </a:rPr>
              <a:t>Please note that anyone with the responsibility for administering the CAAELP must access the CAAELP training which is a separate training from the CTAA and CTAS training. These individuals must also be provided a TEA user role in the TIDE system by the DA.</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036074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ea typeface="Cambria" panose="02040503050406030204" pitchFamily="18" charset="0"/>
              </a:rPr>
              <a:t>Communication, training, and resources have been provided to ELACs to share with staff. It is important to ensure the Planning and Placement Teams have information to determine eligibility for the most appropriate English language proficiency assessment for your K-12 ELs/MLs with significant cognitive disabilities.</a:t>
            </a:r>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55198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8594" eaLnBrk="1" fontAlgn="auto" hangingPunct="1">
              <a:spcBef>
                <a:spcPts val="0"/>
              </a:spcBef>
              <a:spcAft>
                <a:spcPts val="0"/>
              </a:spcAft>
              <a:defRPr/>
            </a:pPr>
            <a:r>
              <a:rPr lang="en-US" baseline="0"/>
              <a:t>The Connecticut Alternate Assessment System Eligibility Form is used </a:t>
            </a:r>
            <a:r>
              <a:rPr lang="en-US"/>
              <a:t>to determine eligibility for the Alternate Assessment</a:t>
            </a:r>
            <a:r>
              <a:rPr lang="en-US" baseline="0"/>
              <a:t> System through discussion at the Planning and Placement Team (PPT) meeting. </a:t>
            </a:r>
            <a:r>
              <a:rPr lang="en-US"/>
              <a:t>This</a:t>
            </a:r>
            <a:r>
              <a:rPr lang="en-US" baseline="0"/>
              <a:t> document is required to register students for the CTAA, the CTAS and the new CAAELP. The document may be accessed on the CSDE Comprehensive Assessment Program Portal.</a:t>
            </a:r>
            <a:r>
              <a:rPr lang="en-US"/>
              <a:t> </a:t>
            </a:r>
            <a:endParaRPr lang="en-US" baseline="0"/>
          </a:p>
          <a:p>
            <a:pPr defTabSz="478594" eaLnBrk="1" fontAlgn="auto" hangingPunct="1">
              <a:spcBef>
                <a:spcPts val="0"/>
              </a:spcBef>
              <a:spcAft>
                <a:spcPts val="0"/>
              </a:spcAft>
              <a:defRPr/>
            </a:pPr>
            <a:endParaRPr lang="en-US" baseline="0"/>
          </a:p>
          <a:p>
            <a:pPr defTabSz="478594" eaLnBrk="1" fontAlgn="auto" hangingPunct="1">
              <a:spcBef>
                <a:spcPts val="0"/>
              </a:spcBef>
              <a:spcAft>
                <a:spcPts val="0"/>
              </a:spcAft>
              <a:defRPr/>
            </a:pPr>
            <a:r>
              <a:rPr lang="en-US" baseline="0"/>
              <a:t>The eligibility form must be submitted in the Data Entry interface (DEI) on the CSDE Comprehensive Assessment Program Portal.</a:t>
            </a:r>
            <a:r>
              <a:rPr lang="en-US"/>
              <a:t> </a:t>
            </a:r>
            <a:r>
              <a:rPr lang="en-US" baseline="0"/>
              <a:t> It has been updated to include the CAAELP.</a:t>
            </a:r>
            <a:r>
              <a:rPr lang="en-US"/>
              <a:t> Remember that only educators with a TEA user role in TIDE who have passes the required Alternate Assessment System training to administer CTAA and CTAS may submit his form into the DEI.</a:t>
            </a:r>
            <a:endParaRPr lang="en-US" baseline="0">
              <a:cs typeface="Calibri"/>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298402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Included</a:t>
            </a:r>
            <a:r>
              <a:rPr lang="en-US" sz="1200" kern="1200" baseline="0">
                <a:solidFill>
                  <a:schemeClr val="tx1"/>
                </a:solidFill>
                <a:effectLst/>
                <a:latin typeface="+mn-lt"/>
                <a:ea typeface="+mn-ea"/>
                <a:cs typeface="+mn-cs"/>
              </a:rPr>
              <a:t> on this slide are resources to help support your understanding of the  purpose and eligibility for the Connecticut Alternate Assessment System.</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06233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2174"/>
            <a:ext cx="5608320" cy="4357794"/>
          </a:xfrm>
        </p:spPr>
        <p:txBody>
          <a:bodyPr>
            <a:normAutofit fontScale="85000" lnSpcReduction="20000"/>
          </a:bodyPr>
          <a:lstStyle/>
          <a:p>
            <a:pPr marL="0" indent="0">
              <a:buClr>
                <a:srgbClr val="FFFFFF"/>
              </a:buClr>
              <a:buFontTx/>
              <a:buNone/>
            </a:pPr>
            <a:r>
              <a:rPr lang="en-US" sz="1200">
                <a:cs typeface="Arial"/>
              </a:rPr>
              <a:t>What is new this year?</a:t>
            </a:r>
          </a:p>
          <a:p>
            <a:pPr marL="171450" indent="-171450">
              <a:buClr>
                <a:srgbClr val="FFFFFF"/>
              </a:buClr>
              <a:buFontTx/>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The integration of CT SEDS with the TIDE System is a big advance this year.  More information on this transition is in forthcoming slides.  The plan is that in the future, all data from CT SEDS is pushed over to TIDE but for this year, there is somewhat of a segmented approach only allowing for transfer of finalized IEP and 504 plans.   </a:t>
            </a:r>
          </a:p>
          <a:p>
            <a:pPr marL="171450" indent="-171450">
              <a:buClr>
                <a:srgbClr val="FFFFFF"/>
              </a:buClr>
              <a:buFont typeface="Arial" panose="020B0604020202020204" pitchFamily="34" charset="0"/>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We have a new assessment, the CAAELP.  This is an ELP ALT test that is administered in the Cambium environment.  More information on this transition is also coming in forthcoming slides.  This testing window is from February 1 to March 31.  Normally, we have not intermingled ELP testing with this workshop but since we are using the Cambium systems to deliver this, it is why we are looping you also into this.  You will be working with your ELAC, English Language Assessment Coordinator, to administer this.  </a:t>
            </a:r>
          </a:p>
          <a:p>
            <a:pPr marL="0" indent="0">
              <a:buClr>
                <a:srgbClr val="FFFFFF"/>
              </a:buClr>
              <a:buFont typeface="Arial" panose="020B0604020202020204" pitchFamily="34" charset="0"/>
              <a:buNone/>
            </a:pPr>
            <a:endParaRPr lang="en-US" sz="1200">
              <a:cs typeface="Arial"/>
            </a:endParaRPr>
          </a:p>
          <a:p>
            <a:pPr marL="171450" indent="-171450">
              <a:buClr>
                <a:srgbClr val="FFFFFF"/>
              </a:buClr>
              <a:buFont typeface="Arial" panose="020B0604020202020204" pitchFamily="34" charset="0"/>
              <a:buChar char="•"/>
            </a:pPr>
            <a:r>
              <a:rPr lang="en-US" sz="1200">
                <a:cs typeface="Arial"/>
              </a:rPr>
              <a:t>Accountability reporting is back 100 percent.  </a:t>
            </a:r>
          </a:p>
          <a:p>
            <a:pPr marL="0" indent="0">
              <a:buClr>
                <a:srgbClr val="FFFFFF"/>
              </a:buClr>
              <a:buFont typeface="Arial" panose="020B0604020202020204" pitchFamily="34" charset="0"/>
              <a:buNone/>
            </a:pPr>
            <a:endParaRPr lang="en-US" sz="1200">
              <a:cs typeface="Arial"/>
            </a:endParaRPr>
          </a:p>
          <a:p>
            <a:pPr marL="171450" indent="-171450">
              <a:buClr>
                <a:srgbClr val="FFFFFF"/>
              </a:buClr>
              <a:buFont typeface="Arial" panose="020B0604020202020204" pitchFamily="34" charset="0"/>
              <a:buChar char="•"/>
            </a:pPr>
            <a:r>
              <a:rPr lang="en-US" sz="1200">
                <a:cs typeface="Arial"/>
              </a:rPr>
              <a:t>The ESR is a new streamlined and more efficient process.  There  has been information distributed in the student assessment news as well as previous communication.  More information on the effort is in this slide deck.   </a:t>
            </a:r>
          </a:p>
          <a:p>
            <a:pPr marL="171450" indent="-171450">
              <a:buClr>
                <a:srgbClr val="FFFFFF"/>
              </a:buClr>
              <a:buFont typeface="Arial" panose="020B0604020202020204" pitchFamily="34" charset="0"/>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We have a new Teacher Training Slide Deck.  This has been requested for many years.  This will be sent to you in the next week or so.    </a:t>
            </a:r>
          </a:p>
          <a:p>
            <a:pPr marL="171450" indent="-171450">
              <a:buClr>
                <a:srgbClr val="FFFFFF"/>
              </a:buClr>
              <a:buFont typeface="Arial" panose="020B0604020202020204" pitchFamily="34" charset="0"/>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We have new Test Administrator manuals for Smarter, Science and CTAA and Test Coordinator Manuals. Hard copies will be delivered by the end of this month.    </a:t>
            </a:r>
          </a:p>
          <a:p>
            <a:pPr marL="171450" indent="-171450">
              <a:buClr>
                <a:srgbClr val="FFFFFF"/>
              </a:buClr>
              <a:buFont typeface="Arial" panose="020B0604020202020204" pitchFamily="34" charset="0"/>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The Science test is now a full CAT and not a Linear on the Fly (LOFT) test design anymore.  The new CAT will improve the efficiency of testing.  The tests will still be equivalent across years</a:t>
            </a:r>
            <a:r>
              <a:rPr lang="en-US">
                <a:cs typeface="Arial"/>
              </a:rPr>
              <a:t>, </a:t>
            </a:r>
            <a:r>
              <a:rPr lang="en-US" sz="1200">
                <a:cs typeface="Arial"/>
              </a:rPr>
              <a:t>but the testing will now just be a CAT.  </a:t>
            </a:r>
          </a:p>
          <a:p>
            <a:pPr marL="171450" indent="-171450">
              <a:buClr>
                <a:srgbClr val="FFFFFF"/>
              </a:buClr>
              <a:buFont typeface="Arial" panose="020B0604020202020204" pitchFamily="34" charset="0"/>
              <a:buChar char="•"/>
            </a:pPr>
            <a:endParaRPr lang="en-US" sz="1200">
              <a:cs typeface="Arial"/>
            </a:endParaRPr>
          </a:p>
          <a:p>
            <a:pPr marL="171450" indent="-171450">
              <a:buClr>
                <a:srgbClr val="FFFFFF"/>
              </a:buClr>
              <a:buFont typeface="Arial" panose="020B0604020202020204" pitchFamily="34" charset="0"/>
              <a:buChar char="•"/>
            </a:pPr>
            <a:r>
              <a:rPr lang="en-US" sz="1200">
                <a:cs typeface="Arial"/>
              </a:rPr>
              <a:t>There is a new secure browser as has always been the case every school year.  Cambium will address the details of the browser in their forthcoming section.  </a:t>
            </a:r>
          </a:p>
          <a:p>
            <a:pPr>
              <a:buClr>
                <a:srgbClr val="FFFFFF"/>
              </a:buClr>
            </a:pPr>
            <a:endParaRPr lang="en-US">
              <a:cs typeface="Calibri" panose="020F0502020204030204"/>
            </a:endParaRPr>
          </a:p>
        </p:txBody>
      </p:sp>
      <p:sp>
        <p:nvSpPr>
          <p:cNvPr id="4" name="Slide Number Placeholder 3"/>
          <p:cNvSpPr>
            <a:spLocks noGrp="1"/>
          </p:cNvSpPr>
          <p:nvPr>
            <p:ph type="sldNum" sz="quarter" idx="10"/>
          </p:nvPr>
        </p:nvSpPr>
        <p:spPr/>
        <p:txBody>
          <a:bodyPr/>
          <a:lstStyle/>
          <a:p>
            <a:fld id="{C1D7384D-02EB-4D5E-8EFA-8E250C371402}" type="slidenum">
              <a:rPr lang="en-US" smtClean="0"/>
              <a:t>9</a:t>
            </a:fld>
            <a:endParaRPr lang="en-US"/>
          </a:p>
        </p:txBody>
      </p:sp>
    </p:spTree>
    <p:extLst>
      <p:ext uri="{BB962C8B-B14F-4D97-AF65-F5344CB8AC3E}">
        <p14:creationId xmlns:p14="http://schemas.microsoft.com/office/powerpoint/2010/main" val="371578004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050"/>
              <a:t>This is a comparison betwee</a:t>
            </a:r>
            <a:r>
              <a:rPr lang="en-US" sz="1050" baseline="0"/>
              <a:t>n the CTAA for Math and ELA and the Connecticut Alternate Science (CTAS).</a:t>
            </a:r>
          </a:p>
          <a:p>
            <a:endParaRPr lang="en-US" sz="1050" baseline="0"/>
          </a:p>
          <a:p>
            <a:pPr marL="0">
              <a:tabLst>
                <a:tab pos="228600" algn="l"/>
              </a:tabLst>
            </a:pPr>
            <a:r>
              <a:rPr lang="en-US" sz="1050" baseline="0"/>
              <a:t>The CTAA is</a:t>
            </a:r>
            <a:r>
              <a:rPr lang="en-US" sz="1050">
                <a:cs typeface="Arial" panose="020B0604020202020204" pitchFamily="34" charset="0"/>
              </a:rPr>
              <a:t> aligned to the Connecticut Core Standards for math and English language arts for eligible students with significant cognitive disabilities in Grades 3-8 and 11.</a:t>
            </a:r>
          </a:p>
          <a:p>
            <a:pPr marL="171450" indent="-171450">
              <a:buFont typeface="Arial" panose="020B0604020202020204" pitchFamily="34" charset="0"/>
              <a:buChar char="•"/>
              <a:tabLst>
                <a:tab pos="228600" algn="l"/>
              </a:tabLst>
            </a:pPr>
            <a:r>
              <a:rPr lang="en-US" sz="1050">
                <a:cs typeface="Arial" panose="020B0604020202020204" pitchFamily="34" charset="0"/>
              </a:rPr>
              <a:t>It is a secure test accessed via an online platform during</a:t>
            </a:r>
            <a:r>
              <a:rPr lang="en-US" sz="1050" baseline="0">
                <a:cs typeface="Arial" panose="020B0604020202020204" pitchFamily="34" charset="0"/>
              </a:rPr>
              <a:t> March 28-June 3, 2022.</a:t>
            </a:r>
          </a:p>
          <a:p>
            <a:pPr marL="171450" indent="-171450">
              <a:buFont typeface="Arial" panose="020B0604020202020204" pitchFamily="34" charset="0"/>
              <a:buChar char="•"/>
              <a:tabLst>
                <a:tab pos="228600" algn="l"/>
              </a:tabLst>
            </a:pPr>
            <a:r>
              <a:rPr lang="en-US" sz="1050" baseline="0">
                <a:cs typeface="Arial" panose="020B0604020202020204" pitchFamily="34" charset="0"/>
              </a:rPr>
              <a:t>It </a:t>
            </a:r>
            <a:r>
              <a:rPr lang="en-US" sz="1050">
                <a:cs typeface="Arial" panose="020B0604020202020204" pitchFamily="34" charset="0"/>
              </a:rPr>
              <a:t>is designed to promote maximum student access while maintaining the integrity of the constructs being assessed</a:t>
            </a:r>
          </a:p>
          <a:p>
            <a:pPr marL="171450" indent="-171450">
              <a:buFont typeface="Arial" panose="020B0604020202020204" pitchFamily="34" charset="0"/>
              <a:buChar char="•"/>
              <a:tabLst>
                <a:tab pos="228600" algn="l"/>
              </a:tabLst>
            </a:pPr>
            <a:r>
              <a:rPr lang="en-US" sz="1050">
                <a:cs typeface="Arial" panose="020B0604020202020204" pitchFamily="34" charset="0"/>
              </a:rPr>
              <a:t>It incorporates optimal testing conditions that must be provided to all students who take the test (i.e., 1:1 test setting)</a:t>
            </a:r>
          </a:p>
          <a:p>
            <a:pPr marL="171450" indent="-171450">
              <a:buFont typeface="Arial" panose="020B0604020202020204" pitchFamily="34" charset="0"/>
              <a:buChar char="•"/>
              <a:tabLst>
                <a:tab pos="228600" algn="l"/>
              </a:tabLst>
            </a:pPr>
            <a:r>
              <a:rPr lang="en-US" sz="1050">
                <a:cs typeface="Arial" panose="020B0604020202020204" pitchFamily="34" charset="0"/>
              </a:rPr>
              <a:t>accessibility features that must be provided to students as needed (i.e., human reader, scribe).</a:t>
            </a:r>
          </a:p>
          <a:p>
            <a:pPr marL="0">
              <a:tabLst>
                <a:tab pos="228600" algn="l"/>
              </a:tabLst>
            </a:pPr>
            <a:r>
              <a:rPr lang="en-US" sz="1050">
                <a:cs typeface="Arial" panose="020B0604020202020204" pitchFamily="34" charset="0"/>
              </a:rPr>
              <a:t>CTAS: </a:t>
            </a:r>
            <a:r>
              <a:rPr lang="en-US" sz="105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050"/>
              <a:t> </a:t>
            </a:r>
          </a:p>
          <a:p>
            <a:pPr marL="0" indent="0">
              <a:buNone/>
            </a:pPr>
            <a:r>
              <a:rPr lang="en-US" sz="1050"/>
              <a:t>The Resource Packets are to be used in conjunction with the Performance Tasks. They include materials that will be presented to the student when referenced by the teacher script in the Performance Task. </a:t>
            </a:r>
          </a:p>
          <a:p>
            <a:pPr marL="0" indent="0">
              <a:buNone/>
            </a:pPr>
            <a:r>
              <a:rPr lang="en-US" sz="1050"/>
              <a:t> </a:t>
            </a:r>
          </a:p>
          <a:p>
            <a:pPr marL="0" indent="0">
              <a:buNone/>
            </a:pPr>
            <a:r>
              <a:rPr lang="en-US" sz="105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28–June 3, 2022. </a:t>
            </a:r>
          </a:p>
          <a:p>
            <a:pPr marL="0">
              <a:lnSpc>
                <a:spcPct val="120000"/>
              </a:lnSpc>
              <a:spcBef>
                <a:spcPts val="600"/>
              </a:spcBef>
              <a:tabLst>
                <a:tab pos="228600" algn="l"/>
              </a:tabLst>
            </a:pPr>
            <a:endParaRPr lang="en-US" sz="1200">
              <a:latin typeface="Arial" panose="020B0604020202020204" pitchFamily="34" charset="0"/>
              <a:cs typeface="Arial" panose="020B0604020202020204" pitchFamily="34" charset="0"/>
            </a:endParaRPr>
          </a:p>
          <a:p>
            <a:pPr marL="0" indent="0" fontAlgn="auto">
              <a:spcAft>
                <a:spcPts val="0"/>
              </a:spcAft>
              <a:buFont typeface="Arial" panose="020B0604020202020204" pitchFamily="34" charset="0"/>
              <a:buNone/>
            </a:pPr>
            <a:endParaRPr lang="en-US" sz="80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083479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indent="0">
              <a:lnSpc>
                <a:spcPct val="100000"/>
              </a:lnSpc>
              <a:spcBef>
                <a:spcPts val="0"/>
              </a:spcBef>
              <a:spcAft>
                <a:spcPts val="0"/>
              </a:spcAft>
              <a:buNone/>
            </a:pPr>
            <a:r>
              <a:rPr lang="en-US" sz="1050">
                <a:cs typeface="Arial" panose="020B0604020202020204" pitchFamily="34" charset="0"/>
              </a:rPr>
              <a:t>Each grade-specific CTAS set contains:</a:t>
            </a:r>
          </a:p>
          <a:p>
            <a:pPr marL="457200" lvl="1">
              <a:lnSpc>
                <a:spcPct val="100000"/>
              </a:lnSpc>
              <a:spcBef>
                <a:spcPts val="0"/>
              </a:spcBef>
              <a:spcAft>
                <a:spcPts val="0"/>
              </a:spcAft>
            </a:pPr>
            <a:r>
              <a:rPr lang="en-US" sz="1050" b="1">
                <a:cs typeface="Arial" panose="020B0604020202020204" pitchFamily="34" charset="0"/>
              </a:rPr>
              <a:t>Performance Tasks</a:t>
            </a:r>
            <a:r>
              <a:rPr lang="en-US" sz="1050">
                <a:cs typeface="Arial" panose="020B0604020202020204" pitchFamily="34" charset="0"/>
              </a:rPr>
              <a:t>, which include:</a:t>
            </a:r>
          </a:p>
          <a:p>
            <a:pPr marL="914400" lvl="3">
              <a:lnSpc>
                <a:spcPct val="100000"/>
              </a:lnSpc>
              <a:spcBef>
                <a:spcPts val="0"/>
              </a:spcBef>
              <a:spcAft>
                <a:spcPts val="0"/>
              </a:spcAft>
              <a:buFont typeface="Courier New" panose="02070309020205020404" pitchFamily="49" charset="0"/>
              <a:buChar char="o"/>
            </a:pPr>
            <a:r>
              <a:rPr lang="en-US" sz="1050">
                <a:cs typeface="Arial" panose="020B0604020202020204" pitchFamily="34" charset="0"/>
              </a:rPr>
              <a:t>a guiding question and a general overview of the task</a:t>
            </a:r>
          </a:p>
          <a:p>
            <a:pPr marL="914400" lvl="3">
              <a:lnSpc>
                <a:spcPct val="100000"/>
              </a:lnSpc>
              <a:spcBef>
                <a:spcPts val="0"/>
              </a:spcBef>
              <a:spcAft>
                <a:spcPts val="0"/>
              </a:spcAft>
              <a:buFont typeface="Courier New" panose="02070309020205020404" pitchFamily="49" charset="0"/>
              <a:buChar char="o"/>
            </a:pPr>
            <a:r>
              <a:rPr lang="en-US" sz="1050">
                <a:cs typeface="Arial" panose="020B0604020202020204" pitchFamily="34" charset="0"/>
              </a:rPr>
              <a:t>a list of materials needed</a:t>
            </a:r>
          </a:p>
          <a:p>
            <a:pPr marL="914400" lvl="3">
              <a:lnSpc>
                <a:spcPct val="100000"/>
              </a:lnSpc>
              <a:spcBef>
                <a:spcPts val="0"/>
              </a:spcBef>
              <a:spcAft>
                <a:spcPts val="0"/>
              </a:spcAft>
              <a:buFont typeface="Courier New" panose="02070309020205020404" pitchFamily="49" charset="0"/>
              <a:buChar char="o"/>
            </a:pPr>
            <a:r>
              <a:rPr lang="en-US" sz="1050">
                <a:cs typeface="Arial" panose="020B0604020202020204" pitchFamily="34" charset="0"/>
              </a:rPr>
              <a:t>instructions for preparing materials</a:t>
            </a:r>
          </a:p>
          <a:p>
            <a:pPr marL="914400" lvl="3">
              <a:lnSpc>
                <a:spcPct val="100000"/>
              </a:lnSpc>
              <a:spcBef>
                <a:spcPts val="0"/>
              </a:spcBef>
              <a:spcAft>
                <a:spcPts val="0"/>
              </a:spcAft>
              <a:buFont typeface="Courier New" panose="02070309020205020404" pitchFamily="49" charset="0"/>
              <a:buChar char="o"/>
            </a:pPr>
            <a:r>
              <a:rPr lang="en-US" sz="1050">
                <a:cs typeface="Arial" panose="020B0604020202020204" pitchFamily="34" charset="0"/>
              </a:rPr>
              <a:t>step-by-step activities with built-in script and scaffolding for TEAs</a:t>
            </a:r>
          </a:p>
          <a:p>
            <a:pPr marL="914400" lvl="3">
              <a:lnSpc>
                <a:spcPct val="100000"/>
              </a:lnSpc>
              <a:spcBef>
                <a:spcPts val="0"/>
              </a:spcBef>
              <a:spcAft>
                <a:spcPts val="0"/>
              </a:spcAft>
              <a:buFont typeface="Courier New" panose="02070309020205020404" pitchFamily="49" charset="0"/>
              <a:buChar char="o"/>
            </a:pPr>
            <a:r>
              <a:rPr lang="en-US" sz="1050">
                <a:cs typeface="Arial" panose="020B0604020202020204" pitchFamily="34" charset="0"/>
              </a:rPr>
              <a:t>scoring guidance</a:t>
            </a:r>
          </a:p>
          <a:p>
            <a:pPr marL="457200" lvl="1">
              <a:lnSpc>
                <a:spcPct val="100000"/>
              </a:lnSpc>
              <a:spcBef>
                <a:spcPts val="0"/>
              </a:spcBef>
              <a:spcAft>
                <a:spcPts val="0"/>
              </a:spcAft>
            </a:pPr>
            <a:r>
              <a:rPr lang="en-US" sz="1050" b="1">
                <a:cs typeface="Arial" panose="020B0604020202020204" pitchFamily="34" charset="0"/>
              </a:rPr>
              <a:t>Resource Packets</a:t>
            </a:r>
            <a:r>
              <a:rPr lang="en-US" sz="1050">
                <a:cs typeface="Arial" panose="020B0604020202020204" pitchFamily="34" charset="0"/>
              </a:rPr>
              <a:t>, which are specific to each Performance Task, and include required materials such as posters, graphs, sentence strips</a:t>
            </a:r>
          </a:p>
          <a:p>
            <a:pPr marL="457200" lvl="1">
              <a:lnSpc>
                <a:spcPct val="100000"/>
              </a:lnSpc>
              <a:spcBef>
                <a:spcPts val="0"/>
              </a:spcBef>
              <a:spcAft>
                <a:spcPts val="0"/>
              </a:spcAft>
            </a:pPr>
            <a:r>
              <a:rPr lang="en-US" sz="1050" b="1">
                <a:cs typeface="Arial" panose="020B0604020202020204" pitchFamily="34" charset="0"/>
              </a:rPr>
              <a:t>Student Score Worksheet</a:t>
            </a:r>
            <a:r>
              <a:rPr lang="en-US" sz="1050">
                <a:cs typeface="Arial" panose="020B0604020202020204" pitchFamily="34" charset="0"/>
              </a:rPr>
              <a:t>, which is to be completed in hardcopy and then submitted through the Data Entry Interface (DEI) during the testing window of March 27-June 2, 2023</a:t>
            </a:r>
          </a:p>
          <a:p>
            <a:pPr marL="0" indent="0">
              <a:buNone/>
            </a:pPr>
            <a:endParaRPr lang="en-US" sz="1050"/>
          </a:p>
          <a:p>
            <a:pPr marL="0" indent="0">
              <a:buNone/>
            </a:pPr>
            <a:r>
              <a:rPr lang="en-US" sz="1050"/>
              <a:t>Each Storyline includes a Performance Task at each assessed grade level with a series of assessment activities. Each activity provides a coherent sequence of instruction for the TEA on how to assess student performance associated with each Core Extension. The TEA assesses the eligible students on provided Performance Tasks using provided Resource Packet materials. The TEA rates the student’s performance on each activity using a 0–2 scale and provided scoring guidance. Supports include the use of communication devices and assistive technology or accommodations as described in the student’s Individualized Education Program (IEP). </a:t>
            </a:r>
          </a:p>
          <a:p>
            <a:pPr marL="0" indent="0">
              <a:buNone/>
            </a:pPr>
            <a:r>
              <a:rPr lang="en-US" sz="1050"/>
              <a:t> </a:t>
            </a:r>
          </a:p>
          <a:p>
            <a:pPr marL="0" indent="0">
              <a:buNone/>
            </a:pPr>
            <a:r>
              <a:rPr lang="en-US" sz="1050"/>
              <a:t>The Resource Packets are to be used in conjunction with the Performance Tasks. They include materials that will be presented to the student when referenced by the teacher script in the Performance Task. </a:t>
            </a:r>
          </a:p>
          <a:p>
            <a:pPr marL="0" indent="0">
              <a:buNone/>
            </a:pPr>
            <a:r>
              <a:rPr lang="en-US" sz="1050"/>
              <a:t> </a:t>
            </a:r>
          </a:p>
          <a:p>
            <a:pPr marL="0" indent="0">
              <a:buNone/>
            </a:pPr>
            <a:r>
              <a:rPr lang="en-US" sz="1050"/>
              <a:t>As TEAs administer each Performance Task, a paper copy of the Student Score Worksheet should be completed to record student ratings. After the CTAS is fully administered, TEAs will enter the ratings recorded on the Student Score Worksheet in the Data Entry Interface (DEI) during the testing window of March 27- June 2, 2023.</a:t>
            </a:r>
          </a:p>
          <a:p>
            <a:pPr marL="0" indent="0">
              <a:buNone/>
            </a:pPr>
            <a:endParaRPr lang="en-US" sz="14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5775348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9510426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mn-lt"/>
              </a:rPr>
              <a:t> </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5531610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3475" y="630238"/>
            <a:ext cx="4721225" cy="3540125"/>
          </a:xfrm>
        </p:spPr>
      </p:sp>
      <p:sp>
        <p:nvSpPr>
          <p:cNvPr id="3" name="Notes Placeholder 2"/>
          <p:cNvSpPr>
            <a:spLocks noGrp="1"/>
          </p:cNvSpPr>
          <p:nvPr>
            <p:ph type="body" idx="1"/>
          </p:nvPr>
        </p:nvSpPr>
        <p:spPr/>
        <p:txBody>
          <a:bodyPr>
            <a:noAutofit/>
          </a:bodyPr>
          <a:lstStyle/>
          <a:p>
            <a:pPr>
              <a:defRPr/>
            </a:pPr>
            <a:r>
              <a:rPr lang="en-US" sz="1050"/>
              <a:t>Teachers Administering the Alternate (TEAs) are intricately involved in all aspects of the selection and supervision of the Connecticut Alternate Assessment and the Alternate Science. The Connecticut Alternate Assessment System Training requirements provide for high-quality standardized administration ensuring appropriate interpretations for results about what students with significant cognitive disabilities know and can do. </a:t>
            </a:r>
          </a:p>
          <a:p>
            <a:endParaRPr lang="en-US" sz="1050"/>
          </a:p>
          <a:p>
            <a:r>
              <a:rPr lang="en-US" sz="1050"/>
              <a:t>All teachers who will be administering the alternate assessments (CTAA and CTAS) must be trained via the online course regardless of previous</a:t>
            </a:r>
            <a:r>
              <a:rPr lang="en-US" sz="1050" baseline="0"/>
              <a:t> training status. This training is required each school year. Once training and the embedded quiz is passed the TEA will have permission to;</a:t>
            </a:r>
            <a:endParaRPr lang="en-US" sz="1050" baseline="0">
              <a:cs typeface="Calibri"/>
            </a:endParaRPr>
          </a:p>
          <a:p>
            <a:pPr marL="285750" indent="-285750">
              <a:buFont typeface="Arial" panose="020B0604020202020204" pitchFamily="34" charset="0"/>
              <a:buChar char="•"/>
            </a:pPr>
            <a:r>
              <a:rPr lang="en-US" sz="1050"/>
              <a:t>Submit the Connecticut Alternate Assessment System Eligibility Form into the DEI;</a:t>
            </a:r>
            <a:endParaRPr lang="en-US" sz="1050">
              <a:cs typeface="Calibri"/>
            </a:endParaRPr>
          </a:p>
          <a:p>
            <a:pPr marL="285750" indent="-285750">
              <a:buFont typeface="Arial" panose="020B0604020202020204" pitchFamily="34" charset="0"/>
              <a:buChar char="•"/>
            </a:pPr>
            <a:r>
              <a:rPr lang="en-US" sz="1050"/>
              <a:t>Submit the CTAS</a:t>
            </a:r>
            <a:r>
              <a:rPr lang="en-US" sz="1050" baseline="0"/>
              <a:t> Student Score Worksheet for students in Grades 5, 8, or 11;</a:t>
            </a:r>
            <a:endParaRPr lang="en-US" sz="1050">
              <a:cs typeface="Calibri"/>
            </a:endParaRPr>
          </a:p>
          <a:p>
            <a:pPr marL="285750" indent="-285750">
              <a:buFont typeface="Arial" panose="020B0604020202020204" pitchFamily="34" charset="0"/>
              <a:buChar char="•"/>
            </a:pPr>
            <a:r>
              <a:rPr lang="en-US" sz="1050"/>
              <a:t>Access the required</a:t>
            </a:r>
            <a:r>
              <a:rPr lang="en-US" sz="1050" baseline="0"/>
              <a:t> secure test materials for the CTAA;</a:t>
            </a:r>
            <a:endParaRPr lang="en-US" sz="1050">
              <a:cs typeface="Calibri"/>
            </a:endParaRPr>
          </a:p>
          <a:p>
            <a:pPr marL="285750" indent="-285750">
              <a:buFont typeface="Arial" panose="020B0604020202020204" pitchFamily="34" charset="0"/>
              <a:buChar char="•"/>
            </a:pPr>
            <a:r>
              <a:rPr lang="en-US" sz="1050"/>
              <a:t>Administer the CTAA and CTAS assessments. </a:t>
            </a:r>
            <a:endParaRPr lang="en-US" sz="1050">
              <a:cs typeface="Calibri"/>
            </a:endParaRPr>
          </a:p>
          <a:p>
            <a:endParaRPr lang="en-US" sz="1050"/>
          </a:p>
          <a:p>
            <a:endParaRPr lang="en-US" sz="1050"/>
          </a:p>
          <a:p>
            <a:r>
              <a:rPr lang="en-US" sz="1050"/>
              <a:t>District</a:t>
            </a:r>
            <a:r>
              <a:rPr lang="en-US" sz="1050" baseline="0"/>
              <a:t> Administrators are responsible for the following tasks:</a:t>
            </a:r>
            <a:endParaRPr lang="en-US" sz="1050" baseline="0">
              <a:cs typeface="Calibri"/>
            </a:endParaRPr>
          </a:p>
          <a:p>
            <a:pPr marL="342900" indent="-342900">
              <a:buAutoNum type="arabicPeriod"/>
            </a:pPr>
            <a:r>
              <a:rPr lang="en-US" sz="1050" baseline="0"/>
              <a:t>Determine who will be administering an Alternate Assessment during the 2022-23 school year.</a:t>
            </a:r>
            <a:endParaRPr lang="en-US" sz="1050" baseline="0">
              <a:cs typeface="Calibri"/>
            </a:endParaRPr>
          </a:p>
          <a:p>
            <a:pPr marL="342900" indent="-342900">
              <a:buAutoNum type="arabicPeriod"/>
            </a:pPr>
            <a:r>
              <a:rPr lang="en-US" sz="1050" baseline="0"/>
              <a:t>Verify that the teacher has a TEA User Role in TIDE. Update, add, and delete accounts as appropriate.</a:t>
            </a:r>
            <a:endParaRPr lang="en-US" sz="1050" baseline="0">
              <a:cs typeface="Calibri"/>
            </a:endParaRPr>
          </a:p>
          <a:p>
            <a:pPr marL="342900" indent="-342900">
              <a:buAutoNum type="arabicPeriod"/>
            </a:pPr>
            <a:r>
              <a:rPr lang="en-US" sz="1050" baseline="0"/>
              <a:t>Communicate details regarding the required online training with your TEAs. Share the </a:t>
            </a:r>
            <a:r>
              <a:rPr lang="en-US" sz="1050" b="1" baseline="0"/>
              <a:t>Overview for Teachers Administering the Alternate </a:t>
            </a:r>
            <a:r>
              <a:rPr lang="en-US" sz="1050" b="0" baseline="0"/>
              <a:t>resource referenced on this slide.</a:t>
            </a:r>
            <a:endParaRPr lang="en-US" sz="1050" b="1" baseline="0"/>
          </a:p>
          <a:p>
            <a:pPr marL="342900" indent="-342900">
              <a:buAutoNum type="arabicPeriod"/>
            </a:pPr>
            <a:r>
              <a:rPr lang="en-US" sz="1050" baseline="0"/>
              <a:t>Verify that all TEAs complete and pass the quiz. Those with passing scores will have their Trained Status activated to Y (Yes) in TIDE.</a:t>
            </a:r>
            <a:r>
              <a:rPr lang="en-US" sz="1050"/>
              <a:t> Note: the CAAELP training is separate and does not sync with TIDE.</a:t>
            </a:r>
            <a:endParaRPr lang="en-US" sz="1050" baseline="0">
              <a:cs typeface="Calibri"/>
            </a:endParaRPr>
          </a:p>
          <a:p>
            <a:pPr marL="0" indent="0">
              <a:buNone/>
            </a:pPr>
            <a:endParaRPr lang="en-US" sz="1050"/>
          </a:p>
          <a:p>
            <a:pPr marL="0" indent="0">
              <a:buNone/>
            </a:pPr>
            <a:r>
              <a:rPr lang="en-US" sz="1050"/>
              <a:t>Review the resources</a:t>
            </a:r>
            <a:r>
              <a:rPr lang="en-US" sz="1050" baseline="0"/>
              <a:t> included on this slide for more information.</a:t>
            </a:r>
            <a:endParaRPr lang="en-US" sz="1050">
              <a:cs typeface="Calibri"/>
            </a:endParaRPr>
          </a:p>
          <a:p>
            <a:endParaRPr lang="en-US" sz="150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CBD035E-0397-476E-9A02-1A69852AFC9A}"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373266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a:t>
            </a:r>
            <a:r>
              <a:rPr lang="en-US" b="1"/>
              <a:t> required </a:t>
            </a:r>
            <a:r>
              <a:rPr lang="en-US"/>
              <a:t>Connecticut Alternate Assessment (CTAA) Directions for Test Administration (DTAs) are secure testing materials and may be accessed ONLY by users </a:t>
            </a:r>
            <a:r>
              <a:rPr lang="en-US" b="0"/>
              <a:t>with a TEA or DA </a:t>
            </a:r>
            <a:r>
              <a:rPr lang="en-US"/>
              <a:t>role in the Test Information Distribution Engine (TIDE). </a:t>
            </a:r>
          </a:p>
          <a:p>
            <a:endParaRPr lang="en-US"/>
          </a:p>
          <a:p>
            <a:r>
              <a:rPr lang="en-US"/>
              <a:t>These grade-specific DTAs are required for test administration. Teachers should also use the Connecticut Alternate Assessment Test Administration Manual: </a:t>
            </a:r>
            <a:r>
              <a:rPr lang="en-US">
                <a:hlinkClick r:id="rId3"/>
              </a:rPr>
              <a:t>CTAA Test Administration Manual (TAM) (cambiumast.com)</a:t>
            </a:r>
            <a:r>
              <a:rPr lang="en-US"/>
              <a:t> prior to and during testing.</a:t>
            </a:r>
          </a:p>
          <a:p>
            <a:endParaRPr lang="en-US"/>
          </a:p>
          <a:p>
            <a:r>
              <a:rPr lang="en-US"/>
              <a:t>Additionally, secure PDFs of each grade and subject CTAA is available as an accommodation particularly for students who require the use of an eye gaze board or other communication supports.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33211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DAs can</a:t>
            </a:r>
            <a:r>
              <a:rPr lang="en-US" baseline="0"/>
              <a:t> create a roster in TIDE to confirm those TEAs who have been trained. We have highlighted the steps in this slide. If a teacher indicates that they completed the training and passed the quiz, but do not have access to the Connecticut Alternate Assessment System Eligibility Form or other Alternate Assessment Systems, verify their TIDE User Role. Only TEA user roles will provide teachers access to the Alternate Assessment systems.</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0070552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District</a:t>
            </a:r>
            <a:r>
              <a:rPr lang="en-US" sz="1200" kern="1200" baseline="0">
                <a:solidFill>
                  <a:schemeClr val="tx1"/>
                </a:solidFill>
                <a:effectLst/>
                <a:latin typeface="+mn-lt"/>
                <a:ea typeface="+mn-ea"/>
                <a:cs typeface="+mn-cs"/>
              </a:rPr>
              <a:t> Administrators may monitor the completion of CT Alternate Assessment Eligibility Form through the Plan and Manage Testing drop-down menu in the Administering Test portion of TIDE.</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7E0F-5A19-6D48-97F0-7EDA4B9641F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748895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AD9C9B-24D6-44DC-A3B7-3E9F9185F237}"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1910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5305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4065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6156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1/25/2023</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78885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75820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7017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1199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8845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03625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093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9231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1" y="762000"/>
            <a:ext cx="6856214"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577507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2232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474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31657398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19773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306092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8464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49640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6644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611502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27064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CF16-AA14-3B2A-900E-3272502C070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96618C-605A-7E3D-DBB2-99F3C0954654}"/>
              </a:ext>
            </a:extLst>
          </p:cNvPr>
          <p:cNvSpPr>
            <a:spLocks noGrp="1"/>
          </p:cNvSpPr>
          <p:nvPr>
            <p:ph type="dt" sz="half" idx="10"/>
          </p:nvPr>
        </p:nvSpPr>
        <p:spPr/>
        <p:txBody>
          <a:bodyPr/>
          <a:lstStyle/>
          <a:p>
            <a:fld id="{5586B75A-687E-405C-8A0B-8D00578BA2C3}" type="datetimeFigureOut">
              <a:rPr lang="en-US" smtClean="0"/>
              <a:pPr/>
              <a:t>1/25/2023</a:t>
            </a:fld>
            <a:endParaRPr lang="en-US"/>
          </a:p>
        </p:txBody>
      </p:sp>
      <p:sp>
        <p:nvSpPr>
          <p:cNvPr id="4" name="Footer Placeholder 3">
            <a:extLst>
              <a:ext uri="{FF2B5EF4-FFF2-40B4-BE49-F238E27FC236}">
                <a16:creationId xmlns:a16="http://schemas.microsoft.com/office/drawing/2014/main" id="{9A8B388D-90BE-C0BA-1C76-BB22CE4BAF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9FEBA8-AF95-67B9-C6F9-12E9571DA13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215429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0702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38133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192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51657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375660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991519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57125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32573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37189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67451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1C495-5349-EE91-0565-FAE583EFD1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69B583-DB58-6E03-5AE4-120DCCB91ABA}"/>
              </a:ext>
            </a:extLst>
          </p:cNvPr>
          <p:cNvSpPr>
            <a:spLocks noGrp="1"/>
          </p:cNvSpPr>
          <p:nvPr>
            <p:ph type="dt" sz="half" idx="10"/>
          </p:nvPr>
        </p:nvSpPr>
        <p:spPr/>
        <p:txBody>
          <a:bodyPr/>
          <a:lstStyle/>
          <a:p>
            <a:fld id="{5586B75A-687E-405C-8A0B-8D00578BA2C3}" type="datetimeFigureOut">
              <a:rPr lang="en-US" smtClean="0"/>
              <a:pPr/>
              <a:t>1/25/2023</a:t>
            </a:fld>
            <a:endParaRPr lang="en-US"/>
          </a:p>
        </p:txBody>
      </p:sp>
      <p:sp>
        <p:nvSpPr>
          <p:cNvPr id="4" name="Footer Placeholder 3">
            <a:extLst>
              <a:ext uri="{FF2B5EF4-FFF2-40B4-BE49-F238E27FC236}">
                <a16:creationId xmlns:a16="http://schemas.microsoft.com/office/drawing/2014/main" id="{1EA2E911-111B-3195-016A-9F214925C4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48DD3-32B1-6982-2A45-7E2562FAE45B}"/>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47123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5927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814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381260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828945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346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3012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161595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40693308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225605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7890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B75A-687E-405C-8A0B-8D00578BA2C3}"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448943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545530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6512486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35561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5683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64031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881152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8935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361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885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743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985783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19516513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764930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91395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6129066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821860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456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8817794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9046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16900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5" name="Footer Placeholder 4"/>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4781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smtClean="0"/>
              <a:pPr/>
              <a:t>1/25/2023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732478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64013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9849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6393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 descr="CSDElogo_informal_blue.png">
            <a:extLst>
              <a:ext uri="{FF2B5EF4-FFF2-40B4-BE49-F238E27FC236}">
                <a16:creationId xmlns:a16="http://schemas.microsoft.com/office/drawing/2014/main" id="{5314556D-DEEC-5637-D92F-A8707BEB5D6E}"/>
              </a:ext>
            </a:extLst>
          </p:cNvPr>
          <p:cNvPicPr>
            <a:picLocks noChangeAspect="1"/>
          </p:cNvPicPr>
          <p:nvPr userDrawn="1"/>
        </p:nvPicPr>
        <p:blipFill>
          <a:blip r:embed="rId2"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2270217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972529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9" name="Footer Placeholder 8"/>
          <p:cNvSpPr>
            <a:spLocks noGrp="1"/>
          </p:cNvSpPr>
          <p:nvPr>
            <p:ph type="ftr" sz="quarter" idx="11"/>
          </p:nvPr>
        </p:nvSpPr>
        <p:spPr>
          <a:xfrm>
            <a:off x="2624326" y="6356351"/>
            <a:ext cx="4433638" cy="365125"/>
          </a:xfrm>
          <a:prstGeom prst="rect">
            <a:avLst/>
          </a:prstGeom>
        </p:spPr>
        <p:txBody>
          <a:bodyPr/>
          <a:lstStyle/>
          <a:p>
            <a:endParaRPr lang="en-US">
              <a:solidFill>
                <a:prstClr val="black">
                  <a:tint val="75000"/>
                </a:prstClr>
              </a:solidFill>
            </a:endParaRPr>
          </a:p>
        </p:txBody>
      </p:sp>
      <p:sp>
        <p:nvSpPr>
          <p:cNvPr id="10" name="Slide Number Placeholder 9"/>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82918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551505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96849" y="6356351"/>
            <a:ext cx="2057400" cy="365125"/>
          </a:xfrm>
          <a:prstGeom prst="rect">
            <a:avLst/>
          </a:prstGeom>
        </p:spPr>
        <p:txBody>
          <a:bodyPr/>
          <a:lstStyle/>
          <a:p>
            <a:fld id="{AFCBF247-9942-4816-A3EB-7F8E3BC7FE56}" type="datetimeFigureOut">
              <a:rPr lang="en-US" smtClean="0">
                <a:solidFill>
                  <a:prstClr val="black">
                    <a:tint val="75000"/>
                  </a:prstClr>
                </a:solidFill>
              </a:rPr>
              <a:pPr/>
              <a:t>1/25/2023</a:t>
            </a:fld>
            <a:endParaRPr lang="en-US">
              <a:solidFill>
                <a:prstClr val="black">
                  <a:tint val="75000"/>
                </a:prstClr>
              </a:solidFill>
            </a:endParaRPr>
          </a:p>
        </p:txBody>
      </p:sp>
      <p:sp>
        <p:nvSpPr>
          <p:cNvPr id="8" name="Footer Placeholder 7"/>
          <p:cNvSpPr>
            <a:spLocks noGrp="1"/>
          </p:cNvSpPr>
          <p:nvPr>
            <p:ph type="ftr" sz="quarter" idx="11"/>
          </p:nvPr>
        </p:nvSpPr>
        <p:spPr>
          <a:xfrm>
            <a:off x="2901951" y="6356351"/>
            <a:ext cx="4433638"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7975602" y="6356351"/>
            <a:ext cx="1148195" cy="365125"/>
          </a:xfrm>
          <a:prstGeom prst="rect">
            <a:avLst/>
          </a:prstGeom>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034121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03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smtClean="0"/>
              <a:pPr/>
              <a:t>1/25/2023</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8656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002060"/>
            </a:gs>
            <a:gs pos="100000">
              <a:schemeClr val="accent1">
                <a:lumMod val="75000"/>
              </a:schemeClr>
            </a:gs>
          </a:gsLst>
          <a:lin ang="16200000" scaled="1"/>
        </a:gra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120243" y="1356259"/>
            <a:ext cx="2210612" cy="4601183"/>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smtClean="0"/>
              <a:pPr/>
              <a:t>1/25/2023</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a:p>
        </p:txBody>
      </p:sp>
      <p:cxnSp>
        <p:nvCxnSpPr>
          <p:cNvPr id="3" name="Straight Connector 2">
            <a:extLst>
              <a:ext uri="{FF2B5EF4-FFF2-40B4-BE49-F238E27FC236}">
                <a16:creationId xmlns:a16="http://schemas.microsoft.com/office/drawing/2014/main" id="{B1DD314A-A29E-3DA6-1BAD-B980BF3F6C34}"/>
              </a:ext>
            </a:extLst>
          </p:cNvPr>
          <p:cNvCxnSpPr/>
          <p:nvPr userDrawn="1"/>
        </p:nvCxnSpPr>
        <p:spPr>
          <a:xfrm>
            <a:off x="-1" y="1263063"/>
            <a:ext cx="9144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BE3DAAE-E868-9106-CDC5-AF2AC96E2549}"/>
              </a:ext>
            </a:extLst>
          </p:cNvPr>
          <p:cNvSpPr txBox="1">
            <a:spLocks/>
          </p:cNvSpPr>
          <p:nvPr userDrawn="1"/>
        </p:nvSpPr>
        <p:spPr>
          <a:xfrm>
            <a:off x="0" y="23182"/>
            <a:ext cx="9143999" cy="1202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225"/>
              </a:spcBef>
            </a:pPr>
            <a:r>
              <a:rPr lang="en-US" altLang="en-US" sz="2400">
                <a:ln w="0"/>
                <a:solidFill>
                  <a:srgbClr val="FEC933"/>
                </a:solidFill>
                <a:latin typeface="Arial" panose="020B0604020202020204" pitchFamily="34" charset="0"/>
                <a:cs typeface="Arial" panose="020B0604020202020204" pitchFamily="34" charset="0"/>
              </a:rPr>
              <a:t>Connecticut State Department of Education- </a:t>
            </a:r>
            <a:br>
              <a:rPr lang="en-US" altLang="en-US" sz="2400">
                <a:ln w="0"/>
                <a:solidFill>
                  <a:srgbClr val="FEC933"/>
                </a:solidFill>
                <a:latin typeface="Arial" panose="020B0604020202020204" pitchFamily="34" charset="0"/>
                <a:cs typeface="Arial" panose="020B0604020202020204" pitchFamily="34" charset="0"/>
              </a:rPr>
            </a:br>
            <a:r>
              <a:rPr lang="en-US" altLang="en-US" sz="2400">
                <a:ln w="0"/>
                <a:solidFill>
                  <a:srgbClr val="FEC933"/>
                </a:solidFill>
                <a:latin typeface="Arial" panose="020B0604020202020204" pitchFamily="34" charset="0"/>
                <a:cs typeface="Arial" panose="020B0604020202020204" pitchFamily="34" charset="0"/>
              </a:rPr>
              <a:t>Performance Office</a:t>
            </a:r>
            <a:endParaRPr lang="en-US" sz="2400">
              <a:solidFill>
                <a:srgbClr val="FEC93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37C6B9C-5DA5-64C4-5A12-4184B77F52B2}"/>
              </a:ext>
            </a:extLst>
          </p:cNvPr>
          <p:cNvPicPr>
            <a:picLocks noChangeAspect="1"/>
          </p:cNvPicPr>
          <p:nvPr userDrawn="1"/>
        </p:nvPicPr>
        <p:blipFill>
          <a:blip r:embed="rId2"/>
          <a:srcRect/>
          <a:stretch/>
        </p:blipFill>
        <p:spPr>
          <a:xfrm>
            <a:off x="107877" y="154162"/>
            <a:ext cx="885281" cy="885281"/>
          </a:xfrm>
          <a:prstGeom prst="rect">
            <a:avLst/>
          </a:prstGeom>
        </p:spPr>
      </p:pic>
      <p:pic>
        <p:nvPicPr>
          <p:cNvPr id="9" name="Picture 8">
            <a:extLst>
              <a:ext uri="{FF2B5EF4-FFF2-40B4-BE49-F238E27FC236}">
                <a16:creationId xmlns:a16="http://schemas.microsoft.com/office/drawing/2014/main" id="{0BAAA71A-E2E4-C09A-6055-4FF47222D523}"/>
              </a:ext>
            </a:extLst>
          </p:cNvPr>
          <p:cNvPicPr>
            <a:picLocks noChangeAspect="1"/>
          </p:cNvPicPr>
          <p:nvPr userDrawn="1"/>
        </p:nvPicPr>
        <p:blipFill>
          <a:blip r:embed="rId3"/>
          <a:srcRect/>
          <a:stretch/>
        </p:blipFill>
        <p:spPr>
          <a:xfrm>
            <a:off x="7965339" y="211641"/>
            <a:ext cx="993359" cy="834119"/>
          </a:xfrm>
          <a:prstGeom prst="rect">
            <a:avLst/>
          </a:prstGeom>
        </p:spPr>
      </p:pic>
    </p:spTree>
    <p:extLst>
      <p:ext uri="{BB962C8B-B14F-4D97-AF65-F5344CB8AC3E}">
        <p14:creationId xmlns:p14="http://schemas.microsoft.com/office/powerpoint/2010/main" val="77390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3.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4.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image" Target="../media/image3.png"/><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3.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1/25/2023</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170491189"/>
      </p:ext>
    </p:extLst>
  </p:cSld>
  <p:clrMap bg1="lt1" tx1="dk1" bg2="lt2" tx2="dk2" accent1="accent1" accent2="accent2" accent3="accent3" accent4="accent4" accent5="accent5" accent6="accent6" hlink="hlink" folHlink="folHlink"/>
  <p:sldLayoutIdLst>
    <p:sldLayoutId id="2147483853" r:id="rId1"/>
    <p:sldLayoutId id="2147483866" r:id="rId2"/>
    <p:sldLayoutId id="2147483865" r:id="rId3"/>
    <p:sldLayoutId id="2147483864"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 id="2147483862" r:id="rId13"/>
    <p:sldLayoutId id="2147483863" r:id="rId14"/>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3500605" y="2003383"/>
            <a:ext cx="1131677"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4520" y="578715"/>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222334"/>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666328062"/>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153197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581153836"/>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3500606" y="-3278272"/>
            <a:ext cx="1131677" cy="81328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16066" y="1521141"/>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1521140"/>
            <a:ext cx="5486400" cy="460118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4"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75886811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285276" y="863992"/>
            <a:ext cx="6056952"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54520" y="578715"/>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5741377" y="758952"/>
            <a:ext cx="3408557"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870315" y="222334"/>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273221308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42840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CSDElogo_informal_blue.png">
            <a:extLst>
              <a:ext uri="{FF2B5EF4-FFF2-40B4-BE49-F238E27FC236}">
                <a16:creationId xmlns:a16="http://schemas.microsoft.com/office/drawing/2014/main" id="{5A31A1E2-96D0-CFDC-6BC2-0F67ADA6EBE3}"/>
              </a:ext>
            </a:extLst>
          </p:cNvPr>
          <p:cNvPicPr>
            <a:picLocks noChangeAspect="1"/>
          </p:cNvPicPr>
          <p:nvPr userDrawn="1"/>
        </p:nvPicPr>
        <p:blipFill>
          <a:blip r:embed="rId15" cstate="print">
            <a:biLevel thresh="75000"/>
            <a:extLst>
              <a:ext uri="{28A0092B-C50C-407E-A947-70E740481C1C}">
                <a14:useLocalDpi xmlns:a14="http://schemas.microsoft.com/office/drawing/2010/main" val="0"/>
              </a:ext>
            </a:extLst>
          </a:blip>
          <a:stretch>
            <a:fillRect/>
          </a:stretch>
        </p:blipFill>
        <p:spPr>
          <a:xfrm>
            <a:off x="8257882" y="6171720"/>
            <a:ext cx="748034" cy="567637"/>
          </a:xfrm>
          <a:prstGeom prst="rect">
            <a:avLst/>
          </a:prstGeom>
        </p:spPr>
      </p:pic>
    </p:spTree>
    <p:extLst>
      <p:ext uri="{BB962C8B-B14F-4D97-AF65-F5344CB8AC3E}">
        <p14:creationId xmlns:p14="http://schemas.microsoft.com/office/powerpoint/2010/main" val="860237457"/>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public-edsight.ct.gov/?language=en_U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Trainin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ct.portal.cambiumast.com/-/media/project/client-portals/connecticut/pdf/2019/tide-user-guide.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ortal.ct.gov/SDE/Performance/Performance-Office-Home-Pag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ct.portal.cambiumast.com/resources/alternate-assessment-system/connecticut-alternate-assessment-eligibility-form"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4.sv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27.sv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portal.ct.gov/SDE/Student-Assessment/Main-Assessment/Student-Assessment"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mailto:ctstudentassessment@ct.gov" TargetMode="External"/><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hyperlink" Target="mailto:Cristi.Alberino@ct.gov"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ct.portal.cambiumast.com/"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0.xml"/><Relationship Id="rId4" Type="http://schemas.openxmlformats.org/officeDocument/2006/relationships/hyperlink" Target="https://support.google.com/chrome/a/answer/6220366?hl=e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hyperlink" Target="https://smarterbalanced.org/five-built-in-test-tools-students-should-know-and-use/" TargetMode="External"/><Relationship Id="rId2" Type="http://schemas.openxmlformats.org/officeDocument/2006/relationships/notesSlide" Target="../notesSlides/notesSlide56.xml"/><Relationship Id="rId1" Type="http://schemas.openxmlformats.org/officeDocument/2006/relationships/slideLayout" Target="../slideLayouts/slideLayout52.xml"/><Relationship Id="rId4" Type="http://schemas.openxmlformats.org/officeDocument/2006/relationships/image" Target="../media/image37.pn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52.xml"/><Relationship Id="rId4" Type="http://schemas.openxmlformats.org/officeDocument/2006/relationships/hyperlink" Target="https://ctpt.tds.cambiumast.com/student"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8.xml"/><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mailto:cthelpdesk@cambiumassessment.com" TargetMode="External"/><Relationship Id="rId5" Type="http://schemas.openxmlformats.org/officeDocument/2006/relationships/hyperlink" Target="mailto:ctstudentassessment@ct.gov" TargetMode="Externa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hyperlink" Target="https://ct.portal.cambiumast.com/resources/accessibility-and-special-populations/accessibility-chart" TargetMode="External"/><Relationship Id="rId2" Type="http://schemas.openxmlformats.org/officeDocument/2006/relationships/notesSlide" Target="../notesSlides/notesSlide60.xml"/><Relationship Id="rId1" Type="http://schemas.openxmlformats.org/officeDocument/2006/relationships/slideLayout" Target="../slideLayouts/slideLayout40.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3" Type="http://schemas.openxmlformats.org/officeDocument/2006/relationships/hyperlink" Target="https://ct.portal.cambiumast.com/resources/guides/csde-assessment-guidelines" TargetMode="External"/><Relationship Id="rId7" Type="http://schemas.openxmlformats.org/officeDocument/2006/relationships/image" Target="../media/image44.svg"/><Relationship Id="rId2" Type="http://schemas.openxmlformats.org/officeDocument/2006/relationships/notesSlide" Target="../notesSlides/notesSlide61.xml"/><Relationship Id="rId1" Type="http://schemas.openxmlformats.org/officeDocument/2006/relationships/slideLayout" Target="../slideLayouts/slideLayout59.xml"/><Relationship Id="rId6" Type="http://schemas.openxmlformats.org/officeDocument/2006/relationships/image" Target="../media/image43.png"/><Relationship Id="rId5" Type="http://schemas.openxmlformats.org/officeDocument/2006/relationships/image" Target="../media/image45.png"/><Relationship Id="rId4" Type="http://schemas.openxmlformats.org/officeDocument/2006/relationships/hyperlink" Target="https://ct.portal.cambiumast.com/-/media/project/client-portals/connecticut/pdf/2019/csde-assessment-guidelines.pdf" TargetMode="External"/></Relationships>
</file>

<file path=ppt/slides/_rels/slide62.xml.rels><?xml version="1.0" encoding="UTF-8" standalone="yes"?>
<Relationships xmlns="http://schemas.openxmlformats.org/package/2006/relationships"><Relationship Id="rId8" Type="http://schemas.openxmlformats.org/officeDocument/2006/relationships/hyperlink" Target="https://ct.portal.cambiumast.com/resources/guides/csde-assessment-guidelines" TargetMode="External"/><Relationship Id="rId3" Type="http://schemas.openxmlformats.org/officeDocument/2006/relationships/hyperlink" Target="https://ct.portal.cambiumast.com/resources/accessibility-and-special-populations/guidelines-for-simplified-test-directions-in-the-test-administration-manual" TargetMode="External"/><Relationship Id="rId7" Type="http://schemas.openxmlformats.org/officeDocument/2006/relationships/hyperlink" Target="https://ct.portal.cambiumast.com/resources/accessibility-and-special-populations/guidelines-for-spanish-read-aloud,-test-reader" TargetMode="External"/><Relationship Id="rId12" Type="http://schemas.openxmlformats.org/officeDocument/2006/relationships/image" Target="../media/image46.png"/><Relationship Id="rId2" Type="http://schemas.openxmlformats.org/officeDocument/2006/relationships/notesSlide" Target="../notesSlides/notesSlide62.xml"/><Relationship Id="rId1" Type="http://schemas.openxmlformats.org/officeDocument/2006/relationships/slideLayout" Target="../slideLayouts/slideLayout29.xml"/><Relationship Id="rId6" Type="http://schemas.openxmlformats.org/officeDocument/2006/relationships/hyperlink" Target="https://ct.portal.cambiumast.com/resources/accessibility-and-special-populations/translation-(glossary)-%E2%80%93-embedded-designated-support" TargetMode="External"/><Relationship Id="rId11" Type="http://schemas.openxmlformats.org/officeDocument/2006/relationships/image" Target="../media/image44.svg"/><Relationship Id="rId5" Type="http://schemas.openxmlformats.org/officeDocument/2006/relationships/hyperlink" Target="https://ct.portal.cambiumast.com/resources/accessibility-and-special-populations/bilingual-dictionaries-and-glossaries-authorized-for-use-by-english-language-learners" TargetMode="External"/><Relationship Id="rId10" Type="http://schemas.openxmlformats.org/officeDocument/2006/relationships/image" Target="../media/image43.png"/><Relationship Id="rId4" Type="http://schemas.openxmlformats.org/officeDocument/2006/relationships/hyperlink" Target="https://ct.portal.cambiumast.com/resources/accessibility-and-special-populations/translated-test-directions" TargetMode="External"/><Relationship Id="rId9" Type="http://schemas.openxmlformats.org/officeDocument/2006/relationships/hyperlink" Target="https://ct.portal.cambiumast.com/-/media/project/client-portals/connecticut/pdf/2019/embedded-and-non-embedded-designated-supports-for-english-learners.pdf"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ctpt.tds.cambiumast.com/student" TargetMode="External"/><Relationship Id="rId2" Type="http://schemas.openxmlformats.org/officeDocument/2006/relationships/notesSlide" Target="../notesSlides/notesSlide63.xml"/><Relationship Id="rId1" Type="http://schemas.openxmlformats.org/officeDocument/2006/relationships/slideLayout" Target="../slideLayouts/slideLayout31.xml"/><Relationship Id="rId5" Type="http://schemas.openxmlformats.org/officeDocument/2006/relationships/image" Target="../media/image48.png"/><Relationship Id="rId4" Type="http://schemas.openxmlformats.org/officeDocument/2006/relationships/image" Target="../media/image47.png"/></Relationships>
</file>

<file path=ppt/slides/_rels/slide64.xml.rels><?xml version="1.0" encoding="UTF-8" standalone="yes"?>
<Relationships xmlns="http://schemas.openxmlformats.org/package/2006/relationships"><Relationship Id="rId3" Type="http://schemas.openxmlformats.org/officeDocument/2006/relationships/hyperlink" Target="https://smarterbalanced.org/our-system/students-and-families/samples/" TargetMode="External"/><Relationship Id="rId2" Type="http://schemas.openxmlformats.org/officeDocument/2006/relationships/notesSlide" Target="../notesSlides/notesSlide64.xml"/><Relationship Id="rId1" Type="http://schemas.openxmlformats.org/officeDocument/2006/relationships/slideLayout" Target="../slideLayouts/slideLayout31.xml"/><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5.xml"/><Relationship Id="rId1" Type="http://schemas.openxmlformats.org/officeDocument/2006/relationships/slideLayout" Target="../slideLayouts/slideLayout21.xml"/></Relationships>
</file>

<file path=ppt/slides/_rels/slide66.xml.rels><?xml version="1.0" encoding="UTF-8" standalone="yes"?>
<Relationships xmlns="http://schemas.openxmlformats.org/package/2006/relationships"><Relationship Id="rId3" Type="http://schemas.openxmlformats.org/officeDocument/2006/relationships/hyperlink" Target="https://sampleitems.smarterbalanced.org/" TargetMode="External"/><Relationship Id="rId7" Type="http://schemas.openxmlformats.org/officeDocument/2006/relationships/image" Target="../media/image51.png"/><Relationship Id="rId2" Type="http://schemas.openxmlformats.org/officeDocument/2006/relationships/notesSlide" Target="../notesSlides/notesSlide66.xml"/><Relationship Id="rId1" Type="http://schemas.openxmlformats.org/officeDocument/2006/relationships/slideLayout" Target="../slideLayouts/slideLayout18.xml"/><Relationship Id="rId6" Type="http://schemas.openxmlformats.org/officeDocument/2006/relationships/hyperlink" Target="https://teacher.desmos.com/" TargetMode="External"/><Relationship Id="rId5" Type="http://schemas.openxmlformats.org/officeDocument/2006/relationships/hyperlink" Target="https://smartertoolsforteachers.org/resource/54" TargetMode="External"/><Relationship Id="rId4" Type="http://schemas.openxmlformats.org/officeDocument/2006/relationships/hyperlink" Target="https://www.desmos.com/testin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28.xml"/><Relationship Id="rId4" Type="http://schemas.openxmlformats.org/officeDocument/2006/relationships/image" Target="../media/image53.png"/></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8.xml"/><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21/text-to-speech-decision-guidelines.pdf" TargetMode="External"/><Relationship Id="rId2" Type="http://schemas.openxmlformats.org/officeDocument/2006/relationships/notesSlide" Target="../notesSlides/notesSlide69.xml"/><Relationship Id="rId1" Type="http://schemas.openxmlformats.org/officeDocument/2006/relationships/slideLayout" Target="../slideLayouts/slideLayout68.xml"/><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44.xml"/><Relationship Id="rId6" Type="http://schemas.openxmlformats.org/officeDocument/2006/relationships/image" Target="../media/image53.png"/><Relationship Id="rId5" Type="http://schemas.openxmlformats.org/officeDocument/2006/relationships/image" Target="../media/image58.png"/><Relationship Id="rId4"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7.xml"/><Relationship Id="rId5" Type="http://schemas.openxmlformats.org/officeDocument/2006/relationships/image" Target="../media/image61.png"/><Relationship Id="rId4" Type="http://schemas.openxmlformats.org/officeDocument/2006/relationships/image" Target="../media/image60.png"/></Relationships>
</file>

<file path=ppt/slides/_rels/slide7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2.xml"/><Relationship Id="rId1" Type="http://schemas.openxmlformats.org/officeDocument/2006/relationships/slideLayout" Target="../slideLayouts/slideLayout21.xml"/><Relationship Id="rId4" Type="http://schemas.openxmlformats.org/officeDocument/2006/relationships/image" Target="../media/image59.png"/></Relationships>
</file>

<file path=ppt/slides/_rels/slide73.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translation-glossary-embedded-designated-support-brochure.pdf" TargetMode="External"/><Relationship Id="rId2" Type="http://schemas.openxmlformats.org/officeDocument/2006/relationships/notesSlide" Target="../notesSlides/notesSlide73.xml"/><Relationship Id="rId1" Type="http://schemas.openxmlformats.org/officeDocument/2006/relationships/slideLayout" Target="../slideLayouts/slideLayout42.xml"/><Relationship Id="rId5" Type="http://schemas.openxmlformats.org/officeDocument/2006/relationships/image" Target="../media/image64.png"/><Relationship Id="rId4" Type="http://schemas.openxmlformats.org/officeDocument/2006/relationships/image" Target="../media/image63.png"/></Relationships>
</file>

<file path=ppt/slides/_rels/slide74.xml.rels><?xml version="1.0" encoding="UTF-8" standalone="yes"?>
<Relationships xmlns="http://schemas.openxmlformats.org/package/2006/relationships"><Relationship Id="rId3" Type="http://schemas.openxmlformats.org/officeDocument/2006/relationships/hyperlink" Target="https://portal.smarterbalanced.org/library/en/illustration-glossary.pdf" TargetMode="External"/><Relationship Id="rId2" Type="http://schemas.openxmlformats.org/officeDocument/2006/relationships/notesSlide" Target="../notesSlides/notesSlide74.xml"/><Relationship Id="rId1" Type="http://schemas.openxmlformats.org/officeDocument/2006/relationships/slideLayout" Target="../slideLayouts/slideLayout21.xml"/><Relationship Id="rId4" Type="http://schemas.openxmlformats.org/officeDocument/2006/relationships/image" Target="../media/image65.png"/></Relationships>
</file>

<file path=ppt/slides/_rels/slide7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5.xml"/><Relationship Id="rId1" Type="http://schemas.openxmlformats.org/officeDocument/2006/relationships/slideLayout" Target="../slideLayouts/slideLayout48.xml"/><Relationship Id="rId4" Type="http://schemas.openxmlformats.org/officeDocument/2006/relationships/image" Target="../media/image67.png"/></Relationships>
</file>

<file path=ppt/slides/_rels/slide7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6.xml"/><Relationship Id="rId1" Type="http://schemas.openxmlformats.org/officeDocument/2006/relationships/slideLayout" Target="../slideLayouts/slideLayout46.xml"/><Relationship Id="rId4" Type="http://schemas.openxmlformats.org/officeDocument/2006/relationships/image" Target="../media/image69.png"/></Relationships>
</file>

<file path=ppt/slides/_rels/slide7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7.xml"/><Relationship Id="rId1" Type="http://schemas.openxmlformats.org/officeDocument/2006/relationships/slideLayout" Target="../slideLayouts/slideLayout46.xml"/><Relationship Id="rId4" Type="http://schemas.openxmlformats.org/officeDocument/2006/relationships/hyperlink" Target="https://ct.portal.cambiumast.com/-/media/project/client-portals/connecticut/pdf/2021/documented-evidence-for-read-aloud-of-reading-passages.pdf"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8.xml"/><Relationship Id="rId1" Type="http://schemas.openxmlformats.org/officeDocument/2006/relationships/slideLayout" Target="../slideLayouts/slideLayout28.xml"/></Relationships>
</file>

<file path=ppt/slides/_rels/slide79.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csde-assessment-guidelines.pdf" TargetMode="External"/><Relationship Id="rId2" Type="http://schemas.openxmlformats.org/officeDocument/2006/relationships/notesSlide" Target="../notesSlides/notesSlide79.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out-of-state-and-non-approved-facilities.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52.xml"/><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hyperlink" Target="https://portal.ct.gov/-/media/SDE/Student-Assessment/Special-Populations/StudentSettings1.xlsx" TargetMode="External"/><Relationship Id="rId2" Type="http://schemas.openxmlformats.org/officeDocument/2006/relationships/notesSlide" Target="../notesSlides/notesSlide82.xml"/><Relationship Id="rId1" Type="http://schemas.openxmlformats.org/officeDocument/2006/relationships/slideLayout" Target="../slideLayouts/slideLayout52.xml"/><Relationship Id="rId5" Type="http://schemas.openxmlformats.org/officeDocument/2006/relationships/hyperlink" Target="https://ct.portal.cambiumast.com/resources/guides/csde-assessment-guidelines" TargetMode="External"/><Relationship Id="rId4" Type="http://schemas.openxmlformats.org/officeDocument/2006/relationships/hyperlink" Target="https://portal.ct.gov/-/media/SDE/Student-Assessment/Special-Populations/StudentSettings.csv?sc_lang=en" TargetMode="External"/></Relationships>
</file>

<file path=ppt/slides/_rels/slide83.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83.xml"/><Relationship Id="rId1" Type="http://schemas.openxmlformats.org/officeDocument/2006/relationships/slideLayout" Target="../slideLayouts/slideLayout52.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png"/><Relationship Id="rId9" Type="http://schemas.openxmlformats.org/officeDocument/2006/relationships/image" Target="../media/image72.png"/></Relationships>
</file>

<file path=ppt/slides/_rels/slide84.xml.rels><?xml version="1.0" encoding="UTF-8" standalone="yes"?>
<Relationships xmlns="http://schemas.openxmlformats.org/package/2006/relationships"><Relationship Id="rId3" Type="http://schemas.openxmlformats.org/officeDocument/2006/relationships/hyperlink" Target="https://ct.portal.cambiumast.com/resources/alternate-assessment-system/connecticut-alternate-assessment-system-early-stopping-rule-and-student-response-check" TargetMode="External"/><Relationship Id="rId2" Type="http://schemas.openxmlformats.org/officeDocument/2006/relationships/notesSlide" Target="../notesSlides/notesSlide84.xml"/><Relationship Id="rId1" Type="http://schemas.openxmlformats.org/officeDocument/2006/relationships/slideLayout" Target="../slideLayouts/slideLayout72.xml"/><Relationship Id="rId4" Type="http://schemas.openxmlformats.org/officeDocument/2006/relationships/image" Target="../media/image80.png"/></Relationships>
</file>

<file path=ppt/slides/_rels/slide85.xml.rels><?xml version="1.0" encoding="UTF-8" standalone="yes"?>
<Relationships xmlns="http://schemas.openxmlformats.org/package/2006/relationships"><Relationship Id="rId3" Type="http://schemas.openxmlformats.org/officeDocument/2006/relationships/hyperlink" Target="https://ct.portal.cambiumast.com/resources/alternate-assessment-system/connecticut-alternate-assessment-eligibility-form" TargetMode="External"/><Relationship Id="rId2" Type="http://schemas.openxmlformats.org/officeDocument/2006/relationships/notesSlide" Target="../notesSlides/notesSlide85.xml"/><Relationship Id="rId1" Type="http://schemas.openxmlformats.org/officeDocument/2006/relationships/slideLayout" Target="../slideLayouts/slideLayout52.xml"/><Relationship Id="rId6" Type="http://schemas.openxmlformats.org/officeDocument/2006/relationships/image" Target="../media/image81.png"/><Relationship Id="rId5" Type="http://schemas.openxmlformats.org/officeDocument/2006/relationships/hyperlink" Target="https://ct.portal.cambiumast.com/en/resources/alternate-assessment-system/caaelp-resources" TargetMode="External"/><Relationship Id="rId4" Type="http://schemas.openxmlformats.org/officeDocument/2006/relationships/hyperlink" Target="https://portal.ct.gov/-/media/SDE/Student-Assessment/Special-Populations/2022_23-Connecticut-CAAELP-Participation-Guidelines-FINAL.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training.elpa21.org/index_login.php" TargetMode="External"/><Relationship Id="rId2" Type="http://schemas.openxmlformats.org/officeDocument/2006/relationships/notesSlide" Target="../notesSlides/notesSlide86.xml"/><Relationship Id="rId1" Type="http://schemas.openxmlformats.org/officeDocument/2006/relationships/slideLayout" Target="../slideLayouts/slideLayout52.xml"/><Relationship Id="rId5" Type="http://schemas.openxmlformats.org/officeDocument/2006/relationships/image" Target="../media/image81.png"/><Relationship Id="rId4" Type="http://schemas.openxmlformats.org/officeDocument/2006/relationships/hyperlink" Target="https://ct.portal.cambiumast.com/en/resources/alternate-assessment-system/caaelp-resources"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ct.portal.cambiumast.com/en/resources/alternate-assessment-system/caaelp-resources" TargetMode="External"/><Relationship Id="rId3" Type="http://schemas.openxmlformats.org/officeDocument/2006/relationships/hyperlink" Target="https://portal.ct.gov/SDE/Student-Assessment/CTAA-Skills-Checklist/Connecticut-Alternate-Assessments/CAAELP-Resources" TargetMode="External"/><Relationship Id="rId7" Type="http://schemas.openxmlformats.org/officeDocument/2006/relationships/hyperlink" Target="https://altelpa.org/" TargetMode="External"/><Relationship Id="rId2" Type="http://schemas.openxmlformats.org/officeDocument/2006/relationships/notesSlide" Target="../notesSlides/notesSlide87.xml"/><Relationship Id="rId1" Type="http://schemas.openxmlformats.org/officeDocument/2006/relationships/slideLayout" Target="../slideLayouts/slideLayout52.xml"/><Relationship Id="rId6" Type="http://schemas.openxmlformats.org/officeDocument/2006/relationships/hyperlink" Target="https://portal.ct.gov/-/media/SDE/Student-Assessment/Special-Populations/ELP-Office-Hours-1423-Final.pdf" TargetMode="External"/><Relationship Id="rId5" Type="http://schemas.openxmlformats.org/officeDocument/2006/relationships/hyperlink" Target="https://portal.ct.gov/-/media/SDE/Student-Assessment/Special-Populations/CAAELP-Resources-for-December-2022-Final122122.pdf" TargetMode="External"/><Relationship Id="rId4" Type="http://schemas.openxmlformats.org/officeDocument/2006/relationships/hyperlink" Target="https://ct.portal.cambiumast.com/" TargetMode="External"/><Relationship Id="rId9" Type="http://schemas.openxmlformats.org/officeDocument/2006/relationships/image" Target="../media/image81.png"/></Relationships>
</file>

<file path=ppt/slides/_rels/slide88.xml.rels><?xml version="1.0" encoding="UTF-8" standalone="yes"?>
<Relationships xmlns="http://schemas.openxmlformats.org/package/2006/relationships"><Relationship Id="rId3" Type="http://schemas.openxmlformats.org/officeDocument/2006/relationships/hyperlink" Target="https://ct.portal.cambiumast.com/resources/alternate-assessment-system/connecticut-alternate-assessment-eligibility-form" TargetMode="External"/><Relationship Id="rId2" Type="http://schemas.openxmlformats.org/officeDocument/2006/relationships/notesSlide" Target="../notesSlides/notesSlide88.xml"/><Relationship Id="rId1" Type="http://schemas.openxmlformats.org/officeDocument/2006/relationships/slideLayout" Target="../slideLayouts/slideLayout27.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8" Type="http://schemas.openxmlformats.org/officeDocument/2006/relationships/hyperlink" Target="https://portal.ct.gov/SDE" TargetMode="External"/><Relationship Id="rId3" Type="http://schemas.openxmlformats.org/officeDocument/2006/relationships/hyperlink" Target="https://ct.portal.cambiumast.com/-/media/project/client-portals/connecticut/pdf/2019/faq-ct-alternate-assessment-system.pdf" TargetMode="External"/><Relationship Id="rId7" Type="http://schemas.openxmlformats.org/officeDocument/2006/relationships/hyperlink" Target="https://ct.portal.cambiumast.com/-/media/project/client-portals/connecticut/pdf/2020/ct-alternate-assessment-system-participation-flowchart.pdf" TargetMode="External"/><Relationship Id="rId2" Type="http://schemas.openxmlformats.org/officeDocument/2006/relationships/notesSlide" Target="../notesSlides/notesSlide89.xml"/><Relationship Id="rId1" Type="http://schemas.openxmlformats.org/officeDocument/2006/relationships/slideLayout" Target="../slideLayouts/slideLayout52.xml"/><Relationship Id="rId6" Type="http://schemas.openxmlformats.org/officeDocument/2006/relationships/hyperlink" Target="https://ct.portal.cambiumast.com/-/media/project/client-portals/connecticut/pdf/2020/faq-ct-alternate-assessment-eligibility-form.pdf" TargetMode="External"/><Relationship Id="rId5" Type="http://schemas.openxmlformats.org/officeDocument/2006/relationships/hyperlink" Target="https://ct.portal.cambiumast.com/-/media/project/client-portals/connecticut/pdf/2020/annotated-ct-alternate-assessment-eligibility-form.pdf" TargetMode="External"/><Relationship Id="rId4" Type="http://schemas.openxmlformats.org/officeDocument/2006/relationships/hyperlink" Target="https://ct.portal.cambiumast.com/core/fileparse.php/51/urlt/Annotated-CT-Alternate-Assessment-Eligibility-Form.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hyperlink" Target="https://ct.portal.cambiumast.com/en/resources/alternate-assessment-system/ctas-required-materials" TargetMode="External"/><Relationship Id="rId2" Type="http://schemas.openxmlformats.org/officeDocument/2006/relationships/notesSlide" Target="../notesSlides/notesSlide91.xml"/><Relationship Id="rId1" Type="http://schemas.openxmlformats.org/officeDocument/2006/relationships/slideLayout" Target="../slideLayouts/slideLayout78.xml"/><Relationship Id="rId4" Type="http://schemas.openxmlformats.org/officeDocument/2006/relationships/image" Target="../media/image83.png"/></Relationships>
</file>

<file path=ppt/slides/_rels/slide92.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how-to-access-dei-brochure.pdf" TargetMode="External"/><Relationship Id="rId2" Type="http://schemas.openxmlformats.org/officeDocument/2006/relationships/notesSlide" Target="../notesSlides/notesSlide92.xml"/><Relationship Id="rId1" Type="http://schemas.openxmlformats.org/officeDocument/2006/relationships/slideLayout" Target="../slideLayouts/slideLayout7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8.xml"/></Relationships>
</file>

<file path=ppt/slides/_rels/slide94.xml.rels><?xml version="1.0" encoding="UTF-8" standalone="yes"?>
<Relationships xmlns="http://schemas.openxmlformats.org/package/2006/relationships"><Relationship Id="rId8" Type="http://schemas.openxmlformats.org/officeDocument/2006/relationships/hyperlink" Target="https://ct.portal.cambiumast.com/resources/alternate-assessment-system/ctaa-test-administration-manual-(tam)" TargetMode="External"/><Relationship Id="rId3" Type="http://schemas.openxmlformats.org/officeDocument/2006/relationships/hyperlink" Target="https://ct.portal.cambiumast.com/alternate-assessment.html" TargetMode="External"/><Relationship Id="rId7" Type="http://schemas.openxmlformats.org/officeDocument/2006/relationships/hyperlink" Target="https://ct.portal.cambiumast.com/-/media/project/client-portals/connecticut/pdf/2019/ctaa-system-user-guide.pdf" TargetMode="External"/><Relationship Id="rId2" Type="http://schemas.openxmlformats.org/officeDocument/2006/relationships/notesSlide" Target="../notesSlides/notesSlide94.xml"/><Relationship Id="rId1" Type="http://schemas.openxmlformats.org/officeDocument/2006/relationships/slideLayout" Target="../slideLayouts/slideLayout52.xml"/><Relationship Id="rId6" Type="http://schemas.openxmlformats.org/officeDocument/2006/relationships/hyperlink" Target="https://ct.portal.cambiumast.com/-/media/project/client-portals/connecticut/pdf/2019/ct-alternate-assessment-system-training-overview-for-teas.pdf" TargetMode="External"/><Relationship Id="rId11" Type="http://schemas.openxmlformats.org/officeDocument/2006/relationships/hyperlink" Target="https://ct.portal.cambiumast.com/resources/alternate-assessment-system/ctas-assessing-students-who-are-blind,-deaf,-or-deaf-blind-additional-guidance" TargetMode="External"/><Relationship Id="rId5" Type="http://schemas.openxmlformats.org/officeDocument/2006/relationships/hyperlink" Target="https://ct.portal.cambiumast.com/-/media/project/client-portals/connecticut/pdf/2019/ct-alternate-assessment-system-training-overview-for-das.pdf" TargetMode="External"/><Relationship Id="rId10" Type="http://schemas.openxmlformats.org/officeDocument/2006/relationships/hyperlink" Target="https://ct.portal.cambiumast.com/resources/alternate-assessment-system/ctaa-assessing-students-who-are-blind,-deaf,-or-deaf-blind-additional-guidance" TargetMode="External"/><Relationship Id="rId4" Type="http://schemas.openxmlformats.org/officeDocument/2006/relationships/hyperlink" Target="https://ct.portal.airast.org/get-started/alternate-assessment-system.stml" TargetMode="External"/><Relationship Id="rId9" Type="http://schemas.openxmlformats.org/officeDocument/2006/relationships/hyperlink" Target="https://ct.portal.cambiumast.com/resources/alternate-assessment-system/connecticut-alternate-science-(ctas)-assessment--test-administration-manual"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5.xml"/><Relationship Id="rId1" Type="http://schemas.openxmlformats.org/officeDocument/2006/relationships/slideLayout" Target="../slideLayouts/slideLayout52.xml"/><Relationship Id="rId4" Type="http://schemas.openxmlformats.org/officeDocument/2006/relationships/image" Target="../media/image85.png"/></Relationships>
</file>

<file path=ppt/slides/_rels/slide96.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96.xml"/><Relationship Id="rId1" Type="http://schemas.openxmlformats.org/officeDocument/2006/relationships/slideLayout" Target="../slideLayouts/slideLayout28.xml"/><Relationship Id="rId5" Type="http://schemas.openxmlformats.org/officeDocument/2006/relationships/image" Target="../media/image88.png"/><Relationship Id="rId4" Type="http://schemas.openxmlformats.org/officeDocument/2006/relationships/image" Target="../media/image87.png"/></Relationships>
</file>

<file path=ppt/slides/_rels/slide97.xml.rels><?xml version="1.0" encoding="UTF-8" standalone="yes"?>
<Relationships xmlns="http://schemas.openxmlformats.org/package/2006/relationships"><Relationship Id="rId3" Type="http://schemas.openxmlformats.org/officeDocument/2006/relationships/hyperlink" Target="https://ct.portal.cambiumast.com/-/media/project/client-portals/connecticut/pdf/2019/monitoring-test-progress-brochure.pdf" TargetMode="External"/><Relationship Id="rId2" Type="http://schemas.openxmlformats.org/officeDocument/2006/relationships/notesSlide" Target="../notesSlides/notesSlide97.xml"/><Relationship Id="rId1" Type="http://schemas.openxmlformats.org/officeDocument/2006/relationships/slideLayout" Target="../slideLayouts/slideLayout52.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3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E567D7-BC2A-3930-33D4-9416EC044C09}"/>
              </a:ext>
            </a:extLst>
          </p:cNvPr>
          <p:cNvSpPr/>
          <p:nvPr/>
        </p:nvSpPr>
        <p:spPr>
          <a:xfrm>
            <a:off x="0" y="0"/>
            <a:ext cx="9144000" cy="2103120"/>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D445182F-95AA-1EB6-C481-6219A933B23F}"/>
              </a:ext>
            </a:extLst>
          </p:cNvPr>
          <p:cNvSpPr>
            <a:spLocks noGrp="1"/>
          </p:cNvSpPr>
          <p:nvPr>
            <p:ph type="ctrTitle"/>
          </p:nvPr>
        </p:nvSpPr>
        <p:spPr>
          <a:xfrm>
            <a:off x="424543" y="468420"/>
            <a:ext cx="8294915" cy="1323439"/>
          </a:xfrm>
        </p:spPr>
        <p:txBody>
          <a:bodyPr>
            <a:spAutoFit/>
          </a:bodyPr>
          <a:lstStyle/>
          <a:p>
            <a:pPr algn="ctr">
              <a:lnSpc>
                <a:spcPct val="100000"/>
              </a:lnSpc>
              <a:spcBef>
                <a:spcPts val="225"/>
              </a:spcBef>
            </a:pPr>
            <a:r>
              <a:rPr lang="en-US" sz="4000">
                <a:solidFill>
                  <a:srgbClr val="FEC933"/>
                </a:solidFill>
                <a:latin typeface="Arial"/>
                <a:cs typeface="Arial"/>
              </a:rPr>
              <a:t>District Administrator’s</a:t>
            </a:r>
            <a:br>
              <a:rPr lang="en-US" sz="4000">
                <a:solidFill>
                  <a:srgbClr val="FEC933"/>
                </a:solidFill>
                <a:latin typeface="Arial"/>
                <a:cs typeface="Arial"/>
              </a:rPr>
            </a:br>
            <a:r>
              <a:rPr lang="en-US" sz="4000">
                <a:solidFill>
                  <a:srgbClr val="FEC933"/>
                </a:solidFill>
                <a:latin typeface="Arial"/>
                <a:cs typeface="Arial"/>
              </a:rPr>
              <a:t>2023 Test Administration Workshop</a:t>
            </a:r>
            <a:endParaRPr lang="en-US" sz="4000">
              <a:solidFill>
                <a:srgbClr val="FEC933"/>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846BA62-2ED1-CBC4-6C4F-0271CFE91C1C}"/>
              </a:ext>
            </a:extLst>
          </p:cNvPr>
          <p:cNvPicPr>
            <a:picLocks noChangeAspect="1"/>
          </p:cNvPicPr>
          <p:nvPr/>
        </p:nvPicPr>
        <p:blipFill>
          <a:blip r:embed="rId3"/>
          <a:srcRect/>
          <a:stretch/>
        </p:blipFill>
        <p:spPr>
          <a:xfrm>
            <a:off x="142258" y="2357938"/>
            <a:ext cx="3458144" cy="3458144"/>
          </a:xfrm>
          <a:prstGeom prst="rect">
            <a:avLst/>
          </a:prstGeom>
        </p:spPr>
      </p:pic>
      <p:sp>
        <p:nvSpPr>
          <p:cNvPr id="3" name="Subtitle 2">
            <a:extLst>
              <a:ext uri="{FF2B5EF4-FFF2-40B4-BE49-F238E27FC236}">
                <a16:creationId xmlns:a16="http://schemas.microsoft.com/office/drawing/2014/main" id="{E2DA2B88-DB91-925E-EF13-49E8AA58E33B}"/>
              </a:ext>
            </a:extLst>
          </p:cNvPr>
          <p:cNvSpPr>
            <a:spLocks noGrp="1"/>
          </p:cNvSpPr>
          <p:nvPr>
            <p:ph type="subTitle" idx="1"/>
          </p:nvPr>
        </p:nvSpPr>
        <p:spPr>
          <a:xfrm>
            <a:off x="3600402" y="2260882"/>
            <a:ext cx="5309682" cy="3791807"/>
          </a:xfrm>
        </p:spPr>
        <p:txBody>
          <a:bodyPr wrap="square" anchor="ctr">
            <a:spAutoFit/>
          </a:bodyPr>
          <a:lstStyle/>
          <a:p>
            <a:pPr algn="ctr"/>
            <a:r>
              <a:rPr lang="en-US" sz="3200" b="1">
                <a:solidFill>
                  <a:schemeClr val="tx1"/>
                </a:solidFill>
                <a:latin typeface="Arial"/>
                <a:cs typeface="Arial"/>
              </a:rPr>
              <a:t>Smarter Balanced, NGSS, CTAA,CTAS, and the Collaborative for the Alternate Assessment of English Language Proficiency (CAAELP)</a:t>
            </a:r>
          </a:p>
          <a:p>
            <a:pPr algn="ctr"/>
            <a:br>
              <a:rPr lang="en-US" sz="3200" b="1">
                <a:solidFill>
                  <a:schemeClr val="tx1"/>
                </a:solidFill>
                <a:latin typeface="Arial"/>
                <a:cs typeface="Arial"/>
              </a:rPr>
            </a:br>
            <a:r>
              <a:rPr lang="en-US" sz="3200">
                <a:solidFill>
                  <a:schemeClr val="tx1"/>
                </a:solidFill>
                <a:latin typeface="Arial"/>
                <a:cs typeface="Arial"/>
              </a:rPr>
              <a:t>January 18 and 20, 2023</a:t>
            </a:r>
            <a:endParaRPr lang="en-US" sz="3200">
              <a:solidFill>
                <a:schemeClr val="tx1"/>
              </a:solidFill>
            </a:endParaRPr>
          </a:p>
        </p:txBody>
      </p:sp>
      <p:cxnSp>
        <p:nvCxnSpPr>
          <p:cNvPr id="10" name="Straight Connector 9">
            <a:extLst>
              <a:ext uri="{FF2B5EF4-FFF2-40B4-BE49-F238E27FC236}">
                <a16:creationId xmlns:a16="http://schemas.microsoft.com/office/drawing/2014/main" id="{E6DD654F-3EFD-9C22-878D-5F70C333D1F0}"/>
              </a:ext>
            </a:extLst>
          </p:cNvPr>
          <p:cNvCxnSpPr/>
          <p:nvPr/>
        </p:nvCxnSpPr>
        <p:spPr>
          <a:xfrm>
            <a:off x="0" y="1871330"/>
            <a:ext cx="9144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452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7E68D99-1A71-4A95-8B83-D2028EE8C85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590661"/>
            <a:ext cx="7658146" cy="1065690"/>
          </a:xfrm>
        </p:spPr>
        <p:txBody>
          <a:bodyPr vert="horz" lIns="91440" tIns="45720" rIns="91440" bIns="45720" rtlCol="0" anchor="b">
            <a:normAutofit fontScale="90000"/>
          </a:bodyPr>
          <a:lstStyle/>
          <a:p>
            <a:r>
              <a:rPr lang="en-US" sz="3700" b="1">
                <a:ln w="0"/>
                <a:solidFill>
                  <a:schemeClr val="tx1"/>
                </a:solidFill>
                <a:latin typeface="Arial" panose="020B0604020202020204" pitchFamily="34" charset="0"/>
                <a:cs typeface="Arial" panose="020B0604020202020204" pitchFamily="34" charset="0"/>
              </a:rPr>
              <a:t>State Policy Regarding Participation</a:t>
            </a:r>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6" name="Picture 5">
            <a:hlinkClick r:id="rId4"/>
            <a:extLst>
              <a:ext uri="{FF2B5EF4-FFF2-40B4-BE49-F238E27FC236}">
                <a16:creationId xmlns:a16="http://schemas.microsoft.com/office/drawing/2014/main" id="{85E39DAB-2D0B-4D28-B3A8-D4332EB6FA2B}"/>
              </a:ext>
            </a:extLst>
          </p:cNvPr>
          <p:cNvPicPr>
            <a:picLocks noChangeAspect="1"/>
          </p:cNvPicPr>
          <p:nvPr/>
        </p:nvPicPr>
        <p:blipFill>
          <a:blip r:embed="rId5"/>
          <a:stretch>
            <a:fillRect/>
          </a:stretch>
        </p:blipFill>
        <p:spPr>
          <a:xfrm>
            <a:off x="1298801" y="1455157"/>
            <a:ext cx="6372225" cy="1457325"/>
          </a:xfrm>
          <a:prstGeom prst="rect">
            <a:avLst/>
          </a:prstGeom>
          <a:ln w="38100">
            <a:solidFill>
              <a:srgbClr val="0070C0"/>
            </a:solidFill>
          </a:ln>
        </p:spPr>
      </p:pic>
    </p:spTree>
    <p:extLst>
      <p:ext uri="{BB962C8B-B14F-4D97-AF65-F5344CB8AC3E}">
        <p14:creationId xmlns:p14="http://schemas.microsoft.com/office/powerpoint/2010/main" val="2364913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7B569D-A501-41A4-8B46-0DE61B3A5DF1}"/>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7" name="Rectangle 26">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965200" y="864108"/>
            <a:ext cx="2582691" cy="5120639"/>
          </a:xfrm>
        </p:spPr>
        <p:txBody>
          <a:bodyPr vert="horz" lIns="91440" tIns="45720" rIns="91440" bIns="45720" rtlCol="0" anchor="ctr">
            <a:normAutofit/>
          </a:bodyPr>
          <a:lstStyle/>
          <a:p>
            <a:r>
              <a:rPr lang="en-US" b="1">
                <a:ln w="0"/>
                <a:solidFill>
                  <a:schemeClr val="tx1">
                    <a:lumMod val="85000"/>
                    <a:lumOff val="15000"/>
                  </a:schemeClr>
                </a:solidFill>
                <a:latin typeface="Arial" panose="020B0604020202020204" pitchFamily="34" charset="0"/>
                <a:cs typeface="Arial" panose="020B0604020202020204" pitchFamily="34" charset="0"/>
              </a:rPr>
              <a:t>Participation - Connecticut General Statutes 10-14n</a:t>
            </a:r>
          </a:p>
        </p:txBody>
      </p:sp>
      <p:sp>
        <p:nvSpPr>
          <p:cNvPr id="29" name="Rectangle 28">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 name="Straight Connector 30">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3966921" y="864107"/>
            <a:ext cx="4433008" cy="5328173"/>
          </a:xfrm>
        </p:spPr>
        <p:txBody>
          <a:bodyPr vert="horz" lIns="91440" tIns="45720" rIns="91440" bIns="45720" rtlCol="0" anchor="ctr">
            <a:noAutofit/>
          </a:bodyPr>
          <a:lstStyle/>
          <a:p>
            <a:pPr marL="282575" lvl="2" indent="-182563"/>
            <a:r>
              <a:rPr lang="en-US" sz="2000">
                <a:solidFill>
                  <a:schemeClr val="tx1"/>
                </a:solidFill>
                <a:latin typeface="Arial" panose="020B0604020202020204" pitchFamily="34" charset="0"/>
                <a:cs typeface="Arial" panose="020B0604020202020204" pitchFamily="34" charset="0"/>
              </a:rPr>
              <a:t>(b) (1) For the school year commencing July 1, 2015, and each school year thereafter, each student enrolled in grades three to eight, inclusive, and grade eleven in any public school shall, annually, take a mastery examination in reading, writing and mathematics during the regular school day.</a:t>
            </a:r>
          </a:p>
          <a:p>
            <a:pPr marL="282575" lvl="2" indent="-182563">
              <a:spcBef>
                <a:spcPts val="300"/>
              </a:spcBef>
            </a:pPr>
            <a:endParaRPr lang="en-US" sz="2000">
              <a:solidFill>
                <a:schemeClr val="tx1"/>
              </a:solidFill>
              <a:latin typeface="Arial" panose="020B0604020202020204" pitchFamily="34" charset="0"/>
              <a:cs typeface="Arial" panose="020B0604020202020204" pitchFamily="34" charset="0"/>
            </a:endParaRPr>
          </a:p>
          <a:p>
            <a:pPr marL="282575" lvl="2" indent="-182563"/>
            <a:r>
              <a:rPr lang="en-US" sz="2000">
                <a:solidFill>
                  <a:schemeClr val="tx1"/>
                </a:solidFill>
                <a:latin typeface="Arial" panose="020B0604020202020204" pitchFamily="34" charset="0"/>
                <a:cs typeface="Arial" panose="020B0604020202020204" pitchFamily="34" charset="0"/>
              </a:rPr>
              <a:t>(3) For the school year commencing July 1, 2018, and each school year thereafter, each student enrolled in grades five, eight, and eleven in any public school shall annually take a state-wide mastery examination in science during the regular school day.</a:t>
            </a:r>
          </a:p>
        </p:txBody>
      </p:sp>
      <p:sp>
        <p:nvSpPr>
          <p:cNvPr id="33" name="Rectangle 32">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557732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0680B65-820D-4763-B1E5-AA45EEE131B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0" y="0"/>
            <a:ext cx="9144000" cy="1097280"/>
          </a:xfrm>
        </p:spPr>
        <p:txBody>
          <a:bodyPr>
            <a:normAutofit/>
          </a:bodyPr>
          <a:lstStyle/>
          <a:p>
            <a:pPr algn="ctr"/>
            <a:r>
              <a:rPr lang="en-US" sz="3200" b="1">
                <a:ln w="0"/>
                <a:solidFill>
                  <a:schemeClr val="tx1"/>
                </a:solidFill>
                <a:latin typeface="Arial" panose="020B0604020202020204" pitchFamily="34" charset="0"/>
                <a:cs typeface="Arial" panose="020B0604020202020204" pitchFamily="34" charset="0"/>
              </a:rPr>
              <a:t>2022-23 Assessment Office Hours</a:t>
            </a:r>
            <a:r>
              <a:rPr lang="en-US" sz="3200" b="1">
                <a:ln w="0"/>
                <a:solidFill>
                  <a:srgbClr val="FF0000"/>
                </a:solidFill>
                <a:latin typeface="Arial" panose="020B0604020202020204" pitchFamily="34" charset="0"/>
                <a:cs typeface="Arial" panose="020B0604020202020204"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999256140"/>
              </p:ext>
            </p:extLst>
          </p:nvPr>
        </p:nvGraphicFramePr>
        <p:xfrm>
          <a:off x="347394" y="1987826"/>
          <a:ext cx="8500012" cy="2584174"/>
        </p:xfrm>
        <a:graphic>
          <a:graphicData uri="http://schemas.openxmlformats.org/drawingml/2006/table">
            <a:tbl>
              <a:tblPr firstRow="1" bandRow="1">
                <a:tableStyleId>{5C22544A-7EE6-4342-B048-85BDC9FD1C3A}</a:tableStyleId>
              </a:tblPr>
              <a:tblGrid>
                <a:gridCol w="2833337">
                  <a:extLst>
                    <a:ext uri="{9D8B030D-6E8A-4147-A177-3AD203B41FA5}">
                      <a16:colId xmlns:a16="http://schemas.microsoft.com/office/drawing/2014/main" val="2271564695"/>
                    </a:ext>
                  </a:extLst>
                </a:gridCol>
                <a:gridCol w="5666675">
                  <a:extLst>
                    <a:ext uri="{9D8B030D-6E8A-4147-A177-3AD203B41FA5}">
                      <a16:colId xmlns:a16="http://schemas.microsoft.com/office/drawing/2014/main" val="1818408059"/>
                    </a:ext>
                  </a:extLst>
                </a:gridCol>
              </a:tblGrid>
              <a:tr h="899782">
                <a:tc>
                  <a:txBody>
                    <a:bodyPr/>
                    <a:lstStyle/>
                    <a:p>
                      <a:pPr algn="ctr"/>
                      <a:r>
                        <a:rPr lang="en-US" sz="2800">
                          <a:solidFill>
                            <a:schemeClr val="tx1"/>
                          </a:solidFill>
                          <a:latin typeface="Arial"/>
                          <a:cs typeface="Arial"/>
                        </a:rPr>
                        <a:t>Date</a:t>
                      </a:r>
                    </a:p>
                  </a:txBody>
                  <a:tcPr anchor="ctr"/>
                </a:tc>
                <a:tc>
                  <a:txBody>
                    <a:bodyPr/>
                    <a:lstStyle/>
                    <a:p>
                      <a:pPr algn="ctr"/>
                      <a:r>
                        <a:rPr lang="en-US" sz="2800">
                          <a:solidFill>
                            <a:schemeClr val="tx1"/>
                          </a:solidFill>
                          <a:latin typeface="Arial"/>
                          <a:cs typeface="Arial"/>
                        </a:rPr>
                        <a:t>Topics</a:t>
                      </a:r>
                    </a:p>
                  </a:txBody>
                  <a:tcPr anchor="ctr"/>
                </a:tc>
                <a:extLst>
                  <a:ext uri="{0D108BD9-81ED-4DB2-BD59-A6C34878D82A}">
                    <a16:rowId xmlns:a16="http://schemas.microsoft.com/office/drawing/2014/main" val="2975272029"/>
                  </a:ext>
                </a:extLst>
              </a:tr>
              <a:tr h="1684392">
                <a:tc>
                  <a:txBody>
                    <a:bodyPr/>
                    <a:lstStyle/>
                    <a:p>
                      <a:pPr algn="ctr"/>
                      <a:r>
                        <a:rPr lang="en-US" sz="2400" kern="1200" baseline="0">
                          <a:solidFill>
                            <a:schemeClr val="tx1"/>
                          </a:solidFill>
                          <a:latin typeface="Arial"/>
                          <a:ea typeface="+mn-ea"/>
                          <a:cs typeface="Arial"/>
                        </a:rPr>
                        <a:t>Every Thursday from March 30 to June 1 at 3 p.m.</a:t>
                      </a:r>
                      <a:endParaRPr lang="en-US" sz="2400">
                        <a:solidFill>
                          <a:schemeClr val="tx1"/>
                        </a:solidFill>
                        <a:latin typeface="Arial"/>
                        <a:cs typeface="Arial"/>
                      </a:endParaRPr>
                    </a:p>
                  </a:txBody>
                  <a:tcPr anchor="ctr"/>
                </a:tc>
                <a:tc>
                  <a:txBody>
                    <a:bodyPr/>
                    <a:lstStyle/>
                    <a:p>
                      <a:pPr marL="0" lvl="0" indent="0" algn="ctr">
                        <a:buNone/>
                      </a:pPr>
                      <a:r>
                        <a:rPr lang="en-US" sz="2400">
                          <a:latin typeface="Arial"/>
                          <a:cs typeface="Arial"/>
                        </a:rPr>
                        <a:t>Smarter, NGSS, CTAS and CTAA Topics</a:t>
                      </a:r>
                      <a:endParaRPr lang="en-US">
                        <a:latin typeface="Arial"/>
                        <a:cs typeface="Arial"/>
                      </a:endParaRPr>
                    </a:p>
                  </a:txBody>
                  <a:tcPr anchor="ctr"/>
                </a:tc>
                <a:extLst>
                  <a:ext uri="{0D108BD9-81ED-4DB2-BD59-A6C34878D82A}">
                    <a16:rowId xmlns:a16="http://schemas.microsoft.com/office/drawing/2014/main" val="1508981732"/>
                  </a:ext>
                </a:extLst>
              </a:tr>
            </a:tbl>
          </a:graphicData>
        </a:graphic>
      </p:graphicFrame>
      <p:sp>
        <p:nvSpPr>
          <p:cNvPr id="3" name="TextBox 2">
            <a:extLst>
              <a:ext uri="{FF2B5EF4-FFF2-40B4-BE49-F238E27FC236}">
                <a16:creationId xmlns:a16="http://schemas.microsoft.com/office/drawing/2014/main" id="{8EDCFB10-18EB-4601-AFC8-0CDA917E57C2}"/>
              </a:ext>
            </a:extLst>
          </p:cNvPr>
          <p:cNvSpPr txBox="1"/>
          <p:nvPr/>
        </p:nvSpPr>
        <p:spPr>
          <a:xfrm>
            <a:off x="1123439" y="4757990"/>
            <a:ext cx="71192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solidFill>
                  <a:srgbClr val="FF0000"/>
                </a:solidFill>
                <a:latin typeface="Arial"/>
                <a:cs typeface="Arial"/>
              </a:rPr>
              <a:t>*NOTE:</a:t>
            </a:r>
            <a:r>
              <a:rPr lang="en-US" sz="1600">
                <a:solidFill>
                  <a:srgbClr val="FF0000"/>
                </a:solidFill>
                <a:latin typeface="Arial"/>
                <a:cs typeface="Arial"/>
              </a:rPr>
              <a:t> There are additional Office Hours for LAS Links and Connecticut SAT School Day. Visit the Student Assessment Training </a:t>
            </a:r>
            <a:r>
              <a:rPr lang="en-US" sz="1600">
                <a:solidFill>
                  <a:srgbClr val="FF0000"/>
                </a:solidFill>
                <a:latin typeface="Arial"/>
                <a:cs typeface="Arial"/>
                <a:hlinkClick r:id="rId3"/>
              </a:rPr>
              <a:t>webpage</a:t>
            </a:r>
            <a:r>
              <a:rPr lang="en-US" sz="1600">
                <a:solidFill>
                  <a:srgbClr val="FF0000"/>
                </a:solidFill>
                <a:latin typeface="Arial"/>
                <a:cs typeface="Arial"/>
              </a:rPr>
              <a:t> to view recorded sessions and PowerPoints.</a:t>
            </a:r>
            <a:endParaRPr lang="en-US" sz="1600">
              <a:solidFill>
                <a:srgbClr val="FF0000"/>
              </a:solidFill>
              <a:cs typeface="Arial"/>
            </a:endParaRP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91757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E5E6FC-019E-48EA-8F65-0FECF1EA9A5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238125"/>
            <a:ext cx="9144000" cy="1335405"/>
          </a:xfrm>
        </p:spPr>
        <p:txBody>
          <a:bodyPr>
            <a:noAutofit/>
          </a:bodyPr>
          <a:lstStyle/>
          <a:p>
            <a:pPr algn="ctr"/>
            <a:r>
              <a:rPr lang="en-US" sz="4000" b="1">
                <a:ln w="0"/>
                <a:solidFill>
                  <a:schemeClr val="tx1"/>
                </a:solidFill>
                <a:cs typeface="Arial"/>
              </a:rPr>
              <a:t>2023 Testing Calendar </a:t>
            </a:r>
            <a:endParaRPr lang="en-US" sz="4000" b="1">
              <a:ln w="0"/>
              <a:solidFill>
                <a:schemeClr val="tx1"/>
              </a:solidFill>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0214224"/>
              </p:ext>
            </p:extLst>
          </p:nvPr>
        </p:nvGraphicFramePr>
        <p:xfrm>
          <a:off x="-67733" y="697558"/>
          <a:ext cx="9144000" cy="5571035"/>
        </p:xfrm>
        <a:graphic>
          <a:graphicData uri="http://schemas.openxmlformats.org/drawingml/2006/table">
            <a:tbl>
              <a:tblPr firstRow="1" firstCol="1" bandRow="1">
                <a:tableStyleId>{5C22544A-7EE6-4342-B048-85BDC9FD1C3A}</a:tableStyleId>
              </a:tblPr>
              <a:tblGrid>
                <a:gridCol w="2416918">
                  <a:extLst>
                    <a:ext uri="{9D8B030D-6E8A-4147-A177-3AD203B41FA5}">
                      <a16:colId xmlns:a16="http://schemas.microsoft.com/office/drawing/2014/main" val="20000"/>
                    </a:ext>
                  </a:extLst>
                </a:gridCol>
                <a:gridCol w="1570995">
                  <a:extLst>
                    <a:ext uri="{9D8B030D-6E8A-4147-A177-3AD203B41FA5}">
                      <a16:colId xmlns:a16="http://schemas.microsoft.com/office/drawing/2014/main" val="20001"/>
                    </a:ext>
                  </a:extLst>
                </a:gridCol>
                <a:gridCol w="3035056">
                  <a:extLst>
                    <a:ext uri="{9D8B030D-6E8A-4147-A177-3AD203B41FA5}">
                      <a16:colId xmlns:a16="http://schemas.microsoft.com/office/drawing/2014/main" val="20002"/>
                    </a:ext>
                  </a:extLst>
                </a:gridCol>
                <a:gridCol w="2121031">
                  <a:extLst>
                    <a:ext uri="{9D8B030D-6E8A-4147-A177-3AD203B41FA5}">
                      <a16:colId xmlns:a16="http://schemas.microsoft.com/office/drawing/2014/main" val="20003"/>
                    </a:ext>
                  </a:extLst>
                </a:gridCol>
              </a:tblGrid>
              <a:tr h="284141">
                <a:tc>
                  <a:txBody>
                    <a:bodyPr/>
                    <a:lstStyle/>
                    <a:p>
                      <a:pPr marL="0" marR="0" algn="ctr">
                        <a:lnSpc>
                          <a:spcPct val="115000"/>
                        </a:lnSpc>
                        <a:spcBef>
                          <a:spcPts val="0"/>
                        </a:spcBef>
                        <a:spcAft>
                          <a:spcPts val="0"/>
                        </a:spcAft>
                      </a:pPr>
                      <a:r>
                        <a:rPr lang="en-US" sz="1800" kern="1200">
                          <a:effectLst/>
                          <a:latin typeface="Arial"/>
                          <a:cs typeface="Arial"/>
                        </a:rPr>
                        <a:t>State Assessment</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Grade(s)</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Testing Window</a:t>
                      </a:r>
                      <a:endParaRPr lang="en-US" sz="18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800" kern="1200">
                          <a:effectLst/>
                          <a:latin typeface="Arial"/>
                          <a:cs typeface="Arial"/>
                        </a:rPr>
                        <a:t>Delivery</a:t>
                      </a:r>
                      <a:r>
                        <a:rPr lang="en-US" sz="1800" kern="1200" baseline="0">
                          <a:effectLst/>
                          <a:latin typeface="Arial"/>
                          <a:cs typeface="Arial"/>
                        </a:rPr>
                        <a:t> </a:t>
                      </a:r>
                      <a:r>
                        <a:rPr lang="en-US" sz="1800" kern="1200">
                          <a:effectLst/>
                          <a:latin typeface="Arial"/>
                          <a:cs typeface="Arial"/>
                        </a:rPr>
                        <a:t>Method</a:t>
                      </a:r>
                      <a:endParaRPr lang="en-US" sz="1800">
                        <a:solidFill>
                          <a:srgbClr val="221E1F"/>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0"/>
                  </a:ext>
                </a:extLst>
              </a:tr>
              <a:tr h="284141">
                <a:tc>
                  <a:txBody>
                    <a:bodyPr/>
                    <a:lstStyle/>
                    <a:p>
                      <a:pPr marL="0" marR="0" algn="ctr">
                        <a:lnSpc>
                          <a:spcPct val="115000"/>
                        </a:lnSpc>
                        <a:spcBef>
                          <a:spcPts val="0"/>
                        </a:spcBef>
                        <a:spcAft>
                          <a:spcPts val="0"/>
                        </a:spcAft>
                      </a:pPr>
                      <a:r>
                        <a:rPr lang="en-US" sz="1200" b="1" kern="1200">
                          <a:solidFill>
                            <a:schemeClr val="lt1"/>
                          </a:solidFill>
                          <a:effectLst/>
                          <a:latin typeface="Arial"/>
                          <a:ea typeface="+mn-ea"/>
                          <a:cs typeface="Arial"/>
                        </a:rPr>
                        <a:t>CAAELP</a:t>
                      </a:r>
                    </a:p>
                  </a:txBody>
                  <a:tcPr marL="69532" marR="69532" marT="9525" marB="0" anchor="ctr"/>
                </a:tc>
                <a:tc>
                  <a:txBody>
                    <a:bodyPr/>
                    <a:lstStyle/>
                    <a:p>
                      <a:pPr marL="0" marR="0" algn="ctr">
                        <a:lnSpc>
                          <a:spcPct val="115000"/>
                        </a:lnSpc>
                        <a:spcBef>
                          <a:spcPts val="0"/>
                        </a:spcBef>
                        <a:spcAft>
                          <a:spcPts val="0"/>
                        </a:spcAft>
                      </a:pPr>
                      <a:r>
                        <a:rPr lang="en-US" sz="1200" b="0" kern="1200">
                          <a:solidFill>
                            <a:schemeClr val="tx1"/>
                          </a:solidFill>
                          <a:effectLst/>
                          <a:latin typeface="Arial"/>
                          <a:ea typeface="+mn-ea"/>
                          <a:cs typeface="Arial"/>
                        </a:rPr>
                        <a:t>K - 12</a:t>
                      </a:r>
                    </a:p>
                  </a:txBody>
                  <a:tcPr marL="69532" marR="69532" marT="9525" marB="0" anchor="ctr"/>
                </a:tc>
                <a:tc>
                  <a:txBody>
                    <a:bodyPr/>
                    <a:lstStyle/>
                    <a:p>
                      <a:pPr marL="0" marR="0" algn="ctr">
                        <a:lnSpc>
                          <a:spcPct val="115000"/>
                        </a:lnSpc>
                        <a:spcBef>
                          <a:spcPts val="0"/>
                        </a:spcBef>
                        <a:spcAft>
                          <a:spcPts val="0"/>
                        </a:spcAft>
                      </a:pPr>
                      <a:r>
                        <a:rPr lang="en-US" sz="1200" b="0" kern="1200">
                          <a:solidFill>
                            <a:schemeClr val="tx1"/>
                          </a:solidFill>
                          <a:effectLst/>
                          <a:latin typeface="Arial"/>
                          <a:ea typeface="+mn-ea"/>
                          <a:cs typeface="Arial"/>
                        </a:rPr>
                        <a:t>February 1 – March 31, 2023</a:t>
                      </a:r>
                    </a:p>
                  </a:txBody>
                  <a:tcPr marL="69532" marR="69532" marT="9525" marB="0" anchor="ctr"/>
                </a:tc>
                <a:tc>
                  <a:txBody>
                    <a:bodyPr/>
                    <a:lstStyle/>
                    <a:p>
                      <a:pPr marL="0" marR="0" algn="ctr">
                        <a:lnSpc>
                          <a:spcPct val="115000"/>
                        </a:lnSpc>
                        <a:spcBef>
                          <a:spcPts val="0"/>
                        </a:spcBef>
                        <a:spcAft>
                          <a:spcPts val="0"/>
                        </a:spcAft>
                      </a:pPr>
                      <a:r>
                        <a:rPr lang="en-US" sz="1200" b="0" kern="1200">
                          <a:solidFill>
                            <a:schemeClr val="tx1"/>
                          </a:solidFill>
                          <a:effectLst/>
                          <a:latin typeface="Arial"/>
                          <a:ea typeface="+mn-ea"/>
                          <a:cs typeface="Arial"/>
                        </a:rPr>
                        <a:t>Online</a:t>
                      </a:r>
                    </a:p>
                  </a:txBody>
                  <a:tcPr marL="69532" marR="69532" marT="9525" marB="0" anchor="ctr"/>
                </a:tc>
                <a:extLst>
                  <a:ext uri="{0D108BD9-81ED-4DB2-BD59-A6C34878D82A}">
                    <a16:rowId xmlns:a16="http://schemas.microsoft.com/office/drawing/2014/main" val="2914592594"/>
                  </a:ext>
                </a:extLst>
              </a:tr>
              <a:tr h="626988">
                <a:tc>
                  <a:txBody>
                    <a:bodyPr/>
                    <a:lstStyle/>
                    <a:p>
                      <a:pPr marL="0" marR="0" algn="ctr">
                        <a:lnSpc>
                          <a:spcPct val="115000"/>
                        </a:lnSpc>
                        <a:spcBef>
                          <a:spcPts val="0"/>
                        </a:spcBef>
                        <a:spcAft>
                          <a:spcPts val="0"/>
                        </a:spcAft>
                      </a:pPr>
                      <a:r>
                        <a:rPr lang="en-US" sz="1200" kern="1200">
                          <a:effectLst/>
                          <a:latin typeface="Arial"/>
                          <a:cs typeface="Arial"/>
                        </a:rPr>
                        <a:t>Smarter Balanced</a:t>
                      </a:r>
                      <a:endParaRPr lang="en-US" sz="1200">
                        <a:effectLst/>
                        <a:latin typeface="Arial"/>
                        <a:cs typeface="Arial"/>
                      </a:endParaRPr>
                    </a:p>
                    <a:p>
                      <a:pPr marL="0" marR="0" algn="ctr">
                        <a:lnSpc>
                          <a:spcPct val="115000"/>
                        </a:lnSpc>
                        <a:spcBef>
                          <a:spcPts val="0"/>
                        </a:spcBef>
                        <a:spcAft>
                          <a:spcPts val="0"/>
                        </a:spcAft>
                      </a:pPr>
                      <a:r>
                        <a:rPr lang="en-US" sz="1200" kern="1200">
                          <a:effectLst/>
                          <a:latin typeface="Arial"/>
                          <a:cs typeface="Arial"/>
                        </a:rPr>
                        <a:t>ELA</a:t>
                      </a:r>
                      <a:r>
                        <a:rPr lang="en-US" sz="1200" kern="1200" baseline="0">
                          <a:effectLst/>
                          <a:latin typeface="Arial"/>
                          <a:cs typeface="Arial"/>
                        </a:rPr>
                        <a:t> </a:t>
                      </a:r>
                      <a:r>
                        <a:rPr lang="en-US" sz="1200" kern="1200">
                          <a:effectLst/>
                          <a:latin typeface="Arial"/>
                          <a:cs typeface="Arial"/>
                        </a:rPr>
                        <a:t>&amp; Math</a:t>
                      </a:r>
                      <a:endParaRPr lang="en-US" sz="120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3 – 8</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March 27 – June 2, 2023</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Online</a:t>
                      </a:r>
                      <a:endParaRPr lang="en-US" sz="12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1"/>
                  </a:ext>
                </a:extLst>
              </a:tr>
              <a:tr h="885338">
                <a:tc>
                  <a:txBody>
                    <a:bodyPr/>
                    <a:lstStyle/>
                    <a:p>
                      <a:pPr marL="0" marR="0" algn="ctr">
                        <a:lnSpc>
                          <a:spcPct val="115000"/>
                        </a:lnSpc>
                        <a:spcBef>
                          <a:spcPts val="0"/>
                        </a:spcBef>
                        <a:spcAft>
                          <a:spcPts val="0"/>
                        </a:spcAft>
                      </a:pPr>
                      <a:r>
                        <a:rPr lang="en-US" sz="1200" kern="1200">
                          <a:effectLst/>
                          <a:latin typeface="Arial"/>
                          <a:cs typeface="Arial"/>
                        </a:rPr>
                        <a:t>Connecticut Alternate Assessment (CTAA)</a:t>
                      </a:r>
                      <a:endParaRPr lang="en-US" sz="12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3 – 8 and 11</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March 27 – June</a:t>
                      </a:r>
                      <a:r>
                        <a:rPr lang="en-US" sz="1200" kern="1200" baseline="0">
                          <a:solidFill>
                            <a:schemeClr val="tx1"/>
                          </a:solidFill>
                          <a:effectLst/>
                          <a:latin typeface="Arial"/>
                          <a:cs typeface="Arial"/>
                        </a:rPr>
                        <a:t> 2, 2023</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Online</a:t>
                      </a:r>
                      <a:endParaRPr lang="en-US" sz="12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2"/>
                  </a:ext>
                </a:extLst>
              </a:tr>
              <a:tr h="428990">
                <a:tc rowSpan="2">
                  <a:txBody>
                    <a:bodyPr/>
                    <a:lstStyle/>
                    <a:p>
                      <a:pPr marL="0" marR="0" algn="ctr">
                        <a:lnSpc>
                          <a:spcPct val="115000"/>
                        </a:lnSpc>
                        <a:spcBef>
                          <a:spcPts val="0"/>
                        </a:spcBef>
                        <a:spcAft>
                          <a:spcPts val="0"/>
                        </a:spcAft>
                      </a:pPr>
                      <a:r>
                        <a:rPr lang="en-US" sz="1200" kern="1200">
                          <a:effectLst/>
                          <a:latin typeface="Arial"/>
                          <a:cs typeface="Arial"/>
                        </a:rPr>
                        <a:t>NGSS Assessments</a:t>
                      </a:r>
                      <a:endParaRPr lang="en-US" sz="1200">
                        <a:solidFill>
                          <a:srgbClr val="FF0000"/>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200" kern="1200">
                          <a:solidFill>
                            <a:schemeClr val="tx1"/>
                          </a:solidFill>
                          <a:effectLst/>
                          <a:latin typeface="Arial"/>
                          <a:cs typeface="Arial"/>
                        </a:rPr>
                        <a:t>11</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kern="1200">
                          <a:solidFill>
                            <a:schemeClr val="tx1"/>
                          </a:solidFill>
                          <a:effectLst/>
                          <a:latin typeface="Arial"/>
                          <a:cs typeface="Arial"/>
                        </a:rPr>
                        <a:t>February 6 – June 2, 2023</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Online</a:t>
                      </a:r>
                      <a:endParaRPr lang="en-US" sz="12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3"/>
                  </a:ext>
                </a:extLst>
              </a:tr>
              <a:tr h="374909">
                <a:tc vMerge="1">
                  <a:txBody>
                    <a:bodyPr/>
                    <a:lstStyle/>
                    <a:p>
                      <a:pPr marL="0" marR="0" algn="ctr">
                        <a:lnSpc>
                          <a:spcPct val="115000"/>
                        </a:lnSpc>
                        <a:spcBef>
                          <a:spcPts val="0"/>
                        </a:spcBef>
                        <a:spcAft>
                          <a:spcPts val="0"/>
                        </a:spcAft>
                      </a:pPr>
                      <a:endParaRPr lang="en-US" sz="1800">
                        <a:solidFill>
                          <a:srgbClr val="221E1F"/>
                        </a:solidFill>
                        <a:effectLst/>
                        <a:latin typeface="Franklin Gothic Medium" panose="020B0603020102020204" pitchFamily="34" charset="0"/>
                        <a:ea typeface="Times New Roman"/>
                      </a:endParaRPr>
                    </a:p>
                  </a:txBody>
                  <a:tcPr marL="69532" marR="69532" marT="9525" marB="0" anchor="ctr"/>
                </a:tc>
                <a:tc>
                  <a:txBody>
                    <a:bodyPr/>
                    <a:lstStyle/>
                    <a:p>
                      <a:pPr marL="0" marR="0" algn="ctr">
                        <a:spcBef>
                          <a:spcPts val="0"/>
                        </a:spcBef>
                        <a:spcAft>
                          <a:spcPts val="0"/>
                        </a:spcAft>
                      </a:pPr>
                      <a:r>
                        <a:rPr lang="en-US" sz="1200" kern="1200">
                          <a:solidFill>
                            <a:schemeClr val="tx1"/>
                          </a:solidFill>
                          <a:effectLst/>
                          <a:latin typeface="Arial"/>
                          <a:ea typeface="+mn-ea"/>
                          <a:cs typeface="Arial"/>
                        </a:rPr>
                        <a:t>5</a:t>
                      </a:r>
                      <a:r>
                        <a:rPr lang="en-US" sz="1200" kern="1200" baseline="0">
                          <a:solidFill>
                            <a:schemeClr val="tx1"/>
                          </a:solidFill>
                          <a:effectLst/>
                          <a:latin typeface="Arial"/>
                          <a:ea typeface="+mn-ea"/>
                          <a:cs typeface="Arial"/>
                        </a:rPr>
                        <a:t> and 8</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March 27 – June 2, 2023</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Online</a:t>
                      </a:r>
                      <a:endParaRPr lang="en-US" sz="12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4"/>
                  </a:ext>
                </a:extLst>
              </a:tr>
              <a:tr h="14865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effectLst/>
                          <a:latin typeface="Arial"/>
                          <a:cs typeface="Arial"/>
                        </a:rPr>
                        <a:t>Connecticut Alternate Science Assessment (CTAS)</a:t>
                      </a:r>
                      <a:endParaRPr lang="en-US" sz="1200">
                        <a:solidFill>
                          <a:srgbClr val="221E1F"/>
                        </a:solidFill>
                        <a:effectLst/>
                        <a:latin typeface="Arial"/>
                        <a:ea typeface="Times New Roman"/>
                        <a:cs typeface="Arial"/>
                      </a:endParaRPr>
                    </a:p>
                    <a:p>
                      <a:endParaRPr lang="en-US" sz="1200">
                        <a:latin typeface="Arial" panose="020B0604020202020204" pitchFamily="34" charset="0"/>
                        <a:cs typeface="Arial" panose="020B0604020202020204" pitchFamily="34" charset="0"/>
                      </a:endParaRPr>
                    </a:p>
                  </a:txBody>
                  <a:tcPr marL="69532" marR="69532" marT="9525" marB="0" anchor="ctr"/>
                </a:tc>
                <a:tc>
                  <a:txBody>
                    <a:bodyPr/>
                    <a:lstStyle/>
                    <a:p>
                      <a:pPr marL="0" marR="0" algn="ctr">
                        <a:spcBef>
                          <a:spcPts val="0"/>
                        </a:spcBef>
                        <a:spcAft>
                          <a:spcPts val="0"/>
                        </a:spcAft>
                      </a:pPr>
                      <a:r>
                        <a:rPr lang="en-US" sz="1200" kern="1200">
                          <a:solidFill>
                            <a:schemeClr val="tx1"/>
                          </a:solidFill>
                          <a:effectLst/>
                          <a:latin typeface="Arial"/>
                          <a:ea typeface="+mn-ea"/>
                          <a:cs typeface="Arial"/>
                        </a:rPr>
                        <a:t>5</a:t>
                      </a:r>
                      <a:r>
                        <a:rPr lang="en-US" sz="1200" kern="1200" baseline="0">
                          <a:solidFill>
                            <a:schemeClr val="tx1"/>
                          </a:solidFill>
                          <a:effectLst/>
                          <a:latin typeface="Arial"/>
                          <a:ea typeface="+mn-ea"/>
                          <a:cs typeface="Arial"/>
                        </a:rPr>
                        <a:t>, 8, and 11</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Test</a:t>
                      </a:r>
                      <a:r>
                        <a:rPr lang="en-US" sz="1200" kern="1200" baseline="0">
                          <a:solidFill>
                            <a:schemeClr val="tx1"/>
                          </a:solidFill>
                          <a:effectLst/>
                          <a:latin typeface="Arial"/>
                          <a:cs typeface="Arial"/>
                        </a:rPr>
                        <a:t> should be administered throughout the school year. Student ratings entered in the DEI: </a:t>
                      </a:r>
                      <a:r>
                        <a:rPr lang="en-US" sz="1200" kern="1200">
                          <a:solidFill>
                            <a:schemeClr val="tx1"/>
                          </a:solidFill>
                          <a:effectLst/>
                          <a:latin typeface="Arial"/>
                          <a:cs typeface="Arial"/>
                        </a:rPr>
                        <a:t>March 27 – June 2, 2023</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Online Upload</a:t>
                      </a:r>
                    </a:p>
                    <a:p>
                      <a:pPr marL="0" marR="0" algn="ctr">
                        <a:lnSpc>
                          <a:spcPct val="115000"/>
                        </a:lnSpc>
                        <a:spcBef>
                          <a:spcPts val="0"/>
                        </a:spcBef>
                        <a:spcAft>
                          <a:spcPts val="0"/>
                        </a:spcAft>
                      </a:pPr>
                      <a:r>
                        <a:rPr lang="en-US" sz="1200" kern="1200">
                          <a:solidFill>
                            <a:schemeClr val="tx1"/>
                          </a:solidFill>
                          <a:effectLst/>
                          <a:latin typeface="Arial"/>
                          <a:ea typeface="Times New Roman"/>
                          <a:cs typeface="Arial"/>
                        </a:rPr>
                        <a:t>March</a:t>
                      </a:r>
                      <a:r>
                        <a:rPr lang="en-US" sz="1200" kern="1200" baseline="0">
                          <a:solidFill>
                            <a:schemeClr val="tx1"/>
                          </a:solidFill>
                          <a:effectLst/>
                          <a:latin typeface="Arial"/>
                          <a:ea typeface="Times New Roman"/>
                          <a:cs typeface="Arial"/>
                        </a:rPr>
                        <a:t> 27 – June 2, 2023</a:t>
                      </a:r>
                      <a:endParaRPr lang="en-US" sz="12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5"/>
                  </a:ext>
                </a:extLst>
              </a:tr>
              <a:tr h="1185937">
                <a:tc>
                  <a:txBody>
                    <a:bodyPr/>
                    <a:lstStyle/>
                    <a:p>
                      <a:pPr marL="0" marR="0" algn="ctr">
                        <a:lnSpc>
                          <a:spcPct val="115000"/>
                        </a:lnSpc>
                        <a:spcBef>
                          <a:spcPts val="0"/>
                        </a:spcBef>
                        <a:spcAft>
                          <a:spcPts val="0"/>
                        </a:spcAft>
                      </a:pPr>
                      <a:r>
                        <a:rPr lang="en-US" sz="1200" kern="1200">
                          <a:solidFill>
                            <a:schemeClr val="lt1"/>
                          </a:solidFill>
                          <a:effectLst/>
                          <a:latin typeface="Arial"/>
                          <a:ea typeface="+mn-ea"/>
                          <a:cs typeface="Arial"/>
                        </a:rPr>
                        <a:t>Connecticut</a:t>
                      </a:r>
                      <a:r>
                        <a:rPr lang="en-US" sz="1200" kern="1200" baseline="0">
                          <a:solidFill>
                            <a:schemeClr val="lt1"/>
                          </a:solidFill>
                          <a:effectLst/>
                          <a:latin typeface="Arial"/>
                          <a:ea typeface="+mn-ea"/>
                          <a:cs typeface="Arial"/>
                        </a:rPr>
                        <a:t> SAT School Day</a:t>
                      </a:r>
                      <a:endParaRPr lang="en-US" sz="1200">
                        <a:solidFill>
                          <a:srgbClr val="221E1F"/>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11</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cs typeface="Arial"/>
                        </a:rPr>
                        <a:t>March 22-24 </a:t>
                      </a:r>
                      <a:r>
                        <a:rPr lang="en-US" sz="1200" kern="1200" baseline="0">
                          <a:solidFill>
                            <a:schemeClr val="tx1"/>
                          </a:solidFill>
                          <a:effectLst/>
                          <a:latin typeface="Arial"/>
                          <a:cs typeface="Arial"/>
                        </a:rPr>
                        <a:t>and March 28-29, 2023 </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200" kern="1200">
                          <a:solidFill>
                            <a:schemeClr val="tx1"/>
                          </a:solidFill>
                          <a:effectLst/>
                          <a:latin typeface="Arial"/>
                          <a:ea typeface="Times New Roman"/>
                          <a:cs typeface="Arial"/>
                        </a:rPr>
                        <a:t>Make</a:t>
                      </a:r>
                      <a:r>
                        <a:rPr lang="en-US" sz="1200" kern="1200" baseline="0">
                          <a:solidFill>
                            <a:schemeClr val="tx1"/>
                          </a:solidFill>
                          <a:effectLst/>
                          <a:latin typeface="Arial"/>
                          <a:ea typeface="Times New Roman"/>
                          <a:cs typeface="Arial"/>
                        </a:rPr>
                        <a:t>up Dates: April 25-27, 2023 </a:t>
                      </a:r>
                      <a:endParaRPr lang="en-US" sz="12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200" kern="1200">
                          <a:solidFill>
                            <a:schemeClr val="tx1"/>
                          </a:solidFill>
                          <a:effectLst/>
                          <a:latin typeface="Arial"/>
                          <a:ea typeface="Times New Roman"/>
                          <a:cs typeface="Arial"/>
                        </a:rPr>
                        <a:t>Online</a:t>
                      </a:r>
                      <a:endParaRPr lang="en-US" sz="1200">
                        <a:solidFill>
                          <a:schemeClr val="tx1"/>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118740" y="5951062"/>
            <a:ext cx="957527" cy="802081"/>
          </a:xfrm>
          <a:prstGeom prst="rect">
            <a:avLst/>
          </a:prstGeom>
        </p:spPr>
      </p:pic>
    </p:spTree>
    <p:extLst>
      <p:ext uri="{BB962C8B-B14F-4D97-AF65-F5344CB8AC3E}">
        <p14:creationId xmlns:p14="http://schemas.microsoft.com/office/powerpoint/2010/main" val="1312167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8DACE2A-BCC2-49C8-9C53-6EF7F280569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65545176-0CD1-4EE4-9063-A071470E3B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AB35F32-8C3E-4AF2-A037-2D00C4CF1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673892"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802386" y="1298448"/>
            <a:ext cx="5486400" cy="3255264"/>
          </a:xfrm>
        </p:spPr>
        <p:txBody>
          <a:bodyPr vert="horz" lIns="91440" tIns="45720" rIns="91440" bIns="45720" rtlCol="0" anchor="b">
            <a:normAutofit/>
          </a:bodyPr>
          <a:lstStyle/>
          <a:p>
            <a:r>
              <a:rPr lang="en-US" sz="5900" b="1" spc="-100">
                <a:ln w="0"/>
                <a:solidFill>
                  <a:schemeClr val="tx1"/>
                </a:solidFill>
                <a:latin typeface="Arial" panose="020B0604020202020204" pitchFamily="34" charset="0"/>
                <a:cs typeface="Arial" panose="020B0604020202020204" pitchFamily="34" charset="0"/>
              </a:rPr>
              <a:t>TIDE/PSIS Data Sync</a:t>
            </a:r>
            <a:endParaRPr lang="en-US" sz="5900" b="1" spc="-100">
              <a:solidFill>
                <a:schemeClr val="tx1"/>
              </a:solidFill>
              <a:latin typeface="Arial" panose="020B0604020202020204" pitchFamily="34" charset="0"/>
              <a:cs typeface="Arial" panose="020B0604020202020204" pitchFamily="34" charset="0"/>
            </a:endParaRPr>
          </a:p>
        </p:txBody>
      </p:sp>
      <p:pic>
        <p:nvPicPr>
          <p:cNvPr id="6" name="Graphic 5" descr="Syncing cloud with solid fill">
            <a:extLst>
              <a:ext uri="{FF2B5EF4-FFF2-40B4-BE49-F238E27FC236}">
                <a16:creationId xmlns:a16="http://schemas.microsoft.com/office/drawing/2014/main" id="{88EDB0FA-7A2A-4DEE-8CD2-8BFCEF5148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72114" y="2520718"/>
            <a:ext cx="1808412" cy="1808412"/>
          </a:xfrm>
          <a:prstGeom prst="rect">
            <a:avLst/>
          </a:prstGeom>
        </p:spPr>
      </p:pic>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480636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25F6C321-5C0F-4237-89BA-FA5EC4E3E80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189689" y="1123837"/>
            <a:ext cx="2210611" cy="4601183"/>
          </a:xfrm>
        </p:spPr>
        <p:txBody>
          <a:bodyPr vert="horz" lIns="91440" tIns="45720" rIns="91440" bIns="45720" rtlCol="0" anchor="ctr">
            <a:normAutofit/>
          </a:bodyPr>
          <a:lstStyle/>
          <a:p>
            <a:r>
              <a:rPr lang="en-US" sz="3400" b="1">
                <a:ln w="0"/>
                <a:solidFill>
                  <a:schemeClr val="tx1"/>
                </a:solidFill>
                <a:latin typeface="Arial" panose="020B0604020202020204" pitchFamily="34" charset="0"/>
                <a:cs typeface="Arial" panose="020B0604020202020204" pitchFamily="34" charset="0"/>
              </a:rPr>
              <a:t>TIDE/PSIS Data Sync</a:t>
            </a:r>
          </a:p>
        </p:txBody>
      </p:sp>
      <p:graphicFrame>
        <p:nvGraphicFramePr>
          <p:cNvPr id="5" name="Content Placeholder 2">
            <a:extLst>
              <a:ext uri="{FF2B5EF4-FFF2-40B4-BE49-F238E27FC236}">
                <a16:creationId xmlns:a16="http://schemas.microsoft.com/office/drawing/2014/main" id="{18A2F468-7DF9-44DC-8C4A-04D7E670FB98}"/>
              </a:ext>
            </a:extLst>
          </p:cNvPr>
          <p:cNvGraphicFramePr>
            <a:graphicFrameLocks noGrp="1"/>
          </p:cNvGraphicFramePr>
          <p:nvPr>
            <p:ph idx="4294967295"/>
            <p:extLst>
              <p:ext uri="{D42A27DB-BD31-4B8C-83A1-F6EECF244321}">
                <p14:modId xmlns:p14="http://schemas.microsoft.com/office/powerpoint/2010/main" val="2187537618"/>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72183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74ADA2F-82A6-4C95-B0E7-7B750A960CB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3" name="Rectangle 15">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7">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03665" y="1701120"/>
            <a:ext cx="1741251" cy="85725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81250" y="5257630"/>
            <a:ext cx="8181500" cy="1021405"/>
          </a:xfrm>
        </p:spPr>
        <p:txBody>
          <a:bodyPr vert="horz" lIns="91440" tIns="45720" rIns="91440" bIns="45720" rtlCol="0" anchor="ctr">
            <a:normAutofit/>
          </a:bodyPr>
          <a:lstStyle/>
          <a:p>
            <a:pPr algn="ctr"/>
            <a:r>
              <a:rPr lang="en-US" sz="3600" b="1">
                <a:ln w="0"/>
                <a:solidFill>
                  <a:schemeClr val="tx1"/>
                </a:solidFill>
                <a:latin typeface="Arial" panose="020B0604020202020204" pitchFamily="34" charset="0"/>
                <a:cs typeface="Arial" panose="020B0604020202020204" pitchFamily="34" charset="0"/>
              </a:rPr>
              <a:t>TIDE/PSIS Data Sync Facts</a:t>
            </a:r>
          </a:p>
        </p:txBody>
      </p:sp>
      <p:sp>
        <p:nvSpPr>
          <p:cNvPr id="24" name="Rectangle 23">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82267" y="-4094231"/>
            <a:ext cx="384048" cy="8572509"/>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ABA82EC-948A-4831-B5E5-EDA1F4181B3F}"/>
              </a:ext>
            </a:extLst>
          </p:cNvPr>
          <p:cNvGraphicFramePr>
            <a:graphicFrameLocks noGrp="1"/>
          </p:cNvGraphicFramePr>
          <p:nvPr>
            <p:ph idx="4294967295"/>
            <p:extLst>
              <p:ext uri="{D42A27DB-BD31-4B8C-83A1-F6EECF244321}">
                <p14:modId xmlns:p14="http://schemas.microsoft.com/office/powerpoint/2010/main" val="2977097874"/>
              </p:ext>
            </p:extLst>
          </p:nvPr>
        </p:nvGraphicFramePr>
        <p:xfrm>
          <a:off x="527045" y="524930"/>
          <a:ext cx="8089909" cy="440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77467"/>
            <a:ext cx="957527" cy="784142"/>
          </a:xfrm>
          <a:prstGeom prst="rect">
            <a:avLst/>
          </a:prstGeom>
        </p:spPr>
      </p:pic>
    </p:spTree>
    <p:extLst>
      <p:ext uri="{BB962C8B-B14F-4D97-AF65-F5344CB8AC3E}">
        <p14:creationId xmlns:p14="http://schemas.microsoft.com/office/powerpoint/2010/main" val="136155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7022378-0ECF-4030-A764-3073F099F18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3082" y="1919734"/>
            <a:ext cx="2146210" cy="2547257"/>
          </a:xfrm>
          <a:noFill/>
        </p:spPr>
        <p:txBody>
          <a:bodyPr vert="horz" lIns="91440" tIns="45720" rIns="91440" bIns="45720" rtlCol="0" anchor="ctr">
            <a:noAutofit/>
          </a:bodyPr>
          <a:lstStyle/>
          <a:p>
            <a:pPr algn="ctr"/>
            <a:r>
              <a:rPr lang="en-US" sz="3200" b="1">
                <a:ln w="0"/>
                <a:solidFill>
                  <a:schemeClr val="tx1"/>
                </a:solidFill>
                <a:latin typeface="Arial" panose="020B0604020202020204" pitchFamily="34" charset="0"/>
                <a:cs typeface="Arial" panose="020B0604020202020204" pitchFamily="34" charset="0"/>
              </a:rPr>
              <a:t>TIDE/PSIS Data Sync</a:t>
            </a:r>
            <a:br>
              <a:rPr lang="en-US" sz="3200" b="1">
                <a:ln w="0"/>
                <a:solidFill>
                  <a:schemeClr val="tx1"/>
                </a:solidFill>
                <a:latin typeface="Arial" panose="020B0604020202020204" pitchFamily="34" charset="0"/>
                <a:cs typeface="Arial" panose="020B0604020202020204" pitchFamily="34" charset="0"/>
              </a:rPr>
            </a:br>
            <a:r>
              <a:rPr lang="en-US" sz="3200" b="1">
                <a:ln w="0"/>
                <a:solidFill>
                  <a:schemeClr val="tx1"/>
                </a:solidFill>
                <a:latin typeface="Arial" panose="020B0604020202020204" pitchFamily="34" charset="0"/>
                <a:cs typeface="Arial" panose="020B0604020202020204" pitchFamily="34" charset="0"/>
              </a:rPr>
              <a:t>Student Status Change</a:t>
            </a:r>
            <a:r>
              <a:rPr lang="en-US" sz="3200" b="1">
                <a:ln w="0"/>
                <a:solidFill>
                  <a:srgbClr val="FF0000"/>
                </a:solidFill>
                <a:latin typeface="Arial" panose="020B0604020202020204" pitchFamily="34" charset="0"/>
                <a:cs typeface="Arial" panose="020B0604020202020204" pitchFamily="34" charset="0"/>
              </a:rPr>
              <a:t>*</a:t>
            </a:r>
            <a:endParaRPr lang="en-US" sz="3200" b="1">
              <a:solidFill>
                <a:srgbClr val="FF0000"/>
              </a:solidFill>
              <a:latin typeface="Arial" panose="020B0604020202020204" pitchFamily="34" charset="0"/>
              <a:cs typeface="Arial" panose="020B0604020202020204" pitchFamily="34" charset="0"/>
            </a:endParaRPr>
          </a:p>
        </p:txBody>
      </p:sp>
      <p:graphicFrame>
        <p:nvGraphicFramePr>
          <p:cNvPr id="3" name="Table 4">
            <a:extLst>
              <a:ext uri="{FF2B5EF4-FFF2-40B4-BE49-F238E27FC236}">
                <a16:creationId xmlns:a16="http://schemas.microsoft.com/office/drawing/2014/main" id="{BDF82722-AC0C-4829-9BAB-1CE66EE2B6A1}"/>
              </a:ext>
            </a:extLst>
          </p:cNvPr>
          <p:cNvGraphicFramePr>
            <a:graphicFrameLocks noGrp="1"/>
          </p:cNvGraphicFramePr>
          <p:nvPr>
            <p:extLst>
              <p:ext uri="{D42A27DB-BD31-4B8C-83A1-F6EECF244321}">
                <p14:modId xmlns:p14="http://schemas.microsoft.com/office/powerpoint/2010/main" val="2194007976"/>
              </p:ext>
            </p:extLst>
          </p:nvPr>
        </p:nvGraphicFramePr>
        <p:xfrm>
          <a:off x="2753360" y="592856"/>
          <a:ext cx="5933439" cy="5522102"/>
        </p:xfrm>
        <a:graphic>
          <a:graphicData uri="http://schemas.openxmlformats.org/drawingml/2006/table">
            <a:tbl>
              <a:tblPr firstRow="1" bandRow="1">
                <a:tableStyleId>{5C22544A-7EE6-4342-B048-85BDC9FD1C3A}</a:tableStyleId>
              </a:tblPr>
              <a:tblGrid>
                <a:gridCol w="2052320">
                  <a:extLst>
                    <a:ext uri="{9D8B030D-6E8A-4147-A177-3AD203B41FA5}">
                      <a16:colId xmlns:a16="http://schemas.microsoft.com/office/drawing/2014/main" val="1662137368"/>
                    </a:ext>
                  </a:extLst>
                </a:gridCol>
                <a:gridCol w="1859280">
                  <a:extLst>
                    <a:ext uri="{9D8B030D-6E8A-4147-A177-3AD203B41FA5}">
                      <a16:colId xmlns:a16="http://schemas.microsoft.com/office/drawing/2014/main" val="3102376616"/>
                    </a:ext>
                  </a:extLst>
                </a:gridCol>
                <a:gridCol w="2021839">
                  <a:extLst>
                    <a:ext uri="{9D8B030D-6E8A-4147-A177-3AD203B41FA5}">
                      <a16:colId xmlns:a16="http://schemas.microsoft.com/office/drawing/2014/main" val="669177943"/>
                    </a:ext>
                  </a:extLst>
                </a:gridCol>
              </a:tblGrid>
              <a:tr h="1564416">
                <a:tc>
                  <a:txBody>
                    <a:bodyPr/>
                    <a:lstStyle/>
                    <a:p>
                      <a:pPr algn="ctr"/>
                      <a:r>
                        <a:rPr lang="en-US" sz="2000" b="1">
                          <a:latin typeface="Arial" panose="020B0604020202020204" pitchFamily="34" charset="0"/>
                          <a:cs typeface="Arial" panose="020B0604020202020204" pitchFamily="34" charset="0"/>
                        </a:rPr>
                        <a:t>Status</a:t>
                      </a:r>
                    </a:p>
                  </a:txBody>
                  <a:tcPr marL="72737" marR="72737" marT="36368" marB="36368" anchor="ctr"/>
                </a:tc>
                <a:tc>
                  <a:txBody>
                    <a:bodyPr/>
                    <a:lstStyle/>
                    <a:p>
                      <a:pPr algn="ctr"/>
                      <a:r>
                        <a:rPr lang="en-US" sz="2000" b="1">
                          <a:latin typeface="Arial" panose="020B0604020202020204" pitchFamily="34" charset="0"/>
                          <a:cs typeface="Arial" panose="020B0604020202020204" pitchFamily="34" charset="0"/>
                        </a:rPr>
                        <a:t>If student has already taken any state assessment </a:t>
                      </a:r>
                    </a:p>
                  </a:txBody>
                  <a:tcPr marL="72737" marR="72737" marT="36368" marB="36368" anchor="ctr"/>
                </a:tc>
                <a:tc>
                  <a:txBody>
                    <a:bodyPr/>
                    <a:lstStyle/>
                    <a:p>
                      <a:pPr lvl="0" algn="ctr">
                        <a:buNone/>
                      </a:pPr>
                      <a:r>
                        <a:rPr lang="en-US" sz="2000" b="1" i="0" u="none" strike="noStrike" noProof="0">
                          <a:latin typeface="Arial" panose="020B0604020202020204" pitchFamily="34" charset="0"/>
                          <a:cs typeface="Arial" panose="020B0604020202020204" pitchFamily="34" charset="0"/>
                        </a:rPr>
                        <a:t>If student has not already taken any state assessment </a:t>
                      </a:r>
                      <a:endParaRPr lang="en-US" sz="2000" b="1">
                        <a:latin typeface="Arial" panose="020B0604020202020204" pitchFamily="34" charset="0"/>
                        <a:cs typeface="Arial" panose="020B0604020202020204" pitchFamily="34" charset="0"/>
                      </a:endParaRPr>
                    </a:p>
                  </a:txBody>
                  <a:tcPr marL="72737" marR="72737" marT="36368" marB="36368" anchor="ctr"/>
                </a:tc>
                <a:extLst>
                  <a:ext uri="{0D108BD9-81ED-4DB2-BD59-A6C34878D82A}">
                    <a16:rowId xmlns:a16="http://schemas.microsoft.com/office/drawing/2014/main" val="712889381"/>
                  </a:ext>
                </a:extLst>
              </a:tr>
              <a:tr h="1446550">
                <a:tc>
                  <a:txBody>
                    <a:bodyPr/>
                    <a:lstStyle/>
                    <a:p>
                      <a:pPr algn="ctr"/>
                      <a:r>
                        <a:rPr lang="en-US" sz="2000">
                          <a:latin typeface="Arial" panose="020B0604020202020204" pitchFamily="34" charset="0"/>
                          <a:cs typeface="Arial" panose="020B0604020202020204" pitchFamily="34" charset="0"/>
                        </a:rPr>
                        <a:t>If SPED/EL/FRL was YES originally and then changed</a:t>
                      </a:r>
                    </a:p>
                  </a:txBody>
                  <a:tcPr marL="72737" marR="72737" marT="36368" marB="36368" anchor="ctr"/>
                </a:tc>
                <a:tc>
                  <a:txBody>
                    <a:bodyPr/>
                    <a:lstStyle/>
                    <a:p>
                      <a:pPr algn="ctr"/>
                      <a:r>
                        <a:rPr lang="en-US" sz="2000">
                          <a:latin typeface="Arial" panose="020B0604020202020204" pitchFamily="34" charset="0"/>
                          <a:cs typeface="Arial" panose="020B0604020202020204" pitchFamily="34" charset="0"/>
                        </a:rPr>
                        <a:t>Leave status as YES for all tests</a:t>
                      </a:r>
                    </a:p>
                  </a:txBody>
                  <a:tcPr marL="72737" marR="72737" marT="36368" marB="36368" anchor="ctr"/>
                </a:tc>
                <a:tc>
                  <a:txBody>
                    <a:bodyPr/>
                    <a:lstStyle/>
                    <a:p>
                      <a:pPr algn="ctr"/>
                      <a:r>
                        <a:rPr lang="en-US" sz="2000">
                          <a:latin typeface="Arial" panose="020B0604020202020204" pitchFamily="34" charset="0"/>
                          <a:cs typeface="Arial" panose="020B0604020202020204" pitchFamily="34" charset="0"/>
                        </a:rPr>
                        <a:t>Change status to NO for all tests</a:t>
                      </a:r>
                    </a:p>
                  </a:txBody>
                  <a:tcPr marL="72737" marR="72737" marT="36368" marB="36368" anchor="ctr"/>
                </a:tc>
                <a:extLst>
                  <a:ext uri="{0D108BD9-81ED-4DB2-BD59-A6C34878D82A}">
                    <a16:rowId xmlns:a16="http://schemas.microsoft.com/office/drawing/2014/main" val="3770416711"/>
                  </a:ext>
                </a:extLst>
              </a:tr>
              <a:tr h="2475433">
                <a:tc>
                  <a:txBody>
                    <a:bodyPr/>
                    <a:lstStyle/>
                    <a:p>
                      <a:pPr algn="ctr"/>
                      <a:r>
                        <a:rPr lang="en-US" sz="2000">
                          <a:latin typeface="Arial" panose="020B0604020202020204" pitchFamily="34" charset="0"/>
                          <a:cs typeface="Arial" panose="020B0604020202020204" pitchFamily="34" charset="0"/>
                        </a:rPr>
                        <a:t>If SPED/EL/FRL was NO originally and then changed</a:t>
                      </a:r>
                    </a:p>
                  </a:txBody>
                  <a:tcPr marL="72737" marR="72737" marT="36368" marB="36368" anchor="ctr"/>
                </a:tc>
                <a:tc>
                  <a:txBody>
                    <a:bodyPr/>
                    <a:lstStyle/>
                    <a:p>
                      <a:pPr algn="ctr"/>
                      <a:r>
                        <a:rPr lang="en-US" sz="2000">
                          <a:latin typeface="Arial" panose="020B0604020202020204" pitchFamily="34" charset="0"/>
                          <a:cs typeface="Arial" panose="020B0604020202020204" pitchFamily="34" charset="0"/>
                        </a:rPr>
                        <a:t>Change to YES for all subsequent tests and the CSDE will apply this status for all tests</a:t>
                      </a:r>
                    </a:p>
                  </a:txBody>
                  <a:tcPr marL="72737" marR="72737" marT="36368" marB="36368" anchor="ctr"/>
                </a:tc>
                <a:tc>
                  <a:txBody>
                    <a:bodyPr/>
                    <a:lstStyle/>
                    <a:p>
                      <a:pPr algn="ctr"/>
                      <a:r>
                        <a:rPr lang="en-US" sz="2000">
                          <a:latin typeface="Arial" panose="020B0604020202020204" pitchFamily="34" charset="0"/>
                          <a:cs typeface="Arial" panose="020B0604020202020204" pitchFamily="34" charset="0"/>
                        </a:rPr>
                        <a:t>Change status to YES</a:t>
                      </a:r>
                    </a:p>
                  </a:txBody>
                  <a:tcPr marL="72737" marR="72737" marT="36368" marB="36368" anchor="ctr"/>
                </a:tc>
                <a:extLst>
                  <a:ext uri="{0D108BD9-81ED-4DB2-BD59-A6C34878D82A}">
                    <a16:rowId xmlns:a16="http://schemas.microsoft.com/office/drawing/2014/main" val="1945896055"/>
                  </a:ext>
                </a:extLst>
              </a:tr>
            </a:tbl>
          </a:graphicData>
        </a:graphic>
      </p:graphicFrame>
      <p:sp>
        <p:nvSpPr>
          <p:cNvPr id="4" name="TextBox 3">
            <a:extLst>
              <a:ext uri="{FF2B5EF4-FFF2-40B4-BE49-F238E27FC236}">
                <a16:creationId xmlns:a16="http://schemas.microsoft.com/office/drawing/2014/main" id="{2989A072-9B17-4695-A96F-361CA9F0DABA}"/>
              </a:ext>
            </a:extLst>
          </p:cNvPr>
          <p:cNvSpPr txBox="1"/>
          <p:nvPr/>
        </p:nvSpPr>
        <p:spPr>
          <a:xfrm>
            <a:off x="138290" y="6095513"/>
            <a:ext cx="768208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FF0000"/>
                </a:solidFill>
                <a:latin typeface="Arial"/>
                <a:cs typeface="Arial"/>
              </a:rPr>
              <a:t>*Making these changes may impact the student eligibility for designated supports and accommodations.  </a:t>
            </a:r>
          </a:p>
        </p:txBody>
      </p:sp>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86351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D003E8-88EE-4E96-89E9-2E1E2E5EBCA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Rectangle 2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2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82248" y="1123836"/>
            <a:ext cx="2819922" cy="4601183"/>
          </a:xfrm>
        </p:spPr>
        <p:txBody>
          <a:bodyPr vert="horz" lIns="91440" tIns="45720" rIns="91440" bIns="45720" rtlCol="0" anchor="ctr">
            <a:normAutofit/>
          </a:bodyPr>
          <a:lstStyle/>
          <a:p>
            <a:pPr algn="ctr"/>
            <a:r>
              <a:rPr lang="en-US" sz="2500" b="1">
                <a:ln w="0"/>
                <a:solidFill>
                  <a:schemeClr val="tx1"/>
                </a:solidFill>
                <a:latin typeface="Arial" panose="020B0604020202020204" pitchFamily="34" charset="0"/>
                <a:cs typeface="Arial" panose="020B0604020202020204" pitchFamily="34" charset="0"/>
              </a:rPr>
              <a:t>TIDE </a:t>
            </a:r>
            <a:br>
              <a:rPr lang="en-US" sz="2500" b="1">
                <a:ln w="0"/>
                <a:solidFill>
                  <a:schemeClr val="tx1"/>
                </a:solidFill>
                <a:latin typeface="Arial" panose="020B0604020202020204" pitchFamily="34" charset="0"/>
                <a:cs typeface="Arial" panose="020B0604020202020204" pitchFamily="34" charset="0"/>
              </a:rPr>
            </a:br>
            <a:r>
              <a:rPr lang="en-US" sz="2500" b="1">
                <a:ln w="0"/>
                <a:solidFill>
                  <a:schemeClr val="tx1"/>
                </a:solidFill>
                <a:latin typeface="Arial" panose="020B0604020202020204" pitchFamily="34" charset="0"/>
                <a:cs typeface="Arial" panose="020B0604020202020204" pitchFamily="34" charset="0"/>
              </a:rPr>
              <a:t>Designated Supports and Accommodations</a:t>
            </a: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graphicFrame>
        <p:nvGraphicFramePr>
          <p:cNvPr id="11" name="Content Placeholder 2">
            <a:extLst>
              <a:ext uri="{FF2B5EF4-FFF2-40B4-BE49-F238E27FC236}">
                <a16:creationId xmlns:a16="http://schemas.microsoft.com/office/drawing/2014/main" id="{73B8D5D2-A059-4432-AFFF-8CA65034C1A0}"/>
              </a:ext>
            </a:extLst>
          </p:cNvPr>
          <p:cNvGraphicFramePr/>
          <p:nvPr>
            <p:extLst>
              <p:ext uri="{D42A27DB-BD31-4B8C-83A1-F6EECF244321}">
                <p14:modId xmlns:p14="http://schemas.microsoft.com/office/powerpoint/2010/main" val="1841806565"/>
              </p:ext>
            </p:extLst>
          </p:nvPr>
        </p:nvGraphicFramePr>
        <p:xfrm>
          <a:off x="2705581" y="589280"/>
          <a:ext cx="6156317"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118740" y="5951062"/>
            <a:ext cx="957527" cy="802081"/>
          </a:xfrm>
          <a:prstGeom prst="rect">
            <a:avLst/>
          </a:prstGeom>
        </p:spPr>
      </p:pic>
    </p:spTree>
    <p:extLst>
      <p:ext uri="{BB962C8B-B14F-4D97-AF65-F5344CB8AC3E}">
        <p14:creationId xmlns:p14="http://schemas.microsoft.com/office/powerpoint/2010/main" val="2730774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D003E8-88EE-4E96-89E9-2E1E2E5EBCA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Rectangle 2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2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82248" y="1123836"/>
            <a:ext cx="2819922" cy="4601183"/>
          </a:xfrm>
        </p:spPr>
        <p:txBody>
          <a:bodyPr vert="horz" lIns="91440" tIns="45720" rIns="91440" bIns="45720" rtlCol="0" anchor="ctr">
            <a:normAutofit/>
          </a:bodyPr>
          <a:lstStyle/>
          <a:p>
            <a:pPr algn="ctr"/>
            <a:r>
              <a:rPr lang="en-US" sz="2700" b="1">
                <a:ln w="0"/>
                <a:solidFill>
                  <a:schemeClr val="tx1"/>
                </a:solidFill>
                <a:latin typeface="Arial" panose="020B0604020202020204" pitchFamily="34" charset="0"/>
                <a:cs typeface="Arial" panose="020B0604020202020204" pitchFamily="34" charset="0"/>
              </a:rPr>
              <a:t>Uploading Student Supports to TIDE Using TIDE’s Excel or CSV Files</a:t>
            </a: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118740" y="5951062"/>
            <a:ext cx="957527" cy="802081"/>
          </a:xfrm>
          <a:prstGeom prst="rect">
            <a:avLst/>
          </a:prstGeom>
        </p:spPr>
      </p:pic>
      <p:sp>
        <p:nvSpPr>
          <p:cNvPr id="4" name="TextBox 3">
            <a:extLst>
              <a:ext uri="{FF2B5EF4-FFF2-40B4-BE49-F238E27FC236}">
                <a16:creationId xmlns:a16="http://schemas.microsoft.com/office/drawing/2014/main" id="{C6773CA7-8EF0-2517-EF1F-87961BAAE573}"/>
              </a:ext>
            </a:extLst>
          </p:cNvPr>
          <p:cNvSpPr txBox="1"/>
          <p:nvPr/>
        </p:nvSpPr>
        <p:spPr>
          <a:xfrm>
            <a:off x="2852160" y="1368368"/>
            <a:ext cx="5745343" cy="4062651"/>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The 2022-23 TIDE test setting templates are available in Excel and Comma-Separated Value formats. </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Refer to the </a:t>
            </a:r>
            <a:r>
              <a:rPr lang="en-US" sz="2000">
                <a:latin typeface="Arial" panose="020B0604020202020204" pitchFamily="34" charset="0"/>
                <a:cs typeface="Arial" panose="020B0604020202020204" pitchFamily="34" charset="0"/>
                <a:hlinkClick r:id="rId4"/>
              </a:rPr>
              <a:t>TIDE User Guide </a:t>
            </a:r>
            <a:r>
              <a:rPr lang="en-US" sz="2000">
                <a:latin typeface="Arial" panose="020B0604020202020204" pitchFamily="34" charset="0"/>
                <a:cs typeface="Arial" panose="020B0604020202020204" pitchFamily="34" charset="0"/>
              </a:rPr>
              <a:t>for information on how to upload or manually enter designated supports and accommodations.</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The “IDEA” or “504” indicator must be set to “Yes” in the PSIS Registration Module before accommodations can be uploaded, saved, or accepted in TIDE.</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0692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a:hlinkClick r:id="rId3"/>
            <a:extLst>
              <a:ext uri="{FF2B5EF4-FFF2-40B4-BE49-F238E27FC236}">
                <a16:creationId xmlns:a16="http://schemas.microsoft.com/office/drawing/2014/main" id="{356CCA87-BB77-4133-4023-2747A4FC9CC8}"/>
              </a:ext>
            </a:extLst>
          </p:cNvPr>
          <p:cNvPicPr>
            <a:picLocks noChangeAspect="1"/>
          </p:cNvPicPr>
          <p:nvPr/>
        </p:nvPicPr>
        <p:blipFill>
          <a:blip r:embed="rId4"/>
          <a:stretch>
            <a:fillRect/>
          </a:stretch>
        </p:blipFill>
        <p:spPr>
          <a:xfrm>
            <a:off x="988417" y="1295007"/>
            <a:ext cx="7167166" cy="5303158"/>
          </a:xfrm>
          <a:prstGeom prst="rect">
            <a:avLst/>
          </a:prstGeom>
          <a:ln w="28575">
            <a:solidFill>
              <a:srgbClr val="0070C0"/>
            </a:solidFill>
          </a:ln>
        </p:spPr>
      </p:pic>
    </p:spTree>
    <p:extLst>
      <p:ext uri="{BB962C8B-B14F-4D97-AF65-F5344CB8AC3E}">
        <p14:creationId xmlns:p14="http://schemas.microsoft.com/office/powerpoint/2010/main" val="412229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4D003E8-88EE-4E96-89E9-2E1E2E5EBCA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3" name="Rectangle 27">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29">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195309" y="1123836"/>
            <a:ext cx="2272683" cy="4601183"/>
          </a:xfrm>
        </p:spPr>
        <p:txBody>
          <a:bodyPr vert="horz" lIns="91440" tIns="45720" rIns="91440" bIns="45720" rtlCol="0" anchor="ctr">
            <a:normAutofit/>
          </a:bodyPr>
          <a:lstStyle/>
          <a:p>
            <a:pPr algn="ctr"/>
            <a:r>
              <a:rPr lang="en-US" sz="2700" b="1">
                <a:ln w="0"/>
                <a:solidFill>
                  <a:schemeClr val="tx1"/>
                </a:solidFill>
                <a:latin typeface="Arial" panose="020B0604020202020204" pitchFamily="34" charset="0"/>
                <a:cs typeface="Arial" panose="020B0604020202020204" pitchFamily="34" charset="0"/>
              </a:rPr>
              <a:t>CT-SEDS </a:t>
            </a:r>
            <a:br>
              <a:rPr lang="en-US" sz="2700" b="1">
                <a:ln w="0"/>
                <a:solidFill>
                  <a:schemeClr val="tx1"/>
                </a:solidFill>
                <a:latin typeface="Arial" panose="020B0604020202020204" pitchFamily="34" charset="0"/>
                <a:cs typeface="Arial" panose="020B0604020202020204" pitchFamily="34" charset="0"/>
              </a:rPr>
            </a:br>
            <a:r>
              <a:rPr lang="en-US" sz="2700" b="1">
                <a:ln w="0"/>
                <a:solidFill>
                  <a:schemeClr val="tx1"/>
                </a:solidFill>
                <a:latin typeface="Arial" panose="020B0604020202020204" pitchFamily="34" charset="0"/>
                <a:cs typeface="Arial" panose="020B0604020202020204" pitchFamily="34" charset="0"/>
              </a:rPr>
              <a:t>&amp;</a:t>
            </a:r>
            <a:br>
              <a:rPr lang="en-US" sz="2700" b="1">
                <a:ln w="0"/>
                <a:solidFill>
                  <a:schemeClr val="tx1"/>
                </a:solidFill>
                <a:latin typeface="Arial" panose="020B0604020202020204" pitchFamily="34" charset="0"/>
                <a:cs typeface="Arial" panose="020B0604020202020204" pitchFamily="34" charset="0"/>
              </a:rPr>
            </a:br>
            <a:r>
              <a:rPr lang="en-US" sz="2700" b="1">
                <a:ln w="0"/>
                <a:solidFill>
                  <a:schemeClr val="tx1"/>
                </a:solidFill>
                <a:latin typeface="Arial" panose="020B0604020202020204" pitchFamily="34" charset="0"/>
                <a:cs typeface="Arial" panose="020B0604020202020204" pitchFamily="34" charset="0"/>
              </a:rPr>
              <a:t>TIDE</a:t>
            </a: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118740" y="5951062"/>
            <a:ext cx="957527" cy="802081"/>
          </a:xfrm>
          <a:prstGeom prst="rect">
            <a:avLst/>
          </a:prstGeom>
        </p:spPr>
      </p:pic>
      <p:sp>
        <p:nvSpPr>
          <p:cNvPr id="4" name="TextBox 3">
            <a:extLst>
              <a:ext uri="{FF2B5EF4-FFF2-40B4-BE49-F238E27FC236}">
                <a16:creationId xmlns:a16="http://schemas.microsoft.com/office/drawing/2014/main" id="{C6773CA7-8EF0-2517-EF1F-87961BAAE573}"/>
              </a:ext>
            </a:extLst>
          </p:cNvPr>
          <p:cNvSpPr txBox="1"/>
          <p:nvPr/>
        </p:nvSpPr>
        <p:spPr>
          <a:xfrm>
            <a:off x="2852160" y="1243226"/>
            <a:ext cx="5745343" cy="4370427"/>
          </a:xfrm>
          <a:prstGeom prst="rect">
            <a:avLst/>
          </a:prstGeom>
          <a:noFill/>
        </p:spPr>
        <p:txBody>
          <a:bodyPr wrap="square" rtlCol="0">
            <a:spAutoFit/>
          </a:bodyPr>
          <a:lstStyle/>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Designated supports and accommodations listed in a </a:t>
            </a:r>
            <a:r>
              <a:rPr lang="en-US" sz="2000" b="1">
                <a:latin typeface="Arial" panose="020B0604020202020204" pitchFamily="34" charset="0"/>
                <a:cs typeface="Arial" panose="020B0604020202020204" pitchFamily="34" charset="0"/>
              </a:rPr>
              <a:t>finalized</a:t>
            </a:r>
            <a:r>
              <a:rPr lang="en-US" sz="2000">
                <a:latin typeface="Arial" panose="020B0604020202020204" pitchFamily="34" charset="0"/>
                <a:cs typeface="Arial" panose="020B0604020202020204" pitchFamily="34" charset="0"/>
              </a:rPr>
              <a:t> IEP/504 in CT-SEDS will sync with TIDE prior to the March testing window. </a:t>
            </a:r>
          </a:p>
          <a:p>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Any changes made to a student’s accommodation in CT-SEDS will be reflected in TIDE during the </a:t>
            </a:r>
            <a:r>
              <a:rPr lang="en-US" sz="2000" b="1">
                <a:latin typeface="Arial" panose="020B0604020202020204" pitchFamily="34" charset="0"/>
                <a:cs typeface="Arial" panose="020B0604020202020204" pitchFamily="34" charset="0"/>
              </a:rPr>
              <a:t>nightly sync</a:t>
            </a:r>
            <a:r>
              <a:rPr lang="en-US" sz="200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Manual adjustments should not be made in TIDE for students with finalized IEPs/504 Plans in CT-SEDS. Instead, PPTs must make the edit(s) directly in CT-SEDS. </a:t>
            </a:r>
          </a:p>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5798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E584120-DBAE-4D6C-AB98-DBE5317ED18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2" name="Rectangle 2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2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4" name="Rectangle 25">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363475" y="4590661"/>
            <a:ext cx="8097057" cy="1065690"/>
          </a:xfrm>
        </p:spPr>
        <p:txBody>
          <a:bodyPr vert="horz" lIns="91440" tIns="45720" rIns="91440" bIns="45720" rtlCol="0" anchor="b">
            <a:normAutofit/>
          </a:bodyPr>
          <a:lstStyle/>
          <a:p>
            <a:r>
              <a:rPr lang="en-US" sz="3200" b="1" spc="-100">
                <a:ln w="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Connecticut Alternate Assessment System Eligibility Form</a:t>
            </a:r>
            <a:r>
              <a:rPr lang="en-US" sz="3200" b="1" spc="-100">
                <a:ln w="0"/>
                <a:solidFill>
                  <a:schemeClr val="bg1"/>
                </a:solidFill>
                <a:latin typeface="Arial" panose="020B0604020202020204" pitchFamily="34" charset="0"/>
                <a:cs typeface="Arial" panose="020B0604020202020204" pitchFamily="34" charset="0"/>
              </a:rPr>
              <a:t> </a:t>
            </a:r>
            <a:r>
              <a:rPr lang="en-US" sz="3200" b="1" spc="-100">
                <a:ln w="0"/>
                <a:solidFill>
                  <a:schemeClr val="tx1"/>
                </a:solidFill>
                <a:latin typeface="Arial" panose="020B0604020202020204" pitchFamily="34" charset="0"/>
                <a:cs typeface="Arial" panose="020B0604020202020204" pitchFamily="34" charset="0"/>
              </a:rPr>
              <a:t>Submission Deadlines</a:t>
            </a:r>
          </a:p>
        </p:txBody>
      </p:sp>
      <p:graphicFrame>
        <p:nvGraphicFramePr>
          <p:cNvPr id="5" name="Table 4"/>
          <p:cNvGraphicFramePr>
            <a:graphicFrameLocks noGrp="1"/>
          </p:cNvGraphicFramePr>
          <p:nvPr>
            <p:extLst>
              <p:ext uri="{D42A27DB-BD31-4B8C-83A1-F6EECF244321}">
                <p14:modId xmlns:p14="http://schemas.microsoft.com/office/powerpoint/2010/main" val="3157608965"/>
              </p:ext>
            </p:extLst>
          </p:nvPr>
        </p:nvGraphicFramePr>
        <p:xfrm>
          <a:off x="6133380" y="761998"/>
          <a:ext cx="2638155" cy="893725"/>
        </p:xfrm>
        <a:graphic>
          <a:graphicData uri="http://schemas.openxmlformats.org/drawingml/2006/table">
            <a:tbl>
              <a:tblPr firstRow="1" bandRow="1">
                <a:tableStyleId>{3B4B98B0-60AC-42C2-AFA5-B58CD77FA1E5}</a:tableStyleId>
              </a:tblPr>
              <a:tblGrid>
                <a:gridCol w="1136723">
                  <a:extLst>
                    <a:ext uri="{9D8B030D-6E8A-4147-A177-3AD203B41FA5}">
                      <a16:colId xmlns:a16="http://schemas.microsoft.com/office/drawing/2014/main" val="4281680396"/>
                    </a:ext>
                  </a:extLst>
                </a:gridCol>
                <a:gridCol w="1501432">
                  <a:extLst>
                    <a:ext uri="{9D8B030D-6E8A-4147-A177-3AD203B41FA5}">
                      <a16:colId xmlns:a16="http://schemas.microsoft.com/office/drawing/2014/main" val="1341363050"/>
                    </a:ext>
                  </a:extLst>
                </a:gridCol>
              </a:tblGrid>
              <a:tr h="893725">
                <a:tc>
                  <a:txBody>
                    <a:bodyPr/>
                    <a:lstStyle/>
                    <a:p>
                      <a:pPr marR="0" indent="0" algn="l" rtl="0">
                        <a:lnSpc>
                          <a:spcPct val="119000"/>
                        </a:lnSpc>
                        <a:spcBef>
                          <a:spcPts val="0"/>
                        </a:spcBef>
                        <a:spcAft>
                          <a:spcPts val="300"/>
                        </a:spcAft>
                      </a:pPr>
                      <a:endParaRPr lang="en-US" sz="1800" kern="1400" cap="none" spc="0">
                        <a:ln>
                          <a:noFill/>
                        </a:ln>
                        <a:solidFill>
                          <a:schemeClr val="tx1"/>
                        </a:solidFill>
                        <a:effectLst/>
                        <a:latin typeface="Arial"/>
                        <a:cs typeface="Arial"/>
                      </a:endParaRPr>
                    </a:p>
                  </a:txBody>
                  <a:tcPr marL="135529" marR="81319" marT="104253" marB="10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indent="0" algn="l" rtl="0">
                        <a:lnSpc>
                          <a:spcPct val="100000"/>
                        </a:lnSpc>
                        <a:spcBef>
                          <a:spcPts val="0"/>
                        </a:spcBef>
                        <a:spcAft>
                          <a:spcPts val="300"/>
                        </a:spcAft>
                      </a:pPr>
                      <a:endParaRPr lang="en-US" sz="1800" kern="1400" cap="none" spc="0">
                        <a:ln>
                          <a:noFill/>
                        </a:ln>
                        <a:solidFill>
                          <a:schemeClr val="tx1"/>
                        </a:solidFill>
                        <a:effectLst/>
                        <a:latin typeface="Arial"/>
                        <a:cs typeface="Arial"/>
                      </a:endParaRPr>
                    </a:p>
                  </a:txBody>
                  <a:tcPr marL="135529" marR="81319" marT="104253" marB="1042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157029"/>
                  </a:ext>
                </a:extLst>
              </a:tr>
            </a:tbl>
          </a:graphicData>
        </a:graphic>
      </p:graphicFrame>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pic>
        <p:nvPicPr>
          <p:cNvPr id="7" name="Picture 6">
            <a:extLst>
              <a:ext uri="{FF2B5EF4-FFF2-40B4-BE49-F238E27FC236}">
                <a16:creationId xmlns:a16="http://schemas.microsoft.com/office/drawing/2014/main" id="{5F53CB62-CAA2-433A-93D1-30AE346AB992}"/>
              </a:ext>
            </a:extLst>
          </p:cNvPr>
          <p:cNvPicPr>
            <a:picLocks noChangeAspect="1"/>
          </p:cNvPicPr>
          <p:nvPr/>
        </p:nvPicPr>
        <p:blipFill>
          <a:blip r:embed="rId5"/>
          <a:stretch>
            <a:fillRect/>
          </a:stretch>
        </p:blipFill>
        <p:spPr>
          <a:xfrm>
            <a:off x="6984" y="363270"/>
            <a:ext cx="8773541" cy="4004365"/>
          </a:xfrm>
          <a:prstGeom prst="rect">
            <a:avLst/>
          </a:prstGeom>
        </p:spPr>
      </p:pic>
    </p:spTree>
    <p:extLst>
      <p:ext uri="{BB962C8B-B14F-4D97-AF65-F5344CB8AC3E}">
        <p14:creationId xmlns:p14="http://schemas.microsoft.com/office/powerpoint/2010/main" val="2721698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EA7937B-5B2E-4F39-B793-AAB842F51CB4}"/>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0" y="1123837"/>
            <a:ext cx="2633241" cy="4601183"/>
          </a:xfrm>
        </p:spPr>
        <p:txBody>
          <a:bodyPr vert="horz" lIns="91440" tIns="45720" rIns="91440" bIns="45720" rtlCol="0" anchor="ctr">
            <a:normAutofit/>
          </a:bodyPr>
          <a:lstStyle/>
          <a:p>
            <a:r>
              <a:rPr lang="en-US" b="1">
                <a:ln w="0"/>
                <a:solidFill>
                  <a:schemeClr val="tx1"/>
                </a:solidFill>
                <a:latin typeface="Arial" panose="020B0604020202020204" pitchFamily="34" charset="0"/>
                <a:cs typeface="Arial" panose="020B0604020202020204" pitchFamily="34" charset="0"/>
              </a:rPr>
              <a:t>Activation of the Alternate Flag Indicator for Alternate Assessments</a:t>
            </a:r>
          </a:p>
        </p:txBody>
      </p:sp>
      <p:sp>
        <p:nvSpPr>
          <p:cNvPr id="6" name="Control 3"/>
          <p:cNvSpPr>
            <a:spLocks noChangeArrowheads="1" noChangeShapeType="1"/>
          </p:cNvSpPr>
          <p:nvPr/>
        </p:nvSpPr>
        <p:spPr bwMode="auto">
          <a:xfrm>
            <a:off x="1447801" y="9732963"/>
            <a:ext cx="7010399" cy="2227262"/>
          </a:xfrm>
          <a:prstGeom prst="rect">
            <a:avLst/>
          </a:prstGeom>
          <a:noFill/>
          <a:ln>
            <a:noFill/>
          </a:ln>
          <a:extLst>
            <a:ext uri="{91240B29-F687-4F45-9708-019B960494DF}">
              <a14:hiddenLine xmlns:a14="http://schemas.microsoft.com/office/drawing/2010/main" w="9525" algn="in">
                <a:noFill/>
                <a:miter lim="800000"/>
                <a:headEnd/>
                <a:tailEnd/>
              </a14:hiddenLine>
            </a:ext>
          </a:extLst>
        </p:spPr>
        <p:txBody>
          <a:bodyPr vert="horz" wrap="square" lIns="0" tIns="0" rIns="0" bIns="0" numCol="1" anchor="t" anchorCtr="0" compatLnSpc="1">
            <a:prstTxWarp prst="textNoShape">
              <a:avLst/>
            </a:prstTxWarp>
          </a:bodyPr>
          <a:lstStyle/>
          <a:p>
            <a:endParaRPr lang="en-US"/>
          </a:p>
        </p:txBody>
      </p:sp>
      <p:graphicFrame>
        <p:nvGraphicFramePr>
          <p:cNvPr id="11" name="Content Placeholder 2">
            <a:extLst>
              <a:ext uri="{FF2B5EF4-FFF2-40B4-BE49-F238E27FC236}">
                <a16:creationId xmlns:a16="http://schemas.microsoft.com/office/drawing/2014/main" id="{51FE78BD-F424-4A8E-8391-1B503A36AE8F}"/>
              </a:ext>
            </a:extLst>
          </p:cNvPr>
          <p:cNvGraphicFramePr/>
          <p:nvPr>
            <p:extLst>
              <p:ext uri="{D42A27DB-BD31-4B8C-83A1-F6EECF244321}">
                <p14:modId xmlns:p14="http://schemas.microsoft.com/office/powerpoint/2010/main" val="2902555068"/>
              </p:ext>
            </p:extLst>
          </p:nvPr>
        </p:nvGraphicFramePr>
        <p:xfrm>
          <a:off x="2819922" y="885459"/>
          <a:ext cx="5796200"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043899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F26E29-755A-4B15-8741-65F4E741113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pPr algn="ctr"/>
            <a:r>
              <a:rPr lang="en-US" sz="5900" b="1">
                <a:ln w="0"/>
                <a:solidFill>
                  <a:schemeClr val="tx1"/>
                </a:solidFill>
                <a:latin typeface="Arial" panose="020B0604020202020204" pitchFamily="34" charset="0"/>
                <a:cs typeface="Arial" panose="020B0604020202020204" pitchFamily="34" charset="0"/>
              </a:rPr>
              <a:t>Questions </a:t>
            </a:r>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4" name="Picture 3">
            <a:extLst>
              <a:ext uri="{FF2B5EF4-FFF2-40B4-BE49-F238E27FC236}">
                <a16:creationId xmlns:a16="http://schemas.microsoft.com/office/drawing/2014/main" id="{3B4B4C02-5C46-4796-B9FB-2A6723904884}"/>
              </a:ext>
            </a:extLst>
          </p:cNvPr>
          <p:cNvPicPr>
            <a:picLocks noChangeAspect="1"/>
          </p:cNvPicPr>
          <p:nvPr/>
        </p:nvPicPr>
        <p:blipFill>
          <a:blip r:embed="rId4"/>
          <a:stretch>
            <a:fillRect/>
          </a:stretch>
        </p:blipFill>
        <p:spPr>
          <a:xfrm>
            <a:off x="3297382" y="1201649"/>
            <a:ext cx="2909887" cy="2671762"/>
          </a:xfrm>
          <a:prstGeom prst="rect">
            <a:avLst/>
          </a:prstGeom>
        </p:spPr>
      </p:pic>
    </p:spTree>
    <p:extLst>
      <p:ext uri="{BB962C8B-B14F-4D97-AF65-F5344CB8AC3E}">
        <p14:creationId xmlns:p14="http://schemas.microsoft.com/office/powerpoint/2010/main" val="2551591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964BA81-CCD4-4C6A-B1AC-200F8F8FDBA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5900" b="1">
                <a:ln w="0"/>
                <a:solidFill>
                  <a:schemeClr val="tx1"/>
                </a:solidFill>
                <a:latin typeface="Arial" panose="020B0604020202020204" pitchFamily="34" charset="0"/>
                <a:cs typeface="Arial" panose="020B0604020202020204" pitchFamily="34" charset="0"/>
              </a:rPr>
              <a:t>Test</a:t>
            </a:r>
            <a:r>
              <a:rPr lang="en-US" sz="5900" b="1">
                <a:solidFill>
                  <a:schemeClr val="tx1"/>
                </a:solidFill>
                <a:latin typeface="Arial" panose="020B0604020202020204" pitchFamily="34" charset="0"/>
                <a:cs typeface="Arial" panose="020B0604020202020204" pitchFamily="34" charset="0"/>
              </a:rPr>
              <a:t> </a:t>
            </a:r>
            <a:r>
              <a:rPr lang="en-US" sz="5900" b="1">
                <a:ln w="0"/>
                <a:solidFill>
                  <a:schemeClr val="tx1"/>
                </a:solidFill>
                <a:latin typeface="Arial" panose="020B0604020202020204" pitchFamily="34" charset="0"/>
                <a:cs typeface="Arial" panose="020B0604020202020204" pitchFamily="34" charset="0"/>
              </a:rPr>
              <a:t>Security</a:t>
            </a:r>
          </a:p>
        </p:txBody>
      </p:sp>
      <p:pic>
        <p:nvPicPr>
          <p:cNvPr id="5" name="Graphic 4" descr="Shield Tick with solid fill">
            <a:extLst>
              <a:ext uri="{FF2B5EF4-FFF2-40B4-BE49-F238E27FC236}">
                <a16:creationId xmlns:a16="http://schemas.microsoft.com/office/drawing/2014/main" id="{A96E539D-0EFC-4D96-A723-A23B96B82BD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013077" y="484632"/>
            <a:ext cx="3556755" cy="3556755"/>
          </a:xfrm>
          <a:prstGeom prst="rect">
            <a:avLst/>
          </a:prstGeom>
        </p:spPr>
      </p:pic>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83972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3600" b="1">
                <a:ln w="0"/>
                <a:solidFill>
                  <a:schemeClr val="tx1"/>
                </a:solidFill>
                <a:latin typeface="Arial" panose="020B0604020202020204" pitchFamily="34" charset="0"/>
                <a:cs typeface="Arial" panose="020B0604020202020204" pitchFamily="34" charset="0"/>
              </a:rPr>
              <a:t>Test Security</a:t>
            </a: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4294967295"/>
          </p:nvPr>
        </p:nvSpPr>
        <p:spPr>
          <a:xfrm>
            <a:off x="877848" y="2535446"/>
            <a:ext cx="8265580" cy="3670898"/>
          </a:xfrm>
        </p:spPr>
        <p:txBody>
          <a:bodyPr vert="horz" lIns="91440" tIns="45720" rIns="91440" bIns="45720" rtlCol="0" anchor="ctr">
            <a:noAutofit/>
          </a:bodyPr>
          <a:lstStyle/>
          <a:p>
            <a:pPr marL="0" indent="0">
              <a:lnSpc>
                <a:spcPct val="100000"/>
              </a:lnSpc>
              <a:spcBef>
                <a:spcPts val="0"/>
              </a:spcBef>
              <a:buNone/>
            </a:pPr>
            <a:r>
              <a:rPr lang="en-US" sz="2400">
                <a:solidFill>
                  <a:schemeClr val="tx1"/>
                </a:solidFill>
                <a:latin typeface="Arial" panose="020B0604020202020204" pitchFamily="34" charset="0"/>
                <a:cs typeface="Arial" panose="020B0604020202020204" pitchFamily="34" charset="0"/>
              </a:rPr>
              <a:t>Breaches of test security include, but are not limited to:</a:t>
            </a:r>
          </a:p>
          <a:p>
            <a:pPr marL="365760" lvl="1">
              <a:lnSpc>
                <a:spcPct val="100000"/>
              </a:lnSpc>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analyzing/copying test items </a:t>
            </a:r>
          </a:p>
          <a:p>
            <a:pPr marL="365760" lvl="1">
              <a:lnSpc>
                <a:spcPct val="100000"/>
              </a:lnSpc>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coaching students</a:t>
            </a:r>
          </a:p>
          <a:p>
            <a:pPr marL="365760" lvl="1">
              <a:lnSpc>
                <a:spcPct val="100000"/>
              </a:lnSpc>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giving students answers, and/or changing students’ answers</a:t>
            </a:r>
          </a:p>
          <a:p>
            <a:pPr marL="365760" lvl="1">
              <a:lnSpc>
                <a:spcPct val="100000"/>
              </a:lnSpc>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allowing students access to digital, electronic, or manual devices (except approved accommodations)</a:t>
            </a:r>
          </a:p>
          <a:p>
            <a:pPr marL="365760" lvl="1">
              <a:lnSpc>
                <a:spcPct val="100000"/>
              </a:lnSpc>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unauthorized log-in to the Test Delivery System</a:t>
            </a:r>
          </a:p>
        </p:txBody>
      </p:sp>
      <p:sp>
        <p:nvSpPr>
          <p:cNvPr id="4" name="TextBox 3">
            <a:extLst>
              <a:ext uri="{FF2B5EF4-FFF2-40B4-BE49-F238E27FC236}">
                <a16:creationId xmlns:a16="http://schemas.microsoft.com/office/drawing/2014/main" id="{8CF8F034-7BC7-4B20-934A-A1C87361DAC7}"/>
              </a:ext>
            </a:extLst>
          </p:cNvPr>
          <p:cNvSpPr txBox="1"/>
          <p:nvPr/>
        </p:nvSpPr>
        <p:spPr>
          <a:xfrm>
            <a:off x="959264" y="6327432"/>
            <a:ext cx="6604819" cy="584775"/>
          </a:xfrm>
          <a:prstGeom prst="rect">
            <a:avLst/>
          </a:prstGeom>
          <a:noFill/>
        </p:spPr>
        <p:txBody>
          <a:bodyPr wrap="square" rtlCol="0">
            <a:spAutoFit/>
          </a:bodyPr>
          <a:lstStyle/>
          <a:p>
            <a:pPr marL="44450" lvl="1" indent="0">
              <a:buNone/>
            </a:pPr>
            <a:r>
              <a:rPr lang="en-US" sz="1600" b="1">
                <a:solidFill>
                  <a:schemeClr val="tx1"/>
                </a:solidFill>
                <a:latin typeface="Arial" panose="020B0604020202020204" pitchFamily="34" charset="0"/>
                <a:cs typeface="Arial" panose="020B0604020202020204" pitchFamily="34" charset="0"/>
              </a:rPr>
              <a:t>Cell phone (including Smart Watches) use by students is prohibited!</a:t>
            </a: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4251077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299DE37-8E68-4F22-AF8C-0481258AC13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655675"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6360289" y="758953"/>
            <a:ext cx="2375024" cy="5218514"/>
          </a:xfrm>
        </p:spPr>
        <p:txBody>
          <a:bodyPr vert="horz" lIns="91440" tIns="45720" rIns="91440" bIns="45720" rtlCol="0" anchor="b">
            <a:normAutofit/>
          </a:bodyPr>
          <a:lstStyle/>
          <a:p>
            <a:r>
              <a:rPr lang="en-US" sz="3300" b="1">
                <a:ln w="0"/>
                <a:solidFill>
                  <a:schemeClr val="accent1"/>
                </a:solidFill>
                <a:latin typeface="Arial" panose="020B0604020202020204" pitchFamily="34" charset="0"/>
                <a:cs typeface="Arial" panose="020B0604020202020204" pitchFamily="34" charset="0"/>
              </a:rPr>
              <a:t>Test Security and Proctoring</a:t>
            </a:r>
          </a:p>
        </p:txBody>
      </p:sp>
      <p:sp>
        <p:nvSpPr>
          <p:cNvPr id="3" name="Content Placeholder 2"/>
          <p:cNvSpPr>
            <a:spLocks noGrp="1"/>
          </p:cNvSpPr>
          <p:nvPr>
            <p:ph idx="4294967295"/>
          </p:nvPr>
        </p:nvSpPr>
        <p:spPr>
          <a:xfrm>
            <a:off x="482599" y="864107"/>
            <a:ext cx="5569857" cy="5634663"/>
          </a:xfrm>
        </p:spPr>
        <p:txBody>
          <a:bodyPr vert="horz" lIns="91440" tIns="45720" rIns="91440" bIns="45720" rtlCol="0" anchor="ctr">
            <a:noAutofit/>
          </a:bodyPr>
          <a:lstStyle/>
          <a:p>
            <a:r>
              <a:rPr lang="en-US" sz="1400">
                <a:solidFill>
                  <a:schemeClr val="tx1"/>
                </a:solidFill>
                <a:latin typeface="Arial" panose="020B0604020202020204" pitchFamily="34" charset="0"/>
                <a:cs typeface="Arial" panose="020B0604020202020204" pitchFamily="34" charset="0"/>
              </a:rPr>
              <a:t>Violation of test security is a serious matter with far-reaching consequences. Breaches of test security include, but are not limited to, copying or photographing of test materials, failing to return test materials, </a:t>
            </a:r>
            <a:r>
              <a:rPr lang="en-US" sz="1400" b="1">
                <a:solidFill>
                  <a:schemeClr val="tx1"/>
                </a:solidFill>
                <a:latin typeface="Arial" panose="020B0604020202020204" pitchFamily="34" charset="0"/>
                <a:cs typeface="Arial" panose="020B0604020202020204" pitchFamily="34" charset="0"/>
              </a:rPr>
              <a:t>coaching students, giving students answers, and/or changing students’ answers</a:t>
            </a:r>
            <a:r>
              <a:rPr lang="en-US" sz="1400">
                <a:solidFill>
                  <a:schemeClr val="tx1"/>
                </a:solidFill>
                <a:latin typeface="Arial" panose="020B0604020202020204" pitchFamily="34" charset="0"/>
                <a:cs typeface="Arial" panose="020B0604020202020204" pitchFamily="34" charset="0"/>
              </a:rPr>
              <a:t>. Such acts may lead to the invalidation of an entire school district’s student test scores, disruption of the test system statewide, and legal action against the individual(s) committing the breach. A breach of test security may be dealt with as a violation of the Code of Professional Responsibility for Teachers, as well as a violation of other pertinent state and federal law and regulation. The Connecticut State Department of Education will investigate all such matters and pursue appropriate follow-up action. Any person found to have intentionally breached the security of the test system may be subject to sanctions including, but not limited to, disciplinary action by a local board of education, the revocation of Connecticut teaching certification by the State Board of Education,* and civil liability pursuant to federal copyright law.</a:t>
            </a:r>
          </a:p>
          <a:p>
            <a:r>
              <a:rPr lang="en-US" sz="1400">
                <a:solidFill>
                  <a:schemeClr val="tx1"/>
                </a:solidFill>
                <a:latin typeface="Arial" panose="020B0604020202020204" pitchFamily="34" charset="0"/>
                <a:cs typeface="Arial" panose="020B0604020202020204" pitchFamily="34" charset="0"/>
              </a:rPr>
              <a:t>*See Section 10-145b(</a:t>
            </a:r>
            <a:r>
              <a:rPr lang="en-US" sz="1400" err="1">
                <a:solidFill>
                  <a:schemeClr val="tx1"/>
                </a:solidFill>
                <a:latin typeface="Arial" panose="020B0604020202020204" pitchFamily="34" charset="0"/>
                <a:cs typeface="Arial" panose="020B0604020202020204" pitchFamily="34" charset="0"/>
              </a:rPr>
              <a:t>i</a:t>
            </a:r>
            <a:r>
              <a:rPr lang="en-US" sz="1400">
                <a:solidFill>
                  <a:schemeClr val="tx1"/>
                </a:solidFill>
                <a:latin typeface="Arial" panose="020B0604020202020204" pitchFamily="34" charset="0"/>
                <a:cs typeface="Arial" panose="020B0604020202020204" pitchFamily="34" charset="0"/>
              </a:rPr>
              <a:t>) (2) (E) of the Connecticut General Statutes, which reads in relevant part as follows: The State Board of Education may revoke any certificate, permit, or authorization issued pursuant to said sections if the holder is found to </a:t>
            </a:r>
            <a:r>
              <a:rPr lang="en-US" sz="1400" b="1">
                <a:solidFill>
                  <a:schemeClr val="tx1"/>
                </a:solidFill>
                <a:latin typeface="Arial" panose="020B0604020202020204" pitchFamily="34" charset="0"/>
                <a:cs typeface="Arial" panose="020B0604020202020204" pitchFamily="34" charset="0"/>
              </a:rPr>
              <a:t>have intentionally disclosed specific questions or answers to students</a:t>
            </a:r>
            <a:r>
              <a:rPr lang="en-US" sz="1400">
                <a:solidFill>
                  <a:schemeClr val="tx1"/>
                </a:solidFill>
                <a:latin typeface="Arial" panose="020B0604020202020204" pitchFamily="34" charset="0"/>
                <a:cs typeface="Arial" panose="020B0604020202020204" pitchFamily="34" charset="0"/>
              </a:rPr>
              <a:t>, or otherwise improperly breached the security of any administration of a mastery examination, pursuant to section 10-14n. </a:t>
            </a:r>
          </a:p>
          <a:p>
            <a:pPr marL="0"/>
            <a:endParaRPr lang="en-US" sz="1300" b="1">
              <a:solidFill>
                <a:srgbClr val="FFFFFF"/>
              </a:solidFill>
            </a:endParaRPr>
          </a:p>
        </p:txBody>
      </p:sp>
      <p:sp>
        <p:nvSpPr>
          <p:cNvPr id="16" name="Rectangle 15">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93395"/>
            <a:ext cx="957527" cy="802081"/>
          </a:xfrm>
          <a:prstGeom prst="rect">
            <a:avLst/>
          </a:prstGeom>
        </p:spPr>
      </p:pic>
    </p:spTree>
    <p:extLst>
      <p:ext uri="{BB962C8B-B14F-4D97-AF65-F5344CB8AC3E}">
        <p14:creationId xmlns:p14="http://schemas.microsoft.com/office/powerpoint/2010/main" val="4265605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4600E848-EC93-475B-94F1-DB5826A0354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033" name="Rectangle 7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4" name="Rectangle 7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5" name="Rectangle 74">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76">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411991" y="1410208"/>
            <a:ext cx="3069679" cy="3255264"/>
          </a:xfrm>
        </p:spPr>
        <p:txBody>
          <a:bodyPr vert="horz" lIns="91440" tIns="45720" rIns="91440" bIns="45720" rtlCol="0" anchor="b">
            <a:normAutofit/>
          </a:bodyPr>
          <a:lstStyle/>
          <a:p>
            <a:r>
              <a:rPr lang="en-US" sz="3200" b="1" spc="-100">
                <a:ln w="0"/>
                <a:solidFill>
                  <a:schemeClr val="tx1"/>
                </a:solidFill>
                <a:latin typeface="Arial" panose="020B0604020202020204" pitchFamily="34" charset="0"/>
                <a:cs typeface="Arial" panose="020B0604020202020204" pitchFamily="34" charset="0"/>
              </a:rPr>
              <a:t>TA Security Confirmation Page</a:t>
            </a:r>
          </a:p>
        </p:txBody>
      </p:sp>
      <p:pic>
        <p:nvPicPr>
          <p:cNvPr id="1026" name="Picture 2" descr="image003">
            <a:extLst>
              <a:ext uri="{FF2B5EF4-FFF2-40B4-BE49-F238E27FC236}">
                <a16:creationId xmlns:a16="http://schemas.microsoft.com/office/drawing/2014/main" id="{24059991-F266-4220-A4A6-75349C2556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78154" y="1227598"/>
            <a:ext cx="5153854" cy="43936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Rectangle 78">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084990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25E3394-54DA-44C2-899E-EC94B9C6B1AB}"/>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0" name="Rectangle 1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2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2" name="Rectangle 2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2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5664707"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2386" y="1298448"/>
            <a:ext cx="4551052" cy="3255264"/>
          </a:xfrm>
        </p:spPr>
        <p:txBody>
          <a:bodyPr vert="horz" lIns="91440" tIns="45720" rIns="91440" bIns="45720" rtlCol="0" anchor="b">
            <a:normAutofit fontScale="90000"/>
          </a:bodyPr>
          <a:lstStyle/>
          <a:p>
            <a:r>
              <a:rPr lang="en-US" sz="5500" b="1">
                <a:solidFill>
                  <a:schemeClr val="tx1"/>
                </a:solidFill>
                <a:latin typeface="Arial" panose="020B0604020202020204" pitchFamily="34" charset="0"/>
                <a:cs typeface="Arial" panose="020B0604020202020204" pitchFamily="34" charset="0"/>
              </a:rPr>
              <a:t>Improprieties, Irregularities, </a:t>
            </a:r>
            <a:br>
              <a:rPr lang="en-US" sz="5500" b="1">
                <a:solidFill>
                  <a:schemeClr val="tx1"/>
                </a:solidFill>
                <a:latin typeface="Arial" panose="020B0604020202020204" pitchFamily="34" charset="0"/>
                <a:cs typeface="Arial" panose="020B0604020202020204" pitchFamily="34" charset="0"/>
              </a:rPr>
            </a:br>
            <a:r>
              <a:rPr lang="en-US" sz="5500" b="1">
                <a:solidFill>
                  <a:schemeClr val="tx1"/>
                </a:solidFill>
                <a:latin typeface="Arial" panose="020B0604020202020204" pitchFamily="34" charset="0"/>
                <a:cs typeface="Arial" panose="020B0604020202020204" pitchFamily="34" charset="0"/>
              </a:rPr>
              <a:t>and </a:t>
            </a:r>
            <a:br>
              <a:rPr lang="en-US" sz="5500" b="1">
                <a:solidFill>
                  <a:schemeClr val="tx1"/>
                </a:solidFill>
                <a:latin typeface="Arial" panose="020B0604020202020204" pitchFamily="34" charset="0"/>
                <a:cs typeface="Arial" panose="020B0604020202020204" pitchFamily="34" charset="0"/>
              </a:rPr>
            </a:br>
            <a:r>
              <a:rPr lang="en-US" sz="5500" b="1">
                <a:solidFill>
                  <a:schemeClr val="tx1"/>
                </a:solidFill>
                <a:latin typeface="Arial" panose="020B0604020202020204" pitchFamily="34" charset="0"/>
                <a:cs typeface="Arial" panose="020B0604020202020204" pitchFamily="34" charset="0"/>
              </a:rPr>
              <a:t>Breaches</a:t>
            </a:r>
          </a:p>
        </p:txBody>
      </p:sp>
      <p:pic>
        <p:nvPicPr>
          <p:cNvPr id="4" name="Graphic 3" descr="Warning with solid fill">
            <a:extLst>
              <a:ext uri="{FF2B5EF4-FFF2-40B4-BE49-F238E27FC236}">
                <a16:creationId xmlns:a16="http://schemas.microsoft.com/office/drawing/2014/main" id="{28B6644A-6C68-4904-AD1D-169C085DA1E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028180" y="2128080"/>
            <a:ext cx="2593687" cy="2593687"/>
          </a:xfrm>
          <a:prstGeom prst="rect">
            <a:avLst/>
          </a:prstGeom>
        </p:spPr>
      </p:pic>
      <p:sp>
        <p:nvSpPr>
          <p:cNvPr id="34" name="Rectangle 2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716227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6FD5929-DB2A-44B9-9A73-5C304ECD9D6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1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7">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9">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380999" y="4590661"/>
            <a:ext cx="8399525" cy="1065690"/>
          </a:xfrm>
        </p:spPr>
        <p:txBody>
          <a:bodyPr vert="horz" lIns="91440" tIns="45720" rIns="91440" bIns="45720" rtlCol="0" anchor="b">
            <a:normAutofit/>
          </a:bodyPr>
          <a:lstStyle/>
          <a:p>
            <a:pPr algn="ctr"/>
            <a:r>
              <a:rPr lang="en-US" sz="3600" b="1" spc="-100">
                <a:ln w="0"/>
                <a:solidFill>
                  <a:schemeClr val="tx1"/>
                </a:solidFill>
                <a:latin typeface="Arial" panose="020B0604020202020204" pitchFamily="34" charset="0"/>
                <a:cs typeface="Arial" panose="020B0604020202020204" pitchFamily="34" charset="0"/>
              </a:rPr>
              <a:t>Test Security Definitions</a:t>
            </a:r>
          </a:p>
        </p:txBody>
      </p:sp>
      <p:graphicFrame>
        <p:nvGraphicFramePr>
          <p:cNvPr id="9" name="Table 8"/>
          <p:cNvGraphicFramePr>
            <a:graphicFrameLocks noGrp="1"/>
          </p:cNvGraphicFramePr>
          <p:nvPr>
            <p:extLst>
              <p:ext uri="{D42A27DB-BD31-4B8C-83A1-F6EECF244321}">
                <p14:modId xmlns:p14="http://schemas.microsoft.com/office/powerpoint/2010/main" val="3049996716"/>
              </p:ext>
            </p:extLst>
          </p:nvPr>
        </p:nvGraphicFramePr>
        <p:xfrm>
          <a:off x="381000" y="468086"/>
          <a:ext cx="8331143" cy="3682925"/>
        </p:xfrm>
        <a:graphic>
          <a:graphicData uri="http://schemas.openxmlformats.org/drawingml/2006/table">
            <a:tbl>
              <a:tblPr firstRow="1" bandRow="1">
                <a:tableStyleId>{5C22544A-7EE6-4342-B048-85BDC9FD1C3A}</a:tableStyleId>
              </a:tblPr>
              <a:tblGrid>
                <a:gridCol w="1455618">
                  <a:extLst>
                    <a:ext uri="{9D8B030D-6E8A-4147-A177-3AD203B41FA5}">
                      <a16:colId xmlns:a16="http://schemas.microsoft.com/office/drawing/2014/main" val="20000"/>
                    </a:ext>
                  </a:extLst>
                </a:gridCol>
                <a:gridCol w="6875525">
                  <a:extLst>
                    <a:ext uri="{9D8B030D-6E8A-4147-A177-3AD203B41FA5}">
                      <a16:colId xmlns:a16="http://schemas.microsoft.com/office/drawing/2014/main" val="20001"/>
                    </a:ext>
                  </a:extLst>
                </a:gridCol>
              </a:tblGrid>
              <a:tr h="466850">
                <a:tc>
                  <a:txBody>
                    <a:bodyPr/>
                    <a:lstStyle/>
                    <a:p>
                      <a:r>
                        <a:rPr lang="en-US" sz="1800">
                          <a:latin typeface="Arial"/>
                          <a:cs typeface="Arial"/>
                        </a:rPr>
                        <a:t>Type </a:t>
                      </a:r>
                    </a:p>
                  </a:txBody>
                  <a:tcPr marL="67409" marR="67409" marT="33704" marB="33704" anchor="ctr"/>
                </a:tc>
                <a:tc>
                  <a:txBody>
                    <a:bodyPr/>
                    <a:lstStyle/>
                    <a:p>
                      <a:r>
                        <a:rPr lang="en-US" sz="1800">
                          <a:latin typeface="Arial"/>
                          <a:cs typeface="Arial"/>
                        </a:rPr>
                        <a:t>Definition</a:t>
                      </a:r>
                    </a:p>
                  </a:txBody>
                  <a:tcPr marL="67409" marR="67409" marT="33704" marB="33704" anchor="ctr"/>
                </a:tc>
                <a:extLst>
                  <a:ext uri="{0D108BD9-81ED-4DB2-BD59-A6C34878D82A}">
                    <a16:rowId xmlns:a16="http://schemas.microsoft.com/office/drawing/2014/main" val="10000"/>
                  </a:ext>
                </a:extLst>
              </a:tr>
              <a:tr h="1158479">
                <a:tc>
                  <a:txBody>
                    <a:bodyPr/>
                    <a:lstStyle/>
                    <a:p>
                      <a:pPr marL="0" marR="0" indent="0" algn="l" rtl="0" eaLnBrk="1" fontAlgn="auto" latinLnBrk="0" hangingPunct="1">
                        <a:lnSpc>
                          <a:spcPct val="100000"/>
                        </a:lnSpc>
                        <a:spcBef>
                          <a:spcPts val="0"/>
                        </a:spcBef>
                        <a:spcAft>
                          <a:spcPts val="0"/>
                        </a:spcAft>
                        <a:buClrTx/>
                        <a:buSzTx/>
                        <a:buFontTx/>
                        <a:buNone/>
                      </a:pPr>
                      <a:r>
                        <a:rPr lang="en-US" sz="1800" b="1" kern="1200">
                          <a:solidFill>
                            <a:schemeClr val="dk1"/>
                          </a:solidFill>
                          <a:effectLst/>
                          <a:latin typeface="Arial"/>
                          <a:ea typeface="+mn-ea"/>
                          <a:cs typeface="Arial"/>
                        </a:rPr>
                        <a:t>Breach </a:t>
                      </a:r>
                    </a:p>
                  </a:txBody>
                  <a:tcPr marL="67409" marR="67409" marT="33704" marB="33704" anchor="ctr"/>
                </a:tc>
                <a:tc>
                  <a:txBody>
                    <a:bodyPr/>
                    <a:lstStyle/>
                    <a:p>
                      <a:pPr lvl="0">
                        <a:buNone/>
                      </a:pPr>
                      <a:r>
                        <a:rPr lang="en-US" sz="1600" b="0" i="0" u="none" strike="noStrike" kern="1200" noProof="0">
                          <a:solidFill>
                            <a:srgbClr val="FF0000"/>
                          </a:solidFill>
                          <a:effectLst/>
                          <a:latin typeface="Arial"/>
                          <a:cs typeface="Arial"/>
                        </a:rPr>
                        <a:t>A test security incident that poses a </a:t>
                      </a:r>
                      <a:r>
                        <a:rPr lang="en-US" sz="1600" b="1" i="0" u="none" strike="noStrike" kern="1200" noProof="0">
                          <a:solidFill>
                            <a:srgbClr val="FF0000"/>
                          </a:solidFill>
                          <a:effectLst/>
                          <a:latin typeface="Arial"/>
                          <a:cs typeface="Arial"/>
                        </a:rPr>
                        <a:t>threat</a:t>
                      </a:r>
                      <a:r>
                        <a:rPr lang="en-US" sz="1600" b="0" i="0" u="none" strike="noStrike" kern="1200" noProof="0">
                          <a:solidFill>
                            <a:srgbClr val="FF0000"/>
                          </a:solidFill>
                          <a:effectLst/>
                          <a:latin typeface="Arial"/>
                          <a:cs typeface="Arial"/>
                        </a:rPr>
                        <a:t> to the validity of the test.</a:t>
                      </a:r>
                      <a:r>
                        <a:rPr lang="en-US" sz="1600" b="0" i="0" u="none" strike="noStrike" kern="1200" noProof="0">
                          <a:effectLst/>
                          <a:latin typeface="Arial"/>
                          <a:cs typeface="Arial"/>
                        </a:rPr>
                        <a:t> Examples may include the release of secure materials or a security/system risk. These circumstances have external implications and may result in a decision to remove the test item(s) from the available, secure item bank. </a:t>
                      </a:r>
                      <a:endParaRPr lang="en-US" sz="1600">
                        <a:latin typeface="Arial"/>
                        <a:cs typeface="Arial"/>
                      </a:endParaRPr>
                    </a:p>
                  </a:txBody>
                  <a:tcPr marL="67409" marR="67409" marT="33704" marB="33704" anchor="ctr"/>
                </a:tc>
                <a:extLst>
                  <a:ext uri="{0D108BD9-81ED-4DB2-BD59-A6C34878D82A}">
                    <a16:rowId xmlns:a16="http://schemas.microsoft.com/office/drawing/2014/main" val="10001"/>
                  </a:ext>
                </a:extLst>
              </a:tr>
              <a:tr h="899117">
                <a:tc>
                  <a:txBody>
                    <a:bodyPr/>
                    <a:lstStyle/>
                    <a:p>
                      <a:r>
                        <a:rPr lang="en-US" sz="1800" b="1" kern="1200">
                          <a:solidFill>
                            <a:schemeClr val="dk1"/>
                          </a:solidFill>
                          <a:effectLst/>
                          <a:latin typeface="Arial"/>
                          <a:ea typeface="+mn-ea"/>
                          <a:cs typeface="Arial"/>
                        </a:rPr>
                        <a:t>Irregularity</a:t>
                      </a:r>
                    </a:p>
                  </a:txBody>
                  <a:tcPr marL="67409" marR="67409" marT="33704" marB="33704" anchor="ctr"/>
                </a:tc>
                <a:tc>
                  <a:txBody>
                    <a:bodyPr/>
                    <a:lstStyle/>
                    <a:p>
                      <a:pPr lvl="0">
                        <a:buNone/>
                      </a:pPr>
                      <a:r>
                        <a:rPr lang="en-US" sz="1600" b="0" i="0" u="none" strike="noStrike" kern="1200" noProof="0">
                          <a:solidFill>
                            <a:srgbClr val="FF0000"/>
                          </a:solidFill>
                          <a:effectLst/>
                          <a:latin typeface="Arial"/>
                          <a:cs typeface="Arial"/>
                        </a:rPr>
                        <a:t>A test security incident that impacts an individual or group of students who are testing and </a:t>
                      </a:r>
                      <a:r>
                        <a:rPr lang="en-US" sz="1600" b="1" i="0" u="none" strike="noStrike" kern="1200" noProof="0">
                          <a:solidFill>
                            <a:srgbClr val="FF0000"/>
                          </a:solidFill>
                          <a:effectLst/>
                          <a:latin typeface="Arial"/>
                          <a:cs typeface="Arial"/>
                        </a:rPr>
                        <a:t>may potentially affect </a:t>
                      </a:r>
                      <a:r>
                        <a:rPr lang="en-US" sz="1600" b="0" i="0" u="none" strike="noStrike" kern="1200" noProof="0">
                          <a:solidFill>
                            <a:srgbClr val="FF0000"/>
                          </a:solidFill>
                          <a:effectLst/>
                          <a:latin typeface="Arial"/>
                          <a:cs typeface="Arial"/>
                        </a:rPr>
                        <a:t>student performance on the test, test security, or test validity. </a:t>
                      </a:r>
                      <a:endParaRPr lang="en-US" sz="1600">
                        <a:solidFill>
                          <a:srgbClr val="FF0000"/>
                        </a:solidFill>
                        <a:latin typeface="Arial"/>
                        <a:cs typeface="Arial"/>
                      </a:endParaRPr>
                    </a:p>
                  </a:txBody>
                  <a:tcPr marL="67409" marR="67409" marT="33704" marB="33704" anchor="ctr"/>
                </a:tc>
                <a:extLst>
                  <a:ext uri="{0D108BD9-81ED-4DB2-BD59-A6C34878D82A}">
                    <a16:rowId xmlns:a16="http://schemas.microsoft.com/office/drawing/2014/main" val="10002"/>
                  </a:ext>
                </a:extLst>
              </a:tr>
              <a:tr h="1158479">
                <a:tc>
                  <a:txBody>
                    <a:bodyPr/>
                    <a:lstStyle/>
                    <a:p>
                      <a:r>
                        <a:rPr lang="en-US" sz="1800" b="1" kern="1200">
                          <a:solidFill>
                            <a:schemeClr val="dk1"/>
                          </a:solidFill>
                          <a:effectLst/>
                          <a:latin typeface="Arial"/>
                          <a:ea typeface="+mn-ea"/>
                          <a:cs typeface="Arial"/>
                        </a:rPr>
                        <a:t>Impropriety</a:t>
                      </a:r>
                    </a:p>
                  </a:txBody>
                  <a:tcPr marL="67409" marR="67409" marT="33704" marB="33704" anchor="ctr"/>
                </a:tc>
                <a:tc>
                  <a:txBody>
                    <a:bodyPr/>
                    <a:lstStyle/>
                    <a:p>
                      <a:pPr marL="0" marR="0" lvl="0" indent="0" algn="l">
                        <a:lnSpc>
                          <a:spcPct val="100000"/>
                        </a:lnSpc>
                        <a:spcBef>
                          <a:spcPts val="0"/>
                        </a:spcBef>
                        <a:spcAft>
                          <a:spcPts val="0"/>
                        </a:spcAft>
                        <a:buNone/>
                      </a:pPr>
                      <a:r>
                        <a:rPr lang="en-US" sz="1600" b="0" i="0" u="none" strike="noStrike" kern="1200" noProof="0">
                          <a:solidFill>
                            <a:srgbClr val="FF0000"/>
                          </a:solidFill>
                          <a:effectLst/>
                          <a:latin typeface="Arial"/>
                          <a:cs typeface="Arial"/>
                        </a:rPr>
                        <a:t>A test security incident that has </a:t>
                      </a:r>
                      <a:r>
                        <a:rPr lang="en-US" sz="1600" b="1" i="0" u="none" strike="noStrike" kern="1200" noProof="0">
                          <a:solidFill>
                            <a:srgbClr val="FF0000"/>
                          </a:solidFill>
                          <a:effectLst/>
                          <a:latin typeface="Arial"/>
                          <a:cs typeface="Arial"/>
                        </a:rPr>
                        <a:t>a low impact </a:t>
                      </a:r>
                      <a:r>
                        <a:rPr lang="en-US" sz="1600" b="0" i="0" u="none" strike="noStrike" kern="1200" noProof="0">
                          <a:solidFill>
                            <a:srgbClr val="FF0000"/>
                          </a:solidFill>
                          <a:effectLst/>
                          <a:latin typeface="Arial"/>
                          <a:cs typeface="Arial"/>
                        </a:rPr>
                        <a:t>on the individual or group of students who are testing and has a low risk of potentially affecting student performance on the test, test security, or test validity</a:t>
                      </a:r>
                      <a:r>
                        <a:rPr lang="en-US" sz="1600" b="0" i="0" u="none" strike="noStrike" kern="1200" noProof="0">
                          <a:effectLst/>
                          <a:latin typeface="Arial"/>
                          <a:cs typeface="Arial"/>
                        </a:rPr>
                        <a:t>. These circumstances can be corrected and contained at the local level. </a:t>
                      </a:r>
                      <a:endParaRPr lang="en-US" sz="1600">
                        <a:latin typeface="Arial"/>
                        <a:cs typeface="Arial"/>
                      </a:endParaRPr>
                    </a:p>
                  </a:txBody>
                  <a:tcPr marL="67409" marR="67409" marT="33704" marB="33704" anchor="ctr"/>
                </a:tc>
                <a:extLst>
                  <a:ext uri="{0D108BD9-81ED-4DB2-BD59-A6C34878D82A}">
                    <a16:rowId xmlns:a16="http://schemas.microsoft.com/office/drawing/2014/main" val="10003"/>
                  </a:ext>
                </a:extLst>
              </a:tr>
            </a:tbl>
          </a:graphicData>
        </a:graphic>
      </p:graphicFrame>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370026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A29B9CA8-9761-4D45-BD72-89A2153AF527}"/>
              </a:ext>
            </a:extLst>
          </p:cNvPr>
          <p:cNvPicPr>
            <a:picLocks noChangeAspect="1"/>
          </p:cNvPicPr>
          <p:nvPr/>
        </p:nvPicPr>
        <p:blipFill>
          <a:blip r:embed="rId4"/>
          <a:stretch>
            <a:fillRect/>
          </a:stretch>
        </p:blipFill>
        <p:spPr>
          <a:xfrm>
            <a:off x="611648" y="1377066"/>
            <a:ext cx="8256978" cy="5303520"/>
          </a:xfrm>
          <a:prstGeom prst="rect">
            <a:avLst/>
          </a:prstGeom>
          <a:ln w="28575">
            <a:solidFill>
              <a:srgbClr val="0070C0"/>
            </a:solidFill>
          </a:ln>
        </p:spPr>
      </p:pic>
      <p:pic>
        <p:nvPicPr>
          <p:cNvPr id="14" name="Picture 13">
            <a:extLst>
              <a:ext uri="{FF2B5EF4-FFF2-40B4-BE49-F238E27FC236}">
                <a16:creationId xmlns:a16="http://schemas.microsoft.com/office/drawing/2014/main" id="{F950D00A-B6E5-4B0C-B472-50D4249C908B}"/>
              </a:ext>
            </a:extLst>
          </p:cNvPr>
          <p:cNvPicPr>
            <a:picLocks noChangeAspect="1"/>
          </p:cNvPicPr>
          <p:nvPr/>
        </p:nvPicPr>
        <p:blipFill>
          <a:blip r:embed="rId5"/>
          <a:stretch>
            <a:fillRect/>
          </a:stretch>
        </p:blipFill>
        <p:spPr>
          <a:xfrm>
            <a:off x="2121717" y="5728824"/>
            <a:ext cx="1278086" cy="951762"/>
          </a:xfrm>
          <a:prstGeom prst="rect">
            <a:avLst/>
          </a:prstGeom>
        </p:spPr>
      </p:pic>
    </p:spTree>
    <p:extLst>
      <p:ext uri="{BB962C8B-B14F-4D97-AF65-F5344CB8AC3E}">
        <p14:creationId xmlns:p14="http://schemas.microsoft.com/office/powerpoint/2010/main" val="2873440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101BDDB-6C66-4F18-8230-2C7816742F4F}"/>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aphicFrame>
        <p:nvGraphicFramePr>
          <p:cNvPr id="2" name="Diagram 1"/>
          <p:cNvGraphicFramePr/>
          <p:nvPr>
            <p:extLst>
              <p:ext uri="{D42A27DB-BD31-4B8C-83A1-F6EECF244321}">
                <p14:modId xmlns:p14="http://schemas.microsoft.com/office/powerpoint/2010/main" val="2100593531"/>
              </p:ext>
            </p:extLst>
          </p:nvPr>
        </p:nvGraphicFramePr>
        <p:xfrm>
          <a:off x="467833" y="1397000"/>
          <a:ext cx="8059479" cy="4621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27709" y="318665"/>
            <a:ext cx="9144001"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lgn="ctr"/>
            <a:r>
              <a:rPr lang="en-US" sz="3600" b="1">
                <a:ln w="0"/>
                <a:solidFill>
                  <a:schemeClr val="tx1"/>
                </a:solidFill>
                <a:latin typeface="Arial" panose="020B0604020202020204" pitchFamily="34" charset="0"/>
                <a:cs typeface="Arial" panose="020B0604020202020204" pitchFamily="34" charset="0"/>
              </a:rPr>
              <a:t>Test Security Actions</a:t>
            </a:r>
          </a:p>
        </p:txBody>
      </p:sp>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
        <p:nvSpPr>
          <p:cNvPr id="5" name="TextBox 4">
            <a:extLst>
              <a:ext uri="{FF2B5EF4-FFF2-40B4-BE49-F238E27FC236}">
                <a16:creationId xmlns:a16="http://schemas.microsoft.com/office/drawing/2014/main" id="{E008098E-1742-4CC3-9437-A99D912DA95D}"/>
              </a:ext>
            </a:extLst>
          </p:cNvPr>
          <p:cNvSpPr txBox="1"/>
          <p:nvPr/>
        </p:nvSpPr>
        <p:spPr>
          <a:xfrm>
            <a:off x="352420" y="6080752"/>
            <a:ext cx="8229601" cy="646331"/>
          </a:xfrm>
          <a:prstGeom prst="rect">
            <a:avLst/>
          </a:prstGeom>
          <a:noFill/>
        </p:spPr>
        <p:txBody>
          <a:bodyPr wrap="square" lIns="91440" tIns="45720" rIns="91440" bIns="45720" rtlCol="0" anchor="t">
            <a:spAutoFit/>
          </a:bodyPr>
          <a:lstStyle/>
          <a:p>
            <a:pPr marL="628650" indent="-628650" algn="ctr"/>
            <a:r>
              <a:rPr lang="en-US" sz="1800" b="1">
                <a:solidFill>
                  <a:srgbClr val="FF0000"/>
                </a:solidFill>
                <a:latin typeface="Arial"/>
                <a:cs typeface="Arial"/>
              </a:rPr>
              <a:t>Note</a:t>
            </a:r>
            <a:r>
              <a:rPr lang="en-US" sz="1800">
                <a:solidFill>
                  <a:srgbClr val="FF0000"/>
                </a:solidFill>
                <a:latin typeface="Arial"/>
                <a:cs typeface="Arial"/>
              </a:rPr>
              <a:t>: The Test Security Levels are described in Appendix G of the Test Coordinator’s Manual.</a:t>
            </a:r>
          </a:p>
        </p:txBody>
      </p:sp>
    </p:spTree>
    <p:extLst>
      <p:ext uri="{BB962C8B-B14F-4D97-AF65-F5344CB8AC3E}">
        <p14:creationId xmlns:p14="http://schemas.microsoft.com/office/powerpoint/2010/main" val="2967592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D8F6397-0036-4A79-BC8A-B2658D2F90C3}"/>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189689" y="1123837"/>
            <a:ext cx="2210611" cy="4601183"/>
          </a:xfrm>
        </p:spPr>
        <p:txBody>
          <a:bodyPr vert="horz" lIns="91440" tIns="45720" rIns="91440" bIns="45720" rtlCol="0" anchor="ctr">
            <a:normAutofit/>
          </a:bodyPr>
          <a:lstStyle/>
          <a:p>
            <a:r>
              <a:rPr lang="en-US" sz="3600" b="1">
                <a:ln w="0"/>
                <a:solidFill>
                  <a:schemeClr val="tx1"/>
                </a:solidFill>
                <a:latin typeface="Arial" panose="020B0604020202020204" pitchFamily="34" charset="0"/>
                <a:cs typeface="Arial" panose="020B0604020202020204" pitchFamily="34" charset="0"/>
              </a:rPr>
              <a:t>Appeal Types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117367597"/>
              </p:ext>
            </p:extLst>
          </p:nvPr>
        </p:nvGraphicFramePr>
        <p:xfrm>
          <a:off x="2772382" y="511629"/>
          <a:ext cx="5843741" cy="5725887"/>
        </p:xfrm>
        <a:graphic>
          <a:graphicData uri="http://schemas.openxmlformats.org/drawingml/2006/table">
            <a:tbl>
              <a:tblPr firstRow="1" bandRow="1">
                <a:tableStyleId>{5C22544A-7EE6-4342-B048-85BDC9FD1C3A}</a:tableStyleId>
              </a:tblPr>
              <a:tblGrid>
                <a:gridCol w="1903899">
                  <a:extLst>
                    <a:ext uri="{9D8B030D-6E8A-4147-A177-3AD203B41FA5}">
                      <a16:colId xmlns:a16="http://schemas.microsoft.com/office/drawing/2014/main" val="20000"/>
                    </a:ext>
                  </a:extLst>
                </a:gridCol>
                <a:gridCol w="3939842">
                  <a:extLst>
                    <a:ext uri="{9D8B030D-6E8A-4147-A177-3AD203B41FA5}">
                      <a16:colId xmlns:a16="http://schemas.microsoft.com/office/drawing/2014/main" val="20001"/>
                    </a:ext>
                  </a:extLst>
                </a:gridCol>
              </a:tblGrid>
              <a:tr h="360944">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i="0" u="none" strike="noStrike" kern="1200" baseline="0">
                          <a:solidFill>
                            <a:schemeClr val="bg1"/>
                          </a:solidFill>
                          <a:latin typeface="Arial" panose="020B0604020202020204" pitchFamily="34" charset="0"/>
                          <a:ea typeface="+mn-ea"/>
                          <a:cs typeface="Arial" panose="020B0604020202020204" pitchFamily="34" charset="0"/>
                        </a:rPr>
                        <a:t>Appeal Type </a:t>
                      </a:r>
                      <a:endParaRPr lang="en-US" sz="1400" b="1">
                        <a:solidFill>
                          <a:schemeClr val="bg1"/>
                        </a:solidFill>
                        <a:latin typeface="Arial" panose="020B0604020202020204" pitchFamily="34" charset="0"/>
                        <a:cs typeface="Arial" panose="020B0604020202020204" pitchFamily="34" charset="0"/>
                      </a:endParaRPr>
                    </a:p>
                  </a:txBody>
                  <a:tcPr marL="64013" marR="64013" marT="35724" marB="35724" anchor="ctr"/>
                </a:tc>
                <a:tc>
                  <a:txBody>
                    <a:bodyPr/>
                    <a:lstStyle/>
                    <a:p>
                      <a:pPr algn="ctr"/>
                      <a:r>
                        <a:rPr lang="en-US" sz="1400" b="1">
                          <a:solidFill>
                            <a:schemeClr val="bg1"/>
                          </a:solidFill>
                          <a:latin typeface="Arial" panose="020B0604020202020204" pitchFamily="34" charset="0"/>
                          <a:cs typeface="Arial" panose="020B0604020202020204" pitchFamily="34" charset="0"/>
                        </a:rPr>
                        <a:t>Description</a:t>
                      </a:r>
                    </a:p>
                  </a:txBody>
                  <a:tcPr marL="64013" marR="64013" marT="35724" marB="35724" anchor="ctr"/>
                </a:tc>
                <a:extLst>
                  <a:ext uri="{0D108BD9-81ED-4DB2-BD59-A6C34878D82A}">
                    <a16:rowId xmlns:a16="http://schemas.microsoft.com/office/drawing/2014/main" val="10000"/>
                  </a:ext>
                </a:extLst>
              </a:tr>
              <a:tr h="853141">
                <a:tc>
                  <a:txBody>
                    <a:bodyPr/>
                    <a:lstStyle/>
                    <a:p>
                      <a:r>
                        <a:rPr lang="en-US" sz="1400" b="1">
                          <a:solidFill>
                            <a:schemeClr val="tx1"/>
                          </a:solidFill>
                          <a:latin typeface="Arial" panose="020B0604020202020204" pitchFamily="34" charset="0"/>
                          <a:cs typeface="Arial" panose="020B0604020202020204" pitchFamily="34" charset="0"/>
                        </a:rPr>
                        <a:t>Reset a Test</a:t>
                      </a: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Removes the test and scores from the system</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Enables student to start a new test</a:t>
                      </a:r>
                    </a:p>
                  </a:txBody>
                  <a:tcPr marL="64013" marR="64013" marT="35724" marB="35724" anchor="ctr"/>
                </a:tc>
                <a:extLst>
                  <a:ext uri="{0D108BD9-81ED-4DB2-BD59-A6C34878D82A}">
                    <a16:rowId xmlns:a16="http://schemas.microsoft.com/office/drawing/2014/main" val="10001"/>
                  </a:ext>
                </a:extLst>
              </a:tr>
              <a:tr h="853141">
                <a:tc>
                  <a:txBody>
                    <a:bodyPr/>
                    <a:lstStyle/>
                    <a:p>
                      <a:r>
                        <a:rPr lang="en-US" sz="1400" b="1">
                          <a:solidFill>
                            <a:schemeClr val="tx1"/>
                          </a:solidFill>
                          <a:latin typeface="Arial" panose="020B0604020202020204" pitchFamily="34" charset="0"/>
                          <a:cs typeface="Arial" panose="020B0604020202020204" pitchFamily="34" charset="0"/>
                        </a:rPr>
                        <a:t>Re-open a Test</a:t>
                      </a: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Allows for a test that has already been submitted in error or has expired to be re-opened</a:t>
                      </a:r>
                    </a:p>
                  </a:txBody>
                  <a:tcPr marL="64013" marR="64013" marT="35724" marB="35724" anchor="ctr"/>
                </a:tc>
                <a:extLst>
                  <a:ext uri="{0D108BD9-81ED-4DB2-BD59-A6C34878D82A}">
                    <a16:rowId xmlns:a16="http://schemas.microsoft.com/office/drawing/2014/main" val="10002"/>
                  </a:ext>
                </a:extLst>
              </a:tr>
              <a:tr h="853141">
                <a:tc>
                  <a:txBody>
                    <a:bodyPr/>
                    <a:lstStyle/>
                    <a:p>
                      <a:r>
                        <a:rPr lang="en-US" sz="1400" b="1">
                          <a:solidFill>
                            <a:schemeClr val="tx1"/>
                          </a:solidFill>
                          <a:latin typeface="Arial" panose="020B0604020202020204" pitchFamily="34" charset="0"/>
                          <a:cs typeface="Arial" panose="020B0604020202020204" pitchFamily="34" charset="0"/>
                        </a:rPr>
                        <a:t>Re-open</a:t>
                      </a:r>
                      <a:r>
                        <a:rPr lang="en-US" sz="1400" b="1" baseline="0">
                          <a:solidFill>
                            <a:schemeClr val="tx1"/>
                          </a:solidFill>
                          <a:latin typeface="Arial" panose="020B0604020202020204" pitchFamily="34" charset="0"/>
                          <a:cs typeface="Arial" panose="020B0604020202020204" pitchFamily="34" charset="0"/>
                        </a:rPr>
                        <a:t> a Test Segment </a:t>
                      </a:r>
                      <a:endParaRPr lang="en-US" sz="1400" b="1">
                        <a:solidFill>
                          <a:schemeClr val="tx1"/>
                        </a:solidFill>
                        <a:latin typeface="Arial" panose="020B0604020202020204" pitchFamily="34" charset="0"/>
                        <a:cs typeface="Arial" panose="020B0604020202020204" pitchFamily="34" charset="0"/>
                      </a:endParaRP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Re-opening a test segment</a:t>
                      </a:r>
                      <a:r>
                        <a:rPr lang="en-US" sz="1400" baseline="0">
                          <a:solidFill>
                            <a:schemeClr val="tx1"/>
                          </a:solidFill>
                          <a:latin typeface="Arial" panose="020B0604020202020204" pitchFamily="34" charset="0"/>
                          <a:cs typeface="Arial" panose="020B0604020202020204" pitchFamily="34" charset="0"/>
                        </a:rPr>
                        <a:t> allows a student to access the first segment of a test that was submitted in error </a:t>
                      </a:r>
                      <a:endParaRPr lang="en-US" sz="1400">
                        <a:solidFill>
                          <a:schemeClr val="tx1"/>
                        </a:solidFill>
                        <a:latin typeface="Arial" panose="020B06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3"/>
                  </a:ext>
                </a:extLst>
              </a:tr>
              <a:tr h="853141">
                <a:tc>
                  <a:txBody>
                    <a:bodyPr/>
                    <a:lstStyle/>
                    <a:p>
                      <a:r>
                        <a:rPr lang="en-US" sz="1400" b="1">
                          <a:solidFill>
                            <a:schemeClr val="tx1"/>
                          </a:solidFill>
                          <a:latin typeface="Arial" panose="020B0604020202020204" pitchFamily="34" charset="0"/>
                          <a:cs typeface="Arial" panose="020B0604020202020204" pitchFamily="34" charset="0"/>
                        </a:rPr>
                        <a:t>Grace Period Extension</a:t>
                      </a: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Granted if a test session</a:t>
                      </a:r>
                      <a:r>
                        <a:rPr lang="en-US" sz="1400" baseline="0">
                          <a:solidFill>
                            <a:schemeClr val="tx1"/>
                          </a:solidFill>
                          <a:latin typeface="Arial" panose="020B0604020202020204" pitchFamily="34" charset="0"/>
                          <a:cs typeface="Arial" panose="020B0604020202020204" pitchFamily="34" charset="0"/>
                        </a:rPr>
                        <a:t> is unexpectedly interrupted</a:t>
                      </a:r>
                    </a:p>
                    <a:p>
                      <a:pPr marL="285750" indent="-285750">
                        <a:buFont typeface="Arial" panose="020B0604020202020204" pitchFamily="34" charset="0"/>
                        <a:buChar char="•"/>
                      </a:pPr>
                      <a:r>
                        <a:rPr lang="en-US" sz="1400" baseline="0">
                          <a:solidFill>
                            <a:schemeClr val="tx1"/>
                          </a:solidFill>
                          <a:latin typeface="Arial" panose="020B0604020202020204" pitchFamily="34" charset="0"/>
                          <a:cs typeface="Arial" panose="020B0604020202020204" pitchFamily="34" charset="0"/>
                        </a:rPr>
                        <a:t>Allows access to all previous responses</a:t>
                      </a:r>
                      <a:endParaRPr lang="en-US" sz="1400">
                        <a:solidFill>
                          <a:schemeClr val="tx1"/>
                        </a:solidFill>
                        <a:latin typeface="Arial" panose="020B06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4"/>
                  </a:ext>
                </a:extLst>
              </a:tr>
              <a:tr h="1099238">
                <a:tc>
                  <a:txBody>
                    <a:bodyPr/>
                    <a:lstStyle/>
                    <a:p>
                      <a:r>
                        <a:rPr lang="en-US" sz="1400" b="1">
                          <a:solidFill>
                            <a:schemeClr val="tx1"/>
                          </a:solidFill>
                          <a:latin typeface="Arial" panose="020B0604020202020204" pitchFamily="34" charset="0"/>
                          <a:cs typeface="Arial" panose="020B0604020202020204" pitchFamily="34" charset="0"/>
                        </a:rPr>
                        <a:t>Restore a Test That Has Been Reset</a:t>
                      </a: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Returns a test from the Reset</a:t>
                      </a:r>
                      <a:r>
                        <a:rPr lang="en-US" sz="1400" baseline="0">
                          <a:solidFill>
                            <a:schemeClr val="tx1"/>
                          </a:solidFill>
                          <a:latin typeface="Arial" panose="020B0604020202020204" pitchFamily="34" charset="0"/>
                          <a:cs typeface="Arial" panose="020B0604020202020204" pitchFamily="34" charset="0"/>
                        </a:rPr>
                        <a:t> status to its prior status</a:t>
                      </a:r>
                    </a:p>
                    <a:p>
                      <a:pPr marL="285750" indent="-285750">
                        <a:buFont typeface="Arial" panose="020B0604020202020204" pitchFamily="34" charset="0"/>
                        <a:buChar char="•"/>
                      </a:pPr>
                      <a:r>
                        <a:rPr lang="en-US" sz="1400" baseline="0">
                          <a:solidFill>
                            <a:schemeClr val="tx1"/>
                          </a:solidFill>
                          <a:latin typeface="Arial" panose="020B0604020202020204" pitchFamily="34" charset="0"/>
                          <a:cs typeface="Arial" panose="020B0604020202020204" pitchFamily="34" charset="0"/>
                        </a:rPr>
                        <a:t>Only allowed on tests that have been reset</a:t>
                      </a:r>
                    </a:p>
                    <a:p>
                      <a:pPr marL="285750" indent="-285750">
                        <a:buFont typeface="Arial" panose="020B0604020202020204" pitchFamily="34" charset="0"/>
                        <a:buChar char="•"/>
                      </a:pPr>
                      <a:r>
                        <a:rPr lang="en-US" sz="1400" baseline="0">
                          <a:solidFill>
                            <a:schemeClr val="tx1"/>
                          </a:solidFill>
                          <a:latin typeface="Arial" panose="020B0604020202020204" pitchFamily="34" charset="0"/>
                          <a:cs typeface="Arial" panose="020B0604020202020204" pitchFamily="34" charset="0"/>
                        </a:rPr>
                        <a:t>A test can be restored if it was reset in error</a:t>
                      </a:r>
                      <a:endParaRPr lang="en-US" sz="1400">
                        <a:solidFill>
                          <a:schemeClr val="tx1"/>
                        </a:solidFill>
                        <a:latin typeface="Arial" panose="020B0604020202020204" pitchFamily="34" charset="0"/>
                        <a:cs typeface="Arial" panose="020B0604020202020204" pitchFamily="34" charset="0"/>
                      </a:endParaRPr>
                    </a:p>
                  </a:txBody>
                  <a:tcPr marL="64013" marR="64013" marT="35724" marB="35724" anchor="ctr"/>
                </a:tc>
                <a:extLst>
                  <a:ext uri="{0D108BD9-81ED-4DB2-BD59-A6C34878D82A}">
                    <a16:rowId xmlns:a16="http://schemas.microsoft.com/office/drawing/2014/main" val="10005"/>
                  </a:ext>
                </a:extLst>
              </a:tr>
              <a:tr h="853141">
                <a:tc>
                  <a:txBody>
                    <a:bodyPr/>
                    <a:lstStyle/>
                    <a:p>
                      <a:r>
                        <a:rPr lang="en-US" sz="1400" b="1">
                          <a:solidFill>
                            <a:schemeClr val="tx1"/>
                          </a:solidFill>
                          <a:latin typeface="Arial" panose="020B0604020202020204" pitchFamily="34" charset="0"/>
                          <a:cs typeface="Arial" panose="020B0604020202020204" pitchFamily="34" charset="0"/>
                        </a:rPr>
                        <a:t>Invalidate a Test</a:t>
                      </a:r>
                    </a:p>
                  </a:txBody>
                  <a:tcPr marL="64013" marR="64013" marT="35724" marB="35724" anchor="ctr"/>
                </a:tc>
                <a:tc>
                  <a:txBody>
                    <a:bodyPr/>
                    <a:lstStyle/>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Rarely Used</a:t>
                      </a:r>
                    </a:p>
                    <a:p>
                      <a:pPr marL="285750" indent="-28575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Eliminates the</a:t>
                      </a:r>
                      <a:r>
                        <a:rPr lang="en-US" sz="1400" baseline="0">
                          <a:solidFill>
                            <a:schemeClr val="tx1"/>
                          </a:solidFill>
                          <a:latin typeface="Arial" panose="020B0604020202020204" pitchFamily="34" charset="0"/>
                          <a:cs typeface="Arial" panose="020B0604020202020204" pitchFamily="34" charset="0"/>
                        </a:rPr>
                        <a:t> test</a:t>
                      </a:r>
                    </a:p>
                    <a:p>
                      <a:pPr marL="285750" indent="-285750">
                        <a:buFont typeface="Arial" panose="020B0604020202020204" pitchFamily="34" charset="0"/>
                        <a:buChar char="•"/>
                      </a:pPr>
                      <a:r>
                        <a:rPr lang="en-US" sz="1400" baseline="0">
                          <a:solidFill>
                            <a:schemeClr val="tx1"/>
                          </a:solidFill>
                          <a:latin typeface="Arial" panose="020B0604020202020204" pitchFamily="34" charset="0"/>
                          <a:cs typeface="Arial" panose="020B0604020202020204" pitchFamily="34" charset="0"/>
                        </a:rPr>
                        <a:t>Student does not receive a score</a:t>
                      </a:r>
                    </a:p>
                  </a:txBody>
                  <a:tcPr marL="64013" marR="64013" marT="35724" marB="35724" anchor="ctr"/>
                </a:tc>
                <a:extLst>
                  <a:ext uri="{0D108BD9-81ED-4DB2-BD59-A6C34878D82A}">
                    <a16:rowId xmlns:a16="http://schemas.microsoft.com/office/drawing/2014/main" val="10006"/>
                  </a:ext>
                </a:extLst>
              </a:tr>
            </a:tbl>
          </a:graphicData>
        </a:graphic>
      </p:graphicFrame>
      <p:pic>
        <p:nvPicPr>
          <p:cNvPr id="6" name="Picture 5"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287004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B9D8F75-FD02-4324-BB05-F8B5466576ED}"/>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idx="4294967295"/>
          </p:nvPr>
        </p:nvSpPr>
        <p:spPr>
          <a:xfrm>
            <a:off x="0" y="0"/>
            <a:ext cx="9144000" cy="1097280"/>
          </a:xfrm>
        </p:spPr>
        <p:txBody>
          <a:bodyPr>
            <a:normAutofit/>
          </a:bodyPr>
          <a:lstStyle/>
          <a:p>
            <a:pPr algn="ctr"/>
            <a:r>
              <a:rPr lang="en-US" sz="3200" b="1">
                <a:ln w="0"/>
                <a:solidFill>
                  <a:schemeClr val="tx1"/>
                </a:solidFill>
                <a:latin typeface="Arial" panose="020B0604020202020204" pitchFamily="34" charset="0"/>
                <a:cs typeface="Arial" panose="020B0604020202020204" pitchFamily="34" charset="0"/>
              </a:rPr>
              <a:t>Tips on Entering Appeals</a:t>
            </a:r>
          </a:p>
        </p:txBody>
      </p:sp>
      <p:graphicFrame>
        <p:nvGraphicFramePr>
          <p:cNvPr id="3" name="Table 2"/>
          <p:cNvGraphicFramePr>
            <a:graphicFrameLocks noGrp="1"/>
          </p:cNvGraphicFramePr>
          <p:nvPr>
            <p:extLst>
              <p:ext uri="{D42A27DB-BD31-4B8C-83A1-F6EECF244321}">
                <p14:modId xmlns:p14="http://schemas.microsoft.com/office/powerpoint/2010/main" val="2149764658"/>
              </p:ext>
            </p:extLst>
          </p:nvPr>
        </p:nvGraphicFramePr>
        <p:xfrm>
          <a:off x="457200" y="921753"/>
          <a:ext cx="8229600" cy="5091764"/>
        </p:xfrm>
        <a:graphic>
          <a:graphicData uri="http://schemas.openxmlformats.org/drawingml/2006/table">
            <a:tbl>
              <a:tblPr firstRow="1" bandRow="1">
                <a:tableStyleId>{5C22544A-7EE6-4342-B048-85BDC9FD1C3A}</a:tableStyleId>
              </a:tblPr>
              <a:tblGrid>
                <a:gridCol w="3314700">
                  <a:extLst>
                    <a:ext uri="{9D8B030D-6E8A-4147-A177-3AD203B41FA5}">
                      <a16:colId xmlns:a16="http://schemas.microsoft.com/office/drawing/2014/main" val="4188222314"/>
                    </a:ext>
                  </a:extLst>
                </a:gridCol>
                <a:gridCol w="4914900">
                  <a:extLst>
                    <a:ext uri="{9D8B030D-6E8A-4147-A177-3AD203B41FA5}">
                      <a16:colId xmlns:a16="http://schemas.microsoft.com/office/drawing/2014/main" val="4112093004"/>
                    </a:ext>
                  </a:extLst>
                </a:gridCol>
              </a:tblGrid>
              <a:tr h="548640">
                <a:tc>
                  <a:txBody>
                    <a:bodyPr/>
                    <a:lstStyle/>
                    <a:p>
                      <a:pPr algn="ctr"/>
                      <a:r>
                        <a:rPr lang="en-US" sz="1800">
                          <a:solidFill>
                            <a:schemeClr val="bg1"/>
                          </a:solidFill>
                          <a:latin typeface="Arial" panose="020B0604020202020204" pitchFamily="34" charset="0"/>
                          <a:cs typeface="Arial" panose="020B0604020202020204" pitchFamily="34" charset="0"/>
                        </a:rPr>
                        <a:t>Tip</a:t>
                      </a:r>
                    </a:p>
                  </a:txBody>
                  <a:tcPr anchor="ctr"/>
                </a:tc>
                <a:tc>
                  <a:txBody>
                    <a:bodyPr/>
                    <a:lstStyle/>
                    <a:p>
                      <a:pPr algn="ctr"/>
                      <a:r>
                        <a:rPr lang="en-US" sz="1800">
                          <a:solidFill>
                            <a:schemeClr val="bg1"/>
                          </a:solidFill>
                          <a:latin typeface="Arial" panose="020B0604020202020204" pitchFamily="34" charset="0"/>
                          <a:cs typeface="Arial" panose="020B0604020202020204" pitchFamily="34" charset="0"/>
                        </a:rPr>
                        <a:t>What</a:t>
                      </a:r>
                      <a:r>
                        <a:rPr lang="en-US" sz="1800" baseline="0">
                          <a:solidFill>
                            <a:schemeClr val="bg1"/>
                          </a:solidFill>
                          <a:latin typeface="Arial" panose="020B0604020202020204" pitchFamily="34" charset="0"/>
                          <a:cs typeface="Arial" panose="020B0604020202020204" pitchFamily="34" charset="0"/>
                        </a:rPr>
                        <a:t> does that mean?</a:t>
                      </a:r>
                      <a:endParaRPr lang="en-US" sz="180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601262155"/>
                  </a:ext>
                </a:extLst>
              </a:tr>
              <a:tr h="1272807">
                <a:tc>
                  <a:txBody>
                    <a:bodyPr/>
                    <a:lstStyle/>
                    <a:p>
                      <a:pPr algn="ctr"/>
                      <a:r>
                        <a:rPr lang="en-US" sz="1800" b="1">
                          <a:latin typeface="Arial" panose="020B0604020202020204" pitchFamily="34" charset="0"/>
                          <a:cs typeface="Arial" panose="020B0604020202020204" pitchFamily="34" charset="0"/>
                        </a:rPr>
                        <a:t>Enter</a:t>
                      </a:r>
                      <a:r>
                        <a:rPr lang="en-US" sz="1800" b="1" baseline="0">
                          <a:latin typeface="Arial" panose="020B0604020202020204" pitchFamily="34" charset="0"/>
                          <a:cs typeface="Arial" panose="020B0604020202020204" pitchFamily="34" charset="0"/>
                        </a:rPr>
                        <a:t> Appeals Judiciously</a:t>
                      </a:r>
                      <a:endParaRPr lang="en-US" sz="1800" b="1">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a:latin typeface="Arial" panose="020B0604020202020204" pitchFamily="34" charset="0"/>
                          <a:cs typeface="Arial" panose="020B0604020202020204" pitchFamily="34" charset="0"/>
                        </a:rPr>
                        <a:t>Staff</a:t>
                      </a:r>
                      <a:r>
                        <a:rPr lang="en-US" sz="1800" baseline="0">
                          <a:latin typeface="Arial" panose="020B0604020202020204" pitchFamily="34" charset="0"/>
                          <a:cs typeface="Arial" panose="020B0604020202020204" pitchFamily="34" charset="0"/>
                        </a:rPr>
                        <a:t> entering appeals should be trained. </a:t>
                      </a:r>
                    </a:p>
                    <a:p>
                      <a:pPr marL="285750" indent="-285750" algn="l">
                        <a:buFont typeface="Arial" panose="020B0604020202020204" pitchFamily="34" charset="0"/>
                        <a:buChar char="•"/>
                      </a:pPr>
                      <a:r>
                        <a:rPr lang="en-US" sz="1800" baseline="0">
                          <a:latin typeface="Arial"/>
                          <a:cs typeface="Arial"/>
                        </a:rPr>
                        <a:t>CSDE is reviewing every appeal closely and does not approve everything.</a:t>
                      </a:r>
                    </a:p>
                    <a:p>
                      <a:pPr marL="285750" indent="-285750" algn="l">
                        <a:buFont typeface="Arial" panose="020B0604020202020204" pitchFamily="34" charset="0"/>
                        <a:buChar char="•"/>
                      </a:pPr>
                      <a:r>
                        <a:rPr lang="en-US" sz="1800" baseline="0">
                          <a:latin typeface="Arial"/>
                          <a:cs typeface="Arial"/>
                        </a:rPr>
                        <a:t>Provide info if necessary, in the entry box.      </a:t>
                      </a: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160070977"/>
                  </a:ext>
                </a:extLst>
              </a:tr>
              <a:tr h="1617044">
                <a:tc>
                  <a:txBody>
                    <a:bodyPr/>
                    <a:lstStyle/>
                    <a:p>
                      <a:pPr algn="ctr"/>
                      <a:r>
                        <a:rPr lang="en-US" sz="1800" b="1">
                          <a:latin typeface="Arial" panose="020B0604020202020204" pitchFamily="34" charset="0"/>
                          <a:cs typeface="Arial" panose="020B0604020202020204" pitchFamily="34" charset="0"/>
                        </a:rPr>
                        <a:t>Re-open</a:t>
                      </a:r>
                      <a:r>
                        <a:rPr lang="en-US" sz="1800" b="1" baseline="0">
                          <a:latin typeface="Arial" panose="020B0604020202020204" pitchFamily="34" charset="0"/>
                          <a:cs typeface="Arial" panose="020B0604020202020204" pitchFamily="34" charset="0"/>
                        </a:rPr>
                        <a:t> or Grace Period Extension Should Only be Used When Needed</a:t>
                      </a:r>
                      <a:endParaRPr lang="en-US" sz="1800" b="1">
                        <a:latin typeface="Arial" panose="020B0604020202020204" pitchFamily="34" charset="0"/>
                        <a:cs typeface="Arial" panose="020B0604020202020204" pitchFamily="34" charset="0"/>
                      </a:endParaRPr>
                    </a:p>
                  </a:txBody>
                  <a:tcPr anchor="ctr"/>
                </a:tc>
                <a:tc>
                  <a:txBody>
                    <a:bodyPr/>
                    <a:lstStyle/>
                    <a:p>
                      <a:pPr marL="285750" indent="-285750" algn="l">
                        <a:buFont typeface="Arial" panose="020B0604020202020204" pitchFamily="34" charset="0"/>
                        <a:buChar char="•"/>
                      </a:pPr>
                      <a:r>
                        <a:rPr lang="en-US" sz="1800">
                          <a:latin typeface="Arial" panose="020B0604020202020204" pitchFamily="34" charset="0"/>
                          <a:cs typeface="Arial" panose="020B0604020202020204" pitchFamily="34" charset="0"/>
                        </a:rPr>
                        <a:t>Students should not be allowed back into the test just to double check work if they already submitted their test. Students are encouraged to review items prior to ending their test.</a:t>
                      </a:r>
                    </a:p>
                  </a:txBody>
                  <a:tcPr anchor="ctr"/>
                </a:tc>
                <a:extLst>
                  <a:ext uri="{0D108BD9-81ED-4DB2-BD59-A6C34878D82A}">
                    <a16:rowId xmlns:a16="http://schemas.microsoft.com/office/drawing/2014/main" val="2964716538"/>
                  </a:ext>
                </a:extLst>
              </a:tr>
              <a:tr h="1042127">
                <a:tc>
                  <a:txBody>
                    <a:bodyPr/>
                    <a:lstStyle/>
                    <a:p>
                      <a:pPr algn="ctr"/>
                      <a:r>
                        <a:rPr lang="en-US" sz="1800" b="1">
                          <a:latin typeface="Arial" panose="020B0604020202020204" pitchFamily="34" charset="0"/>
                          <a:cs typeface="Arial" panose="020B0604020202020204" pitchFamily="34" charset="0"/>
                        </a:rPr>
                        <a:t>When Unsure of What to do, Reach Out for Help  </a:t>
                      </a:r>
                    </a:p>
                    <a:p>
                      <a:pPr algn="ctr"/>
                      <a:r>
                        <a:rPr lang="en-US" sz="1800" b="1">
                          <a:latin typeface="Arial" panose="020B0604020202020204" pitchFamily="34" charset="0"/>
                          <a:cs typeface="Arial" panose="020B0604020202020204" pitchFamily="34" charset="0"/>
                        </a:rPr>
                        <a:t> </a:t>
                      </a:r>
                    </a:p>
                  </a:txBody>
                  <a:tcPr anchor="ctr"/>
                </a:tc>
                <a:tc>
                  <a:txBody>
                    <a:bodyPr/>
                    <a:lstStyle/>
                    <a:p>
                      <a:pPr marL="285750" indent="-285750" algn="l">
                        <a:buFont typeface="Arial" panose="020B0604020202020204" pitchFamily="34" charset="0"/>
                        <a:buChar char="•"/>
                      </a:pPr>
                      <a:r>
                        <a:rPr lang="en-US" sz="1800">
                          <a:latin typeface="Arial" panose="020B0604020202020204" pitchFamily="34" charset="0"/>
                          <a:cs typeface="Arial" panose="020B0604020202020204" pitchFamily="34" charset="0"/>
                        </a:rPr>
                        <a:t>Contact</a:t>
                      </a:r>
                      <a:r>
                        <a:rPr lang="en-US" sz="1800" baseline="0">
                          <a:latin typeface="Arial" panose="020B0604020202020204" pitchFamily="34" charset="0"/>
                          <a:cs typeface="Arial" panose="020B0604020202020204" pitchFamily="34" charset="0"/>
                        </a:rPr>
                        <a:t> the CSDE with any questions. </a:t>
                      </a:r>
                      <a:r>
                        <a:rPr lang="en-US" sz="1800" baseline="0">
                          <a:latin typeface="Arial" panose="020B0604020202020204" pitchFamily="34" charset="0"/>
                          <a:cs typeface="Arial" panose="020B0604020202020204" pitchFamily="34" charset="0"/>
                          <a:hlinkClick r:id="rId3"/>
                        </a:rPr>
                        <a:t>ctstudentassessment@ct.gov</a:t>
                      </a:r>
                      <a:r>
                        <a:rPr lang="en-US" sz="1800" baseline="0">
                          <a:latin typeface="Arial" panose="020B0604020202020204" pitchFamily="34" charset="0"/>
                          <a:cs typeface="Arial" panose="020B0604020202020204" pitchFamily="34" charset="0"/>
                        </a:rPr>
                        <a:t>;</a:t>
                      </a:r>
                    </a:p>
                    <a:p>
                      <a:pPr marL="0" indent="0" algn="l">
                        <a:buFont typeface="Arial" panose="020B0604020202020204" pitchFamily="34" charset="0"/>
                        <a:buNone/>
                      </a:pPr>
                      <a:r>
                        <a:rPr lang="en-US" sz="1800" baseline="0">
                          <a:latin typeface="Arial" panose="020B0604020202020204" pitchFamily="34" charset="0"/>
                          <a:cs typeface="Arial" panose="020B0604020202020204" pitchFamily="34" charset="0"/>
                        </a:rPr>
                        <a:t>     860-713-6860; </a:t>
                      </a:r>
                    </a:p>
                    <a:p>
                      <a:pPr marL="0" indent="0" algn="l">
                        <a:buFont typeface="Arial" panose="020B0604020202020204" pitchFamily="34" charset="0"/>
                        <a:buNone/>
                      </a:pPr>
                      <a:r>
                        <a:rPr lang="en-US" sz="1800" baseline="0">
                          <a:latin typeface="Arial" panose="020B0604020202020204" pitchFamily="34" charset="0"/>
                          <a:cs typeface="Arial" panose="020B0604020202020204" pitchFamily="34" charset="0"/>
                        </a:rPr>
                        <a:t>     or email </a:t>
                      </a:r>
                      <a:r>
                        <a:rPr lang="en-US" sz="1800" baseline="0">
                          <a:latin typeface="Arial" panose="020B0604020202020204" pitchFamily="34" charset="0"/>
                          <a:cs typeface="Arial" panose="020B0604020202020204" pitchFamily="34" charset="0"/>
                          <a:hlinkClick r:id="rId4"/>
                        </a:rPr>
                        <a:t>Cristi.Alberino@ct.gov</a:t>
                      </a:r>
                      <a:endParaRPr lang="en-US" sz="1800" baseline="0">
                        <a:latin typeface="Arial" panose="020B0604020202020204" pitchFamily="34" charset="0"/>
                        <a:cs typeface="Arial" panose="020B0604020202020204" pitchFamily="34" charset="0"/>
                      </a:endParaRPr>
                    </a:p>
                    <a:p>
                      <a:pPr marL="285750" lvl="1" indent="-285750" algn="l">
                        <a:buFont typeface="Arial" panose="020B0604020202020204" pitchFamily="34" charset="0"/>
                        <a:buNone/>
                      </a:pPr>
                      <a:endParaRPr lang="en-US" sz="18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41318156"/>
                  </a:ext>
                </a:extLst>
              </a:tr>
            </a:tbl>
          </a:graphicData>
        </a:graphic>
      </p:graphicFrame>
      <p:pic>
        <p:nvPicPr>
          <p:cNvPr id="4" name="Picture 3"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5"/>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912906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F28D8611-7C68-458B-BC61-2BFC0E60EE60}"/>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extBox 3"/>
          <p:cNvSpPr txBox="1"/>
          <p:nvPr/>
        </p:nvSpPr>
        <p:spPr>
          <a:xfrm>
            <a:off x="748425" y="370114"/>
            <a:ext cx="5376330" cy="6074229"/>
          </a:xfrm>
          <a:prstGeom prst="rect">
            <a:avLst/>
          </a:prstGeom>
        </p:spPr>
        <p:txBody>
          <a:bodyPr vert="horz" lIns="91440" tIns="45720" rIns="91440" bIns="45720" rtlCol="0" anchor="ctr">
            <a:normAutofit/>
          </a:bodyPr>
          <a:lstStyle/>
          <a:p>
            <a:pPr defTabSz="914400">
              <a:lnSpc>
                <a:spcPct val="90000"/>
              </a:lnSpc>
              <a:spcAft>
                <a:spcPts val="600"/>
              </a:spcAft>
              <a:buClr>
                <a:schemeClr val="accent1"/>
              </a:buClr>
            </a:pPr>
            <a:r>
              <a:rPr lang="en-US" sz="2000">
                <a:latin typeface="Arial" panose="020B0604020202020204" pitchFamily="34" charset="0"/>
                <a:cs typeface="Arial" panose="020B0604020202020204" pitchFamily="34" charset="0"/>
              </a:rPr>
              <a:t>The DA must fax a signed letter to the CSDE on letterhead to </a:t>
            </a:r>
            <a:r>
              <a:rPr lang="en-US" sz="2000" i="1">
                <a:latin typeface="Arial" panose="020B0604020202020204" pitchFamily="34" charset="0"/>
                <a:cs typeface="Arial" panose="020B0604020202020204" pitchFamily="34" charset="0"/>
              </a:rPr>
              <a:t>Performance Office Irregularities</a:t>
            </a:r>
            <a:r>
              <a:rPr lang="en-US" sz="2000">
                <a:latin typeface="Arial" panose="020B0604020202020204" pitchFamily="34" charset="0"/>
                <a:cs typeface="Arial" panose="020B0604020202020204" pitchFamily="34" charset="0"/>
              </a:rPr>
              <a:t> at 860-713-7033.</a:t>
            </a:r>
          </a:p>
          <a:p>
            <a:pPr indent="-182880" defTabSz="914400">
              <a:lnSpc>
                <a:spcPct val="90000"/>
              </a:lnSpc>
              <a:spcAft>
                <a:spcPts val="600"/>
              </a:spcAft>
              <a:buClr>
                <a:schemeClr val="accent1"/>
              </a:buClr>
              <a:buFont typeface="Wingdings 2" pitchFamily="18" charset="2"/>
              <a:buChar char=""/>
            </a:pPr>
            <a:endParaRPr lang="en-US" sz="2000">
              <a:latin typeface="Arial" panose="020B0604020202020204" pitchFamily="34" charset="0"/>
              <a:cs typeface="Arial" panose="020B0604020202020204" pitchFamily="34" charset="0"/>
            </a:endParaRPr>
          </a:p>
          <a:p>
            <a:pPr defTabSz="914400">
              <a:lnSpc>
                <a:spcPct val="90000"/>
              </a:lnSpc>
              <a:spcAft>
                <a:spcPts val="600"/>
              </a:spcAft>
              <a:buClr>
                <a:schemeClr val="accent1"/>
              </a:buClr>
            </a:pPr>
            <a:r>
              <a:rPr lang="en-US" sz="2000">
                <a:latin typeface="Arial" panose="020B0604020202020204" pitchFamily="34" charset="0"/>
                <a:cs typeface="Arial" panose="020B0604020202020204" pitchFamily="34" charset="0"/>
              </a:rPr>
              <a:t>The letter </a:t>
            </a:r>
            <a:r>
              <a:rPr lang="en-US" sz="2000" b="1">
                <a:latin typeface="Arial" panose="020B0604020202020204" pitchFamily="34" charset="0"/>
                <a:cs typeface="Arial" panose="020B0604020202020204" pitchFamily="34" charset="0"/>
              </a:rPr>
              <a:t>must include</a:t>
            </a:r>
            <a:r>
              <a:rPr lang="en-US" sz="2000">
                <a:latin typeface="Arial" panose="020B0604020202020204" pitchFamily="34" charset="0"/>
                <a:cs typeface="Arial" panose="020B0604020202020204" pitchFamily="34" charset="0"/>
              </a:rPr>
              <a:t>:</a:t>
            </a:r>
          </a:p>
          <a:p>
            <a:pPr indent="-182880" defTabSz="914400">
              <a:lnSpc>
                <a:spcPct val="90000"/>
              </a:lnSpc>
              <a:spcAft>
                <a:spcPts val="600"/>
              </a:spcAft>
              <a:buClr>
                <a:schemeClr val="accent1"/>
              </a:buClr>
              <a:buFont typeface="Wingdings 2" pitchFamily="18" charset="2"/>
              <a:buChar char=""/>
            </a:pPr>
            <a:endParaRPr lang="en-US" sz="2000">
              <a:latin typeface="Arial" panose="020B0604020202020204" pitchFamily="34" charset="0"/>
              <a:cs typeface="Arial" panose="020B0604020202020204" pitchFamily="34" charset="0"/>
            </a:endParaRPr>
          </a:p>
          <a:p>
            <a:pPr marL="182563" lvl="1" indent="-182563" defTabSz="914400">
              <a:lnSpc>
                <a:spcPct val="90000"/>
              </a:lnSpc>
              <a:spcAft>
                <a:spcPts val="600"/>
              </a:spcAft>
              <a:buClr>
                <a:schemeClr val="accent1"/>
              </a:buClr>
              <a:buFont typeface="Wingdings 2" pitchFamily="18" charset="2"/>
              <a:buChar char=""/>
            </a:pPr>
            <a:r>
              <a:rPr lang="en-US" sz="2000">
                <a:latin typeface="Arial" panose="020B0604020202020204" pitchFamily="34" charset="0"/>
                <a:cs typeface="Arial" panose="020B0604020202020204" pitchFamily="34" charset="0"/>
              </a:rPr>
              <a:t>The student’s grade, SASID, and the name of the test on which the irregularity occurred;</a:t>
            </a:r>
          </a:p>
          <a:p>
            <a:pPr marL="182563" lvl="1" indent="-182563" defTabSz="914400">
              <a:lnSpc>
                <a:spcPct val="90000"/>
              </a:lnSpc>
              <a:spcAft>
                <a:spcPts val="600"/>
              </a:spcAft>
              <a:buClr>
                <a:schemeClr val="accent1"/>
              </a:buClr>
              <a:buFont typeface="Wingdings 2" pitchFamily="18" charset="2"/>
              <a:buChar char=""/>
            </a:pPr>
            <a:r>
              <a:rPr lang="en-US" sz="2000">
                <a:latin typeface="Arial" panose="020B0604020202020204" pitchFamily="34" charset="0"/>
                <a:cs typeface="Arial" panose="020B0604020202020204" pitchFamily="34" charset="0"/>
              </a:rPr>
              <a:t>The date and a detailed explanation of the irregularity;</a:t>
            </a:r>
          </a:p>
          <a:p>
            <a:pPr marL="182563" lvl="1" indent="-182563" defTabSz="914400">
              <a:lnSpc>
                <a:spcPct val="90000"/>
              </a:lnSpc>
              <a:spcAft>
                <a:spcPts val="600"/>
              </a:spcAft>
              <a:buClr>
                <a:schemeClr val="accent1"/>
              </a:buClr>
              <a:buFont typeface="Wingdings 2" pitchFamily="18" charset="2"/>
              <a:buChar char=""/>
            </a:pPr>
            <a:r>
              <a:rPr lang="en-US" sz="2000">
                <a:latin typeface="Arial" panose="020B0604020202020204" pitchFamily="34" charset="0"/>
                <a:cs typeface="Arial" panose="020B0604020202020204" pitchFamily="34" charset="0"/>
              </a:rPr>
              <a:t>The name of the proctor;</a:t>
            </a:r>
          </a:p>
          <a:p>
            <a:pPr marL="182563" lvl="1" indent="-182563" defTabSz="914400">
              <a:lnSpc>
                <a:spcPct val="90000"/>
              </a:lnSpc>
              <a:spcAft>
                <a:spcPts val="600"/>
              </a:spcAft>
              <a:buClr>
                <a:schemeClr val="accent1"/>
              </a:buClr>
              <a:buFont typeface="Wingdings 2" pitchFamily="18" charset="2"/>
              <a:buChar char=""/>
            </a:pPr>
            <a:r>
              <a:rPr lang="en-US" sz="2000">
                <a:latin typeface="Arial" panose="020B0604020202020204" pitchFamily="34" charset="0"/>
                <a:cs typeface="Arial" panose="020B0604020202020204" pitchFamily="34" charset="0"/>
              </a:rPr>
              <a:t>A description of the discussion with parents/guardians explaining the irregularity, and options offered; and</a:t>
            </a:r>
          </a:p>
          <a:p>
            <a:pPr marL="182563" lvl="1" indent="-182563" defTabSz="914400">
              <a:lnSpc>
                <a:spcPct val="90000"/>
              </a:lnSpc>
              <a:spcAft>
                <a:spcPts val="600"/>
              </a:spcAft>
              <a:buClr>
                <a:schemeClr val="accent1"/>
              </a:buClr>
              <a:buFont typeface="Wingdings 2" pitchFamily="18" charset="2"/>
              <a:buChar char=""/>
            </a:pPr>
            <a:r>
              <a:rPr lang="en-US" sz="2000">
                <a:latin typeface="Arial" panose="020B0604020202020204" pitchFamily="34" charset="0"/>
                <a:cs typeface="Arial" panose="020B0604020202020204" pitchFamily="34" charset="0"/>
              </a:rPr>
              <a:t>Procedures to ensure the irregularity is not repeated.</a:t>
            </a:r>
            <a:endParaRPr lang="en-US" sz="1200"/>
          </a:p>
        </p:txBody>
      </p:sp>
      <p:sp>
        <p:nvSpPr>
          <p:cNvPr id="17" name="Freeform: Shape 16">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idx="4294967295"/>
          </p:nvPr>
        </p:nvSpPr>
        <p:spPr>
          <a:xfrm>
            <a:off x="6396734" y="1861168"/>
            <a:ext cx="2862943" cy="3126520"/>
          </a:xfrm>
        </p:spPr>
        <p:txBody>
          <a:bodyPr vert="horz" lIns="91440" tIns="45720" rIns="91440" bIns="45720" rtlCol="0" anchor="ctr">
            <a:normAutofit/>
          </a:bodyPr>
          <a:lstStyle/>
          <a:p>
            <a:pPr algn="ctr"/>
            <a:r>
              <a:rPr lang="en-US" sz="2400" b="1">
                <a:ln w="0"/>
                <a:solidFill>
                  <a:schemeClr val="tx1"/>
                </a:solidFill>
                <a:latin typeface="Arial" panose="020B0604020202020204" pitchFamily="34" charset="0"/>
                <a:cs typeface="Arial" panose="020B0604020202020204" pitchFamily="34" charset="0"/>
              </a:rPr>
              <a:t>Appeals Process for an </a:t>
            </a:r>
            <a:br>
              <a:rPr lang="en-US" sz="2400" b="1">
                <a:ln w="0"/>
                <a:solidFill>
                  <a:schemeClr val="tx1"/>
                </a:solidFill>
                <a:latin typeface="Arial" panose="020B0604020202020204" pitchFamily="34" charset="0"/>
                <a:cs typeface="Arial" panose="020B0604020202020204" pitchFamily="34" charset="0"/>
              </a:rPr>
            </a:br>
            <a:r>
              <a:rPr lang="en-US" sz="2400" b="1">
                <a:ln w="0"/>
                <a:solidFill>
                  <a:schemeClr val="tx1"/>
                </a:solidFill>
                <a:latin typeface="Arial" panose="020B0604020202020204" pitchFamily="34" charset="0"/>
                <a:cs typeface="Arial" panose="020B0604020202020204" pitchFamily="34" charset="0"/>
              </a:rPr>
              <a:t>Accommodation Issue</a:t>
            </a:r>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238727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BA4647-FE28-48CD-90E4-0DCCFCC9850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pPr algn="ctr"/>
            <a:r>
              <a:rPr lang="en-US" sz="5900" b="1">
                <a:ln w="0"/>
                <a:solidFill>
                  <a:schemeClr val="tx1"/>
                </a:solidFill>
                <a:latin typeface="Arial" panose="020B0604020202020204" pitchFamily="34" charset="0"/>
                <a:cs typeface="Arial" panose="020B0604020202020204" pitchFamily="34" charset="0"/>
              </a:rPr>
              <a:t>Questions</a:t>
            </a:r>
            <a:r>
              <a:rPr lang="en-US" sz="5900" b="1">
                <a:ln w="0"/>
                <a:solidFill>
                  <a:schemeClr val="tx1"/>
                </a:solidFill>
              </a:rPr>
              <a:t> </a:t>
            </a:r>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4" name="Picture 3">
            <a:extLst>
              <a:ext uri="{FF2B5EF4-FFF2-40B4-BE49-F238E27FC236}">
                <a16:creationId xmlns:a16="http://schemas.microsoft.com/office/drawing/2014/main" id="{3B4B4C02-5C46-4796-B9FB-2A6723904884}"/>
              </a:ext>
            </a:extLst>
          </p:cNvPr>
          <p:cNvPicPr>
            <a:picLocks noChangeAspect="1"/>
          </p:cNvPicPr>
          <p:nvPr/>
        </p:nvPicPr>
        <p:blipFill>
          <a:blip r:embed="rId4"/>
          <a:stretch>
            <a:fillRect/>
          </a:stretch>
        </p:blipFill>
        <p:spPr>
          <a:xfrm>
            <a:off x="3297382" y="1201649"/>
            <a:ext cx="2909887" cy="2671762"/>
          </a:xfrm>
          <a:prstGeom prst="rect">
            <a:avLst/>
          </a:prstGeom>
        </p:spPr>
      </p:pic>
    </p:spTree>
    <p:extLst>
      <p:ext uri="{BB962C8B-B14F-4D97-AF65-F5344CB8AC3E}">
        <p14:creationId xmlns:p14="http://schemas.microsoft.com/office/powerpoint/2010/main" val="2690036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CABE53-68FF-4141-BB99-34E43676B1E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3223" y="411757"/>
            <a:ext cx="5292333" cy="3255264"/>
          </a:xfrm>
        </p:spPr>
        <p:txBody>
          <a:bodyPr vert="horz" lIns="91440" tIns="45720" rIns="91440" bIns="45720" rtlCol="0" anchor="b">
            <a:normAutofit/>
          </a:bodyPr>
          <a:lstStyle/>
          <a:p>
            <a:pPr algn="ctr"/>
            <a:r>
              <a:rPr lang="en-US" sz="4400" b="1">
                <a:solidFill>
                  <a:schemeClr val="accent1"/>
                </a:solidFill>
                <a:latin typeface="Arial" panose="020B0604020202020204" pitchFamily="34" charset="0"/>
                <a:cs typeface="Arial" panose="020B0604020202020204" pitchFamily="34" charset="0"/>
              </a:rPr>
              <a:t>CAI System                                    </a:t>
            </a:r>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49111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fontScale="90000"/>
          </a:bodyPr>
          <a:lstStyle/>
          <a:p>
            <a:pPr algn="ctr"/>
            <a:r>
              <a:rPr lang="en-US" sz="3600" b="1">
                <a:ln w="0"/>
                <a:solidFill>
                  <a:schemeClr val="tx1"/>
                </a:solidFill>
              </a:rPr>
              <a:t>CT Comprehensive Assessment Program Portal </a:t>
            </a:r>
            <a:endParaRPr lang="en-US" sz="36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3" name="Content Placeholder 2"/>
          <p:cNvSpPr>
            <a:spLocks noGrp="1"/>
          </p:cNvSpPr>
          <p:nvPr>
            <p:ph idx="4294967295"/>
          </p:nvPr>
        </p:nvSpPr>
        <p:spPr>
          <a:xfrm>
            <a:off x="877848" y="2535446"/>
            <a:ext cx="8265580" cy="3670898"/>
          </a:xfrm>
        </p:spPr>
        <p:txBody>
          <a:bodyPr vert="horz" lIns="91440" tIns="45720" rIns="91440" bIns="45720" rtlCol="0" anchor="ctr">
            <a:noAutofit/>
          </a:bodyPr>
          <a:lstStyle/>
          <a:p>
            <a:pPr marL="0" indent="0">
              <a:lnSpc>
                <a:spcPct val="100000"/>
              </a:lnSpc>
              <a:spcBef>
                <a:spcPts val="0"/>
              </a:spcBef>
              <a:buNone/>
            </a:pPr>
            <a:r>
              <a:rPr lang="en-US" sz="2400">
                <a:solidFill>
                  <a:schemeClr val="tx1"/>
                </a:solidFill>
                <a:latin typeface="Arial" panose="020B0604020202020204" pitchFamily="34" charset="0"/>
                <a:cs typeface="Arial" panose="020B0604020202020204" pitchFamily="34" charset="0"/>
              </a:rPr>
              <a:t>All CAI systems and resource materials can be accessed via the Connecticut Comprehensive Assessment Program Portal (</a:t>
            </a:r>
            <a:r>
              <a:rPr lang="en-US" sz="2400">
                <a:solidFill>
                  <a:schemeClr val="tx1"/>
                </a:solidFill>
                <a:latin typeface="Arial" panose="020B0604020202020204" pitchFamily="34" charset="0"/>
                <a:cs typeface="Arial" panose="020B0604020202020204" pitchFamily="34" charset="0"/>
                <a:hlinkClick r:id="rId3"/>
              </a:rPr>
              <a:t>https://ct.portal.cambiumast.com/</a:t>
            </a:r>
            <a:r>
              <a:rPr lang="en-US" sz="240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n-US" sz="2400">
              <a:solidFill>
                <a:schemeClr val="tx1"/>
              </a:solidFill>
              <a:latin typeface="Arial" panose="020B0604020202020204" pitchFamily="34" charset="0"/>
              <a:cs typeface="Arial" panose="020B0604020202020204" pitchFamily="34" charset="0"/>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534683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3600" b="1">
                <a:ln w="0"/>
                <a:solidFill>
                  <a:schemeClr val="tx1"/>
                </a:solidFill>
              </a:rPr>
              <a:t>Secure Browser Updates </a:t>
            </a:r>
            <a:endParaRPr lang="en-US" sz="36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3">
            <a:extLst>
              <a:ext uri="{FF2B5EF4-FFF2-40B4-BE49-F238E27FC236}">
                <a16:creationId xmlns:a16="http://schemas.microsoft.com/office/drawing/2014/main" id="{010803EC-7230-4643-B4A0-171284AE663E}"/>
              </a:ext>
            </a:extLst>
          </p:cNvPr>
          <p:cNvSpPr txBox="1"/>
          <p:nvPr/>
        </p:nvSpPr>
        <p:spPr>
          <a:xfrm>
            <a:off x="1014515" y="2598128"/>
            <a:ext cx="6737617" cy="355445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marR="0" lvl="0" indent="-182880" defTabSz="914400" fontAlgn="base">
              <a:lnSpc>
                <a:spcPct val="90000"/>
              </a:lnSpc>
              <a:spcBef>
                <a:spcPct val="0"/>
              </a:spcBef>
              <a:spcAft>
                <a:spcPct val="0"/>
              </a:spcAft>
              <a:buClr>
                <a:schemeClr val="accent1"/>
              </a:buClr>
              <a:buSzTx/>
              <a:buFont typeface="Wingdings 2" pitchFamily="18" charset="2"/>
              <a:buChar char=""/>
              <a:tabLst/>
              <a:defRPr/>
            </a:pPr>
            <a:r>
              <a:rPr kumimoji="0" lang="en-US" sz="2000" b="0" i="0" u="none" strike="noStrike" cap="none" spc="0" normalizeH="0" baseline="0" noProof="0">
                <a:ln>
                  <a:noFill/>
                </a:ln>
                <a:effectLst/>
                <a:uLnTx/>
                <a:uFillTx/>
                <a:latin typeface="Arial" panose="020B0604020202020204" pitchFamily="34" charset="0"/>
                <a:cs typeface="Arial" panose="020B0604020202020204" pitchFamily="34" charset="0"/>
              </a:rPr>
              <a:t>The Secure Browser is designed to ensure test security by prohibiting students from accessing any other programs or websites during testing.</a:t>
            </a:r>
          </a:p>
          <a:p>
            <a:pPr marL="342900" marR="0" lvl="0" indent="-182880" defTabSz="914400" fontAlgn="base">
              <a:lnSpc>
                <a:spcPct val="90000"/>
              </a:lnSpc>
              <a:spcBef>
                <a:spcPct val="0"/>
              </a:spcBef>
              <a:spcAft>
                <a:spcPct val="0"/>
              </a:spcAft>
              <a:buClr>
                <a:schemeClr val="accent1"/>
              </a:buClr>
              <a:buSzTx/>
              <a:buFont typeface="Wingdings 2" pitchFamily="18" charset="2"/>
              <a:buChar char=""/>
              <a:tabLst/>
              <a:defRPr/>
            </a:pPr>
            <a:endParaRPr kumimoji="0" lang="en-US" sz="2000" b="0" i="0" u="none" strike="noStrike" cap="none" spc="0" normalizeH="0" baseline="0" noProof="0">
              <a:ln>
                <a:noFill/>
              </a:ln>
              <a:effectLst/>
              <a:uLnTx/>
              <a:uFillTx/>
              <a:latin typeface="Arial" panose="020B0604020202020204" pitchFamily="34" charset="0"/>
              <a:cs typeface="Arial" panose="020B0604020202020204" pitchFamily="34" charset="0"/>
            </a:endParaRPr>
          </a:p>
          <a:p>
            <a:pPr marL="342900" indent="-182880" defTabSz="914400">
              <a:lnSpc>
                <a:spcPct val="90000"/>
              </a:lnSpc>
              <a:buClr>
                <a:schemeClr val="accent1"/>
              </a:buClr>
              <a:buFont typeface="Wingdings 2" pitchFamily="18" charset="2"/>
              <a:buChar char=""/>
              <a:defRPr/>
            </a:pPr>
            <a:r>
              <a:rPr kumimoji="0" lang="en-US" sz="2000" b="0" i="0" u="none" strike="noStrike" cap="none" spc="0" normalizeH="0" baseline="0" noProof="0">
                <a:ln>
                  <a:noFill/>
                </a:ln>
                <a:effectLst/>
                <a:uLnTx/>
                <a:uFillTx/>
                <a:latin typeface="Arial" panose="020B0604020202020204" pitchFamily="34" charset="0"/>
                <a:cs typeface="Arial" panose="020B0604020202020204" pitchFamily="34" charset="0"/>
              </a:rPr>
              <a:t>The </a:t>
            </a:r>
            <a:r>
              <a:rPr lang="en-US" sz="2000">
                <a:latin typeface="Arial" panose="020B0604020202020204" pitchFamily="34" charset="0"/>
                <a:cs typeface="Arial" panose="020B0604020202020204" pitchFamily="34" charset="0"/>
              </a:rPr>
              <a:t>2022-23 </a:t>
            </a:r>
            <a:r>
              <a:rPr kumimoji="0" lang="en-US" sz="2000" b="0" i="0" u="none" strike="noStrike" cap="none" spc="0" normalizeH="0" baseline="0" noProof="0">
                <a:ln>
                  <a:noFill/>
                </a:ln>
                <a:effectLst/>
                <a:uLnTx/>
                <a:uFillTx/>
                <a:latin typeface="Arial" panose="020B0604020202020204" pitchFamily="34" charset="0"/>
                <a:cs typeface="Arial" panose="020B0604020202020204" pitchFamily="34" charset="0"/>
              </a:rPr>
              <a:t>Secure Browser was released in August 2022. Download the latest secure browser from the portal. </a:t>
            </a:r>
            <a:r>
              <a:rPr kumimoji="0" lang="en-US" sz="2000" b="1" i="0" u="none" strike="noStrike" cap="none" spc="0" normalizeH="0" baseline="0" noProof="0">
                <a:ln>
                  <a:noFill/>
                </a:ln>
                <a:effectLst/>
                <a:uLnTx/>
                <a:uFillTx/>
                <a:latin typeface="Arial" panose="020B0604020202020204" pitchFamily="34" charset="0"/>
                <a:cs typeface="Arial" panose="020B0604020202020204" pitchFamily="34" charset="0"/>
              </a:rPr>
              <a:t>The secure </a:t>
            </a:r>
            <a:r>
              <a:rPr lang="en-US" sz="2000" b="1">
                <a:latin typeface="Arial" panose="020B0604020202020204" pitchFamily="34" charset="0"/>
                <a:cs typeface="Arial" panose="020B0604020202020204" pitchFamily="34" charset="0"/>
              </a:rPr>
              <a:t>b</a:t>
            </a:r>
            <a:r>
              <a:rPr kumimoji="0" lang="en-US" sz="2000" b="1" i="0" u="none" strike="noStrike" cap="none" spc="0" normalizeH="0" baseline="0" noProof="0" err="1">
                <a:ln>
                  <a:noFill/>
                </a:ln>
                <a:effectLst/>
                <a:uLnTx/>
                <a:uFillTx/>
                <a:latin typeface="Arial" panose="020B0604020202020204" pitchFamily="34" charset="0"/>
                <a:cs typeface="Arial" panose="020B0604020202020204" pitchFamily="34" charset="0"/>
              </a:rPr>
              <a:t>rowser</a:t>
            </a:r>
            <a:r>
              <a:rPr kumimoji="0" lang="en-US" sz="2000" b="1" i="0" u="none" strike="noStrike" cap="none" spc="0" normalizeH="0" baseline="0" noProof="0">
                <a:ln>
                  <a:noFill/>
                </a:ln>
                <a:effectLst/>
                <a:uLnTx/>
                <a:uFillTx/>
                <a:latin typeface="Arial" panose="020B0604020202020204" pitchFamily="34" charset="0"/>
                <a:cs typeface="Arial" panose="020B0604020202020204" pitchFamily="34" charset="0"/>
              </a:rPr>
              <a:t> from </a:t>
            </a:r>
            <a:r>
              <a:rPr lang="en-US" sz="2000" b="1">
                <a:latin typeface="Arial" panose="020B0604020202020204" pitchFamily="34" charset="0"/>
                <a:cs typeface="Arial" panose="020B0604020202020204" pitchFamily="34" charset="0"/>
              </a:rPr>
              <a:t>2021-22</a:t>
            </a:r>
            <a:r>
              <a:rPr kumimoji="0" lang="en-US" sz="2000" b="1" i="0" u="none" strike="noStrike" cap="none" spc="0" normalizeH="0" baseline="0" noProof="0">
                <a:ln>
                  <a:noFill/>
                </a:ln>
                <a:effectLst/>
                <a:uLnTx/>
                <a:uFillTx/>
                <a:latin typeface="Arial" panose="020B0604020202020204" pitchFamily="34" charset="0"/>
                <a:cs typeface="Arial" panose="020B0604020202020204" pitchFamily="34" charset="0"/>
              </a:rPr>
              <a:t> will no longer work.</a:t>
            </a:r>
            <a:r>
              <a:rPr lang="en-US" sz="2000" b="1">
                <a:latin typeface="Arial" panose="020B0604020202020204" pitchFamily="34" charset="0"/>
                <a:cs typeface="Arial" panose="020B0604020202020204" pitchFamily="34" charset="0"/>
              </a:rPr>
              <a:t> </a:t>
            </a:r>
            <a:endParaRPr lang="en-US" sz="2000" b="1" i="0" u="none" strike="noStrike" cap="none" spc="0" normalizeH="0" baseline="0" noProof="0">
              <a:ln>
                <a:noFill/>
              </a:ln>
              <a:effectLst/>
              <a:uLnTx/>
              <a:uFillTx/>
              <a:latin typeface="Arial" panose="020B0604020202020204" pitchFamily="34" charset="0"/>
              <a:cs typeface="Arial" panose="020B0604020202020204" pitchFamily="34" charset="0"/>
            </a:endParaRPr>
          </a:p>
          <a:p>
            <a:pPr marL="457200" marR="0" lvl="0" indent="-182880" defTabSz="914400" fontAlgn="base">
              <a:lnSpc>
                <a:spcPct val="90000"/>
              </a:lnSpc>
              <a:spcBef>
                <a:spcPct val="0"/>
              </a:spcBef>
              <a:spcAft>
                <a:spcPct val="0"/>
              </a:spcAft>
              <a:buClr>
                <a:schemeClr val="accent1"/>
              </a:buClr>
              <a:buSzTx/>
              <a:buFont typeface="Wingdings 2" pitchFamily="18" charset="2"/>
              <a:buChar char=""/>
              <a:tabLst/>
              <a:defRPr/>
            </a:pPr>
            <a:endParaRPr kumimoji="0" lang="en-US" sz="2000" b="0" i="0" u="none" strike="noStrike" cap="none" spc="0" normalizeH="0" baseline="0" noProof="0">
              <a:ln>
                <a:noFill/>
              </a:ln>
              <a:effectLst/>
              <a:uLnTx/>
              <a:uFillTx/>
              <a:latin typeface="Arial" panose="020B0604020202020204" pitchFamily="34" charset="0"/>
              <a:cs typeface="Arial" panose="020B0604020202020204" pitchFamily="34" charset="0"/>
            </a:endParaRPr>
          </a:p>
          <a:p>
            <a:pPr marL="342900" indent="-182880" defTabSz="914400">
              <a:lnSpc>
                <a:spcPct val="90000"/>
              </a:lnSpc>
              <a:buClr>
                <a:schemeClr val="accent1"/>
              </a:buClr>
              <a:buFont typeface="Wingdings 2" pitchFamily="18" charset="2"/>
              <a:buChar char=""/>
              <a:defRPr/>
            </a:pPr>
            <a:r>
              <a:rPr lang="en-US" sz="2000">
                <a:latin typeface="Arial" panose="020B0604020202020204" pitchFamily="34" charset="0"/>
                <a:cs typeface="Arial" panose="020B0604020202020204" pitchFamily="34" charset="0"/>
              </a:rPr>
              <a:t>Students will be required to use the Secure Browser on their device to take the summative Smarter Balanced, NGSS, and all the CTAA assessments</a:t>
            </a:r>
            <a:r>
              <a:rPr lang="en-US"/>
              <a:t>. </a:t>
            </a:r>
            <a:endParaRPr kumimoji="0" lang="en-US" b="0" i="0" u="none" strike="noStrike" cap="none" spc="0" normalizeH="0" baseline="0" noProof="0">
              <a:ln>
                <a:noFill/>
              </a:ln>
              <a:effectLst/>
              <a:uLnTx/>
              <a:uFillTx/>
            </a:endParaRPr>
          </a:p>
          <a:p>
            <a:pPr marL="0" marR="0" lvl="0" indent="-182880" defTabSz="914400" fontAlgn="base">
              <a:lnSpc>
                <a:spcPct val="90000"/>
              </a:lnSpc>
              <a:spcBef>
                <a:spcPct val="0"/>
              </a:spcBef>
              <a:spcAft>
                <a:spcPts val="600"/>
              </a:spcAft>
              <a:buClr>
                <a:schemeClr val="accent1"/>
              </a:buClr>
              <a:buSzTx/>
              <a:buFont typeface="Wingdings 2" pitchFamily="18" charset="2"/>
              <a:buChar char=""/>
              <a:tabLst/>
              <a:defRPr/>
            </a:pPr>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223759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3600" b="1">
                <a:ln w="0"/>
                <a:solidFill>
                  <a:schemeClr val="tx1"/>
                </a:solidFill>
              </a:rPr>
              <a:t>Chrome Update</a:t>
            </a:r>
            <a:endParaRPr lang="en-US" sz="36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5" name="TextBox 13">
            <a:extLst>
              <a:ext uri="{FF2B5EF4-FFF2-40B4-BE49-F238E27FC236}">
                <a16:creationId xmlns:a16="http://schemas.microsoft.com/office/drawing/2014/main" id="{3FA47F28-2F65-466F-8E78-A7BB7F8BF78C}"/>
              </a:ext>
            </a:extLst>
          </p:cNvPr>
          <p:cNvSpPr txBox="1"/>
          <p:nvPr/>
        </p:nvSpPr>
        <p:spPr>
          <a:xfrm>
            <a:off x="914400" y="2458444"/>
            <a:ext cx="7524289" cy="369953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1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CAI currently supports Chrome versions 102-108. </a:t>
            </a:r>
          </a:p>
          <a:p>
            <a:pPr marR="0" lvl="0" algn="l" defTabSz="914400" rtl="0" eaLnBrk="1" fontAlgn="base" latinLnBrk="0" hangingPunct="1">
              <a:lnSpc>
                <a:spcPct val="110000"/>
              </a:lnSpc>
              <a:spcBef>
                <a:spcPts val="300"/>
              </a:spcBef>
              <a:spcAft>
                <a:spcPct val="0"/>
              </a:spcAft>
              <a:buClrTx/>
              <a:buSzTx/>
              <a:tabLst/>
              <a:defRPr/>
            </a:pPr>
            <a:endPar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indent="-457200">
              <a:lnSpc>
                <a:spcPct val="110000"/>
              </a:lnSpc>
              <a:spcBef>
                <a:spcPts val="300"/>
              </a:spcBef>
              <a:spcAft>
                <a:spcPts val="300"/>
              </a:spcAft>
              <a:buClr>
                <a:srgbClr val="35A396">
                  <a:lumMod val="75000"/>
                </a:srgbClr>
              </a:buClr>
              <a:buFont typeface="Arial" panose="020B0604020202020204" pitchFamily="34" charset="0"/>
              <a:buChar char="•"/>
              <a:defRPr/>
            </a:pPr>
            <a:r>
              <a:rPr kumimoji="0" lang="en-US" sz="1400" b="0" i="0" u="none" strike="noStrike" kern="1200" cap="none" spc="0" normalizeH="0" baseline="0" noProof="0">
                <a:ln>
                  <a:noFill/>
                </a:ln>
                <a:effectLst/>
                <a:uLnTx/>
                <a:uFillTx/>
                <a:latin typeface="Arial"/>
                <a:cs typeface="Arial"/>
              </a:rPr>
              <a:t>CAI provides presumptive support for new versions of Chrome as they are released, which means students are not prevented from taking tests on the newest versions. However, although CAI and Google work collaboratively on new versions, CAI does need to perform internal testing to make sure there are no issues. If issues are discovered we will resolve them</a:t>
            </a:r>
            <a:r>
              <a:rPr lang="en-US" sz="1400">
                <a:latin typeface="Arial"/>
                <a:cs typeface="Arial"/>
              </a:rPr>
              <a:t>,</a:t>
            </a:r>
            <a:r>
              <a:rPr kumimoji="0" lang="en-US" sz="1400" b="0" i="0" u="none" strike="noStrike" kern="1200" cap="none" spc="0" normalizeH="0" baseline="0" noProof="0">
                <a:ln>
                  <a:noFill/>
                </a:ln>
                <a:effectLst/>
                <a:uLnTx/>
                <a:uFillTx/>
                <a:latin typeface="Arial"/>
                <a:cs typeface="Arial"/>
              </a:rPr>
              <a:t> as quickly as possible.</a:t>
            </a:r>
            <a:r>
              <a:rPr lang="en-US" sz="1400">
                <a:latin typeface="Arial"/>
                <a:cs typeface="Arial"/>
              </a:rPr>
              <a:t> </a:t>
            </a:r>
          </a:p>
          <a:p>
            <a:pPr>
              <a:lnSpc>
                <a:spcPct val="110000"/>
              </a:lnSpc>
              <a:spcBef>
                <a:spcPts val="300"/>
              </a:spcBef>
              <a:spcAft>
                <a:spcPts val="300"/>
              </a:spcAft>
              <a:buClr>
                <a:srgbClr val="35A396">
                  <a:lumMod val="75000"/>
                </a:srgbClr>
              </a:buClr>
              <a:defRPr/>
            </a:pPr>
            <a:endParaRPr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indent="-457200">
              <a:lnSpc>
                <a:spcPct val="110000"/>
              </a:lnSpc>
              <a:spcBef>
                <a:spcPts val="300"/>
              </a:spcBef>
              <a:buClr>
                <a:srgbClr val="35A396">
                  <a:lumMod val="75000"/>
                </a:srgbClr>
              </a:buClr>
              <a:buFont typeface="Arial" panose="020B0604020202020204" pitchFamily="34" charset="0"/>
              <a:buChar char="•"/>
              <a:defRPr/>
            </a:pPr>
            <a:r>
              <a:rPr kumimoji="0" lang="en-US" sz="1400" b="1" i="0" u="none" strike="noStrike" kern="1200" cap="none" spc="0" normalizeH="0" baseline="0" noProof="0">
                <a:ln>
                  <a:noFill/>
                </a:ln>
                <a:effectLst/>
                <a:uLnTx/>
                <a:uFillTx/>
                <a:latin typeface="Arial" panose="020B0604020202020204" pitchFamily="34" charset="0"/>
                <a:cs typeface="Arial" panose="020B0604020202020204" pitchFamily="34" charset="0"/>
              </a:rPr>
              <a:t>Recommended:</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 Lock down devices before the test administration window begins. This reduces the risk of any issues occurring during testing should a new version be released with </a:t>
            </a:r>
            <a:r>
              <a:rPr lang="en-US" sz="1400">
                <a:latin typeface="Arial" panose="020B0604020202020204" pitchFamily="34" charset="0"/>
                <a:cs typeface="Arial" panose="020B0604020202020204" pitchFamily="34" charset="0"/>
              </a:rPr>
              <a:t>unanticipated </a:t>
            </a:r>
            <a:r>
              <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rPr>
              <a:t>problems.</a:t>
            </a:r>
          </a:p>
          <a:p>
            <a:pPr>
              <a:lnSpc>
                <a:spcPct val="110000"/>
              </a:lnSpc>
              <a:spcBef>
                <a:spcPts val="300"/>
              </a:spcBef>
              <a:buClr>
                <a:srgbClr val="35A396">
                  <a:lumMod val="75000"/>
                </a:srgbClr>
              </a:buClr>
              <a:defRPr/>
            </a:pPr>
            <a:endParaRPr kumimoji="0" lang="en-US" sz="1400" b="0" i="0" u="none" strike="noStrike" kern="1200" cap="none" spc="0" normalizeH="0" baseline="0" noProof="0">
              <a:ln>
                <a:noFill/>
              </a:ln>
              <a:effectLst/>
              <a:uLnTx/>
              <a:uFillTx/>
              <a:latin typeface="Arial" panose="020B0604020202020204" pitchFamily="34" charset="0"/>
              <a:cs typeface="Arial" panose="020B0604020202020204" pitchFamily="34" charset="0"/>
            </a:endParaRPr>
          </a:p>
          <a:p>
            <a:pPr marL="457200" marR="0" lvl="0" indent="-457200" algn="l" defTabSz="914400" rtl="0" eaLnBrk="1" fontAlgn="base" latinLnBrk="0" hangingPunct="1">
              <a:lnSpc>
                <a:spcPct val="110000"/>
              </a:lnSpc>
              <a:spcBef>
                <a:spcPts val="300"/>
              </a:spcBef>
              <a:spcAft>
                <a:spcPct val="0"/>
              </a:spcAft>
              <a:buClrTx/>
              <a:buSzTx/>
              <a:buFont typeface="Arial" panose="020B0604020202020204" pitchFamily="34" charset="0"/>
              <a:buChar char="•"/>
              <a:tabLst/>
              <a:defRPr/>
            </a:pPr>
            <a:r>
              <a:rPr kumimoji="0" lang="en-US" sz="1400" b="0" i="0" u="none" strike="noStrike" kern="1200" cap="none" spc="0" normalizeH="0" baseline="0" noProof="0">
                <a:ln>
                  <a:noFill/>
                </a:ln>
                <a:effectLst/>
                <a:uLnTx/>
                <a:uFillTx/>
                <a:latin typeface="Arial"/>
                <a:cs typeface="Arial"/>
              </a:rPr>
              <a:t>CAI no longer supports a device if Google stops supporting it. Monitor Google’s end-of-life policy here: </a:t>
            </a:r>
            <a:r>
              <a:rPr kumimoji="0" lang="en-US" sz="1400" b="0" i="0" u="none" strike="noStrike" kern="1200" cap="none" spc="0" normalizeH="0" baseline="0" noProof="0">
                <a:ln>
                  <a:noFill/>
                </a:ln>
                <a:effectLst/>
                <a:uLnTx/>
                <a:uFillTx/>
                <a:latin typeface="Arial"/>
                <a:cs typeface="Arial"/>
                <a:hlinkClick r:id="rId4">
                  <a:extLst>
                    <a:ext uri="{A12FA001-AC4F-418D-AE19-62706E023703}">
                      <ahyp:hlinkClr xmlns:ahyp="http://schemas.microsoft.com/office/drawing/2018/hyperlinkcolor" val="tx"/>
                    </a:ext>
                  </a:extLst>
                </a:hlinkClick>
              </a:rPr>
              <a:t>https://support.google.com/chrome/a/answer/6220366?hl=en</a:t>
            </a:r>
            <a:r>
              <a:rPr kumimoji="0" lang="en-US" sz="1400" b="0" i="0" u="none" strike="noStrike" kern="1200" cap="none" spc="0" normalizeH="0" baseline="0" noProof="0">
                <a:ln>
                  <a:noFill/>
                </a:ln>
                <a:effectLst/>
                <a:uLnTx/>
                <a:uFillTx/>
                <a:latin typeface="Arial"/>
                <a:cs typeface="Arial"/>
              </a:rPr>
              <a:t>.</a:t>
            </a:r>
            <a:endParaRPr lang="en-US" sz="14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96616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3600" b="1">
                <a:ln w="0"/>
                <a:solidFill>
                  <a:schemeClr val="tx1"/>
                </a:solidFill>
              </a:rPr>
              <a:t>Accessing Systems </a:t>
            </a:r>
            <a:endParaRPr lang="en-US" sz="36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3">
            <a:extLst>
              <a:ext uri="{FF2B5EF4-FFF2-40B4-BE49-F238E27FC236}">
                <a16:creationId xmlns:a16="http://schemas.microsoft.com/office/drawing/2014/main" id="{3FA47F28-2F65-466F-8E78-A7BB7F8BF78C}"/>
              </a:ext>
            </a:extLst>
          </p:cNvPr>
          <p:cNvSpPr txBox="1"/>
          <p:nvPr/>
        </p:nvSpPr>
        <p:spPr>
          <a:xfrm>
            <a:off x="1085784" y="2675040"/>
            <a:ext cx="7619632" cy="2150845"/>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user accounts were rolled over and passwords reset in August 2022.</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If you log in on a new device or browser (or clear the cache on a previously-used browser) you must enter an emailed code after passing the initial login screen. This step does not occur when you activate your account.</a:t>
            </a:r>
          </a:p>
          <a:p>
            <a:pPr marR="0" lvl="0" algn="l" defTabSz="914400" rtl="0" eaLnBrk="1" fontAlgn="base" latinLnBrk="0" hangingPunct="1">
              <a:lnSpc>
                <a:spcPct val="110000"/>
              </a:lnSpc>
              <a:spcBef>
                <a:spcPts val="300"/>
              </a:spcBef>
              <a:spcAft>
                <a:spcPct val="0"/>
              </a:spcAft>
              <a:buClrTx/>
              <a:buSzTx/>
              <a:tabLst/>
              <a:defRPr/>
            </a:pPr>
            <a:endParaRPr lang="en-US" b="0" i="0" u="none" strike="noStrike" kern="1200" cap="none" spc="0" normalizeH="0" baseline="0" noProof="0">
              <a:ln>
                <a:noFill/>
              </a:ln>
              <a:effectLst/>
              <a:uLnTx/>
              <a:uFillTx/>
              <a:latin typeface="Arial"/>
              <a:cs typeface="Arial"/>
            </a:endParaRPr>
          </a:p>
        </p:txBody>
      </p:sp>
      <p:pic>
        <p:nvPicPr>
          <p:cNvPr id="16" name="Picture 15">
            <a:extLst>
              <a:ext uri="{FF2B5EF4-FFF2-40B4-BE49-F238E27FC236}">
                <a16:creationId xmlns:a16="http://schemas.microsoft.com/office/drawing/2014/main" id="{D20A7C33-5214-4B2B-8B16-0526D88E9C12}"/>
              </a:ext>
            </a:extLst>
          </p:cNvPr>
          <p:cNvPicPr>
            <a:picLocks noChangeAspect="1"/>
          </p:cNvPicPr>
          <p:nvPr/>
        </p:nvPicPr>
        <p:blipFill>
          <a:blip r:embed="rId4"/>
          <a:stretch>
            <a:fillRect/>
          </a:stretch>
        </p:blipFill>
        <p:spPr>
          <a:xfrm>
            <a:off x="4569373" y="4298054"/>
            <a:ext cx="2934882" cy="2323745"/>
          </a:xfrm>
          <a:prstGeom prst="rect">
            <a:avLst/>
          </a:prstGeom>
          <a:ln w="6350">
            <a:solidFill>
              <a:schemeClr val="tx1"/>
            </a:solidFill>
          </a:ln>
        </p:spPr>
      </p:pic>
    </p:spTree>
    <p:extLst>
      <p:ext uri="{BB962C8B-B14F-4D97-AF65-F5344CB8AC3E}">
        <p14:creationId xmlns:p14="http://schemas.microsoft.com/office/powerpoint/2010/main" val="284461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3386"/>
            <a:ext cx="9144000" cy="1253837"/>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1" y="1263063"/>
            <a:ext cx="9144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0" y="23182"/>
            <a:ext cx="9143999" cy="1202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225"/>
              </a:spcBef>
            </a:pPr>
            <a:r>
              <a:rPr lang="en-US" altLang="en-US" sz="2400">
                <a:ln w="0"/>
                <a:solidFill>
                  <a:srgbClr val="FEC933"/>
                </a:solidFill>
                <a:latin typeface="Arial" panose="020B0604020202020204" pitchFamily="34" charset="0"/>
                <a:cs typeface="Arial" panose="020B0604020202020204" pitchFamily="34" charset="0"/>
              </a:rPr>
              <a:t>Connecticut State Department of Education- </a:t>
            </a:r>
            <a:br>
              <a:rPr lang="en-US" altLang="en-US" sz="2400">
                <a:ln w="0"/>
                <a:solidFill>
                  <a:srgbClr val="FEC933"/>
                </a:solidFill>
                <a:latin typeface="Arial" panose="020B0604020202020204" pitchFamily="34" charset="0"/>
                <a:cs typeface="Arial" panose="020B0604020202020204" pitchFamily="34" charset="0"/>
              </a:rPr>
            </a:br>
            <a:r>
              <a:rPr lang="en-US" altLang="en-US" sz="2400">
                <a:ln w="0"/>
                <a:solidFill>
                  <a:srgbClr val="FEC933"/>
                </a:solidFill>
                <a:latin typeface="Arial" panose="020B0604020202020204" pitchFamily="34" charset="0"/>
                <a:cs typeface="Arial" panose="020B0604020202020204" pitchFamily="34" charset="0"/>
              </a:rPr>
              <a:t>Performance Office</a:t>
            </a:r>
            <a:endParaRPr lang="en-US" sz="2400">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07877" y="154162"/>
            <a:ext cx="885281" cy="885281"/>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7965339" y="211641"/>
            <a:ext cx="993359" cy="834119"/>
          </a:xfrm>
          <a:prstGeom prst="rect">
            <a:avLst/>
          </a:prstGeom>
        </p:spPr>
      </p:pic>
      <p:sp>
        <p:nvSpPr>
          <p:cNvPr id="5" name="Content Placeholder 2">
            <a:extLst>
              <a:ext uri="{FF2B5EF4-FFF2-40B4-BE49-F238E27FC236}">
                <a16:creationId xmlns:a16="http://schemas.microsoft.com/office/drawing/2014/main" id="{128E92BE-FB6C-14E3-1D2A-5C6727E71282}"/>
              </a:ext>
            </a:extLst>
          </p:cNvPr>
          <p:cNvSpPr>
            <a:spLocks noGrp="1"/>
          </p:cNvSpPr>
          <p:nvPr>
            <p:ph idx="1"/>
          </p:nvPr>
        </p:nvSpPr>
        <p:spPr>
          <a:xfrm>
            <a:off x="2901950" y="1445682"/>
            <a:ext cx="5486400" cy="4539193"/>
          </a:xfrm>
        </p:spPr>
        <p:txBody>
          <a:bodyPr/>
          <a:lstStyle/>
          <a:p>
            <a:pPr marL="47625" lvl="1" indent="0" algn="ctr">
              <a:buNone/>
            </a:pPr>
            <a:r>
              <a:rPr lang="en-US" sz="2100" u="sng">
                <a:solidFill>
                  <a:srgbClr val="0070C0"/>
                </a:solidFill>
                <a:latin typeface="Arial" panose="020B0604020202020204" pitchFamily="34" charset="0"/>
                <a:cs typeface="Arial" panose="020B0604020202020204" pitchFamily="34" charset="0"/>
              </a:rPr>
              <a:t>Cambium Project Team </a:t>
            </a:r>
          </a:p>
          <a:p>
            <a:pPr marL="47625" lvl="1" indent="0" algn="ctr">
              <a:buNone/>
            </a:pPr>
            <a:endParaRPr lang="en-US" sz="2100">
              <a:solidFill>
                <a:srgbClr val="0070C0"/>
              </a:solidFill>
              <a:latin typeface="Arial" panose="020B0604020202020204" pitchFamily="34" charset="0"/>
              <a:cs typeface="Arial" panose="020B0604020202020204" pitchFamily="34" charset="0"/>
            </a:endParaRPr>
          </a:p>
          <a:p>
            <a:pPr marL="47625" lvl="1" indent="0" algn="ctr">
              <a:buNone/>
            </a:pPr>
            <a:r>
              <a:rPr lang="en-US" sz="2100">
                <a:solidFill>
                  <a:srgbClr val="0070C0"/>
                </a:solidFill>
                <a:latin typeface="Arial" panose="020B0604020202020204" pitchFamily="34" charset="0"/>
                <a:cs typeface="Arial" panose="020B0604020202020204" pitchFamily="34" charset="0"/>
              </a:rPr>
              <a:t>Jen Chou, Program Director	</a:t>
            </a:r>
          </a:p>
          <a:p>
            <a:pPr marL="0" indent="0" algn="ctr">
              <a:buNone/>
            </a:pPr>
            <a:r>
              <a:rPr lang="en-US" sz="2100">
                <a:solidFill>
                  <a:srgbClr val="0070C0"/>
                </a:solidFill>
                <a:latin typeface="Arial" panose="020B0604020202020204" pitchFamily="34" charset="0"/>
                <a:cs typeface="Arial" panose="020B0604020202020204" pitchFamily="34" charset="0"/>
              </a:rPr>
              <a:t>Marie Musumeci, Program Coordinator</a:t>
            </a:r>
          </a:p>
        </p:txBody>
      </p:sp>
    </p:spTree>
    <p:extLst>
      <p:ext uri="{BB962C8B-B14F-4D97-AF65-F5344CB8AC3E}">
        <p14:creationId xmlns:p14="http://schemas.microsoft.com/office/powerpoint/2010/main" val="325698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2800" b="1">
                <a:ln w="0"/>
                <a:solidFill>
                  <a:schemeClr val="tx1"/>
                </a:solidFill>
              </a:rPr>
              <a:t>Test Information Distribution Engine (TIDE) Updates</a:t>
            </a:r>
            <a:endParaRPr lang="en-US" sz="28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5" name="TextBox 14">
            <a:extLst>
              <a:ext uri="{FF2B5EF4-FFF2-40B4-BE49-F238E27FC236}">
                <a16:creationId xmlns:a16="http://schemas.microsoft.com/office/drawing/2014/main" id="{2E6BE5C9-3EFE-43C4-AD51-83DD829E58ED}"/>
              </a:ext>
            </a:extLst>
          </p:cNvPr>
          <p:cNvSpPr txBox="1"/>
          <p:nvPr/>
        </p:nvSpPr>
        <p:spPr>
          <a:xfrm>
            <a:off x="1200564" y="2552072"/>
            <a:ext cx="7830691" cy="3416320"/>
          </a:xfrm>
          <a:prstGeom prst="rect">
            <a:avLst/>
          </a:prstGeom>
          <a:noFill/>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TIDE supports state, district, and school test coordinators throughout the testing process, from test preparation, to test administration, to post-administration.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Features include the following: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Add/Manage </a:t>
            </a:r>
            <a:r>
              <a:rPr lang="en-US">
                <a:solidFill>
                  <a:prstClr val="black"/>
                </a:solidFill>
                <a:latin typeface="Arial" panose="020B0604020202020204" pitchFamily="34" charset="0"/>
                <a:cs typeface="Arial" panose="020B0604020202020204" pitchFamily="34" charset="0"/>
              </a:rPr>
              <a:t>User Accounts</a:t>
            </a:r>
            <a:endPar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Review Student Demographic Information</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Review/Edit Student Settings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Create/Submit Appeals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Create Rosters</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Order Paper Materials </a:t>
            </a:r>
          </a:p>
          <a:p>
            <a:pPr marL="800100" marR="0" lvl="1" indent="-342900" algn="l" defTabSz="914400" rtl="0" eaLnBrk="1" fontAlgn="base" latinLnBrk="0" hangingPunct="1">
              <a:lnSpc>
                <a:spcPct val="100000"/>
              </a:lnSpc>
              <a:spcBef>
                <a:spcPct val="0"/>
              </a:spcBef>
              <a:spcAft>
                <a:spcPct val="0"/>
              </a:spcAft>
              <a:buClrTx/>
              <a:buSzTx/>
              <a:buFont typeface="Courier New" panose="02070309020205020404" pitchFamily="49" charset="0"/>
              <a:buChar char="o"/>
              <a:tabLst/>
              <a:defRPr/>
            </a:pPr>
            <a:r>
              <a:rPr kumimoji="0" lang="en-US"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Run Participation Reports </a:t>
            </a:r>
          </a:p>
        </p:txBody>
      </p:sp>
    </p:spTree>
    <p:extLst>
      <p:ext uri="{BB962C8B-B14F-4D97-AF65-F5344CB8AC3E}">
        <p14:creationId xmlns:p14="http://schemas.microsoft.com/office/powerpoint/2010/main" val="654901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2800" b="1">
                <a:ln w="0"/>
                <a:solidFill>
                  <a:schemeClr val="tx1"/>
                </a:solidFill>
              </a:rPr>
              <a:t>TIDE Updates</a:t>
            </a:r>
            <a:endParaRPr lang="en-US" sz="28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3">
            <a:extLst>
              <a:ext uri="{FF2B5EF4-FFF2-40B4-BE49-F238E27FC236}">
                <a16:creationId xmlns:a16="http://schemas.microsoft.com/office/drawing/2014/main" id="{3FA47F28-2F65-466F-8E78-A7BB7F8BF78C}"/>
              </a:ext>
            </a:extLst>
          </p:cNvPr>
          <p:cNvSpPr txBox="1"/>
          <p:nvPr/>
        </p:nvSpPr>
        <p:spPr>
          <a:xfrm>
            <a:off x="1085784" y="3164238"/>
            <a:ext cx="7619632" cy="2488438"/>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students taking a summative assessment (Smarter Balanced, NGSS, CTAA, CTAS, and/or CAAELP) need to be in TIDE. </a:t>
            </a:r>
          </a:p>
          <a:p>
            <a:pPr marR="0" lvl="0" algn="l" defTabSz="914400" rtl="0" eaLnBrk="1" fontAlgn="base" latinLnBrk="0" hangingPunct="1">
              <a:lnSpc>
                <a:spcPct val="100000"/>
              </a:lnSpc>
              <a:spcBef>
                <a:spcPts val="600"/>
              </a:spcBef>
              <a:spcAft>
                <a:spcPct val="0"/>
              </a:spcAft>
              <a:buClrTx/>
              <a:buSzTx/>
              <a:tabLst/>
              <a:defRPr/>
            </a:pPr>
            <a:endPar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15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All users who are proctoring a summative assessment or need access to the DEI need to have an account in TIDE. </a:t>
            </a:r>
          </a:p>
          <a:p>
            <a:pPr marR="0" lvl="0" algn="l" defTabSz="914400" rtl="0" eaLnBrk="1" fontAlgn="base" latinLnBrk="0" hangingPunct="1">
              <a:lnSpc>
                <a:spcPct val="110000"/>
              </a:lnSpc>
              <a:spcBef>
                <a:spcPts val="300"/>
              </a:spcBef>
              <a:spcAft>
                <a:spcPct val="0"/>
              </a:spcAft>
              <a:buClrTx/>
              <a:buSzTx/>
              <a:tabLst/>
              <a:defRPr/>
            </a:pPr>
            <a:endParaRPr lang="en-US" sz="1400" b="0" i="0" u="none" strike="noStrike" kern="1200" cap="none" spc="0" normalizeH="0" baseline="0" noProof="0">
              <a:ln>
                <a:noFill/>
              </a:ln>
              <a:effectLst/>
              <a:uLnTx/>
              <a:uFillTx/>
              <a:latin typeface="Arial"/>
              <a:cs typeface="Arial"/>
            </a:endParaRPr>
          </a:p>
        </p:txBody>
      </p:sp>
    </p:spTree>
    <p:extLst>
      <p:ext uri="{BB962C8B-B14F-4D97-AF65-F5344CB8AC3E}">
        <p14:creationId xmlns:p14="http://schemas.microsoft.com/office/powerpoint/2010/main" val="1184530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91DF642-A9E8-4874-BD23-40CBB7914CA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6" name="Rectangle 25">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8" name="Rectangle 27">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1200565" y="1087374"/>
            <a:ext cx="6737617" cy="1000978"/>
          </a:xfrm>
        </p:spPr>
        <p:txBody>
          <a:bodyPr vert="horz" lIns="91440" tIns="45720" rIns="91440" bIns="45720" rtlCol="0" anchor="ctr">
            <a:normAutofit/>
          </a:bodyPr>
          <a:lstStyle/>
          <a:p>
            <a:r>
              <a:rPr lang="en-US" sz="2800" b="1">
                <a:ln w="0"/>
                <a:solidFill>
                  <a:schemeClr val="tx1"/>
                </a:solidFill>
              </a:rPr>
              <a:t>TIDE Updates: Student Roster Management </a:t>
            </a:r>
            <a:endParaRPr lang="en-US" sz="2800" b="1">
              <a:ln w="0"/>
              <a:solidFill>
                <a:schemeClr val="tx1"/>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3">
            <a:extLst>
              <a:ext uri="{FF2B5EF4-FFF2-40B4-BE49-F238E27FC236}">
                <a16:creationId xmlns:a16="http://schemas.microsoft.com/office/drawing/2014/main" id="{3FA47F28-2F65-466F-8E78-A7BB7F8BF78C}"/>
              </a:ext>
            </a:extLst>
          </p:cNvPr>
          <p:cNvSpPr txBox="1"/>
          <p:nvPr/>
        </p:nvSpPr>
        <p:spPr>
          <a:xfrm>
            <a:off x="1085784" y="2645316"/>
            <a:ext cx="7619632" cy="145738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ctr"/>
            <a:r>
              <a:rPr lang="en-US" b="1"/>
              <a:t>Student Roster Membership</a:t>
            </a:r>
            <a:endParaRPr lang="en-US"/>
          </a:p>
          <a:p>
            <a:pPr marL="285750" indent="-285750" fontAlgn="ctr">
              <a:buFont typeface="Arial" panose="020B0604020202020204" pitchFamily="34" charset="0"/>
              <a:buChar char="•"/>
            </a:pPr>
            <a:r>
              <a:rPr lang="en-US"/>
              <a:t>New section on View Student Details page displays the rosters to which a student belongs. This will allow a teacher to easily verify a student is rostered correctly. </a:t>
            </a:r>
          </a:p>
          <a:p>
            <a:pPr marR="0" lvl="0" algn="l" defTabSz="914400" rtl="0" eaLnBrk="1" fontAlgn="base" latinLnBrk="0" hangingPunct="1">
              <a:lnSpc>
                <a:spcPct val="110000"/>
              </a:lnSpc>
              <a:spcBef>
                <a:spcPts val="300"/>
              </a:spcBef>
              <a:spcAft>
                <a:spcPct val="0"/>
              </a:spcAft>
              <a:buClrTx/>
              <a:buSzTx/>
              <a:tabLst/>
              <a:defRPr/>
            </a:pPr>
            <a:endParaRPr lang="en-US" sz="1400" b="0" i="0" u="none" strike="noStrike" kern="1200" cap="none" spc="0" normalizeH="0" baseline="0" noProof="0">
              <a:ln>
                <a:noFill/>
              </a:ln>
              <a:effectLst/>
              <a:uLnTx/>
              <a:uFillTx/>
              <a:latin typeface="Arial"/>
              <a:cs typeface="Arial"/>
            </a:endParaRPr>
          </a:p>
        </p:txBody>
      </p:sp>
      <p:pic>
        <p:nvPicPr>
          <p:cNvPr id="4" name="Picture 3">
            <a:extLst>
              <a:ext uri="{FF2B5EF4-FFF2-40B4-BE49-F238E27FC236}">
                <a16:creationId xmlns:a16="http://schemas.microsoft.com/office/drawing/2014/main" id="{1E7A4FFA-E432-470B-AC63-174B50A1D92B}"/>
              </a:ext>
            </a:extLst>
          </p:cNvPr>
          <p:cNvPicPr>
            <a:picLocks noChangeAspect="1"/>
          </p:cNvPicPr>
          <p:nvPr/>
        </p:nvPicPr>
        <p:blipFill>
          <a:blip r:embed="rId4"/>
          <a:stretch>
            <a:fillRect/>
          </a:stretch>
        </p:blipFill>
        <p:spPr>
          <a:xfrm>
            <a:off x="1646406" y="3821268"/>
            <a:ext cx="5308785" cy="1949358"/>
          </a:xfrm>
          <a:prstGeom prst="rect">
            <a:avLst/>
          </a:prstGeom>
        </p:spPr>
      </p:pic>
      <p:sp>
        <p:nvSpPr>
          <p:cNvPr id="6" name="Rectangle 5">
            <a:extLst>
              <a:ext uri="{FF2B5EF4-FFF2-40B4-BE49-F238E27FC236}">
                <a16:creationId xmlns:a16="http://schemas.microsoft.com/office/drawing/2014/main" id="{08B3585D-20DD-4759-B111-C6BDC0015F76}"/>
              </a:ext>
            </a:extLst>
          </p:cNvPr>
          <p:cNvSpPr/>
          <p:nvPr/>
        </p:nvSpPr>
        <p:spPr>
          <a:xfrm>
            <a:off x="1828800" y="4936611"/>
            <a:ext cx="3500846" cy="64558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58292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78230"/>
            <a:ext cx="6737617" cy="1000978"/>
          </a:xfrm>
        </p:spPr>
        <p:txBody>
          <a:bodyPr vert="horz" lIns="91440" tIns="45720" rIns="91440" bIns="45720" rtlCol="0" anchor="ctr">
            <a:normAutofit/>
          </a:bodyPr>
          <a:lstStyle/>
          <a:p>
            <a:r>
              <a:rPr lang="en-US" sz="3600" b="1">
                <a:ln w="0"/>
                <a:solidFill>
                  <a:schemeClr val="tx1"/>
                </a:solidFill>
              </a:rPr>
              <a:t>TIDE Participation  Reports</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3">
            <a:extLst>
              <a:ext uri="{FF2B5EF4-FFF2-40B4-BE49-F238E27FC236}">
                <a16:creationId xmlns:a16="http://schemas.microsoft.com/office/drawing/2014/main" id="{3FA47F28-2F65-466F-8E78-A7BB7F8BF78C}"/>
              </a:ext>
            </a:extLst>
          </p:cNvPr>
          <p:cNvSpPr txBox="1"/>
          <p:nvPr/>
        </p:nvSpPr>
        <p:spPr>
          <a:xfrm>
            <a:off x="959264" y="2847304"/>
            <a:ext cx="7619632" cy="2088777"/>
          </a:xfrm>
          <a:prstGeom prst="rect">
            <a:avLst/>
          </a:prstGeom>
          <a:noFill/>
        </p:spPr>
        <p:txBody>
          <a:bodyPr wrap="square">
            <a:spAutoFit/>
          </a:bodyPr>
          <a:lstStyle/>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Plan and Manage Testing</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Test Status Code Report </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Test Completion Rates</a:t>
            </a:r>
          </a:p>
          <a:p>
            <a:pPr marL="457200" marR="0" lvl="0" indent="-45720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Test Session Status Report </a:t>
            </a:r>
          </a:p>
          <a:p>
            <a:pPr marL="0" marR="0" lvl="0" indent="0" algn="l" defTabSz="914400" rtl="0" eaLnBrk="1" fontAlgn="base" latinLnBrk="0" hangingPunct="1">
              <a:lnSpc>
                <a:spcPct val="110000"/>
              </a:lnSpc>
              <a:spcBef>
                <a:spcPts val="30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193667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6737617" cy="1000978"/>
          </a:xfrm>
        </p:spPr>
        <p:txBody>
          <a:bodyPr vert="horz" lIns="91440" tIns="45720" rIns="91440" bIns="45720" rtlCol="0" anchor="ctr">
            <a:noAutofit/>
          </a:bodyPr>
          <a:lstStyle/>
          <a:p>
            <a:r>
              <a:rPr lang="en-US" sz="3600" b="1">
                <a:ln w="0"/>
                <a:solidFill>
                  <a:schemeClr val="tx1"/>
                </a:solidFill>
              </a:rPr>
              <a:t>TIDE: Participation Reports </a:t>
            </a:r>
            <a:br>
              <a:rPr lang="en-US" sz="3600" b="1">
                <a:ln w="0"/>
                <a:solidFill>
                  <a:schemeClr val="tx1"/>
                </a:solidFill>
              </a:rPr>
            </a:br>
            <a:r>
              <a:rPr lang="en-US" sz="3600" b="1">
                <a:ln w="0"/>
                <a:solidFill>
                  <a:schemeClr val="tx1"/>
                </a:solidFill>
              </a:rPr>
              <a:t>(Test Status Code Report)</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1">
            <a:extLst>
              <a:ext uri="{FF2B5EF4-FFF2-40B4-BE49-F238E27FC236}">
                <a16:creationId xmlns:a16="http://schemas.microsoft.com/office/drawing/2014/main" id="{0CB8AC12-756F-4A79-B390-3B98C71A2B38}"/>
              </a:ext>
            </a:extLst>
          </p:cNvPr>
          <p:cNvSpPr txBox="1"/>
          <p:nvPr/>
        </p:nvSpPr>
        <p:spPr>
          <a:xfrm>
            <a:off x="959264" y="2612028"/>
            <a:ext cx="7639788" cy="3477875"/>
          </a:xfrm>
          <a:prstGeom prst="rect">
            <a:avLst/>
          </a:prstGeom>
          <a:noFill/>
        </p:spPr>
        <p:txBody>
          <a:bodyPr wrap="square">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tab pos="684213" algn="l"/>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Specific report used to view each student’s test status and all special codes to explain a student’s non-participation in a test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Displays all test statuses for each test for which each student in a district/school is eligible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May be generated at the district level or at the school level, depending on your user role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Report should be generated for each test to obtain an accurate picture reflecting the testing status of all students for all tests in the school or district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Particularly useful for Summative Assessments</a:t>
            </a:r>
          </a:p>
        </p:txBody>
      </p:sp>
    </p:spTree>
    <p:extLst>
      <p:ext uri="{BB962C8B-B14F-4D97-AF65-F5344CB8AC3E}">
        <p14:creationId xmlns:p14="http://schemas.microsoft.com/office/powerpoint/2010/main" val="4076173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68530"/>
            <a:ext cx="6737617" cy="1000978"/>
          </a:xfrm>
        </p:spPr>
        <p:txBody>
          <a:bodyPr vert="horz" lIns="91440" tIns="45720" rIns="91440" bIns="45720" rtlCol="0" anchor="ctr">
            <a:noAutofit/>
          </a:bodyPr>
          <a:lstStyle/>
          <a:p>
            <a:r>
              <a:rPr lang="en-US" sz="3600" b="1">
                <a:ln w="0"/>
                <a:solidFill>
                  <a:schemeClr val="tx1"/>
                </a:solidFill>
              </a:rPr>
              <a:t>TIDE: Participation Reports </a:t>
            </a:r>
            <a:br>
              <a:rPr lang="en-US" sz="3600" b="1">
                <a:ln w="0"/>
                <a:solidFill>
                  <a:schemeClr val="tx1"/>
                </a:solidFill>
              </a:rPr>
            </a:br>
            <a:r>
              <a:rPr lang="en-US" sz="3600" b="1">
                <a:ln w="0"/>
                <a:solidFill>
                  <a:schemeClr val="tx1"/>
                </a:solidFill>
              </a:rPr>
              <a:t>(Test Completion Rates)</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4" name="TextBox 11">
            <a:extLst>
              <a:ext uri="{FF2B5EF4-FFF2-40B4-BE49-F238E27FC236}">
                <a16:creationId xmlns:a16="http://schemas.microsoft.com/office/drawing/2014/main" id="{0CB8AC12-756F-4A79-B390-3B98C71A2B38}"/>
              </a:ext>
            </a:extLst>
          </p:cNvPr>
          <p:cNvSpPr txBox="1"/>
          <p:nvPr/>
        </p:nvSpPr>
        <p:spPr>
          <a:xfrm>
            <a:off x="1034330" y="2558596"/>
            <a:ext cx="7145152" cy="3447098"/>
          </a:xfrm>
          <a:prstGeom prst="rect">
            <a:avLst/>
          </a:prstGeom>
          <a:noFill/>
        </p:spPr>
        <p:txBody>
          <a:bodyPr wrap="square">
            <a:spAutoFit/>
          </a:bodyPr>
          <a:lstStyle>
            <a:defPPr>
              <a:defRPr lang="en-US"/>
            </a:defPPr>
            <a:lvl1pPr algn="l" rtl="0" fontAlgn="base">
              <a:spcBef>
                <a:spcPct val="0"/>
              </a:spcBef>
              <a:spcAft>
                <a:spcPct val="0"/>
              </a:spcAft>
              <a:defRPr sz="3000" kern="1200">
                <a:solidFill>
                  <a:schemeClr val="tx1"/>
                </a:solidFill>
                <a:latin typeface="Arial" charset="0"/>
                <a:ea typeface="+mn-ea"/>
                <a:cs typeface="+mn-cs"/>
              </a:defRPr>
            </a:lvl1pPr>
            <a:lvl2pPr marL="457200" algn="l" rtl="0" fontAlgn="base">
              <a:spcBef>
                <a:spcPct val="0"/>
              </a:spcBef>
              <a:spcAft>
                <a:spcPct val="0"/>
              </a:spcAft>
              <a:defRPr sz="3000" kern="1200">
                <a:solidFill>
                  <a:schemeClr val="tx1"/>
                </a:solidFill>
                <a:latin typeface="Arial" charset="0"/>
                <a:ea typeface="+mn-ea"/>
                <a:cs typeface="+mn-cs"/>
              </a:defRPr>
            </a:lvl2pPr>
            <a:lvl3pPr marL="914400" algn="l" rtl="0" fontAlgn="base">
              <a:spcBef>
                <a:spcPct val="0"/>
              </a:spcBef>
              <a:spcAft>
                <a:spcPct val="0"/>
              </a:spcAft>
              <a:defRPr sz="3000" kern="1200">
                <a:solidFill>
                  <a:schemeClr val="tx1"/>
                </a:solidFill>
                <a:latin typeface="Arial" charset="0"/>
                <a:ea typeface="+mn-ea"/>
                <a:cs typeface="+mn-cs"/>
              </a:defRPr>
            </a:lvl3pPr>
            <a:lvl4pPr marL="1371600" algn="l" rtl="0" fontAlgn="base">
              <a:spcBef>
                <a:spcPct val="0"/>
              </a:spcBef>
              <a:spcAft>
                <a:spcPct val="0"/>
              </a:spcAft>
              <a:defRPr sz="3000" kern="1200">
                <a:solidFill>
                  <a:schemeClr val="tx1"/>
                </a:solidFill>
                <a:latin typeface="Arial" charset="0"/>
                <a:ea typeface="+mn-ea"/>
                <a:cs typeface="+mn-cs"/>
              </a:defRPr>
            </a:lvl4pPr>
            <a:lvl5pPr marL="1828800" algn="l" rtl="0" fontAlgn="base">
              <a:spcBef>
                <a:spcPct val="0"/>
              </a:spcBef>
              <a:spcAft>
                <a:spcPct val="0"/>
              </a:spcAft>
              <a:defRPr sz="3000" kern="1200">
                <a:solidFill>
                  <a:schemeClr val="tx1"/>
                </a:solidFill>
                <a:latin typeface="Arial" charset="0"/>
                <a:ea typeface="+mn-ea"/>
                <a:cs typeface="+mn-cs"/>
              </a:defRPr>
            </a:lvl5pPr>
            <a:lvl6pPr marL="2286000" algn="l" defTabSz="914400" rtl="0" eaLnBrk="1" latinLnBrk="0" hangingPunct="1">
              <a:defRPr sz="3000" kern="1200">
                <a:solidFill>
                  <a:schemeClr val="tx1"/>
                </a:solidFill>
                <a:latin typeface="Arial" charset="0"/>
                <a:ea typeface="+mn-ea"/>
                <a:cs typeface="+mn-cs"/>
              </a:defRPr>
            </a:lvl6pPr>
            <a:lvl7pPr marL="2743200" algn="l" defTabSz="914400" rtl="0" eaLnBrk="1" latinLnBrk="0" hangingPunct="1">
              <a:defRPr sz="3000" kern="1200">
                <a:solidFill>
                  <a:schemeClr val="tx1"/>
                </a:solidFill>
                <a:latin typeface="Arial" charset="0"/>
                <a:ea typeface="+mn-ea"/>
                <a:cs typeface="+mn-cs"/>
              </a:defRPr>
            </a:lvl7pPr>
            <a:lvl8pPr marL="3200400" algn="l" defTabSz="914400" rtl="0" eaLnBrk="1" latinLnBrk="0" hangingPunct="1">
              <a:defRPr sz="3000" kern="1200">
                <a:solidFill>
                  <a:schemeClr val="tx1"/>
                </a:solidFill>
                <a:latin typeface="Arial" charset="0"/>
                <a:ea typeface="+mn-ea"/>
                <a:cs typeface="+mn-cs"/>
              </a:defRPr>
            </a:lvl8pPr>
            <a:lvl9pPr marL="3657600" algn="l" defTabSz="914400" rtl="0" eaLnBrk="1" latinLnBrk="0" hangingPunct="1">
              <a:defRPr sz="3000" kern="1200">
                <a:solidFill>
                  <a:schemeClr val="tx1"/>
                </a:solidFill>
                <a:latin typeface="Arial" charset="0"/>
                <a:ea typeface="+mn-ea"/>
                <a:cs typeface="+mn-cs"/>
              </a:defRPr>
            </a:lvl9pPr>
          </a:lstStyle>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High-level reports used to summarize the number and percentage of students who have started or completed a test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May be generated at the district or school level, depending on your user role</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All students in the specified school or district will be included in this report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Report should be generated for each test to obtain an accurate picture that reflects the testing status of all students for all tests in the school or district</a:t>
            </a:r>
          </a:p>
          <a:p>
            <a:pPr marL="342900" marR="0" lvl="0" indent="-342900" algn="l" defTabSz="914400" rtl="0" eaLnBrk="1" fontAlgn="base" latinLnBrk="0" hangingPunct="1">
              <a:lnSpc>
                <a:spcPct val="100000"/>
              </a:lnSpc>
              <a:spcBef>
                <a:spcPts val="600"/>
              </a:spcBef>
              <a:spcAft>
                <a:spcPts val="0"/>
              </a:spcAft>
              <a:buClrTx/>
              <a:buSzTx/>
              <a:buFont typeface="Arial" panose="020B0604020202020204" pitchFamily="34" charset="0"/>
              <a:buChar char="•"/>
              <a:tabLst/>
              <a:defRPr/>
            </a:pPr>
            <a:r>
              <a:rPr lang="en-US" sz="1800">
                <a:solidFill>
                  <a:prstClr val="black"/>
                </a:solidFill>
                <a:latin typeface="Arial" panose="020B0604020202020204" pitchFamily="34" charset="0"/>
              </a:rPr>
              <a:t>Users will be able to view test completion data by combo tests (example: completion of both the Math CAT and Math PT). </a:t>
            </a: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3570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7372904" cy="1000978"/>
          </a:xfrm>
        </p:spPr>
        <p:txBody>
          <a:bodyPr vert="horz" lIns="91440" tIns="45720" rIns="91440" bIns="45720" rtlCol="0" anchor="ctr">
            <a:noAutofit/>
          </a:bodyPr>
          <a:lstStyle/>
          <a:p>
            <a:r>
              <a:rPr lang="en-US" sz="3600" b="1">
                <a:ln w="0"/>
                <a:solidFill>
                  <a:schemeClr val="tx1"/>
                </a:solidFill>
              </a:rPr>
              <a:t>TIDE: TIDE Forms	</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6" name="Content Placeholder 2">
            <a:extLst>
              <a:ext uri="{FF2B5EF4-FFF2-40B4-BE49-F238E27FC236}">
                <a16:creationId xmlns:a16="http://schemas.microsoft.com/office/drawing/2014/main" id="{DCE736D0-2D65-4409-A297-8A83E1AD4950}"/>
              </a:ext>
            </a:extLst>
          </p:cNvPr>
          <p:cNvSpPr txBox="1">
            <a:spLocks/>
          </p:cNvSpPr>
          <p:nvPr/>
        </p:nvSpPr>
        <p:spPr>
          <a:xfrm>
            <a:off x="959264" y="2582346"/>
            <a:ext cx="8011924"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TIDE forms: </a:t>
            </a:r>
          </a:p>
          <a:p>
            <a:pPr marL="0" indent="0">
              <a:buNone/>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lvl="1"/>
            <a:r>
              <a:rPr lang="en-US"/>
              <a:t>Supports securely collecting form/survey information from district and school users in support of test administration activities.</a:t>
            </a:r>
          </a:p>
          <a:p>
            <a:pPr marL="457200" lvl="1" indent="0">
              <a:buNone/>
            </a:pPr>
            <a:endParaRPr lang="en-US"/>
          </a:p>
          <a:p>
            <a:pPr lvl="1">
              <a:buFont typeface="Times New Roman" panose="020F0502020204030204" pitchFamily="34" charset="0"/>
              <a:buChar char="•"/>
            </a:pPr>
            <a:r>
              <a:rPr lang="en-US">
                <a:ea typeface="+mn-lt"/>
                <a:cs typeface="+mn-lt"/>
              </a:rPr>
              <a:t>Provides users an easy, intuitive interface to search and view form submissions</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93898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7372904" cy="1000978"/>
          </a:xfrm>
        </p:spPr>
        <p:txBody>
          <a:bodyPr vert="horz" lIns="91440" tIns="45720" rIns="91440" bIns="45720" rtlCol="0" anchor="ctr">
            <a:noAutofit/>
          </a:bodyPr>
          <a:lstStyle/>
          <a:p>
            <a:r>
              <a:rPr lang="en-US" sz="3600" b="1">
                <a:ln w="0"/>
                <a:solidFill>
                  <a:schemeClr val="tx1"/>
                </a:solidFill>
              </a:rPr>
              <a:t>TIDE: TIDE Forms	</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6" name="Content Placeholder 2">
            <a:extLst>
              <a:ext uri="{FF2B5EF4-FFF2-40B4-BE49-F238E27FC236}">
                <a16:creationId xmlns:a16="http://schemas.microsoft.com/office/drawing/2014/main" id="{DCE736D0-2D65-4409-A297-8A83E1AD4950}"/>
              </a:ext>
            </a:extLst>
          </p:cNvPr>
          <p:cNvSpPr txBox="1">
            <a:spLocks/>
          </p:cNvSpPr>
          <p:nvPr/>
        </p:nvSpPr>
        <p:spPr>
          <a:xfrm>
            <a:off x="959264" y="2582346"/>
            <a:ext cx="8011924"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TIDE forms are currently being used to collect information on the ESR and Domain Exemptions for CAAELP. </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9770C735-D534-403F-A1CF-247C5A905190}"/>
              </a:ext>
            </a:extLst>
          </p:cNvPr>
          <p:cNvPicPr>
            <a:picLocks noChangeAspect="1"/>
          </p:cNvPicPr>
          <p:nvPr/>
        </p:nvPicPr>
        <p:blipFill>
          <a:blip r:embed="rId4"/>
          <a:stretch>
            <a:fillRect/>
          </a:stretch>
        </p:blipFill>
        <p:spPr>
          <a:xfrm>
            <a:off x="1478847" y="3238415"/>
            <a:ext cx="2667000" cy="2733675"/>
          </a:xfrm>
          <a:prstGeom prst="rect">
            <a:avLst/>
          </a:prstGeom>
          <a:ln w="6350">
            <a:solidFill>
              <a:schemeClr val="tx1"/>
            </a:solidFill>
          </a:ln>
        </p:spPr>
      </p:pic>
      <p:sp>
        <p:nvSpPr>
          <p:cNvPr id="5" name="Rectangle 4">
            <a:extLst>
              <a:ext uri="{FF2B5EF4-FFF2-40B4-BE49-F238E27FC236}">
                <a16:creationId xmlns:a16="http://schemas.microsoft.com/office/drawing/2014/main" id="{3B73ED2E-398A-43CC-8478-1F82E6864B04}"/>
              </a:ext>
            </a:extLst>
          </p:cNvPr>
          <p:cNvSpPr/>
          <p:nvPr/>
        </p:nvSpPr>
        <p:spPr>
          <a:xfrm>
            <a:off x="1536917" y="5550706"/>
            <a:ext cx="2534066" cy="3201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F5F5E83-F626-4867-BBE2-AC335FF72331}"/>
              </a:ext>
            </a:extLst>
          </p:cNvPr>
          <p:cNvPicPr>
            <a:picLocks noChangeAspect="1"/>
          </p:cNvPicPr>
          <p:nvPr/>
        </p:nvPicPr>
        <p:blipFill>
          <a:blip r:embed="rId5"/>
          <a:stretch>
            <a:fillRect/>
          </a:stretch>
        </p:blipFill>
        <p:spPr>
          <a:xfrm>
            <a:off x="4203917" y="3438138"/>
            <a:ext cx="4710432" cy="2215648"/>
          </a:xfrm>
          <a:prstGeom prst="rect">
            <a:avLst/>
          </a:prstGeom>
          <a:ln w="6350">
            <a:solidFill>
              <a:schemeClr val="tx1"/>
            </a:solidFill>
          </a:ln>
        </p:spPr>
      </p:pic>
    </p:spTree>
    <p:extLst>
      <p:ext uri="{BB962C8B-B14F-4D97-AF65-F5344CB8AC3E}">
        <p14:creationId xmlns:p14="http://schemas.microsoft.com/office/powerpoint/2010/main" val="4104055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7372904" cy="1000978"/>
          </a:xfrm>
        </p:spPr>
        <p:txBody>
          <a:bodyPr vert="horz" lIns="91440" tIns="45720" rIns="91440" bIns="45720" rtlCol="0" anchor="ctr">
            <a:noAutofit/>
          </a:bodyPr>
          <a:lstStyle/>
          <a:p>
            <a:r>
              <a:rPr lang="en-US" sz="3600" b="1">
                <a:ln w="0"/>
                <a:solidFill>
                  <a:schemeClr val="tx1"/>
                </a:solidFill>
              </a:rPr>
              <a:t>TDS Updates: Color Contrast Options  </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6" name="Content Placeholder 2">
            <a:extLst>
              <a:ext uri="{FF2B5EF4-FFF2-40B4-BE49-F238E27FC236}">
                <a16:creationId xmlns:a16="http://schemas.microsoft.com/office/drawing/2014/main" id="{DCE736D0-2D65-4409-A297-8A83E1AD4950}"/>
              </a:ext>
            </a:extLst>
          </p:cNvPr>
          <p:cNvSpPr txBox="1">
            <a:spLocks/>
          </p:cNvSpPr>
          <p:nvPr/>
        </p:nvSpPr>
        <p:spPr>
          <a:xfrm>
            <a:off x="959264" y="2920920"/>
            <a:ext cx="7425319"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sz="2400">
                <a:solidFill>
                  <a:srgbClr val="000000"/>
                </a:solidFill>
              </a:rPr>
              <a:t>Three more color contrast options are now available:</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lang="en-US" sz="2000">
              <a:solidFill>
                <a:srgbClr val="000000"/>
              </a:solidFill>
            </a:endParaRPr>
          </a:p>
          <a:p>
            <a:pPr lvl="1" fontAlgn="base">
              <a:spcBef>
                <a:spcPts val="1000"/>
              </a:spcBef>
              <a:spcAft>
                <a:spcPct val="0"/>
              </a:spcAft>
              <a:defRPr/>
            </a:pPr>
            <a:r>
              <a:rPr kumimoji="0" lang="en-US"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White on Red</a:t>
            </a:r>
          </a:p>
          <a:p>
            <a:pPr lvl="1" fontAlgn="base">
              <a:spcBef>
                <a:spcPts val="1000"/>
              </a:spcBef>
              <a:spcAft>
                <a:spcPct val="0"/>
              </a:spcAft>
              <a:defRPr/>
            </a:pPr>
            <a:r>
              <a:rPr lang="en-US">
                <a:solidFill>
                  <a:srgbClr val="000000"/>
                </a:solidFill>
              </a:rPr>
              <a:t>Red on White</a:t>
            </a:r>
          </a:p>
          <a:p>
            <a:pPr lvl="1" fontAlgn="base">
              <a:spcBef>
                <a:spcPts val="1000"/>
              </a:spcBef>
              <a:spcAft>
                <a:spcPct val="0"/>
              </a:spcAft>
              <a:defRPr/>
            </a:pPr>
            <a:r>
              <a:rPr kumimoji="0" lang="en-US"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Yello</a:t>
            </a:r>
            <a:r>
              <a:rPr lang="en-US">
                <a:solidFill>
                  <a:srgbClr val="000000"/>
                </a:solidFill>
              </a:rPr>
              <a:t>w on Black</a:t>
            </a:r>
          </a:p>
          <a:p>
            <a:pPr lvl="1" fontAlgn="base">
              <a:spcBef>
                <a:spcPts val="1000"/>
              </a:spcBef>
              <a:spcAft>
                <a:spcPct val="0"/>
              </a:spcAft>
              <a:buFont typeface="Courier New" panose="02070309020205020404" pitchFamily="49" charset="0"/>
              <a:buChar char="o"/>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fontAlgn="base">
              <a:spcAft>
                <a:spcPct val="0"/>
              </a:spcAf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74628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7372904" cy="1000978"/>
          </a:xfrm>
        </p:spPr>
        <p:txBody>
          <a:bodyPr vert="horz" lIns="91440" tIns="45720" rIns="91440" bIns="45720" rtlCol="0" anchor="ctr">
            <a:noAutofit/>
          </a:bodyPr>
          <a:lstStyle/>
          <a:p>
            <a:r>
              <a:rPr lang="en-US" sz="3600" b="1">
                <a:ln w="0"/>
                <a:solidFill>
                  <a:schemeClr val="tx1"/>
                </a:solidFill>
              </a:rPr>
              <a:t>TDS Updates: Bounding Boxes</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6" name="Content Placeholder 2">
            <a:extLst>
              <a:ext uri="{FF2B5EF4-FFF2-40B4-BE49-F238E27FC236}">
                <a16:creationId xmlns:a16="http://schemas.microsoft.com/office/drawing/2014/main" id="{DCE736D0-2D65-4409-A297-8A83E1AD4950}"/>
              </a:ext>
            </a:extLst>
          </p:cNvPr>
          <p:cNvSpPr txBox="1">
            <a:spLocks/>
          </p:cNvSpPr>
          <p:nvPr/>
        </p:nvSpPr>
        <p:spPr>
          <a:xfrm>
            <a:off x="959264" y="2678103"/>
            <a:ext cx="7425319"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en-US" sz="2000"/>
              <a:t>Bounding boxes around MC and MS response options were created to enhance content presentation for better readability and usability. </a:t>
            </a:r>
            <a:endParaRPr kumimoji="0" lang="en-US" sz="200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fontAlgn="base">
              <a:spcAft>
                <a:spcPct val="0"/>
              </a:spcAft>
              <a:defRPr/>
            </a:pPr>
            <a:endParaRPr kumimoji="0" lang="en-US" sz="1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14" name="Picture 13" descr="Graphical user interface, text, application&#10;&#10;Description automatically generated">
            <a:extLst>
              <a:ext uri="{FF2B5EF4-FFF2-40B4-BE49-F238E27FC236}">
                <a16:creationId xmlns:a16="http://schemas.microsoft.com/office/drawing/2014/main" id="{B348CF8D-65CE-6A41-B531-3D822DD334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0133" y="3665597"/>
            <a:ext cx="2424580" cy="1911190"/>
          </a:xfrm>
          <a:prstGeom prst="rect">
            <a:avLst/>
          </a:prstGeom>
          <a:ln>
            <a:noFill/>
          </a:ln>
          <a:effectLst>
            <a:outerShdw blurRad="292100" dist="139700" dir="2700000" algn="tl" rotWithShape="0">
              <a:srgbClr val="333333">
                <a:alpha val="65000"/>
              </a:srgbClr>
            </a:outerShdw>
          </a:effectLst>
        </p:spPr>
      </p:pic>
      <p:pic>
        <p:nvPicPr>
          <p:cNvPr id="18" name="Picture 17" descr="Diagram&#10;&#10;Description automatically generated">
            <a:extLst>
              <a:ext uri="{FF2B5EF4-FFF2-40B4-BE49-F238E27FC236}">
                <a16:creationId xmlns:a16="http://schemas.microsoft.com/office/drawing/2014/main" id="{DAC894DA-F208-1C4D-8A39-67912786A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1013" y="3665597"/>
            <a:ext cx="2866785" cy="19111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548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58B37BF-17EB-4D02-961C-79D2A3629C35}"/>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3059BD-463C-4DFC-91B7-17DB236C4A87}"/>
              </a:ext>
            </a:extLst>
          </p:cNvPr>
          <p:cNvSpPr>
            <a:spLocks noGrp="1"/>
          </p:cNvSpPr>
          <p:nvPr>
            <p:ph type="title"/>
          </p:nvPr>
        </p:nvSpPr>
        <p:spPr>
          <a:xfrm>
            <a:off x="0" y="1123837"/>
            <a:ext cx="2558143" cy="4601183"/>
          </a:xfrm>
        </p:spPr>
        <p:txBody>
          <a:bodyPr>
            <a:normAutofit/>
          </a:bodyPr>
          <a:lstStyle/>
          <a:p>
            <a:r>
              <a:rPr lang="en-US" b="1">
                <a:solidFill>
                  <a:schemeClr val="tx1"/>
                </a:solidFill>
                <a:latin typeface="Arial" panose="020B0604020202020204" pitchFamily="34" charset="0"/>
                <a:cs typeface="Arial" panose="020B0604020202020204" pitchFamily="34" charset="0"/>
              </a:rPr>
              <a:t>Presentation Overview</a:t>
            </a:r>
          </a:p>
        </p:txBody>
      </p:sp>
      <p:graphicFrame>
        <p:nvGraphicFramePr>
          <p:cNvPr id="31" name="Content Placeholder 2">
            <a:extLst>
              <a:ext uri="{FF2B5EF4-FFF2-40B4-BE49-F238E27FC236}">
                <a16:creationId xmlns:a16="http://schemas.microsoft.com/office/drawing/2014/main" id="{69DE6F61-BE61-4E63-A313-C25C27A2BEDB}"/>
              </a:ext>
            </a:extLst>
          </p:cNvPr>
          <p:cNvGraphicFramePr>
            <a:graphicFrameLocks noGrp="1"/>
          </p:cNvGraphicFramePr>
          <p:nvPr>
            <p:ph idx="1"/>
            <p:extLst>
              <p:ext uri="{D42A27DB-BD31-4B8C-83A1-F6EECF244321}">
                <p14:modId xmlns:p14="http://schemas.microsoft.com/office/powerpoint/2010/main" val="2479358691"/>
              </p:ext>
            </p:extLst>
          </p:nvPr>
        </p:nvGraphicFramePr>
        <p:xfrm>
          <a:off x="2819922" y="609600"/>
          <a:ext cx="5796200" cy="5659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8"/>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16028032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itle 1"/>
          <p:cNvSpPr>
            <a:spLocks noGrp="1"/>
          </p:cNvSpPr>
          <p:nvPr>
            <p:ph type="title" idx="4294967295"/>
          </p:nvPr>
        </p:nvSpPr>
        <p:spPr>
          <a:xfrm>
            <a:off x="959264" y="1084029"/>
            <a:ext cx="7372904" cy="1000978"/>
          </a:xfrm>
        </p:spPr>
        <p:txBody>
          <a:bodyPr vert="horz" lIns="91440" tIns="45720" rIns="91440" bIns="45720" rtlCol="0" anchor="ctr">
            <a:noAutofit/>
          </a:bodyPr>
          <a:lstStyle/>
          <a:p>
            <a:r>
              <a:rPr lang="en-US" sz="3600" b="1">
                <a:ln w="0"/>
                <a:solidFill>
                  <a:schemeClr val="tx1"/>
                </a:solidFill>
              </a:rPr>
              <a:t>TDS Updates: </a:t>
            </a:r>
            <a:endParaRPr lang="en-US" sz="3600">
              <a:solidFill>
                <a:schemeClr val="tx1"/>
              </a:solidFill>
            </a:endParaRPr>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2" name="Picture 11"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
        <p:nvSpPr>
          <p:cNvPr id="16" name="Content Placeholder 2">
            <a:extLst>
              <a:ext uri="{FF2B5EF4-FFF2-40B4-BE49-F238E27FC236}">
                <a16:creationId xmlns:a16="http://schemas.microsoft.com/office/drawing/2014/main" id="{DCE736D0-2D65-4409-A297-8A83E1AD4950}"/>
              </a:ext>
            </a:extLst>
          </p:cNvPr>
          <p:cNvSpPr txBox="1">
            <a:spLocks/>
          </p:cNvSpPr>
          <p:nvPr/>
        </p:nvSpPr>
        <p:spPr>
          <a:xfrm>
            <a:off x="1136079" y="2555122"/>
            <a:ext cx="7425319" cy="3389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a:t>The periodic table for Science assessments will now also be available in Spanish. </a:t>
            </a:r>
          </a:p>
        </p:txBody>
      </p:sp>
      <p:pic>
        <p:nvPicPr>
          <p:cNvPr id="4" name="Picture 3">
            <a:extLst>
              <a:ext uri="{FF2B5EF4-FFF2-40B4-BE49-F238E27FC236}">
                <a16:creationId xmlns:a16="http://schemas.microsoft.com/office/drawing/2014/main" id="{1BE81490-4C90-474D-A254-F196714976AC}"/>
              </a:ext>
            </a:extLst>
          </p:cNvPr>
          <p:cNvPicPr>
            <a:picLocks noChangeAspect="1"/>
          </p:cNvPicPr>
          <p:nvPr/>
        </p:nvPicPr>
        <p:blipFill>
          <a:blip r:embed="rId4"/>
          <a:stretch>
            <a:fillRect/>
          </a:stretch>
        </p:blipFill>
        <p:spPr>
          <a:xfrm>
            <a:off x="1892743" y="3207530"/>
            <a:ext cx="5185703" cy="3103133"/>
          </a:xfrm>
          <a:prstGeom prst="rect">
            <a:avLst/>
          </a:prstGeom>
          <a:ln w="9525">
            <a:solidFill>
              <a:schemeClr val="tx1"/>
            </a:solidFill>
          </a:ln>
        </p:spPr>
      </p:pic>
    </p:spTree>
    <p:extLst>
      <p:ext uri="{BB962C8B-B14F-4D97-AF65-F5344CB8AC3E}">
        <p14:creationId xmlns:p14="http://schemas.microsoft.com/office/powerpoint/2010/main" val="623067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55BA4647-FE28-48CD-90E4-0DCCFCC98506}"/>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pPr algn="ctr"/>
            <a:r>
              <a:rPr lang="en-US" sz="5900" b="1">
                <a:ln w="0"/>
                <a:solidFill>
                  <a:schemeClr val="tx1"/>
                </a:solidFill>
                <a:latin typeface="Arial" panose="020B0604020202020204" pitchFamily="34" charset="0"/>
                <a:cs typeface="Arial" panose="020B0604020202020204" pitchFamily="34" charset="0"/>
              </a:rPr>
              <a:t>Questions</a:t>
            </a:r>
            <a:r>
              <a:rPr lang="en-US" sz="5900" b="1">
                <a:ln w="0"/>
                <a:solidFill>
                  <a:schemeClr val="tx1"/>
                </a:solidFill>
              </a:rPr>
              <a:t> </a:t>
            </a:r>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4" name="Picture 3">
            <a:extLst>
              <a:ext uri="{FF2B5EF4-FFF2-40B4-BE49-F238E27FC236}">
                <a16:creationId xmlns:a16="http://schemas.microsoft.com/office/drawing/2014/main" id="{3B4B4C02-5C46-4796-B9FB-2A6723904884}"/>
              </a:ext>
            </a:extLst>
          </p:cNvPr>
          <p:cNvPicPr>
            <a:picLocks noChangeAspect="1"/>
          </p:cNvPicPr>
          <p:nvPr/>
        </p:nvPicPr>
        <p:blipFill>
          <a:blip r:embed="rId4"/>
          <a:stretch>
            <a:fillRect/>
          </a:stretch>
        </p:blipFill>
        <p:spPr>
          <a:xfrm>
            <a:off x="3297382" y="1201649"/>
            <a:ext cx="2909887" cy="2671762"/>
          </a:xfrm>
          <a:prstGeom prst="rect">
            <a:avLst/>
          </a:prstGeom>
        </p:spPr>
      </p:pic>
    </p:spTree>
    <p:extLst>
      <p:ext uri="{BB962C8B-B14F-4D97-AF65-F5344CB8AC3E}">
        <p14:creationId xmlns:p14="http://schemas.microsoft.com/office/powerpoint/2010/main" val="11578206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FCABE53-68FF-4141-BB99-34E43676B1EE}"/>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3223" y="411757"/>
            <a:ext cx="5292333" cy="3255264"/>
          </a:xfrm>
        </p:spPr>
        <p:txBody>
          <a:bodyPr vert="horz" lIns="91440" tIns="45720" rIns="91440" bIns="45720" rtlCol="0" anchor="b">
            <a:normAutofit/>
          </a:bodyPr>
          <a:lstStyle/>
          <a:p>
            <a:pPr algn="ctr"/>
            <a:r>
              <a:rPr lang="en-US" sz="4400" b="1">
                <a:solidFill>
                  <a:schemeClr val="accent1"/>
                </a:solidFill>
                <a:latin typeface="Arial" panose="020B0604020202020204" pitchFamily="34" charset="0"/>
                <a:cs typeface="Arial" panose="020B0604020202020204" pitchFamily="34" charset="0"/>
              </a:rPr>
              <a:t>Accessibility and Special Populations</a:t>
            </a:r>
          </a:p>
        </p:txBody>
      </p:sp>
      <p:pic>
        <p:nvPicPr>
          <p:cNvPr id="8" name="Picture 7"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27180846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1F5F05-FEF7-B194-8AFF-8717F9D3E519}"/>
              </a:ext>
            </a:extLst>
          </p:cNvPr>
          <p:cNvPicPr>
            <a:picLocks noChangeAspect="1"/>
          </p:cNvPicPr>
          <p:nvPr/>
        </p:nvPicPr>
        <p:blipFill>
          <a:blip r:embed="rId3">
            <a:alphaModFix amt="49000"/>
            <a:extLst>
              <a:ext uri="{BEBA8EAE-BF5A-486C-A8C5-ECC9F3942E4B}">
                <a14:imgProps xmlns:a14="http://schemas.microsoft.com/office/drawing/2010/main">
                  <a14:imgLayer r:embed="rId4">
                    <a14:imgEffect>
                      <a14:colorTemperature colorTemp="7300"/>
                    </a14:imgEffect>
                    <a14:imgEffect>
                      <a14:saturation sat="58000"/>
                    </a14:imgEffect>
                  </a14:imgLayer>
                </a14:imgProps>
              </a:ext>
            </a:extLst>
          </a:blip>
          <a:stretch>
            <a:fillRect/>
          </a:stretch>
        </p:blipFill>
        <p:spPr>
          <a:xfrm>
            <a:off x="4527375" y="727090"/>
            <a:ext cx="4253736" cy="4756967"/>
          </a:xfrm>
          <a:prstGeom prst="rect">
            <a:avLst/>
          </a:prstGeom>
        </p:spPr>
      </p:pic>
      <p:cxnSp>
        <p:nvCxnSpPr>
          <p:cNvPr id="3" name="Straight Connector 2">
            <a:extLst>
              <a:ext uri="{FF2B5EF4-FFF2-40B4-BE49-F238E27FC236}">
                <a16:creationId xmlns:a16="http://schemas.microsoft.com/office/drawing/2014/main" id="{F964BA81-CCD4-4C6A-B1AC-200F8F8FDBA8}"/>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00625" y="5586608"/>
            <a:ext cx="7703507" cy="933689"/>
          </a:xfrm>
        </p:spPr>
        <p:txBody>
          <a:bodyPr vert="horz" lIns="91440" tIns="45720" rIns="91440" bIns="45720" rtlCol="0" anchor="b">
            <a:noAutofit/>
          </a:bodyPr>
          <a:lstStyle/>
          <a:p>
            <a:pPr algn="ctr"/>
            <a:r>
              <a:rPr lang="en-US" sz="3200" b="1">
                <a:ln w="0"/>
                <a:solidFill>
                  <a:schemeClr val="tx1"/>
                </a:solidFill>
                <a:latin typeface="+mn-lt"/>
                <a:cs typeface="Arial" panose="020B0604020202020204" pitchFamily="34" charset="0"/>
              </a:rPr>
              <a:t>Accessibility and Special Populations Overview</a:t>
            </a:r>
          </a:p>
        </p:txBody>
      </p:sp>
      <p:sp>
        <p:nvSpPr>
          <p:cNvPr id="6" name="Content Placeholder 2">
            <a:extLst>
              <a:ext uri="{FF2B5EF4-FFF2-40B4-BE49-F238E27FC236}">
                <a16:creationId xmlns:a16="http://schemas.microsoft.com/office/drawing/2014/main" id="{0D14B04B-D050-112D-3991-985913F7125D}"/>
              </a:ext>
            </a:extLst>
          </p:cNvPr>
          <p:cNvSpPr txBox="1">
            <a:spLocks/>
          </p:cNvSpPr>
          <p:nvPr/>
        </p:nvSpPr>
        <p:spPr>
          <a:xfrm>
            <a:off x="776873" y="727090"/>
            <a:ext cx="6099915" cy="4484687"/>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w="0"/>
                <a:solidFill>
                  <a:srgbClr val="000000"/>
                </a:solidFill>
                <a:effectLst/>
                <a:uLnTx/>
                <a:uFillTx/>
                <a:latin typeface="Arial" panose="020B0604020202020204" pitchFamily="34" charset="0"/>
                <a:ea typeface="+mn-ea"/>
                <a:cs typeface="Arial" panose="020B0604020202020204" pitchFamily="34" charset="0"/>
              </a:rPr>
              <a:t>2023 Calendar for Special Considerations</a:t>
            </a: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Who is Eligible for Supports and Accommodations?</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Accommodation Reminders</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What’s New for 2022-23? </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panose="05000000000000000000" pitchFamily="2"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CT-SEDS</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panose="05000000000000000000" pitchFamily="2"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New Early Stopping Rule Process</a:t>
            </a:r>
          </a:p>
          <a:p>
            <a:pPr marL="685800" marR="0" lvl="1" indent="-182880" algn="l" defTabSz="914400" rtl="0" eaLnBrk="1" fontAlgn="auto" latinLnBrk="0" hangingPunct="1">
              <a:lnSpc>
                <a:spcPct val="90000"/>
              </a:lnSpc>
              <a:spcBef>
                <a:spcPts val="250"/>
              </a:spcBef>
              <a:spcAft>
                <a:spcPts val="250"/>
              </a:spcAft>
              <a:buClr>
                <a:srgbClr val="40BAD2"/>
              </a:buClr>
              <a:buSzTx/>
              <a:buFont typeface="Wingdings" panose="05000000000000000000" pitchFamily="2"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CAAELP</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Connecticut Alternate Assessment System (CTAA, CTAS, and CAAELP)</a:t>
            </a:r>
          </a:p>
          <a:p>
            <a:pPr marL="182880" marR="0" lvl="0" indent="-182880" algn="l" defTabSz="914400" rtl="0" eaLnBrk="1" fontAlgn="auto" latinLnBrk="0" hangingPunct="1">
              <a:lnSpc>
                <a:spcPct val="90000"/>
              </a:lnSpc>
              <a:spcBef>
                <a:spcPts val="1200"/>
              </a:spcBef>
              <a:spcAft>
                <a:spcPts val="0"/>
              </a:spcAft>
              <a:buClr>
                <a:srgbClr val="40BAD2"/>
              </a:buClr>
              <a:buSzTx/>
              <a:buFont typeface="Wingdings 2" pitchFamily="18" charset="2"/>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Questions</a:t>
            </a:r>
          </a:p>
        </p:txBody>
      </p:sp>
    </p:spTree>
    <p:extLst>
      <p:ext uri="{BB962C8B-B14F-4D97-AF65-F5344CB8AC3E}">
        <p14:creationId xmlns:p14="http://schemas.microsoft.com/office/powerpoint/2010/main" val="2839813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DE5E6FC-019E-48EA-8F65-0FECF1EA9A5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0" y="0"/>
            <a:ext cx="9144000" cy="1097280"/>
          </a:xfrm>
        </p:spPr>
        <p:txBody>
          <a:bodyPr>
            <a:noAutofit/>
          </a:bodyPr>
          <a:lstStyle/>
          <a:p>
            <a:pPr algn="ctr"/>
            <a:r>
              <a:rPr lang="en-US" sz="3200" b="1">
                <a:ln w="0"/>
                <a:solidFill>
                  <a:schemeClr val="tx1"/>
                </a:solidFill>
                <a:cs typeface="Arial" panose="020B0604020202020204" pitchFamily="34" charset="0"/>
              </a:rPr>
              <a:t>2023 Calendar for Special Considerations</a:t>
            </a:r>
          </a:p>
        </p:txBody>
      </p:sp>
      <p:graphicFrame>
        <p:nvGraphicFramePr>
          <p:cNvPr id="8" name="Content Placeholder 5">
            <a:extLst>
              <a:ext uri="{FF2B5EF4-FFF2-40B4-BE49-F238E27FC236}">
                <a16:creationId xmlns:a16="http://schemas.microsoft.com/office/drawing/2014/main" id="{29FB5736-7438-1D55-3ED4-03B997B8729E}"/>
              </a:ext>
            </a:extLst>
          </p:cNvPr>
          <p:cNvGraphicFramePr>
            <a:graphicFrameLocks/>
          </p:cNvGraphicFramePr>
          <p:nvPr/>
        </p:nvGraphicFramePr>
        <p:xfrm>
          <a:off x="332015" y="789214"/>
          <a:ext cx="8627836" cy="5339378"/>
        </p:xfrm>
        <a:graphic>
          <a:graphicData uri="http://schemas.openxmlformats.org/drawingml/2006/table">
            <a:tbl>
              <a:tblPr firstRow="1" firstCol="1" bandRow="1">
                <a:tableStyleId>{5C22544A-7EE6-4342-B048-85BDC9FD1C3A}</a:tableStyleId>
              </a:tblPr>
              <a:tblGrid>
                <a:gridCol w="2968763">
                  <a:extLst>
                    <a:ext uri="{9D8B030D-6E8A-4147-A177-3AD203B41FA5}">
                      <a16:colId xmlns:a16="http://schemas.microsoft.com/office/drawing/2014/main" val="20000"/>
                    </a:ext>
                  </a:extLst>
                </a:gridCol>
                <a:gridCol w="3586749">
                  <a:extLst>
                    <a:ext uri="{9D8B030D-6E8A-4147-A177-3AD203B41FA5}">
                      <a16:colId xmlns:a16="http://schemas.microsoft.com/office/drawing/2014/main" val="20002"/>
                    </a:ext>
                  </a:extLst>
                </a:gridCol>
                <a:gridCol w="2072324">
                  <a:extLst>
                    <a:ext uri="{9D8B030D-6E8A-4147-A177-3AD203B41FA5}">
                      <a16:colId xmlns:a16="http://schemas.microsoft.com/office/drawing/2014/main" val="20003"/>
                    </a:ext>
                  </a:extLst>
                </a:gridCol>
              </a:tblGrid>
              <a:tr h="458597">
                <a:tc>
                  <a:txBody>
                    <a:bodyPr/>
                    <a:lstStyle/>
                    <a:p>
                      <a:pPr marL="0" marR="0" algn="ctr">
                        <a:lnSpc>
                          <a:spcPct val="115000"/>
                        </a:lnSpc>
                        <a:spcBef>
                          <a:spcPts val="0"/>
                        </a:spcBef>
                        <a:spcAft>
                          <a:spcPts val="0"/>
                        </a:spcAft>
                      </a:pPr>
                      <a:endParaRPr lang="en-US" sz="1400">
                        <a:solidFill>
                          <a:srgbClr val="221E1F"/>
                        </a:solidFill>
                        <a:effectLst/>
                        <a:latin typeface="Arial" panose="020B0604020202020204" pitchFamily="34" charset="0"/>
                        <a:ea typeface="Times New Roman"/>
                        <a:cs typeface="Arial" panose="020B0604020202020204" pitchFamily="34" charset="0"/>
                      </a:endParaRPr>
                    </a:p>
                  </a:txBody>
                  <a:tcPr marL="69532" marR="69532" marT="9525" marB="0" anchor="ctr"/>
                </a:tc>
                <a:tc>
                  <a:txBody>
                    <a:bodyPr/>
                    <a:lstStyle/>
                    <a:p>
                      <a:pPr marL="0" marR="0" algn="ctr">
                        <a:lnSpc>
                          <a:spcPct val="115000"/>
                        </a:lnSpc>
                        <a:spcBef>
                          <a:spcPts val="0"/>
                        </a:spcBef>
                        <a:spcAft>
                          <a:spcPts val="0"/>
                        </a:spcAft>
                      </a:pPr>
                      <a:r>
                        <a:rPr lang="en-US" sz="1400" kern="1200">
                          <a:solidFill>
                            <a:schemeClr val="tx1"/>
                          </a:solidFill>
                          <a:effectLst/>
                          <a:latin typeface="Arial"/>
                          <a:cs typeface="Arial"/>
                        </a:rPr>
                        <a:t>Deadline</a:t>
                      </a:r>
                      <a:endParaRPr lang="en-US" sz="14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400" kern="1200">
                          <a:solidFill>
                            <a:schemeClr val="tx1"/>
                          </a:solidFill>
                          <a:effectLst/>
                          <a:latin typeface="Arial"/>
                          <a:cs typeface="Arial"/>
                        </a:rPr>
                        <a:t>Delivery</a:t>
                      </a:r>
                      <a:r>
                        <a:rPr lang="en-US" sz="1400" kern="1200" baseline="0">
                          <a:solidFill>
                            <a:schemeClr val="tx1"/>
                          </a:solidFill>
                          <a:effectLst/>
                          <a:latin typeface="Arial"/>
                          <a:cs typeface="Arial"/>
                        </a:rPr>
                        <a:t> </a:t>
                      </a:r>
                      <a:r>
                        <a:rPr lang="en-US" sz="1400" kern="1200">
                          <a:solidFill>
                            <a:schemeClr val="tx1"/>
                          </a:solidFill>
                          <a:effectLst/>
                          <a:latin typeface="Arial"/>
                          <a:cs typeface="Arial"/>
                        </a:rPr>
                        <a:t>Method</a:t>
                      </a:r>
                      <a:endParaRPr lang="en-US" sz="1400">
                        <a:solidFill>
                          <a:schemeClr val="tx1"/>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0"/>
                  </a:ext>
                </a:extLst>
              </a:tr>
              <a:tr h="507732">
                <a:tc>
                  <a:txBody>
                    <a:bodyPr/>
                    <a:lstStyle/>
                    <a:p>
                      <a:pPr marL="0" marR="0" algn="l">
                        <a:lnSpc>
                          <a:spcPct val="115000"/>
                        </a:lnSpc>
                        <a:spcBef>
                          <a:spcPts val="0"/>
                        </a:spcBef>
                        <a:spcAft>
                          <a:spcPts val="0"/>
                        </a:spcAft>
                      </a:pPr>
                      <a:r>
                        <a:rPr lang="en-US" sz="1400">
                          <a:solidFill>
                            <a:schemeClr val="tx1"/>
                          </a:solidFill>
                          <a:effectLst/>
                          <a:latin typeface="Arial"/>
                          <a:ea typeface="Times New Roman"/>
                          <a:cs typeface="Arial"/>
                        </a:rPr>
                        <a:t>Submission Deadline Alternate Assessment Eligibility Forms</a:t>
                      </a: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a:solidFill>
                            <a:srgbClr val="000099"/>
                          </a:solidFill>
                          <a:effectLst/>
                          <a:latin typeface="Arial"/>
                          <a:ea typeface="Times New Roman"/>
                          <a:cs typeface="Arial"/>
                        </a:rPr>
                        <a:t>March 1, 2023</a:t>
                      </a:r>
                    </a:p>
                  </a:txBody>
                  <a:tcPr marL="69532" marR="69532" marT="9525" marB="0" anchor="ctr"/>
                </a:tc>
                <a:tc>
                  <a:txBody>
                    <a:bodyPr/>
                    <a:lstStyle/>
                    <a:p>
                      <a:pPr marL="0" marR="0" algn="ctr">
                        <a:lnSpc>
                          <a:spcPct val="115000"/>
                        </a:lnSpc>
                        <a:spcBef>
                          <a:spcPts val="0"/>
                        </a:spcBef>
                        <a:spcAft>
                          <a:spcPts val="0"/>
                        </a:spcAft>
                      </a:pPr>
                      <a:r>
                        <a:rPr lang="en-US" sz="1400">
                          <a:solidFill>
                            <a:srgbClr val="000099"/>
                          </a:solidFill>
                          <a:effectLst/>
                          <a:latin typeface="Arial"/>
                          <a:ea typeface="Times New Roman"/>
                          <a:cs typeface="Arial"/>
                        </a:rPr>
                        <a:t>DEI</a:t>
                      </a:r>
                    </a:p>
                  </a:txBody>
                  <a:tcPr marL="69532" marR="69532" marT="9525" marB="0" anchor="ctr"/>
                </a:tc>
                <a:extLst>
                  <a:ext uri="{0D108BD9-81ED-4DB2-BD59-A6C34878D82A}">
                    <a16:rowId xmlns:a16="http://schemas.microsoft.com/office/drawing/2014/main" val="2571288026"/>
                  </a:ext>
                </a:extLst>
              </a:tr>
              <a:tr h="818923">
                <a:tc>
                  <a:txBody>
                    <a:bodyPr/>
                    <a:lstStyle/>
                    <a:p>
                      <a:pPr marL="0" marR="0" algn="l">
                        <a:lnSpc>
                          <a:spcPct val="115000"/>
                        </a:lnSpc>
                        <a:spcBef>
                          <a:spcPts val="0"/>
                        </a:spcBef>
                        <a:spcAft>
                          <a:spcPts val="0"/>
                        </a:spcAft>
                      </a:pPr>
                      <a:r>
                        <a:rPr lang="en-US" sz="1400" kern="1200" baseline="0">
                          <a:solidFill>
                            <a:schemeClr val="tx1"/>
                          </a:solidFill>
                          <a:effectLst/>
                          <a:latin typeface="Arial"/>
                          <a:cs typeface="Arial"/>
                        </a:rPr>
                        <a:t>Designated Supports/Accommodations</a:t>
                      </a:r>
                      <a:endParaRPr lang="en-US" sz="1400">
                        <a:solidFill>
                          <a:schemeClr val="tx1"/>
                        </a:solidFill>
                        <a:effectLst/>
                        <a:latin typeface="Arial"/>
                        <a:ea typeface="Times New Roman"/>
                        <a:cs typeface="Arial"/>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a:solidFill>
                            <a:srgbClr val="000099"/>
                          </a:solidFill>
                          <a:effectLst/>
                          <a:latin typeface="Arial"/>
                          <a:cs typeface="Arial"/>
                        </a:rPr>
                        <a:t>November 14–June 3, 2023</a:t>
                      </a:r>
                    </a:p>
                    <a:p>
                      <a:pPr marL="0" marR="0" lvl="0" indent="0" algn="ctr" rtl="0" eaLnBrk="1" fontAlgn="auto" latinLnBrk="0" hangingPunct="1">
                        <a:lnSpc>
                          <a:spcPct val="115000"/>
                        </a:lnSpc>
                        <a:spcBef>
                          <a:spcPts val="0"/>
                        </a:spcBef>
                        <a:spcAft>
                          <a:spcPts val="0"/>
                        </a:spcAft>
                        <a:buClrTx/>
                        <a:buSzTx/>
                        <a:buFontTx/>
                        <a:buNone/>
                      </a:pPr>
                      <a:r>
                        <a:rPr lang="en-US" sz="1400" kern="1200" baseline="0">
                          <a:solidFill>
                            <a:srgbClr val="000099"/>
                          </a:solidFill>
                          <a:effectLst/>
                          <a:latin typeface="Arial"/>
                          <a:cs typeface="Arial"/>
                        </a:rPr>
                        <a:t> *must be entered in TIDE prior to testing</a:t>
                      </a:r>
                      <a:endParaRPr lang="en-US" sz="14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400" kern="1200">
                          <a:solidFill>
                            <a:srgbClr val="000099"/>
                          </a:solidFill>
                          <a:effectLst/>
                          <a:latin typeface="Arial"/>
                          <a:cs typeface="Arial"/>
                        </a:rPr>
                        <a:t>TIDE</a:t>
                      </a:r>
                      <a:endParaRPr lang="en-US" sz="14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3"/>
                  </a:ext>
                </a:extLst>
              </a:tr>
              <a:tr h="1555954">
                <a:tc>
                  <a:txBody>
                    <a:bodyPr/>
                    <a:lstStyle/>
                    <a:p>
                      <a:pPr marL="0" marR="0" algn="l">
                        <a:lnSpc>
                          <a:spcPct val="115000"/>
                        </a:lnSpc>
                        <a:spcBef>
                          <a:spcPts val="0"/>
                        </a:spcBef>
                        <a:spcAft>
                          <a:spcPts val="0"/>
                        </a:spcAft>
                      </a:pPr>
                      <a:r>
                        <a:rPr lang="en-US" sz="1400">
                          <a:solidFill>
                            <a:schemeClr val="tx1"/>
                          </a:solidFill>
                          <a:effectLst/>
                          <a:latin typeface="Arial"/>
                          <a:ea typeface="Times New Roman"/>
                          <a:cs typeface="Arial"/>
                        </a:rPr>
                        <a:t>Early Stopping Rule</a:t>
                      </a: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0" spc="0" baseline="0">
                          <a:solidFill>
                            <a:srgbClr val="000099"/>
                          </a:solidFill>
                          <a:latin typeface="Arial"/>
                          <a:ea typeface="Cambria"/>
                          <a:cs typeface="Arial"/>
                        </a:rPr>
                        <a:t>Student Response Check (SRC) by </a:t>
                      </a:r>
                      <a:r>
                        <a:rPr lang="en-US" sz="1400" b="1" kern="0" spc="0" baseline="0">
                          <a:solidFill>
                            <a:srgbClr val="000099"/>
                          </a:solidFill>
                          <a:latin typeface="Arial"/>
                          <a:ea typeface="Cambria"/>
                          <a:cs typeface="Arial"/>
                        </a:rPr>
                        <a:t>February 1, 2023, </a:t>
                      </a:r>
                      <a:r>
                        <a:rPr lang="en-US" sz="1400" b="0" kern="0" spc="0" baseline="0">
                          <a:solidFill>
                            <a:srgbClr val="000099"/>
                          </a:solidFill>
                          <a:latin typeface="Arial"/>
                          <a:ea typeface="Cambria"/>
                          <a:cs typeface="Arial"/>
                        </a:rPr>
                        <a:t>then</a:t>
                      </a:r>
                    </a:p>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0" kern="0" spc="0" baseline="0">
                          <a:solidFill>
                            <a:srgbClr val="000099"/>
                          </a:solidFill>
                          <a:effectLst/>
                          <a:latin typeface="Arial"/>
                          <a:ea typeface="Cambria"/>
                          <a:cs typeface="Arial"/>
                        </a:rPr>
                        <a:t>DA in TIDE submits Connecticut Alternate Assessment System Early Stopping Rule Request and Attestation Form by </a:t>
                      </a:r>
                      <a:r>
                        <a:rPr lang="en-US" sz="1400" b="1" u="none" kern="0" spc="0" baseline="0">
                          <a:solidFill>
                            <a:srgbClr val="000099"/>
                          </a:solidFill>
                          <a:effectLst/>
                          <a:latin typeface="Arial"/>
                          <a:ea typeface="Cambria"/>
                          <a:cs typeface="Arial"/>
                        </a:rPr>
                        <a:t>March 1.</a:t>
                      </a:r>
                      <a:endParaRPr lang="en-US" sz="1400" b="0" u="none" kern="0" spc="0" baseline="0">
                        <a:solidFill>
                          <a:srgbClr val="000099"/>
                        </a:solidFill>
                        <a:effectLst/>
                        <a:latin typeface="Arial"/>
                        <a:ea typeface="Cambria"/>
                        <a:cs typeface="Arial"/>
                      </a:endParaRPr>
                    </a:p>
                  </a:txBody>
                  <a:tcPr marL="69532" marR="69532" marT="9525" marB="0" anchor="ctr"/>
                </a:tc>
                <a:tc>
                  <a:txBody>
                    <a:bodyPr/>
                    <a:lstStyle/>
                    <a:p>
                      <a:pPr marL="0" marR="0" algn="ctr">
                        <a:lnSpc>
                          <a:spcPct val="115000"/>
                        </a:lnSpc>
                        <a:spcBef>
                          <a:spcPts val="0"/>
                        </a:spcBef>
                        <a:spcAft>
                          <a:spcPts val="0"/>
                        </a:spcAft>
                      </a:pPr>
                      <a:r>
                        <a:rPr lang="en-US" sz="1400">
                          <a:solidFill>
                            <a:srgbClr val="000099"/>
                          </a:solidFill>
                          <a:effectLst/>
                          <a:latin typeface="Arial"/>
                          <a:ea typeface="Times New Roman"/>
                          <a:cs typeface="Arial"/>
                        </a:rPr>
                        <a:t>TIDE</a:t>
                      </a:r>
                    </a:p>
                  </a:txBody>
                  <a:tcPr marL="69532" marR="69532" marT="9525" marB="0" anchor="ctr"/>
                </a:tc>
                <a:extLst>
                  <a:ext uri="{0D108BD9-81ED-4DB2-BD59-A6C34878D82A}">
                    <a16:rowId xmlns:a16="http://schemas.microsoft.com/office/drawing/2014/main" val="2471589931"/>
                  </a:ext>
                </a:extLst>
              </a:tr>
              <a:tr h="737030">
                <a:tc>
                  <a:txBody>
                    <a:bodyPr/>
                    <a:lstStyle/>
                    <a:p>
                      <a:pPr marL="0" marR="0" algn="l">
                        <a:lnSpc>
                          <a:spcPct val="115000"/>
                        </a:lnSpc>
                        <a:spcBef>
                          <a:spcPts val="0"/>
                        </a:spcBef>
                        <a:spcAft>
                          <a:spcPts val="0"/>
                        </a:spcAft>
                      </a:pPr>
                      <a:r>
                        <a:rPr lang="en-US" sz="1400" kern="1200">
                          <a:solidFill>
                            <a:schemeClr val="tx1"/>
                          </a:solidFill>
                          <a:effectLst/>
                          <a:latin typeface="Arial"/>
                          <a:cs typeface="Arial"/>
                        </a:rPr>
                        <a:t>Special Documented Accommodations</a:t>
                      </a:r>
                      <a:endParaRPr lang="en-US" sz="1400">
                        <a:solidFill>
                          <a:schemeClr val="tx1"/>
                        </a:solidFill>
                        <a:effectLst/>
                        <a:latin typeface="Arial"/>
                        <a:ea typeface="Times New Roman"/>
                        <a:cs typeface="Arial"/>
                      </a:endParaRPr>
                    </a:p>
                  </a:txBody>
                  <a:tcPr marL="69532" marR="69532" marT="9525"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a:solidFill>
                            <a:srgbClr val="000099"/>
                          </a:solidFill>
                          <a:effectLst/>
                          <a:latin typeface="Arial"/>
                          <a:cs typeface="Arial"/>
                        </a:rPr>
                        <a:t>March 1, 2023</a:t>
                      </a:r>
                      <a:endParaRPr lang="en-US" sz="14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400" kern="1200">
                          <a:solidFill>
                            <a:srgbClr val="000099"/>
                          </a:solidFill>
                          <a:effectLst/>
                          <a:latin typeface="Arial"/>
                          <a:cs typeface="Arial"/>
                        </a:rPr>
                        <a:t>DA Requests</a:t>
                      </a:r>
                      <a:r>
                        <a:rPr lang="en-US" sz="1400" kern="1200" baseline="0">
                          <a:solidFill>
                            <a:srgbClr val="000099"/>
                          </a:solidFill>
                          <a:effectLst/>
                          <a:latin typeface="Arial"/>
                          <a:cs typeface="Arial"/>
                        </a:rPr>
                        <a:t> Petition from CSDE</a:t>
                      </a:r>
                      <a:endParaRPr lang="en-US" sz="1400">
                        <a:solidFill>
                          <a:srgbClr val="000099"/>
                        </a:solidFill>
                        <a:effectLst/>
                        <a:latin typeface="Arial"/>
                        <a:ea typeface="Times New Roman"/>
                        <a:cs typeface="Arial"/>
                      </a:endParaRPr>
                    </a:p>
                  </a:txBody>
                  <a:tcPr marL="69532" marR="69532" marT="9525" marB="0" anchor="ctr"/>
                </a:tc>
                <a:extLst>
                  <a:ext uri="{0D108BD9-81ED-4DB2-BD59-A6C34878D82A}">
                    <a16:rowId xmlns:a16="http://schemas.microsoft.com/office/drawing/2014/main" val="10005"/>
                  </a:ext>
                </a:extLst>
              </a:tr>
              <a:tr h="1261142">
                <a:tc>
                  <a:txBody>
                    <a:bodyPr/>
                    <a:lstStyle/>
                    <a:p>
                      <a:pPr marL="0" marR="0" algn="l">
                        <a:lnSpc>
                          <a:spcPct val="115000"/>
                        </a:lnSpc>
                        <a:spcBef>
                          <a:spcPts val="0"/>
                        </a:spcBef>
                        <a:spcAft>
                          <a:spcPts val="0"/>
                        </a:spcAft>
                      </a:pPr>
                      <a:r>
                        <a:rPr lang="en-US" sz="1400" kern="1200">
                          <a:solidFill>
                            <a:schemeClr val="tx1"/>
                          </a:solidFill>
                          <a:effectLst/>
                          <a:latin typeface="Arial"/>
                          <a:ea typeface="+mn-ea"/>
                          <a:cs typeface="Arial"/>
                        </a:rPr>
                        <a:t>Medical Exemptions</a:t>
                      </a:r>
                      <a:endParaRPr lang="en-US" sz="1400">
                        <a:solidFill>
                          <a:schemeClr val="tx1"/>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400">
                          <a:solidFill>
                            <a:srgbClr val="000099"/>
                          </a:solidFill>
                          <a:effectLst/>
                          <a:latin typeface="Arial"/>
                          <a:ea typeface="Times New Roman"/>
                          <a:cs typeface="Arial"/>
                        </a:rPr>
                        <a:t>May 5, 2023 - Connecticut SAT School</a:t>
                      </a:r>
                      <a:r>
                        <a:rPr lang="en-US" sz="1400" baseline="0">
                          <a:solidFill>
                            <a:srgbClr val="000099"/>
                          </a:solidFill>
                          <a:effectLst/>
                          <a:latin typeface="Arial"/>
                          <a:ea typeface="Times New Roman"/>
                          <a:cs typeface="Arial"/>
                        </a:rPr>
                        <a:t> Day</a:t>
                      </a:r>
                    </a:p>
                    <a:p>
                      <a:pPr marL="0" marR="0" algn="ctr">
                        <a:lnSpc>
                          <a:spcPct val="115000"/>
                        </a:lnSpc>
                        <a:spcBef>
                          <a:spcPts val="0"/>
                        </a:spcBef>
                        <a:spcAft>
                          <a:spcPts val="0"/>
                        </a:spcAft>
                      </a:pPr>
                      <a:r>
                        <a:rPr lang="en-US" sz="1400" baseline="0">
                          <a:solidFill>
                            <a:srgbClr val="000099"/>
                          </a:solidFill>
                          <a:effectLst/>
                          <a:latin typeface="Arial"/>
                          <a:ea typeface="Times New Roman"/>
                          <a:cs typeface="Arial"/>
                        </a:rPr>
                        <a:t>June 9, 2023 - Smarter Balanced, NGSS, Connecticut Alternate Assessments</a:t>
                      </a:r>
                      <a:endParaRPr lang="en-US" sz="1400">
                        <a:solidFill>
                          <a:srgbClr val="000099"/>
                        </a:solidFill>
                        <a:effectLst/>
                        <a:latin typeface="Arial"/>
                        <a:ea typeface="Times New Roman"/>
                        <a:cs typeface="Arial"/>
                      </a:endParaRPr>
                    </a:p>
                  </a:txBody>
                  <a:tcPr marL="69532" marR="69532" marT="9525" marB="0" anchor="ctr"/>
                </a:tc>
                <a:tc>
                  <a:txBody>
                    <a:bodyPr/>
                    <a:lstStyle/>
                    <a:p>
                      <a:pPr marL="0" marR="0" algn="ctr">
                        <a:lnSpc>
                          <a:spcPct val="115000"/>
                        </a:lnSpc>
                        <a:spcBef>
                          <a:spcPts val="0"/>
                        </a:spcBef>
                        <a:spcAft>
                          <a:spcPts val="0"/>
                        </a:spcAft>
                      </a:pPr>
                      <a:r>
                        <a:rPr lang="en-US" sz="1400" kern="1200">
                          <a:solidFill>
                            <a:srgbClr val="000099"/>
                          </a:solidFill>
                          <a:effectLst/>
                          <a:latin typeface="Arial"/>
                          <a:cs typeface="Arial"/>
                        </a:rPr>
                        <a:t>DA Requests</a:t>
                      </a:r>
                      <a:r>
                        <a:rPr lang="en-US" sz="1400" kern="1200" baseline="0">
                          <a:solidFill>
                            <a:srgbClr val="000099"/>
                          </a:solidFill>
                          <a:effectLst/>
                          <a:latin typeface="Arial"/>
                          <a:cs typeface="Arial"/>
                        </a:rPr>
                        <a:t> Application from CSDE</a:t>
                      </a:r>
                      <a:r>
                        <a:rPr lang="en-US" sz="1400" kern="1200">
                          <a:solidFill>
                            <a:srgbClr val="000099"/>
                          </a:solidFill>
                          <a:effectLst/>
                          <a:latin typeface="Arial"/>
                          <a:cs typeface="Arial"/>
                        </a:rPr>
                        <a:t> </a:t>
                      </a:r>
                      <a:endParaRPr lang="en-US" sz="1400">
                        <a:solidFill>
                          <a:srgbClr val="000099"/>
                        </a:solidFill>
                        <a:effectLst/>
                        <a:latin typeface="Arial" panose="020B0604020202020204" pitchFamily="34" charset="0"/>
                        <a:ea typeface="Times New Roman"/>
                        <a:cs typeface="Arial" panose="020B0604020202020204" pitchFamily="34" charset="0"/>
                      </a:endParaRPr>
                    </a:p>
                  </a:txBody>
                  <a:tcPr marL="69532" marR="69532" marT="9525"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32324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students in a classroom with their teacher." title="Image: Who is Eligible for Supports and Accommodations"/>
          <p:cNvPicPr>
            <a:picLocks noChangeAspect="1"/>
          </p:cNvPicPr>
          <p:nvPr/>
        </p:nvPicPr>
        <p:blipFill>
          <a:blip r:embed="rId3"/>
          <a:stretch>
            <a:fillRect/>
          </a:stretch>
        </p:blipFill>
        <p:spPr>
          <a:xfrm>
            <a:off x="1903957" y="726125"/>
            <a:ext cx="5432208" cy="4105572"/>
          </a:xfrm>
          <a:prstGeom prst="rect">
            <a:avLst/>
          </a:prstGeom>
        </p:spPr>
      </p:pic>
      <p:sp>
        <p:nvSpPr>
          <p:cNvPr id="8" name="Title 1">
            <a:extLst>
              <a:ext uri="{FF2B5EF4-FFF2-40B4-BE49-F238E27FC236}">
                <a16:creationId xmlns:a16="http://schemas.microsoft.com/office/drawing/2014/main" id="{D85C5436-2B6B-EF33-07D2-E40FA293BC2C}"/>
              </a:ext>
            </a:extLst>
          </p:cNvPr>
          <p:cNvSpPr>
            <a:spLocks noGrp="1"/>
          </p:cNvSpPr>
          <p:nvPr>
            <p:ph type="title"/>
          </p:nvPr>
        </p:nvSpPr>
        <p:spPr>
          <a:xfrm>
            <a:off x="129468" y="5661764"/>
            <a:ext cx="8237918" cy="808314"/>
          </a:xfrm>
          <a:noFill/>
        </p:spPr>
        <p:txBody>
          <a:bodyPr anchor="ctr">
            <a:normAutofit fontScale="90000"/>
          </a:bodyPr>
          <a:lstStyle/>
          <a:p>
            <a:pPr algn="ctr"/>
            <a:r>
              <a:rPr lang="en-US" sz="3600" b="1">
                <a:solidFill>
                  <a:schemeClr val="tx1"/>
                </a:solidFill>
              </a:rPr>
              <a:t>Who is Eligible for Supports and Accommodations?</a:t>
            </a:r>
          </a:p>
        </p:txBody>
      </p:sp>
    </p:spTree>
    <p:extLst>
      <p:ext uri="{BB962C8B-B14F-4D97-AF65-F5344CB8AC3E}">
        <p14:creationId xmlns:p14="http://schemas.microsoft.com/office/powerpoint/2010/main" val="217777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9725"/>
            <a:ext cx="6638795" cy="1022392"/>
          </a:xfrm>
          <a:noFill/>
        </p:spPr>
        <p:txBody>
          <a:bodyPr anchor="ctr">
            <a:normAutofit/>
          </a:bodyPr>
          <a:lstStyle/>
          <a:p>
            <a:pPr algn="ctr"/>
            <a:r>
              <a:rPr lang="en-US" sz="3200" b="1">
                <a:solidFill>
                  <a:schemeClr val="tx1"/>
                </a:solidFill>
              </a:rPr>
              <a:t>Who is Eligible for </a:t>
            </a:r>
            <a:br>
              <a:rPr lang="en-US" sz="3200" b="1">
                <a:solidFill>
                  <a:schemeClr val="tx1"/>
                </a:solidFill>
              </a:rPr>
            </a:br>
            <a:r>
              <a:rPr lang="en-US" sz="3200" b="1">
                <a:solidFill>
                  <a:schemeClr val="tx1"/>
                </a:solidFill>
              </a:rPr>
              <a:t>Universal Tools?</a:t>
            </a:r>
          </a:p>
        </p:txBody>
      </p:sp>
      <p:sp>
        <p:nvSpPr>
          <p:cNvPr id="3" name="Text Placeholder 2"/>
          <p:cNvSpPr>
            <a:spLocks noGrp="1"/>
          </p:cNvSpPr>
          <p:nvPr>
            <p:ph type="body" idx="4294967295"/>
          </p:nvPr>
        </p:nvSpPr>
        <p:spPr>
          <a:xfrm>
            <a:off x="628650" y="1494882"/>
            <a:ext cx="7886700" cy="4870450"/>
          </a:xfrm>
        </p:spPr>
        <p:txBody>
          <a:bodyPr>
            <a:normAutofit/>
          </a:bodyPr>
          <a:lstStyle/>
          <a:p>
            <a:pPr marL="0" indent="0">
              <a:buNone/>
            </a:pPr>
            <a:r>
              <a:rPr lang="en-US" sz="2400" b="1">
                <a:solidFill>
                  <a:srgbClr val="FF3399"/>
                </a:solidFill>
                <a:latin typeface="Arial" panose="020B0604020202020204" pitchFamily="34" charset="0"/>
                <a:cs typeface="Arial" panose="020B0604020202020204" pitchFamily="34" charset="0"/>
              </a:rPr>
              <a:t>Universal Tools</a:t>
            </a:r>
          </a:p>
          <a:p>
            <a:pPr marL="342900" indent="-3429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accessibility features </a:t>
            </a:r>
            <a:r>
              <a:rPr lang="en-US" sz="2400" b="1">
                <a:solidFill>
                  <a:schemeClr val="tx1"/>
                </a:solidFill>
                <a:latin typeface="Arial" panose="020B0604020202020204" pitchFamily="34" charset="0"/>
                <a:cs typeface="Arial" panose="020B0604020202020204" pitchFamily="34" charset="0"/>
              </a:rPr>
              <a:t>available to ALL students </a:t>
            </a:r>
            <a:r>
              <a:rPr lang="en-US" sz="2400">
                <a:solidFill>
                  <a:schemeClr val="tx1"/>
                </a:solidFill>
                <a:latin typeface="Arial" panose="020B0604020202020204" pitchFamily="34" charset="0"/>
                <a:cs typeface="Arial" panose="020B0604020202020204" pitchFamily="34" charset="0"/>
              </a:rPr>
              <a:t>(e.g., digital notepad, line reader, highlighter)</a:t>
            </a:r>
          </a:p>
          <a:p>
            <a:pPr marL="342900" indent="-3429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provided digitally (embedded) through the Test Delivery System or provided by the test examiner as a non-embedded tool</a:t>
            </a:r>
          </a:p>
          <a:p>
            <a:pPr marL="342900" indent="-342900">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to learn more, refer to the Smarter Balanced Blog Post: </a:t>
            </a:r>
            <a:r>
              <a:rPr lang="en-US" sz="2400">
                <a:latin typeface="Arial" panose="020B0604020202020204" pitchFamily="34" charset="0"/>
                <a:cs typeface="Arial" panose="020B0604020202020204" pitchFamily="34" charset="0"/>
                <a:hlinkClick r:id="rId3"/>
              </a:rPr>
              <a:t>Five Built In Test Tools Students Should Know (and Use!)</a:t>
            </a:r>
            <a:endParaRPr lang="en-US" sz="2400">
              <a:solidFill>
                <a:schemeClr val="tx1"/>
              </a:solidFill>
              <a:latin typeface="Arial" panose="020B0604020202020204" pitchFamily="34" charset="0"/>
              <a:cs typeface="Arial" panose="020B0604020202020204" pitchFamily="34" charset="0"/>
            </a:endParaRPr>
          </a:p>
          <a:p>
            <a:endParaRPr lang="en-US" sz="2400">
              <a:solidFill>
                <a:schemeClr val="tx1"/>
              </a:solidFill>
              <a:latin typeface="Arial" panose="020B0604020202020204" pitchFamily="34" charset="0"/>
              <a:cs typeface="Arial" panose="020B0604020202020204" pitchFamily="34" charset="0"/>
            </a:endParaRPr>
          </a:p>
        </p:txBody>
      </p:sp>
      <p:pic>
        <p:nvPicPr>
          <p:cNvPr id="4" name="Picture 3" descr="Image of a pencil and paper." title="Image: Who is Eligible for Universal Tools"/>
          <p:cNvPicPr>
            <a:picLocks noChangeAspect="1"/>
          </p:cNvPicPr>
          <p:nvPr/>
        </p:nvPicPr>
        <p:blipFill>
          <a:blip r:embed="rId4"/>
          <a:stretch>
            <a:fillRect/>
          </a:stretch>
        </p:blipFill>
        <p:spPr>
          <a:xfrm>
            <a:off x="6638795" y="279725"/>
            <a:ext cx="1427967" cy="1022391"/>
          </a:xfrm>
          <a:prstGeom prst="rect">
            <a:avLst/>
          </a:prstGeom>
        </p:spPr>
      </p:pic>
    </p:spTree>
    <p:extLst>
      <p:ext uri="{BB962C8B-B14F-4D97-AF65-F5344CB8AC3E}">
        <p14:creationId xmlns:p14="http://schemas.microsoft.com/office/powerpoint/2010/main" val="2649836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Glossary." title="Image: Who is Eligible for Designated Supports">
            <a:extLst>
              <a:ext uri="{FF2B5EF4-FFF2-40B4-BE49-F238E27FC236}">
                <a16:creationId xmlns:a16="http://schemas.microsoft.com/office/drawing/2014/main" id="{29759930-9A00-7EA8-C6C3-D21E27145055}"/>
              </a:ext>
            </a:extLst>
          </p:cNvPr>
          <p:cNvPicPr>
            <a:picLocks noChangeAspect="1"/>
          </p:cNvPicPr>
          <p:nvPr/>
        </p:nvPicPr>
        <p:blipFill>
          <a:blip r:embed="rId3"/>
          <a:stretch>
            <a:fillRect/>
          </a:stretch>
        </p:blipFill>
        <p:spPr>
          <a:xfrm>
            <a:off x="6638795" y="279724"/>
            <a:ext cx="1427967" cy="1022391"/>
          </a:xfrm>
          <a:prstGeom prst="rect">
            <a:avLst/>
          </a:prstGeom>
        </p:spPr>
      </p:pic>
      <p:sp>
        <p:nvSpPr>
          <p:cNvPr id="2" name="Title 1"/>
          <p:cNvSpPr>
            <a:spLocks noGrp="1"/>
          </p:cNvSpPr>
          <p:nvPr>
            <p:ph type="title" idx="4294967295"/>
          </p:nvPr>
        </p:nvSpPr>
        <p:spPr>
          <a:xfrm>
            <a:off x="0" y="279725"/>
            <a:ext cx="6638795" cy="1022392"/>
          </a:xfrm>
          <a:noFill/>
        </p:spPr>
        <p:txBody>
          <a:bodyPr anchor="ctr">
            <a:normAutofit/>
          </a:bodyPr>
          <a:lstStyle/>
          <a:p>
            <a:pPr algn="ctr"/>
            <a:r>
              <a:rPr lang="en-US" sz="3200" b="1">
                <a:solidFill>
                  <a:schemeClr val="tx1"/>
                </a:solidFill>
              </a:rPr>
              <a:t>Who is Eligible for </a:t>
            </a:r>
            <a:br>
              <a:rPr lang="en-US" sz="3200" b="1">
                <a:solidFill>
                  <a:schemeClr val="tx1"/>
                </a:solidFill>
              </a:rPr>
            </a:br>
            <a:r>
              <a:rPr lang="en-US" sz="3200" b="1">
                <a:solidFill>
                  <a:schemeClr val="tx1"/>
                </a:solidFill>
              </a:rPr>
              <a:t>Designated </a:t>
            </a:r>
            <a:r>
              <a:rPr lang="en-US" sz="3200">
                <a:solidFill>
                  <a:schemeClr val="tx1"/>
                </a:solidFill>
              </a:rPr>
              <a:t>S</a:t>
            </a:r>
            <a:r>
              <a:rPr lang="en-US" sz="3200" b="1">
                <a:solidFill>
                  <a:schemeClr val="tx1"/>
                </a:solidFill>
              </a:rPr>
              <a:t>upports?</a:t>
            </a:r>
          </a:p>
        </p:txBody>
      </p:sp>
      <p:sp>
        <p:nvSpPr>
          <p:cNvPr id="3" name="Text Placeholder 2"/>
          <p:cNvSpPr>
            <a:spLocks noGrp="1"/>
          </p:cNvSpPr>
          <p:nvPr>
            <p:ph type="body" idx="4294967295"/>
          </p:nvPr>
        </p:nvSpPr>
        <p:spPr>
          <a:xfrm>
            <a:off x="628650" y="1494882"/>
            <a:ext cx="7886700" cy="4870450"/>
          </a:xfrm>
        </p:spPr>
        <p:txBody>
          <a:bodyPr>
            <a:noAutofit/>
          </a:bodyPr>
          <a:lstStyle/>
          <a:p>
            <a:pPr marL="0" indent="0">
              <a:buNone/>
            </a:pPr>
            <a:r>
              <a:rPr lang="en-US" sz="2300" b="1">
                <a:solidFill>
                  <a:srgbClr val="FF3399"/>
                </a:solidFill>
                <a:latin typeface="Arial" panose="020B0604020202020204" pitchFamily="34" charset="0"/>
                <a:cs typeface="Arial" panose="020B0604020202020204" pitchFamily="34" charset="0"/>
              </a:rPr>
              <a:t>Designated Supports</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embedded accessibility features </a:t>
            </a:r>
            <a:r>
              <a:rPr lang="en-US" sz="2300" b="1">
                <a:solidFill>
                  <a:schemeClr val="tx1"/>
                </a:solidFill>
                <a:latin typeface="Arial" panose="020B0604020202020204" pitchFamily="34" charset="0"/>
                <a:cs typeface="Arial" panose="020B0604020202020204" pitchFamily="34" charset="0"/>
              </a:rPr>
              <a:t>available to ANY student for whom the need has been indicated by an educator (or team of educators with parent/guardian and student) </a:t>
            </a:r>
            <a:r>
              <a:rPr lang="en-US" sz="2300">
                <a:solidFill>
                  <a:schemeClr val="tx1"/>
                </a:solidFill>
                <a:latin typeface="Arial" panose="020B0604020202020204" pitchFamily="34" charset="0"/>
                <a:cs typeface="Arial" panose="020B0604020202020204" pitchFamily="34" charset="0"/>
              </a:rPr>
              <a:t>(e.g., streamline, text-to-speech of items, print size)</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selected supports should be consistently used in the student’s instructional setting</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non-embedded designated supports can be provided by the test examiner (e.g., read aloud of test items, simplified test directions)</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must be activated in TIDE</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provide opportunities for students to practice</a:t>
            </a:r>
            <a:r>
              <a:rPr lang="en-US" sz="2300">
                <a:solidFill>
                  <a:srgbClr val="FF0000"/>
                </a:solidFill>
                <a:latin typeface="Arial" panose="020B0604020202020204" pitchFamily="34" charset="0"/>
                <a:cs typeface="Arial" panose="020B0604020202020204" pitchFamily="34" charset="0"/>
              </a:rPr>
              <a:t> </a:t>
            </a:r>
            <a:r>
              <a:rPr lang="en-US" sz="2300">
                <a:solidFill>
                  <a:schemeClr val="tx1"/>
                </a:solidFill>
                <a:latin typeface="Arial" panose="020B0604020202020204" pitchFamily="34" charset="0"/>
                <a:cs typeface="Arial" panose="020B0604020202020204" pitchFamily="34" charset="0"/>
              </a:rPr>
              <a:t>using tools and designated supports using </a:t>
            </a:r>
            <a:r>
              <a:rPr lang="en-US" sz="2300">
                <a:solidFill>
                  <a:schemeClr val="tx1"/>
                </a:solidFill>
                <a:latin typeface="Arial" panose="020B0604020202020204" pitchFamily="34" charset="0"/>
                <a:cs typeface="Arial" panose="020B0604020202020204" pitchFamily="34" charset="0"/>
                <a:hlinkClick r:id="rId4"/>
              </a:rPr>
              <a:t>Practice Tests</a:t>
            </a:r>
            <a:endParaRPr lang="en-US" sz="23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41251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of student using a brailler." title="Image: Who is Eligible for Test Accommodations">
            <a:extLst>
              <a:ext uri="{FF2B5EF4-FFF2-40B4-BE49-F238E27FC236}">
                <a16:creationId xmlns:a16="http://schemas.microsoft.com/office/drawing/2014/main" id="{B14F5CE4-104B-63BD-7A92-BCB279EF4813}"/>
              </a:ext>
            </a:extLst>
          </p:cNvPr>
          <p:cNvPicPr>
            <a:picLocks noChangeAspect="1"/>
          </p:cNvPicPr>
          <p:nvPr/>
        </p:nvPicPr>
        <p:blipFill>
          <a:blip r:embed="rId3"/>
          <a:stretch>
            <a:fillRect/>
          </a:stretch>
        </p:blipFill>
        <p:spPr>
          <a:xfrm>
            <a:off x="6638794" y="279724"/>
            <a:ext cx="1427967" cy="1022391"/>
          </a:xfrm>
          <a:prstGeom prst="rect">
            <a:avLst/>
          </a:prstGeom>
        </p:spPr>
      </p:pic>
      <p:sp>
        <p:nvSpPr>
          <p:cNvPr id="2" name="Title 1"/>
          <p:cNvSpPr>
            <a:spLocks noGrp="1"/>
          </p:cNvSpPr>
          <p:nvPr>
            <p:ph type="title" idx="4294967295"/>
          </p:nvPr>
        </p:nvSpPr>
        <p:spPr>
          <a:xfrm>
            <a:off x="0" y="279725"/>
            <a:ext cx="6638795" cy="1022392"/>
          </a:xfrm>
          <a:noFill/>
        </p:spPr>
        <p:txBody>
          <a:bodyPr anchor="ctr">
            <a:normAutofit/>
          </a:bodyPr>
          <a:lstStyle/>
          <a:p>
            <a:pPr algn="ctr"/>
            <a:r>
              <a:rPr lang="en-US" sz="3200" b="1">
                <a:solidFill>
                  <a:schemeClr val="tx1"/>
                </a:solidFill>
              </a:rPr>
              <a:t>Who is Eligible for Test Accommodations?</a:t>
            </a:r>
          </a:p>
        </p:txBody>
      </p:sp>
      <p:sp>
        <p:nvSpPr>
          <p:cNvPr id="3" name="Text Placeholder 2"/>
          <p:cNvSpPr>
            <a:spLocks noGrp="1"/>
          </p:cNvSpPr>
          <p:nvPr>
            <p:ph type="body" idx="4294967295"/>
          </p:nvPr>
        </p:nvSpPr>
        <p:spPr>
          <a:xfrm>
            <a:off x="628650" y="1494882"/>
            <a:ext cx="7886700" cy="4870450"/>
          </a:xfrm>
        </p:spPr>
        <p:txBody>
          <a:bodyPr>
            <a:noAutofit/>
          </a:bodyPr>
          <a:lstStyle/>
          <a:p>
            <a:pPr marL="0" indent="0">
              <a:buNone/>
            </a:pPr>
            <a:r>
              <a:rPr lang="en-US" sz="2300" b="1">
                <a:solidFill>
                  <a:srgbClr val="FF3399"/>
                </a:solidFill>
                <a:latin typeface="Arial" panose="020B0604020202020204" pitchFamily="34" charset="0"/>
                <a:cs typeface="Arial" panose="020B0604020202020204" pitchFamily="34" charset="0"/>
              </a:rPr>
              <a:t>Accommodations</a:t>
            </a:r>
          </a:p>
          <a:p>
            <a:pPr marL="342900" indent="-342900">
              <a:buFont typeface="Arial" panose="020B0604020202020204" pitchFamily="34" charset="0"/>
              <a:buChar char="•"/>
            </a:pPr>
            <a:r>
              <a:rPr lang="en-US" sz="2300" b="1">
                <a:solidFill>
                  <a:schemeClr val="tx1"/>
                </a:solidFill>
                <a:latin typeface="Arial" panose="020B0604020202020204" pitchFamily="34" charset="0"/>
                <a:cs typeface="Arial" panose="020B0604020202020204" pitchFamily="34" charset="0"/>
              </a:rPr>
              <a:t>available for students with an active Individualized Education Program (IEP) or a Section 504 Plan</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IEP/504 Plan must specify which accommodations will be used during testing (refer to the IEP), and should generally reflect similar accommodations required for instruction</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embedded accommodations are provided through the Test Delivery System (e.g., text-to-speech of ELA Reading Passages, closed captioning)</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non-embedded allowable accommodations are provided by the test examiner (e.g., 100 Numbers Table, Large Print Test booklet) </a:t>
            </a:r>
          </a:p>
          <a:p>
            <a:pPr marL="342900" indent="-342900">
              <a:buFont typeface="Arial" panose="020B0604020202020204" pitchFamily="34" charset="0"/>
              <a:buChar char="•"/>
            </a:pPr>
            <a:r>
              <a:rPr lang="en-US" sz="2300">
                <a:solidFill>
                  <a:schemeClr val="tx1"/>
                </a:solidFill>
                <a:latin typeface="Arial" panose="020B0604020202020204" pitchFamily="34" charset="0"/>
                <a:cs typeface="Arial" panose="020B0604020202020204" pitchFamily="34" charset="0"/>
              </a:rPr>
              <a:t>must be activated in TIDE</a:t>
            </a:r>
          </a:p>
        </p:txBody>
      </p:sp>
    </p:spTree>
    <p:extLst>
      <p:ext uri="{BB962C8B-B14F-4D97-AF65-F5344CB8AC3E}">
        <p14:creationId xmlns:p14="http://schemas.microsoft.com/office/powerpoint/2010/main" val="4133154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90469"/>
            <a:ext cx="8108984" cy="1002703"/>
          </a:xfrm>
          <a:noFill/>
        </p:spPr>
        <p:txBody>
          <a:bodyPr>
            <a:noAutofit/>
          </a:bodyPr>
          <a:lstStyle/>
          <a:p>
            <a:pPr algn="ctr"/>
            <a:r>
              <a:rPr lang="en-US" sz="3200" b="1">
                <a:solidFill>
                  <a:schemeClr val="tx1"/>
                </a:solidFill>
                <a:cs typeface="Arial" panose="020B0604020202020204" pitchFamily="34" charset="0"/>
              </a:rPr>
              <a:t>Accommodation Eligibility</a:t>
            </a:r>
          </a:p>
        </p:txBody>
      </p:sp>
      <p:sp>
        <p:nvSpPr>
          <p:cNvPr id="9" name="Rectangle 8">
            <a:extLst>
              <a:ext uri="{FF2B5EF4-FFF2-40B4-BE49-F238E27FC236}">
                <a16:creationId xmlns:a16="http://schemas.microsoft.com/office/drawing/2014/main" id="{52427AAF-F206-47E8-8D77-5F74D4272252}"/>
              </a:ext>
            </a:extLst>
          </p:cNvPr>
          <p:cNvSpPr/>
          <p:nvPr/>
        </p:nvSpPr>
        <p:spPr>
          <a:xfrm>
            <a:off x="538262" y="724835"/>
            <a:ext cx="7791546" cy="193899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Eligibility for any embedded or non-embedded accommodation requires the IDEA Indicator or Section 504 Plan field (based on the PSIS registration fields) set to Yes. Without this indication, accommodations cannot be set in TIDE.</a:t>
            </a:r>
          </a:p>
        </p:txBody>
      </p:sp>
      <p:pic>
        <p:nvPicPr>
          <p:cNvPr id="10" name="Picture 9">
            <a:extLst>
              <a:ext uri="{FF2B5EF4-FFF2-40B4-BE49-F238E27FC236}">
                <a16:creationId xmlns:a16="http://schemas.microsoft.com/office/drawing/2014/main" id="{C22A60C8-B581-4D5B-9F02-B223BAFBC573}"/>
              </a:ext>
            </a:extLst>
          </p:cNvPr>
          <p:cNvPicPr>
            <a:picLocks noChangeAspect="1"/>
          </p:cNvPicPr>
          <p:nvPr/>
        </p:nvPicPr>
        <p:blipFill>
          <a:blip r:embed="rId3"/>
          <a:stretch>
            <a:fillRect/>
          </a:stretch>
        </p:blipFill>
        <p:spPr>
          <a:xfrm>
            <a:off x="643911" y="2936051"/>
            <a:ext cx="4420826" cy="835045"/>
          </a:xfrm>
          <a:prstGeom prst="rect">
            <a:avLst/>
          </a:prstGeom>
          <a:ln w="6350" cap="sq">
            <a:solidFill>
              <a:srgbClr val="080808"/>
            </a:solidFill>
            <a:miter lim="800000"/>
          </a:ln>
          <a:effectLst>
            <a:outerShdw blurRad="57150" dist="50800" dir="2700000" algn="tl" rotWithShape="0">
              <a:srgbClr val="000000">
                <a:alpha val="40000"/>
              </a:srgbClr>
            </a:outerShdw>
          </a:effectLst>
        </p:spPr>
      </p:pic>
      <p:pic>
        <p:nvPicPr>
          <p:cNvPr id="11" name="Picture 10">
            <a:extLst>
              <a:ext uri="{FF2B5EF4-FFF2-40B4-BE49-F238E27FC236}">
                <a16:creationId xmlns:a16="http://schemas.microsoft.com/office/drawing/2014/main" id="{87027A6C-8BC6-42CE-9381-68CF9683F19B}"/>
              </a:ext>
            </a:extLst>
          </p:cNvPr>
          <p:cNvPicPr>
            <a:picLocks noChangeAspect="1"/>
          </p:cNvPicPr>
          <p:nvPr/>
        </p:nvPicPr>
        <p:blipFill>
          <a:blip r:embed="rId4"/>
          <a:stretch>
            <a:fillRect/>
          </a:stretch>
        </p:blipFill>
        <p:spPr>
          <a:xfrm>
            <a:off x="2401290" y="4043320"/>
            <a:ext cx="5707694" cy="1002703"/>
          </a:xfrm>
          <a:prstGeom prst="rect">
            <a:avLst/>
          </a:prstGeom>
          <a:ln w="6350" cap="sq">
            <a:solidFill>
              <a:srgbClr val="080808"/>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74988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1DD081-359D-0492-2A89-6A9F62ECC9C7}"/>
              </a:ext>
            </a:extLst>
          </p:cNvPr>
          <p:cNvSpPr/>
          <p:nvPr/>
        </p:nvSpPr>
        <p:spPr>
          <a:xfrm>
            <a:off x="0" y="3386"/>
            <a:ext cx="9144000" cy="1253837"/>
          </a:xfrm>
          <a:prstGeom prst="rect">
            <a:avLst/>
          </a:prstGeom>
          <a:gradFill flip="none" rotWithShape="1">
            <a:gsLst>
              <a:gs pos="0">
                <a:srgbClr val="002060"/>
              </a:gs>
              <a:gs pos="100000">
                <a:schemeClr val="accent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 name="Straight Connector 5">
            <a:extLst>
              <a:ext uri="{FF2B5EF4-FFF2-40B4-BE49-F238E27FC236}">
                <a16:creationId xmlns:a16="http://schemas.microsoft.com/office/drawing/2014/main" id="{0A9356DA-20D2-569A-0971-EA22E92059E4}"/>
              </a:ext>
            </a:extLst>
          </p:cNvPr>
          <p:cNvCxnSpPr/>
          <p:nvPr/>
        </p:nvCxnSpPr>
        <p:spPr>
          <a:xfrm>
            <a:off x="-1" y="1263063"/>
            <a:ext cx="9144000" cy="0"/>
          </a:xfrm>
          <a:prstGeom prst="line">
            <a:avLst/>
          </a:prstGeom>
          <a:ln w="50800">
            <a:solidFill>
              <a:srgbClr val="FEC933"/>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A804F263-647D-B621-4482-1E3E85654E28}"/>
              </a:ext>
            </a:extLst>
          </p:cNvPr>
          <p:cNvSpPr txBox="1">
            <a:spLocks/>
          </p:cNvSpPr>
          <p:nvPr/>
        </p:nvSpPr>
        <p:spPr>
          <a:xfrm>
            <a:off x="0" y="23182"/>
            <a:ext cx="9143999" cy="120209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225"/>
              </a:spcBef>
            </a:pPr>
            <a:r>
              <a:rPr lang="en-US" altLang="en-US" sz="2400">
                <a:ln w="0"/>
                <a:solidFill>
                  <a:srgbClr val="FEC933"/>
                </a:solidFill>
                <a:latin typeface="Arial" panose="020B0604020202020204" pitchFamily="34" charset="0"/>
                <a:cs typeface="Arial" panose="020B0604020202020204" pitchFamily="34" charset="0"/>
              </a:rPr>
              <a:t>Connecticut State Department of Education- </a:t>
            </a:r>
            <a:br>
              <a:rPr lang="en-US" altLang="en-US" sz="2400">
                <a:ln w="0"/>
                <a:solidFill>
                  <a:srgbClr val="FEC933"/>
                </a:solidFill>
                <a:latin typeface="Arial" panose="020B0604020202020204" pitchFamily="34" charset="0"/>
                <a:cs typeface="Arial" panose="020B0604020202020204" pitchFamily="34" charset="0"/>
              </a:rPr>
            </a:br>
            <a:r>
              <a:rPr lang="en-US" altLang="en-US" sz="2400">
                <a:ln w="0"/>
                <a:solidFill>
                  <a:srgbClr val="FEC933"/>
                </a:solidFill>
                <a:latin typeface="Arial" panose="020B0604020202020204" pitchFamily="34" charset="0"/>
                <a:cs typeface="Arial" panose="020B0604020202020204" pitchFamily="34" charset="0"/>
              </a:rPr>
              <a:t>Performance Office</a:t>
            </a:r>
            <a:endParaRPr lang="en-US" sz="2400">
              <a:solidFill>
                <a:srgbClr val="FEC933"/>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12FAEDCF-1DFC-03E7-7D3A-E026782901BC}"/>
              </a:ext>
            </a:extLst>
          </p:cNvPr>
          <p:cNvPicPr>
            <a:picLocks noChangeAspect="1"/>
          </p:cNvPicPr>
          <p:nvPr/>
        </p:nvPicPr>
        <p:blipFill>
          <a:blip r:embed="rId3"/>
          <a:srcRect/>
          <a:stretch/>
        </p:blipFill>
        <p:spPr>
          <a:xfrm>
            <a:off x="107877" y="154162"/>
            <a:ext cx="885281" cy="885281"/>
          </a:xfrm>
          <a:prstGeom prst="rect">
            <a:avLst/>
          </a:prstGeom>
        </p:spPr>
      </p:pic>
      <p:pic>
        <p:nvPicPr>
          <p:cNvPr id="10" name="Picture 9">
            <a:extLst>
              <a:ext uri="{FF2B5EF4-FFF2-40B4-BE49-F238E27FC236}">
                <a16:creationId xmlns:a16="http://schemas.microsoft.com/office/drawing/2014/main" id="{DB738A62-3A74-4FF1-8BE3-21DBAC8F1CCF}"/>
              </a:ext>
            </a:extLst>
          </p:cNvPr>
          <p:cNvPicPr>
            <a:picLocks noChangeAspect="1"/>
          </p:cNvPicPr>
          <p:nvPr/>
        </p:nvPicPr>
        <p:blipFill>
          <a:blip r:embed="rId4"/>
          <a:srcRect/>
          <a:stretch/>
        </p:blipFill>
        <p:spPr>
          <a:xfrm>
            <a:off x="7965339" y="211641"/>
            <a:ext cx="993359" cy="834119"/>
          </a:xfrm>
          <a:prstGeom prst="rect">
            <a:avLst/>
          </a:prstGeom>
        </p:spPr>
      </p:pic>
      <p:graphicFrame>
        <p:nvGraphicFramePr>
          <p:cNvPr id="11" name="Table 4">
            <a:extLst>
              <a:ext uri="{FF2B5EF4-FFF2-40B4-BE49-F238E27FC236}">
                <a16:creationId xmlns:a16="http://schemas.microsoft.com/office/drawing/2014/main" id="{CB5ECBB2-8AEF-5165-CBC1-3885659986A7}"/>
              </a:ext>
            </a:extLst>
          </p:cNvPr>
          <p:cNvGraphicFramePr>
            <a:graphicFrameLocks noGrp="1"/>
          </p:cNvGraphicFramePr>
          <p:nvPr>
            <p:extLst>
              <p:ext uri="{D42A27DB-BD31-4B8C-83A1-F6EECF244321}">
                <p14:modId xmlns:p14="http://schemas.microsoft.com/office/powerpoint/2010/main" val="2115667872"/>
              </p:ext>
            </p:extLst>
          </p:nvPr>
        </p:nvGraphicFramePr>
        <p:xfrm>
          <a:off x="361505" y="1445682"/>
          <a:ext cx="8420987" cy="4589443"/>
        </p:xfrm>
        <a:graphic>
          <a:graphicData uri="http://schemas.openxmlformats.org/drawingml/2006/table">
            <a:tbl>
              <a:tblPr firstRow="1" bandRow="1">
                <a:tableStyleId>{5C22544A-7EE6-4342-B048-85BDC9FD1C3A}</a:tableStyleId>
              </a:tblPr>
              <a:tblGrid>
                <a:gridCol w="2232837">
                  <a:extLst>
                    <a:ext uri="{9D8B030D-6E8A-4147-A177-3AD203B41FA5}">
                      <a16:colId xmlns:a16="http://schemas.microsoft.com/office/drawing/2014/main" val="244582472"/>
                    </a:ext>
                  </a:extLst>
                </a:gridCol>
                <a:gridCol w="2488018">
                  <a:extLst>
                    <a:ext uri="{9D8B030D-6E8A-4147-A177-3AD203B41FA5}">
                      <a16:colId xmlns:a16="http://schemas.microsoft.com/office/drawing/2014/main" val="1774534008"/>
                    </a:ext>
                  </a:extLst>
                </a:gridCol>
                <a:gridCol w="3700132">
                  <a:extLst>
                    <a:ext uri="{9D8B030D-6E8A-4147-A177-3AD203B41FA5}">
                      <a16:colId xmlns:a16="http://schemas.microsoft.com/office/drawing/2014/main" val="3223032935"/>
                    </a:ext>
                  </a:extLst>
                </a:gridCol>
              </a:tblGrid>
              <a:tr h="795709">
                <a:tc>
                  <a:txBody>
                    <a:bodyPr/>
                    <a:lstStyle/>
                    <a:p>
                      <a:pPr algn="ctr">
                        <a:lnSpc>
                          <a:spcPct val="150000"/>
                        </a:lnSpc>
                      </a:pPr>
                      <a:r>
                        <a:rPr lang="en-US" sz="2800">
                          <a:solidFill>
                            <a:schemeClr val="tx1"/>
                          </a:solidFill>
                          <a:latin typeface="Arial" panose="020B0604020202020204" pitchFamily="34" charset="0"/>
                          <a:cs typeface="Arial" panose="020B0604020202020204" pitchFamily="34" charset="0"/>
                        </a:rPr>
                        <a:t>Who</a:t>
                      </a:r>
                    </a:p>
                  </a:txBody>
                  <a:tcPr marL="68580" marR="68580" marT="34290" marB="3429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pattFill prst="trellis">
                      <a:fgClr>
                        <a:schemeClr val="bg1">
                          <a:lumMod val="95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a:solidFill>
                            <a:schemeClr val="tx1"/>
                          </a:solidFill>
                          <a:latin typeface="Arial" panose="020B0604020202020204" pitchFamily="34" charset="0"/>
                          <a:cs typeface="Arial" panose="020B0604020202020204" pitchFamily="34" charset="0"/>
                        </a:rPr>
                        <a:t>When</a:t>
                      </a:r>
                    </a:p>
                  </a:txBody>
                  <a:tcPr marL="68580" marR="68580" marT="34290" marB="34290" anchor="ctr">
                    <a:lnT w="12700" cap="flat" cmpd="sng" algn="ctr">
                      <a:solidFill>
                        <a:schemeClr val="tx1"/>
                      </a:solidFill>
                      <a:prstDash val="solid"/>
                      <a:round/>
                      <a:headEnd type="none" w="med" len="med"/>
                      <a:tailEnd type="none" w="med" len="med"/>
                    </a:lnT>
                    <a:pattFill prst="trellis">
                      <a:fgClr>
                        <a:schemeClr val="bg1">
                          <a:lumMod val="95000"/>
                        </a:schemeClr>
                      </a:fgClr>
                      <a:bgClr>
                        <a:schemeClr val="bg1"/>
                      </a:bgClr>
                    </a:patt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a:solidFill>
                            <a:schemeClr val="tx1"/>
                          </a:solidFill>
                          <a:latin typeface="Arial" panose="020B0604020202020204" pitchFamily="34" charset="0"/>
                          <a:cs typeface="Arial" panose="020B0604020202020204" pitchFamily="34" charset="0"/>
                        </a:rPr>
                        <a:t>How</a:t>
                      </a:r>
                    </a:p>
                  </a:txBody>
                  <a:tcPr marL="68580" marR="68580" marT="34290" marB="3429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pattFill prst="trellis">
                      <a:fgClr>
                        <a:schemeClr val="bg1">
                          <a:lumMod val="95000"/>
                        </a:schemeClr>
                      </a:fgClr>
                      <a:bgClr>
                        <a:schemeClr val="bg1"/>
                      </a:bgClr>
                    </a:pattFill>
                  </a:tcPr>
                </a:tc>
                <a:extLst>
                  <a:ext uri="{0D108BD9-81ED-4DB2-BD59-A6C34878D82A}">
                    <a16:rowId xmlns:a16="http://schemas.microsoft.com/office/drawing/2014/main" val="2263914816"/>
                  </a:ext>
                </a:extLst>
              </a:tr>
              <a:tr h="1896867">
                <a:tc>
                  <a:txBody>
                    <a:bodyPr/>
                    <a:lstStyle/>
                    <a:p>
                      <a:r>
                        <a:rPr lang="en-US" sz="1600" b="1">
                          <a:solidFill>
                            <a:schemeClr val="tx1"/>
                          </a:solidFill>
                          <a:latin typeface="Arial" panose="020B0604020202020204" pitchFamily="34" charset="0"/>
                          <a:cs typeface="Arial" panose="020B0604020202020204" pitchFamily="34" charset="0"/>
                        </a:rPr>
                        <a:t>CSDE </a:t>
                      </a:r>
                    </a:p>
                    <a:p>
                      <a:r>
                        <a:rPr lang="en-US" sz="1600" b="1">
                          <a:solidFill>
                            <a:schemeClr val="tx1"/>
                          </a:solidFill>
                          <a:latin typeface="Arial" panose="020B0604020202020204" pitchFamily="34" charset="0"/>
                          <a:cs typeface="Arial" panose="020B0604020202020204" pitchFamily="34" charset="0"/>
                        </a:rPr>
                        <a:t>Performance Office</a:t>
                      </a:r>
                    </a:p>
                    <a:p>
                      <a:endParaRPr lang="en-US" sz="1600" b="1">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solidFill>
                            <a:schemeClr val="tx1"/>
                          </a:solidFill>
                          <a:latin typeface="Arial" panose="020B0604020202020204" pitchFamily="34" charset="0"/>
                          <a:cs typeface="Arial" panose="020B0604020202020204" pitchFamily="34" charset="0"/>
                        </a:rPr>
                        <a:t>State Policy</a:t>
                      </a:r>
                      <a:r>
                        <a:rPr lang="en-US" sz="1600" b="0" baseline="0">
                          <a:solidFill>
                            <a:schemeClr val="tx1"/>
                          </a:solidFill>
                          <a:latin typeface="Arial" panose="020B0604020202020204" pitchFamily="34" charset="0"/>
                          <a:cs typeface="Arial" panose="020B0604020202020204" pitchFamily="34" charset="0"/>
                        </a:rPr>
                        <a:t> </a:t>
                      </a:r>
                      <a:r>
                        <a:rPr lang="en-US" sz="1600" b="0">
                          <a:solidFill>
                            <a:schemeClr val="tx1"/>
                          </a:solidFill>
                          <a:latin typeface="Arial" panose="020B0604020202020204" pitchFamily="34" charset="0"/>
                          <a:cs typeface="Arial" panose="020B0604020202020204" pitchFamily="34" charset="0"/>
                        </a:rPr>
                        <a:t>Test Administration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a:solidFill>
                            <a:schemeClr val="tx1"/>
                          </a:solidFill>
                          <a:latin typeface="Arial" panose="020B0604020202020204" pitchFamily="34" charset="0"/>
                          <a:cs typeface="Arial" panose="020B0604020202020204" pitchFamily="34" charset="0"/>
                        </a:rPr>
                        <a:t>Reporting of Security Breaches Only</a:t>
                      </a:r>
                    </a:p>
                    <a:p>
                      <a:endParaRPr lang="en-US" sz="1600">
                        <a:latin typeface="Arial" panose="020B0604020202020204" pitchFamily="34" charset="0"/>
                        <a:cs typeface="Arial" panose="020B0604020202020204" pitchFamily="34" charset="0"/>
                      </a:endParaRPr>
                    </a:p>
                  </a:txBody>
                  <a:tcPr marL="68580" marR="68580" marT="34290" marB="34290" anchor="ctr"/>
                </a:tc>
                <a:tc>
                  <a:txBody>
                    <a:bodyPr/>
                    <a:lstStyle/>
                    <a:p>
                      <a:pPr algn="ctr">
                        <a:lnSpc>
                          <a:spcPct val="100000"/>
                        </a:lnSpc>
                        <a:spcAft>
                          <a:spcPts val="300"/>
                        </a:spcAft>
                      </a:pPr>
                      <a:r>
                        <a:rPr lang="en-US" sz="1600">
                          <a:solidFill>
                            <a:schemeClr val="tx1"/>
                          </a:solidFill>
                          <a:latin typeface="Arial" panose="020B0604020202020204" pitchFamily="34" charset="0"/>
                          <a:cs typeface="Arial" panose="020B0604020202020204" pitchFamily="34" charset="0"/>
                        </a:rPr>
                        <a:t>860-713-6860</a:t>
                      </a:r>
                    </a:p>
                    <a:p>
                      <a:pPr algn="ctr">
                        <a:lnSpc>
                          <a:spcPct val="100000"/>
                        </a:lnSpc>
                        <a:spcAft>
                          <a:spcPts val="300"/>
                        </a:spcAft>
                      </a:pPr>
                      <a:r>
                        <a:rPr lang="en-US" sz="160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ctstudentassessment@ct.gov</a:t>
                      </a:r>
                      <a:endParaRPr lang="en-US" sz="1600">
                        <a:solidFill>
                          <a:schemeClr val="tx1"/>
                        </a:solidFill>
                        <a:latin typeface="Arial" panose="020B0604020202020204" pitchFamily="34" charset="0"/>
                        <a:cs typeface="Arial" panose="020B0604020202020204" pitchFamily="34" charset="0"/>
                      </a:endParaRPr>
                    </a:p>
                    <a:p>
                      <a:endParaRPr lang="en-US" sz="1600">
                        <a:latin typeface="Arial" panose="020B0604020202020204" pitchFamily="34" charset="0"/>
                        <a:cs typeface="Arial" panose="020B0604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91257"/>
                  </a:ext>
                </a:extLst>
              </a:tr>
              <a:tr h="1896867">
                <a:tc>
                  <a:txBody>
                    <a:bodyPr/>
                    <a:lstStyle/>
                    <a:p>
                      <a:pPr marL="0" indent="0" algn="l"/>
                      <a:r>
                        <a:rPr lang="en-US" sz="1600" b="1">
                          <a:solidFill>
                            <a:schemeClr val="tx1"/>
                          </a:solidFill>
                          <a:latin typeface="Arial" panose="020B0604020202020204" pitchFamily="34" charset="0"/>
                          <a:cs typeface="Arial" panose="020B0604020202020204" pitchFamily="34" charset="0"/>
                        </a:rPr>
                        <a:t>Connecticut</a:t>
                      </a:r>
                      <a:r>
                        <a:rPr lang="en-US" sz="1600" b="1" baseline="0">
                          <a:solidFill>
                            <a:schemeClr val="tx1"/>
                          </a:solidFill>
                          <a:latin typeface="Arial" panose="020B0604020202020204" pitchFamily="34" charset="0"/>
                          <a:cs typeface="Arial" panose="020B0604020202020204" pitchFamily="34" charset="0"/>
                        </a:rPr>
                        <a:t> </a:t>
                      </a:r>
                    </a:p>
                    <a:p>
                      <a:pPr marL="0" indent="0" algn="l"/>
                      <a:r>
                        <a:rPr lang="en-US" sz="1600" b="1" baseline="0">
                          <a:solidFill>
                            <a:schemeClr val="tx1"/>
                          </a:solidFill>
                          <a:latin typeface="Arial" panose="020B0604020202020204" pitchFamily="34" charset="0"/>
                          <a:cs typeface="Arial" panose="020B0604020202020204" pitchFamily="34" charset="0"/>
                        </a:rPr>
                        <a:t>Help Desk - Cambium Assessment </a:t>
                      </a:r>
                    </a:p>
                    <a:p>
                      <a:endParaRPr lang="en-US" sz="1600" b="1">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a:solidFill>
                            <a:schemeClr val="tx1"/>
                          </a:solidFill>
                          <a:latin typeface="Arial" panose="020B0604020202020204" pitchFamily="34" charset="0"/>
                          <a:ea typeface="+mn-ea"/>
                          <a:cs typeface="Arial" panose="020B0604020202020204" pitchFamily="34" charset="0"/>
                        </a:rPr>
                        <a:t>Test Administration Procedures Questions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kern="1200">
                          <a:solidFill>
                            <a:schemeClr val="tx1"/>
                          </a:solidFill>
                          <a:latin typeface="Arial" panose="020B0604020202020204" pitchFamily="34" charset="0"/>
                          <a:ea typeface="+mn-ea"/>
                          <a:cs typeface="Arial" panose="020B0604020202020204" pitchFamily="34" charset="0"/>
                        </a:rPr>
                        <a:t>Technology Questions</a:t>
                      </a:r>
                    </a:p>
                    <a:p>
                      <a:endParaRPr lang="en-US" sz="1600">
                        <a:latin typeface="Arial" panose="020B0604020202020204" pitchFamily="34" charset="0"/>
                        <a:cs typeface="Arial" panose="020B0604020202020204" pitchFamily="34" charset="0"/>
                      </a:endParaRPr>
                    </a:p>
                  </a:txBody>
                  <a:tcPr marL="68580" marR="68580" marT="34290" marB="34290" anchor="ctr">
                    <a:lnB w="12700" cap="flat" cmpd="sng" algn="ctr">
                      <a:solidFill>
                        <a:schemeClr val="tx1"/>
                      </a:solidFill>
                      <a:prstDash val="solid"/>
                      <a:round/>
                      <a:headEnd type="none" w="med" len="med"/>
                      <a:tailEnd type="none" w="med" len="med"/>
                    </a:lnB>
                  </a:tcPr>
                </a:tc>
                <a:tc>
                  <a:txBody>
                    <a:bodyPr/>
                    <a:lstStyle/>
                    <a:p>
                      <a:pPr algn="ctr"/>
                      <a:r>
                        <a:rPr lang="en-US" sz="1600">
                          <a:solidFill>
                            <a:schemeClr val="tx1"/>
                          </a:solidFill>
                          <a:latin typeface="Arial" panose="020B0604020202020204" pitchFamily="34" charset="0"/>
                          <a:cs typeface="Arial" panose="020B0604020202020204" pitchFamily="34" charset="0"/>
                        </a:rPr>
                        <a:t>844-202-7583</a:t>
                      </a:r>
                    </a:p>
                    <a:p>
                      <a:pPr marL="0" indent="0" algn="ctr"/>
                      <a:r>
                        <a:rPr lang="en-US" sz="1600" u="sng" kern="120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cthelpdesk@cambiumassessment.com</a:t>
                      </a:r>
                      <a:endParaRPr lang="en-US" sz="1600">
                        <a:latin typeface="Arial" panose="020B0604020202020204" pitchFamily="34" charset="0"/>
                        <a:cs typeface="Arial" panose="020B0604020202020204" pitchFamily="34" charset="0"/>
                      </a:endParaRPr>
                    </a:p>
                  </a:txBody>
                  <a:tcPr marL="68580" marR="68580" marT="34290" marB="3429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4740486"/>
                  </a:ext>
                </a:extLst>
              </a:tr>
            </a:tbl>
          </a:graphicData>
        </a:graphic>
      </p:graphicFrame>
    </p:spTree>
    <p:extLst>
      <p:ext uri="{BB962C8B-B14F-4D97-AF65-F5344CB8AC3E}">
        <p14:creationId xmlns:p14="http://schemas.microsoft.com/office/powerpoint/2010/main" val="32698209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hlinkClick r:id="rId3"/>
            <a:extLst>
              <a:ext uri="{FF2B5EF4-FFF2-40B4-BE49-F238E27FC236}">
                <a16:creationId xmlns:a16="http://schemas.microsoft.com/office/drawing/2014/main" id="{549E03AF-D53F-4EBF-ACC3-2FA398B1A920}"/>
              </a:ext>
            </a:extLst>
          </p:cNvPr>
          <p:cNvPicPr>
            <a:picLocks noChangeAspect="1"/>
          </p:cNvPicPr>
          <p:nvPr/>
        </p:nvPicPr>
        <p:blipFill>
          <a:blip r:embed="rId4"/>
          <a:stretch>
            <a:fillRect/>
          </a:stretch>
        </p:blipFill>
        <p:spPr>
          <a:xfrm>
            <a:off x="0" y="9193"/>
            <a:ext cx="9144000" cy="6839614"/>
          </a:xfrm>
          <a:prstGeom prst="rect">
            <a:avLst/>
          </a:prstGeom>
          <a:ln w="34925">
            <a:solidFill>
              <a:schemeClr val="tx1"/>
            </a:solidFill>
          </a:ln>
        </p:spPr>
      </p:pic>
      <p:pic>
        <p:nvPicPr>
          <p:cNvPr id="2" name="Graphic 1" descr="Link with solid fill">
            <a:extLst>
              <a:ext uri="{FF2B5EF4-FFF2-40B4-BE49-F238E27FC236}">
                <a16:creationId xmlns:a16="http://schemas.microsoft.com/office/drawing/2014/main" id="{259258AB-C1D8-CFC8-531B-FFC1BD73EC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09164" y="163286"/>
            <a:ext cx="914400" cy="914400"/>
          </a:xfrm>
          <a:prstGeom prst="rect">
            <a:avLst/>
          </a:prstGeom>
        </p:spPr>
      </p:pic>
    </p:spTree>
    <p:extLst>
      <p:ext uri="{BB962C8B-B14F-4D97-AF65-F5344CB8AC3E}">
        <p14:creationId xmlns:p14="http://schemas.microsoft.com/office/powerpoint/2010/main" val="374801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78716"/>
            <a:ext cx="5473874" cy="1300188"/>
          </a:xfrm>
          <a:noFill/>
        </p:spPr>
        <p:txBody>
          <a:bodyPr>
            <a:noAutofit/>
          </a:bodyPr>
          <a:lstStyle/>
          <a:p>
            <a:pPr algn="ctr"/>
            <a:r>
              <a:rPr lang="en-US" sz="3200" b="1">
                <a:solidFill>
                  <a:schemeClr val="tx1"/>
                </a:solidFill>
                <a:latin typeface="+mn-lt"/>
                <a:cs typeface="Arial" panose="020B0604020202020204" pitchFamily="34" charset="0"/>
              </a:rPr>
              <a:t>CSDE Assessment Guidelines</a:t>
            </a:r>
          </a:p>
        </p:txBody>
      </p:sp>
      <p:sp>
        <p:nvSpPr>
          <p:cNvPr id="9" name="Rectangle 8">
            <a:extLst>
              <a:ext uri="{FF2B5EF4-FFF2-40B4-BE49-F238E27FC236}">
                <a16:creationId xmlns:a16="http://schemas.microsoft.com/office/drawing/2014/main" id="{52427AAF-F206-47E8-8D77-5F74D4272252}"/>
              </a:ext>
            </a:extLst>
          </p:cNvPr>
          <p:cNvSpPr/>
          <p:nvPr/>
        </p:nvSpPr>
        <p:spPr>
          <a:xfrm>
            <a:off x="188863" y="1723468"/>
            <a:ext cx="5096148" cy="4308872"/>
          </a:xfrm>
          <a:prstGeom prst="rect">
            <a:avLst/>
          </a:prstGeom>
        </p:spPr>
        <p:txBody>
          <a:bodyPr wrap="square" lIns="91440" tIns="45720" rIns="91440" bIns="45720" anchor="t">
            <a:spAutoFit/>
          </a:bodyPr>
          <a:lstStyle/>
          <a:p>
            <a:pPr marL="342900" marR="0" lvl="0" indent="-3429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a:ea typeface="+mn-ea"/>
                <a:cs typeface="Arial"/>
              </a:rPr>
              <a:t>The</a:t>
            </a:r>
            <a:r>
              <a:rPr kumimoji="0" lang="en-US" sz="2400" b="0" i="0" u="none" strike="noStrike" kern="1200" cap="none" spc="0" normalizeH="0" baseline="0" noProof="0">
                <a:ln>
                  <a:noFill/>
                </a:ln>
                <a:solidFill>
                  <a:srgbClr val="FFFFFF"/>
                </a:solidFill>
                <a:effectLst/>
                <a:uLnTx/>
                <a:uFillTx/>
                <a:latin typeface="Arial"/>
                <a:ea typeface="+mn-ea"/>
                <a:cs typeface="Arial"/>
              </a:rPr>
              <a:t> </a:t>
            </a:r>
            <a:r>
              <a:rPr kumimoji="0" lang="en-US" sz="2400" b="1" i="0" u="sng" strike="noStrike" kern="1200" cap="none" spc="0" normalizeH="0" baseline="0" noProof="0">
                <a:ln>
                  <a:noFill/>
                </a:ln>
                <a:solidFill>
                  <a:srgbClr val="FFFFFF"/>
                </a:solidFill>
                <a:effectLst/>
                <a:uLnTx/>
                <a:uFillTx/>
                <a:latin typeface="Arial"/>
                <a:ea typeface="+mn-ea"/>
                <a:cs typeface="Arial"/>
                <a:hlinkClick r:id="rId3">
                  <a:extLst>
                    <a:ext uri="{A12FA001-AC4F-418D-AE19-62706E023703}">
                      <ahyp:hlinkClr xmlns:ahyp="http://schemas.microsoft.com/office/drawing/2018/hyperlinkcolor" val="tx"/>
                    </a:ext>
                  </a:extLst>
                </a:hlinkClick>
              </a:rPr>
              <a:t>CSDE Assessment Guidelines</a:t>
            </a:r>
            <a:r>
              <a:rPr kumimoji="0" lang="en-US" sz="2400" b="0" i="0" u="none" strike="noStrike" kern="1200" cap="none" spc="0" normalizeH="0" baseline="0" noProof="0">
                <a:ln>
                  <a:noFill/>
                </a:ln>
                <a:solidFill>
                  <a:srgbClr val="FFFFFF"/>
                </a:solidFill>
                <a:effectLst/>
                <a:uLnTx/>
                <a:uFillTx/>
                <a:latin typeface="Arial"/>
                <a:ea typeface="+mn-ea"/>
                <a:cs typeface="Arial"/>
              </a:rPr>
              <a:t> </a:t>
            </a:r>
            <a:r>
              <a:rPr kumimoji="0" lang="en-US" sz="2400" b="0" i="0" u="none" strike="noStrike" kern="1200" cap="none" spc="0" normalizeH="0" baseline="0" noProof="0">
                <a:ln>
                  <a:noFill/>
                </a:ln>
                <a:solidFill>
                  <a:srgbClr val="000000"/>
                </a:solidFill>
                <a:effectLst/>
                <a:uLnTx/>
                <a:uFillTx/>
                <a:latin typeface="Arial"/>
                <a:ea typeface="+mn-ea"/>
                <a:cs typeface="Arial"/>
              </a:rPr>
              <a:t>include detailed information related to accessibility supports and accommodations on statewide assessments.</a:t>
            </a:r>
            <a:endParaRPr kumimoji="0" lang="en-US" sz="3000" b="0" i="0" u="none" strike="noStrike" kern="1200" cap="none" spc="0" normalizeH="0" baseline="0" noProof="0">
              <a:ln>
                <a:noFill/>
              </a:ln>
              <a:solidFill>
                <a:srgbClr val="000000"/>
              </a:solidFill>
              <a:effectLst/>
              <a:uLnTx/>
              <a:uFillTx/>
              <a:latin typeface="Arial" charset="0"/>
              <a:ea typeface="+mn-ea"/>
              <a:cs typeface="Arial"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They provide guidance related to special circumstances such as medical exemptions and requests for non-standard special documented accommodations.</a:t>
            </a:r>
          </a:p>
        </p:txBody>
      </p:sp>
      <p:pic>
        <p:nvPicPr>
          <p:cNvPr id="3" name="Picture 2">
            <a:hlinkClick r:id="rId4"/>
            <a:extLst>
              <a:ext uri="{FF2B5EF4-FFF2-40B4-BE49-F238E27FC236}">
                <a16:creationId xmlns:a16="http://schemas.microsoft.com/office/drawing/2014/main" id="{E620B51D-8A3F-03C1-7E58-E9361BE76D68}"/>
              </a:ext>
            </a:extLst>
          </p:cNvPr>
          <p:cNvPicPr>
            <a:picLocks noChangeAspect="1"/>
          </p:cNvPicPr>
          <p:nvPr/>
        </p:nvPicPr>
        <p:blipFill>
          <a:blip r:embed="rId5"/>
          <a:stretch>
            <a:fillRect/>
          </a:stretch>
        </p:blipFill>
        <p:spPr>
          <a:xfrm>
            <a:off x="5818536" y="1424668"/>
            <a:ext cx="3170944" cy="4008664"/>
          </a:xfrm>
          <a:prstGeom prst="rect">
            <a:avLst/>
          </a:prstGeom>
          <a:ln w="34925">
            <a:solidFill>
              <a:schemeClr val="tx1"/>
            </a:solidFill>
          </a:ln>
        </p:spPr>
      </p:pic>
      <p:pic>
        <p:nvPicPr>
          <p:cNvPr id="6" name="Graphic 5" descr="Link with solid fill">
            <a:extLst>
              <a:ext uri="{FF2B5EF4-FFF2-40B4-BE49-F238E27FC236}">
                <a16:creationId xmlns:a16="http://schemas.microsoft.com/office/drawing/2014/main" id="{F25ECA1E-DBC8-1C75-B984-439F3E15F0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09164" y="163286"/>
            <a:ext cx="914400" cy="914400"/>
          </a:xfrm>
          <a:prstGeom prst="rect">
            <a:avLst/>
          </a:prstGeom>
        </p:spPr>
      </p:pic>
    </p:spTree>
    <p:extLst>
      <p:ext uri="{BB962C8B-B14F-4D97-AF65-F5344CB8AC3E}">
        <p14:creationId xmlns:p14="http://schemas.microsoft.com/office/powerpoint/2010/main" val="36636392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77446" y="0"/>
            <a:ext cx="7290149" cy="939452"/>
          </a:xfrm>
          <a:noFill/>
        </p:spPr>
        <p:txBody>
          <a:bodyPr>
            <a:noAutofit/>
          </a:bodyPr>
          <a:lstStyle/>
          <a:p>
            <a:pPr algn="ctr"/>
            <a:r>
              <a:rPr lang="en-US" sz="3200" b="1">
                <a:solidFill>
                  <a:schemeClr val="tx1"/>
                </a:solidFill>
                <a:cs typeface="Arial" panose="020B0604020202020204" pitchFamily="34" charset="0"/>
              </a:rPr>
              <a:t>EL/ML Language Supports</a:t>
            </a:r>
          </a:p>
        </p:txBody>
      </p:sp>
      <p:sp>
        <p:nvSpPr>
          <p:cNvPr id="9" name="Rectangle 8">
            <a:extLst>
              <a:ext uri="{FF2B5EF4-FFF2-40B4-BE49-F238E27FC236}">
                <a16:creationId xmlns:a16="http://schemas.microsoft.com/office/drawing/2014/main" id="{52427AAF-F206-47E8-8D77-5F74D4272252}"/>
              </a:ext>
            </a:extLst>
          </p:cNvPr>
          <p:cNvSpPr/>
          <p:nvPr/>
        </p:nvSpPr>
        <p:spPr>
          <a:xfrm>
            <a:off x="4572000" y="1240972"/>
            <a:ext cx="4467656" cy="415498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Examples of English Language Supports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Simplified Test Directions</a:t>
            </a: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(Math and ELA)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Smarter Balanced Translated Test Directions</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(Math and ELA)</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Bilingual Word-to-Word Dictionary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(NGSS only)</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Translated Glossary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(Math)</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Read Aloud (Spanish) </a:t>
            </a:r>
            <a:r>
              <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Math and Science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more information, refer to the </a:t>
            </a:r>
            <a:r>
              <a:rPr kumimoji="0" lang="en-US" sz="16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Assessment Guidelines</a:t>
            </a:r>
            <a:r>
              <a:rPr kumimoji="0" lang="en-US" sz="16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the </a:t>
            </a:r>
            <a:r>
              <a:rPr kumimoji="0" lang="en-US" sz="1600" b="0" i="0" u="none" strike="noStrike" kern="1200" cap="none" spc="0" normalizeH="0" baseline="0" noProof="0">
                <a:ln>
                  <a:noFill/>
                </a:ln>
                <a:solidFill>
                  <a:srgbClr val="000099"/>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Embedded and Non-Embedded Designated Supports for English Learners/Multilingual Learners </a:t>
            </a: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(shown here).</a:t>
            </a:r>
          </a:p>
        </p:txBody>
      </p:sp>
      <p:pic>
        <p:nvPicPr>
          <p:cNvPr id="6" name="Graphic 5" descr="Link with solid fill">
            <a:extLst>
              <a:ext uri="{FF2B5EF4-FFF2-40B4-BE49-F238E27FC236}">
                <a16:creationId xmlns:a16="http://schemas.microsoft.com/office/drawing/2014/main" id="{F25ECA1E-DBC8-1C75-B984-439F3E15F0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96222" y="25052"/>
            <a:ext cx="914400" cy="914400"/>
          </a:xfrm>
          <a:prstGeom prst="rect">
            <a:avLst/>
          </a:prstGeom>
        </p:spPr>
      </p:pic>
      <p:pic>
        <p:nvPicPr>
          <p:cNvPr id="5" name="Picture 4">
            <a:hlinkClick r:id="rId9"/>
            <a:extLst>
              <a:ext uri="{FF2B5EF4-FFF2-40B4-BE49-F238E27FC236}">
                <a16:creationId xmlns:a16="http://schemas.microsoft.com/office/drawing/2014/main" id="{31C8F1B9-372E-4300-49B5-3EAB4EB632B0}"/>
              </a:ext>
            </a:extLst>
          </p:cNvPr>
          <p:cNvPicPr>
            <a:picLocks noChangeAspect="1"/>
          </p:cNvPicPr>
          <p:nvPr/>
        </p:nvPicPr>
        <p:blipFill>
          <a:blip r:embed="rId12"/>
          <a:stretch>
            <a:fillRect/>
          </a:stretch>
        </p:blipFill>
        <p:spPr>
          <a:xfrm>
            <a:off x="220436" y="1111476"/>
            <a:ext cx="4191386" cy="4754880"/>
          </a:xfrm>
          <a:prstGeom prst="rect">
            <a:avLst/>
          </a:prstGeom>
          <a:ln w="34925">
            <a:solidFill>
              <a:schemeClr val="tx1"/>
            </a:solidFill>
          </a:ln>
        </p:spPr>
      </p:pic>
    </p:spTree>
    <p:extLst>
      <p:ext uri="{BB962C8B-B14F-4D97-AF65-F5344CB8AC3E}">
        <p14:creationId xmlns:p14="http://schemas.microsoft.com/office/powerpoint/2010/main" val="1722124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827" y="0"/>
            <a:ext cx="8013683" cy="1047568"/>
          </a:xfrm>
          <a:noFill/>
        </p:spPr>
        <p:txBody>
          <a:bodyPr anchor="ctr">
            <a:normAutofit fontScale="90000"/>
          </a:bodyPr>
          <a:lstStyle/>
          <a:p>
            <a:pPr algn="ctr"/>
            <a:r>
              <a:rPr lang="en-US" sz="3600" b="1">
                <a:solidFill>
                  <a:schemeClr val="tx1"/>
                </a:solidFill>
              </a:rPr>
              <a:t>Provide Students with Opportunities to Practice</a:t>
            </a:r>
          </a:p>
        </p:txBody>
      </p:sp>
      <p:sp>
        <p:nvSpPr>
          <p:cNvPr id="3" name="Text Placeholder 2"/>
          <p:cNvSpPr>
            <a:spLocks noGrp="1"/>
          </p:cNvSpPr>
          <p:nvPr>
            <p:ph type="body" idx="1"/>
          </p:nvPr>
        </p:nvSpPr>
        <p:spPr>
          <a:xfrm>
            <a:off x="1520190" y="1047568"/>
            <a:ext cx="7132320" cy="4188701"/>
          </a:xfrm>
        </p:spPr>
        <p:txBody>
          <a:bodyPr>
            <a:normAutofit/>
          </a:bodyPr>
          <a:lstStyle/>
          <a:p>
            <a:r>
              <a:rPr lang="en-US" sz="2300">
                <a:solidFill>
                  <a:schemeClr val="tx1"/>
                </a:solidFill>
                <a:latin typeface="Arial" panose="020B0604020202020204" pitchFamily="34" charset="0"/>
                <a:cs typeface="Arial" panose="020B0604020202020204" pitchFamily="34" charset="0"/>
              </a:rPr>
              <a:t>Administer </a:t>
            </a:r>
            <a:r>
              <a:rPr lang="en-US" sz="2300">
                <a:solidFill>
                  <a:srgbClr val="0000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Practice Tests </a:t>
            </a:r>
            <a:r>
              <a:rPr lang="en-US" sz="2300">
                <a:solidFill>
                  <a:schemeClr val="tx1"/>
                </a:solidFill>
                <a:latin typeface="Arial" panose="020B0604020202020204" pitchFamily="34" charset="0"/>
                <a:cs typeface="Arial" panose="020B0604020202020204" pitchFamily="34" charset="0"/>
              </a:rPr>
              <a:t>to allow students to become familiar with online test platform, item format, universal tools, and practice with designated supports and accommodations (if applicable).</a:t>
            </a:r>
          </a:p>
        </p:txBody>
      </p:sp>
      <p:pic>
        <p:nvPicPr>
          <p:cNvPr id="4" name="Picture 3" descr="Image of User Sign In Page that displays a text box for the user to type their first name and ten-digit state ID." title="Image: User Sign In Page"/>
          <p:cNvPicPr>
            <a:picLocks noChangeAspect="1"/>
          </p:cNvPicPr>
          <p:nvPr/>
        </p:nvPicPr>
        <p:blipFill>
          <a:blip r:embed="rId4"/>
          <a:stretch>
            <a:fillRect/>
          </a:stretch>
        </p:blipFill>
        <p:spPr>
          <a:xfrm>
            <a:off x="4792919" y="2780395"/>
            <a:ext cx="3321173" cy="3169348"/>
          </a:xfrm>
          <a:prstGeom prst="rect">
            <a:avLst/>
          </a:prstGeom>
          <a:ln>
            <a:solidFill>
              <a:schemeClr val="tx1"/>
            </a:solidFill>
          </a:ln>
        </p:spPr>
      </p:pic>
      <p:pic>
        <p:nvPicPr>
          <p:cNvPr id="5" name="Picture 4" descr="Image of the Practice and Training Test icon that users access via the Connecticut Comprehensive Assessment Program Portal to take a practice test." title="Image: Practice and Training Tests"/>
          <p:cNvPicPr>
            <a:picLocks noChangeAspect="1"/>
          </p:cNvPicPr>
          <p:nvPr/>
        </p:nvPicPr>
        <p:blipFill>
          <a:blip r:embed="rId5"/>
          <a:stretch>
            <a:fillRect/>
          </a:stretch>
        </p:blipFill>
        <p:spPr>
          <a:xfrm>
            <a:off x="1146087" y="2780779"/>
            <a:ext cx="3129395" cy="3179597"/>
          </a:xfrm>
          <a:prstGeom prst="rect">
            <a:avLst/>
          </a:prstGeom>
          <a:ln>
            <a:solidFill>
              <a:schemeClr val="tx1"/>
            </a:solidFill>
          </a:ln>
        </p:spPr>
      </p:pic>
    </p:spTree>
    <p:extLst>
      <p:ext uri="{BB962C8B-B14F-4D97-AF65-F5344CB8AC3E}">
        <p14:creationId xmlns:p14="http://schemas.microsoft.com/office/powerpoint/2010/main" val="8458290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088" y="0"/>
            <a:ext cx="8048441" cy="1127578"/>
          </a:xfrm>
          <a:noFill/>
        </p:spPr>
        <p:txBody>
          <a:bodyPr anchor="ctr">
            <a:normAutofit/>
          </a:bodyPr>
          <a:lstStyle/>
          <a:p>
            <a:pPr algn="ctr"/>
            <a:r>
              <a:rPr lang="en-US" sz="3200" b="1">
                <a:solidFill>
                  <a:schemeClr val="tx1"/>
                </a:solidFill>
              </a:rPr>
              <a:t>Provide Students with Opportunities to Practice</a:t>
            </a:r>
          </a:p>
        </p:txBody>
      </p:sp>
      <p:sp>
        <p:nvSpPr>
          <p:cNvPr id="3" name="Text Placeholder 2"/>
          <p:cNvSpPr>
            <a:spLocks noGrp="1"/>
          </p:cNvSpPr>
          <p:nvPr>
            <p:ph type="body" idx="1"/>
          </p:nvPr>
        </p:nvSpPr>
        <p:spPr>
          <a:xfrm>
            <a:off x="1853852" y="1214577"/>
            <a:ext cx="6661498" cy="4188701"/>
          </a:xfrm>
        </p:spPr>
        <p:txBody>
          <a:bodyPr>
            <a:normAutofit/>
          </a:bodyPr>
          <a:lstStyle/>
          <a:p>
            <a:r>
              <a:rPr lang="en-US" sz="2400">
                <a:solidFill>
                  <a:schemeClr val="tx1"/>
                </a:solidFill>
                <a:latin typeface="Arial" panose="020B0604020202020204" pitchFamily="34" charset="0"/>
                <a:cs typeface="Arial" panose="020B0604020202020204" pitchFamily="34" charset="0"/>
              </a:rPr>
              <a:t>Additional resources are available on the Smarter Balanced website. </a:t>
            </a:r>
          </a:p>
        </p:txBody>
      </p:sp>
      <p:pic>
        <p:nvPicPr>
          <p:cNvPr id="7" name="Picture 6">
            <a:hlinkClick r:id="rId3"/>
            <a:extLst>
              <a:ext uri="{FF2B5EF4-FFF2-40B4-BE49-F238E27FC236}">
                <a16:creationId xmlns:a16="http://schemas.microsoft.com/office/drawing/2014/main" id="{D7D7A935-7BE0-657B-4010-C039B53CEA47}"/>
              </a:ext>
            </a:extLst>
          </p:cNvPr>
          <p:cNvPicPr>
            <a:picLocks noChangeAspect="1"/>
          </p:cNvPicPr>
          <p:nvPr/>
        </p:nvPicPr>
        <p:blipFill>
          <a:blip r:embed="rId4"/>
          <a:stretch>
            <a:fillRect/>
          </a:stretch>
        </p:blipFill>
        <p:spPr>
          <a:xfrm>
            <a:off x="628650" y="2390769"/>
            <a:ext cx="8183880" cy="3331335"/>
          </a:xfrm>
          <a:prstGeom prst="rect">
            <a:avLst/>
          </a:prstGeom>
          <a:ln w="34925">
            <a:solidFill>
              <a:schemeClr val="tx1"/>
            </a:solidFill>
          </a:ln>
        </p:spPr>
      </p:pic>
      <p:sp>
        <p:nvSpPr>
          <p:cNvPr id="11" name="TextBox 10">
            <a:extLst>
              <a:ext uri="{FF2B5EF4-FFF2-40B4-BE49-F238E27FC236}">
                <a16:creationId xmlns:a16="http://schemas.microsoft.com/office/drawing/2014/main" id="{C6933204-CB52-75D9-B8FA-C27F35966B49}"/>
              </a:ext>
            </a:extLst>
          </p:cNvPr>
          <p:cNvSpPr txBox="1"/>
          <p:nvPr/>
        </p:nvSpPr>
        <p:spPr>
          <a:xfrm>
            <a:off x="1528763" y="5809103"/>
            <a:ext cx="7283767" cy="64633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hlinkClick r:id="rId3"/>
              </a:rPr>
              <a:t>https://smarterbalanced.org/our-system/students-and-families/samples/</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9903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4082"/>
            <a:ext cx="8141918" cy="1039660"/>
          </a:xfrm>
          <a:noFill/>
        </p:spPr>
        <p:txBody>
          <a:bodyPr anchor="ctr">
            <a:normAutofit/>
          </a:bodyPr>
          <a:lstStyle/>
          <a:p>
            <a:pPr algn="ctr"/>
            <a:r>
              <a:rPr lang="en-US" sz="3200" b="1">
                <a:solidFill>
                  <a:schemeClr val="tx1"/>
                </a:solidFill>
              </a:rPr>
              <a:t>Accommodation Reminders</a:t>
            </a:r>
          </a:p>
        </p:txBody>
      </p:sp>
      <p:pic>
        <p:nvPicPr>
          <p:cNvPr id="5" name="Picture 4">
            <a:extLst>
              <a:ext uri="{FF2B5EF4-FFF2-40B4-BE49-F238E27FC236}">
                <a16:creationId xmlns:a16="http://schemas.microsoft.com/office/drawing/2014/main" id="{414B5B19-9BFE-32FF-88ED-173EF0BA8195}"/>
              </a:ext>
            </a:extLst>
          </p:cNvPr>
          <p:cNvPicPr>
            <a:picLocks noChangeAspect="1"/>
          </p:cNvPicPr>
          <p:nvPr/>
        </p:nvPicPr>
        <p:blipFill>
          <a:blip r:embed="rId3"/>
          <a:stretch>
            <a:fillRect/>
          </a:stretch>
        </p:blipFill>
        <p:spPr>
          <a:xfrm>
            <a:off x="2600106" y="1788089"/>
            <a:ext cx="3943788" cy="2896644"/>
          </a:xfrm>
          <a:prstGeom prst="rect">
            <a:avLst/>
          </a:prstGeom>
        </p:spPr>
      </p:pic>
    </p:spTree>
    <p:extLst>
      <p:ext uri="{BB962C8B-B14F-4D97-AF65-F5344CB8AC3E}">
        <p14:creationId xmlns:p14="http://schemas.microsoft.com/office/powerpoint/2010/main" val="33646187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8926"/>
            <a:ext cx="7999924" cy="1108939"/>
          </a:xfrm>
          <a:noFill/>
        </p:spPr>
        <p:txBody>
          <a:bodyPr>
            <a:noAutofit/>
          </a:bodyPr>
          <a:lstStyle/>
          <a:p>
            <a:pPr algn="ctr"/>
            <a:r>
              <a:rPr lang="en-US" sz="3200" b="1">
                <a:ln w="0"/>
                <a:solidFill>
                  <a:schemeClr val="tx1"/>
                </a:solidFill>
              </a:rPr>
              <a:t>Desmos Reminders: Math Segment 1 and Performance Tasks (Grades 6-8) &amp; NGSS</a:t>
            </a:r>
            <a:endParaRPr lang="en-US" sz="3200">
              <a:solidFill>
                <a:schemeClr val="tx1"/>
              </a:solidFill>
            </a:endParaRPr>
          </a:p>
        </p:txBody>
      </p:sp>
      <p:sp>
        <p:nvSpPr>
          <p:cNvPr id="10" name="Content Placeholder 9"/>
          <p:cNvSpPr>
            <a:spLocks noGrp="1"/>
          </p:cNvSpPr>
          <p:nvPr>
            <p:ph sz="half" idx="1"/>
          </p:nvPr>
        </p:nvSpPr>
        <p:spPr>
          <a:xfrm>
            <a:off x="271114" y="250135"/>
            <a:ext cx="4138246" cy="5120640"/>
          </a:xfrm>
        </p:spPr>
        <p:txBody>
          <a:bodyPr anchor="t">
            <a:noAutofit/>
          </a:bodyPr>
          <a:lstStyle/>
          <a:p>
            <a:pPr marL="0" indent="0">
              <a:lnSpc>
                <a:spcPct val="100000"/>
              </a:lnSpc>
              <a:spcBef>
                <a:spcPts val="0"/>
              </a:spcBef>
              <a:spcAft>
                <a:spcPts val="600"/>
              </a:spcAft>
              <a:buNone/>
            </a:pPr>
            <a:r>
              <a:rPr lang="en-US" sz="1800" b="1">
                <a:latin typeface="Arial" panose="020B0604020202020204" pitchFamily="34" charset="0"/>
                <a:cs typeface="Arial" panose="020B0604020202020204" pitchFamily="34" charset="0"/>
              </a:rPr>
              <a:t>On the Assessments:</a:t>
            </a:r>
            <a:endParaRPr lang="en-US" sz="180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Practice sample assessment items with the Desmos Calculators on the </a:t>
            </a:r>
            <a:r>
              <a:rPr lang="en-US" sz="1800" u="sng">
                <a:latin typeface="Arial" panose="020B0604020202020204" pitchFamily="34" charset="0"/>
                <a:cs typeface="Arial" panose="020B0604020202020204" pitchFamily="34" charset="0"/>
                <a:hlinkClick r:id="rId3"/>
              </a:rPr>
              <a:t>Smarter Balanced Sample Items Website</a:t>
            </a:r>
            <a:r>
              <a:rPr lang="en-US" sz="1800">
                <a:latin typeface="Arial" panose="020B0604020202020204" pitchFamily="34" charset="0"/>
                <a:cs typeface="Arial" panose="020B0604020202020204" pitchFamily="34" charset="0"/>
              </a:rPr>
              <a:t>.</a:t>
            </a: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To help students and teachers </a:t>
            </a:r>
            <a:r>
              <a:rPr lang="en-US" sz="1800" u="sng">
                <a:latin typeface="Arial" panose="020B0604020202020204" pitchFamily="34" charset="0"/>
                <a:cs typeface="Arial" panose="020B0604020202020204" pitchFamily="34" charset="0"/>
                <a:hlinkClick r:id="rId4"/>
              </a:rPr>
              <a:t>prepare for assessments</a:t>
            </a:r>
            <a:r>
              <a:rPr lang="en-US" sz="1800">
                <a:latin typeface="Arial" panose="020B0604020202020204" pitchFamily="34" charset="0"/>
                <a:cs typeface="Arial" panose="020B0604020202020204" pitchFamily="34" charset="0"/>
              </a:rPr>
              <a:t>—and to support delivery of tests and quizzes in classrooms—Desmos developed a suite of "Test Mode" apps that match the configuration that students will encounter on test day.</a:t>
            </a:r>
            <a:endParaRPr lang="en-US" sz="1800" b="1">
              <a:solidFill>
                <a:srgbClr val="3333CC"/>
              </a:solidFill>
              <a:latin typeface="Arial" panose="020B0604020202020204" pitchFamily="34" charset="0"/>
              <a:cs typeface="Arial" panose="020B0604020202020204" pitchFamily="34" charset="0"/>
            </a:endParaRPr>
          </a:p>
        </p:txBody>
      </p:sp>
      <p:sp>
        <p:nvSpPr>
          <p:cNvPr id="9" name="Content Placeholder 8"/>
          <p:cNvSpPr>
            <a:spLocks noGrp="1"/>
          </p:cNvSpPr>
          <p:nvPr>
            <p:ph sz="half" idx="2"/>
          </p:nvPr>
        </p:nvSpPr>
        <p:spPr>
          <a:xfrm>
            <a:off x="4734641" y="250135"/>
            <a:ext cx="4051290" cy="5120640"/>
          </a:xfrm>
        </p:spPr>
        <p:txBody>
          <a:bodyPr anchor="t">
            <a:noAutofit/>
          </a:bodyPr>
          <a:lstStyle/>
          <a:p>
            <a:pPr marL="0" indent="0">
              <a:lnSpc>
                <a:spcPct val="120000"/>
              </a:lnSpc>
              <a:spcBef>
                <a:spcPts val="0"/>
              </a:spcBef>
              <a:spcAft>
                <a:spcPts val="600"/>
              </a:spcAft>
              <a:buNone/>
            </a:pPr>
            <a:r>
              <a:rPr lang="en-US" sz="1800" b="1">
                <a:latin typeface="Arial" panose="020B0604020202020204" pitchFamily="34" charset="0"/>
                <a:cs typeface="Arial" panose="020B0604020202020204" pitchFamily="34" charset="0"/>
              </a:rPr>
              <a:t>In the Classroom:</a:t>
            </a:r>
            <a:endParaRPr lang="en-US" sz="180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Teach, learn, and explore mathematical concepts.</a:t>
            </a: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Learn how the calculator supports students on the assessment with the </a:t>
            </a:r>
            <a:r>
              <a:rPr lang="en-US" sz="1800" u="sng">
                <a:latin typeface="Arial" panose="020B0604020202020204" pitchFamily="34" charset="0"/>
                <a:cs typeface="Arial" panose="020B0604020202020204" pitchFamily="34" charset="0"/>
                <a:hlinkClick r:id="rId5"/>
              </a:rPr>
              <a:t>Tools for Teachers’ Accessibility Strategy: Calculator</a:t>
            </a:r>
            <a:endParaRPr lang="en-US" sz="1800">
              <a:latin typeface="Arial" panose="020B0604020202020204" pitchFamily="34" charset="0"/>
              <a:cs typeface="Arial" panose="020B0604020202020204" pitchFamily="34" charset="0"/>
            </a:endParaRP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Create graphs to download, print, emboss in braille, or share electronically.</a:t>
            </a:r>
          </a:p>
          <a:p>
            <a:pPr>
              <a:lnSpc>
                <a:spcPct val="100000"/>
              </a:lnSpc>
              <a:spcBef>
                <a:spcPts val="0"/>
              </a:spcBef>
              <a:spcAft>
                <a:spcPts val="600"/>
              </a:spcAft>
            </a:pPr>
            <a:r>
              <a:rPr lang="en-US" sz="1800">
                <a:latin typeface="Arial" panose="020B0604020202020204" pitchFamily="34" charset="0"/>
                <a:cs typeface="Arial" panose="020B0604020202020204" pitchFamily="34" charset="0"/>
              </a:rPr>
              <a:t>Desmos has assembled a collection of </a:t>
            </a:r>
            <a:r>
              <a:rPr lang="en-US" sz="1800" u="sng">
                <a:latin typeface="Arial" panose="020B0604020202020204" pitchFamily="34" charset="0"/>
                <a:cs typeface="Arial" panose="020B0604020202020204" pitchFamily="34" charset="0"/>
                <a:hlinkClick r:id="rId6"/>
              </a:rPr>
              <a:t>unique and engaging digital activities teachers can use with students.</a:t>
            </a:r>
            <a:endParaRPr lang="en-US" sz="1800">
              <a:latin typeface="Arial" panose="020B0604020202020204" pitchFamily="34" charset="0"/>
              <a:cs typeface="Arial" panose="020B0604020202020204" pitchFamily="34" charset="0"/>
            </a:endParaRPr>
          </a:p>
          <a:p>
            <a:pPr marL="0" indent="0">
              <a:buNone/>
            </a:pPr>
            <a:endParaRPr lang="en-US" sz="1600">
              <a:latin typeface="Arial" panose="020B0604020202020204" pitchFamily="34" charset="0"/>
              <a:cs typeface="Arial" panose="020B0604020202020204" pitchFamily="34" charset="0"/>
            </a:endParaRPr>
          </a:p>
        </p:txBody>
      </p:sp>
      <p:pic>
        <p:nvPicPr>
          <p:cNvPr id="11" name="Picture 10" descr="This is an image of the Desmos Scientific Calculator used on Smarter Balanced assessments in Grades 7-8. It offers the ability to generate calculations for basic trigonometry, roots, fractions, exponents, and more." title="Image of Desmos"/>
          <p:cNvPicPr>
            <a:picLocks noChangeAspect="1"/>
          </p:cNvPicPr>
          <p:nvPr/>
        </p:nvPicPr>
        <p:blipFill>
          <a:blip r:embed="rId7"/>
          <a:stretch>
            <a:fillRect/>
          </a:stretch>
        </p:blipFill>
        <p:spPr>
          <a:xfrm>
            <a:off x="1628382" y="3782860"/>
            <a:ext cx="2584076" cy="1716066"/>
          </a:xfrm>
          <a:prstGeom prst="rect">
            <a:avLst/>
          </a:prstGeom>
          <a:ln w="28575">
            <a:solidFill>
              <a:schemeClr val="tx1"/>
            </a:solidFill>
          </a:ln>
        </p:spPr>
      </p:pic>
    </p:spTree>
    <p:extLst>
      <p:ext uri="{BB962C8B-B14F-4D97-AF65-F5344CB8AC3E}">
        <p14:creationId xmlns:p14="http://schemas.microsoft.com/office/powerpoint/2010/main" val="25497309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468" y="482758"/>
            <a:ext cx="6861581" cy="1040445"/>
          </a:xfrm>
          <a:noFill/>
        </p:spPr>
        <p:txBody>
          <a:bodyPr>
            <a:noAutofit/>
          </a:bodyPr>
          <a:lstStyle/>
          <a:p>
            <a:r>
              <a:rPr lang="en-US" sz="3200" b="1">
                <a:ln w="0"/>
                <a:solidFill>
                  <a:schemeClr val="tx1"/>
                </a:solidFill>
              </a:rPr>
              <a:t>Text-to-Speech of Items</a:t>
            </a:r>
            <a:endParaRPr lang="en-US" sz="3200">
              <a:solidFill>
                <a:schemeClr val="tx1"/>
              </a:solidFill>
            </a:endParaRPr>
          </a:p>
        </p:txBody>
      </p:sp>
      <p:sp>
        <p:nvSpPr>
          <p:cNvPr id="5" name="Content Placeholder 4"/>
          <p:cNvSpPr>
            <a:spLocks noGrp="1"/>
          </p:cNvSpPr>
          <p:nvPr>
            <p:ph type="subTitle" idx="1"/>
          </p:nvPr>
        </p:nvSpPr>
        <p:spPr>
          <a:xfrm>
            <a:off x="140468" y="5008601"/>
            <a:ext cx="6648638" cy="1154203"/>
          </a:xfrm>
        </p:spPr>
        <p:txBody>
          <a:bodyPr>
            <a:noAutofit/>
          </a:bodyPr>
          <a:lstStyle/>
          <a:p>
            <a:pPr marL="0" indent="0">
              <a:buNone/>
            </a:pPr>
            <a:r>
              <a:rPr lang="en-US" sz="2400">
                <a:latin typeface="Arial" panose="020B0604020202020204" pitchFamily="34" charset="0"/>
                <a:cs typeface="Arial" panose="020B0604020202020204" pitchFamily="34" charset="0"/>
              </a:rPr>
              <a:t>Text-to-Speech of </a:t>
            </a:r>
            <a:r>
              <a:rPr lang="en-US" sz="2400" b="1">
                <a:latin typeface="Arial" panose="020B0604020202020204" pitchFamily="34" charset="0"/>
                <a:cs typeface="Arial" panose="020B0604020202020204" pitchFamily="34" charset="0"/>
              </a:rPr>
              <a:t>items</a:t>
            </a:r>
            <a:r>
              <a:rPr lang="en-US" sz="2400">
                <a:latin typeface="Arial" panose="020B0604020202020204" pitchFamily="34" charset="0"/>
                <a:cs typeface="Arial" panose="020B0604020202020204" pitchFamily="34" charset="0"/>
              </a:rPr>
              <a:t> is considered a </a:t>
            </a:r>
            <a:r>
              <a:rPr lang="en-US" sz="2400">
                <a:solidFill>
                  <a:srgbClr val="3333CC"/>
                </a:solidFill>
                <a:latin typeface="Arial" panose="020B0604020202020204" pitchFamily="34" charset="0"/>
                <a:cs typeface="Arial" panose="020B0604020202020204" pitchFamily="34" charset="0"/>
              </a:rPr>
              <a:t>designated support</a:t>
            </a:r>
            <a:r>
              <a:rPr lang="en-US" sz="2400">
                <a:latin typeface="Arial" panose="020B0604020202020204" pitchFamily="34" charset="0"/>
                <a:cs typeface="Arial" panose="020B0604020202020204" pitchFamily="34" charset="0"/>
              </a:rPr>
              <a:t>. It is available in ELA, Math, and Science.</a:t>
            </a:r>
          </a:p>
        </p:txBody>
      </p:sp>
      <p:pic>
        <p:nvPicPr>
          <p:cNvPr id="3" name="Picture 2" descr="This image shows the student dashboard in TIDE with the text-to-speech designated supports set for an ELA and math test." title="Image: Text-to-Speech Reminders"/>
          <p:cNvPicPr>
            <a:picLocks noChangeAspect="1"/>
          </p:cNvPicPr>
          <p:nvPr/>
        </p:nvPicPr>
        <p:blipFill>
          <a:blip r:embed="rId3"/>
          <a:stretch>
            <a:fillRect/>
          </a:stretch>
        </p:blipFill>
        <p:spPr>
          <a:xfrm>
            <a:off x="140468" y="1523203"/>
            <a:ext cx="8139164" cy="3359354"/>
          </a:xfrm>
          <a:prstGeom prst="rect">
            <a:avLst/>
          </a:prstGeom>
        </p:spPr>
      </p:pic>
      <p:pic>
        <p:nvPicPr>
          <p:cNvPr id="7" name="Picture 6"/>
          <p:cNvPicPr>
            <a:picLocks noChangeAspect="1"/>
          </p:cNvPicPr>
          <p:nvPr/>
        </p:nvPicPr>
        <p:blipFill>
          <a:blip r:embed="rId4"/>
          <a:stretch>
            <a:fillRect/>
          </a:stretch>
        </p:blipFill>
        <p:spPr>
          <a:xfrm>
            <a:off x="7164889" y="5052443"/>
            <a:ext cx="964503" cy="850286"/>
          </a:xfrm>
          <a:prstGeom prst="rect">
            <a:avLst/>
          </a:prstGeom>
        </p:spPr>
      </p:pic>
    </p:spTree>
    <p:extLst>
      <p:ext uri="{BB962C8B-B14F-4D97-AF65-F5344CB8AC3E}">
        <p14:creationId xmlns:p14="http://schemas.microsoft.com/office/powerpoint/2010/main" val="711918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5468"/>
            <a:ext cx="8116867" cy="1127343"/>
          </a:xfrm>
          <a:noFill/>
        </p:spPr>
        <p:txBody>
          <a:bodyPr>
            <a:normAutofit/>
          </a:bodyPr>
          <a:lstStyle/>
          <a:p>
            <a:pPr algn="ctr"/>
            <a:r>
              <a:rPr lang="en-US" sz="3200" b="1">
                <a:ln w="0"/>
                <a:solidFill>
                  <a:schemeClr val="tx1"/>
                </a:solidFill>
              </a:rPr>
              <a:t>Text-to-Speech in Spanish with Math Stacked and/or Science Spanish Toggle</a:t>
            </a:r>
            <a:endParaRPr lang="en-US" sz="3200">
              <a:solidFill>
                <a:schemeClr val="tx1"/>
              </a:solidFill>
            </a:endParaRPr>
          </a:p>
        </p:txBody>
      </p:sp>
      <p:sp>
        <p:nvSpPr>
          <p:cNvPr id="5" name="Content Placeholder 4"/>
          <p:cNvSpPr>
            <a:spLocks noGrp="1"/>
          </p:cNvSpPr>
          <p:nvPr>
            <p:ph idx="4294967295"/>
          </p:nvPr>
        </p:nvSpPr>
        <p:spPr>
          <a:xfrm>
            <a:off x="681027" y="1563839"/>
            <a:ext cx="7435839" cy="1739900"/>
          </a:xfrm>
        </p:spPr>
        <p:txBody>
          <a:bodyPr>
            <a:noAutofit/>
          </a:bodyPr>
          <a:lstStyle/>
          <a:p>
            <a:pPr marL="0" indent="0">
              <a:buNone/>
            </a:pPr>
            <a:r>
              <a:rPr lang="en-US" sz="2500">
                <a:latin typeface="Arial" panose="020B0604020202020204" pitchFamily="34" charset="0"/>
                <a:cs typeface="Arial" panose="020B0604020202020204" pitchFamily="34" charset="0"/>
              </a:rPr>
              <a:t>Text-to-Speech in Spanish is available on the NGSS assessment. For eligible students, set Text-to-Speech to </a:t>
            </a:r>
            <a:r>
              <a:rPr lang="en-US" sz="2500">
                <a:solidFill>
                  <a:srgbClr val="3333CC"/>
                </a:solidFill>
                <a:latin typeface="Arial" panose="020B0604020202020204" pitchFamily="34" charset="0"/>
                <a:cs typeface="Arial" panose="020B0604020202020204" pitchFamily="34" charset="0"/>
              </a:rPr>
              <a:t>Stimuli &amp; Items </a:t>
            </a:r>
            <a:r>
              <a:rPr lang="en-US" sz="2500">
                <a:latin typeface="Arial" panose="020B0604020202020204" pitchFamily="34" charset="0"/>
                <a:cs typeface="Arial" panose="020B0604020202020204" pitchFamily="34" charset="0"/>
              </a:rPr>
              <a:t>for Science and set presentation to </a:t>
            </a:r>
            <a:r>
              <a:rPr lang="en-US" sz="2500">
                <a:solidFill>
                  <a:srgbClr val="3333CC"/>
                </a:solidFill>
                <a:latin typeface="Arial" panose="020B0604020202020204" pitchFamily="34" charset="0"/>
                <a:cs typeface="Arial" panose="020B0604020202020204" pitchFamily="34" charset="0"/>
              </a:rPr>
              <a:t>Spanish Toggle</a:t>
            </a:r>
            <a:r>
              <a:rPr lang="en-US" sz="2500">
                <a:latin typeface="Arial" panose="020B0604020202020204" pitchFamily="34" charset="0"/>
                <a:cs typeface="Arial" panose="020B0604020202020204" pitchFamily="34" charset="0"/>
              </a:rPr>
              <a:t>.</a:t>
            </a:r>
          </a:p>
          <a:p>
            <a:endParaRPr lang="en-US" sz="250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681028" y="3033734"/>
            <a:ext cx="7435838" cy="3316861"/>
          </a:xfrm>
          <a:prstGeom prst="rect">
            <a:avLst/>
          </a:prstGeom>
          <a:ln w="28575">
            <a:solidFill>
              <a:schemeClr val="tx1"/>
            </a:solidFill>
          </a:ln>
        </p:spPr>
      </p:pic>
    </p:spTree>
    <p:extLst>
      <p:ext uri="{BB962C8B-B14F-4D97-AF65-F5344CB8AC3E}">
        <p14:creationId xmlns:p14="http://schemas.microsoft.com/office/powerpoint/2010/main" val="20762181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b="1">
                <a:ln w="0"/>
                <a:solidFill>
                  <a:schemeClr val="tx1"/>
                </a:solidFill>
              </a:rPr>
              <a:t>Text-to-Speech of Reading Passages</a:t>
            </a:r>
            <a:endParaRPr lang="en-US" sz="3200">
              <a:solidFill>
                <a:schemeClr val="tx1"/>
              </a:solidFill>
            </a:endParaRPr>
          </a:p>
        </p:txBody>
      </p:sp>
      <p:sp>
        <p:nvSpPr>
          <p:cNvPr id="5" name="Content Placeholder 4"/>
          <p:cNvSpPr>
            <a:spLocks noGrp="1"/>
          </p:cNvSpPr>
          <p:nvPr>
            <p:ph idx="1"/>
          </p:nvPr>
        </p:nvSpPr>
        <p:spPr>
          <a:xfrm>
            <a:off x="2851847" y="479121"/>
            <a:ext cx="5924890" cy="5120640"/>
          </a:xfrm>
        </p:spPr>
        <p:txBody>
          <a:bodyPr anchor="t">
            <a:noAutofit/>
          </a:bodyPr>
          <a:lstStyle/>
          <a:p>
            <a:pPr marL="0" indent="0">
              <a:buNone/>
            </a:pPr>
            <a:r>
              <a:rPr lang="en-US" sz="2400">
                <a:latin typeface="Arial"/>
                <a:cs typeface="Arial"/>
              </a:rPr>
              <a:t>Text-to-Speech of ELA Reading Passages is considered an </a:t>
            </a:r>
            <a:r>
              <a:rPr lang="en-US" sz="2400">
                <a:solidFill>
                  <a:srgbClr val="3333CC"/>
                </a:solidFill>
                <a:latin typeface="Arial"/>
                <a:cs typeface="Arial"/>
              </a:rPr>
              <a:t>accommodation</a:t>
            </a:r>
            <a:r>
              <a:rPr lang="en-US" sz="2400">
                <a:latin typeface="Arial"/>
                <a:cs typeface="Arial"/>
              </a:rPr>
              <a:t> for students who are visually impaired or have a print disability. Refer to the </a:t>
            </a:r>
            <a:r>
              <a:rPr lang="en-US" sz="2400">
                <a:solidFill>
                  <a:srgbClr val="000099"/>
                </a:solidFill>
                <a:latin typeface="Arial"/>
                <a:cs typeface="Arial"/>
                <a:hlinkClick r:id="rId3">
                  <a:extLst>
                    <a:ext uri="{A12FA001-AC4F-418D-AE19-62706E023703}">
                      <ahyp:hlinkClr xmlns:ahyp="http://schemas.microsoft.com/office/drawing/2018/hyperlinkcolor" val="tx"/>
                    </a:ext>
                  </a:extLst>
                </a:hlinkClick>
              </a:rPr>
              <a:t>Decision Guidelines for Text-to-Speech</a:t>
            </a:r>
            <a:r>
              <a:rPr lang="en-US" sz="2400">
                <a:solidFill>
                  <a:srgbClr val="000099"/>
                </a:solidFill>
                <a:latin typeface="Arial"/>
                <a:cs typeface="Arial"/>
                <a:hlinkClick r:id="rId3"/>
              </a:rPr>
              <a:t> </a:t>
            </a:r>
            <a:r>
              <a:rPr lang="en-US" sz="2400">
                <a:latin typeface="Arial"/>
                <a:cs typeface="Arial"/>
              </a:rPr>
              <a:t>to determine eligibility.</a:t>
            </a:r>
          </a:p>
          <a:p>
            <a:pPr marL="0" indent="0">
              <a:buNone/>
            </a:pPr>
            <a:r>
              <a:rPr lang="en-US" sz="2400">
                <a:latin typeface="Arial"/>
                <a:cs typeface="Arial"/>
              </a:rPr>
              <a:t>To activate, set Text-to-Speech to </a:t>
            </a:r>
            <a:r>
              <a:rPr lang="en-US" sz="2400">
                <a:solidFill>
                  <a:srgbClr val="3333CC"/>
                </a:solidFill>
                <a:latin typeface="Arial"/>
                <a:cs typeface="Arial"/>
              </a:rPr>
              <a:t>Passages &amp; Items </a:t>
            </a:r>
            <a:r>
              <a:rPr lang="en-US" sz="2400">
                <a:latin typeface="Arial"/>
                <a:cs typeface="Arial"/>
              </a:rPr>
              <a:t>for ELA.</a:t>
            </a:r>
          </a:p>
        </p:txBody>
      </p:sp>
      <p:pic>
        <p:nvPicPr>
          <p:cNvPr id="4" name="Picture 3"/>
          <p:cNvPicPr>
            <a:picLocks noChangeAspect="1"/>
          </p:cNvPicPr>
          <p:nvPr/>
        </p:nvPicPr>
        <p:blipFill>
          <a:blip r:embed="rId4"/>
          <a:stretch>
            <a:fillRect/>
          </a:stretch>
        </p:blipFill>
        <p:spPr>
          <a:xfrm>
            <a:off x="2851847" y="3458201"/>
            <a:ext cx="5189863" cy="3111163"/>
          </a:xfrm>
          <a:prstGeom prst="rect">
            <a:avLst/>
          </a:prstGeom>
          <a:ln w="28575">
            <a:solidFill>
              <a:schemeClr val="tx1"/>
            </a:solidFill>
          </a:ln>
        </p:spPr>
      </p:pic>
    </p:spTree>
    <p:extLst>
      <p:ext uri="{BB962C8B-B14F-4D97-AF65-F5344CB8AC3E}">
        <p14:creationId xmlns:p14="http://schemas.microsoft.com/office/powerpoint/2010/main" val="43627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22ED02E-1F36-4B18-9E52-863E67B0339C}"/>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0AD6CC-E002-4E3B-94A1-B159D3FAB6C7}"/>
              </a:ext>
            </a:extLst>
          </p:cNvPr>
          <p:cNvSpPr>
            <a:spLocks noGrp="1"/>
          </p:cNvSpPr>
          <p:nvPr>
            <p:ph type="title"/>
          </p:nvPr>
        </p:nvSpPr>
        <p:spPr>
          <a:xfrm>
            <a:off x="370695" y="2503714"/>
            <a:ext cx="2081191" cy="2671142"/>
          </a:xfrm>
        </p:spPr>
        <p:txBody>
          <a:bodyPr>
            <a:normAutofit/>
          </a:bodyPr>
          <a:lstStyle/>
          <a:p>
            <a:r>
              <a:rPr lang="en-US" sz="3200" b="1">
                <a:ln w="0"/>
                <a:solidFill>
                  <a:schemeClr val="tx1"/>
                </a:solidFill>
                <a:latin typeface="Arial" panose="020B0604020202020204" pitchFamily="34" charset="0"/>
                <a:cs typeface="Arial" panose="020B0604020202020204" pitchFamily="34" charset="0"/>
              </a:rPr>
              <a:t>What remains the same in 2023?</a:t>
            </a:r>
            <a:endParaRPr lang="en-US" sz="320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9405CA-B98F-4388-AA97-E6BE20F5BA01}"/>
              </a:ext>
            </a:extLst>
          </p:cNvPr>
          <p:cNvSpPr>
            <a:spLocks noGrp="1"/>
          </p:cNvSpPr>
          <p:nvPr>
            <p:ph idx="1"/>
          </p:nvPr>
        </p:nvSpPr>
        <p:spPr>
          <a:xfrm>
            <a:off x="3156366" y="761999"/>
            <a:ext cx="5489794" cy="5354320"/>
          </a:xfrm>
        </p:spPr>
        <p:txBody>
          <a:bodyPr>
            <a:normAutofit/>
          </a:bodyPr>
          <a:lstStyle/>
          <a:p>
            <a:pPr>
              <a:lnSpc>
                <a:spcPct val="100000"/>
              </a:lnSpc>
              <a:spcBef>
                <a:spcPts val="0"/>
              </a:spcBef>
              <a:spcAft>
                <a:spcPts val="600"/>
              </a:spcAft>
            </a:pPr>
            <a:endParaRPr lang="en-US" sz="2400">
              <a:solidFill>
                <a:schemeClr val="tx1"/>
              </a:solidFill>
              <a:latin typeface="Arial" panose="020B0604020202020204" pitchFamily="34" charset="0"/>
              <a:cs typeface="Arial" panose="020B0604020202020204" pitchFamily="34" charset="0"/>
            </a:endParaRP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TIDE System</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Office Hours</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Importance of maintaining data in PSIS Registration</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Ordering of paper materials in TIDE (Braille and Large Print)	</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Rolling Results </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Test Delivery System </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Test Administration Procedures </a:t>
            </a:r>
          </a:p>
          <a:p>
            <a:pPr>
              <a:lnSpc>
                <a:spcPct val="100000"/>
              </a:lnSpc>
              <a:spcBef>
                <a:spcPts val="0"/>
              </a:spcBef>
              <a:spcAft>
                <a:spcPts val="600"/>
              </a:spcAft>
            </a:pPr>
            <a:r>
              <a:rPr lang="en-US" sz="2400">
                <a:solidFill>
                  <a:schemeClr val="tx1"/>
                </a:solidFill>
                <a:latin typeface="Arial" panose="020B0604020202020204" pitchFamily="34" charset="0"/>
                <a:cs typeface="Arial" panose="020B0604020202020204" pitchFamily="34" charset="0"/>
              </a:rPr>
              <a:t>The Tests</a:t>
            </a:r>
            <a:r>
              <a:rPr lang="en-US" sz="2000">
                <a:solidFill>
                  <a:schemeClr val="tx1"/>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	</a:t>
            </a:r>
          </a:p>
          <a:p>
            <a:pPr marL="0" indent="0">
              <a:buNone/>
            </a:pPr>
            <a:endParaRPr lang="en-US" sz="1400"/>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11" name="Picture 10">
            <a:extLst>
              <a:ext uri="{FF2B5EF4-FFF2-40B4-BE49-F238E27FC236}">
                <a16:creationId xmlns:a16="http://schemas.microsoft.com/office/drawing/2014/main" id="{FFE32DD8-8CF0-4822-B45C-95D890190717}"/>
              </a:ext>
            </a:extLst>
          </p:cNvPr>
          <p:cNvPicPr>
            <a:picLocks noChangeAspect="1"/>
          </p:cNvPicPr>
          <p:nvPr/>
        </p:nvPicPr>
        <p:blipFill>
          <a:blip r:embed="rId4"/>
          <a:stretch>
            <a:fillRect/>
          </a:stretch>
        </p:blipFill>
        <p:spPr>
          <a:xfrm>
            <a:off x="70451" y="847045"/>
            <a:ext cx="2733675" cy="1571625"/>
          </a:xfrm>
          <a:prstGeom prst="rect">
            <a:avLst/>
          </a:prstGeom>
        </p:spPr>
      </p:pic>
    </p:spTree>
    <p:extLst>
      <p:ext uri="{BB962C8B-B14F-4D97-AF65-F5344CB8AC3E}">
        <p14:creationId xmlns:p14="http://schemas.microsoft.com/office/powerpoint/2010/main" val="8812531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39" y="340890"/>
            <a:ext cx="6538586" cy="900672"/>
          </a:xfrm>
          <a:noFill/>
        </p:spPr>
        <p:txBody>
          <a:bodyPr>
            <a:normAutofit/>
          </a:bodyPr>
          <a:lstStyle/>
          <a:p>
            <a:r>
              <a:rPr lang="en-US" sz="3200" b="1">
                <a:ln w="0"/>
                <a:solidFill>
                  <a:schemeClr val="tx1"/>
                </a:solidFill>
              </a:rPr>
              <a:t>Text-to-Speech Reminders</a:t>
            </a:r>
            <a:endParaRPr lang="en-US" sz="3200">
              <a:solidFill>
                <a:schemeClr val="tx1"/>
              </a:solidFill>
            </a:endParaRPr>
          </a:p>
        </p:txBody>
      </p:sp>
      <p:sp>
        <p:nvSpPr>
          <p:cNvPr id="3" name="Content Placeholder 2"/>
          <p:cNvSpPr>
            <a:spLocks noGrp="1"/>
          </p:cNvSpPr>
          <p:nvPr>
            <p:ph sz="half" idx="1"/>
          </p:nvPr>
        </p:nvSpPr>
        <p:spPr>
          <a:xfrm>
            <a:off x="1505613" y="1427261"/>
            <a:ext cx="4077394" cy="5120640"/>
          </a:xfrm>
        </p:spPr>
        <p:txBody>
          <a:bodyPr anchor="t">
            <a:noAutofit/>
          </a:bodyPr>
          <a:lstStyle/>
          <a:p>
            <a:pPr>
              <a:lnSpc>
                <a:spcPct val="100000"/>
              </a:lnSpc>
            </a:pPr>
            <a:r>
              <a:rPr lang="en-US" sz="2200">
                <a:latin typeface="Arial" panose="020B0604020202020204" pitchFamily="34" charset="0"/>
                <a:cs typeface="Arial" panose="020B0604020202020204" pitchFamily="34" charset="0"/>
              </a:rPr>
              <a:t>Set up a practice opportunity for students using Text-to-Speech.</a:t>
            </a:r>
          </a:p>
          <a:p>
            <a:pPr>
              <a:lnSpc>
                <a:spcPct val="100000"/>
              </a:lnSpc>
            </a:pPr>
            <a:r>
              <a:rPr lang="en-US" sz="2200">
                <a:latin typeface="Arial" panose="020B0604020202020204" pitchFamily="34" charset="0"/>
                <a:cs typeface="Arial" panose="020B0604020202020204" pitchFamily="34" charset="0"/>
              </a:rPr>
              <a:t>Students will need headsets unless testing in a 1:1 setting.</a:t>
            </a:r>
          </a:p>
          <a:p>
            <a:pPr>
              <a:lnSpc>
                <a:spcPct val="100000"/>
              </a:lnSpc>
            </a:pPr>
            <a:r>
              <a:rPr lang="en-US" sz="2200">
                <a:latin typeface="Arial" panose="020B0604020202020204" pitchFamily="34" charset="0"/>
                <a:cs typeface="Arial" panose="020B0604020202020204" pitchFamily="34" charset="0"/>
              </a:rPr>
              <a:t>Ensure that students know how to control the speed, as well as raise or lower the volume of the voice via a volume control. Students can also adjust using the System Settings icon.</a:t>
            </a:r>
          </a:p>
          <a:p>
            <a:pPr>
              <a:lnSpc>
                <a:spcPct val="100000"/>
              </a:lnSpc>
            </a:pPr>
            <a:r>
              <a:rPr lang="en-US" sz="2200">
                <a:latin typeface="Arial" panose="020B0604020202020204" pitchFamily="34" charset="0"/>
                <a:cs typeface="Arial" panose="020B0604020202020204" pitchFamily="34" charset="0"/>
              </a:rPr>
              <a:t>Show students how to activate the audio.</a:t>
            </a:r>
          </a:p>
        </p:txBody>
      </p:sp>
      <p:pic>
        <p:nvPicPr>
          <p:cNvPr id="7" name="Content Placeholder 6"/>
          <p:cNvPicPr>
            <a:picLocks noGrp="1" noChangeAspect="1"/>
          </p:cNvPicPr>
          <p:nvPr>
            <p:ph sz="half" idx="2"/>
          </p:nvPr>
        </p:nvPicPr>
        <p:blipFill>
          <a:blip r:embed="rId3"/>
          <a:stretch>
            <a:fillRect/>
          </a:stretch>
        </p:blipFill>
        <p:spPr>
          <a:xfrm>
            <a:off x="5761810" y="1949067"/>
            <a:ext cx="2605088" cy="1769187"/>
          </a:xfrm>
          <a:prstGeom prst="rect">
            <a:avLst/>
          </a:prstGeom>
          <a:ln>
            <a:solidFill>
              <a:schemeClr val="accent3"/>
            </a:solidFill>
          </a:ln>
        </p:spPr>
      </p:pic>
      <p:pic>
        <p:nvPicPr>
          <p:cNvPr id="10" name="Picture 9"/>
          <p:cNvPicPr>
            <a:picLocks noChangeAspect="1"/>
          </p:cNvPicPr>
          <p:nvPr/>
        </p:nvPicPr>
        <p:blipFill>
          <a:blip r:embed="rId4"/>
          <a:stretch>
            <a:fillRect/>
          </a:stretch>
        </p:blipFill>
        <p:spPr>
          <a:xfrm>
            <a:off x="317947" y="3567889"/>
            <a:ext cx="918309" cy="393561"/>
          </a:xfrm>
          <a:prstGeom prst="rect">
            <a:avLst/>
          </a:prstGeom>
          <a:ln w="28575">
            <a:solidFill>
              <a:schemeClr val="tx1"/>
            </a:solidFill>
          </a:ln>
        </p:spPr>
      </p:pic>
      <p:sp>
        <p:nvSpPr>
          <p:cNvPr id="12" name="TextBox 11"/>
          <p:cNvSpPr txBox="1"/>
          <p:nvPr/>
        </p:nvSpPr>
        <p:spPr>
          <a:xfrm>
            <a:off x="5676746" y="3958126"/>
            <a:ext cx="2721458" cy="2133405"/>
          </a:xfrm>
          <a:prstGeom prst="rect">
            <a:avLst/>
          </a:prstGeom>
          <a:noFill/>
        </p:spPr>
        <p:txBody>
          <a:bodyPr wrap="square" rtlCol="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rPr>
              <a:t>This audio check appears when students sign onto the test. Students can make adjustments here, or by selecting the System Settings icon (shown on the left).</a:t>
            </a:r>
          </a:p>
        </p:txBody>
      </p:sp>
      <p:pic>
        <p:nvPicPr>
          <p:cNvPr id="14" name="Picture 13"/>
          <p:cNvPicPr>
            <a:picLocks noChangeAspect="1"/>
          </p:cNvPicPr>
          <p:nvPr/>
        </p:nvPicPr>
        <p:blipFill>
          <a:blip r:embed="rId5"/>
          <a:stretch>
            <a:fillRect/>
          </a:stretch>
        </p:blipFill>
        <p:spPr>
          <a:xfrm>
            <a:off x="310103" y="5317155"/>
            <a:ext cx="1185211" cy="1277394"/>
          </a:xfrm>
          <a:prstGeom prst="rect">
            <a:avLst/>
          </a:prstGeom>
          <a:ln w="28575">
            <a:solidFill>
              <a:schemeClr val="tx1"/>
            </a:solidFill>
          </a:ln>
        </p:spPr>
      </p:pic>
      <p:pic>
        <p:nvPicPr>
          <p:cNvPr id="15" name="Picture 14"/>
          <p:cNvPicPr>
            <a:picLocks noChangeAspect="1"/>
          </p:cNvPicPr>
          <p:nvPr/>
        </p:nvPicPr>
        <p:blipFill>
          <a:blip r:embed="rId6"/>
          <a:stretch>
            <a:fillRect/>
          </a:stretch>
        </p:blipFill>
        <p:spPr>
          <a:xfrm>
            <a:off x="6918571" y="291663"/>
            <a:ext cx="1140953" cy="1005840"/>
          </a:xfrm>
          <a:prstGeom prst="rect">
            <a:avLst/>
          </a:prstGeom>
        </p:spPr>
      </p:pic>
    </p:spTree>
    <p:extLst>
      <p:ext uri="{BB962C8B-B14F-4D97-AF65-F5344CB8AC3E}">
        <p14:creationId xmlns:p14="http://schemas.microsoft.com/office/powerpoint/2010/main" val="3018381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48822"/>
            <a:ext cx="7937098" cy="1308594"/>
          </a:xfrm>
          <a:noFill/>
        </p:spPr>
        <p:txBody>
          <a:bodyPr anchor="ctr">
            <a:normAutofit/>
          </a:bodyPr>
          <a:lstStyle/>
          <a:p>
            <a:r>
              <a:rPr lang="en-US" sz="3200" b="1">
                <a:ln w="0"/>
                <a:solidFill>
                  <a:schemeClr val="tx1"/>
                </a:solidFill>
              </a:rPr>
              <a:t>Speech-to-Text Reminders</a:t>
            </a:r>
            <a:endParaRPr lang="en-US" sz="3200">
              <a:solidFill>
                <a:schemeClr val="tx1"/>
              </a:solidFill>
            </a:endParaRPr>
          </a:p>
        </p:txBody>
      </p:sp>
      <p:sp>
        <p:nvSpPr>
          <p:cNvPr id="5" name="Content Placeholder 4"/>
          <p:cNvSpPr>
            <a:spLocks noGrp="1"/>
          </p:cNvSpPr>
          <p:nvPr>
            <p:ph type="body" idx="1"/>
          </p:nvPr>
        </p:nvSpPr>
        <p:spPr>
          <a:xfrm>
            <a:off x="226320" y="563671"/>
            <a:ext cx="3356122" cy="3068877"/>
          </a:xfrm>
        </p:spPr>
        <p:txBody>
          <a:bodyPr>
            <a:noAutofit/>
          </a:bodyPr>
          <a:lstStyle/>
          <a:p>
            <a:r>
              <a:rPr lang="en-US" sz="2400">
                <a:latin typeface="Arial" panose="020B0604020202020204" pitchFamily="34" charset="0"/>
                <a:cs typeface="Arial" panose="020B0604020202020204" pitchFamily="34" charset="0"/>
              </a:rPr>
              <a:t>For students that qualify for speech-to-text, activate this accommodation in TIDE. </a:t>
            </a:r>
          </a:p>
          <a:p>
            <a:endParaRPr lang="en-US" sz="2400">
              <a:latin typeface="Arial" panose="020B0604020202020204" pitchFamily="34" charset="0"/>
              <a:cs typeface="Arial" panose="020B0604020202020204" pitchFamily="34" charset="0"/>
            </a:endParaRP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When students access the Secure Browser, they will receive a prompt to test the functionality of their audio and microphone.</a:t>
            </a:r>
          </a:p>
          <a:p>
            <a:pPr marL="0" indent="0">
              <a:buNone/>
            </a:pPr>
            <a:endParaRPr lang="en-US" sz="2000"/>
          </a:p>
        </p:txBody>
      </p:sp>
      <p:pic>
        <p:nvPicPr>
          <p:cNvPr id="6" name="Picture 5"/>
          <p:cNvPicPr>
            <a:picLocks noChangeAspect="1"/>
          </p:cNvPicPr>
          <p:nvPr/>
        </p:nvPicPr>
        <p:blipFill>
          <a:blip r:embed="rId3"/>
          <a:stretch>
            <a:fillRect/>
          </a:stretch>
        </p:blipFill>
        <p:spPr>
          <a:xfrm>
            <a:off x="6816483" y="5633393"/>
            <a:ext cx="1120615" cy="914400"/>
          </a:xfrm>
          <a:prstGeom prst="rect">
            <a:avLst/>
          </a:prstGeom>
        </p:spPr>
      </p:pic>
      <p:pic>
        <p:nvPicPr>
          <p:cNvPr id="3" name="Picture 2"/>
          <p:cNvPicPr>
            <a:picLocks noChangeAspect="1"/>
          </p:cNvPicPr>
          <p:nvPr/>
        </p:nvPicPr>
        <p:blipFill>
          <a:blip r:embed="rId4"/>
          <a:stretch>
            <a:fillRect/>
          </a:stretch>
        </p:blipFill>
        <p:spPr>
          <a:xfrm>
            <a:off x="4620615" y="538619"/>
            <a:ext cx="3320033" cy="2150350"/>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3582442" y="3105706"/>
            <a:ext cx="4470940" cy="2238666"/>
          </a:xfrm>
          <a:prstGeom prst="rect">
            <a:avLst/>
          </a:prstGeom>
          <a:ln>
            <a:solidFill>
              <a:schemeClr val="tx1"/>
            </a:solidFill>
          </a:ln>
        </p:spPr>
      </p:pic>
    </p:spTree>
    <p:extLst>
      <p:ext uri="{BB962C8B-B14F-4D97-AF65-F5344CB8AC3E}">
        <p14:creationId xmlns:p14="http://schemas.microsoft.com/office/powerpoint/2010/main" val="9304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486400"/>
            <a:ext cx="6359526" cy="1164921"/>
          </a:xfrm>
          <a:noFill/>
        </p:spPr>
        <p:txBody>
          <a:bodyPr>
            <a:normAutofit/>
          </a:bodyPr>
          <a:lstStyle/>
          <a:p>
            <a:r>
              <a:rPr lang="en-US" sz="3200" b="1">
                <a:ln w="0"/>
                <a:solidFill>
                  <a:schemeClr val="tx1"/>
                </a:solidFill>
              </a:rPr>
              <a:t>Speech-to-Text Reminders</a:t>
            </a:r>
            <a:endParaRPr lang="en-US" sz="3200">
              <a:solidFill>
                <a:schemeClr val="tx1"/>
              </a:solidFill>
            </a:endParaRPr>
          </a:p>
        </p:txBody>
      </p:sp>
      <p:sp>
        <p:nvSpPr>
          <p:cNvPr id="5" name="Content Placeholder 4"/>
          <p:cNvSpPr>
            <a:spLocks noGrp="1"/>
          </p:cNvSpPr>
          <p:nvPr>
            <p:ph idx="4294967295"/>
          </p:nvPr>
        </p:nvSpPr>
        <p:spPr>
          <a:xfrm>
            <a:off x="338203" y="2491744"/>
            <a:ext cx="7778663" cy="2571750"/>
          </a:xfrm>
        </p:spPr>
        <p:txBody>
          <a:bodyPr>
            <a:noAutofit/>
          </a:bodyPr>
          <a:lstStyle/>
          <a:p>
            <a:r>
              <a:rPr lang="en-US" sz="2500">
                <a:latin typeface="Arial" panose="020B0604020202020204" pitchFamily="34" charset="0"/>
                <a:cs typeface="Arial" panose="020B0604020202020204" pitchFamily="34" charset="0"/>
              </a:rPr>
              <a:t>A microphone icon will appear below any item text box that requires a written response. </a:t>
            </a:r>
          </a:p>
          <a:p>
            <a:r>
              <a:rPr lang="en-US" sz="2500">
                <a:latin typeface="Arial" panose="020B0604020202020204" pitchFamily="34" charset="0"/>
                <a:cs typeface="Arial" panose="020B0604020202020204" pitchFamily="34" charset="0"/>
              </a:rPr>
              <a:t>When the student selects the microphone, they will dictate their verbal response as the system transcribes the voiced message in the text box.</a:t>
            </a:r>
          </a:p>
        </p:txBody>
      </p:sp>
      <p:pic>
        <p:nvPicPr>
          <p:cNvPr id="3" name="Picture 2"/>
          <p:cNvPicPr>
            <a:picLocks noChangeAspect="1"/>
          </p:cNvPicPr>
          <p:nvPr/>
        </p:nvPicPr>
        <p:blipFill>
          <a:blip r:embed="rId3"/>
          <a:stretch>
            <a:fillRect/>
          </a:stretch>
        </p:blipFill>
        <p:spPr>
          <a:xfrm>
            <a:off x="338203" y="331788"/>
            <a:ext cx="7778663" cy="1847850"/>
          </a:xfrm>
          <a:prstGeom prst="rect">
            <a:avLst/>
          </a:prstGeom>
          <a:ln>
            <a:solidFill>
              <a:schemeClr val="accent3"/>
            </a:solidFill>
          </a:ln>
        </p:spPr>
      </p:pic>
      <p:pic>
        <p:nvPicPr>
          <p:cNvPr id="8" name="Picture 7"/>
          <p:cNvPicPr>
            <a:picLocks noChangeAspect="1"/>
          </p:cNvPicPr>
          <p:nvPr/>
        </p:nvPicPr>
        <p:blipFill>
          <a:blip r:embed="rId4"/>
          <a:stretch>
            <a:fillRect/>
          </a:stretch>
        </p:blipFill>
        <p:spPr>
          <a:xfrm>
            <a:off x="6888076" y="5589588"/>
            <a:ext cx="1120615" cy="914400"/>
          </a:xfrm>
          <a:prstGeom prst="rect">
            <a:avLst/>
          </a:prstGeom>
        </p:spPr>
      </p:pic>
    </p:spTree>
    <p:extLst>
      <p:ext uri="{BB962C8B-B14F-4D97-AF65-F5344CB8AC3E}">
        <p14:creationId xmlns:p14="http://schemas.microsoft.com/office/powerpoint/2010/main" val="490335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17215"/>
            <a:ext cx="8016658" cy="1122108"/>
          </a:xfrm>
          <a:noFill/>
        </p:spPr>
        <p:txBody>
          <a:bodyPr>
            <a:noAutofit/>
          </a:bodyPr>
          <a:lstStyle/>
          <a:p>
            <a:pPr algn="ctr"/>
            <a:r>
              <a:rPr lang="en-US" sz="3200" b="1">
                <a:ln w="0"/>
                <a:solidFill>
                  <a:schemeClr val="tx1"/>
                </a:solidFill>
              </a:rPr>
              <a:t>Translation Glossary: Math</a:t>
            </a:r>
            <a:endParaRPr lang="en-US" sz="3200">
              <a:solidFill>
                <a:schemeClr val="tx1"/>
              </a:solidFill>
            </a:endParaRPr>
          </a:p>
        </p:txBody>
      </p:sp>
      <p:sp>
        <p:nvSpPr>
          <p:cNvPr id="5" name="Content Placeholder 4"/>
          <p:cNvSpPr>
            <a:spLocks noGrp="1"/>
          </p:cNvSpPr>
          <p:nvPr>
            <p:ph idx="1"/>
          </p:nvPr>
        </p:nvSpPr>
        <p:spPr>
          <a:xfrm>
            <a:off x="4479601" y="1521140"/>
            <a:ext cx="4125780" cy="5119645"/>
          </a:xfrm>
        </p:spPr>
        <p:txBody>
          <a:bodyPr>
            <a:noAutofit/>
          </a:bodyPr>
          <a:lstStyle/>
          <a:p>
            <a:pPr marL="0" indent="0">
              <a:buNone/>
            </a:pPr>
            <a:r>
              <a:rPr lang="en-US" sz="1800">
                <a:solidFill>
                  <a:schemeClr val="tx1"/>
                </a:solidFill>
                <a:latin typeface="Arial" panose="020B0604020202020204" pitchFamily="34" charset="0"/>
                <a:cs typeface="Arial" panose="020B0604020202020204" pitchFamily="34" charset="0"/>
              </a:rPr>
              <a:t>Selections include</a:t>
            </a:r>
          </a:p>
          <a:p>
            <a:pPr marL="338138" lvl="1" indent="-163513"/>
            <a:r>
              <a:rPr lang="en-US" sz="1800">
                <a:solidFill>
                  <a:schemeClr val="tx1"/>
                </a:solidFill>
                <a:latin typeface="Arial" panose="020B0604020202020204" pitchFamily="34" charset="0"/>
                <a:cs typeface="Arial" panose="020B0604020202020204" pitchFamily="34" charset="0"/>
              </a:rPr>
              <a:t>Single native-language support (i.e., Russian Glossary, Illustration Glossary)</a:t>
            </a:r>
          </a:p>
          <a:p>
            <a:pPr marL="338138" lvl="1" indent="-163513"/>
            <a:r>
              <a:rPr lang="en-US" sz="1800">
                <a:solidFill>
                  <a:schemeClr val="tx1"/>
                </a:solidFill>
                <a:latin typeface="Arial" panose="020B0604020202020204" pitchFamily="34" charset="0"/>
                <a:cs typeface="Arial" panose="020B0604020202020204" pitchFamily="34" charset="0"/>
              </a:rPr>
              <a:t>Dual language supports (native language paired with English); (i.e., Russian &amp; English Glossary); or </a:t>
            </a:r>
          </a:p>
          <a:p>
            <a:pPr marL="338138" lvl="1" indent="-163513"/>
            <a:r>
              <a:rPr lang="en-US" sz="1800">
                <a:solidFill>
                  <a:schemeClr val="tx1"/>
                </a:solidFill>
                <a:latin typeface="Arial" panose="020B0604020202020204" pitchFamily="34" charset="0"/>
                <a:cs typeface="Arial" panose="020B0604020202020204" pitchFamily="34" charset="0"/>
              </a:rPr>
              <a:t>Dual language supports combined with Illustration Glossary (i.e., Russian, English, &amp; Illustration Glossary)</a:t>
            </a:r>
          </a:p>
          <a:p>
            <a:pPr marL="338138" lvl="1" indent="-163513"/>
            <a:r>
              <a:rPr lang="en-US" sz="1800">
                <a:solidFill>
                  <a:schemeClr val="tx1"/>
                </a:solidFill>
                <a:latin typeface="Arial" panose="020B0604020202020204" pitchFamily="34" charset="0"/>
                <a:cs typeface="Arial" panose="020B0604020202020204" pitchFamily="34" charset="0"/>
              </a:rPr>
              <a:t>The       icon enables an audio translation of the word.</a:t>
            </a:r>
          </a:p>
          <a:p>
            <a:pPr marL="225425" lvl="1" indent="0">
              <a:buNone/>
            </a:pPr>
            <a:r>
              <a:rPr lang="en-US" sz="1800">
                <a:solidFill>
                  <a:schemeClr val="tx1"/>
                </a:solidFill>
                <a:latin typeface="Arial" panose="020B0604020202020204" pitchFamily="34" charset="0"/>
                <a:cs typeface="Arial" panose="020B0604020202020204" pitchFamily="34" charset="0"/>
              </a:rPr>
              <a:t>Refer to the </a:t>
            </a:r>
            <a:r>
              <a:rPr lang="en-US" sz="180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Translation Glossary Embedded Designated Support </a:t>
            </a:r>
            <a:r>
              <a:rPr lang="en-US" sz="1800">
                <a:solidFill>
                  <a:schemeClr val="tx1"/>
                </a:solidFill>
                <a:latin typeface="Arial" panose="020B0604020202020204" pitchFamily="34" charset="0"/>
                <a:cs typeface="Arial" panose="020B0604020202020204" pitchFamily="34" charset="0"/>
              </a:rPr>
              <a:t>brochure for details.</a:t>
            </a:r>
          </a:p>
        </p:txBody>
      </p:sp>
      <p:sp>
        <p:nvSpPr>
          <p:cNvPr id="3" name="Rectangle 2"/>
          <p:cNvSpPr/>
          <p:nvPr/>
        </p:nvSpPr>
        <p:spPr>
          <a:xfrm>
            <a:off x="339326" y="4921606"/>
            <a:ext cx="3969627" cy="181588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dotted line above or below a word or phrase indicates an available translation.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When students hover over the term, it becomes highlighted, and when it is selected, a pop-up window with the word translation appears.</a:t>
            </a:r>
          </a:p>
        </p:txBody>
      </p:sp>
      <p:pic>
        <p:nvPicPr>
          <p:cNvPr id="10" name="Picture 9"/>
          <p:cNvPicPr>
            <a:picLocks noChangeAspect="1"/>
          </p:cNvPicPr>
          <p:nvPr/>
        </p:nvPicPr>
        <p:blipFill>
          <a:blip r:embed="rId4"/>
          <a:stretch>
            <a:fillRect/>
          </a:stretch>
        </p:blipFill>
        <p:spPr>
          <a:xfrm>
            <a:off x="5345586" y="4830697"/>
            <a:ext cx="333375" cy="371475"/>
          </a:xfrm>
          <a:prstGeom prst="rect">
            <a:avLst/>
          </a:prstGeom>
        </p:spPr>
      </p:pic>
      <p:pic>
        <p:nvPicPr>
          <p:cNvPr id="11" name="Picture 10"/>
          <p:cNvPicPr>
            <a:picLocks noChangeAspect="1"/>
          </p:cNvPicPr>
          <p:nvPr/>
        </p:nvPicPr>
        <p:blipFill>
          <a:blip r:embed="rId5"/>
          <a:stretch>
            <a:fillRect/>
          </a:stretch>
        </p:blipFill>
        <p:spPr>
          <a:xfrm>
            <a:off x="168675" y="1521140"/>
            <a:ext cx="4310927" cy="3309557"/>
          </a:xfrm>
          <a:prstGeom prst="rect">
            <a:avLst/>
          </a:prstGeom>
        </p:spPr>
      </p:pic>
      <p:sp>
        <p:nvSpPr>
          <p:cNvPr id="12" name="Rectangle 11"/>
          <p:cNvSpPr/>
          <p:nvPr/>
        </p:nvSpPr>
        <p:spPr>
          <a:xfrm>
            <a:off x="2453692" y="1640641"/>
            <a:ext cx="572002" cy="2296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32858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5572311"/>
            <a:ext cx="8041710" cy="1034465"/>
          </a:xfrm>
          <a:noFill/>
        </p:spPr>
        <p:txBody>
          <a:bodyPr>
            <a:noAutofit/>
          </a:bodyPr>
          <a:lstStyle/>
          <a:p>
            <a:r>
              <a:rPr lang="en-US" sz="3200" b="1">
                <a:solidFill>
                  <a:schemeClr val="tx1"/>
                </a:solidFill>
              </a:rPr>
              <a:t>Illustration Glossary</a:t>
            </a:r>
          </a:p>
        </p:txBody>
      </p:sp>
      <p:sp>
        <p:nvSpPr>
          <p:cNvPr id="8" name="Rectangle 7">
            <a:extLst>
              <a:ext uri="{FF2B5EF4-FFF2-40B4-BE49-F238E27FC236}">
                <a16:creationId xmlns:a16="http://schemas.microsoft.com/office/drawing/2014/main" id="{FCACDD41-CE48-42F7-A0E3-90A0F7D28B52}"/>
              </a:ext>
            </a:extLst>
          </p:cNvPr>
          <p:cNvSpPr/>
          <p:nvPr/>
        </p:nvSpPr>
        <p:spPr>
          <a:xfrm>
            <a:off x="626364" y="1567507"/>
            <a:ext cx="7891272" cy="329320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2" name="Rectangle 1"/>
          <p:cNvSpPr/>
          <p:nvPr/>
        </p:nvSpPr>
        <p:spPr>
          <a:xfrm>
            <a:off x="4484288" y="503591"/>
            <a:ext cx="4270248" cy="480131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Which students most benefit from the illustration glossary?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English learners/multilingual learners</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Students with varying proficiency in one of the current translated glossary languages who would benefit from current illustration supports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Students who are deaf/hard of hearing and use sign systems other than American Sign Language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Students whose primary languages are not included in the text-based glossaries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Refer to </a:t>
            </a:r>
            <a:r>
              <a:rPr kumimoji="0" lang="en-US" sz="1800" b="0" i="0" u="none" strike="noStrike" kern="1200" cap="none" spc="0" normalizeH="0" baseline="0" noProof="0">
                <a:ln>
                  <a:noFill/>
                </a:ln>
                <a:solidFill>
                  <a:srgbClr val="000000"/>
                </a:solidFill>
                <a:effectLst/>
                <a:uLnTx/>
                <a:uFillTx/>
                <a:latin typeface="Arial" charset="0"/>
                <a:ea typeface="+mn-ea"/>
                <a:cs typeface="+mn-cs"/>
                <a:hlinkClick r:id="rId3"/>
              </a:rPr>
              <a:t>the Illustration Glossary Accessibility Resource for Mathematics </a:t>
            </a:r>
            <a:r>
              <a:rPr kumimoji="0" lang="en-US" sz="1800" b="0" i="0" u="none" strike="noStrike" kern="1200" cap="none" spc="0" normalizeH="0" baseline="0" noProof="0">
                <a:ln>
                  <a:noFill/>
                </a:ln>
                <a:solidFill>
                  <a:srgbClr val="000000"/>
                </a:solidFill>
                <a:effectLst/>
                <a:uLnTx/>
                <a:uFillTx/>
                <a:latin typeface="Arial" charset="0"/>
                <a:ea typeface="+mn-ea"/>
                <a:cs typeface="+mn-cs"/>
              </a:rPr>
              <a:t>for details.</a:t>
            </a:r>
          </a:p>
        </p:txBody>
      </p:sp>
      <p:pic>
        <p:nvPicPr>
          <p:cNvPr id="9" name="Picture 8"/>
          <p:cNvPicPr>
            <a:picLocks noChangeAspect="1"/>
          </p:cNvPicPr>
          <p:nvPr/>
        </p:nvPicPr>
        <p:blipFill>
          <a:blip r:embed="rId4"/>
          <a:stretch>
            <a:fillRect/>
          </a:stretch>
        </p:blipFill>
        <p:spPr>
          <a:xfrm>
            <a:off x="137786" y="64806"/>
            <a:ext cx="3715633" cy="2794507"/>
          </a:xfrm>
          <a:prstGeom prst="rect">
            <a:avLst/>
          </a:prstGeom>
        </p:spPr>
      </p:pic>
      <p:sp>
        <p:nvSpPr>
          <p:cNvPr id="7" name="TextBox 6"/>
          <p:cNvSpPr txBox="1"/>
          <p:nvPr/>
        </p:nvSpPr>
        <p:spPr>
          <a:xfrm>
            <a:off x="151470" y="2903243"/>
            <a:ext cx="3857923" cy="26314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A dotted line above or below a word or phrase indicates an available illustration.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When students hover over the term, it becomes highlighted, and when it is selected, a pop-up window with the illustration appears.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5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a:ln>
                  <a:noFill/>
                </a:ln>
                <a:solidFill>
                  <a:srgbClr val="000000"/>
                </a:solidFill>
                <a:effectLst/>
                <a:uLnTx/>
                <a:uFillTx/>
                <a:latin typeface="Arial" charset="0"/>
                <a:ea typeface="+mn-ea"/>
                <a:cs typeface="+mn-cs"/>
              </a:rPr>
              <a:t>Students can adjust the size and placement of each illustration depending on their needs and preferences.</a:t>
            </a:r>
          </a:p>
        </p:txBody>
      </p:sp>
    </p:spTree>
    <p:extLst>
      <p:ext uri="{BB962C8B-B14F-4D97-AF65-F5344CB8AC3E}">
        <p14:creationId xmlns:p14="http://schemas.microsoft.com/office/powerpoint/2010/main" val="1867934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84842"/>
            <a:ext cx="8025050" cy="1036529"/>
          </a:xfrm>
          <a:noFill/>
        </p:spPr>
        <p:txBody>
          <a:bodyPr anchor="ctr">
            <a:noAutofit/>
          </a:bodyPr>
          <a:lstStyle/>
          <a:p>
            <a:pPr algn="ctr"/>
            <a:r>
              <a:rPr lang="en-US" sz="3200" b="1">
                <a:solidFill>
                  <a:schemeClr val="tx1"/>
                </a:solidFill>
              </a:rPr>
              <a:t>Large Print or Braille Test Materials</a:t>
            </a:r>
          </a:p>
        </p:txBody>
      </p:sp>
      <p:sp>
        <p:nvSpPr>
          <p:cNvPr id="8" name="Rectangle 7">
            <a:extLst>
              <a:ext uri="{FF2B5EF4-FFF2-40B4-BE49-F238E27FC236}">
                <a16:creationId xmlns:a16="http://schemas.microsoft.com/office/drawing/2014/main" id="{FCACDD41-CE48-42F7-A0E3-90A0F7D28B52}"/>
              </a:ext>
            </a:extLst>
          </p:cNvPr>
          <p:cNvSpPr/>
          <p:nvPr/>
        </p:nvSpPr>
        <p:spPr>
          <a:xfrm>
            <a:off x="313152" y="1567507"/>
            <a:ext cx="8025050" cy="4524315"/>
          </a:xfrm>
          <a:prstGeom prst="rect">
            <a:avLst/>
          </a:prstGeom>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District Administrators can order braille and large-print kits for Smarter Balanced and NGSS in TIDE any time after January 26, 2023.</a:t>
            </a: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Confirm that the student has the non-embedded accommodation set properly in TIDE.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charset="0"/>
              <a:buChar char="•"/>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6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3" name="Picture 2"/>
          <p:cNvPicPr>
            <a:picLocks noChangeAspect="1"/>
          </p:cNvPicPr>
          <p:nvPr/>
        </p:nvPicPr>
        <p:blipFill>
          <a:blip r:embed="rId3"/>
          <a:stretch>
            <a:fillRect/>
          </a:stretch>
        </p:blipFill>
        <p:spPr>
          <a:xfrm>
            <a:off x="1089414" y="2893513"/>
            <a:ext cx="5605858" cy="284758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576171" y="4474826"/>
            <a:ext cx="5605858" cy="1993786"/>
          </a:xfrm>
          <a:prstGeom prst="rect">
            <a:avLst/>
          </a:prstGeom>
          <a:ln>
            <a:solidFill>
              <a:schemeClr val="tx1"/>
            </a:solidFill>
          </a:ln>
        </p:spPr>
      </p:pic>
      <p:sp>
        <p:nvSpPr>
          <p:cNvPr id="10" name="Right Arrow 9"/>
          <p:cNvSpPr/>
          <p:nvPr/>
        </p:nvSpPr>
        <p:spPr>
          <a:xfrm>
            <a:off x="4183694" y="5518393"/>
            <a:ext cx="1177357"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5" name="Right Arrow 4"/>
          <p:cNvSpPr/>
          <p:nvPr/>
        </p:nvSpPr>
        <p:spPr>
          <a:xfrm>
            <a:off x="185360" y="4474826"/>
            <a:ext cx="1177357" cy="60960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631770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 y="256609"/>
            <a:ext cx="8141918" cy="1121254"/>
          </a:xfrm>
          <a:noFill/>
        </p:spPr>
        <p:txBody>
          <a:bodyPr>
            <a:noAutofit/>
          </a:bodyPr>
          <a:lstStyle/>
          <a:p>
            <a:pPr algn="ctr"/>
            <a:r>
              <a:rPr lang="en-US" sz="3200" b="1">
                <a:solidFill>
                  <a:schemeClr val="tx1"/>
                </a:solidFill>
              </a:rPr>
              <a:t>Ordering Paper Materials in TIDE</a:t>
            </a:r>
          </a:p>
        </p:txBody>
      </p:sp>
      <p:sp>
        <p:nvSpPr>
          <p:cNvPr id="5" name="Rectangle 4">
            <a:extLst>
              <a:ext uri="{FF2B5EF4-FFF2-40B4-BE49-F238E27FC236}">
                <a16:creationId xmlns:a16="http://schemas.microsoft.com/office/drawing/2014/main" id="{41457173-0DF0-43A9-945B-7301598DBDAC}"/>
              </a:ext>
            </a:extLst>
          </p:cNvPr>
          <p:cNvSpPr/>
          <p:nvPr/>
        </p:nvSpPr>
        <p:spPr>
          <a:xfrm>
            <a:off x="4111339" y="1722566"/>
            <a:ext cx="4230995" cy="4985980"/>
          </a:xfrm>
          <a:prstGeom prst="rect">
            <a:avLst/>
          </a:prstGeom>
        </p:spPr>
        <p:txBody>
          <a:bodyPr wrap="square">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1: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From the Orders task menu on the TIDE dashboard, the DA selects </a:t>
            </a: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Paper Orders</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2: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Search for orders by District or School.</a:t>
            </a:r>
            <a:endPar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Step 3: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Enter the quantity needed for each of the materials needed.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Districts can track shipments in TIDE.</a:t>
            </a: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
                <a:srgbClr val="35A396">
                  <a:lumMod val="75000"/>
                </a:srgbClr>
              </a:buClr>
              <a:buSzTx/>
              <a:buFontTx/>
              <a:buNone/>
              <a:tabLst/>
              <a:defRPr/>
            </a:pPr>
            <a:endParaRPr kumimoji="0" lang="en-US" sz="20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A9088E10-B453-4B89-97D4-E6915E5C1B13}"/>
              </a:ext>
            </a:extLst>
          </p:cNvPr>
          <p:cNvPicPr/>
          <p:nvPr/>
        </p:nvPicPr>
        <p:blipFill>
          <a:blip r:embed="rId3"/>
          <a:stretch>
            <a:fillRect/>
          </a:stretch>
        </p:blipFill>
        <p:spPr>
          <a:xfrm>
            <a:off x="312621" y="1695673"/>
            <a:ext cx="3144021" cy="140301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D97206C-A292-4DB9-A3FF-4DEAE821DD03}"/>
              </a:ext>
            </a:extLst>
          </p:cNvPr>
          <p:cNvPicPr>
            <a:picLocks noChangeAspect="1"/>
          </p:cNvPicPr>
          <p:nvPr/>
        </p:nvPicPr>
        <p:blipFill>
          <a:blip r:embed="rId4"/>
          <a:stretch>
            <a:fillRect/>
          </a:stretch>
        </p:blipFill>
        <p:spPr>
          <a:xfrm>
            <a:off x="312621" y="3513141"/>
            <a:ext cx="3512968" cy="137225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417712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A0A3C4-8EBF-339D-D517-E9045CD8041A}"/>
              </a:ext>
            </a:extLst>
          </p:cNvPr>
          <p:cNvPicPr>
            <a:picLocks noChangeAspect="1"/>
          </p:cNvPicPr>
          <p:nvPr/>
        </p:nvPicPr>
        <p:blipFill>
          <a:blip r:embed="rId3">
            <a:alphaModFix amt="40000"/>
          </a:blip>
          <a:stretch>
            <a:fillRect/>
          </a:stretch>
        </p:blipFill>
        <p:spPr>
          <a:xfrm>
            <a:off x="5454726" y="2367419"/>
            <a:ext cx="3437814" cy="3024893"/>
          </a:xfrm>
          <a:prstGeom prst="rect">
            <a:avLst/>
          </a:prstGeom>
        </p:spPr>
      </p:pic>
      <p:sp>
        <p:nvSpPr>
          <p:cNvPr id="5" name="Rectangle 2"/>
          <p:cNvSpPr txBox="1">
            <a:spLocks noChangeArrowheads="1"/>
          </p:cNvSpPr>
          <p:nvPr/>
        </p:nvSpPr>
        <p:spPr>
          <a:xfrm>
            <a:off x="0" y="180974"/>
            <a:ext cx="8129392" cy="1146785"/>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anchor="ct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w="0"/>
                <a:solidFill>
                  <a:srgbClr val="080808"/>
                </a:solidFill>
                <a:effectLst/>
                <a:uLnTx/>
                <a:uFillTx/>
                <a:latin typeface="Corbel" panose="020B0503020204020204"/>
                <a:ea typeface="+mn-ea"/>
                <a:cs typeface="Arial" panose="020B0604020202020204" pitchFamily="34" charset="0"/>
              </a:rPr>
              <a:t>What are Special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w="0"/>
                <a:solidFill>
                  <a:srgbClr val="080808"/>
                </a:solidFill>
                <a:effectLst/>
                <a:uLnTx/>
                <a:uFillTx/>
                <a:latin typeface="Corbel" panose="020B0503020204020204"/>
                <a:ea typeface="+mn-ea"/>
                <a:cs typeface="Arial" panose="020B0604020202020204" pitchFamily="34" charset="0"/>
              </a:rPr>
              <a:t>Documented Accommodations?</a:t>
            </a:r>
          </a:p>
        </p:txBody>
      </p:sp>
      <p:sp>
        <p:nvSpPr>
          <p:cNvPr id="4" name="Content Placeholder 3"/>
          <p:cNvSpPr>
            <a:spLocks noGrp="1"/>
          </p:cNvSpPr>
          <p:nvPr>
            <p:ph idx="4294967295"/>
          </p:nvPr>
        </p:nvSpPr>
        <p:spPr>
          <a:xfrm>
            <a:off x="341410" y="1547813"/>
            <a:ext cx="7036420" cy="5129212"/>
          </a:xfrm>
          <a:prstGeom prst="rect">
            <a:avLst/>
          </a:prstGeom>
        </p:spPr>
        <p:txBody>
          <a:bodyPr anchor="t">
            <a:noAutofit/>
          </a:bodyPr>
          <a:lstStyle/>
          <a:p>
            <a:pPr marL="0" indent="0">
              <a:buNone/>
            </a:pPr>
            <a:r>
              <a:rPr lang="en-US" sz="2000">
                <a:solidFill>
                  <a:schemeClr val="tx1"/>
                </a:solidFill>
                <a:latin typeface="Arial" panose="020B0604020202020204" pitchFamily="34" charset="0"/>
                <a:cs typeface="Arial" panose="020B0604020202020204" pitchFamily="34" charset="0"/>
              </a:rPr>
              <a:t>When universal tools, designated supports, and accommodations do not meet a student’s accessibility needs as described in their IEP/504 Plan, DAs can apply for a special documented accommodation for additional supports through a petition process prior to March 1, 2023.</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Read Aloud of Reading Passages*</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Human Signer/Visual Support (Items and/or passages) </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Scribe</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Print on Demand</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Manipulatives (Math, Grades 3-8)</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Hand-held calculator (Math, Grades 6-8) for calculator-allowed items</a:t>
            </a:r>
          </a:p>
          <a:p>
            <a:pPr marL="690563">
              <a:lnSpc>
                <a:spcPct val="100000"/>
              </a:lnSpc>
              <a:spcBef>
                <a:spcPts val="400"/>
              </a:spcBef>
            </a:pPr>
            <a:r>
              <a:rPr lang="en-US" sz="2000">
                <a:solidFill>
                  <a:schemeClr val="tx1"/>
                </a:solidFill>
                <a:latin typeface="Arial" panose="020B0604020202020204" pitchFamily="34" charset="0"/>
                <a:cs typeface="Arial" panose="020B0604020202020204" pitchFamily="34" charset="0"/>
              </a:rPr>
              <a:t>Customized</a:t>
            </a:r>
          </a:p>
        </p:txBody>
      </p:sp>
      <p:sp>
        <p:nvSpPr>
          <p:cNvPr id="2" name="TextBox 1"/>
          <p:cNvSpPr txBox="1"/>
          <p:nvPr/>
        </p:nvSpPr>
        <p:spPr>
          <a:xfrm>
            <a:off x="203625" y="5984528"/>
            <a:ext cx="8461180" cy="754053"/>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*Requires the submission of the </a:t>
            </a:r>
            <a:r>
              <a:rPr kumimoji="0" lang="en-US" sz="1600" b="0" i="0" u="none" strike="noStrike" kern="1200" cap="none" spc="0" normalizeH="0" baseline="0" noProof="0">
                <a:ln>
                  <a:noFill/>
                </a:ln>
                <a:solidFill>
                  <a:srgbClr val="000099"/>
                </a:solidFill>
                <a:effectLst/>
                <a:uLnTx/>
                <a:uFillTx/>
                <a:latin typeface="Arial" charset="0"/>
                <a:ea typeface="+mn-ea"/>
                <a:cs typeface="Arial" panose="020B0604020202020204" pitchFamily="34" charset="0"/>
                <a:hlinkClick r:id="rId4">
                  <a:extLst>
                    <a:ext uri="{A12FA001-AC4F-418D-AE19-62706E023703}">
                      <ahyp:hlinkClr xmlns:ahyp="http://schemas.microsoft.com/office/drawing/2018/hyperlinkcolor" val="tx"/>
                    </a:ext>
                  </a:extLst>
                </a:hlinkClick>
              </a:rPr>
              <a:t>Documented Evidence for a Read Aloud of the Smarter Balanced ELA Reading Passages</a:t>
            </a:r>
            <a:r>
              <a:rPr kumimoji="0" lang="en-US" sz="1600" b="0" i="0" u="none" strike="noStrike" kern="1200" cap="none" spc="0" normalizeH="0" baseline="0" noProof="0">
                <a:ln>
                  <a:noFill/>
                </a:ln>
                <a:solidFill>
                  <a:srgbClr val="000000"/>
                </a:solidFill>
                <a:effectLst/>
                <a:uLnTx/>
                <a:uFillTx/>
                <a:latin typeface="Arial" charset="0"/>
                <a:ea typeface="+mn-ea"/>
                <a:cs typeface="Arial" panose="020B0604020202020204" pitchFamily="34" charset="0"/>
              </a:rPr>
              <a:t> with the submission of the petition.</a:t>
            </a:r>
            <a:endParaRPr kumimoji="0" lang="en-US" sz="1600" b="0" i="1" u="sng" strike="noStrike" kern="1200" cap="none" spc="0" normalizeH="0" baseline="0" noProof="0">
              <a:ln>
                <a:noFill/>
              </a:ln>
              <a:solidFill>
                <a:srgbClr val="000000"/>
              </a:solidFill>
              <a:effectLst/>
              <a:uLnTx/>
              <a:uFillTx/>
              <a:latin typeface="Arial"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61706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 y="9143"/>
            <a:ext cx="9144000" cy="1086372"/>
          </a:xfrm>
          <a:prstGeom prst="rect">
            <a:avLst/>
          </a:prstGeom>
          <a:solidFill>
            <a:schemeClr val="bg1"/>
          </a:solidFill>
          <a:ln>
            <a:noFill/>
          </a:ln>
        </p:spPr>
        <p:style>
          <a:lnRef idx="1">
            <a:schemeClr val="accent6"/>
          </a:lnRef>
          <a:fillRef idx="2">
            <a:schemeClr val="accent6"/>
          </a:fillRef>
          <a:effectRef idx="1">
            <a:schemeClr val="accent6"/>
          </a:effectRef>
          <a:fontRef idx="minor">
            <a:schemeClr val="dk1"/>
          </a:fontRef>
        </p:style>
        <p:txBody>
          <a:bodyP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w="0"/>
                <a:solidFill>
                  <a:srgbClr val="080808"/>
                </a:solidFill>
                <a:effectLst/>
                <a:uLnTx/>
                <a:uFillTx/>
                <a:latin typeface="Corbel" panose="020B0503020204020204"/>
                <a:ea typeface="+mn-ea"/>
                <a:cs typeface="Arial" panose="020B0604020202020204" pitchFamily="34" charset="0"/>
              </a:rPr>
              <a:t>What is the Process for Submitting a Special Documented Accommodation?</a:t>
            </a:r>
          </a:p>
        </p:txBody>
      </p:sp>
      <p:graphicFrame>
        <p:nvGraphicFramePr>
          <p:cNvPr id="2" name="Table 1"/>
          <p:cNvGraphicFramePr>
            <a:graphicFrameLocks noGrp="1"/>
          </p:cNvGraphicFramePr>
          <p:nvPr/>
        </p:nvGraphicFramePr>
        <p:xfrm>
          <a:off x="187890" y="1168054"/>
          <a:ext cx="8567803" cy="4829295"/>
        </p:xfrm>
        <a:graphic>
          <a:graphicData uri="http://schemas.openxmlformats.org/drawingml/2006/table">
            <a:tbl>
              <a:tblPr firstRow="1" bandRow="1">
                <a:tableStyleId>{5C22544A-7EE6-4342-B048-85BDC9FD1C3A}</a:tableStyleId>
              </a:tblPr>
              <a:tblGrid>
                <a:gridCol w="494556">
                  <a:extLst>
                    <a:ext uri="{9D8B030D-6E8A-4147-A177-3AD203B41FA5}">
                      <a16:colId xmlns:a16="http://schemas.microsoft.com/office/drawing/2014/main" val="863589408"/>
                    </a:ext>
                  </a:extLst>
                </a:gridCol>
                <a:gridCol w="4077444">
                  <a:extLst>
                    <a:ext uri="{9D8B030D-6E8A-4147-A177-3AD203B41FA5}">
                      <a16:colId xmlns:a16="http://schemas.microsoft.com/office/drawing/2014/main" val="1836541941"/>
                    </a:ext>
                  </a:extLst>
                </a:gridCol>
                <a:gridCol w="655008">
                  <a:extLst>
                    <a:ext uri="{9D8B030D-6E8A-4147-A177-3AD203B41FA5}">
                      <a16:colId xmlns:a16="http://schemas.microsoft.com/office/drawing/2014/main" val="3023077128"/>
                    </a:ext>
                  </a:extLst>
                </a:gridCol>
                <a:gridCol w="3340795">
                  <a:extLst>
                    <a:ext uri="{9D8B030D-6E8A-4147-A177-3AD203B41FA5}">
                      <a16:colId xmlns:a16="http://schemas.microsoft.com/office/drawing/2014/main" val="2798393190"/>
                    </a:ext>
                  </a:extLst>
                </a:gridCol>
              </a:tblGrid>
              <a:tr h="396241">
                <a:tc gridSpan="2">
                  <a:txBody>
                    <a:bodyPr/>
                    <a:lstStyle/>
                    <a:p>
                      <a:pPr algn="ctr"/>
                      <a:r>
                        <a:rPr lang="en-US">
                          <a:solidFill>
                            <a:schemeClr val="tx1"/>
                          </a:solidFill>
                          <a:latin typeface="Arial" panose="020B0604020202020204" pitchFamily="34" charset="0"/>
                          <a:cs typeface="Arial" panose="020B0604020202020204" pitchFamily="34" charset="0"/>
                        </a:rPr>
                        <a:t>Do</a:t>
                      </a:r>
                    </a:p>
                  </a:txBody>
                  <a:tcPr/>
                </a:tc>
                <a:tc hMerge="1">
                  <a:txBody>
                    <a:bodyPr/>
                    <a:lstStyle/>
                    <a:p>
                      <a:pPr algn="ctr"/>
                      <a:endParaRPr lang="en-US"/>
                    </a:p>
                  </a:txBody>
                  <a:tcPr/>
                </a:tc>
                <a:tc gridSpan="2">
                  <a:txBody>
                    <a:bodyPr/>
                    <a:lstStyle/>
                    <a:p>
                      <a:pPr algn="ctr"/>
                      <a:r>
                        <a:rPr lang="en-US">
                          <a:solidFill>
                            <a:schemeClr val="tx1"/>
                          </a:solidFill>
                          <a:latin typeface="Arial" panose="020B0604020202020204" pitchFamily="34" charset="0"/>
                          <a:cs typeface="Arial" panose="020B0604020202020204" pitchFamily="34" charset="0"/>
                        </a:rPr>
                        <a:t>Do</a:t>
                      </a:r>
                      <a:r>
                        <a:rPr lang="en-US" baseline="0">
                          <a:solidFill>
                            <a:schemeClr val="tx1"/>
                          </a:solidFill>
                          <a:latin typeface="Arial" panose="020B0604020202020204" pitchFamily="34" charset="0"/>
                          <a:cs typeface="Arial" panose="020B0604020202020204" pitchFamily="34" charset="0"/>
                        </a:rPr>
                        <a:t> Not</a:t>
                      </a:r>
                      <a:endParaRPr lang="en-US">
                        <a:solidFill>
                          <a:schemeClr val="tx1"/>
                        </a:solidFill>
                        <a:latin typeface="Arial" panose="020B0604020202020204" pitchFamily="34" charset="0"/>
                        <a:cs typeface="Arial" panose="020B0604020202020204" pitchFamily="34" charset="0"/>
                      </a:endParaRPr>
                    </a:p>
                  </a:txBody>
                  <a:tcPr/>
                </a:tc>
                <a:tc hMerge="1">
                  <a:txBody>
                    <a:bodyPr/>
                    <a:lstStyle/>
                    <a:p>
                      <a:pPr algn="ctr"/>
                      <a:endParaRPr lang="en-US"/>
                    </a:p>
                  </a:txBody>
                  <a:tcPr/>
                </a:tc>
                <a:extLst>
                  <a:ext uri="{0D108BD9-81ED-4DB2-BD59-A6C34878D82A}">
                    <a16:rowId xmlns:a16="http://schemas.microsoft.com/office/drawing/2014/main" val="503898570"/>
                  </a:ext>
                </a:extLst>
              </a:tr>
              <a:tr h="1092798">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DA’s should contact</a:t>
                      </a:r>
                      <a:r>
                        <a:rPr lang="en-US" sz="1600" baseline="0">
                          <a:latin typeface="Arial" panose="020B0604020202020204" pitchFamily="34" charset="0"/>
                          <a:cs typeface="Arial" panose="020B0604020202020204" pitchFamily="34" charset="0"/>
                        </a:rPr>
                        <a:t> Deirdre or Janet regarding</a:t>
                      </a:r>
                      <a:r>
                        <a:rPr lang="en-US" sz="1600">
                          <a:latin typeface="Arial" panose="020B0604020202020204" pitchFamily="34" charset="0"/>
                          <a:cs typeface="Arial" panose="020B0604020202020204" pitchFamily="34" charset="0"/>
                        </a:rPr>
                        <a:t> any student who may qualify. See Assessment Guidelines Appendix C page 60.</a:t>
                      </a: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Never provide student names or confidential information if requesting information via email.</a:t>
                      </a:r>
                    </a:p>
                  </a:txBody>
                  <a:tcPr anchor="ctr"/>
                </a:tc>
                <a:extLst>
                  <a:ext uri="{0D108BD9-81ED-4DB2-BD59-A6C34878D82A}">
                    <a16:rowId xmlns:a16="http://schemas.microsoft.com/office/drawing/2014/main" val="3542610897"/>
                  </a:ext>
                </a:extLst>
              </a:tr>
              <a:tr h="1747893">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Based on initial eligibility, DAs will </a:t>
                      </a:r>
                      <a:r>
                        <a:rPr lang="en-US" sz="1600">
                          <a:solidFill>
                            <a:schemeClr val="tx1"/>
                          </a:solidFill>
                          <a:latin typeface="Arial" panose="020B0604020202020204" pitchFamily="34" charset="0"/>
                          <a:cs typeface="Arial" panose="020B0604020202020204" pitchFamily="34" charset="0"/>
                        </a:rPr>
                        <a:t>receive a Special Documented Accommodation Petition and access to the Cambium Secure FTP site for submitting</a:t>
                      </a:r>
                      <a:r>
                        <a:rPr lang="en-US" sz="1600" baseline="0">
                          <a:solidFill>
                            <a:schemeClr val="tx1"/>
                          </a:solidFill>
                          <a:latin typeface="Arial" panose="020B0604020202020204" pitchFamily="34" charset="0"/>
                          <a:cs typeface="Arial" panose="020B0604020202020204" pitchFamily="34" charset="0"/>
                        </a:rPr>
                        <a:t> completed paperwork documenting the need for special accommodation(s).</a:t>
                      </a:r>
                      <a:r>
                        <a:rPr lang="en-US" sz="1600">
                          <a:solidFill>
                            <a:schemeClr val="tx1"/>
                          </a:solidFill>
                          <a:latin typeface="Arial" panose="020B0604020202020204" pitchFamily="34" charset="0"/>
                          <a:cs typeface="Arial" panose="020B0604020202020204" pitchFamily="34" charset="0"/>
                        </a:rPr>
                        <a:t> </a:t>
                      </a:r>
                      <a:endParaRPr lang="en-US" sz="160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Do not email petitions,</a:t>
                      </a:r>
                      <a:r>
                        <a:rPr lang="en-US" sz="1600" baseline="0">
                          <a:latin typeface="Arial" panose="020B0604020202020204" pitchFamily="34" charset="0"/>
                          <a:cs typeface="Arial" panose="020B0604020202020204" pitchFamily="34" charset="0"/>
                        </a:rPr>
                        <a:t> IEPs, 504s, or any confidential information. All petitions must be submitted by the DA using Cambium’s secure FTP site.</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67437365"/>
                  </a:ext>
                </a:extLst>
              </a:tr>
              <a:tr h="1592363">
                <a:tc>
                  <a:txBody>
                    <a:bodyPr/>
                    <a:lstStyle/>
                    <a:p>
                      <a:endParaRPr lang="en-US" sz="16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CSDE will review petitions and provide a letter of approval or guidance to district via the secure FTP site. Letters</a:t>
                      </a:r>
                      <a:r>
                        <a:rPr lang="en-US" sz="1600" baseline="0">
                          <a:latin typeface="Arial" panose="020B0604020202020204" pitchFamily="34" charset="0"/>
                          <a:cs typeface="Arial" panose="020B0604020202020204" pitchFamily="34" charset="0"/>
                        </a:rPr>
                        <a:t> of approval may also include the completion/submission of security/confidentiality agreements.</a:t>
                      </a:r>
                      <a:endParaRPr lang="en-US" sz="1600">
                        <a:latin typeface="Arial" panose="020B0604020202020204" pitchFamily="34" charset="0"/>
                        <a:cs typeface="Arial" panose="020B0604020202020204" pitchFamily="34" charset="0"/>
                      </a:endParaRPr>
                    </a:p>
                  </a:txBody>
                  <a:tcPr/>
                </a:tc>
                <a:tc>
                  <a:txBody>
                    <a:bodyPr/>
                    <a:lstStyle/>
                    <a:p>
                      <a:endParaRPr lang="en-US" sz="1600">
                        <a:latin typeface="Arial" panose="020B0604020202020204" pitchFamily="34" charset="0"/>
                        <a:cs typeface="Arial" panose="020B0604020202020204" pitchFamily="34" charset="0"/>
                      </a:endParaRPr>
                    </a:p>
                  </a:txBody>
                  <a:tcPr/>
                </a:tc>
                <a:tc>
                  <a:txBody>
                    <a:bodyPr/>
                    <a:lstStyle/>
                    <a:p>
                      <a:r>
                        <a:rPr lang="en-US" sz="1600">
                          <a:latin typeface="Arial" panose="020B0604020202020204" pitchFamily="34" charset="0"/>
                          <a:cs typeface="Arial" panose="020B0604020202020204" pitchFamily="34" charset="0"/>
                        </a:rPr>
                        <a:t>Don’t test students with requested accommodations without prior approval</a:t>
                      </a:r>
                      <a:r>
                        <a:rPr lang="en-US" sz="1600" baseline="0">
                          <a:latin typeface="Arial" panose="020B0604020202020204" pitchFamily="34" charset="0"/>
                          <a:cs typeface="Arial" panose="020B0604020202020204" pitchFamily="34" charset="0"/>
                        </a:rPr>
                        <a:t> from the CSDE.</a:t>
                      </a:r>
                      <a:endParaRPr lang="en-US" sz="16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983023711"/>
                  </a:ext>
                </a:extLst>
              </a:tr>
            </a:tbl>
          </a:graphicData>
        </a:graphic>
      </p:graphicFrame>
      <p:sp>
        <p:nvSpPr>
          <p:cNvPr id="6" name="Multiply 5"/>
          <p:cNvSpPr/>
          <p:nvPr/>
        </p:nvSpPr>
        <p:spPr>
          <a:xfrm>
            <a:off x="4908715" y="1933582"/>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1" name="Picture 10"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31" y="1883646"/>
            <a:ext cx="266494" cy="231263"/>
          </a:xfrm>
          <a:prstGeom prst="rect">
            <a:avLst/>
          </a:prstGeom>
        </p:spPr>
      </p:pic>
      <p:pic>
        <p:nvPicPr>
          <p:cNvPr id="12" name="Picture 11"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24" y="3467071"/>
            <a:ext cx="266494" cy="231263"/>
          </a:xfrm>
          <a:prstGeom prst="rect">
            <a:avLst/>
          </a:prstGeom>
        </p:spPr>
      </p:pic>
      <p:pic>
        <p:nvPicPr>
          <p:cNvPr id="13" name="Picture 12" descr="File:Checkmark green.svg - Wikipedi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268" y="5167245"/>
            <a:ext cx="266494" cy="231263"/>
          </a:xfrm>
          <a:prstGeom prst="rect">
            <a:avLst/>
          </a:prstGeom>
        </p:spPr>
      </p:pic>
      <p:sp>
        <p:nvSpPr>
          <p:cNvPr id="14" name="Multiply 13"/>
          <p:cNvSpPr/>
          <p:nvPr/>
        </p:nvSpPr>
        <p:spPr>
          <a:xfrm>
            <a:off x="4921241" y="3353716"/>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5" name="Multiply 14"/>
          <p:cNvSpPr/>
          <p:nvPr/>
        </p:nvSpPr>
        <p:spPr>
          <a:xfrm>
            <a:off x="4928472" y="4985918"/>
            <a:ext cx="223654" cy="28153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8657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1662830"/>
            <a:ext cx="2442575" cy="3532340"/>
          </a:xfrm>
          <a:prstGeom prst="rect">
            <a:avLst/>
          </a:prstGeom>
          <a:noFill/>
          <a:ln w="3175">
            <a:noFill/>
          </a:ln>
        </p:spPr>
        <p:style>
          <a:lnRef idx="1">
            <a:schemeClr val="accent6"/>
          </a:lnRef>
          <a:fillRef idx="2">
            <a:schemeClr val="accent6"/>
          </a:fillRef>
          <a:effectRef idx="1">
            <a:schemeClr val="accent6"/>
          </a:effectRef>
          <a:fontRef idx="minor">
            <a:schemeClr val="dk1"/>
          </a:fontRef>
        </p:style>
        <p:txBody>
          <a:bodyPr anchor="ctr"/>
          <a:lstStyle>
            <a:lvl1pPr algn="ctr" rtl="0" eaLnBrk="1" fontAlgn="base" hangingPunct="1">
              <a:spcBef>
                <a:spcPct val="0"/>
              </a:spcBef>
              <a:spcAft>
                <a:spcPct val="0"/>
              </a:spcAft>
              <a:defRPr sz="4400">
                <a:solidFill>
                  <a:schemeClr val="dk1"/>
                </a:solidFill>
                <a:latin typeface="+mn-lt"/>
                <a:ea typeface="+mn-ea"/>
                <a:cs typeface="+mn-cs"/>
              </a:defRPr>
            </a:lvl1pPr>
            <a:lvl2pPr algn="ctr" rtl="0" eaLnBrk="1" fontAlgn="base" hangingPunct="1">
              <a:spcBef>
                <a:spcPct val="0"/>
              </a:spcBef>
              <a:spcAft>
                <a:spcPct val="0"/>
              </a:spcAft>
              <a:defRPr sz="4400">
                <a:solidFill>
                  <a:schemeClr val="dk1"/>
                </a:solidFill>
                <a:latin typeface="+mn-lt"/>
                <a:ea typeface="+mn-ea"/>
                <a:cs typeface="+mn-cs"/>
              </a:defRPr>
            </a:lvl2pPr>
            <a:lvl3pPr algn="ctr" rtl="0" eaLnBrk="1" fontAlgn="base" hangingPunct="1">
              <a:spcBef>
                <a:spcPct val="0"/>
              </a:spcBef>
              <a:spcAft>
                <a:spcPct val="0"/>
              </a:spcAft>
              <a:defRPr sz="4400">
                <a:solidFill>
                  <a:schemeClr val="dk1"/>
                </a:solidFill>
                <a:latin typeface="+mn-lt"/>
                <a:ea typeface="+mn-ea"/>
                <a:cs typeface="+mn-cs"/>
              </a:defRPr>
            </a:lvl3pPr>
            <a:lvl4pPr algn="ctr" rtl="0" eaLnBrk="1" fontAlgn="base" hangingPunct="1">
              <a:spcBef>
                <a:spcPct val="0"/>
              </a:spcBef>
              <a:spcAft>
                <a:spcPct val="0"/>
              </a:spcAft>
              <a:defRPr sz="4400">
                <a:solidFill>
                  <a:schemeClr val="dk1"/>
                </a:solidFill>
                <a:latin typeface="+mn-lt"/>
                <a:ea typeface="+mn-ea"/>
                <a:cs typeface="+mn-cs"/>
              </a:defRPr>
            </a:lvl4pPr>
            <a:lvl5pPr algn="ctr" rtl="0" eaLnBrk="1" fontAlgn="base" hangingPunct="1">
              <a:spcBef>
                <a:spcPct val="0"/>
              </a:spcBef>
              <a:spcAft>
                <a:spcPct val="0"/>
              </a:spcAft>
              <a:defRPr sz="4400">
                <a:solidFill>
                  <a:schemeClr val="dk1"/>
                </a:solidFill>
                <a:latin typeface="+mn-lt"/>
                <a:ea typeface="+mn-ea"/>
                <a:cs typeface="+mn-cs"/>
              </a:defRPr>
            </a:lvl5pPr>
            <a:lvl6pPr marL="457200" algn="ctr" rtl="0" eaLnBrk="1" fontAlgn="base" hangingPunct="1">
              <a:spcBef>
                <a:spcPct val="0"/>
              </a:spcBef>
              <a:spcAft>
                <a:spcPct val="0"/>
              </a:spcAft>
              <a:defRPr sz="4400">
                <a:solidFill>
                  <a:schemeClr val="dk1"/>
                </a:solidFill>
                <a:latin typeface="+mn-lt"/>
                <a:ea typeface="+mn-ea"/>
                <a:cs typeface="+mn-cs"/>
              </a:defRPr>
            </a:lvl6pPr>
            <a:lvl7pPr marL="914400" algn="ctr" rtl="0" eaLnBrk="1" fontAlgn="base" hangingPunct="1">
              <a:spcBef>
                <a:spcPct val="0"/>
              </a:spcBef>
              <a:spcAft>
                <a:spcPct val="0"/>
              </a:spcAft>
              <a:defRPr sz="4400">
                <a:solidFill>
                  <a:schemeClr val="dk1"/>
                </a:solidFill>
                <a:latin typeface="+mn-lt"/>
                <a:ea typeface="+mn-ea"/>
                <a:cs typeface="+mn-cs"/>
              </a:defRPr>
            </a:lvl7pPr>
            <a:lvl8pPr marL="1371600" algn="ctr" rtl="0" eaLnBrk="1" fontAlgn="base" hangingPunct="1">
              <a:spcBef>
                <a:spcPct val="0"/>
              </a:spcBef>
              <a:spcAft>
                <a:spcPct val="0"/>
              </a:spcAft>
              <a:defRPr sz="4400">
                <a:solidFill>
                  <a:schemeClr val="dk1"/>
                </a:solidFill>
                <a:latin typeface="+mn-lt"/>
                <a:ea typeface="+mn-ea"/>
                <a:cs typeface="+mn-cs"/>
              </a:defRPr>
            </a:lvl8pPr>
            <a:lvl9pPr marL="1828800" algn="ctr" rtl="0" eaLnBrk="1" fontAlgn="base" hangingPunct="1">
              <a:spcBef>
                <a:spcPct val="0"/>
              </a:spcBef>
              <a:spcAft>
                <a:spcPct val="0"/>
              </a:spcAft>
              <a:defRPr sz="44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w="0"/>
                <a:solidFill>
                  <a:srgbClr val="080808"/>
                </a:solidFill>
                <a:effectLst/>
                <a:uLnTx/>
                <a:uFillTx/>
                <a:latin typeface="Corbel" panose="020B0503020204020204"/>
                <a:ea typeface="+mn-ea"/>
                <a:cs typeface="Arial" panose="020B0604020202020204" pitchFamily="34" charset="0"/>
              </a:rPr>
              <a:t>Medical Exemption Procedure </a:t>
            </a:r>
          </a:p>
        </p:txBody>
      </p:sp>
      <p:sp>
        <p:nvSpPr>
          <p:cNvPr id="15" name="TextBox 14"/>
          <p:cNvSpPr txBox="1"/>
          <p:nvPr/>
        </p:nvSpPr>
        <p:spPr>
          <a:xfrm>
            <a:off x="2555310" y="623796"/>
            <a:ext cx="5836346" cy="57861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 Connecticut, the exemption determination for a medical emergency rests primarily on the following criteria: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student is unable to attend school and is medically/emotionally unavailable for homebound/hospitalized instruction for the </a:t>
            </a:r>
            <a:r>
              <a:rPr kumimoji="0" lang="en-US" sz="2000" b="1"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entire testing window.</a:t>
            </a:r>
            <a:r>
              <a:rPr kumimoji="0" lang="en-US" sz="20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Medical Exemption forms due dates: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LAS Links - </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March 10, 2023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CAAELP - </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7, 2023</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Connecticut SAT School Day- </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May 5, 2023;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Smarter Balanced, the NGSS, and the Connecticut Alternate Assessments (CTAA/CTAS) - </a:t>
            </a:r>
            <a:r>
              <a:rPr kumimoji="0" 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June 9, 2023</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See Appendix B of the </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Assessment Guidelines</a:t>
            </a: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59171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E85AF71-AA91-4F55-A02A-FE8E829D6BDA}"/>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0AD6CC-E002-4E3B-94A1-B159D3FAB6C7}"/>
              </a:ext>
            </a:extLst>
          </p:cNvPr>
          <p:cNvSpPr>
            <a:spLocks noGrp="1"/>
          </p:cNvSpPr>
          <p:nvPr>
            <p:ph type="title"/>
          </p:nvPr>
        </p:nvSpPr>
        <p:spPr>
          <a:xfrm>
            <a:off x="370695" y="1683144"/>
            <a:ext cx="2081191" cy="3491712"/>
          </a:xfrm>
        </p:spPr>
        <p:txBody>
          <a:bodyPr>
            <a:normAutofit/>
          </a:bodyPr>
          <a:lstStyle/>
          <a:p>
            <a:r>
              <a:rPr lang="en-US" sz="3200" b="1">
                <a:ln w="0"/>
                <a:solidFill>
                  <a:schemeClr val="tx1"/>
                </a:solidFill>
                <a:latin typeface="Arial" panose="020B0604020202020204" pitchFamily="34" charset="0"/>
                <a:cs typeface="Arial" panose="020B0604020202020204" pitchFamily="34" charset="0"/>
              </a:rPr>
              <a:t>What remains the same in 2023?</a:t>
            </a:r>
            <a:endParaRPr lang="en-US" sz="3200">
              <a:solidFill>
                <a:schemeClr val="tx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D9405CA-B98F-4388-AA97-E6BE20F5BA01}"/>
              </a:ext>
            </a:extLst>
          </p:cNvPr>
          <p:cNvSpPr>
            <a:spLocks noGrp="1"/>
          </p:cNvSpPr>
          <p:nvPr>
            <p:ph idx="1"/>
          </p:nvPr>
        </p:nvSpPr>
        <p:spPr>
          <a:xfrm>
            <a:off x="3156366" y="418504"/>
            <a:ext cx="5113874" cy="6020993"/>
          </a:xfrm>
        </p:spPr>
        <p:txBody>
          <a:bodyPr>
            <a:normAutofit/>
          </a:bodyPr>
          <a:lstStyle/>
          <a:p>
            <a:pPr marL="0" indent="0">
              <a:lnSpc>
                <a:spcPct val="100000"/>
              </a:lnSpc>
              <a:spcBef>
                <a:spcPts val="0"/>
              </a:spcBef>
              <a:spcAft>
                <a:spcPts val="600"/>
              </a:spcAft>
              <a:buNone/>
            </a:pPr>
            <a:r>
              <a:rPr lang="en-US" sz="2400">
                <a:solidFill>
                  <a:schemeClr val="tx1"/>
                </a:solidFill>
                <a:latin typeface="Arial" panose="020B0604020202020204" pitchFamily="34" charset="0"/>
                <a:cs typeface="Arial" panose="020B0604020202020204" pitchFamily="34" charset="0"/>
              </a:rPr>
              <a:t>Who needs to be tested? </a:t>
            </a:r>
            <a:r>
              <a:rPr lang="en-US" sz="2400" b="1">
                <a:solidFill>
                  <a:schemeClr val="tx1"/>
                </a:solidFill>
                <a:latin typeface="Arial" panose="020B0604020202020204" pitchFamily="34" charset="0"/>
                <a:cs typeface="Arial" panose="020B0604020202020204" pitchFamily="34" charset="0"/>
              </a:rPr>
              <a:t>All students</a:t>
            </a:r>
            <a:r>
              <a:rPr lang="en-US" sz="2400">
                <a:solidFill>
                  <a:schemeClr val="tx1"/>
                </a:solidFill>
                <a:latin typeface="Arial" panose="020B0604020202020204" pitchFamily="34" charset="0"/>
                <a:cs typeface="Arial" panose="020B0604020202020204" pitchFamily="34" charset="0"/>
              </a:rPr>
              <a:t> including:</a:t>
            </a:r>
          </a:p>
          <a:p>
            <a:pPr marL="571500" lvl="2" indent="-342900">
              <a:lnSpc>
                <a:spcPct val="100000"/>
              </a:lnSpc>
              <a:spcBef>
                <a:spcPts val="0"/>
              </a:spcBef>
              <a:spcAft>
                <a:spcPts val="600"/>
              </a:spcAft>
              <a:buFont typeface="Courier New" panose="020B0604020202020204" pitchFamily="34" charset="0"/>
              <a:buChar char="o"/>
            </a:pPr>
            <a:r>
              <a:rPr lang="en-US" sz="2400">
                <a:solidFill>
                  <a:schemeClr val="tx1"/>
                </a:solidFill>
                <a:latin typeface="Arial" panose="020B0604020202020204" pitchFamily="34" charset="0"/>
                <a:cs typeface="Arial" panose="020B0604020202020204" pitchFamily="34" charset="0"/>
              </a:rPr>
              <a:t>Students in Private Approved Facilities</a:t>
            </a:r>
          </a:p>
          <a:p>
            <a:pPr marL="571500" lvl="2" indent="-342900">
              <a:lnSpc>
                <a:spcPct val="100000"/>
              </a:lnSpc>
              <a:spcBef>
                <a:spcPts val="0"/>
              </a:spcBef>
              <a:spcAft>
                <a:spcPts val="600"/>
              </a:spcAft>
              <a:buFont typeface="Courier New" panose="020B0604020202020204" pitchFamily="34" charset="0"/>
              <a:buChar char="o"/>
            </a:pPr>
            <a:r>
              <a:rPr lang="en-US" sz="2400">
                <a:solidFill>
                  <a:schemeClr val="tx1"/>
                </a:solidFill>
                <a:latin typeface="Arial" panose="020B0604020202020204" pitchFamily="34" charset="0"/>
                <a:cs typeface="Arial" panose="020B0604020202020204" pitchFamily="34" charset="0"/>
              </a:rPr>
              <a:t>Students in </a:t>
            </a:r>
            <a:r>
              <a:rPr lang="en-US" sz="2400">
                <a:latin typeface="Arial" panose="020B0604020202020204" pitchFamily="34" charset="0"/>
                <a:cs typeface="Arial" panose="020B0604020202020204" pitchFamily="34" charset="0"/>
                <a:hlinkClick r:id="rId3"/>
              </a:rPr>
              <a:t>PSIS who attend Out-of-State Facilities or In-State Non-Approved Facilities</a:t>
            </a:r>
            <a:endParaRPr lang="en-US" sz="2400">
              <a:latin typeface="Arial" panose="020B0604020202020204" pitchFamily="34" charset="0"/>
              <a:cs typeface="Arial" panose="020B0604020202020204" pitchFamily="34" charset="0"/>
            </a:endParaRPr>
          </a:p>
          <a:p>
            <a:pPr marL="571500" lvl="2" indent="-342900">
              <a:lnSpc>
                <a:spcPct val="100000"/>
              </a:lnSpc>
              <a:spcBef>
                <a:spcPts val="0"/>
              </a:spcBef>
              <a:spcAft>
                <a:spcPts val="600"/>
              </a:spcAft>
              <a:buFont typeface="Courier New" panose="020B0604020202020204" pitchFamily="34" charset="0"/>
              <a:buChar char="o"/>
            </a:pPr>
            <a:r>
              <a:rPr lang="en-US" sz="2400">
                <a:solidFill>
                  <a:schemeClr val="tx1"/>
                </a:solidFill>
                <a:latin typeface="Arial" panose="020B0604020202020204" pitchFamily="34" charset="0"/>
                <a:cs typeface="Arial" panose="020B0604020202020204" pitchFamily="34" charset="0"/>
              </a:rPr>
              <a:t>Students with disabilities and/or English learners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4"/>
          <a:stretch>
            <a:fillRect/>
          </a:stretch>
        </p:blipFill>
        <p:spPr>
          <a:xfrm>
            <a:off x="8093340" y="5959528"/>
            <a:ext cx="957527" cy="802081"/>
          </a:xfrm>
          <a:prstGeom prst="rect">
            <a:avLst/>
          </a:prstGeom>
        </p:spPr>
      </p:pic>
    </p:spTree>
    <p:extLst>
      <p:ext uri="{BB962C8B-B14F-4D97-AF65-F5344CB8AC3E}">
        <p14:creationId xmlns:p14="http://schemas.microsoft.com/office/powerpoint/2010/main" val="36528172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2" y="1123838"/>
            <a:ext cx="2312619" cy="4601183"/>
          </a:xfrm>
          <a:noFill/>
        </p:spPr>
        <p:txBody>
          <a:bodyPr anchor="ctr">
            <a:normAutofit/>
          </a:bodyPr>
          <a:lstStyle/>
          <a:p>
            <a:pPr algn="ctr"/>
            <a:r>
              <a:rPr lang="en-US" sz="3200" b="1">
                <a:solidFill>
                  <a:srgbClr val="080808"/>
                </a:solidFill>
              </a:rPr>
              <a:t>What’s New for 2023?</a:t>
            </a:r>
            <a:br>
              <a:rPr lang="en-US" sz="3200" b="1">
                <a:solidFill>
                  <a:srgbClr val="080808"/>
                </a:solidFill>
              </a:rPr>
            </a:br>
            <a:endParaRPr lang="en-US" sz="3200" b="1">
              <a:solidFill>
                <a:srgbClr val="080808"/>
              </a:solidFill>
            </a:endParaRPr>
          </a:p>
        </p:txBody>
      </p:sp>
      <p:sp>
        <p:nvSpPr>
          <p:cNvPr id="3" name="TextBox 2">
            <a:extLst>
              <a:ext uri="{FF2B5EF4-FFF2-40B4-BE49-F238E27FC236}">
                <a16:creationId xmlns:a16="http://schemas.microsoft.com/office/drawing/2014/main" id="{96209591-453E-4FAB-B7B7-291403C9E964}"/>
              </a:ext>
            </a:extLst>
          </p:cNvPr>
          <p:cNvSpPr txBox="1"/>
          <p:nvPr/>
        </p:nvSpPr>
        <p:spPr>
          <a:xfrm>
            <a:off x="3352058" y="1964596"/>
            <a:ext cx="4579416" cy="3108543"/>
          </a:xfrm>
          <a:prstGeom prst="rect">
            <a:avLst/>
          </a:prstGeom>
          <a:noFill/>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Early Stopping Rule Process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CT-SEDS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000000"/>
                </a:solidFill>
                <a:effectLst/>
                <a:uLnTx/>
                <a:uFillTx/>
                <a:latin typeface="Arial" charset="0"/>
                <a:ea typeface="+mn-ea"/>
                <a:cs typeface="+mn-cs"/>
              </a:rPr>
              <a:t>CAAELP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39456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E6A356-1A60-A669-9A69-65ED05AD8B2B}"/>
              </a:ext>
            </a:extLst>
          </p:cNvPr>
          <p:cNvPicPr>
            <a:picLocks noChangeAspect="1"/>
          </p:cNvPicPr>
          <p:nvPr/>
        </p:nvPicPr>
        <p:blipFill>
          <a:blip r:embed="rId3"/>
          <a:stretch>
            <a:fillRect/>
          </a:stretch>
        </p:blipFill>
        <p:spPr>
          <a:xfrm>
            <a:off x="7000613" y="713985"/>
            <a:ext cx="1688589" cy="518638"/>
          </a:xfrm>
          <a:prstGeom prst="rect">
            <a:avLst/>
          </a:prstGeom>
        </p:spPr>
      </p:pic>
      <p:pic>
        <p:nvPicPr>
          <p:cNvPr id="7" name="Picture 6">
            <a:extLst>
              <a:ext uri="{FF2B5EF4-FFF2-40B4-BE49-F238E27FC236}">
                <a16:creationId xmlns:a16="http://schemas.microsoft.com/office/drawing/2014/main" id="{4A112EDE-3197-CA10-F611-D85048A3047F}"/>
              </a:ext>
            </a:extLst>
          </p:cNvPr>
          <p:cNvPicPr>
            <a:picLocks noChangeAspect="1"/>
          </p:cNvPicPr>
          <p:nvPr/>
        </p:nvPicPr>
        <p:blipFill>
          <a:blip r:embed="rId4"/>
          <a:stretch>
            <a:fillRect/>
          </a:stretch>
        </p:blipFill>
        <p:spPr>
          <a:xfrm>
            <a:off x="378129" y="1120253"/>
            <a:ext cx="4824715" cy="5634458"/>
          </a:xfrm>
          <a:prstGeom prst="rect">
            <a:avLst/>
          </a:prstGeom>
          <a:ln>
            <a:solidFill>
              <a:schemeClr val="tx1"/>
            </a:solidFill>
          </a:ln>
        </p:spPr>
      </p:pic>
      <p:sp>
        <p:nvSpPr>
          <p:cNvPr id="8" name="Title 11">
            <a:extLst>
              <a:ext uri="{FF2B5EF4-FFF2-40B4-BE49-F238E27FC236}">
                <a16:creationId xmlns:a16="http://schemas.microsoft.com/office/drawing/2014/main" id="{AED93597-D469-EE98-FFD8-C7EADE3CF8E8}"/>
              </a:ext>
            </a:extLst>
          </p:cNvPr>
          <p:cNvSpPr txBox="1">
            <a:spLocks/>
          </p:cNvSpPr>
          <p:nvPr/>
        </p:nvSpPr>
        <p:spPr>
          <a:xfrm>
            <a:off x="-1" y="268232"/>
            <a:ext cx="7891397" cy="1059527"/>
          </a:xfrm>
          <a:prstGeom prst="rect">
            <a:avLst/>
          </a:prstGeom>
        </p:spPr>
        <p:txBody>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9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CT-SEDS: Individual Education Program (IEP) District and Statewide Testing Page</a:t>
            </a:r>
          </a:p>
        </p:txBody>
      </p:sp>
      <p:sp>
        <p:nvSpPr>
          <p:cNvPr id="9" name="Content Placeholder 2">
            <a:extLst>
              <a:ext uri="{FF2B5EF4-FFF2-40B4-BE49-F238E27FC236}">
                <a16:creationId xmlns:a16="http://schemas.microsoft.com/office/drawing/2014/main" id="{3CC3EDFB-6DF6-1029-84EA-187F5F009029}"/>
              </a:ext>
            </a:extLst>
          </p:cNvPr>
          <p:cNvSpPr txBox="1">
            <a:spLocks/>
          </p:cNvSpPr>
          <p:nvPr/>
        </p:nvSpPr>
        <p:spPr>
          <a:xfrm>
            <a:off x="5453363" y="1616854"/>
            <a:ext cx="2849880" cy="49729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page includes: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each specific state assessment (associated with the student’s tested grade)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drop-down menu to select appropriate designated supports and accommodations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prior to spring testing, designated supports and accommodations in a finalized IEP/504 in CT-SEDS will sync with TIDE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Arrow: Left 9">
            <a:extLst>
              <a:ext uri="{FF2B5EF4-FFF2-40B4-BE49-F238E27FC236}">
                <a16:creationId xmlns:a16="http://schemas.microsoft.com/office/drawing/2014/main" id="{B0945B60-7D05-6109-D716-6B5413DDE42B}"/>
              </a:ext>
            </a:extLst>
          </p:cNvPr>
          <p:cNvSpPr/>
          <p:nvPr/>
        </p:nvSpPr>
        <p:spPr>
          <a:xfrm>
            <a:off x="4025554" y="2990088"/>
            <a:ext cx="978408" cy="3246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Math</a:t>
            </a:r>
          </a:p>
        </p:txBody>
      </p:sp>
      <p:sp>
        <p:nvSpPr>
          <p:cNvPr id="11" name="Arrow: Left 10">
            <a:extLst>
              <a:ext uri="{FF2B5EF4-FFF2-40B4-BE49-F238E27FC236}">
                <a16:creationId xmlns:a16="http://schemas.microsoft.com/office/drawing/2014/main" id="{2ABDAB0E-6568-FD69-750C-6C233B7122F3}"/>
              </a:ext>
            </a:extLst>
          </p:cNvPr>
          <p:cNvSpPr/>
          <p:nvPr/>
        </p:nvSpPr>
        <p:spPr>
          <a:xfrm>
            <a:off x="4025554" y="3775176"/>
            <a:ext cx="978408" cy="3246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ELA</a:t>
            </a:r>
          </a:p>
        </p:txBody>
      </p:sp>
      <p:sp>
        <p:nvSpPr>
          <p:cNvPr id="12" name="Arrow: Left 11">
            <a:extLst>
              <a:ext uri="{FF2B5EF4-FFF2-40B4-BE49-F238E27FC236}">
                <a16:creationId xmlns:a16="http://schemas.microsoft.com/office/drawing/2014/main" id="{F90329D8-81D9-84CB-D46F-9467A8F92E0E}"/>
              </a:ext>
            </a:extLst>
          </p:cNvPr>
          <p:cNvSpPr/>
          <p:nvPr/>
        </p:nvSpPr>
        <p:spPr>
          <a:xfrm>
            <a:off x="4025554" y="5379186"/>
            <a:ext cx="978408" cy="3246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Science</a:t>
            </a:r>
          </a:p>
        </p:txBody>
      </p:sp>
    </p:spTree>
    <p:extLst>
      <p:ext uri="{BB962C8B-B14F-4D97-AF65-F5344CB8AC3E}">
        <p14:creationId xmlns:p14="http://schemas.microsoft.com/office/powerpoint/2010/main" val="15728501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AED93597-D469-EE98-FFD8-C7EADE3CF8E8}"/>
              </a:ext>
            </a:extLst>
          </p:cNvPr>
          <p:cNvSpPr txBox="1">
            <a:spLocks/>
          </p:cNvSpPr>
          <p:nvPr/>
        </p:nvSpPr>
        <p:spPr>
          <a:xfrm>
            <a:off x="0" y="175364"/>
            <a:ext cx="7515616" cy="1228763"/>
          </a:xfrm>
          <a:prstGeom prst="rect">
            <a:avLst/>
          </a:prstGeom>
        </p:spPr>
        <p:txBody>
          <a:bodyPr anchor="ct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rbel" panose="020B0503020204020204" pitchFamily="34" charset="0"/>
                <a:ea typeface="+mj-ea"/>
                <a:cs typeface="Arial" panose="020B0604020202020204" pitchFamily="34" charset="0"/>
              </a:rPr>
              <a:t>2022-23 Populating Designated Support/Accommodations in TIDE </a:t>
            </a:r>
            <a:endParaRPr kumimoji="0" lang="en-US" sz="3200" b="1" i="0" u="none" strike="noStrike" kern="1200" cap="none" spc="0" normalizeH="0" baseline="0" noProof="0">
              <a:ln>
                <a:noFill/>
              </a:ln>
              <a:solidFill>
                <a:srgbClr val="080808"/>
              </a:solidFill>
              <a:effectLst/>
              <a:uLnTx/>
              <a:uFillTx/>
              <a:latin typeface="Corbel" panose="020B0503020204020204" pitchFamily="34" charset="0"/>
              <a:ea typeface="+mj-ea"/>
              <a:cs typeface="Arial" panose="020B0604020202020204" pitchFamily="34" charset="0"/>
            </a:endParaRPr>
          </a:p>
        </p:txBody>
      </p:sp>
      <p:graphicFrame>
        <p:nvGraphicFramePr>
          <p:cNvPr id="3" name="Table 2">
            <a:extLst>
              <a:ext uri="{FF2B5EF4-FFF2-40B4-BE49-F238E27FC236}">
                <a16:creationId xmlns:a16="http://schemas.microsoft.com/office/drawing/2014/main" id="{BAB86955-1F28-D592-2AF5-7D9947824129}"/>
              </a:ext>
            </a:extLst>
          </p:cNvPr>
          <p:cNvGraphicFramePr>
            <a:graphicFrameLocks noGrp="1"/>
          </p:cNvGraphicFramePr>
          <p:nvPr/>
        </p:nvGraphicFramePr>
        <p:xfrm>
          <a:off x="722992" y="1636016"/>
          <a:ext cx="7041243" cy="4854590"/>
        </p:xfrm>
        <a:graphic>
          <a:graphicData uri="http://schemas.openxmlformats.org/drawingml/2006/table">
            <a:tbl>
              <a:tblPr/>
              <a:tblGrid>
                <a:gridCol w="1312886">
                  <a:extLst>
                    <a:ext uri="{9D8B030D-6E8A-4147-A177-3AD203B41FA5}">
                      <a16:colId xmlns:a16="http://schemas.microsoft.com/office/drawing/2014/main" val="778959471"/>
                    </a:ext>
                  </a:extLst>
                </a:gridCol>
                <a:gridCol w="3284973">
                  <a:extLst>
                    <a:ext uri="{9D8B030D-6E8A-4147-A177-3AD203B41FA5}">
                      <a16:colId xmlns:a16="http://schemas.microsoft.com/office/drawing/2014/main" val="985106683"/>
                    </a:ext>
                  </a:extLst>
                </a:gridCol>
                <a:gridCol w="2443384">
                  <a:extLst>
                    <a:ext uri="{9D8B030D-6E8A-4147-A177-3AD203B41FA5}">
                      <a16:colId xmlns:a16="http://schemas.microsoft.com/office/drawing/2014/main" val="1647916302"/>
                    </a:ext>
                  </a:extLst>
                </a:gridCol>
              </a:tblGrid>
              <a:tr h="185393">
                <a:tc gridSpan="3">
                  <a:txBody>
                    <a:bodyPr/>
                    <a:lstStyle/>
                    <a:p>
                      <a:pPr marR="0" indent="0" algn="ctr"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2022-23 Populating Designated Support/Accommodations in TIDE</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4402875"/>
                  </a:ext>
                </a:extLst>
              </a:tr>
              <a:tr h="304316">
                <a:tc>
                  <a:txBody>
                    <a:bodyPr/>
                    <a:lstStyle/>
                    <a:p>
                      <a:pPr marR="0" indent="0" algn="l" rtl="0">
                        <a:lnSpc>
                          <a:spcPct val="119000"/>
                        </a:lnSpc>
                        <a:spcBef>
                          <a:spcPts val="0"/>
                        </a:spcBef>
                        <a:spcAft>
                          <a:spcPts val="600"/>
                        </a:spcAft>
                      </a:pPr>
                      <a:r>
                        <a:rPr lang="en-US" sz="800" b="1" u="sng" kern="1400">
                          <a:ln>
                            <a:noFill/>
                          </a:ln>
                          <a:solidFill>
                            <a:srgbClr val="000000"/>
                          </a:solidFill>
                          <a:effectLst/>
                          <a:latin typeface="Calibri" panose="020F0502020204030204" pitchFamily="34" charset="0"/>
                        </a:rPr>
                        <a:t>Student’s Status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b="1" u="sng" kern="1400">
                          <a:ln>
                            <a:noFill/>
                          </a:ln>
                          <a:solidFill>
                            <a:srgbClr val="000000"/>
                          </a:solidFill>
                          <a:effectLst/>
                          <a:latin typeface="Calibri" panose="020F0502020204030204" pitchFamily="34" charset="0"/>
                        </a:rPr>
                        <a:t>Populating Designated Supports and/or Accommodations in TIDE</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b="1" u="sng" kern="1400">
                          <a:ln>
                            <a:noFill/>
                          </a:ln>
                          <a:solidFill>
                            <a:srgbClr val="000000"/>
                          </a:solidFill>
                          <a:effectLst/>
                          <a:latin typeface="Calibri" panose="020F0502020204030204" pitchFamily="34" charset="0"/>
                        </a:rPr>
                        <a:t>Special Documented Accommodations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8397737"/>
                  </a:ext>
                </a:extLst>
              </a:tr>
              <a:tr h="1228082">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Finalized IEP/504 Plan in CT-SEDS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kern="1400">
                          <a:ln>
                            <a:noFill/>
                          </a:ln>
                          <a:solidFill>
                            <a:srgbClr val="000000"/>
                          </a:solidFill>
                          <a:effectLst/>
                          <a:latin typeface="Calibri" panose="020F0502020204030204" pitchFamily="34" charset="0"/>
                        </a:rPr>
                        <a:t>Designated supports and accommodations selected for the 2022-23 test administration will sync with TIDE nightly. The first sync is expected prior to the March testing window.</a:t>
                      </a:r>
                    </a:p>
                    <a:p>
                      <a:pPr marL="492760" marR="0" indent="-17399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 </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800" b="1" kern="1400">
                          <a:ln>
                            <a:noFill/>
                          </a:ln>
                          <a:solidFill>
                            <a:srgbClr val="000000"/>
                          </a:solidFill>
                          <a:effectLst/>
                          <a:latin typeface="Calibri" panose="020F0502020204030204" pitchFamily="34" charset="0"/>
                        </a:rPr>
                        <a:t>If the following non-standard accommodations are selected in CT-SEDS, they will sync with TIDE.</a:t>
                      </a:r>
                      <a:endParaRPr lang="en-US" sz="1300" b="1" kern="1400">
                        <a:ln>
                          <a:noFill/>
                        </a:ln>
                        <a:solidFill>
                          <a:srgbClr val="000000"/>
                        </a:solidFill>
                        <a:effectLst/>
                        <a:latin typeface="Cambria" panose="02040503050406030204" pitchFamily="18" charset="0"/>
                      </a:endParaRPr>
                    </a:p>
                    <a:p>
                      <a:pPr marL="218440" marR="0" indent="-17145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Human Signer/Visual Support</a:t>
                      </a:r>
                    </a:p>
                    <a:p>
                      <a:pPr marL="218440" marR="0" indent="-17145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Read Aloud of ELA Reading Passages</a:t>
                      </a:r>
                    </a:p>
                    <a:p>
                      <a:pPr marL="218440" marR="0" indent="-17145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Scribe</a:t>
                      </a:r>
                    </a:p>
                    <a:p>
                      <a:pPr marL="218440" marR="0" indent="-17145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Calculator (6-8)</a:t>
                      </a:r>
                    </a:p>
                    <a:p>
                      <a:pPr marL="218440" marR="0" indent="-17145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Math Manipulatives (3-8)</a:t>
                      </a: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031303"/>
                  </a:ext>
                </a:extLst>
              </a:tr>
              <a:tr h="1309358">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Most Current IEP/504 Plan in Previous Vendor System without 2022-23 Designated Supports and Accommodations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The PPT should reconvene to review/revise the IEP or create an amendment to outline designated supports and accommodations for the 2022-23 school year.</a:t>
                      </a:r>
                      <a:endParaRPr lang="en-US" sz="1300" b="1" kern="1400">
                        <a:ln>
                          <a:noFill/>
                        </a:ln>
                        <a:solidFill>
                          <a:srgbClr val="000000"/>
                        </a:solidFill>
                        <a:effectLst/>
                        <a:latin typeface="Cambria" panose="02040503050406030204" pitchFamily="18" charset="0"/>
                      </a:endParaRPr>
                    </a:p>
                    <a:p>
                      <a:pPr marR="0" indent="0" algn="l" rtl="0">
                        <a:lnSpc>
                          <a:spcPct val="119000"/>
                        </a:lnSpc>
                        <a:spcBef>
                          <a:spcPts val="0"/>
                        </a:spcBef>
                        <a:spcAft>
                          <a:spcPts val="1400"/>
                        </a:spcAft>
                      </a:pPr>
                      <a:r>
                        <a:rPr lang="en-US" sz="800" kern="1400">
                          <a:ln>
                            <a:noFill/>
                          </a:ln>
                          <a:solidFill>
                            <a:srgbClr val="000000"/>
                          </a:solidFill>
                          <a:effectLst/>
                          <a:latin typeface="Calibri" panose="020F0502020204030204" pitchFamily="34" charset="0"/>
                        </a:rPr>
                        <a:t>Then the district may upload a test accommodation file to TIDE (e.g., Frontline or locally generated TIDE Test Setting </a:t>
                      </a:r>
                      <a:r>
                        <a:rPr lang="en-US" sz="800" u="sng" kern="1400">
                          <a:ln>
                            <a:noFill/>
                          </a:ln>
                          <a:solidFill>
                            <a:srgbClr val="008080"/>
                          </a:solidFill>
                          <a:effectLst/>
                          <a:latin typeface="Calibri" panose="020F0502020204030204" pitchFamily="34" charset="0"/>
                          <a:hlinkClick r:id="rId3"/>
                        </a:rPr>
                        <a:t>Excel</a:t>
                      </a:r>
                      <a:r>
                        <a:rPr lang="en-US" sz="800" kern="1400">
                          <a:ln>
                            <a:noFill/>
                          </a:ln>
                          <a:solidFill>
                            <a:srgbClr val="000000"/>
                          </a:solidFill>
                          <a:effectLst/>
                          <a:latin typeface="Calibri" panose="020F0502020204030204" pitchFamily="34" charset="0"/>
                        </a:rPr>
                        <a:t> or </a:t>
                      </a:r>
                      <a:r>
                        <a:rPr lang="en-US" sz="800" u="sng" kern="1400">
                          <a:ln>
                            <a:noFill/>
                          </a:ln>
                          <a:solidFill>
                            <a:srgbClr val="008080"/>
                          </a:solidFill>
                          <a:effectLst/>
                          <a:latin typeface="Calibri" panose="020F0502020204030204" pitchFamily="34" charset="0"/>
                          <a:hlinkClick r:id="rId4"/>
                        </a:rPr>
                        <a:t>Comma-Separated Value (CSV)</a:t>
                      </a:r>
                      <a:r>
                        <a:rPr lang="en-US" sz="800" kern="1400">
                          <a:ln>
                            <a:noFill/>
                          </a:ln>
                          <a:solidFill>
                            <a:srgbClr val="000000"/>
                          </a:solidFill>
                          <a:effectLst/>
                          <a:latin typeface="Calibri" panose="020F0502020204030204" pitchFamily="34" charset="0"/>
                        </a:rPr>
                        <a:t> file layouts), or manually enter designated supports/accommodations in TIDE prior to testing.</a:t>
                      </a: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R="0" indent="0" algn="l" rtl="0">
                        <a:lnSpc>
                          <a:spcPct val="119000"/>
                        </a:lnSpc>
                        <a:spcBef>
                          <a:spcPts val="0"/>
                        </a:spcBef>
                        <a:spcAft>
                          <a:spcPts val="1400"/>
                        </a:spcAft>
                      </a:pPr>
                      <a:r>
                        <a:rPr lang="en-US" sz="800" b="1" kern="1400">
                          <a:ln>
                            <a:noFill/>
                          </a:ln>
                          <a:solidFill>
                            <a:srgbClr val="000000"/>
                          </a:solidFill>
                          <a:effectLst/>
                          <a:latin typeface="Calibri" panose="020F0502020204030204" pitchFamily="34" charset="0"/>
                        </a:rPr>
                        <a:t>If the following non-standard accommodations are needed, please refer to the Appendix C of the </a:t>
                      </a:r>
                      <a:r>
                        <a:rPr lang="en-US" sz="800" b="1" u="sng" kern="1400">
                          <a:ln>
                            <a:noFill/>
                          </a:ln>
                          <a:solidFill>
                            <a:srgbClr val="008080"/>
                          </a:solidFill>
                          <a:effectLst/>
                          <a:latin typeface="Calibri" panose="020F0502020204030204" pitchFamily="34" charset="0"/>
                          <a:hlinkClick r:id="rId5"/>
                        </a:rPr>
                        <a:t>Assessment Guidelines</a:t>
                      </a:r>
                      <a:r>
                        <a:rPr lang="en-US" sz="800" b="1" kern="1400">
                          <a:ln>
                            <a:noFill/>
                          </a:ln>
                          <a:solidFill>
                            <a:srgbClr val="000000"/>
                          </a:solidFill>
                          <a:effectLst/>
                          <a:latin typeface="Calibri" panose="020F0502020204030204" pitchFamily="34" charset="0"/>
                        </a:rPr>
                        <a:t> for information on requesting a petition for Special Documented Accommodations:</a:t>
                      </a:r>
                      <a:endParaRPr lang="en-US" sz="1300" b="1" kern="1400">
                        <a:ln>
                          <a:noFill/>
                        </a:ln>
                        <a:solidFill>
                          <a:srgbClr val="000000"/>
                        </a:solidFill>
                        <a:effectLst/>
                        <a:latin typeface="Cambria" panose="02040503050406030204" pitchFamily="18" charset="0"/>
                      </a:endParaRPr>
                    </a:p>
                    <a:p>
                      <a:pPr marL="218440" marR="0" indent="-21844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Human Signer/Visual Support</a:t>
                      </a:r>
                    </a:p>
                    <a:p>
                      <a:pPr marL="218440" marR="0" indent="-21844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Read Aloud of ELA Reading Passages</a:t>
                      </a:r>
                    </a:p>
                    <a:p>
                      <a:pPr marL="218440" marR="0" indent="-21844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Scribe</a:t>
                      </a:r>
                    </a:p>
                    <a:p>
                      <a:pPr marL="218440" marR="0" indent="-21844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Calculator (6-8)</a:t>
                      </a:r>
                    </a:p>
                    <a:p>
                      <a:pPr marL="218440" marR="0" indent="-218440" algn="l" rtl="0">
                        <a:lnSpc>
                          <a:spcPct val="119000"/>
                        </a:lnSpc>
                        <a:spcBef>
                          <a:spcPts val="0"/>
                        </a:spcBef>
                        <a:spcAft>
                          <a:spcPts val="0"/>
                        </a:spcAft>
                      </a:pPr>
                      <a:r>
                        <a:rPr lang="en-US" sz="800" kern="1400">
                          <a:ln>
                            <a:noFill/>
                          </a:ln>
                          <a:solidFill>
                            <a:srgbClr val="000000"/>
                          </a:solidFill>
                          <a:effectLst/>
                          <a:latin typeface="Calibri" panose="020F0502020204030204" pitchFamily="34" charset="0"/>
                        </a:rPr>
                        <a:t>Math Manipulatives (3-8)</a:t>
                      </a: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6626408"/>
                  </a:ext>
                </a:extLst>
              </a:tr>
              <a:tr h="917676">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IEP/504 Plans in Previous Vendor System with 2022-23 Designated Supports and Accommodations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If the district is working with the IEP vendor, districts can upload their file to TIDE prior to testing.</a:t>
                      </a:r>
                      <a:endParaRPr lang="en-US" sz="1300" b="1" kern="1400">
                        <a:ln>
                          <a:noFill/>
                        </a:ln>
                        <a:solidFill>
                          <a:srgbClr val="000000"/>
                        </a:solidFill>
                        <a:effectLst/>
                        <a:latin typeface="Cambria" panose="02040503050406030204" pitchFamily="18" charset="0"/>
                      </a:endParaRPr>
                    </a:p>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 </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30220122"/>
                  </a:ext>
                </a:extLst>
              </a:tr>
              <a:tr h="455498">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English Learner/Multilingual Learner Plans</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800" kern="1400">
                          <a:ln>
                            <a:noFill/>
                          </a:ln>
                          <a:solidFill>
                            <a:srgbClr val="000000"/>
                          </a:solidFill>
                          <a:effectLst/>
                          <a:latin typeface="Calibri" panose="020F0502020204030204" pitchFamily="34" charset="0"/>
                        </a:rPr>
                        <a:t>Districts will upload or manually enter designated supports in TIDE prior to testing. Refer to the TIDE Test Setting</a:t>
                      </a:r>
                      <a:r>
                        <a:rPr lang="en-US" sz="800" u="sng" kern="1400">
                          <a:ln>
                            <a:noFill/>
                          </a:ln>
                          <a:solidFill>
                            <a:srgbClr val="008080"/>
                          </a:solidFill>
                          <a:effectLst/>
                          <a:latin typeface="Calibri" panose="020F0502020204030204" pitchFamily="34" charset="0"/>
                          <a:hlinkClick r:id="rId3"/>
                        </a:rPr>
                        <a:t> Excel</a:t>
                      </a:r>
                      <a:r>
                        <a:rPr lang="en-US" sz="800" kern="1400">
                          <a:ln>
                            <a:noFill/>
                          </a:ln>
                          <a:solidFill>
                            <a:srgbClr val="000000"/>
                          </a:solidFill>
                          <a:effectLst/>
                          <a:latin typeface="Calibri" panose="020F0502020204030204" pitchFamily="34" charset="0"/>
                        </a:rPr>
                        <a:t> or </a:t>
                      </a:r>
                      <a:r>
                        <a:rPr lang="en-US" sz="800" u="sng" kern="1400">
                          <a:ln>
                            <a:noFill/>
                          </a:ln>
                          <a:solidFill>
                            <a:srgbClr val="008080"/>
                          </a:solidFill>
                          <a:effectLst/>
                          <a:latin typeface="Calibri" panose="020F0502020204030204" pitchFamily="34" charset="0"/>
                          <a:hlinkClick r:id="rId4"/>
                        </a:rPr>
                        <a:t>Comma-Separated Value (CSV)</a:t>
                      </a:r>
                      <a:r>
                        <a:rPr lang="en-US" sz="800" kern="1400">
                          <a:ln>
                            <a:noFill/>
                          </a:ln>
                          <a:solidFill>
                            <a:srgbClr val="000000"/>
                          </a:solidFill>
                          <a:effectLst/>
                          <a:latin typeface="Calibri" panose="020F0502020204030204" pitchFamily="34" charset="0"/>
                        </a:rPr>
                        <a:t> file layouts.</a:t>
                      </a: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 </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681684"/>
                  </a:ext>
                </a:extLst>
              </a:tr>
              <a:tr h="454267">
                <a:tc>
                  <a:txBody>
                    <a:bodyPr/>
                    <a:lstStyle/>
                    <a:p>
                      <a:pPr marR="0" indent="0" algn="l" rtl="0">
                        <a:lnSpc>
                          <a:spcPct val="119000"/>
                        </a:lnSpc>
                        <a:spcBef>
                          <a:spcPts val="0"/>
                        </a:spcBef>
                        <a:spcAft>
                          <a:spcPts val="600"/>
                        </a:spcAft>
                      </a:pPr>
                      <a:r>
                        <a:rPr lang="en-US" sz="800" b="1" kern="1400">
                          <a:ln>
                            <a:noFill/>
                          </a:ln>
                          <a:solidFill>
                            <a:srgbClr val="000000"/>
                          </a:solidFill>
                          <a:effectLst/>
                          <a:latin typeface="Calibri" panose="020F0502020204030204" pitchFamily="34" charset="0"/>
                        </a:rPr>
                        <a:t>General Education</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1400"/>
                        </a:spcAft>
                      </a:pPr>
                      <a:r>
                        <a:rPr lang="en-US" sz="800" kern="1400">
                          <a:ln>
                            <a:noFill/>
                          </a:ln>
                          <a:solidFill>
                            <a:srgbClr val="000000"/>
                          </a:solidFill>
                          <a:effectLst/>
                          <a:latin typeface="Calibri" panose="020F0502020204030204" pitchFamily="34" charset="0"/>
                        </a:rPr>
                        <a:t>Districts will upload or manually enter designated supports in TIDE prior to testing. Refer to the TIDE Test Setting</a:t>
                      </a:r>
                      <a:r>
                        <a:rPr lang="en-US" sz="800" u="sng" kern="1400">
                          <a:ln>
                            <a:noFill/>
                          </a:ln>
                          <a:solidFill>
                            <a:srgbClr val="008080"/>
                          </a:solidFill>
                          <a:effectLst/>
                          <a:latin typeface="Calibri" panose="020F0502020204030204" pitchFamily="34" charset="0"/>
                          <a:hlinkClick r:id="rId3"/>
                        </a:rPr>
                        <a:t> Excel</a:t>
                      </a:r>
                      <a:r>
                        <a:rPr lang="en-US" sz="800" kern="1400">
                          <a:ln>
                            <a:noFill/>
                          </a:ln>
                          <a:solidFill>
                            <a:srgbClr val="000000"/>
                          </a:solidFill>
                          <a:effectLst/>
                          <a:latin typeface="Calibri" panose="020F0502020204030204" pitchFamily="34" charset="0"/>
                        </a:rPr>
                        <a:t> or </a:t>
                      </a:r>
                      <a:r>
                        <a:rPr lang="en-US" sz="800" u="sng" kern="1400">
                          <a:ln>
                            <a:noFill/>
                          </a:ln>
                          <a:solidFill>
                            <a:srgbClr val="008080"/>
                          </a:solidFill>
                          <a:effectLst/>
                          <a:latin typeface="Calibri" panose="020F0502020204030204" pitchFamily="34" charset="0"/>
                          <a:hlinkClick r:id="rId4"/>
                        </a:rPr>
                        <a:t>Comma-Separated Value (CSV)</a:t>
                      </a:r>
                      <a:r>
                        <a:rPr lang="en-US" sz="800" kern="1400">
                          <a:ln>
                            <a:noFill/>
                          </a:ln>
                          <a:solidFill>
                            <a:srgbClr val="000000"/>
                          </a:solidFill>
                          <a:effectLst/>
                          <a:latin typeface="Calibri" panose="020F0502020204030204" pitchFamily="34" charset="0"/>
                        </a:rPr>
                        <a:t> file layouts.</a:t>
                      </a: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4000"/>
                        </a:lnSpc>
                        <a:spcBef>
                          <a:spcPts val="200"/>
                        </a:spcBef>
                        <a:spcAft>
                          <a:spcPts val="0"/>
                        </a:spcAft>
                      </a:pPr>
                      <a:r>
                        <a:rPr lang="en-US" sz="800" b="1" kern="1400">
                          <a:ln>
                            <a:noFill/>
                          </a:ln>
                          <a:solidFill>
                            <a:srgbClr val="000000"/>
                          </a:solidFill>
                          <a:effectLst/>
                          <a:latin typeface="Calibri" panose="020F0502020204030204" pitchFamily="34" charset="0"/>
                        </a:rPr>
                        <a:t> </a:t>
                      </a:r>
                      <a:endParaRPr lang="en-US" sz="1300" b="1" kern="1400">
                        <a:ln>
                          <a:noFill/>
                        </a:ln>
                        <a:solidFill>
                          <a:srgbClr val="000000"/>
                        </a:solidFill>
                        <a:effectLst/>
                        <a:latin typeface="Cambria" panose="02040503050406030204" pitchFamily="18" charset="0"/>
                      </a:endParaRPr>
                    </a:p>
                  </a:txBody>
                  <a:tcPr marL="54570" marR="54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171612"/>
                  </a:ext>
                </a:extLst>
              </a:tr>
            </a:tbl>
          </a:graphicData>
        </a:graphic>
      </p:graphicFrame>
      <p:sp>
        <p:nvSpPr>
          <p:cNvPr id="4" name="Control 1">
            <a:extLst>
              <a:ext uri="{FF2B5EF4-FFF2-40B4-BE49-F238E27FC236}">
                <a16:creationId xmlns:a16="http://schemas.microsoft.com/office/drawing/2014/main" id="{DA251F38-603B-5A8B-D5CE-268B55939D20}"/>
              </a:ext>
            </a:extLst>
          </p:cNvPr>
          <p:cNvSpPr>
            <a:spLocks noChangeArrowheads="1" noChangeShapeType="1"/>
          </p:cNvSpPr>
          <p:nvPr/>
        </p:nvSpPr>
        <p:spPr bwMode="auto">
          <a:xfrm>
            <a:off x="1216705" y="5528583"/>
            <a:ext cx="8848415" cy="5438728"/>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985027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AED93597-D469-EE98-FFD8-C7EADE3CF8E8}"/>
              </a:ext>
            </a:extLst>
          </p:cNvPr>
          <p:cNvSpPr txBox="1">
            <a:spLocks/>
          </p:cNvSpPr>
          <p:nvPr/>
        </p:nvSpPr>
        <p:spPr>
          <a:xfrm>
            <a:off x="0" y="175364"/>
            <a:ext cx="7515616" cy="1228763"/>
          </a:xfrm>
          <a:prstGeom prst="rect">
            <a:avLst/>
          </a:prstGeom>
        </p:spPr>
        <p:txBody>
          <a:bodyPr anchor="ct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CT-SEDS: Alternate Assessment Eligibility</a:t>
            </a:r>
          </a:p>
        </p:txBody>
      </p:sp>
      <p:pic>
        <p:nvPicPr>
          <p:cNvPr id="14" name="Picture 13">
            <a:extLst>
              <a:ext uri="{FF2B5EF4-FFF2-40B4-BE49-F238E27FC236}">
                <a16:creationId xmlns:a16="http://schemas.microsoft.com/office/drawing/2014/main" id="{9ADA30C5-F9BD-2F59-1809-79895141A628}"/>
              </a:ext>
            </a:extLst>
          </p:cNvPr>
          <p:cNvPicPr>
            <a:picLocks noChangeAspect="1"/>
          </p:cNvPicPr>
          <p:nvPr/>
        </p:nvPicPr>
        <p:blipFill>
          <a:blip r:embed="rId3"/>
          <a:stretch>
            <a:fillRect/>
          </a:stretch>
        </p:blipFill>
        <p:spPr>
          <a:xfrm>
            <a:off x="137914" y="2338233"/>
            <a:ext cx="4370070" cy="3564255"/>
          </a:xfrm>
          <a:prstGeom prst="rect">
            <a:avLst/>
          </a:prstGeom>
          <a:ln>
            <a:solidFill>
              <a:schemeClr val="tx1"/>
            </a:solidFill>
          </a:ln>
        </p:spPr>
      </p:pic>
      <p:sp>
        <p:nvSpPr>
          <p:cNvPr id="10" name="Arrow: Left 9">
            <a:extLst>
              <a:ext uri="{FF2B5EF4-FFF2-40B4-BE49-F238E27FC236}">
                <a16:creationId xmlns:a16="http://schemas.microsoft.com/office/drawing/2014/main" id="{B0945B60-7D05-6109-D716-6B5413DDE42B}"/>
              </a:ext>
            </a:extLst>
          </p:cNvPr>
          <p:cNvSpPr/>
          <p:nvPr/>
        </p:nvSpPr>
        <p:spPr>
          <a:xfrm>
            <a:off x="2619774" y="4822164"/>
            <a:ext cx="1817369" cy="5920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Alternate Assessment Eligibility</a:t>
            </a:r>
          </a:p>
        </p:txBody>
      </p:sp>
      <p:pic>
        <p:nvPicPr>
          <p:cNvPr id="16" name="Picture 15">
            <a:extLst>
              <a:ext uri="{FF2B5EF4-FFF2-40B4-BE49-F238E27FC236}">
                <a16:creationId xmlns:a16="http://schemas.microsoft.com/office/drawing/2014/main" id="{4C04E747-CEBD-2DB1-5536-663FCBC06EFD}"/>
              </a:ext>
            </a:extLst>
          </p:cNvPr>
          <p:cNvPicPr>
            <a:picLocks noChangeAspect="1"/>
          </p:cNvPicPr>
          <p:nvPr/>
        </p:nvPicPr>
        <p:blipFill>
          <a:blip r:embed="rId4"/>
          <a:stretch>
            <a:fillRect/>
          </a:stretch>
        </p:blipFill>
        <p:spPr>
          <a:xfrm>
            <a:off x="4636017" y="1938952"/>
            <a:ext cx="4370070" cy="4630947"/>
          </a:xfrm>
          <a:prstGeom prst="rect">
            <a:avLst/>
          </a:prstGeom>
          <a:ln>
            <a:solidFill>
              <a:schemeClr val="tx1"/>
            </a:solidFill>
          </a:ln>
        </p:spPr>
      </p:pic>
      <p:pic>
        <p:nvPicPr>
          <p:cNvPr id="17" name="Graphic 16" descr="Badge 1 outline">
            <a:extLst>
              <a:ext uri="{FF2B5EF4-FFF2-40B4-BE49-F238E27FC236}">
                <a16:creationId xmlns:a16="http://schemas.microsoft.com/office/drawing/2014/main" id="{0058E992-1676-0803-5DE4-83262CE15C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913" y="1513527"/>
            <a:ext cx="423766" cy="423766"/>
          </a:xfrm>
          <a:prstGeom prst="rect">
            <a:avLst/>
          </a:prstGeom>
        </p:spPr>
      </p:pic>
      <p:pic>
        <p:nvPicPr>
          <p:cNvPr id="18" name="Graphic 17" descr="Badge outline">
            <a:extLst>
              <a:ext uri="{FF2B5EF4-FFF2-40B4-BE49-F238E27FC236}">
                <a16:creationId xmlns:a16="http://schemas.microsoft.com/office/drawing/2014/main" id="{59029014-410F-F12F-27FC-2C12B65858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99136" y="1481446"/>
            <a:ext cx="476014" cy="476014"/>
          </a:xfrm>
          <a:prstGeom prst="rect">
            <a:avLst/>
          </a:prstGeom>
        </p:spPr>
      </p:pic>
      <p:sp>
        <p:nvSpPr>
          <p:cNvPr id="19" name="Content Placeholder 2">
            <a:extLst>
              <a:ext uri="{FF2B5EF4-FFF2-40B4-BE49-F238E27FC236}">
                <a16:creationId xmlns:a16="http://schemas.microsoft.com/office/drawing/2014/main" id="{1C607078-4472-F3FF-76ED-A6B3A71A69D2}"/>
              </a:ext>
            </a:extLst>
          </p:cNvPr>
          <p:cNvSpPr txBox="1">
            <a:spLocks/>
          </p:cNvSpPr>
          <p:nvPr/>
        </p:nvSpPr>
        <p:spPr>
          <a:xfrm>
            <a:off x="561678" y="1538597"/>
            <a:ext cx="3595888" cy="4760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PPTs can indicate that a student is being considered for the Connecticut Alternate Assessment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 name="Content Placeholder 2">
            <a:extLst>
              <a:ext uri="{FF2B5EF4-FFF2-40B4-BE49-F238E27FC236}">
                <a16:creationId xmlns:a16="http://schemas.microsoft.com/office/drawing/2014/main" id="{15783335-3D56-5F7F-BA10-02BD146AC9B1}"/>
              </a:ext>
            </a:extLst>
          </p:cNvPr>
          <p:cNvSpPr txBox="1">
            <a:spLocks/>
          </p:cNvSpPr>
          <p:nvPr/>
        </p:nvSpPr>
        <p:spPr>
          <a:xfrm>
            <a:off x="4776194" y="1487403"/>
            <a:ext cx="4229893" cy="47601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Connecticut Alternate Assessment System Eligibility Form is built into CT-SEDS.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01715CB-5499-BD05-E7DF-D20D76E78B81}"/>
              </a:ext>
            </a:extLst>
          </p:cNvPr>
          <p:cNvPicPr>
            <a:picLocks noChangeAspect="1"/>
          </p:cNvPicPr>
          <p:nvPr/>
        </p:nvPicPr>
        <p:blipFill>
          <a:blip r:embed="rId9"/>
          <a:stretch>
            <a:fillRect/>
          </a:stretch>
        </p:blipFill>
        <p:spPr>
          <a:xfrm>
            <a:off x="7000613" y="713985"/>
            <a:ext cx="1688589" cy="518638"/>
          </a:xfrm>
          <a:prstGeom prst="rect">
            <a:avLst/>
          </a:prstGeom>
        </p:spPr>
      </p:pic>
    </p:spTree>
    <p:extLst>
      <p:ext uri="{BB962C8B-B14F-4D97-AF65-F5344CB8AC3E}">
        <p14:creationId xmlns:p14="http://schemas.microsoft.com/office/powerpoint/2010/main" val="21757954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1252602" y="136827"/>
            <a:ext cx="7891398" cy="876823"/>
          </a:xfrm>
          <a:prstGeom prst="rect">
            <a:avLst/>
          </a:prstGeom>
          <a:no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Early Stopping Rule for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CTAA, CTAS, &amp; CAAELP</a:t>
            </a:r>
          </a:p>
        </p:txBody>
      </p:sp>
      <p:pic>
        <p:nvPicPr>
          <p:cNvPr id="4" name="Picture 3">
            <a:hlinkClick r:id="rId3"/>
            <a:extLst>
              <a:ext uri="{FF2B5EF4-FFF2-40B4-BE49-F238E27FC236}">
                <a16:creationId xmlns:a16="http://schemas.microsoft.com/office/drawing/2014/main" id="{C98A026C-3780-4857-A2A7-730C06DBAAA0}"/>
              </a:ext>
            </a:extLst>
          </p:cNvPr>
          <p:cNvPicPr>
            <a:picLocks noChangeAspect="1"/>
          </p:cNvPicPr>
          <p:nvPr/>
        </p:nvPicPr>
        <p:blipFill rotWithShape="1">
          <a:blip r:embed="rId4"/>
          <a:srcRect l="4852" t="17067" r="5143"/>
          <a:stretch/>
        </p:blipFill>
        <p:spPr>
          <a:xfrm>
            <a:off x="2692880" y="1126384"/>
            <a:ext cx="5866188" cy="4952465"/>
          </a:xfrm>
          <a:prstGeom prst="rect">
            <a:avLst/>
          </a:prstGeom>
          <a:ln w="38100">
            <a:solidFill>
              <a:srgbClr val="0000FF"/>
            </a:solidFill>
          </a:ln>
        </p:spPr>
      </p:pic>
      <p:sp>
        <p:nvSpPr>
          <p:cNvPr id="2" name="Content Placeholder 2">
            <a:extLst>
              <a:ext uri="{FF2B5EF4-FFF2-40B4-BE49-F238E27FC236}">
                <a16:creationId xmlns:a16="http://schemas.microsoft.com/office/drawing/2014/main" id="{205145C8-F054-F349-53A8-77458F34A40C}"/>
              </a:ext>
            </a:extLst>
          </p:cNvPr>
          <p:cNvSpPr txBox="1">
            <a:spLocks/>
          </p:cNvSpPr>
          <p:nvPr/>
        </p:nvSpPr>
        <p:spPr>
          <a:xfrm>
            <a:off x="13502" y="1013650"/>
            <a:ext cx="2477567" cy="483070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This document includes: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Student Response Check (Appendix 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SRC Administration Behavioral Notes (Appendix 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Early Stopping Rule Request and Attestation Form (Appendix C)</a:t>
            </a:r>
          </a:p>
        </p:txBody>
      </p:sp>
    </p:spTree>
    <p:extLst>
      <p:ext uri="{BB962C8B-B14F-4D97-AF65-F5344CB8AC3E}">
        <p14:creationId xmlns:p14="http://schemas.microsoft.com/office/powerpoint/2010/main" val="31067539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AED93597-D469-EE98-FFD8-C7EADE3CF8E8}"/>
              </a:ext>
            </a:extLst>
          </p:cNvPr>
          <p:cNvSpPr txBox="1">
            <a:spLocks/>
          </p:cNvSpPr>
          <p:nvPr/>
        </p:nvSpPr>
        <p:spPr>
          <a:xfrm>
            <a:off x="0" y="273118"/>
            <a:ext cx="7739363" cy="1042116"/>
          </a:xfrm>
          <a:prstGeom prst="rect">
            <a:avLst/>
          </a:prstGeom>
        </p:spPr>
        <p:txBody>
          <a:bodyPr anchor="ct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FFFF"/>
                </a:solidFill>
                <a:effectLst/>
                <a:uLnTx/>
                <a:uFillTx/>
                <a:latin typeface="Corbel" panose="020B0503020204020204"/>
                <a:ea typeface="+mj-ea"/>
                <a:cs typeface="Arial" panose="020B0604020202020204" pitchFamily="34" charset="0"/>
              </a:rPr>
              <a:t>New</a:t>
            </a:r>
            <a:r>
              <a:rPr kumimoji="0" lang="en-US" sz="28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Proficiency  Assessment</a:t>
            </a:r>
            <a:endParaRPr kumimoji="0" lang="en-US" sz="28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endParaRPr>
          </a:p>
        </p:txBody>
      </p:sp>
      <p:sp>
        <p:nvSpPr>
          <p:cNvPr id="2" name="Content Placeholder 2">
            <a:extLst>
              <a:ext uri="{FF2B5EF4-FFF2-40B4-BE49-F238E27FC236}">
                <a16:creationId xmlns:a16="http://schemas.microsoft.com/office/drawing/2014/main" id="{1AF9B819-646E-2830-F6CA-881489AD8693}"/>
              </a:ext>
            </a:extLst>
          </p:cNvPr>
          <p:cNvSpPr txBox="1">
            <a:spLocks/>
          </p:cNvSpPr>
          <p:nvPr/>
        </p:nvSpPr>
        <p:spPr>
          <a:xfrm>
            <a:off x="638827" y="1490597"/>
            <a:ext cx="7739363" cy="460159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Eligibility</a:t>
            </a:r>
          </a:p>
          <a:p>
            <a:pPr marL="228600" marR="0" lvl="0" indent="-228600" algn="l" defTabSz="914400" rtl="0" eaLnBrk="1" fontAlgn="base" latinLnBrk="0" hangingPunct="1">
              <a:lnSpc>
                <a:spcPct val="90000"/>
              </a:lnSpc>
              <a:spcBef>
                <a:spcPts val="10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Students must:</a:t>
            </a:r>
          </a:p>
          <a:p>
            <a:pPr marL="508000" marR="0" lvl="2" indent="-28575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Be identified as EL/ML in Grades K-12 in PSIS registration</a:t>
            </a:r>
          </a:p>
          <a:p>
            <a:pPr marL="508000" marR="0" lvl="2" indent="-28575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Have an active IEP reflecting significant cognitive disabilities (students with a Section 504 Plan are NOT eligible)</a:t>
            </a:r>
          </a:p>
          <a:p>
            <a:pPr marL="508000" marR="0" lvl="2" indent="-28575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Have the PPT confirm eligibility for the Alternate Assessment System using the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hlinkClick r:id="rId3"/>
              </a:rPr>
              <a:t>Alternate Assessment System Eligibility Form</a:t>
            </a: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endParaRPr>
          </a:p>
          <a:p>
            <a:pPr marL="222250" marR="0" lvl="2"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endParaRPr>
          </a:p>
          <a:p>
            <a:pPr marL="222250" marR="0" lvl="2" indent="-228600" algn="l" defTabSz="914400" rtl="0" eaLnBrk="1" fontAlgn="base" latinLnBrk="0" hangingPunct="1">
              <a:lnSpc>
                <a:spcPct val="90000"/>
              </a:lnSpc>
              <a:spcBef>
                <a:spcPts val="500"/>
              </a:spcBef>
              <a:spcAft>
                <a:spcPct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Refer to the </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hlinkClick r:id="rId4"/>
              </a:rPr>
              <a:t>Collaborative for the Alternate Assessment for English Language Proficiency (CAAELP) Participation Guidelines</a:t>
            </a: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Cambria" panose="02040503050406030204" pitchFamily="18" charset="0"/>
                <a:cs typeface="Arial" panose="020B0604020202020204" pitchFamily="34" charset="0"/>
              </a:rPr>
              <a:t> for more details.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6" name="Picture 5">
            <a:hlinkClick r:id="rId5"/>
            <a:extLst>
              <a:ext uri="{FF2B5EF4-FFF2-40B4-BE49-F238E27FC236}">
                <a16:creationId xmlns:a16="http://schemas.microsoft.com/office/drawing/2014/main" id="{FDB00906-E31F-A615-97DC-A10A6DFA19F7}"/>
              </a:ext>
            </a:extLst>
          </p:cNvPr>
          <p:cNvPicPr>
            <a:picLocks noChangeAspect="1"/>
          </p:cNvPicPr>
          <p:nvPr/>
        </p:nvPicPr>
        <p:blipFill>
          <a:blip r:embed="rId6"/>
          <a:stretch>
            <a:fillRect/>
          </a:stretch>
        </p:blipFill>
        <p:spPr>
          <a:xfrm>
            <a:off x="6734776" y="494190"/>
            <a:ext cx="1943100" cy="704850"/>
          </a:xfrm>
          <a:prstGeom prst="rect">
            <a:avLst/>
          </a:prstGeom>
          <a:ln w="34925">
            <a:solidFill>
              <a:schemeClr val="tx1"/>
            </a:solidFill>
          </a:ln>
        </p:spPr>
      </p:pic>
    </p:spTree>
    <p:extLst>
      <p:ext uri="{BB962C8B-B14F-4D97-AF65-F5344CB8AC3E}">
        <p14:creationId xmlns:p14="http://schemas.microsoft.com/office/powerpoint/2010/main" val="179038665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AED93597-D469-EE98-FFD8-C7EADE3CF8E8}"/>
              </a:ext>
            </a:extLst>
          </p:cNvPr>
          <p:cNvSpPr txBox="1">
            <a:spLocks/>
          </p:cNvSpPr>
          <p:nvPr/>
        </p:nvSpPr>
        <p:spPr>
          <a:xfrm>
            <a:off x="0" y="219206"/>
            <a:ext cx="8138160" cy="1192733"/>
          </a:xfrm>
          <a:prstGeom prst="rect">
            <a:avLst/>
          </a:prstGeom>
        </p:spPr>
        <p:txBody>
          <a:bodyPr anchor="ct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CAAELP</a:t>
            </a:r>
          </a:p>
        </p:txBody>
      </p:sp>
      <p:sp>
        <p:nvSpPr>
          <p:cNvPr id="2" name="Content Placeholder 2">
            <a:extLst>
              <a:ext uri="{FF2B5EF4-FFF2-40B4-BE49-F238E27FC236}">
                <a16:creationId xmlns:a16="http://schemas.microsoft.com/office/drawing/2014/main" id="{1AF9B819-646E-2830-F6CA-881489AD8693}"/>
              </a:ext>
            </a:extLst>
          </p:cNvPr>
          <p:cNvSpPr txBox="1">
            <a:spLocks/>
          </p:cNvSpPr>
          <p:nvPr/>
        </p:nvSpPr>
        <p:spPr>
          <a:xfrm>
            <a:off x="731520" y="1612332"/>
            <a:ext cx="7406640" cy="44798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Table 2">
            <a:extLst>
              <a:ext uri="{FF2B5EF4-FFF2-40B4-BE49-F238E27FC236}">
                <a16:creationId xmlns:a16="http://schemas.microsoft.com/office/drawing/2014/main" id="{901D77CD-979C-0672-2F92-2DB9198A455F}"/>
              </a:ext>
            </a:extLst>
          </p:cNvPr>
          <p:cNvGraphicFramePr>
            <a:graphicFrameLocks noGrp="1"/>
          </p:cNvGraphicFramePr>
          <p:nvPr/>
        </p:nvGraphicFramePr>
        <p:xfrm>
          <a:off x="137785" y="1411939"/>
          <a:ext cx="8705589" cy="5226855"/>
        </p:xfrm>
        <a:graphic>
          <a:graphicData uri="http://schemas.openxmlformats.org/drawingml/2006/table">
            <a:tbl>
              <a:tblPr firstRow="1" firstCol="1" bandRow="1"/>
              <a:tblGrid>
                <a:gridCol w="2216200">
                  <a:extLst>
                    <a:ext uri="{9D8B030D-6E8A-4147-A177-3AD203B41FA5}">
                      <a16:colId xmlns:a16="http://schemas.microsoft.com/office/drawing/2014/main" val="169675286"/>
                    </a:ext>
                  </a:extLst>
                </a:gridCol>
                <a:gridCol w="6489389">
                  <a:extLst>
                    <a:ext uri="{9D8B030D-6E8A-4147-A177-3AD203B41FA5}">
                      <a16:colId xmlns:a16="http://schemas.microsoft.com/office/drawing/2014/main" val="3037240117"/>
                    </a:ext>
                  </a:extLst>
                </a:gridCol>
              </a:tblGrid>
              <a:tr h="514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 </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Collaborative for the Alternate Assessment of English Language Proficiency (CAAELP)</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050494"/>
                  </a:ext>
                </a:extLst>
              </a:tr>
              <a:tr h="2571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Test Window</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February 1-March 31, 2023</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6246657"/>
                  </a:ext>
                </a:extLst>
              </a:tr>
              <a:tr h="51431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TIDE User Role Required </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Teacher Administering the Alternate (TEA)</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2078941103"/>
                  </a:ext>
                </a:extLst>
              </a:tr>
              <a:tr h="7714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Student Eligibility</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Students identified as EL/ML and special education with significant cognitive disabilities per PPT decision using Alternate Assessment System Eligibility Form</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1009220"/>
                  </a:ext>
                </a:extLst>
              </a:tr>
              <a:tr h="2571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Grades</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K-12</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2560924154"/>
                  </a:ext>
                </a:extLst>
              </a:tr>
              <a:tr h="3314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Test Subject Areas</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 Reading, Listening, Speaking, Writing</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5107758"/>
                  </a:ext>
                </a:extLst>
              </a:tr>
              <a:tr h="7714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Test Delivery Method</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Trained educator (with TEA User Role) administers CAAELP assessment items individually to eligible Els/MLs using the Cambium Test Delivery System.</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1425076559"/>
                  </a:ext>
                </a:extLst>
              </a:tr>
              <a:tr h="77147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Required Administration Materials</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effectLst/>
                          <a:latin typeface="Arial" panose="020B0604020202020204" pitchFamily="34" charset="0"/>
                          <a:ea typeface="Cambria" panose="02040503050406030204" pitchFamily="18" charset="0"/>
                          <a:cs typeface="Arial" panose="020B0604020202020204" pitchFamily="34" charset="0"/>
                        </a:rPr>
                        <a:t>Administered using Grade and domain specific Test Administrator Directions and Scoring Rubrics Booklets</a:t>
                      </a: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8902191"/>
                  </a:ext>
                </a:extLst>
              </a:tr>
              <a:tr h="2571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Security</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Secure</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3992060415"/>
                  </a:ext>
                </a:extLst>
              </a:tr>
              <a:tr h="2602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Training</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u="sng">
                          <a:solidFill>
                            <a:srgbClr val="000099"/>
                          </a:solidFill>
                          <a:effectLst/>
                          <a:latin typeface="Arial" panose="020B0604020202020204" pitchFamily="34" charset="0"/>
                          <a:ea typeface="Cambria" panose="02040503050406030204" pitchFamily="18" charset="0"/>
                          <a:cs typeface="Arial" panose="020B0604020202020204" pitchFamily="34" charset="0"/>
                          <a:hlinkClick r:id="rId3">
                            <a:extLst>
                              <a:ext uri="{A12FA001-AC4F-418D-AE19-62706E023703}">
                                <ahyp:hlinkClr xmlns:ahyp="http://schemas.microsoft.com/office/drawing/2018/hyperlinkcolor" val="tx"/>
                              </a:ext>
                            </a:extLst>
                          </a:hlinkClick>
                        </a:rPr>
                        <a:t>CAAELP Test Administration Training</a:t>
                      </a:r>
                      <a:endParaRPr lang="en-US" sz="1600">
                        <a:solidFill>
                          <a:srgbClr val="000099"/>
                        </a:solidFill>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85523"/>
                  </a:ext>
                </a:extLst>
              </a:tr>
              <a:tr h="2602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Certificate</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Trained status certificate should be maintained locally</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9BBB59">
                        <a:lumMod val="20000"/>
                        <a:lumOff val="80000"/>
                      </a:srgbClr>
                    </a:solidFill>
                  </a:tcPr>
                </a:tc>
                <a:extLst>
                  <a:ext uri="{0D108BD9-81ED-4DB2-BD59-A6C34878D82A}">
                    <a16:rowId xmlns:a16="http://schemas.microsoft.com/office/drawing/2014/main" val="802976621"/>
                  </a:ext>
                </a:extLst>
              </a:tr>
              <a:tr h="26027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b="1">
                          <a:solidFill>
                            <a:srgbClr val="000000"/>
                          </a:solidFill>
                          <a:effectLst/>
                          <a:latin typeface="Arial" panose="020B0604020202020204" pitchFamily="34" charset="0"/>
                          <a:ea typeface="Cambria" panose="02040503050406030204" pitchFamily="18" charset="0"/>
                          <a:cs typeface="Arial" panose="020B0604020202020204" pitchFamily="34" charset="0"/>
                        </a:rPr>
                        <a:t>Submissions into DEI</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spcBef>
                          <a:spcPts val="0"/>
                        </a:spcBef>
                        <a:spcAft>
                          <a:spcPts val="0"/>
                        </a:spcAft>
                      </a:pPr>
                      <a:r>
                        <a:rPr lang="en-US" sz="1600">
                          <a:solidFill>
                            <a:srgbClr val="000000"/>
                          </a:solidFill>
                          <a:effectLst/>
                          <a:latin typeface="Arial" panose="020B0604020202020204" pitchFamily="34" charset="0"/>
                          <a:ea typeface="Cambria" panose="02040503050406030204" pitchFamily="18" charset="0"/>
                          <a:cs typeface="Arial" panose="020B0604020202020204" pitchFamily="34" charset="0"/>
                        </a:rPr>
                        <a:t>Submit the Alternate Assessment System Eligibility Form</a:t>
                      </a:r>
                      <a:endParaRPr lang="en-US" sz="1600">
                        <a:effectLst/>
                        <a:latin typeface="Arial" panose="020B0604020202020204" pitchFamily="34" charset="0"/>
                        <a:ea typeface="Cambria" panose="02040503050406030204" pitchFamily="18" charset="0"/>
                        <a:cs typeface="Arial" panose="020B0604020202020204" pitchFamily="34" charset="0"/>
                      </a:endParaRPr>
                    </a:p>
                  </a:txBody>
                  <a:tcPr marL="18159" marR="1815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761097"/>
                  </a:ext>
                </a:extLst>
              </a:tr>
            </a:tbl>
          </a:graphicData>
        </a:graphic>
      </p:graphicFrame>
      <p:pic>
        <p:nvPicPr>
          <p:cNvPr id="4" name="Picture 3">
            <a:hlinkClick r:id="rId4"/>
            <a:extLst>
              <a:ext uri="{FF2B5EF4-FFF2-40B4-BE49-F238E27FC236}">
                <a16:creationId xmlns:a16="http://schemas.microsoft.com/office/drawing/2014/main" id="{B77D5C19-067B-33E0-19F0-B5FCB1E18BA3}"/>
              </a:ext>
            </a:extLst>
          </p:cNvPr>
          <p:cNvPicPr>
            <a:picLocks noChangeAspect="1"/>
          </p:cNvPicPr>
          <p:nvPr/>
        </p:nvPicPr>
        <p:blipFill>
          <a:blip r:embed="rId5"/>
          <a:stretch>
            <a:fillRect/>
          </a:stretch>
        </p:blipFill>
        <p:spPr>
          <a:xfrm>
            <a:off x="6734776" y="494190"/>
            <a:ext cx="1943100" cy="704850"/>
          </a:xfrm>
          <a:prstGeom prst="rect">
            <a:avLst/>
          </a:prstGeom>
          <a:ln w="34925">
            <a:solidFill>
              <a:schemeClr val="tx1"/>
            </a:solidFill>
          </a:ln>
        </p:spPr>
      </p:pic>
    </p:spTree>
    <p:extLst>
      <p:ext uri="{BB962C8B-B14F-4D97-AF65-F5344CB8AC3E}">
        <p14:creationId xmlns:p14="http://schemas.microsoft.com/office/powerpoint/2010/main" val="41471635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1">
            <a:extLst>
              <a:ext uri="{FF2B5EF4-FFF2-40B4-BE49-F238E27FC236}">
                <a16:creationId xmlns:a16="http://schemas.microsoft.com/office/drawing/2014/main" id="{AED93597-D469-EE98-FFD8-C7EADE3CF8E8}"/>
              </a:ext>
            </a:extLst>
          </p:cNvPr>
          <p:cNvSpPr txBox="1">
            <a:spLocks/>
          </p:cNvSpPr>
          <p:nvPr/>
        </p:nvSpPr>
        <p:spPr>
          <a:xfrm>
            <a:off x="0" y="343602"/>
            <a:ext cx="8138160" cy="1021735"/>
          </a:xfrm>
          <a:prstGeom prst="rect">
            <a:avLst/>
          </a:prstGeom>
        </p:spPr>
        <p:txBody>
          <a:bodyPr anchor="ct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CAAELP Resources</a:t>
            </a:r>
          </a:p>
        </p:txBody>
      </p:sp>
      <p:sp>
        <p:nvSpPr>
          <p:cNvPr id="2" name="Content Placeholder 2">
            <a:extLst>
              <a:ext uri="{FF2B5EF4-FFF2-40B4-BE49-F238E27FC236}">
                <a16:creationId xmlns:a16="http://schemas.microsoft.com/office/drawing/2014/main" id="{1AF9B819-646E-2830-F6CA-881489AD8693}"/>
              </a:ext>
            </a:extLst>
          </p:cNvPr>
          <p:cNvSpPr txBox="1">
            <a:spLocks/>
          </p:cNvSpPr>
          <p:nvPr/>
        </p:nvSpPr>
        <p:spPr>
          <a:xfrm>
            <a:off x="731520" y="1612332"/>
            <a:ext cx="7406640" cy="447985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object 3">
            <a:extLst>
              <a:ext uri="{FF2B5EF4-FFF2-40B4-BE49-F238E27FC236}">
                <a16:creationId xmlns:a16="http://schemas.microsoft.com/office/drawing/2014/main" id="{25EA1F8F-CB98-EF47-CCF5-DEEC408EBF71}"/>
              </a:ext>
            </a:extLst>
          </p:cNvPr>
          <p:cNvSpPr txBox="1"/>
          <p:nvPr/>
        </p:nvSpPr>
        <p:spPr>
          <a:xfrm>
            <a:off x="902960" y="1612332"/>
            <a:ext cx="8012440" cy="4991751"/>
          </a:xfrm>
          <a:prstGeom prst="rect">
            <a:avLst/>
          </a:prstGeom>
        </p:spPr>
        <p:txBody>
          <a:bodyPr vert="horz" wrap="square" lIns="0" tIns="36195" rIns="0" bIns="0" rtlCol="0">
            <a:spAutoFit/>
          </a:bodyPr>
          <a:lstStyle/>
          <a:p>
            <a:pPr marL="524510" marR="799465" lvl="0" indent="-375285" algn="l" defTabSz="914400" rtl="0" eaLnBrk="1" fontAlgn="base" latinLnBrk="0" hangingPunct="1">
              <a:lnSpc>
                <a:spcPct val="100000"/>
              </a:lnSpc>
              <a:spcBef>
                <a:spcPts val="395"/>
              </a:spcBef>
              <a:spcAft>
                <a:spcPct val="0"/>
              </a:spcAft>
              <a:buClr>
                <a:srgbClr val="000000"/>
              </a:buClr>
              <a:buSzTx/>
              <a:buFont typeface="Arial" panose="020B0604020202020204" pitchFamily="34" charset="0"/>
              <a:buChar char="•"/>
              <a:tabLst>
                <a:tab pos="525145" algn="l"/>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Information is located on the CSDE Student Assessment main webpage/</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CAAELP Resources</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or on the Alternate Assessment page of the Connecticut Comprehensive Assessment Program Portal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rPr>
              <a:t>CT Portal</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
            </a:r>
          </a:p>
          <a:p>
            <a:pPr marL="524510" marR="799465" lvl="0" indent="-375285" algn="l" defTabSz="914400" rtl="0" eaLnBrk="1" fontAlgn="base" latinLnBrk="0" hangingPunct="1">
              <a:lnSpc>
                <a:spcPct val="100000"/>
              </a:lnSpc>
              <a:spcBef>
                <a:spcPts val="395"/>
              </a:spcBef>
              <a:spcAft>
                <a:spcPct val="0"/>
              </a:spcAft>
              <a:buClr>
                <a:srgbClr val="000000"/>
              </a:buClr>
              <a:buSzTx/>
              <a:buFont typeface="Arial" panose="020B0604020202020204" pitchFamily="34" charset="0"/>
              <a:buChar char="•"/>
              <a:tabLst>
                <a:tab pos="525145" algn="l"/>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Collaborative for the Alternate Assessment of English language Proficiency (CAAELP) December 2022</a:t>
            </a: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524510" marR="799465" lvl="0" indent="-375285" algn="l" defTabSz="914400" rtl="0" eaLnBrk="1" fontAlgn="base" latinLnBrk="0" hangingPunct="1">
              <a:lnSpc>
                <a:spcPct val="100000"/>
              </a:lnSpc>
              <a:spcBef>
                <a:spcPts val="395"/>
              </a:spcBef>
              <a:spcAft>
                <a:spcPct val="0"/>
              </a:spcAft>
              <a:buClr>
                <a:srgbClr val="000000"/>
              </a:buClr>
              <a:buSzTx/>
              <a:buFont typeface="Arial" panose="020B0604020202020204" pitchFamily="34" charset="0"/>
              <a:buChar char="•"/>
              <a:tabLst>
                <a:tab pos="525145" algn="l"/>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LAS Links and CAAELP Office Hours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PowerPoint</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(1/4/23)</a:t>
            </a:r>
          </a:p>
          <a:p>
            <a:pPr marL="524510" marR="799465" lvl="0" indent="-375285" algn="l" defTabSz="914400" rtl="0" eaLnBrk="1" fontAlgn="base" latinLnBrk="0" hangingPunct="1">
              <a:lnSpc>
                <a:spcPct val="100000"/>
              </a:lnSpc>
              <a:spcBef>
                <a:spcPts val="395"/>
              </a:spcBef>
              <a:spcAft>
                <a:spcPct val="0"/>
              </a:spcAft>
              <a:buClr>
                <a:srgbClr val="000000"/>
              </a:buClr>
              <a:buSzTx/>
              <a:buFont typeface="Arial" panose="020B0604020202020204" pitchFamily="34" charset="0"/>
              <a:buChar char="•"/>
              <a:tabLst>
                <a:tab pos="525145" algn="l"/>
              </a:tabLst>
              <a:defRPr/>
            </a:pP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Additional information on the Collaborative that is not CT specific can be viewed can be viewed at </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altelpa.org</a:t>
            </a:r>
            <a:r>
              <a:rPr kumimoji="0" 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p>
        </p:txBody>
      </p:sp>
      <p:pic>
        <p:nvPicPr>
          <p:cNvPr id="3" name="Picture 2">
            <a:hlinkClick r:id="rId8"/>
            <a:extLst>
              <a:ext uri="{FF2B5EF4-FFF2-40B4-BE49-F238E27FC236}">
                <a16:creationId xmlns:a16="http://schemas.microsoft.com/office/drawing/2014/main" id="{71426F45-242C-C5B4-890B-E07CE01A5E05}"/>
              </a:ext>
            </a:extLst>
          </p:cNvPr>
          <p:cNvPicPr>
            <a:picLocks noChangeAspect="1"/>
          </p:cNvPicPr>
          <p:nvPr/>
        </p:nvPicPr>
        <p:blipFill>
          <a:blip r:embed="rId9"/>
          <a:stretch>
            <a:fillRect/>
          </a:stretch>
        </p:blipFill>
        <p:spPr>
          <a:xfrm>
            <a:off x="6858000" y="474696"/>
            <a:ext cx="1943100" cy="704850"/>
          </a:xfrm>
          <a:prstGeom prst="rect">
            <a:avLst/>
          </a:prstGeom>
          <a:ln w="34925">
            <a:solidFill>
              <a:schemeClr val="tx1"/>
            </a:solidFill>
          </a:ln>
        </p:spPr>
      </p:pic>
    </p:spTree>
    <p:extLst>
      <p:ext uri="{BB962C8B-B14F-4D97-AF65-F5344CB8AC3E}">
        <p14:creationId xmlns:p14="http://schemas.microsoft.com/office/powerpoint/2010/main" val="40085672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5098094"/>
            <a:ext cx="8166971" cy="1152395"/>
          </a:xfrm>
          <a:noFill/>
        </p:spPr>
        <p:txBody>
          <a:bodyPr anchor="ctr">
            <a:normAutofit fontScale="90000"/>
          </a:bodyPr>
          <a:lstStyle/>
          <a:p>
            <a:pPr algn="ctr"/>
            <a:br>
              <a:rPr lang="en-US" sz="3200" b="1">
                <a:solidFill>
                  <a:srgbClr val="080808"/>
                </a:solidFill>
                <a:latin typeface="+mn-lt"/>
                <a:cs typeface="Arial" panose="020B0604020202020204" pitchFamily="34" charset="0"/>
              </a:rPr>
            </a:br>
            <a:br>
              <a:rPr lang="en-US" sz="3200" b="1">
                <a:solidFill>
                  <a:srgbClr val="080808"/>
                </a:solidFill>
                <a:latin typeface="+mn-lt"/>
                <a:cs typeface="Arial" panose="020B0604020202020204" pitchFamily="34" charset="0"/>
              </a:rPr>
            </a:br>
            <a:r>
              <a:rPr lang="en-US" sz="3200" b="1">
                <a:solidFill>
                  <a:srgbClr val="080808"/>
                </a:solidFill>
                <a:latin typeface="+mn-lt"/>
              </a:rPr>
              <a:t>The Connecticut Alternate Assessment System for Eligible Students with Significant Cognitive Disabilities</a:t>
            </a:r>
          </a:p>
        </p:txBody>
      </p:sp>
      <p:pic>
        <p:nvPicPr>
          <p:cNvPr id="5" name="Picture 4">
            <a:hlinkClick r:id="rId3"/>
            <a:extLst>
              <a:ext uri="{FF2B5EF4-FFF2-40B4-BE49-F238E27FC236}">
                <a16:creationId xmlns:a16="http://schemas.microsoft.com/office/drawing/2014/main" id="{4B6F7365-5AAD-B4E6-A299-2BADADC93DE8}"/>
              </a:ext>
            </a:extLst>
          </p:cNvPr>
          <p:cNvPicPr>
            <a:picLocks noChangeAspect="1"/>
          </p:cNvPicPr>
          <p:nvPr/>
        </p:nvPicPr>
        <p:blipFill>
          <a:blip r:embed="rId4"/>
          <a:stretch>
            <a:fillRect/>
          </a:stretch>
        </p:blipFill>
        <p:spPr>
          <a:xfrm>
            <a:off x="2887537" y="778886"/>
            <a:ext cx="3368925" cy="4199505"/>
          </a:xfrm>
          <a:prstGeom prst="rect">
            <a:avLst/>
          </a:prstGeom>
          <a:ln w="34925">
            <a:solidFill>
              <a:schemeClr val="tx1"/>
            </a:solidFill>
          </a:ln>
        </p:spPr>
      </p:pic>
    </p:spTree>
    <p:extLst>
      <p:ext uri="{BB962C8B-B14F-4D97-AF65-F5344CB8AC3E}">
        <p14:creationId xmlns:p14="http://schemas.microsoft.com/office/powerpoint/2010/main" val="34584968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62007"/>
            <a:ext cx="8129392" cy="1047924"/>
          </a:xfrm>
          <a:prstGeom prst="rect">
            <a:avLst/>
          </a:prstGeom>
          <a:noFill/>
        </p:spPr>
        <p:txBody>
          <a:bodyPr>
            <a:noAutofit/>
          </a:bodyPr>
          <a:lstStyle/>
          <a:p>
            <a:pPr algn="ctr"/>
            <a:r>
              <a:rPr lang="en-US" sz="3200" b="1">
                <a:solidFill>
                  <a:srgbClr val="080808"/>
                </a:solidFill>
              </a:rPr>
              <a:t>Resources to Support the Eligibility of the Alternate Assessment System</a:t>
            </a:r>
          </a:p>
        </p:txBody>
      </p:sp>
      <p:sp>
        <p:nvSpPr>
          <p:cNvPr id="4" name="TextBox 3"/>
          <p:cNvSpPr txBox="1"/>
          <p:nvPr/>
        </p:nvSpPr>
        <p:spPr>
          <a:xfrm>
            <a:off x="626364" y="1309931"/>
            <a:ext cx="7503028" cy="528606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Frequently Asked Questions and Answers about the Connecticut Alternate Assessment System</a:t>
            </a: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4"/>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Annotated Connecticut Alternate Assessment System Eligibility Form</a:t>
            </a: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Frequently asked Questions and Answers About the Connecticut Alternate Assessment System Eligibility Form</a:t>
            </a: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Connecticut Alternate Assessment System Participation Guidance for Planning and Placement Teams Flowchart </a:t>
            </a:r>
            <a:endPar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25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For more information, visit the </a:t>
            </a: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CSDE Website </a:t>
            </a:r>
            <a:r>
              <a:rPr kumimoji="0" lang="en-US" sz="225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and the Connecticut  Comprehensive Assessment Program Portal.</a:t>
            </a:r>
          </a:p>
        </p:txBody>
      </p:sp>
    </p:spTree>
    <p:extLst>
      <p:ext uri="{BB962C8B-B14F-4D97-AF65-F5344CB8AC3E}">
        <p14:creationId xmlns:p14="http://schemas.microsoft.com/office/powerpoint/2010/main" val="813229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14E353-F03A-48E1-ADD0-A7B1809E19B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useBgFill="1">
        <p:nvSpPr>
          <p:cNvPr id="9" name="Rectangle 8">
            <a:extLst>
              <a:ext uri="{FF2B5EF4-FFF2-40B4-BE49-F238E27FC236}">
                <a16:creationId xmlns:a16="http://schemas.microsoft.com/office/drawing/2014/main" id="{EE9F5D7F-1BBC-4096-ADA7-AA9C9E4D28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6D370DD-716B-4528-B475-331F84CEA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84F71D7-AD6D-4834-AC9B-D91DC1DCC1D4}"/>
              </a:ext>
            </a:extLst>
          </p:cNvPr>
          <p:cNvSpPr>
            <a:spLocks noGrp="1"/>
          </p:cNvSpPr>
          <p:nvPr>
            <p:ph type="title"/>
          </p:nvPr>
        </p:nvSpPr>
        <p:spPr>
          <a:xfrm>
            <a:off x="4020997" y="819038"/>
            <a:ext cx="4838333" cy="823496"/>
          </a:xfrm>
        </p:spPr>
        <p:txBody>
          <a:bodyPr>
            <a:normAutofit/>
          </a:bodyPr>
          <a:lstStyle/>
          <a:p>
            <a:r>
              <a:rPr lang="en-US" sz="3200" b="1">
                <a:ln w="0"/>
                <a:latin typeface="Arial" panose="020B0604020202020204" pitchFamily="34" charset="0"/>
                <a:cs typeface="Arial" panose="020B0604020202020204" pitchFamily="34" charset="0"/>
              </a:rPr>
              <a:t>What’s new in 2023?</a:t>
            </a:r>
            <a:endParaRPr lang="en-US" sz="32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E79D076F-656A-4CD9-83AD-AF8F4B28C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E595308-51B2-4D5A-8D1E-7E9105E94078}"/>
              </a:ext>
            </a:extLst>
          </p:cNvPr>
          <p:cNvSpPr>
            <a:spLocks noGrp="1"/>
          </p:cNvSpPr>
          <p:nvPr>
            <p:ph idx="1"/>
          </p:nvPr>
        </p:nvSpPr>
        <p:spPr>
          <a:xfrm>
            <a:off x="4004067" y="1532466"/>
            <a:ext cx="4682733" cy="4506496"/>
          </a:xfrm>
        </p:spPr>
        <p:txBody>
          <a:bodyPr anchor="t">
            <a:noAutofit/>
          </a:bodyPr>
          <a:lstStyle/>
          <a:p>
            <a:pPr marL="282575" indent="-282575">
              <a:buClr>
                <a:schemeClr val="bg1"/>
              </a:buClr>
              <a:buFont typeface="Courier New" panose="02070309020205020404" pitchFamily="49" charset="0"/>
              <a:buChar char="o"/>
            </a:pPr>
            <a:r>
              <a:rPr lang="en-US" sz="1800">
                <a:solidFill>
                  <a:srgbClr val="FFFFFF"/>
                </a:solidFill>
                <a:latin typeface="Arial"/>
                <a:cs typeface="Arial"/>
              </a:rPr>
              <a:t>Integration of CT-SEDS</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Collaborative for the Alternate Assessment of English Language Proficiency (CAAELP) Assessment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Accountability Calculations are Back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New Early Stopping Rule (ESR) Process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Teacher Training Slide Deck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New Manuals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Science Computer Adaptive Test (CAT) Test </a:t>
            </a:r>
          </a:p>
          <a:p>
            <a:pPr marL="282575" indent="-282575">
              <a:buClr>
                <a:schemeClr val="bg1"/>
              </a:buClr>
              <a:buFont typeface="Courier New" panose="02070309020205020404" pitchFamily="49" charset="0"/>
              <a:buChar char="o"/>
            </a:pPr>
            <a:r>
              <a:rPr lang="en-US" sz="1800">
                <a:solidFill>
                  <a:srgbClr val="FFFFFF"/>
                </a:solidFill>
                <a:latin typeface="Arial"/>
                <a:cs typeface="Arial"/>
              </a:rPr>
              <a:t>Secure Brower </a:t>
            </a:r>
          </a:p>
          <a:p>
            <a:pPr marL="0" indent="0">
              <a:buClr>
                <a:srgbClr val="FFFFFF"/>
              </a:buClr>
              <a:buNone/>
            </a:pPr>
            <a:endParaRPr lang="en-US" sz="2400">
              <a:solidFill>
                <a:srgbClr val="FFFFFF"/>
              </a:solidFill>
              <a:latin typeface="Arial"/>
              <a:cs typeface="Arial"/>
            </a:endParaRPr>
          </a:p>
          <a:p>
            <a:pPr marL="0" indent="0">
              <a:buNone/>
            </a:pPr>
            <a:endParaRPr lang="en-US" sz="2000">
              <a:solidFill>
                <a:srgbClr val="FFFFFF"/>
              </a:solidFill>
            </a:endParaRPr>
          </a:p>
        </p:txBody>
      </p:sp>
      <p:pic>
        <p:nvPicPr>
          <p:cNvPr id="10" name="Picture 9"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7" name="Picture 6">
            <a:extLst>
              <a:ext uri="{FF2B5EF4-FFF2-40B4-BE49-F238E27FC236}">
                <a16:creationId xmlns:a16="http://schemas.microsoft.com/office/drawing/2014/main" id="{13C9D7D3-89CE-4696-8E35-93197E85F943}"/>
              </a:ext>
            </a:extLst>
          </p:cNvPr>
          <p:cNvPicPr>
            <a:picLocks noChangeAspect="1"/>
          </p:cNvPicPr>
          <p:nvPr/>
        </p:nvPicPr>
        <p:blipFill>
          <a:blip r:embed="rId4"/>
          <a:stretch>
            <a:fillRect/>
          </a:stretch>
        </p:blipFill>
        <p:spPr>
          <a:xfrm>
            <a:off x="777731" y="2438400"/>
            <a:ext cx="2581275" cy="1676400"/>
          </a:xfrm>
          <a:prstGeom prst="rect">
            <a:avLst/>
          </a:prstGeom>
        </p:spPr>
      </p:pic>
    </p:spTree>
    <p:extLst>
      <p:ext uri="{BB962C8B-B14F-4D97-AF65-F5344CB8AC3E}">
        <p14:creationId xmlns:p14="http://schemas.microsoft.com/office/powerpoint/2010/main" val="2783566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097280"/>
          </a:xfrm>
          <a:prstGeom prst="rect">
            <a:avLst/>
          </a:prstGeom>
          <a:noFill/>
        </p:spPr>
        <p:txBody>
          <a:bodyPr vert="horz" lIns="68580" tIns="34290" rIns="68580" bIns="34290" rtlCol="0" anchor="ctr">
            <a:noAutofit/>
          </a:bodyPr>
          <a:lstStyle>
            <a:lvl1pPr algn="ctr" defTabSz="914400" eaLnBrk="1" latinLnBrk="0" hangingPunct="1">
              <a:lnSpc>
                <a:spcPct val="90000"/>
              </a:lnSpc>
              <a:buNone/>
              <a:defRPr sz="3200" b="1">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Connecticut Alternate Assessment System</a:t>
            </a:r>
          </a:p>
        </p:txBody>
      </p:sp>
      <p:graphicFrame>
        <p:nvGraphicFramePr>
          <p:cNvPr id="4" name="Table 3">
            <a:extLst>
              <a:ext uri="{FF2B5EF4-FFF2-40B4-BE49-F238E27FC236}">
                <a16:creationId xmlns:a16="http://schemas.microsoft.com/office/drawing/2014/main" id="{55F855FD-9838-488A-8D71-EA8B7E33DA80}"/>
              </a:ext>
            </a:extLst>
          </p:cNvPr>
          <p:cNvGraphicFramePr>
            <a:graphicFrameLocks noGrp="1"/>
          </p:cNvGraphicFramePr>
          <p:nvPr/>
        </p:nvGraphicFramePr>
        <p:xfrm>
          <a:off x="162838" y="739036"/>
          <a:ext cx="8809711" cy="6024967"/>
        </p:xfrm>
        <a:graphic>
          <a:graphicData uri="http://schemas.openxmlformats.org/drawingml/2006/table">
            <a:tbl>
              <a:tblPr firstRow="1" firstCol="1" bandRow="1">
                <a:tableStyleId>{5C22544A-7EE6-4342-B048-85BDC9FD1C3A}</a:tableStyleId>
              </a:tblPr>
              <a:tblGrid>
                <a:gridCol w="1545564">
                  <a:extLst>
                    <a:ext uri="{9D8B030D-6E8A-4147-A177-3AD203B41FA5}">
                      <a16:colId xmlns:a16="http://schemas.microsoft.com/office/drawing/2014/main" val="1745534635"/>
                    </a:ext>
                  </a:extLst>
                </a:gridCol>
                <a:gridCol w="2472900">
                  <a:extLst>
                    <a:ext uri="{9D8B030D-6E8A-4147-A177-3AD203B41FA5}">
                      <a16:colId xmlns:a16="http://schemas.microsoft.com/office/drawing/2014/main" val="2536373997"/>
                    </a:ext>
                  </a:extLst>
                </a:gridCol>
                <a:gridCol w="2210157">
                  <a:extLst>
                    <a:ext uri="{9D8B030D-6E8A-4147-A177-3AD203B41FA5}">
                      <a16:colId xmlns:a16="http://schemas.microsoft.com/office/drawing/2014/main" val="4252558079"/>
                    </a:ext>
                  </a:extLst>
                </a:gridCol>
                <a:gridCol w="2581090">
                  <a:extLst>
                    <a:ext uri="{9D8B030D-6E8A-4147-A177-3AD203B41FA5}">
                      <a16:colId xmlns:a16="http://schemas.microsoft.com/office/drawing/2014/main" val="3019550223"/>
                    </a:ext>
                  </a:extLst>
                </a:gridCol>
              </a:tblGrid>
              <a:tr h="872196">
                <a:tc>
                  <a:txBody>
                    <a:bodyPr/>
                    <a:lstStyle/>
                    <a:p>
                      <a:pPr algn="l" rtl="0" fontAlgn="t"/>
                      <a:r>
                        <a:rPr lang="en-US" sz="1300" u="none" strike="noStrike">
                          <a:effectLst/>
                          <a:latin typeface="Arial" panose="020B0604020202020204" pitchFamily="34" charset="0"/>
                          <a:cs typeface="Arial" panose="020B0604020202020204" pitchFamily="34" charset="0"/>
                        </a:rPr>
                        <a:t> </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ctr" rtl="0" fontAlgn="ctr"/>
                      <a:r>
                        <a:rPr lang="en-US" sz="1300" u="none" strike="noStrike">
                          <a:effectLst/>
                          <a:latin typeface="Arial" panose="020B0604020202020204" pitchFamily="34" charset="0"/>
                          <a:cs typeface="Arial" panose="020B0604020202020204" pitchFamily="34" charset="0"/>
                        </a:rPr>
                        <a:t>Connecticut Alternate Assessment (CTAA) for Math and ELA</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tc>
                  <a:txBody>
                    <a:bodyPr/>
                    <a:lstStyle/>
                    <a:p>
                      <a:pPr algn="ctr" rtl="0" fontAlgn="ctr"/>
                      <a:r>
                        <a:rPr lang="en-US" sz="1300" u="none" strike="noStrike">
                          <a:effectLst/>
                          <a:latin typeface="Arial" panose="020B0604020202020204" pitchFamily="34" charset="0"/>
                          <a:cs typeface="Arial" panose="020B0604020202020204" pitchFamily="34" charset="0"/>
                        </a:rPr>
                        <a:t>Connecticut Alternate Science (CTAS)</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tc>
                  <a:txBody>
                    <a:bodyPr/>
                    <a:lstStyle/>
                    <a:p>
                      <a:pPr algn="l" fontAlgn="ctr"/>
                      <a:r>
                        <a:rPr lang="en-US" sz="1300" u="none" strike="noStrike">
                          <a:effectLst/>
                          <a:latin typeface="Arial" panose="020B0604020202020204" pitchFamily="34" charset="0"/>
                          <a:cs typeface="Arial" panose="020B0604020202020204" pitchFamily="34" charset="0"/>
                        </a:rPr>
                        <a:t>Collaborative for the Alternate Assessment of English Language Proficiency (CAAELP) also known as Alt ELPA</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extLst>
                  <a:ext uri="{0D108BD9-81ED-4DB2-BD59-A6C34878D82A}">
                    <a16:rowId xmlns:a16="http://schemas.microsoft.com/office/drawing/2014/main" val="2469227821"/>
                  </a:ext>
                </a:extLst>
              </a:tr>
              <a:tr h="388323">
                <a:tc>
                  <a:txBody>
                    <a:bodyPr/>
                    <a:lstStyle/>
                    <a:p>
                      <a:pPr algn="l" rtl="0" fontAlgn="t"/>
                      <a:r>
                        <a:rPr lang="en-US" sz="1300" u="none" strike="noStrike">
                          <a:effectLst/>
                          <a:latin typeface="Arial" panose="020B0604020202020204" pitchFamily="34" charset="0"/>
                          <a:cs typeface="Arial" panose="020B0604020202020204" pitchFamily="34" charset="0"/>
                        </a:rPr>
                        <a:t>Test Window</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ctr" rtl="0" fontAlgn="ctr"/>
                      <a:r>
                        <a:rPr lang="en-US" sz="1300" u="none" strike="noStrike">
                          <a:effectLst/>
                          <a:latin typeface="Arial" panose="020B0604020202020204" pitchFamily="34" charset="0"/>
                          <a:cs typeface="Arial" panose="020B0604020202020204" pitchFamily="34" charset="0"/>
                        </a:rPr>
                        <a:t>March 27-June 2, 2023</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tc>
                  <a:txBody>
                    <a:bodyPr/>
                    <a:lstStyle/>
                    <a:p>
                      <a:pPr algn="ctr" rtl="0" fontAlgn="ctr"/>
                      <a:r>
                        <a:rPr lang="en-US" sz="1300" u="none" strike="noStrike">
                          <a:effectLst/>
                          <a:latin typeface="Arial" panose="020B0604020202020204" pitchFamily="34" charset="0"/>
                          <a:cs typeface="Arial" panose="020B0604020202020204" pitchFamily="34" charset="0"/>
                        </a:rPr>
                        <a:t>March 27-June 2, 2023 (upload score worksheets)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tc>
                  <a:txBody>
                    <a:bodyPr/>
                    <a:lstStyle/>
                    <a:p>
                      <a:pPr algn="l" fontAlgn="ctr"/>
                      <a:r>
                        <a:rPr lang="en-US" sz="1300" u="none" strike="noStrike">
                          <a:effectLst/>
                          <a:latin typeface="Arial" panose="020B0604020202020204" pitchFamily="34" charset="0"/>
                          <a:cs typeface="Arial" panose="020B0604020202020204" pitchFamily="34" charset="0"/>
                        </a:rPr>
                        <a:t>February 1-March 31, 2023</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ctr"/>
                </a:tc>
                <a:extLst>
                  <a:ext uri="{0D108BD9-81ED-4DB2-BD59-A6C34878D82A}">
                    <a16:rowId xmlns:a16="http://schemas.microsoft.com/office/drawing/2014/main" val="4120704073"/>
                  </a:ext>
                </a:extLst>
              </a:tr>
              <a:tr h="568959">
                <a:tc>
                  <a:txBody>
                    <a:bodyPr/>
                    <a:lstStyle/>
                    <a:p>
                      <a:pPr algn="l" rtl="0" fontAlgn="t"/>
                      <a:r>
                        <a:rPr lang="en-US" sz="1300" u="none" strike="noStrike">
                          <a:effectLst/>
                          <a:latin typeface="Arial" panose="020B0604020202020204" pitchFamily="34" charset="0"/>
                          <a:cs typeface="Arial" panose="020B0604020202020204" pitchFamily="34" charset="0"/>
                        </a:rPr>
                        <a:t>Eligible Students</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gridSpan="3">
                  <a:txBody>
                    <a:bodyPr/>
                    <a:lstStyle/>
                    <a:p>
                      <a:pPr algn="l" rtl="0" fontAlgn="t"/>
                      <a:r>
                        <a:rPr lang="en-US" sz="1300" u="none" strike="noStrike">
                          <a:effectLst/>
                          <a:latin typeface="Arial" panose="020B0604020202020204" pitchFamily="34" charset="0"/>
                          <a:cs typeface="Arial" panose="020B0604020202020204" pitchFamily="34" charset="0"/>
                        </a:rPr>
                        <a:t>Students identified as special education with significant cognitive disabilities per PPT decision using Alternate Assessment System Eligibility Form</a:t>
                      </a:r>
                    </a:p>
                  </a:txBody>
                  <a:tcPr marL="2660" marR="2660" marT="2660" marB="0"/>
                </a:tc>
                <a:tc hMerge="1">
                  <a:txBody>
                    <a:bodyPr/>
                    <a:lstStyle/>
                    <a:p>
                      <a:pPr algn="l" rtl="0" fontAlgn="t"/>
                      <a:r>
                        <a:rPr lang="en-US" sz="1100" u="none" strike="noStrike">
                          <a:effectLst/>
                          <a:latin typeface="Arial" panose="020B0604020202020204" pitchFamily="34" charset="0"/>
                          <a:cs typeface="Arial" panose="020B0604020202020204" pitchFamily="34" charset="0"/>
                        </a:rPr>
                        <a:t>Students identified as special education with significant cognitive disabilities per PPT decision using Alternate Assessment System Eligibility Form</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hMerge="1">
                  <a:txBody>
                    <a:bodyPr/>
                    <a:lstStyle/>
                    <a:p>
                      <a:pPr algn="l" rtl="0" fontAlgn="t"/>
                      <a:r>
                        <a:rPr lang="en-US" sz="1100" u="none" strike="noStrike">
                          <a:effectLst/>
                          <a:latin typeface="Arial" panose="020B0604020202020204" pitchFamily="34" charset="0"/>
                          <a:cs typeface="Arial" panose="020B0604020202020204" pitchFamily="34" charset="0"/>
                        </a:rPr>
                        <a:t>Students identified as EL/ML and special education with significant cognitive disabilities per PPT decision using Alternate Assessment System Eligibility Form</a:t>
                      </a:r>
                      <a:endParaRPr lang="en-US" sz="11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3858360644"/>
                  </a:ext>
                </a:extLst>
              </a:tr>
              <a:tr h="194470">
                <a:tc>
                  <a:txBody>
                    <a:bodyPr/>
                    <a:lstStyle/>
                    <a:p>
                      <a:pPr algn="l" rtl="0" fontAlgn="t"/>
                      <a:r>
                        <a:rPr lang="en-US" sz="1300" u="none" strike="noStrike">
                          <a:effectLst/>
                          <a:latin typeface="Arial" panose="020B0604020202020204" pitchFamily="34" charset="0"/>
                          <a:cs typeface="Arial" panose="020B0604020202020204" pitchFamily="34" charset="0"/>
                        </a:rPr>
                        <a:t>Grades</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ctr" rtl="0" fontAlgn="b"/>
                      <a:r>
                        <a:rPr lang="en-US" sz="1300" u="none" strike="noStrike">
                          <a:effectLst/>
                          <a:latin typeface="Arial" panose="020B0604020202020204" pitchFamily="34" charset="0"/>
                          <a:cs typeface="Arial" panose="020B0604020202020204" pitchFamily="34" charset="0"/>
                        </a:rPr>
                        <a:t>3-8 and 11</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b"/>
                </a:tc>
                <a:tc>
                  <a:txBody>
                    <a:bodyPr/>
                    <a:lstStyle/>
                    <a:p>
                      <a:pPr algn="ctr" rtl="0" fontAlgn="b"/>
                      <a:r>
                        <a:rPr lang="en-US" sz="1300" u="none" strike="noStrike">
                          <a:effectLst/>
                          <a:latin typeface="Arial" panose="020B0604020202020204" pitchFamily="34" charset="0"/>
                          <a:cs typeface="Arial" panose="020B0604020202020204" pitchFamily="34" charset="0"/>
                        </a:rPr>
                        <a:t>5, 8, 11</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nchor="b"/>
                </a:tc>
                <a:tc>
                  <a:txBody>
                    <a:bodyPr/>
                    <a:lstStyle/>
                    <a:p>
                      <a:pPr algn="ctr" fontAlgn="t"/>
                      <a:r>
                        <a:rPr lang="en-US" sz="1300" u="none" strike="noStrike">
                          <a:effectLst/>
                          <a:latin typeface="Arial" panose="020B0604020202020204" pitchFamily="34" charset="0"/>
                          <a:cs typeface="Arial" panose="020B0604020202020204" pitchFamily="34" charset="0"/>
                        </a:rPr>
                        <a:t>K-12</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1853397295"/>
                  </a:ext>
                </a:extLst>
              </a:tr>
              <a:tr h="768766">
                <a:tc>
                  <a:txBody>
                    <a:bodyPr/>
                    <a:lstStyle/>
                    <a:p>
                      <a:pPr algn="l" rtl="0" fontAlgn="t"/>
                      <a:r>
                        <a:rPr lang="en-US" sz="1300" u="none" strike="noStrike">
                          <a:effectLst/>
                          <a:latin typeface="Arial" panose="020B0604020202020204" pitchFamily="34" charset="0"/>
                          <a:cs typeface="Arial" panose="020B0604020202020204" pitchFamily="34" charset="0"/>
                        </a:rPr>
                        <a:t>Test Subject Areas</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English Language Arts</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 Reading </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  Writing</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Mathematics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fontAlgn="t"/>
                      <a:r>
                        <a:rPr lang="en-US" sz="1300" u="none" strike="noStrike">
                          <a:effectLst/>
                          <a:latin typeface="Arial" panose="020B0604020202020204" pitchFamily="34" charset="0"/>
                          <a:cs typeface="Arial" panose="020B0604020202020204" pitchFamily="34" charset="0"/>
                        </a:rPr>
                        <a:t>Science</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•Earth</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•Life</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•Physical</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fontAlgn="t"/>
                      <a:r>
                        <a:rPr lang="en-US" sz="1300" u="none" strike="noStrike">
                          <a:effectLst/>
                          <a:latin typeface="Arial" panose="020B0604020202020204" pitchFamily="34" charset="0"/>
                          <a:cs typeface="Arial" panose="020B0604020202020204" pitchFamily="34" charset="0"/>
                        </a:rPr>
                        <a:t>• Reading </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 Listening </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 Speaking </a:t>
                      </a:r>
                      <a:br>
                        <a:rPr lang="en-US" sz="1300" u="none" strike="noStrike">
                          <a:effectLst/>
                          <a:latin typeface="Arial" panose="020B0604020202020204" pitchFamily="34" charset="0"/>
                          <a:cs typeface="Arial" panose="020B0604020202020204" pitchFamily="34" charset="0"/>
                        </a:rPr>
                      </a:br>
                      <a:r>
                        <a:rPr lang="en-US" sz="1300" u="none" strike="noStrike">
                          <a:effectLst/>
                          <a:latin typeface="Arial" panose="020B0604020202020204" pitchFamily="34" charset="0"/>
                          <a:cs typeface="Arial" panose="020B0604020202020204" pitchFamily="34" charset="0"/>
                        </a:rPr>
                        <a:t>• Writing</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2599147502"/>
                  </a:ext>
                </a:extLst>
              </a:tr>
              <a:tr h="1016700">
                <a:tc>
                  <a:txBody>
                    <a:bodyPr/>
                    <a:lstStyle/>
                    <a:p>
                      <a:pPr algn="l" rtl="0" fontAlgn="t"/>
                      <a:r>
                        <a:rPr lang="en-US" sz="1300" u="none" strike="noStrike">
                          <a:effectLst/>
                          <a:latin typeface="Arial" panose="020B0604020202020204" pitchFamily="34" charset="0"/>
                          <a:cs typeface="Arial" panose="020B0604020202020204" pitchFamily="34" charset="0"/>
                        </a:rPr>
                        <a:t>Test Delivery Method</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Trained TEA administers the grade-specific math and ELA items via the online testing system individually to eligible students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Trained TEA assesses eligible student with performance tasks based on Connecticut Alternate Science Assessment Essence statements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fontAlgn="t"/>
                      <a:r>
                        <a:rPr lang="en-US" sz="1300" u="none" strike="noStrike">
                          <a:effectLst/>
                          <a:latin typeface="Arial" panose="020B0604020202020204" pitchFamily="34" charset="0"/>
                          <a:cs typeface="Arial" panose="020B0604020202020204" pitchFamily="34" charset="0"/>
                        </a:rPr>
                        <a:t>Trained educator (with TEA User Role) administers CAAELP assessment items individually to eligible Els/MLs using the Cambium Test Delivery System.</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3794501756"/>
                  </a:ext>
                </a:extLst>
              </a:tr>
              <a:tr h="1440062">
                <a:tc>
                  <a:txBody>
                    <a:bodyPr/>
                    <a:lstStyle/>
                    <a:p>
                      <a:pPr algn="l" rtl="0" fontAlgn="t"/>
                      <a:r>
                        <a:rPr lang="en-US" sz="1300" u="none" strike="noStrike">
                          <a:effectLst/>
                          <a:latin typeface="Arial" panose="020B0604020202020204" pitchFamily="34" charset="0"/>
                          <a:cs typeface="Arial" panose="020B0604020202020204" pitchFamily="34" charset="0"/>
                        </a:rPr>
                        <a:t>Required Administration Materials</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Administered with required secure Directions for Test Administration (DTAs)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Designed to be administered through the school year using CTAS Required Materials student ratings will be entered in the DEI https://ct.portal.cambiumast.com/resources/alternate-assessment-system/ctas-required-materials </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fontAlgn="t"/>
                      <a:r>
                        <a:rPr lang="en-US" sz="1300" u="none" strike="noStrike">
                          <a:effectLst/>
                          <a:latin typeface="Arial" panose="020B0604020202020204" pitchFamily="34" charset="0"/>
                          <a:cs typeface="Arial" panose="020B0604020202020204" pitchFamily="34" charset="0"/>
                        </a:rPr>
                        <a:t>Administered using Grade and domain specific Test Administrator Directions and Scoring Rubrics Booklets</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702827413"/>
                  </a:ext>
                </a:extLst>
              </a:tr>
              <a:tr h="211872">
                <a:tc>
                  <a:txBody>
                    <a:bodyPr/>
                    <a:lstStyle/>
                    <a:p>
                      <a:pPr algn="l" fontAlgn="t"/>
                      <a:r>
                        <a:rPr lang="en-US" sz="1300" u="none" strike="noStrike">
                          <a:effectLst/>
                          <a:latin typeface="Arial" panose="020B0604020202020204" pitchFamily="34" charset="0"/>
                          <a:cs typeface="Arial" panose="020B0604020202020204" pitchFamily="34" charset="0"/>
                        </a:rPr>
                        <a:t>Security</a:t>
                      </a:r>
                      <a:endParaRPr lang="en-US" sz="1300" b="1"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Secure</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rtl="0" fontAlgn="t"/>
                      <a:r>
                        <a:rPr lang="en-US" sz="1300" u="none" strike="noStrike">
                          <a:effectLst/>
                          <a:latin typeface="Arial" panose="020B0604020202020204" pitchFamily="34" charset="0"/>
                          <a:cs typeface="Arial" panose="020B0604020202020204" pitchFamily="34" charset="0"/>
                        </a:rPr>
                        <a:t>Non-Secure</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tc>
                  <a:txBody>
                    <a:bodyPr/>
                    <a:lstStyle/>
                    <a:p>
                      <a:pPr algn="l" fontAlgn="t"/>
                      <a:r>
                        <a:rPr lang="en-US" sz="1300" u="none" strike="noStrike">
                          <a:effectLst/>
                          <a:latin typeface="Arial" panose="020B0604020202020204" pitchFamily="34" charset="0"/>
                          <a:cs typeface="Arial" panose="020B0604020202020204" pitchFamily="34" charset="0"/>
                        </a:rPr>
                        <a:t>Secure</a:t>
                      </a:r>
                      <a:endParaRPr lang="en-US" sz="1300" b="0" i="0" u="none" strike="noStrike">
                        <a:solidFill>
                          <a:srgbClr val="000000"/>
                        </a:solidFill>
                        <a:effectLst/>
                        <a:latin typeface="Arial" panose="020B0604020202020204" pitchFamily="34" charset="0"/>
                        <a:cs typeface="Arial" panose="020B0604020202020204" pitchFamily="34" charset="0"/>
                      </a:endParaRPr>
                    </a:p>
                  </a:txBody>
                  <a:tcPr marL="2660" marR="2660" marT="2660" marB="0"/>
                </a:tc>
                <a:extLst>
                  <a:ext uri="{0D108BD9-81ED-4DB2-BD59-A6C34878D82A}">
                    <a16:rowId xmlns:a16="http://schemas.microsoft.com/office/drawing/2014/main" val="3197918470"/>
                  </a:ext>
                </a:extLst>
              </a:tr>
            </a:tbl>
          </a:graphicData>
        </a:graphic>
      </p:graphicFrame>
    </p:spTree>
    <p:extLst>
      <p:ext uri="{BB962C8B-B14F-4D97-AF65-F5344CB8AC3E}">
        <p14:creationId xmlns:p14="http://schemas.microsoft.com/office/powerpoint/2010/main" val="393489207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1"/>
          <p:cNvSpPr txBox="1">
            <a:spLocks/>
          </p:cNvSpPr>
          <p:nvPr/>
        </p:nvSpPr>
        <p:spPr>
          <a:xfrm>
            <a:off x="-53669" y="939451"/>
            <a:ext cx="2630466" cy="4233798"/>
          </a:xfrm>
          <a:prstGeom prst="rect">
            <a:avLst/>
          </a:prstGeom>
          <a:noFill/>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80808"/>
                </a:solidFill>
                <a:effectLst/>
                <a:uLnTx/>
                <a:uFillTx/>
                <a:latin typeface="Corbel" panose="020B0503020204020204"/>
                <a:ea typeface="+mj-ea"/>
                <a:cs typeface="Arial" panose="020B0604020202020204" pitchFamily="34" charset="0"/>
              </a:rPr>
              <a:t>CTAS Description</a:t>
            </a:r>
          </a:p>
        </p:txBody>
      </p:sp>
      <p:sp>
        <p:nvSpPr>
          <p:cNvPr id="24" name="Content Placeholder 2"/>
          <p:cNvSpPr txBox="1">
            <a:spLocks/>
          </p:cNvSpPr>
          <p:nvPr/>
        </p:nvSpPr>
        <p:spPr>
          <a:xfrm>
            <a:off x="2576798" y="939452"/>
            <a:ext cx="5377229" cy="3845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ts val="0"/>
              </a:spcBef>
              <a:spcAft>
                <a:spcPct val="0"/>
              </a:spcAft>
              <a:buClrTx/>
              <a:buSzTx/>
              <a:buFont typeface="Arial" panose="020B0604020202020204" pitchFamily="34" charset="0"/>
              <a:buNone/>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District Administrations received paper copies of CTAS test materials in the fall of 2018. These materials are to be shared among schools and teachers and used from year to year. Materials can also be downloaded and printed from the Connecticut Comprehensive Assessment Program Portal.</a:t>
            </a:r>
          </a:p>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endPar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1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100" b="0" i="0" u="none" strike="noStrike" kern="1200" cap="none" spc="0" normalizeH="0" baseline="0" noProof="0">
              <a:ln>
                <a:noFill/>
              </a:ln>
              <a:solidFill>
                <a:srgbClr val="000000"/>
              </a:solidFill>
              <a:effectLst/>
              <a:uLnTx/>
              <a:uFillTx/>
              <a:latin typeface="Corbel" panose="020B0503020204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7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6" name="Picture 5">
            <a:hlinkClick r:id="rId3"/>
          </p:cNvPr>
          <p:cNvPicPr>
            <a:picLocks noChangeAspect="1"/>
          </p:cNvPicPr>
          <p:nvPr/>
        </p:nvPicPr>
        <p:blipFill>
          <a:blip r:embed="rId4"/>
          <a:stretch>
            <a:fillRect/>
          </a:stretch>
        </p:blipFill>
        <p:spPr>
          <a:xfrm>
            <a:off x="5768413" y="4070025"/>
            <a:ext cx="1847412" cy="2206447"/>
          </a:xfrm>
          <a:prstGeom prst="rect">
            <a:avLst/>
          </a:prstGeom>
          <a:ln w="25400">
            <a:solidFill>
              <a:srgbClr val="FFC000"/>
            </a:solidFill>
          </a:ln>
        </p:spPr>
      </p:pic>
    </p:spTree>
    <p:extLst>
      <p:ext uri="{BB962C8B-B14F-4D97-AF65-F5344CB8AC3E}">
        <p14:creationId xmlns:p14="http://schemas.microsoft.com/office/powerpoint/2010/main" val="160095217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noFill/>
        </p:spPr>
        <p:txBody>
          <a:bodyPr>
            <a:noAutofit/>
          </a:bodyPr>
          <a:lstStyle/>
          <a:p>
            <a:pPr algn="ctr"/>
            <a:r>
              <a:rPr lang="en-US" sz="3200" b="1">
                <a:solidFill>
                  <a:srgbClr val="080808"/>
                </a:solidFill>
                <a:latin typeface="+mn-lt"/>
              </a:rPr>
              <a:t>Data Entry Interface (DEI)</a:t>
            </a:r>
          </a:p>
        </p:txBody>
      </p:sp>
      <p:sp>
        <p:nvSpPr>
          <p:cNvPr id="6" name="Rectangle 5">
            <a:extLst>
              <a:ext uri="{FF2B5EF4-FFF2-40B4-BE49-F238E27FC236}">
                <a16:creationId xmlns:a16="http://schemas.microsoft.com/office/drawing/2014/main" id="{E157F1B6-09DD-49B6-9521-CF1440F42AF3}"/>
              </a:ext>
            </a:extLst>
          </p:cNvPr>
          <p:cNvSpPr/>
          <p:nvPr/>
        </p:nvSpPr>
        <p:spPr>
          <a:xfrm>
            <a:off x="2500508" y="924421"/>
            <a:ext cx="6025895" cy="4401205"/>
          </a:xfrm>
          <a:prstGeom prst="rect">
            <a:avLst/>
          </a:prstGeom>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There are certain instructions for the submission of tests using the Data Entry Interface. Refer to the </a:t>
            </a:r>
            <a:r>
              <a:rPr kumimoji="0" lang="en-US" sz="2000" b="0" i="0" u="none" strike="noStrike" kern="1200" cap="none" spc="0" normalizeH="0" baseline="0" noProof="0">
                <a:ln>
                  <a:noFill/>
                </a:ln>
                <a:solidFill>
                  <a:srgbClr val="000000"/>
                </a:solidFill>
                <a:effectLst/>
                <a:uLnTx/>
                <a:uFillTx/>
                <a:latin typeface="Arial"/>
                <a:ea typeface="+mn-ea"/>
                <a:cs typeface="Arial"/>
                <a:hlinkClick r:id="rId3"/>
              </a:rPr>
              <a:t>How to Access the Data Entry Interface </a:t>
            </a:r>
            <a:r>
              <a:rPr kumimoji="0" lang="en-US" sz="2000" b="0" i="0" u="none" strike="noStrike" kern="1200" cap="none" spc="0" normalizeH="0" baseline="0" noProof="0">
                <a:ln>
                  <a:noFill/>
                </a:ln>
                <a:solidFill>
                  <a:srgbClr val="000000"/>
                </a:solidFill>
                <a:effectLst/>
                <a:uLnTx/>
                <a:uFillTx/>
                <a:latin typeface="Arial"/>
                <a:ea typeface="+mn-ea"/>
                <a:cs typeface="Arial"/>
              </a:rPr>
              <a:t>brochure for details.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This system is used for the following assessments: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Submitting the Connecticut Alternate Assessment System Eligibility Form</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Submitting the CTAS Student Score Worksheet</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Smarter Balanced paper tests (large print and braille)</a:t>
            </a:r>
          </a:p>
          <a:p>
            <a:pPr marL="914400" marR="0" lvl="1"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NGSS paper tests (large print and braille)</a:t>
            </a:r>
          </a:p>
        </p:txBody>
      </p:sp>
    </p:spTree>
    <p:extLst>
      <p:ext uri="{BB962C8B-B14F-4D97-AF65-F5344CB8AC3E}">
        <p14:creationId xmlns:p14="http://schemas.microsoft.com/office/powerpoint/2010/main" val="9616369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0" y="2063586"/>
            <a:ext cx="2467627" cy="2730827"/>
          </a:xfrm>
          <a:noFill/>
        </p:spPr>
        <p:txBody>
          <a:bodyPr>
            <a:noAutofit/>
          </a:bodyPr>
          <a:lstStyle/>
          <a:p>
            <a:pPr algn="ctr"/>
            <a:r>
              <a:rPr lang="en-US" sz="3200" b="1">
                <a:solidFill>
                  <a:srgbClr val="080808"/>
                </a:solidFill>
              </a:rPr>
              <a:t>Data Entry Interface (DEI)</a:t>
            </a:r>
          </a:p>
        </p:txBody>
      </p:sp>
      <p:sp>
        <p:nvSpPr>
          <p:cNvPr id="7" name="Rectangle 6">
            <a:extLst>
              <a:ext uri="{FF2B5EF4-FFF2-40B4-BE49-F238E27FC236}">
                <a16:creationId xmlns:a16="http://schemas.microsoft.com/office/drawing/2014/main" id="{6661BB7D-F80F-4AD2-BF61-9863CFADA1F6}"/>
              </a:ext>
            </a:extLst>
          </p:cNvPr>
          <p:cNvSpPr/>
          <p:nvPr/>
        </p:nvSpPr>
        <p:spPr>
          <a:xfrm>
            <a:off x="2555309" y="766732"/>
            <a:ext cx="6050072" cy="5324535"/>
          </a:xfrm>
          <a:prstGeom prst="rect">
            <a:avLst/>
          </a:prstGeom>
        </p:spPr>
        <p:txBody>
          <a:bodyPr wrap="square" lIns="91440" tIns="45720" rIns="91440" bIns="45720" anchor="t">
            <a:spAutoFit/>
          </a:bodyPr>
          <a:lstStyle/>
          <a:p>
            <a:pPr marL="457200" marR="0" lvl="0" indent="-4572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The DEI can be accessed via the portal under the Smarter Balanced, NGSS or Alternate Assessment program cards.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Trained</a:t>
            </a:r>
            <a:r>
              <a:rPr kumimoji="0" lang="en-US" sz="2000" b="0" i="0" u="none" strike="noStrike" kern="1200" cap="none" spc="0" normalizeH="0" baseline="0" noProof="0">
                <a:ln>
                  <a:noFill/>
                </a:ln>
                <a:solidFill>
                  <a:srgbClr val="FF0000"/>
                </a:solidFill>
                <a:effectLst/>
                <a:uLnTx/>
                <a:uFillTx/>
                <a:latin typeface="Arial"/>
                <a:ea typeface="+mn-ea"/>
                <a:cs typeface="Arial"/>
              </a:rPr>
              <a:t> </a:t>
            </a:r>
            <a:r>
              <a:rPr kumimoji="0" lang="en-US" sz="2000" b="0" i="0" u="none" strike="noStrike" kern="1200" cap="none" spc="0" normalizeH="0" baseline="0" noProof="0">
                <a:ln>
                  <a:noFill/>
                </a:ln>
                <a:solidFill>
                  <a:srgbClr val="000000"/>
                </a:solidFill>
                <a:effectLst/>
                <a:uLnTx/>
                <a:uFillTx/>
                <a:latin typeface="Arial"/>
                <a:ea typeface="+mn-ea"/>
                <a:cs typeface="Arial"/>
              </a:rPr>
              <a:t>teachers must use the DEI to submit the Alternate Assessment System Eligibility Form and CTAS Student Score Worksheet.</a:t>
            </a:r>
          </a:p>
          <a:p>
            <a:pPr marL="457200" marR="0" lvl="0" indent="-4572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For students who take the paper Braille and Large Print Smarter Balanced and NGSS</a:t>
            </a:r>
            <a:r>
              <a:rPr kumimoji="0" lang="en-US" sz="2000" b="1" i="0" u="none" strike="noStrike" kern="1200" cap="none" spc="0" normalizeH="0" baseline="0" noProof="0">
                <a:ln>
                  <a:noFill/>
                </a:ln>
                <a:solidFill>
                  <a:srgbClr val="000000"/>
                </a:solidFill>
                <a:effectLst/>
                <a:uLnTx/>
                <a:uFillTx/>
                <a:latin typeface="Arial"/>
                <a:ea typeface="+mn-ea"/>
                <a:cs typeface="Arial"/>
              </a:rPr>
              <a:t>, teacher must transcribe students' responses from these booklets into the DEI</a:t>
            </a:r>
            <a:r>
              <a:rPr kumimoji="0" lang="en-US" sz="2000" b="0" i="0" u="none" strike="noStrike" kern="1200" cap="none" spc="0" normalizeH="0" baseline="0" noProof="0">
                <a:ln>
                  <a:noFill/>
                </a:ln>
                <a:solidFill>
                  <a:srgbClr val="000000"/>
                </a:solidFill>
                <a:effectLst/>
                <a:uLnTx/>
                <a:uFillTx/>
                <a:latin typeface="Arial"/>
                <a:ea typeface="+mn-ea"/>
                <a:cs typeface="Arial"/>
              </a:rPr>
              <a:t>.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The DEI does not require the secure browser.  Users can access the DEI using most internet browsers (Chrome, Firefox, etc.).</a:t>
            </a:r>
          </a:p>
          <a:p>
            <a:pPr marL="457200" marR="0" lvl="0" indent="-457200" algn="l" defTabSz="914400" rtl="0" eaLnBrk="1" fontAlgn="base" latinLnBrk="0" hangingPunct="1">
              <a:lnSpc>
                <a:spcPct val="100000"/>
              </a:lnSpc>
              <a:spcBef>
                <a:spcPts val="600"/>
              </a:spcBef>
              <a:spcAft>
                <a:spcPct val="0"/>
              </a:spcAft>
              <a:buClrTx/>
              <a:buSzTx/>
              <a:buFont typeface="Arial" charset="0"/>
              <a:buChar char="•"/>
              <a:tabLst/>
              <a:defRPr/>
            </a:pPr>
            <a:r>
              <a:rPr kumimoji="0" lang="en-US" sz="2000" b="0" i="0" u="none" strike="noStrike" kern="1200" cap="none" spc="0" normalizeH="0" baseline="0" noProof="0">
                <a:ln>
                  <a:noFill/>
                </a:ln>
                <a:solidFill>
                  <a:srgbClr val="000000"/>
                </a:solidFill>
                <a:effectLst/>
                <a:uLnTx/>
                <a:uFillTx/>
                <a:latin typeface="Arial"/>
                <a:ea typeface="+mn-ea"/>
                <a:cs typeface="Arial"/>
              </a:rPr>
              <a:t>All secure paper materials must be returned to Measurement Incorporated (MI) by the end of the window.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816905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88099"/>
            <a:ext cx="8091814" cy="1077913"/>
          </a:xfrm>
          <a:prstGeom prst="rect">
            <a:avLst/>
          </a:prstGeom>
          <a:noFill/>
        </p:spPr>
        <p:txBody>
          <a:bodyPr>
            <a:noAutofit/>
          </a:bodyPr>
          <a:lstStyle/>
          <a:p>
            <a:pPr algn="ctr"/>
            <a:r>
              <a:rPr lang="en-US" sz="3200" b="1">
                <a:solidFill>
                  <a:schemeClr val="tx1"/>
                </a:solidFill>
              </a:rPr>
              <a:t>Alternate Assessment System Training Requirements</a:t>
            </a:r>
          </a:p>
        </p:txBody>
      </p:sp>
      <p:sp>
        <p:nvSpPr>
          <p:cNvPr id="5" name="Text Placeholder 4"/>
          <p:cNvSpPr>
            <a:spLocks noGrp="1"/>
          </p:cNvSpPr>
          <p:nvPr>
            <p:ph idx="4294967295"/>
          </p:nvPr>
        </p:nvSpPr>
        <p:spPr>
          <a:xfrm>
            <a:off x="0" y="1402502"/>
            <a:ext cx="3781425" cy="5211762"/>
          </a:xfrm>
          <a:prstGeom prst="rect">
            <a:avLst/>
          </a:prstGeom>
          <a:ln w="12700" cmpd="sng">
            <a:solidFill>
              <a:schemeClr val="tx1"/>
            </a:solidFill>
          </a:ln>
        </p:spPr>
        <p:txBody>
          <a:bodyPr>
            <a:noAutofit/>
          </a:bodyPr>
          <a:lstStyle/>
          <a:p>
            <a:pPr>
              <a:lnSpc>
                <a:spcPct val="100000"/>
              </a:lnSpc>
              <a:spcBef>
                <a:spcPts val="0"/>
              </a:spcBef>
              <a:spcAft>
                <a:spcPts val="600"/>
              </a:spcAft>
            </a:pPr>
            <a:r>
              <a:rPr lang="en-US" sz="2200">
                <a:solidFill>
                  <a:srgbClr val="080808"/>
                </a:solidFill>
                <a:latin typeface="Arial"/>
                <a:cs typeface="Arial"/>
              </a:rPr>
              <a:t>Connecticut Alternate Assessment System Training must be completed </a:t>
            </a:r>
            <a:r>
              <a:rPr lang="en-US" sz="2200" b="1">
                <a:solidFill>
                  <a:srgbClr val="080808"/>
                </a:solidFill>
                <a:latin typeface="Arial"/>
                <a:cs typeface="Arial"/>
              </a:rPr>
              <a:t>annually by certified educators administering the alternate (TEAs).</a:t>
            </a:r>
          </a:p>
          <a:p>
            <a:pPr>
              <a:lnSpc>
                <a:spcPct val="100000"/>
              </a:lnSpc>
              <a:spcBef>
                <a:spcPts val="0"/>
              </a:spcBef>
              <a:spcAft>
                <a:spcPts val="600"/>
              </a:spcAft>
            </a:pPr>
            <a:r>
              <a:rPr lang="en-US" sz="2200">
                <a:solidFill>
                  <a:srgbClr val="080808"/>
                </a:solidFill>
                <a:latin typeface="Arial"/>
                <a:cs typeface="Arial"/>
              </a:rPr>
              <a:t>Training is online and available on the </a:t>
            </a:r>
            <a:r>
              <a:rPr lang="en-US" sz="2200">
                <a:solidFill>
                  <a:srgbClr val="080808"/>
                </a:solidFill>
                <a:latin typeface="Arial"/>
                <a:cs typeface="Arial"/>
                <a:hlinkClick r:id="rId3">
                  <a:extLst>
                    <a:ext uri="{A12FA001-AC4F-418D-AE19-62706E023703}">
                      <ahyp:hlinkClr xmlns:ahyp="http://schemas.microsoft.com/office/drawing/2018/hyperlinkcolor" val="tx"/>
                    </a:ext>
                  </a:extLst>
                </a:hlinkClick>
              </a:rPr>
              <a:t>Alternate Assessment web page</a:t>
            </a:r>
            <a:r>
              <a:rPr lang="en-US" sz="2200">
                <a:solidFill>
                  <a:srgbClr val="080808"/>
                </a:solidFill>
                <a:latin typeface="Arial"/>
                <a:cs typeface="Arial"/>
              </a:rPr>
              <a:t> on the portal.</a:t>
            </a:r>
          </a:p>
          <a:p>
            <a:pPr>
              <a:lnSpc>
                <a:spcPct val="100000"/>
              </a:lnSpc>
              <a:spcBef>
                <a:spcPts val="0"/>
              </a:spcBef>
              <a:spcAft>
                <a:spcPts val="600"/>
              </a:spcAft>
            </a:pPr>
            <a:r>
              <a:rPr lang="en-US" sz="2200">
                <a:solidFill>
                  <a:srgbClr val="080808"/>
                </a:solidFill>
                <a:latin typeface="Arial"/>
                <a:cs typeface="Arial"/>
              </a:rPr>
              <a:t>TEAs must complete and pass the end-of-training quiz with a score of at least 80 percent or better. </a:t>
            </a:r>
            <a:endParaRPr lang="en-US" sz="2200">
              <a:solidFill>
                <a:srgbClr val="08080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p:txBody>
      </p:sp>
      <p:sp>
        <p:nvSpPr>
          <p:cNvPr id="4" name="Text Placeholder 4"/>
          <p:cNvSpPr txBox="1">
            <a:spLocks/>
          </p:cNvSpPr>
          <p:nvPr/>
        </p:nvSpPr>
        <p:spPr>
          <a:xfrm>
            <a:off x="4146337" y="1402618"/>
            <a:ext cx="4446518" cy="5211124"/>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Resources:</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5"/>
              </a:rPr>
              <a:t>Overview for District Administrators</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6"/>
              </a:rPr>
              <a:t>Overview for Teachers Administering the Alternate</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7"/>
              </a:rPr>
              <a:t>CTAA System User Guide</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8"/>
              </a:rPr>
              <a:t>CTAA Test Administration Manual</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9"/>
              </a:rPr>
              <a:t>CTAS Test Administration Manual</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0"/>
              </a:rPr>
              <a:t>CTAA Assessing Students who are Blind, Deaf, or Deaf-Blind Additional Guidance</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2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11"/>
              </a:rPr>
              <a:t>CTAS Assessing Students who are Blind, Deaf, or Deaf-Blind Additional Guidance</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216319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263047"/>
            <a:ext cx="8104341" cy="1018503"/>
          </a:xfrm>
          <a:prstGeom prst="rect">
            <a:avLst/>
          </a:prstGeom>
          <a:noFill/>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rbel" panose="020B0503020204020204"/>
                <a:ea typeface="+mj-ea"/>
                <a:cs typeface="Arial" panose="020B0604020202020204" pitchFamily="34" charset="0"/>
              </a:rPr>
              <a:t>Secure Alternate Assessment Materials</a:t>
            </a:r>
          </a:p>
        </p:txBody>
      </p:sp>
      <p:pic>
        <p:nvPicPr>
          <p:cNvPr id="3" name="Picture 2"/>
          <p:cNvPicPr>
            <a:picLocks noChangeAspect="1"/>
          </p:cNvPicPr>
          <p:nvPr/>
        </p:nvPicPr>
        <p:blipFill>
          <a:blip r:embed="rId3"/>
          <a:stretch>
            <a:fillRect/>
          </a:stretch>
        </p:blipFill>
        <p:spPr>
          <a:xfrm>
            <a:off x="1925218" y="4685373"/>
            <a:ext cx="4863069" cy="1989267"/>
          </a:xfrm>
          <a:prstGeom prst="rect">
            <a:avLst/>
          </a:prstGeom>
        </p:spPr>
      </p:pic>
      <p:pic>
        <p:nvPicPr>
          <p:cNvPr id="4" name="Picture 3"/>
          <p:cNvPicPr>
            <a:picLocks noChangeAspect="1"/>
          </p:cNvPicPr>
          <p:nvPr/>
        </p:nvPicPr>
        <p:blipFill>
          <a:blip r:embed="rId4"/>
          <a:stretch>
            <a:fillRect/>
          </a:stretch>
        </p:blipFill>
        <p:spPr>
          <a:xfrm>
            <a:off x="413359" y="1507017"/>
            <a:ext cx="7736060" cy="3022373"/>
          </a:xfrm>
          <a:prstGeom prst="rect">
            <a:avLst/>
          </a:prstGeom>
        </p:spPr>
      </p:pic>
    </p:spTree>
    <p:extLst>
      <p:ext uri="{BB962C8B-B14F-4D97-AF65-F5344CB8AC3E}">
        <p14:creationId xmlns:p14="http://schemas.microsoft.com/office/powerpoint/2010/main" val="400481084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47374" y="97905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1</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 name="Title 1"/>
          <p:cNvSpPr txBox="1">
            <a:spLocks/>
          </p:cNvSpPr>
          <p:nvPr/>
        </p:nvSpPr>
        <p:spPr>
          <a:xfrm>
            <a:off x="6964471" y="784829"/>
            <a:ext cx="2179528" cy="2985505"/>
          </a:xfrm>
          <a:prstGeom prst="rect">
            <a:avLst/>
          </a:prstGeom>
          <a:no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rbel" panose="020B0503020204020204"/>
                <a:ea typeface="+mj-ea"/>
                <a:cs typeface="Arial" panose="020B0604020202020204" pitchFamily="34" charset="0"/>
              </a:rPr>
              <a:t>Confirming Trained Teacher Status</a:t>
            </a:r>
          </a:p>
        </p:txBody>
      </p:sp>
      <p:sp>
        <p:nvSpPr>
          <p:cNvPr id="9" name="TextBox 8"/>
          <p:cNvSpPr txBox="1"/>
          <p:nvPr/>
        </p:nvSpPr>
        <p:spPr>
          <a:xfrm>
            <a:off x="47374" y="320932"/>
            <a:ext cx="8508578" cy="430887"/>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wrap="square" rtlCol="0" anchor="b">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Only the DA has access to add/change/delete a TEA User Role</a:t>
            </a:r>
          </a:p>
        </p:txBody>
      </p:sp>
      <p:sp>
        <p:nvSpPr>
          <p:cNvPr id="8" name="Text Box 9"/>
          <p:cNvSpPr txBox="1">
            <a:spLocks noChangeArrowheads="1"/>
          </p:cNvSpPr>
          <p:nvPr/>
        </p:nvSpPr>
        <p:spPr bwMode="auto">
          <a:xfrm>
            <a:off x="84952" y="3285181"/>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2</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5" name="Picture 4"/>
          <p:cNvPicPr>
            <a:picLocks noChangeAspect="1"/>
          </p:cNvPicPr>
          <p:nvPr/>
        </p:nvPicPr>
        <p:blipFill rotWithShape="1">
          <a:blip r:embed="rId3"/>
          <a:srcRect t="-1" b="51804"/>
          <a:stretch/>
        </p:blipFill>
        <p:spPr>
          <a:xfrm>
            <a:off x="382208" y="961769"/>
            <a:ext cx="4181640" cy="1733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4"/>
          <a:stretch>
            <a:fillRect/>
          </a:stretch>
        </p:blipFill>
        <p:spPr>
          <a:xfrm>
            <a:off x="407260" y="4823306"/>
            <a:ext cx="7644816" cy="13648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 name="Text Box 9"/>
          <p:cNvSpPr txBox="1">
            <a:spLocks noChangeArrowheads="1"/>
          </p:cNvSpPr>
          <p:nvPr/>
        </p:nvSpPr>
        <p:spPr bwMode="auto">
          <a:xfrm>
            <a:off x="72426" y="4785617"/>
            <a:ext cx="299274" cy="3734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3</a:t>
            </a: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16" name="Straight Arrow Connector 15"/>
          <p:cNvCxnSpPr>
            <a:cxnSpLocks/>
          </p:cNvCxnSpPr>
          <p:nvPr/>
        </p:nvCxnSpPr>
        <p:spPr>
          <a:xfrm flipH="1">
            <a:off x="4338675" y="1690156"/>
            <a:ext cx="747188" cy="576197"/>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7801798" y="4972336"/>
            <a:ext cx="754154" cy="533391"/>
          </a:xfrm>
          <a:prstGeom prst="straightConnector1">
            <a:avLst/>
          </a:prstGeom>
          <a:ln w="1365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5"/>
          <a:stretch>
            <a:fillRect/>
          </a:stretch>
        </p:blipFill>
        <p:spPr>
          <a:xfrm>
            <a:off x="419786" y="2884569"/>
            <a:ext cx="6898027" cy="15465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1" name="Straight Arrow Connector 20"/>
          <p:cNvCxnSpPr>
            <a:cxnSpLocks/>
          </p:cNvCxnSpPr>
          <p:nvPr/>
        </p:nvCxnSpPr>
        <p:spPr>
          <a:xfrm flipH="1">
            <a:off x="6378361" y="3281326"/>
            <a:ext cx="723897" cy="652517"/>
          </a:xfrm>
          <a:prstGeom prst="straightConnector1">
            <a:avLst/>
          </a:prstGeom>
          <a:ln w="133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56519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308472"/>
            <a:ext cx="8129392" cy="914400"/>
          </a:xfrm>
          <a:prstGeom prst="rect">
            <a:avLst/>
          </a:prstGeom>
          <a:noFill/>
        </p:spPr>
        <p:txBody>
          <a:bodyPr>
            <a:noAutofit/>
          </a:bodyPr>
          <a:lstStyle/>
          <a:p>
            <a:pPr algn="ctr"/>
            <a:r>
              <a:rPr lang="en-US" sz="3200" b="1">
                <a:solidFill>
                  <a:schemeClr val="tx1"/>
                </a:solidFill>
              </a:rPr>
              <a:t>Monitoring Submissions</a:t>
            </a:r>
          </a:p>
        </p:txBody>
      </p:sp>
      <p:sp>
        <p:nvSpPr>
          <p:cNvPr id="2" name="TextBox 1"/>
          <p:cNvSpPr txBox="1"/>
          <p:nvPr/>
        </p:nvSpPr>
        <p:spPr>
          <a:xfrm>
            <a:off x="393161" y="5964753"/>
            <a:ext cx="754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hlinkClick r:id="rId3"/>
              </a:rPr>
              <a:t>https://ct.portal.cambiumast.com/-/media/project/client-portals/connecticut/pdf/2019/monitoring-test-progress-brochure.pdf</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4"/>
          <a:stretch>
            <a:fillRect/>
          </a:stretch>
        </p:blipFill>
        <p:spPr>
          <a:xfrm>
            <a:off x="520061" y="1435589"/>
            <a:ext cx="3400425" cy="2466975"/>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167551" y="1435589"/>
            <a:ext cx="2222148" cy="2471368"/>
          </a:xfrm>
          <a:prstGeom prst="rect">
            <a:avLst/>
          </a:prstGeom>
          <a:ln w="12700">
            <a:solidFill>
              <a:schemeClr val="tx1"/>
            </a:solidFill>
          </a:ln>
        </p:spPr>
      </p:pic>
      <p:pic>
        <p:nvPicPr>
          <p:cNvPr id="4" name="Picture 3">
            <a:extLst>
              <a:ext uri="{FF2B5EF4-FFF2-40B4-BE49-F238E27FC236}">
                <a16:creationId xmlns:a16="http://schemas.microsoft.com/office/drawing/2014/main" id="{FCEFFD1F-2824-4A02-AF3C-F380BDD61BFC}"/>
              </a:ext>
            </a:extLst>
          </p:cNvPr>
          <p:cNvPicPr>
            <a:picLocks noChangeAspect="1"/>
          </p:cNvPicPr>
          <p:nvPr/>
        </p:nvPicPr>
        <p:blipFill>
          <a:blip r:embed="rId6"/>
          <a:stretch>
            <a:fillRect/>
          </a:stretch>
        </p:blipFill>
        <p:spPr>
          <a:xfrm>
            <a:off x="520061" y="4005205"/>
            <a:ext cx="6869638" cy="1690725"/>
          </a:xfrm>
          <a:prstGeom prst="rect">
            <a:avLst/>
          </a:prstGeom>
          <a:ln w="3175">
            <a:solidFill>
              <a:schemeClr val="tx1"/>
            </a:solidFill>
          </a:ln>
        </p:spPr>
      </p:pic>
    </p:spTree>
    <p:extLst>
      <p:ext uri="{BB962C8B-B14F-4D97-AF65-F5344CB8AC3E}">
        <p14:creationId xmlns:p14="http://schemas.microsoft.com/office/powerpoint/2010/main" val="3895667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6F26E29-755A-4B15-8741-65F4E7411137}"/>
              </a:ext>
            </a:extLst>
          </p:cNvPr>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02386" y="4590661"/>
            <a:ext cx="7658146" cy="1065690"/>
          </a:xfrm>
        </p:spPr>
        <p:txBody>
          <a:bodyPr vert="horz" lIns="91440" tIns="45720" rIns="91440" bIns="45720" rtlCol="0" anchor="b">
            <a:normAutofit/>
          </a:bodyPr>
          <a:lstStyle/>
          <a:p>
            <a:pPr algn="ctr"/>
            <a:r>
              <a:rPr lang="en-US" sz="5900" b="1">
                <a:ln w="0"/>
                <a:solidFill>
                  <a:schemeClr val="tx1"/>
                </a:solidFill>
                <a:latin typeface="Arial" panose="020B0604020202020204" pitchFamily="34" charset="0"/>
                <a:cs typeface="Arial" panose="020B0604020202020204" pitchFamily="34" charset="0"/>
              </a:rPr>
              <a:t>Questions </a:t>
            </a:r>
          </a:p>
        </p:txBody>
      </p:sp>
      <p:pic>
        <p:nvPicPr>
          <p:cNvPr id="9" name="Picture 8" descr="CSDE logo_black.png">
            <a:extLst>
              <a:ext uri="{FF2B5EF4-FFF2-40B4-BE49-F238E27FC236}">
                <a16:creationId xmlns:a16="http://schemas.microsoft.com/office/drawing/2014/main" id="{89012612-48A7-48D1-814A-EA46F6F7AF1C}"/>
              </a:ext>
            </a:extLst>
          </p:cNvPr>
          <p:cNvPicPr>
            <a:picLocks noChangeAspect="1"/>
          </p:cNvPicPr>
          <p:nvPr/>
        </p:nvPicPr>
        <p:blipFill>
          <a:blip r:embed="rId3"/>
          <a:stretch>
            <a:fillRect/>
          </a:stretch>
        </p:blipFill>
        <p:spPr>
          <a:xfrm>
            <a:off x="8093340" y="5959528"/>
            <a:ext cx="957527" cy="802081"/>
          </a:xfrm>
          <a:prstGeom prst="rect">
            <a:avLst/>
          </a:prstGeom>
        </p:spPr>
      </p:pic>
      <p:pic>
        <p:nvPicPr>
          <p:cNvPr id="4" name="Picture 3">
            <a:extLst>
              <a:ext uri="{FF2B5EF4-FFF2-40B4-BE49-F238E27FC236}">
                <a16:creationId xmlns:a16="http://schemas.microsoft.com/office/drawing/2014/main" id="{3B4B4C02-5C46-4796-B9FB-2A6723904884}"/>
              </a:ext>
            </a:extLst>
          </p:cNvPr>
          <p:cNvPicPr>
            <a:picLocks noChangeAspect="1"/>
          </p:cNvPicPr>
          <p:nvPr/>
        </p:nvPicPr>
        <p:blipFill>
          <a:blip r:embed="rId4"/>
          <a:stretch>
            <a:fillRect/>
          </a:stretch>
        </p:blipFill>
        <p:spPr>
          <a:xfrm>
            <a:off x="3297382" y="1201649"/>
            <a:ext cx="2909887" cy="2671762"/>
          </a:xfrm>
          <a:prstGeom prst="rect">
            <a:avLst/>
          </a:prstGeom>
        </p:spPr>
      </p:pic>
    </p:spTree>
    <p:extLst>
      <p:ext uri="{BB962C8B-B14F-4D97-AF65-F5344CB8AC3E}">
        <p14:creationId xmlns:p14="http://schemas.microsoft.com/office/powerpoint/2010/main" val="265660653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1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3.xml><?xml version="1.0" encoding="utf-8"?>
<a:theme xmlns:a="http://schemas.openxmlformats.org/drawingml/2006/main" name="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4.xml><?xml version="1.0" encoding="utf-8"?>
<a:theme xmlns:a="http://schemas.openxmlformats.org/drawingml/2006/main" name="2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5.xml><?xml version="1.0" encoding="utf-8"?>
<a:theme xmlns:a="http://schemas.openxmlformats.org/drawingml/2006/main" name="3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6.xml><?xml version="1.0" encoding="utf-8"?>
<a:theme xmlns:a="http://schemas.openxmlformats.org/drawingml/2006/main" name="4_Theme1">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Theme1" id="{07087DFF-EF2B-48F5-BDE8-EF1B5986219E}" vid="{C0658DC9-B8FF-4123-A2CD-2B146A332EE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32173F7A8AF44CAD29E02D9EC3CE55" ma:contentTypeVersion="18" ma:contentTypeDescription="Create a new document." ma:contentTypeScope="" ma:versionID="e575fb171cda1799ab8b491db4d95e67">
  <xsd:schema xmlns:xsd="http://www.w3.org/2001/XMLSchema" xmlns:xs="http://www.w3.org/2001/XMLSchema" xmlns:p="http://schemas.microsoft.com/office/2006/metadata/properties" xmlns:ns1="http://schemas.microsoft.com/sharepoint/v3" xmlns:ns2="3188db64-835f-49dd-a92e-b63c50075c64" xmlns:ns3="bd8f7d19-50dd-4ca5-833a-f68575fcf434" targetNamespace="http://schemas.microsoft.com/office/2006/metadata/properties" ma:root="true" ma:fieldsID="f840b818e3f93eed6c994e85c3af7a4d" ns1:_="" ns2:_="" ns3:_="">
    <xsd:import namespace="http://schemas.microsoft.com/sharepoint/v3"/>
    <xsd:import namespace="3188db64-835f-49dd-a92e-b63c50075c64"/>
    <xsd:import namespace="bd8f7d19-50dd-4ca5-833a-f68575fcf434"/>
    <xsd:element name="properties">
      <xsd:complexType>
        <xsd:sequence>
          <xsd:element name="documentManagement">
            <xsd:complexType>
              <xsd:all>
                <xsd:element ref="ns2:MediaServiceMetadata" minOccurs="0"/>
                <xsd:element ref="ns2:MediaServiceFastMetadata" minOccurs="0"/>
                <xsd:element ref="ns2:Category" minOccurs="0"/>
                <xsd:element ref="ns3:SharedWithUsers" minOccurs="0"/>
                <xsd:element ref="ns3:SharedWithDetails"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88db64-835f-49dd-a92e-b63c50075c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0" nillable="true" ma:displayName="Category" ma:description="Just trying things out" ma:format="Dropdown" ma:internalName="Category">
      <xsd:simpleType>
        <xsd:restriction base="dms:Choice">
          <xsd:enumeration value="Testing"/>
          <xsd:enumeration value="Data Entry"/>
          <xsd:enumeration value="Final Files"/>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d8f7d19-50dd-4ca5-833a-f68575fcf43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1ec1ed3-c848-4268-b15b-d96bcb8e7fc6}" ma:internalName="TaxCatchAll" ma:showField="CatchAllData" ma:web="bd8f7d19-50dd-4ca5-833a-f68575fcf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ategory xmlns="3188db64-835f-49dd-a92e-b63c50075c64" xsi:nil="true"/>
    <TaxCatchAll xmlns="bd8f7d19-50dd-4ca5-833a-f68575fcf434" xsi:nil="true"/>
    <lcf76f155ced4ddcb4097134ff3c332f xmlns="3188db64-835f-49dd-a92e-b63c50075c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51AD3A-6603-4467-AF5A-2686ADF5BC80}">
  <ds:schemaRefs>
    <ds:schemaRef ds:uri="3188db64-835f-49dd-a92e-b63c50075c64"/>
    <ds:schemaRef ds:uri="bd8f7d19-50dd-4ca5-833a-f68575fcf4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E06E4B-EF50-46A9-A813-C2F2654071D1}">
  <ds:schemaRefs>
    <ds:schemaRef ds:uri="3188db64-835f-49dd-a92e-b63c50075c64"/>
    <ds:schemaRef ds:uri="bd8f7d19-50dd-4ca5-833a-f68575fcf43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7CC61B-2299-41FB-8FCD-44DFC3F865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TM03457475[[fn=Frame]]</Template>
  <TotalTime>0</TotalTime>
  <Words>12595</Words>
  <Application>Microsoft Office PowerPoint</Application>
  <PresentationFormat>On-screen Show (4:3)</PresentationFormat>
  <Paragraphs>1050</Paragraphs>
  <Slides>98</Slides>
  <Notes>98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98</vt:i4>
      </vt:variant>
    </vt:vector>
  </HeadingPairs>
  <TitlesOfParts>
    <vt:vector size="113" baseType="lpstr">
      <vt:lpstr>Arial</vt:lpstr>
      <vt:lpstr>Arial,Sans-Serif</vt:lpstr>
      <vt:lpstr>Calibri</vt:lpstr>
      <vt:lpstr>Cambria</vt:lpstr>
      <vt:lpstr>Corbel</vt:lpstr>
      <vt:lpstr>Courier New</vt:lpstr>
      <vt:lpstr>Times New Roman</vt:lpstr>
      <vt:lpstr>Wingdings</vt:lpstr>
      <vt:lpstr>Wingdings 2</vt:lpstr>
      <vt:lpstr>Frame</vt:lpstr>
      <vt:lpstr>1_Theme1</vt:lpstr>
      <vt:lpstr>Theme1</vt:lpstr>
      <vt:lpstr>2_Theme1</vt:lpstr>
      <vt:lpstr>3_Theme1</vt:lpstr>
      <vt:lpstr>4_Theme1</vt:lpstr>
      <vt:lpstr>District Administrator’s 2023 Test Administration Workshop</vt:lpstr>
      <vt:lpstr>PowerPoint Presentation</vt:lpstr>
      <vt:lpstr>PowerPoint Presentation</vt:lpstr>
      <vt:lpstr>PowerPoint Presentation</vt:lpstr>
      <vt:lpstr>Presentation Overview</vt:lpstr>
      <vt:lpstr>PowerPoint Presentation</vt:lpstr>
      <vt:lpstr>What remains the same in 2023?</vt:lpstr>
      <vt:lpstr>What remains the same in 2023?</vt:lpstr>
      <vt:lpstr>What’s new in 2023?</vt:lpstr>
      <vt:lpstr>State Policy Regarding Participation</vt:lpstr>
      <vt:lpstr>Participation - Connecticut General Statutes 10-14n</vt:lpstr>
      <vt:lpstr>2022-23 Assessment Office Hours*</vt:lpstr>
      <vt:lpstr>2023 Testing Calendar </vt:lpstr>
      <vt:lpstr>TIDE/PSIS Data Sync</vt:lpstr>
      <vt:lpstr>TIDE/PSIS Data Sync</vt:lpstr>
      <vt:lpstr>TIDE/PSIS Data Sync Facts</vt:lpstr>
      <vt:lpstr>TIDE/PSIS Data Sync Student Status Change*</vt:lpstr>
      <vt:lpstr>TIDE  Designated Supports and Accommodations</vt:lpstr>
      <vt:lpstr>Uploading Student Supports to TIDE Using TIDE’s Excel or CSV Files</vt:lpstr>
      <vt:lpstr>CT-SEDS  &amp; TIDE</vt:lpstr>
      <vt:lpstr>Connecticut Alternate Assessment System Eligibility Form Submission Deadlines</vt:lpstr>
      <vt:lpstr>Activation of the Alternate Flag Indicator for Alternate Assessments</vt:lpstr>
      <vt:lpstr>Questions </vt:lpstr>
      <vt:lpstr>Test Security</vt:lpstr>
      <vt:lpstr>Test Security</vt:lpstr>
      <vt:lpstr>Test Security and Proctoring</vt:lpstr>
      <vt:lpstr>TA Security Confirmation Page</vt:lpstr>
      <vt:lpstr>Improprieties, Irregularities,  and  Breaches</vt:lpstr>
      <vt:lpstr>Test Security Definitions</vt:lpstr>
      <vt:lpstr>PowerPoint Presentation</vt:lpstr>
      <vt:lpstr>Appeal Types</vt:lpstr>
      <vt:lpstr>Tips on Entering Appeals</vt:lpstr>
      <vt:lpstr>Appeals Process for an  Accommodation Issue</vt:lpstr>
      <vt:lpstr>Questions </vt:lpstr>
      <vt:lpstr>CAI System                                    </vt:lpstr>
      <vt:lpstr>CT Comprehensive Assessment Program Portal </vt:lpstr>
      <vt:lpstr>Secure Browser Updates </vt:lpstr>
      <vt:lpstr>Chrome Update</vt:lpstr>
      <vt:lpstr>Accessing Systems </vt:lpstr>
      <vt:lpstr>Test Information Distribution Engine (TIDE) Updates</vt:lpstr>
      <vt:lpstr>TIDE Updates</vt:lpstr>
      <vt:lpstr>TIDE Updates: Student Roster Management </vt:lpstr>
      <vt:lpstr>TIDE Participation  Reports</vt:lpstr>
      <vt:lpstr>TIDE: Participation Reports  (Test Status Code Report)</vt:lpstr>
      <vt:lpstr>TIDE: Participation Reports  (Test Completion Rates)</vt:lpstr>
      <vt:lpstr>TIDE: TIDE Forms </vt:lpstr>
      <vt:lpstr>TIDE: TIDE Forms </vt:lpstr>
      <vt:lpstr>TDS Updates: Color Contrast Options  </vt:lpstr>
      <vt:lpstr>TDS Updates: Bounding Boxes</vt:lpstr>
      <vt:lpstr>TDS Updates: </vt:lpstr>
      <vt:lpstr>Questions </vt:lpstr>
      <vt:lpstr>Accessibility and Special Populations</vt:lpstr>
      <vt:lpstr>Accessibility and Special Populations Overview</vt:lpstr>
      <vt:lpstr>2023 Calendar for Special Considerations</vt:lpstr>
      <vt:lpstr>Who is Eligible for Supports and Accommodations?</vt:lpstr>
      <vt:lpstr>Who is Eligible for  Universal Tools?</vt:lpstr>
      <vt:lpstr>Who is Eligible for  Designated Supports?</vt:lpstr>
      <vt:lpstr>Who is Eligible for Test Accommodations?</vt:lpstr>
      <vt:lpstr>Accommodation Eligibility</vt:lpstr>
      <vt:lpstr>PowerPoint Presentation</vt:lpstr>
      <vt:lpstr>CSDE Assessment Guidelines</vt:lpstr>
      <vt:lpstr>EL/ML Language Supports</vt:lpstr>
      <vt:lpstr>Provide Students with Opportunities to Practice</vt:lpstr>
      <vt:lpstr>Provide Students with Opportunities to Practice</vt:lpstr>
      <vt:lpstr>Accommodation Reminders</vt:lpstr>
      <vt:lpstr>Desmos Reminders: Math Segment 1 and Performance Tasks (Grades 6-8) &amp; NGSS</vt:lpstr>
      <vt:lpstr>Text-to-Speech of Items</vt:lpstr>
      <vt:lpstr>Text-to-Speech in Spanish with Math Stacked and/or Science Spanish Toggle</vt:lpstr>
      <vt:lpstr>Text-to-Speech of Reading Passages</vt:lpstr>
      <vt:lpstr>Text-to-Speech Reminders</vt:lpstr>
      <vt:lpstr>Speech-to-Text Reminders</vt:lpstr>
      <vt:lpstr>Speech-to-Text Reminders</vt:lpstr>
      <vt:lpstr>Translation Glossary: Math</vt:lpstr>
      <vt:lpstr>Illustration Glossary</vt:lpstr>
      <vt:lpstr>Large Print or Braille Test Materials</vt:lpstr>
      <vt:lpstr>Ordering Paper Materials in TIDE</vt:lpstr>
      <vt:lpstr>PowerPoint Presentation</vt:lpstr>
      <vt:lpstr>PowerPoint Presentation</vt:lpstr>
      <vt:lpstr>PowerPoint Presentation</vt:lpstr>
      <vt:lpstr>What’s New for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Connecticut Alternate Assessment System for Eligible Students with Significant Cognitive Disabilities</vt:lpstr>
      <vt:lpstr>Resources to Support the Eligibility of the Alternate Assessment System</vt:lpstr>
      <vt:lpstr>PowerPoint Presentation</vt:lpstr>
      <vt:lpstr>PowerPoint Presentation</vt:lpstr>
      <vt:lpstr>Data Entry Interface (DEI)</vt:lpstr>
      <vt:lpstr>Data Entry Interface (DEI)</vt:lpstr>
      <vt:lpstr>Alternate Assessment System Training Requirements</vt:lpstr>
      <vt:lpstr>PowerPoint Presentation</vt:lpstr>
      <vt:lpstr>PowerPoint Presentation</vt:lpstr>
      <vt:lpstr>Monitoring Submissions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Administrator’s 2022 Test Administration Workshop</dc:title>
  <dc:creator>Jennifer Chou</dc:creator>
  <cp:lastModifiedBy>Krisst, Abe</cp:lastModifiedBy>
  <cp:revision>1</cp:revision>
  <cp:lastPrinted>2022-01-15T18:07:00Z</cp:lastPrinted>
  <dcterms:created xsi:type="dcterms:W3CDTF">2021-12-14T14:16:28Z</dcterms:created>
  <dcterms:modified xsi:type="dcterms:W3CDTF">2023-01-25T19:30:05Z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0x0101006B32173F7A8AF44CAD29E02D9EC3CE55</vt:lpwstr>
  </property>
  <property fmtid="{D5CDD505-2E9C-101B-9397-08002B2CF9AE}" pid="3" name="MediaServiceImageTags">
    <vt:lpwstr/>
  </property>
</Properties>
</file>