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780" r:id="rId5"/>
    <p:sldMasterId id="2147483799" r:id="rId6"/>
  </p:sldMasterIdLst>
  <p:notesMasterIdLst>
    <p:notesMasterId r:id="rId120"/>
  </p:notesMasterIdLst>
  <p:sldIdLst>
    <p:sldId id="259" r:id="rId7"/>
    <p:sldId id="1685" r:id="rId8"/>
    <p:sldId id="1706" r:id="rId9"/>
    <p:sldId id="1667" r:id="rId10"/>
    <p:sldId id="1577" r:id="rId11"/>
    <p:sldId id="1581" r:id="rId12"/>
    <p:sldId id="1657" r:id="rId13"/>
    <p:sldId id="261" r:id="rId14"/>
    <p:sldId id="1584" r:id="rId15"/>
    <p:sldId id="1684" r:id="rId16"/>
    <p:sldId id="1582" r:id="rId17"/>
    <p:sldId id="1897" r:id="rId18"/>
    <p:sldId id="1907" r:id="rId19"/>
    <p:sldId id="1899" r:id="rId20"/>
    <p:sldId id="1898" r:id="rId21"/>
    <p:sldId id="1692" r:id="rId22"/>
    <p:sldId id="278" r:id="rId23"/>
    <p:sldId id="1580" r:id="rId24"/>
    <p:sldId id="1693" r:id="rId25"/>
    <p:sldId id="270" r:id="rId26"/>
    <p:sldId id="1708" r:id="rId27"/>
    <p:sldId id="1588" r:id="rId28"/>
    <p:sldId id="1646" r:id="rId29"/>
    <p:sldId id="1694" r:id="rId30"/>
    <p:sldId id="1591" r:id="rId31"/>
    <p:sldId id="1592" r:id="rId32"/>
    <p:sldId id="1593" r:id="rId33"/>
    <p:sldId id="1695" r:id="rId34"/>
    <p:sldId id="1596" r:id="rId35"/>
    <p:sldId id="1597" r:id="rId36"/>
    <p:sldId id="1598" r:id="rId37"/>
    <p:sldId id="1599" r:id="rId38"/>
    <p:sldId id="1696" r:id="rId39"/>
    <p:sldId id="1601" r:id="rId40"/>
    <p:sldId id="1602" r:id="rId41"/>
    <p:sldId id="1900" r:id="rId42"/>
    <p:sldId id="1868" r:id="rId43"/>
    <p:sldId id="1659" r:id="rId44"/>
    <p:sldId id="1697" r:id="rId45"/>
    <p:sldId id="1604" r:id="rId46"/>
    <p:sldId id="1605" r:id="rId47"/>
    <p:sldId id="1606" r:id="rId48"/>
    <p:sldId id="1607" r:id="rId49"/>
    <p:sldId id="1669" r:id="rId50"/>
    <p:sldId id="1608" r:id="rId51"/>
    <p:sldId id="1609" r:id="rId52"/>
    <p:sldId id="1709" r:id="rId53"/>
    <p:sldId id="1902" r:id="rId54"/>
    <p:sldId id="1905" r:id="rId55"/>
    <p:sldId id="1901" r:id="rId56"/>
    <p:sldId id="1903" r:id="rId57"/>
    <p:sldId id="1904" r:id="rId58"/>
    <p:sldId id="1610" r:id="rId59"/>
    <p:sldId id="1612" r:id="rId60"/>
    <p:sldId id="1674" r:id="rId61"/>
    <p:sldId id="1675" r:id="rId62"/>
    <p:sldId id="1676" r:id="rId63"/>
    <p:sldId id="1677" r:id="rId64"/>
    <p:sldId id="1679" r:id="rId65"/>
    <p:sldId id="1680" r:id="rId66"/>
    <p:sldId id="1704" r:id="rId67"/>
    <p:sldId id="1698" r:id="rId68"/>
    <p:sldId id="1664" r:id="rId69"/>
    <p:sldId id="1874" r:id="rId70"/>
    <p:sldId id="1870" r:id="rId71"/>
    <p:sldId id="1625" r:id="rId72"/>
    <p:sldId id="1711" r:id="rId73"/>
    <p:sldId id="1622" r:id="rId74"/>
    <p:sldId id="1700" r:id="rId75"/>
    <p:sldId id="1872" r:id="rId76"/>
    <p:sldId id="1712" r:id="rId77"/>
    <p:sldId id="1620" r:id="rId78"/>
    <p:sldId id="1623" r:id="rId79"/>
    <p:sldId id="1621" r:id="rId80"/>
    <p:sldId id="1879" r:id="rId81"/>
    <p:sldId id="1628" r:id="rId82"/>
    <p:sldId id="1882" r:id="rId83"/>
    <p:sldId id="1875" r:id="rId84"/>
    <p:sldId id="1781" r:id="rId85"/>
    <p:sldId id="1884" r:id="rId86"/>
    <p:sldId id="1883" r:id="rId87"/>
    <p:sldId id="1632" r:id="rId88"/>
    <p:sldId id="1633" r:id="rId89"/>
    <p:sldId id="1634" r:id="rId90"/>
    <p:sldId id="1635" r:id="rId91"/>
    <p:sldId id="1878" r:id="rId92"/>
    <p:sldId id="1895" r:id="rId93"/>
    <p:sldId id="1637" r:id="rId94"/>
    <p:sldId id="1636" r:id="rId95"/>
    <p:sldId id="1873" r:id="rId96"/>
    <p:sldId id="1653" r:id="rId97"/>
    <p:sldId id="1654" r:id="rId98"/>
    <p:sldId id="1702" r:id="rId99"/>
    <p:sldId id="1881" r:id="rId100"/>
    <p:sldId id="1906" r:id="rId101"/>
    <p:sldId id="1624" r:id="rId102"/>
    <p:sldId id="1705" r:id="rId103"/>
    <p:sldId id="1880" r:id="rId104"/>
    <p:sldId id="1640" r:id="rId105"/>
    <p:sldId id="1641" r:id="rId106"/>
    <p:sldId id="1642" r:id="rId107"/>
    <p:sldId id="1639" r:id="rId108"/>
    <p:sldId id="1648" r:id="rId109"/>
    <p:sldId id="1891" r:id="rId110"/>
    <p:sldId id="1892" r:id="rId111"/>
    <p:sldId id="1894" r:id="rId112"/>
    <p:sldId id="1890" r:id="rId113"/>
    <p:sldId id="1644" r:id="rId114"/>
    <p:sldId id="1643" r:id="rId115"/>
    <p:sldId id="1713" r:id="rId116"/>
    <p:sldId id="1645" r:id="rId117"/>
    <p:sldId id="1567" r:id="rId118"/>
    <p:sldId id="1703" r:id="rId1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EDF511-342A-A0E7-C1A8-B56F511CFA15}" name="Rosado, Michelle" initials="RM" userId="S::michelle.rosado@ct.gov::bc514764-6d67-456e-8a68-5bc6148b9c30" providerId="AD"/>
  <p188:author id="{6CD42126-D7D8-42D6-4633-4B471D32A2FD}" name="Krisst, Abe" initials="AK" userId="S::Abe.Krisst@ct.gov::38295860-adcb-4891-8b7c-950c0ba9306b" providerId="AD"/>
  <p188:author id="{3BD44039-CB72-DE58-2911-255DC32EAEBC}" name="Adams, Bridget" initials="" userId="S::Bridget.Adams@ct.gov::438d73ce-1341-467d-9a5e-aae125e1d90f" providerId="AD"/>
  <p188:author id="{CBCDB739-6EC1-DE8A-2FBE-92B0A02C6976}" name="Alberino, Cristi" initials="AC" userId="S::Cristi.Alberino@ct.gov::672981b7-3579-4467-a4f8-07fed1688a5f" providerId="AD"/>
  <p188:author id="{D0F4BC43-B75D-4CB9-C440-2F5A7B62B32C}" name="Krisst, Abe" initials="KA" userId="S::abe.krisst@ct.gov::38295860-adcb-4891-8b7c-950c0ba9306b" providerId="AD"/>
  <p188:author id="{FFF30157-443E-4688-01DC-CCD4A7AB5C1D}" name="Gopalakrishnan, Ajit" initials="AG" userId="S::Ajit.Gopalakrishnan@ct.gov::522f67fa-94b1-4c5a-9a6c-9beb5277fe6f" providerId="AD"/>
  <p188:author id="{6605A66A-17F9-715F-F820-930843BAD7F1}" name="Marie Musumeci" initials="MM" userId="S::marie.musumeci_cambiumassessment.com#ext#@ct.gov::e67ea1da-3aa5-499d-aef1-aec0f7e03177" providerId="AD"/>
  <p188:author id="{3DFC0095-2282-AA22-00F3-E049C29F1948}" name="Ducharme, Deirdre" initials="DD" userId="S::Deirdre.Ducharme@ct.gov::9b1f5df4-d39a-4c88-94a8-b8c4a25e4853" providerId="AD"/>
  <p188:author id="{BB52BAA5-0894-FCAA-9AFE-49EF9AA6F0DE}" name="Ducharme, Deirdre" initials="DD" userId="S::deirdre.ducharme@ct.gov::9b1f5df4-d39a-4c88-94a8-b8c4a25e4853" providerId="AD"/>
  <p188:author id="{E9889CA9-7AB4-6E11-C576-FC66AE1B6854}" name="Johnson, Kimberly" initials="JK" userId="S::Kimberly.Johnson@ct.gov::3a482607-d525-496c-b773-f13397f688cf" providerId="AD"/>
  <p188:author id="{0AD4B5B2-701B-26A3-927F-BC20BAE1EF0A}" name="Papa-Santini, Dorothy" initials="PD" userId="S::dori.papa@ct.gov::f79aa98c-8b65-476f-a9d9-087b985c6e27" providerId="AD"/>
  <p188:author id="{AB1726B6-C687-1511-AAAD-FF9070609E67}" name="Seifert, Katherine" initials="SK" userId="S::katherine.seifert@ct.gov::8d3f7f7e-a9e0-4d01-be36-79db4dde40a5" providerId="AD"/>
  <p188:author id="{3E0BB2CC-FC26-2CC9-7DD1-E64D3E038E34}" name="Seifert, Katherine" initials="SK" userId="S::Katherine.Seifert@ct.gov::8d3f7f7e-a9e0-4d01-be36-79db4dde40a5" providerId="AD"/>
  <p188:author id="{E86E54EA-81E5-5356-B1AB-777F3925AB91}" name="Jennifer Chou" initials="JC" userId="S::jennifer.chou_cambiumassessment.com#ext#@ct.gov::bccd7182-548b-4c8c-a7bc-f27ff42ba49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493"/>
    <a:srgbClr val="1E72C7"/>
    <a:srgbClr val="FFC000"/>
    <a:srgbClr val="0563C1"/>
    <a:srgbClr val="000000"/>
    <a:srgbClr val="255ABB"/>
    <a:srgbClr val="FFFFFF"/>
    <a:srgbClr val="5DC4D9"/>
    <a:srgbClr val="0815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651" autoAdjust="0"/>
  </p:normalViewPr>
  <p:slideViewPr>
    <p:cSldViewPr snapToGrid="0">
      <p:cViewPr varScale="1">
        <p:scale>
          <a:sx n="66" d="100"/>
          <a:sy n="66" d="100"/>
        </p:scale>
        <p:origin x="297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tableStyles" Target="tableStyle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notesMaster" Target="notesMasters/notesMaster1.xml"/><Relationship Id="rId125"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ino, Cristi" userId="672981b7-3579-4467-a4f8-07fed1688a5f" providerId="ADAL" clId="{A4F138EF-5C35-447A-BB81-5A2D63702849}"/>
    <pc:docChg chg="undo custSel modSld modNotesMaster">
      <pc:chgData name="Alberino, Cristi" userId="672981b7-3579-4467-a4f8-07fed1688a5f" providerId="ADAL" clId="{A4F138EF-5C35-447A-BB81-5A2D63702849}" dt="2026-01-22T16:41:09.323" v="509" actId="13244"/>
      <pc:docMkLst>
        <pc:docMk/>
      </pc:docMkLst>
      <pc:sldChg chg="modNotes">
        <pc:chgData name="Alberino, Cristi" userId="672981b7-3579-4467-a4f8-07fed1688a5f" providerId="ADAL" clId="{A4F138EF-5C35-447A-BB81-5A2D63702849}" dt="2026-01-22T16:12:20.623" v="177" actId="255"/>
        <pc:sldMkLst>
          <pc:docMk/>
          <pc:sldMk cId="702677256" sldId="259"/>
        </pc:sldMkLst>
      </pc:sldChg>
      <pc:sldChg chg="modSp mod modNotes">
        <pc:chgData name="Alberino, Cristi" userId="672981b7-3579-4467-a4f8-07fed1688a5f" providerId="ADAL" clId="{A4F138EF-5C35-447A-BB81-5A2D63702849}" dt="2026-01-22T16:14:27.841" v="193" actId="255"/>
        <pc:sldMkLst>
          <pc:docMk/>
          <pc:sldMk cId="2007065350" sldId="261"/>
        </pc:sldMkLst>
        <pc:spChg chg="mod">
          <ac:chgData name="Alberino, Cristi" userId="672981b7-3579-4467-a4f8-07fed1688a5f" providerId="ADAL" clId="{A4F138EF-5C35-447A-BB81-5A2D63702849}" dt="2026-01-22T16:04:27.579" v="102" actId="12788"/>
          <ac:spMkLst>
            <pc:docMk/>
            <pc:sldMk cId="2007065350" sldId="261"/>
            <ac:spMk id="3" creationId="{38BAF196-69F0-246F-1E1D-E1584BB38885}"/>
          </ac:spMkLst>
        </pc:spChg>
      </pc:sldChg>
      <pc:sldChg chg="modNotes">
        <pc:chgData name="Alberino, Cristi" userId="672981b7-3579-4467-a4f8-07fed1688a5f" providerId="ADAL" clId="{A4F138EF-5C35-447A-BB81-5A2D63702849}" dt="2026-01-22T16:15:28.337" v="211" actId="255"/>
        <pc:sldMkLst>
          <pc:docMk/>
          <pc:sldMk cId="3458434749" sldId="270"/>
        </pc:sldMkLst>
      </pc:sldChg>
      <pc:sldChg chg="modSp mod modNotes">
        <pc:chgData name="Alberino, Cristi" userId="672981b7-3579-4467-a4f8-07fed1688a5f" providerId="ADAL" clId="{A4F138EF-5C35-447A-BB81-5A2D63702849}" dt="2026-01-22T16:15:17.003" v="207" actId="255"/>
        <pc:sldMkLst>
          <pc:docMk/>
          <pc:sldMk cId="573310208" sldId="278"/>
        </pc:sldMkLst>
        <pc:spChg chg="mod">
          <ac:chgData name="Alberino, Cristi" userId="672981b7-3579-4467-a4f8-07fed1688a5f" providerId="ADAL" clId="{A4F138EF-5C35-447A-BB81-5A2D63702849}" dt="2026-01-22T16:06:58.882" v="151" actId="1076"/>
          <ac:spMkLst>
            <pc:docMk/>
            <pc:sldMk cId="573310208" sldId="278"/>
            <ac:spMk id="4" creationId="{D726BA82-0758-0D33-CEC9-365D46DE2275}"/>
          </ac:spMkLst>
        </pc:spChg>
      </pc:sldChg>
      <pc:sldChg chg="modSp mod">
        <pc:chgData name="Alberino, Cristi" userId="672981b7-3579-4467-a4f8-07fed1688a5f" providerId="ADAL" clId="{A4F138EF-5C35-447A-BB81-5A2D63702849}" dt="2026-01-22T14:44:44.436" v="49" actId="14100"/>
        <pc:sldMkLst>
          <pc:docMk/>
          <pc:sldMk cId="1154689530" sldId="1567"/>
        </pc:sldMkLst>
        <pc:graphicFrameChg chg="modGraphic">
          <ac:chgData name="Alberino, Cristi" userId="672981b7-3579-4467-a4f8-07fed1688a5f" providerId="ADAL" clId="{A4F138EF-5C35-447A-BB81-5A2D63702849}" dt="2026-01-22T14:44:44.436" v="49" actId="14100"/>
          <ac:graphicFrameMkLst>
            <pc:docMk/>
            <pc:sldMk cId="1154689530" sldId="1567"/>
            <ac:graphicFrameMk id="3" creationId="{84F3328F-D25B-F626-4C86-BB305F4AECFA}"/>
          </ac:graphicFrameMkLst>
        </pc:graphicFrameChg>
      </pc:sldChg>
      <pc:sldChg chg="modSp mod modNotes">
        <pc:chgData name="Alberino, Cristi" userId="672981b7-3579-4467-a4f8-07fed1688a5f" providerId="ADAL" clId="{A4F138EF-5C35-447A-BB81-5A2D63702849}" dt="2026-01-22T16:14:05.633" v="187" actId="255"/>
        <pc:sldMkLst>
          <pc:docMk/>
          <pc:sldMk cId="4273572135" sldId="1577"/>
        </pc:sldMkLst>
        <pc:spChg chg="mod">
          <ac:chgData name="Alberino, Cristi" userId="672981b7-3579-4467-a4f8-07fed1688a5f" providerId="ADAL" clId="{A4F138EF-5C35-447A-BB81-5A2D63702849}" dt="2026-01-22T16:04:12.132" v="90" actId="1076"/>
          <ac:spMkLst>
            <pc:docMk/>
            <pc:sldMk cId="4273572135" sldId="1577"/>
            <ac:spMk id="2" creationId="{2B792EBE-92EA-9367-9D42-6F7BBA66F9DA}"/>
          </ac:spMkLst>
        </pc:spChg>
      </pc:sldChg>
      <pc:sldChg chg="modSp mod modNotes">
        <pc:chgData name="Alberino, Cristi" userId="672981b7-3579-4467-a4f8-07fed1688a5f" providerId="ADAL" clId="{A4F138EF-5C35-447A-BB81-5A2D63702849}" dt="2026-01-22T16:15:22.930" v="209" actId="255"/>
        <pc:sldMkLst>
          <pc:docMk/>
          <pc:sldMk cId="695198146" sldId="1580"/>
        </pc:sldMkLst>
        <pc:spChg chg="mod">
          <ac:chgData name="Alberino, Cristi" userId="672981b7-3579-4467-a4f8-07fed1688a5f" providerId="ADAL" clId="{A4F138EF-5C35-447A-BB81-5A2D63702849}" dt="2026-01-22T14:47:04.906" v="60" actId="14100"/>
          <ac:spMkLst>
            <pc:docMk/>
            <pc:sldMk cId="695198146" sldId="1580"/>
            <ac:spMk id="2" creationId="{612E4EDA-66F9-62BB-7FA6-B537F3D4B8CE}"/>
          </ac:spMkLst>
        </pc:spChg>
        <pc:spChg chg="mod">
          <ac:chgData name="Alberino, Cristi" userId="672981b7-3579-4467-a4f8-07fed1688a5f" providerId="ADAL" clId="{A4F138EF-5C35-447A-BB81-5A2D63702849}" dt="2026-01-22T16:06:48.397" v="144" actId="1076"/>
          <ac:spMkLst>
            <pc:docMk/>
            <pc:sldMk cId="695198146" sldId="1580"/>
            <ac:spMk id="3" creationId="{FFE37D88-EFC1-0CB5-D6C6-9EA510B00318}"/>
          </ac:spMkLst>
        </pc:spChg>
      </pc:sldChg>
      <pc:sldChg chg="modNotes">
        <pc:chgData name="Alberino, Cristi" userId="672981b7-3579-4467-a4f8-07fed1688a5f" providerId="ADAL" clId="{A4F138EF-5C35-447A-BB81-5A2D63702849}" dt="2026-01-22T16:14:15.259" v="189" actId="255"/>
        <pc:sldMkLst>
          <pc:docMk/>
          <pc:sldMk cId="2033535378" sldId="1581"/>
        </pc:sldMkLst>
      </pc:sldChg>
      <pc:sldChg chg="modNotes">
        <pc:chgData name="Alberino, Cristi" userId="672981b7-3579-4467-a4f8-07fed1688a5f" providerId="ADAL" clId="{A4F138EF-5C35-447A-BB81-5A2D63702849}" dt="2026-01-22T16:14:41.528" v="197" actId="255"/>
        <pc:sldMkLst>
          <pc:docMk/>
          <pc:sldMk cId="3484266989" sldId="1582"/>
        </pc:sldMkLst>
      </pc:sldChg>
      <pc:sldChg chg="addSp delSp modSp mod modNotes">
        <pc:chgData name="Alberino, Cristi" userId="672981b7-3579-4467-a4f8-07fed1688a5f" providerId="ADAL" clId="{A4F138EF-5C35-447A-BB81-5A2D63702849}" dt="2026-01-22T16:14:33.992" v="195" actId="255"/>
        <pc:sldMkLst>
          <pc:docMk/>
          <pc:sldMk cId="2609170513" sldId="1584"/>
        </pc:sldMkLst>
        <pc:graphicFrameChg chg="add mod modGraphic">
          <ac:chgData name="Alberino, Cristi" userId="672981b7-3579-4467-a4f8-07fed1688a5f" providerId="ADAL" clId="{A4F138EF-5C35-447A-BB81-5A2D63702849}" dt="2026-01-22T16:04:37.875" v="106" actId="12788"/>
          <ac:graphicFrameMkLst>
            <pc:docMk/>
            <pc:sldMk cId="2609170513" sldId="1584"/>
            <ac:graphicFrameMk id="3" creationId="{02988B60-99C2-D2AA-9969-2C2F05670D9F}"/>
          </ac:graphicFrameMkLst>
        </pc:graphicFrameChg>
      </pc:sldChg>
      <pc:sldChg chg="modSp mod modNotes">
        <pc:chgData name="Alberino, Cristi" userId="672981b7-3579-4467-a4f8-07fed1688a5f" providerId="ADAL" clId="{A4F138EF-5C35-447A-BB81-5A2D63702849}" dt="2026-01-22T16:30:56.815" v="351" actId="13241"/>
        <pc:sldMkLst>
          <pc:docMk/>
          <pc:sldMk cId="888892269" sldId="1588"/>
        </pc:sldMkLst>
        <pc:graphicFrameChg chg="modGraphic">
          <ac:chgData name="Alberino, Cristi" userId="672981b7-3579-4467-a4f8-07fed1688a5f" providerId="ADAL" clId="{A4F138EF-5C35-447A-BB81-5A2D63702849}" dt="2026-01-22T16:30:56.815" v="351" actId="13241"/>
          <ac:graphicFrameMkLst>
            <pc:docMk/>
            <pc:sldMk cId="888892269" sldId="1588"/>
            <ac:graphicFrameMk id="5" creationId="{FA06617E-72A7-3D77-B7A8-E447F1935389}"/>
          </ac:graphicFrameMkLst>
        </pc:graphicFrameChg>
      </pc:sldChg>
      <pc:sldChg chg="modSp mod modNotes">
        <pc:chgData name="Alberino, Cristi" userId="672981b7-3579-4467-a4f8-07fed1688a5f" providerId="ADAL" clId="{A4F138EF-5C35-447A-BB81-5A2D63702849}" dt="2026-01-22T16:16:44.016" v="223" actId="255"/>
        <pc:sldMkLst>
          <pc:docMk/>
          <pc:sldMk cId="3539675850" sldId="1591"/>
        </pc:sldMkLst>
        <pc:spChg chg="mod">
          <ac:chgData name="Alberino, Cristi" userId="672981b7-3579-4467-a4f8-07fed1688a5f" providerId="ADAL" clId="{A4F138EF-5C35-447A-BB81-5A2D63702849}" dt="2026-01-22T16:07:53.459" v="161" actId="1076"/>
          <ac:spMkLst>
            <pc:docMk/>
            <pc:sldMk cId="3539675850" sldId="1591"/>
            <ac:spMk id="6" creationId="{3AF71DFF-CED6-0CAF-7604-E16513307C83}"/>
          </ac:spMkLst>
        </pc:spChg>
      </pc:sldChg>
      <pc:sldChg chg="modSp mod modNotes">
        <pc:chgData name="Alberino, Cristi" userId="672981b7-3579-4467-a4f8-07fed1688a5f" providerId="ADAL" clId="{A4F138EF-5C35-447A-BB81-5A2D63702849}" dt="2026-01-22T16:16:50.770" v="225" actId="255"/>
        <pc:sldMkLst>
          <pc:docMk/>
          <pc:sldMk cId="2181703113" sldId="1592"/>
        </pc:sldMkLst>
        <pc:spChg chg="mod">
          <ac:chgData name="Alberino, Cristi" userId="672981b7-3579-4467-a4f8-07fed1688a5f" providerId="ADAL" clId="{A4F138EF-5C35-447A-BB81-5A2D63702849}" dt="2026-01-22T16:08:06.110" v="164" actId="12788"/>
          <ac:spMkLst>
            <pc:docMk/>
            <pc:sldMk cId="2181703113" sldId="1592"/>
            <ac:spMk id="5" creationId="{26A488A7-0A3A-3270-E084-160EDC68BA61}"/>
          </ac:spMkLst>
        </pc:spChg>
      </pc:sldChg>
      <pc:sldChg chg="modNotes">
        <pc:chgData name="Alberino, Cristi" userId="672981b7-3579-4467-a4f8-07fed1688a5f" providerId="ADAL" clId="{A4F138EF-5C35-447A-BB81-5A2D63702849}" dt="2026-01-22T16:16:55.253" v="227" actId="255"/>
        <pc:sldMkLst>
          <pc:docMk/>
          <pc:sldMk cId="718589910" sldId="1593"/>
        </pc:sldMkLst>
      </pc:sldChg>
      <pc:sldChg chg="modNotes">
        <pc:chgData name="Alberino, Cristi" userId="672981b7-3579-4467-a4f8-07fed1688a5f" providerId="ADAL" clId="{A4F138EF-5C35-447A-BB81-5A2D63702849}" dt="2026-01-22T16:17:01.189" v="229" actId="255"/>
        <pc:sldMkLst>
          <pc:docMk/>
          <pc:sldMk cId="2243670852" sldId="1596"/>
        </pc:sldMkLst>
      </pc:sldChg>
      <pc:sldChg chg="addSp delSp modSp mod modNotes">
        <pc:chgData name="Alberino, Cristi" userId="672981b7-3579-4467-a4f8-07fed1688a5f" providerId="ADAL" clId="{A4F138EF-5C35-447A-BB81-5A2D63702849}" dt="2026-01-22T16:31:43.972" v="359" actId="1076"/>
        <pc:sldMkLst>
          <pc:docMk/>
          <pc:sldMk cId="2834176322" sldId="1597"/>
        </pc:sldMkLst>
        <pc:graphicFrameChg chg="add mod modGraphic">
          <ac:chgData name="Alberino, Cristi" userId="672981b7-3579-4467-a4f8-07fed1688a5f" providerId="ADAL" clId="{A4F138EF-5C35-447A-BB81-5A2D63702849}" dt="2026-01-22T16:31:43.972" v="359" actId="1076"/>
          <ac:graphicFrameMkLst>
            <pc:docMk/>
            <pc:sldMk cId="2834176322" sldId="1597"/>
            <ac:graphicFrameMk id="3" creationId="{894CF78F-AA85-2A56-E9B3-1AF4C597C4FE}"/>
          </ac:graphicFrameMkLst>
        </pc:graphicFrameChg>
      </pc:sldChg>
      <pc:sldChg chg="modSp mod modNotes">
        <pc:chgData name="Alberino, Cristi" userId="672981b7-3579-4467-a4f8-07fed1688a5f" providerId="ADAL" clId="{A4F138EF-5C35-447A-BB81-5A2D63702849}" dt="2026-01-22T16:24:26.553" v="317" actId="255"/>
        <pc:sldMkLst>
          <pc:docMk/>
          <pc:sldMk cId="573351278" sldId="1598"/>
        </pc:sldMkLst>
        <pc:graphicFrameChg chg="modGraphic">
          <ac:chgData name="Alberino, Cristi" userId="672981b7-3579-4467-a4f8-07fed1688a5f" providerId="ADAL" clId="{A4F138EF-5C35-447A-BB81-5A2D63702849}" dt="2026-01-22T14:38:13.156" v="4" actId="13239"/>
          <ac:graphicFrameMkLst>
            <pc:docMk/>
            <pc:sldMk cId="573351278" sldId="1598"/>
            <ac:graphicFrameMk id="6" creationId="{C81E2E17-C40E-367D-1B50-426F1AC74B87}"/>
          </ac:graphicFrameMkLst>
        </pc:graphicFrameChg>
      </pc:sldChg>
      <pc:sldChg chg="modNotes">
        <pc:chgData name="Alberino, Cristi" userId="672981b7-3579-4467-a4f8-07fed1688a5f" providerId="ADAL" clId="{A4F138EF-5C35-447A-BB81-5A2D63702849}" dt="2026-01-22T16:24:37.825" v="319" actId="255"/>
        <pc:sldMkLst>
          <pc:docMk/>
          <pc:sldMk cId="4050983803" sldId="1599"/>
        </pc:sldMkLst>
      </pc:sldChg>
      <pc:sldChg chg="modNotes">
        <pc:chgData name="Alberino, Cristi" userId="672981b7-3579-4467-a4f8-07fed1688a5f" providerId="ADAL" clId="{A4F138EF-5C35-447A-BB81-5A2D63702849}" dt="2026-01-22T16:24:44.342" v="321" actId="255"/>
        <pc:sldMkLst>
          <pc:docMk/>
          <pc:sldMk cId="2253727357" sldId="1601"/>
        </pc:sldMkLst>
      </pc:sldChg>
      <pc:sldChg chg="modNotes">
        <pc:chgData name="Alberino, Cristi" userId="672981b7-3579-4467-a4f8-07fed1688a5f" providerId="ADAL" clId="{A4F138EF-5C35-447A-BB81-5A2D63702849}" dt="2026-01-22T16:24:17.820" v="315" actId="255"/>
        <pc:sldMkLst>
          <pc:docMk/>
          <pc:sldMk cId="3709190537" sldId="1602"/>
        </pc:sldMkLst>
      </pc:sldChg>
      <pc:sldChg chg="modNotes">
        <pc:chgData name="Alberino, Cristi" userId="672981b7-3579-4467-a4f8-07fed1688a5f" providerId="ADAL" clId="{A4F138EF-5C35-447A-BB81-5A2D63702849}" dt="2026-01-22T16:24:10.105" v="313" actId="255"/>
        <pc:sldMkLst>
          <pc:docMk/>
          <pc:sldMk cId="203797669" sldId="1605"/>
        </pc:sldMkLst>
      </pc:sldChg>
      <pc:sldChg chg="modSp mod">
        <pc:chgData name="Alberino, Cristi" userId="672981b7-3579-4467-a4f8-07fed1688a5f" providerId="ADAL" clId="{A4F138EF-5C35-447A-BB81-5A2D63702849}" dt="2026-01-22T16:31:58.603" v="365" actId="403"/>
        <pc:sldMkLst>
          <pc:docMk/>
          <pc:sldMk cId="70727689" sldId="1606"/>
        </pc:sldMkLst>
        <pc:spChg chg="mod">
          <ac:chgData name="Alberino, Cristi" userId="672981b7-3579-4467-a4f8-07fed1688a5f" providerId="ADAL" clId="{A4F138EF-5C35-447A-BB81-5A2D63702849}" dt="2026-01-22T16:31:58.603" v="365" actId="403"/>
          <ac:spMkLst>
            <pc:docMk/>
            <pc:sldMk cId="70727689" sldId="1606"/>
            <ac:spMk id="3" creationId="{9E9E693A-09D8-D744-7DBF-230183FAAEC6}"/>
          </ac:spMkLst>
        </pc:spChg>
      </pc:sldChg>
      <pc:sldChg chg="modSp mod modNotes">
        <pc:chgData name="Alberino, Cristi" userId="672981b7-3579-4467-a4f8-07fed1688a5f" providerId="ADAL" clId="{A4F138EF-5C35-447A-BB81-5A2D63702849}" dt="2026-01-22T16:32:28.037" v="395" actId="12788"/>
        <pc:sldMkLst>
          <pc:docMk/>
          <pc:sldMk cId="2099088026" sldId="1608"/>
        </pc:sldMkLst>
        <pc:spChg chg="mod">
          <ac:chgData name="Alberino, Cristi" userId="672981b7-3579-4467-a4f8-07fed1688a5f" providerId="ADAL" clId="{A4F138EF-5C35-447A-BB81-5A2D63702849}" dt="2026-01-22T14:46:27.140" v="58" actId="12788"/>
          <ac:spMkLst>
            <pc:docMk/>
            <pc:sldMk cId="2099088026" sldId="1608"/>
            <ac:spMk id="2" creationId="{349DF33D-DD9A-E92A-F919-A6AD4628DDF9}"/>
          </ac:spMkLst>
        </pc:spChg>
        <pc:spChg chg="mod">
          <ac:chgData name="Alberino, Cristi" userId="672981b7-3579-4467-a4f8-07fed1688a5f" providerId="ADAL" clId="{A4F138EF-5C35-447A-BB81-5A2D63702849}" dt="2026-01-22T16:32:28.037" v="395" actId="12788"/>
          <ac:spMkLst>
            <pc:docMk/>
            <pc:sldMk cId="2099088026" sldId="1608"/>
            <ac:spMk id="6" creationId="{7F42327C-5EF1-2EF3-DAB5-E5C24EAE331D}"/>
          </ac:spMkLst>
        </pc:spChg>
      </pc:sldChg>
      <pc:sldChg chg="modNotes">
        <pc:chgData name="Alberino, Cristi" userId="672981b7-3579-4467-a4f8-07fed1688a5f" providerId="ADAL" clId="{A4F138EF-5C35-447A-BB81-5A2D63702849}" dt="2026-01-22T16:25:44.075" v="327" actId="255"/>
        <pc:sldMkLst>
          <pc:docMk/>
          <pc:sldMk cId="1056120301" sldId="1609"/>
        </pc:sldMkLst>
      </pc:sldChg>
      <pc:sldChg chg="modNotes">
        <pc:chgData name="Alberino, Cristi" userId="672981b7-3579-4467-a4f8-07fed1688a5f" providerId="ADAL" clId="{A4F138EF-5C35-447A-BB81-5A2D63702849}" dt="2026-01-22T16:25:56.639" v="331" actId="255"/>
        <pc:sldMkLst>
          <pc:docMk/>
          <pc:sldMk cId="803896535" sldId="1610"/>
        </pc:sldMkLst>
      </pc:sldChg>
      <pc:sldChg chg="modSp mod modNotes">
        <pc:chgData name="Alberino, Cristi" userId="672981b7-3579-4467-a4f8-07fed1688a5f" providerId="ADAL" clId="{A4F138EF-5C35-447A-BB81-5A2D63702849}" dt="2026-01-22T16:34:50.003" v="442" actId="12788"/>
        <pc:sldMkLst>
          <pc:docMk/>
          <pc:sldMk cId="4248512162" sldId="1612"/>
        </pc:sldMkLst>
        <pc:spChg chg="mod">
          <ac:chgData name="Alberino, Cristi" userId="672981b7-3579-4467-a4f8-07fed1688a5f" providerId="ADAL" clId="{A4F138EF-5C35-447A-BB81-5A2D63702849}" dt="2026-01-22T16:34:50.003" v="442" actId="12788"/>
          <ac:spMkLst>
            <pc:docMk/>
            <pc:sldMk cId="4248512162" sldId="1612"/>
            <ac:spMk id="3" creationId="{C1A94DA3-B299-2502-6E4E-FF760A210C0E}"/>
          </ac:spMkLst>
        </pc:spChg>
      </pc:sldChg>
      <pc:sldChg chg="modSp mod modNotes">
        <pc:chgData name="Alberino, Cristi" userId="672981b7-3579-4467-a4f8-07fed1688a5f" providerId="ADAL" clId="{A4F138EF-5C35-447A-BB81-5A2D63702849}" dt="2026-01-22T16:37:03.785" v="474" actId="1076"/>
        <pc:sldMkLst>
          <pc:docMk/>
          <pc:sldMk cId="278840551" sldId="1620"/>
        </pc:sldMkLst>
        <pc:spChg chg="mod">
          <ac:chgData name="Alberino, Cristi" userId="672981b7-3579-4467-a4f8-07fed1688a5f" providerId="ADAL" clId="{A4F138EF-5C35-447A-BB81-5A2D63702849}" dt="2026-01-22T16:37:03.785" v="474" actId="1076"/>
          <ac:spMkLst>
            <pc:docMk/>
            <pc:sldMk cId="278840551" sldId="1620"/>
            <ac:spMk id="8" creationId="{FA4321F6-8A83-5529-1B28-7CEDB0619422}"/>
          </ac:spMkLst>
        </pc:spChg>
        <pc:picChg chg="mod">
          <ac:chgData name="Alberino, Cristi" userId="672981b7-3579-4467-a4f8-07fed1688a5f" providerId="ADAL" clId="{A4F138EF-5C35-447A-BB81-5A2D63702849}" dt="2026-01-22T16:36:59.394" v="473" actId="1076"/>
          <ac:picMkLst>
            <pc:docMk/>
            <pc:sldMk cId="278840551" sldId="1620"/>
            <ac:picMk id="1026" creationId="{3FE0E8A9-4887-E232-7C8F-865DCA143993}"/>
          </ac:picMkLst>
        </pc:picChg>
      </pc:sldChg>
      <pc:sldChg chg="modSp mod modNotes">
        <pc:chgData name="Alberino, Cristi" userId="672981b7-3579-4467-a4f8-07fed1688a5f" providerId="ADAL" clId="{A4F138EF-5C35-447A-BB81-5A2D63702849}" dt="2026-01-22T16:19:46.862" v="249" actId="255"/>
        <pc:sldMkLst>
          <pc:docMk/>
          <pc:sldMk cId="1304497046" sldId="1621"/>
        </pc:sldMkLst>
        <pc:spChg chg="mod">
          <ac:chgData name="Alberino, Cristi" userId="672981b7-3579-4467-a4f8-07fed1688a5f" providerId="ADAL" clId="{A4F138EF-5C35-447A-BB81-5A2D63702849}" dt="2026-01-22T14:45:27.778" v="53" actId="12788"/>
          <ac:spMkLst>
            <pc:docMk/>
            <pc:sldMk cId="1304497046" sldId="1621"/>
            <ac:spMk id="2" creationId="{349DF33D-DD9A-E92A-F919-A6AD4628DDF9}"/>
          </ac:spMkLst>
        </pc:spChg>
      </pc:sldChg>
      <pc:sldChg chg="modSp mod modNotes">
        <pc:chgData name="Alberino, Cristi" userId="672981b7-3579-4467-a4f8-07fed1688a5f" providerId="ADAL" clId="{A4F138EF-5C35-447A-BB81-5A2D63702849}" dt="2026-01-22T16:36:48.626" v="471" actId="1076"/>
        <pc:sldMkLst>
          <pc:docMk/>
          <pc:sldMk cId="2030312909" sldId="1622"/>
        </pc:sldMkLst>
        <pc:spChg chg="mod">
          <ac:chgData name="Alberino, Cristi" userId="672981b7-3579-4467-a4f8-07fed1688a5f" providerId="ADAL" clId="{A4F138EF-5C35-447A-BB81-5A2D63702849}" dt="2026-01-22T16:36:48.626" v="471" actId="1076"/>
          <ac:spMkLst>
            <pc:docMk/>
            <pc:sldMk cId="2030312909" sldId="1622"/>
            <ac:spMk id="11" creationId="{9BC54346-64B7-970F-8881-55A1027688DD}"/>
          </ac:spMkLst>
        </pc:spChg>
        <pc:picChg chg="mod">
          <ac:chgData name="Alberino, Cristi" userId="672981b7-3579-4467-a4f8-07fed1688a5f" providerId="ADAL" clId="{A4F138EF-5C35-447A-BB81-5A2D63702849}" dt="2026-01-22T16:36:33.404" v="467" actId="1076"/>
          <ac:picMkLst>
            <pc:docMk/>
            <pc:sldMk cId="2030312909" sldId="1622"/>
            <ac:picMk id="4" creationId="{04866C28-EE1B-90C2-5D96-A61746691FAC}"/>
          </ac:picMkLst>
        </pc:picChg>
      </pc:sldChg>
      <pc:sldChg chg="modSp mod modNotes">
        <pc:chgData name="Alberino, Cristi" userId="672981b7-3579-4467-a4f8-07fed1688a5f" providerId="ADAL" clId="{A4F138EF-5C35-447A-BB81-5A2D63702849}" dt="2026-01-22T16:37:19.612" v="476" actId="242"/>
        <pc:sldMkLst>
          <pc:docMk/>
          <pc:sldMk cId="4132729088" sldId="1623"/>
        </pc:sldMkLst>
        <pc:spChg chg="mod">
          <ac:chgData name="Alberino, Cristi" userId="672981b7-3579-4467-a4f8-07fed1688a5f" providerId="ADAL" clId="{A4F138EF-5C35-447A-BB81-5A2D63702849}" dt="2026-01-22T16:37:19.612" v="476" actId="242"/>
          <ac:spMkLst>
            <pc:docMk/>
            <pc:sldMk cId="4132729088" sldId="1623"/>
            <ac:spMk id="8" creationId="{F98A5FD4-7136-BE04-F3E2-F3BEFBDF6F5D}"/>
          </ac:spMkLst>
        </pc:spChg>
      </pc:sldChg>
      <pc:sldChg chg="modSp mod modNotes">
        <pc:chgData name="Alberino, Cristi" userId="672981b7-3579-4467-a4f8-07fed1688a5f" providerId="ADAL" clId="{A4F138EF-5C35-447A-BB81-5A2D63702849}" dt="2026-01-22T16:22:05.412" v="276" actId="255"/>
        <pc:sldMkLst>
          <pc:docMk/>
          <pc:sldMk cId="397625085" sldId="1624"/>
        </pc:sldMkLst>
        <pc:graphicFrameChg chg="modGraphic">
          <ac:chgData name="Alberino, Cristi" userId="672981b7-3579-4467-a4f8-07fed1688a5f" providerId="ADAL" clId="{A4F138EF-5C35-447A-BB81-5A2D63702849}" dt="2026-01-22T14:43:57.289" v="45" actId="13239"/>
          <ac:graphicFrameMkLst>
            <pc:docMk/>
            <pc:sldMk cId="397625085" sldId="1624"/>
            <ac:graphicFrameMk id="5" creationId="{8253FD75-35A6-A623-72B3-297E313CE0D5}"/>
          </ac:graphicFrameMkLst>
        </pc:graphicFrameChg>
      </pc:sldChg>
      <pc:sldChg chg="modSp mod modNotes">
        <pc:chgData name="Alberino, Cristi" userId="672981b7-3579-4467-a4f8-07fed1688a5f" providerId="ADAL" clId="{A4F138EF-5C35-447A-BB81-5A2D63702849}" dt="2026-01-22T16:36:21.549" v="465" actId="1076"/>
        <pc:sldMkLst>
          <pc:docMk/>
          <pc:sldMk cId="429439030" sldId="1625"/>
        </pc:sldMkLst>
        <pc:spChg chg="mod">
          <ac:chgData name="Alberino, Cristi" userId="672981b7-3579-4467-a4f8-07fed1688a5f" providerId="ADAL" clId="{A4F138EF-5C35-447A-BB81-5A2D63702849}" dt="2026-01-22T16:36:21.549" v="465" actId="1076"/>
          <ac:spMkLst>
            <pc:docMk/>
            <pc:sldMk cId="429439030" sldId="1625"/>
            <ac:spMk id="8" creationId="{625AAD26-17F3-0B57-59D4-753ACB2DFCDE}"/>
          </ac:spMkLst>
        </pc:spChg>
      </pc:sldChg>
      <pc:sldChg chg="modNotes">
        <pc:chgData name="Alberino, Cristi" userId="672981b7-3579-4467-a4f8-07fed1688a5f" providerId="ADAL" clId="{A4F138EF-5C35-447A-BB81-5A2D63702849}" dt="2026-01-22T16:20:16.247" v="256" actId="255"/>
        <pc:sldMkLst>
          <pc:docMk/>
          <pc:sldMk cId="717473459" sldId="1628"/>
        </pc:sldMkLst>
      </pc:sldChg>
      <pc:sldChg chg="modSp mod modNotes">
        <pc:chgData name="Alberino, Cristi" userId="672981b7-3579-4467-a4f8-07fed1688a5f" providerId="ADAL" clId="{A4F138EF-5C35-447A-BB81-5A2D63702849}" dt="2026-01-22T16:37:45.465" v="478" actId="1076"/>
        <pc:sldMkLst>
          <pc:docMk/>
          <pc:sldMk cId="3714220881" sldId="1632"/>
        </pc:sldMkLst>
        <pc:spChg chg="mod">
          <ac:chgData name="Alberino, Cristi" userId="672981b7-3579-4467-a4f8-07fed1688a5f" providerId="ADAL" clId="{A4F138EF-5C35-447A-BB81-5A2D63702849}" dt="2026-01-22T16:37:45.465" v="478" actId="1076"/>
          <ac:spMkLst>
            <pc:docMk/>
            <pc:sldMk cId="3714220881" sldId="1632"/>
            <ac:spMk id="8" creationId="{F91F61D7-57FA-DA89-8ED7-9D32E2129872}"/>
          </ac:spMkLst>
        </pc:spChg>
      </pc:sldChg>
      <pc:sldChg chg="modSp mod modNotes">
        <pc:chgData name="Alberino, Cristi" userId="672981b7-3579-4467-a4f8-07fed1688a5f" providerId="ADAL" clId="{A4F138EF-5C35-447A-BB81-5A2D63702849}" dt="2026-01-22T16:38:01.887" v="482" actId="1076"/>
        <pc:sldMkLst>
          <pc:docMk/>
          <pc:sldMk cId="3830305579" sldId="1633"/>
        </pc:sldMkLst>
        <pc:spChg chg="mod">
          <ac:chgData name="Alberino, Cristi" userId="672981b7-3579-4467-a4f8-07fed1688a5f" providerId="ADAL" clId="{A4F138EF-5C35-447A-BB81-5A2D63702849}" dt="2026-01-22T16:37:57.511" v="481" actId="255"/>
          <ac:spMkLst>
            <pc:docMk/>
            <pc:sldMk cId="3830305579" sldId="1633"/>
            <ac:spMk id="3" creationId="{41479ABB-3027-D06F-9356-121B9488486E}"/>
          </ac:spMkLst>
        </pc:spChg>
        <pc:picChg chg="mod">
          <ac:chgData name="Alberino, Cristi" userId="672981b7-3579-4467-a4f8-07fed1688a5f" providerId="ADAL" clId="{A4F138EF-5C35-447A-BB81-5A2D63702849}" dt="2026-01-22T16:38:01.887" v="482" actId="1076"/>
          <ac:picMkLst>
            <pc:docMk/>
            <pc:sldMk cId="3830305579" sldId="1633"/>
            <ac:picMk id="4" creationId="{8FA8A12C-4736-32EE-4D02-8BF3DC99F89B}"/>
          </ac:picMkLst>
        </pc:picChg>
      </pc:sldChg>
      <pc:sldChg chg="modSp mod modNotes">
        <pc:chgData name="Alberino, Cristi" userId="672981b7-3579-4467-a4f8-07fed1688a5f" providerId="ADAL" clId="{A4F138EF-5C35-447A-BB81-5A2D63702849}" dt="2026-01-22T16:38:27.884" v="488" actId="1076"/>
        <pc:sldMkLst>
          <pc:docMk/>
          <pc:sldMk cId="3551824549" sldId="1634"/>
        </pc:sldMkLst>
        <pc:spChg chg="mod">
          <ac:chgData name="Alberino, Cristi" userId="672981b7-3579-4467-a4f8-07fed1688a5f" providerId="ADAL" clId="{A4F138EF-5C35-447A-BB81-5A2D63702849}" dt="2026-01-22T16:38:27.884" v="488" actId="1076"/>
          <ac:spMkLst>
            <pc:docMk/>
            <pc:sldMk cId="3551824549" sldId="1634"/>
            <ac:spMk id="3" creationId="{41479ABB-3027-D06F-9356-121B9488486E}"/>
          </ac:spMkLst>
        </pc:spChg>
        <pc:picChg chg="mod">
          <ac:chgData name="Alberino, Cristi" userId="672981b7-3579-4467-a4f8-07fed1688a5f" providerId="ADAL" clId="{A4F138EF-5C35-447A-BB81-5A2D63702849}" dt="2026-01-22T16:38:07.925" v="483" actId="1076"/>
          <ac:picMkLst>
            <pc:docMk/>
            <pc:sldMk cId="3551824549" sldId="1634"/>
            <ac:picMk id="4" creationId="{19FF124D-C507-77D5-A801-CB38488A407D}"/>
          </ac:picMkLst>
        </pc:picChg>
      </pc:sldChg>
      <pc:sldChg chg="modSp mod modNotes">
        <pc:chgData name="Alberino, Cristi" userId="672981b7-3579-4467-a4f8-07fed1688a5f" providerId="ADAL" clId="{A4F138EF-5C35-447A-BB81-5A2D63702849}" dt="2026-01-22T16:38:52.081" v="495" actId="1076"/>
        <pc:sldMkLst>
          <pc:docMk/>
          <pc:sldMk cId="2302639915" sldId="1635"/>
        </pc:sldMkLst>
        <pc:spChg chg="mod">
          <ac:chgData name="Alberino, Cristi" userId="672981b7-3579-4467-a4f8-07fed1688a5f" providerId="ADAL" clId="{A4F138EF-5C35-447A-BB81-5A2D63702849}" dt="2026-01-22T16:38:38.574" v="490" actId="1076"/>
          <ac:spMkLst>
            <pc:docMk/>
            <pc:sldMk cId="2302639915" sldId="1635"/>
            <ac:spMk id="3" creationId="{41479ABB-3027-D06F-9356-121B9488486E}"/>
          </ac:spMkLst>
        </pc:spChg>
        <pc:picChg chg="mod">
          <ac:chgData name="Alberino, Cristi" userId="672981b7-3579-4467-a4f8-07fed1688a5f" providerId="ADAL" clId="{A4F138EF-5C35-447A-BB81-5A2D63702849}" dt="2026-01-22T16:38:52.081" v="495" actId="1076"/>
          <ac:picMkLst>
            <pc:docMk/>
            <pc:sldMk cId="2302639915" sldId="1635"/>
            <ac:picMk id="4" creationId="{FD9D936E-9B0A-845D-A63D-E66B27F4299F}"/>
          </ac:picMkLst>
        </pc:picChg>
      </pc:sldChg>
      <pc:sldChg chg="modSp mod modNotes">
        <pc:chgData name="Alberino, Cristi" userId="672981b7-3579-4467-a4f8-07fed1688a5f" providerId="ADAL" clId="{A4F138EF-5C35-447A-BB81-5A2D63702849}" dt="2026-01-22T16:39:30.100" v="503" actId="1076"/>
        <pc:sldMkLst>
          <pc:docMk/>
          <pc:sldMk cId="2541203476" sldId="1636"/>
        </pc:sldMkLst>
        <pc:spChg chg="mod">
          <ac:chgData name="Alberino, Cristi" userId="672981b7-3579-4467-a4f8-07fed1688a5f" providerId="ADAL" clId="{A4F138EF-5C35-447A-BB81-5A2D63702849}" dt="2026-01-22T16:39:30.100" v="503" actId="1076"/>
          <ac:spMkLst>
            <pc:docMk/>
            <pc:sldMk cId="2541203476" sldId="1636"/>
            <ac:spMk id="2" creationId="{53EED5D1-7D9B-04DE-AA99-5C58E45F30C6}"/>
          </ac:spMkLst>
        </pc:spChg>
        <pc:spChg chg="mod">
          <ac:chgData name="Alberino, Cristi" userId="672981b7-3579-4467-a4f8-07fed1688a5f" providerId="ADAL" clId="{A4F138EF-5C35-447A-BB81-5A2D63702849}" dt="2026-01-22T14:43:15.870" v="40" actId="255"/>
          <ac:spMkLst>
            <pc:docMk/>
            <pc:sldMk cId="2541203476" sldId="1636"/>
            <ac:spMk id="5" creationId="{3B07200C-E17B-4492-E162-6D9C41ACCBE2}"/>
          </ac:spMkLst>
        </pc:spChg>
      </pc:sldChg>
      <pc:sldChg chg="modSp mod modNotes">
        <pc:chgData name="Alberino, Cristi" userId="672981b7-3579-4467-a4f8-07fed1688a5f" providerId="ADAL" clId="{A4F138EF-5C35-447A-BB81-5A2D63702849}" dt="2026-01-22T16:39:12.082" v="500" actId="1076"/>
        <pc:sldMkLst>
          <pc:docMk/>
          <pc:sldMk cId="811954893" sldId="1637"/>
        </pc:sldMkLst>
        <pc:spChg chg="mod">
          <ac:chgData name="Alberino, Cristi" userId="672981b7-3579-4467-a4f8-07fed1688a5f" providerId="ADAL" clId="{A4F138EF-5C35-447A-BB81-5A2D63702849}" dt="2026-01-22T16:39:12.082" v="500" actId="1076"/>
          <ac:spMkLst>
            <pc:docMk/>
            <pc:sldMk cId="811954893" sldId="1637"/>
            <ac:spMk id="4" creationId="{6FFE76AA-362E-6C0C-D2F3-E4827A34E3A7}"/>
          </ac:spMkLst>
        </pc:spChg>
      </pc:sldChg>
      <pc:sldChg chg="modNotes">
        <pc:chgData name="Alberino, Cristi" userId="672981b7-3579-4467-a4f8-07fed1688a5f" providerId="ADAL" clId="{A4F138EF-5C35-447A-BB81-5A2D63702849}" dt="2026-01-22T16:26:46.242" v="341" actId="255"/>
        <pc:sldMkLst>
          <pc:docMk/>
          <pc:sldMk cId="1085096187" sldId="1639"/>
        </pc:sldMkLst>
      </pc:sldChg>
      <pc:sldChg chg="modNotes">
        <pc:chgData name="Alberino, Cristi" userId="672981b7-3579-4467-a4f8-07fed1688a5f" providerId="ADAL" clId="{A4F138EF-5C35-447A-BB81-5A2D63702849}" dt="2026-01-22T16:26:36.644" v="337" actId="255"/>
        <pc:sldMkLst>
          <pc:docMk/>
          <pc:sldMk cId="818852120" sldId="1640"/>
        </pc:sldMkLst>
      </pc:sldChg>
      <pc:sldChg chg="modNotes">
        <pc:chgData name="Alberino, Cristi" userId="672981b7-3579-4467-a4f8-07fed1688a5f" providerId="ADAL" clId="{A4F138EF-5C35-447A-BB81-5A2D63702849}" dt="2026-01-22T16:21:53.270" v="272" actId="255"/>
        <pc:sldMkLst>
          <pc:docMk/>
          <pc:sldMk cId="316577243" sldId="1641"/>
        </pc:sldMkLst>
      </pc:sldChg>
      <pc:sldChg chg="modNotes">
        <pc:chgData name="Alberino, Cristi" userId="672981b7-3579-4467-a4f8-07fed1688a5f" providerId="ADAL" clId="{A4F138EF-5C35-447A-BB81-5A2D63702849}" dt="2026-01-22T16:26:41.340" v="339" actId="255"/>
        <pc:sldMkLst>
          <pc:docMk/>
          <pc:sldMk cId="3499173634" sldId="1642"/>
        </pc:sldMkLst>
      </pc:sldChg>
      <pc:sldChg chg="modNotes">
        <pc:chgData name="Alberino, Cristi" userId="672981b7-3579-4467-a4f8-07fed1688a5f" providerId="ADAL" clId="{A4F138EF-5C35-447A-BB81-5A2D63702849}" dt="2026-01-22T16:27:10.938" v="345" actId="255"/>
        <pc:sldMkLst>
          <pc:docMk/>
          <pc:sldMk cId="678300780" sldId="1643"/>
        </pc:sldMkLst>
      </pc:sldChg>
      <pc:sldChg chg="modNotes">
        <pc:chgData name="Alberino, Cristi" userId="672981b7-3579-4467-a4f8-07fed1688a5f" providerId="ADAL" clId="{A4F138EF-5C35-447A-BB81-5A2D63702849}" dt="2026-01-22T16:26:53.016" v="343" actId="255"/>
        <pc:sldMkLst>
          <pc:docMk/>
          <pc:sldMk cId="1252241469" sldId="1644"/>
        </pc:sldMkLst>
      </pc:sldChg>
      <pc:sldChg chg="modSp mod">
        <pc:chgData name="Alberino, Cristi" userId="672981b7-3579-4467-a4f8-07fed1688a5f" providerId="ADAL" clId="{A4F138EF-5C35-447A-BB81-5A2D63702849}" dt="2026-01-22T14:44:28.303" v="46" actId="1076"/>
        <pc:sldMkLst>
          <pc:docMk/>
          <pc:sldMk cId="1571905279" sldId="1645"/>
        </pc:sldMkLst>
        <pc:picChg chg="mod">
          <ac:chgData name="Alberino, Cristi" userId="672981b7-3579-4467-a4f8-07fed1688a5f" providerId="ADAL" clId="{A4F138EF-5C35-447A-BB81-5A2D63702849}" dt="2026-01-22T14:44:28.303" v="46" actId="1076"/>
          <ac:picMkLst>
            <pc:docMk/>
            <pc:sldMk cId="1571905279" sldId="1645"/>
            <ac:picMk id="3" creationId="{88BF636A-2E01-D852-FFF9-72FC479DCA17}"/>
          </ac:picMkLst>
        </pc:picChg>
      </pc:sldChg>
      <pc:sldChg chg="modSp mod modNotes">
        <pc:chgData name="Alberino, Cristi" userId="672981b7-3579-4467-a4f8-07fed1688a5f" providerId="ADAL" clId="{A4F138EF-5C35-447A-BB81-5A2D63702849}" dt="2026-01-22T16:15:49.249" v="218" actId="1076"/>
        <pc:sldMkLst>
          <pc:docMk/>
          <pc:sldMk cId="3670983098" sldId="1646"/>
        </pc:sldMkLst>
        <pc:spChg chg="mod">
          <ac:chgData name="Alberino, Cristi" userId="672981b7-3579-4467-a4f8-07fed1688a5f" providerId="ADAL" clId="{A4F138EF-5C35-447A-BB81-5A2D63702849}" dt="2026-01-22T16:07:36.291" v="156" actId="12788"/>
          <ac:spMkLst>
            <pc:docMk/>
            <pc:sldMk cId="3670983098" sldId="1646"/>
            <ac:spMk id="3" creationId="{B0811A11-C421-D1FD-6627-706BCA7361D8}"/>
          </ac:spMkLst>
        </pc:spChg>
      </pc:sldChg>
      <pc:sldChg chg="modNotes">
        <pc:chgData name="Alberino, Cristi" userId="672981b7-3579-4467-a4f8-07fed1688a5f" providerId="ADAL" clId="{A4F138EF-5C35-447A-BB81-5A2D63702849}" dt="2026-01-22T16:21:33.354" v="270" actId="255"/>
        <pc:sldMkLst>
          <pc:docMk/>
          <pc:sldMk cId="841711679" sldId="1648"/>
        </pc:sldMkLst>
      </pc:sldChg>
      <pc:sldChg chg="modSp mod modNotes">
        <pc:chgData name="Alberino, Cristi" userId="672981b7-3579-4467-a4f8-07fed1688a5f" providerId="ADAL" clId="{A4F138EF-5C35-447A-BB81-5A2D63702849}" dt="2026-01-22T16:22:22.426" v="282" actId="255"/>
        <pc:sldMkLst>
          <pc:docMk/>
          <pc:sldMk cId="2948340896" sldId="1653"/>
        </pc:sldMkLst>
        <pc:spChg chg="mod">
          <ac:chgData name="Alberino, Cristi" userId="672981b7-3579-4467-a4f8-07fed1688a5f" providerId="ADAL" clId="{A4F138EF-5C35-447A-BB81-5A2D63702849}" dt="2026-01-22T14:43:33.811" v="43" actId="14100"/>
          <ac:spMkLst>
            <pc:docMk/>
            <pc:sldMk cId="2948340896" sldId="1653"/>
            <ac:spMk id="5" creationId="{3B07200C-E17B-4492-E162-6D9C41ACCBE2}"/>
          </ac:spMkLst>
        </pc:spChg>
      </pc:sldChg>
      <pc:sldChg chg="modSp mod modNotes">
        <pc:chgData name="Alberino, Cristi" userId="672981b7-3579-4467-a4f8-07fed1688a5f" providerId="ADAL" clId="{A4F138EF-5C35-447A-BB81-5A2D63702849}" dt="2026-01-22T16:22:16.561" v="280" actId="255"/>
        <pc:sldMkLst>
          <pc:docMk/>
          <pc:sldMk cId="991101544" sldId="1654"/>
        </pc:sldMkLst>
        <pc:spChg chg="mod">
          <ac:chgData name="Alberino, Cristi" userId="672981b7-3579-4467-a4f8-07fed1688a5f" providerId="ADAL" clId="{A4F138EF-5C35-447A-BB81-5A2D63702849}" dt="2026-01-22T14:43:44.046" v="44" actId="403"/>
          <ac:spMkLst>
            <pc:docMk/>
            <pc:sldMk cId="991101544" sldId="1654"/>
            <ac:spMk id="5" creationId="{3B07200C-E17B-4492-E162-6D9C41ACCBE2}"/>
          </ac:spMkLst>
        </pc:spChg>
      </pc:sldChg>
      <pc:sldChg chg="modSp mod modNotes">
        <pc:chgData name="Alberino, Cristi" userId="672981b7-3579-4467-a4f8-07fed1688a5f" providerId="ADAL" clId="{A4F138EF-5C35-447A-BB81-5A2D63702849}" dt="2026-01-22T16:14:22.149" v="191" actId="255"/>
        <pc:sldMkLst>
          <pc:docMk/>
          <pc:sldMk cId="11475953" sldId="1657"/>
        </pc:sldMkLst>
        <pc:spChg chg="mod">
          <ac:chgData name="Alberino, Cristi" userId="672981b7-3579-4467-a4f8-07fed1688a5f" providerId="ADAL" clId="{A4F138EF-5C35-447A-BB81-5A2D63702849}" dt="2026-01-22T16:04:19.023" v="91" actId="12788"/>
          <ac:spMkLst>
            <pc:docMk/>
            <pc:sldMk cId="11475953" sldId="1657"/>
            <ac:spMk id="16" creationId="{4100D0EF-99F0-EC0B-2839-2ED128D1A387}"/>
          </ac:spMkLst>
        </pc:spChg>
      </pc:sldChg>
      <pc:sldChg chg="modNotes">
        <pc:chgData name="Alberino, Cristi" userId="672981b7-3579-4467-a4f8-07fed1688a5f" providerId="ADAL" clId="{A4F138EF-5C35-447A-BB81-5A2D63702849}" dt="2026-01-22T16:23:51.152" v="307" actId="255"/>
        <pc:sldMkLst>
          <pc:docMk/>
          <pc:sldMk cId="3411345425" sldId="1664"/>
        </pc:sldMkLst>
      </pc:sldChg>
      <pc:sldChg chg="modNotes">
        <pc:chgData name="Alberino, Cristi" userId="672981b7-3579-4467-a4f8-07fed1688a5f" providerId="ADAL" clId="{A4F138EF-5C35-447A-BB81-5A2D63702849}" dt="2026-01-22T16:13:52.987" v="185" actId="255"/>
        <pc:sldMkLst>
          <pc:docMk/>
          <pc:sldMk cId="3325246175" sldId="1667"/>
        </pc:sldMkLst>
      </pc:sldChg>
      <pc:sldChg chg="modSp mod modNotes">
        <pc:chgData name="Alberino, Cristi" userId="672981b7-3579-4467-a4f8-07fed1688a5f" providerId="ADAL" clId="{A4F138EF-5C35-447A-BB81-5A2D63702849}" dt="2026-01-22T16:32:16.276" v="383" actId="1076"/>
        <pc:sldMkLst>
          <pc:docMk/>
          <pc:sldMk cId="2864857235" sldId="1669"/>
        </pc:sldMkLst>
        <pc:spChg chg="mod">
          <ac:chgData name="Alberino, Cristi" userId="672981b7-3579-4467-a4f8-07fed1688a5f" providerId="ADAL" clId="{A4F138EF-5C35-447A-BB81-5A2D63702849}" dt="2026-01-22T16:32:16.276" v="383" actId="1076"/>
          <ac:spMkLst>
            <pc:docMk/>
            <pc:sldMk cId="2864857235" sldId="1669"/>
            <ac:spMk id="6" creationId="{99A7AD75-14F6-B357-6E5E-6B5C5F3B7103}"/>
          </ac:spMkLst>
        </pc:spChg>
      </pc:sldChg>
      <pc:sldChg chg="modSp mod modNotes">
        <pc:chgData name="Alberino, Cristi" userId="672981b7-3579-4467-a4f8-07fed1688a5f" providerId="ADAL" clId="{A4F138EF-5C35-447A-BB81-5A2D63702849}" dt="2026-01-22T16:34:42.963" v="441" actId="1076"/>
        <pc:sldMkLst>
          <pc:docMk/>
          <pc:sldMk cId="4187152748" sldId="1674"/>
        </pc:sldMkLst>
        <pc:spChg chg="mod">
          <ac:chgData name="Alberino, Cristi" userId="672981b7-3579-4467-a4f8-07fed1688a5f" providerId="ADAL" clId="{A4F138EF-5C35-447A-BB81-5A2D63702849}" dt="2026-01-22T16:34:42.963" v="441" actId="1076"/>
          <ac:spMkLst>
            <pc:docMk/>
            <pc:sldMk cId="4187152748" sldId="1674"/>
            <ac:spMk id="3" creationId="{C1A94DA3-B299-2502-6E4E-FF760A210C0E}"/>
          </ac:spMkLst>
        </pc:spChg>
      </pc:sldChg>
      <pc:sldChg chg="modSp mod">
        <pc:chgData name="Alberino, Cristi" userId="672981b7-3579-4467-a4f8-07fed1688a5f" providerId="ADAL" clId="{A4F138EF-5C35-447A-BB81-5A2D63702849}" dt="2026-01-22T16:35:32.273" v="452" actId="1076"/>
        <pc:sldMkLst>
          <pc:docMk/>
          <pc:sldMk cId="3525817673" sldId="1675"/>
        </pc:sldMkLst>
        <pc:spChg chg="mod">
          <ac:chgData name="Alberino, Cristi" userId="672981b7-3579-4467-a4f8-07fed1688a5f" providerId="ADAL" clId="{A4F138EF-5C35-447A-BB81-5A2D63702849}" dt="2026-01-22T16:35:29.105" v="451" actId="1076"/>
          <ac:spMkLst>
            <pc:docMk/>
            <pc:sldMk cId="3525817673" sldId="1675"/>
            <ac:spMk id="3" creationId="{C1A94DA3-B299-2502-6E4E-FF760A210C0E}"/>
          </ac:spMkLst>
        </pc:spChg>
        <pc:picChg chg="mod">
          <ac:chgData name="Alberino, Cristi" userId="672981b7-3579-4467-a4f8-07fed1688a5f" providerId="ADAL" clId="{A4F138EF-5C35-447A-BB81-5A2D63702849}" dt="2026-01-22T16:35:32.273" v="452" actId="1076"/>
          <ac:picMkLst>
            <pc:docMk/>
            <pc:sldMk cId="3525817673" sldId="1675"/>
            <ac:picMk id="8" creationId="{955AC99D-B6A6-0C8F-C625-C38260273D1A}"/>
          </ac:picMkLst>
        </pc:picChg>
      </pc:sldChg>
      <pc:sldChg chg="modSp mod">
        <pc:chgData name="Alberino, Cristi" userId="672981b7-3579-4467-a4f8-07fed1688a5f" providerId="ADAL" clId="{A4F138EF-5C35-447A-BB81-5A2D63702849}" dt="2026-01-22T16:35:24.374" v="450" actId="1076"/>
        <pc:sldMkLst>
          <pc:docMk/>
          <pc:sldMk cId="3031037197" sldId="1676"/>
        </pc:sldMkLst>
        <pc:spChg chg="mod">
          <ac:chgData name="Alberino, Cristi" userId="672981b7-3579-4467-a4f8-07fed1688a5f" providerId="ADAL" clId="{A4F138EF-5C35-447A-BB81-5A2D63702849}" dt="2026-01-22T14:45:50.976" v="55" actId="139"/>
          <ac:spMkLst>
            <pc:docMk/>
            <pc:sldMk cId="3031037197" sldId="1676"/>
            <ac:spMk id="2" creationId="{349DF33D-DD9A-E92A-F919-A6AD4628DDF9}"/>
          </ac:spMkLst>
        </pc:spChg>
        <pc:spChg chg="mod">
          <ac:chgData name="Alberino, Cristi" userId="672981b7-3579-4467-a4f8-07fed1688a5f" providerId="ADAL" clId="{A4F138EF-5C35-447A-BB81-5A2D63702849}" dt="2026-01-22T16:35:24.374" v="450" actId="1076"/>
          <ac:spMkLst>
            <pc:docMk/>
            <pc:sldMk cId="3031037197" sldId="1676"/>
            <ac:spMk id="3" creationId="{C1A94DA3-B299-2502-6E4E-FF760A210C0E}"/>
          </ac:spMkLst>
        </pc:spChg>
        <pc:picChg chg="mod">
          <ac:chgData name="Alberino, Cristi" userId="672981b7-3579-4467-a4f8-07fed1688a5f" providerId="ADAL" clId="{A4F138EF-5C35-447A-BB81-5A2D63702849}" dt="2026-01-22T16:35:21.634" v="449" actId="1076"/>
          <ac:picMkLst>
            <pc:docMk/>
            <pc:sldMk cId="3031037197" sldId="1676"/>
            <ac:picMk id="12" creationId="{0129C89E-399F-EF87-04D8-463923490E59}"/>
          </ac:picMkLst>
        </pc:picChg>
      </pc:sldChg>
      <pc:sldChg chg="modSp mod">
        <pc:chgData name="Alberino, Cristi" userId="672981b7-3579-4467-a4f8-07fed1688a5f" providerId="ADAL" clId="{A4F138EF-5C35-447A-BB81-5A2D63702849}" dt="2026-01-22T16:35:44.174" v="453" actId="12788"/>
        <pc:sldMkLst>
          <pc:docMk/>
          <pc:sldMk cId="3728145188" sldId="1677"/>
        </pc:sldMkLst>
        <pc:picChg chg="mod">
          <ac:chgData name="Alberino, Cristi" userId="672981b7-3579-4467-a4f8-07fed1688a5f" providerId="ADAL" clId="{A4F138EF-5C35-447A-BB81-5A2D63702849}" dt="2026-01-22T16:35:44.174" v="453" actId="12788"/>
          <ac:picMkLst>
            <pc:docMk/>
            <pc:sldMk cId="3728145188" sldId="1677"/>
            <ac:picMk id="4" creationId="{450A2442-C9E8-2905-93CB-506D99E6E7AB}"/>
          </ac:picMkLst>
        </pc:picChg>
      </pc:sldChg>
      <pc:sldChg chg="modSp mod">
        <pc:chgData name="Alberino, Cristi" userId="672981b7-3579-4467-a4f8-07fed1688a5f" providerId="ADAL" clId="{A4F138EF-5C35-447A-BB81-5A2D63702849}" dt="2026-01-22T16:35:48.877" v="454" actId="12788"/>
        <pc:sldMkLst>
          <pc:docMk/>
          <pc:sldMk cId="1118327996" sldId="1679"/>
        </pc:sldMkLst>
        <pc:picChg chg="mod">
          <ac:chgData name="Alberino, Cristi" userId="672981b7-3579-4467-a4f8-07fed1688a5f" providerId="ADAL" clId="{A4F138EF-5C35-447A-BB81-5A2D63702849}" dt="2026-01-22T16:35:48.877" v="454" actId="12788"/>
          <ac:picMkLst>
            <pc:docMk/>
            <pc:sldMk cId="1118327996" sldId="1679"/>
            <ac:picMk id="4" creationId="{647ABB35-6C9A-3507-2209-B8FA0FE8394A}"/>
          </ac:picMkLst>
        </pc:picChg>
      </pc:sldChg>
      <pc:sldChg chg="modSp mod">
        <pc:chgData name="Alberino, Cristi" userId="672981b7-3579-4467-a4f8-07fed1688a5f" providerId="ADAL" clId="{A4F138EF-5C35-447A-BB81-5A2D63702849}" dt="2026-01-22T16:35:55.367" v="455" actId="12788"/>
        <pc:sldMkLst>
          <pc:docMk/>
          <pc:sldMk cId="762886117" sldId="1680"/>
        </pc:sldMkLst>
        <pc:spChg chg="mod">
          <ac:chgData name="Alberino, Cristi" userId="672981b7-3579-4467-a4f8-07fed1688a5f" providerId="ADAL" clId="{A4F138EF-5C35-447A-BB81-5A2D63702849}" dt="2026-01-22T14:45:40.220" v="54" actId="12788"/>
          <ac:spMkLst>
            <pc:docMk/>
            <pc:sldMk cId="762886117" sldId="1680"/>
            <ac:spMk id="2" creationId="{349DF33D-DD9A-E92A-F919-A6AD4628DDF9}"/>
          </ac:spMkLst>
        </pc:spChg>
        <pc:picChg chg="mod">
          <ac:chgData name="Alberino, Cristi" userId="672981b7-3579-4467-a4f8-07fed1688a5f" providerId="ADAL" clId="{A4F138EF-5C35-447A-BB81-5A2D63702849}" dt="2026-01-22T16:35:55.367" v="455" actId="12788"/>
          <ac:picMkLst>
            <pc:docMk/>
            <pc:sldMk cId="762886117" sldId="1680"/>
            <ac:picMk id="3" creationId="{32C215E2-A27D-19BF-9189-78426EB3055A}"/>
          </ac:picMkLst>
        </pc:picChg>
      </pc:sldChg>
      <pc:sldChg chg="modSp mod">
        <pc:chgData name="Alberino, Cristi" userId="672981b7-3579-4467-a4f8-07fed1688a5f" providerId="ADAL" clId="{A4F138EF-5C35-447A-BB81-5A2D63702849}" dt="2026-01-22T16:04:43.389" v="107" actId="12788"/>
        <pc:sldMkLst>
          <pc:docMk/>
          <pc:sldMk cId="233376815" sldId="1684"/>
        </pc:sldMkLst>
        <pc:spChg chg="mod">
          <ac:chgData name="Alberino, Cristi" userId="672981b7-3579-4467-a4f8-07fed1688a5f" providerId="ADAL" clId="{A4F138EF-5C35-447A-BB81-5A2D63702849}" dt="2026-01-22T16:04:43.389" v="107" actId="12788"/>
          <ac:spMkLst>
            <pc:docMk/>
            <pc:sldMk cId="233376815" sldId="1684"/>
            <ac:spMk id="4" creationId="{D726BA82-0758-0D33-CEC9-365D46DE2275}"/>
          </ac:spMkLst>
        </pc:spChg>
      </pc:sldChg>
      <pc:sldChg chg="modNotes">
        <pc:chgData name="Alberino, Cristi" userId="672981b7-3579-4467-a4f8-07fed1688a5f" providerId="ADAL" clId="{A4F138EF-5C35-447A-BB81-5A2D63702849}" dt="2026-01-22T16:12:27.191" v="179" actId="255"/>
        <pc:sldMkLst>
          <pc:docMk/>
          <pc:sldMk cId="3299571178" sldId="1685"/>
        </pc:sldMkLst>
      </pc:sldChg>
      <pc:sldChg chg="modNotes">
        <pc:chgData name="Alberino, Cristi" userId="672981b7-3579-4467-a4f8-07fed1688a5f" providerId="ADAL" clId="{A4F138EF-5C35-447A-BB81-5A2D63702849}" dt="2026-01-22T16:15:58.454" v="220" actId="255"/>
        <pc:sldMkLst>
          <pc:docMk/>
          <pc:sldMk cId="1126293493" sldId="1694"/>
        </pc:sldMkLst>
      </pc:sldChg>
      <pc:sldChg chg="modNotes">
        <pc:chgData name="Alberino, Cristi" userId="672981b7-3579-4467-a4f8-07fed1688a5f" providerId="ADAL" clId="{A4F138EF-5C35-447A-BB81-5A2D63702849}" dt="2026-01-22T16:26:06.204" v="333" actId="255"/>
        <pc:sldMkLst>
          <pc:docMk/>
          <pc:sldMk cId="3224233005" sldId="1698"/>
        </pc:sldMkLst>
      </pc:sldChg>
      <pc:sldChg chg="modNotes">
        <pc:chgData name="Alberino, Cristi" userId="672981b7-3579-4467-a4f8-07fed1688a5f" providerId="ADAL" clId="{A4F138EF-5C35-447A-BB81-5A2D63702849}" dt="2026-01-22T16:23:28.088" v="302" actId="255"/>
        <pc:sldMkLst>
          <pc:docMk/>
          <pc:sldMk cId="2462513516" sldId="1700"/>
        </pc:sldMkLst>
      </pc:sldChg>
      <pc:sldChg chg="modSp mod">
        <pc:chgData name="Alberino, Cristi" userId="672981b7-3579-4467-a4f8-07fed1688a5f" providerId="ADAL" clId="{A4F138EF-5C35-447A-BB81-5A2D63702849}" dt="2026-01-22T14:45:03.356" v="52" actId="20577"/>
        <pc:sldMkLst>
          <pc:docMk/>
          <pc:sldMk cId="2961166497" sldId="1703"/>
        </pc:sldMkLst>
        <pc:spChg chg="mod">
          <ac:chgData name="Alberino, Cristi" userId="672981b7-3579-4467-a4f8-07fed1688a5f" providerId="ADAL" clId="{A4F138EF-5C35-447A-BB81-5A2D63702849}" dt="2026-01-22T14:45:03.356" v="52" actId="20577"/>
          <ac:spMkLst>
            <pc:docMk/>
            <pc:sldMk cId="2961166497" sldId="1703"/>
            <ac:spMk id="4" creationId="{9E76F8FE-CEF0-7881-F5D5-C6FF81BC0D71}"/>
          </ac:spMkLst>
        </pc:spChg>
      </pc:sldChg>
      <pc:sldChg chg="modNotes">
        <pc:chgData name="Alberino, Cristi" userId="672981b7-3579-4467-a4f8-07fed1688a5f" providerId="ADAL" clId="{A4F138EF-5C35-447A-BB81-5A2D63702849}" dt="2026-01-22T16:12:32.791" v="181" actId="255"/>
        <pc:sldMkLst>
          <pc:docMk/>
          <pc:sldMk cId="598906296" sldId="1706"/>
        </pc:sldMkLst>
      </pc:sldChg>
      <pc:sldChg chg="modSp mod modNotes">
        <pc:chgData name="Alberino, Cristi" userId="672981b7-3579-4467-a4f8-07fed1688a5f" providerId="ADAL" clId="{A4F138EF-5C35-447A-BB81-5A2D63702849}" dt="2026-01-22T16:15:33.860" v="213" actId="255"/>
        <pc:sldMkLst>
          <pc:docMk/>
          <pc:sldMk cId="3409118977" sldId="1708"/>
        </pc:sldMkLst>
        <pc:spChg chg="mod">
          <ac:chgData name="Alberino, Cristi" userId="672981b7-3579-4467-a4f8-07fed1688a5f" providerId="ADAL" clId="{A4F138EF-5C35-447A-BB81-5A2D63702849}" dt="2026-01-22T14:46:59.995" v="59" actId="12788"/>
          <ac:spMkLst>
            <pc:docMk/>
            <pc:sldMk cId="3409118977" sldId="1708"/>
            <ac:spMk id="2" creationId="{349DF33D-DD9A-E92A-F919-A6AD4628DDF9}"/>
          </ac:spMkLst>
        </pc:spChg>
        <pc:spChg chg="mod">
          <ac:chgData name="Alberino, Cristi" userId="672981b7-3579-4467-a4f8-07fed1688a5f" providerId="ADAL" clId="{A4F138EF-5C35-447A-BB81-5A2D63702849}" dt="2026-01-22T16:07:07.895" v="152" actId="12788"/>
          <ac:spMkLst>
            <pc:docMk/>
            <pc:sldMk cId="3409118977" sldId="1708"/>
            <ac:spMk id="5" creationId="{EBB29FEA-143B-8728-3F01-810616CD1EA8}"/>
          </ac:spMkLst>
        </pc:spChg>
      </pc:sldChg>
      <pc:sldChg chg="modSp mod">
        <pc:chgData name="Alberino, Cristi" userId="672981b7-3579-4467-a4f8-07fed1688a5f" providerId="ADAL" clId="{A4F138EF-5C35-447A-BB81-5A2D63702849}" dt="2026-01-22T16:33:37.379" v="412" actId="1076"/>
        <pc:sldMkLst>
          <pc:docMk/>
          <pc:sldMk cId="1511438870" sldId="1709"/>
        </pc:sldMkLst>
        <pc:spChg chg="mod">
          <ac:chgData name="Alberino, Cristi" userId="672981b7-3579-4467-a4f8-07fed1688a5f" providerId="ADAL" clId="{A4F138EF-5C35-447A-BB81-5A2D63702849}" dt="2026-01-22T16:33:07.792" v="404" actId="12788"/>
          <ac:spMkLst>
            <pc:docMk/>
            <pc:sldMk cId="1511438870" sldId="1709"/>
            <ac:spMk id="6" creationId="{4CB313BA-E88F-8E77-21C4-1F9D4626E2ED}"/>
          </ac:spMkLst>
        </pc:spChg>
        <pc:picChg chg="mod">
          <ac:chgData name="Alberino, Cristi" userId="672981b7-3579-4467-a4f8-07fed1688a5f" providerId="ADAL" clId="{A4F138EF-5C35-447A-BB81-5A2D63702849}" dt="2026-01-22T16:33:37.379" v="412" actId="1076"/>
          <ac:picMkLst>
            <pc:docMk/>
            <pc:sldMk cId="1511438870" sldId="1709"/>
            <ac:picMk id="4" creationId="{F6448FA0-3138-20D7-71F5-572C948EC3E8}"/>
          </ac:picMkLst>
        </pc:picChg>
      </pc:sldChg>
      <pc:sldChg chg="modNotes">
        <pc:chgData name="Alberino, Cristi" userId="672981b7-3579-4467-a4f8-07fed1688a5f" providerId="ADAL" clId="{A4F138EF-5C35-447A-BB81-5A2D63702849}" dt="2026-01-22T16:19:25.417" v="243" actId="255"/>
        <pc:sldMkLst>
          <pc:docMk/>
          <pc:sldMk cId="1280376411" sldId="1711"/>
        </pc:sldMkLst>
      </pc:sldChg>
      <pc:sldChg chg="modNotes">
        <pc:chgData name="Alberino, Cristi" userId="672981b7-3579-4467-a4f8-07fed1688a5f" providerId="ADAL" clId="{A4F138EF-5C35-447A-BB81-5A2D63702849}" dt="2026-01-22T16:19:41.646" v="247" actId="255"/>
        <pc:sldMkLst>
          <pc:docMk/>
          <pc:sldMk cId="2982009583" sldId="1712"/>
        </pc:sldMkLst>
      </pc:sldChg>
      <pc:sldChg chg="modNotes">
        <pc:chgData name="Alberino, Cristi" userId="672981b7-3579-4467-a4f8-07fed1688a5f" providerId="ADAL" clId="{A4F138EF-5C35-447A-BB81-5A2D63702849}" dt="2026-01-22T16:20:57.483" v="260" actId="255"/>
        <pc:sldMkLst>
          <pc:docMk/>
          <pc:sldMk cId="371379119" sldId="1713"/>
        </pc:sldMkLst>
      </pc:sldChg>
      <pc:sldChg chg="modSp mod modNotes">
        <pc:chgData name="Alberino, Cristi" userId="672981b7-3579-4467-a4f8-07fed1688a5f" providerId="ADAL" clId="{A4F138EF-5C35-447A-BB81-5A2D63702849}" dt="2026-01-22T16:23:09.037" v="296" actId="255"/>
        <pc:sldMkLst>
          <pc:docMk/>
          <pc:sldMk cId="3834692884" sldId="1781"/>
        </pc:sldMkLst>
        <pc:spChg chg="mod">
          <ac:chgData name="Alberino, Cristi" userId="672981b7-3579-4467-a4f8-07fed1688a5f" providerId="ADAL" clId="{A4F138EF-5C35-447A-BB81-5A2D63702849}" dt="2026-01-22T14:42:26.714" v="36" actId="14100"/>
          <ac:spMkLst>
            <pc:docMk/>
            <pc:sldMk cId="3834692884" sldId="1781"/>
            <ac:spMk id="2" creationId="{1E7EDC74-3DF2-4714-95B8-AE4B7AC5E383}"/>
          </ac:spMkLst>
        </pc:spChg>
      </pc:sldChg>
      <pc:sldChg chg="modNotes">
        <pc:chgData name="Alberino, Cristi" userId="672981b7-3579-4467-a4f8-07fed1688a5f" providerId="ADAL" clId="{A4F138EF-5C35-447A-BB81-5A2D63702849}" dt="2026-01-22T16:24:50.017" v="323" actId="255"/>
        <pc:sldMkLst>
          <pc:docMk/>
          <pc:sldMk cId="3916503616" sldId="1868"/>
        </pc:sldMkLst>
      </pc:sldChg>
      <pc:sldChg chg="modSp mod modNotes">
        <pc:chgData name="Alberino, Cristi" userId="672981b7-3579-4467-a4f8-07fed1688a5f" providerId="ADAL" clId="{A4F138EF-5C35-447A-BB81-5A2D63702849}" dt="2026-01-22T16:36:03.590" v="456" actId="12788"/>
        <pc:sldMkLst>
          <pc:docMk/>
          <pc:sldMk cId="1874649414" sldId="1870"/>
        </pc:sldMkLst>
        <pc:picChg chg="mod">
          <ac:chgData name="Alberino, Cristi" userId="672981b7-3579-4467-a4f8-07fed1688a5f" providerId="ADAL" clId="{A4F138EF-5C35-447A-BB81-5A2D63702849}" dt="2026-01-22T16:36:03.590" v="456" actId="12788"/>
          <ac:picMkLst>
            <pc:docMk/>
            <pc:sldMk cId="1874649414" sldId="1870"/>
            <ac:picMk id="5" creationId="{90416E63-F1E6-D939-7D87-C6FA67688A65}"/>
          </ac:picMkLst>
        </pc:picChg>
      </pc:sldChg>
      <pc:sldChg chg="modSp mod modNotes">
        <pc:chgData name="Alberino, Cristi" userId="672981b7-3579-4467-a4f8-07fed1688a5f" providerId="ADAL" clId="{A4F138EF-5C35-447A-BB81-5A2D63702849}" dt="2026-01-22T16:19:33.189" v="245" actId="255"/>
        <pc:sldMkLst>
          <pc:docMk/>
          <pc:sldMk cId="2959976013" sldId="1872"/>
        </pc:sldMkLst>
        <pc:spChg chg="mod">
          <ac:chgData name="Alberino, Cristi" userId="672981b7-3579-4467-a4f8-07fed1688a5f" providerId="ADAL" clId="{A4F138EF-5C35-447A-BB81-5A2D63702849}" dt="2026-01-22T14:41:34.634" v="29" actId="27636"/>
          <ac:spMkLst>
            <pc:docMk/>
            <pc:sldMk cId="2959976013" sldId="1872"/>
            <ac:spMk id="3" creationId="{9C6D983B-201B-6BD2-9684-537934BD2434}"/>
          </ac:spMkLst>
        </pc:spChg>
      </pc:sldChg>
      <pc:sldChg chg="modNotes">
        <pc:chgData name="Alberino, Cristi" userId="672981b7-3579-4467-a4f8-07fed1688a5f" providerId="ADAL" clId="{A4F138EF-5C35-447A-BB81-5A2D63702849}" dt="2026-01-22T16:17:38.111" v="233" actId="255"/>
        <pc:sldMkLst>
          <pc:docMk/>
          <pc:sldMk cId="2048931552" sldId="1874"/>
        </pc:sldMkLst>
      </pc:sldChg>
      <pc:sldChg chg="modNotes">
        <pc:chgData name="Alberino, Cristi" userId="672981b7-3579-4467-a4f8-07fed1688a5f" providerId="ADAL" clId="{A4F138EF-5C35-447A-BB81-5A2D63702849}" dt="2026-01-22T16:20:22.920" v="258" actId="255"/>
        <pc:sldMkLst>
          <pc:docMk/>
          <pc:sldMk cId="1079567341" sldId="1875"/>
        </pc:sldMkLst>
      </pc:sldChg>
      <pc:sldChg chg="modSp mod">
        <pc:chgData name="Alberino, Cristi" userId="672981b7-3579-4467-a4f8-07fed1688a5f" providerId="ADAL" clId="{A4F138EF-5C35-447A-BB81-5A2D63702849}" dt="2026-01-22T16:39:01.678" v="496" actId="1076"/>
        <pc:sldMkLst>
          <pc:docMk/>
          <pc:sldMk cId="2952631430" sldId="1878"/>
        </pc:sldMkLst>
        <pc:spChg chg="mod">
          <ac:chgData name="Alberino, Cristi" userId="672981b7-3579-4467-a4f8-07fed1688a5f" providerId="ADAL" clId="{A4F138EF-5C35-447A-BB81-5A2D63702849}" dt="2026-01-22T14:43:05.846" v="38" actId="14100"/>
          <ac:spMkLst>
            <pc:docMk/>
            <pc:sldMk cId="2952631430" sldId="1878"/>
            <ac:spMk id="2" creationId="{349DF33D-DD9A-E92A-F919-A6AD4628DDF9}"/>
          </ac:spMkLst>
        </pc:spChg>
        <pc:spChg chg="mod">
          <ac:chgData name="Alberino, Cristi" userId="672981b7-3579-4467-a4f8-07fed1688a5f" providerId="ADAL" clId="{A4F138EF-5C35-447A-BB81-5A2D63702849}" dt="2026-01-22T16:39:01.678" v="496" actId="1076"/>
          <ac:spMkLst>
            <pc:docMk/>
            <pc:sldMk cId="2952631430" sldId="1878"/>
            <ac:spMk id="3" creationId="{41479ABB-3027-D06F-9356-121B9488486E}"/>
          </ac:spMkLst>
        </pc:spChg>
      </pc:sldChg>
      <pc:sldChg chg="modSp mod modNotes">
        <pc:chgData name="Alberino, Cristi" userId="672981b7-3579-4467-a4f8-07fed1688a5f" providerId="ADAL" clId="{A4F138EF-5C35-447A-BB81-5A2D63702849}" dt="2026-01-22T16:20:03.803" v="254" actId="255"/>
        <pc:sldMkLst>
          <pc:docMk/>
          <pc:sldMk cId="3616511839" sldId="1879"/>
        </pc:sldMkLst>
        <pc:spChg chg="mod">
          <ac:chgData name="Alberino, Cristi" userId="672981b7-3579-4467-a4f8-07fed1688a5f" providerId="ADAL" clId="{A4F138EF-5C35-447A-BB81-5A2D63702849}" dt="2026-01-22T14:42:07.786" v="34" actId="14100"/>
          <ac:spMkLst>
            <pc:docMk/>
            <pc:sldMk cId="3616511839" sldId="1879"/>
            <ac:spMk id="4" creationId="{50A33E74-3CAD-CFD5-E26D-6BB2844CC82B}"/>
          </ac:spMkLst>
        </pc:spChg>
        <pc:picChg chg="mod">
          <ac:chgData name="Alberino, Cristi" userId="672981b7-3579-4467-a4f8-07fed1688a5f" providerId="ADAL" clId="{A4F138EF-5C35-447A-BB81-5A2D63702849}" dt="2026-01-22T14:42:05.609" v="33" actId="1076"/>
          <ac:picMkLst>
            <pc:docMk/>
            <pc:sldMk cId="3616511839" sldId="1879"/>
            <ac:picMk id="15" creationId="{3F95D565-0206-0BFA-6BA5-1C474753F10E}"/>
          </ac:picMkLst>
        </pc:picChg>
      </pc:sldChg>
      <pc:sldChg chg="modNotes">
        <pc:chgData name="Alberino, Cristi" userId="672981b7-3579-4467-a4f8-07fed1688a5f" providerId="ADAL" clId="{A4F138EF-5C35-447A-BB81-5A2D63702849}" dt="2026-01-22T16:21:59.302" v="274" actId="255"/>
        <pc:sldMkLst>
          <pc:docMk/>
          <pc:sldMk cId="3879315326" sldId="1880"/>
        </pc:sldMkLst>
      </pc:sldChg>
      <pc:sldChg chg="modNotes">
        <pc:chgData name="Alberino, Cristi" userId="672981b7-3579-4467-a4f8-07fed1688a5f" providerId="ADAL" clId="{A4F138EF-5C35-447A-BB81-5A2D63702849}" dt="2026-01-22T16:22:11.187" v="278" actId="255"/>
        <pc:sldMkLst>
          <pc:docMk/>
          <pc:sldMk cId="3313658985" sldId="1881"/>
        </pc:sldMkLst>
      </pc:sldChg>
      <pc:sldChg chg="modNotes">
        <pc:chgData name="Alberino, Cristi" userId="672981b7-3579-4467-a4f8-07fed1688a5f" providerId="ADAL" clId="{A4F138EF-5C35-447A-BB81-5A2D63702849}" dt="2026-01-22T16:23:03.817" v="294" actId="255"/>
        <pc:sldMkLst>
          <pc:docMk/>
          <pc:sldMk cId="3079393167" sldId="1883"/>
        </pc:sldMkLst>
      </pc:sldChg>
      <pc:sldChg chg="modNotes">
        <pc:chgData name="Alberino, Cristi" userId="672981b7-3579-4467-a4f8-07fed1688a5f" providerId="ADAL" clId="{A4F138EF-5C35-447A-BB81-5A2D63702849}" dt="2026-01-22T16:21:06.270" v="262" actId="255"/>
        <pc:sldMkLst>
          <pc:docMk/>
          <pc:sldMk cId="1629662108" sldId="1890"/>
        </pc:sldMkLst>
      </pc:sldChg>
      <pc:sldChg chg="modNotes">
        <pc:chgData name="Alberino, Cristi" userId="672981b7-3579-4467-a4f8-07fed1688a5f" providerId="ADAL" clId="{A4F138EF-5C35-447A-BB81-5A2D63702849}" dt="2026-01-22T16:21:26.575" v="268" actId="255"/>
        <pc:sldMkLst>
          <pc:docMk/>
          <pc:sldMk cId="2942794564" sldId="1891"/>
        </pc:sldMkLst>
      </pc:sldChg>
      <pc:sldChg chg="modNotes">
        <pc:chgData name="Alberino, Cristi" userId="672981b7-3579-4467-a4f8-07fed1688a5f" providerId="ADAL" clId="{A4F138EF-5C35-447A-BB81-5A2D63702849}" dt="2026-01-22T16:21:21.283" v="266" actId="255"/>
        <pc:sldMkLst>
          <pc:docMk/>
          <pc:sldMk cId="3427484115" sldId="1892"/>
        </pc:sldMkLst>
      </pc:sldChg>
      <pc:sldChg chg="modNotes">
        <pc:chgData name="Alberino, Cristi" userId="672981b7-3579-4467-a4f8-07fed1688a5f" providerId="ADAL" clId="{A4F138EF-5C35-447A-BB81-5A2D63702849}" dt="2026-01-22T16:21:16.250" v="264" actId="255"/>
        <pc:sldMkLst>
          <pc:docMk/>
          <pc:sldMk cId="1789568121" sldId="1894"/>
        </pc:sldMkLst>
      </pc:sldChg>
      <pc:sldChg chg="modSp mod modNotes">
        <pc:chgData name="Alberino, Cristi" userId="672981b7-3579-4467-a4f8-07fed1688a5f" providerId="ADAL" clId="{A4F138EF-5C35-447A-BB81-5A2D63702849}" dt="2026-01-22T16:40:38.405" v="506"/>
        <pc:sldMkLst>
          <pc:docMk/>
          <pc:sldMk cId="2880915052" sldId="1897"/>
        </pc:sldMkLst>
        <pc:spChg chg="mod ord">
          <ac:chgData name="Alberino, Cristi" userId="672981b7-3579-4467-a4f8-07fed1688a5f" providerId="ADAL" clId="{A4F138EF-5C35-447A-BB81-5A2D63702849}" dt="2026-01-22T16:40:38.405" v="506"/>
          <ac:spMkLst>
            <pc:docMk/>
            <pc:sldMk cId="2880915052" sldId="1897"/>
            <ac:spMk id="3" creationId="{C6CD0814-4FE7-E5A1-223C-19EA1BCECAA1}"/>
          </ac:spMkLst>
        </pc:spChg>
        <pc:spChg chg="mod">
          <ac:chgData name="Alberino, Cristi" userId="672981b7-3579-4467-a4f8-07fed1688a5f" providerId="ADAL" clId="{A4F138EF-5C35-447A-BB81-5A2D63702849}" dt="2026-01-22T16:05:35.318" v="119" actId="12788"/>
          <ac:spMkLst>
            <pc:docMk/>
            <pc:sldMk cId="2880915052" sldId="1897"/>
            <ac:spMk id="4" creationId="{179AD722-3EF1-03A2-D4BE-BF43F916CC6A}"/>
          </ac:spMkLst>
        </pc:spChg>
      </pc:sldChg>
      <pc:sldChg chg="modSp mod modNotes">
        <pc:chgData name="Alberino, Cristi" userId="672981b7-3579-4467-a4f8-07fed1688a5f" providerId="ADAL" clId="{A4F138EF-5C35-447A-BB81-5A2D63702849}" dt="2026-01-22T16:41:09.323" v="509" actId="13244"/>
        <pc:sldMkLst>
          <pc:docMk/>
          <pc:sldMk cId="2752990984" sldId="1898"/>
        </pc:sldMkLst>
        <pc:spChg chg="ord">
          <ac:chgData name="Alberino, Cristi" userId="672981b7-3579-4467-a4f8-07fed1688a5f" providerId="ADAL" clId="{A4F138EF-5C35-447A-BB81-5A2D63702849}" dt="2026-01-22T16:41:09.323" v="509" actId="13244"/>
          <ac:spMkLst>
            <pc:docMk/>
            <pc:sldMk cId="2752990984" sldId="1898"/>
            <ac:spMk id="3" creationId="{DD6A6B3D-2081-8322-0078-636EA0B26885}"/>
          </ac:spMkLst>
        </pc:spChg>
        <pc:spChg chg="mod">
          <ac:chgData name="Alberino, Cristi" userId="672981b7-3579-4467-a4f8-07fed1688a5f" providerId="ADAL" clId="{A4F138EF-5C35-447A-BB81-5A2D63702849}" dt="2026-01-22T16:06:34.349" v="142" actId="12788"/>
          <ac:spMkLst>
            <pc:docMk/>
            <pc:sldMk cId="2752990984" sldId="1898"/>
            <ac:spMk id="4" creationId="{63742371-6BDE-5862-0CBA-DCD595D84D7E}"/>
          </ac:spMkLst>
        </pc:spChg>
      </pc:sldChg>
      <pc:sldChg chg="modSp mod modNotes">
        <pc:chgData name="Alberino, Cristi" userId="672981b7-3579-4467-a4f8-07fed1688a5f" providerId="ADAL" clId="{A4F138EF-5C35-447A-BB81-5A2D63702849}" dt="2026-01-22T16:40:53.808" v="508" actId="13244"/>
        <pc:sldMkLst>
          <pc:docMk/>
          <pc:sldMk cId="426653915" sldId="1899"/>
        </pc:sldMkLst>
        <pc:spChg chg="mod ord">
          <ac:chgData name="Alberino, Cristi" userId="672981b7-3579-4467-a4f8-07fed1688a5f" providerId="ADAL" clId="{A4F138EF-5C35-447A-BB81-5A2D63702849}" dt="2026-01-22T16:40:53.808" v="508" actId="13244"/>
          <ac:spMkLst>
            <pc:docMk/>
            <pc:sldMk cId="426653915" sldId="1899"/>
            <ac:spMk id="3" creationId="{D0821FB7-26CF-738A-9170-A961B8AA90BF}"/>
          </ac:spMkLst>
        </pc:spChg>
        <pc:spChg chg="mod">
          <ac:chgData name="Alberino, Cristi" userId="672981b7-3579-4467-a4f8-07fed1688a5f" providerId="ADAL" clId="{A4F138EF-5C35-447A-BB81-5A2D63702849}" dt="2026-01-22T16:06:00.538" v="134" actId="1076"/>
          <ac:spMkLst>
            <pc:docMk/>
            <pc:sldMk cId="426653915" sldId="1899"/>
            <ac:spMk id="4" creationId="{DCB6A023-0525-3DB5-84BA-E44CA159367C}"/>
          </ac:spMkLst>
        </pc:spChg>
      </pc:sldChg>
      <pc:sldChg chg="modSp mod">
        <pc:chgData name="Alberino, Cristi" userId="672981b7-3579-4467-a4f8-07fed1688a5f" providerId="ADAL" clId="{A4F138EF-5C35-447A-BB81-5A2D63702849}" dt="2026-01-22T16:34:08.167" v="422" actId="12788"/>
        <pc:sldMkLst>
          <pc:docMk/>
          <pc:sldMk cId="1342949615" sldId="1901"/>
        </pc:sldMkLst>
        <pc:spChg chg="mod">
          <ac:chgData name="Alberino, Cristi" userId="672981b7-3579-4467-a4f8-07fed1688a5f" providerId="ADAL" clId="{A4F138EF-5C35-447A-BB81-5A2D63702849}" dt="2026-01-22T16:34:03.687" v="421" actId="12788"/>
          <ac:spMkLst>
            <pc:docMk/>
            <pc:sldMk cId="1342949615" sldId="1901"/>
            <ac:spMk id="3" creationId="{D501A820-BDB8-03F1-7A21-A74A90D92F8C}"/>
          </ac:spMkLst>
        </pc:spChg>
        <pc:picChg chg="mod">
          <ac:chgData name="Alberino, Cristi" userId="672981b7-3579-4467-a4f8-07fed1688a5f" providerId="ADAL" clId="{A4F138EF-5C35-447A-BB81-5A2D63702849}" dt="2026-01-22T16:34:08.167" v="422" actId="12788"/>
          <ac:picMkLst>
            <pc:docMk/>
            <pc:sldMk cId="1342949615" sldId="1901"/>
            <ac:picMk id="4" creationId="{ED5EFDF7-9153-6A6C-8EC7-8B5092732150}"/>
          </ac:picMkLst>
        </pc:picChg>
      </pc:sldChg>
      <pc:sldChg chg="modSp mod">
        <pc:chgData name="Alberino, Cristi" userId="672981b7-3579-4467-a4f8-07fed1688a5f" providerId="ADAL" clId="{A4F138EF-5C35-447A-BB81-5A2D63702849}" dt="2026-01-22T16:32:54.773" v="400" actId="12788"/>
        <pc:sldMkLst>
          <pc:docMk/>
          <pc:sldMk cId="2366423718" sldId="1902"/>
        </pc:sldMkLst>
        <pc:spChg chg="mod">
          <ac:chgData name="Alberino, Cristi" userId="672981b7-3579-4467-a4f8-07fed1688a5f" providerId="ADAL" clId="{A4F138EF-5C35-447A-BB81-5A2D63702849}" dt="2026-01-22T16:32:54.773" v="400" actId="12788"/>
          <ac:spMkLst>
            <pc:docMk/>
            <pc:sldMk cId="2366423718" sldId="1902"/>
            <ac:spMk id="6" creationId="{CCB7367C-D6F8-78E6-305E-B5006D89BADD}"/>
          </ac:spMkLst>
        </pc:spChg>
      </pc:sldChg>
      <pc:sldChg chg="modSp mod">
        <pc:chgData name="Alberino, Cristi" userId="672981b7-3579-4467-a4f8-07fed1688a5f" providerId="ADAL" clId="{A4F138EF-5C35-447A-BB81-5A2D63702849}" dt="2026-01-22T16:34:11.867" v="423" actId="12788"/>
        <pc:sldMkLst>
          <pc:docMk/>
          <pc:sldMk cId="3905264179" sldId="1903"/>
        </pc:sldMkLst>
        <pc:spChg chg="mod">
          <ac:chgData name="Alberino, Cristi" userId="672981b7-3579-4467-a4f8-07fed1688a5f" providerId="ADAL" clId="{A4F138EF-5C35-447A-BB81-5A2D63702849}" dt="2026-01-22T14:40:50.243" v="27" actId="20577"/>
          <ac:spMkLst>
            <pc:docMk/>
            <pc:sldMk cId="3905264179" sldId="1903"/>
            <ac:spMk id="3" creationId="{38928779-60E9-4B96-0924-6B357D78400C}"/>
          </ac:spMkLst>
        </pc:spChg>
        <pc:picChg chg="mod">
          <ac:chgData name="Alberino, Cristi" userId="672981b7-3579-4467-a4f8-07fed1688a5f" providerId="ADAL" clId="{A4F138EF-5C35-447A-BB81-5A2D63702849}" dt="2026-01-22T16:34:11.867" v="423" actId="12788"/>
          <ac:picMkLst>
            <pc:docMk/>
            <pc:sldMk cId="3905264179" sldId="1903"/>
            <ac:picMk id="2" creationId="{48EF164A-8A2C-DAC3-2109-8AC035B0854E}"/>
          </ac:picMkLst>
        </pc:picChg>
      </pc:sldChg>
      <pc:sldChg chg="modSp mod">
        <pc:chgData name="Alberino, Cristi" userId="672981b7-3579-4467-a4f8-07fed1688a5f" providerId="ADAL" clId="{A4F138EF-5C35-447A-BB81-5A2D63702849}" dt="2026-01-22T16:33:49.533" v="413" actId="12788"/>
        <pc:sldMkLst>
          <pc:docMk/>
          <pc:sldMk cId="381693887" sldId="1905"/>
        </pc:sldMkLst>
        <pc:spChg chg="mod">
          <ac:chgData name="Alberino, Cristi" userId="672981b7-3579-4467-a4f8-07fed1688a5f" providerId="ADAL" clId="{A4F138EF-5C35-447A-BB81-5A2D63702849}" dt="2026-01-22T14:40:15.968" v="21" actId="403"/>
          <ac:spMkLst>
            <pc:docMk/>
            <pc:sldMk cId="381693887" sldId="1905"/>
            <ac:spMk id="7" creationId="{30C1BA59-75FD-CD37-FFA7-C585D630AAFA}"/>
          </ac:spMkLst>
        </pc:spChg>
        <pc:picChg chg="mod">
          <ac:chgData name="Alberino, Cristi" userId="672981b7-3579-4467-a4f8-07fed1688a5f" providerId="ADAL" clId="{A4F138EF-5C35-447A-BB81-5A2D63702849}" dt="2026-01-22T16:33:49.533" v="413" actId="12788"/>
          <ac:picMkLst>
            <pc:docMk/>
            <pc:sldMk cId="381693887" sldId="1905"/>
            <ac:picMk id="4" creationId="{D6FF2E8C-CF61-0A2E-DD0D-0DB1CEE75392}"/>
          </ac:picMkLst>
        </pc:picChg>
      </pc:sldChg>
      <pc:sldChg chg="modSp mod modNotes">
        <pc:chgData name="Alberino, Cristi" userId="672981b7-3579-4467-a4f8-07fed1688a5f" providerId="ADAL" clId="{A4F138EF-5C35-447A-BB81-5A2D63702849}" dt="2026-01-22T16:40:47.542" v="507" actId="13244"/>
        <pc:sldMkLst>
          <pc:docMk/>
          <pc:sldMk cId="2101459620" sldId="1907"/>
        </pc:sldMkLst>
        <pc:spChg chg="mod ord">
          <ac:chgData name="Alberino, Cristi" userId="672981b7-3579-4467-a4f8-07fed1688a5f" providerId="ADAL" clId="{A4F138EF-5C35-447A-BB81-5A2D63702849}" dt="2026-01-22T16:40:47.542" v="507" actId="13244"/>
          <ac:spMkLst>
            <pc:docMk/>
            <pc:sldMk cId="2101459620" sldId="1907"/>
            <ac:spMk id="3" creationId="{34C35AE0-FC46-C3B0-93ED-4CD9E431B3EE}"/>
          </ac:spMkLst>
        </pc:spChg>
        <pc:spChg chg="mod">
          <ac:chgData name="Alberino, Cristi" userId="672981b7-3579-4467-a4f8-07fed1688a5f" providerId="ADAL" clId="{A4F138EF-5C35-447A-BB81-5A2D63702849}" dt="2026-01-22T16:05:39.515" v="120" actId="20577"/>
          <ac:spMkLst>
            <pc:docMk/>
            <pc:sldMk cId="2101459620" sldId="1907"/>
            <ac:spMk id="4" creationId="{B75D6A5E-B07B-9F21-3F29-2168B11ECE5E}"/>
          </ac:spMkLst>
        </pc:spChg>
      </pc:sldChg>
    </pc:docChg>
  </pc:docChgLst>
  <pc:docChgLst>
    <pc:chgData name="Ducharme, Deirdre" userId="9b1f5df4-d39a-4c88-94a8-b8c4a25e4853" providerId="ADAL" clId="{4EB9BD20-CC7F-4075-B456-20AC9995841A}"/>
    <pc:docChg chg="modSld">
      <pc:chgData name="Ducharme, Deirdre" userId="9b1f5df4-d39a-4c88-94a8-b8c4a25e4853" providerId="ADAL" clId="{4EB9BD20-CC7F-4075-B456-20AC9995841A}" dt="2026-01-22T17:19:18.105" v="104" actId="6549"/>
      <pc:docMkLst>
        <pc:docMk/>
      </pc:docMkLst>
      <pc:sldChg chg="modNotesTx">
        <pc:chgData name="Ducharme, Deirdre" userId="9b1f5df4-d39a-4c88-94a8-b8c4a25e4853" providerId="ADAL" clId="{4EB9BD20-CC7F-4075-B456-20AC9995841A}" dt="2026-01-22T17:19:18.105" v="104" actId="6549"/>
        <pc:sldMkLst>
          <pc:docMk/>
          <pc:sldMk cId="3499173634" sldId="1642"/>
        </pc:sldMkLst>
      </pc:sldChg>
      <pc:sldChg chg="modNotesTx">
        <pc:chgData name="Ducharme, Deirdre" userId="9b1f5df4-d39a-4c88-94a8-b8c4a25e4853" providerId="ADAL" clId="{4EB9BD20-CC7F-4075-B456-20AC9995841A}" dt="2026-01-22T17:11:51.826" v="23" actId="20577"/>
        <pc:sldMkLst>
          <pc:docMk/>
          <pc:sldMk cId="2959976013" sldId="1872"/>
        </pc:sldMkLst>
      </pc:sldChg>
      <pc:sldChg chg="modNotesTx">
        <pc:chgData name="Ducharme, Deirdre" userId="9b1f5df4-d39a-4c88-94a8-b8c4a25e4853" providerId="ADAL" clId="{4EB9BD20-CC7F-4075-B456-20AC9995841A}" dt="2026-01-22T17:13:50.093" v="60" actId="20577"/>
        <pc:sldMkLst>
          <pc:docMk/>
          <pc:sldMk cId="3616511839" sldId="1879"/>
        </pc:sldMkLst>
      </pc:sldChg>
    </pc:docChg>
  </pc:docChgLst>
  <pc:docChgLst>
    <pc:chgData name="Johnson, Kimberly" userId="3a482607-d525-496c-b773-f13397f688cf" providerId="ADAL" clId="{77CB7003-E53A-4810-B92E-208F0F4B3AEB}"/>
    <pc:docChg chg="custSel modSld">
      <pc:chgData name="Johnson, Kimberly" userId="3a482607-d525-496c-b773-f13397f688cf" providerId="ADAL" clId="{77CB7003-E53A-4810-B92E-208F0F4B3AEB}" dt="2026-01-22T13:56:42.717" v="12" actId="1076"/>
      <pc:docMkLst>
        <pc:docMk/>
      </pc:docMkLst>
      <pc:sldChg chg="addSp delSp modSp mod modClrScheme chgLayout">
        <pc:chgData name="Johnson, Kimberly" userId="3a482607-d525-496c-b773-f13397f688cf" providerId="ADAL" clId="{77CB7003-E53A-4810-B92E-208F0F4B3AEB}" dt="2026-01-13T15:04:21.622" v="12" actId="1076"/>
        <pc:sldMkLst>
          <pc:docMk/>
          <pc:sldMk cId="2007065350" sldId="261"/>
        </pc:sldMkLst>
        <pc:spChg chg="mod">
          <ac:chgData name="Johnson, Kimberly" userId="3a482607-d525-496c-b773-f13397f688cf" providerId="ADAL" clId="{77CB7003-E53A-4810-B92E-208F0F4B3AEB}" dt="2026-01-13T15:04:21.622" v="12" actId="1076"/>
          <ac:spMkLst>
            <pc:docMk/>
            <pc:sldMk cId="2007065350" sldId="261"/>
            <ac:spMk id="3" creationId="{38BAF196-69F0-246F-1E1D-E1584BB38885}"/>
          </ac:spMkLst>
        </pc:spChg>
        <pc:spChg chg="mod">
          <ac:chgData name="Johnson, Kimberly" userId="3a482607-d525-496c-b773-f13397f688cf" providerId="ADAL" clId="{77CB7003-E53A-4810-B92E-208F0F4B3AEB}" dt="2026-01-13T15:03:32.048" v="6" actId="1076"/>
          <ac:spMkLst>
            <pc:docMk/>
            <pc:sldMk cId="2007065350" sldId="261"/>
            <ac:spMk id="4" creationId="{A385F76F-70B7-47F4-89C2-9B0412F895C1}"/>
          </ac:spMkLst>
        </pc:spChg>
        <pc:spChg chg="mod ord">
          <ac:chgData name="Johnson, Kimberly" userId="3a482607-d525-496c-b773-f13397f688cf" providerId="ADAL" clId="{77CB7003-E53A-4810-B92E-208F0F4B3AEB}" dt="2026-01-13T15:03:25.722" v="5" actId="700"/>
          <ac:spMkLst>
            <pc:docMk/>
            <pc:sldMk cId="2007065350" sldId="261"/>
            <ac:spMk id="8" creationId="{528CBB43-2401-B616-ABBB-EC50993C61A3}"/>
          </ac:spMkLst>
        </pc:spChg>
      </pc:sldChg>
      <pc:sldChg chg="modSp mod modNotesTx">
        <pc:chgData name="Johnson, Kimberly" userId="3a482607-d525-496c-b773-f13397f688cf" providerId="ADAL" clId="{77CB7003-E53A-4810-B92E-208F0F4B3AEB}" dt="2026-01-13T14:56:42.429" v="4" actId="6549"/>
        <pc:sldMkLst>
          <pc:docMk/>
          <pc:sldMk cId="3484266989" sldId="1582"/>
        </pc:sldMkLst>
        <pc:spChg chg="mod">
          <ac:chgData name="Johnson, Kimberly" userId="3a482607-d525-496c-b773-f13397f688cf" providerId="ADAL" clId="{77CB7003-E53A-4810-B92E-208F0F4B3AEB}" dt="2026-01-13T14:54:27.949" v="2" actId="255"/>
          <ac:spMkLst>
            <pc:docMk/>
            <pc:sldMk cId="3484266989" sldId="1582"/>
            <ac:spMk id="8" creationId="{64D6997A-F81D-596A-D7DD-FB5A12445F57}"/>
          </ac:spMkLst>
        </pc:spChg>
      </pc:sldChg>
      <pc:sldChg chg="modSp mod">
        <pc:chgData name="Johnson, Kimberly" userId="3a482607-d525-496c-b773-f13397f688cf" providerId="ADAL" clId="{77CB7003-E53A-4810-B92E-208F0F4B3AEB}" dt="2026-01-13T14:53:12.185" v="1" actId="20577"/>
        <pc:sldMkLst>
          <pc:docMk/>
          <pc:sldMk cId="233376815" sldId="1684"/>
        </pc:sldMkLst>
        <pc:spChg chg="mod">
          <ac:chgData name="Johnson, Kimberly" userId="3a482607-d525-496c-b773-f13397f688cf" providerId="ADAL" clId="{77CB7003-E53A-4810-B92E-208F0F4B3AEB}" dt="2026-01-13T14:53:12.185" v="1" actId="20577"/>
          <ac:spMkLst>
            <pc:docMk/>
            <pc:sldMk cId="233376815" sldId="1684"/>
            <ac:spMk id="4" creationId="{D726BA82-0758-0D33-CEC9-365D46DE2275}"/>
          </ac:spMkLst>
        </pc:spChg>
      </pc:sldChg>
    </pc:docChg>
  </pc:docChgLst>
  <pc:docChgLst>
    <pc:chgData name="Krisst, Abe" userId="38295860-adcb-4891-8b7c-950c0ba9306b" providerId="ADAL" clId="{0925BBDF-1625-4020-8B02-5A7B96CD3FA4}"/>
    <pc:docChg chg="undo custSel addSld delSld modSld">
      <pc:chgData name="Krisst, Abe" userId="38295860-adcb-4891-8b7c-950c0ba9306b" providerId="ADAL" clId="{0925BBDF-1625-4020-8B02-5A7B96CD3FA4}" dt="2026-01-27T20:13:46.741" v="11" actId="20577"/>
      <pc:docMkLst>
        <pc:docMk/>
      </pc:docMkLst>
      <pc:sldChg chg="modNotesTx">
        <pc:chgData name="Krisst, Abe" userId="38295860-adcb-4891-8b7c-950c0ba9306b" providerId="ADAL" clId="{0925BBDF-1625-4020-8B02-5A7B96CD3FA4}" dt="2026-01-27T20:12:15.320" v="6" actId="20577"/>
        <pc:sldMkLst>
          <pc:docMk/>
          <pc:sldMk cId="2033535378" sldId="1581"/>
        </pc:sldMkLst>
      </pc:sldChg>
      <pc:sldChg chg="modNotesTx">
        <pc:chgData name="Krisst, Abe" userId="38295860-adcb-4891-8b7c-950c0ba9306b" providerId="ADAL" clId="{0925BBDF-1625-4020-8B02-5A7B96CD3FA4}" dt="2026-01-27T20:13:46.741" v="11" actId="20577"/>
        <pc:sldMkLst>
          <pc:docMk/>
          <pc:sldMk cId="888892269" sldId="1588"/>
        </pc:sldMkLst>
      </pc:sldChg>
      <pc:sldChg chg="modNotesTx">
        <pc:chgData name="Krisst, Abe" userId="38295860-adcb-4891-8b7c-950c0ba9306b" providerId="ADAL" clId="{0925BBDF-1625-4020-8B02-5A7B96CD3FA4}" dt="2026-01-27T20:12:59.650" v="7" actId="20577"/>
        <pc:sldMkLst>
          <pc:docMk/>
          <pc:sldMk cId="2880915052" sldId="1897"/>
        </pc:sldMkLst>
      </pc:sldChg>
      <pc:sldChg chg="modNotesTx">
        <pc:chgData name="Krisst, Abe" userId="38295860-adcb-4891-8b7c-950c0ba9306b" providerId="ADAL" clId="{0925BBDF-1625-4020-8B02-5A7B96CD3FA4}" dt="2026-01-27T20:13:09.555" v="10" actId="20577"/>
        <pc:sldMkLst>
          <pc:docMk/>
          <pc:sldMk cId="2752990984" sldId="1898"/>
        </pc:sldMkLst>
      </pc:sldChg>
      <pc:sldChg chg="modNotesTx">
        <pc:chgData name="Krisst, Abe" userId="38295860-adcb-4891-8b7c-950c0ba9306b" providerId="ADAL" clId="{0925BBDF-1625-4020-8B02-5A7B96CD3FA4}" dt="2026-01-27T20:13:06.354" v="9" actId="20577"/>
        <pc:sldMkLst>
          <pc:docMk/>
          <pc:sldMk cId="426653915" sldId="1899"/>
        </pc:sldMkLst>
      </pc:sldChg>
      <pc:sldChg chg="modNotesTx">
        <pc:chgData name="Krisst, Abe" userId="38295860-adcb-4891-8b7c-950c0ba9306b" providerId="ADAL" clId="{0925BBDF-1625-4020-8B02-5A7B96CD3FA4}" dt="2026-01-27T20:13:03.079" v="8" actId="20577"/>
        <pc:sldMkLst>
          <pc:docMk/>
          <pc:sldMk cId="2101459620" sldId="1907"/>
        </pc:sldMkLst>
      </pc:sldChg>
    </pc:docChg>
  </pc:docChgLst>
  <pc:docChgLst>
    <pc:chgData name="Seifert, Katherine" userId="8d3f7f7e-a9e0-4d01-be36-79db4dde40a5" providerId="ADAL" clId="{58D53F2F-770D-413C-9AC5-F1F466145DA5}"/>
    <pc:docChg chg="modSld">
      <pc:chgData name="Seifert, Katherine" userId="8d3f7f7e-a9e0-4d01-be36-79db4dde40a5" providerId="ADAL" clId="{58D53F2F-770D-413C-9AC5-F1F466145DA5}" dt="2026-01-23T14:04:43.754" v="11" actId="20577"/>
      <pc:docMkLst>
        <pc:docMk/>
      </pc:docMkLst>
      <pc:sldChg chg="modNotesTx">
        <pc:chgData name="Seifert, Katherine" userId="8d3f7f7e-a9e0-4d01-be36-79db4dde40a5" providerId="ADAL" clId="{58D53F2F-770D-413C-9AC5-F1F466145DA5}" dt="2026-01-23T14:04:43.754" v="11" actId="20577"/>
        <pc:sldMkLst>
          <pc:docMk/>
          <pc:sldMk cId="1154689530" sldId="1567"/>
        </pc:sldMkLst>
      </pc:sldChg>
      <pc:sldChg chg="modNotesTx">
        <pc:chgData name="Seifert, Katherine" userId="8d3f7f7e-a9e0-4d01-be36-79db4dde40a5" providerId="ADAL" clId="{58D53F2F-770D-413C-9AC5-F1F466145DA5}" dt="2026-01-23T14:02:53.606" v="0" actId="20577"/>
        <pc:sldMkLst>
          <pc:docMk/>
          <pc:sldMk cId="3224233005" sldId="1698"/>
        </pc:sldMkLst>
      </pc:sldChg>
      <pc:sldChg chg="modNotesTx">
        <pc:chgData name="Seifert, Katherine" userId="8d3f7f7e-a9e0-4d01-be36-79db4dde40a5" providerId="ADAL" clId="{58D53F2F-770D-413C-9AC5-F1F466145DA5}" dt="2026-01-23T14:02:59.866" v="1" actId="6549"/>
        <pc:sldMkLst>
          <pc:docMk/>
          <pc:sldMk cId="2462513516" sldId="1700"/>
        </pc:sldMkLst>
      </pc:sldChg>
      <pc:sldChg chg="modNotesTx">
        <pc:chgData name="Seifert, Katherine" userId="8d3f7f7e-a9e0-4d01-be36-79db4dde40a5" providerId="ADAL" clId="{58D53F2F-770D-413C-9AC5-F1F466145DA5}" dt="2026-01-23T14:03:53.852" v="7" actId="20577"/>
        <pc:sldMkLst>
          <pc:docMk/>
          <pc:sldMk cId="2602283925" sldId="1702"/>
        </pc:sldMkLst>
      </pc:sldChg>
      <pc:sldChg chg="modNotesTx">
        <pc:chgData name="Seifert, Katherine" userId="8d3f7f7e-a9e0-4d01-be36-79db4dde40a5" providerId="ADAL" clId="{58D53F2F-770D-413C-9AC5-F1F466145DA5}" dt="2026-01-23T14:04:25.758" v="10" actId="6549"/>
        <pc:sldMkLst>
          <pc:docMk/>
          <pc:sldMk cId="371379119" sldId="1713"/>
        </pc:sldMkLst>
      </pc:sldChg>
      <pc:sldChg chg="modNotesTx">
        <pc:chgData name="Seifert, Katherine" userId="8d3f7f7e-a9e0-4d01-be36-79db4dde40a5" providerId="ADAL" clId="{58D53F2F-770D-413C-9AC5-F1F466145DA5}" dt="2026-01-23T14:03:47.704" v="6" actId="20577"/>
        <pc:sldMkLst>
          <pc:docMk/>
          <pc:sldMk cId="1941852686" sldId="1873"/>
        </pc:sldMkLst>
      </pc:sldChg>
      <pc:sldChg chg="modNotesTx">
        <pc:chgData name="Seifert, Katherine" userId="8d3f7f7e-a9e0-4d01-be36-79db4dde40a5" providerId="ADAL" clId="{58D53F2F-770D-413C-9AC5-F1F466145DA5}" dt="2026-01-23T14:04:03.098" v="8" actId="6549"/>
        <pc:sldMkLst>
          <pc:docMk/>
          <pc:sldMk cId="3879315326" sldId="1880"/>
        </pc:sldMkLst>
      </pc:sldChg>
      <pc:sldChg chg="modNotesTx">
        <pc:chgData name="Seifert, Katherine" userId="8d3f7f7e-a9e0-4d01-be36-79db4dde40a5" providerId="ADAL" clId="{58D53F2F-770D-413C-9AC5-F1F466145DA5}" dt="2026-01-23T14:03:14.308" v="2" actId="20577"/>
        <pc:sldMkLst>
          <pc:docMk/>
          <pc:sldMk cId="2542948980" sldId="1882"/>
        </pc:sldMkLst>
      </pc:sldChg>
      <pc:sldChg chg="modNotesTx">
        <pc:chgData name="Seifert, Katherine" userId="8d3f7f7e-a9e0-4d01-be36-79db4dde40a5" providerId="ADAL" clId="{58D53F2F-770D-413C-9AC5-F1F466145DA5}" dt="2026-01-23T14:03:26.906" v="4" actId="6549"/>
        <pc:sldMkLst>
          <pc:docMk/>
          <pc:sldMk cId="3079393167" sldId="1883"/>
        </pc:sldMkLst>
      </pc:sldChg>
      <pc:sldChg chg="modNotesTx">
        <pc:chgData name="Seifert, Katherine" userId="8d3f7f7e-a9e0-4d01-be36-79db4dde40a5" providerId="ADAL" clId="{58D53F2F-770D-413C-9AC5-F1F466145DA5}" dt="2026-01-23T14:03:21.499" v="3" actId="20577"/>
        <pc:sldMkLst>
          <pc:docMk/>
          <pc:sldMk cId="534756016" sldId="1884"/>
        </pc:sldMkLst>
      </pc:sldChg>
      <pc:sldChg chg="modNotesTx">
        <pc:chgData name="Seifert, Katherine" userId="8d3f7f7e-a9e0-4d01-be36-79db4dde40a5" providerId="ADAL" clId="{58D53F2F-770D-413C-9AC5-F1F466145DA5}" dt="2026-01-23T14:04:13.937" v="9" actId="6549"/>
        <pc:sldMkLst>
          <pc:docMk/>
          <pc:sldMk cId="2942794564" sldId="1891"/>
        </pc:sldMkLst>
      </pc:sldChg>
      <pc:sldChg chg="modNotesTx">
        <pc:chgData name="Seifert, Katherine" userId="8d3f7f7e-a9e0-4d01-be36-79db4dde40a5" providerId="ADAL" clId="{58D53F2F-770D-413C-9AC5-F1F466145DA5}" dt="2026-01-23T14:03:40.847" v="5" actId="20577"/>
        <pc:sldMkLst>
          <pc:docMk/>
          <pc:sldMk cId="3438742390" sldId="18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965D64-7423-4D68-9E44-8535796A4248}" type="datetimeFigureOut">
              <a:rPr lang="en-US" smtClean="0"/>
              <a:t>1/27/2026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ECF9E23-3657-41AF-913F-C69B64B47684}" type="slidenum">
              <a:rPr lang="en-US" smtClean="0"/>
              <a:t>‹#›</a:t>
            </a:fld>
            <a:endParaRPr lang="en-US"/>
          </a:p>
        </p:txBody>
      </p:sp>
    </p:spTree>
    <p:extLst>
      <p:ext uri="{BB962C8B-B14F-4D97-AF65-F5344CB8AC3E}">
        <p14:creationId xmlns:p14="http://schemas.microsoft.com/office/powerpoint/2010/main" val="332513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defRPr sz="12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algn="l" defTabSz="914400" rtl="0" eaLnBrk="1" latinLnBrk="0" hangingPunct="1">
      <a:defRPr sz="12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71600" algn="l" defTabSz="914400" rtl="0" eaLnBrk="1" latinLnBrk="0" hangingPunct="1">
      <a:defRPr sz="12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28800" algn="l" defTabSz="914400" rtl="0" eaLnBrk="1" latinLnBrk="0" hangingPunct="1">
      <a:defRPr sz="12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ic.trumba.com/"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mailto:michelle.rosado@ct.gov" TargetMode="External"/><Relationship Id="rId5" Type="http://schemas.openxmlformats.org/officeDocument/2006/relationships/hyperlink" Target="https://portal.ct.gov/sde/student-assessment/sat/connecticut-sat-school-day/related-resources" TargetMode="External"/><Relationship Id="rId4" Type="http://schemas.openxmlformats.org/officeDocument/2006/relationships/hyperlink" Target="https://events.gcc.teams.microsoft.com/event/f0d2b7a4-0c05-4225-9e2e-f66b3b7adc24@118b7cfa-a3dd-48b9-b026-31ff69bb738b" TargetMode="Externa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8" Type="http://schemas.openxmlformats.org/officeDocument/2006/relationships/hyperlink" Target="https://ct.portal.cambiumast.com/resource-list/en/connecticut-alternate-assessment-system-training-resources" TargetMode="External"/><Relationship Id="rId3" Type="http://schemas.openxmlformats.org/officeDocument/2006/relationships/hyperlink" Target="https://ct.portal.cambiumast.com/resource-item/en/connecticut-alternate-assessment-system-training-overview-for-district-administrators" TargetMode="External"/><Relationship Id="rId7" Type="http://schemas.openxmlformats.org/officeDocument/2006/relationships/hyperlink" Target="https://ct.portal.cambiumast.com/resource-item/en/connecticut-alternate-assessment-system-training-course" TargetMode="External"/><Relationship Id="rId2" Type="http://schemas.openxmlformats.org/officeDocument/2006/relationships/slide" Target="../slides/slide108.xml"/><Relationship Id="rId1" Type="http://schemas.openxmlformats.org/officeDocument/2006/relationships/notesMaster" Target="../notesMasters/notesMaster1.xml"/><Relationship Id="rId6" Type="http://schemas.openxmlformats.org/officeDocument/2006/relationships/hyperlink" Target="https://ct.portal.cambiumast.com/resource-item/en/connecticut-alternate-science-ctas-assessment-test-administration-manual" TargetMode="External"/><Relationship Id="rId5" Type="http://schemas.openxmlformats.org/officeDocument/2006/relationships/hyperlink" Target="https://ct.portal.cambiumast.com/resource-item/en/ctaa-test-administration-manual-tam" TargetMode="External"/><Relationship Id="rId4" Type="http://schemas.openxmlformats.org/officeDocument/2006/relationships/hyperlink" Target="https://ct.portal.cambiumast.com/resource-item/en/connecticut-alternate-assessment-system-training-overview-for-teachers-administering-the-alternate" TargetMode="Externa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ct.portal.cambiumast.com/resource-item/en/frequently-asked-questions-and-answers-about-the-connecticut-alternate-assessment-system" TargetMode="External"/><Relationship Id="rId7" Type="http://schemas.openxmlformats.org/officeDocument/2006/relationships/hyperlink" Target="https://ct.portal.cambiumast.com/resource-item/en/comparison-of-connecticut-alternate-assessments" TargetMode="External"/><Relationship Id="rId2" Type="http://schemas.openxmlformats.org/officeDocument/2006/relationships/slide" Target="../slides/slide109.xml"/><Relationship Id="rId1" Type="http://schemas.openxmlformats.org/officeDocument/2006/relationships/notesMaster" Target="../notesMasters/notesMaster1.xml"/><Relationship Id="rId6" Type="http://schemas.openxmlformats.org/officeDocument/2006/relationships/hyperlink" Target="https://ct.portal.cambiumast.com/resource-item/en/connecticut-alternate-assessment-system-participation-guidance-for-planning-and-placement-teams" TargetMode="External"/><Relationship Id="rId5" Type="http://schemas.openxmlformats.org/officeDocument/2006/relationships/hyperlink" Target="https://ct.portal.cambiumast.com/resource-item/en/faq-about-the-connecticut-alternate-assessment-system-eligibility-form" TargetMode="External"/><Relationship Id="rId4" Type="http://schemas.openxmlformats.org/officeDocument/2006/relationships/hyperlink" Target="https://ct.portal.cambiumast.com/resource-item/en/annotated-connecticut-alternate-assessment-eligibility-form" TargetMode="External"/></Relationships>
</file>

<file path=ppt/notesSlides/_rels/notesSlide104.xml.rels><?xml version="1.0" encoding="UTF-8" standalone="yes"?>
<Relationships xmlns="http://schemas.openxmlformats.org/package/2006/relationships"><Relationship Id="rId8" Type="http://schemas.openxmlformats.org/officeDocument/2006/relationships/hyperlink" Target="https://ct.portal.cambiumast.com/resource-item/en/caaelp-accessibility-and-accommodations-manual" TargetMode="External"/><Relationship Id="rId3" Type="http://schemas.openxmlformats.org/officeDocument/2006/relationships/hyperlink" Target="https://training.elpa21.org/index_login.php" TargetMode="External"/><Relationship Id="rId7" Type="http://schemas.openxmlformats.org/officeDocument/2006/relationships/hyperlink" Target="https://ct.portal.cambiumast.com/resource-item/en/directions-for-accessing-training-for-returning-users" TargetMode="External"/><Relationship Id="rId2" Type="http://schemas.openxmlformats.org/officeDocument/2006/relationships/slide" Target="../slides/slide110.xml"/><Relationship Id="rId1" Type="http://schemas.openxmlformats.org/officeDocument/2006/relationships/notesMaster" Target="../notesMasters/notesMaster1.xml"/><Relationship Id="rId6" Type="http://schemas.openxmlformats.org/officeDocument/2006/relationships/hyperlink" Target="https://ct.portal.cambiumast.com/resource-item/en/directions-for-accessing-training-for-new-users" TargetMode="External"/><Relationship Id="rId5" Type="http://schemas.openxmlformats.org/officeDocument/2006/relationships/hyperlink" Target="https://ct.portal.cambiumast.com/announcement/en/announcement-detail-page" TargetMode="External"/><Relationship Id="rId10" Type="http://schemas.openxmlformats.org/officeDocument/2006/relationships/hyperlink" Target="https://ct.portal.cambiumast.com/resource-item/en/connecticut-alternate-assessment-system-early-stopping-rule-and-student-response-check" TargetMode="External"/><Relationship Id="rId4" Type="http://schemas.openxmlformats.org/officeDocument/2006/relationships/hyperlink" Target="https://portal.ct.gov/sde/student-assessment/main-assessment/student-assessment/training" TargetMode="External"/><Relationship Id="rId9" Type="http://schemas.openxmlformats.org/officeDocument/2006/relationships/hyperlink" Target="https://ct.portal.cambiumast.com/resource-item/en/connecticut-alternate-assessment-of-english-language-proficiency-caaelp-test"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training"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trainin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mailto:ctstudentassessment@ct.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ctstudentassessment@ct.gov"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ct.portal.cambiumast.com/resource-item/en/test-coordinator-manual-tcm"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ortal.ct.gov/sde/performance/performance-office-home-pag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listserv@list.ct.gov"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t.portal.cambiumast.com/resource-item/en/test-information-distribution-engine-tide-user-guid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ct.portal.cambiumast.com/resource-item/en/how-to-send-files-with-the-secure-file-center-brochure"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ortal.ct.gov/-/media/sde/performance/media/performance_office_photo_directory.pdf?rev=686445d68b69410bbdcbcdc672b78c9d&amp;hash=984F1CDEFF529E72A90EAD5469C1B73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t.portal.cambiumast.com/resource-item/en/test-information-distribution-engine-tide-user-guide"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ct.portal.cambiumast.com/resource-item/en/accessing-participation-reports" TargetMode="External"/><Relationship Id="rId4" Type="http://schemas.openxmlformats.org/officeDocument/2006/relationships/hyperlink" Target="https://ct.portal.cambiumast.com/resource-item/en/understanding-and-creating-roster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ct.portal.cambiumast.com/resource-item/en/user-role-permissions-for-secure-online-system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t.portal.cambiumast.com/resource-item/en/monitoring-test-progress-test-status-code-report-and-test-completion-rat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marie.musumeci@cambiumassessment.co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mailto:christine.jung@cambiumassessment.com"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753a0706.flowpaper.com/CCSSOAccessibilityManual/"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ctstudentassessment@ct.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t.portal.cambiumast.com/content/contentresources/en/CT-Assessments-Accessibility-Considerations.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smarterbalanced.org/five-built-in-test-tools-students-should-know-and-use/"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ct.portal.cambiumast.com/resource-item/en/accessibility-chart"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t.portal.cambiumast.com/resource-item/en/documenting-designated-supports-and-accommodations-in-tide"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ct.portal.cambiumast.com/resource-item/en/user-role-permissions-for-secure-online-systems" TargetMode="External"/><Relationship Id="rId5" Type="http://schemas.openxmlformats.org/officeDocument/2006/relationships/hyperlink" Target="https://ct.portal.cambiumast.com/content/contentresources/en/Accessing-TIDE-Brochure.pdf" TargetMode="External"/><Relationship Id="rId4" Type="http://schemas.openxmlformats.org/officeDocument/2006/relationships/hyperlink" Target="https://ct.portal.cambiumast.com/resource-item/en/test-information-distribution-engine-tide-user-guide"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ct.portal.cambiumast.com/resource-item/en/ct-seds-to-tide-designated-supports-and-accommodations-sync-faq"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ct.portal.cambiumast.com/resource-item/en/cross-checking-student-tide-test-settings-and-ct-sed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cthelpdesk@cambiumassessment.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t.portal.cambiumast.com/resource-item/en/embedded-and-non-embedded-designated-supports-for-english-learners"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bookshare.org/cms"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ct.portal.cambiumast.com/resource-item/en/reader-designated-supports-and-accommodations-for-sb-and-the-ngss"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ct.portal.cambiumast.com/resource-item/en/connecticut-smarter-balanced-and-ngss-assessments-reader-options-table"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ct.portal.cambiumast.com/resource-item/en/decision-guidelines-for-text-to-speech-of-the-smarter-balanced-ela-reading-passages"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ct.portal.cambiumast.com/resource-item/en/documented-evidence-for-a-read-aloud-of-the-smarter-balanced-ela-reading-passages"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ct.portal.cambiumast.com/resource-item/en/smarter-balanced-assessments-read-aloud-guidelines"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ct.portal.cambiumast.com/resource-item/en/csde-assessment-guidelines"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ct.portal.cambiumast.com/resource-item/en/process-for-requesting-special-documented-accommodations"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ctpt.tds.cambiumast.com/student"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summative-assessment---end-of-yea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ct.portal.cambiumast.com/resource-item/en/frequently-asked-questions-and-answers-about-the-connecticut-alternate-assessment-system"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ct.portal.cambiumast.com/resource-item/en/connecticut-alternate-assessment-eligibility-form" TargetMode="External"/><Relationship Id="rId4" Type="http://schemas.openxmlformats.org/officeDocument/2006/relationships/hyperlink" Target="https://ct.portal.cambiumast.com/resource-item/en/faq-about-the-connecticut-alternate-assessment-system-eligibility-form"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ct.portal.cambiumast.com/resource-item/en/annotated-connecticut-alternate-assessment-eligibility-form"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ct.portal.cambiumast.com/resource-item/en/connecticut-alternate-assessment-system-training-course"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s://training.elpa21.org/index_login.php"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ct.portal.cambiumast.com/resource-item/en/ctaa-test-administration-manual-tam"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ct.portal.cambiumast.com/resource-item/en/connecticut-alternate-assessment-system-early-stopping-rule-and-student-response-check"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58FDD-C534-C71B-01E3-0B6B9FCFB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4E573-B8DB-6942-0BC6-2128248CE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7A202-016A-AB85-E3C4-1829678F4B9D}"/>
              </a:ext>
            </a:extLst>
          </p:cNvPr>
          <p:cNvSpPr>
            <a:spLocks noGrp="1"/>
          </p:cNvSpPr>
          <p:nvPr>
            <p:ph type="body" idx="1"/>
          </p:nvPr>
        </p:nvSpPr>
        <p:spPr/>
        <p:txBody>
          <a:bodyPr/>
          <a:lstStyle/>
          <a:p>
            <a:pPr marL="0" marR="0">
              <a:lnSpc>
                <a:spcPct val="116000"/>
              </a:lnSpc>
              <a:spcBef>
                <a:spcPts val="0"/>
              </a:spcBef>
              <a:spcAft>
                <a:spcPts val="800"/>
              </a:spcAft>
            </a:pPr>
            <a:r>
              <a:rPr lang="en-US" dirty="0">
                <a:effectLst/>
                <a:latin typeface="Calibri" panose="020F0502020204030204" pitchFamily="34" charset="0"/>
                <a:ea typeface="Times New Roman" panose="02020603050405020304" pitchFamily="18" charset="0"/>
                <a:cs typeface="Arial" panose="020B0604020202020204" pitchFamily="34" charset="0"/>
              </a:rPr>
              <a:t>Welcome to the spring 2026 District Administrator Training for Statewide Assessments. Administrators are welcome to use this material when conducting local training sessions for school coordinators and teachers. PDF copies of this presentation and transcript will be available on the CSDE Sensible Assessments Training webpage.</a:t>
            </a:r>
            <a:endParaRPr lang="en-US"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D3682743-02E4-5D28-555B-9E2AA7336AA5}"/>
              </a:ext>
            </a:extLst>
          </p:cNvPr>
          <p:cNvSpPr>
            <a:spLocks noGrp="1"/>
          </p:cNvSpPr>
          <p:nvPr>
            <p:ph type="sldNum" sz="quarter" idx="5"/>
          </p:nvPr>
        </p:nvSpPr>
        <p:spPr/>
        <p:txBody>
          <a:bodyPr/>
          <a:lstStyle/>
          <a:p>
            <a:fld id="{7ED1907F-849C-8E44-AF63-27265B3C298A}" type="slidenum">
              <a:rPr lang="en-US" smtClean="0"/>
              <a:t>1</a:t>
            </a:fld>
            <a:endParaRPr lang="en-US"/>
          </a:p>
        </p:txBody>
      </p:sp>
    </p:spTree>
    <p:extLst>
      <p:ext uri="{BB962C8B-B14F-4D97-AF65-F5344CB8AC3E}">
        <p14:creationId xmlns:p14="http://schemas.microsoft.com/office/powerpoint/2010/main" val="2440079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The Connecticut SAT School Day is administered to all students in Grade 11 in Connecticut public schools. The Connecticut SAT School Day is strongly aligned to the </a:t>
            </a:r>
            <a:r>
              <a:rPr lang="en-US" sz="1200">
                <a:effectLst/>
                <a:latin typeface="Calibri" panose="020F0502020204030204" pitchFamily="34" charset="0"/>
                <a:ea typeface="Arial" panose="020B0604020202020204" pitchFamily="34" charset="0"/>
                <a:cs typeface="Arial" panose="020B0604020202020204" pitchFamily="34" charset="0"/>
              </a:rPr>
              <a:t>CC</a:t>
            </a:r>
            <a:r>
              <a:rPr lang="en-US" sz="1200" spc="5">
                <a:effectLst/>
                <a:latin typeface="Calibri" panose="020F0502020204030204" pitchFamily="34" charset="0"/>
                <a:ea typeface="Arial" panose="020B0604020202020204" pitchFamily="34" charset="0"/>
                <a:cs typeface="Arial" panose="020B0604020202020204" pitchFamily="34" charset="0"/>
              </a:rPr>
              <a:t>S</a:t>
            </a:r>
            <a:r>
              <a:rPr lang="en-US" sz="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in ELA and mathematics. Scores for the Connecticut SAT School Day can also be used for the college admissions process. </a:t>
            </a:r>
            <a:r>
              <a:rPr lang="en-US" sz="1050">
                <a:solidFill>
                  <a:srgbClr val="000000"/>
                </a:solidFill>
                <a:effectLst/>
                <a:latin typeface="Calibri" panose="020F0502020204030204" pitchFamily="34" charset="0"/>
                <a:ea typeface="Times New Roman" panose="02020603050405020304" pitchFamily="18" charset="0"/>
                <a:cs typeface="Avenir 55 Roman"/>
              </a:rPr>
              <a:t>The Connecticut SAT School Day has two sections: reading and writing, and mathematics. Note the following:</a:t>
            </a:r>
            <a:endParaRPr lang="en-US" sz="120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nSpc>
                <a:spcPct val="116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The testing window is March 2–April 30, 2026.​</a:t>
            </a:r>
            <a:endParaRPr lang="en-US" sz="120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nSpc>
                <a:spcPct val="116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Schools can choose whichever dates to test students. All students do NOT need to be tested on the same day. ​</a:t>
            </a:r>
            <a:endParaRPr lang="en-US" sz="120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nSpc>
                <a:spcPct val="116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There are two options to attend the CT SAT School Test Coordinator Training:</a:t>
            </a:r>
            <a:endParaRPr lang="en-US" sz="1200">
              <a:effectLst/>
              <a:latin typeface="Aptos" panose="020B0004020202020204" pitchFamily="34" charset="0"/>
              <a:ea typeface="Times New Roman" panose="02020603050405020304" pitchFamily="18" charset="0"/>
              <a:cs typeface="Arial" panose="020B0604020202020204" pitchFamily="34" charset="0"/>
            </a:endParaRPr>
          </a:p>
          <a:p>
            <a:pPr marL="742950" marR="0" lvl="1" indent="-285750">
              <a:lnSpc>
                <a:spcPct val="116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Times New Roman" panose="02020603050405020304" pitchFamily="18" charset="0"/>
                <a:cs typeface="Arial" panose="020B0604020202020204" pitchFamily="34" charset="0"/>
              </a:rPr>
              <a:t>In-Person Training February 3, 2026, 9:30-12:00 and 12:30-3:00. Register through the </a:t>
            </a:r>
            <a:r>
              <a:rPr lang="en-US" sz="1200" u="sng">
                <a:solidFill>
                  <a:srgbClr val="467886"/>
                </a:solidFill>
                <a:effectLst/>
                <a:latin typeface="Calibri" panose="020F0502020204030204" pitchFamily="34" charset="0"/>
                <a:ea typeface="Times New Roman" panose="02020603050405020304" pitchFamily="18" charset="0"/>
                <a:cs typeface="Arial" panose="020B0604020202020204" pitchFamily="34" charset="0"/>
                <a:hlinkClick r:id="rId3"/>
              </a:rPr>
              <a:t>Connecticut State Department of Education (SDE) Events Calendar</a:t>
            </a:r>
            <a:r>
              <a:rPr lang="en-US" sz="1200">
                <a:effectLst/>
                <a:latin typeface="Calibri" panose="020F0502020204030204" pitchFamily="34" charset="0"/>
                <a:ea typeface="Times New Roman" panose="02020603050405020304" pitchFamily="18" charset="0"/>
                <a:cs typeface="Arial" panose="020B0604020202020204" pitchFamily="34" charset="0"/>
              </a:rPr>
              <a:t>.</a:t>
            </a:r>
            <a:endParaRPr lang="en-US" sz="1200">
              <a:effectLst/>
              <a:latin typeface="Aptos" panose="020B0004020202020204" pitchFamily="34" charset="0"/>
              <a:ea typeface="Times New Roman" panose="02020603050405020304" pitchFamily="18" charset="0"/>
              <a:cs typeface="Arial" panose="020B0604020202020204" pitchFamily="34" charset="0"/>
            </a:endParaRPr>
          </a:p>
          <a:p>
            <a:pPr marL="742950" marR="0" lvl="1" indent="-285750">
              <a:lnSpc>
                <a:spcPct val="116000"/>
              </a:lnSpc>
              <a:spcBef>
                <a:spcPts val="0"/>
              </a:spcBef>
              <a:spcAft>
                <a:spcPts val="0"/>
              </a:spcAft>
              <a:buFont typeface="Courier New" panose="02070309020205020404" pitchFamily="49" charset="0"/>
              <a:buChar char="o"/>
            </a:pPr>
            <a:r>
              <a:rPr lang="en-US" sz="1200">
                <a:effectLst/>
                <a:latin typeface="Calibri" panose="020F0502020204030204" pitchFamily="34" charset="0"/>
                <a:ea typeface="Times New Roman" panose="02020603050405020304" pitchFamily="18" charset="0"/>
                <a:cs typeface="Arial" panose="020B0604020202020204" pitchFamily="34" charset="0"/>
              </a:rPr>
              <a:t>Virtual Training is February 4, 2026, 11:00-1:00. </a:t>
            </a:r>
            <a:r>
              <a:rPr lang="en-US" sz="1200" u="sng">
                <a:solidFill>
                  <a:srgbClr val="467886"/>
                </a:solidFill>
                <a:effectLst/>
                <a:latin typeface="Calibri" panose="020F0502020204030204" pitchFamily="34" charset="0"/>
                <a:ea typeface="Times New Roman" panose="02020603050405020304" pitchFamily="18" charset="0"/>
                <a:cs typeface="Arial" panose="020B0604020202020204" pitchFamily="34" charset="0"/>
                <a:hlinkClick r:id="rId4"/>
              </a:rPr>
              <a:t>Register for the webinar</a:t>
            </a:r>
            <a:r>
              <a:rPr lang="en-US" sz="1200">
                <a:effectLst/>
                <a:latin typeface="Calibri" panose="020F0502020204030204" pitchFamily="34" charset="0"/>
                <a:ea typeface="Times New Roman" panose="02020603050405020304" pitchFamily="18" charset="0"/>
                <a:cs typeface="Arial" panose="020B0604020202020204" pitchFamily="34" charset="0"/>
              </a:rPr>
              <a:t>.​</a:t>
            </a:r>
            <a:endParaRPr lang="en-US" sz="120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nSpc>
                <a:spcPct val="116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Resources and recorded webinars are posted to the </a:t>
            </a:r>
            <a:r>
              <a:rPr lang="en-US" sz="1200" u="sng">
                <a:solidFill>
                  <a:srgbClr val="467886"/>
                </a:solidFill>
                <a:effectLst/>
                <a:latin typeface="Calibri" panose="020F0502020204030204" pitchFamily="34" charset="0"/>
                <a:ea typeface="Times New Roman" panose="02020603050405020304" pitchFamily="18" charset="0"/>
                <a:cs typeface="Arial" panose="020B0604020202020204" pitchFamily="34" charset="0"/>
                <a:hlinkClick r:id="rId5"/>
              </a:rPr>
              <a:t>CT SAT School Day </a:t>
            </a:r>
            <a:r>
              <a:rPr lang="en-US" sz="1200">
                <a:effectLst/>
                <a:latin typeface="Calibri" panose="020F0502020204030204" pitchFamily="34" charset="0"/>
                <a:ea typeface="Times New Roman" panose="02020603050405020304" pitchFamily="18" charset="0"/>
                <a:cs typeface="Arial" panose="020B0604020202020204" pitchFamily="34" charset="0"/>
              </a:rPr>
              <a:t>webpage.</a:t>
            </a:r>
            <a:endParaRPr lang="en-US" sz="120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nSpc>
                <a:spcPct val="116000"/>
              </a:lnSpc>
              <a:spcBef>
                <a:spcPts val="0"/>
              </a:spcBef>
              <a:spcAft>
                <a:spcPts val="800"/>
              </a:spcAft>
              <a:buFont typeface="Symbol" panose="05050102010706020507" pitchFamily="18" charset="2"/>
              <a:buChar char=""/>
            </a:pPr>
            <a:r>
              <a:rPr lang="en-US" sz="1200">
                <a:effectLst/>
                <a:latin typeface="Calibri" panose="020F0502020204030204" pitchFamily="34" charset="0"/>
                <a:ea typeface="Times New Roman" panose="02020603050405020304" pitchFamily="18" charset="0"/>
                <a:cs typeface="Arial" panose="020B0604020202020204" pitchFamily="34" charset="0"/>
              </a:rPr>
              <a:t>Contact </a:t>
            </a:r>
            <a:r>
              <a:rPr lang="en-US" sz="1200" u="sng">
                <a:solidFill>
                  <a:srgbClr val="467886"/>
                </a:solidFill>
                <a:effectLst/>
                <a:latin typeface="Calibri" panose="020F0502020204030204" pitchFamily="34" charset="0"/>
                <a:ea typeface="Times New Roman" panose="02020603050405020304" pitchFamily="18" charset="0"/>
                <a:cs typeface="Arial" panose="020B0604020202020204" pitchFamily="34" charset="0"/>
                <a:hlinkClick r:id="rId6"/>
              </a:rPr>
              <a:t>michelle.rosado@ct.gov</a:t>
            </a:r>
            <a:r>
              <a:rPr lang="en-US" sz="1200">
                <a:effectLst/>
                <a:latin typeface="Calibri" panose="020F0502020204030204" pitchFamily="34" charset="0"/>
                <a:ea typeface="Times New Roman" panose="02020603050405020304" pitchFamily="18" charset="0"/>
                <a:cs typeface="Arial" panose="020B0604020202020204" pitchFamily="34" charset="0"/>
              </a:rPr>
              <a:t> with questions.</a:t>
            </a:r>
            <a:endParaRPr lang="en-US" sz="1200">
              <a:effectLst/>
              <a:latin typeface="Aptos" panose="020B0004020202020204" pitchFamily="34" charset="0"/>
              <a:ea typeface="Times New Roman" panose="02020603050405020304" pitchFamily="18" charset="0"/>
              <a:cs typeface="Arial" panose="020B0604020202020204" pitchFamily="34" charset="0"/>
            </a:endParaRPr>
          </a:p>
          <a:p>
            <a:pPr>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10</a:t>
            </a:fld>
            <a:endParaRPr lang="en-US"/>
          </a:p>
        </p:txBody>
      </p:sp>
    </p:spTree>
    <p:extLst>
      <p:ext uri="{BB962C8B-B14F-4D97-AF65-F5344CB8AC3E}">
        <p14:creationId xmlns:p14="http://schemas.microsoft.com/office/powerpoint/2010/main" val="35579208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Refer to these submission tips before completing and uploading the ESR requests and </a:t>
            </a:r>
            <a:r>
              <a:rPr lang="en-US" err="1">
                <a:effectLst/>
              </a:rPr>
              <a:t>SRC</a:t>
            </a:r>
            <a:r>
              <a:rPr lang="en-US">
                <a:effectLst/>
              </a:rPr>
              <a:t> to TIDE.</a:t>
            </a:r>
          </a:p>
          <a:p>
            <a:pPr marL="342900" marR="0" lvl="0" indent="-342900">
              <a:lnSpc>
                <a:spcPct val="116000"/>
              </a:lnSpc>
              <a:spcBef>
                <a:spcPts val="0"/>
              </a:spcBef>
              <a:spcAft>
                <a:spcPts val="0"/>
              </a:spcAft>
              <a:buFont typeface="+mj-lt"/>
              <a:buAutoNum type="arabicPeriod"/>
            </a:pPr>
            <a:r>
              <a:rPr lang="en-US">
                <a:effectLst/>
              </a:rPr>
              <a:t>Verify the Alt Assessment Indicator is set to “Yes” in TIDE.</a:t>
            </a:r>
          </a:p>
          <a:p>
            <a:pPr marL="342900" marR="0" lvl="0" indent="-342900">
              <a:lnSpc>
                <a:spcPct val="116000"/>
              </a:lnSpc>
              <a:spcBef>
                <a:spcPts val="0"/>
              </a:spcBef>
              <a:spcAft>
                <a:spcPts val="0"/>
              </a:spcAft>
              <a:buFont typeface="+mj-lt"/>
              <a:buAutoNum type="arabicPeriod"/>
            </a:pPr>
            <a:r>
              <a:rPr lang="en-US" err="1">
                <a:effectLst/>
              </a:rPr>
              <a:t>SRC</a:t>
            </a:r>
            <a:r>
              <a:rPr lang="en-US">
                <a:effectLst/>
              </a:rPr>
              <a:t> Behavioral Notes clearly specify the 3 separate dates and a total of 9 trials with detailed information. </a:t>
            </a:r>
          </a:p>
          <a:p>
            <a:pPr marL="342900" marR="0" lvl="0" indent="-342900">
              <a:lnSpc>
                <a:spcPct val="116000"/>
              </a:lnSpc>
              <a:spcBef>
                <a:spcPts val="0"/>
              </a:spcBef>
              <a:spcAft>
                <a:spcPts val="0"/>
              </a:spcAft>
              <a:buFont typeface="+mj-lt"/>
              <a:buAutoNum type="arabicPeriod"/>
            </a:pPr>
            <a:r>
              <a:rPr lang="en-US">
                <a:effectLst/>
              </a:rPr>
              <a:t>Review the Attestation Form and </a:t>
            </a:r>
            <a:r>
              <a:rPr lang="en-US" err="1">
                <a:effectLst/>
              </a:rPr>
              <a:t>SRC</a:t>
            </a:r>
            <a:r>
              <a:rPr lang="en-US">
                <a:effectLst/>
              </a:rPr>
              <a:t> Behavioral Notes prior to upload for the following information.</a:t>
            </a:r>
          </a:p>
          <a:p>
            <a:pPr marL="342900" marR="0" lvl="0" indent="-342900">
              <a:lnSpc>
                <a:spcPct val="116000"/>
              </a:lnSpc>
              <a:spcBef>
                <a:spcPts val="0"/>
              </a:spcBef>
              <a:spcAft>
                <a:spcPts val="0"/>
              </a:spcAft>
              <a:buFont typeface="+mj-lt"/>
              <a:buAutoNum type="arabicPeriod"/>
            </a:pPr>
            <a:r>
              <a:rPr lang="en-US">
                <a:effectLst/>
              </a:rPr>
              <a:t>SASID matches ESR submission in TIDE.</a:t>
            </a:r>
          </a:p>
          <a:p>
            <a:pPr marL="342900" marR="0" lvl="0" indent="-342900">
              <a:lnSpc>
                <a:spcPct val="116000"/>
              </a:lnSpc>
              <a:spcBef>
                <a:spcPts val="0"/>
              </a:spcBef>
              <a:spcAft>
                <a:spcPts val="0"/>
              </a:spcAft>
              <a:buFont typeface="+mj-lt"/>
              <a:buAutoNum type="arabicPeriod"/>
            </a:pPr>
            <a:r>
              <a:rPr lang="en-US">
                <a:effectLst/>
              </a:rPr>
              <a:t>All </a:t>
            </a:r>
            <a:r>
              <a:rPr lang="en-US" err="1">
                <a:effectLst/>
              </a:rPr>
              <a:t>SRC</a:t>
            </a:r>
            <a:r>
              <a:rPr lang="en-US">
                <a:effectLst/>
              </a:rPr>
              <a:t> sessions are dated and signed by TEA.</a:t>
            </a:r>
          </a:p>
          <a:p>
            <a:pPr marL="342900" marR="0" lvl="0" indent="-342900">
              <a:lnSpc>
                <a:spcPct val="116000"/>
              </a:lnSpc>
              <a:spcBef>
                <a:spcPts val="0"/>
              </a:spcBef>
              <a:spcAft>
                <a:spcPts val="0"/>
              </a:spcAft>
              <a:buFont typeface="+mj-lt"/>
              <a:buAutoNum type="arabicPeriod"/>
            </a:pPr>
            <a:r>
              <a:rPr lang="en-US">
                <a:effectLst/>
              </a:rPr>
              <a:t>All signatures are completed and dated by TEA, Special Education Director, and DA.</a:t>
            </a:r>
          </a:p>
          <a:p>
            <a:pPr marL="342900" marR="0" lvl="0" indent="-342900">
              <a:lnSpc>
                <a:spcPct val="116000"/>
              </a:lnSpc>
              <a:spcBef>
                <a:spcPts val="0"/>
              </a:spcBef>
              <a:spcAft>
                <a:spcPts val="0"/>
              </a:spcAft>
              <a:buFont typeface="+mj-lt"/>
              <a:buAutoNum type="arabicPeriod"/>
            </a:pPr>
            <a:r>
              <a:rPr lang="en-US">
                <a:effectLst/>
              </a:rPr>
              <a:t>TEA EIN is provided.</a:t>
            </a:r>
          </a:p>
          <a:p>
            <a:pPr marL="342900" marR="0" lvl="0" indent="-342900">
              <a:lnSpc>
                <a:spcPct val="116000"/>
              </a:lnSpc>
              <a:spcBef>
                <a:spcPts val="0"/>
              </a:spcBef>
              <a:spcAft>
                <a:spcPts val="800"/>
              </a:spcAft>
              <a:buFont typeface="+mj-lt"/>
              <a:buAutoNum type="arabicPeriod"/>
            </a:pPr>
            <a:r>
              <a:rPr lang="en-US" err="1">
                <a:effectLst/>
              </a:rPr>
              <a:t>SRC</a:t>
            </a:r>
            <a:r>
              <a:rPr lang="en-US">
                <a:effectLst/>
              </a:rPr>
              <a:t> Behavioral Notes indicate no observable mode of communication for all 3 </a:t>
            </a:r>
            <a:r>
              <a:rPr lang="en-US" err="1">
                <a:effectLst/>
              </a:rPr>
              <a:t>SRC</a:t>
            </a:r>
            <a:r>
              <a:rPr lang="en-US">
                <a:effectLst/>
              </a:rPr>
              <a:t> dates and the 3 trials per day. </a:t>
            </a:r>
          </a:p>
          <a:p>
            <a:pPr defTabSz="931774">
              <a:defRPr/>
            </a:pPr>
            <a:endParaRPr lang="en-US" b="0" i="0">
              <a:solidFill>
                <a:srgbClr val="000000"/>
              </a:solidFill>
              <a:effectLst/>
            </a:endParaRPr>
          </a:p>
        </p:txBody>
      </p:sp>
      <p:sp>
        <p:nvSpPr>
          <p:cNvPr id="4" name="Slide Number Placeholder 3"/>
          <p:cNvSpPr>
            <a:spLocks noGrp="1"/>
          </p:cNvSpPr>
          <p:nvPr>
            <p:ph type="sldNum" sz="quarter" idx="5"/>
          </p:nvPr>
        </p:nvSpPr>
        <p:spPr/>
        <p:txBody>
          <a:bodyPr/>
          <a:lstStyle/>
          <a:p>
            <a:fld id="{0A3C37BE-C303-496D-B5CD-85F2937540FC}" type="slidenum">
              <a:rPr lang="en-US"/>
              <a:t>106</a:t>
            </a:fld>
            <a:endParaRPr lang="en-US"/>
          </a:p>
        </p:txBody>
      </p:sp>
    </p:spTree>
    <p:extLst>
      <p:ext uri="{BB962C8B-B14F-4D97-AF65-F5344CB8AC3E}">
        <p14:creationId xmlns:p14="http://schemas.microsoft.com/office/powerpoint/2010/main" val="31521103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You will know if, and when, your ESR form is approved, as the DA in TIDE will receive an email letting them know that the form has been approved. The DA will also receive an email if your form is rejected or needs additional information.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All ESR students will be marked as such in TIDE via a nightly upload during the test windows. This means that once approved, all users can see the ESR flag for approved students on their student profiles in TIDE. We recommend using this indicator to help you to remember which students' ESR forms have been approved.</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Once approved, you do not need to take any further action. TEAs should not log into the student interface and administer, or even open, any tests for this student. If you do so, you will have to file an appeal in TIDE to have the form reset. Cambium staff are responsible for closing out all eligible tests for approved ESR students. </a:t>
            </a:r>
          </a:p>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a:t>107</a:t>
            </a:fld>
            <a:endParaRPr lang="en-US"/>
          </a:p>
        </p:txBody>
      </p:sp>
    </p:spTree>
    <p:extLst>
      <p:ext uri="{BB962C8B-B14F-4D97-AF65-F5344CB8AC3E}">
        <p14:creationId xmlns:p14="http://schemas.microsoft.com/office/powerpoint/2010/main" val="8657375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Teachers Administering the Alternate (TEAs) are intricately involved in all aspects of the selection and supervision of the Connecticut Alternate Assessment and the Alternate Science. The Connecticut Alternate Assessment System Training requirements provide for high-quality standardized administration ensuring appropriate interpretations for results about what students with significant cognitive disabilities know and can do.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All teachers who will be administering the alternate assessments (CTAA and CTAS) must be trained annually via the online course regardless of previous training status. This training is required each school year. Once training and the embedded quiz is passed the TEA will have permission to:</a:t>
            </a:r>
          </a:p>
          <a:p>
            <a:pPr marL="342900" marR="0" lvl="0" indent="-342900">
              <a:lnSpc>
                <a:spcPct val="116000"/>
              </a:lnSpc>
              <a:spcBef>
                <a:spcPts val="0"/>
              </a:spcBef>
              <a:spcAft>
                <a:spcPts val="0"/>
              </a:spcAft>
              <a:buFont typeface="Symbol" panose="05050102010706020507" pitchFamily="18" charset="2"/>
              <a:buChar char=""/>
            </a:pPr>
            <a:r>
              <a:rPr lang="en-US">
                <a:effectLst/>
              </a:rPr>
              <a:t>Submit the CTAS Student Score Worksheet for students in Grades 5, 8, or 11;</a:t>
            </a:r>
          </a:p>
          <a:p>
            <a:pPr marL="342900" marR="0" lvl="0" indent="-342900">
              <a:lnSpc>
                <a:spcPct val="116000"/>
              </a:lnSpc>
              <a:spcBef>
                <a:spcPts val="0"/>
              </a:spcBef>
              <a:spcAft>
                <a:spcPts val="0"/>
              </a:spcAft>
              <a:buFont typeface="Symbol" panose="05050102010706020507" pitchFamily="18" charset="2"/>
              <a:buChar char=""/>
            </a:pPr>
            <a:r>
              <a:rPr lang="en-US">
                <a:effectLst/>
              </a:rPr>
              <a:t>Access the required secure test materials for the CTAA using TIDE; and</a:t>
            </a:r>
          </a:p>
          <a:p>
            <a:pPr marL="342900" marR="0" lvl="0" indent="-342900">
              <a:lnSpc>
                <a:spcPct val="116000"/>
              </a:lnSpc>
              <a:spcBef>
                <a:spcPts val="0"/>
              </a:spcBef>
              <a:spcAft>
                <a:spcPts val="0"/>
              </a:spcAft>
              <a:buFont typeface="Symbol" panose="05050102010706020507" pitchFamily="18" charset="2"/>
              <a:buChar char=""/>
            </a:pPr>
            <a:r>
              <a:rPr lang="en-US">
                <a:effectLst/>
              </a:rPr>
              <a:t>Administer the CTAA and CTAS assessments. </a:t>
            </a:r>
          </a:p>
          <a:p>
            <a:pPr marL="342900" marR="0" lvl="0" indent="-342900">
              <a:lnSpc>
                <a:spcPct val="116000"/>
              </a:lnSpc>
              <a:spcBef>
                <a:spcPts val="0"/>
              </a:spcBef>
              <a:spcAft>
                <a:spcPts val="0"/>
              </a:spcAft>
              <a:buFont typeface="Symbol" panose="05050102010706020507" pitchFamily="18" charset="2"/>
              <a:buChar char=""/>
            </a:pPr>
            <a:r>
              <a:rPr lang="en-US">
                <a:effectLst/>
              </a:rPr>
              <a:t>District Administrators are responsible for the following tasks:</a:t>
            </a:r>
          </a:p>
          <a:p>
            <a:pPr marL="342900" marR="0" lvl="0" indent="-342900">
              <a:lnSpc>
                <a:spcPct val="116000"/>
              </a:lnSpc>
              <a:spcBef>
                <a:spcPts val="0"/>
              </a:spcBef>
              <a:spcAft>
                <a:spcPts val="0"/>
              </a:spcAft>
              <a:buFont typeface="Symbol" panose="05050102010706020507" pitchFamily="18" charset="2"/>
              <a:buChar char=""/>
            </a:pPr>
            <a:r>
              <a:rPr lang="en-US">
                <a:effectLst/>
              </a:rPr>
              <a:t>Determine who will be administering an Alternate Assessment during the 2025-26 school year.</a:t>
            </a:r>
          </a:p>
          <a:p>
            <a:pPr marL="342900" marR="0" lvl="0" indent="-342900">
              <a:lnSpc>
                <a:spcPct val="116000"/>
              </a:lnSpc>
              <a:spcBef>
                <a:spcPts val="0"/>
              </a:spcBef>
              <a:spcAft>
                <a:spcPts val="0"/>
              </a:spcAft>
              <a:buFont typeface="Symbol" panose="05050102010706020507" pitchFamily="18" charset="2"/>
              <a:buChar char=""/>
            </a:pPr>
            <a:r>
              <a:rPr lang="en-US">
                <a:effectLst/>
              </a:rPr>
              <a:t>Verify that the teacher has a TEA User Role in TIDE. Update, add, and delete accounts as appropriate.</a:t>
            </a:r>
          </a:p>
          <a:p>
            <a:pPr marL="342900" marR="0" lvl="0" indent="-342900">
              <a:lnSpc>
                <a:spcPct val="116000"/>
              </a:lnSpc>
              <a:spcBef>
                <a:spcPts val="0"/>
              </a:spcBef>
              <a:spcAft>
                <a:spcPts val="0"/>
              </a:spcAft>
              <a:buFont typeface="Symbol" panose="05050102010706020507" pitchFamily="18" charset="2"/>
              <a:buChar char=""/>
            </a:pPr>
            <a:r>
              <a:rPr lang="en-US">
                <a:effectLst/>
              </a:rPr>
              <a:t>Communicate details regarding the required online training with your TEAs. Share the </a:t>
            </a:r>
            <a:r>
              <a:rPr lang="en-US" b="1">
                <a:effectLst/>
              </a:rPr>
              <a:t>Overview for Teachers Administering the Alternate </a:t>
            </a:r>
            <a:r>
              <a:rPr lang="en-US">
                <a:effectLst/>
              </a:rPr>
              <a:t>resource referenced on this slide.</a:t>
            </a:r>
          </a:p>
          <a:p>
            <a:pPr marL="342900" marR="0" lvl="0" indent="-342900">
              <a:lnSpc>
                <a:spcPct val="116000"/>
              </a:lnSpc>
              <a:spcBef>
                <a:spcPts val="0"/>
              </a:spcBef>
              <a:spcAft>
                <a:spcPts val="800"/>
              </a:spcAft>
              <a:buFont typeface="Symbol" panose="05050102010706020507" pitchFamily="18" charset="2"/>
              <a:buChar char=""/>
            </a:pPr>
            <a:r>
              <a:rPr lang="en-US">
                <a:effectLst/>
              </a:rPr>
              <a:t>Verify that all TEAs complete and pass the quiz. Those with passing scores will have their Trained Proctor Status as ALT in TIDE. Note: the CAAELP training is separate and does not sync with TIDE.</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These are the links to the Resources:</a:t>
            </a:r>
          </a:p>
          <a:p>
            <a:pPr marL="457200" marR="0">
              <a:lnSpc>
                <a:spcPct val="116000"/>
              </a:lnSpc>
              <a:spcBef>
                <a:spcPts val="0"/>
              </a:spcBef>
              <a:spcAft>
                <a:spcPts val="0"/>
              </a:spcAft>
            </a:pPr>
            <a:r>
              <a:rPr lang="en-US" u="sng">
                <a:solidFill>
                  <a:srgbClr val="467886"/>
                </a:solidFill>
                <a:effectLst/>
                <a:hlinkClick r:id="rId3"/>
              </a:rPr>
              <a:t>Connecticut Alternate Assessment System Training – Overview for District Administrators</a:t>
            </a:r>
            <a:r>
              <a:rPr lang="en-US">
                <a:effectLst/>
              </a:rPr>
              <a:t> </a:t>
            </a:r>
          </a:p>
          <a:p>
            <a:pPr marL="457200" marR="0">
              <a:lnSpc>
                <a:spcPct val="116000"/>
              </a:lnSpc>
              <a:spcBef>
                <a:spcPts val="0"/>
              </a:spcBef>
              <a:spcAft>
                <a:spcPts val="0"/>
              </a:spcAft>
            </a:pPr>
            <a:r>
              <a:rPr lang="en-US" u="sng">
                <a:solidFill>
                  <a:srgbClr val="467886"/>
                </a:solidFill>
                <a:effectLst/>
                <a:hlinkClick r:id="rId4"/>
              </a:rPr>
              <a:t>Connecticut Alternate Assessment System Training – Overview for Teachers Administering the Alternate</a:t>
            </a:r>
            <a:r>
              <a:rPr lang="en-US">
                <a:effectLst/>
              </a:rPr>
              <a:t> </a:t>
            </a:r>
          </a:p>
          <a:p>
            <a:pPr marL="457200" marR="0">
              <a:lnSpc>
                <a:spcPct val="116000"/>
              </a:lnSpc>
              <a:spcBef>
                <a:spcPts val="0"/>
              </a:spcBef>
              <a:spcAft>
                <a:spcPts val="0"/>
              </a:spcAft>
            </a:pPr>
            <a:r>
              <a:rPr lang="en-US" u="sng">
                <a:solidFill>
                  <a:srgbClr val="467886"/>
                </a:solidFill>
                <a:effectLst/>
                <a:hlinkClick r:id="rId5"/>
              </a:rPr>
              <a:t>CTAA Test Administration Manual (TAM)</a:t>
            </a:r>
            <a:endParaRPr lang="en-US">
              <a:effectLst/>
            </a:endParaRPr>
          </a:p>
          <a:p>
            <a:pPr marL="457200" marR="0">
              <a:lnSpc>
                <a:spcPct val="116000"/>
              </a:lnSpc>
              <a:spcBef>
                <a:spcPts val="0"/>
              </a:spcBef>
              <a:spcAft>
                <a:spcPts val="0"/>
              </a:spcAft>
            </a:pPr>
            <a:r>
              <a:rPr lang="en-US" u="sng">
                <a:solidFill>
                  <a:srgbClr val="467886"/>
                </a:solidFill>
                <a:effectLst/>
                <a:hlinkClick r:id="rId6"/>
              </a:rPr>
              <a:t>Connecticut Alternate Science (CTAS) Assessment: Test Administration Manual</a:t>
            </a:r>
            <a:endParaRPr lang="en-US">
              <a:effectLst/>
            </a:endParaRPr>
          </a:p>
          <a:p>
            <a:pPr marL="457200" marR="0">
              <a:lnSpc>
                <a:spcPct val="116000"/>
              </a:lnSpc>
              <a:spcBef>
                <a:spcPts val="0"/>
              </a:spcBef>
              <a:spcAft>
                <a:spcPts val="800"/>
              </a:spcAft>
            </a:pPr>
            <a:r>
              <a:rPr lang="en-US" u="sng">
                <a:solidFill>
                  <a:srgbClr val="467886"/>
                </a:solidFill>
                <a:effectLst/>
                <a:hlinkClick r:id="rId7"/>
              </a:rPr>
              <a:t>Connecticut Alternate Assessment System Training Course</a:t>
            </a:r>
            <a:r>
              <a:rPr lang="en-US">
                <a:effectLst/>
              </a:rPr>
              <a:t> </a:t>
            </a:r>
            <a:endParaRPr lang="en-US" u="none">
              <a:solidFill>
                <a:schemeClr val="tx1"/>
              </a:solidFill>
              <a:effectLst/>
            </a:endParaRPr>
          </a:p>
          <a:p>
            <a:pPr marL="457200" marR="0">
              <a:lnSpc>
                <a:spcPct val="116000"/>
              </a:lnSpc>
              <a:spcBef>
                <a:spcPts val="0"/>
              </a:spcBef>
              <a:spcAft>
                <a:spcPts val="800"/>
              </a:spcAft>
            </a:pPr>
            <a:r>
              <a:rPr lang="en-US" u="sng">
                <a:solidFill>
                  <a:srgbClr val="467886"/>
                </a:solidFill>
                <a:effectLst/>
                <a:hlinkClick r:id="rId8"/>
              </a:rPr>
              <a:t>Connecticut Alternate Assessment System Training Resources</a:t>
            </a:r>
            <a:r>
              <a:rPr lang="en-US">
                <a:effectLst/>
              </a:rPr>
              <a:t> </a:t>
            </a: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108</a:t>
            </a:fld>
            <a:endParaRPr lang="en-US"/>
          </a:p>
        </p:txBody>
      </p:sp>
    </p:spTree>
    <p:extLst>
      <p:ext uri="{BB962C8B-B14F-4D97-AF65-F5344CB8AC3E}">
        <p14:creationId xmlns:p14="http://schemas.microsoft.com/office/powerpoint/2010/main" val="8521812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6000"/>
              </a:lnSpc>
              <a:spcBef>
                <a:spcPts val="0"/>
              </a:spcBef>
              <a:spcAft>
                <a:spcPts val="0"/>
              </a:spcAft>
            </a:pPr>
            <a:r>
              <a:rPr lang="en-US" u="sng">
                <a:solidFill>
                  <a:srgbClr val="467886"/>
                </a:solidFill>
                <a:effectLst/>
                <a:hlinkClick r:id="rId3"/>
              </a:rPr>
              <a:t>Frequently Asked Questions and Answers about the Connecticut Alternate Assessment System</a:t>
            </a:r>
            <a:r>
              <a:rPr lang="en-US">
                <a:effectLst/>
              </a:rPr>
              <a:t>; </a:t>
            </a:r>
          </a:p>
          <a:p>
            <a:pPr marL="457200" marR="0">
              <a:lnSpc>
                <a:spcPct val="116000"/>
              </a:lnSpc>
              <a:spcBef>
                <a:spcPts val="0"/>
              </a:spcBef>
              <a:spcAft>
                <a:spcPts val="0"/>
              </a:spcAft>
            </a:pPr>
            <a:r>
              <a:rPr lang="en-US" u="sng">
                <a:solidFill>
                  <a:srgbClr val="467886"/>
                </a:solidFill>
                <a:effectLst/>
                <a:hlinkClick r:id="rId4"/>
              </a:rPr>
              <a:t>Annotated Connecticut Alternate Assessment Eligibility Form</a:t>
            </a:r>
            <a:r>
              <a:rPr lang="en-US">
                <a:effectLst/>
              </a:rPr>
              <a:t>; </a:t>
            </a:r>
          </a:p>
          <a:p>
            <a:pPr marL="457200" marR="0">
              <a:lnSpc>
                <a:spcPct val="116000"/>
              </a:lnSpc>
              <a:spcBef>
                <a:spcPts val="0"/>
              </a:spcBef>
              <a:spcAft>
                <a:spcPts val="0"/>
              </a:spcAft>
            </a:pPr>
            <a:r>
              <a:rPr lang="en-US" u="sng">
                <a:solidFill>
                  <a:srgbClr val="467886"/>
                </a:solidFill>
                <a:effectLst/>
                <a:hlinkClick r:id="rId5"/>
              </a:rPr>
              <a:t>FAQ About the Connecticut Alternate Assessment System Eligibility Form</a:t>
            </a:r>
            <a:r>
              <a:rPr lang="en-US">
                <a:effectLst/>
              </a:rPr>
              <a:t>; </a:t>
            </a:r>
          </a:p>
          <a:p>
            <a:pPr marL="457200" marR="0">
              <a:lnSpc>
                <a:spcPct val="116000"/>
              </a:lnSpc>
              <a:spcBef>
                <a:spcPts val="0"/>
              </a:spcBef>
              <a:spcAft>
                <a:spcPts val="0"/>
              </a:spcAft>
            </a:pPr>
            <a:r>
              <a:rPr lang="en-US" u="sng">
                <a:solidFill>
                  <a:srgbClr val="467886"/>
                </a:solidFill>
                <a:effectLst/>
                <a:hlinkClick r:id="rId6"/>
              </a:rPr>
              <a:t>Connecticut Alternate Assessment System Participation Guidance for Planning and Placement Teams</a:t>
            </a:r>
            <a:endParaRPr lang="en-US">
              <a:effectLst/>
            </a:endParaRPr>
          </a:p>
          <a:p>
            <a:pPr marL="457200" marR="0">
              <a:lnSpc>
                <a:spcPct val="116000"/>
              </a:lnSpc>
              <a:spcBef>
                <a:spcPts val="0"/>
              </a:spcBef>
              <a:spcAft>
                <a:spcPts val="800"/>
              </a:spcAft>
            </a:pPr>
            <a:r>
              <a:rPr lang="en-US" u="sng">
                <a:solidFill>
                  <a:srgbClr val="467886"/>
                </a:solidFill>
                <a:effectLst/>
                <a:hlinkClick r:id="rId7"/>
              </a:rPr>
              <a:t>Comparison of Connecticut Alternate Assessments</a:t>
            </a:r>
            <a:endParaRPr lang="en-US">
              <a:effectLst/>
            </a:endParaRP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109</a:t>
            </a:fld>
            <a:endParaRPr lang="en-US"/>
          </a:p>
        </p:txBody>
      </p:sp>
    </p:spTree>
    <p:extLst>
      <p:ext uri="{BB962C8B-B14F-4D97-AF65-F5344CB8AC3E}">
        <p14:creationId xmlns:p14="http://schemas.microsoft.com/office/powerpoint/2010/main" val="12400199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CAAELP/Alt ELPA Training is accessed through ELPA21. This training is required for any educator who is designated as a TEA in TIDE and will be administering the CAAELP Assessment this year. This training must be completed annually (each testing school year), and the certificate of training completion should be saved and shared with administrators as needed. There are separate training modules available for ELACs and TEAs. Please be aware that first time users will need to enter a district verification code, which is elpa21 (all lowercase).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Training guides: </a:t>
            </a:r>
          </a:p>
          <a:p>
            <a:pPr marL="342900" marR="0" lvl="0" indent="-342900">
              <a:lnSpc>
                <a:spcPct val="116000"/>
              </a:lnSpc>
              <a:spcBef>
                <a:spcPts val="0"/>
              </a:spcBef>
              <a:spcAft>
                <a:spcPts val="0"/>
              </a:spcAft>
              <a:buFont typeface="Symbol" panose="05050102010706020507" pitchFamily="18" charset="2"/>
              <a:buChar char=""/>
            </a:pPr>
            <a:r>
              <a:rPr lang="en-US">
                <a:effectLst/>
              </a:rPr>
              <a:t>Directions for Accessing CAAELP Online Training for New Users </a:t>
            </a:r>
          </a:p>
          <a:p>
            <a:pPr marL="342900" marR="0" lvl="0" indent="-342900">
              <a:lnSpc>
                <a:spcPct val="116000"/>
              </a:lnSpc>
              <a:spcBef>
                <a:spcPts val="0"/>
              </a:spcBef>
              <a:spcAft>
                <a:spcPts val="0"/>
              </a:spcAft>
              <a:buFont typeface="Symbol" panose="05050102010706020507" pitchFamily="18" charset="2"/>
              <a:buChar char=""/>
            </a:pPr>
            <a:r>
              <a:rPr lang="en-US">
                <a:effectLst/>
              </a:rPr>
              <a:t>Directions for Accessing CAAELP Online Training for Returning Users </a:t>
            </a:r>
          </a:p>
          <a:p>
            <a:pPr marL="342900" marR="0" lvl="0" indent="-342900">
              <a:lnSpc>
                <a:spcPct val="116000"/>
              </a:lnSpc>
              <a:spcBef>
                <a:spcPts val="0"/>
              </a:spcBef>
              <a:spcAft>
                <a:spcPts val="0"/>
              </a:spcAft>
              <a:buFont typeface="Symbol" panose="05050102010706020507" pitchFamily="18" charset="2"/>
              <a:buChar char=""/>
            </a:pPr>
            <a:r>
              <a:rPr lang="en-US">
                <a:effectLst/>
              </a:rPr>
              <a:t>CAAELP Accessibility and Accommodations Manual </a:t>
            </a:r>
          </a:p>
          <a:p>
            <a:pPr marL="342900" marR="0" lvl="0" indent="-342900">
              <a:lnSpc>
                <a:spcPct val="116000"/>
              </a:lnSpc>
              <a:spcBef>
                <a:spcPts val="0"/>
              </a:spcBef>
              <a:spcAft>
                <a:spcPts val="800"/>
              </a:spcAft>
              <a:buFont typeface="Symbol" panose="05050102010706020507" pitchFamily="18" charset="2"/>
              <a:buChar char=""/>
            </a:pPr>
            <a:r>
              <a:rPr lang="en-US">
                <a:effectLst/>
              </a:rPr>
              <a:t>Connecticut Alternate Assessment System Early Stopping Rule </a:t>
            </a:r>
          </a:p>
          <a:p>
            <a:pPr marL="0" marR="0">
              <a:lnSpc>
                <a:spcPct val="116000"/>
              </a:lnSpc>
              <a:spcBef>
                <a:spcPts val="0"/>
              </a:spcBef>
              <a:spcAft>
                <a:spcPts val="800"/>
              </a:spcAft>
            </a:pPr>
            <a:r>
              <a:rPr lang="en-US">
                <a:effectLst/>
              </a:rPr>
              <a:t>TEAs and ELACs taking this training need to be aware that this training has been developed by ELPA 21, and that some policies and procedures may not mirror those of Connecticut. Teams should participate in a thorough review of the Connecticut specific CAAELP resources available to them as part of this training process. These resources are located on the CAAELP Resource page on the Connecticut Comprehensive Program Portal. </a:t>
            </a:r>
          </a:p>
          <a:p>
            <a:pPr marL="0" marR="0">
              <a:lnSpc>
                <a:spcPct val="116000"/>
              </a:lnSpc>
              <a:spcBef>
                <a:spcPts val="0"/>
              </a:spcBef>
              <a:spcAft>
                <a:spcPts val="800"/>
              </a:spcAft>
            </a:pPr>
            <a:r>
              <a:rPr lang="en-US">
                <a:effectLst/>
              </a:rPr>
              <a:t>Additional training available: CAAELP Office Hours</a:t>
            </a:r>
          </a:p>
          <a:p>
            <a:pPr marL="0" marR="0">
              <a:lnSpc>
                <a:spcPct val="116000"/>
              </a:lnSpc>
              <a:spcBef>
                <a:spcPts val="0"/>
              </a:spcBef>
              <a:spcAft>
                <a:spcPts val="800"/>
              </a:spcAft>
            </a:pPr>
            <a:r>
              <a:rPr lang="en-US">
                <a:effectLst/>
              </a:rPr>
              <a:t>Links to Resources:</a:t>
            </a:r>
          </a:p>
          <a:p>
            <a:pPr marL="457200" marR="0">
              <a:lnSpc>
                <a:spcPct val="116000"/>
              </a:lnSpc>
              <a:spcBef>
                <a:spcPts val="0"/>
              </a:spcBef>
              <a:spcAft>
                <a:spcPts val="0"/>
              </a:spcAft>
            </a:pPr>
            <a:r>
              <a:rPr lang="en-US">
                <a:effectLst/>
              </a:rPr>
              <a:t>ELPA21: </a:t>
            </a:r>
            <a:r>
              <a:rPr lang="en-US" u="sng">
                <a:solidFill>
                  <a:srgbClr val="467886"/>
                </a:solidFill>
                <a:effectLst/>
                <a:hlinkClick r:id="rId3"/>
              </a:rPr>
              <a:t>ELPA21 Online</a:t>
            </a:r>
            <a:endParaRPr lang="en-US">
              <a:effectLst/>
            </a:endParaRPr>
          </a:p>
          <a:p>
            <a:pPr marL="457200" marR="0">
              <a:lnSpc>
                <a:spcPct val="116000"/>
              </a:lnSpc>
              <a:spcBef>
                <a:spcPts val="0"/>
              </a:spcBef>
              <a:spcAft>
                <a:spcPts val="0"/>
              </a:spcAft>
            </a:pPr>
            <a:r>
              <a:rPr lang="en-US">
                <a:effectLst/>
              </a:rPr>
              <a:t>CAAELP Office Hours: </a:t>
            </a:r>
            <a:r>
              <a:rPr lang="en-US" u="sng">
                <a:solidFill>
                  <a:srgbClr val="467886"/>
                </a:solidFill>
                <a:effectLst/>
                <a:hlinkClick r:id="rId4"/>
              </a:rPr>
              <a:t>Connecticut Sensible Assessment System—Training</a:t>
            </a:r>
            <a:endParaRPr lang="en-US">
              <a:effectLst/>
            </a:endParaRPr>
          </a:p>
          <a:p>
            <a:pPr marL="457200" marR="0">
              <a:lnSpc>
                <a:spcPct val="116000"/>
              </a:lnSpc>
              <a:spcBef>
                <a:spcPts val="0"/>
              </a:spcBef>
              <a:spcAft>
                <a:spcPts val="0"/>
              </a:spcAft>
            </a:pPr>
            <a:r>
              <a:rPr lang="en-US" u="sng">
                <a:solidFill>
                  <a:srgbClr val="467886"/>
                </a:solidFill>
                <a:effectLst/>
                <a:hlinkClick r:id="rId5"/>
              </a:rPr>
              <a:t>CAAELP Training Modules are live!</a:t>
            </a:r>
            <a:r>
              <a:rPr lang="en-US">
                <a:effectLst/>
              </a:rPr>
              <a:t> </a:t>
            </a:r>
          </a:p>
          <a:p>
            <a:pPr marL="457200" marR="0">
              <a:lnSpc>
                <a:spcPct val="116000"/>
              </a:lnSpc>
              <a:spcBef>
                <a:spcPts val="0"/>
              </a:spcBef>
              <a:spcAft>
                <a:spcPts val="0"/>
              </a:spcAft>
            </a:pPr>
            <a:r>
              <a:rPr lang="en-US" u="sng">
                <a:solidFill>
                  <a:srgbClr val="467886"/>
                </a:solidFill>
                <a:effectLst/>
                <a:hlinkClick r:id="rId6"/>
              </a:rPr>
              <a:t>Directions for Accessing Training For New Users</a:t>
            </a:r>
            <a:endParaRPr lang="en-US">
              <a:effectLst/>
            </a:endParaRPr>
          </a:p>
          <a:p>
            <a:pPr marL="457200" marR="0">
              <a:lnSpc>
                <a:spcPct val="116000"/>
              </a:lnSpc>
              <a:spcBef>
                <a:spcPts val="0"/>
              </a:spcBef>
              <a:spcAft>
                <a:spcPts val="0"/>
              </a:spcAft>
            </a:pPr>
            <a:r>
              <a:rPr lang="en-US" u="sng">
                <a:solidFill>
                  <a:srgbClr val="467886"/>
                </a:solidFill>
                <a:effectLst/>
                <a:hlinkClick r:id="rId7"/>
              </a:rPr>
              <a:t>Directions for Accessing Training For Returning Users</a:t>
            </a:r>
            <a:r>
              <a:rPr lang="en-US">
                <a:effectLst/>
              </a:rPr>
              <a:t> </a:t>
            </a:r>
          </a:p>
          <a:p>
            <a:pPr marL="457200" marR="0">
              <a:lnSpc>
                <a:spcPct val="116000"/>
              </a:lnSpc>
              <a:spcBef>
                <a:spcPts val="0"/>
              </a:spcBef>
              <a:spcAft>
                <a:spcPts val="0"/>
              </a:spcAft>
            </a:pPr>
            <a:r>
              <a:rPr lang="en-US" u="sng">
                <a:solidFill>
                  <a:srgbClr val="467886"/>
                </a:solidFill>
                <a:effectLst/>
                <a:hlinkClick r:id="rId8"/>
              </a:rPr>
              <a:t>CAAELP Accessibility and Accommodations Manual</a:t>
            </a:r>
            <a:endParaRPr lang="en-US">
              <a:effectLst/>
            </a:endParaRPr>
          </a:p>
          <a:p>
            <a:pPr marL="457200" marR="0">
              <a:lnSpc>
                <a:spcPct val="116000"/>
              </a:lnSpc>
              <a:spcBef>
                <a:spcPts val="0"/>
              </a:spcBef>
              <a:spcAft>
                <a:spcPts val="800"/>
              </a:spcAft>
            </a:pPr>
            <a:r>
              <a:rPr lang="en-US" u="sng">
                <a:solidFill>
                  <a:srgbClr val="467886"/>
                </a:solidFill>
                <a:effectLst/>
                <a:hlinkClick r:id="rId9"/>
              </a:rPr>
              <a:t>CAAELP Test Administration Manual</a:t>
            </a:r>
            <a:endParaRPr lang="en-US">
              <a:effectLst/>
            </a:endParaRPr>
          </a:p>
          <a:p>
            <a:r>
              <a:rPr lang="en-US" u="sng">
                <a:solidFill>
                  <a:srgbClr val="467886"/>
                </a:solidFill>
                <a:effectLst/>
                <a:hlinkClick r:id="rId10"/>
              </a:rPr>
              <a:t>Connecticut Alternate Assessment System Early Stopping Rule and Student Response Check</a:t>
            </a:r>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110</a:t>
            </a:fld>
            <a:endParaRPr lang="en-US"/>
          </a:p>
        </p:txBody>
      </p:sp>
    </p:spTree>
    <p:extLst>
      <p:ext uri="{BB962C8B-B14F-4D97-AF65-F5344CB8AC3E}">
        <p14:creationId xmlns:p14="http://schemas.microsoft.com/office/powerpoint/2010/main" val="40242394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cs typeface="Arial" panose="020B0604020202020204" pitchFamily="34" charset="0"/>
              </a:rPr>
              <a:t>Refer to the </a:t>
            </a:r>
            <a:r>
              <a:rPr lang="en-US" sz="1800" u="sng">
                <a:solidFill>
                  <a:srgbClr val="467886"/>
                </a:solidFill>
                <a:effectLst/>
                <a:latin typeface="Calibri" panose="020F0502020204030204" pitchFamily="34" charset="0"/>
                <a:ea typeface="Times New Roman" panose="02020603050405020304" pitchFamily="18" charset="0"/>
                <a:cs typeface="Arial" panose="020B0604020202020204" pitchFamily="34" charset="0"/>
                <a:hlinkClick r:id="rId3"/>
              </a:rPr>
              <a:t>Training tab</a:t>
            </a:r>
            <a:r>
              <a:rPr lang="en-US" sz="1800">
                <a:effectLst/>
                <a:latin typeface="Calibri" panose="020F0502020204030204" pitchFamily="34" charset="0"/>
                <a:ea typeface="Times New Roman" panose="02020603050405020304" pitchFamily="18" charset="0"/>
                <a:cs typeface="Arial" panose="020B0604020202020204" pitchFamily="34" charset="0"/>
              </a:rPr>
              <a:t> on the Sensible Assessment System webpage for access to training and webinars.</a:t>
            </a:r>
            <a:endParaRPr lang="en-US" sz="1800">
              <a:effectLst/>
              <a:latin typeface="Aptos" panose="020B0004020202020204" pitchFamily="34" charset="0"/>
              <a:ea typeface="Times New Roman" panose="02020603050405020304" pitchFamily="18"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111</a:t>
            </a:fld>
            <a:endParaRPr lang="en-US"/>
          </a:p>
        </p:txBody>
      </p:sp>
    </p:spTree>
    <p:extLst>
      <p:ext uri="{BB962C8B-B14F-4D97-AF65-F5344CB8AC3E}">
        <p14:creationId xmlns:p14="http://schemas.microsoft.com/office/powerpoint/2010/main" val="33978427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Here are CSDE contacts from the Performance Office. Please reach out with any questions. </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We are here to support you and your teams. </a:t>
            </a:r>
          </a:p>
        </p:txBody>
      </p:sp>
      <p:sp>
        <p:nvSpPr>
          <p:cNvPr id="4" name="Slide Number Placeholder 3"/>
          <p:cNvSpPr>
            <a:spLocks noGrp="1"/>
          </p:cNvSpPr>
          <p:nvPr>
            <p:ph type="sldNum" sz="quarter" idx="5"/>
          </p:nvPr>
        </p:nvSpPr>
        <p:spPr/>
        <p:txBody>
          <a:bodyPr/>
          <a:lstStyle/>
          <a:p>
            <a:fld id="{DECF9E23-3657-41AF-913F-C69B64B47684}" type="slidenum">
              <a:rPr lang="en-US" smtClean="0"/>
              <a:t>112</a:t>
            </a:fld>
            <a:endParaRPr lang="en-US"/>
          </a:p>
        </p:txBody>
      </p:sp>
    </p:spTree>
    <p:extLst>
      <p:ext uri="{BB962C8B-B14F-4D97-AF65-F5344CB8AC3E}">
        <p14:creationId xmlns:p14="http://schemas.microsoft.com/office/powerpoint/2010/main" val="11011865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113</a:t>
            </a:fld>
            <a:endParaRPr lang="en-US"/>
          </a:p>
        </p:txBody>
      </p:sp>
    </p:spTree>
    <p:extLst>
      <p:ext uri="{BB962C8B-B14F-4D97-AF65-F5344CB8AC3E}">
        <p14:creationId xmlns:p14="http://schemas.microsoft.com/office/powerpoint/2010/main" val="404502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To ease any worries, let start with what remains the same this year?  </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There are no changes to designated supports and accommodations.</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Student data is still syncing to TIDE from PSIS and CT-SEDS.  </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While the TIDE system has a new look, there are no changes to the Test Administration Interface and the Centralized Reporting System.</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We will continue to offer Office Hours during the months of April and May.</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The processes for CAAELP Domain Exemptions and the Early Stopping Rule (ESR) for the Alternate Assessment System remain the same, although we will provide clarifications on the ESR process later in this presentation.</a:t>
            </a:r>
          </a:p>
          <a:p>
            <a:pPr marL="342900" marR="0" lvl="0" indent="-342900">
              <a:lnSpc>
                <a:spcPct val="116000"/>
              </a:lnSpc>
              <a:spcBef>
                <a:spcPts val="0"/>
              </a:spcBef>
              <a:spcAft>
                <a:spcPts val="80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We will be producing a Teacher Training Slide Deck and publishing it to the Training page of the Sensible Assessments webpage.  </a:t>
            </a: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11</a:t>
            </a:fld>
            <a:endParaRPr lang="en-US"/>
          </a:p>
        </p:txBody>
      </p:sp>
    </p:spTree>
    <p:extLst>
      <p:ext uri="{BB962C8B-B14F-4D97-AF65-F5344CB8AC3E}">
        <p14:creationId xmlns:p14="http://schemas.microsoft.com/office/powerpoint/2010/main" val="372681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43636-B3D5-8024-ED2F-12BE043C0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CD3AF-C454-5F21-D101-5EE72DF8B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16108-0583-207F-BA2A-F4D9B06E62C4}"/>
              </a:ext>
            </a:extLst>
          </p:cNvPr>
          <p:cNvSpPr>
            <a:spLocks noGrp="1"/>
          </p:cNvSpPr>
          <p:nvPr>
            <p:ph type="body" idx="1"/>
          </p:nvPr>
        </p:nvSpPr>
        <p:spPr/>
        <p:txBody>
          <a:bodyPr/>
          <a:lstStyle/>
          <a:p>
            <a:pPr>
              <a:defRPr/>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73DA938-9148-A853-C6F1-8AC05BDA0C86}"/>
              </a:ext>
            </a:extLst>
          </p:cNvPr>
          <p:cNvSpPr>
            <a:spLocks noGrp="1"/>
          </p:cNvSpPr>
          <p:nvPr>
            <p:ph type="sldNum" sz="quarter" idx="5"/>
          </p:nvPr>
        </p:nvSpPr>
        <p:spPr/>
        <p:txBody>
          <a:bodyPr/>
          <a:lstStyle/>
          <a:p>
            <a:fld id="{DECF9E23-3657-41AF-913F-C69B64B47684}" type="slidenum">
              <a:rPr lang="en-US" smtClean="0"/>
              <a:t>12</a:t>
            </a:fld>
            <a:endParaRPr lang="en-US"/>
          </a:p>
        </p:txBody>
      </p:sp>
    </p:spTree>
    <p:extLst>
      <p:ext uri="{BB962C8B-B14F-4D97-AF65-F5344CB8AC3E}">
        <p14:creationId xmlns:p14="http://schemas.microsoft.com/office/powerpoint/2010/main" val="3956721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B63B1-576B-FE85-7037-68D11958E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E97FED-EB1B-D379-5563-CE3C4B508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11E73-D02F-C8DA-BFCD-DE76473043D0}"/>
              </a:ext>
            </a:extLst>
          </p:cNvPr>
          <p:cNvSpPr>
            <a:spLocks noGrp="1"/>
          </p:cNvSpPr>
          <p:nvPr>
            <p:ph type="body" idx="1"/>
          </p:nvPr>
        </p:nvSpPr>
        <p:spPr/>
        <p:txBody>
          <a:bodyPr/>
          <a:lstStyle/>
          <a:p>
            <a:pPr>
              <a:defRPr/>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CFF2F18-F1CF-7F04-81BB-2D62BB2E684D}"/>
              </a:ext>
            </a:extLst>
          </p:cNvPr>
          <p:cNvSpPr>
            <a:spLocks noGrp="1"/>
          </p:cNvSpPr>
          <p:nvPr>
            <p:ph type="sldNum" sz="quarter" idx="5"/>
          </p:nvPr>
        </p:nvSpPr>
        <p:spPr/>
        <p:txBody>
          <a:bodyPr/>
          <a:lstStyle/>
          <a:p>
            <a:fld id="{DECF9E23-3657-41AF-913F-C69B64B47684}" type="slidenum">
              <a:rPr lang="en-US" smtClean="0"/>
              <a:t>13</a:t>
            </a:fld>
            <a:endParaRPr lang="en-US"/>
          </a:p>
        </p:txBody>
      </p:sp>
    </p:spTree>
    <p:extLst>
      <p:ext uri="{BB962C8B-B14F-4D97-AF65-F5344CB8AC3E}">
        <p14:creationId xmlns:p14="http://schemas.microsoft.com/office/powerpoint/2010/main" val="763309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26597-2C23-DC53-1C65-015FE0DB1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ED581-2656-7E2F-783F-5B0C39F5E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0A0A5-0069-F723-7AD7-201322945363}"/>
              </a:ext>
            </a:extLst>
          </p:cNvPr>
          <p:cNvSpPr>
            <a:spLocks noGrp="1"/>
          </p:cNvSpPr>
          <p:nvPr>
            <p:ph type="body" idx="1"/>
          </p:nvPr>
        </p:nvSpPr>
        <p:spPr/>
        <p:txBody>
          <a:bodyPr/>
          <a:lstStyle/>
          <a:p>
            <a:pPr>
              <a:defRPr/>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A12307D-20DC-6233-1666-286A4524B369}"/>
              </a:ext>
            </a:extLst>
          </p:cNvPr>
          <p:cNvSpPr>
            <a:spLocks noGrp="1"/>
          </p:cNvSpPr>
          <p:nvPr>
            <p:ph type="sldNum" sz="quarter" idx="5"/>
          </p:nvPr>
        </p:nvSpPr>
        <p:spPr/>
        <p:txBody>
          <a:bodyPr/>
          <a:lstStyle/>
          <a:p>
            <a:fld id="{DECF9E23-3657-41AF-913F-C69B64B47684}" type="slidenum">
              <a:rPr lang="en-US" smtClean="0"/>
              <a:t>14</a:t>
            </a:fld>
            <a:endParaRPr lang="en-US"/>
          </a:p>
        </p:txBody>
      </p:sp>
    </p:spTree>
    <p:extLst>
      <p:ext uri="{BB962C8B-B14F-4D97-AF65-F5344CB8AC3E}">
        <p14:creationId xmlns:p14="http://schemas.microsoft.com/office/powerpoint/2010/main" val="1074795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7F266-8E8C-E22B-2421-40257075BD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B222B-068F-859D-245C-D22DFB8EA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E346B-55AB-CFD5-D6DF-B01A26410B5B}"/>
              </a:ext>
            </a:extLst>
          </p:cNvPr>
          <p:cNvSpPr>
            <a:spLocks noGrp="1"/>
          </p:cNvSpPr>
          <p:nvPr>
            <p:ph type="body" idx="1"/>
          </p:nvPr>
        </p:nvSpPr>
        <p:spPr/>
        <p:txBody>
          <a:bodyPr/>
          <a:lstStyle/>
          <a:p>
            <a:pPr>
              <a:defRPr/>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54390B4-DF19-BBAE-6F4F-810FBC1E6E75}"/>
              </a:ext>
            </a:extLst>
          </p:cNvPr>
          <p:cNvSpPr>
            <a:spLocks noGrp="1"/>
          </p:cNvSpPr>
          <p:nvPr>
            <p:ph type="sldNum" sz="quarter" idx="5"/>
          </p:nvPr>
        </p:nvSpPr>
        <p:spPr/>
        <p:txBody>
          <a:bodyPr/>
          <a:lstStyle/>
          <a:p>
            <a:fld id="{DECF9E23-3657-41AF-913F-C69B64B47684}" type="slidenum">
              <a:rPr lang="en-US" smtClean="0"/>
              <a:t>15</a:t>
            </a:fld>
            <a:endParaRPr lang="en-US"/>
          </a:p>
        </p:txBody>
      </p:sp>
    </p:spTree>
    <p:extLst>
      <p:ext uri="{BB962C8B-B14F-4D97-AF65-F5344CB8AC3E}">
        <p14:creationId xmlns:p14="http://schemas.microsoft.com/office/powerpoint/2010/main" val="3165003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16</a:t>
            </a:fld>
            <a:endParaRPr lang="en-US"/>
          </a:p>
        </p:txBody>
      </p:sp>
    </p:spTree>
    <p:extLst>
      <p:ext uri="{BB962C8B-B14F-4D97-AF65-F5344CB8AC3E}">
        <p14:creationId xmlns:p14="http://schemas.microsoft.com/office/powerpoint/2010/main" val="1912231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This is the language that drives our summative testing for reading, writing, mathematics, and science.   </a:t>
            </a:r>
            <a:r>
              <a:rPr lang="en-US" b="1">
                <a:effectLst/>
                <a:latin typeface="Calibri" panose="020F0502020204030204" pitchFamily="34" charset="0"/>
                <a:ea typeface="Calibri" panose="020F0502020204030204" pitchFamily="34" charset="0"/>
                <a:cs typeface="Calibri" panose="020F0502020204030204" pitchFamily="34" charset="0"/>
              </a:rPr>
              <a:t> </a:t>
            </a: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Reference these statutes if needed when communicating with parents/guardians or other educators.   </a:t>
            </a:r>
          </a:p>
          <a:p>
            <a:pPr>
              <a:defRPr/>
            </a:pP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17</a:t>
            </a:fld>
            <a:endParaRPr lang="en-US"/>
          </a:p>
        </p:txBody>
      </p:sp>
    </p:spTree>
    <p:extLst>
      <p:ext uri="{BB962C8B-B14F-4D97-AF65-F5344CB8AC3E}">
        <p14:creationId xmlns:p14="http://schemas.microsoft.com/office/powerpoint/2010/main" val="3936459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The </a:t>
            </a:r>
            <a:r>
              <a:rPr lang="en-US" i="1">
                <a:effectLst/>
                <a:latin typeface="Calibri" panose="020F0502020204030204" pitchFamily="34" charset="0"/>
                <a:ea typeface="Calibri" panose="020F0502020204030204" pitchFamily="34" charset="0"/>
                <a:cs typeface="Calibri" panose="020F0502020204030204" pitchFamily="34" charset="0"/>
              </a:rPr>
              <a:t>Every Student Succeeds Act (ESSA)</a:t>
            </a:r>
            <a:r>
              <a:rPr lang="en-US">
                <a:effectLst/>
                <a:latin typeface="Calibri" panose="020F0502020204030204" pitchFamily="34" charset="0"/>
                <a:ea typeface="Calibri" panose="020F0502020204030204" pitchFamily="34" charset="0"/>
                <a:cs typeface="Calibri" panose="020F0502020204030204" pitchFamily="34" charset="0"/>
              </a:rPr>
              <a:t> ensures that educators, families, and communities receive essential information through annual statewide assessments. </a:t>
            </a:r>
          </a:p>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One key requirement under ESSA is the state-level cap of 1.0% on the percentage of tested students in a subject area who participate in the Connecticut Alternate Assessment System. This percentage is calculated by dividing the number of students taking the Connecticut Alternate Assessments in a subject area by the total number of all students tested in that subject area.</a:t>
            </a:r>
          </a:p>
          <a:p>
            <a:pPr marL="0" marR="0">
              <a:lnSpc>
                <a:spcPct val="116000"/>
              </a:lnSpc>
              <a:spcBef>
                <a:spcPts val="0"/>
              </a:spcBef>
              <a:spcAft>
                <a:spcPts val="800"/>
              </a:spcAft>
            </a:pP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While it is important for Connecticut to monitor and comply with the U.S. Department of Education guidance, the CSDE remains committed to supporting districts by providing resources and guidance on essential topics such as making appropriate eligibility determinations for alternate assessments.  </a:t>
            </a:r>
          </a:p>
          <a:p>
            <a:pPr defTabSz="931774">
              <a:defRPr/>
            </a:pP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18</a:t>
            </a:fld>
            <a:endParaRPr lang="en-US"/>
          </a:p>
        </p:txBody>
      </p:sp>
    </p:spTree>
    <p:extLst>
      <p:ext uri="{BB962C8B-B14F-4D97-AF65-F5344CB8AC3E}">
        <p14:creationId xmlns:p14="http://schemas.microsoft.com/office/powerpoint/2010/main" val="8568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19</a:t>
            </a:fld>
            <a:endParaRPr lang="en-US"/>
          </a:p>
        </p:txBody>
      </p:sp>
    </p:spTree>
    <p:extLst>
      <p:ext uri="{BB962C8B-B14F-4D97-AF65-F5344CB8AC3E}">
        <p14:creationId xmlns:p14="http://schemas.microsoft.com/office/powerpoint/2010/main" val="358181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The slide deck is available via the link in the chat.  </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This webinar is being </a:t>
            </a:r>
            <a:r>
              <a:rPr lang="en-US" u="sng">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recorded and will be posted</a:t>
            </a:r>
            <a:r>
              <a:rPr lang="en-US">
                <a:effectLst/>
                <a:latin typeface="Calibri" panose="020F0502020204030204" pitchFamily="34" charset="0"/>
                <a:ea typeface="Calibri" panose="020F0502020204030204" pitchFamily="34" charset="0"/>
                <a:cs typeface="Calibri" panose="020F0502020204030204" pitchFamily="34" charset="0"/>
              </a:rPr>
              <a:t> for future reference.</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Throughout the session, there will be several opportunities to ask questions using the “Raise Hand” feature. </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Chat questions will be addressed as time permits. If your question is not answered during the webinar, please email </a:t>
            </a:r>
            <a:r>
              <a:rPr lang="en-US" u="sng">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4"/>
              </a:rPr>
              <a:t>ctstudentassessment@ct.gov</a:t>
            </a:r>
            <a:r>
              <a:rPr lang="en-US">
                <a:effectLst/>
                <a:latin typeface="Calibri" panose="020F0502020204030204" pitchFamily="34" charset="0"/>
                <a:ea typeface="Calibri" panose="020F0502020204030204" pitchFamily="34" charset="0"/>
                <a:cs typeface="Calibri" panose="020F0502020204030204" pitchFamily="34" charset="0"/>
              </a:rPr>
              <a:t> for assistance. </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Please note that no breaks are scheduled.  </a:t>
            </a:r>
          </a:p>
          <a:p>
            <a:pPr marL="342900" marR="0" lvl="0" indent="-342900">
              <a:lnSpc>
                <a:spcPct val="116000"/>
              </a:lnSpc>
              <a:spcBef>
                <a:spcPts val="0"/>
              </a:spcBef>
              <a:spcAft>
                <a:spcPts val="80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Thank you for joining us and enjoy the webinar!  </a:t>
            </a:r>
          </a:p>
          <a:p>
            <a:pPr defTabSz="931774">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31774">
              <a:defRPr/>
            </a:pPr>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2</a:t>
            </a:fld>
            <a:endParaRPr lang="en-US"/>
          </a:p>
        </p:txBody>
      </p:sp>
    </p:spTree>
    <p:extLst>
      <p:ext uri="{BB962C8B-B14F-4D97-AF65-F5344CB8AC3E}">
        <p14:creationId xmlns:p14="http://schemas.microsoft.com/office/powerpoint/2010/main" val="3533997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The Public School Information System (PSIS) provides data to test delivery systems for state summative assessments administered to Connecticut public school students. District PSIS Coordinators must work closely with Testing Coordinators, English Language Assessment Coordinators (ELACs), and SAT Test Coordinators to ensure that student information is being reported accurately, including these reporting categories:</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Special Education (SPED) Status,</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Free and Reduced Lunch (FRL) Status,</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English Learner/Multilingual Learner (EL/ML) Status,</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Military Family,</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Homeless,</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Recently Arrived EL/ML, and</a:t>
            </a:r>
          </a:p>
          <a:p>
            <a:pPr marL="342900" marR="0" lvl="0" indent="-342900">
              <a:lnSpc>
                <a:spcPct val="116000"/>
              </a:lnSpc>
              <a:spcBef>
                <a:spcPts val="0"/>
              </a:spcBef>
              <a:spcAft>
                <a:spcPts val="80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Section 504 Status.</a:t>
            </a: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20</a:t>
            </a:fld>
            <a:endParaRPr lang="en-US"/>
          </a:p>
        </p:txBody>
      </p:sp>
    </p:spTree>
    <p:extLst>
      <p:ext uri="{BB962C8B-B14F-4D97-AF65-F5344CB8AC3E}">
        <p14:creationId xmlns:p14="http://schemas.microsoft.com/office/powerpoint/2010/main" val="1668885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Here are some critical facts for the PSIS/TIDE Sync.  </a:t>
            </a:r>
          </a:p>
          <a:p>
            <a:pPr marL="0" marR="0">
              <a:lnSpc>
                <a:spcPct val="116000"/>
              </a:lnSpc>
              <a:spcBef>
                <a:spcPts val="0"/>
              </a:spcBef>
              <a:spcAft>
                <a:spcPts val="800"/>
              </a:spcAft>
            </a:pP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The SPED, FRL, EL/ML, Military Family, and Homeless have been loaded to TIDE with the values reported in the October PSIS Collection Freeze Zero file (i.e., freeze file from the collection generated on October 30, 2025). However, </a:t>
            </a:r>
            <a:r>
              <a:rPr lang="en-US" b="1">
                <a:effectLst/>
                <a:latin typeface="Calibri" panose="020F0502020204030204" pitchFamily="34" charset="0"/>
                <a:ea typeface="Calibri" panose="020F0502020204030204" pitchFamily="34" charset="0"/>
                <a:cs typeface="Calibri" panose="020F0502020204030204" pitchFamily="34" charset="0"/>
              </a:rPr>
              <a:t>the values for Recently Arrived EL and Section 504 were not pulled from Freeze Zero </a:t>
            </a:r>
            <a:r>
              <a:rPr lang="en-US">
                <a:effectLst/>
                <a:latin typeface="Calibri" panose="020F0502020204030204" pitchFamily="34" charset="0"/>
                <a:ea typeface="Calibri" panose="020F0502020204030204" pitchFamily="34" charset="0"/>
                <a:cs typeface="Calibri" panose="020F0502020204030204" pitchFamily="34" charset="0"/>
              </a:rPr>
              <a:t>because these data are not reported in the PSIS October collection. These values have been set to “No” in the Registration Module and must be updated in the PSIS Registration Module for testing and reporting purposes. Once updated in PSIS, allow up to 24 hours for the updated demographics to upload to TIDE. Once the Section 504 indicator is set to YES in TIDE, designated supports and accommodations will sync with CT-SEDS.</a:t>
            </a:r>
          </a:p>
          <a:p>
            <a:pPr>
              <a:lnSpc>
                <a:spcPct val="90000"/>
              </a:lnSpc>
              <a:spcBef>
                <a:spcPts val="1038"/>
              </a:spcBef>
            </a:pP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21</a:t>
            </a:fld>
            <a:endParaRPr lang="en-US"/>
          </a:p>
        </p:txBody>
      </p:sp>
    </p:spTree>
    <p:extLst>
      <p:ext uri="{BB962C8B-B14F-4D97-AF65-F5344CB8AC3E}">
        <p14:creationId xmlns:p14="http://schemas.microsoft.com/office/powerpoint/2010/main" val="156428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22</a:t>
            </a:fld>
            <a:endParaRPr lang="en-US"/>
          </a:p>
        </p:txBody>
      </p:sp>
    </p:spTree>
    <p:extLst>
      <p:ext uri="{BB962C8B-B14F-4D97-AF65-F5344CB8AC3E}">
        <p14:creationId xmlns:p14="http://schemas.microsoft.com/office/powerpoint/2010/main" val="3109996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162050"/>
            <a:ext cx="5575300" cy="3136900"/>
          </a:xfrm>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Designated supports and accommodations must be identified for the student’s current grade in CT-SEDS on the District/Statewide Assessment Tile. Plans must be finalized and implemented before accommodations can sync to TIDE. Also, teams should plan and document accommodations for all grades covered by the duration of the plan. This enables students to have access to accommodations if taking interim assessments earlier in the school year.</a:t>
            </a:r>
          </a:p>
          <a:p>
            <a:pPr marL="0" marR="0">
              <a:lnSpc>
                <a:spcPct val="116000"/>
              </a:lnSpc>
              <a:spcBef>
                <a:spcPts val="0"/>
              </a:spcBef>
              <a:spcAft>
                <a:spcPts val="800"/>
              </a:spcAft>
            </a:pPr>
            <a:endParaRPr lang="en-US">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The Alternate Assessment Indicator in TIDE will activate for students who qualify for the Connecticut Alternate Assessment System per the completion of the Connecticut Alternate Assessment System Eligibility Form embedded within CT-SEDS. This form must be completed annually and align to the student’s current grade of enrollment. The plan must be finalized and implemented for the alternate assessment data to sync to TIDE.</a:t>
            </a: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23</a:t>
            </a:fld>
            <a:endParaRPr lang="en-US"/>
          </a:p>
        </p:txBody>
      </p:sp>
    </p:spTree>
    <p:extLst>
      <p:ext uri="{BB962C8B-B14F-4D97-AF65-F5344CB8AC3E}">
        <p14:creationId xmlns:p14="http://schemas.microsoft.com/office/powerpoint/2010/main" val="3047737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Calibri" panose="020F0502020204030204" pitchFamily="34" charset="0"/>
                <a:ea typeface="Calibri" panose="020F0502020204030204" pitchFamily="34" charset="0"/>
                <a:cs typeface="Calibri" panose="020F0502020204030204" pitchFamily="34" charset="0"/>
              </a:rPr>
              <a:t>In this next section, we will review test security protocols.</a:t>
            </a: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24</a:t>
            </a:fld>
            <a:endParaRPr lang="en-US"/>
          </a:p>
        </p:txBody>
      </p:sp>
    </p:spTree>
    <p:extLst>
      <p:ext uri="{BB962C8B-B14F-4D97-AF65-F5344CB8AC3E}">
        <p14:creationId xmlns:p14="http://schemas.microsoft.com/office/powerpoint/2010/main" val="2561846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Breaches of test security include analyzing or copying test items, coaching students or giving students answers and changing students’ answers. We do not allow students to access to digital, electronic, or manual devices (except for approved accommodations).  Any unauthorized log-in to the Test Delivery System may also be a breach of test security. This list is not comprehensive, but this represents most issues we see when it comes to issues in test security.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Please note that the use of cell phones (including Smart Watches) by students is strictly prohibited!</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25</a:t>
            </a:fld>
            <a:endParaRPr lang="en-US"/>
          </a:p>
        </p:txBody>
      </p:sp>
    </p:spTree>
    <p:extLst>
      <p:ext uri="{BB962C8B-B14F-4D97-AF65-F5344CB8AC3E}">
        <p14:creationId xmlns:p14="http://schemas.microsoft.com/office/powerpoint/2010/main" val="4018773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Please review this with your staff to be aware of the state statutes concerning test security.</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26</a:t>
            </a:fld>
            <a:endParaRPr lang="en-US"/>
          </a:p>
        </p:txBody>
      </p:sp>
    </p:spTree>
    <p:extLst>
      <p:ext uri="{BB962C8B-B14F-4D97-AF65-F5344CB8AC3E}">
        <p14:creationId xmlns:p14="http://schemas.microsoft.com/office/powerpoint/2010/main" val="4233724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This is the Test Administrator (TA) confirmation screen.  It will appear again this year, and TAs will have to select </a:t>
            </a:r>
            <a:r>
              <a:rPr lang="en-US" b="1">
                <a:effectLst/>
              </a:rPr>
              <a:t>OK</a:t>
            </a:r>
            <a:r>
              <a:rPr lang="en-US">
                <a:effectLst/>
              </a:rPr>
              <a:t> to proceed and begin creating test sessions.  </a:t>
            </a:r>
          </a:p>
          <a:p>
            <a:pPr marL="0" marR="0">
              <a:lnSpc>
                <a:spcPct val="116000"/>
              </a:lnSpc>
              <a:spcBef>
                <a:spcPts val="0"/>
              </a:spcBef>
              <a:spcAft>
                <a:spcPts val="800"/>
              </a:spcAft>
            </a:pPr>
            <a:r>
              <a:rPr lang="en-US">
                <a:effectLst/>
              </a:rPr>
              <a:t>This process is not new -we have followed this protocol for several years. It is essential that all school proctors and test administrators receive local training and carefully use the Test Administration Manuals when planning and administering tests.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Additionally, when selecting a summative assessment, users will be prompted to type in the word </a:t>
            </a:r>
            <a:r>
              <a:rPr lang="en-US" b="1">
                <a:effectLst/>
              </a:rPr>
              <a:t>summative</a:t>
            </a:r>
            <a:r>
              <a:rPr lang="en-US">
                <a:effectLst/>
              </a:rPr>
              <a:t>. </a:t>
            </a:r>
          </a:p>
        </p:txBody>
      </p:sp>
      <p:sp>
        <p:nvSpPr>
          <p:cNvPr id="4" name="Slide Number Placeholder 3"/>
          <p:cNvSpPr>
            <a:spLocks noGrp="1"/>
          </p:cNvSpPr>
          <p:nvPr>
            <p:ph type="sldNum" sz="quarter" idx="5"/>
          </p:nvPr>
        </p:nvSpPr>
        <p:spPr/>
        <p:txBody>
          <a:bodyPr/>
          <a:lstStyle/>
          <a:p>
            <a:fld id="{DECF9E23-3657-41AF-913F-C69B64B47684}" type="slidenum">
              <a:rPr lang="en-US" smtClean="0"/>
              <a:t>27</a:t>
            </a:fld>
            <a:endParaRPr lang="en-US"/>
          </a:p>
        </p:txBody>
      </p:sp>
    </p:spTree>
    <p:extLst>
      <p:ext uri="{BB962C8B-B14F-4D97-AF65-F5344CB8AC3E}">
        <p14:creationId xmlns:p14="http://schemas.microsoft.com/office/powerpoint/2010/main" val="3577340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28</a:t>
            </a:fld>
            <a:endParaRPr lang="en-US"/>
          </a:p>
        </p:txBody>
      </p:sp>
    </p:spTree>
    <p:extLst>
      <p:ext uri="{BB962C8B-B14F-4D97-AF65-F5344CB8AC3E}">
        <p14:creationId xmlns:p14="http://schemas.microsoft.com/office/powerpoint/2010/main" val="661118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Let’s review the three levels of Test Security Actions:</a:t>
            </a:r>
          </a:p>
          <a:p>
            <a:pPr marL="342900" marR="0" lvl="0" indent="-342900">
              <a:lnSpc>
                <a:spcPct val="116000"/>
              </a:lnSpc>
              <a:spcBef>
                <a:spcPts val="0"/>
              </a:spcBef>
              <a:spcAft>
                <a:spcPts val="0"/>
              </a:spcAft>
              <a:buFont typeface="+mj-lt"/>
              <a:buAutoNum type="arabicPeriod"/>
            </a:pPr>
            <a:r>
              <a:rPr lang="en-US">
                <a:effectLst/>
              </a:rPr>
              <a:t>Impropriety (low-level incident): Corrected at the local level and/or entered in Appeals system if appropriate. Keep records locally.</a:t>
            </a:r>
          </a:p>
          <a:p>
            <a:pPr marL="342900" marR="0" lvl="0" indent="-342900">
              <a:lnSpc>
                <a:spcPct val="116000"/>
              </a:lnSpc>
              <a:spcBef>
                <a:spcPts val="0"/>
              </a:spcBef>
              <a:spcAft>
                <a:spcPts val="0"/>
              </a:spcAft>
              <a:buFont typeface="+mj-lt"/>
              <a:buAutoNum type="arabicPeriod"/>
            </a:pPr>
            <a:r>
              <a:rPr lang="en-US">
                <a:effectLst/>
              </a:rPr>
              <a:t>Irregularity (medium-level incident): File an appeal in the system by end of day. Follow instructions in the Appeals system. Keep records locally.</a:t>
            </a:r>
          </a:p>
          <a:p>
            <a:pPr marL="342900" marR="0" lvl="0" indent="-342900">
              <a:lnSpc>
                <a:spcPct val="116000"/>
              </a:lnSpc>
              <a:spcBef>
                <a:spcPts val="0"/>
              </a:spcBef>
              <a:spcAft>
                <a:spcPts val="800"/>
              </a:spcAft>
              <a:buFont typeface="+mj-lt"/>
              <a:buAutoNum type="arabicPeriod"/>
            </a:pPr>
            <a:r>
              <a:rPr lang="en-US">
                <a:effectLst/>
              </a:rPr>
              <a:t>Breach (high-level incident): Contact the CSDE at 860-713-6860 or </a:t>
            </a:r>
            <a:r>
              <a:rPr lang="en-US" u="sng">
                <a:solidFill>
                  <a:srgbClr val="467886"/>
                </a:solidFill>
                <a:effectLst/>
                <a:hlinkClick r:id="rId3"/>
              </a:rPr>
              <a:t>ctstudentassessment@ct.gov</a:t>
            </a:r>
            <a:r>
              <a:rPr lang="en-US">
                <a:effectLst/>
              </a:rPr>
              <a:t> </a:t>
            </a:r>
            <a:r>
              <a:rPr lang="en-US" b="1">
                <a:effectLst/>
              </a:rPr>
              <a:t>immediately</a:t>
            </a:r>
            <a:r>
              <a:rPr lang="en-US">
                <a:effectLst/>
              </a:rPr>
              <a:t>.  </a:t>
            </a:r>
          </a:p>
          <a:p>
            <a:pPr marL="0" marR="0">
              <a:lnSpc>
                <a:spcPct val="116000"/>
              </a:lnSpc>
              <a:spcBef>
                <a:spcPts val="0"/>
              </a:spcBef>
              <a:spcAft>
                <a:spcPts val="800"/>
              </a:spcAft>
            </a:pPr>
            <a:endParaRPr lang="en-US" b="1">
              <a:effectLst/>
            </a:endParaRPr>
          </a:p>
          <a:p>
            <a:pPr marL="0" marR="0">
              <a:lnSpc>
                <a:spcPct val="116000"/>
              </a:lnSpc>
              <a:spcBef>
                <a:spcPts val="0"/>
              </a:spcBef>
              <a:spcAft>
                <a:spcPts val="800"/>
              </a:spcAft>
            </a:pPr>
            <a:r>
              <a:rPr lang="en-US" b="1">
                <a:effectLst/>
              </a:rPr>
              <a:t>Note</a:t>
            </a:r>
            <a:r>
              <a:rPr lang="en-US">
                <a:effectLst/>
              </a:rPr>
              <a:t>: The Test Security Levels are described in Appendix G of the </a:t>
            </a:r>
            <a:r>
              <a:rPr lang="en-US" u="sng">
                <a:solidFill>
                  <a:srgbClr val="467886"/>
                </a:solidFill>
                <a:effectLst/>
                <a:hlinkClick r:id="rId4"/>
              </a:rPr>
              <a:t>Test Coordinator’s Manual</a:t>
            </a:r>
            <a:r>
              <a:rPr lang="en-US">
                <a:effectLst/>
              </a:rPr>
              <a:t>.</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29</a:t>
            </a:fld>
            <a:endParaRPr lang="en-US"/>
          </a:p>
        </p:txBody>
      </p:sp>
    </p:spTree>
    <p:extLst>
      <p:ext uri="{BB962C8B-B14F-4D97-AF65-F5344CB8AC3E}">
        <p14:creationId xmlns:p14="http://schemas.microsoft.com/office/powerpoint/2010/main" val="619003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Welcome to the Performance Office. Our mission is to improve student outcomes through the use of data and technology. As shown on this slide, our goals include:</a:t>
            </a:r>
          </a:p>
          <a:p>
            <a:pPr marL="457200" marR="0">
              <a:lnSpc>
                <a:spcPct val="116000"/>
              </a:lnSpc>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Goal 1. Data Collection</a:t>
            </a:r>
          </a:p>
          <a:p>
            <a:pPr marL="457200" marR="0">
              <a:lnSpc>
                <a:spcPct val="116000"/>
              </a:lnSpc>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Goal 2. Student Assessments</a:t>
            </a:r>
          </a:p>
          <a:p>
            <a:pPr marL="457200" marR="0">
              <a:lnSpc>
                <a:spcPct val="116000"/>
              </a:lnSpc>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Goal 3. Data Integration/Reporting</a:t>
            </a:r>
          </a:p>
          <a:p>
            <a:pPr marL="457200" marR="0">
              <a:lnSpc>
                <a:spcPct val="116000"/>
              </a:lnSpc>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Goal 4. Research and Analyses</a:t>
            </a:r>
          </a:p>
          <a:p>
            <a:pPr marL="45720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Goal 5. Accountability</a:t>
            </a:r>
          </a:p>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There are a several ways to stay informed. First, visit the </a:t>
            </a:r>
            <a:r>
              <a:rPr lang="en-US" u="sng">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Performance Office</a:t>
            </a:r>
            <a:r>
              <a:rPr lang="en-US">
                <a:effectLst/>
                <a:latin typeface="Calibri" panose="020F0502020204030204" pitchFamily="34" charset="0"/>
                <a:ea typeface="Calibri" panose="020F0502020204030204" pitchFamily="34" charset="0"/>
                <a:cs typeface="Calibri" panose="020F0502020204030204" pitchFamily="34" charset="0"/>
              </a:rPr>
              <a:t> website for the latest updates. You can also join the Performance Office Newsletter Listserv. To subscribe, send an email from the address you wish to receive notifications to </a:t>
            </a:r>
            <a:r>
              <a:rPr lang="en-US" u="sng">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4"/>
              </a:rPr>
              <a:t>listserv@list.ct.gov</a:t>
            </a:r>
            <a:r>
              <a:rPr lang="en-US">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Finally, visit our </a:t>
            </a:r>
            <a:r>
              <a:rPr lang="en-US" u="sng">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webpage</a:t>
            </a:r>
            <a:r>
              <a:rPr lang="en-US">
                <a:effectLst/>
                <a:latin typeface="Calibri" panose="020F0502020204030204" pitchFamily="34" charset="0"/>
                <a:ea typeface="Calibri" panose="020F0502020204030204" pitchFamily="34" charset="0"/>
                <a:cs typeface="Calibri" panose="020F0502020204030204" pitchFamily="34" charset="0"/>
              </a:rPr>
              <a:t>. </a:t>
            </a:r>
          </a:p>
          <a:p>
            <a:pPr>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31774">
              <a:defRPr/>
            </a:pPr>
            <a:endParaRPr lang="en-US">
              <a:latin typeface="Calibri" panose="020F0502020204030204" pitchFamily="34" charset="0"/>
              <a:ea typeface="Calibri" panose="020F0502020204030204" pitchFamily="34" charset="0"/>
              <a:cs typeface="Calibri" panose="020F0502020204030204" pitchFamily="34" charset="0"/>
            </a:endParaRPr>
          </a:p>
          <a:p>
            <a:pPr defTabSz="931774">
              <a:defRPr/>
            </a:pPr>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3</a:t>
            </a:fld>
            <a:endParaRPr lang="en-US"/>
          </a:p>
        </p:txBody>
      </p:sp>
    </p:spTree>
    <p:extLst>
      <p:ext uri="{BB962C8B-B14F-4D97-AF65-F5344CB8AC3E}">
        <p14:creationId xmlns:p14="http://schemas.microsoft.com/office/powerpoint/2010/main" val="2603661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There are three classifications for test security incidents: Breach, Irregularity, and Impropriety. Definitions for each are as follows:</a:t>
            </a:r>
          </a:p>
          <a:p>
            <a:pPr marL="457200" marR="0">
              <a:lnSpc>
                <a:spcPct val="116000"/>
              </a:lnSpc>
              <a:spcBef>
                <a:spcPts val="0"/>
              </a:spcBef>
              <a:spcAft>
                <a:spcPts val="0"/>
              </a:spcAft>
            </a:pPr>
            <a:r>
              <a:rPr lang="en-US" b="1">
                <a:effectLst/>
              </a:rPr>
              <a:t>Breach:</a:t>
            </a:r>
            <a:r>
              <a:rPr lang="en-US">
                <a:effectLst/>
              </a:rPr>
              <a:t> A test security incident that poses a threat to the validity of the test. Examples may include such situations as a release of secure materials or a security/system risk. These circumstances have external implications and may result in a decision to remove the test item(s) from the available, secure item bank. A breach incident must be reported to the District Administrator immediately and entered in TIDE (should an appeal be required). Breaches require immediate attention and escalation to the CSDE. The District Administrator must immediately notify the CSDE by telephone at 860-713-6860.</a:t>
            </a:r>
          </a:p>
          <a:p>
            <a:pPr marL="457200" marR="0">
              <a:lnSpc>
                <a:spcPct val="116000"/>
              </a:lnSpc>
              <a:spcBef>
                <a:spcPts val="0"/>
              </a:spcBef>
              <a:spcAft>
                <a:spcPts val="0"/>
              </a:spcAft>
            </a:pPr>
            <a:r>
              <a:rPr lang="en-US">
                <a:effectLst/>
              </a:rPr>
              <a:t> </a:t>
            </a:r>
          </a:p>
          <a:p>
            <a:pPr marL="457200" marR="0">
              <a:lnSpc>
                <a:spcPct val="116000"/>
              </a:lnSpc>
              <a:spcBef>
                <a:spcPts val="0"/>
              </a:spcBef>
              <a:spcAft>
                <a:spcPts val="0"/>
              </a:spcAft>
            </a:pPr>
            <a:r>
              <a:rPr lang="en-US" b="1">
                <a:effectLst/>
              </a:rPr>
              <a:t>Irregularity:</a:t>
            </a:r>
            <a:r>
              <a:rPr lang="en-US">
                <a:effectLst/>
              </a:rPr>
              <a:t> A test security incident that impacts an individual or group of students who are testing and may potentially affect student performance on the test, test security, or test validity. These circumstances can be corrected by the district/school and submitted in the online Appeals system for resolution, if necessary. An irregularity must be reported to the District Administrator immediately and entered into the Appeals module in TIDE (should an appeal be required).</a:t>
            </a:r>
          </a:p>
          <a:p>
            <a:pPr marL="457200" marR="0">
              <a:lnSpc>
                <a:spcPct val="116000"/>
              </a:lnSpc>
              <a:spcBef>
                <a:spcPts val="0"/>
              </a:spcBef>
              <a:spcAft>
                <a:spcPts val="0"/>
              </a:spcAft>
            </a:pPr>
            <a:r>
              <a:rPr lang="en-US">
                <a:effectLst/>
              </a:rPr>
              <a:t> </a:t>
            </a:r>
          </a:p>
          <a:p>
            <a:pPr marL="457200" marR="0">
              <a:lnSpc>
                <a:spcPct val="116000"/>
              </a:lnSpc>
              <a:spcBef>
                <a:spcPts val="0"/>
              </a:spcBef>
              <a:spcAft>
                <a:spcPts val="0"/>
              </a:spcAft>
            </a:pPr>
            <a:r>
              <a:rPr lang="en-US" b="1">
                <a:effectLst/>
              </a:rPr>
              <a:t>Impropriety:</a:t>
            </a:r>
            <a:r>
              <a:rPr lang="en-US">
                <a:effectLst/>
              </a:rPr>
              <a:t> A test security incident that has a low impact on the individual or group of students who are testing and has a low risk of potentially affecting student performance on the test, test security, or test validity. These circumstances can be corrected and contained at the local level. An impropriety should be reported to the District Administrator and/or School Test Coordinator immediately and entered into the Appeals module in TIDE (should an appeal be required).</a:t>
            </a:r>
          </a:p>
          <a:p>
            <a:pPr marL="457200" marR="0">
              <a:lnSpc>
                <a:spcPct val="116000"/>
              </a:lnSpc>
              <a:spcBef>
                <a:spcPts val="0"/>
              </a:spcBef>
              <a:spcAft>
                <a:spcPts val="800"/>
              </a:spcAft>
            </a:pPr>
            <a:r>
              <a:rPr lang="en-US">
                <a:effectLst/>
              </a:rPr>
              <a:t>It is important for test examiners to ensure that the physical conditions in the testing room meet the criteria for a secure test environment. See section Security of the Test Environment in the Test Administration Manual for more detail.</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30</a:t>
            </a:fld>
            <a:endParaRPr lang="en-US"/>
          </a:p>
        </p:txBody>
      </p:sp>
    </p:spTree>
    <p:extLst>
      <p:ext uri="{BB962C8B-B14F-4D97-AF65-F5344CB8AC3E}">
        <p14:creationId xmlns:p14="http://schemas.microsoft.com/office/powerpoint/2010/main" val="2777793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Pts val="2400"/>
              <a:buFontTx/>
              <a:buNone/>
              <a:tabLst/>
              <a:defRPr/>
            </a:pPr>
            <a:r>
              <a:rPr lang="en-US">
                <a:effectLst/>
              </a:rPr>
              <a:t>For security incidents that result in a need to reset, reopen, allow a grace period extension, restore, or invalidate individual student tests, the CSDE must first approve the request. The CSDE works diligently to address appeals within 24 hours. In most instances, an appeal will be submitted to address a test security breach or irregularity. In some cases, an appeal may be submitted to address incidents that are not security related, such as reopening an assessment for a student who becomes ill and is unable to resume testing because the test has expired. If an appeal needs to be submitted and approved quickly, please call the CSDE Performance Office using the contact information provided in Appendix A. Because the appeals system is for action only, all appeals should also be reported to the District Administrator. Note that appeals should be submitted cautiously. Reopening tests, for example, can lead to security issues and should be used sparingly. Contact the CSDE for guidance on potential test irregularities and next steps.</a:t>
            </a:r>
          </a:p>
          <a:p>
            <a:pPr fontAlgn="ctr">
              <a:buSzPts val="2400"/>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31</a:t>
            </a:fld>
            <a:endParaRPr lang="en-US"/>
          </a:p>
        </p:txBody>
      </p:sp>
    </p:spTree>
    <p:extLst>
      <p:ext uri="{BB962C8B-B14F-4D97-AF65-F5344CB8AC3E}">
        <p14:creationId xmlns:p14="http://schemas.microsoft.com/office/powerpoint/2010/main" val="3583788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If a testing irregularity occurs, or if a student with an IEP or Section 504 Plan is not given the correct assessment or is not provided the mandated accommodations, in most cases the DA will be asked to provide a letter to the CSDE on their district/school letterhead. Letters submitted must be on district/school letterhead, signed by the DA, and emailed to Cristi.Alberino@ct.gov or sent via the TIDE Secure File Center. Please do not email student information. Documentation may also be faxed to Performance Office Irregularities at 860-713-7033. The letter must include:</a:t>
            </a:r>
          </a:p>
          <a:p>
            <a:pPr marL="342900" marR="0" lvl="0" indent="-342900">
              <a:lnSpc>
                <a:spcPct val="116000"/>
              </a:lnSpc>
              <a:spcBef>
                <a:spcPts val="0"/>
              </a:spcBef>
              <a:spcAft>
                <a:spcPts val="0"/>
              </a:spcAft>
              <a:buFont typeface="+mj-lt"/>
              <a:buAutoNum type="arabicPeriod"/>
            </a:pPr>
            <a:r>
              <a:rPr lang="en-US">
                <a:effectLst/>
              </a:rPr>
              <a:t>The student’s grade, SASID, and the name of the test on which the irregularity occurred.</a:t>
            </a:r>
          </a:p>
          <a:p>
            <a:pPr marL="342900" marR="0" lvl="0" indent="-342900">
              <a:lnSpc>
                <a:spcPct val="116000"/>
              </a:lnSpc>
              <a:spcBef>
                <a:spcPts val="0"/>
              </a:spcBef>
              <a:spcAft>
                <a:spcPts val="0"/>
              </a:spcAft>
              <a:buFont typeface="+mj-lt"/>
              <a:buAutoNum type="arabicPeriod"/>
            </a:pPr>
            <a:r>
              <a:rPr lang="en-US">
                <a:effectLst/>
              </a:rPr>
              <a:t>The date and a detailed explanation of the irregularity.</a:t>
            </a:r>
          </a:p>
          <a:p>
            <a:pPr marL="342900" marR="0" lvl="0" indent="-342900">
              <a:lnSpc>
                <a:spcPct val="116000"/>
              </a:lnSpc>
              <a:spcBef>
                <a:spcPts val="0"/>
              </a:spcBef>
              <a:spcAft>
                <a:spcPts val="0"/>
              </a:spcAft>
              <a:buFont typeface="+mj-lt"/>
              <a:buAutoNum type="arabicPeriod"/>
            </a:pPr>
            <a:r>
              <a:rPr lang="en-US">
                <a:effectLst/>
              </a:rPr>
              <a:t>The name of the teacher involved.</a:t>
            </a:r>
          </a:p>
          <a:p>
            <a:pPr marL="342900" marR="0" lvl="0" indent="-342900">
              <a:lnSpc>
                <a:spcPct val="116000"/>
              </a:lnSpc>
              <a:spcBef>
                <a:spcPts val="0"/>
              </a:spcBef>
              <a:spcAft>
                <a:spcPts val="0"/>
              </a:spcAft>
              <a:buFont typeface="+mj-lt"/>
              <a:buAutoNum type="arabicPeriod"/>
            </a:pPr>
            <a:r>
              <a:rPr lang="en-US">
                <a:effectLst/>
              </a:rPr>
              <a:t>A description of the discussion that occurred with parents/guardians of the student explaining the irregularity, options offered, and impact on the student’s time; and</a:t>
            </a:r>
          </a:p>
          <a:p>
            <a:pPr marL="342900" marR="0" lvl="0" indent="-342900">
              <a:lnSpc>
                <a:spcPct val="116000"/>
              </a:lnSpc>
              <a:spcBef>
                <a:spcPts val="0"/>
              </a:spcBef>
              <a:spcAft>
                <a:spcPts val="800"/>
              </a:spcAft>
              <a:buFont typeface="+mj-lt"/>
              <a:buAutoNum type="arabicPeriod"/>
            </a:pPr>
            <a:r>
              <a:rPr lang="en-US">
                <a:effectLst/>
              </a:rPr>
              <a:t>A brief list of procedures in place to ensure that this type of irregularity is not repeated.</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online appeals process, and conditions for use, are described in the </a:t>
            </a:r>
            <a:r>
              <a:rPr lang="en-US" u="sng">
                <a:solidFill>
                  <a:srgbClr val="467886"/>
                </a:solidFill>
                <a:effectLst/>
                <a:hlinkClick r:id="rId3"/>
              </a:rPr>
              <a:t>TIDE User Guide</a:t>
            </a:r>
            <a:r>
              <a:rPr lang="en-US">
                <a:effectLst/>
              </a:rPr>
              <a:t> with specific instructions on submitting appeal requests.</a:t>
            </a:r>
          </a:p>
          <a:p>
            <a:pPr marL="0" lvl="1">
              <a:buClr>
                <a:schemeClr val="accent1"/>
              </a:buClr>
            </a:pPr>
            <a:endParaRPr lang="en-US"/>
          </a:p>
          <a:p>
            <a:pPr marL="0" lvl="1">
              <a:buClr>
                <a:schemeClr val="accent1"/>
              </a:buClr>
            </a:pPr>
            <a:r>
              <a:rPr lang="en-US"/>
              <a:t>Can be </a:t>
            </a:r>
            <a:r>
              <a:rPr lang="en-US" b="1"/>
              <a:t>emailed with SASID only </a:t>
            </a:r>
            <a:r>
              <a:rPr lang="en-US"/>
              <a:t>(no student name) or posted to </a:t>
            </a:r>
            <a:r>
              <a:rPr lang="en-US">
                <a:hlinkClick r:id="rId4"/>
              </a:rPr>
              <a:t>TIDE Secure File Center.</a:t>
            </a:r>
            <a:endParaRPr lang="en-US"/>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32</a:t>
            </a:fld>
            <a:endParaRPr lang="en-US"/>
          </a:p>
        </p:txBody>
      </p:sp>
    </p:spTree>
    <p:extLst>
      <p:ext uri="{BB962C8B-B14F-4D97-AF65-F5344CB8AC3E}">
        <p14:creationId xmlns:p14="http://schemas.microsoft.com/office/powerpoint/2010/main" val="2230394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tabLst>
                <a:tab pos="5253990" algn="l"/>
              </a:tabLst>
            </a:pPr>
            <a:r>
              <a:rPr lang="en-US">
                <a:effectLst/>
              </a:rPr>
              <a:t>These are the suggested times for ELA and Math.  	</a:t>
            </a:r>
          </a:p>
          <a:p>
            <a:pPr marL="0" marR="0">
              <a:lnSpc>
                <a:spcPct val="116000"/>
              </a:lnSpc>
              <a:spcBef>
                <a:spcPts val="0"/>
              </a:spcBef>
              <a:spcAft>
                <a:spcPts val="800"/>
              </a:spcAft>
            </a:pPr>
            <a:r>
              <a:rPr lang="en-US">
                <a:effectLst/>
              </a:rPr>
              <a:t>Some districts are testing much more than the suggested time for each test.  While this is not a timed test, and students may need more than the suggested time, please monitor this closely. </a:t>
            </a:r>
            <a:r>
              <a:rPr lang="en-US" b="1">
                <a:effectLst/>
              </a:rPr>
              <a:t>Extra time does not necessarily correlate with achievement </a:t>
            </a:r>
            <a:r>
              <a:rPr lang="en-US">
                <a:effectLst/>
              </a:rPr>
              <a:t>and very low/high times may represent lack of effort, motivation, or active proctoring.</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34</a:t>
            </a:fld>
            <a:endParaRPr lang="en-US"/>
          </a:p>
        </p:txBody>
      </p:sp>
    </p:spTree>
    <p:extLst>
      <p:ext uri="{BB962C8B-B14F-4D97-AF65-F5344CB8AC3E}">
        <p14:creationId xmlns:p14="http://schemas.microsoft.com/office/powerpoint/2010/main" val="447888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NGSS can be administered in one day or over two consecutive days.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recommended testing time is </a:t>
            </a:r>
            <a:r>
              <a:rPr lang="en-US" b="1">
                <a:effectLst/>
              </a:rPr>
              <a:t>at least 90 minutes</a:t>
            </a:r>
            <a:r>
              <a:rPr lang="en-US">
                <a:effectLst/>
              </a:rPr>
              <a:t> for testing with an </a:t>
            </a:r>
            <a:r>
              <a:rPr lang="en-US" b="1">
                <a:effectLst/>
              </a:rPr>
              <a:t>additional 10 minutes </a:t>
            </a:r>
            <a:r>
              <a:rPr lang="en-US">
                <a:effectLst/>
              </a:rPr>
              <a:t>provided to read the directions to the students.</a:t>
            </a:r>
          </a:p>
          <a:p>
            <a:pPr marL="0" marR="0">
              <a:lnSpc>
                <a:spcPct val="116000"/>
              </a:lnSpc>
              <a:spcBef>
                <a:spcPts val="0"/>
              </a:spcBef>
              <a:spcAft>
                <a:spcPts val="800"/>
              </a:spcAft>
            </a:pPr>
            <a:r>
              <a:rPr lang="en-US" b="1">
                <a:effectLst/>
              </a:rPr>
              <a:t>Remember the pause rules</a:t>
            </a:r>
            <a:r>
              <a:rPr lang="en-US">
                <a:effectLst/>
              </a:rPr>
              <a:t>: If a student pauses a test, a 20-minute pause timer starts running.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If a student resumes the test within 20 minutes, they can review previously answered questions.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If a student resumes the test after 20 minutes, they cannot review previously answered questions. They can only work on unanswered questions.</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35</a:t>
            </a:fld>
            <a:endParaRPr lang="en-US"/>
          </a:p>
        </p:txBody>
      </p:sp>
    </p:spTree>
    <p:extLst>
      <p:ext uri="{BB962C8B-B14F-4D97-AF65-F5344CB8AC3E}">
        <p14:creationId xmlns:p14="http://schemas.microsoft.com/office/powerpoint/2010/main" val="3707152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Test Administrators should distribute: </a:t>
            </a:r>
          </a:p>
          <a:p>
            <a:pPr marL="342900" marR="0" lvl="0" indent="-342900">
              <a:lnSpc>
                <a:spcPct val="116000"/>
              </a:lnSpc>
              <a:spcBef>
                <a:spcPts val="0"/>
              </a:spcBef>
              <a:spcAft>
                <a:spcPts val="0"/>
              </a:spcAft>
              <a:buFont typeface="Symbol" panose="05050102010706020507" pitchFamily="18" charset="2"/>
              <a:buChar char=""/>
            </a:pPr>
            <a:r>
              <a:rPr lang="en-US">
                <a:effectLst/>
              </a:rPr>
              <a:t>scratch paper to students for all test sessions (scratch paper can include plain paper, lined paper, paddy paper, or graph paper) for ELA, math, or science.</a:t>
            </a:r>
          </a:p>
          <a:p>
            <a:pPr marL="342900" marR="0" lvl="0" indent="-342900">
              <a:lnSpc>
                <a:spcPct val="116000"/>
              </a:lnSpc>
              <a:spcBef>
                <a:spcPts val="0"/>
              </a:spcBef>
              <a:spcAft>
                <a:spcPts val="0"/>
              </a:spcAft>
              <a:buFont typeface="Symbol" panose="05050102010706020507" pitchFamily="18" charset="2"/>
              <a:buChar char=""/>
            </a:pPr>
            <a:r>
              <a:rPr lang="en-US">
                <a:effectLst/>
              </a:rPr>
              <a:t>graph paper to students in Grades 6, 7, and 8 for the mathematics assessments; and </a:t>
            </a:r>
          </a:p>
          <a:p>
            <a:pPr marL="342900" marR="0" lvl="0" indent="-342900">
              <a:lnSpc>
                <a:spcPct val="116000"/>
              </a:lnSpc>
              <a:spcBef>
                <a:spcPts val="0"/>
              </a:spcBef>
              <a:spcAft>
                <a:spcPts val="800"/>
              </a:spcAft>
              <a:buFont typeface="Symbol" panose="05050102010706020507" pitchFamily="18" charset="2"/>
              <a:buChar char=""/>
            </a:pPr>
            <a:r>
              <a:rPr lang="en-US">
                <a:effectLst/>
              </a:rPr>
              <a:t>headphones to students for the listening portion of the English language arts assessments, to students who require Audio Glossaries on the mathematics assessments, and students who require text-to-speech on either assessment.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Be sure to provide students with any non-embedded designated supports or accommodations that they are approved for.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Other reminders:</a:t>
            </a:r>
          </a:p>
          <a:p>
            <a:pPr marL="342900" marR="0" lvl="0" indent="-342900">
              <a:lnSpc>
                <a:spcPct val="116000"/>
              </a:lnSpc>
              <a:spcBef>
                <a:spcPts val="0"/>
              </a:spcBef>
              <a:spcAft>
                <a:spcPts val="0"/>
              </a:spcAft>
              <a:buFont typeface="Symbol" panose="05050102010706020507" pitchFamily="18" charset="2"/>
              <a:buChar char=""/>
            </a:pPr>
            <a:r>
              <a:rPr lang="en-US">
                <a:effectLst/>
              </a:rPr>
              <a:t>Instructional materials must be removed or covered, including but not limited to, information that might assist students in answering questions. This includes materials that may be displayed on bulletin boards, chalkboards or dry-erase boards, or on charts (e.g., wall charts that contain literary definitions, maps, mathematics formulas, etc.). </a:t>
            </a:r>
          </a:p>
          <a:p>
            <a:pPr marL="342900" marR="0" lvl="0" indent="-342900">
              <a:lnSpc>
                <a:spcPct val="116000"/>
              </a:lnSpc>
              <a:spcBef>
                <a:spcPts val="0"/>
              </a:spcBef>
              <a:spcAft>
                <a:spcPts val="0"/>
              </a:spcAft>
              <a:buFont typeface="Symbol" panose="05050102010706020507" pitchFamily="18" charset="2"/>
              <a:buChar char=""/>
            </a:pPr>
            <a:r>
              <a:rPr lang="en-US">
                <a:effectLst/>
              </a:rPr>
              <a:t>Students must be seated so there is enough space between them to minimize opportunities to look at each other’s work, or they should be provided with tabletop partitions. Students may also be tested on an individual basis as appropriate.</a:t>
            </a:r>
          </a:p>
          <a:p>
            <a:pPr marL="342900" marR="0" lvl="0" indent="-342900">
              <a:lnSpc>
                <a:spcPct val="116000"/>
              </a:lnSpc>
              <a:spcBef>
                <a:spcPts val="0"/>
              </a:spcBef>
              <a:spcAft>
                <a:spcPts val="800"/>
              </a:spcAft>
              <a:buFont typeface="Symbol" panose="05050102010706020507" pitchFamily="18" charset="2"/>
              <a:buChar char=""/>
            </a:pPr>
            <a:r>
              <a:rPr lang="en-US">
                <a:effectLst/>
              </a:rPr>
              <a:t>If helpful, place a “TESTING—DO NOT DISTURB” sign on the door or post signs in halls and entrances rerouting hallway traffic in order to promote optimum testing conditions.</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37</a:t>
            </a:fld>
            <a:endParaRPr lang="en-US"/>
          </a:p>
        </p:txBody>
      </p:sp>
    </p:spTree>
    <p:extLst>
      <p:ext uri="{BB962C8B-B14F-4D97-AF65-F5344CB8AC3E}">
        <p14:creationId xmlns:p14="http://schemas.microsoft.com/office/powerpoint/2010/main" val="1093034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38</a:t>
            </a:fld>
            <a:endParaRPr lang="en-US"/>
          </a:p>
        </p:txBody>
      </p:sp>
    </p:spTree>
    <p:extLst>
      <p:ext uri="{BB962C8B-B14F-4D97-AF65-F5344CB8AC3E}">
        <p14:creationId xmlns:p14="http://schemas.microsoft.com/office/powerpoint/2010/main" val="1090922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39</a:t>
            </a:fld>
            <a:endParaRPr lang="en-US"/>
          </a:p>
        </p:txBody>
      </p:sp>
    </p:spTree>
    <p:extLst>
      <p:ext uri="{BB962C8B-B14F-4D97-AF65-F5344CB8AC3E}">
        <p14:creationId xmlns:p14="http://schemas.microsoft.com/office/powerpoint/2010/main" val="2094289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This is the link to the CT Comprehensive Assessment Portal.  All systems and resources for the summative tests are available on this site.</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40</a:t>
            </a:fld>
            <a:endParaRPr lang="en-US"/>
          </a:p>
        </p:txBody>
      </p:sp>
    </p:spTree>
    <p:extLst>
      <p:ext uri="{BB962C8B-B14F-4D97-AF65-F5344CB8AC3E}">
        <p14:creationId xmlns:p14="http://schemas.microsoft.com/office/powerpoint/2010/main" val="3813426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Secure Browser is designed to ensure test security by prohibiting students from accessing any other programs or websites during testing.</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2025-26 Secure Browser was released in September 2025. Download the latest secure browser from the portal. </a:t>
            </a:r>
            <a:r>
              <a:rPr lang="en-US" b="1">
                <a:effectLst/>
              </a:rPr>
              <a:t>The secure browser from 2025-26 will no longer work. </a:t>
            </a:r>
            <a:endParaRPr lang="en-US">
              <a:effectLst/>
            </a:endParaRPr>
          </a:p>
          <a:p>
            <a:pPr marL="0" marR="0">
              <a:lnSpc>
                <a:spcPct val="116000"/>
              </a:lnSpc>
              <a:spcBef>
                <a:spcPts val="0"/>
              </a:spcBef>
              <a:spcAft>
                <a:spcPts val="800"/>
              </a:spcAft>
            </a:pPr>
            <a:r>
              <a:rPr lang="en-US">
                <a:effectLst/>
              </a:rPr>
              <a:t>Students will be required to use the Secure Browser on their device to take the summative Smarter Balanced, NGSS, the CTAA math and ELA assessments, and the CAAELP. </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41</a:t>
            </a:fld>
            <a:endParaRPr lang="en-US"/>
          </a:p>
        </p:txBody>
      </p:sp>
    </p:spTree>
    <p:extLst>
      <p:ext uri="{BB962C8B-B14F-4D97-AF65-F5344CB8AC3E}">
        <p14:creationId xmlns:p14="http://schemas.microsoft.com/office/powerpoint/2010/main" val="2450247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Calibri" panose="020F0502020204030204" pitchFamily="34" charset="0"/>
                <a:ea typeface="Calibri" panose="020F0502020204030204" pitchFamily="34" charset="0"/>
                <a:cs typeface="Calibri" panose="020F0502020204030204" pitchFamily="34" charset="0"/>
              </a:rPr>
              <a:t>Meet the </a:t>
            </a:r>
            <a:r>
              <a:rPr lang="en-US" u="sng">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staff</a:t>
            </a:r>
            <a:r>
              <a:rPr lang="en-US">
                <a:effectLst/>
                <a:latin typeface="Calibri" panose="020F0502020204030204" pitchFamily="34" charset="0"/>
                <a:ea typeface="Calibri" panose="020F0502020204030204" pitchFamily="34" charset="0"/>
                <a:cs typeface="Calibri" panose="020F0502020204030204" pitchFamily="34" charset="0"/>
              </a:rPr>
              <a:t> from the Performance Office. </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4</a:t>
            </a:fld>
            <a:endParaRPr lang="en-US"/>
          </a:p>
        </p:txBody>
      </p:sp>
    </p:spTree>
    <p:extLst>
      <p:ext uri="{BB962C8B-B14F-4D97-AF65-F5344CB8AC3E}">
        <p14:creationId xmlns:p14="http://schemas.microsoft.com/office/powerpoint/2010/main" val="558680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42</a:t>
            </a:fld>
            <a:endParaRPr lang="en-US"/>
          </a:p>
        </p:txBody>
      </p:sp>
    </p:spTree>
    <p:extLst>
      <p:ext uri="{BB962C8B-B14F-4D97-AF65-F5344CB8AC3E}">
        <p14:creationId xmlns:p14="http://schemas.microsoft.com/office/powerpoint/2010/main" val="1689745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lnSpc>
                <a:spcPct val="90000"/>
              </a:lnSpc>
              <a:spcBef>
                <a:spcPts val="1019"/>
              </a:spcBef>
              <a:spcAft>
                <a:spcPct val="0"/>
              </a:spcAft>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43</a:t>
            </a:fld>
            <a:endParaRPr lang="en-US"/>
          </a:p>
        </p:txBody>
      </p:sp>
    </p:spTree>
    <p:extLst>
      <p:ext uri="{BB962C8B-B14F-4D97-AF65-F5344CB8AC3E}">
        <p14:creationId xmlns:p14="http://schemas.microsoft.com/office/powerpoint/2010/main" val="23775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All user accounts were rolled over and passwords reset in September 2025</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If you log in on a new device or browser (or clear the cache on a previously-used browser) you must enter an emailed code after passing the initial login screen. This step does not occur when you activate your account for the first time.</a:t>
            </a:r>
          </a:p>
        </p:txBody>
      </p:sp>
      <p:sp>
        <p:nvSpPr>
          <p:cNvPr id="4" name="Slide Number Placeholder 3"/>
          <p:cNvSpPr>
            <a:spLocks noGrp="1"/>
          </p:cNvSpPr>
          <p:nvPr>
            <p:ph type="sldNum" sz="quarter" idx="5"/>
          </p:nvPr>
        </p:nvSpPr>
        <p:spPr/>
        <p:txBody>
          <a:bodyPr/>
          <a:lstStyle/>
          <a:p>
            <a:fld id="{DECF9E23-3657-41AF-913F-C69B64B47684}" type="slidenum">
              <a:rPr lang="en-US" smtClean="0"/>
              <a:t>44</a:t>
            </a:fld>
            <a:endParaRPr lang="en-US"/>
          </a:p>
        </p:txBody>
      </p:sp>
    </p:spTree>
    <p:extLst>
      <p:ext uri="{BB962C8B-B14F-4D97-AF65-F5344CB8AC3E}">
        <p14:creationId xmlns:p14="http://schemas.microsoft.com/office/powerpoint/2010/main" val="3235009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TIDE supports state, district, and school test coordinators throughout the testing process, from test preparation, to test administration, to post-administration. Refer to the </a:t>
            </a:r>
            <a:r>
              <a:rPr lang="en-US" u="sng">
                <a:solidFill>
                  <a:srgbClr val="467886"/>
                </a:solidFill>
                <a:effectLst/>
                <a:hlinkClick r:id="rId3"/>
              </a:rPr>
              <a:t>TIDE User Guide </a:t>
            </a:r>
            <a:r>
              <a:rPr lang="en-US">
                <a:effectLst/>
              </a:rPr>
              <a:t>for details. Features include the following:  </a:t>
            </a:r>
          </a:p>
          <a:p>
            <a:pPr marL="342900" marR="0" lvl="0" indent="-342900">
              <a:lnSpc>
                <a:spcPct val="116000"/>
              </a:lnSpc>
              <a:spcBef>
                <a:spcPts val="0"/>
              </a:spcBef>
              <a:spcAft>
                <a:spcPts val="0"/>
              </a:spcAft>
              <a:buFont typeface="Symbol" panose="05050102010706020507" pitchFamily="18" charset="2"/>
              <a:buChar char=""/>
            </a:pPr>
            <a:r>
              <a:rPr lang="en-US">
                <a:effectLst/>
              </a:rPr>
              <a:t>Add/Manage User Accounts</a:t>
            </a:r>
          </a:p>
          <a:p>
            <a:pPr marL="342900" marR="0" lvl="0" indent="-342900">
              <a:lnSpc>
                <a:spcPct val="116000"/>
              </a:lnSpc>
              <a:spcBef>
                <a:spcPts val="0"/>
              </a:spcBef>
              <a:spcAft>
                <a:spcPts val="0"/>
              </a:spcAft>
              <a:buFont typeface="Symbol" panose="05050102010706020507" pitchFamily="18" charset="2"/>
              <a:buChar char=""/>
            </a:pPr>
            <a:r>
              <a:rPr lang="en-US">
                <a:effectLst/>
              </a:rPr>
              <a:t>Review Student Demographic Information</a:t>
            </a:r>
          </a:p>
          <a:p>
            <a:pPr marL="342900" marR="0" lvl="0" indent="-342900">
              <a:lnSpc>
                <a:spcPct val="116000"/>
              </a:lnSpc>
              <a:spcBef>
                <a:spcPts val="0"/>
              </a:spcBef>
              <a:spcAft>
                <a:spcPts val="0"/>
              </a:spcAft>
              <a:buFont typeface="Symbol" panose="05050102010706020507" pitchFamily="18" charset="2"/>
              <a:buChar char=""/>
            </a:pPr>
            <a:r>
              <a:rPr lang="en-US">
                <a:effectLst/>
              </a:rPr>
              <a:t>Review/Edit Student Settings (Note: Accommodations should not be changed directly in TIDE. All accommodations are imported from CT-SEDS.)</a:t>
            </a:r>
          </a:p>
          <a:p>
            <a:pPr marL="342900" marR="0" lvl="0" indent="-342900">
              <a:lnSpc>
                <a:spcPct val="116000"/>
              </a:lnSpc>
              <a:spcBef>
                <a:spcPts val="0"/>
              </a:spcBef>
              <a:spcAft>
                <a:spcPts val="0"/>
              </a:spcAft>
              <a:buFont typeface="Symbol" panose="05050102010706020507" pitchFamily="18" charset="2"/>
              <a:buChar char=""/>
            </a:pPr>
            <a:r>
              <a:rPr lang="en-US">
                <a:effectLst/>
              </a:rPr>
              <a:t>Create/Submit Appeals </a:t>
            </a:r>
          </a:p>
          <a:p>
            <a:pPr marL="342900" marR="0" lvl="0" indent="-342900">
              <a:lnSpc>
                <a:spcPct val="116000"/>
              </a:lnSpc>
              <a:spcBef>
                <a:spcPts val="0"/>
              </a:spcBef>
              <a:spcAft>
                <a:spcPts val="0"/>
              </a:spcAft>
              <a:buFont typeface="Symbol" panose="05050102010706020507" pitchFamily="18" charset="2"/>
              <a:buChar char=""/>
            </a:pPr>
            <a:r>
              <a:rPr lang="en-US">
                <a:effectLst/>
              </a:rPr>
              <a:t>Create Rosters (</a:t>
            </a:r>
            <a:r>
              <a:rPr lang="en-US" u="sng">
                <a:solidFill>
                  <a:srgbClr val="467886"/>
                </a:solidFill>
                <a:effectLst/>
                <a:hlinkClick r:id="rId4"/>
              </a:rPr>
              <a:t>Understanding and Creating Rosters</a:t>
            </a:r>
            <a:r>
              <a:rPr lang="en-US">
                <a:effectLst/>
              </a:rPr>
              <a:t>)</a:t>
            </a:r>
          </a:p>
          <a:p>
            <a:pPr marL="342900" marR="0" lvl="0" indent="-342900">
              <a:lnSpc>
                <a:spcPct val="116000"/>
              </a:lnSpc>
              <a:spcBef>
                <a:spcPts val="0"/>
              </a:spcBef>
              <a:spcAft>
                <a:spcPts val="0"/>
              </a:spcAft>
              <a:buFont typeface="Symbol" panose="05050102010706020507" pitchFamily="18" charset="2"/>
              <a:buChar char=""/>
            </a:pPr>
            <a:r>
              <a:rPr lang="en-US">
                <a:effectLst/>
              </a:rPr>
              <a:t>Order Paper Materials (i.e., large print and braille test booklets)</a:t>
            </a:r>
          </a:p>
          <a:p>
            <a:pPr marL="342900" marR="0" lvl="0" indent="-342900">
              <a:lnSpc>
                <a:spcPct val="116000"/>
              </a:lnSpc>
              <a:spcBef>
                <a:spcPts val="0"/>
              </a:spcBef>
              <a:spcAft>
                <a:spcPts val="800"/>
              </a:spcAft>
              <a:buFont typeface="Symbol" panose="05050102010706020507" pitchFamily="18" charset="2"/>
              <a:buChar char=""/>
            </a:pPr>
            <a:r>
              <a:rPr lang="en-US">
                <a:effectLst/>
              </a:rPr>
              <a:t>Run Participation Reports (</a:t>
            </a:r>
            <a:r>
              <a:rPr lang="en-US" u="sng">
                <a:solidFill>
                  <a:srgbClr val="467886"/>
                </a:solidFill>
                <a:effectLst/>
                <a:hlinkClick r:id="rId5"/>
              </a:rPr>
              <a:t>Accessing Participation Reports</a:t>
            </a:r>
            <a:r>
              <a:rPr lang="en-US">
                <a:effectLst/>
              </a:rPr>
              <a:t>)</a:t>
            </a:r>
          </a:p>
          <a:p>
            <a:pPr marL="0" lvl="1" indent="0" fontAlgn="base">
              <a:spcBef>
                <a:spcPct val="0"/>
              </a:spcBef>
              <a:spcAft>
                <a:spcPct val="0"/>
              </a:spcAft>
              <a:buFont typeface="Courier New" panose="02070309020205020404" pitchFamily="49" charset="0"/>
              <a:buNone/>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45</a:t>
            </a:fld>
            <a:endParaRPr lang="en-US"/>
          </a:p>
        </p:txBody>
      </p:sp>
    </p:spTree>
    <p:extLst>
      <p:ext uri="{BB962C8B-B14F-4D97-AF65-F5344CB8AC3E}">
        <p14:creationId xmlns:p14="http://schemas.microsoft.com/office/powerpoint/2010/main" val="634443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All students taking a summative assessment need to be in TIDE. Work with your PSIS Coordinator if there are concerns about missing students or incorrect student demographics.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All users who are proctoring a summative assessment or need access to the Data Entry Interface (DEI) need to have an account in TIDE. Refer to the </a:t>
            </a:r>
            <a:r>
              <a:rPr lang="en-US" u="sng">
                <a:solidFill>
                  <a:srgbClr val="467886"/>
                </a:solidFill>
                <a:effectLst/>
                <a:hlinkClick r:id="rId3"/>
              </a:rPr>
              <a:t>User Role Permissions brochure</a:t>
            </a:r>
            <a:r>
              <a:rPr lang="en-US">
                <a:effectLst/>
              </a:rPr>
              <a:t> for details about various user roles and corresponding access to different systems for secure online testing.</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46</a:t>
            </a:fld>
            <a:endParaRPr lang="en-US"/>
          </a:p>
        </p:txBody>
      </p:sp>
    </p:spTree>
    <p:extLst>
      <p:ext uri="{BB962C8B-B14F-4D97-AF65-F5344CB8AC3E}">
        <p14:creationId xmlns:p14="http://schemas.microsoft.com/office/powerpoint/2010/main" val="30675356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47</a:t>
            </a:fld>
            <a:endParaRPr lang="en-US"/>
          </a:p>
        </p:txBody>
      </p:sp>
    </p:spTree>
    <p:extLst>
      <p:ext uri="{BB962C8B-B14F-4D97-AF65-F5344CB8AC3E}">
        <p14:creationId xmlns:p14="http://schemas.microsoft.com/office/powerpoint/2010/main" val="4475047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36D76-2E8A-7337-2B96-CF0E7DCCA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99EBC-6709-B2DC-47CF-CA296099E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BD6C2-98BD-ADB0-1A64-02A023CD25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38BB70-80E1-8673-162D-1A4195611DD5}"/>
              </a:ext>
            </a:extLst>
          </p:cNvPr>
          <p:cNvSpPr>
            <a:spLocks noGrp="1"/>
          </p:cNvSpPr>
          <p:nvPr>
            <p:ph type="sldNum" sz="quarter" idx="5"/>
          </p:nvPr>
        </p:nvSpPr>
        <p:spPr/>
        <p:txBody>
          <a:bodyPr/>
          <a:lstStyle/>
          <a:p>
            <a:fld id="{DECF9E23-3657-41AF-913F-C69B64B47684}" type="slidenum">
              <a:rPr lang="en-US" smtClean="0"/>
              <a:t>48</a:t>
            </a:fld>
            <a:endParaRPr lang="en-US"/>
          </a:p>
        </p:txBody>
      </p:sp>
    </p:spTree>
    <p:extLst>
      <p:ext uri="{BB962C8B-B14F-4D97-AF65-F5344CB8AC3E}">
        <p14:creationId xmlns:p14="http://schemas.microsoft.com/office/powerpoint/2010/main" val="271677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It is very important that districts and schools track test completion for students taking summative assessments. A variety of reports are available in TIDE and can be used as tools to track test completion.</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Refer to the </a:t>
            </a:r>
            <a:r>
              <a:rPr lang="en-US" u="sng">
                <a:solidFill>
                  <a:srgbClr val="467886"/>
                </a:solidFill>
                <a:effectLst/>
                <a:hlinkClick r:id="rId3"/>
              </a:rPr>
              <a:t>Monitoring Test Progress brochure</a:t>
            </a:r>
            <a:r>
              <a:rPr lang="en-US">
                <a:effectLst/>
              </a:rPr>
              <a:t> for information on generating Test Status Code Reports and Test Completion Rates in TIDE.</a:t>
            </a:r>
          </a:p>
          <a:p>
            <a:endParaRPr lang="en-US">
              <a:solidFill>
                <a:schemeClr val="tx1"/>
              </a:solidFill>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53</a:t>
            </a:fld>
            <a:endParaRPr lang="en-US"/>
          </a:p>
        </p:txBody>
      </p:sp>
    </p:spTree>
    <p:extLst>
      <p:ext uri="{BB962C8B-B14F-4D97-AF65-F5344CB8AC3E}">
        <p14:creationId xmlns:p14="http://schemas.microsoft.com/office/powerpoint/2010/main" val="1404499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test completion rate report is a high-level report used to summarize the number and percentage of students who have started or completed a test.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May be generated at the district or school level, depending on your user role.</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All students in the specified school or district will be included in this report.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Report should be generated for each test to obtain an accurate picture that reflects the testing status of all students for all tests in the school or district.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Users will be able to view test completion data by combo tests (e.g., completion of both the Math CAT and Math PT). </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54</a:t>
            </a:fld>
            <a:endParaRPr lang="en-US"/>
          </a:p>
        </p:txBody>
      </p:sp>
    </p:spTree>
    <p:extLst>
      <p:ext uri="{BB962C8B-B14F-4D97-AF65-F5344CB8AC3E}">
        <p14:creationId xmlns:p14="http://schemas.microsoft.com/office/powerpoint/2010/main" val="1940717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This report provides a detailed view of each student’s test status along with any special coding explain non-participation (e.g., ESR, CAAELP Domain Exemption).</a:t>
            </a:r>
          </a:p>
          <a:p>
            <a:pPr marL="0" marR="0">
              <a:lnSpc>
                <a:spcPct val="116000"/>
              </a:lnSpc>
              <a:spcBef>
                <a:spcPts val="0"/>
              </a:spcBef>
              <a:spcAft>
                <a:spcPts val="800"/>
              </a:spcAft>
            </a:pPr>
            <a:r>
              <a:rPr lang="en-US">
                <a:effectLst/>
              </a:rPr>
              <a:t>It displays all test statuses for every assessment for which each student in a district or school is eligible.</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participation report can be generated at either the district or school level, depending on your user role. To ensure accuracy, the report should be generated for each test, giving a complete picture of all students’ testing status across all assessments in the school, district, or in specialized programs (e.g., </a:t>
            </a:r>
            <a:r>
              <a:rPr lang="en-US" err="1">
                <a:effectLst/>
              </a:rPr>
              <a:t>ASEPS</a:t>
            </a:r>
            <a:r>
              <a:rPr lang="en-US">
                <a:effectLst/>
              </a:rPr>
              <a:t>).</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55</a:t>
            </a:fld>
            <a:endParaRPr lang="en-US"/>
          </a:p>
        </p:txBody>
      </p:sp>
    </p:spTree>
    <p:extLst>
      <p:ext uri="{BB962C8B-B14F-4D97-AF65-F5344CB8AC3E}">
        <p14:creationId xmlns:p14="http://schemas.microsoft.com/office/powerpoint/2010/main" val="1008304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Here is the contact information for the Cambium Team:</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Jen Chou, Program Director;  </a:t>
            </a:r>
            <a:r>
              <a:rPr lang="en-US" u="sng">
                <a:effectLst/>
                <a:latin typeface="Calibri" panose="020F0502020204030204" pitchFamily="34" charset="0"/>
                <a:ea typeface="Calibri" panose="020F0502020204030204" pitchFamily="34" charset="0"/>
                <a:cs typeface="Calibri" panose="020F0502020204030204" pitchFamily="34" charset="0"/>
              </a:rPr>
              <a:t>jennifer.chou@cambiumassessment.com</a:t>
            </a:r>
            <a:r>
              <a:rPr lang="en-US">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Marie Musumeci, Senior Program Coordinator; </a:t>
            </a:r>
            <a:r>
              <a:rPr lang="en-US" u="sng">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marie.musumeci@cambiumassessment.com</a:t>
            </a:r>
            <a:endParaRPr lang="en-US">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6000"/>
              </a:lnSpc>
              <a:spcBef>
                <a:spcPts val="0"/>
              </a:spcBef>
              <a:spcAft>
                <a:spcPts val="80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Christine Jung, Program Coordinator; </a:t>
            </a:r>
            <a:r>
              <a:rPr lang="en-US" u="sng">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4"/>
              </a:rPr>
              <a:t>christine.jung@cambiumassessment.com</a:t>
            </a:r>
            <a:endParaRPr lang="en-US">
              <a:effectLst/>
              <a:latin typeface="Calibri" panose="020F0502020204030204" pitchFamily="34" charset="0"/>
              <a:ea typeface="Calibri" panose="020F0502020204030204" pitchFamily="34" charset="0"/>
              <a:cs typeface="Calibri" panose="020F0502020204030204" pitchFamily="34" charset="0"/>
            </a:endParaRPr>
          </a:p>
          <a:p>
            <a:pPr defTabSz="931774">
              <a:defRPr/>
            </a:pP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A3C37BE-C303-496D-B5CD-85F2937540FC}" type="slidenum">
              <a:rPr lang="en-US" smtClean="0"/>
              <a:t>5</a:t>
            </a:fld>
            <a:endParaRPr lang="en-US"/>
          </a:p>
        </p:txBody>
      </p:sp>
    </p:spTree>
    <p:extLst>
      <p:ext uri="{BB962C8B-B14F-4D97-AF65-F5344CB8AC3E}">
        <p14:creationId xmlns:p14="http://schemas.microsoft.com/office/powerpoint/2010/main" val="17794751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56</a:t>
            </a:fld>
            <a:endParaRPr lang="en-US"/>
          </a:p>
        </p:txBody>
      </p:sp>
    </p:spTree>
    <p:extLst>
      <p:ext uri="{BB962C8B-B14F-4D97-AF65-F5344CB8AC3E}">
        <p14:creationId xmlns:p14="http://schemas.microsoft.com/office/powerpoint/2010/main" val="36050573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57</a:t>
            </a:fld>
            <a:endParaRPr lang="en-US"/>
          </a:p>
        </p:txBody>
      </p:sp>
    </p:spTree>
    <p:extLst>
      <p:ext uri="{BB962C8B-B14F-4D97-AF65-F5344CB8AC3E}">
        <p14:creationId xmlns:p14="http://schemas.microsoft.com/office/powerpoint/2010/main" val="548465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58</a:t>
            </a:fld>
            <a:endParaRPr lang="en-US"/>
          </a:p>
        </p:txBody>
      </p:sp>
    </p:spTree>
    <p:extLst>
      <p:ext uri="{BB962C8B-B14F-4D97-AF65-F5344CB8AC3E}">
        <p14:creationId xmlns:p14="http://schemas.microsoft.com/office/powerpoint/2010/main" val="17911101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59</a:t>
            </a:fld>
            <a:endParaRPr lang="en-US"/>
          </a:p>
        </p:txBody>
      </p:sp>
    </p:spTree>
    <p:extLst>
      <p:ext uri="{BB962C8B-B14F-4D97-AF65-F5344CB8AC3E}">
        <p14:creationId xmlns:p14="http://schemas.microsoft.com/office/powerpoint/2010/main" val="39013623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60</a:t>
            </a:fld>
            <a:endParaRPr lang="en-US"/>
          </a:p>
        </p:txBody>
      </p:sp>
    </p:spTree>
    <p:extLst>
      <p:ext uri="{BB962C8B-B14F-4D97-AF65-F5344CB8AC3E}">
        <p14:creationId xmlns:p14="http://schemas.microsoft.com/office/powerpoint/2010/main" val="134271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18A88-3D5F-13C7-5546-870C9208F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000B0-330A-A568-F4BB-2BF57236F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502EE-69D0-FC06-5628-950D605363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F1FDEF-2D7C-1735-A976-A7AD2AA846DE}"/>
              </a:ext>
            </a:extLst>
          </p:cNvPr>
          <p:cNvSpPr>
            <a:spLocks noGrp="1"/>
          </p:cNvSpPr>
          <p:nvPr>
            <p:ph type="sldNum" sz="quarter" idx="5"/>
          </p:nvPr>
        </p:nvSpPr>
        <p:spPr/>
        <p:txBody>
          <a:bodyPr/>
          <a:lstStyle/>
          <a:p>
            <a:fld id="{DECF9E23-3657-41AF-913F-C69B64B47684}" type="slidenum">
              <a:rPr lang="en-US" smtClean="0"/>
              <a:t>61</a:t>
            </a:fld>
            <a:endParaRPr lang="en-US"/>
          </a:p>
        </p:txBody>
      </p:sp>
    </p:spTree>
    <p:extLst>
      <p:ext uri="{BB962C8B-B14F-4D97-AF65-F5344CB8AC3E}">
        <p14:creationId xmlns:p14="http://schemas.microsoft.com/office/powerpoint/2010/main" val="4174400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Now we will discuss a variety of accessibility features that are available on statewide assessments, including language supports for ELs/MLs, and accommodations for eligible students with IEPs and Section 504 Plans.</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62</a:t>
            </a:fld>
            <a:endParaRPr lang="en-US"/>
          </a:p>
        </p:txBody>
      </p:sp>
    </p:spTree>
    <p:extLst>
      <p:ext uri="{BB962C8B-B14F-4D97-AF65-F5344CB8AC3E}">
        <p14:creationId xmlns:p14="http://schemas.microsoft.com/office/powerpoint/2010/main" val="11763661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Three-Tier Accessibility Approach is a tool to illustrate how accessibility supports aid students specific to need and purpose.</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In looking at the largest bridge, Tier 1, Universal Tools are available to ALL students. Universal Tools are those that every student should have access to if they will benefit the student, such as scratch paper or a highlighter. These tools can be used by any student that needs them at any time, regardless of the activity or the content area.</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bridge below, Tier 2, is for a smaller group of students. Here, the educator team reviews strengths and barriers to determine if designated supports are needed. An example of a Tier 2 support might include those that promote language access. Designated supports such as the bilingual word-to-word glossary on the science test may be beneficial for some students who already use this tool during instruction.</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Tier 3, is for an even more specialized subset of students who have an IEP or Section 504 Plan. Accommodations might include the provision of closed captioning of the ELA Listening assessment for students with hearing impairments.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Resource: From the Council of Chief State School Officers (CCSO) Accessibility Manual: </a:t>
            </a:r>
            <a:r>
              <a:rPr lang="en-US" u="sng">
                <a:solidFill>
                  <a:srgbClr val="467886"/>
                </a:solidFill>
                <a:effectLst/>
                <a:hlinkClick r:id="rId3"/>
              </a:rPr>
              <a:t>753a0706.flowpaper.com/</a:t>
            </a:r>
            <a:r>
              <a:rPr lang="en-US" u="sng" err="1">
                <a:solidFill>
                  <a:srgbClr val="467886"/>
                </a:solidFill>
                <a:effectLst/>
                <a:hlinkClick r:id="rId3"/>
              </a:rPr>
              <a:t>CCSSOAccessibilityManual</a:t>
            </a:r>
            <a:r>
              <a:rPr lang="en-US" u="sng">
                <a:solidFill>
                  <a:srgbClr val="467886"/>
                </a:solidFill>
                <a:effectLst/>
                <a:hlinkClick r:id="rId3"/>
              </a:rPr>
              <a:t>/</a:t>
            </a:r>
            <a:endParaRPr lang="en-US">
              <a:effectLst/>
            </a:endParaRPr>
          </a:p>
          <a:p>
            <a:pPr marL="0" marR="0">
              <a:lnSpc>
                <a:spcPct val="116000"/>
              </a:lnSpc>
              <a:spcBef>
                <a:spcPts val="0"/>
              </a:spcBef>
              <a:spcAft>
                <a:spcPts val="800"/>
              </a:spcAft>
            </a:pPr>
            <a:r>
              <a:rPr lang="en-US">
                <a:effectLst/>
              </a:rPr>
              <a:t>The Three-Tier Accessibility Framework is an adaptation of the following National Center on Educational Outcomes report commissioned and published by CCSSO: Lazarus, S., Goldstone, L., Wheeler, T., Paul, J., </a:t>
            </a:r>
            <a:r>
              <a:rPr lang="en-US" err="1">
                <a:effectLst/>
              </a:rPr>
              <a:t>Prestridge</a:t>
            </a:r>
            <a:r>
              <a:rPr lang="en-US">
                <a:effectLst/>
              </a:rPr>
              <a:t>, S., Sharp, T., </a:t>
            </a:r>
            <a:r>
              <a:rPr lang="en-US" err="1">
                <a:effectLst/>
              </a:rPr>
              <a:t>Hochstetter</a:t>
            </a:r>
            <a:r>
              <a:rPr lang="en-US">
                <a:effectLst/>
              </a:rPr>
              <a:t>, A., and Warren, S. (2021). CCSSO Accessibility Manual: How to Select, Administer, and Evaluate Use of Accessibility Supports for Instruction and Assessment of All Students. The Council of Chief State School Officers (CCSSO).</a:t>
            </a:r>
          </a:p>
          <a:p>
            <a:pPr>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63</a:t>
            </a:fld>
            <a:endParaRPr lang="en-US"/>
          </a:p>
        </p:txBody>
      </p:sp>
    </p:spTree>
    <p:extLst>
      <p:ext uri="{BB962C8B-B14F-4D97-AF65-F5344CB8AC3E}">
        <p14:creationId xmlns:p14="http://schemas.microsoft.com/office/powerpoint/2010/main" val="2186777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Educators should document each student’s strengths and barriers within their SRBI Plan, English Learner/Multilingual Learner (EL/ML) Plan, Individualized Education Program (IEP), or Section 504 Plan. By identifying and leveraging a student’s strengths, teams can better support areas where barriers to learning exist.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When reviewing a student’s profile, teams should consider critical data that demonstrate both the need for support and the effectiveness of strategies in helping the student meet specific goals and objectives.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Key components to consider when developing or reviewing a plan include:</a:t>
            </a:r>
          </a:p>
          <a:p>
            <a:pPr marL="342900" marR="0" lvl="0" indent="-342900">
              <a:lnSpc>
                <a:spcPct val="116000"/>
              </a:lnSpc>
              <a:spcBef>
                <a:spcPts val="0"/>
              </a:spcBef>
              <a:spcAft>
                <a:spcPts val="0"/>
              </a:spcAft>
              <a:buFont typeface="Symbol" panose="05050102010706020507" pitchFamily="18" charset="2"/>
              <a:buChar char=""/>
            </a:pPr>
            <a:r>
              <a:rPr lang="en-US">
                <a:effectLst/>
              </a:rPr>
              <a:t>What are the student's learning or access strengths?</a:t>
            </a:r>
          </a:p>
          <a:p>
            <a:pPr marL="342900" marR="0" lvl="0" indent="-342900">
              <a:lnSpc>
                <a:spcPct val="116000"/>
              </a:lnSpc>
              <a:spcBef>
                <a:spcPts val="0"/>
              </a:spcBef>
              <a:spcAft>
                <a:spcPts val="0"/>
              </a:spcAft>
              <a:buFont typeface="Symbol" panose="05050102010706020507" pitchFamily="18" charset="2"/>
              <a:buChar char=""/>
            </a:pPr>
            <a:r>
              <a:rPr lang="en-US">
                <a:effectLst/>
              </a:rPr>
              <a:t>What are the student’s instructional needs and barriers? </a:t>
            </a:r>
          </a:p>
          <a:p>
            <a:pPr marL="342900" marR="0" lvl="0" indent="-342900">
              <a:lnSpc>
                <a:spcPct val="116000"/>
              </a:lnSpc>
              <a:spcBef>
                <a:spcPts val="0"/>
              </a:spcBef>
              <a:spcAft>
                <a:spcPts val="0"/>
              </a:spcAft>
              <a:buFont typeface="Symbol" panose="05050102010706020507" pitchFamily="18" charset="2"/>
              <a:buChar char=""/>
            </a:pPr>
            <a:r>
              <a:rPr lang="en-US">
                <a:effectLst/>
              </a:rPr>
              <a:t>How can the student’s strengths be used to support access to learning? </a:t>
            </a:r>
          </a:p>
          <a:p>
            <a:pPr marL="342900" marR="0" lvl="0" indent="-342900">
              <a:lnSpc>
                <a:spcPct val="116000"/>
              </a:lnSpc>
              <a:spcBef>
                <a:spcPts val="0"/>
              </a:spcBef>
              <a:spcAft>
                <a:spcPts val="0"/>
              </a:spcAft>
              <a:buFont typeface="Symbol" panose="05050102010706020507" pitchFamily="18" charset="2"/>
              <a:buChar char=""/>
            </a:pPr>
            <a:r>
              <a:rPr lang="en-US">
                <a:effectLst/>
              </a:rPr>
              <a:t>What access points are needed during instruction, and what strategies are currently working well? </a:t>
            </a:r>
          </a:p>
          <a:p>
            <a:pPr marL="342900" marR="0" lvl="0" indent="-342900">
              <a:lnSpc>
                <a:spcPct val="116000"/>
              </a:lnSpc>
              <a:spcBef>
                <a:spcPts val="0"/>
              </a:spcBef>
              <a:spcAft>
                <a:spcPts val="0"/>
              </a:spcAft>
              <a:buFont typeface="Symbol" panose="05050102010706020507" pitchFamily="18" charset="2"/>
              <a:buChar char=""/>
            </a:pPr>
            <a:r>
              <a:rPr lang="en-US">
                <a:effectLst/>
              </a:rPr>
              <a:t>Has an evaluation been conducted to determine the need for assistive technology? </a:t>
            </a:r>
          </a:p>
          <a:p>
            <a:pPr marL="342900" marR="0" lvl="0" indent="-342900">
              <a:lnSpc>
                <a:spcPct val="116000"/>
              </a:lnSpc>
              <a:spcBef>
                <a:spcPts val="0"/>
              </a:spcBef>
              <a:spcAft>
                <a:spcPts val="0"/>
              </a:spcAft>
              <a:buFont typeface="Symbol" panose="05050102010706020507" pitchFamily="18" charset="2"/>
              <a:buChar char=""/>
            </a:pPr>
            <a:r>
              <a:rPr lang="en-US">
                <a:effectLst/>
              </a:rPr>
              <a:t>What cognitive and psychological evaluations have been completed? </a:t>
            </a:r>
          </a:p>
          <a:p>
            <a:pPr marL="342900" marR="0" lvl="0" indent="-342900">
              <a:lnSpc>
                <a:spcPct val="116000"/>
              </a:lnSpc>
              <a:spcBef>
                <a:spcPts val="0"/>
              </a:spcBef>
              <a:spcAft>
                <a:spcPts val="800"/>
              </a:spcAft>
              <a:buFont typeface="Symbol" panose="05050102010706020507" pitchFamily="18" charset="2"/>
              <a:buChar char=""/>
            </a:pPr>
            <a:r>
              <a:rPr lang="en-US">
                <a:effectLst/>
              </a:rPr>
              <a:t>What are the findings from these assessments?</a:t>
            </a:r>
          </a:p>
          <a:p>
            <a:pPr marL="0" marR="0" lvl="0" indent="0">
              <a:lnSpc>
                <a:spcPct val="116000"/>
              </a:lnSpc>
              <a:spcBef>
                <a:spcPts val="0"/>
              </a:spcBef>
              <a:spcAft>
                <a:spcPts val="800"/>
              </a:spcAft>
              <a:buFont typeface="Symbol" panose="05050102010706020507" pitchFamily="18" charset="2"/>
              <a:buNone/>
            </a:pPr>
            <a:endParaRPr lang="en-US">
              <a:effectLst/>
            </a:endParaRPr>
          </a:p>
          <a:p>
            <a:pPr marL="0" marR="0">
              <a:lnSpc>
                <a:spcPct val="116000"/>
              </a:lnSpc>
              <a:spcBef>
                <a:spcPts val="0"/>
              </a:spcBef>
              <a:spcAft>
                <a:spcPts val="800"/>
              </a:spcAft>
            </a:pPr>
            <a:r>
              <a:rPr lang="en-US">
                <a:effectLst/>
              </a:rPr>
              <a:t>These evaluations provide valuable insights into the student’s unique learning profile, which can serve as foundational elements for designing effective supports.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Who determines the need and provision of accessibility supports?</a:t>
            </a:r>
          </a:p>
          <a:p>
            <a:pPr marL="0" marR="0">
              <a:lnSpc>
                <a:spcPct val="116000"/>
              </a:lnSpc>
              <a:spcBef>
                <a:spcPts val="0"/>
              </a:spcBef>
              <a:spcAft>
                <a:spcPts val="800"/>
              </a:spcAft>
            </a:pPr>
            <a:r>
              <a:rPr lang="en-US">
                <a:effectLst/>
              </a:rPr>
              <a:t>When considering the provision of accessibility supports for a student, the educator team should include, but not be limited to, the following staff members listed on this slide as applicable:</a:t>
            </a:r>
          </a:p>
          <a:p>
            <a:pPr marL="342900" marR="0" lvl="0" indent="-342900">
              <a:lnSpc>
                <a:spcPct val="116000"/>
              </a:lnSpc>
              <a:spcBef>
                <a:spcPts val="0"/>
              </a:spcBef>
              <a:spcAft>
                <a:spcPts val="0"/>
              </a:spcAft>
              <a:buFont typeface="Symbol" panose="05050102010706020507" pitchFamily="18" charset="2"/>
              <a:buChar char=""/>
            </a:pPr>
            <a:r>
              <a:rPr lang="en-US">
                <a:effectLst/>
              </a:rPr>
              <a:t>Classroom teacher</a:t>
            </a:r>
          </a:p>
          <a:p>
            <a:pPr marL="342900" marR="0" lvl="0" indent="-342900">
              <a:lnSpc>
                <a:spcPct val="116000"/>
              </a:lnSpc>
              <a:spcBef>
                <a:spcPts val="0"/>
              </a:spcBef>
              <a:spcAft>
                <a:spcPts val="0"/>
              </a:spcAft>
              <a:buFont typeface="Symbol" panose="05050102010706020507" pitchFamily="18" charset="2"/>
              <a:buChar char=""/>
            </a:pPr>
            <a:r>
              <a:rPr lang="en-US">
                <a:effectLst/>
              </a:rPr>
              <a:t>Special Education Teacher</a:t>
            </a:r>
          </a:p>
          <a:p>
            <a:pPr marL="342900" marR="0" lvl="0" indent="-342900">
              <a:lnSpc>
                <a:spcPct val="116000"/>
              </a:lnSpc>
              <a:spcBef>
                <a:spcPts val="0"/>
              </a:spcBef>
              <a:spcAft>
                <a:spcPts val="0"/>
              </a:spcAft>
              <a:buFont typeface="Symbol" panose="05050102010706020507" pitchFamily="18" charset="2"/>
              <a:buChar char=""/>
            </a:pPr>
            <a:r>
              <a:rPr lang="en-US">
                <a:effectLst/>
              </a:rPr>
              <a:t>English learner/multilingual learner instructor</a:t>
            </a:r>
          </a:p>
          <a:p>
            <a:pPr marL="342900" marR="0" lvl="0" indent="-342900">
              <a:lnSpc>
                <a:spcPct val="116000"/>
              </a:lnSpc>
              <a:spcBef>
                <a:spcPts val="0"/>
              </a:spcBef>
              <a:spcAft>
                <a:spcPts val="0"/>
              </a:spcAft>
              <a:buFont typeface="Symbol" panose="05050102010706020507" pitchFamily="18" charset="2"/>
              <a:buChar char=""/>
            </a:pPr>
            <a:r>
              <a:rPr lang="en-US">
                <a:effectLst/>
              </a:rPr>
              <a:t>Special service providers (e.g., speech/language specialist, reading/math coach)</a:t>
            </a:r>
          </a:p>
          <a:p>
            <a:pPr marL="342900" marR="0" lvl="0" indent="-342900">
              <a:lnSpc>
                <a:spcPct val="116000"/>
              </a:lnSpc>
              <a:spcBef>
                <a:spcPts val="0"/>
              </a:spcBef>
              <a:spcAft>
                <a:spcPts val="0"/>
              </a:spcAft>
              <a:buFont typeface="Symbol" panose="05050102010706020507" pitchFamily="18" charset="2"/>
              <a:buChar char=""/>
            </a:pPr>
            <a:r>
              <a:rPr lang="en-US">
                <a:effectLst/>
              </a:rPr>
              <a:t>Student</a:t>
            </a:r>
          </a:p>
          <a:p>
            <a:pPr marL="342900" marR="0" lvl="0" indent="-342900">
              <a:lnSpc>
                <a:spcPct val="116000"/>
              </a:lnSpc>
              <a:spcBef>
                <a:spcPts val="0"/>
              </a:spcBef>
              <a:spcAft>
                <a:spcPts val="0"/>
              </a:spcAft>
              <a:buFont typeface="Symbol" panose="05050102010706020507" pitchFamily="18" charset="2"/>
              <a:buChar char=""/>
            </a:pPr>
            <a:r>
              <a:rPr lang="en-US">
                <a:effectLst/>
              </a:rPr>
              <a:t>Parent/Guardian</a:t>
            </a:r>
          </a:p>
          <a:p>
            <a:pPr marL="342900" marR="0" lvl="0" indent="-342900">
              <a:lnSpc>
                <a:spcPct val="116000"/>
              </a:lnSpc>
              <a:spcBef>
                <a:spcPts val="0"/>
              </a:spcBef>
              <a:spcAft>
                <a:spcPts val="0"/>
              </a:spcAft>
              <a:buFont typeface="Symbol" panose="05050102010706020507" pitchFamily="18" charset="2"/>
              <a:buChar char=""/>
            </a:pPr>
            <a:r>
              <a:rPr lang="en-US">
                <a:effectLst/>
              </a:rPr>
              <a:t>Planning and Placement Team</a:t>
            </a:r>
          </a:p>
          <a:p>
            <a:pPr marL="342900" marR="0" lvl="0" indent="-342900">
              <a:lnSpc>
                <a:spcPct val="116000"/>
              </a:lnSpc>
              <a:spcBef>
                <a:spcPts val="0"/>
              </a:spcBef>
              <a:spcAft>
                <a:spcPts val="800"/>
              </a:spcAft>
              <a:buFont typeface="Symbol" panose="05050102010706020507" pitchFamily="18" charset="2"/>
              <a:buChar char=""/>
            </a:pPr>
            <a:r>
              <a:rPr lang="en-US">
                <a:effectLst/>
              </a:rPr>
              <a:t>Section 504 Team</a:t>
            </a:r>
          </a:p>
          <a:p>
            <a:pPr>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64</a:t>
            </a:fld>
            <a:endParaRPr lang="en-US"/>
          </a:p>
        </p:txBody>
      </p:sp>
    </p:spTree>
    <p:extLst>
      <p:ext uri="{BB962C8B-B14F-4D97-AF65-F5344CB8AC3E}">
        <p14:creationId xmlns:p14="http://schemas.microsoft.com/office/powerpoint/2010/main" val="11714328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457200" marR="0">
              <a:lnSpc>
                <a:spcPct val="100000"/>
              </a:lnSpc>
              <a:spcBef>
                <a:spcPts val="0"/>
              </a:spcBef>
              <a:spcAft>
                <a:spcPts val="0"/>
              </a:spcAft>
            </a:pPr>
            <a:r>
              <a:rPr lang="en-US">
                <a:effectLst/>
              </a:rPr>
              <a:t>STEP 1: EXPECT students to achieve grade-level standards.​</a:t>
            </a:r>
          </a:p>
          <a:p>
            <a:pPr marL="457200" marR="0">
              <a:lnSpc>
                <a:spcPct val="100000"/>
              </a:lnSpc>
              <a:spcBef>
                <a:spcPts val="0"/>
              </a:spcBef>
              <a:spcAft>
                <a:spcPts val="0"/>
              </a:spcAft>
            </a:pPr>
            <a:r>
              <a:rPr lang="en-US">
                <a:effectLst/>
              </a:rPr>
              <a:t>​</a:t>
            </a:r>
          </a:p>
          <a:p>
            <a:pPr marL="457200" marR="0">
              <a:lnSpc>
                <a:spcPct val="100000"/>
              </a:lnSpc>
              <a:spcBef>
                <a:spcPts val="0"/>
              </a:spcBef>
              <a:spcAft>
                <a:spcPts val="0"/>
              </a:spcAft>
            </a:pPr>
            <a:r>
              <a:rPr lang="en-US">
                <a:effectLst/>
              </a:rPr>
              <a:t>STEP 2: LEARN about accessibility supports for instruction and assessment.​</a:t>
            </a:r>
          </a:p>
          <a:p>
            <a:pPr marL="457200" marR="0">
              <a:lnSpc>
                <a:spcPct val="100000"/>
              </a:lnSpc>
              <a:spcBef>
                <a:spcPts val="0"/>
              </a:spcBef>
              <a:spcAft>
                <a:spcPts val="0"/>
              </a:spcAft>
            </a:pPr>
            <a:r>
              <a:rPr lang="en-US">
                <a:effectLst/>
              </a:rPr>
              <a:t>​</a:t>
            </a:r>
          </a:p>
          <a:p>
            <a:pPr marL="457200" marR="0">
              <a:lnSpc>
                <a:spcPct val="100000"/>
              </a:lnSpc>
              <a:spcBef>
                <a:spcPts val="0"/>
              </a:spcBef>
              <a:spcAft>
                <a:spcPts val="0"/>
              </a:spcAft>
            </a:pPr>
            <a:r>
              <a:rPr lang="en-US">
                <a:effectLst/>
              </a:rPr>
              <a:t>STEP 3: SELECT accessibility supports for instruction and assessment.​</a:t>
            </a:r>
          </a:p>
          <a:p>
            <a:pPr marL="457200" marR="0">
              <a:lnSpc>
                <a:spcPct val="100000"/>
              </a:lnSpc>
              <a:spcBef>
                <a:spcPts val="0"/>
              </a:spcBef>
              <a:spcAft>
                <a:spcPts val="0"/>
              </a:spcAft>
            </a:pPr>
            <a:r>
              <a:rPr lang="en-US">
                <a:effectLst/>
              </a:rPr>
              <a:t>​</a:t>
            </a:r>
          </a:p>
          <a:p>
            <a:pPr marL="457200" marR="0">
              <a:lnSpc>
                <a:spcPct val="100000"/>
              </a:lnSpc>
              <a:spcBef>
                <a:spcPts val="0"/>
              </a:spcBef>
              <a:spcAft>
                <a:spcPts val="0"/>
              </a:spcAft>
            </a:pPr>
            <a:r>
              <a:rPr lang="en-US">
                <a:effectLst/>
              </a:rPr>
              <a:t>STEP 4: ADMINISTER accessibility supports during instruction and assessment.​</a:t>
            </a:r>
          </a:p>
          <a:p>
            <a:pPr marL="457200" marR="0">
              <a:lnSpc>
                <a:spcPct val="100000"/>
              </a:lnSpc>
              <a:spcBef>
                <a:spcPts val="0"/>
              </a:spcBef>
              <a:spcAft>
                <a:spcPts val="0"/>
              </a:spcAft>
            </a:pPr>
            <a:endParaRPr lang="en-US">
              <a:effectLst/>
            </a:endParaRPr>
          </a:p>
          <a:p>
            <a:pPr marL="457200" marR="0">
              <a:lnSpc>
                <a:spcPct val="100000"/>
              </a:lnSpc>
              <a:spcBef>
                <a:spcPts val="0"/>
              </a:spcBef>
              <a:spcAft>
                <a:spcPts val="0"/>
              </a:spcAft>
            </a:pPr>
            <a:r>
              <a:rPr lang="en-US">
                <a:effectLst/>
              </a:rPr>
              <a:t>​STEP 5: EVALUATE use of accessibility supports in instruction and assessment</a:t>
            </a:r>
            <a:endParaRPr lang="en-US"/>
          </a:p>
        </p:txBody>
      </p:sp>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ECF9E23-3657-41AF-913F-C69B64B47684}" type="slidenum">
              <a:rPr lang="en-US" smtClean="0"/>
              <a:t>65</a:t>
            </a:fld>
            <a:endParaRPr lang="en-US"/>
          </a:p>
        </p:txBody>
      </p:sp>
    </p:spTree>
    <p:extLst>
      <p:ext uri="{BB962C8B-B14F-4D97-AF65-F5344CB8AC3E}">
        <p14:creationId xmlns:p14="http://schemas.microsoft.com/office/powerpoint/2010/main" val="1431941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dirty="0">
                <a:effectLst/>
                <a:latin typeface="Calibri" panose="020F0502020204030204" pitchFamily="34" charset="0"/>
                <a:ea typeface="Calibri" panose="020F0502020204030204" pitchFamily="34" charset="0"/>
                <a:cs typeface="Calibri" panose="020F0502020204030204" pitchFamily="34" charset="0"/>
              </a:rPr>
              <a:t>Contact the Performance Office at 860-713-6860 or </a:t>
            </a:r>
            <a:r>
              <a:rPr lang="en-US" u="sng" dirty="0">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ctstudentassessment@ct.gov</a:t>
            </a:r>
            <a:r>
              <a:rPr lang="en-US" dirty="0">
                <a:effectLst/>
                <a:latin typeface="Calibri" panose="020F0502020204030204" pitchFamily="34" charset="0"/>
                <a:ea typeface="Calibri" panose="020F0502020204030204" pitchFamily="34" charset="0"/>
                <a:cs typeface="Calibri" panose="020F0502020204030204" pitchFamily="34" charset="0"/>
              </a:rPr>
              <a:t> if you have questions pertaining to:</a:t>
            </a:r>
          </a:p>
          <a:p>
            <a:pPr marL="342900" marR="0" lvl="0" indent="-342900">
              <a:lnSpc>
                <a:spcPct val="116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State policy test administration questions</a:t>
            </a:r>
          </a:p>
          <a:p>
            <a:pPr marL="342900" marR="0" lvl="0" indent="-342900">
              <a:lnSpc>
                <a:spcPct val="116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Accommodations, designated supports, customized accommodations, special circumstances</a:t>
            </a:r>
          </a:p>
          <a:p>
            <a:pPr marL="342900" marR="0" lvl="0" indent="-342900">
              <a:lnSpc>
                <a:spcPct val="116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Reporting of security breaches</a:t>
            </a:r>
          </a:p>
          <a:p>
            <a:pPr marL="342900" marR="0" lvl="0" indent="-342900">
              <a:lnSpc>
                <a:spcPct val="116000"/>
              </a:lnSpc>
              <a:spcBef>
                <a:spcPts val="0"/>
              </a:spcBef>
              <a:spcAft>
                <a:spcPts val="8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CT-SEDS/TIDE syncing issues</a:t>
            </a:r>
          </a:p>
          <a:p>
            <a:pPr defTabSz="931774">
              <a:defRPr/>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6</a:t>
            </a:fld>
            <a:endParaRPr lang="en-US"/>
          </a:p>
        </p:txBody>
      </p:sp>
    </p:spTree>
    <p:extLst>
      <p:ext uri="{BB962C8B-B14F-4D97-AF65-F5344CB8AC3E}">
        <p14:creationId xmlns:p14="http://schemas.microsoft.com/office/powerpoint/2010/main" val="3185780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When considering accessibility supports, educators, including those on the PPT and Section 504 Teams should consider the following:</a:t>
            </a:r>
          </a:p>
          <a:p>
            <a:pPr marL="342900" marR="0" lvl="0" indent="-342900">
              <a:lnSpc>
                <a:spcPct val="116000"/>
              </a:lnSpc>
              <a:spcBef>
                <a:spcPts val="0"/>
              </a:spcBef>
              <a:spcAft>
                <a:spcPts val="0"/>
              </a:spcAft>
              <a:buFont typeface="Symbol" panose="05050102010706020507" pitchFamily="18" charset="2"/>
              <a:buChar char=""/>
            </a:pPr>
            <a:r>
              <a:rPr lang="en-US">
                <a:effectLst/>
              </a:rPr>
              <a:t>What are the student’s strengths that can be built upon to increase access?</a:t>
            </a:r>
          </a:p>
          <a:p>
            <a:pPr marL="342900" marR="0" lvl="0" indent="-342900">
              <a:lnSpc>
                <a:spcPct val="116000"/>
              </a:lnSpc>
              <a:spcBef>
                <a:spcPts val="0"/>
              </a:spcBef>
              <a:spcAft>
                <a:spcPts val="0"/>
              </a:spcAft>
              <a:buFont typeface="Symbol" panose="05050102010706020507" pitchFamily="18" charset="2"/>
              <a:buChar char=""/>
            </a:pPr>
            <a:r>
              <a:rPr lang="en-US">
                <a:effectLst/>
              </a:rPr>
              <a:t>What are the barriers the student is currently facing in accessing the learning environment?</a:t>
            </a:r>
          </a:p>
          <a:p>
            <a:pPr marL="342900" marR="0" lvl="0" indent="-342900">
              <a:lnSpc>
                <a:spcPct val="116000"/>
              </a:lnSpc>
              <a:spcBef>
                <a:spcPts val="0"/>
              </a:spcBef>
              <a:spcAft>
                <a:spcPts val="0"/>
              </a:spcAft>
              <a:buFont typeface="Symbol" panose="05050102010706020507" pitchFamily="18" charset="2"/>
              <a:buChar char=""/>
            </a:pPr>
            <a:r>
              <a:rPr lang="en-US">
                <a:effectLst/>
              </a:rPr>
              <a:t>What tools are they currently using with success (automaticity, accuracy, independence, positive reporting by student)?</a:t>
            </a:r>
          </a:p>
          <a:p>
            <a:pPr marL="342900" marR="0" lvl="0" indent="-342900">
              <a:lnSpc>
                <a:spcPct val="116000"/>
              </a:lnSpc>
              <a:spcBef>
                <a:spcPts val="0"/>
              </a:spcBef>
              <a:spcAft>
                <a:spcPts val="800"/>
              </a:spcAft>
              <a:buFont typeface="Symbol" panose="05050102010706020507" pitchFamily="18" charset="2"/>
              <a:buChar char=""/>
            </a:pPr>
            <a:r>
              <a:rPr lang="en-US">
                <a:effectLst/>
              </a:rPr>
              <a:t>Has the team reviewed accessibility through the continuum of supports? (Low to High)?</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Trialing supports is key in determining if the accessibility tool is the right fit for the student in effort to reduce barriers. Educators can use practice tests and interim assessments to ensure the student is able to and wants to use the support. Take time to talk with the student to discuss if the student sees benefit to the tool, and uses it with accuracy, automaticity, and with independence. By doing this you will gain information to ensure appropriate accessibility supports. Consider the following:</a:t>
            </a:r>
          </a:p>
          <a:p>
            <a:pPr marL="342900" marR="0" lvl="0" indent="-342900">
              <a:lnSpc>
                <a:spcPct val="116000"/>
              </a:lnSpc>
              <a:spcBef>
                <a:spcPts val="0"/>
              </a:spcBef>
              <a:spcAft>
                <a:spcPts val="0"/>
              </a:spcAft>
              <a:buFont typeface="Symbol" panose="05050102010706020507" pitchFamily="18" charset="2"/>
              <a:buChar char=""/>
            </a:pPr>
            <a:r>
              <a:rPr lang="en-US">
                <a:effectLst/>
              </a:rPr>
              <a:t>Has the student practiced with these tools before?</a:t>
            </a:r>
          </a:p>
          <a:p>
            <a:pPr marL="342900" marR="0" lvl="0" indent="-342900">
              <a:lnSpc>
                <a:spcPct val="116000"/>
              </a:lnSpc>
              <a:spcBef>
                <a:spcPts val="0"/>
              </a:spcBef>
              <a:spcAft>
                <a:spcPts val="0"/>
              </a:spcAft>
              <a:buFont typeface="Symbol" panose="05050102010706020507" pitchFamily="18" charset="2"/>
              <a:buChar char=""/>
            </a:pPr>
            <a:r>
              <a:rPr lang="en-US">
                <a:effectLst/>
              </a:rPr>
              <a:t>Has the student used these tools within the instructional setting?</a:t>
            </a:r>
          </a:p>
          <a:p>
            <a:pPr marL="342900" marR="0" lvl="0" indent="-342900">
              <a:lnSpc>
                <a:spcPct val="116000"/>
              </a:lnSpc>
              <a:spcBef>
                <a:spcPts val="0"/>
              </a:spcBef>
              <a:spcAft>
                <a:spcPts val="0"/>
              </a:spcAft>
              <a:buFont typeface="Symbol" panose="05050102010706020507" pitchFamily="18" charset="2"/>
              <a:buChar char=""/>
            </a:pPr>
            <a:r>
              <a:rPr lang="en-US">
                <a:effectLst/>
              </a:rPr>
              <a:t>How does the student report they feel about the tool, does it help or is it confusing to use?</a:t>
            </a:r>
          </a:p>
          <a:p>
            <a:pPr marL="342900" marR="0" lvl="0" indent="-342900">
              <a:lnSpc>
                <a:spcPct val="116000"/>
              </a:lnSpc>
              <a:spcBef>
                <a:spcPts val="0"/>
              </a:spcBef>
              <a:spcAft>
                <a:spcPts val="0"/>
              </a:spcAft>
              <a:buFont typeface="Symbol" panose="05050102010706020507" pitchFamily="18" charset="2"/>
              <a:buChar char=""/>
            </a:pPr>
            <a:r>
              <a:rPr lang="en-US">
                <a:effectLst/>
              </a:rPr>
              <a:t>Is there evidence to support that this tool reduces the barrier?</a:t>
            </a:r>
          </a:p>
          <a:p>
            <a:pPr marL="342900" marR="0" lvl="0" indent="-342900">
              <a:lnSpc>
                <a:spcPct val="116000"/>
              </a:lnSpc>
              <a:spcBef>
                <a:spcPts val="0"/>
              </a:spcBef>
              <a:spcAft>
                <a:spcPts val="800"/>
              </a:spcAft>
              <a:buFont typeface="Symbol" panose="05050102010706020507" pitchFamily="18" charset="2"/>
              <a:buChar char=""/>
            </a:pPr>
            <a:r>
              <a:rPr lang="en-US">
                <a:effectLst/>
              </a:rPr>
              <a:t>How well do students who receive universal tools, designated supports, language supports, and accommodations perform on assessments (e.g., Smarter Balanced, NGSS, summative and interim)?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If students are not meeting the expected level of performance, is it due to:</a:t>
            </a:r>
          </a:p>
          <a:p>
            <a:pPr marL="342900" marR="0" lvl="0" indent="-342900">
              <a:lnSpc>
                <a:spcPct val="116000"/>
              </a:lnSpc>
              <a:spcBef>
                <a:spcPts val="0"/>
              </a:spcBef>
              <a:spcAft>
                <a:spcPts val="0"/>
              </a:spcAft>
              <a:buFont typeface="Symbol" panose="05050102010706020507" pitchFamily="18" charset="2"/>
              <a:buChar char=""/>
            </a:pPr>
            <a:r>
              <a:rPr lang="en-US">
                <a:effectLst/>
              </a:rPr>
              <a:t>Students not having access to the necessary instruction?</a:t>
            </a:r>
          </a:p>
          <a:p>
            <a:pPr marL="342900" marR="0" lvl="0" indent="-342900">
              <a:lnSpc>
                <a:spcPct val="116000"/>
              </a:lnSpc>
              <a:spcBef>
                <a:spcPts val="0"/>
              </a:spcBef>
              <a:spcAft>
                <a:spcPts val="0"/>
              </a:spcAft>
              <a:buFont typeface="Symbol" panose="05050102010706020507" pitchFamily="18" charset="2"/>
              <a:buChar char=""/>
            </a:pPr>
            <a:r>
              <a:rPr lang="en-US">
                <a:effectLst/>
              </a:rPr>
              <a:t>Students not receiving the appropriate universal tools, designated supports, language supports or accommodations?</a:t>
            </a:r>
          </a:p>
          <a:p>
            <a:pPr marL="342900" marR="0" lvl="0" indent="-342900">
              <a:lnSpc>
                <a:spcPct val="116000"/>
              </a:lnSpc>
              <a:spcBef>
                <a:spcPts val="0"/>
              </a:spcBef>
              <a:spcAft>
                <a:spcPts val="0"/>
              </a:spcAft>
              <a:buFont typeface="Symbol" panose="05050102010706020507" pitchFamily="18" charset="2"/>
              <a:buChar char=""/>
            </a:pPr>
            <a:r>
              <a:rPr lang="en-US">
                <a:effectLst/>
              </a:rPr>
              <a:t>Students using universal tools, designated supports, or accommodations that were not effective?</a:t>
            </a:r>
          </a:p>
          <a:p>
            <a:pPr marL="342900" marR="0" lvl="0" indent="-342900">
              <a:lnSpc>
                <a:spcPct val="116000"/>
              </a:lnSpc>
              <a:spcBef>
                <a:spcPts val="0"/>
              </a:spcBef>
              <a:spcAft>
                <a:spcPts val="800"/>
              </a:spcAft>
              <a:buFont typeface="Symbol" panose="05050102010706020507" pitchFamily="18" charset="2"/>
              <a:buChar char=""/>
            </a:pPr>
            <a:r>
              <a:rPr lang="en-US">
                <a:effectLst/>
              </a:rPr>
              <a:t>Students unfamiliar with how to use and/or access the universal tools, designated supports, or accommodations?</a:t>
            </a:r>
          </a:p>
          <a:p>
            <a:pPr marL="342900" marR="0" lvl="0" indent="-342900" algn="l" defTabSz="914400" rtl="0" eaLnBrk="1" fontAlgn="auto" latinLnBrk="0" hangingPunct="1">
              <a:lnSpc>
                <a:spcPct val="116000"/>
              </a:lnSpc>
              <a:spcBef>
                <a:spcPts val="0"/>
              </a:spcBef>
              <a:spcAft>
                <a:spcPts val="800"/>
              </a:spcAft>
              <a:buClrTx/>
              <a:buSzTx/>
              <a:buFont typeface="Symbol" panose="05050102010706020507" pitchFamily="18" charset="2"/>
              <a:buChar char=""/>
              <a:tabLst/>
              <a:defRPr/>
            </a:pPr>
            <a:r>
              <a:rPr lang="en-US">
                <a:effectLst/>
              </a:rPr>
              <a:t>What combinations of universal tools, designated supports, language supports, and accommodations seem to be effective? What data do you have to support this?</a:t>
            </a:r>
          </a:p>
          <a:p>
            <a:pPr marL="0" marR="0" lvl="0" indent="0">
              <a:lnSpc>
                <a:spcPct val="116000"/>
              </a:lnSpc>
              <a:spcBef>
                <a:spcPts val="0"/>
              </a:spcBef>
              <a:spcAft>
                <a:spcPts val="800"/>
              </a:spcAft>
              <a:buFont typeface="Symbol" panose="05050102010706020507" pitchFamily="18" charset="2"/>
              <a:buNone/>
            </a:pPr>
            <a:endParaRPr lang="en-US">
              <a:effectLst/>
            </a:endParaRPr>
          </a:p>
          <a:p>
            <a:pPr marL="174708" indent="-174708">
              <a:buFont typeface="Arial" panose="020B0604020202020204" pitchFamily="34" charset="0"/>
              <a:buChar char="•"/>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66</a:t>
            </a:fld>
            <a:endParaRPr lang="en-US"/>
          </a:p>
        </p:txBody>
      </p:sp>
    </p:spTree>
    <p:extLst>
      <p:ext uri="{BB962C8B-B14F-4D97-AF65-F5344CB8AC3E}">
        <p14:creationId xmlns:p14="http://schemas.microsoft.com/office/powerpoint/2010/main" val="872284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Educator Teams, including IEP and 504 Teams, and those planning designated supports for students without formal plans (such as Els/MLs) should have a clear understanding of both the purpose and functionality of each accessibility within the online testing environment. This understanding should be grounded in the student’s documented plan before making any determinations.​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Key considerations include:  ​</a:t>
            </a:r>
          </a:p>
          <a:p>
            <a:pPr marL="342900" marR="0" lvl="0" indent="-342900">
              <a:lnSpc>
                <a:spcPct val="116000"/>
              </a:lnSpc>
              <a:spcBef>
                <a:spcPts val="0"/>
              </a:spcBef>
              <a:spcAft>
                <a:spcPts val="0"/>
              </a:spcAft>
              <a:buFont typeface="Symbol" panose="05050102010706020507" pitchFamily="18" charset="2"/>
              <a:buChar char=""/>
            </a:pPr>
            <a:r>
              <a:rPr lang="en-US">
                <a:effectLst/>
              </a:rPr>
              <a:t>Accessibility supports are not a one size fits all.  ​</a:t>
            </a:r>
          </a:p>
          <a:p>
            <a:pPr marL="342900" marR="0" lvl="0" indent="-342900">
              <a:lnSpc>
                <a:spcPct val="116000"/>
              </a:lnSpc>
              <a:spcBef>
                <a:spcPts val="0"/>
              </a:spcBef>
              <a:spcAft>
                <a:spcPts val="0"/>
              </a:spcAft>
              <a:buFont typeface="Symbol" panose="05050102010706020507" pitchFamily="18" charset="2"/>
              <a:buChar char=""/>
            </a:pPr>
            <a:r>
              <a:rPr lang="en-US">
                <a:effectLst/>
              </a:rPr>
              <a:t>More supports do not necessarily lead to a better test experience. ​</a:t>
            </a:r>
          </a:p>
          <a:p>
            <a:pPr marL="342900" marR="0" lvl="0" indent="-342900">
              <a:lnSpc>
                <a:spcPct val="116000"/>
              </a:lnSpc>
              <a:spcBef>
                <a:spcPts val="0"/>
              </a:spcBef>
              <a:spcAft>
                <a:spcPts val="800"/>
              </a:spcAft>
              <a:buFont typeface="Symbol" panose="05050102010706020507" pitchFamily="18" charset="2"/>
              <a:buChar char=""/>
            </a:pPr>
            <a:r>
              <a:rPr lang="en-US">
                <a:effectLst/>
              </a:rPr>
              <a:t>Conflicting supports can cause confusion during the test set up and administration and may result in test irregularities.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Common examples of conflicting accommodations include: ​</a:t>
            </a:r>
          </a:p>
          <a:p>
            <a:pPr marL="342900" marR="0" lvl="0" indent="-342900">
              <a:lnSpc>
                <a:spcPct val="116000"/>
              </a:lnSpc>
              <a:spcBef>
                <a:spcPts val="0"/>
              </a:spcBef>
              <a:spcAft>
                <a:spcPts val="0"/>
              </a:spcAft>
              <a:buFont typeface="Symbol" panose="05050102010706020507" pitchFamily="18" charset="2"/>
              <a:buChar char=""/>
            </a:pPr>
            <a:r>
              <a:rPr lang="en-US">
                <a:effectLst/>
              </a:rPr>
              <a:t>Embedded Text-to-Speech vs. Non-Embedded Read Aloud  ​</a:t>
            </a:r>
          </a:p>
          <a:p>
            <a:pPr marL="342900" marR="0" lvl="0" indent="-342900">
              <a:lnSpc>
                <a:spcPct val="116000"/>
              </a:lnSpc>
              <a:spcBef>
                <a:spcPts val="0"/>
              </a:spcBef>
              <a:spcAft>
                <a:spcPts val="0"/>
              </a:spcAft>
              <a:buFont typeface="Symbol" panose="05050102010706020507" pitchFamily="18" charset="2"/>
              <a:buChar char=""/>
            </a:pPr>
            <a:r>
              <a:rPr lang="en-US">
                <a:effectLst/>
              </a:rPr>
              <a:t>Embedded Speech-to-Text vs. Scribe ​</a:t>
            </a:r>
          </a:p>
          <a:p>
            <a:pPr marL="342900" marR="0" lvl="0" indent="-342900">
              <a:lnSpc>
                <a:spcPct val="116000"/>
              </a:lnSpc>
              <a:spcBef>
                <a:spcPts val="0"/>
              </a:spcBef>
              <a:spcAft>
                <a:spcPts val="0"/>
              </a:spcAft>
              <a:buFont typeface="Symbol" panose="05050102010706020507" pitchFamily="18" charset="2"/>
              <a:buChar char=""/>
            </a:pPr>
            <a:r>
              <a:rPr lang="en-US">
                <a:effectLst/>
              </a:rPr>
              <a:t>Embedded Color Contrast vs. Non-Embedded Color Contrast or Color Overlay  ​</a:t>
            </a:r>
          </a:p>
          <a:p>
            <a:pPr marL="342900" marR="0" lvl="0" indent="-342900">
              <a:lnSpc>
                <a:spcPct val="116000"/>
              </a:lnSpc>
              <a:spcBef>
                <a:spcPts val="0"/>
              </a:spcBef>
              <a:spcAft>
                <a:spcPts val="800"/>
              </a:spcAft>
              <a:buFont typeface="Symbol" panose="05050102010706020507" pitchFamily="18" charset="2"/>
              <a:buChar char=""/>
            </a:pPr>
            <a:r>
              <a:rPr lang="en-US">
                <a:effectLst/>
              </a:rPr>
              <a:t>Print Size vs. Large Print (Note: </a:t>
            </a:r>
            <a:r>
              <a:rPr lang="en-US" i="1">
                <a:effectLst/>
              </a:rPr>
              <a:t>Large Print</a:t>
            </a:r>
            <a:r>
              <a:rPr lang="en-US">
                <a:effectLst/>
              </a:rPr>
              <a:t> refers to a separate fixed form Large Print Test Booklet. Students using Large Print do not take an online assessment.)​</a:t>
            </a:r>
          </a:p>
          <a:p>
            <a:pPr>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67</a:t>
            </a:fld>
            <a:endParaRPr lang="en-US"/>
          </a:p>
        </p:txBody>
      </p:sp>
    </p:spTree>
    <p:extLst>
      <p:ext uri="{BB962C8B-B14F-4D97-AF65-F5344CB8AC3E}">
        <p14:creationId xmlns:p14="http://schemas.microsoft.com/office/powerpoint/2010/main" val="20182834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CSDE recommends a consistent and systematic process be communicated and implemented by districts to determine the need and appropriateness for accommodations and supports provided to individual students with accessibility considerations.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a:t>
            </a:r>
            <a:r>
              <a:rPr lang="en-US" u="sng">
                <a:solidFill>
                  <a:srgbClr val="467886"/>
                </a:solidFill>
                <a:effectLst/>
                <a:hlinkClick r:id="rId3"/>
              </a:rPr>
              <a:t>CT-Assessments-Accessibility-Considerations.pdf</a:t>
            </a:r>
            <a:r>
              <a:rPr lang="en-US">
                <a:effectLst/>
              </a:rPr>
              <a:t> resource provides more information about implementing a clear and consistent process for determining accessibility features.  </a:t>
            </a:r>
          </a:p>
          <a:p>
            <a:pPr>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68</a:t>
            </a:fld>
            <a:endParaRPr lang="en-US"/>
          </a:p>
        </p:txBody>
      </p:sp>
    </p:spTree>
    <p:extLst>
      <p:ext uri="{BB962C8B-B14F-4D97-AF65-F5344CB8AC3E}">
        <p14:creationId xmlns:p14="http://schemas.microsoft.com/office/powerpoint/2010/main" val="1407758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We are now going to take a few moments to review who is eligible for the different accessibility supports available.</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69</a:t>
            </a:fld>
            <a:endParaRPr lang="en-US"/>
          </a:p>
        </p:txBody>
      </p:sp>
    </p:spTree>
    <p:extLst>
      <p:ext uri="{BB962C8B-B14F-4D97-AF65-F5344CB8AC3E}">
        <p14:creationId xmlns:p14="http://schemas.microsoft.com/office/powerpoint/2010/main" val="24302737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Technology empowers educators to implement computer-based instruction and assessment accessibility supports that promote individualized learning experiences. These supports are designed to reduce or eliminate barriers that may prevent students from demonstrating their knowledge and skills.​</a:t>
            </a:r>
          </a:p>
          <a:p>
            <a:pPr marL="0" marR="0">
              <a:lnSpc>
                <a:spcPct val="116000"/>
              </a:lnSpc>
              <a:spcBef>
                <a:spcPts val="0"/>
              </a:spcBef>
              <a:spcAft>
                <a:spcPts val="800"/>
              </a:spcAft>
            </a:pPr>
            <a:r>
              <a:rPr lang="en-US">
                <a:effectLst/>
              </a:rPr>
              <a:t>Importantly, accessibility supports used in the classroom do not lower learning expectations.​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Across the three tiers of the accessibility, supports fall into two main categories: ​</a:t>
            </a:r>
          </a:p>
          <a:p>
            <a:pPr marL="342900" marR="0" lvl="0" indent="-342900">
              <a:lnSpc>
                <a:spcPct val="116000"/>
              </a:lnSpc>
              <a:spcBef>
                <a:spcPts val="0"/>
              </a:spcBef>
              <a:spcAft>
                <a:spcPts val="0"/>
              </a:spcAft>
              <a:buFont typeface="Symbol" panose="05050102010706020507" pitchFamily="18" charset="2"/>
              <a:buChar char=""/>
            </a:pPr>
            <a:r>
              <a:rPr lang="en-US">
                <a:effectLst/>
              </a:rPr>
              <a:t>Embedded supports are integrated into the digital testing platform. ​</a:t>
            </a:r>
          </a:p>
          <a:p>
            <a:pPr marL="342900" marR="0" lvl="0" indent="-342900">
              <a:lnSpc>
                <a:spcPct val="116000"/>
              </a:lnSpc>
              <a:spcBef>
                <a:spcPts val="0"/>
              </a:spcBef>
              <a:spcAft>
                <a:spcPts val="800"/>
              </a:spcAft>
              <a:buFont typeface="Symbol" panose="05050102010706020507" pitchFamily="18" charset="2"/>
              <a:buChar char=""/>
            </a:pPr>
            <a:r>
              <a:rPr lang="en-US">
                <a:effectLst/>
              </a:rPr>
              <a:t>Non-embedded supports are external tools provided by the test administrator to the student.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Accessibility Chart, shown here, was developed specifically for the Smarter Balanced and the Next Generation Science Standards Assessments. It provides 3 tiers of support ranging from Universal Tools (shown to the far left in blue), designated supports (shown in orange and located in the center of the chart), and accommodations shown in red to the far right. You will notice that within each section, embedded and non-embedded tools are listed along with hyperlinks to additional information if applicable. Please note the user Key, located at the far right, includes symbols noting tools that are not available on science versions, those accommodations that are non-standard and require additional teacher training, along with other tools that might be appropriate for ELs/MLs.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These accessibility features can help support students with various barriers such as:</a:t>
            </a:r>
          </a:p>
          <a:p>
            <a:pPr marL="0" marR="0">
              <a:lnSpc>
                <a:spcPct val="116000"/>
              </a:lnSpc>
              <a:spcBef>
                <a:spcPts val="0"/>
              </a:spcBef>
              <a:spcAft>
                <a:spcPts val="800"/>
              </a:spcAft>
            </a:pPr>
            <a:r>
              <a:rPr lang="en-US">
                <a:effectLst/>
              </a:rPr>
              <a:t>There are many ways to support students who experience barriers to learning—particularly those related to reading—by applying the principles of </a:t>
            </a:r>
            <a:r>
              <a:rPr lang="en-US" b="1">
                <a:effectLst/>
              </a:rPr>
              <a:t>Universal Design for Learning (UDL)</a:t>
            </a:r>
            <a:r>
              <a:rPr lang="en-US">
                <a:effectLst/>
              </a:rPr>
              <a:t> and adapting instructional and communication strategies to promote meaningful access to content.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Below are some common barriers that can be supported through the use of universal tools, designated supports, and accommodations (if eligible):</a:t>
            </a:r>
          </a:p>
          <a:p>
            <a:pPr marL="342900" marR="0" lvl="0" indent="-342900">
              <a:lnSpc>
                <a:spcPct val="116000"/>
              </a:lnSpc>
              <a:spcBef>
                <a:spcPts val="0"/>
              </a:spcBef>
              <a:spcAft>
                <a:spcPts val="0"/>
              </a:spcAft>
              <a:buFont typeface="Symbol" panose="05050102010706020507" pitchFamily="18" charset="2"/>
              <a:buChar char=""/>
            </a:pPr>
            <a:r>
              <a:rPr lang="en-US">
                <a:effectLst/>
              </a:rPr>
              <a:t>Executive Functioning Challenges (e.g., attention, cognitive control, processing difficulties) </a:t>
            </a:r>
          </a:p>
          <a:p>
            <a:pPr marL="342900" marR="0" lvl="0" indent="-342900">
              <a:lnSpc>
                <a:spcPct val="116000"/>
              </a:lnSpc>
              <a:spcBef>
                <a:spcPts val="0"/>
              </a:spcBef>
              <a:spcAft>
                <a:spcPts val="0"/>
              </a:spcAft>
              <a:buFont typeface="Symbol" panose="05050102010706020507" pitchFamily="18" charset="2"/>
              <a:buChar char=""/>
            </a:pPr>
            <a:r>
              <a:rPr lang="en-US">
                <a:effectLst/>
              </a:rPr>
              <a:t>Persistent Calculation Disability / Dyscalculia </a:t>
            </a:r>
          </a:p>
          <a:p>
            <a:pPr marL="342900" marR="0" lvl="0" indent="-342900">
              <a:lnSpc>
                <a:spcPct val="116000"/>
              </a:lnSpc>
              <a:spcBef>
                <a:spcPts val="0"/>
              </a:spcBef>
              <a:spcAft>
                <a:spcPts val="0"/>
              </a:spcAft>
              <a:buFont typeface="Symbol" panose="05050102010706020507" pitchFamily="18" charset="2"/>
              <a:buChar char=""/>
            </a:pPr>
            <a:r>
              <a:rPr lang="en-US">
                <a:effectLst/>
              </a:rPr>
              <a:t>Reading Disability / Print Disability / Struggling Reader </a:t>
            </a:r>
          </a:p>
          <a:p>
            <a:pPr marL="342900" marR="0" lvl="0" indent="-342900">
              <a:lnSpc>
                <a:spcPct val="116000"/>
              </a:lnSpc>
              <a:spcBef>
                <a:spcPts val="0"/>
              </a:spcBef>
              <a:spcAft>
                <a:spcPts val="0"/>
              </a:spcAft>
              <a:buFont typeface="Symbol" panose="05050102010706020507" pitchFamily="18" charset="2"/>
              <a:buChar char=""/>
            </a:pPr>
            <a:r>
              <a:rPr lang="en-US">
                <a:effectLst/>
              </a:rPr>
              <a:t>Language Disability </a:t>
            </a:r>
          </a:p>
          <a:p>
            <a:pPr marL="342900" marR="0" lvl="0" indent="-342900">
              <a:lnSpc>
                <a:spcPct val="116000"/>
              </a:lnSpc>
              <a:spcBef>
                <a:spcPts val="0"/>
              </a:spcBef>
              <a:spcAft>
                <a:spcPts val="0"/>
              </a:spcAft>
              <a:buFont typeface="Symbol" panose="05050102010706020507" pitchFamily="18" charset="2"/>
              <a:buChar char=""/>
            </a:pPr>
            <a:r>
              <a:rPr lang="en-US">
                <a:effectLst/>
              </a:rPr>
              <a:t>Language Acquisition Needs </a:t>
            </a:r>
          </a:p>
          <a:p>
            <a:pPr marL="342900" marR="0" lvl="0" indent="-342900">
              <a:lnSpc>
                <a:spcPct val="116000"/>
              </a:lnSpc>
              <a:spcBef>
                <a:spcPts val="0"/>
              </a:spcBef>
              <a:spcAft>
                <a:spcPts val="0"/>
              </a:spcAft>
              <a:buFont typeface="Symbol" panose="05050102010706020507" pitchFamily="18" charset="2"/>
              <a:buChar char=""/>
            </a:pPr>
            <a:r>
              <a:rPr lang="en-US">
                <a:effectLst/>
              </a:rPr>
              <a:t>Significant Motor Difficulties or Recent Injury </a:t>
            </a:r>
          </a:p>
          <a:p>
            <a:pPr marL="342900" marR="0" lvl="0" indent="-342900">
              <a:lnSpc>
                <a:spcPct val="116000"/>
              </a:lnSpc>
              <a:spcBef>
                <a:spcPts val="0"/>
              </a:spcBef>
              <a:spcAft>
                <a:spcPts val="0"/>
              </a:spcAft>
              <a:buFont typeface="Symbol" panose="05050102010706020507" pitchFamily="18" charset="2"/>
              <a:buChar char=""/>
            </a:pPr>
            <a:r>
              <a:rPr lang="en-US">
                <a:effectLst/>
              </a:rPr>
              <a:t>Visual Impairments / Blindness </a:t>
            </a:r>
          </a:p>
          <a:p>
            <a:pPr marL="342900" marR="0" lvl="0" indent="-342900">
              <a:lnSpc>
                <a:spcPct val="116000"/>
              </a:lnSpc>
              <a:spcBef>
                <a:spcPts val="0"/>
              </a:spcBef>
              <a:spcAft>
                <a:spcPts val="800"/>
              </a:spcAft>
              <a:buFont typeface="Symbol" panose="05050102010706020507" pitchFamily="18" charset="2"/>
              <a:buChar char=""/>
            </a:pPr>
            <a:r>
              <a:rPr lang="en-US">
                <a:effectLst/>
              </a:rPr>
              <a:t>Hard of Hearing / Deafness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While the Accessibility Chart is a great reference, details about each of these accessibility features are documented in the CSDE Assessment Guidelines. </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70</a:t>
            </a:fld>
            <a:endParaRPr lang="en-US"/>
          </a:p>
        </p:txBody>
      </p:sp>
    </p:spTree>
    <p:extLst>
      <p:ext uri="{BB962C8B-B14F-4D97-AF65-F5344CB8AC3E}">
        <p14:creationId xmlns:p14="http://schemas.microsoft.com/office/powerpoint/2010/main" val="32461290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Here we provide the definition of universal tools and considerations the team can use. Remember universal tools are available to ALL students. However, just because they are available doesn’t mean that they are appropriate for all students.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Therefore, universal tools can be turned off by the test administrator/proctor prior to testing. Also remember, that in the context of statewide assessments, different assessments use different platforms and offer different tools. Take time to learn about the unique accessibility features provided for each assessment.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Resource: </a:t>
            </a:r>
          </a:p>
          <a:p>
            <a:pPr marL="457200" marR="0">
              <a:lnSpc>
                <a:spcPct val="116000"/>
              </a:lnSpc>
              <a:spcBef>
                <a:spcPts val="0"/>
              </a:spcBef>
              <a:spcAft>
                <a:spcPts val="0"/>
              </a:spcAft>
            </a:pPr>
            <a:r>
              <a:rPr lang="en-US" u="sng">
                <a:solidFill>
                  <a:srgbClr val="467886"/>
                </a:solidFill>
                <a:effectLst/>
                <a:hlinkClick r:id="rId3"/>
              </a:rPr>
              <a:t>Familiarize Students with Smarter Balanced Universal Test Tools</a:t>
            </a:r>
            <a:endParaRPr lang="en-US">
              <a:effectLst/>
            </a:endParaRPr>
          </a:p>
          <a:p>
            <a:pPr marL="457200" marR="0">
              <a:lnSpc>
                <a:spcPct val="116000"/>
              </a:lnSpc>
              <a:spcBef>
                <a:spcPts val="0"/>
              </a:spcBef>
              <a:spcAft>
                <a:spcPts val="800"/>
              </a:spcAft>
            </a:pPr>
            <a:r>
              <a:rPr lang="en-US" u="sng">
                <a:solidFill>
                  <a:srgbClr val="467886"/>
                </a:solidFill>
                <a:effectLst/>
                <a:hlinkClick r:id="rId4"/>
              </a:rPr>
              <a:t>Accessibility Chart</a:t>
            </a:r>
            <a:endParaRPr lang="en-US">
              <a:effectLst/>
            </a:endParaRP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71</a:t>
            </a:fld>
            <a:endParaRPr lang="en-US"/>
          </a:p>
        </p:txBody>
      </p:sp>
    </p:spTree>
    <p:extLst>
      <p:ext uri="{BB962C8B-B14F-4D97-AF65-F5344CB8AC3E}">
        <p14:creationId xmlns:p14="http://schemas.microsoft.com/office/powerpoint/2010/main" val="18883602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Designated supports are accessibility features available for any student whom the need has been indicated by an educator team with input from the parent/guardian and student. </a:t>
            </a:r>
          </a:p>
          <a:p>
            <a:pPr marL="0" marR="0">
              <a:lnSpc>
                <a:spcPct val="116000"/>
              </a:lnSpc>
              <a:spcBef>
                <a:spcPts val="0"/>
              </a:spcBef>
              <a:spcAft>
                <a:spcPts val="800"/>
              </a:spcAft>
            </a:pPr>
            <a:r>
              <a:rPr lang="en-US">
                <a:effectLst/>
              </a:rPr>
              <a:t>This should be based off the students specific and unique learning profile.</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When teams make this recommendation, it should also be consistently utilized across educational settings as applicable.  If a student has an IEP or Section 504 Plan these supports should be documented in these plans. They will then sync from CT-SEDS to TIDE. </a:t>
            </a:r>
          </a:p>
          <a:p>
            <a:pPr defTabSz="949478">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72</a:t>
            </a:fld>
            <a:endParaRPr lang="en-US"/>
          </a:p>
        </p:txBody>
      </p:sp>
    </p:spTree>
    <p:extLst>
      <p:ext uri="{BB962C8B-B14F-4D97-AF65-F5344CB8AC3E}">
        <p14:creationId xmlns:p14="http://schemas.microsoft.com/office/powerpoint/2010/main" val="6694468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Accommodations are for students with an IEP or 504 plan. These are changes in materials or procedures that increase equitable access during assessments. They allow students to show what they know and can do. Like designated supports they should be consistently accessed and incorporated into the students instructional setting. Students should have familiarity and independence with both accommodations and designated supports that are assigned. </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73</a:t>
            </a:fld>
            <a:endParaRPr lang="en-US"/>
          </a:p>
        </p:txBody>
      </p:sp>
    </p:spTree>
    <p:extLst>
      <p:ext uri="{BB962C8B-B14F-4D97-AF65-F5344CB8AC3E}">
        <p14:creationId xmlns:p14="http://schemas.microsoft.com/office/powerpoint/2010/main" val="32569415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When entering designated supports for students who do</a:t>
            </a:r>
            <a:r>
              <a:rPr lang="en-US" b="1" u="sng">
                <a:effectLst/>
              </a:rPr>
              <a:t> not </a:t>
            </a:r>
            <a:r>
              <a:rPr lang="en-US">
                <a:effectLst/>
              </a:rPr>
              <a:t>have an IEP or Section 504 plan the DA should establish a process for setting designated supports in TIDE. Any test support needs to be assigned in advance of testing. Students with a finalized and implemented plan will have designated supports and accommodations sync from CT-SEDS to TIDE.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Designated supports and accommodations should </a:t>
            </a:r>
            <a:r>
              <a:rPr lang="en-US" b="1" u="sng">
                <a:effectLst/>
              </a:rPr>
              <a:t>not</a:t>
            </a:r>
            <a:r>
              <a:rPr lang="en-US">
                <a:effectLst/>
              </a:rPr>
              <a:t> be manually entered or batch uploaded for students with an IEP or Section 504 Plan.  </a:t>
            </a:r>
          </a:p>
          <a:p>
            <a:endParaRPr lang="en-US"/>
          </a:p>
          <a:p>
            <a:pPr marL="0" marR="0">
              <a:lnSpc>
                <a:spcPct val="116000"/>
              </a:lnSpc>
              <a:spcBef>
                <a:spcPts val="0"/>
              </a:spcBef>
              <a:spcAft>
                <a:spcPts val="800"/>
              </a:spcAft>
            </a:pPr>
            <a:r>
              <a:rPr lang="en-US">
                <a:effectLst/>
              </a:rPr>
              <a:t>Refer to </a:t>
            </a:r>
            <a:r>
              <a:rPr lang="en-US" u="sng">
                <a:solidFill>
                  <a:srgbClr val="467886"/>
                </a:solidFill>
                <a:effectLst/>
                <a:hlinkClick r:id="rId3"/>
              </a:rPr>
              <a:t>Documenting Designated Supports and Accommodations in TIDE</a:t>
            </a:r>
            <a:r>
              <a:rPr lang="en-US">
                <a:effectLst/>
              </a:rPr>
              <a:t> for more information about this process.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Additional Resources:</a:t>
            </a:r>
          </a:p>
          <a:p>
            <a:pPr marL="457200" marR="0">
              <a:lnSpc>
                <a:spcPct val="116000"/>
              </a:lnSpc>
              <a:spcBef>
                <a:spcPts val="0"/>
              </a:spcBef>
              <a:spcAft>
                <a:spcPts val="0"/>
              </a:spcAft>
            </a:pPr>
            <a:r>
              <a:rPr lang="en-US">
                <a:effectLst/>
              </a:rPr>
              <a:t>TIDE User Guide: </a:t>
            </a:r>
            <a:r>
              <a:rPr lang="en-US" u="sng">
                <a:solidFill>
                  <a:srgbClr val="467886"/>
                </a:solidFill>
                <a:effectLst/>
                <a:hlinkClick r:id="rId4"/>
              </a:rPr>
              <a:t>Test Information Distribution Engine (TIDE) User Guide</a:t>
            </a:r>
            <a:endParaRPr lang="en-US">
              <a:effectLst/>
            </a:endParaRPr>
          </a:p>
          <a:p>
            <a:pPr marL="457200" marR="0">
              <a:lnSpc>
                <a:spcPct val="116000"/>
              </a:lnSpc>
              <a:spcBef>
                <a:spcPts val="0"/>
              </a:spcBef>
              <a:spcAft>
                <a:spcPts val="0"/>
              </a:spcAft>
            </a:pPr>
            <a:r>
              <a:rPr lang="en-US">
                <a:effectLst/>
              </a:rPr>
              <a:t>Accessing TIDE: </a:t>
            </a:r>
            <a:r>
              <a:rPr lang="en-US" u="sng">
                <a:solidFill>
                  <a:srgbClr val="467886"/>
                </a:solidFill>
                <a:effectLst/>
                <a:hlinkClick r:id="rId5"/>
              </a:rPr>
              <a:t>Accessing-TIDE-Brochure.pdf</a:t>
            </a:r>
            <a:r>
              <a:rPr lang="en-US">
                <a:effectLst/>
              </a:rPr>
              <a:t> </a:t>
            </a:r>
          </a:p>
          <a:p>
            <a:pPr marL="457200" marR="0">
              <a:lnSpc>
                <a:spcPct val="116000"/>
              </a:lnSpc>
              <a:spcBef>
                <a:spcPts val="0"/>
              </a:spcBef>
              <a:spcAft>
                <a:spcPts val="800"/>
              </a:spcAft>
            </a:pPr>
            <a:r>
              <a:rPr lang="en-US">
                <a:effectLst/>
              </a:rPr>
              <a:t>User Role Permissions for Secure Online Systems: </a:t>
            </a:r>
            <a:r>
              <a:rPr lang="en-US" u="sng">
                <a:solidFill>
                  <a:srgbClr val="467886"/>
                </a:solidFill>
                <a:effectLst/>
                <a:hlinkClick r:id="rId6"/>
              </a:rPr>
              <a:t>User Role Permissions for Secure Online Systems</a:t>
            </a:r>
            <a:endParaRPr lang="en-US">
              <a:effectLst/>
            </a:endParaRP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74</a:t>
            </a:fld>
            <a:endParaRPr lang="en-US"/>
          </a:p>
        </p:txBody>
      </p:sp>
    </p:spTree>
    <p:extLst>
      <p:ext uri="{BB962C8B-B14F-4D97-AF65-F5344CB8AC3E}">
        <p14:creationId xmlns:p14="http://schemas.microsoft.com/office/powerpoint/2010/main" val="24701684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For students with an IEP or Section 504 Plan, the team will document designated supports and accommodations within CT-SEDS under Statewide Assessment Tile. Teams should plan for the grades that span the duration of the plan to ensure supports are available for interim and summative testing. Keep in mind the following:</a:t>
            </a:r>
          </a:p>
          <a:p>
            <a:pPr marL="342900" marR="0" lvl="0" indent="-342900">
              <a:lnSpc>
                <a:spcPct val="116000"/>
              </a:lnSpc>
              <a:spcBef>
                <a:spcPts val="0"/>
              </a:spcBef>
              <a:spcAft>
                <a:spcPts val="0"/>
              </a:spcAft>
              <a:buFont typeface="Symbol" panose="05050102010706020507" pitchFamily="18" charset="2"/>
              <a:buChar char=""/>
            </a:pPr>
            <a:r>
              <a:rPr lang="en-US">
                <a:effectLst/>
              </a:rPr>
              <a:t>Each assessment has its own menu for designated supports and accommodations as applicable to the assessment and test design.</a:t>
            </a:r>
          </a:p>
          <a:p>
            <a:pPr marL="342900" marR="0" lvl="0" indent="-342900">
              <a:lnSpc>
                <a:spcPct val="116000"/>
              </a:lnSpc>
              <a:spcBef>
                <a:spcPts val="0"/>
              </a:spcBef>
              <a:spcAft>
                <a:spcPts val="0"/>
              </a:spcAft>
              <a:buFont typeface="Symbol" panose="05050102010706020507" pitchFamily="18" charset="2"/>
              <a:buChar char=""/>
            </a:pPr>
            <a:r>
              <a:rPr lang="en-US">
                <a:effectLst/>
              </a:rPr>
              <a:t>Supports/accommodations planned for the student’s current grade of enrollment in a finalized and implemented IEP/Section 504 Plan sync to TIDE.  (Note: IDEA/Section 504 must be activated in PSIS/TIDE.)</a:t>
            </a:r>
          </a:p>
          <a:p>
            <a:pPr marL="342900" marR="0" lvl="0" indent="-342900">
              <a:lnSpc>
                <a:spcPct val="116000"/>
              </a:lnSpc>
              <a:spcBef>
                <a:spcPts val="0"/>
              </a:spcBef>
              <a:spcAft>
                <a:spcPts val="0"/>
              </a:spcAft>
              <a:buFont typeface="Symbol" panose="05050102010706020507" pitchFamily="18" charset="2"/>
              <a:buChar char=""/>
            </a:pPr>
            <a:r>
              <a:rPr lang="en-US">
                <a:effectLst/>
              </a:rPr>
              <a:t>Supports/accommodations should never be manually entered (or batch uploaded) to TIDE. </a:t>
            </a:r>
          </a:p>
          <a:p>
            <a:pPr marL="342900" marR="0" lvl="0" indent="-342900">
              <a:lnSpc>
                <a:spcPct val="116000"/>
              </a:lnSpc>
              <a:spcBef>
                <a:spcPts val="0"/>
              </a:spcBef>
              <a:spcAft>
                <a:spcPts val="800"/>
              </a:spcAft>
              <a:buFont typeface="Symbol" panose="05050102010706020507" pitchFamily="18" charset="2"/>
              <a:buChar char=""/>
            </a:pPr>
            <a:r>
              <a:rPr lang="en-US">
                <a:effectLst/>
              </a:rPr>
              <a:t>Contact the student’s Case Manager if accommodations are missing or incorrect. All edits must be made through the amendment or reconvening process in CT- SEDS.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Resources:</a:t>
            </a:r>
          </a:p>
          <a:p>
            <a:pPr marL="457200" marR="0">
              <a:lnSpc>
                <a:spcPct val="116000"/>
              </a:lnSpc>
              <a:spcBef>
                <a:spcPts val="0"/>
              </a:spcBef>
              <a:spcAft>
                <a:spcPts val="0"/>
              </a:spcAft>
            </a:pPr>
            <a:r>
              <a:rPr lang="en-US" u="sng">
                <a:solidFill>
                  <a:srgbClr val="467886"/>
                </a:solidFill>
                <a:effectLst/>
                <a:hlinkClick r:id="rId3"/>
              </a:rPr>
              <a:t>CT-SEDS to TIDE Designated Supports/Accommodations Sync Frequently Asked Questions</a:t>
            </a:r>
            <a:r>
              <a:rPr lang="en-US">
                <a:effectLst/>
              </a:rPr>
              <a:t> </a:t>
            </a:r>
          </a:p>
          <a:p>
            <a:pPr marL="457200" marR="0">
              <a:lnSpc>
                <a:spcPct val="116000"/>
              </a:lnSpc>
              <a:spcBef>
                <a:spcPts val="0"/>
              </a:spcBef>
              <a:spcAft>
                <a:spcPts val="800"/>
              </a:spcAft>
            </a:pPr>
            <a:r>
              <a:rPr lang="en-US" u="sng">
                <a:solidFill>
                  <a:srgbClr val="467886"/>
                </a:solidFill>
                <a:effectLst/>
                <a:hlinkClick r:id="rId4"/>
              </a:rPr>
              <a:t>Cross-Checking Student TIDE Test Settings and CT-SEDS</a:t>
            </a:r>
            <a:endParaRPr lang="en-US">
              <a:effectLst/>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75</a:t>
            </a:fld>
            <a:endParaRPr lang="en-US"/>
          </a:p>
        </p:txBody>
      </p:sp>
    </p:spTree>
    <p:extLst>
      <p:ext uri="{BB962C8B-B14F-4D97-AF65-F5344CB8AC3E}">
        <p14:creationId xmlns:p14="http://schemas.microsoft.com/office/powerpoint/2010/main" val="219771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Contact the Connecticut Help Desk-Cambium Assessment at 844-202-7583 or </a:t>
            </a:r>
            <a:r>
              <a:rPr lang="en-US" u="sng">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cthelpdesk@cambiumassessment.com</a:t>
            </a:r>
            <a:r>
              <a:rPr lang="en-US">
                <a:effectLst/>
                <a:latin typeface="Calibri" panose="020F0502020204030204" pitchFamily="34" charset="0"/>
                <a:ea typeface="Calibri" panose="020F0502020204030204" pitchFamily="34" charset="0"/>
                <a:cs typeface="Calibri" panose="020F0502020204030204" pitchFamily="34" charset="0"/>
              </a:rPr>
              <a:t> if you have questions pertaining to:</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Test administration procedure questions</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Secure browser</a:t>
            </a:r>
          </a:p>
          <a:p>
            <a:pPr marL="342900" marR="0" lvl="0" indent="-342900">
              <a:lnSpc>
                <a:spcPct val="116000"/>
              </a:lnSpc>
              <a:spcBef>
                <a:spcPts val="0"/>
              </a:spcBef>
              <a:spcAft>
                <a:spcPts val="80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Technology questions</a:t>
            </a: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7</a:t>
            </a:fld>
            <a:endParaRPr lang="en-US"/>
          </a:p>
        </p:txBody>
      </p:sp>
    </p:spTree>
    <p:extLst>
      <p:ext uri="{BB962C8B-B14F-4D97-AF65-F5344CB8AC3E}">
        <p14:creationId xmlns:p14="http://schemas.microsoft.com/office/powerpoint/2010/main" val="25402525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When reviewing accommodations in the student dashboard in TIDE you will want to be aware of the following indicators and how they are set. ​These demographic fields must be updated in PSIS as applicable to students.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Eligibility for any embedded or non-embedded accommodation requires the IDEA or Section 504 indicator (based on the PSIS registration fields) set to Yes. Without this indication, accommodations cannot sync to TIDE from CT-SEDS.​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student’s EL/ML designation must be set to Yes in PSIS if the student is identified as EL/ML.​</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Accommodations should </a:t>
            </a:r>
            <a:r>
              <a:rPr lang="en-US" b="1">
                <a:effectLst/>
              </a:rPr>
              <a:t>NEVER </a:t>
            </a:r>
            <a:r>
              <a:rPr lang="en-US">
                <a:effectLst/>
              </a:rPr>
              <a:t>be manually entered or batch uploaded in TIDE. The IEP/Section 504 is the source of truth! If corrections are necessary, contact the Case Manager and an amendment of edit/revise can be conducted.</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Reminder: Work with your PSIS Coordinator to ensure that IDEA, Section 504, and EL/ML indicators are accurately reflected in PSIS. </a:t>
            </a:r>
          </a:p>
          <a:p>
            <a:pPr algn="l" rtl="0" fontAlgn="base"/>
            <a:endParaRPr lang="en-US">
              <a:solidFill>
                <a:schemeClr val="tx1"/>
              </a:solidFill>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76</a:t>
            </a:fld>
            <a:endParaRPr lang="en-US"/>
          </a:p>
        </p:txBody>
      </p:sp>
    </p:spTree>
    <p:extLst>
      <p:ext uri="{BB962C8B-B14F-4D97-AF65-F5344CB8AC3E}">
        <p14:creationId xmlns:p14="http://schemas.microsoft.com/office/powerpoint/2010/main" val="18280991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77</a:t>
            </a:fld>
            <a:endParaRPr lang="en-US"/>
          </a:p>
        </p:txBody>
      </p:sp>
    </p:spTree>
    <p:extLst>
      <p:ext uri="{BB962C8B-B14F-4D97-AF65-F5344CB8AC3E}">
        <p14:creationId xmlns:p14="http://schemas.microsoft.com/office/powerpoint/2010/main" val="32784629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Students progressing toward English language proficiency—including English learners/multilingual learners (ELs/MLs) and dually identified ELs/MLs with disabilities—may benefit from designated supports that promote language access during Connecticut’s statewide assessments. These supports are not one-size-fits-all and may not address every language need, but they can help reduce barriers and improve access.</a:t>
            </a:r>
          </a:p>
          <a:p>
            <a:pPr marL="0" marR="0">
              <a:lnSpc>
                <a:spcPct val="116000"/>
              </a:lnSpc>
              <a:spcBef>
                <a:spcPts val="0"/>
              </a:spcBef>
              <a:spcAft>
                <a:spcPts val="800"/>
              </a:spcAft>
            </a:pPr>
            <a:endParaRPr lang="en-US" b="1">
              <a:effectLst/>
            </a:endParaRPr>
          </a:p>
          <a:p>
            <a:pPr marL="0" marR="0">
              <a:lnSpc>
                <a:spcPct val="116000"/>
              </a:lnSpc>
              <a:spcBef>
                <a:spcPts val="0"/>
              </a:spcBef>
              <a:spcAft>
                <a:spcPts val="800"/>
              </a:spcAft>
            </a:pPr>
            <a:r>
              <a:rPr lang="en-US" b="1">
                <a:effectLst/>
              </a:rPr>
              <a:t>Simplified Test Directions</a:t>
            </a:r>
            <a:r>
              <a:rPr lang="en-US">
                <a:effectLst/>
              </a:rPr>
              <a:t>, </a:t>
            </a:r>
            <a:r>
              <a:rPr lang="en-US" b="1">
                <a:effectLst/>
              </a:rPr>
              <a:t>On-the-Fly Translations</a:t>
            </a:r>
            <a:r>
              <a:rPr lang="en-US">
                <a:effectLst/>
              </a:rPr>
              <a:t>, and </a:t>
            </a:r>
            <a:r>
              <a:rPr lang="en-US" b="1">
                <a:effectLst/>
              </a:rPr>
              <a:t>printed directions. Language supports also include</a:t>
            </a:r>
            <a:r>
              <a:rPr lang="en-US">
                <a:effectLst/>
              </a:rPr>
              <a:t> tools to support navigation of the </a:t>
            </a:r>
            <a:r>
              <a:rPr lang="en-US" b="1">
                <a:effectLst/>
              </a:rPr>
              <a:t>Test Delivery System</a:t>
            </a:r>
            <a:r>
              <a:rPr lang="en-US">
                <a:effectLst/>
              </a:rPr>
              <a:t> for math and ELA; and include specific supports for </a:t>
            </a:r>
            <a:r>
              <a:rPr lang="en-US" b="1">
                <a:effectLst/>
              </a:rPr>
              <a:t>Spanish-speaking students</a:t>
            </a:r>
            <a:r>
              <a:rPr lang="en-US">
                <a:effectLst/>
              </a:rPr>
              <a:t> on math and science assessments.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It’s important to remind students that assessments are just one snapshot of their learning. For students with significant language barriers, testing time should be reasonable and appropriate to their needs.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Designated supports are selected by informed educators—ideally a team familiar with the student’s English proficiency, instructional supports, and assessment history. Input from families and students is essential in this decision-making process.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For a full list of available supports, refer to the Embedded and Non-Embedded Designated Supports for English Learners/Multilingual Learners brochure.</a:t>
            </a:r>
          </a:p>
          <a:p>
            <a:r>
              <a:rPr lang="en-US" u="sng">
                <a:solidFill>
                  <a:srgbClr val="467886"/>
                </a:solidFill>
                <a:effectLst/>
                <a:hlinkClick r:id="rId3"/>
              </a:rPr>
              <a:t>Embedded and Non-Embedded Designated Supports for English Learners/Multilingual Learners</a:t>
            </a:r>
            <a:endParaRPr lang="en-US">
              <a:solidFill>
                <a:schemeClr val="tx1"/>
              </a:solidFill>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78</a:t>
            </a:fld>
            <a:endParaRPr lang="en-US"/>
          </a:p>
        </p:txBody>
      </p:sp>
    </p:spTree>
    <p:extLst>
      <p:ext uri="{BB962C8B-B14F-4D97-AF65-F5344CB8AC3E}">
        <p14:creationId xmlns:p14="http://schemas.microsoft.com/office/powerpoint/2010/main" val="7783092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E0DDE-FDC2-E8B3-BD33-2EEDB5260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ECD57-0AA5-CCD5-0960-819499817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BE318-01EF-F2F2-7708-7CC7F906682C}"/>
              </a:ext>
            </a:extLst>
          </p:cNvPr>
          <p:cNvSpPr>
            <a:spLocks noGrp="1"/>
          </p:cNvSpPr>
          <p:nvPr>
            <p:ph type="body" idx="1"/>
          </p:nvPr>
        </p:nvSpPr>
        <p:spPr/>
        <p:txBody>
          <a:bodyPr/>
          <a:lstStyle/>
          <a:p>
            <a:pPr marL="0" marR="0">
              <a:lnSpc>
                <a:spcPct val="116000"/>
              </a:lnSpc>
              <a:spcBef>
                <a:spcPts val="0"/>
              </a:spcBef>
              <a:spcAft>
                <a:spcPts val="800"/>
              </a:spcAft>
            </a:pPr>
            <a:r>
              <a:rPr lang="en-US">
                <a:effectLst/>
              </a:rPr>
              <a:t>Spanish presentation will allow the literate Spanish-speaking student to toggle between a full Spanish translation of the item and the English version of the passages and items. </a:t>
            </a:r>
          </a:p>
          <a:p>
            <a:pPr marL="0" marR="0">
              <a:lnSpc>
                <a:spcPct val="116000"/>
              </a:lnSpc>
              <a:spcBef>
                <a:spcPts val="0"/>
              </a:spcBef>
              <a:spcAft>
                <a:spcPts val="800"/>
              </a:spcAft>
            </a:pPr>
            <a:r>
              <a:rPr lang="en-US">
                <a:effectLst/>
              </a:rPr>
              <a:t>By default, all test directions, navigation buttons, and test content will be presented to the student in the Spanish language.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For students whose primary language is not English and who use dual Spanish language supports in the classroom, the use of this designated support (dual language) translation may be appropriate.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This support should only be used for students who are proficient readers in Spanish and who are not proficient in English.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use of this support may result in the student needing additional overall time to complete the assessment and may increase reading and cognitive load.</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Please note, Spanish Voice Pack needs to be installed prior to the student testing. </a:t>
            </a:r>
          </a:p>
          <a:p>
            <a:pPr marL="0" marR="0">
              <a:spcBef>
                <a:spcPts val="0"/>
              </a:spcBef>
              <a:spcAft>
                <a:spcPts val="0"/>
              </a:spcAft>
            </a:pPr>
            <a:endParaRPr lang="en-US" b="1" u="sng">
              <a:solidFill>
                <a:srgbClr val="0000FF"/>
              </a:solidFill>
              <a:effectLst/>
            </a:endParaRPr>
          </a:p>
        </p:txBody>
      </p:sp>
      <p:sp>
        <p:nvSpPr>
          <p:cNvPr id="4" name="Slide Number Placeholder 3">
            <a:extLst>
              <a:ext uri="{FF2B5EF4-FFF2-40B4-BE49-F238E27FC236}">
                <a16:creationId xmlns:a16="http://schemas.microsoft.com/office/drawing/2014/main" id="{5B779E39-70FE-A68E-E2B8-B7CDE6E22836}"/>
              </a:ext>
            </a:extLst>
          </p:cNvPr>
          <p:cNvSpPr>
            <a:spLocks noGrp="1"/>
          </p:cNvSpPr>
          <p:nvPr>
            <p:ph type="sldNum" sz="quarter" idx="5"/>
          </p:nvPr>
        </p:nvSpPr>
        <p:spPr/>
        <p:txBody>
          <a:bodyPr/>
          <a:lstStyle/>
          <a:p>
            <a:fld id="{0A3C37BE-C303-496D-B5CD-85F2937540FC}" type="slidenum">
              <a:rPr lang="en-US" smtClean="0"/>
              <a:t>79</a:t>
            </a:fld>
            <a:endParaRPr lang="en-US"/>
          </a:p>
        </p:txBody>
      </p:sp>
    </p:spTree>
    <p:extLst>
      <p:ext uri="{BB962C8B-B14F-4D97-AF65-F5344CB8AC3E}">
        <p14:creationId xmlns:p14="http://schemas.microsoft.com/office/powerpoint/2010/main" val="3232527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80</a:t>
            </a:fld>
            <a:endParaRPr lang="en-US"/>
          </a:p>
        </p:txBody>
      </p:sp>
    </p:spTree>
    <p:extLst>
      <p:ext uri="{BB962C8B-B14F-4D97-AF65-F5344CB8AC3E}">
        <p14:creationId xmlns:p14="http://schemas.microsoft.com/office/powerpoint/2010/main" val="37166815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6000"/>
              </a:lnSpc>
              <a:spcBef>
                <a:spcPts val="0"/>
              </a:spcBef>
              <a:spcAft>
                <a:spcPts val="0"/>
              </a:spcAft>
              <a:buFont typeface="Symbol" panose="05050102010706020507" pitchFamily="18" charset="2"/>
              <a:buChar char=""/>
            </a:pPr>
            <a:r>
              <a:rPr lang="en-US">
                <a:effectLst/>
              </a:rPr>
              <a:t>Does the student have a visual or print disability? To illustrate what is meant by “print disability,” teams should consider the following:</a:t>
            </a:r>
          </a:p>
          <a:p>
            <a:pPr marL="342900" marR="0" lvl="0" indent="-342900">
              <a:lnSpc>
                <a:spcPct val="116000"/>
              </a:lnSpc>
              <a:spcBef>
                <a:spcPts val="0"/>
              </a:spcBef>
              <a:spcAft>
                <a:spcPts val="0"/>
              </a:spcAft>
              <a:buFont typeface="Symbol" panose="05050102010706020507" pitchFamily="18" charset="2"/>
              <a:buChar char=""/>
            </a:pPr>
            <a:r>
              <a:rPr lang="en-US">
                <a:effectLst/>
              </a:rPr>
              <a:t>Does the student have an identified reading-based disability that affects their decoding, fluency, or comprehension skills?</a:t>
            </a:r>
          </a:p>
          <a:p>
            <a:pPr marL="342900" marR="0" lvl="0" indent="-342900">
              <a:lnSpc>
                <a:spcPct val="116000"/>
              </a:lnSpc>
              <a:spcBef>
                <a:spcPts val="0"/>
              </a:spcBef>
              <a:spcAft>
                <a:spcPts val="0"/>
              </a:spcAft>
              <a:buFont typeface="Symbol" panose="05050102010706020507" pitchFamily="18" charset="2"/>
              <a:buChar char=""/>
            </a:pPr>
            <a:r>
              <a:rPr lang="en-US">
                <a:effectLst/>
              </a:rPr>
              <a:t>Is there evidence of the persistence of the reading-based disability despite intensive, targeted instruction in the Science of Reading? (Note: There should be documentation of the interventions used and formative assessment data on the effect of each intervention within the student’s plan.)</a:t>
            </a:r>
          </a:p>
          <a:p>
            <a:pPr marL="342900" marR="0" lvl="0" indent="-342900">
              <a:lnSpc>
                <a:spcPct val="116000"/>
              </a:lnSpc>
              <a:spcBef>
                <a:spcPts val="0"/>
              </a:spcBef>
              <a:spcAft>
                <a:spcPts val="0"/>
              </a:spcAft>
              <a:buFont typeface="Symbol" panose="05050102010706020507" pitchFamily="18" charset="2"/>
              <a:buChar char=""/>
            </a:pPr>
            <a:r>
              <a:rPr lang="en-US">
                <a:effectLst/>
              </a:rPr>
              <a:t>Are interventions and instructional programing that is based in the Science of Reading being utilized to improve the student’s decoding, fluency, or comprehension skills?</a:t>
            </a:r>
          </a:p>
          <a:p>
            <a:pPr marL="342900" marR="0" lvl="0" indent="-342900">
              <a:lnSpc>
                <a:spcPct val="116000"/>
              </a:lnSpc>
              <a:spcBef>
                <a:spcPts val="0"/>
              </a:spcBef>
              <a:spcAft>
                <a:spcPts val="800"/>
              </a:spcAft>
              <a:buFont typeface="Symbol" panose="05050102010706020507" pitchFamily="18" charset="2"/>
              <a:buChar char=""/>
            </a:pPr>
            <a:r>
              <a:rPr lang="en-US">
                <a:effectLst/>
              </a:rPr>
              <a:t>Does the student use assistive technology software, audio books, </a:t>
            </a:r>
            <a:r>
              <a:rPr lang="en-US" u="sng" err="1">
                <a:solidFill>
                  <a:srgbClr val="467886"/>
                </a:solidFill>
                <a:effectLst/>
                <a:hlinkClick r:id="rId3"/>
              </a:rPr>
              <a:t>Bookshare</a:t>
            </a:r>
            <a:r>
              <a:rPr lang="en-US" u="sng">
                <a:solidFill>
                  <a:srgbClr val="467886"/>
                </a:solidFill>
                <a:effectLst/>
                <a:hlinkClick r:id="rId3"/>
              </a:rPr>
              <a:t>, </a:t>
            </a:r>
            <a:r>
              <a:rPr lang="en-US" u="sng">
                <a:effectLst/>
              </a:rPr>
              <a:t>Accessible Educational Materials, </a:t>
            </a:r>
            <a:r>
              <a:rPr lang="en-US">
                <a:effectLst/>
              </a:rPr>
              <a:t>or receive a read-aloud accommodation (human reader) during instruction?</a:t>
            </a:r>
          </a:p>
          <a:p>
            <a:pPr algn="l" rtl="0" fontAlgn="base"/>
            <a:endParaRPr lang="en-US">
              <a:solidFill>
                <a:schemeClr val="tx1"/>
              </a:solidFill>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81</a:t>
            </a:fld>
            <a:endParaRPr lang="en-US"/>
          </a:p>
        </p:txBody>
      </p:sp>
    </p:spTree>
    <p:extLst>
      <p:ext uri="{BB962C8B-B14F-4D97-AF65-F5344CB8AC3E}">
        <p14:creationId xmlns:p14="http://schemas.microsoft.com/office/powerpoint/2010/main" val="4580635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Many students benefit from reader supports especially those students who have a reading or print disability, such as dyslexia. Other students with visual disabilities may need accessibility to information on the computer because they can’t see the text. The resource shown on this slide provides a range of reader supports available based on documented need. This guide provides educators with a review of reader options and the required documentation needed to administer a human reader. Reader supports are available on Smarter Balanced and NGSS assessments and the corresponding documents and resources associates with each accessibility feature.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The </a:t>
            </a:r>
            <a:r>
              <a:rPr lang="en-US" u="sng">
                <a:solidFill>
                  <a:srgbClr val="467886"/>
                </a:solidFill>
                <a:effectLst/>
                <a:hlinkClick r:id="rId3"/>
              </a:rPr>
              <a:t>Reader Designated Supports and Accommodations for Smarter Balanced Mathematics and English Language Arts and the Next Generation Science Standards (NGSS) Assessments</a:t>
            </a:r>
            <a:r>
              <a:rPr lang="en-US">
                <a:effectLst/>
              </a:rPr>
              <a:t> provides an explanation of reader designated supports and accommodations with corresponding screeners and guidelines to support student eligibility and administration on statewide assessments.</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82</a:t>
            </a:fld>
            <a:endParaRPr lang="en-US"/>
          </a:p>
        </p:txBody>
      </p:sp>
    </p:spTree>
    <p:extLst>
      <p:ext uri="{BB962C8B-B14F-4D97-AF65-F5344CB8AC3E}">
        <p14:creationId xmlns:p14="http://schemas.microsoft.com/office/powerpoint/2010/main" val="2419489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Educator teams, especially Planning and Placement Teams and Section 504 Teams, should be familiar with available resources to better understand which supports are appropriate for students based on their identified needs. Adhering to specific policies and procedures is essential to ensure both the accurate measurement of student learning and the valid reporting of student performance.</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Connecticut Smarter Balanced and NGSS Assessments </a:t>
            </a:r>
            <a:r>
              <a:rPr lang="en-US" u="sng">
                <a:solidFill>
                  <a:srgbClr val="467886"/>
                </a:solidFill>
                <a:effectLst/>
                <a:hlinkClick r:id="rId3"/>
              </a:rPr>
              <a:t>Reader Options Table</a:t>
            </a:r>
            <a:r>
              <a:rPr lang="en-US">
                <a:effectLst/>
              </a:rPr>
              <a:t> offers a detailed overview of the various reader supports and accommodations available for Smarter Balanced and NGSS assessments. It outlines:</a:t>
            </a:r>
          </a:p>
          <a:p>
            <a:pPr marL="342900" marR="0" lvl="0" indent="-342900">
              <a:lnSpc>
                <a:spcPct val="116000"/>
              </a:lnSpc>
              <a:spcBef>
                <a:spcPts val="0"/>
              </a:spcBef>
              <a:spcAft>
                <a:spcPts val="0"/>
              </a:spcAft>
              <a:buFont typeface="Symbol" panose="05050102010706020507" pitchFamily="18" charset="2"/>
              <a:buChar char=""/>
            </a:pPr>
            <a:r>
              <a:rPr lang="en-US">
                <a:effectLst/>
              </a:rPr>
              <a:t>The purpose of each support </a:t>
            </a:r>
          </a:p>
          <a:p>
            <a:pPr marL="342900" marR="0" lvl="0" indent="-342900">
              <a:lnSpc>
                <a:spcPct val="116000"/>
              </a:lnSpc>
              <a:spcBef>
                <a:spcPts val="0"/>
              </a:spcBef>
              <a:spcAft>
                <a:spcPts val="0"/>
              </a:spcAft>
              <a:buFont typeface="Symbol" panose="05050102010706020507" pitchFamily="18" charset="2"/>
              <a:buChar char=""/>
            </a:pPr>
            <a:r>
              <a:rPr lang="en-US">
                <a:effectLst/>
              </a:rPr>
              <a:t>Test requirements </a:t>
            </a:r>
          </a:p>
          <a:p>
            <a:pPr marL="342900" marR="0" lvl="0" indent="-342900">
              <a:lnSpc>
                <a:spcPct val="116000"/>
              </a:lnSpc>
              <a:spcBef>
                <a:spcPts val="0"/>
              </a:spcBef>
              <a:spcAft>
                <a:spcPts val="0"/>
              </a:spcAft>
              <a:buFont typeface="Symbol" panose="05050102010706020507" pitchFamily="18" charset="2"/>
              <a:buChar char=""/>
            </a:pPr>
            <a:r>
              <a:rPr lang="en-US">
                <a:effectLst/>
              </a:rPr>
              <a:t>Required documentation, if applicable </a:t>
            </a:r>
          </a:p>
          <a:p>
            <a:pPr marL="342900" marR="0" lvl="0" indent="-342900">
              <a:lnSpc>
                <a:spcPct val="116000"/>
              </a:lnSpc>
              <a:spcBef>
                <a:spcPts val="0"/>
              </a:spcBef>
              <a:spcAft>
                <a:spcPts val="800"/>
              </a:spcAft>
              <a:buFont typeface="Symbol" panose="05050102010706020507" pitchFamily="18" charset="2"/>
              <a:buChar char=""/>
            </a:pPr>
            <a:r>
              <a:rPr lang="en-US">
                <a:effectLst/>
              </a:rPr>
              <a:t>Differences between embedded and non-embedded reader options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This tool helps educators make informed decisions about the most appropriate accessibility features to support student access to print and text during assessments.</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83</a:t>
            </a:fld>
            <a:endParaRPr lang="en-US"/>
          </a:p>
        </p:txBody>
      </p:sp>
    </p:spTree>
    <p:extLst>
      <p:ext uri="{BB962C8B-B14F-4D97-AF65-F5344CB8AC3E}">
        <p14:creationId xmlns:p14="http://schemas.microsoft.com/office/powerpoint/2010/main" val="22207603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questions provided in this document can assist IEP/Section 504 decision-making teams in determining the preponderance of evidence that demonstrates whether if a student qualifies to have the ELA reading assessment read via a text-to-speech accommodation.</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PPTs should use this form to help document the need for the embedded text-to-speech of the Smarter Balanced reading passages. This accommodation is only for students with an IEP or Section 504 Plan in Grades 3-8 with a documented print disability, or for students who are blind with inadequate braille skills. Additionally, if the student has a print/reading-based disability (dyslexia), there must be strong evidence of the persistence of the disability despite intensive, extensive, and targeted instruction that is based on the Science of Reading and that the student needs extensive supports to access print. There should be documentation of the interventions used and formative assessment data on the effects of each intervention. The student should be familiar with this accommodation and use it regularly during instruction, and typically, the student would most likely be using alternate educational materials (</a:t>
            </a:r>
            <a:r>
              <a:rPr lang="en-US" err="1">
                <a:effectLst/>
              </a:rPr>
              <a:t>AEM</a:t>
            </a:r>
            <a:r>
              <a:rPr lang="en-US">
                <a:effectLst/>
              </a:rPr>
              <a:t>) during instruction.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If your student qualifies, select the Text-to-Speech of ELA Passages (Embedded Accommodation) in CT-SEDS, along with Text-to-Speech (Embedded Designated Support) for math and science stimuli and items, if appropriate. Please complete and maintain this form locally with the student’s record.</a:t>
            </a:r>
          </a:p>
          <a:p>
            <a:pPr marL="0" marR="0">
              <a:lnSpc>
                <a:spcPct val="116000"/>
              </a:lnSpc>
              <a:spcBef>
                <a:spcPts val="0"/>
              </a:spcBef>
              <a:spcAft>
                <a:spcPts val="800"/>
              </a:spcAft>
            </a:pPr>
            <a:r>
              <a:rPr lang="en-US" u="sng">
                <a:solidFill>
                  <a:srgbClr val="467886"/>
                </a:solidFill>
                <a:effectLst/>
                <a:hlinkClick r:id="rId3"/>
              </a:rPr>
              <a:t>Decision Guidelines for Text-to-Speech of the Smarter Balanced ELA Reading Passages</a:t>
            </a:r>
            <a:r>
              <a:rPr lang="en-US">
                <a:effectLst/>
              </a:rPr>
              <a:t> </a:t>
            </a:r>
          </a:p>
          <a:p>
            <a:pPr marL="0" marR="0">
              <a:lnSpc>
                <a:spcPct val="116000"/>
              </a:lnSpc>
              <a:spcBef>
                <a:spcPts val="0"/>
              </a:spcBef>
              <a:spcAft>
                <a:spcPts val="800"/>
              </a:spcAft>
            </a:pPr>
            <a:endParaRPr lang="en-US">
              <a:effectLst/>
            </a:endParaRP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84</a:t>
            </a:fld>
            <a:endParaRPr lang="en-US"/>
          </a:p>
        </p:txBody>
      </p:sp>
    </p:spTree>
    <p:extLst>
      <p:ext uri="{BB962C8B-B14F-4D97-AF65-F5344CB8AC3E}">
        <p14:creationId xmlns:p14="http://schemas.microsoft.com/office/powerpoint/2010/main" val="2041761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In alignment with the eligibility criteria for TTS of ELA Reading Passages, students who qualify for the special documented Read Aloud accommodation are those who, despite receiving intensive and targeted instruction or intervention—such as in the science of reading or braille acquisition—are still unable to access print materials without the use of extensive accommodations including embedded text-to-speech.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These students consistently rely on having text read aloud to them during instruction and other environments. They may also use tools such as audiobooks, screen readers, </a:t>
            </a:r>
            <a:r>
              <a:rPr lang="en-US" err="1">
                <a:effectLst/>
              </a:rPr>
              <a:t>Bookshare</a:t>
            </a:r>
            <a:r>
              <a:rPr lang="en-US">
                <a:effectLst/>
              </a:rPr>
              <a:t>, or other forms of alternate educational materials to access print content.</a:t>
            </a:r>
          </a:p>
          <a:p>
            <a:pPr marL="0" marR="0">
              <a:lnSpc>
                <a:spcPct val="116000"/>
              </a:lnSpc>
              <a:spcBef>
                <a:spcPts val="0"/>
              </a:spcBef>
              <a:spcAft>
                <a:spcPts val="800"/>
              </a:spcAft>
            </a:pPr>
            <a:r>
              <a:rPr lang="en-US">
                <a:effectLst/>
              </a:rPr>
              <a:t>Eligibility is not limited by a student’s primary disability category. If there is documented evidence of a specific word reading disability—such as challenges with decoding, encoding, or phonological processing, and text-to-speech does not meet the complexity of the student’s needs, a read aloud may be appropriate. Characteristics of a word reading disability or dyslexia must be clearly reflected in the student’s current evaluation results and educational programming.</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To determine eligibility for the Read Aloud accommodation of Smarter Balanced ELA Reading Passages, teams should begin by completing the </a:t>
            </a:r>
            <a:r>
              <a:rPr lang="en-US" u="sng">
                <a:solidFill>
                  <a:srgbClr val="467886"/>
                </a:solidFill>
                <a:effectLst/>
                <a:hlinkClick r:id="rId3"/>
              </a:rPr>
              <a:t>Documented Evidence for Read Aloud of the Smarter Balanced ELA Reading Passages</a:t>
            </a:r>
            <a:r>
              <a:rPr lang="en-US">
                <a:effectLst/>
              </a:rPr>
              <a:t> form. This serves as a screening tool to establish a preponderance of evidence that the student requires this accommodation due to a documented disability.</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In the context of the Smarter Balanced Reading assessment, the Read Aloud of ELA passages should be used only as an access tool to support the student’s interaction with the text. If used beyond this purpose, it may alter the construct being measured—shifting the focus from reading comprehension to listening comprehension.</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To support this determination, teams should review:</a:t>
            </a:r>
          </a:p>
          <a:p>
            <a:pPr marL="342900" marR="0" lvl="0" indent="-342900">
              <a:lnSpc>
                <a:spcPct val="116000"/>
              </a:lnSpc>
              <a:spcBef>
                <a:spcPts val="0"/>
              </a:spcBef>
              <a:spcAft>
                <a:spcPts val="0"/>
              </a:spcAft>
              <a:buFont typeface="Symbol" panose="05050102010706020507" pitchFamily="18" charset="2"/>
              <a:buChar char=""/>
            </a:pPr>
            <a:r>
              <a:rPr lang="en-US">
                <a:effectLst/>
              </a:rPr>
              <a:t>The student’s present levels of performance in the IEP</a:t>
            </a:r>
          </a:p>
          <a:p>
            <a:pPr marL="342900" marR="0" lvl="0" indent="-342900">
              <a:lnSpc>
                <a:spcPct val="116000"/>
              </a:lnSpc>
              <a:spcBef>
                <a:spcPts val="0"/>
              </a:spcBef>
              <a:spcAft>
                <a:spcPts val="0"/>
              </a:spcAft>
              <a:buFont typeface="Symbol" panose="05050102010706020507" pitchFamily="18" charset="2"/>
              <a:buChar char=""/>
            </a:pPr>
            <a:r>
              <a:rPr lang="en-US">
                <a:effectLst/>
              </a:rPr>
              <a:t>Reading and communication goals and objectives</a:t>
            </a:r>
          </a:p>
          <a:p>
            <a:pPr marL="342900" marR="0" lvl="0" indent="-342900">
              <a:lnSpc>
                <a:spcPct val="116000"/>
              </a:lnSpc>
              <a:spcBef>
                <a:spcPts val="0"/>
              </a:spcBef>
              <a:spcAft>
                <a:spcPts val="800"/>
              </a:spcAft>
              <a:buFont typeface="Symbol" panose="05050102010706020507" pitchFamily="18" charset="2"/>
              <a:buChar char=""/>
            </a:pPr>
            <a:r>
              <a:rPr lang="en-US">
                <a:effectLst/>
              </a:rPr>
              <a:t>The Supplementary Aids and Services/Program Accommodations section of the plan</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Teams should also examine documentation from psychological and academic performance assessments included in the IEP or 504 Plan. These should show evidence of processing disabilities related to visual, print, or reading challenges, as well as difficulties with language comprehension and use. Skills in listening, thinking, speaking, reading, writing, or spelling may also be reflected and should be considered in the decision-making process.</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85</a:t>
            </a:fld>
            <a:endParaRPr lang="en-US"/>
          </a:p>
        </p:txBody>
      </p:sp>
    </p:spTree>
    <p:extLst>
      <p:ext uri="{BB962C8B-B14F-4D97-AF65-F5344CB8AC3E}">
        <p14:creationId xmlns:p14="http://schemas.microsoft.com/office/powerpoint/2010/main" val="341174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In this presentation we will cover the following topics:</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Overview of Summative Assessments </a:t>
            </a:r>
          </a:p>
          <a:p>
            <a:pPr marL="342900" marR="0" lvl="0" indent="-342900">
              <a:lnSpc>
                <a:spcPct val="116000"/>
              </a:lnSpc>
              <a:spcBef>
                <a:spcPts val="0"/>
              </a:spcBef>
              <a:spcAft>
                <a:spcPts val="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Cambium System Overview</a:t>
            </a:r>
          </a:p>
          <a:p>
            <a:pPr marL="342900" marR="0" lvl="0" indent="-342900">
              <a:lnSpc>
                <a:spcPct val="116000"/>
              </a:lnSpc>
              <a:spcBef>
                <a:spcPts val="0"/>
              </a:spcBef>
              <a:spcAft>
                <a:spcPts val="800"/>
              </a:spcAft>
              <a:buFont typeface="Symbol" panose="05050102010706020507" pitchFamily="18" charset="2"/>
              <a:buChar char=""/>
            </a:pPr>
            <a:r>
              <a:rPr lang="en-US">
                <a:effectLst/>
                <a:latin typeface="Calibri" panose="020F0502020204030204" pitchFamily="34" charset="0"/>
                <a:ea typeface="Calibri" panose="020F0502020204030204" pitchFamily="34" charset="0"/>
                <a:cs typeface="Calibri" panose="020F0502020204030204" pitchFamily="34" charset="0"/>
              </a:rPr>
              <a:t>Special Populations Update</a:t>
            </a:r>
          </a:p>
          <a:p>
            <a:pPr marL="342900" marR="0" lvl="0" indent="-342900" algn="l" defTabSz="914400" rtl="0" eaLnBrk="1" fontAlgn="auto" latinLnBrk="0" hangingPunct="1">
              <a:lnSpc>
                <a:spcPct val="116000"/>
              </a:lnSpc>
              <a:spcBef>
                <a:spcPts val="0"/>
              </a:spcBef>
              <a:spcAft>
                <a:spcPts val="800"/>
              </a:spcAft>
              <a:buClrTx/>
              <a:buSzTx/>
              <a:buFont typeface="Symbol" panose="05050102010706020507" pitchFamily="18" charset="2"/>
              <a:buChar char=""/>
              <a:tabLst/>
              <a:defRPr/>
            </a:pPr>
            <a:r>
              <a:rPr lang="en-US">
                <a:effectLst/>
                <a:latin typeface="Calibri" panose="020F0502020204030204" pitchFamily="34" charset="0"/>
                <a:ea typeface="Calibri" panose="020F0502020204030204" pitchFamily="34" charset="0"/>
                <a:cs typeface="Calibri" panose="020F0502020204030204" pitchFamily="34" charset="0"/>
              </a:rPr>
              <a:t>Connecticut Alternate Assessments</a:t>
            </a:r>
          </a:p>
          <a:p>
            <a:pPr marL="0" marR="0" lvl="0" indent="0">
              <a:lnSpc>
                <a:spcPct val="116000"/>
              </a:lnSpc>
              <a:spcBef>
                <a:spcPts val="0"/>
              </a:spcBef>
              <a:spcAft>
                <a:spcPts val="800"/>
              </a:spcAft>
              <a:buFont typeface="Symbol" panose="05050102010706020507" pitchFamily="18" charset="2"/>
              <a:buNone/>
            </a:pPr>
            <a:endParaRPr lang="en-US">
              <a:effectLst/>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8</a:t>
            </a:fld>
            <a:endParaRPr lang="en-US"/>
          </a:p>
        </p:txBody>
      </p:sp>
    </p:spTree>
    <p:extLst>
      <p:ext uri="{BB962C8B-B14F-4D97-AF65-F5344CB8AC3E}">
        <p14:creationId xmlns:p14="http://schemas.microsoft.com/office/powerpoint/2010/main" val="14706977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sz="1800">
                <a:effectLst/>
                <a:latin typeface="Calibri" panose="020F0502020204030204" pitchFamily="34" charset="0"/>
                <a:ea typeface="Times New Roman" panose="02020603050405020304" pitchFamily="18" charset="0"/>
                <a:cs typeface="Arial" panose="020B0604020202020204" pitchFamily="34" charset="0"/>
              </a:rPr>
              <a:t>A human reader is a trained and certified teacher who provides an oral presentation of the assessment text to an eligible student. The student depends on the human reader to read the test questions accurately, pronounce words correctly, and speak in a clear voice throughout the test. The human reader must be trained and qualified and must follow the </a:t>
            </a:r>
            <a:r>
              <a:rPr lang="en-US" sz="1800" u="sng">
                <a:solidFill>
                  <a:srgbClr val="467886"/>
                </a:solidFill>
                <a:effectLst/>
                <a:latin typeface="Calibri" panose="020F0502020204030204" pitchFamily="34" charset="0"/>
                <a:ea typeface="Times New Roman" panose="02020603050405020304" pitchFamily="18" charset="0"/>
                <a:cs typeface="Arial" panose="020B0604020202020204" pitchFamily="34" charset="0"/>
                <a:hlinkClick r:id="rId3"/>
              </a:rPr>
              <a:t>Smarter Balanced Read Aloud Guidelines</a:t>
            </a:r>
            <a:r>
              <a:rPr lang="en-US" sz="1800">
                <a:effectLst/>
                <a:latin typeface="Calibri" panose="020F0502020204030204" pitchFamily="34" charset="0"/>
                <a:ea typeface="Times New Roman" panose="02020603050405020304" pitchFamily="18" charset="0"/>
                <a:cs typeface="Arial" panose="020B0604020202020204" pitchFamily="34" charset="0"/>
              </a:rPr>
              <a:t>. The guiding principle in reading aloud is to ensure that the student has access to test content. ​</a:t>
            </a:r>
            <a:endParaRPr lang="en-US" sz="1800">
              <a:effectLst/>
              <a:latin typeface="Aptos" panose="020B0004020202020204" pitchFamily="34" charset="0"/>
              <a:ea typeface="Times New Roman" panose="02020603050405020304" pitchFamily="18" charset="0"/>
              <a:cs typeface="Arial" panose="020B0604020202020204" pitchFamily="34" charset="0"/>
            </a:endParaRPr>
          </a:p>
          <a:p>
            <a:pPr marL="0" marR="0">
              <a:lnSpc>
                <a:spcPct val="116000"/>
              </a:lnSpc>
              <a:spcBef>
                <a:spcPts val="0"/>
              </a:spcBef>
              <a:spcAft>
                <a:spcPts val="800"/>
              </a:spcAft>
            </a:pPr>
            <a:r>
              <a:rPr lang="en-US" sz="1800" u="sng">
                <a:effectLst/>
                <a:latin typeface="Calibri" panose="020F0502020204030204" pitchFamily="34" charset="0"/>
                <a:ea typeface="Times New Roman" panose="02020603050405020304" pitchFamily="18" charset="0"/>
                <a:cs typeface="Arial" panose="020B0604020202020204" pitchFamily="34" charset="0"/>
              </a:rPr>
              <a:t>The teacher and administrators must also complete and sign</a:t>
            </a:r>
            <a:r>
              <a:rPr lang="en-US" sz="1800">
                <a:effectLst/>
                <a:latin typeface="Calibri" panose="020F0502020204030204" pitchFamily="34" charset="0"/>
                <a:ea typeface="Times New Roman" panose="02020603050405020304" pitchFamily="18" charset="0"/>
                <a:cs typeface="Arial" panose="020B0604020202020204" pitchFamily="34" charset="0"/>
              </a:rPr>
              <a:t> the Security/Confidentiality Form (within the Read Aloud Guidelines) to verify their understanding of responsibilities as human reader for state testing. Forms should be maintained locally with the student’s record per district procedures.</a:t>
            </a:r>
            <a:endParaRPr lang="en-US" sz="1800">
              <a:effectLst/>
              <a:latin typeface="Aptos" panose="020B0004020202020204" pitchFamily="34" charset="0"/>
              <a:ea typeface="Times New Roman" panose="02020603050405020304" pitchFamily="18" charset="0"/>
              <a:cs typeface="Arial" panose="020B0604020202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86</a:t>
            </a:fld>
            <a:endParaRPr lang="en-US"/>
          </a:p>
        </p:txBody>
      </p:sp>
    </p:spTree>
    <p:extLst>
      <p:ext uri="{BB962C8B-B14F-4D97-AF65-F5344CB8AC3E}">
        <p14:creationId xmlns:p14="http://schemas.microsoft.com/office/powerpoint/2010/main" val="12609639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87</a:t>
            </a:fld>
            <a:endParaRPr lang="en-US"/>
          </a:p>
        </p:txBody>
      </p:sp>
    </p:spTree>
    <p:extLst>
      <p:ext uri="{BB962C8B-B14F-4D97-AF65-F5344CB8AC3E}">
        <p14:creationId xmlns:p14="http://schemas.microsoft.com/office/powerpoint/2010/main" val="4561898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In exceptional circumstances, there may be a student whose disabilities are such that the allowable embedded and non-embedded accommodations described in the </a:t>
            </a:r>
            <a:r>
              <a:rPr lang="en-US" u="sng">
                <a:solidFill>
                  <a:srgbClr val="467886"/>
                </a:solidFill>
                <a:effectLst/>
                <a:hlinkClick r:id="rId3"/>
              </a:rPr>
              <a:t>CSDE Assessment Guidelines </a:t>
            </a:r>
            <a:r>
              <a:rPr lang="en-US">
                <a:effectLst/>
              </a:rPr>
              <a:t> provide insufficient access to the Smarter Balanced and/or NGSS Assessments. </a:t>
            </a:r>
          </a:p>
          <a:p>
            <a:pPr marL="0" marR="0">
              <a:lnSpc>
                <a:spcPct val="116000"/>
              </a:lnSpc>
              <a:spcBef>
                <a:spcPts val="0"/>
              </a:spcBef>
              <a:spcAft>
                <a:spcPts val="800"/>
              </a:spcAft>
            </a:pPr>
            <a:r>
              <a:rPr lang="en-US">
                <a:effectLst/>
              </a:rPr>
              <a:t>Special Documented Accommodations are determined by Planning and Placement Teams (PPT) and Section 504 Teams based on a preponderance of evidence found throughout the student’s plan. These accommodations must align with the student’s documented disability or disabilities.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team should clearly identify:</a:t>
            </a:r>
          </a:p>
          <a:p>
            <a:pPr marL="342900" marR="0" lvl="0" indent="-342900">
              <a:lnSpc>
                <a:spcPct val="116000"/>
              </a:lnSpc>
              <a:spcBef>
                <a:spcPts val="0"/>
              </a:spcBef>
              <a:spcAft>
                <a:spcPts val="0"/>
              </a:spcAft>
              <a:buFont typeface="Symbol" panose="05050102010706020507" pitchFamily="18" charset="2"/>
              <a:buChar char=""/>
            </a:pPr>
            <a:r>
              <a:rPr lang="en-US">
                <a:effectLst/>
              </a:rPr>
              <a:t>The student’s learning and access barriers. </a:t>
            </a:r>
          </a:p>
          <a:p>
            <a:pPr marL="342900" marR="0" lvl="0" indent="-342900">
              <a:lnSpc>
                <a:spcPct val="116000"/>
              </a:lnSpc>
              <a:spcBef>
                <a:spcPts val="0"/>
              </a:spcBef>
              <a:spcAft>
                <a:spcPts val="0"/>
              </a:spcAft>
              <a:buFont typeface="Symbol" panose="05050102010706020507" pitchFamily="18" charset="2"/>
              <a:buChar char=""/>
            </a:pPr>
            <a:r>
              <a:rPr lang="en-US">
                <a:effectLst/>
              </a:rPr>
              <a:t>The specific access points required. </a:t>
            </a:r>
          </a:p>
          <a:p>
            <a:pPr marL="342900" marR="0" lvl="0" indent="-342900">
              <a:lnSpc>
                <a:spcPct val="116000"/>
              </a:lnSpc>
              <a:spcBef>
                <a:spcPts val="0"/>
              </a:spcBef>
              <a:spcAft>
                <a:spcPts val="0"/>
              </a:spcAft>
              <a:buFont typeface="Symbol" panose="05050102010706020507" pitchFamily="18" charset="2"/>
              <a:buChar char=""/>
            </a:pPr>
            <a:r>
              <a:rPr lang="en-US">
                <a:effectLst/>
              </a:rPr>
              <a:t>The supplemental aids and services needed across both academic and non-academic settings. </a:t>
            </a:r>
          </a:p>
          <a:p>
            <a:pPr marL="342900" marR="0" lvl="0" indent="-342900">
              <a:lnSpc>
                <a:spcPct val="116000"/>
              </a:lnSpc>
              <a:spcBef>
                <a:spcPts val="0"/>
              </a:spcBef>
              <a:spcAft>
                <a:spcPts val="800"/>
              </a:spcAft>
              <a:buFont typeface="Symbol" panose="05050102010706020507" pitchFamily="18" charset="2"/>
              <a:buChar char=""/>
            </a:pPr>
            <a:r>
              <a:rPr lang="en-US">
                <a:effectLst/>
              </a:rPr>
              <a:t>The accommodations necessary for the student to access district and statewide assessments.</a:t>
            </a:r>
          </a:p>
          <a:p>
            <a:pPr marL="0" marR="0">
              <a:lnSpc>
                <a:spcPct val="116000"/>
              </a:lnSpc>
              <a:spcBef>
                <a:spcPts val="0"/>
              </a:spcBef>
              <a:spcAft>
                <a:spcPts val="800"/>
              </a:spcAft>
            </a:pPr>
            <a:endParaRPr lang="en-US" u="sng">
              <a:solidFill>
                <a:srgbClr val="467886"/>
              </a:solidFill>
              <a:effectLst/>
              <a:hlinkClick r:id="rId4"/>
            </a:endParaRPr>
          </a:p>
          <a:p>
            <a:pPr marL="0" marR="0">
              <a:lnSpc>
                <a:spcPct val="116000"/>
              </a:lnSpc>
              <a:spcBef>
                <a:spcPts val="0"/>
              </a:spcBef>
              <a:spcAft>
                <a:spcPts val="800"/>
              </a:spcAft>
            </a:pPr>
            <a:r>
              <a:rPr lang="en-US" u="sng">
                <a:solidFill>
                  <a:srgbClr val="467886"/>
                </a:solidFill>
                <a:effectLst/>
                <a:hlinkClick r:id="rId4"/>
              </a:rPr>
              <a:t>Special Documented Accommodations</a:t>
            </a:r>
            <a:endParaRPr lang="en-US">
              <a:effectLst/>
            </a:endParaRP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88</a:t>
            </a:fld>
            <a:endParaRPr lang="en-US"/>
          </a:p>
        </p:txBody>
      </p:sp>
    </p:spTree>
    <p:extLst>
      <p:ext uri="{BB962C8B-B14F-4D97-AF65-F5344CB8AC3E}">
        <p14:creationId xmlns:p14="http://schemas.microsoft.com/office/powerpoint/2010/main" val="4700571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DA's need to develop a plan for reviewing:</a:t>
            </a:r>
          </a:p>
          <a:p>
            <a:pPr marL="342900" marR="0" lvl="0" indent="-342900">
              <a:lnSpc>
                <a:spcPct val="116000"/>
              </a:lnSpc>
              <a:spcBef>
                <a:spcPts val="0"/>
              </a:spcBef>
              <a:spcAft>
                <a:spcPts val="0"/>
              </a:spcAft>
              <a:buFont typeface="Symbol" panose="05050102010706020507" pitchFamily="18" charset="2"/>
              <a:buChar char=""/>
            </a:pPr>
            <a:r>
              <a:rPr lang="en-US">
                <a:effectLst/>
              </a:rPr>
              <a:t>Accommodations and Special Documented Accommodations (DA's need to work with their Data Manager in CT-SEDS and TIDE to verify the accommodation reports for student's who have accommodations assigned either through a 504 plan or IEP.)​</a:t>
            </a:r>
          </a:p>
          <a:p>
            <a:pPr marL="342900" marR="0" lvl="0" indent="-342900">
              <a:lnSpc>
                <a:spcPct val="116000"/>
              </a:lnSpc>
              <a:spcBef>
                <a:spcPts val="0"/>
              </a:spcBef>
              <a:spcAft>
                <a:spcPts val="0"/>
              </a:spcAft>
              <a:buFont typeface="Symbol" panose="05050102010706020507" pitchFamily="18" charset="2"/>
              <a:buChar char=""/>
            </a:pPr>
            <a:r>
              <a:rPr lang="en-US">
                <a:effectLst/>
              </a:rPr>
              <a:t>Provide staff with specific guidelines and test security protocols associated with a Read Aloud, Scribe, Human Signer/Visual Support, and Math Manipulatives. DAs should develop a plan for reviewing and maintaining these documents within their district.</a:t>
            </a:r>
          </a:p>
          <a:p>
            <a:pPr marL="342900" marR="0" lvl="0" indent="-342900">
              <a:lnSpc>
                <a:spcPct val="116000"/>
              </a:lnSpc>
              <a:spcBef>
                <a:spcPts val="0"/>
              </a:spcBef>
              <a:spcAft>
                <a:spcPts val="0"/>
              </a:spcAft>
              <a:buFont typeface="Symbol" panose="05050102010706020507" pitchFamily="18" charset="2"/>
              <a:buChar char=""/>
            </a:pPr>
            <a:r>
              <a:rPr lang="en-US">
                <a:effectLst/>
              </a:rPr>
              <a:t>Provide local training .</a:t>
            </a:r>
          </a:p>
          <a:p>
            <a:pPr marL="342900" marR="0" lvl="0" indent="-342900">
              <a:lnSpc>
                <a:spcPct val="116000"/>
              </a:lnSpc>
              <a:spcBef>
                <a:spcPts val="0"/>
              </a:spcBef>
              <a:spcAft>
                <a:spcPts val="0"/>
              </a:spcAft>
              <a:buFont typeface="Symbol" panose="05050102010706020507" pitchFamily="18" charset="2"/>
              <a:buChar char=""/>
            </a:pPr>
            <a:r>
              <a:rPr lang="en-US">
                <a:effectLst/>
              </a:rPr>
              <a:t>Prepare for accommodations implementation for summative assessment​.</a:t>
            </a:r>
          </a:p>
          <a:p>
            <a:pPr marL="342900" marR="0" lvl="0" indent="-342900">
              <a:lnSpc>
                <a:spcPct val="116000"/>
              </a:lnSpc>
              <a:spcBef>
                <a:spcPts val="0"/>
              </a:spcBef>
              <a:spcAft>
                <a:spcPts val="0"/>
              </a:spcAft>
              <a:buFont typeface="Symbol" panose="05050102010706020507" pitchFamily="18" charset="2"/>
              <a:buChar char=""/>
            </a:pPr>
            <a:r>
              <a:rPr lang="en-US">
                <a:effectLst/>
              </a:rPr>
              <a:t>Schedule assessments- both practice and summative and room assignments for separate setting​.</a:t>
            </a:r>
          </a:p>
          <a:p>
            <a:pPr marL="342900" marR="0" lvl="0" indent="-342900">
              <a:lnSpc>
                <a:spcPct val="116000"/>
              </a:lnSpc>
              <a:spcBef>
                <a:spcPts val="0"/>
              </a:spcBef>
              <a:spcAft>
                <a:spcPts val="0"/>
              </a:spcAft>
              <a:buFont typeface="Symbol" panose="05050102010706020507" pitchFamily="18" charset="2"/>
              <a:buChar char=""/>
            </a:pPr>
            <a:r>
              <a:rPr lang="en-US">
                <a:effectLst/>
              </a:rPr>
              <a:t>Create and oversee staff assignment​s.</a:t>
            </a:r>
          </a:p>
          <a:p>
            <a:pPr marL="342900" marR="0" lvl="0" indent="-342900">
              <a:lnSpc>
                <a:spcPct val="116000"/>
              </a:lnSpc>
              <a:spcBef>
                <a:spcPts val="0"/>
              </a:spcBef>
              <a:spcAft>
                <a:spcPts val="800"/>
              </a:spcAft>
              <a:buFont typeface="Symbol" panose="05050102010706020507" pitchFamily="18" charset="2"/>
              <a:buChar char=""/>
            </a:pPr>
            <a:r>
              <a:rPr lang="en-US">
                <a:effectLst/>
              </a:rPr>
              <a:t>Prepare materials needed for example math manipulative if selected, headphones, ​and any other applicable approved materials. </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89</a:t>
            </a:fld>
            <a:endParaRPr lang="en-US"/>
          </a:p>
        </p:txBody>
      </p:sp>
    </p:spTree>
    <p:extLst>
      <p:ext uri="{BB962C8B-B14F-4D97-AF65-F5344CB8AC3E}">
        <p14:creationId xmlns:p14="http://schemas.microsoft.com/office/powerpoint/2010/main" val="29702738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90</a:t>
            </a:fld>
            <a:endParaRPr lang="en-US"/>
          </a:p>
        </p:txBody>
      </p:sp>
    </p:spTree>
    <p:extLst>
      <p:ext uri="{BB962C8B-B14F-4D97-AF65-F5344CB8AC3E}">
        <p14:creationId xmlns:p14="http://schemas.microsoft.com/office/powerpoint/2010/main" val="33505712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Students that are unable to access the online assessment with embedded and non-embedded accommodations may be eligible to take the test using a large print or braille test booklet.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Even if this accommodation is selected in CT-SEDS, the DA still needs to place this order within TIDE.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These test materials must be ordered by the DA for Testing in TIDE on or after January 26, 2026.</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PPT or Section 504 Team must select these accommodations in CT-SEDS. Once the plan is implemented, the accommodations will sync to TIDE. Look for the Large Print selection in TIDE (refer to image on slide).</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DA will want to review the student dashboard and for this year collaborate with the special education teacher to ensure the correct Braille presentation is ordered in TIDE.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following braille presentations are available. Refer to your student’s IEP for details on braille type:</a:t>
            </a:r>
          </a:p>
          <a:p>
            <a:pPr marL="342900" marR="0" lvl="0" indent="-342900">
              <a:lnSpc>
                <a:spcPct val="116000"/>
              </a:lnSpc>
              <a:spcBef>
                <a:spcPts val="0"/>
              </a:spcBef>
              <a:spcAft>
                <a:spcPts val="0"/>
              </a:spcAft>
              <a:buFont typeface="Symbol" panose="05050102010706020507" pitchFamily="18" charset="2"/>
              <a:buChar char=""/>
            </a:pPr>
            <a:r>
              <a:rPr lang="en-US">
                <a:effectLst/>
              </a:rPr>
              <a:t>UEB Contracted + Nemeth Math	</a:t>
            </a:r>
          </a:p>
          <a:p>
            <a:pPr marL="342900" marR="0" lvl="0" indent="-342900">
              <a:lnSpc>
                <a:spcPct val="116000"/>
              </a:lnSpc>
              <a:spcBef>
                <a:spcPts val="0"/>
              </a:spcBef>
              <a:spcAft>
                <a:spcPts val="0"/>
              </a:spcAft>
              <a:buFont typeface="Symbol" panose="05050102010706020507" pitchFamily="18" charset="2"/>
              <a:buChar char=""/>
            </a:pPr>
            <a:r>
              <a:rPr lang="en-US">
                <a:effectLst/>
              </a:rPr>
              <a:t>UEB Contracted (No Math Content)	</a:t>
            </a:r>
          </a:p>
          <a:p>
            <a:pPr marL="342900" marR="0" lvl="0" indent="-342900">
              <a:lnSpc>
                <a:spcPct val="116000"/>
              </a:lnSpc>
              <a:spcBef>
                <a:spcPts val="0"/>
              </a:spcBef>
              <a:spcAft>
                <a:spcPts val="0"/>
              </a:spcAft>
              <a:buFont typeface="Symbol" panose="05050102010706020507" pitchFamily="18" charset="2"/>
              <a:buChar char=""/>
            </a:pPr>
            <a:r>
              <a:rPr lang="en-US">
                <a:effectLst/>
              </a:rPr>
              <a:t>UEB Contracted + Nemeth</a:t>
            </a:r>
          </a:p>
          <a:p>
            <a:pPr marL="342900" marR="0" lvl="0" indent="-342900">
              <a:lnSpc>
                <a:spcPct val="116000"/>
              </a:lnSpc>
              <a:spcBef>
                <a:spcPts val="0"/>
              </a:spcBef>
              <a:spcAft>
                <a:spcPts val="0"/>
              </a:spcAft>
              <a:buFont typeface="Symbol" panose="05050102010706020507" pitchFamily="18" charset="2"/>
              <a:buChar char=""/>
            </a:pPr>
            <a:r>
              <a:rPr lang="en-US">
                <a:effectLst/>
              </a:rPr>
              <a:t>UEB Uncontracted + Nemeth Math	</a:t>
            </a:r>
          </a:p>
          <a:p>
            <a:pPr marL="342900" marR="0" lvl="0" indent="-342900">
              <a:lnSpc>
                <a:spcPct val="116000"/>
              </a:lnSpc>
              <a:spcBef>
                <a:spcPts val="0"/>
              </a:spcBef>
              <a:spcAft>
                <a:spcPts val="0"/>
              </a:spcAft>
              <a:buFont typeface="Symbol" panose="05050102010706020507" pitchFamily="18" charset="2"/>
              <a:buChar char=""/>
            </a:pPr>
            <a:r>
              <a:rPr lang="en-US">
                <a:effectLst/>
              </a:rPr>
              <a:t>UEB Uncontracted (No Math Content)	</a:t>
            </a:r>
          </a:p>
          <a:p>
            <a:pPr marL="342900" marR="0" lvl="0" indent="-342900">
              <a:lnSpc>
                <a:spcPct val="116000"/>
              </a:lnSpc>
              <a:spcBef>
                <a:spcPts val="0"/>
              </a:spcBef>
              <a:spcAft>
                <a:spcPts val="800"/>
              </a:spcAft>
              <a:buFont typeface="Symbol" panose="05050102010706020507" pitchFamily="18" charset="2"/>
              <a:buChar char=""/>
            </a:pPr>
            <a:r>
              <a:rPr lang="en-US">
                <a:effectLst/>
              </a:rPr>
              <a:t>UEB Contracted + UEB Math</a:t>
            </a:r>
          </a:p>
          <a:p>
            <a:pPr marL="342900" marR="0" lvl="0" indent="-342900">
              <a:lnSpc>
                <a:spcPct val="116000"/>
              </a:lnSpc>
              <a:spcBef>
                <a:spcPts val="0"/>
              </a:spcBef>
              <a:spcAft>
                <a:spcPts val="800"/>
              </a:spcAft>
              <a:buFont typeface="Symbol" panose="05050102010706020507" pitchFamily="18" charset="2"/>
              <a:buChar char=""/>
            </a:pPr>
            <a:r>
              <a:rPr lang="en-US">
                <a:effectLst/>
              </a:rPr>
              <a:t>UEB Uncontracted + UEB Math</a:t>
            </a: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91</a:t>
            </a:fld>
            <a:endParaRPr lang="en-US"/>
          </a:p>
        </p:txBody>
      </p:sp>
    </p:spTree>
    <p:extLst>
      <p:ext uri="{BB962C8B-B14F-4D97-AF65-F5344CB8AC3E}">
        <p14:creationId xmlns:p14="http://schemas.microsoft.com/office/powerpoint/2010/main" val="32975604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DA will receive instructions with the test materials. As a reminder, tests are secure and should be securely maintained before, during, and after testing.</a:t>
            </a:r>
          </a:p>
          <a:p>
            <a:pPr marL="0" marR="0">
              <a:lnSpc>
                <a:spcPct val="116000"/>
              </a:lnSpc>
              <a:spcBef>
                <a:spcPts val="0"/>
              </a:spcBef>
              <a:spcAft>
                <a:spcPts val="800"/>
              </a:spcAft>
            </a:pPr>
            <a:r>
              <a:rPr lang="en-US">
                <a:effectLst/>
              </a:rPr>
              <a:t>Once the student has completed testing, the teacher will use the Data Entry Interface to transcribe student responses to all subtests. This is how the tests are scored, and scores are reported.  All transcriptions must be made by </a:t>
            </a:r>
            <a:r>
              <a:rPr lang="en-US" b="1">
                <a:effectLst/>
              </a:rPr>
              <a:t>May 29, 2026</a:t>
            </a:r>
            <a:r>
              <a:rPr lang="en-US">
                <a:effectLst/>
              </a:rPr>
              <a:t>. All test systems will close at the end of business on the last day of testing.</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92</a:t>
            </a:fld>
            <a:endParaRPr lang="en-US"/>
          </a:p>
        </p:txBody>
      </p:sp>
    </p:spTree>
    <p:extLst>
      <p:ext uri="{BB962C8B-B14F-4D97-AF65-F5344CB8AC3E}">
        <p14:creationId xmlns:p14="http://schemas.microsoft.com/office/powerpoint/2010/main" val="16556844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93</a:t>
            </a:fld>
            <a:endParaRPr lang="en-US"/>
          </a:p>
        </p:txBody>
      </p:sp>
    </p:spTree>
    <p:extLst>
      <p:ext uri="{BB962C8B-B14F-4D97-AF65-F5344CB8AC3E}">
        <p14:creationId xmlns:p14="http://schemas.microsoft.com/office/powerpoint/2010/main" val="12818902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u="sng">
                <a:solidFill>
                  <a:srgbClr val="467886"/>
                </a:solidFill>
                <a:effectLst/>
                <a:hlinkClick r:id="rId3"/>
              </a:rPr>
              <a:t>Practice Tests</a:t>
            </a:r>
            <a:r>
              <a:rPr lang="en-US">
                <a:effectLst/>
              </a:rPr>
              <a:t> are available for Smarter Balanced Math and ELA in Grades 3-8 and high school. They are similar in format and structure to the actual test and include about 30 questions. Practice Tests area also available for NGSS and the Connecticut Alternate Assessment System.</a:t>
            </a:r>
          </a:p>
          <a:p>
            <a:pPr marL="0" marR="0">
              <a:lnSpc>
                <a:spcPct val="116000"/>
              </a:lnSpc>
              <a:spcBef>
                <a:spcPts val="0"/>
              </a:spcBef>
              <a:spcAft>
                <a:spcPts val="800"/>
              </a:spcAft>
            </a:pPr>
            <a:r>
              <a:rPr lang="en-US">
                <a:effectLst/>
              </a:rPr>
              <a:t>Use the Practice Tests to model how to use specific features such as the Desmos Calculator (available for certain math items in Grades 6-8), text-to-speech, math translation glossary, and speech-to-text. Students need to know in advance how to activate these features if applicable.</a:t>
            </a:r>
          </a:p>
          <a:p>
            <a:pPr marL="0" marR="0">
              <a:lnSpc>
                <a:spcPct val="116000"/>
              </a:lnSpc>
              <a:spcBef>
                <a:spcPts val="0"/>
              </a:spcBef>
              <a:spcAft>
                <a:spcPts val="800"/>
              </a:spcAft>
            </a:pPr>
            <a:r>
              <a:rPr lang="en-US">
                <a:effectLst/>
              </a:rPr>
              <a:t>It is important that teachers review and ensure students have the applicable accessibility supports documented in TIDE prior to testing. During the Practice Test, show students how to use the tool strip (indicated by image on the top of this slide) to access applicable tools available to students based on the test, grade, and supports available in TIDE. For illustration purposes, the tool strip on the slide includes icons for masking, line reader, print page and zoom. For example: </a:t>
            </a:r>
          </a:p>
          <a:p>
            <a:pPr marL="0" marR="0">
              <a:lnSpc>
                <a:spcPct val="116000"/>
              </a:lnSpc>
              <a:spcBef>
                <a:spcPts val="0"/>
              </a:spcBef>
              <a:spcAft>
                <a:spcPts val="800"/>
              </a:spcAft>
            </a:pPr>
            <a:r>
              <a:rPr lang="en-US">
                <a:effectLst/>
              </a:rPr>
              <a:t>If a student is taking the Grade 8 NGSS assessment, the embedded </a:t>
            </a:r>
            <a:r>
              <a:rPr lang="en-US" b="1">
                <a:effectLst/>
              </a:rPr>
              <a:t>Periodic Table</a:t>
            </a:r>
            <a:r>
              <a:rPr lang="en-US">
                <a:effectLst/>
              </a:rPr>
              <a:t> icon will appear in the tool strip. </a:t>
            </a:r>
          </a:p>
          <a:p>
            <a:pPr marL="0" marR="0">
              <a:lnSpc>
                <a:spcPct val="116000"/>
              </a:lnSpc>
              <a:spcBef>
                <a:spcPts val="0"/>
              </a:spcBef>
              <a:spcAft>
                <a:spcPts val="800"/>
              </a:spcAft>
            </a:pPr>
            <a:r>
              <a:rPr lang="en-US">
                <a:effectLst/>
              </a:rPr>
              <a:t>An English Learner/Multilingual Learner (EL/ML) with a documented Spanish toggle for math in TIDE will see the </a:t>
            </a:r>
            <a:r>
              <a:rPr lang="en-US" b="1">
                <a:effectLst/>
              </a:rPr>
              <a:t>toggle</a:t>
            </a:r>
            <a:r>
              <a:rPr lang="en-US">
                <a:effectLst/>
              </a:rPr>
              <a:t> icon. </a:t>
            </a:r>
          </a:p>
          <a:p>
            <a:pPr marL="0" marR="0">
              <a:lnSpc>
                <a:spcPct val="116000"/>
              </a:lnSpc>
              <a:spcBef>
                <a:spcPts val="0"/>
              </a:spcBef>
              <a:spcAft>
                <a:spcPts val="800"/>
              </a:spcAft>
            </a:pPr>
            <a:r>
              <a:rPr lang="en-US">
                <a:effectLst/>
              </a:rPr>
              <a:t>A student in grades 6–8 taking the calculator section of the Smarter Balanced math assessment will have access to the </a:t>
            </a:r>
            <a:r>
              <a:rPr lang="en-US" b="1">
                <a:effectLst/>
              </a:rPr>
              <a:t>Desmos calculator</a:t>
            </a:r>
            <a:r>
              <a:rPr lang="en-US">
                <a:effectLst/>
              </a:rPr>
              <a:t> in the tool strip. </a:t>
            </a:r>
          </a:p>
          <a:p>
            <a:pPr marL="0" marR="0">
              <a:lnSpc>
                <a:spcPct val="116000"/>
              </a:lnSpc>
              <a:spcBef>
                <a:spcPts val="0"/>
              </a:spcBef>
              <a:spcAft>
                <a:spcPts val="800"/>
              </a:spcAft>
            </a:pPr>
            <a:r>
              <a:rPr lang="en-US">
                <a:effectLst/>
              </a:rPr>
              <a:t>Accommodation tools—such as </a:t>
            </a:r>
            <a:r>
              <a:rPr lang="en-US" b="1">
                <a:effectLst/>
              </a:rPr>
              <a:t>text-to-speech</a:t>
            </a:r>
            <a:r>
              <a:rPr lang="en-US">
                <a:effectLst/>
              </a:rPr>
              <a:t> and </a:t>
            </a:r>
            <a:r>
              <a:rPr lang="en-US" b="1">
                <a:effectLst/>
              </a:rPr>
              <a:t>American Sign Language</a:t>
            </a:r>
            <a:r>
              <a:rPr lang="en-US">
                <a:effectLst/>
              </a:rPr>
              <a:t>—can be activated directly from the tool strip. Other accessibility features can be enabled through the </a:t>
            </a:r>
            <a:r>
              <a:rPr lang="en-US" b="1">
                <a:effectLst/>
              </a:rPr>
              <a:t>context menu</a:t>
            </a:r>
            <a:r>
              <a:rPr lang="en-US">
                <a:effectLst/>
              </a:rPr>
              <a:t> (hamburger menu). </a:t>
            </a:r>
          </a:p>
          <a:p>
            <a:pPr marL="0" marR="0">
              <a:lnSpc>
                <a:spcPct val="116000"/>
              </a:lnSpc>
              <a:spcBef>
                <a:spcPts val="0"/>
              </a:spcBef>
              <a:spcAft>
                <a:spcPts val="800"/>
              </a:spcAft>
            </a:pPr>
            <a:r>
              <a:rPr lang="en-US">
                <a:effectLst/>
              </a:rPr>
              <a:t>It is essential that teachers explicitly demonstrate and model these features for students using a </a:t>
            </a:r>
            <a:r>
              <a:rPr lang="en-US" b="1">
                <a:effectLst/>
              </a:rPr>
              <a:t>Practice Test</a:t>
            </a:r>
            <a:r>
              <a:rPr lang="en-US">
                <a:effectLst/>
              </a:rPr>
              <a:t>.</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94</a:t>
            </a:fld>
            <a:endParaRPr lang="en-US"/>
          </a:p>
        </p:txBody>
      </p:sp>
    </p:spTree>
    <p:extLst>
      <p:ext uri="{BB962C8B-B14F-4D97-AF65-F5344CB8AC3E}">
        <p14:creationId xmlns:p14="http://schemas.microsoft.com/office/powerpoint/2010/main" val="27197737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95</a:t>
            </a:fld>
            <a:endParaRPr lang="en-US"/>
          </a:p>
        </p:txBody>
      </p:sp>
    </p:spTree>
    <p:extLst>
      <p:ext uri="{BB962C8B-B14F-4D97-AF65-F5344CB8AC3E}">
        <p14:creationId xmlns:p14="http://schemas.microsoft.com/office/powerpoint/2010/main" val="14150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latin typeface="Calibri" panose="020F0502020204030204" pitchFamily="34" charset="0"/>
                <a:ea typeface="Calibri" panose="020F0502020204030204" pitchFamily="34" charset="0"/>
                <a:cs typeface="Calibri" panose="020F0502020204030204" pitchFamily="34" charset="0"/>
              </a:rPr>
              <a:t>To assist districts with planning their calendars, the CSDE is providing the State Summative Assessment Calendar for Connecticut public schools for the 2025-26 school year. </a:t>
            </a:r>
          </a:p>
          <a:p>
            <a:r>
              <a:rPr lang="en-US" u="sng">
                <a:solidFill>
                  <a:srgbClr val="467886"/>
                </a:solidFill>
                <a:effectLst/>
                <a:latin typeface="Calibri" panose="020F0502020204030204" pitchFamily="34" charset="0"/>
                <a:ea typeface="Calibri" panose="020F0502020204030204" pitchFamily="34" charset="0"/>
                <a:cs typeface="Calibri" panose="020F0502020204030204" pitchFamily="34" charset="0"/>
                <a:hlinkClick r:id="rId3"/>
              </a:rPr>
              <a:t>Connecticut Sensible Assessment System--Summative Assessment - End-of-Year</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ECF9E23-3657-41AF-913F-C69B64B47684}" type="slidenum">
              <a:rPr lang="en-US" smtClean="0"/>
              <a:t>9</a:t>
            </a:fld>
            <a:endParaRPr lang="en-US"/>
          </a:p>
        </p:txBody>
      </p:sp>
    </p:spTree>
    <p:extLst>
      <p:ext uri="{BB962C8B-B14F-4D97-AF65-F5344CB8AC3E}">
        <p14:creationId xmlns:p14="http://schemas.microsoft.com/office/powerpoint/2010/main" val="1325678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When planning for the upcoming assessment window, keep in mind these deadlines related to students that qualify for alternate assessments, or those that may need an emergency medical exemption or temporary accommodation due to an injury.</a:t>
            </a:r>
          </a:p>
          <a:p>
            <a:pPr>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96</a:t>
            </a:fld>
            <a:endParaRPr lang="en-US"/>
          </a:p>
        </p:txBody>
      </p:sp>
    </p:spTree>
    <p:extLst>
      <p:ext uri="{BB962C8B-B14F-4D97-AF65-F5344CB8AC3E}">
        <p14:creationId xmlns:p14="http://schemas.microsoft.com/office/powerpoint/2010/main" val="24055027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3105-7D83-D26E-523B-FC346C904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93906-B6D2-E743-1D3B-69A1929FF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52BEE-33C7-E6D2-8701-E9815AC0F4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80E065-8C81-6AE4-3B93-EDBF84B472CA}"/>
              </a:ext>
            </a:extLst>
          </p:cNvPr>
          <p:cNvSpPr>
            <a:spLocks noGrp="1"/>
          </p:cNvSpPr>
          <p:nvPr>
            <p:ph type="sldNum" sz="quarter" idx="5"/>
          </p:nvPr>
        </p:nvSpPr>
        <p:spPr/>
        <p:txBody>
          <a:bodyPr/>
          <a:lstStyle/>
          <a:p>
            <a:fld id="{DECF9E23-3657-41AF-913F-C69B64B47684}" type="slidenum">
              <a:rPr lang="en-US" smtClean="0"/>
              <a:t>97</a:t>
            </a:fld>
            <a:endParaRPr lang="en-US"/>
          </a:p>
        </p:txBody>
      </p:sp>
    </p:spTree>
    <p:extLst>
      <p:ext uri="{BB962C8B-B14F-4D97-AF65-F5344CB8AC3E}">
        <p14:creationId xmlns:p14="http://schemas.microsoft.com/office/powerpoint/2010/main" val="3467236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now going to briefly discuss the purpose for alternate assessments.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The Connecticut Alternate Assessment System is designed to measure the knowledge and skills of students with the most significant cognitive disabilities as required by the IDEA and ESSA.  They support student independence to the greatest extent possible by making academic and language content accessible and the expected achievement levels appropriate. These assessments adjust for the depth, or cognitive complexity of skills and abilities, within the grade level standards. The assessments measure fewer standards, and the content adjusts for difficulty and is scaffolded to support the diverse range of accessibility needs within this student population.</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98</a:t>
            </a:fld>
            <a:endParaRPr lang="en-US"/>
          </a:p>
        </p:txBody>
      </p:sp>
    </p:spTree>
    <p:extLst>
      <p:ext uri="{BB962C8B-B14F-4D97-AF65-F5344CB8AC3E}">
        <p14:creationId xmlns:p14="http://schemas.microsoft.com/office/powerpoint/2010/main" val="8848200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following characteristics describe a student with the </a:t>
            </a:r>
            <a:r>
              <a:rPr lang="en-US" b="1" u="sng">
                <a:effectLst/>
              </a:rPr>
              <a:t>most </a:t>
            </a:r>
            <a:r>
              <a:rPr lang="en-US">
                <a:effectLst/>
              </a:rPr>
              <a:t>significant cognitive disabilities. The Planning and Placement Team will need to review and document certain criteria using the Connecticut Alternate Assessment Eligibility Form, which is embedded within CT-SEDS. To qualify the student must:</a:t>
            </a:r>
          </a:p>
          <a:p>
            <a:pPr marL="342900" marR="0" lvl="0" indent="-342900">
              <a:lnSpc>
                <a:spcPct val="116000"/>
              </a:lnSpc>
              <a:spcBef>
                <a:spcPts val="0"/>
              </a:spcBef>
              <a:spcAft>
                <a:spcPts val="0"/>
              </a:spcAft>
              <a:buFont typeface="Symbol" panose="05050102010706020507" pitchFamily="18" charset="2"/>
              <a:buChar char=""/>
            </a:pPr>
            <a:r>
              <a:rPr lang="en-US">
                <a:effectLst/>
              </a:rPr>
              <a:t>be identified with one or more of the existing categories of disability under the IDEA;</a:t>
            </a:r>
          </a:p>
          <a:p>
            <a:pPr marL="342900" marR="0" lvl="0" indent="-342900">
              <a:lnSpc>
                <a:spcPct val="116000"/>
              </a:lnSpc>
              <a:spcBef>
                <a:spcPts val="0"/>
              </a:spcBef>
              <a:spcAft>
                <a:spcPts val="0"/>
              </a:spcAft>
              <a:buFont typeface="Symbol" panose="05050102010706020507" pitchFamily="18" charset="2"/>
              <a:buChar char=""/>
            </a:pPr>
            <a:r>
              <a:rPr lang="en-US">
                <a:effectLst/>
              </a:rPr>
              <a:t>have a significant Intellectual Impairment;</a:t>
            </a:r>
          </a:p>
          <a:p>
            <a:pPr marL="342900" marR="0" lvl="0" indent="-342900">
              <a:lnSpc>
                <a:spcPct val="116000"/>
              </a:lnSpc>
              <a:spcBef>
                <a:spcPts val="0"/>
              </a:spcBef>
              <a:spcAft>
                <a:spcPts val="0"/>
              </a:spcAft>
              <a:buFont typeface="Symbol" panose="05050102010706020507" pitchFamily="18" charset="2"/>
              <a:buChar char=""/>
            </a:pPr>
            <a:r>
              <a:rPr lang="en-US">
                <a:effectLst/>
              </a:rPr>
              <a:t>have functional adaptive skills that are well below age level expectations; and</a:t>
            </a:r>
          </a:p>
          <a:p>
            <a:pPr marL="342900" marR="0" lvl="0" indent="-342900">
              <a:lnSpc>
                <a:spcPct val="116000"/>
              </a:lnSpc>
              <a:spcBef>
                <a:spcPts val="0"/>
              </a:spcBef>
              <a:spcAft>
                <a:spcPts val="800"/>
              </a:spcAft>
              <a:buFont typeface="Symbol" panose="05050102010706020507" pitchFamily="18" charset="2"/>
              <a:buChar char=""/>
            </a:pPr>
            <a:r>
              <a:rPr lang="en-US">
                <a:effectLst/>
              </a:rPr>
              <a:t>require intensive instruction and significant supports.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Additional Resources:</a:t>
            </a:r>
          </a:p>
          <a:p>
            <a:pPr marL="457200" marR="0">
              <a:lnSpc>
                <a:spcPct val="116000"/>
              </a:lnSpc>
              <a:spcBef>
                <a:spcPts val="0"/>
              </a:spcBef>
              <a:spcAft>
                <a:spcPts val="0"/>
              </a:spcAft>
            </a:pPr>
            <a:r>
              <a:rPr lang="en-US" u="sng">
                <a:solidFill>
                  <a:srgbClr val="467886"/>
                </a:solidFill>
                <a:effectLst/>
                <a:hlinkClick r:id="rId3"/>
              </a:rPr>
              <a:t>Frequently Asked Questions and Answers about the Connecticut Alternate Assessment System</a:t>
            </a:r>
            <a:r>
              <a:rPr lang="en-US">
                <a:effectLst/>
              </a:rPr>
              <a:t>; </a:t>
            </a:r>
          </a:p>
          <a:p>
            <a:pPr marL="457200" marR="0">
              <a:lnSpc>
                <a:spcPct val="116000"/>
              </a:lnSpc>
              <a:spcBef>
                <a:spcPts val="0"/>
              </a:spcBef>
              <a:spcAft>
                <a:spcPts val="0"/>
              </a:spcAft>
            </a:pPr>
            <a:r>
              <a:rPr lang="en-US" u="sng">
                <a:solidFill>
                  <a:srgbClr val="467886"/>
                </a:solidFill>
                <a:effectLst/>
                <a:hlinkClick r:id="rId4"/>
              </a:rPr>
              <a:t>FAQ About the Connecticut Alternate Assessment System Eligibility Form</a:t>
            </a:r>
            <a:r>
              <a:rPr lang="en-US">
                <a:effectLst/>
              </a:rPr>
              <a:t>; </a:t>
            </a:r>
          </a:p>
          <a:p>
            <a:pPr marL="457200" marR="0">
              <a:lnSpc>
                <a:spcPct val="116000"/>
              </a:lnSpc>
              <a:spcBef>
                <a:spcPts val="0"/>
              </a:spcBef>
              <a:spcAft>
                <a:spcPts val="800"/>
              </a:spcAft>
            </a:pPr>
            <a:r>
              <a:rPr lang="en-US" u="sng">
                <a:solidFill>
                  <a:srgbClr val="467886"/>
                </a:solidFill>
                <a:effectLst/>
                <a:hlinkClick r:id="rId5"/>
              </a:rPr>
              <a:t>Connecticut Alternate Assessment Eligibility Form</a:t>
            </a:r>
            <a:endParaRPr lang="en-US">
              <a:effectLst/>
            </a:endParaRP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99</a:t>
            </a:fld>
            <a:endParaRPr lang="en-US"/>
          </a:p>
        </p:txBody>
      </p:sp>
    </p:spTree>
    <p:extLst>
      <p:ext uri="{BB962C8B-B14F-4D97-AF65-F5344CB8AC3E}">
        <p14:creationId xmlns:p14="http://schemas.microsoft.com/office/powerpoint/2010/main" val="27411739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The Connecticut Alternate Assessment System Eligibility Form is used to determine eligibility for the Alternate Assessment System through discussion at the Planning and Placement Team (PPT) meeting. This document is required to register students for the CTAA, the CTAS and the CAAELP. PPT teams complete this form via the PPT process within CT-SEDS using the embedded form in the District and State Testing Tile. Once the form is completed and verified within the tile, and the IEP is finalized and implemented within CT-SEDS, there will be a sync with TIDE to turn the Alt Indicator on.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An important reminder: This assessment is designed for a small, specialized subgroup of students (approximately one-percent) with the </a:t>
            </a:r>
            <a:r>
              <a:rPr lang="en-US" b="1" u="sng">
                <a:effectLst/>
              </a:rPr>
              <a:t>most</a:t>
            </a:r>
            <a:r>
              <a:rPr lang="en-US">
                <a:effectLst/>
              </a:rPr>
              <a:t> complex and significant needs. Districts should review local eligibility processes and screenings to ensure that there is not an overrepresentation of students selected for the alternate assessments.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a:t>
            </a:r>
            <a:r>
              <a:rPr lang="en-US" u="sng">
                <a:solidFill>
                  <a:srgbClr val="467886"/>
                </a:solidFill>
                <a:effectLst/>
                <a:hlinkClick r:id="rId3"/>
              </a:rPr>
              <a:t>Annotated Connecticut Alternate Assessment Eligibility Form</a:t>
            </a:r>
            <a:r>
              <a:rPr lang="en-US">
                <a:effectLst/>
              </a:rPr>
              <a:t> may be accessed on the CSDE Comprehensive Assessment Program Portal to guide IEP teams in the correct determination and evidence for documenting within the IEP a significant cognitive disability. </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100</a:t>
            </a:fld>
            <a:endParaRPr lang="en-US"/>
          </a:p>
        </p:txBody>
      </p:sp>
    </p:spTree>
    <p:extLst>
      <p:ext uri="{BB962C8B-B14F-4D97-AF65-F5344CB8AC3E}">
        <p14:creationId xmlns:p14="http://schemas.microsoft.com/office/powerpoint/2010/main" val="22427519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This is an example of what PPTs complete in CT-SEDS. The PPTs can select the Connecticut Alternate Assessment System from the CT-SEDS State-wide Testing Module. (See image shown on left)</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If “YES” is selected for the item “Is the student being considered to participate in the Connecticut Alternate Assessment System (CTAA, CTAS, CAAELP)?,” the Connecticut Alternate Assessment System Eligibility Form will populate on the screen for completion. (See image shown on right) The PPT will complete and provide evidence of an intellectual impairment, adaptive functional skills well below age/grade level expectations, and confirmation that the student requires intensive and extensive instruction. Finally, they will verify this information and click save.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Please note, teams should be completing this form with current evaluation information and information should include numerical composite score and not ranges or descriptors.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For students that have a completed Alternate Assessment System Eligibility Form, for their grade of enrollment, in a finalized and implemented plan, their alternate data will sync from CT-SEDS to TIDE and populate the Alternate Assessment Indicator to “YES”. This activation registers the student for the alternate assessments that they are eligible for (CTAA, CTAS, and/or CAAELP). As a reminder, the Connecticut Alternate Assessment System Eligibility Form is also used to determine CAAELP eligibility for dually identified ELs/MLs with cognitive disabilities in Grades K-12. Therefore, PPTs will need to consider this for EL/ML students dually identified whose IEP covers Grades K-12. </a:t>
            </a: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101</a:t>
            </a:fld>
            <a:endParaRPr lang="en-US"/>
          </a:p>
        </p:txBody>
      </p:sp>
    </p:spTree>
    <p:extLst>
      <p:ext uri="{BB962C8B-B14F-4D97-AF65-F5344CB8AC3E}">
        <p14:creationId xmlns:p14="http://schemas.microsoft.com/office/powerpoint/2010/main" val="3202081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We have included a high-level comparison of the three alternate assessments.</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CAAELP and CTAA are secure assessments. These secure testing materials are accessed through TIDE in the Secure Testing Materials. Please refer to each tests specific Test administration Manuals (TAMs).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CTAS is a non-secure assessment. Each Storyline includes a Performance Task at each assessed grade level with a series of assessment activities. Each activity provides a coherent sequence of instruction for the TEA on how to assess student performance associated with each Core Extension. The TEA assesses the eligible students on provided Performance Tasks using provided Resource Packet materials and rates the student’s performance on each activity using a 0–2 scale and provided scoring guidance. Supports include the use of communication devices and assistive technology or accommodations as described in the student’s Individualized Education Program (IEP). After the CTAS is fully administered, TEAs will enter the ratings recorded on the Student Score Worksheet in the Data Entry Interface (DEI) during the testing window of March 23-May 29, 2026.</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Additional Information:</a:t>
            </a:r>
          </a:p>
          <a:p>
            <a:pPr marL="457200" marR="0">
              <a:lnSpc>
                <a:spcPct val="116000"/>
              </a:lnSpc>
              <a:spcBef>
                <a:spcPts val="0"/>
              </a:spcBef>
              <a:spcAft>
                <a:spcPts val="0"/>
              </a:spcAft>
            </a:pPr>
            <a:r>
              <a:rPr lang="en-US" u="sng">
                <a:solidFill>
                  <a:srgbClr val="467886"/>
                </a:solidFill>
                <a:effectLst/>
                <a:hlinkClick r:id="rId3"/>
              </a:rPr>
              <a:t>Connecticut Alternate Assessment System Training Course</a:t>
            </a:r>
            <a:endParaRPr lang="en-US">
              <a:effectLst/>
            </a:endParaRPr>
          </a:p>
          <a:p>
            <a:pPr marL="457200" marR="0">
              <a:lnSpc>
                <a:spcPct val="116000"/>
              </a:lnSpc>
              <a:spcBef>
                <a:spcPts val="0"/>
              </a:spcBef>
              <a:spcAft>
                <a:spcPts val="800"/>
              </a:spcAft>
            </a:pPr>
            <a:r>
              <a:rPr lang="en-US" u="sng">
                <a:solidFill>
                  <a:srgbClr val="467886"/>
                </a:solidFill>
                <a:effectLst/>
                <a:hlinkClick r:id="rId4"/>
              </a:rPr>
              <a:t>ELPA21 Online</a:t>
            </a:r>
            <a:endParaRPr lang="en-US">
              <a:effectLst/>
            </a:endParaRPr>
          </a:p>
          <a:p>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102</a:t>
            </a:fld>
            <a:endParaRPr lang="en-US"/>
          </a:p>
        </p:txBody>
      </p:sp>
    </p:spTree>
    <p:extLst>
      <p:ext uri="{BB962C8B-B14F-4D97-AF65-F5344CB8AC3E}">
        <p14:creationId xmlns:p14="http://schemas.microsoft.com/office/powerpoint/2010/main" val="8718034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For students in Grades 3 and 4 taking the CTAA ELA reading assessment, select either a Verbal or Non-Verbal test form in the TIDE test settings. The forms differ in the presentation of the foundational word identification items or Open-Response (OR) items. Based on the student’s mode of communication, the Verbal or Non-Verbal form should be selected in TIDE </a:t>
            </a:r>
            <a:r>
              <a:rPr lang="en-US" b="1" u="sng">
                <a:effectLst/>
              </a:rPr>
              <a:t>prior</a:t>
            </a:r>
            <a:r>
              <a:rPr lang="en-US">
                <a:effectLst/>
              </a:rPr>
              <a:t> to test administration.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As you can see in this image, the appropriate test form must be selected in the student’s test settings in TIDE for the CTAA ELA reading assessment, which includes the open-response items for students in Grades 3 or 4.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Verbal Form is the default form presented to the student if no form is assigned in TIDE.</a:t>
            </a:r>
          </a:p>
          <a:p>
            <a:pPr marL="0" marR="0">
              <a:lnSpc>
                <a:spcPct val="116000"/>
              </a:lnSpc>
              <a:spcBef>
                <a:spcPts val="0"/>
              </a:spcBef>
              <a:spcAft>
                <a:spcPts val="800"/>
              </a:spcAft>
            </a:pPr>
            <a:endParaRPr lang="en-US" u="sng">
              <a:solidFill>
                <a:srgbClr val="467886"/>
              </a:solidFill>
              <a:effectLst/>
              <a:hlinkClick r:id="rId3"/>
            </a:endParaRPr>
          </a:p>
          <a:p>
            <a:pPr marL="0" marR="0">
              <a:lnSpc>
                <a:spcPct val="116000"/>
              </a:lnSpc>
              <a:spcBef>
                <a:spcPts val="0"/>
              </a:spcBef>
              <a:spcAft>
                <a:spcPts val="800"/>
              </a:spcAft>
            </a:pPr>
            <a:r>
              <a:rPr lang="en-US" u="sng">
                <a:solidFill>
                  <a:srgbClr val="467886"/>
                </a:solidFill>
                <a:effectLst/>
                <a:hlinkClick r:id="rId3"/>
              </a:rPr>
              <a:t>CTAA Test Administration Manual (TAM)</a:t>
            </a:r>
            <a:endParaRPr lang="en-US">
              <a:effectLst/>
            </a:endParaRPr>
          </a:p>
          <a:p>
            <a:pPr defTabSz="931774">
              <a:defRPr/>
            </a:pPr>
            <a:endParaRPr lang="en-US"/>
          </a:p>
        </p:txBody>
      </p:sp>
      <p:sp>
        <p:nvSpPr>
          <p:cNvPr id="4" name="Slide Number Placeholder 3"/>
          <p:cNvSpPr>
            <a:spLocks noGrp="1"/>
          </p:cNvSpPr>
          <p:nvPr>
            <p:ph type="sldNum" sz="quarter" idx="5"/>
          </p:nvPr>
        </p:nvSpPr>
        <p:spPr/>
        <p:txBody>
          <a:bodyPr/>
          <a:lstStyle/>
          <a:p>
            <a:fld id="{DECF9E23-3657-41AF-913F-C69B64B47684}" type="slidenum">
              <a:rPr lang="en-US" smtClean="0"/>
              <a:t>103</a:t>
            </a:fld>
            <a:endParaRPr lang="en-US"/>
          </a:p>
        </p:txBody>
      </p:sp>
    </p:spTree>
    <p:extLst>
      <p:ext uri="{BB962C8B-B14F-4D97-AF65-F5344CB8AC3E}">
        <p14:creationId xmlns:p14="http://schemas.microsoft.com/office/powerpoint/2010/main" val="15634501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Bef>
                <a:spcPts val="0"/>
              </a:spcBef>
              <a:spcAft>
                <a:spcPts val="800"/>
              </a:spcAft>
            </a:pPr>
            <a:r>
              <a:rPr lang="en-US">
                <a:effectLst/>
              </a:rPr>
              <a:t>Most students eligible to participate on alternate assessments will be able to complete the assessments. This is because they can access the test questions and communicate their responses when provided supports and accommodations that mirror those provided during instruction. However, a small percentage of students with the most significant cognitive and functional adaptive behavioral needs have no observable way to communicate responses to participate in classroom or large-scale assessments.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The CSDE developed a method for identifying and determining the eligibility of these students prior to the testing window using a special test code status called the Early Stopping Rule (ESR). Students that qualify will not take the CTAA, CTAS, or CAAELP (if the student is identified as EL/ML) during the assessment window. This is because they are not able to demonstrate an observable mode of communication during the completion of the Student Response Check (SRC). Instead, the ESR special code status counts these students as test participants with the understanding that they meet specific eligibility criteria through the ESR identification processes.</a:t>
            </a:r>
          </a:p>
          <a:p>
            <a:pPr marL="0" marR="0">
              <a:lnSpc>
                <a:spcPct val="116000"/>
              </a:lnSpc>
              <a:spcBef>
                <a:spcPts val="0"/>
              </a:spcBef>
              <a:spcAft>
                <a:spcPts val="800"/>
              </a:spcAft>
            </a:pPr>
            <a:endParaRPr lang="en-US" b="1">
              <a:effectLst/>
            </a:endParaRPr>
          </a:p>
          <a:p>
            <a:pPr marL="0" marR="0">
              <a:lnSpc>
                <a:spcPct val="116000"/>
              </a:lnSpc>
              <a:spcBef>
                <a:spcPts val="0"/>
              </a:spcBef>
              <a:spcAft>
                <a:spcPts val="800"/>
              </a:spcAft>
            </a:pPr>
            <a:r>
              <a:rPr lang="en-US" b="1">
                <a:effectLst/>
              </a:rPr>
              <a:t>What process is used to identify students?</a:t>
            </a:r>
            <a:endParaRPr lang="en-US">
              <a:effectLst/>
            </a:endParaRPr>
          </a:p>
          <a:p>
            <a:pPr marL="0" marR="0">
              <a:lnSpc>
                <a:spcPct val="116000"/>
              </a:lnSpc>
              <a:spcBef>
                <a:spcPts val="0"/>
              </a:spcBef>
              <a:spcAft>
                <a:spcPts val="800"/>
              </a:spcAft>
            </a:pPr>
            <a:r>
              <a:rPr lang="en-US">
                <a:effectLst/>
              </a:rPr>
              <a:t>For this small group of students with these characteristics, trained TEAS will follow the instructions in the Early Stopping Rule document to determine eligibility. Refer to the </a:t>
            </a:r>
            <a:r>
              <a:rPr lang="en-US" u="sng">
                <a:solidFill>
                  <a:srgbClr val="467886"/>
                </a:solidFill>
                <a:effectLst/>
                <a:hlinkClick r:id="rId3"/>
              </a:rPr>
              <a:t>Connecticut Alternate Assessment System Early Stopping Rule and Student Response Check</a:t>
            </a:r>
            <a:r>
              <a:rPr lang="en-US" u="sng">
                <a:solidFill>
                  <a:srgbClr val="467886"/>
                </a:solidFill>
                <a:effectLst/>
              </a:rPr>
              <a:t> for more information. </a:t>
            </a:r>
            <a:endParaRPr lang="en-US">
              <a:effectLst/>
            </a:endParaRPr>
          </a:p>
          <a:p>
            <a:endParaRPr lang="en-US"/>
          </a:p>
        </p:txBody>
      </p:sp>
      <p:sp>
        <p:nvSpPr>
          <p:cNvPr id="4" name="Slide Number Placeholder 3"/>
          <p:cNvSpPr>
            <a:spLocks noGrp="1"/>
          </p:cNvSpPr>
          <p:nvPr>
            <p:ph type="sldNum" sz="quarter" idx="5"/>
          </p:nvPr>
        </p:nvSpPr>
        <p:spPr/>
        <p:txBody>
          <a:bodyPr/>
          <a:lstStyle/>
          <a:p>
            <a:fld id="{0A3C37BE-C303-496D-B5CD-85F2937540FC}" type="slidenum">
              <a:rPr lang="en-US" smtClean="0"/>
              <a:t>104</a:t>
            </a:fld>
            <a:endParaRPr lang="en-US"/>
          </a:p>
        </p:txBody>
      </p:sp>
    </p:spTree>
    <p:extLst>
      <p:ext uri="{BB962C8B-B14F-4D97-AF65-F5344CB8AC3E}">
        <p14:creationId xmlns:p14="http://schemas.microsoft.com/office/powerpoint/2010/main" val="16457207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8C646-1EB8-3D6E-C72A-655A939FC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51413-6443-1FDE-E0C9-0D1D7F0C6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F5084-37FC-3040-54CF-C9B408BD5244}"/>
              </a:ext>
            </a:extLst>
          </p:cNvPr>
          <p:cNvSpPr>
            <a:spLocks noGrp="1"/>
          </p:cNvSpPr>
          <p:nvPr>
            <p:ph type="body" idx="1"/>
          </p:nvPr>
        </p:nvSpPr>
        <p:spPr/>
        <p:txBody>
          <a:bodyPr/>
          <a:lstStyle/>
          <a:p>
            <a:pPr marL="0" marR="0">
              <a:lnSpc>
                <a:spcPct val="116000"/>
              </a:lnSpc>
              <a:spcBef>
                <a:spcPts val="0"/>
              </a:spcBef>
              <a:spcAft>
                <a:spcPts val="800"/>
              </a:spcAft>
            </a:pPr>
            <a:r>
              <a:rPr lang="en-US">
                <a:effectLst/>
              </a:rPr>
              <a:t>Trained TEAs familiar with the student complete the Student Response Check (SRC) and complete the SRC Behavioral notes.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Administer SRC Day 1 and the 3 student response checks on day 1 and document observational/behavioral notes. </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If no observable mode of communication proceed to SRC Day 2.</a:t>
            </a:r>
          </a:p>
          <a:p>
            <a:pPr marL="0" marR="0">
              <a:lnSpc>
                <a:spcPct val="116000"/>
              </a:lnSpc>
              <a:spcBef>
                <a:spcPts val="0"/>
              </a:spcBef>
              <a:spcAft>
                <a:spcPts val="800"/>
              </a:spcAft>
            </a:pPr>
            <a:endParaRPr lang="en-US">
              <a:effectLst/>
            </a:endParaRPr>
          </a:p>
          <a:p>
            <a:pPr marL="0" marR="0">
              <a:lnSpc>
                <a:spcPct val="116000"/>
              </a:lnSpc>
              <a:spcBef>
                <a:spcPts val="0"/>
              </a:spcBef>
              <a:spcAft>
                <a:spcPts val="800"/>
              </a:spcAft>
            </a:pPr>
            <a:r>
              <a:rPr lang="en-US">
                <a:effectLst/>
              </a:rPr>
              <a:t>If there is an observable mode of communication (even if incorrect) discontinue SRC and ESR. </a:t>
            </a:r>
          </a:p>
          <a:p>
            <a:endParaRPr lang="en-US"/>
          </a:p>
        </p:txBody>
      </p:sp>
      <p:sp>
        <p:nvSpPr>
          <p:cNvPr id="4" name="Slide Number Placeholder 3">
            <a:extLst>
              <a:ext uri="{FF2B5EF4-FFF2-40B4-BE49-F238E27FC236}">
                <a16:creationId xmlns:a16="http://schemas.microsoft.com/office/drawing/2014/main" id="{860B6A54-541D-0297-47EA-0F2DB06A85D8}"/>
              </a:ext>
            </a:extLst>
          </p:cNvPr>
          <p:cNvSpPr>
            <a:spLocks noGrp="1"/>
          </p:cNvSpPr>
          <p:nvPr>
            <p:ph type="sldNum" sz="quarter" idx="5"/>
          </p:nvPr>
        </p:nvSpPr>
        <p:spPr/>
        <p:txBody>
          <a:bodyPr/>
          <a:lstStyle/>
          <a:p>
            <a:fld id="{0A3C37BE-C303-496D-B5CD-85F2937540FC}" type="slidenum">
              <a:rPr lang="en-US" smtClean="0"/>
              <a:t>105</a:t>
            </a:fld>
            <a:endParaRPr lang="en-US"/>
          </a:p>
        </p:txBody>
      </p:sp>
    </p:spTree>
    <p:extLst>
      <p:ext uri="{BB962C8B-B14F-4D97-AF65-F5344CB8AC3E}">
        <p14:creationId xmlns:p14="http://schemas.microsoft.com/office/powerpoint/2010/main" val="205654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59CEF-8E7F-546C-E587-9CC80A6C748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86A290-F69F-1BAC-4659-7D5422F09F20}"/>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460FD8-AECF-E74F-B15F-2CF5C5800E80}"/>
              </a:ext>
            </a:extLst>
          </p:cNvPr>
          <p:cNvSpPr>
            <a:spLocks noGrp="1"/>
          </p:cNvSpPr>
          <p:nvPr>
            <p:ph type="dt" sz="half" idx="10"/>
          </p:nvPr>
        </p:nvSpPr>
        <p:spPr/>
        <p:txBody>
          <a:bodyPr/>
          <a:lstStyle/>
          <a:p>
            <a:fld id="{E71331B4-8886-884C-97D5-3124897D6AD0}" type="datetimeFigureOut">
              <a:rPr lang="en-US" smtClean="0"/>
              <a:t>1/27/2026</a:t>
            </a:fld>
            <a:endParaRPr lang="en-US"/>
          </a:p>
        </p:txBody>
      </p:sp>
      <p:sp>
        <p:nvSpPr>
          <p:cNvPr id="5" name="Footer Placeholder 4">
            <a:extLst>
              <a:ext uri="{FF2B5EF4-FFF2-40B4-BE49-F238E27FC236}">
                <a16:creationId xmlns:a16="http://schemas.microsoft.com/office/drawing/2014/main" id="{1696FD92-4850-DC67-1B06-5AE704794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9B13B-54BD-E0C5-8D4A-76B793399F84}"/>
              </a:ext>
            </a:extLst>
          </p:cNvPr>
          <p:cNvSpPr>
            <a:spLocks noGrp="1"/>
          </p:cNvSpPr>
          <p:nvPr>
            <p:ph type="sldNum" sz="quarter" idx="12"/>
          </p:nvPr>
        </p:nvSpPr>
        <p:spPr/>
        <p:txBody>
          <a:bodyPr/>
          <a:lstStyle/>
          <a:p>
            <a:fld id="{24F2258D-CF54-2C4E-9726-8648A0B8DDCC}" type="slidenum">
              <a:rPr lang="en-US" smtClean="0"/>
              <a:t>‹#›</a:t>
            </a:fld>
            <a:endParaRPr lang="en-US"/>
          </a:p>
        </p:txBody>
      </p:sp>
    </p:spTree>
    <p:extLst>
      <p:ext uri="{BB962C8B-B14F-4D97-AF65-F5344CB8AC3E}">
        <p14:creationId xmlns:p14="http://schemas.microsoft.com/office/powerpoint/2010/main" val="254545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0436BF-66F4-87ED-7B7D-8846F8EDB7B2}"/>
              </a:ext>
            </a:extLst>
          </p:cNvPr>
          <p:cNvSpPr>
            <a:spLocks noGrp="1"/>
          </p:cNvSpPr>
          <p:nvPr>
            <p:ph type="ftr" sz="quarter" idx="11"/>
          </p:nvPr>
        </p:nvSpPr>
        <p:spPr>
          <a:xfrm>
            <a:off x="4038600" y="6356350"/>
            <a:ext cx="4858062" cy="365125"/>
          </a:xfrm>
        </p:spPr>
        <p:txBody>
          <a:bodyPr/>
          <a:lstStyle>
            <a:lvl1pPr>
              <a:defRPr sz="1800"/>
            </a:lvl1pPr>
          </a:lstStyle>
          <a:p>
            <a:r>
              <a:rPr lang="en-US" b="1">
                <a:solidFill>
                  <a:srgbClr val="255ABB"/>
                </a:solidFill>
                <a:latin typeface="Aptos SemiBold" panose="020B0004020202020204" pitchFamily="34" charset="0"/>
              </a:rPr>
              <a:t>Connecticut State Department of Education – </a:t>
            </a:r>
            <a:endParaRPr lang="en-US"/>
          </a:p>
        </p:txBody>
      </p:sp>
      <p:pic>
        <p:nvPicPr>
          <p:cNvPr id="6" name="Picture 5" descr="Illustration the 2025-26 school year theme, “Unlocking Lifelong Potential.” Illustration shows a box with a large keyhole and an open lid, with education icons such as pencils, books, art supplies, beakers and test tubes, music notes, and a globe flying out of the box in a beam of light ">
            <a:extLst>
              <a:ext uri="{FF2B5EF4-FFF2-40B4-BE49-F238E27FC236}">
                <a16:creationId xmlns:a16="http://schemas.microsoft.com/office/drawing/2014/main" id="{E3BB0030-0267-B469-C74E-C33D15E5BA5C}"/>
              </a:ext>
            </a:extLst>
          </p:cNvPr>
          <p:cNvPicPr/>
          <p:nvPr userDrawn="1"/>
        </p:nvPicPr>
        <p:blipFill>
          <a:blip r:embed="rId2"/>
          <a:srcRect/>
          <a:stretch/>
        </p:blipFill>
        <p:spPr>
          <a:xfrm>
            <a:off x="-1" y="1503869"/>
            <a:ext cx="12192000" cy="4356100"/>
          </a:xfrm>
          <a:prstGeom prst="rect">
            <a:avLst/>
          </a:prstGeom>
        </p:spPr>
      </p:pic>
      <p:sp>
        <p:nvSpPr>
          <p:cNvPr id="8" name="Title 1">
            <a:extLst>
              <a:ext uri="{FF2B5EF4-FFF2-40B4-BE49-F238E27FC236}">
                <a16:creationId xmlns:a16="http://schemas.microsoft.com/office/drawing/2014/main" id="{96330EC1-216C-B7ED-2A38-2C454F710DC8}"/>
              </a:ext>
            </a:extLst>
          </p:cNvPr>
          <p:cNvSpPr>
            <a:spLocks noGrp="1"/>
          </p:cNvSpPr>
          <p:nvPr>
            <p:ph type="ctrTitle"/>
          </p:nvPr>
        </p:nvSpPr>
        <p:spPr>
          <a:xfrm>
            <a:off x="1590368" y="222658"/>
            <a:ext cx="9144000" cy="1047135"/>
          </a:xfrm>
          <a:prstGeom prst="rect">
            <a:avLst/>
          </a:prstGeom>
        </p:spPr>
        <p:txBody>
          <a:bodyPr>
            <a:normAutofit/>
          </a:bodyPr>
          <a:lstStyle>
            <a:lvl1pPr algn="ctr">
              <a:defRPr sz="4000" b="1">
                <a:solidFill>
                  <a:srgbClr val="0563C1"/>
                </a:solidFill>
              </a:defRPr>
            </a:lvl1pPr>
          </a:lstStyle>
          <a:p>
            <a:endParaRPr lang="en-US"/>
          </a:p>
        </p:txBody>
      </p:sp>
    </p:spTree>
    <p:extLst>
      <p:ext uri="{BB962C8B-B14F-4D97-AF65-F5344CB8AC3E}">
        <p14:creationId xmlns:p14="http://schemas.microsoft.com/office/powerpoint/2010/main" val="3521458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AB459-7F57-8079-D707-D52DC2E26773}"/>
              </a:ext>
            </a:extLst>
          </p:cNvPr>
          <p:cNvSpPr>
            <a:spLocks noGrp="1"/>
          </p:cNvSpPr>
          <p:nvPr>
            <p:ph idx="1"/>
          </p:nvPr>
        </p:nvSpPr>
        <p:spPr>
          <a:xfrm>
            <a:off x="838200" y="2417117"/>
            <a:ext cx="10515600" cy="37598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E39AC-86E6-2A3D-73C7-2A6B3B9E5671}"/>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5" name="Footer Placeholder 4">
            <a:extLst>
              <a:ext uri="{FF2B5EF4-FFF2-40B4-BE49-F238E27FC236}">
                <a16:creationId xmlns:a16="http://schemas.microsoft.com/office/drawing/2014/main" id="{D5D36FA9-EF4A-8ADF-0E42-68AE955A3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AD0CD-9C81-D731-FAC9-2476676C94A3}"/>
              </a:ext>
            </a:extLst>
          </p:cNvPr>
          <p:cNvSpPr>
            <a:spLocks noGrp="1"/>
          </p:cNvSpPr>
          <p:nvPr>
            <p:ph type="sldNum" sz="quarter" idx="12"/>
          </p:nvPr>
        </p:nvSpPr>
        <p:spPr/>
        <p:txBody>
          <a:bodyPr/>
          <a:lstStyle/>
          <a:p>
            <a:fld id="{54B6C00E-E5EC-4502-8F45-50B59F863F0F}" type="slidenum">
              <a:rPr lang="en-US" smtClean="0"/>
              <a:t>‹#›</a:t>
            </a:fld>
            <a:endParaRPr lang="en-US"/>
          </a:p>
        </p:txBody>
      </p:sp>
      <p:pic>
        <p:nvPicPr>
          <p:cNvPr id="7" name="Picture 6">
            <a:extLst>
              <a:ext uri="{FF2B5EF4-FFF2-40B4-BE49-F238E27FC236}">
                <a16:creationId xmlns:a16="http://schemas.microsoft.com/office/drawing/2014/main" id="{0F02BF2F-D68D-4C84-8E3B-0DE0286785A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244138"/>
          </a:xfrm>
          <a:prstGeom prst="rect">
            <a:avLst/>
          </a:prstGeom>
        </p:spPr>
      </p:pic>
      <p:sp>
        <p:nvSpPr>
          <p:cNvPr id="8" name="Title 1">
            <a:extLst>
              <a:ext uri="{FF2B5EF4-FFF2-40B4-BE49-F238E27FC236}">
                <a16:creationId xmlns:a16="http://schemas.microsoft.com/office/drawing/2014/main" id="{E55A5BE4-DDD5-4447-2097-E60E54827C18}"/>
              </a:ext>
            </a:extLst>
          </p:cNvPr>
          <p:cNvSpPr txBox="1">
            <a:spLocks/>
          </p:cNvSpPr>
          <p:nvPr userDrawn="1"/>
        </p:nvSpPr>
        <p:spPr>
          <a:xfrm>
            <a:off x="838200" y="1379983"/>
            <a:ext cx="10515600" cy="10371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255ABB"/>
                </a:solidFill>
                <a:latin typeface="Aptos" panose="020B0004020202020204" pitchFamily="34" charset="0"/>
                <a:ea typeface="+mj-ea"/>
                <a:cs typeface="+mj-cs"/>
              </a:defRPr>
            </a:lvl1pPr>
          </a:lstStyle>
          <a:p>
            <a:endParaRPr lang="en-US"/>
          </a:p>
        </p:txBody>
      </p:sp>
    </p:spTree>
    <p:extLst>
      <p:ext uri="{BB962C8B-B14F-4D97-AF65-F5344CB8AC3E}">
        <p14:creationId xmlns:p14="http://schemas.microsoft.com/office/powerpoint/2010/main" val="610752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AB459-7F57-8079-D707-D52DC2E26773}"/>
              </a:ext>
            </a:extLst>
          </p:cNvPr>
          <p:cNvSpPr>
            <a:spLocks noGrp="1"/>
          </p:cNvSpPr>
          <p:nvPr>
            <p:ph idx="1"/>
          </p:nvPr>
        </p:nvSpPr>
        <p:spPr>
          <a:xfrm>
            <a:off x="838200" y="1586753"/>
            <a:ext cx="10515600" cy="4590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E39AC-86E6-2A3D-73C7-2A6B3B9E5671}"/>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5" name="Footer Placeholder 4">
            <a:extLst>
              <a:ext uri="{FF2B5EF4-FFF2-40B4-BE49-F238E27FC236}">
                <a16:creationId xmlns:a16="http://schemas.microsoft.com/office/drawing/2014/main" id="{D5D36FA9-EF4A-8ADF-0E42-68AE955A3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AD0CD-9C81-D731-FAC9-2476676C94A3}"/>
              </a:ext>
            </a:extLst>
          </p:cNvPr>
          <p:cNvSpPr>
            <a:spLocks noGrp="1"/>
          </p:cNvSpPr>
          <p:nvPr>
            <p:ph type="sldNum" sz="quarter" idx="12"/>
          </p:nvPr>
        </p:nvSpPr>
        <p:spPr/>
        <p:txBody>
          <a:bodyPr/>
          <a:lstStyle/>
          <a:p>
            <a:fld id="{54B6C00E-E5EC-4502-8F45-50B59F863F0F}" type="slidenum">
              <a:rPr lang="en-US" smtClean="0"/>
              <a:t>‹#›</a:t>
            </a:fld>
            <a:endParaRPr lang="en-US"/>
          </a:p>
        </p:txBody>
      </p:sp>
      <p:pic>
        <p:nvPicPr>
          <p:cNvPr id="7" name="Picture 6">
            <a:extLst>
              <a:ext uri="{FF2B5EF4-FFF2-40B4-BE49-F238E27FC236}">
                <a16:creationId xmlns:a16="http://schemas.microsoft.com/office/drawing/2014/main" id="{0F02BF2F-D68D-4C84-8E3B-0DE0286785A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244138"/>
          </a:xfrm>
          <a:prstGeom prst="rect">
            <a:avLst/>
          </a:prstGeom>
        </p:spPr>
      </p:pic>
      <p:sp>
        <p:nvSpPr>
          <p:cNvPr id="8" name="Title 1">
            <a:extLst>
              <a:ext uri="{FF2B5EF4-FFF2-40B4-BE49-F238E27FC236}">
                <a16:creationId xmlns:a16="http://schemas.microsoft.com/office/drawing/2014/main" id="{E55A5BE4-DDD5-4447-2097-E60E54827C18}"/>
              </a:ext>
            </a:extLst>
          </p:cNvPr>
          <p:cNvSpPr txBox="1">
            <a:spLocks/>
          </p:cNvSpPr>
          <p:nvPr userDrawn="1"/>
        </p:nvSpPr>
        <p:spPr>
          <a:xfrm>
            <a:off x="838200" y="1379983"/>
            <a:ext cx="10515600" cy="10371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255ABB"/>
                </a:solidFill>
                <a:latin typeface="Aptos" panose="020B0004020202020204" pitchFamily="34" charset="0"/>
                <a:ea typeface="+mj-ea"/>
                <a:cs typeface="+mj-cs"/>
              </a:defRPr>
            </a:lvl1pPr>
          </a:lstStyle>
          <a:p>
            <a:endParaRPr lang="en-US"/>
          </a:p>
        </p:txBody>
      </p:sp>
      <p:sp>
        <p:nvSpPr>
          <p:cNvPr id="2" name="TextBox 1">
            <a:extLst>
              <a:ext uri="{FF2B5EF4-FFF2-40B4-BE49-F238E27FC236}">
                <a16:creationId xmlns:a16="http://schemas.microsoft.com/office/drawing/2014/main" id="{A151268A-56B6-5B23-4B23-D88B8E0B43F0}"/>
              </a:ext>
            </a:extLst>
          </p:cNvPr>
          <p:cNvSpPr txBox="1"/>
          <p:nvPr userDrawn="1"/>
        </p:nvSpPr>
        <p:spPr>
          <a:xfrm>
            <a:off x="2026920" y="0"/>
            <a:ext cx="8138160" cy="1188720"/>
          </a:xfrm>
          <a:prstGeom prst="rect">
            <a:avLst/>
          </a:prstGeom>
          <a:solidFill>
            <a:srgbClr val="255ABB"/>
          </a:solidFill>
        </p:spPr>
        <p:txBody>
          <a:bodyPr wrap="square" rtlCol="0" anchor="ctr">
            <a:spAutoFit/>
          </a:bodyPr>
          <a:lstStyle/>
          <a:p>
            <a:pPr algn="ctr"/>
            <a:endParaRPr lang="en-US" sz="3600" b="1">
              <a:solidFill>
                <a:schemeClr val="bg1"/>
              </a:solidFill>
              <a:latin typeface="Aptos" panose="020B0004020202020204" pitchFamily="34" charset="0"/>
            </a:endParaRPr>
          </a:p>
        </p:txBody>
      </p:sp>
    </p:spTree>
    <p:extLst>
      <p:ext uri="{BB962C8B-B14F-4D97-AF65-F5344CB8AC3E}">
        <p14:creationId xmlns:p14="http://schemas.microsoft.com/office/powerpoint/2010/main" val="292459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02BF2F-D68D-4C84-8E3B-0DE0286785A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244138"/>
          </a:xfrm>
          <a:prstGeom prst="rect">
            <a:avLst/>
          </a:prstGeom>
        </p:spPr>
      </p:pic>
      <p:sp>
        <p:nvSpPr>
          <p:cNvPr id="8" name="Title 1">
            <a:extLst>
              <a:ext uri="{FF2B5EF4-FFF2-40B4-BE49-F238E27FC236}">
                <a16:creationId xmlns:a16="http://schemas.microsoft.com/office/drawing/2014/main" id="{E55A5BE4-DDD5-4447-2097-E60E54827C18}"/>
              </a:ext>
            </a:extLst>
          </p:cNvPr>
          <p:cNvSpPr txBox="1">
            <a:spLocks/>
          </p:cNvSpPr>
          <p:nvPr userDrawn="1"/>
        </p:nvSpPr>
        <p:spPr>
          <a:xfrm>
            <a:off x="838200" y="1379983"/>
            <a:ext cx="10515600" cy="10371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255ABB"/>
                </a:solidFill>
                <a:latin typeface="Aptos" panose="020B0004020202020204" pitchFamily="34" charset="0"/>
                <a:ea typeface="+mj-ea"/>
                <a:cs typeface="+mj-cs"/>
              </a:defRPr>
            </a:lvl1pPr>
          </a:lstStyle>
          <a:p>
            <a:endParaRPr lang="en-US"/>
          </a:p>
        </p:txBody>
      </p:sp>
      <p:sp>
        <p:nvSpPr>
          <p:cNvPr id="2" name="TextBox 1">
            <a:extLst>
              <a:ext uri="{FF2B5EF4-FFF2-40B4-BE49-F238E27FC236}">
                <a16:creationId xmlns:a16="http://schemas.microsoft.com/office/drawing/2014/main" id="{A151268A-56B6-5B23-4B23-D88B8E0B43F0}"/>
              </a:ext>
            </a:extLst>
          </p:cNvPr>
          <p:cNvSpPr txBox="1"/>
          <p:nvPr userDrawn="1"/>
        </p:nvSpPr>
        <p:spPr>
          <a:xfrm>
            <a:off x="2026920" y="0"/>
            <a:ext cx="8138160" cy="1188720"/>
          </a:xfrm>
          <a:prstGeom prst="rect">
            <a:avLst/>
          </a:prstGeom>
          <a:solidFill>
            <a:srgbClr val="255ABB"/>
          </a:solidFill>
        </p:spPr>
        <p:txBody>
          <a:bodyPr wrap="square" rtlCol="0" anchor="ctr">
            <a:spAutoFit/>
          </a:bodyPr>
          <a:lstStyle/>
          <a:p>
            <a:pPr algn="ctr"/>
            <a:endParaRPr lang="en-US" sz="3600" b="1">
              <a:solidFill>
                <a:schemeClr val="bg1"/>
              </a:solidFill>
              <a:latin typeface="Aptos" panose="020B0004020202020204" pitchFamily="34" charset="0"/>
            </a:endParaRPr>
          </a:p>
        </p:txBody>
      </p:sp>
    </p:spTree>
    <p:extLst>
      <p:ext uri="{BB962C8B-B14F-4D97-AF65-F5344CB8AC3E}">
        <p14:creationId xmlns:p14="http://schemas.microsoft.com/office/powerpoint/2010/main" val="4154467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2E39AC-86E6-2A3D-73C7-2A6B3B9E5671}"/>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5" name="Footer Placeholder 4">
            <a:extLst>
              <a:ext uri="{FF2B5EF4-FFF2-40B4-BE49-F238E27FC236}">
                <a16:creationId xmlns:a16="http://schemas.microsoft.com/office/drawing/2014/main" id="{D5D36FA9-EF4A-8ADF-0E42-68AE955A3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AD0CD-9C81-D731-FAC9-2476676C94A3}"/>
              </a:ext>
            </a:extLst>
          </p:cNvPr>
          <p:cNvSpPr>
            <a:spLocks noGrp="1"/>
          </p:cNvSpPr>
          <p:nvPr>
            <p:ph type="sldNum" sz="quarter" idx="12"/>
          </p:nvPr>
        </p:nvSpPr>
        <p:spPr/>
        <p:txBody>
          <a:bodyPr/>
          <a:lstStyle/>
          <a:p>
            <a:fld id="{54B6C00E-E5EC-4502-8F45-50B59F863F0F}" type="slidenum">
              <a:rPr lang="en-US" smtClean="0"/>
              <a:t>‹#›</a:t>
            </a:fld>
            <a:endParaRPr lang="en-US"/>
          </a:p>
        </p:txBody>
      </p:sp>
      <p:pic>
        <p:nvPicPr>
          <p:cNvPr id="7" name="Picture 6">
            <a:extLst>
              <a:ext uri="{FF2B5EF4-FFF2-40B4-BE49-F238E27FC236}">
                <a16:creationId xmlns:a16="http://schemas.microsoft.com/office/drawing/2014/main" id="{0F02BF2F-D68D-4C84-8E3B-0DE0286785A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244138"/>
          </a:xfrm>
          <a:prstGeom prst="rect">
            <a:avLst/>
          </a:prstGeom>
        </p:spPr>
      </p:pic>
      <p:sp>
        <p:nvSpPr>
          <p:cNvPr id="8" name="Title 1">
            <a:extLst>
              <a:ext uri="{FF2B5EF4-FFF2-40B4-BE49-F238E27FC236}">
                <a16:creationId xmlns:a16="http://schemas.microsoft.com/office/drawing/2014/main" id="{E55A5BE4-DDD5-4447-2097-E60E54827C18}"/>
              </a:ext>
            </a:extLst>
          </p:cNvPr>
          <p:cNvSpPr txBox="1">
            <a:spLocks/>
          </p:cNvSpPr>
          <p:nvPr userDrawn="1"/>
        </p:nvSpPr>
        <p:spPr>
          <a:xfrm>
            <a:off x="838200" y="1379983"/>
            <a:ext cx="10515600" cy="10371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255ABB"/>
                </a:solidFill>
                <a:latin typeface="Aptos" panose="020B0004020202020204" pitchFamily="34" charset="0"/>
                <a:ea typeface="+mj-ea"/>
                <a:cs typeface="+mj-cs"/>
              </a:defRPr>
            </a:lvl1pPr>
          </a:lstStyle>
          <a:p>
            <a:endParaRPr lang="en-US"/>
          </a:p>
        </p:txBody>
      </p:sp>
      <p:sp>
        <p:nvSpPr>
          <p:cNvPr id="2" name="Content Placeholder 2">
            <a:extLst>
              <a:ext uri="{FF2B5EF4-FFF2-40B4-BE49-F238E27FC236}">
                <a16:creationId xmlns:a16="http://schemas.microsoft.com/office/drawing/2014/main" id="{DD19770F-DDB7-BC05-7695-FE404974F856}"/>
              </a:ext>
            </a:extLst>
          </p:cNvPr>
          <p:cNvSpPr>
            <a:spLocks noGrp="1"/>
          </p:cNvSpPr>
          <p:nvPr>
            <p:ph sz="half" idx="1"/>
          </p:nvPr>
        </p:nvSpPr>
        <p:spPr>
          <a:xfrm>
            <a:off x="838200" y="2474351"/>
            <a:ext cx="5181600" cy="3702611"/>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3D5EF638-BF37-6B11-08C3-43CFF56C5A36}"/>
              </a:ext>
            </a:extLst>
          </p:cNvPr>
          <p:cNvSpPr>
            <a:spLocks noGrp="1"/>
          </p:cNvSpPr>
          <p:nvPr>
            <p:ph sz="half" idx="2"/>
          </p:nvPr>
        </p:nvSpPr>
        <p:spPr>
          <a:xfrm>
            <a:off x="6172200" y="2474351"/>
            <a:ext cx="5181600" cy="3702612"/>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088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C09C-7CFF-D9E8-137C-2BA70A054520}"/>
              </a:ext>
            </a:extLst>
          </p:cNvPr>
          <p:cNvSpPr>
            <a:spLocks noGrp="1"/>
          </p:cNvSpPr>
          <p:nvPr>
            <p:ph type="title"/>
          </p:nvPr>
        </p:nvSpPr>
        <p:spPr>
          <a:xfrm>
            <a:off x="838200" y="3668908"/>
            <a:ext cx="10515600" cy="765290"/>
          </a:xfrm>
        </p:spPr>
        <p:txBody>
          <a:bodyPr>
            <a:normAutofit/>
          </a:bodyPr>
          <a:lstStyle>
            <a:lvl1pPr>
              <a:defRPr sz="4000"/>
            </a:lvl1pPr>
          </a:lstStyle>
          <a:p>
            <a:r>
              <a:rPr lang="en-US"/>
              <a:t>Click to edit Master title style</a:t>
            </a:r>
          </a:p>
        </p:txBody>
      </p:sp>
      <p:sp>
        <p:nvSpPr>
          <p:cNvPr id="3" name="Date Placeholder 2">
            <a:extLst>
              <a:ext uri="{FF2B5EF4-FFF2-40B4-BE49-F238E27FC236}">
                <a16:creationId xmlns:a16="http://schemas.microsoft.com/office/drawing/2014/main" id="{543E4102-CBD4-E1D5-4D73-8B356396C800}"/>
              </a:ext>
            </a:extLst>
          </p:cNvPr>
          <p:cNvSpPr>
            <a:spLocks noGrp="1"/>
          </p:cNvSpPr>
          <p:nvPr>
            <p:ph type="dt" sz="half" idx="10"/>
          </p:nvPr>
        </p:nvSpPr>
        <p:spPr/>
        <p:txBody>
          <a:bodyPr/>
          <a:lstStyle/>
          <a:p>
            <a:fld id="{E8FEC130-B306-4CD1-BDC4-DE23DB3615E7}" type="datetime1">
              <a:rPr lang="en-US" smtClean="0"/>
              <a:t>1/27/2026</a:t>
            </a:fld>
            <a:endParaRPr lang="en-US"/>
          </a:p>
        </p:txBody>
      </p:sp>
      <p:sp>
        <p:nvSpPr>
          <p:cNvPr id="4" name="Footer Placeholder 3">
            <a:extLst>
              <a:ext uri="{FF2B5EF4-FFF2-40B4-BE49-F238E27FC236}">
                <a16:creationId xmlns:a16="http://schemas.microsoft.com/office/drawing/2014/main" id="{77CA15FF-DC70-9B16-297D-2C4ABEFF51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7DE7C-183E-8AB0-5AC9-40A99C6AE698}"/>
              </a:ext>
            </a:extLst>
          </p:cNvPr>
          <p:cNvSpPr>
            <a:spLocks noGrp="1"/>
          </p:cNvSpPr>
          <p:nvPr>
            <p:ph type="sldNum" sz="quarter" idx="12"/>
          </p:nvPr>
        </p:nvSpPr>
        <p:spPr/>
        <p:txBody>
          <a:bodyPr/>
          <a:lstStyle/>
          <a:p>
            <a:fld id="{24496B1A-CBF2-C54D-B723-E625441D0ED7}" type="slidenum">
              <a:rPr lang="en-US" smtClean="0"/>
              <a:t>‹#›</a:t>
            </a:fld>
            <a:endParaRPr lang="en-US"/>
          </a:p>
        </p:txBody>
      </p:sp>
      <p:pic>
        <p:nvPicPr>
          <p:cNvPr id="11" name="Picture 10">
            <a:extLst>
              <a:ext uri="{FF2B5EF4-FFF2-40B4-BE49-F238E27FC236}">
                <a16:creationId xmlns:a16="http://schemas.microsoft.com/office/drawing/2014/main" id="{9C4D1C82-526C-E213-4D2C-2195366AEEE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2513215"/>
          </a:xfrm>
          <a:prstGeom prst="rect">
            <a:avLst/>
          </a:prstGeom>
        </p:spPr>
      </p:pic>
    </p:spTree>
    <p:extLst>
      <p:ext uri="{BB962C8B-B14F-4D97-AF65-F5344CB8AC3E}">
        <p14:creationId xmlns:p14="http://schemas.microsoft.com/office/powerpoint/2010/main" val="13654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C09C-7CFF-D9E8-137C-2BA70A054520}"/>
              </a:ext>
            </a:extLst>
          </p:cNvPr>
          <p:cNvSpPr>
            <a:spLocks noGrp="1"/>
          </p:cNvSpPr>
          <p:nvPr>
            <p:ph type="title"/>
          </p:nvPr>
        </p:nvSpPr>
        <p:spPr>
          <a:xfrm>
            <a:off x="838200" y="3668908"/>
            <a:ext cx="10515600" cy="765290"/>
          </a:xfrm>
        </p:spPr>
        <p:txBody>
          <a:bodyPr>
            <a:normAutofit/>
          </a:bodyPr>
          <a:lstStyle>
            <a:lvl1pPr>
              <a:defRPr sz="4000"/>
            </a:lvl1pPr>
          </a:lstStyle>
          <a:p>
            <a:r>
              <a:rPr lang="en-US"/>
              <a:t>Click to edit Master title style</a:t>
            </a:r>
          </a:p>
        </p:txBody>
      </p:sp>
      <p:sp>
        <p:nvSpPr>
          <p:cNvPr id="3" name="Date Placeholder 2">
            <a:extLst>
              <a:ext uri="{FF2B5EF4-FFF2-40B4-BE49-F238E27FC236}">
                <a16:creationId xmlns:a16="http://schemas.microsoft.com/office/drawing/2014/main" id="{543E4102-CBD4-E1D5-4D73-8B356396C800}"/>
              </a:ext>
            </a:extLst>
          </p:cNvPr>
          <p:cNvSpPr>
            <a:spLocks noGrp="1"/>
          </p:cNvSpPr>
          <p:nvPr>
            <p:ph type="dt" sz="half" idx="10"/>
          </p:nvPr>
        </p:nvSpPr>
        <p:spPr/>
        <p:txBody>
          <a:bodyPr/>
          <a:lstStyle/>
          <a:p>
            <a:fld id="{E8FEC130-B306-4CD1-BDC4-DE23DB3615E7}" type="datetime1">
              <a:rPr lang="en-US" smtClean="0"/>
              <a:t>1/27/2026</a:t>
            </a:fld>
            <a:endParaRPr lang="en-US"/>
          </a:p>
        </p:txBody>
      </p:sp>
      <p:sp>
        <p:nvSpPr>
          <p:cNvPr id="4" name="Footer Placeholder 3">
            <a:extLst>
              <a:ext uri="{FF2B5EF4-FFF2-40B4-BE49-F238E27FC236}">
                <a16:creationId xmlns:a16="http://schemas.microsoft.com/office/drawing/2014/main" id="{77CA15FF-DC70-9B16-297D-2C4ABEFF51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7DE7C-183E-8AB0-5AC9-40A99C6AE698}"/>
              </a:ext>
            </a:extLst>
          </p:cNvPr>
          <p:cNvSpPr>
            <a:spLocks noGrp="1"/>
          </p:cNvSpPr>
          <p:nvPr>
            <p:ph type="sldNum" sz="quarter" idx="12"/>
          </p:nvPr>
        </p:nvSpPr>
        <p:spPr/>
        <p:txBody>
          <a:bodyPr/>
          <a:lstStyle/>
          <a:p>
            <a:fld id="{24496B1A-CBF2-C54D-B723-E625441D0ED7}" type="slidenum">
              <a:rPr lang="en-US" smtClean="0"/>
              <a:t>‹#›</a:t>
            </a:fld>
            <a:endParaRPr lang="en-US"/>
          </a:p>
        </p:txBody>
      </p:sp>
      <p:pic>
        <p:nvPicPr>
          <p:cNvPr id="11" name="Picture 10">
            <a:extLst>
              <a:ext uri="{FF2B5EF4-FFF2-40B4-BE49-F238E27FC236}">
                <a16:creationId xmlns:a16="http://schemas.microsoft.com/office/drawing/2014/main" id="{9C4D1C82-526C-E213-4D2C-2195366AEEE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2513215"/>
          </a:xfrm>
          <a:prstGeom prst="rect">
            <a:avLst/>
          </a:prstGeom>
        </p:spPr>
      </p:pic>
      <p:sp>
        <p:nvSpPr>
          <p:cNvPr id="6" name="TextBox 5">
            <a:extLst>
              <a:ext uri="{FF2B5EF4-FFF2-40B4-BE49-F238E27FC236}">
                <a16:creationId xmlns:a16="http://schemas.microsoft.com/office/drawing/2014/main" id="{A5EE4CE8-4B08-0669-C528-35A75C7BB878}"/>
              </a:ext>
            </a:extLst>
          </p:cNvPr>
          <p:cNvSpPr txBox="1"/>
          <p:nvPr userDrawn="1"/>
        </p:nvSpPr>
        <p:spPr>
          <a:xfrm>
            <a:off x="2385753" y="324196"/>
            <a:ext cx="7772400" cy="2011680"/>
          </a:xfrm>
          <a:prstGeom prst="rect">
            <a:avLst/>
          </a:prstGeom>
          <a:solidFill>
            <a:srgbClr val="255ABB"/>
          </a:solidFill>
        </p:spPr>
        <p:txBody>
          <a:bodyPr wrap="square" rtlCol="0">
            <a:spAutoFit/>
          </a:bodyPr>
          <a:lstStyle/>
          <a:p>
            <a:endParaRPr lang="en-US"/>
          </a:p>
        </p:txBody>
      </p:sp>
    </p:spTree>
    <p:extLst>
      <p:ext uri="{BB962C8B-B14F-4D97-AF65-F5344CB8AC3E}">
        <p14:creationId xmlns:p14="http://schemas.microsoft.com/office/powerpoint/2010/main" val="1990723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28A0E-FECF-B7C8-80F9-04FD2A596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669599-1679-0364-C08C-3D8C3202A7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3ED039-6692-E530-DE48-C8C8E7303394}"/>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5" name="Footer Placeholder 4">
            <a:extLst>
              <a:ext uri="{FF2B5EF4-FFF2-40B4-BE49-F238E27FC236}">
                <a16:creationId xmlns:a16="http://schemas.microsoft.com/office/drawing/2014/main" id="{FDF05EFF-9D57-943B-8D30-61D082C89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3FA97-04B2-2582-2962-C376BFB0A339}"/>
              </a:ext>
            </a:extLst>
          </p:cNvPr>
          <p:cNvSpPr>
            <a:spLocks noGrp="1"/>
          </p:cNvSpPr>
          <p:nvPr>
            <p:ph type="sldNum" sz="quarter" idx="12"/>
          </p:nvPr>
        </p:nvSpPr>
        <p:spPr/>
        <p:txBody>
          <a:bodyPr/>
          <a:lstStyle/>
          <a:p>
            <a:fld id="{54B6C00E-E5EC-4502-8F45-50B59F863F0F}" type="slidenum">
              <a:rPr lang="en-US" smtClean="0"/>
              <a:t>‹#›</a:t>
            </a:fld>
            <a:endParaRPr lang="en-US"/>
          </a:p>
        </p:txBody>
      </p:sp>
    </p:spTree>
    <p:extLst>
      <p:ext uri="{BB962C8B-B14F-4D97-AF65-F5344CB8AC3E}">
        <p14:creationId xmlns:p14="http://schemas.microsoft.com/office/powerpoint/2010/main" val="1252198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B754E-60FE-8846-285B-159F634918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048E39-94A6-47C6-42F7-6D9957CD5C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5F5CA2-66A5-DDD1-904F-53E80FAA697A}"/>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5" name="Footer Placeholder 4">
            <a:extLst>
              <a:ext uri="{FF2B5EF4-FFF2-40B4-BE49-F238E27FC236}">
                <a16:creationId xmlns:a16="http://schemas.microsoft.com/office/drawing/2014/main" id="{2ADEE63D-58D8-8CD2-69C7-6E1C9C15E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ACF78-9638-5824-C361-85E6065BF5F8}"/>
              </a:ext>
            </a:extLst>
          </p:cNvPr>
          <p:cNvSpPr>
            <a:spLocks noGrp="1"/>
          </p:cNvSpPr>
          <p:nvPr>
            <p:ph type="sldNum" sz="quarter" idx="12"/>
          </p:nvPr>
        </p:nvSpPr>
        <p:spPr/>
        <p:txBody>
          <a:bodyPr/>
          <a:lstStyle/>
          <a:p>
            <a:fld id="{54B6C00E-E5EC-4502-8F45-50B59F863F0F}" type="slidenum">
              <a:rPr lang="en-US" smtClean="0"/>
              <a:t>‹#›</a:t>
            </a:fld>
            <a:endParaRPr lang="en-US"/>
          </a:p>
        </p:txBody>
      </p:sp>
    </p:spTree>
    <p:extLst>
      <p:ext uri="{BB962C8B-B14F-4D97-AF65-F5344CB8AC3E}">
        <p14:creationId xmlns:p14="http://schemas.microsoft.com/office/powerpoint/2010/main" val="2499710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923C-3158-9A02-EF8C-B796B9B43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A6F26-CF77-2D1D-5D46-B34B46A0AB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686CEC-250C-5BB0-6838-9BA14A6407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9D5DE-65FB-A1E2-068F-9008EFBACF12}"/>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6" name="Footer Placeholder 5">
            <a:extLst>
              <a:ext uri="{FF2B5EF4-FFF2-40B4-BE49-F238E27FC236}">
                <a16:creationId xmlns:a16="http://schemas.microsoft.com/office/drawing/2014/main" id="{A84937BF-ED81-BC0B-129B-D026E78EC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7511C-E5D1-9BB4-B17C-D543A4F12715}"/>
              </a:ext>
            </a:extLst>
          </p:cNvPr>
          <p:cNvSpPr>
            <a:spLocks noGrp="1"/>
          </p:cNvSpPr>
          <p:nvPr>
            <p:ph type="sldNum" sz="quarter" idx="12"/>
          </p:nvPr>
        </p:nvSpPr>
        <p:spPr/>
        <p:txBody>
          <a:bodyPr/>
          <a:lstStyle/>
          <a:p>
            <a:fld id="{54B6C00E-E5EC-4502-8F45-50B59F863F0F}" type="slidenum">
              <a:rPr lang="en-US" smtClean="0"/>
              <a:t>‹#›</a:t>
            </a:fld>
            <a:endParaRPr lang="en-US"/>
          </a:p>
        </p:txBody>
      </p:sp>
    </p:spTree>
    <p:extLst>
      <p:ext uri="{BB962C8B-B14F-4D97-AF65-F5344CB8AC3E}">
        <p14:creationId xmlns:p14="http://schemas.microsoft.com/office/powerpoint/2010/main" val="266215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E79F-35D9-7E00-D3E0-E638E6EFC890}"/>
              </a:ext>
            </a:extLst>
          </p:cNvPr>
          <p:cNvSpPr>
            <a:spLocks noGrp="1"/>
          </p:cNvSpPr>
          <p:nvPr>
            <p:ph type="title"/>
          </p:nvPr>
        </p:nvSpPr>
        <p:spPr>
          <a:xfrm>
            <a:off x="895800" y="18255"/>
            <a:ext cx="10105800" cy="1414545"/>
          </a:xfrm>
          <a:prstGeom prst="rect">
            <a:avLst/>
          </a:prstGeo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5CA364B3-E5E3-77B9-E623-3A958D25EE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560721-D0C5-2A6A-6CE2-7A43F35AF8B1}"/>
              </a:ext>
            </a:extLst>
          </p:cNvPr>
          <p:cNvSpPr>
            <a:spLocks noGrp="1"/>
          </p:cNvSpPr>
          <p:nvPr>
            <p:ph type="dt" sz="half" idx="10"/>
          </p:nvPr>
        </p:nvSpPr>
        <p:spPr/>
        <p:txBody>
          <a:bodyPr/>
          <a:lstStyle/>
          <a:p>
            <a:fld id="{E71331B4-8886-884C-97D5-3124897D6AD0}" type="datetimeFigureOut">
              <a:rPr lang="en-US" smtClean="0"/>
              <a:t>1/27/2026</a:t>
            </a:fld>
            <a:endParaRPr lang="en-US"/>
          </a:p>
        </p:txBody>
      </p:sp>
      <p:sp>
        <p:nvSpPr>
          <p:cNvPr id="5" name="Footer Placeholder 4">
            <a:extLst>
              <a:ext uri="{FF2B5EF4-FFF2-40B4-BE49-F238E27FC236}">
                <a16:creationId xmlns:a16="http://schemas.microsoft.com/office/drawing/2014/main" id="{72D3A8CF-A140-66A1-D4E1-90AE78229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E0597-FEB6-F234-C232-67ACEAAEBB83}"/>
              </a:ext>
            </a:extLst>
          </p:cNvPr>
          <p:cNvSpPr>
            <a:spLocks noGrp="1"/>
          </p:cNvSpPr>
          <p:nvPr>
            <p:ph type="sldNum" sz="quarter" idx="12"/>
          </p:nvPr>
        </p:nvSpPr>
        <p:spPr/>
        <p:txBody>
          <a:bodyPr/>
          <a:lstStyle/>
          <a:p>
            <a:fld id="{24F2258D-CF54-2C4E-9726-8648A0B8DDCC}" type="slidenum">
              <a:rPr lang="en-US" smtClean="0"/>
              <a:t>‹#›</a:t>
            </a:fld>
            <a:endParaRPr lang="en-US"/>
          </a:p>
        </p:txBody>
      </p:sp>
    </p:spTree>
    <p:extLst>
      <p:ext uri="{BB962C8B-B14F-4D97-AF65-F5344CB8AC3E}">
        <p14:creationId xmlns:p14="http://schemas.microsoft.com/office/powerpoint/2010/main" val="3788513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FCFA0-6B82-80DF-8A9E-15E70FB82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D40FBA-0DEF-E19C-85FD-6F4764E07E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929AF6-15EF-37E7-E0C7-945E3ACE9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06941-CE9D-C069-ABC7-C0C5BD74E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F78B1-7768-C615-E4E1-F3D0E35F1D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13E186-8FDC-5F1E-F915-73BB1220F778}"/>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8" name="Footer Placeholder 7">
            <a:extLst>
              <a:ext uri="{FF2B5EF4-FFF2-40B4-BE49-F238E27FC236}">
                <a16:creationId xmlns:a16="http://schemas.microsoft.com/office/drawing/2014/main" id="{205FC320-DBAF-A561-1C80-5292238262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178FD3-1110-6940-D113-73297306768D}"/>
              </a:ext>
            </a:extLst>
          </p:cNvPr>
          <p:cNvSpPr>
            <a:spLocks noGrp="1"/>
          </p:cNvSpPr>
          <p:nvPr>
            <p:ph type="sldNum" sz="quarter" idx="12"/>
          </p:nvPr>
        </p:nvSpPr>
        <p:spPr/>
        <p:txBody>
          <a:bodyPr/>
          <a:lstStyle/>
          <a:p>
            <a:fld id="{54B6C00E-E5EC-4502-8F45-50B59F863F0F}" type="slidenum">
              <a:rPr lang="en-US" smtClean="0"/>
              <a:t>‹#›</a:t>
            </a:fld>
            <a:endParaRPr lang="en-US"/>
          </a:p>
        </p:txBody>
      </p:sp>
    </p:spTree>
    <p:extLst>
      <p:ext uri="{BB962C8B-B14F-4D97-AF65-F5344CB8AC3E}">
        <p14:creationId xmlns:p14="http://schemas.microsoft.com/office/powerpoint/2010/main" val="3617393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CA14-4E86-1489-68D3-68D1674C76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DB1CF8-F9B6-3558-514C-53E55EC34379}"/>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4" name="Footer Placeholder 3">
            <a:extLst>
              <a:ext uri="{FF2B5EF4-FFF2-40B4-BE49-F238E27FC236}">
                <a16:creationId xmlns:a16="http://schemas.microsoft.com/office/drawing/2014/main" id="{9B3E4CD2-32AE-64EE-9FEE-E1C1015BD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45B9B3-7C0F-7972-86F1-008D4C1625B9}"/>
              </a:ext>
            </a:extLst>
          </p:cNvPr>
          <p:cNvSpPr>
            <a:spLocks noGrp="1"/>
          </p:cNvSpPr>
          <p:nvPr>
            <p:ph type="sldNum" sz="quarter" idx="12"/>
          </p:nvPr>
        </p:nvSpPr>
        <p:spPr/>
        <p:txBody>
          <a:bodyPr/>
          <a:lstStyle/>
          <a:p>
            <a:fld id="{54B6C00E-E5EC-4502-8F45-50B59F863F0F}" type="slidenum">
              <a:rPr lang="en-US" smtClean="0"/>
              <a:t>‹#›</a:t>
            </a:fld>
            <a:endParaRPr lang="en-US"/>
          </a:p>
        </p:txBody>
      </p:sp>
    </p:spTree>
    <p:extLst>
      <p:ext uri="{BB962C8B-B14F-4D97-AF65-F5344CB8AC3E}">
        <p14:creationId xmlns:p14="http://schemas.microsoft.com/office/powerpoint/2010/main" val="896746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C4FFE5-8105-1857-6AB2-BB1D5001FCC0}"/>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3" name="Footer Placeholder 2">
            <a:extLst>
              <a:ext uri="{FF2B5EF4-FFF2-40B4-BE49-F238E27FC236}">
                <a16:creationId xmlns:a16="http://schemas.microsoft.com/office/drawing/2014/main" id="{8CF67FAB-B3DC-B3EF-F7F7-A396F23068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9989A4-346F-C35B-E567-CFC7DBBCAFC4}"/>
              </a:ext>
            </a:extLst>
          </p:cNvPr>
          <p:cNvSpPr>
            <a:spLocks noGrp="1"/>
          </p:cNvSpPr>
          <p:nvPr>
            <p:ph type="sldNum" sz="quarter" idx="12"/>
          </p:nvPr>
        </p:nvSpPr>
        <p:spPr/>
        <p:txBody>
          <a:bodyPr/>
          <a:lstStyle/>
          <a:p>
            <a:fld id="{54B6C00E-E5EC-4502-8F45-50B59F863F0F}" type="slidenum">
              <a:rPr lang="en-US" smtClean="0"/>
              <a:t>‹#›</a:t>
            </a:fld>
            <a:endParaRPr lang="en-US"/>
          </a:p>
        </p:txBody>
      </p:sp>
    </p:spTree>
    <p:extLst>
      <p:ext uri="{BB962C8B-B14F-4D97-AF65-F5344CB8AC3E}">
        <p14:creationId xmlns:p14="http://schemas.microsoft.com/office/powerpoint/2010/main" val="1763566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7226-B7FC-2BA2-A934-84F06F61A8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D6EE50-D0D7-F2C5-7C0D-7B3FC76A00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836FF1-E035-C2D2-EC65-E03DA2696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00DEEC-F281-E718-AB22-69EA26CB7983}"/>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6" name="Footer Placeholder 5">
            <a:extLst>
              <a:ext uri="{FF2B5EF4-FFF2-40B4-BE49-F238E27FC236}">
                <a16:creationId xmlns:a16="http://schemas.microsoft.com/office/drawing/2014/main" id="{DBC4F9C6-ACC2-9EB5-A88F-764DAEF63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086F0-D606-0FCC-349A-A4EE6A857F5F}"/>
              </a:ext>
            </a:extLst>
          </p:cNvPr>
          <p:cNvSpPr>
            <a:spLocks noGrp="1"/>
          </p:cNvSpPr>
          <p:nvPr>
            <p:ph type="sldNum" sz="quarter" idx="12"/>
          </p:nvPr>
        </p:nvSpPr>
        <p:spPr/>
        <p:txBody>
          <a:bodyPr/>
          <a:lstStyle/>
          <a:p>
            <a:fld id="{54B6C00E-E5EC-4502-8F45-50B59F863F0F}" type="slidenum">
              <a:rPr lang="en-US" smtClean="0"/>
              <a:t>‹#›</a:t>
            </a:fld>
            <a:endParaRPr lang="en-US"/>
          </a:p>
        </p:txBody>
      </p:sp>
    </p:spTree>
    <p:extLst>
      <p:ext uri="{BB962C8B-B14F-4D97-AF65-F5344CB8AC3E}">
        <p14:creationId xmlns:p14="http://schemas.microsoft.com/office/powerpoint/2010/main" val="3059853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4048-A758-1E38-DECD-2A54D0C53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9EE6E5-9A6F-CBE8-34E9-ABE0C90F3F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1B65C-525A-71D5-B19D-2D994200D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B3B334-5970-4F4C-79AC-D1339AED0464}"/>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6" name="Footer Placeholder 5">
            <a:extLst>
              <a:ext uri="{FF2B5EF4-FFF2-40B4-BE49-F238E27FC236}">
                <a16:creationId xmlns:a16="http://schemas.microsoft.com/office/drawing/2014/main" id="{D34DE952-4698-AE35-0CCA-B2D61AEEA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BCBC29-7E21-9AFF-1BB1-AD07FF144EE1}"/>
              </a:ext>
            </a:extLst>
          </p:cNvPr>
          <p:cNvSpPr>
            <a:spLocks noGrp="1"/>
          </p:cNvSpPr>
          <p:nvPr>
            <p:ph type="sldNum" sz="quarter" idx="12"/>
          </p:nvPr>
        </p:nvSpPr>
        <p:spPr/>
        <p:txBody>
          <a:bodyPr/>
          <a:lstStyle/>
          <a:p>
            <a:fld id="{54B6C00E-E5EC-4502-8F45-50B59F863F0F}" type="slidenum">
              <a:rPr lang="en-US" smtClean="0"/>
              <a:t>‹#›</a:t>
            </a:fld>
            <a:endParaRPr lang="en-US"/>
          </a:p>
        </p:txBody>
      </p:sp>
    </p:spTree>
    <p:extLst>
      <p:ext uri="{BB962C8B-B14F-4D97-AF65-F5344CB8AC3E}">
        <p14:creationId xmlns:p14="http://schemas.microsoft.com/office/powerpoint/2010/main" val="1143992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977E5-713C-DC4F-E2CC-6CCE289584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F13B3E-236E-865F-02BE-3F66C37EEF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5B1AE-8778-2768-B5B8-559963990A76}"/>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5" name="Footer Placeholder 4">
            <a:extLst>
              <a:ext uri="{FF2B5EF4-FFF2-40B4-BE49-F238E27FC236}">
                <a16:creationId xmlns:a16="http://schemas.microsoft.com/office/drawing/2014/main" id="{1A52DF52-705B-2D12-434A-732CE0534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CE1A9-41D1-AEF9-D168-B8BE41FAD2B6}"/>
              </a:ext>
            </a:extLst>
          </p:cNvPr>
          <p:cNvSpPr>
            <a:spLocks noGrp="1"/>
          </p:cNvSpPr>
          <p:nvPr>
            <p:ph type="sldNum" sz="quarter" idx="12"/>
          </p:nvPr>
        </p:nvSpPr>
        <p:spPr/>
        <p:txBody>
          <a:bodyPr/>
          <a:lstStyle/>
          <a:p>
            <a:fld id="{54B6C00E-E5EC-4502-8F45-50B59F863F0F}" type="slidenum">
              <a:rPr lang="en-US" smtClean="0"/>
              <a:t>‹#›</a:t>
            </a:fld>
            <a:endParaRPr lang="en-US"/>
          </a:p>
        </p:txBody>
      </p:sp>
    </p:spTree>
    <p:extLst>
      <p:ext uri="{BB962C8B-B14F-4D97-AF65-F5344CB8AC3E}">
        <p14:creationId xmlns:p14="http://schemas.microsoft.com/office/powerpoint/2010/main" val="1411371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F1F66C-38DF-EA21-A718-54E8B6647C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871C72-7844-28A6-AAF4-6F5318AB23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68F3A-8707-C87D-9BFC-43F1EF79DC71}"/>
              </a:ext>
            </a:extLst>
          </p:cNvPr>
          <p:cNvSpPr>
            <a:spLocks noGrp="1"/>
          </p:cNvSpPr>
          <p:nvPr>
            <p:ph type="dt" sz="half" idx="10"/>
          </p:nvPr>
        </p:nvSpPr>
        <p:spPr/>
        <p:txBody>
          <a:bodyPr/>
          <a:lstStyle/>
          <a:p>
            <a:fld id="{02F91CB5-3773-431A-B8D2-6FF4DDB5B76F}" type="datetimeFigureOut">
              <a:rPr lang="en-US" smtClean="0"/>
              <a:t>1/27/2026</a:t>
            </a:fld>
            <a:endParaRPr lang="en-US"/>
          </a:p>
        </p:txBody>
      </p:sp>
      <p:sp>
        <p:nvSpPr>
          <p:cNvPr id="5" name="Footer Placeholder 4">
            <a:extLst>
              <a:ext uri="{FF2B5EF4-FFF2-40B4-BE49-F238E27FC236}">
                <a16:creationId xmlns:a16="http://schemas.microsoft.com/office/drawing/2014/main" id="{8C1731AF-6548-37A2-73CB-20BD76F4E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5CD01-A2D7-B271-BA0B-385D52A73CAB}"/>
              </a:ext>
            </a:extLst>
          </p:cNvPr>
          <p:cNvSpPr>
            <a:spLocks noGrp="1"/>
          </p:cNvSpPr>
          <p:nvPr>
            <p:ph type="sldNum" sz="quarter" idx="12"/>
          </p:nvPr>
        </p:nvSpPr>
        <p:spPr/>
        <p:txBody>
          <a:bodyPr/>
          <a:lstStyle/>
          <a:p>
            <a:fld id="{54B6C00E-E5EC-4502-8F45-50B59F863F0F}" type="slidenum">
              <a:rPr lang="en-US" smtClean="0"/>
              <a:t>‹#›</a:t>
            </a:fld>
            <a:endParaRPr lang="en-US"/>
          </a:p>
        </p:txBody>
      </p:sp>
    </p:spTree>
    <p:extLst>
      <p:ext uri="{BB962C8B-B14F-4D97-AF65-F5344CB8AC3E}">
        <p14:creationId xmlns:p14="http://schemas.microsoft.com/office/powerpoint/2010/main" val="207824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Illustration the 2025-26 school year theme, “Unlocking Lifelong Potential.” Illustration shows a box with a large keyhole and an open lid, with education icons such as pencils, books, art supplies, beakers and test tubes, music notes, and a globe flying out of the box in a beam of light ">
            <a:extLst>
              <a:ext uri="{FF2B5EF4-FFF2-40B4-BE49-F238E27FC236}">
                <a16:creationId xmlns:a16="http://schemas.microsoft.com/office/drawing/2014/main" id="{39C1E702-A405-ADBF-567A-55B3EA03C510}"/>
              </a:ext>
            </a:extLst>
          </p:cNvPr>
          <p:cNvPicPr/>
          <p:nvPr userDrawn="1"/>
        </p:nvPicPr>
        <p:blipFill>
          <a:blip r:embed="rId2"/>
          <a:srcRect/>
          <a:stretch/>
        </p:blipFill>
        <p:spPr>
          <a:xfrm>
            <a:off x="-1" y="1503869"/>
            <a:ext cx="12192000" cy="4356100"/>
          </a:xfrm>
          <a:prstGeom prst="rect">
            <a:avLst/>
          </a:prstGeom>
        </p:spPr>
      </p:pic>
      <p:sp>
        <p:nvSpPr>
          <p:cNvPr id="2" name="Title 1">
            <a:extLst>
              <a:ext uri="{FF2B5EF4-FFF2-40B4-BE49-F238E27FC236}">
                <a16:creationId xmlns:a16="http://schemas.microsoft.com/office/drawing/2014/main" id="{8F259CEF-8E7F-546C-E587-9CC80A6C7481}"/>
              </a:ext>
            </a:extLst>
          </p:cNvPr>
          <p:cNvSpPr>
            <a:spLocks noGrp="1"/>
          </p:cNvSpPr>
          <p:nvPr>
            <p:ph type="ctrTitle"/>
          </p:nvPr>
        </p:nvSpPr>
        <p:spPr>
          <a:xfrm>
            <a:off x="1590368" y="222658"/>
            <a:ext cx="9144000" cy="1047135"/>
          </a:xfrm>
        </p:spPr>
        <p:txBody>
          <a:bodyPr anchor="ctr">
            <a:normAutofit/>
          </a:bodyPr>
          <a:lstStyle>
            <a:lvl1pPr algn="ctr">
              <a:defRPr sz="4000"/>
            </a:lvl1pPr>
          </a:lstStyle>
          <a:p>
            <a:r>
              <a:rPr lang="en-US"/>
              <a:t>Click to edit Master title style</a:t>
            </a:r>
          </a:p>
        </p:txBody>
      </p:sp>
      <p:sp>
        <p:nvSpPr>
          <p:cNvPr id="8" name="TextBox 7">
            <a:extLst>
              <a:ext uri="{FF2B5EF4-FFF2-40B4-BE49-F238E27FC236}">
                <a16:creationId xmlns:a16="http://schemas.microsoft.com/office/drawing/2014/main" id="{B3FE8004-13CD-5FE3-6CC1-E5088A9D92C7}"/>
              </a:ext>
            </a:extLst>
          </p:cNvPr>
          <p:cNvSpPr txBox="1"/>
          <p:nvPr userDrawn="1"/>
        </p:nvSpPr>
        <p:spPr>
          <a:xfrm>
            <a:off x="3096483" y="6203203"/>
            <a:ext cx="4910203" cy="369332"/>
          </a:xfrm>
          <a:prstGeom prst="rect">
            <a:avLst/>
          </a:prstGeom>
          <a:noFill/>
        </p:spPr>
        <p:txBody>
          <a:bodyPr wrap="square" rtlCol="0">
            <a:spAutoFit/>
          </a:bodyPr>
          <a:lstStyle/>
          <a:p>
            <a:pPr algn="ctr"/>
            <a:r>
              <a:rPr lang="en-US" b="1">
                <a:solidFill>
                  <a:srgbClr val="255ABB"/>
                </a:solidFill>
                <a:latin typeface="Aptos SemiBold" panose="020B0004020202020204" pitchFamily="34" charset="0"/>
              </a:rPr>
              <a:t>Connecticut State Department of Education – </a:t>
            </a:r>
          </a:p>
        </p:txBody>
      </p:sp>
      <p:sp>
        <p:nvSpPr>
          <p:cNvPr id="10" name="Text Placeholder 9">
            <a:extLst>
              <a:ext uri="{FF2B5EF4-FFF2-40B4-BE49-F238E27FC236}">
                <a16:creationId xmlns:a16="http://schemas.microsoft.com/office/drawing/2014/main" id="{5B8DF637-1F33-5264-3AE0-0E86A4174D56}"/>
              </a:ext>
            </a:extLst>
          </p:cNvPr>
          <p:cNvSpPr>
            <a:spLocks noGrp="1"/>
          </p:cNvSpPr>
          <p:nvPr>
            <p:ph type="body" sz="quarter" idx="10" hasCustomPrompt="1"/>
          </p:nvPr>
        </p:nvSpPr>
        <p:spPr>
          <a:xfrm>
            <a:off x="7816279" y="6223675"/>
            <a:ext cx="3620543" cy="365760"/>
          </a:xfrm>
        </p:spPr>
        <p:txBody>
          <a:bodyPr>
            <a:noAutofit/>
          </a:bodyPr>
          <a:lstStyle>
            <a:lvl1pPr marL="0" indent="0">
              <a:buNone/>
              <a:defRPr sz="1800">
                <a:solidFill>
                  <a:srgbClr val="255ABB"/>
                </a:solidFill>
                <a:latin typeface="Aptos SemiBold" panose="020B0004020202020204" pitchFamily="34" charset="0"/>
              </a:defRPr>
            </a:lvl1pPr>
            <a:lvl2pPr>
              <a:defRPr sz="1800">
                <a:solidFill>
                  <a:srgbClr val="255ABB"/>
                </a:solidFill>
                <a:latin typeface="Aptos SemiBold" panose="020B0004020202020204" pitchFamily="34" charset="0"/>
              </a:defRPr>
            </a:lvl2pPr>
            <a:lvl3pPr>
              <a:defRPr sz="1800">
                <a:solidFill>
                  <a:srgbClr val="255ABB"/>
                </a:solidFill>
                <a:latin typeface="Aptos SemiBold" panose="020B0004020202020204" pitchFamily="34" charset="0"/>
              </a:defRPr>
            </a:lvl3pPr>
            <a:lvl4pPr>
              <a:defRPr sz="1800">
                <a:solidFill>
                  <a:srgbClr val="255ABB"/>
                </a:solidFill>
                <a:latin typeface="Aptos SemiBold" panose="020B0004020202020204" pitchFamily="34" charset="0"/>
              </a:defRPr>
            </a:lvl4pPr>
            <a:lvl5pPr>
              <a:defRPr sz="1800">
                <a:solidFill>
                  <a:srgbClr val="255ABB"/>
                </a:solidFill>
                <a:latin typeface="Aptos SemiBold" panose="020B0004020202020204" pitchFamily="34" charset="0"/>
              </a:defRPr>
            </a:lvl5pPr>
          </a:lstStyle>
          <a:p>
            <a:pPr lvl="0"/>
            <a:r>
              <a:rPr lang="en-US"/>
              <a:t>Add Date</a:t>
            </a:r>
          </a:p>
        </p:txBody>
      </p:sp>
    </p:spTree>
    <p:extLst>
      <p:ext uri="{BB962C8B-B14F-4D97-AF65-F5344CB8AC3E}">
        <p14:creationId xmlns:p14="http://schemas.microsoft.com/office/powerpoint/2010/main" val="250201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E79F-35D9-7E00-D3E0-E638E6EFC890}"/>
              </a:ext>
            </a:extLst>
          </p:cNvPr>
          <p:cNvSpPr>
            <a:spLocks noGrp="1"/>
          </p:cNvSpPr>
          <p:nvPr>
            <p:ph type="title"/>
          </p:nvPr>
        </p:nvSpPr>
        <p:spPr>
          <a:xfrm>
            <a:off x="838200" y="1379983"/>
            <a:ext cx="10515600" cy="1037135"/>
          </a:xfrm>
        </p:spPr>
        <p:txBody>
          <a:bodyPr>
            <a:normAutofit/>
          </a:bodyPr>
          <a:lstStyle>
            <a:lvl1pPr algn="ctr">
              <a:defRPr sz="3200" b="1">
                <a:solidFill>
                  <a:srgbClr val="255ABB"/>
                </a:solidFill>
                <a:latin typeface="Aptos" panose="020B00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CA364B3-E5E3-77B9-E623-3A958D25EEFC}"/>
              </a:ext>
            </a:extLst>
          </p:cNvPr>
          <p:cNvSpPr>
            <a:spLocks noGrp="1"/>
          </p:cNvSpPr>
          <p:nvPr>
            <p:ph idx="1"/>
          </p:nvPr>
        </p:nvSpPr>
        <p:spPr>
          <a:xfrm>
            <a:off x="838200" y="2653553"/>
            <a:ext cx="10515600" cy="3523410"/>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560721-D0C5-2A6A-6CE2-7A43F35AF8B1}"/>
              </a:ext>
            </a:extLst>
          </p:cNvPr>
          <p:cNvSpPr>
            <a:spLocks noGrp="1"/>
          </p:cNvSpPr>
          <p:nvPr>
            <p:ph type="dt" sz="half" idx="10"/>
          </p:nvPr>
        </p:nvSpPr>
        <p:spPr/>
        <p:txBody>
          <a:bodyPr/>
          <a:lstStyle/>
          <a:p>
            <a:fld id="{AB6391C7-DE36-4E5A-89A1-0277D1EEFEFE}" type="datetime1">
              <a:rPr lang="en-US" smtClean="0"/>
              <a:t>1/27/2026</a:t>
            </a:fld>
            <a:endParaRPr lang="en-US"/>
          </a:p>
        </p:txBody>
      </p:sp>
      <p:sp>
        <p:nvSpPr>
          <p:cNvPr id="5" name="Footer Placeholder 4">
            <a:extLst>
              <a:ext uri="{FF2B5EF4-FFF2-40B4-BE49-F238E27FC236}">
                <a16:creationId xmlns:a16="http://schemas.microsoft.com/office/drawing/2014/main" id="{72D3A8CF-A140-66A1-D4E1-90AE78229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E0597-FEB6-F234-C232-67ACEAAEBB83}"/>
              </a:ext>
            </a:extLst>
          </p:cNvPr>
          <p:cNvSpPr>
            <a:spLocks noGrp="1"/>
          </p:cNvSpPr>
          <p:nvPr>
            <p:ph type="sldNum" sz="quarter" idx="12"/>
          </p:nvPr>
        </p:nvSpPr>
        <p:spPr/>
        <p:txBody>
          <a:bodyPr/>
          <a:lstStyle/>
          <a:p>
            <a:fld id="{24496B1A-CBF2-C54D-B723-E625441D0ED7}" type="slidenum">
              <a:rPr lang="en-US" smtClean="0"/>
              <a:t>‹#›</a:t>
            </a:fld>
            <a:endParaRPr lang="en-US"/>
          </a:p>
        </p:txBody>
      </p:sp>
      <p:pic>
        <p:nvPicPr>
          <p:cNvPr id="8" name="Picture 7">
            <a:extLst>
              <a:ext uri="{FF2B5EF4-FFF2-40B4-BE49-F238E27FC236}">
                <a16:creationId xmlns:a16="http://schemas.microsoft.com/office/drawing/2014/main" id="{65939EAE-FBE0-B21C-5F2D-BDAC4C21A819}"/>
              </a:ext>
              <a:ext uri="{C183D7F6-B498-43B3-948B-1728B52AA6E4}">
                <adec:decorative xmlns:adec="http://schemas.microsoft.com/office/drawing/2017/decorative" val="1"/>
              </a:ext>
            </a:extLst>
          </p:cNvPr>
          <p:cNvPicPr/>
          <p:nvPr userDrawn="1"/>
        </p:nvPicPr>
        <p:blipFill>
          <a:blip r:embed="rId2"/>
          <a:stretch>
            <a:fillRect/>
          </a:stretch>
        </p:blipFill>
        <p:spPr>
          <a:xfrm>
            <a:off x="10275956" y="185903"/>
            <a:ext cx="1549118" cy="826811"/>
          </a:xfrm>
          <a:prstGeom prst="rect">
            <a:avLst/>
          </a:prstGeom>
        </p:spPr>
      </p:pic>
      <p:pic>
        <p:nvPicPr>
          <p:cNvPr id="7" name="Picture 6">
            <a:extLst>
              <a:ext uri="{FF2B5EF4-FFF2-40B4-BE49-F238E27FC236}">
                <a16:creationId xmlns:a16="http://schemas.microsoft.com/office/drawing/2014/main" id="{EF8761E3-2622-54FD-5A7E-97DCC0BEA4C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1244138"/>
          </a:xfrm>
          <a:prstGeom prst="rect">
            <a:avLst/>
          </a:prstGeom>
        </p:spPr>
      </p:pic>
    </p:spTree>
    <p:extLst>
      <p:ext uri="{BB962C8B-B14F-4D97-AF65-F5344CB8AC3E}">
        <p14:creationId xmlns:p14="http://schemas.microsoft.com/office/powerpoint/2010/main" val="1079834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04C2-655D-4BF7-AF7D-C8EE385F1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5E21C-C209-640D-00A5-318AA7C5D30F}"/>
              </a:ext>
            </a:extLst>
          </p:cNvPr>
          <p:cNvSpPr>
            <a:spLocks noGrp="1"/>
          </p:cNvSpPr>
          <p:nvPr>
            <p:ph sz="half" idx="1"/>
          </p:nvPr>
        </p:nvSpPr>
        <p:spPr>
          <a:xfrm>
            <a:off x="838200" y="2474351"/>
            <a:ext cx="5181600" cy="3702611"/>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C69373-31BB-6F22-D3E1-9BC00AD3E17E}"/>
              </a:ext>
            </a:extLst>
          </p:cNvPr>
          <p:cNvSpPr>
            <a:spLocks noGrp="1"/>
          </p:cNvSpPr>
          <p:nvPr>
            <p:ph sz="half" idx="2"/>
          </p:nvPr>
        </p:nvSpPr>
        <p:spPr>
          <a:xfrm>
            <a:off x="6172200" y="2474351"/>
            <a:ext cx="5181600" cy="3702612"/>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3C66EB-AB47-DEF0-FEAC-190B3404B449}"/>
              </a:ext>
            </a:extLst>
          </p:cNvPr>
          <p:cNvSpPr>
            <a:spLocks noGrp="1"/>
          </p:cNvSpPr>
          <p:nvPr>
            <p:ph type="dt" sz="half" idx="10"/>
          </p:nvPr>
        </p:nvSpPr>
        <p:spPr/>
        <p:txBody>
          <a:bodyPr/>
          <a:lstStyle/>
          <a:p>
            <a:fld id="{63ADAE21-EFC3-4AA8-BB5E-A68AFC3C52DE}" type="datetime1">
              <a:rPr lang="en-US" smtClean="0"/>
              <a:t>1/27/2026</a:t>
            </a:fld>
            <a:endParaRPr lang="en-US"/>
          </a:p>
        </p:txBody>
      </p:sp>
      <p:sp>
        <p:nvSpPr>
          <p:cNvPr id="6" name="Footer Placeholder 5">
            <a:extLst>
              <a:ext uri="{FF2B5EF4-FFF2-40B4-BE49-F238E27FC236}">
                <a16:creationId xmlns:a16="http://schemas.microsoft.com/office/drawing/2014/main" id="{60852453-5EE3-0920-3786-103FD26A5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974A4-8DF6-EE98-3FA9-C3054BB456F0}"/>
              </a:ext>
            </a:extLst>
          </p:cNvPr>
          <p:cNvSpPr>
            <a:spLocks noGrp="1"/>
          </p:cNvSpPr>
          <p:nvPr>
            <p:ph type="sldNum" sz="quarter" idx="12"/>
          </p:nvPr>
        </p:nvSpPr>
        <p:spPr/>
        <p:txBody>
          <a:bodyPr/>
          <a:lstStyle/>
          <a:p>
            <a:fld id="{24496B1A-CBF2-C54D-B723-E625441D0ED7}" type="slidenum">
              <a:rPr lang="en-US" smtClean="0"/>
              <a:t>‹#›</a:t>
            </a:fld>
            <a:endParaRPr lang="en-US"/>
          </a:p>
        </p:txBody>
      </p:sp>
      <p:pic>
        <p:nvPicPr>
          <p:cNvPr id="14" name="Picture 13">
            <a:extLst>
              <a:ext uri="{FF2B5EF4-FFF2-40B4-BE49-F238E27FC236}">
                <a16:creationId xmlns:a16="http://schemas.microsoft.com/office/drawing/2014/main" id="{8A9CD8CE-0AD1-8096-E084-3635194AA94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244138"/>
          </a:xfrm>
          <a:prstGeom prst="rect">
            <a:avLst/>
          </a:prstGeom>
        </p:spPr>
      </p:pic>
    </p:spTree>
    <p:extLst>
      <p:ext uri="{BB962C8B-B14F-4D97-AF65-F5344CB8AC3E}">
        <p14:creationId xmlns:p14="http://schemas.microsoft.com/office/powerpoint/2010/main" val="172513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0E7C-48F5-504E-2689-081B17F697B1}"/>
              </a:ext>
            </a:extLst>
          </p:cNvPr>
          <p:cNvSpPr>
            <a:spLocks noGrp="1"/>
          </p:cNvSpPr>
          <p:nvPr>
            <p:ph type="title"/>
          </p:nvPr>
        </p:nvSpPr>
        <p:spPr>
          <a:xfrm>
            <a:off x="831851" y="1709744"/>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CC3DE-773B-37E0-200B-09E0D8C57BE3}"/>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832FDD-2830-AA9A-E00D-FA46BE158039}"/>
              </a:ext>
            </a:extLst>
          </p:cNvPr>
          <p:cNvSpPr>
            <a:spLocks noGrp="1"/>
          </p:cNvSpPr>
          <p:nvPr>
            <p:ph type="dt" sz="half" idx="10"/>
          </p:nvPr>
        </p:nvSpPr>
        <p:spPr/>
        <p:txBody>
          <a:bodyPr/>
          <a:lstStyle/>
          <a:p>
            <a:fld id="{E71331B4-8886-884C-97D5-3124897D6AD0}" type="datetimeFigureOut">
              <a:rPr lang="en-US" smtClean="0"/>
              <a:t>1/27/2026</a:t>
            </a:fld>
            <a:endParaRPr lang="en-US"/>
          </a:p>
        </p:txBody>
      </p:sp>
      <p:sp>
        <p:nvSpPr>
          <p:cNvPr id="5" name="Footer Placeholder 4">
            <a:extLst>
              <a:ext uri="{FF2B5EF4-FFF2-40B4-BE49-F238E27FC236}">
                <a16:creationId xmlns:a16="http://schemas.microsoft.com/office/drawing/2014/main" id="{03A04CA4-C938-69B6-38A7-BDD5CC713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58FED-6B76-EBDE-C475-F9EBCC0C669E}"/>
              </a:ext>
            </a:extLst>
          </p:cNvPr>
          <p:cNvSpPr>
            <a:spLocks noGrp="1"/>
          </p:cNvSpPr>
          <p:nvPr>
            <p:ph type="sldNum" sz="quarter" idx="12"/>
          </p:nvPr>
        </p:nvSpPr>
        <p:spPr/>
        <p:txBody>
          <a:bodyPr/>
          <a:lstStyle/>
          <a:p>
            <a:fld id="{24F2258D-CF54-2C4E-9726-8648A0B8DDCC}" type="slidenum">
              <a:rPr lang="en-US" smtClean="0"/>
              <a:t>‹#›</a:t>
            </a:fld>
            <a:endParaRPr lang="en-US"/>
          </a:p>
        </p:txBody>
      </p:sp>
    </p:spTree>
    <p:extLst>
      <p:ext uri="{BB962C8B-B14F-4D97-AF65-F5344CB8AC3E}">
        <p14:creationId xmlns:p14="http://schemas.microsoft.com/office/powerpoint/2010/main" val="24137448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3E27-A15C-CB69-DBA0-ADDA72FBB9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A0D403-5C1C-F692-0FBC-F621DEA552BE}"/>
              </a:ext>
            </a:extLst>
          </p:cNvPr>
          <p:cNvSpPr>
            <a:spLocks noGrp="1"/>
          </p:cNvSpPr>
          <p:nvPr>
            <p:ph type="dt" sz="half" idx="10"/>
          </p:nvPr>
        </p:nvSpPr>
        <p:spPr/>
        <p:txBody>
          <a:bodyPr/>
          <a:lstStyle/>
          <a:p>
            <a:fld id="{17C721DD-2989-4D83-A660-75A568575877}" type="datetime1">
              <a:rPr lang="en-US" smtClean="0"/>
              <a:t>1/27/2026</a:t>
            </a:fld>
            <a:endParaRPr lang="en-US"/>
          </a:p>
        </p:txBody>
      </p:sp>
      <p:sp>
        <p:nvSpPr>
          <p:cNvPr id="4" name="Footer Placeholder 3">
            <a:extLst>
              <a:ext uri="{FF2B5EF4-FFF2-40B4-BE49-F238E27FC236}">
                <a16:creationId xmlns:a16="http://schemas.microsoft.com/office/drawing/2014/main" id="{3FB5C799-F0DA-FC48-2BB9-F8B2F32368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73C83D-9AB7-7B9A-AB51-8682AC35E748}"/>
              </a:ext>
            </a:extLst>
          </p:cNvPr>
          <p:cNvSpPr>
            <a:spLocks noGrp="1"/>
          </p:cNvSpPr>
          <p:nvPr>
            <p:ph type="sldNum" sz="quarter" idx="12"/>
          </p:nvPr>
        </p:nvSpPr>
        <p:spPr/>
        <p:txBody>
          <a:bodyPr/>
          <a:lstStyle/>
          <a:p>
            <a:fld id="{24496B1A-CBF2-C54D-B723-E625441D0ED7}" type="slidenum">
              <a:rPr lang="en-US" smtClean="0"/>
              <a:t>‹#›</a:t>
            </a:fld>
            <a:endParaRPr lang="en-US"/>
          </a:p>
        </p:txBody>
      </p:sp>
      <p:pic>
        <p:nvPicPr>
          <p:cNvPr id="6" name="Picture 5">
            <a:extLst>
              <a:ext uri="{FF2B5EF4-FFF2-40B4-BE49-F238E27FC236}">
                <a16:creationId xmlns:a16="http://schemas.microsoft.com/office/drawing/2014/main" id="{DB01A595-54C9-07C4-FC8C-FD8A01EB953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1244138"/>
          </a:xfrm>
          <a:prstGeom prst="rect">
            <a:avLst/>
          </a:prstGeom>
        </p:spPr>
      </p:pic>
    </p:spTree>
    <p:extLst>
      <p:ext uri="{BB962C8B-B14F-4D97-AF65-F5344CB8AC3E}">
        <p14:creationId xmlns:p14="http://schemas.microsoft.com/office/powerpoint/2010/main" val="2796523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C09C-7CFF-D9E8-137C-2BA70A054520}"/>
              </a:ext>
            </a:extLst>
          </p:cNvPr>
          <p:cNvSpPr>
            <a:spLocks noGrp="1"/>
          </p:cNvSpPr>
          <p:nvPr>
            <p:ph type="title"/>
          </p:nvPr>
        </p:nvSpPr>
        <p:spPr>
          <a:xfrm>
            <a:off x="838200" y="3668908"/>
            <a:ext cx="10515600" cy="765290"/>
          </a:xfrm>
        </p:spPr>
        <p:txBody>
          <a:bodyPr>
            <a:normAutofit/>
          </a:bodyPr>
          <a:lstStyle>
            <a:lvl1pPr>
              <a:defRPr sz="4000"/>
            </a:lvl1pPr>
          </a:lstStyle>
          <a:p>
            <a:r>
              <a:rPr lang="en-US"/>
              <a:t>Click to edit Master title style</a:t>
            </a:r>
          </a:p>
        </p:txBody>
      </p:sp>
      <p:sp>
        <p:nvSpPr>
          <p:cNvPr id="3" name="Date Placeholder 2">
            <a:extLst>
              <a:ext uri="{FF2B5EF4-FFF2-40B4-BE49-F238E27FC236}">
                <a16:creationId xmlns:a16="http://schemas.microsoft.com/office/drawing/2014/main" id="{543E4102-CBD4-E1D5-4D73-8B356396C800}"/>
              </a:ext>
            </a:extLst>
          </p:cNvPr>
          <p:cNvSpPr>
            <a:spLocks noGrp="1"/>
          </p:cNvSpPr>
          <p:nvPr>
            <p:ph type="dt" sz="half" idx="10"/>
          </p:nvPr>
        </p:nvSpPr>
        <p:spPr/>
        <p:txBody>
          <a:bodyPr/>
          <a:lstStyle/>
          <a:p>
            <a:fld id="{E8FEC130-B306-4CD1-BDC4-DE23DB3615E7}" type="datetime1">
              <a:rPr lang="en-US" smtClean="0"/>
              <a:t>1/27/2026</a:t>
            </a:fld>
            <a:endParaRPr lang="en-US"/>
          </a:p>
        </p:txBody>
      </p:sp>
      <p:sp>
        <p:nvSpPr>
          <p:cNvPr id="4" name="Footer Placeholder 3">
            <a:extLst>
              <a:ext uri="{FF2B5EF4-FFF2-40B4-BE49-F238E27FC236}">
                <a16:creationId xmlns:a16="http://schemas.microsoft.com/office/drawing/2014/main" id="{77CA15FF-DC70-9B16-297D-2C4ABEFF51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7DE7C-183E-8AB0-5AC9-40A99C6AE698}"/>
              </a:ext>
            </a:extLst>
          </p:cNvPr>
          <p:cNvSpPr>
            <a:spLocks noGrp="1"/>
          </p:cNvSpPr>
          <p:nvPr>
            <p:ph type="sldNum" sz="quarter" idx="12"/>
          </p:nvPr>
        </p:nvSpPr>
        <p:spPr/>
        <p:txBody>
          <a:bodyPr/>
          <a:lstStyle/>
          <a:p>
            <a:fld id="{24496B1A-CBF2-C54D-B723-E625441D0ED7}" type="slidenum">
              <a:rPr lang="en-US" smtClean="0"/>
              <a:t>‹#›</a:t>
            </a:fld>
            <a:endParaRPr lang="en-US"/>
          </a:p>
        </p:txBody>
      </p:sp>
      <p:pic>
        <p:nvPicPr>
          <p:cNvPr id="11" name="Picture 10">
            <a:extLst>
              <a:ext uri="{FF2B5EF4-FFF2-40B4-BE49-F238E27FC236}">
                <a16:creationId xmlns:a16="http://schemas.microsoft.com/office/drawing/2014/main" id="{9C4D1C82-526C-E213-4D2C-2195366AEEE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2513215"/>
          </a:xfrm>
          <a:prstGeom prst="rect">
            <a:avLst/>
          </a:prstGeom>
        </p:spPr>
      </p:pic>
    </p:spTree>
    <p:extLst>
      <p:ext uri="{BB962C8B-B14F-4D97-AF65-F5344CB8AC3E}">
        <p14:creationId xmlns:p14="http://schemas.microsoft.com/office/powerpoint/2010/main" val="1936157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A364B3-E5E3-77B9-E623-3A958D25EEFC}"/>
              </a:ext>
            </a:extLst>
          </p:cNvPr>
          <p:cNvSpPr>
            <a:spLocks noGrp="1"/>
          </p:cNvSpPr>
          <p:nvPr>
            <p:ph idx="1"/>
          </p:nvPr>
        </p:nvSpPr>
        <p:spPr>
          <a:xfrm>
            <a:off x="838200" y="1522336"/>
            <a:ext cx="10515600" cy="4602590"/>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5939EAE-FBE0-B21C-5F2D-BDAC4C21A819}"/>
              </a:ext>
              <a:ext uri="{C183D7F6-B498-43B3-948B-1728B52AA6E4}">
                <adec:decorative xmlns:adec="http://schemas.microsoft.com/office/drawing/2017/decorative" val="1"/>
              </a:ext>
            </a:extLst>
          </p:cNvPr>
          <p:cNvPicPr/>
          <p:nvPr/>
        </p:nvPicPr>
        <p:blipFill>
          <a:blip r:embed="rId2"/>
          <a:stretch>
            <a:fillRect/>
          </a:stretch>
        </p:blipFill>
        <p:spPr>
          <a:xfrm>
            <a:off x="10275956" y="185903"/>
            <a:ext cx="1549118" cy="826811"/>
          </a:xfrm>
          <a:prstGeom prst="rect">
            <a:avLst/>
          </a:prstGeom>
        </p:spPr>
      </p:pic>
      <p:pic>
        <p:nvPicPr>
          <p:cNvPr id="7" name="Picture 6">
            <a:extLst>
              <a:ext uri="{FF2B5EF4-FFF2-40B4-BE49-F238E27FC236}">
                <a16:creationId xmlns:a16="http://schemas.microsoft.com/office/drawing/2014/main" id="{EF8761E3-2622-54FD-5A7E-97DCC0BEA4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1244138"/>
          </a:xfrm>
          <a:prstGeom prst="rect">
            <a:avLst/>
          </a:prstGeom>
          <a:solidFill>
            <a:srgbClr val="255ABB"/>
          </a:solidFill>
        </p:spPr>
      </p:pic>
      <p:sp>
        <p:nvSpPr>
          <p:cNvPr id="10" name="Rectangle 9">
            <a:extLst>
              <a:ext uri="{FF2B5EF4-FFF2-40B4-BE49-F238E27FC236}">
                <a16:creationId xmlns:a16="http://schemas.microsoft.com/office/drawing/2014/main" id="{42D7CEDB-B0BF-E1B1-45AE-01F87B2E633C}"/>
              </a:ext>
            </a:extLst>
          </p:cNvPr>
          <p:cNvSpPr/>
          <p:nvPr userDrawn="1"/>
        </p:nvSpPr>
        <p:spPr>
          <a:xfrm>
            <a:off x="2318994" y="136525"/>
            <a:ext cx="7805393" cy="1064071"/>
          </a:xfrm>
          <a:prstGeom prst="rect">
            <a:avLst/>
          </a:prstGeom>
          <a:solidFill>
            <a:srgbClr val="255A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a:ln>
                <a:noFill/>
              </a:ln>
              <a:solidFill>
                <a:schemeClr val="bg1"/>
              </a:solidFill>
              <a:latin typeface="Aptos" panose="020B0004020202020204" pitchFamily="34" charset="0"/>
            </a:endParaRPr>
          </a:p>
        </p:txBody>
      </p:sp>
    </p:spTree>
    <p:extLst>
      <p:ext uri="{BB962C8B-B14F-4D97-AF65-F5344CB8AC3E}">
        <p14:creationId xmlns:p14="http://schemas.microsoft.com/office/powerpoint/2010/main" val="2586421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1/27/2026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65708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474F63-3266-E37F-C987-C82E667C36D2}"/>
              </a:ext>
            </a:extLst>
          </p:cNvPr>
          <p:cNvSpPr>
            <a:spLocks noGrp="1"/>
          </p:cNvSpPr>
          <p:nvPr>
            <p:ph type="body" idx="1"/>
          </p:nvPr>
        </p:nvSpPr>
        <p:spPr>
          <a:xfrm>
            <a:off x="839788" y="1681163"/>
            <a:ext cx="5157787" cy="823912"/>
          </a:xfrm>
        </p:spPr>
        <p:txBody>
          <a:bodyPr anchor="b">
            <a:noAutofit/>
          </a:bodyPr>
          <a:lstStyle>
            <a:lvl1pPr marL="0" indent="0">
              <a:buNone/>
              <a:defRPr sz="2800" b="1">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D113D-9B21-0C95-59B6-519DF9D0A0E2}"/>
              </a:ext>
            </a:extLst>
          </p:cNvPr>
          <p:cNvSpPr>
            <a:spLocks noGrp="1"/>
          </p:cNvSpPr>
          <p:nvPr>
            <p:ph sz="half" idx="2"/>
          </p:nvPr>
        </p:nvSpPr>
        <p:spPr>
          <a:xfrm>
            <a:off x="839788" y="2505074"/>
            <a:ext cx="5157787" cy="4196807"/>
          </a:xfrm>
        </p:spPr>
        <p:txBody>
          <a:bodyPr>
            <a:normAutofit/>
          </a:bodyPr>
          <a:lstStyle>
            <a:lvl1pPr>
              <a:defRPr sz="2400">
                <a:latin typeface="Aptos" panose="020B0004020202020204" pitchFamily="34" charset="0"/>
              </a:defRPr>
            </a:lvl1pPr>
            <a:lvl2pPr>
              <a:defRPr sz="2000">
                <a:latin typeface="Aptos" panose="020B0004020202020204" pitchFamily="34" charset="0"/>
              </a:defRPr>
            </a:lvl2pPr>
            <a:lvl3pPr>
              <a:defRPr sz="18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A1717-77A6-8BB9-3C72-B61F5793E2C2}"/>
              </a:ext>
            </a:extLst>
          </p:cNvPr>
          <p:cNvSpPr>
            <a:spLocks noGrp="1"/>
          </p:cNvSpPr>
          <p:nvPr>
            <p:ph type="body" sz="quarter" idx="3"/>
          </p:nvPr>
        </p:nvSpPr>
        <p:spPr>
          <a:xfrm>
            <a:off x="6172200" y="1681163"/>
            <a:ext cx="5183188" cy="823912"/>
          </a:xfrm>
        </p:spPr>
        <p:txBody>
          <a:bodyPr anchor="b">
            <a:noAutofit/>
          </a:bodyPr>
          <a:lstStyle>
            <a:lvl1pPr marL="0" indent="0">
              <a:buNone/>
              <a:defRPr sz="2800" b="1">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Content Placeholder 6">
            <a:extLst>
              <a:ext uri="{FF2B5EF4-FFF2-40B4-BE49-F238E27FC236}">
                <a16:creationId xmlns:a16="http://schemas.microsoft.com/office/drawing/2014/main" id="{EEF17FD0-3012-3AD8-229B-6179407C064F}"/>
              </a:ext>
            </a:extLst>
          </p:cNvPr>
          <p:cNvPicPr>
            <a:picLocks noChangeAspect="1"/>
          </p:cNvPicPr>
          <p:nvPr/>
        </p:nvPicPr>
        <p:blipFill>
          <a:blip r:embed="rId2"/>
          <a:stretch>
            <a:fillRect/>
          </a:stretch>
        </p:blipFill>
        <p:spPr>
          <a:xfrm>
            <a:off x="0" y="0"/>
            <a:ext cx="12192000" cy="1422400"/>
          </a:xfrm>
          <a:prstGeom prst="rect">
            <a:avLst/>
          </a:prstGeom>
        </p:spPr>
      </p:pic>
      <p:sp>
        <p:nvSpPr>
          <p:cNvPr id="6" name="Content Placeholder 5">
            <a:extLst>
              <a:ext uri="{FF2B5EF4-FFF2-40B4-BE49-F238E27FC236}">
                <a16:creationId xmlns:a16="http://schemas.microsoft.com/office/drawing/2014/main" id="{53EC8A23-03DF-3CC8-20FC-449CA819457C}"/>
              </a:ext>
            </a:extLst>
          </p:cNvPr>
          <p:cNvSpPr>
            <a:spLocks noGrp="1"/>
          </p:cNvSpPr>
          <p:nvPr>
            <p:ph sz="quarter" idx="4"/>
          </p:nvPr>
        </p:nvSpPr>
        <p:spPr>
          <a:xfrm>
            <a:off x="6172200" y="2505074"/>
            <a:ext cx="5183188" cy="4196807"/>
          </a:xfrm>
        </p:spPr>
        <p:txBody>
          <a:bodyPr>
            <a:normAutofit/>
          </a:bodyPr>
          <a:lstStyle>
            <a:lvl1pPr>
              <a:defRPr sz="2400">
                <a:latin typeface="Aptos" panose="020B0004020202020204" pitchFamily="34" charset="0"/>
              </a:defRPr>
            </a:lvl1pPr>
            <a:lvl2pPr>
              <a:defRPr sz="2000">
                <a:latin typeface="Aptos" panose="020B0004020202020204" pitchFamily="34" charset="0"/>
              </a:defRPr>
            </a:lvl2pPr>
            <a:lvl3pPr>
              <a:defRPr sz="1800">
                <a:latin typeface="Aptos" panose="020B0004020202020204" pitchFamily="34" charset="0"/>
              </a:defRPr>
            </a:lvl3pPr>
            <a:lvl4pPr>
              <a:defRPr sz="1600">
                <a:latin typeface="Aptos" panose="020B0004020202020204" pitchFamily="34" charset="0"/>
              </a:defRPr>
            </a:lvl4pPr>
            <a:lvl5pPr>
              <a:defRPr sz="1600">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D9F3F10-9781-37B7-AFFB-9AE0645F1480}"/>
              </a:ext>
            </a:extLst>
          </p:cNvPr>
          <p:cNvSpPr>
            <a:spLocks noGrp="1"/>
          </p:cNvSpPr>
          <p:nvPr>
            <p:ph type="title"/>
          </p:nvPr>
        </p:nvSpPr>
        <p:spPr>
          <a:xfrm>
            <a:off x="2491991" y="365125"/>
            <a:ext cx="7355394" cy="823097"/>
          </a:xfrm>
        </p:spPr>
        <p:txBody>
          <a:bodyPr>
            <a:normAutofit/>
          </a:bodyPr>
          <a:lstStyle>
            <a:lvl1pPr algn="ctr">
              <a:defRPr sz="3200" b="1">
                <a:solidFill>
                  <a:srgbClr val="FFC000"/>
                </a:solidFill>
                <a:latin typeface="Aptos" panose="020B00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EDFFB941-7B41-A1FD-BAF3-794124D9C63C}"/>
              </a:ext>
            </a:extLst>
          </p:cNvPr>
          <p:cNvSpPr>
            <a:spLocks noGrp="1"/>
          </p:cNvSpPr>
          <p:nvPr>
            <p:ph type="sldNum" sz="quarter" idx="10"/>
          </p:nvPr>
        </p:nvSpPr>
        <p:spPr>
          <a:xfrm>
            <a:off x="11651751" y="6326691"/>
            <a:ext cx="540249" cy="348815"/>
          </a:xfrm>
          <a:prstGeom prst="rect">
            <a:avLst/>
          </a:prstGeom>
        </p:spPr>
        <p:txBody>
          <a:bodyPr/>
          <a:lstStyle>
            <a:lvl1pPr algn="r">
              <a:defRPr sz="1400" b="1"/>
            </a:lvl1pPr>
          </a:lstStyle>
          <a:p>
            <a:fld id="{330EA680-D336-4FF7-8B7A-9848BB0A1C32}" type="slidenum">
              <a:rPr lang="en-US" smtClean="0"/>
              <a:t>‹#›</a:t>
            </a:fld>
            <a:endParaRPr lang="en-US"/>
          </a:p>
        </p:txBody>
      </p:sp>
    </p:spTree>
    <p:extLst>
      <p:ext uri="{BB962C8B-B14F-4D97-AF65-F5344CB8AC3E}">
        <p14:creationId xmlns:p14="http://schemas.microsoft.com/office/powerpoint/2010/main" val="224394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04C2-655D-4BF7-AF7D-C8EE385F1CA2}"/>
              </a:ext>
            </a:extLst>
          </p:cNvPr>
          <p:cNvSpPr>
            <a:spLocks noGrp="1"/>
          </p:cNvSpPr>
          <p:nvPr>
            <p:ph type="title"/>
          </p:nvPr>
        </p:nvSpPr>
        <p:spPr>
          <a:xfrm>
            <a:off x="838200" y="0"/>
            <a:ext cx="10515600" cy="1371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85E21C-C209-640D-00A5-318AA7C5D3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C69373-31BB-6F22-D3E1-9BC00AD3E1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3C66EB-AB47-DEF0-FEAC-190B3404B449}"/>
              </a:ext>
            </a:extLst>
          </p:cNvPr>
          <p:cNvSpPr>
            <a:spLocks noGrp="1"/>
          </p:cNvSpPr>
          <p:nvPr>
            <p:ph type="dt" sz="half" idx="10"/>
          </p:nvPr>
        </p:nvSpPr>
        <p:spPr/>
        <p:txBody>
          <a:bodyPr/>
          <a:lstStyle/>
          <a:p>
            <a:fld id="{E71331B4-8886-884C-97D5-3124897D6AD0}" type="datetimeFigureOut">
              <a:rPr lang="en-US" smtClean="0"/>
              <a:t>1/27/2026</a:t>
            </a:fld>
            <a:endParaRPr lang="en-US"/>
          </a:p>
        </p:txBody>
      </p:sp>
      <p:sp>
        <p:nvSpPr>
          <p:cNvPr id="6" name="Footer Placeholder 5">
            <a:extLst>
              <a:ext uri="{FF2B5EF4-FFF2-40B4-BE49-F238E27FC236}">
                <a16:creationId xmlns:a16="http://schemas.microsoft.com/office/drawing/2014/main" id="{60852453-5EE3-0920-3786-103FD26A5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974A4-8DF6-EE98-3FA9-C3054BB456F0}"/>
              </a:ext>
            </a:extLst>
          </p:cNvPr>
          <p:cNvSpPr>
            <a:spLocks noGrp="1"/>
          </p:cNvSpPr>
          <p:nvPr>
            <p:ph type="sldNum" sz="quarter" idx="12"/>
          </p:nvPr>
        </p:nvSpPr>
        <p:spPr/>
        <p:txBody>
          <a:bodyPr/>
          <a:lstStyle/>
          <a:p>
            <a:fld id="{24F2258D-CF54-2C4E-9726-8648A0B8DDCC}" type="slidenum">
              <a:rPr lang="en-US" smtClean="0"/>
              <a:t>‹#›</a:t>
            </a:fld>
            <a:endParaRPr lang="en-US"/>
          </a:p>
        </p:txBody>
      </p:sp>
    </p:spTree>
    <p:extLst>
      <p:ext uri="{BB962C8B-B14F-4D97-AF65-F5344CB8AC3E}">
        <p14:creationId xmlns:p14="http://schemas.microsoft.com/office/powerpoint/2010/main" val="325409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D4639-7512-4ABD-D7C5-128FB5E8AEAC}"/>
              </a:ext>
            </a:extLst>
          </p:cNvPr>
          <p:cNvSpPr>
            <a:spLocks noGrp="1"/>
          </p:cNvSpPr>
          <p:nvPr>
            <p:ph type="title"/>
          </p:nvPr>
        </p:nvSpPr>
        <p:spPr>
          <a:xfrm>
            <a:off x="839788" y="365129"/>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1E6608-5A4A-1E35-38F9-F0F0AB6C5A7D}"/>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F2248-19E2-8051-467B-5B084CFA44C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C9A79C-EC95-5293-653C-3A7D17E24A8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3ED625-A640-AE57-E525-EAEFB5AEDDF6}"/>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8C9CCD-2685-D91D-6E76-E762FEC5D838}"/>
              </a:ext>
            </a:extLst>
          </p:cNvPr>
          <p:cNvSpPr>
            <a:spLocks noGrp="1"/>
          </p:cNvSpPr>
          <p:nvPr>
            <p:ph type="dt" sz="half" idx="10"/>
          </p:nvPr>
        </p:nvSpPr>
        <p:spPr/>
        <p:txBody>
          <a:bodyPr/>
          <a:lstStyle/>
          <a:p>
            <a:fld id="{E71331B4-8886-884C-97D5-3124897D6AD0}" type="datetimeFigureOut">
              <a:rPr lang="en-US" smtClean="0"/>
              <a:t>1/27/2026</a:t>
            </a:fld>
            <a:endParaRPr lang="en-US"/>
          </a:p>
        </p:txBody>
      </p:sp>
      <p:sp>
        <p:nvSpPr>
          <p:cNvPr id="8" name="Footer Placeholder 7">
            <a:extLst>
              <a:ext uri="{FF2B5EF4-FFF2-40B4-BE49-F238E27FC236}">
                <a16:creationId xmlns:a16="http://schemas.microsoft.com/office/drawing/2014/main" id="{29D977F5-D306-6DEE-8AFA-C7E08CDF86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D4B341-EC51-6C2C-0512-A705ED96B81A}"/>
              </a:ext>
            </a:extLst>
          </p:cNvPr>
          <p:cNvSpPr>
            <a:spLocks noGrp="1"/>
          </p:cNvSpPr>
          <p:nvPr>
            <p:ph type="sldNum" sz="quarter" idx="12"/>
          </p:nvPr>
        </p:nvSpPr>
        <p:spPr/>
        <p:txBody>
          <a:bodyPr/>
          <a:lstStyle/>
          <a:p>
            <a:fld id="{24F2258D-CF54-2C4E-9726-8648A0B8DDCC}" type="slidenum">
              <a:rPr lang="en-US" smtClean="0"/>
              <a:t>‹#›</a:t>
            </a:fld>
            <a:endParaRPr lang="en-US"/>
          </a:p>
        </p:txBody>
      </p:sp>
    </p:spTree>
    <p:extLst>
      <p:ext uri="{BB962C8B-B14F-4D97-AF65-F5344CB8AC3E}">
        <p14:creationId xmlns:p14="http://schemas.microsoft.com/office/powerpoint/2010/main" val="2572409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E3E27-A15C-CB69-DBA0-ADDA72FBB950}"/>
              </a:ext>
            </a:extLst>
          </p:cNvPr>
          <p:cNvSpPr>
            <a:spLocks noGrp="1"/>
          </p:cNvSpPr>
          <p:nvPr>
            <p:ph type="title"/>
          </p:nvPr>
        </p:nvSpPr>
        <p:spPr>
          <a:xfrm>
            <a:off x="838200" y="0"/>
            <a:ext cx="10515600" cy="13716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A0D403-5C1C-F692-0FBC-F621DEA552BE}"/>
              </a:ext>
            </a:extLst>
          </p:cNvPr>
          <p:cNvSpPr>
            <a:spLocks noGrp="1"/>
          </p:cNvSpPr>
          <p:nvPr>
            <p:ph type="dt" sz="half" idx="10"/>
          </p:nvPr>
        </p:nvSpPr>
        <p:spPr/>
        <p:txBody>
          <a:bodyPr/>
          <a:lstStyle/>
          <a:p>
            <a:fld id="{E71331B4-8886-884C-97D5-3124897D6AD0}" type="datetimeFigureOut">
              <a:rPr lang="en-US" smtClean="0"/>
              <a:t>1/27/2026</a:t>
            </a:fld>
            <a:endParaRPr lang="en-US"/>
          </a:p>
        </p:txBody>
      </p:sp>
      <p:sp>
        <p:nvSpPr>
          <p:cNvPr id="4" name="Footer Placeholder 3">
            <a:extLst>
              <a:ext uri="{FF2B5EF4-FFF2-40B4-BE49-F238E27FC236}">
                <a16:creationId xmlns:a16="http://schemas.microsoft.com/office/drawing/2014/main" id="{3FB5C799-F0DA-FC48-2BB9-F8B2F32368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73C83D-9AB7-7B9A-AB51-8682AC35E748}"/>
              </a:ext>
            </a:extLst>
          </p:cNvPr>
          <p:cNvSpPr>
            <a:spLocks noGrp="1"/>
          </p:cNvSpPr>
          <p:nvPr>
            <p:ph type="sldNum" sz="quarter" idx="12"/>
          </p:nvPr>
        </p:nvSpPr>
        <p:spPr/>
        <p:txBody>
          <a:bodyPr/>
          <a:lstStyle/>
          <a:p>
            <a:fld id="{24F2258D-CF54-2C4E-9726-8648A0B8DDCC}" type="slidenum">
              <a:rPr lang="en-US" smtClean="0"/>
              <a:t>‹#›</a:t>
            </a:fld>
            <a:endParaRPr lang="en-US"/>
          </a:p>
        </p:txBody>
      </p:sp>
    </p:spTree>
    <p:extLst>
      <p:ext uri="{BB962C8B-B14F-4D97-AF65-F5344CB8AC3E}">
        <p14:creationId xmlns:p14="http://schemas.microsoft.com/office/powerpoint/2010/main" val="1402947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rgbClr val="255ABB"/>
        </a:solidFill>
        <a:effectLst/>
      </p:bgPr>
    </p:bg>
    <p:spTree>
      <p:nvGrpSpPr>
        <p:cNvPr id="1" name=""/>
        <p:cNvGrpSpPr/>
        <p:nvPr/>
      </p:nvGrpSpPr>
      <p:grpSpPr>
        <a:xfrm>
          <a:off x="0" y="0"/>
          <a:ext cx="0" cy="0"/>
          <a:chOff x="0" y="0"/>
          <a:chExt cx="0" cy="0"/>
        </a:xfrm>
      </p:grpSpPr>
      <p:pic>
        <p:nvPicPr>
          <p:cNvPr id="5" name="Picture 4" descr="Illustration the 2025-26 school year theme, “Unlocking Lifelong Potential.” Illustration shows a box with a large keyhole and an open lid, with education icons such as pencils, books, art supplies, beakers and test tubes, music notes, and a globe flying out of the box in a beam of light ">
            <a:extLst>
              <a:ext uri="{FF2B5EF4-FFF2-40B4-BE49-F238E27FC236}">
                <a16:creationId xmlns:a16="http://schemas.microsoft.com/office/drawing/2014/main" id="{7274442F-2BDF-3D79-B5EE-F1471E3FF952}"/>
              </a:ext>
            </a:extLst>
          </p:cNvPr>
          <p:cNvPicPr/>
          <p:nvPr userDrawn="1"/>
        </p:nvPicPr>
        <p:blipFill>
          <a:blip r:embed="rId2"/>
          <a:srcRect l="12204" t="9402" r="42773" b="12179"/>
          <a:stretch/>
        </p:blipFill>
        <p:spPr>
          <a:xfrm>
            <a:off x="0" y="67456"/>
            <a:ext cx="3387777" cy="2803160"/>
          </a:xfrm>
          <a:prstGeom prst="rect">
            <a:avLst/>
          </a:prstGeom>
          <a:solidFill>
            <a:srgbClr val="255ABB"/>
          </a:solidFill>
        </p:spPr>
      </p:pic>
      <p:sp>
        <p:nvSpPr>
          <p:cNvPr id="6" name="Title 5">
            <a:extLst>
              <a:ext uri="{FF2B5EF4-FFF2-40B4-BE49-F238E27FC236}">
                <a16:creationId xmlns:a16="http://schemas.microsoft.com/office/drawing/2014/main" id="{CDCB3A25-7FF5-6C71-1799-8CC96590942D}"/>
              </a:ext>
            </a:extLst>
          </p:cNvPr>
          <p:cNvSpPr>
            <a:spLocks noGrp="1"/>
          </p:cNvSpPr>
          <p:nvPr>
            <p:ph type="title"/>
          </p:nvPr>
        </p:nvSpPr>
        <p:spPr>
          <a:xfrm>
            <a:off x="1033182" y="3429000"/>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975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Illustration the 2025-26 school year theme, “Unlocking Lifelong Potential.” Illustration shows a box with a large keyhole and an open lid, with education icons such as pencils, books, art supplies, beakers and test tubes, music notes, and a globe flying out of the box in a beam of light ">
            <a:extLst>
              <a:ext uri="{FF2B5EF4-FFF2-40B4-BE49-F238E27FC236}">
                <a16:creationId xmlns:a16="http://schemas.microsoft.com/office/drawing/2014/main" id="{39C1E702-A405-ADBF-567A-55B3EA03C510}"/>
              </a:ext>
            </a:extLst>
          </p:cNvPr>
          <p:cNvPicPr/>
          <p:nvPr/>
        </p:nvPicPr>
        <p:blipFill>
          <a:blip r:embed="rId2"/>
          <a:srcRect/>
          <a:stretch/>
        </p:blipFill>
        <p:spPr>
          <a:xfrm>
            <a:off x="-1" y="1503869"/>
            <a:ext cx="12192000" cy="4356100"/>
          </a:xfrm>
          <a:prstGeom prst="rect">
            <a:avLst/>
          </a:prstGeom>
        </p:spPr>
      </p:pic>
      <p:sp>
        <p:nvSpPr>
          <p:cNvPr id="8" name="TextBox 7">
            <a:extLst>
              <a:ext uri="{FF2B5EF4-FFF2-40B4-BE49-F238E27FC236}">
                <a16:creationId xmlns:a16="http://schemas.microsoft.com/office/drawing/2014/main" id="{B3FE8004-13CD-5FE3-6CC1-E5088A9D92C7}"/>
              </a:ext>
            </a:extLst>
          </p:cNvPr>
          <p:cNvSpPr txBox="1"/>
          <p:nvPr/>
        </p:nvSpPr>
        <p:spPr>
          <a:xfrm>
            <a:off x="3096483" y="6203203"/>
            <a:ext cx="4910203" cy="369332"/>
          </a:xfrm>
          <a:prstGeom prst="rect">
            <a:avLst/>
          </a:prstGeom>
          <a:noFill/>
        </p:spPr>
        <p:txBody>
          <a:bodyPr wrap="square" rtlCol="0">
            <a:spAutoFit/>
          </a:bodyPr>
          <a:lstStyle/>
          <a:p>
            <a:pPr algn="ctr"/>
            <a:r>
              <a:rPr lang="en-US" b="1">
                <a:solidFill>
                  <a:srgbClr val="255ABB"/>
                </a:solidFill>
                <a:latin typeface="Aptos SemiBold" panose="020B0004020202020204" pitchFamily="34" charset="0"/>
              </a:rPr>
              <a:t>Connecticut State Department of Education – </a:t>
            </a:r>
          </a:p>
        </p:txBody>
      </p:sp>
      <p:sp>
        <p:nvSpPr>
          <p:cNvPr id="10" name="Text Placeholder 9">
            <a:extLst>
              <a:ext uri="{FF2B5EF4-FFF2-40B4-BE49-F238E27FC236}">
                <a16:creationId xmlns:a16="http://schemas.microsoft.com/office/drawing/2014/main" id="{5B8DF637-1F33-5264-3AE0-0E86A4174D56}"/>
              </a:ext>
            </a:extLst>
          </p:cNvPr>
          <p:cNvSpPr>
            <a:spLocks noGrp="1"/>
          </p:cNvSpPr>
          <p:nvPr>
            <p:ph type="body" sz="quarter" idx="10" hasCustomPrompt="1"/>
          </p:nvPr>
        </p:nvSpPr>
        <p:spPr>
          <a:xfrm>
            <a:off x="7816279" y="6223675"/>
            <a:ext cx="3620543" cy="365760"/>
          </a:xfrm>
        </p:spPr>
        <p:txBody>
          <a:bodyPr>
            <a:noAutofit/>
          </a:bodyPr>
          <a:lstStyle>
            <a:lvl1pPr marL="0" indent="0">
              <a:buNone/>
              <a:defRPr sz="1800">
                <a:solidFill>
                  <a:srgbClr val="255ABB"/>
                </a:solidFill>
                <a:latin typeface="Aptos SemiBold" panose="020B0004020202020204" pitchFamily="34" charset="0"/>
              </a:defRPr>
            </a:lvl1pPr>
            <a:lvl2pPr>
              <a:defRPr sz="1800">
                <a:solidFill>
                  <a:srgbClr val="255ABB"/>
                </a:solidFill>
                <a:latin typeface="Aptos SemiBold" panose="020B0004020202020204" pitchFamily="34" charset="0"/>
              </a:defRPr>
            </a:lvl2pPr>
            <a:lvl3pPr>
              <a:defRPr sz="1800">
                <a:solidFill>
                  <a:srgbClr val="255ABB"/>
                </a:solidFill>
                <a:latin typeface="Aptos SemiBold" panose="020B0004020202020204" pitchFamily="34" charset="0"/>
              </a:defRPr>
            </a:lvl3pPr>
            <a:lvl4pPr>
              <a:defRPr sz="1800">
                <a:solidFill>
                  <a:srgbClr val="255ABB"/>
                </a:solidFill>
                <a:latin typeface="Aptos SemiBold" panose="020B0004020202020204" pitchFamily="34" charset="0"/>
              </a:defRPr>
            </a:lvl4pPr>
            <a:lvl5pPr>
              <a:defRPr sz="1800">
                <a:solidFill>
                  <a:srgbClr val="255ABB"/>
                </a:solidFill>
                <a:latin typeface="Aptos SemiBold" panose="020B0004020202020204" pitchFamily="34" charset="0"/>
              </a:defRPr>
            </a:lvl5pPr>
          </a:lstStyle>
          <a:p>
            <a:pPr lvl="0"/>
            <a:r>
              <a:rPr lang="en-US"/>
              <a:t>Add Date</a:t>
            </a:r>
          </a:p>
        </p:txBody>
      </p:sp>
    </p:spTree>
    <p:extLst>
      <p:ext uri="{BB962C8B-B14F-4D97-AF65-F5344CB8AC3E}">
        <p14:creationId xmlns:p14="http://schemas.microsoft.com/office/powerpoint/2010/main" val="189779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255ABB"/>
        </a:solidFill>
        <a:effectLst/>
      </p:bgPr>
    </p:bg>
    <p:spTree>
      <p:nvGrpSpPr>
        <p:cNvPr id="1" name=""/>
        <p:cNvGrpSpPr/>
        <p:nvPr/>
      </p:nvGrpSpPr>
      <p:grpSpPr>
        <a:xfrm>
          <a:off x="0" y="0"/>
          <a:ext cx="0" cy="0"/>
          <a:chOff x="0" y="0"/>
          <a:chExt cx="0" cy="0"/>
        </a:xfrm>
      </p:grpSpPr>
      <p:pic>
        <p:nvPicPr>
          <p:cNvPr id="7" name="Picture 6" descr="Illustration the 2025-26 school year theme, “Unlocking Lifelong Potential.” Illustration shows a box with a large keyhole and an open lid, with education icons such as pencils, books, art supplies, beakers and test tubes, music notes, and a globe flying out of the box in a beam of light ">
            <a:extLst>
              <a:ext uri="{FF2B5EF4-FFF2-40B4-BE49-F238E27FC236}">
                <a16:creationId xmlns:a16="http://schemas.microsoft.com/office/drawing/2014/main" id="{39C1E702-A405-ADBF-567A-55B3EA03C510}"/>
              </a:ext>
            </a:extLst>
          </p:cNvPr>
          <p:cNvPicPr/>
          <p:nvPr/>
        </p:nvPicPr>
        <p:blipFill>
          <a:blip r:embed="rId2"/>
          <a:srcRect l="12204" t="9402" r="42773" b="12179"/>
          <a:stretch/>
        </p:blipFill>
        <p:spPr>
          <a:xfrm>
            <a:off x="0" y="67456"/>
            <a:ext cx="3387777" cy="2803160"/>
          </a:xfrm>
          <a:prstGeom prst="rect">
            <a:avLst/>
          </a:prstGeom>
        </p:spPr>
      </p:pic>
    </p:spTree>
    <p:extLst>
      <p:ext uri="{BB962C8B-B14F-4D97-AF65-F5344CB8AC3E}">
        <p14:creationId xmlns:p14="http://schemas.microsoft.com/office/powerpoint/2010/main" val="389566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AE9C6B-3ECB-7D87-D7BB-B8421B91F4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0DB0C-2794-7186-8315-25337AEA97E4}"/>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331B4-8886-884C-97D5-3124897D6AD0}" type="datetimeFigureOut">
              <a:rPr lang="en-US" smtClean="0"/>
              <a:t>1/27/2026</a:t>
            </a:fld>
            <a:endParaRPr lang="en-US"/>
          </a:p>
        </p:txBody>
      </p:sp>
      <p:sp>
        <p:nvSpPr>
          <p:cNvPr id="5" name="Footer Placeholder 4">
            <a:extLst>
              <a:ext uri="{FF2B5EF4-FFF2-40B4-BE49-F238E27FC236}">
                <a16:creationId xmlns:a16="http://schemas.microsoft.com/office/drawing/2014/main" id="{41E21D1F-6983-EE35-D2D9-6EF3C2168A05}"/>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5F8782-0652-701A-4265-4D32F74B5A65}"/>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258D-CF54-2C4E-9726-8648A0B8DDCC}" type="slidenum">
              <a:rPr lang="en-US" smtClean="0"/>
              <a:t>‹#›</a:t>
            </a:fld>
            <a:endParaRPr lang="en-US"/>
          </a:p>
        </p:txBody>
      </p:sp>
      <p:pic>
        <p:nvPicPr>
          <p:cNvPr id="10" name="Picture 9">
            <a:extLst>
              <a:ext uri="{FF2B5EF4-FFF2-40B4-BE49-F238E27FC236}">
                <a16:creationId xmlns:a16="http://schemas.microsoft.com/office/drawing/2014/main" id="{E163A896-FDC1-415B-8693-1C89A520B878}"/>
              </a:ext>
            </a:extLst>
          </p:cNvPr>
          <p:cNvPicPr>
            <a:picLocks noChangeAspect="1"/>
          </p:cNvPicPr>
          <p:nvPr/>
        </p:nvPicPr>
        <p:blipFill>
          <a:blip r:embed="rId18"/>
          <a:srcRect/>
          <a:stretch/>
        </p:blipFill>
        <p:spPr>
          <a:xfrm>
            <a:off x="10294269" y="185736"/>
            <a:ext cx="1324479" cy="1112158"/>
          </a:xfrm>
          <a:prstGeom prst="rect">
            <a:avLst/>
          </a:prstGeom>
        </p:spPr>
      </p:pic>
    </p:spTree>
    <p:extLst>
      <p:ext uri="{BB962C8B-B14F-4D97-AF65-F5344CB8AC3E}">
        <p14:creationId xmlns:p14="http://schemas.microsoft.com/office/powerpoint/2010/main" val="392813099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700" r:id="rId7"/>
    <p:sldLayoutId id="2147483778" r:id="rId8"/>
    <p:sldLayoutId id="2147483795" r:id="rId9"/>
    <p:sldLayoutId id="2147483792" r:id="rId10"/>
    <p:sldLayoutId id="2147483782" r:id="rId11"/>
    <p:sldLayoutId id="2147483794" r:id="rId12"/>
    <p:sldLayoutId id="2147483796" r:id="rId13"/>
    <p:sldLayoutId id="2147483793" r:id="rId14"/>
    <p:sldLayoutId id="2147483797" r:id="rId15"/>
    <p:sldLayoutId id="2147483798" r:id="rId16"/>
  </p:sldLayoutIdLst>
  <p:txStyles>
    <p:titleStyle>
      <a:lvl1pPr algn="ctr" defTabSz="914354"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89256-CD50-E29F-15C5-CF292BDB4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68EB76-5DDC-F773-7559-8DCAC24786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22741-7660-63BF-B6E9-B80524A21F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F91CB5-3773-431A-B8D2-6FF4DDB5B76F}" type="datetimeFigureOut">
              <a:rPr lang="en-US" smtClean="0"/>
              <a:t>1/27/2026</a:t>
            </a:fld>
            <a:endParaRPr lang="en-US"/>
          </a:p>
        </p:txBody>
      </p:sp>
      <p:sp>
        <p:nvSpPr>
          <p:cNvPr id="5" name="Footer Placeholder 4">
            <a:extLst>
              <a:ext uri="{FF2B5EF4-FFF2-40B4-BE49-F238E27FC236}">
                <a16:creationId xmlns:a16="http://schemas.microsoft.com/office/drawing/2014/main" id="{62D8B9CE-07D3-2EEA-7E18-8AA198A40A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FCD2CFE-DB79-292E-C51D-1A4DFE00C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B6C00E-E5EC-4502-8F45-50B59F863F0F}" type="slidenum">
              <a:rPr lang="en-US" smtClean="0"/>
              <a:t>‹#›</a:t>
            </a:fld>
            <a:endParaRPr lang="en-US"/>
          </a:p>
        </p:txBody>
      </p:sp>
    </p:spTree>
    <p:extLst>
      <p:ext uri="{BB962C8B-B14F-4D97-AF65-F5344CB8AC3E}">
        <p14:creationId xmlns:p14="http://schemas.microsoft.com/office/powerpoint/2010/main" val="3484576798"/>
      </p:ext>
    </p:extLst>
  </p:cSld>
  <p:clrMap bg1="lt1" tx1="dk1" bg2="lt2" tx2="dk2" accent1="accent1" accent2="accent2" accent3="accent3" accent4="accent4" accent5="accent5" accent6="accent6" hlink="hlink" folHlink="folHlink"/>
  <p:sldLayoutIdLst>
    <p:sldLayoutId id="2147483781"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F5DAC-79C9-CA60-DF8D-CD6DA67055F0}"/>
              </a:ext>
            </a:extLst>
          </p:cNvPr>
          <p:cNvSpPr>
            <a:spLocks noGrp="1"/>
          </p:cNvSpPr>
          <p:nvPr>
            <p:ph type="title"/>
          </p:nvPr>
        </p:nvSpPr>
        <p:spPr>
          <a:xfrm>
            <a:off x="838200" y="1529675"/>
            <a:ext cx="10515600" cy="7652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E9C6B-3ECB-7D87-D7BB-B8421B91F477}"/>
              </a:ext>
            </a:extLst>
          </p:cNvPr>
          <p:cNvSpPr>
            <a:spLocks noGrp="1"/>
          </p:cNvSpPr>
          <p:nvPr>
            <p:ph type="body" idx="1"/>
          </p:nvPr>
        </p:nvSpPr>
        <p:spPr>
          <a:xfrm>
            <a:off x="838200" y="2431862"/>
            <a:ext cx="10515600" cy="37986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0DB0C-2794-7186-8315-25337AEA97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76D27-128B-445B-958D-C9CB4CAB27F7}" type="datetime1">
              <a:rPr lang="en-US" smtClean="0"/>
              <a:t>1/27/2026</a:t>
            </a:fld>
            <a:endParaRPr lang="en-US"/>
          </a:p>
        </p:txBody>
      </p:sp>
      <p:sp>
        <p:nvSpPr>
          <p:cNvPr id="5" name="Footer Placeholder 4">
            <a:extLst>
              <a:ext uri="{FF2B5EF4-FFF2-40B4-BE49-F238E27FC236}">
                <a16:creationId xmlns:a16="http://schemas.microsoft.com/office/drawing/2014/main" id="{41E21D1F-6983-EE35-D2D9-6EF3C2168A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5F8782-0652-701A-4265-4D32F74B5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496B1A-CBF2-C54D-B723-E625441D0ED7}" type="slidenum">
              <a:rPr lang="en-US" smtClean="0"/>
              <a:t>‹#›</a:t>
            </a:fld>
            <a:endParaRPr lang="en-US"/>
          </a:p>
        </p:txBody>
      </p:sp>
    </p:spTree>
    <p:extLst>
      <p:ext uri="{BB962C8B-B14F-4D97-AF65-F5344CB8AC3E}">
        <p14:creationId xmlns:p14="http://schemas.microsoft.com/office/powerpoint/2010/main" val="155559675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Lst>
  <p:hf hdr="0" ftr="0" dt="0"/>
  <p:txStyles>
    <p:titleStyle>
      <a:lvl1pPr algn="ctr" defTabSz="914400" rtl="0" eaLnBrk="1" latinLnBrk="0" hangingPunct="1">
        <a:lnSpc>
          <a:spcPct val="90000"/>
        </a:lnSpc>
        <a:spcBef>
          <a:spcPct val="0"/>
        </a:spcBef>
        <a:buNone/>
        <a:defRPr sz="3200" b="1" kern="1200">
          <a:solidFill>
            <a:srgbClr val="255ABB"/>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https://nic.trumba.com/"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mailto:michelle.rosado@ct.gov" TargetMode="External"/><Relationship Id="rId5" Type="http://schemas.openxmlformats.org/officeDocument/2006/relationships/hyperlink" Target="https://portal.ct.gov/sde/student-assessment/sat/connecticut-sat-school-day/related-resources" TargetMode="External"/><Relationship Id="rId4" Type="http://schemas.openxmlformats.org/officeDocument/2006/relationships/hyperlink" Target="https://events.gcc.teams.microsoft.com/event/f0d2b7a4-0c05-4225-9e2e-f66b3b7adc24@118b7cfa-a3dd-48b9-b026-31ff69bb738b"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ct.portal.cambiumast.com/resource-item/en/annotated-connecticut-alternate-assessment-eligibility-form" TargetMode="External"/><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8" Type="http://schemas.openxmlformats.org/officeDocument/2006/relationships/hyperlink" Target="https://training.elpa21.org/index-login" TargetMode="External"/><Relationship Id="rId3" Type="http://schemas.openxmlformats.org/officeDocument/2006/relationships/hyperlink" Target="https://ct.portal.cambiumast.com/resource-item/en/ctaa-test-administration-manual-tam" TargetMode="External"/><Relationship Id="rId7" Type="http://schemas.openxmlformats.org/officeDocument/2006/relationships/hyperlink" Target="https://ct.portal.cambiumast.com/resource-item/en/caaelp-test-administration-training" TargetMode="External"/><Relationship Id="rId2" Type="http://schemas.openxmlformats.org/officeDocument/2006/relationships/notesSlide" Target="../notesSlides/notesSlide96.xml"/><Relationship Id="rId1" Type="http://schemas.openxmlformats.org/officeDocument/2006/relationships/slideLayout" Target="../slideLayouts/slideLayout13.xml"/><Relationship Id="rId6" Type="http://schemas.openxmlformats.org/officeDocument/2006/relationships/hyperlink" Target="https://ct.portal.cambiumast.com/resource-item/en/connecticut-alternate-assessment-system-training-course" TargetMode="External"/><Relationship Id="rId5" Type="http://schemas.openxmlformats.org/officeDocument/2006/relationships/hyperlink" Target="https://ct.portal.cambiumast.com/resource-item/en/connecticut-alternate-assessment-of-english-language-proficiency-caaelp-test" TargetMode="External"/><Relationship Id="rId4" Type="http://schemas.openxmlformats.org/officeDocument/2006/relationships/hyperlink" Target="https://ct.portal.cambiumast.com/resources/alternate-assessment-system/ctas-required-materials"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ct.portal.cambiumast.com/resource-item/en/ctaa-test-administration-manual-tam" TargetMode="External"/><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04.xml.rels><?xml version="1.0" encoding="UTF-8" standalone="yes"?>
<Relationships xmlns="http://schemas.openxmlformats.org/package/2006/relationships"><Relationship Id="rId3" Type="http://schemas.openxmlformats.org/officeDocument/2006/relationships/hyperlink" Target="https://ct.portal.cambiumast.com/resource-item/en/connecticut-alternate-assessment-system-early-stopping-rule-and-student-response-check" TargetMode="External"/><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8" Type="http://schemas.openxmlformats.org/officeDocument/2006/relationships/hyperlink" Target="https://ct.portal.cambiumast.com/resource-item/en/connecticut-alternate-science-ctas-assessment-test-administration-manual" TargetMode="External"/><Relationship Id="rId3" Type="http://schemas.openxmlformats.org/officeDocument/2006/relationships/hyperlink" Target="https://ct.portal.cambiumast.com/alternate-assessment.html" TargetMode="External"/><Relationship Id="rId7" Type="http://schemas.openxmlformats.org/officeDocument/2006/relationships/hyperlink" Target="https://ct.portal.cambiumast.com/resource-item/en/ctaa-test-administration-manual-tam" TargetMode="External"/><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openxmlformats.org/officeDocument/2006/relationships/hyperlink" Target="https://ct.portal.cambiumast.com/resource-item/en/connecticut-alternate-assessment-system-training-overview-for-teachers-administering-the-alternate" TargetMode="External"/><Relationship Id="rId5" Type="http://schemas.openxmlformats.org/officeDocument/2006/relationships/hyperlink" Target="https://ct.portal.cambiumast.com/resource-item/en/connecticut-alternate-assessment-system-training-overview-for-district-administrators" TargetMode="External"/><Relationship Id="rId10" Type="http://schemas.openxmlformats.org/officeDocument/2006/relationships/hyperlink" Target="https://ct.portal.cambiumast.com/resource-list/en/connecticut-alternate-assessment-system-training-resources" TargetMode="External"/><Relationship Id="rId4" Type="http://schemas.openxmlformats.org/officeDocument/2006/relationships/hyperlink" Target="https://ct.portal.cambiumast.com/-/media/project/client-portals/connecticut/pdf/2019/ct-alternate-assessment-system-training-overview-for-das.pdf" TargetMode="External"/><Relationship Id="rId9" Type="http://schemas.openxmlformats.org/officeDocument/2006/relationships/hyperlink" Target="https://ct.portal.cambiumast.com/resource-item/en/connecticut-alternate-assessment-system-training-course"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s://ct.portal.cambiumast.com/resource-item/en/comparison-of-connecticut-alternate-assessments" TargetMode="External"/><Relationship Id="rId3" Type="http://schemas.openxmlformats.org/officeDocument/2006/relationships/hyperlink" Target="https://ct.portal.cambiumast.com/resource-item/en/frequently-asked-questions-and-answers-about-the-connecticut-alternate-assessment-system" TargetMode="External"/><Relationship Id="rId7" Type="http://schemas.openxmlformats.org/officeDocument/2006/relationships/hyperlink" Target="https://ct.portal.cambiumast.com/resource-item/en/connecticut-alternate-assessment-system-participation-guidance-for-planning-and-placement-teams" TargetMode="External"/><Relationship Id="rId2" Type="http://schemas.openxmlformats.org/officeDocument/2006/relationships/notesSlide" Target="../notesSlides/notesSlide103.xml"/><Relationship Id="rId1" Type="http://schemas.openxmlformats.org/officeDocument/2006/relationships/slideLayout" Target="../slideLayouts/slideLayout13.xml"/><Relationship Id="rId6" Type="http://schemas.openxmlformats.org/officeDocument/2006/relationships/hyperlink" Target="https://ct.portal.cambiumast.com/resource-item/en/faq-about-the-connecticut-alternate-assessment-system-eligibility-form" TargetMode="External"/><Relationship Id="rId5" Type="http://schemas.openxmlformats.org/officeDocument/2006/relationships/hyperlink" Target="https://ct.portal.cambiumast.com/resource-item/en/annotated-connecticut-alternate-assessment-eligibility-form" TargetMode="External"/><Relationship Id="rId10" Type="http://schemas.openxmlformats.org/officeDocument/2006/relationships/hyperlink" Target="https://ct.portal.cambiumast.com/" TargetMode="External"/><Relationship Id="rId4" Type="http://schemas.openxmlformats.org/officeDocument/2006/relationships/hyperlink" Target="NULL" TargetMode="External"/><Relationship Id="rId9" Type="http://schemas.openxmlformats.org/officeDocument/2006/relationships/hyperlink" Target="https://portal.ct.gov/SD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t.portal.cambiumast.com/resource-item/en/testing-students-in-psis-who-attend-out-of-state-and-non-approved-facilities"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ct.portal.cambiumast.com/resource-item/en/hotline-direct-user-guide" TargetMode="External"/><Relationship Id="rId5" Type="http://schemas.openxmlformats.org/officeDocument/2006/relationships/hyperlink" Target="https://portal.ct.gov/-/media/sde/student-assessment/main-assessment/statesummativeassessmentcalendar2026-27.pdf" TargetMode="External"/><Relationship Id="rId4" Type="http://schemas.openxmlformats.org/officeDocument/2006/relationships/hyperlink" Target="https://ct.portal.cambiumast.com/technology-resources.html" TargetMode="External"/></Relationships>
</file>

<file path=ppt/slides/_rels/slide110.xml.rels><?xml version="1.0" encoding="UTF-8" standalone="yes"?>
<Relationships xmlns="http://schemas.openxmlformats.org/package/2006/relationships"><Relationship Id="rId8" Type="http://schemas.openxmlformats.org/officeDocument/2006/relationships/hyperlink" Target="https://ct.portal.cambiumast.com/resource-item/en/caaelp-accessibility-and-accommodations-manual" TargetMode="External"/><Relationship Id="rId3" Type="http://schemas.openxmlformats.org/officeDocument/2006/relationships/hyperlink" Target="https://training.elpa21.org/index_login.php" TargetMode="External"/><Relationship Id="rId7" Type="http://schemas.openxmlformats.org/officeDocument/2006/relationships/hyperlink" Target="https://ct.portal.cambiumast.com/resource-item/en/directions-for-accessing-training-for-returning-users" TargetMode="External"/><Relationship Id="rId2" Type="http://schemas.openxmlformats.org/officeDocument/2006/relationships/notesSlide" Target="../notesSlides/notesSlide104.xml"/><Relationship Id="rId1" Type="http://schemas.openxmlformats.org/officeDocument/2006/relationships/slideLayout" Target="../slideLayouts/slideLayout13.xml"/><Relationship Id="rId6" Type="http://schemas.openxmlformats.org/officeDocument/2006/relationships/hyperlink" Target="https://ct.portal.cambiumast.com/resource-item/en/directions-for-accessing-training-for-new-users" TargetMode="External"/><Relationship Id="rId5" Type="http://schemas.openxmlformats.org/officeDocument/2006/relationships/hyperlink" Target="https://ct.portal.cambiumast.com/resource-item/en/20252026-alt-elpa-caaelp-training-announcement" TargetMode="External"/><Relationship Id="rId10" Type="http://schemas.openxmlformats.org/officeDocument/2006/relationships/hyperlink" Target="https://ct.portal.cambiumast.com/resource-item/en/connecticut-alternate-assessment-system-early-stopping-rule-and-student-response-check" TargetMode="External"/><Relationship Id="rId4" Type="http://schemas.openxmlformats.org/officeDocument/2006/relationships/hyperlink" Target="https://portal.ct.gov/SDE/Student-Assessment/Main-Assessment/Student-Assessment/Training" TargetMode="External"/><Relationship Id="rId9" Type="http://schemas.openxmlformats.org/officeDocument/2006/relationships/hyperlink" Target="https://ct.portal.cambiumast.com/resource-item/en/connecticut-alternate-assessment-of-english-language-proficiency-caaelp-test"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8" Type="http://schemas.openxmlformats.org/officeDocument/2006/relationships/hyperlink" Target="mailto:Jeff.Greig@ct.gov" TargetMode="External"/><Relationship Id="rId3" Type="http://schemas.openxmlformats.org/officeDocument/2006/relationships/hyperlink" Target="mailto:Abe.krisst@ct.gov" TargetMode="External"/><Relationship Id="rId7" Type="http://schemas.openxmlformats.org/officeDocument/2006/relationships/hyperlink" Target="mailto:Cristi.Alberino@ct.gov" TargetMode="External"/><Relationship Id="rId2" Type="http://schemas.openxmlformats.org/officeDocument/2006/relationships/notesSlide" Target="../notesSlides/notesSlide106.xml"/><Relationship Id="rId1" Type="http://schemas.openxmlformats.org/officeDocument/2006/relationships/slideLayout" Target="../slideLayouts/slideLayout13.xml"/><Relationship Id="rId6" Type="http://schemas.openxmlformats.org/officeDocument/2006/relationships/hyperlink" Target="mailto:Kimberly.Johnson@ct.gov" TargetMode="External"/><Relationship Id="rId5" Type="http://schemas.openxmlformats.org/officeDocument/2006/relationships/hyperlink" Target="mailto:Katherine.Seifert@ct.gov" TargetMode="External"/><Relationship Id="rId4" Type="http://schemas.openxmlformats.org/officeDocument/2006/relationships/hyperlink" Target="mailto:deirdre.ducharme@ct.gov"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portal.ct.gov/ccerc?language=en_US"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cga.ct.gov/2024/act/pa/pdf/2024PA-00093-R00SB-00154-PA.pdf"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portal.ct.gov/sde/student-assessment/ctaa-skills-checklist/connecticut-alternate-assessments"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training"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mailto:ctstudentassessment@ct.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portal.ct.gov/-/media/sde/student-assessment/student-assessment-news/san-november-2025.pdf"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ct.portal.cambiumast.com/resource-item/en/ct-seds-to-tide-designated-supports-and-accommodations-sync-faq"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ct.portal.cambiumast.com/resource-item/en/documenting-designated-supports-and-accommodations-in-tide"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ct.portal.cambiumast.com/resource-item/en/test-coordinator-manual-tcm"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portal.ct.gov/sde/performance/performance-office-home-page"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mailto:ctstudentassessment@ct.gov"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mailto:Cristi.Alberino@ct.gov"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t.portal.cambiumast.com/resource-item/en/how-to-send-files-with-the-secure-file-center-brochure"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ct.portal.cambiumast.com/secure-browsers.html"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ct.portal.cambiumast.com/resource-item/en/test-information-distribution-engine-tide-user-guide"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hyperlink" Target="https://ct.portal.cambiumast.com/resource-item/en/accessing-participation-reports" TargetMode="External"/><Relationship Id="rId4" Type="http://schemas.openxmlformats.org/officeDocument/2006/relationships/hyperlink" Target="https://ct.portal.cambiumast.com/resource-item/en/understanding-and-creating-roster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mailto:marie.musumeci@cambiumassessment.com"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mailto:christine.jung@cambiumassessment.com"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mailto:ctstudentassessment@ct.gov"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portal.ct.gov/-/media/sde/student-assessment/special-populations/ccsso_educator-team-accessibility-supports-implementation-and-followup-questionnaires_master.pdf?rev=9c69a7534709410c9b40ed411e8090c4&amp;hash=84026AD06AF4C13E5994BDA2984940A3"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ct.portal.cambiumast.com/content/contentresources/en/CT-Assessments-Accessibility-Considerations.pdf"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mailto:cthelpdesk@cambiumassessment.com"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s://ct.portal.cambiumast.com/resource-item/en/description-of-designated-supports-and-accommodations-for-smarter-balanced-and-ngss-assessments"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hyperlink" Target="https://ct.portal.cambiumast.com/resource-item/en/csde-assessment-guidelines" TargetMode="External"/><Relationship Id="rId4" Type="http://schemas.openxmlformats.org/officeDocument/2006/relationships/hyperlink" Target="https://ct.portal.cambiumast.com/resource-item/en/accessibility-chart"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ct.portal.cambiumast.com/resource-item/en/accessibility-chart"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hyperlink" Target="https://smarterbalanced.org/five-built-in-test-tools-students-should-know-and-us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hyperlink" Target="https://ct.portal.cambiumast.com/resource-item/en/documenting-designated-supports-and-accommodations-in-tide"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hyperlink" Target="https://ct.portal.cambiumast.com/resource-item/en/test-information-distribution-engine-tide-user-guide"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ct.portal.cambiumast.com/resource-item/en/ct-seds-to-tide-designated-supports-and-accommodations-sync-faq" TargetMode="External"/><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hyperlink" Target="https://ct.portal.cambiumast.com/resource-item/en/documenting-designated-supports-and-accommodations-in-tide" TargetMode="External"/><Relationship Id="rId4" Type="http://schemas.openxmlformats.org/officeDocument/2006/relationships/hyperlink" Target="https://ct.portal.cambiumast.com/resource-item/en/cross-checking-student-tide-test-settings-and-ct-sed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ct.portal.cambiumast.com/resource-item/en/embedded-and-non-embedded-designated-supports-for-english-learners" TargetMode="External"/><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www.bookshare.org/cms" TargetMode="External"/><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hyperlink" Target="https://portal.ct.gov/-/media/SDE/Special-Education/NIMAS/Flow_Chart_Determining_the_Need_for_AEM_and_Acquiring_AEM_from_the_Appropriate_Sources.pdf"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ct.portal.cambiumast.com/resource-item/en/reader-designated-supports-and-accommodations-for-sb-and-the-ngss" TargetMode="External"/><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83.xml.rels><?xml version="1.0" encoding="UTF-8" standalone="yes"?>
<Relationships xmlns="http://schemas.openxmlformats.org/package/2006/relationships"><Relationship Id="rId3" Type="http://schemas.openxmlformats.org/officeDocument/2006/relationships/hyperlink" Target="https://ct.portal.cambiumast.com/resource-item/en/connecticut-smarter-balanced-and-ngss-assessments-reader-options-table" TargetMode="External"/><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84.xml.rels><?xml version="1.0" encoding="UTF-8" standalone="yes"?>
<Relationships xmlns="http://schemas.openxmlformats.org/package/2006/relationships"><Relationship Id="rId3" Type="http://schemas.openxmlformats.org/officeDocument/2006/relationships/hyperlink" Target="https://ct.portal.cambiumast.com/resource-item/en/decision-guidelines-for-text-to-speech-of-the-smarter-balanced-ela-reading-passages" TargetMode="External"/><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3" Type="http://schemas.openxmlformats.org/officeDocument/2006/relationships/hyperlink" Target="https://ct.portal.cambiumast.com/resource-item/en/documented-evidence-for-a-read-aloud-of-the-smarter-balanced-ela-reading-passages" TargetMode="External"/><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3" Type="http://schemas.openxmlformats.org/officeDocument/2006/relationships/hyperlink" Target="https://ct.portal.cambiumast.com/content/contentresources/en/Smarter-Balanced-Read-Aloud-Guidelines.pdf" TargetMode="External"/><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ct.portal.cambiumast.com/resource-item/en/process-for-requesting-special-documented-accommodations" TargetMode="External"/><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s://ctpt.cambiumtds.com/student/?a=Student" TargetMode="External"/><Relationship Id="rId2" Type="http://schemas.openxmlformats.org/officeDocument/2006/relationships/notesSlide" Target="../notesSlides/notesSlide88.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hyperlink" Target="https://ct.portal.cambiumast.com/resource-item/en/item-type-tutorials"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AD8BC-221D-914B-DD8B-967F591F7FF1}"/>
            </a:ext>
          </a:extLst>
        </p:cNvPr>
        <p:cNvGrpSpPr/>
        <p:nvPr/>
      </p:nvGrpSpPr>
      <p:grpSpPr>
        <a:xfrm>
          <a:off x="0" y="0"/>
          <a:ext cx="0" cy="0"/>
          <a:chOff x="0" y="0"/>
          <a:chExt cx="0" cy="0"/>
        </a:xfrm>
      </p:grpSpPr>
      <p:sp>
        <p:nvSpPr>
          <p:cNvPr id="5" name="Title 4" descr="District Administrator Training&#10;January 2026">
            <a:extLst>
              <a:ext uri="{FF2B5EF4-FFF2-40B4-BE49-F238E27FC236}">
                <a16:creationId xmlns:a16="http://schemas.microsoft.com/office/drawing/2014/main" id="{7113F198-9D79-E255-18C0-609A24CA8886}"/>
              </a:ext>
            </a:extLst>
          </p:cNvPr>
          <p:cNvSpPr>
            <a:spLocks noGrp="1"/>
          </p:cNvSpPr>
          <p:nvPr>
            <p:ph type="ctrTitle"/>
          </p:nvPr>
        </p:nvSpPr>
        <p:spPr/>
        <p:txBody>
          <a:bodyPr>
            <a:normAutofit/>
          </a:bodyPr>
          <a:lstStyle/>
          <a:p>
            <a:r>
              <a:rPr lang="en-US"/>
              <a:t>District Administrator Training</a:t>
            </a:r>
            <a:br>
              <a:rPr lang="en-US"/>
            </a:br>
            <a:r>
              <a:rPr lang="en-US" sz="2700"/>
              <a:t>January 2026</a:t>
            </a:r>
            <a:endParaRPr lang="en-US"/>
          </a:p>
        </p:txBody>
      </p:sp>
    </p:spTree>
    <p:extLst>
      <p:ext uri="{BB962C8B-B14F-4D97-AF65-F5344CB8AC3E}">
        <p14:creationId xmlns:p14="http://schemas.microsoft.com/office/powerpoint/2010/main" val="702677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4EDA-66F9-62BB-7FA6-B537F3D4B8CE}"/>
              </a:ext>
            </a:extLst>
          </p:cNvPr>
          <p:cNvSpPr>
            <a:spLocks noGrp="1"/>
          </p:cNvSpPr>
          <p:nvPr>
            <p:ph type="title" idx="4294967295"/>
          </p:nvPr>
        </p:nvSpPr>
        <p:spPr>
          <a:xfrm>
            <a:off x="0" y="3668713"/>
            <a:ext cx="10515600" cy="765175"/>
          </a:xfrm>
        </p:spPr>
        <p:txBody>
          <a:bodyPr>
            <a:noAutofit/>
          </a:bodyPr>
          <a:lstStyle/>
          <a:p>
            <a:r>
              <a:rPr lang="en-US" b="1">
                <a:ln w="0"/>
                <a:solidFill>
                  <a:schemeClr val="bg1"/>
                </a:solidFill>
              </a:rPr>
              <a:t>SAT Bonus Info</a:t>
            </a:r>
            <a:endParaRPr lang="en-US">
              <a:solidFill>
                <a:schemeClr val="bg1"/>
              </a:solidFill>
            </a:endParaRPr>
          </a:p>
        </p:txBody>
      </p:sp>
      <p:sp>
        <p:nvSpPr>
          <p:cNvPr id="4" name="Content Placeholder 2">
            <a:extLst>
              <a:ext uri="{FF2B5EF4-FFF2-40B4-BE49-F238E27FC236}">
                <a16:creationId xmlns:a16="http://schemas.microsoft.com/office/drawing/2014/main" id="{D726BA82-0758-0D33-CEC9-365D46DE2275}"/>
              </a:ext>
            </a:extLst>
          </p:cNvPr>
          <p:cNvSpPr>
            <a:spLocks noGrp="1"/>
          </p:cNvSpPr>
          <p:nvPr>
            <p:ph idx="4294967295"/>
          </p:nvPr>
        </p:nvSpPr>
        <p:spPr>
          <a:xfrm>
            <a:off x="838200" y="1735323"/>
            <a:ext cx="10515600" cy="4480560"/>
          </a:xfrm>
        </p:spPr>
        <p:txBody>
          <a:bodyPr vert="horz" wrap="square" lIns="91440" tIns="45720" rIns="91440" bIns="45720" rtlCol="0" anchor="ctr">
            <a:noAutofit/>
          </a:bodyPr>
          <a:lstStyle/>
          <a:p>
            <a:pPr marL="0" indent="0" algn="l" rtl="0" fontAlgn="base">
              <a:buNone/>
            </a:pPr>
            <a:r>
              <a:rPr lang="en-US" sz="2400"/>
              <a:t>Students registered in PSIS as Grade 11 are required to take the CT SAT.​</a:t>
            </a:r>
            <a:endParaRPr lang="en-US" sz="2400" b="0" i="0">
              <a:solidFill>
                <a:srgbClr val="000000"/>
              </a:solidFill>
              <a:effectLst/>
              <a:highlight>
                <a:srgbClr val="F5F5F5"/>
              </a:highlight>
            </a:endParaRPr>
          </a:p>
          <a:p>
            <a:pPr lvl="1" fontAlgn="base"/>
            <a:r>
              <a:rPr lang="en-US"/>
              <a:t>The testing window is March 2</a:t>
            </a:r>
            <a:r>
              <a:rPr lang="en-US" kern="100">
                <a:effectLst/>
                <a:ea typeface="Aptos" panose="020B0004020202020204" pitchFamily="34" charset="0"/>
                <a:cs typeface="Times New Roman" panose="02020603050405020304" pitchFamily="18" charset="0"/>
              </a:rPr>
              <a:t>–</a:t>
            </a:r>
            <a:r>
              <a:rPr lang="en-US"/>
              <a:t>April 30, 2026.​</a:t>
            </a:r>
          </a:p>
          <a:p>
            <a:pPr lvl="1" fontAlgn="base"/>
            <a:r>
              <a:rPr lang="en-US"/>
              <a:t>Schools can choose whichever dates to test students. All students do NOT need to be tested on the same day. ​</a:t>
            </a:r>
          </a:p>
          <a:p>
            <a:pPr lvl="1" fontAlgn="base"/>
            <a:r>
              <a:rPr lang="en-US"/>
              <a:t>CT SAT School Test Coordinator Training</a:t>
            </a:r>
          </a:p>
          <a:p>
            <a:pPr lvl="2" fontAlgn="base">
              <a:buFont typeface="Courier New" panose="02070309020205020404" pitchFamily="49" charset="0"/>
              <a:buChar char="o"/>
            </a:pPr>
            <a:r>
              <a:rPr lang="en-US" sz="2400"/>
              <a:t>In-Person Training February 3, 2026, 9:30-12:00 and 12:30-3:00. Register through the </a:t>
            </a:r>
            <a:r>
              <a:rPr lang="en-US" sz="2400">
                <a:hlinkClick r:id="rId3"/>
              </a:rPr>
              <a:t>Connecticut State Department of Education (SDE) Events Calendar</a:t>
            </a:r>
            <a:r>
              <a:rPr lang="en-US" sz="2400"/>
              <a:t>.</a:t>
            </a:r>
          </a:p>
          <a:p>
            <a:pPr lvl="2" fontAlgn="base">
              <a:buFont typeface="Courier New" panose="02070309020205020404" pitchFamily="49" charset="0"/>
              <a:buChar char="o"/>
            </a:pPr>
            <a:r>
              <a:rPr lang="en-US" sz="2400"/>
              <a:t>Virtual Training is February 4, 2026, 11:00-1:00. </a:t>
            </a:r>
            <a:r>
              <a:rPr lang="en-US" sz="2400">
                <a:hlinkClick r:id="rId4"/>
              </a:rPr>
              <a:t>Register for the webinar</a:t>
            </a:r>
            <a:r>
              <a:rPr lang="en-US" sz="2400"/>
              <a:t>.​</a:t>
            </a:r>
          </a:p>
          <a:p>
            <a:pPr lvl="1" fontAlgn="base"/>
            <a:r>
              <a:rPr lang="en-US"/>
              <a:t>Resources and recorded webinars are posted to the </a:t>
            </a:r>
            <a:r>
              <a:rPr lang="en-US">
                <a:hlinkClick r:id="rId5"/>
              </a:rPr>
              <a:t>CT SAT School Day </a:t>
            </a:r>
            <a:r>
              <a:rPr lang="en-US"/>
              <a:t>webpage.</a:t>
            </a:r>
          </a:p>
          <a:p>
            <a:pPr lvl="1" fontAlgn="base"/>
            <a:r>
              <a:rPr lang="en-US"/>
              <a:t>Contact </a:t>
            </a:r>
            <a:r>
              <a:rPr lang="en-US">
                <a:hlinkClick r:id="rId6"/>
              </a:rPr>
              <a:t>michelle.rosado@ct.gov</a:t>
            </a:r>
            <a:r>
              <a:rPr lang="en-US"/>
              <a:t> with questions.</a:t>
            </a:r>
          </a:p>
        </p:txBody>
      </p:sp>
      <p:sp>
        <p:nvSpPr>
          <p:cNvPr id="3" name="TextBox 2" descr="CT SAT School Day Requirement for Grade 11 Students&#10;&#10;">
            <a:extLst>
              <a:ext uri="{FF2B5EF4-FFF2-40B4-BE49-F238E27FC236}">
                <a16:creationId xmlns:a16="http://schemas.microsoft.com/office/drawing/2014/main" id="{D0E81420-FCF1-070D-B8BC-98882893898A}"/>
              </a:ext>
            </a:extLst>
          </p:cNvPr>
          <p:cNvSpPr txBox="1"/>
          <p:nvPr/>
        </p:nvSpPr>
        <p:spPr>
          <a:xfrm>
            <a:off x="1981200" y="0"/>
            <a:ext cx="8229600" cy="1200329"/>
          </a:xfrm>
          <a:prstGeom prst="rect">
            <a:avLst/>
          </a:prstGeom>
          <a:noFill/>
        </p:spPr>
        <p:txBody>
          <a:bodyPr wrap="square" rtlCol="0" anchor="ctr">
            <a:spAutoFit/>
          </a:bodyPr>
          <a:lstStyle/>
          <a:p>
            <a:pPr algn="ctr"/>
            <a:r>
              <a:rPr lang="en-US" sz="3600" b="1">
                <a:solidFill>
                  <a:schemeClr val="bg1"/>
                </a:solidFill>
              </a:rPr>
              <a:t>CT SAT School Day Requirement for Grade 11 Students</a:t>
            </a:r>
          </a:p>
        </p:txBody>
      </p:sp>
    </p:spTree>
    <p:extLst>
      <p:ext uri="{BB962C8B-B14F-4D97-AF65-F5344CB8AC3E}">
        <p14:creationId xmlns:p14="http://schemas.microsoft.com/office/powerpoint/2010/main" val="2333768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How to Determine Eligibility for Participation on Alternate Assessments&#10;&#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1770185" y="0"/>
            <a:ext cx="8066314" cy="12053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How to Determine Eligibility for Participation on Alternate Assessments</a:t>
            </a:r>
          </a:p>
        </p:txBody>
      </p:sp>
      <p:sp>
        <p:nvSpPr>
          <p:cNvPr id="2" name="TextBox 1">
            <a:extLst>
              <a:ext uri="{FF2B5EF4-FFF2-40B4-BE49-F238E27FC236}">
                <a16:creationId xmlns:a16="http://schemas.microsoft.com/office/drawing/2014/main" id="{09AE478C-B5CB-224B-4AC2-764102753F72}"/>
              </a:ext>
            </a:extLst>
          </p:cNvPr>
          <p:cNvSpPr txBox="1"/>
          <p:nvPr/>
        </p:nvSpPr>
        <p:spPr>
          <a:xfrm>
            <a:off x="732240" y="1702612"/>
            <a:ext cx="636814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Calibri"/>
              </a:rPr>
              <a:t>PPTs determine eligibility by completing the Connecticut Alternate Assessment System Eligibility Form in CT-SEDS.</a:t>
            </a:r>
          </a:p>
          <a:p>
            <a:pPr marL="285750" indent="-285750">
              <a:buFont typeface="Arial"/>
              <a:buChar char="•"/>
            </a:pPr>
            <a:r>
              <a:rPr lang="en-US" sz="2400">
                <a:cs typeface="Calibri"/>
              </a:rPr>
              <a:t>If the student doesn’t meet eligibility, plan for standard testing with accommodations and assistive technology (if applicable).</a:t>
            </a:r>
          </a:p>
          <a:p>
            <a:pPr marL="285750" indent="-285750">
              <a:buFont typeface="Arial"/>
              <a:buChar char="•"/>
            </a:pPr>
            <a:r>
              <a:rPr lang="en-US" sz="2400">
                <a:cs typeface="Calibri"/>
              </a:rPr>
              <a:t>Once IEP is finalized and implemented, CT-SEDS will sync with TIDE to turn on the Alternate Assessment Indicator.</a:t>
            </a:r>
          </a:p>
          <a:p>
            <a:pPr marL="285750" indent="-285750">
              <a:buFont typeface="Arial"/>
              <a:buChar char="•"/>
            </a:pPr>
            <a:r>
              <a:rPr lang="en-US" sz="2400">
                <a:cs typeface="Calibri"/>
              </a:rPr>
              <a:t>Refer to the </a:t>
            </a:r>
            <a:r>
              <a:rPr lang="en-US" sz="2400">
                <a:cs typeface="Calibri"/>
                <a:hlinkClick r:id="rId3"/>
              </a:rPr>
              <a:t>Annotated Connecticut Alternate Assessment System Eligibility Form </a:t>
            </a:r>
            <a:r>
              <a:rPr lang="en-US" sz="2400">
                <a:cs typeface="Calibri"/>
              </a:rPr>
              <a:t>for additional considerations and guidance.</a:t>
            </a:r>
          </a:p>
        </p:txBody>
      </p:sp>
      <p:pic>
        <p:nvPicPr>
          <p:cNvPr id="3" name="Picture 2">
            <a:extLst>
              <a:ext uri="{FF2B5EF4-FFF2-40B4-BE49-F238E27FC236}">
                <a16:creationId xmlns:a16="http://schemas.microsoft.com/office/drawing/2014/main" id="{0B4C229E-ACEA-A7C0-9731-3A4D79056D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95039" y="1687375"/>
            <a:ext cx="3581400" cy="4543425"/>
          </a:xfrm>
          <a:prstGeom prst="rect">
            <a:avLst/>
          </a:prstGeom>
          <a:ln w="63500">
            <a:solidFill>
              <a:srgbClr val="FFC000"/>
            </a:solidFill>
          </a:ln>
        </p:spPr>
      </p:pic>
    </p:spTree>
    <p:extLst>
      <p:ext uri="{BB962C8B-B14F-4D97-AF65-F5344CB8AC3E}">
        <p14:creationId xmlns:p14="http://schemas.microsoft.com/office/powerpoint/2010/main" val="3165772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CT-SEDS: Alternate Assessment Eligibility&#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2328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CT-SEDS: Alternate Assessment Eligibility</a:t>
            </a:r>
          </a:p>
        </p:txBody>
      </p:sp>
      <p:sp>
        <p:nvSpPr>
          <p:cNvPr id="12" name="Content Placeholder 2">
            <a:extLst>
              <a:ext uri="{FF2B5EF4-FFF2-40B4-BE49-F238E27FC236}">
                <a16:creationId xmlns:a16="http://schemas.microsoft.com/office/drawing/2014/main" id="{E1A39DB7-FE0E-50A5-16F6-5BD8BA448A35}"/>
              </a:ext>
            </a:extLst>
          </p:cNvPr>
          <p:cNvSpPr txBox="1">
            <a:spLocks/>
          </p:cNvSpPr>
          <p:nvPr/>
        </p:nvSpPr>
        <p:spPr>
          <a:xfrm>
            <a:off x="246042" y="1496663"/>
            <a:ext cx="11407213" cy="11197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a:solidFill>
                  <a:srgbClr val="000000"/>
                </a:solidFill>
                <a:latin typeface="+mn-lt"/>
              </a:rPr>
              <a:t>PPTs can indicate that a student is being considered for the Connecticut Alternate Assessment System.</a:t>
            </a:r>
          </a:p>
          <a:p>
            <a:pPr>
              <a:defRPr/>
            </a:pPr>
            <a:r>
              <a:rPr lang="en-US" sz="2400">
                <a:solidFill>
                  <a:srgbClr val="000000"/>
                </a:solidFill>
                <a:latin typeface="+mn-lt"/>
              </a:rPr>
              <a:t>The Connecticut Alternate Assessment System Eligibility Form is built into CT-SEDS.</a:t>
            </a:r>
          </a:p>
          <a:p>
            <a:pPr marL="0" indent="0">
              <a:buNone/>
              <a:defRPr/>
            </a:pPr>
            <a:endParaRPr lang="en-US" sz="1800">
              <a:solidFill>
                <a:srgbClr val="000000"/>
              </a:solidFill>
              <a:latin typeface="Aptos" panose="020B0004020202020204" pitchFamily="34" charset="0"/>
            </a:endParaRPr>
          </a:p>
          <a:p>
            <a:pPr>
              <a:defRPr/>
            </a:pPr>
            <a:endParaRPr lang="en-US" sz="1600">
              <a:solidFill>
                <a:srgbClr val="000000"/>
              </a:solidFill>
              <a:latin typeface="+mn-lt"/>
            </a:endParaRPr>
          </a:p>
          <a:p>
            <a:pPr>
              <a:defRPr/>
            </a:pPr>
            <a:endParaRPr lang="en-US" sz="1600">
              <a:solidFill>
                <a:srgbClr val="000000"/>
              </a:solidFill>
              <a:latin typeface="+mn-lt"/>
            </a:endParaRPr>
          </a:p>
        </p:txBody>
      </p:sp>
      <p:pic>
        <p:nvPicPr>
          <p:cNvPr id="7" name="Picture 6" descr="Image of CT-SEDS and the embedded eligibility form.">
            <a:extLst>
              <a:ext uri="{FF2B5EF4-FFF2-40B4-BE49-F238E27FC236}">
                <a16:creationId xmlns:a16="http://schemas.microsoft.com/office/drawing/2014/main" id="{061B5F68-20F5-7410-330A-F080E30774BD}"/>
              </a:ext>
            </a:extLst>
          </p:cNvPr>
          <p:cNvPicPr>
            <a:picLocks noChangeAspect="1"/>
          </p:cNvPicPr>
          <p:nvPr/>
        </p:nvPicPr>
        <p:blipFill>
          <a:blip r:embed="rId3"/>
          <a:stretch>
            <a:fillRect/>
          </a:stretch>
        </p:blipFill>
        <p:spPr>
          <a:xfrm>
            <a:off x="1334456" y="2969538"/>
            <a:ext cx="10318800" cy="3803304"/>
          </a:xfrm>
          <a:prstGeom prst="rect">
            <a:avLst/>
          </a:prstGeom>
        </p:spPr>
      </p:pic>
    </p:spTree>
    <p:extLst>
      <p:ext uri="{BB962C8B-B14F-4D97-AF65-F5344CB8AC3E}">
        <p14:creationId xmlns:p14="http://schemas.microsoft.com/office/powerpoint/2010/main" val="34991736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Connecticut Alternate Assessment System Crosswalk&#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2136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Connecticut Alternate Assessment System Crosswalk</a:t>
            </a:r>
          </a:p>
        </p:txBody>
      </p:sp>
      <p:graphicFrame>
        <p:nvGraphicFramePr>
          <p:cNvPr id="3" name="Table 2">
            <a:extLst>
              <a:ext uri="{FF2B5EF4-FFF2-40B4-BE49-F238E27FC236}">
                <a16:creationId xmlns:a16="http://schemas.microsoft.com/office/drawing/2014/main" id="{68759D6A-6D4F-6606-68D4-E1853EA71D7F}"/>
              </a:ext>
            </a:extLst>
          </p:cNvPr>
          <p:cNvGraphicFramePr>
            <a:graphicFrameLocks noGrp="1"/>
          </p:cNvGraphicFramePr>
          <p:nvPr>
            <p:extLst>
              <p:ext uri="{D42A27DB-BD31-4B8C-83A1-F6EECF244321}">
                <p14:modId xmlns:p14="http://schemas.microsoft.com/office/powerpoint/2010/main" val="3055644705"/>
              </p:ext>
            </p:extLst>
          </p:nvPr>
        </p:nvGraphicFramePr>
        <p:xfrm>
          <a:off x="492070" y="1616612"/>
          <a:ext cx="11207859" cy="4888962"/>
        </p:xfrm>
        <a:graphic>
          <a:graphicData uri="http://schemas.openxmlformats.org/drawingml/2006/table">
            <a:tbl>
              <a:tblPr firstRow="1" firstCol="1" bandRow="1">
                <a:tableStyleId>{5C22544A-7EE6-4342-B048-85BDC9FD1C3A}</a:tableStyleId>
              </a:tblPr>
              <a:tblGrid>
                <a:gridCol w="2089029">
                  <a:extLst>
                    <a:ext uri="{9D8B030D-6E8A-4147-A177-3AD203B41FA5}">
                      <a16:colId xmlns:a16="http://schemas.microsoft.com/office/drawing/2014/main" val="219551521"/>
                    </a:ext>
                  </a:extLst>
                </a:gridCol>
                <a:gridCol w="3368960">
                  <a:extLst>
                    <a:ext uri="{9D8B030D-6E8A-4147-A177-3AD203B41FA5}">
                      <a16:colId xmlns:a16="http://schemas.microsoft.com/office/drawing/2014/main" val="725998957"/>
                    </a:ext>
                  </a:extLst>
                </a:gridCol>
                <a:gridCol w="3146156">
                  <a:extLst>
                    <a:ext uri="{9D8B030D-6E8A-4147-A177-3AD203B41FA5}">
                      <a16:colId xmlns:a16="http://schemas.microsoft.com/office/drawing/2014/main" val="3737836856"/>
                    </a:ext>
                  </a:extLst>
                </a:gridCol>
                <a:gridCol w="2603714">
                  <a:extLst>
                    <a:ext uri="{9D8B030D-6E8A-4147-A177-3AD203B41FA5}">
                      <a16:colId xmlns:a16="http://schemas.microsoft.com/office/drawing/2014/main" val="73137514"/>
                    </a:ext>
                  </a:extLst>
                </a:gridCol>
              </a:tblGrid>
              <a:tr h="502961">
                <a:tc>
                  <a:txBody>
                    <a:bodyPr/>
                    <a:lstStyle/>
                    <a:p>
                      <a:pPr marL="0" marR="0" algn="ctr">
                        <a:lnSpc>
                          <a:spcPct val="107000"/>
                        </a:lnSpc>
                        <a:spcBef>
                          <a:spcPts val="0"/>
                        </a:spcBef>
                        <a:spcAft>
                          <a:spcPts val="0"/>
                        </a:spcAft>
                      </a:pPr>
                      <a:r>
                        <a:rPr lang="en-US" sz="1600" kern="100">
                          <a:solidFill>
                            <a:schemeClr val="tx1"/>
                          </a:solidFill>
                          <a:effectLst/>
                        </a:rPr>
                        <a:t>Assessment Detail</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0" marB="0">
                    <a:solidFill>
                      <a:schemeClr val="accent1">
                        <a:lumMod val="60000"/>
                        <a:lumOff val="40000"/>
                      </a:schemeClr>
                    </a:solidFill>
                  </a:tcPr>
                </a:tc>
                <a:tc>
                  <a:txBody>
                    <a:bodyPr/>
                    <a:lstStyle/>
                    <a:p>
                      <a:pPr marL="0" marR="0" algn="ctr">
                        <a:lnSpc>
                          <a:spcPct val="107000"/>
                        </a:lnSpc>
                        <a:spcBef>
                          <a:spcPts val="0"/>
                        </a:spcBef>
                        <a:spcAft>
                          <a:spcPts val="0"/>
                        </a:spcAft>
                      </a:pPr>
                      <a:r>
                        <a:rPr lang="en-US" sz="1600" kern="100">
                          <a:solidFill>
                            <a:schemeClr val="tx1"/>
                          </a:solidFill>
                          <a:effectLst/>
                        </a:rPr>
                        <a:t>CTAA for Math and ELA Grades 3-8, and 11</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0" marB="0">
                    <a:solidFill>
                      <a:schemeClr val="accent1">
                        <a:lumMod val="60000"/>
                        <a:lumOff val="40000"/>
                      </a:schemeClr>
                    </a:solidFill>
                  </a:tcPr>
                </a:tc>
                <a:tc>
                  <a:txBody>
                    <a:bodyPr/>
                    <a:lstStyle/>
                    <a:p>
                      <a:pPr marL="0" marR="0" algn="ctr">
                        <a:lnSpc>
                          <a:spcPct val="107000"/>
                        </a:lnSpc>
                        <a:spcBef>
                          <a:spcPts val="0"/>
                        </a:spcBef>
                        <a:spcAft>
                          <a:spcPts val="0"/>
                        </a:spcAft>
                      </a:pPr>
                      <a:r>
                        <a:rPr lang="en-US" sz="1600" kern="100">
                          <a:solidFill>
                            <a:schemeClr val="tx1"/>
                          </a:solidFill>
                          <a:effectLst/>
                        </a:rPr>
                        <a:t>CTAS Grades 5, 8, and 11</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0" marB="0">
                    <a:solidFill>
                      <a:schemeClr val="accent1">
                        <a:lumMod val="60000"/>
                        <a:lumOff val="40000"/>
                      </a:schemeClr>
                    </a:solidFill>
                  </a:tcPr>
                </a:tc>
                <a:tc>
                  <a:txBody>
                    <a:bodyPr/>
                    <a:lstStyle/>
                    <a:p>
                      <a:pPr marL="0" marR="0" algn="ctr">
                        <a:lnSpc>
                          <a:spcPct val="107000"/>
                        </a:lnSpc>
                        <a:spcBef>
                          <a:spcPts val="0"/>
                        </a:spcBef>
                        <a:spcAft>
                          <a:spcPts val="0"/>
                        </a:spcAft>
                      </a:pPr>
                      <a:r>
                        <a:rPr lang="en-US" sz="1600" kern="100">
                          <a:solidFill>
                            <a:schemeClr val="tx1"/>
                          </a:solidFill>
                          <a:effectLst/>
                        </a:rPr>
                        <a:t>CAAELP Grades K-12</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0" marB="0">
                    <a:solidFill>
                      <a:schemeClr val="accent1">
                        <a:lumMod val="60000"/>
                        <a:lumOff val="40000"/>
                      </a:schemeClr>
                    </a:solidFill>
                  </a:tcPr>
                </a:tc>
                <a:extLst>
                  <a:ext uri="{0D108BD9-81ED-4DB2-BD59-A6C34878D82A}">
                    <a16:rowId xmlns:a16="http://schemas.microsoft.com/office/drawing/2014/main" val="3053312676"/>
                  </a:ext>
                </a:extLst>
              </a:tr>
              <a:tr h="1150569">
                <a:tc>
                  <a:txBody>
                    <a:bodyPr/>
                    <a:lstStyle/>
                    <a:p>
                      <a:pPr marL="0" marR="0">
                        <a:lnSpc>
                          <a:spcPct val="107000"/>
                        </a:lnSpc>
                        <a:spcBef>
                          <a:spcPts val="0"/>
                        </a:spcBef>
                        <a:spcAft>
                          <a:spcPts val="0"/>
                        </a:spcAft>
                      </a:pPr>
                      <a:r>
                        <a:rPr lang="en-US" sz="1600" kern="100">
                          <a:solidFill>
                            <a:schemeClr val="tx1"/>
                          </a:solidFill>
                          <a:effectLst/>
                        </a:rPr>
                        <a:t>Required Administration Materials</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0" marB="0">
                    <a:solidFill>
                      <a:schemeClr val="accent1">
                        <a:lumMod val="60000"/>
                        <a:lumOff val="40000"/>
                      </a:schemeClr>
                    </a:solidFill>
                  </a:tcPr>
                </a:tc>
                <a:tc>
                  <a:txBody>
                    <a:bodyPr/>
                    <a:lstStyle/>
                    <a:p>
                      <a:pPr marL="0" marR="0">
                        <a:lnSpc>
                          <a:spcPct val="107000"/>
                        </a:lnSpc>
                        <a:spcBef>
                          <a:spcPts val="0"/>
                        </a:spcBef>
                        <a:spcAft>
                          <a:spcPts val="0"/>
                        </a:spcAft>
                      </a:pPr>
                      <a:r>
                        <a:rPr lang="en-US" sz="1600" kern="100">
                          <a:effectLst/>
                        </a:rPr>
                        <a:t>Administered online with secure Directions for Test Administration (DTAs) and </a:t>
                      </a:r>
                      <a:r>
                        <a:rPr lang="en-US" sz="1600" u="sng" kern="100">
                          <a:effectLst/>
                          <a:hlinkClick r:id="rId3"/>
                        </a:rPr>
                        <a:t>CTAA TAM</a:t>
                      </a:r>
                      <a:r>
                        <a:rPr lang="en-US" sz="1600" kern="100">
                          <a:effectLst/>
                        </a:rPr>
                        <a: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0" marB="0">
                    <a:solidFill>
                      <a:schemeClr val="accent5">
                        <a:lumMod val="20000"/>
                        <a:lumOff val="80000"/>
                      </a:schemeClr>
                    </a:solidFill>
                  </a:tcPr>
                </a:tc>
                <a:tc>
                  <a:txBody>
                    <a:bodyPr/>
                    <a:lstStyle/>
                    <a:p>
                      <a:pPr marL="0" marR="0">
                        <a:lnSpc>
                          <a:spcPct val="107000"/>
                        </a:lnSpc>
                        <a:spcBef>
                          <a:spcPts val="0"/>
                        </a:spcBef>
                        <a:spcAft>
                          <a:spcPts val="0"/>
                        </a:spcAft>
                      </a:pPr>
                      <a:r>
                        <a:rPr lang="en-US" sz="1600" kern="100">
                          <a:solidFill>
                            <a:srgbClr val="004493"/>
                          </a:solidFill>
                          <a:effectLst/>
                        </a:rPr>
                        <a:t>Administered throughout the school year using </a:t>
                      </a:r>
                      <a:r>
                        <a:rPr lang="en-US" sz="1600" u="none" strike="noStrike" kern="100">
                          <a:solidFill>
                            <a:srgbClr val="004493"/>
                          </a:solidFill>
                          <a:effectLst/>
                          <a:hlinkClick r:id="rId4">
                            <a:extLst>
                              <a:ext uri="{A12FA001-AC4F-418D-AE19-62706E023703}">
                                <ahyp:hlinkClr xmlns:ahyp="http://schemas.microsoft.com/office/drawing/2018/hyperlinkcolor" val="tx"/>
                              </a:ext>
                            </a:extLst>
                          </a:hlinkClick>
                        </a:rPr>
                        <a:t>CTAS Required Materials</a:t>
                      </a:r>
                      <a:r>
                        <a:rPr lang="en-US" sz="1600" kern="100">
                          <a:solidFill>
                            <a:srgbClr val="004493"/>
                          </a:solidFill>
                          <a:effectLst/>
                        </a:rPr>
                        <a:t> and </a:t>
                      </a:r>
                      <a:r>
                        <a:rPr lang="en-US" sz="1600" u="sng" kern="100">
                          <a:solidFill>
                            <a:srgbClr val="004493"/>
                          </a:solidFill>
                          <a:effectLst/>
                        </a:rPr>
                        <a:t>CTAS TAM</a:t>
                      </a:r>
                      <a:r>
                        <a:rPr lang="en-US" sz="1600" u="none" kern="100">
                          <a:solidFill>
                            <a:srgbClr val="004493"/>
                          </a:solidFill>
                          <a:effectLst/>
                        </a:rPr>
                        <a:t>. </a:t>
                      </a:r>
                      <a:r>
                        <a:rPr lang="en-US" sz="1600" b="1" u="none" kern="100">
                          <a:solidFill>
                            <a:srgbClr val="004493"/>
                          </a:solidFill>
                          <a:effectLst/>
                        </a:rPr>
                        <a:t>Student ratings recorded on the CTAS Student Score Worksheet and entered in the DEI. </a:t>
                      </a:r>
                      <a:endParaRPr lang="en-US" sz="1600" b="1" u="none" kern="100">
                        <a:solidFill>
                          <a:srgbClr val="004493"/>
                        </a:solidFill>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0" marB="0">
                    <a:solidFill>
                      <a:schemeClr val="accent5">
                        <a:lumMod val="20000"/>
                        <a:lumOff val="80000"/>
                      </a:schemeClr>
                    </a:solidFill>
                  </a:tcPr>
                </a:tc>
                <a:tc>
                  <a:txBody>
                    <a:bodyPr/>
                    <a:lstStyle/>
                    <a:p>
                      <a:r>
                        <a:rPr lang="en-US" sz="1600" kern="1200">
                          <a:solidFill>
                            <a:schemeClr val="dk1"/>
                          </a:solidFill>
                          <a:effectLst/>
                        </a:rPr>
                        <a:t>Administered online using </a:t>
                      </a:r>
                      <a:r>
                        <a:rPr lang="en-US" sz="1600">
                          <a:effectLst/>
                        </a:rPr>
                        <a:t>grade- and domain-specific Test Administrator Directions and Scoring Rubrics Booklets and </a:t>
                      </a:r>
                      <a:r>
                        <a:rPr lang="en-US" sz="1600" u="sng" kern="1200">
                          <a:solidFill>
                            <a:schemeClr val="dk1"/>
                          </a:solidFill>
                          <a:effectLst/>
                          <a:hlinkClick r:id="rId5"/>
                        </a:rPr>
                        <a:t>CAAELP TAM</a:t>
                      </a:r>
                      <a:r>
                        <a:rPr lang="en-US" sz="1600">
                          <a:effectLst/>
                        </a:rPr>
                        <a:t>.</a:t>
                      </a:r>
                      <a:endParaRPr lang="en-US" sz="1600"/>
                    </a:p>
                  </a:txBody>
                  <a:tcPr marL="65525" marR="65525" marT="32762" marB="32762">
                    <a:solidFill>
                      <a:schemeClr val="accent5">
                        <a:lumMod val="20000"/>
                        <a:lumOff val="80000"/>
                      </a:schemeClr>
                    </a:solidFill>
                  </a:tcPr>
                </a:tc>
                <a:extLst>
                  <a:ext uri="{0D108BD9-81ED-4DB2-BD59-A6C34878D82A}">
                    <a16:rowId xmlns:a16="http://schemas.microsoft.com/office/drawing/2014/main" val="146134390"/>
                  </a:ext>
                </a:extLst>
              </a:tr>
              <a:tr h="283729">
                <a:tc>
                  <a:txBody>
                    <a:bodyPr/>
                    <a:lstStyle/>
                    <a:p>
                      <a:pPr marL="0" marR="0">
                        <a:lnSpc>
                          <a:spcPct val="107000"/>
                        </a:lnSpc>
                        <a:spcBef>
                          <a:spcPts val="0"/>
                        </a:spcBef>
                        <a:spcAft>
                          <a:spcPts val="0"/>
                        </a:spcAft>
                      </a:pPr>
                      <a:r>
                        <a:rPr lang="en-US" sz="1600" kern="100">
                          <a:solidFill>
                            <a:schemeClr val="tx1"/>
                          </a:solidFill>
                          <a:effectLst/>
                        </a:rPr>
                        <a:t>Security</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1">
                        <a:lumMod val="60000"/>
                        <a:lumOff val="40000"/>
                      </a:schemeClr>
                    </a:solidFill>
                  </a:tcPr>
                </a:tc>
                <a:tc>
                  <a:txBody>
                    <a:bodyPr/>
                    <a:lstStyle/>
                    <a:p>
                      <a:pPr marL="0" marR="0">
                        <a:lnSpc>
                          <a:spcPct val="107000"/>
                        </a:lnSpc>
                        <a:spcBef>
                          <a:spcPts val="0"/>
                        </a:spcBef>
                        <a:spcAft>
                          <a:spcPts val="0"/>
                        </a:spcAft>
                      </a:pPr>
                      <a:r>
                        <a:rPr lang="en-US" sz="1600" kern="100">
                          <a:effectLst/>
                        </a:rPr>
                        <a:t>Secure</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tc>
                  <a:txBody>
                    <a:bodyPr/>
                    <a:lstStyle/>
                    <a:p>
                      <a:pPr marL="0" marR="0">
                        <a:lnSpc>
                          <a:spcPct val="107000"/>
                        </a:lnSpc>
                        <a:spcBef>
                          <a:spcPts val="0"/>
                        </a:spcBef>
                        <a:spcAft>
                          <a:spcPts val="0"/>
                        </a:spcAft>
                      </a:pPr>
                      <a:r>
                        <a:rPr lang="en-US" sz="1600" kern="100">
                          <a:effectLst/>
                        </a:rPr>
                        <a:t>Non-Secure</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tc>
                  <a:txBody>
                    <a:bodyPr/>
                    <a:lstStyle/>
                    <a:p>
                      <a:pPr marL="0" marR="0">
                        <a:lnSpc>
                          <a:spcPct val="107000"/>
                        </a:lnSpc>
                        <a:spcBef>
                          <a:spcPts val="0"/>
                        </a:spcBef>
                        <a:spcAft>
                          <a:spcPts val="0"/>
                        </a:spcAft>
                      </a:pPr>
                      <a:r>
                        <a:rPr lang="en-US" sz="1600" kern="100">
                          <a:effectLst/>
                        </a:rPr>
                        <a:t>Secure</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extLst>
                  <a:ext uri="{0D108BD9-81ED-4DB2-BD59-A6C34878D82A}">
                    <a16:rowId xmlns:a16="http://schemas.microsoft.com/office/drawing/2014/main" val="607904275"/>
                  </a:ext>
                </a:extLst>
              </a:tr>
              <a:tr h="539228">
                <a:tc>
                  <a:txBody>
                    <a:bodyPr/>
                    <a:lstStyle/>
                    <a:p>
                      <a:pPr marL="0" marR="0">
                        <a:lnSpc>
                          <a:spcPct val="107000"/>
                        </a:lnSpc>
                        <a:spcBef>
                          <a:spcPts val="0"/>
                        </a:spcBef>
                        <a:spcAft>
                          <a:spcPts val="0"/>
                        </a:spcAft>
                      </a:pPr>
                      <a:r>
                        <a:rPr lang="en-US" sz="1600" kern="100">
                          <a:solidFill>
                            <a:schemeClr val="tx1"/>
                          </a:solidFill>
                          <a:effectLst/>
                        </a:rPr>
                        <a:t>Training</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1">
                        <a:lumMod val="60000"/>
                        <a:lumOff val="40000"/>
                      </a:schemeClr>
                    </a:solidFill>
                  </a:tcPr>
                </a:tc>
                <a:tc>
                  <a:txBody>
                    <a:bodyPr/>
                    <a:lstStyle/>
                    <a:p>
                      <a:pPr marL="0" marR="0">
                        <a:lnSpc>
                          <a:spcPct val="107000"/>
                        </a:lnSpc>
                        <a:spcBef>
                          <a:spcPts val="0"/>
                        </a:spcBef>
                        <a:spcAft>
                          <a:spcPts val="0"/>
                        </a:spcAft>
                      </a:pPr>
                      <a:r>
                        <a:rPr lang="en-US" sz="1600" u="sng" kern="100">
                          <a:effectLst/>
                          <a:hlinkClick r:id="rId6"/>
                        </a:rPr>
                        <a:t>Connecticut Alternate Assessment System Training Course</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tc>
                  <a:txBody>
                    <a:bodyPr/>
                    <a:lstStyle/>
                    <a:p>
                      <a:pPr marL="0" marR="0">
                        <a:lnSpc>
                          <a:spcPct val="107000"/>
                        </a:lnSpc>
                        <a:spcBef>
                          <a:spcPts val="0"/>
                        </a:spcBef>
                        <a:spcAft>
                          <a:spcPts val="0"/>
                        </a:spcAft>
                      </a:pPr>
                      <a:r>
                        <a:rPr lang="en-US" sz="1600" u="sng" kern="100">
                          <a:effectLst/>
                          <a:hlinkClick r:id="rId6"/>
                        </a:rPr>
                        <a:t>Connecticut Alternate Assessment System Training Course</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tc>
                  <a:txBody>
                    <a:bodyPr/>
                    <a:lstStyle/>
                    <a:p>
                      <a:pPr marL="0" marR="0">
                        <a:lnSpc>
                          <a:spcPct val="107000"/>
                        </a:lnSpc>
                        <a:spcBef>
                          <a:spcPts val="0"/>
                        </a:spcBef>
                        <a:spcAft>
                          <a:spcPts val="0"/>
                        </a:spcAft>
                      </a:pPr>
                      <a:r>
                        <a:rPr lang="en-US" sz="1600" u="sng" kern="100">
                          <a:effectLst/>
                          <a:hlinkClick r:id="rId7"/>
                        </a:rPr>
                        <a:t>CAAELP Test Administration Training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extLst>
                  <a:ext uri="{0D108BD9-81ED-4DB2-BD59-A6C34878D82A}">
                    <a16:rowId xmlns:a16="http://schemas.microsoft.com/office/drawing/2014/main" val="2534455004"/>
                  </a:ext>
                </a:extLst>
              </a:tr>
              <a:tr h="669910">
                <a:tc>
                  <a:txBody>
                    <a:bodyPr/>
                    <a:lstStyle/>
                    <a:p>
                      <a:pPr marL="0" marR="0">
                        <a:lnSpc>
                          <a:spcPct val="107000"/>
                        </a:lnSpc>
                        <a:spcBef>
                          <a:spcPts val="0"/>
                        </a:spcBef>
                        <a:spcAft>
                          <a:spcPts val="0"/>
                        </a:spcAft>
                      </a:pPr>
                      <a:r>
                        <a:rPr lang="en-US" sz="1600" kern="100">
                          <a:solidFill>
                            <a:schemeClr val="tx1"/>
                          </a:solidFill>
                          <a:effectLst/>
                        </a:rPr>
                        <a:t>Certificate</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1">
                        <a:lumMod val="60000"/>
                        <a:lumOff val="40000"/>
                      </a:schemeClr>
                    </a:solidFill>
                  </a:tcPr>
                </a:tc>
                <a:tc>
                  <a:txBody>
                    <a:bodyPr/>
                    <a:lstStyle/>
                    <a:p>
                      <a:pPr marL="0" marR="0">
                        <a:lnSpc>
                          <a:spcPct val="107000"/>
                        </a:lnSpc>
                        <a:spcBef>
                          <a:spcPts val="0"/>
                        </a:spcBef>
                        <a:spcAft>
                          <a:spcPts val="0"/>
                        </a:spcAft>
                      </a:pPr>
                      <a:r>
                        <a:rPr lang="en-US" sz="1600" kern="100">
                          <a:effectLst/>
                        </a:rPr>
                        <a:t>"Trained status" indicated in TIDE profile. TEA can print/download certificate after passing the required quiz.​</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tc>
                  <a:txBody>
                    <a:bodyPr/>
                    <a:lstStyle/>
                    <a:p>
                      <a:pPr marL="0" marR="0">
                        <a:lnSpc>
                          <a:spcPct val="107000"/>
                        </a:lnSpc>
                        <a:spcBef>
                          <a:spcPts val="0"/>
                        </a:spcBef>
                        <a:spcAft>
                          <a:spcPts val="0"/>
                        </a:spcAft>
                      </a:pPr>
                      <a:r>
                        <a:rPr lang="en-US" sz="1600" kern="100">
                          <a:effectLst/>
                        </a:rPr>
                        <a:t>"Trained status" indicated in TIDE profile. TEA can print/download certificate after passing the required quiz.​</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tc>
                  <a:txBody>
                    <a:bodyPr/>
                    <a:lstStyle/>
                    <a:p>
                      <a:pPr marL="0" marR="0">
                        <a:lnSpc>
                          <a:spcPct val="107000"/>
                        </a:lnSpc>
                        <a:spcBef>
                          <a:spcPts val="0"/>
                        </a:spcBef>
                        <a:spcAft>
                          <a:spcPts val="0"/>
                        </a:spcAft>
                      </a:pPr>
                      <a:r>
                        <a:rPr lang="en-US" sz="1600" kern="100">
                          <a:effectLst/>
                        </a:rPr>
                        <a:t>Trained status certificate is not linked to TIDE and should be printed/downloaded from </a:t>
                      </a:r>
                      <a:r>
                        <a:rPr lang="en-US" sz="1600" u="sng" kern="100">
                          <a:effectLst/>
                          <a:hlinkClick r:id="rId8"/>
                        </a:rPr>
                        <a:t>ELPA21</a:t>
                      </a:r>
                      <a:r>
                        <a:rPr lang="en-US" sz="1600" kern="100">
                          <a:effectLst/>
                        </a:rPr>
                        <a:t>.</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extLst>
                  <a:ext uri="{0D108BD9-81ED-4DB2-BD59-A6C34878D82A}">
                    <a16:rowId xmlns:a16="http://schemas.microsoft.com/office/drawing/2014/main" val="387100332"/>
                  </a:ext>
                </a:extLst>
              </a:tr>
              <a:tr h="696756">
                <a:tc>
                  <a:txBody>
                    <a:bodyPr/>
                    <a:lstStyle/>
                    <a:p>
                      <a:pPr marL="0" marR="0">
                        <a:lnSpc>
                          <a:spcPct val="107000"/>
                        </a:lnSpc>
                        <a:spcBef>
                          <a:spcPts val="0"/>
                        </a:spcBef>
                        <a:spcAft>
                          <a:spcPts val="0"/>
                        </a:spcAft>
                      </a:pPr>
                      <a:r>
                        <a:rPr lang="en-US" sz="1600" kern="100">
                          <a:solidFill>
                            <a:schemeClr val="tx1"/>
                          </a:solidFill>
                          <a:effectLst/>
                        </a:rPr>
                        <a:t>Submissions into DEI</a:t>
                      </a:r>
                      <a:endParaRPr lang="en-US"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1">
                        <a:lumMod val="60000"/>
                        <a:lumOff val="40000"/>
                      </a:schemeClr>
                    </a:solidFill>
                  </a:tcPr>
                </a:tc>
                <a:tc>
                  <a:txBody>
                    <a:bodyPr/>
                    <a:lstStyle/>
                    <a:p>
                      <a:pPr marL="0" marR="0">
                        <a:lnSpc>
                          <a:spcPct val="107000"/>
                        </a:lnSpc>
                        <a:spcBef>
                          <a:spcPts val="0"/>
                        </a:spcBef>
                        <a:spcAft>
                          <a:spcPts val="0"/>
                        </a:spcAft>
                      </a:pPr>
                      <a:r>
                        <a:rPr lang="en-US" sz="1600" kern="100">
                          <a:effectLst/>
                        </a:rPr>
                        <a:t>Does not apply.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tc>
                  <a:txBody>
                    <a:bodyPr/>
                    <a:lstStyle/>
                    <a:p>
                      <a:pPr marL="0" marR="0">
                        <a:lnSpc>
                          <a:spcPct val="107000"/>
                        </a:lnSpc>
                        <a:spcBef>
                          <a:spcPts val="0"/>
                        </a:spcBef>
                        <a:spcAft>
                          <a:spcPts val="0"/>
                        </a:spcAft>
                      </a:pPr>
                      <a:r>
                        <a:rPr lang="en-US" sz="1600" kern="100">
                          <a:effectLst/>
                        </a:rPr>
                        <a:t>TEA must submit the CTAS Student Score Worksheet in the DEI between March 23 and May 29, 2026.</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tc>
                  <a:txBody>
                    <a:bodyPr/>
                    <a:lstStyle/>
                    <a:p>
                      <a:pPr marL="0" marR="0">
                        <a:lnSpc>
                          <a:spcPct val="107000"/>
                        </a:lnSpc>
                        <a:spcBef>
                          <a:spcPts val="0"/>
                        </a:spcBef>
                        <a:spcAft>
                          <a:spcPts val="0"/>
                        </a:spcAft>
                      </a:pPr>
                      <a:r>
                        <a:rPr lang="en-US" sz="1600" kern="100">
                          <a:effectLst/>
                        </a:rPr>
                        <a:t>Does not apply.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49143" marR="49143" marT="32762" marB="32762">
                    <a:solidFill>
                      <a:schemeClr val="accent5">
                        <a:lumMod val="20000"/>
                        <a:lumOff val="80000"/>
                      </a:schemeClr>
                    </a:solidFill>
                  </a:tcPr>
                </a:tc>
                <a:extLst>
                  <a:ext uri="{0D108BD9-81ED-4DB2-BD59-A6C34878D82A}">
                    <a16:rowId xmlns:a16="http://schemas.microsoft.com/office/drawing/2014/main" val="3033748756"/>
                  </a:ext>
                </a:extLst>
              </a:tr>
            </a:tbl>
          </a:graphicData>
        </a:graphic>
      </p:graphicFrame>
    </p:spTree>
    <p:extLst>
      <p:ext uri="{BB962C8B-B14F-4D97-AF65-F5344CB8AC3E}">
        <p14:creationId xmlns:p14="http://schemas.microsoft.com/office/powerpoint/2010/main" val="10850961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CTAA Verbal and Non-Verbal ELA Test Forms Grades 3 and 4 Only&#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1707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CTAA Verbal and Non-Verbal ELA Test Forms Grades 3 and 4 Only</a:t>
            </a:r>
          </a:p>
        </p:txBody>
      </p:sp>
      <p:sp>
        <p:nvSpPr>
          <p:cNvPr id="3" name="Rectangle 2">
            <a:extLst>
              <a:ext uri="{FF2B5EF4-FFF2-40B4-BE49-F238E27FC236}">
                <a16:creationId xmlns:a16="http://schemas.microsoft.com/office/drawing/2014/main" id="{94735F60-3C12-D626-3E20-277D90F3A582}"/>
              </a:ext>
            </a:extLst>
          </p:cNvPr>
          <p:cNvSpPr/>
          <p:nvPr/>
        </p:nvSpPr>
        <p:spPr>
          <a:xfrm>
            <a:off x="377587" y="1456521"/>
            <a:ext cx="7480997" cy="5109091"/>
          </a:xfrm>
          <a:prstGeom prst="rect">
            <a:avLst/>
          </a:prstGeom>
        </p:spPr>
        <p:txBody>
          <a:bodyPr wrap="square">
            <a:spAutoFit/>
          </a:bodyPr>
          <a:lstStyle/>
          <a:p>
            <a:pPr marL="228600" indent="-228600">
              <a:spcAft>
                <a:spcPts val="800"/>
              </a:spcAft>
              <a:buFont typeface="Arial" panose="020B0604020202020204" pitchFamily="34" charset="0"/>
              <a:buChar char="•"/>
            </a:pPr>
            <a:r>
              <a:rPr lang="en-US" sz="2200">
                <a:ea typeface="Calibri" panose="020F0502020204030204" pitchFamily="34" charset="0"/>
                <a:cs typeface="Times New Roman" panose="02020603050405020304" pitchFamily="18" charset="0"/>
              </a:rPr>
              <a:t>The Non-Verbal Form presents the Open Response items in a Selected-Response format for students who </a:t>
            </a:r>
            <a:r>
              <a:rPr lang="en-US" sz="2200" u="sng">
                <a:ea typeface="Calibri" panose="020F0502020204030204" pitchFamily="34" charset="0"/>
                <a:cs typeface="Times New Roman" panose="02020603050405020304" pitchFamily="18" charset="0"/>
              </a:rPr>
              <a:t>do not </a:t>
            </a:r>
            <a:r>
              <a:rPr lang="en-US" sz="2200">
                <a:ea typeface="Calibri" panose="020F0502020204030204" pitchFamily="34" charset="0"/>
                <a:cs typeface="Times New Roman" panose="02020603050405020304" pitchFamily="18" charset="0"/>
              </a:rPr>
              <a:t>respond:</a:t>
            </a:r>
          </a:p>
          <a:p>
            <a:pPr lvl="2" indent="-457200">
              <a:spcAft>
                <a:spcPts val="800"/>
              </a:spcAft>
              <a:buFont typeface="Wingdings" panose="05000000000000000000" pitchFamily="2" charset="2"/>
              <a:buChar char="§"/>
            </a:pPr>
            <a:r>
              <a:rPr lang="en-US" sz="2200">
                <a:ea typeface="Calibri" panose="020F0502020204030204" pitchFamily="34" charset="0"/>
                <a:cs typeface="Times New Roman" panose="02020603050405020304" pitchFamily="18" charset="0"/>
              </a:rPr>
              <a:t>with oral speech;</a:t>
            </a:r>
          </a:p>
          <a:p>
            <a:pPr lvl="2" indent="-457200">
              <a:spcAft>
                <a:spcPts val="800"/>
              </a:spcAft>
              <a:buFont typeface="Wingdings" panose="05000000000000000000" pitchFamily="2" charset="2"/>
              <a:buChar char="§"/>
            </a:pPr>
            <a:r>
              <a:rPr lang="en-US" sz="2200">
                <a:ea typeface="Calibri" panose="020F0502020204030204" pitchFamily="34" charset="0"/>
                <a:cs typeface="Times New Roman" panose="02020603050405020304" pitchFamily="18" charset="0"/>
              </a:rPr>
              <a:t>are blind, deaf, or deaf-blind; or</a:t>
            </a:r>
          </a:p>
          <a:p>
            <a:pPr lvl="2" indent="-457200">
              <a:spcAft>
                <a:spcPts val="800"/>
              </a:spcAft>
              <a:buFont typeface="Wingdings" panose="05000000000000000000" pitchFamily="2" charset="2"/>
              <a:buChar char="§"/>
            </a:pPr>
            <a:r>
              <a:rPr lang="en-US" sz="2200">
                <a:ea typeface="Calibri" panose="020F0502020204030204" pitchFamily="34" charset="0"/>
                <a:cs typeface="Times New Roman" panose="02020603050405020304" pitchFamily="18" charset="0"/>
              </a:rPr>
              <a:t>use augmentative and alternative communication (AAC).</a:t>
            </a:r>
          </a:p>
          <a:p>
            <a:pPr marL="228600" indent="-228600">
              <a:spcAft>
                <a:spcPts val="800"/>
              </a:spcAft>
              <a:buFont typeface="Arial" panose="020B0604020202020204" pitchFamily="34" charset="0"/>
              <a:buChar char="•"/>
            </a:pPr>
            <a:r>
              <a:rPr lang="en-US" sz="2200">
                <a:ea typeface="Arial" panose="020B0604020202020204" pitchFamily="34" charset="0"/>
                <a:cs typeface="Times New Roman" panose="02020603050405020304" pitchFamily="18" charset="0"/>
              </a:rPr>
              <a:t>The forms differ in the presentation of the foundational word identification items or Open-Response (OR) items.</a:t>
            </a:r>
          </a:p>
          <a:p>
            <a:pPr marL="228600" indent="-228600">
              <a:spcAft>
                <a:spcPts val="800"/>
              </a:spcAft>
              <a:buFont typeface="Arial" panose="020B0604020202020204" pitchFamily="34" charset="0"/>
              <a:buChar char="•"/>
            </a:pPr>
            <a:r>
              <a:rPr lang="en-US" sz="2200">
                <a:ea typeface="Arial" panose="020B0604020202020204" pitchFamily="34" charset="0"/>
                <a:cs typeface="Times New Roman" panose="02020603050405020304" pitchFamily="18" charset="0"/>
              </a:rPr>
              <a:t>The form assignment must be made in TIDE prior to test administration. </a:t>
            </a:r>
          </a:p>
          <a:p>
            <a:pPr marL="228600" indent="-228600">
              <a:spcAft>
                <a:spcPts val="800"/>
              </a:spcAft>
              <a:buFont typeface="Arial" panose="020B0604020202020204" pitchFamily="34" charset="0"/>
              <a:buChar char="•"/>
            </a:pPr>
            <a:r>
              <a:rPr lang="en-US" sz="2200">
                <a:ea typeface="Arial" panose="020B0604020202020204" pitchFamily="34" charset="0"/>
                <a:cs typeface="Times New Roman" panose="02020603050405020304" pitchFamily="18" charset="0"/>
              </a:rPr>
              <a:t>The default setting is the Verbal form.  Procedures for selecting the form are located in the </a:t>
            </a:r>
            <a:r>
              <a:rPr lang="en-US" sz="2200">
                <a:ea typeface="Arial" panose="020B0604020202020204" pitchFamily="34" charset="0"/>
                <a:cs typeface="Times New Roman" panose="02020603050405020304" pitchFamily="18" charset="0"/>
                <a:hlinkClick r:id="rId3"/>
              </a:rPr>
              <a:t>CTAA Test Administration Manual</a:t>
            </a:r>
            <a:r>
              <a:rPr lang="en-US" sz="2200">
                <a:ea typeface="Arial" panose="020B0604020202020204" pitchFamily="34" charset="0"/>
                <a:cs typeface="Times New Roman" panose="02020603050405020304" pitchFamily="18" charset="0"/>
              </a:rPr>
              <a:t>.</a:t>
            </a:r>
          </a:p>
        </p:txBody>
      </p:sp>
      <p:pic>
        <p:nvPicPr>
          <p:cNvPr id="4" name="Picture 3" descr="This is an image of the Verbal/Non-Verbal Test Form selections available in TIDE. The drop-down options include No assignment, Non-Verbal Form, and Verbal Form.">
            <a:extLst>
              <a:ext uri="{FF2B5EF4-FFF2-40B4-BE49-F238E27FC236}">
                <a16:creationId xmlns:a16="http://schemas.microsoft.com/office/drawing/2014/main" id="{9F016BD2-5CB3-041E-42FB-49B7EEE3641E}"/>
              </a:ext>
            </a:extLst>
          </p:cNvPr>
          <p:cNvPicPr>
            <a:picLocks noChangeAspect="1"/>
          </p:cNvPicPr>
          <p:nvPr/>
        </p:nvPicPr>
        <p:blipFill rotWithShape="1">
          <a:blip r:embed="rId4"/>
          <a:srcRect t="28932"/>
          <a:stretch/>
        </p:blipFill>
        <p:spPr>
          <a:xfrm>
            <a:off x="8154042" y="1718460"/>
            <a:ext cx="3718562" cy="2582262"/>
          </a:xfrm>
          <a:prstGeom prst="rect">
            <a:avLst/>
          </a:prstGeom>
          <a:noFill/>
          <a:ln>
            <a:solidFill>
              <a:schemeClr val="accent1"/>
            </a:solidFill>
          </a:ln>
        </p:spPr>
      </p:pic>
    </p:spTree>
    <p:extLst>
      <p:ext uri="{BB962C8B-B14F-4D97-AF65-F5344CB8AC3E}">
        <p14:creationId xmlns:p14="http://schemas.microsoft.com/office/powerpoint/2010/main" val="8417116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he Early Stopping Rule (ESR)">
            <a:extLst>
              <a:ext uri="{FF2B5EF4-FFF2-40B4-BE49-F238E27FC236}">
                <a16:creationId xmlns:a16="http://schemas.microsoft.com/office/drawing/2014/main" id="{D38E4184-012A-214E-DF4B-6CCFA2177C0E}"/>
              </a:ext>
            </a:extLst>
          </p:cNvPr>
          <p:cNvSpPr>
            <a:spLocks noGrp="1"/>
          </p:cNvSpPr>
          <p:nvPr>
            <p:ph type="title" idx="4294967295"/>
          </p:nvPr>
        </p:nvSpPr>
        <p:spPr>
          <a:xfrm>
            <a:off x="1774031" y="197644"/>
            <a:ext cx="8074025" cy="822325"/>
          </a:xfrm>
        </p:spPr>
        <p:txBody>
          <a:bodyPr lIns="91440" tIns="45720" rIns="91440" bIns="45720" anchor="t">
            <a:normAutofit/>
          </a:bodyPr>
          <a:lstStyle/>
          <a:p>
            <a:r>
              <a:rPr lang="en-US" sz="3600"/>
              <a:t> The </a:t>
            </a:r>
            <a:r>
              <a:rPr lang="en-US" sz="3600">
                <a:latin typeface="Calibri"/>
                <a:ea typeface="Calibri"/>
                <a:cs typeface="Calibri"/>
              </a:rPr>
              <a:t>Early Stopping Rule (ESR)</a:t>
            </a:r>
          </a:p>
        </p:txBody>
      </p:sp>
      <p:sp>
        <p:nvSpPr>
          <p:cNvPr id="5" name="Content Placeholder 4">
            <a:extLst>
              <a:ext uri="{FF2B5EF4-FFF2-40B4-BE49-F238E27FC236}">
                <a16:creationId xmlns:a16="http://schemas.microsoft.com/office/drawing/2014/main" id="{7AA1BF8C-103E-21AA-0808-DE541FAE8492}"/>
              </a:ext>
            </a:extLst>
          </p:cNvPr>
          <p:cNvSpPr>
            <a:spLocks noGrp="1"/>
          </p:cNvSpPr>
          <p:nvPr>
            <p:ph idx="1"/>
          </p:nvPr>
        </p:nvSpPr>
        <p:spPr/>
        <p:txBody>
          <a:bodyPr vert="horz" wrap="square" lIns="91440" tIns="45720" rIns="91440" bIns="45720" rtlCol="0" anchor="ctr">
            <a:normAutofit/>
          </a:bodyPr>
          <a:lstStyle/>
          <a:p>
            <a:pPr marL="0" indent="0">
              <a:buNone/>
            </a:pPr>
            <a:r>
              <a:rPr lang="en-US" sz="2600">
                <a:latin typeface="Calibri"/>
                <a:ea typeface="Calibri"/>
                <a:cs typeface="Calibri"/>
              </a:rPr>
              <a:t>The ESR is a tool developed by the CSDE to identify students with the </a:t>
            </a:r>
            <a:r>
              <a:rPr lang="en-US" sz="2600" u="sng">
                <a:latin typeface="Calibri"/>
                <a:ea typeface="Calibri"/>
                <a:cs typeface="Calibri"/>
              </a:rPr>
              <a:t>most</a:t>
            </a:r>
            <a:r>
              <a:rPr lang="en-US" sz="2600">
                <a:latin typeface="Calibri"/>
                <a:ea typeface="Calibri"/>
                <a:cs typeface="Calibri"/>
              </a:rPr>
              <a:t> significant cognitive disabilities who are unable to demonstrate an observable and consistent mode of communication during instruction and on assessments.</a:t>
            </a:r>
          </a:p>
          <a:p>
            <a:pPr marL="227965" indent="-227965"/>
            <a:r>
              <a:rPr lang="en-US" sz="2600">
                <a:latin typeface="Calibri"/>
                <a:ea typeface="Calibri"/>
                <a:cs typeface="Calibri"/>
              </a:rPr>
              <a:t>Trained TEAs who are familiar with the student complete the Student Response Check (SRC) and complete the SRC Behavioral notes. </a:t>
            </a:r>
          </a:p>
          <a:p>
            <a:pPr marL="227965" indent="-227965"/>
            <a:r>
              <a:rPr lang="en-US" sz="2600">
                <a:latin typeface="Calibri"/>
                <a:ea typeface="Calibri"/>
                <a:cs typeface="Calibri"/>
              </a:rPr>
              <a:t>Refer to the </a:t>
            </a:r>
            <a:r>
              <a:rPr lang="en-US" sz="2600">
                <a:solidFill>
                  <a:schemeClr val="accent1"/>
                </a:solidFill>
                <a:latin typeface="Calibri"/>
                <a:ea typeface="Calibri"/>
                <a:cs typeface="Calibri"/>
                <a:hlinkClick r:id="rId3">
                  <a:extLst>
                    <a:ext uri="{A12FA001-AC4F-418D-AE19-62706E023703}">
                      <ahyp:hlinkClr xmlns:ahyp="http://schemas.microsoft.com/office/drawing/2018/hyperlinkcolor" val="tx"/>
                    </a:ext>
                  </a:extLst>
                </a:hlinkClick>
              </a:rPr>
              <a:t>Connecticut Alternate Assessment System Early Stopping Rule and Student Response Check</a:t>
            </a:r>
            <a:r>
              <a:rPr lang="en-US" sz="2600">
                <a:solidFill>
                  <a:srgbClr val="002060"/>
                </a:solidFill>
                <a:latin typeface="Calibri"/>
                <a:ea typeface="Calibri"/>
                <a:cs typeface="Calibri"/>
              </a:rPr>
              <a:t> </a:t>
            </a:r>
            <a:r>
              <a:rPr lang="en-US" sz="2600">
                <a:latin typeface="Calibri"/>
                <a:ea typeface="Calibri"/>
                <a:cs typeface="Calibri"/>
              </a:rPr>
              <a:t>to observe procedures, timelines and due dates for ESR identification and approval from the CSDE. </a:t>
            </a:r>
          </a:p>
        </p:txBody>
      </p:sp>
    </p:spTree>
    <p:extLst>
      <p:ext uri="{BB962C8B-B14F-4D97-AF65-F5344CB8AC3E}">
        <p14:creationId xmlns:p14="http://schemas.microsoft.com/office/powerpoint/2010/main" val="294279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BFA57-C699-7FA1-C335-388E1529ADDA}"/>
            </a:ext>
          </a:extLst>
        </p:cNvPr>
        <p:cNvGrpSpPr/>
        <p:nvPr/>
      </p:nvGrpSpPr>
      <p:grpSpPr>
        <a:xfrm>
          <a:off x="0" y="0"/>
          <a:ext cx="0" cy="0"/>
          <a:chOff x="0" y="0"/>
          <a:chExt cx="0" cy="0"/>
        </a:xfrm>
      </p:grpSpPr>
      <p:sp>
        <p:nvSpPr>
          <p:cNvPr id="4" name="Title 3" descr="Early Stopping Rule (ESR) and Student Response Check Administration">
            <a:extLst>
              <a:ext uri="{FF2B5EF4-FFF2-40B4-BE49-F238E27FC236}">
                <a16:creationId xmlns:a16="http://schemas.microsoft.com/office/drawing/2014/main" id="{A525079D-913C-623A-A269-F7A90AF0E30D}"/>
              </a:ext>
            </a:extLst>
          </p:cNvPr>
          <p:cNvSpPr>
            <a:spLocks noGrp="1"/>
          </p:cNvSpPr>
          <p:nvPr>
            <p:ph type="title" idx="4294967295"/>
          </p:nvPr>
        </p:nvSpPr>
        <p:spPr>
          <a:xfrm>
            <a:off x="1678781" y="150019"/>
            <a:ext cx="8657431" cy="822325"/>
          </a:xfrm>
        </p:spPr>
        <p:txBody>
          <a:bodyPr lIns="91440" tIns="45720" rIns="91440" bIns="45720" anchor="t">
            <a:noAutofit/>
          </a:bodyPr>
          <a:lstStyle/>
          <a:p>
            <a:r>
              <a:rPr lang="en-US" sz="3600">
                <a:latin typeface="Calibri"/>
                <a:ea typeface="Calibri"/>
                <a:cs typeface="Calibri"/>
              </a:rPr>
              <a:t>Early Stopping Rule (ESR) and Student Response Check Administration</a:t>
            </a:r>
          </a:p>
        </p:txBody>
      </p:sp>
      <p:pic>
        <p:nvPicPr>
          <p:cNvPr id="2" name="Picture 1" descr="SRC Administration for SRC 1, 2, and 3. ">
            <a:extLst>
              <a:ext uri="{FF2B5EF4-FFF2-40B4-BE49-F238E27FC236}">
                <a16:creationId xmlns:a16="http://schemas.microsoft.com/office/drawing/2014/main" id="{8DB38F25-A9E2-0DAB-A46D-83E6D945EA3D}"/>
              </a:ext>
            </a:extLst>
          </p:cNvPr>
          <p:cNvPicPr>
            <a:picLocks noChangeAspect="1"/>
          </p:cNvPicPr>
          <p:nvPr/>
        </p:nvPicPr>
        <p:blipFill>
          <a:blip r:embed="rId3"/>
          <a:stretch>
            <a:fillRect/>
          </a:stretch>
        </p:blipFill>
        <p:spPr>
          <a:xfrm>
            <a:off x="174607" y="1259785"/>
            <a:ext cx="11665778" cy="5598215"/>
          </a:xfrm>
          <a:prstGeom prst="rect">
            <a:avLst/>
          </a:prstGeom>
        </p:spPr>
      </p:pic>
    </p:spTree>
    <p:extLst>
      <p:ext uri="{BB962C8B-B14F-4D97-AF65-F5344CB8AC3E}">
        <p14:creationId xmlns:p14="http://schemas.microsoft.com/office/powerpoint/2010/main" val="342748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SR Submission Tips ">
            <a:extLst>
              <a:ext uri="{FF2B5EF4-FFF2-40B4-BE49-F238E27FC236}">
                <a16:creationId xmlns:a16="http://schemas.microsoft.com/office/drawing/2014/main" id="{1BFDD2C3-65EE-F87C-B71E-C611D9A8F814}"/>
              </a:ext>
            </a:extLst>
          </p:cNvPr>
          <p:cNvSpPr>
            <a:spLocks noGrp="1"/>
          </p:cNvSpPr>
          <p:nvPr>
            <p:ph type="title" idx="4294967295"/>
          </p:nvPr>
        </p:nvSpPr>
        <p:spPr>
          <a:xfrm>
            <a:off x="1833562" y="238919"/>
            <a:ext cx="8074025" cy="822325"/>
          </a:xfrm>
        </p:spPr>
        <p:txBody>
          <a:bodyPr>
            <a:normAutofit/>
          </a:bodyPr>
          <a:lstStyle/>
          <a:p>
            <a:r>
              <a:rPr lang="en-US" sz="3600">
                <a:solidFill>
                  <a:schemeClr val="bg1"/>
                </a:solidFill>
                <a:latin typeface="Calibri"/>
                <a:ea typeface="Calibri"/>
                <a:cs typeface="Calibri"/>
              </a:rPr>
              <a:t>ESR Submission Tips </a:t>
            </a:r>
          </a:p>
        </p:txBody>
      </p:sp>
      <p:sp>
        <p:nvSpPr>
          <p:cNvPr id="3" name="Content Placeholder 2">
            <a:extLst>
              <a:ext uri="{FF2B5EF4-FFF2-40B4-BE49-F238E27FC236}">
                <a16:creationId xmlns:a16="http://schemas.microsoft.com/office/drawing/2014/main" id="{A20470C3-7E69-7631-182C-80157BBEAE2C}"/>
              </a:ext>
            </a:extLst>
          </p:cNvPr>
          <p:cNvSpPr>
            <a:spLocks noGrp="1"/>
          </p:cNvSpPr>
          <p:nvPr>
            <p:ph idx="1"/>
          </p:nvPr>
        </p:nvSpPr>
        <p:spPr>
          <a:xfrm>
            <a:off x="887627" y="1372222"/>
            <a:ext cx="10515600" cy="5304583"/>
          </a:xfrm>
        </p:spPr>
        <p:txBody>
          <a:bodyPr vert="horz" wrap="square" lIns="91440" tIns="45720" rIns="91440" bIns="45720" rtlCol="0" anchor="t">
            <a:noAutofit/>
          </a:bodyPr>
          <a:lstStyle/>
          <a:p>
            <a:pPr marL="0" indent="0">
              <a:buNone/>
            </a:pPr>
            <a:r>
              <a:rPr lang="en-US" sz="2400">
                <a:latin typeface="Calibri"/>
                <a:ea typeface="Calibri"/>
                <a:cs typeface="Calibri" panose="020F0502020204030204"/>
              </a:rPr>
              <a:t>Things to double check before and during the ESR submission in TIDE.</a:t>
            </a:r>
          </a:p>
          <a:p>
            <a:pPr marL="514350" indent="-514350">
              <a:buAutoNum type="arabicPeriod"/>
            </a:pPr>
            <a:r>
              <a:rPr lang="en-US" sz="2400">
                <a:latin typeface="Calibri"/>
                <a:ea typeface="Calibri"/>
                <a:cs typeface="Calibri" panose="020F0502020204030204"/>
              </a:rPr>
              <a:t>Verify the Alt Assessment Indicator is set to “Yes” in TIDE.</a:t>
            </a:r>
          </a:p>
          <a:p>
            <a:pPr marL="514350" indent="-514350">
              <a:buAutoNum type="arabicPeriod"/>
            </a:pPr>
            <a:r>
              <a:rPr lang="en-US" sz="2400">
                <a:latin typeface="Calibri"/>
                <a:ea typeface="Calibri"/>
                <a:cs typeface="Calibri" panose="020F0502020204030204"/>
              </a:rPr>
              <a:t>SRC Behavioral Notes clearly specify the 3 separate dates and a total of 9 trials with detailed information. </a:t>
            </a:r>
          </a:p>
          <a:p>
            <a:pPr marL="514350" indent="-514350">
              <a:buAutoNum type="arabicPeriod"/>
            </a:pPr>
            <a:r>
              <a:rPr lang="en-US" sz="2400">
                <a:latin typeface="Calibri"/>
                <a:ea typeface="Calibri"/>
                <a:cs typeface="Calibri" panose="020F0502020204030204"/>
              </a:rPr>
              <a:t>Review the Attestation Form and SRC Behavioral Notes prior to upload for the following information</a:t>
            </a:r>
          </a:p>
          <a:p>
            <a:pPr marL="971550" lvl="1" indent="-514350">
              <a:spcBef>
                <a:spcPts val="1000"/>
              </a:spcBef>
              <a:buAutoNum type="alphaLcParenR"/>
            </a:pPr>
            <a:r>
              <a:rPr lang="en-US">
                <a:latin typeface="Calibri"/>
                <a:ea typeface="Calibri"/>
                <a:cs typeface="Calibri" panose="020F0502020204030204"/>
              </a:rPr>
              <a:t>SASID matches ESR submission in TIDE.</a:t>
            </a:r>
          </a:p>
          <a:p>
            <a:pPr marL="971550" lvl="1" indent="-514350">
              <a:spcBef>
                <a:spcPts val="1000"/>
              </a:spcBef>
              <a:buAutoNum type="alphaLcParenR"/>
            </a:pPr>
            <a:r>
              <a:rPr lang="en-US">
                <a:latin typeface="Calibri"/>
                <a:ea typeface="Calibri"/>
                <a:cs typeface="Calibri" panose="020F0502020204030204"/>
              </a:rPr>
              <a:t>All SRC sessions are dated and signed by TEA.</a:t>
            </a:r>
          </a:p>
          <a:p>
            <a:pPr marL="971550" lvl="1" indent="-514350">
              <a:spcBef>
                <a:spcPts val="1000"/>
              </a:spcBef>
              <a:buAutoNum type="alphaLcParenR"/>
            </a:pPr>
            <a:r>
              <a:rPr lang="en-US">
                <a:latin typeface="Calibri"/>
                <a:ea typeface="Calibri"/>
                <a:cs typeface="Calibri" panose="020F0502020204030204"/>
              </a:rPr>
              <a:t>All signatures are completed and dated by TEA, Special Education Director, and DA.</a:t>
            </a:r>
          </a:p>
          <a:p>
            <a:pPr marL="971550" lvl="1" indent="-514350">
              <a:spcBef>
                <a:spcPts val="1000"/>
              </a:spcBef>
              <a:buAutoNum type="alphaLcParenR"/>
            </a:pPr>
            <a:r>
              <a:rPr lang="en-US">
                <a:latin typeface="Calibri"/>
                <a:ea typeface="Calibri"/>
                <a:cs typeface="Calibri" panose="020F0502020204030204"/>
              </a:rPr>
              <a:t>TEA EIN is provided.</a:t>
            </a:r>
          </a:p>
          <a:p>
            <a:pPr marL="971550" lvl="1" indent="-514350">
              <a:spcBef>
                <a:spcPts val="1000"/>
              </a:spcBef>
              <a:buAutoNum type="alphaLcParenR"/>
            </a:pPr>
            <a:r>
              <a:rPr lang="en-US">
                <a:latin typeface="Calibri"/>
                <a:ea typeface="Calibri"/>
                <a:cs typeface="Calibri" panose="020F0502020204030204"/>
              </a:rPr>
              <a:t>SRC Behavioral Notes indicate no observable mode of communication for all 3 SRC dates and the 3 trials per day. </a:t>
            </a:r>
          </a:p>
          <a:p>
            <a:pPr marL="0" indent="0">
              <a:buNone/>
            </a:pPr>
            <a:endParaRPr lang="en-US" sz="2000">
              <a:ea typeface="Calibri"/>
              <a:cs typeface="Calibri" panose="020F0502020204030204"/>
            </a:endParaRPr>
          </a:p>
        </p:txBody>
      </p:sp>
    </p:spTree>
    <p:extLst>
      <p:ext uri="{BB962C8B-B14F-4D97-AF65-F5344CB8AC3E}">
        <p14:creationId xmlns:p14="http://schemas.microsoft.com/office/powerpoint/2010/main" val="178956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SR in TIDE - Approval">
            <a:extLst>
              <a:ext uri="{FF2B5EF4-FFF2-40B4-BE49-F238E27FC236}">
                <a16:creationId xmlns:a16="http://schemas.microsoft.com/office/drawing/2014/main" id="{D231AAA8-940E-9C2D-3F3C-86FCDB23331D}"/>
              </a:ext>
            </a:extLst>
          </p:cNvPr>
          <p:cNvSpPr>
            <a:spLocks noGrp="1"/>
          </p:cNvSpPr>
          <p:nvPr>
            <p:ph type="title" idx="4294967295"/>
          </p:nvPr>
        </p:nvSpPr>
        <p:spPr>
          <a:xfrm>
            <a:off x="1964531" y="212726"/>
            <a:ext cx="8074025" cy="822325"/>
          </a:xfrm>
        </p:spPr>
        <p:txBody>
          <a:bodyPr lIns="91440" tIns="45720" rIns="91440" bIns="45720" anchor="t">
            <a:normAutofit/>
          </a:bodyPr>
          <a:lstStyle/>
          <a:p>
            <a:r>
              <a:rPr lang="en-US" sz="3600">
                <a:latin typeface="Calibri"/>
                <a:ea typeface="Calibri"/>
                <a:cs typeface="Calibri"/>
              </a:rPr>
              <a:t>ESR in TIDE - Approval</a:t>
            </a:r>
          </a:p>
        </p:txBody>
      </p:sp>
      <p:sp>
        <p:nvSpPr>
          <p:cNvPr id="3" name="Content Placeholder 2">
            <a:extLst>
              <a:ext uri="{FF2B5EF4-FFF2-40B4-BE49-F238E27FC236}">
                <a16:creationId xmlns:a16="http://schemas.microsoft.com/office/drawing/2014/main" id="{FC6F25A7-8426-6DBE-11A4-E4DC87C90A38}"/>
              </a:ext>
            </a:extLst>
          </p:cNvPr>
          <p:cNvSpPr>
            <a:spLocks noGrp="1"/>
          </p:cNvSpPr>
          <p:nvPr>
            <p:ph idx="1"/>
          </p:nvPr>
        </p:nvSpPr>
        <p:spPr>
          <a:xfrm>
            <a:off x="937054" y="1497025"/>
            <a:ext cx="10515600" cy="3721053"/>
          </a:xfrm>
        </p:spPr>
        <p:txBody>
          <a:bodyPr vert="horz" wrap="square" lIns="91440" tIns="45720" rIns="91440" bIns="45720" rtlCol="0" anchor="t">
            <a:noAutofit/>
          </a:bodyPr>
          <a:lstStyle/>
          <a:p>
            <a:pPr marL="227965" indent="-227965"/>
            <a:r>
              <a:rPr lang="en-US" sz="2600">
                <a:cs typeface="Calibri"/>
              </a:rPr>
              <a:t>If approved, you will receive an automatic email from DoNotReply@cambiumassessment.com. </a:t>
            </a:r>
            <a:endParaRPr lang="en-US"/>
          </a:p>
          <a:p>
            <a:pPr marL="227965" indent="-227965"/>
            <a:r>
              <a:rPr lang="en-US" sz="2600">
                <a:cs typeface="Calibri"/>
              </a:rPr>
              <a:t>A nightly upload will mark approved ESR students in TIDE. </a:t>
            </a:r>
            <a:endParaRPr lang="en-US" sz="2600" b="1">
              <a:ea typeface="Calibri" panose="020F0502020204030204"/>
              <a:cs typeface="Calibri"/>
            </a:endParaRPr>
          </a:p>
          <a:p>
            <a:pPr marL="227965" indent="-227965"/>
            <a:r>
              <a:rPr lang="en-US" sz="2600">
                <a:cs typeface="Calibri"/>
              </a:rPr>
              <a:t>Once approved, no further action is necessary! </a:t>
            </a:r>
            <a:endParaRPr lang="en-US" sz="2600" b="1">
              <a:ea typeface="Calibri" panose="020F0502020204030204"/>
              <a:cs typeface="Calibri"/>
            </a:endParaRPr>
          </a:p>
          <a:p>
            <a:pPr marL="227965" indent="-227965"/>
            <a:r>
              <a:rPr lang="en-US" sz="2600" b="1">
                <a:cs typeface="Calibri"/>
              </a:rPr>
              <a:t>Do NOT begin any tests for approved ESR students. </a:t>
            </a:r>
            <a:endParaRPr lang="en-US" sz="2600">
              <a:ea typeface="Calibri" panose="020F0502020204030204"/>
              <a:cs typeface="Calibri" panose="020F0502020204030204"/>
            </a:endParaRPr>
          </a:p>
          <a:p>
            <a:pPr marL="227965" indent="-227965"/>
            <a:r>
              <a:rPr lang="en-US" sz="2600">
                <a:cs typeface="Calibri"/>
              </a:rPr>
              <a:t>Cambium will close all tests for ESR approved students.</a:t>
            </a:r>
            <a:endParaRPr lang="en-US" sz="2600" b="1">
              <a:ea typeface="Calibri" panose="020F0502020204030204"/>
              <a:cs typeface="Calibri"/>
            </a:endParaRPr>
          </a:p>
          <a:p>
            <a:pPr marL="227965" indent="-227965"/>
            <a:r>
              <a:rPr lang="en-US" sz="2600">
                <a:cs typeface="Calibri"/>
              </a:rPr>
              <a:t>Once closed, the test(s) will appear as completed in the student's TIDE profile. </a:t>
            </a:r>
            <a:endParaRPr lang="en-US" sz="2600">
              <a:ea typeface="Calibri"/>
              <a:cs typeface="Calibri"/>
            </a:endParaRPr>
          </a:p>
          <a:p>
            <a:pPr marL="227965" indent="-227965"/>
            <a:endParaRPr lang="en-US" sz="2600">
              <a:ea typeface="Calibri"/>
              <a:cs typeface="Calibri"/>
            </a:endParaRPr>
          </a:p>
        </p:txBody>
      </p:sp>
      <p:pic>
        <p:nvPicPr>
          <p:cNvPr id="6" name="Picture 5" descr="ESR set to &quot;yes&quot; in TIDE.">
            <a:extLst>
              <a:ext uri="{FF2B5EF4-FFF2-40B4-BE49-F238E27FC236}">
                <a16:creationId xmlns:a16="http://schemas.microsoft.com/office/drawing/2014/main" id="{D6263D71-8196-7F85-6F75-981443B472F4}"/>
              </a:ext>
            </a:extLst>
          </p:cNvPr>
          <p:cNvPicPr>
            <a:picLocks noChangeAspect="1"/>
          </p:cNvPicPr>
          <p:nvPr/>
        </p:nvPicPr>
        <p:blipFill>
          <a:blip r:embed="rId3"/>
          <a:stretch>
            <a:fillRect/>
          </a:stretch>
        </p:blipFill>
        <p:spPr>
          <a:xfrm>
            <a:off x="2496531" y="5281154"/>
            <a:ext cx="6102664" cy="692186"/>
          </a:xfrm>
          <a:prstGeom prst="rect">
            <a:avLst/>
          </a:prstGeom>
        </p:spPr>
      </p:pic>
    </p:spTree>
    <p:extLst>
      <p:ext uri="{BB962C8B-B14F-4D97-AF65-F5344CB8AC3E}">
        <p14:creationId xmlns:p14="http://schemas.microsoft.com/office/powerpoint/2010/main" val="162966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Training Requirements for the CTAA/CTAS&#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Training Requirements for the CTAA/CTAS</a:t>
            </a:r>
          </a:p>
        </p:txBody>
      </p:sp>
      <p:sp>
        <p:nvSpPr>
          <p:cNvPr id="7" name="TextBox 6">
            <a:extLst>
              <a:ext uri="{FF2B5EF4-FFF2-40B4-BE49-F238E27FC236}">
                <a16:creationId xmlns:a16="http://schemas.microsoft.com/office/drawing/2014/main" id="{AD199116-617A-BED8-17E1-DBAFD292C3C2}"/>
              </a:ext>
            </a:extLst>
          </p:cNvPr>
          <p:cNvSpPr txBox="1"/>
          <p:nvPr/>
        </p:nvSpPr>
        <p:spPr>
          <a:xfrm>
            <a:off x="587242" y="1828676"/>
            <a:ext cx="5149659" cy="3939540"/>
          </a:xfrm>
          <a:prstGeom prst="rect">
            <a:avLst/>
          </a:prstGeom>
          <a:noFill/>
        </p:spPr>
        <p:txBody>
          <a:bodyPr wrap="square" rtlCol="0">
            <a:spAutoFit/>
          </a:bodyPr>
          <a:lstStyle/>
          <a:p>
            <a:pPr marL="342900" indent="-342900">
              <a:spcBef>
                <a:spcPts val="0"/>
              </a:spcBef>
              <a:spcAft>
                <a:spcPts val="600"/>
              </a:spcAft>
              <a:buFont typeface="Arial" panose="020B0604020202020204" pitchFamily="34" charset="0"/>
              <a:buChar char="•"/>
            </a:pPr>
            <a:r>
              <a:rPr lang="en-US" sz="2400">
                <a:cs typeface="Arial" panose="020B0604020202020204" pitchFamily="34" charset="0"/>
              </a:rPr>
              <a:t>Connecticut Alternate Assessment System Training must be completed </a:t>
            </a:r>
            <a:r>
              <a:rPr lang="en-US" sz="2400" b="1">
                <a:cs typeface="Arial" panose="020B0604020202020204" pitchFamily="34" charset="0"/>
              </a:rPr>
              <a:t>annually by certified educators administering the alternate (TEAs).</a:t>
            </a:r>
          </a:p>
          <a:p>
            <a:pPr marL="228600" indent="-285750">
              <a:spcBef>
                <a:spcPts val="0"/>
              </a:spcBef>
              <a:spcAft>
                <a:spcPts val="600"/>
              </a:spcAft>
              <a:buFont typeface="Arial" panose="020B0604020202020204" pitchFamily="34" charset="0"/>
              <a:buChar char="•"/>
            </a:pPr>
            <a:r>
              <a:rPr lang="en-US" sz="2400">
                <a:cs typeface="Arial" panose="020B0604020202020204" pitchFamily="34" charset="0"/>
              </a:rPr>
              <a:t>Training is online and available on the </a:t>
            </a:r>
            <a:r>
              <a:rPr lang="en-US" sz="2400">
                <a:solidFill>
                  <a:srgbClr val="1E72C7"/>
                </a:solidFill>
                <a:cs typeface="Arial" panose="020B0604020202020204" pitchFamily="34" charset="0"/>
                <a:hlinkClick r:id="rId3">
                  <a:extLst>
                    <a:ext uri="{A12FA001-AC4F-418D-AE19-62706E023703}">
                      <ahyp:hlinkClr xmlns:ahyp="http://schemas.microsoft.com/office/drawing/2018/hyperlinkcolor" val="tx"/>
                    </a:ext>
                  </a:extLst>
                </a:hlinkClick>
              </a:rPr>
              <a:t>Alternate Assessment web page</a:t>
            </a:r>
            <a:r>
              <a:rPr lang="en-US" sz="2400">
                <a:solidFill>
                  <a:srgbClr val="1E72C7"/>
                </a:solidFill>
                <a:cs typeface="Arial" panose="020B0604020202020204" pitchFamily="34" charset="0"/>
              </a:rPr>
              <a:t> </a:t>
            </a:r>
            <a:r>
              <a:rPr lang="en-US" sz="2400">
                <a:cs typeface="Arial" panose="020B0604020202020204" pitchFamily="34" charset="0"/>
              </a:rPr>
              <a:t>on the portal.</a:t>
            </a:r>
          </a:p>
          <a:p>
            <a:pPr marL="228600" indent="-285750">
              <a:spcBef>
                <a:spcPts val="0"/>
              </a:spcBef>
              <a:spcAft>
                <a:spcPts val="600"/>
              </a:spcAft>
              <a:buFont typeface="Arial" panose="020B0604020202020204" pitchFamily="34" charset="0"/>
              <a:buChar char="•"/>
            </a:pPr>
            <a:r>
              <a:rPr lang="en-US" sz="2400">
                <a:cs typeface="Arial" panose="020B0604020202020204" pitchFamily="34" charset="0"/>
              </a:rPr>
              <a:t>TEAs must complete and pass the end-of-training quiz with a score of at least 80 percent or better. </a:t>
            </a:r>
          </a:p>
        </p:txBody>
      </p:sp>
      <p:sp>
        <p:nvSpPr>
          <p:cNvPr id="8" name="TextBox 7">
            <a:extLst>
              <a:ext uri="{FF2B5EF4-FFF2-40B4-BE49-F238E27FC236}">
                <a16:creationId xmlns:a16="http://schemas.microsoft.com/office/drawing/2014/main" id="{83AAC908-964C-8C19-B8B6-CFB6C740614A}"/>
              </a:ext>
            </a:extLst>
          </p:cNvPr>
          <p:cNvSpPr txBox="1"/>
          <p:nvPr/>
        </p:nvSpPr>
        <p:spPr>
          <a:xfrm>
            <a:off x="6237514" y="1504009"/>
            <a:ext cx="5638800" cy="5155257"/>
          </a:xfrm>
          <a:prstGeom prst="rect">
            <a:avLst/>
          </a:prstGeom>
          <a:noFill/>
        </p:spPr>
        <p:txBody>
          <a:bodyPr wrap="square" rtlCol="0">
            <a:spAutoFit/>
          </a:bodyPr>
          <a:lstStyle/>
          <a:p>
            <a:pPr marL="228600" lvl="0" indent="-228600" algn="ctr">
              <a:spcBef>
                <a:spcPts val="600"/>
              </a:spcBef>
              <a:spcAft>
                <a:spcPts val="600"/>
              </a:spcAft>
            </a:pPr>
            <a:r>
              <a:rPr lang="en-US" sz="2400" b="1">
                <a:cs typeface="Arial" panose="020B0604020202020204" pitchFamily="34" charset="0"/>
              </a:rPr>
              <a:t>Resources</a:t>
            </a:r>
            <a:endParaRPr lang="en-US" sz="2400" b="1">
              <a:cs typeface="Arial" panose="020B0604020202020204" pitchFamily="34" charset="0"/>
              <a:hlinkClick r:id="rId4">
                <a:extLst>
                  <a:ext uri="{A12FA001-AC4F-418D-AE19-62706E023703}">
                    <ahyp:hlinkClr xmlns:ahyp="http://schemas.microsoft.com/office/drawing/2018/hyperlinkcolor" val="tx"/>
                  </a:ext>
                </a:extLst>
              </a:hlinkClick>
            </a:endParaRPr>
          </a:p>
          <a:p>
            <a:pPr marL="228600" lvl="0" indent="-228600">
              <a:spcBef>
                <a:spcPts val="600"/>
              </a:spcBef>
              <a:spcAft>
                <a:spcPts val="600"/>
              </a:spcAft>
              <a:buFont typeface="Arial" panose="020B0604020202020204" pitchFamily="34" charset="0"/>
              <a:buChar char="•"/>
            </a:pPr>
            <a:r>
              <a:rPr lang="en-US" sz="2400">
                <a:solidFill>
                  <a:srgbClr val="1E72C7"/>
                </a:solidFill>
                <a:cs typeface="Arial" panose="020B0604020202020204" pitchFamily="34" charset="0"/>
                <a:hlinkClick r:id="rId5">
                  <a:extLst>
                    <a:ext uri="{A12FA001-AC4F-418D-AE19-62706E023703}">
                      <ahyp:hlinkClr xmlns:ahyp="http://schemas.microsoft.com/office/drawing/2018/hyperlinkcolor" val="tx"/>
                    </a:ext>
                  </a:extLst>
                </a:hlinkClick>
              </a:rPr>
              <a:t>Overview for District Administrators</a:t>
            </a:r>
            <a:endParaRPr lang="en-US" sz="2400">
              <a:solidFill>
                <a:srgbClr val="1E72C7"/>
              </a:solidFill>
              <a:cs typeface="Arial" panose="020B0604020202020204" pitchFamily="34" charset="0"/>
            </a:endParaRPr>
          </a:p>
          <a:p>
            <a:pPr marL="228600" lvl="0" indent="-228600">
              <a:spcBef>
                <a:spcPts val="600"/>
              </a:spcBef>
              <a:spcAft>
                <a:spcPts val="600"/>
              </a:spcAft>
              <a:buFont typeface="Arial" panose="020B0604020202020204" pitchFamily="34" charset="0"/>
              <a:buChar char="•"/>
            </a:pPr>
            <a:r>
              <a:rPr lang="en-US" sz="2400">
                <a:solidFill>
                  <a:srgbClr val="1E72C7"/>
                </a:solidFill>
                <a:cs typeface="Arial" panose="020B0604020202020204" pitchFamily="34" charset="0"/>
                <a:hlinkClick r:id="rId6">
                  <a:extLst>
                    <a:ext uri="{A12FA001-AC4F-418D-AE19-62706E023703}">
                      <ahyp:hlinkClr xmlns:ahyp="http://schemas.microsoft.com/office/drawing/2018/hyperlinkcolor" val="tx"/>
                    </a:ext>
                  </a:extLst>
                </a:hlinkClick>
              </a:rPr>
              <a:t>Overview for Teachers Administering the Alternate</a:t>
            </a:r>
            <a:endParaRPr lang="en-US" sz="2400">
              <a:solidFill>
                <a:srgbClr val="1E72C7"/>
              </a:solidFill>
              <a:cs typeface="Arial" panose="020B0604020202020204" pitchFamily="34" charset="0"/>
            </a:endParaRPr>
          </a:p>
          <a:p>
            <a:pPr marL="228600" lvl="0" indent="-228600">
              <a:spcBef>
                <a:spcPts val="600"/>
              </a:spcBef>
              <a:spcAft>
                <a:spcPts val="600"/>
              </a:spcAft>
              <a:buFont typeface="Arial" panose="020B0604020202020204" pitchFamily="34" charset="0"/>
              <a:buChar char="•"/>
            </a:pPr>
            <a:r>
              <a:rPr lang="en-US" sz="2400">
                <a:solidFill>
                  <a:srgbClr val="1E72C7"/>
                </a:solidFill>
                <a:cs typeface="Arial" panose="020B0604020202020204" pitchFamily="34" charset="0"/>
                <a:hlinkClick r:id="rId7">
                  <a:extLst>
                    <a:ext uri="{A12FA001-AC4F-418D-AE19-62706E023703}">
                      <ahyp:hlinkClr xmlns:ahyp="http://schemas.microsoft.com/office/drawing/2018/hyperlinkcolor" val="tx"/>
                    </a:ext>
                  </a:extLst>
                </a:hlinkClick>
              </a:rPr>
              <a:t>CTAA Test Administration Manual</a:t>
            </a:r>
            <a:endParaRPr lang="en-US" sz="2400">
              <a:solidFill>
                <a:srgbClr val="1E72C7"/>
              </a:solidFill>
              <a:cs typeface="Arial" panose="020B0604020202020204" pitchFamily="34" charset="0"/>
            </a:endParaRPr>
          </a:p>
          <a:p>
            <a:pPr marL="228600" lvl="0" indent="-228600">
              <a:spcBef>
                <a:spcPts val="600"/>
              </a:spcBef>
              <a:spcAft>
                <a:spcPts val="600"/>
              </a:spcAft>
              <a:buFont typeface="Arial" panose="020B0604020202020204" pitchFamily="34" charset="0"/>
              <a:buChar char="•"/>
            </a:pPr>
            <a:r>
              <a:rPr lang="en-US" sz="2400">
                <a:solidFill>
                  <a:srgbClr val="1E72C7"/>
                </a:solidFill>
                <a:cs typeface="Arial" panose="020B0604020202020204" pitchFamily="34" charset="0"/>
                <a:hlinkClick r:id="rId8">
                  <a:extLst>
                    <a:ext uri="{A12FA001-AC4F-418D-AE19-62706E023703}">
                      <ahyp:hlinkClr xmlns:ahyp="http://schemas.microsoft.com/office/drawing/2018/hyperlinkcolor" val="tx"/>
                    </a:ext>
                  </a:extLst>
                </a:hlinkClick>
              </a:rPr>
              <a:t>CTAS Test Administration Manual</a:t>
            </a:r>
            <a:endParaRPr lang="en-US" sz="2400">
              <a:solidFill>
                <a:srgbClr val="1E72C7"/>
              </a:solidFill>
              <a:cs typeface="Arial" panose="020B0604020202020204" pitchFamily="34" charset="0"/>
            </a:endParaRPr>
          </a:p>
          <a:p>
            <a:pPr marL="228600" lvl="0" indent="-228600">
              <a:spcBef>
                <a:spcPts val="600"/>
              </a:spcBef>
              <a:spcAft>
                <a:spcPts val="600"/>
              </a:spcAft>
              <a:buFont typeface="Arial" panose="020B0604020202020204" pitchFamily="34" charset="0"/>
              <a:buChar char="•"/>
            </a:pPr>
            <a:r>
              <a:rPr lang="en-US" sz="2400">
                <a:solidFill>
                  <a:srgbClr val="1E72C7"/>
                </a:solidFill>
                <a:cs typeface="Arial" panose="020B0604020202020204" pitchFamily="34" charset="0"/>
                <a:hlinkClick r:id="rId9">
                  <a:extLst>
                    <a:ext uri="{A12FA001-AC4F-418D-AE19-62706E023703}">
                      <ahyp:hlinkClr xmlns:ahyp="http://schemas.microsoft.com/office/drawing/2018/hyperlinkcolor" val="tx"/>
                    </a:ext>
                  </a:extLst>
                </a:hlinkClick>
              </a:rPr>
              <a:t>Connecticut Alternate Assessment System Training Course</a:t>
            </a:r>
            <a:endParaRPr lang="en-US" sz="2400">
              <a:solidFill>
                <a:srgbClr val="1E72C7"/>
              </a:solidFill>
              <a:cs typeface="Arial" panose="020B0604020202020204" pitchFamily="34" charset="0"/>
            </a:endParaRPr>
          </a:p>
          <a:p>
            <a:pPr marL="228600" lvl="0" indent="-228600">
              <a:spcBef>
                <a:spcPts val="600"/>
              </a:spcBef>
              <a:spcAft>
                <a:spcPts val="600"/>
              </a:spcAft>
              <a:buFont typeface="Arial" panose="020B0604020202020204" pitchFamily="34" charset="0"/>
              <a:buChar char="•"/>
            </a:pPr>
            <a:r>
              <a:rPr lang="en-US" sz="2400">
                <a:solidFill>
                  <a:srgbClr val="1E72C7"/>
                </a:solidFill>
                <a:cs typeface="Arial" panose="020B0604020202020204" pitchFamily="34" charset="0"/>
                <a:hlinkClick r:id="rId10">
                  <a:extLst>
                    <a:ext uri="{A12FA001-AC4F-418D-AE19-62706E023703}">
                      <ahyp:hlinkClr xmlns:ahyp="http://schemas.microsoft.com/office/drawing/2018/hyperlinkcolor" val="tx"/>
                    </a:ext>
                  </a:extLst>
                </a:hlinkClick>
              </a:rPr>
              <a:t>Connecticut Alternate Assessment System Training Resources</a:t>
            </a:r>
            <a:endParaRPr lang="en-US" sz="2400">
              <a:solidFill>
                <a:srgbClr val="1E72C7"/>
              </a:solidFill>
              <a:cs typeface="Arial" panose="020B0604020202020204" pitchFamily="34" charset="0"/>
            </a:endParaRPr>
          </a:p>
          <a:p>
            <a:endParaRPr lang="en-US" sz="2400"/>
          </a:p>
        </p:txBody>
      </p:sp>
    </p:spTree>
    <p:extLst>
      <p:ext uri="{BB962C8B-B14F-4D97-AF65-F5344CB8AC3E}">
        <p14:creationId xmlns:p14="http://schemas.microsoft.com/office/powerpoint/2010/main" val="12522414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Resources to Support Alternate Assessment Eligibility&#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2302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Resources to Support Alternate Assessment Eligibility</a:t>
            </a:r>
          </a:p>
        </p:txBody>
      </p:sp>
      <p:sp>
        <p:nvSpPr>
          <p:cNvPr id="2" name="TextBox 1">
            <a:extLst>
              <a:ext uri="{FF2B5EF4-FFF2-40B4-BE49-F238E27FC236}">
                <a16:creationId xmlns:a16="http://schemas.microsoft.com/office/drawing/2014/main" id="{8F316761-2D97-1827-5C5A-2825EBC3817B}"/>
              </a:ext>
            </a:extLst>
          </p:cNvPr>
          <p:cNvSpPr txBox="1"/>
          <p:nvPr/>
        </p:nvSpPr>
        <p:spPr>
          <a:xfrm>
            <a:off x="883920" y="1525629"/>
            <a:ext cx="10424160" cy="5170646"/>
          </a:xfrm>
          <a:prstGeom prst="rect">
            <a:avLst/>
          </a:prstGeom>
          <a:noFill/>
        </p:spPr>
        <p:txBody>
          <a:bodyPr wrap="square" lIns="91440" tIns="45720" rIns="91440" bIns="45720" rtlCol="0" anchor="t">
            <a:spAutoFit/>
          </a:bodyPr>
          <a:lstStyle/>
          <a:p>
            <a:pPr fontAlgn="base">
              <a:spcBef>
                <a:spcPct val="0"/>
              </a:spcBef>
              <a:spcAft>
                <a:spcPct val="0"/>
              </a:spcAft>
              <a:defRPr/>
            </a:pPr>
            <a:r>
              <a:rPr lang="en-US" sz="2200">
                <a:solidFill>
                  <a:srgbClr val="1E72C7"/>
                </a:solidFill>
                <a:cs typeface="Arial"/>
                <a:hlinkClick r:id="rId3">
                  <a:extLst>
                    <a:ext uri="{A12FA001-AC4F-418D-AE19-62706E023703}">
                      <ahyp:hlinkClr xmlns:ahyp="http://schemas.microsoft.com/office/drawing/2018/hyperlinkcolor" val="tx"/>
                    </a:ext>
                  </a:extLst>
                </a:hlinkClick>
              </a:rPr>
              <a:t>Frequently Asked Questions and Answers about the Connecticut Alternate Assessment System</a:t>
            </a:r>
            <a:endParaRPr lang="en-US" sz="2200">
              <a:solidFill>
                <a:srgbClr val="1E72C7"/>
              </a:solidFill>
              <a:cs typeface="Arial"/>
            </a:endParaRPr>
          </a:p>
          <a:p>
            <a:pPr fontAlgn="base">
              <a:spcBef>
                <a:spcPct val="0"/>
              </a:spcBef>
              <a:spcAft>
                <a:spcPct val="0"/>
              </a:spcAft>
              <a:defRPr/>
            </a:pPr>
            <a:endParaRPr lang="en-US" sz="2200">
              <a:cs typeface="Arial" panose="020B0604020202020204" pitchFamily="34" charset="0"/>
              <a:hlinkClick r:id="rId4" invalidUrl="http://">
                <a:extLst>
                  <a:ext uri="{A12FA001-AC4F-418D-AE19-62706E023703}">
                    <ahyp:hlinkClr xmlns:ahyp="http://schemas.microsoft.com/office/drawing/2018/hyperlinkcolor" val="tx"/>
                  </a:ext>
                </a:extLst>
              </a:hlinkClick>
            </a:endParaRPr>
          </a:p>
          <a:p>
            <a:pPr fontAlgn="base">
              <a:spcBef>
                <a:spcPct val="0"/>
              </a:spcBef>
              <a:spcAft>
                <a:spcPct val="0"/>
              </a:spcAft>
              <a:defRPr/>
            </a:pPr>
            <a:r>
              <a:rPr lang="en-US" sz="2200">
                <a:solidFill>
                  <a:srgbClr val="1E72C7"/>
                </a:solidFill>
                <a:cs typeface="Arial"/>
                <a:hlinkClick r:id="rId5">
                  <a:extLst>
                    <a:ext uri="{A12FA001-AC4F-418D-AE19-62706E023703}">
                      <ahyp:hlinkClr xmlns:ahyp="http://schemas.microsoft.com/office/drawing/2018/hyperlinkcolor" val="tx"/>
                    </a:ext>
                  </a:extLst>
                </a:hlinkClick>
              </a:rPr>
              <a:t>Annotated Connecticut Alternate Assessment System Eligibility Form</a:t>
            </a:r>
            <a:endParaRPr lang="en-US" sz="2200">
              <a:solidFill>
                <a:srgbClr val="1E72C7"/>
              </a:solidFill>
              <a:cs typeface="Arial"/>
            </a:endParaRPr>
          </a:p>
          <a:p>
            <a:pPr fontAlgn="base">
              <a:spcBef>
                <a:spcPct val="0"/>
              </a:spcBef>
              <a:spcAft>
                <a:spcPct val="0"/>
              </a:spcAft>
              <a:defRPr/>
            </a:pPr>
            <a:endParaRPr lang="en-US" sz="2200">
              <a:cs typeface="Arial" panose="020B0604020202020204" pitchFamily="34" charset="0"/>
            </a:endParaRPr>
          </a:p>
          <a:p>
            <a:pPr fontAlgn="base">
              <a:spcBef>
                <a:spcPct val="0"/>
              </a:spcBef>
              <a:spcAft>
                <a:spcPct val="0"/>
              </a:spcAft>
              <a:defRPr/>
            </a:pPr>
            <a:r>
              <a:rPr lang="en-US" sz="2200">
                <a:solidFill>
                  <a:srgbClr val="1E72C7"/>
                </a:solidFill>
                <a:cs typeface="Arial"/>
                <a:hlinkClick r:id="rId6">
                  <a:extLst>
                    <a:ext uri="{A12FA001-AC4F-418D-AE19-62706E023703}">
                      <ahyp:hlinkClr xmlns:ahyp="http://schemas.microsoft.com/office/drawing/2018/hyperlinkcolor" val="tx"/>
                    </a:ext>
                  </a:extLst>
                </a:hlinkClick>
              </a:rPr>
              <a:t>Frequently asked Questions and Answers About the Connecticut Alternate Assessment System Eligibility Form</a:t>
            </a:r>
            <a:endParaRPr lang="en-US" sz="2200">
              <a:solidFill>
                <a:srgbClr val="1E72C7"/>
              </a:solidFill>
              <a:cs typeface="Arial"/>
            </a:endParaRPr>
          </a:p>
          <a:p>
            <a:pPr fontAlgn="base">
              <a:spcBef>
                <a:spcPct val="0"/>
              </a:spcBef>
              <a:spcAft>
                <a:spcPct val="0"/>
              </a:spcAft>
              <a:defRPr/>
            </a:pPr>
            <a:endParaRPr lang="en-US" sz="2200">
              <a:cs typeface="Arial" panose="020B0604020202020204" pitchFamily="34" charset="0"/>
            </a:endParaRPr>
          </a:p>
          <a:p>
            <a:pPr fontAlgn="base">
              <a:spcBef>
                <a:spcPct val="0"/>
              </a:spcBef>
              <a:spcAft>
                <a:spcPct val="0"/>
              </a:spcAft>
              <a:defRPr/>
            </a:pPr>
            <a:r>
              <a:rPr lang="en-US" sz="2200">
                <a:solidFill>
                  <a:srgbClr val="1E72C7"/>
                </a:solidFill>
                <a:cs typeface="Arial"/>
                <a:hlinkClick r:id="rId7">
                  <a:extLst>
                    <a:ext uri="{A12FA001-AC4F-418D-AE19-62706E023703}">
                      <ahyp:hlinkClr xmlns:ahyp="http://schemas.microsoft.com/office/drawing/2018/hyperlinkcolor" val="tx"/>
                    </a:ext>
                  </a:extLst>
                </a:hlinkClick>
              </a:rPr>
              <a:t>Connecticut Alternate Assessment System Participation Guidance for Planning and Placement Teams Flowchart </a:t>
            </a:r>
            <a:endParaRPr lang="en-US" sz="2200">
              <a:solidFill>
                <a:srgbClr val="1E72C7"/>
              </a:solidFill>
              <a:cs typeface="Arial" panose="020B0604020202020204" pitchFamily="34" charset="0"/>
            </a:endParaRPr>
          </a:p>
          <a:p>
            <a:pPr>
              <a:spcBef>
                <a:spcPct val="0"/>
              </a:spcBef>
              <a:spcAft>
                <a:spcPct val="0"/>
              </a:spcAft>
              <a:defRPr/>
            </a:pPr>
            <a:endParaRPr lang="en-US" sz="2200">
              <a:cs typeface="Arial" panose="020B0604020202020204" pitchFamily="34" charset="0"/>
            </a:endParaRPr>
          </a:p>
          <a:p>
            <a:pPr>
              <a:spcBef>
                <a:spcPct val="0"/>
              </a:spcBef>
              <a:spcAft>
                <a:spcPct val="0"/>
              </a:spcAft>
              <a:defRPr/>
            </a:pPr>
            <a:r>
              <a:rPr lang="en-US" sz="2200">
                <a:solidFill>
                  <a:srgbClr val="1E72C7"/>
                </a:solidFill>
                <a:cs typeface="Calibri"/>
                <a:hlinkClick r:id="rId8">
                  <a:extLst>
                    <a:ext uri="{A12FA001-AC4F-418D-AE19-62706E023703}">
                      <ahyp:hlinkClr xmlns:ahyp="http://schemas.microsoft.com/office/drawing/2018/hyperlinkcolor" val="tx"/>
                    </a:ext>
                  </a:extLst>
                </a:hlinkClick>
              </a:rPr>
              <a:t>Comparison of Connecticut Alternate Assessments</a:t>
            </a:r>
            <a:endParaRPr lang="en-US" sz="2200">
              <a:solidFill>
                <a:srgbClr val="1E72C7"/>
              </a:solidFill>
              <a:cs typeface="Calibri"/>
            </a:endParaRPr>
          </a:p>
          <a:p>
            <a:pPr fontAlgn="base">
              <a:spcBef>
                <a:spcPct val="0"/>
              </a:spcBef>
              <a:spcAft>
                <a:spcPct val="0"/>
              </a:spcAft>
              <a:defRPr/>
            </a:pPr>
            <a:endParaRPr lang="en-US" sz="2200" u="sng">
              <a:cs typeface="Arial" panose="020B0604020202020204" pitchFamily="34" charset="0"/>
            </a:endParaRPr>
          </a:p>
          <a:p>
            <a:pPr fontAlgn="base">
              <a:spcBef>
                <a:spcPct val="0"/>
              </a:spcBef>
              <a:spcAft>
                <a:spcPct val="0"/>
              </a:spcAft>
              <a:defRPr/>
            </a:pPr>
            <a:r>
              <a:rPr lang="en-US" sz="2200">
                <a:cs typeface="Arial"/>
              </a:rPr>
              <a:t>For more information, visit the </a:t>
            </a:r>
            <a:r>
              <a:rPr lang="en-US" sz="2200">
                <a:solidFill>
                  <a:srgbClr val="1E72C7"/>
                </a:solidFill>
                <a:cs typeface="Arial"/>
                <a:hlinkClick r:id="rId9">
                  <a:extLst>
                    <a:ext uri="{A12FA001-AC4F-418D-AE19-62706E023703}">
                      <ahyp:hlinkClr xmlns:ahyp="http://schemas.microsoft.com/office/drawing/2018/hyperlinkcolor" val="tx"/>
                    </a:ext>
                  </a:extLst>
                </a:hlinkClick>
              </a:rPr>
              <a:t>CSDE Website </a:t>
            </a:r>
            <a:r>
              <a:rPr lang="en-US" sz="2200">
                <a:cs typeface="Arial"/>
              </a:rPr>
              <a:t>and the </a:t>
            </a:r>
            <a:r>
              <a:rPr lang="en-US" sz="2200">
                <a:solidFill>
                  <a:srgbClr val="1E72C7"/>
                </a:solidFill>
                <a:cs typeface="Arial"/>
                <a:hlinkClick r:id="rId10">
                  <a:extLst>
                    <a:ext uri="{A12FA001-AC4F-418D-AE19-62706E023703}">
                      <ahyp:hlinkClr xmlns:ahyp="http://schemas.microsoft.com/office/drawing/2018/hyperlinkcolor" val="tx"/>
                    </a:ext>
                  </a:extLst>
                </a:hlinkClick>
              </a:rPr>
              <a:t>Connecticut  Comprehensive Assessment Program Portal</a:t>
            </a:r>
            <a:r>
              <a:rPr lang="en-US" sz="2200">
                <a:cs typeface="Arial"/>
              </a:rPr>
              <a:t>.</a:t>
            </a:r>
          </a:p>
        </p:txBody>
      </p:sp>
    </p:spTree>
    <p:extLst>
      <p:ext uri="{BB962C8B-B14F-4D97-AF65-F5344CB8AC3E}">
        <p14:creationId xmlns:p14="http://schemas.microsoft.com/office/powerpoint/2010/main" val="678300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s new? What’s the same?">
            <a:extLst>
              <a:ext uri="{FF2B5EF4-FFF2-40B4-BE49-F238E27FC236}">
                <a16:creationId xmlns:a16="http://schemas.microsoft.com/office/drawing/2014/main" id="{9D81C57C-38A3-8C3E-CECE-E25CED985C94}"/>
              </a:ext>
            </a:extLst>
          </p:cNvPr>
          <p:cNvSpPr>
            <a:spLocks noGrp="1"/>
          </p:cNvSpPr>
          <p:nvPr>
            <p:ph type="title" idx="4294967295"/>
          </p:nvPr>
        </p:nvSpPr>
        <p:spPr>
          <a:xfrm>
            <a:off x="1042988" y="17463"/>
            <a:ext cx="10106025" cy="1276078"/>
          </a:xfrm>
          <a:prstGeom prst="rect">
            <a:avLst/>
          </a:prstGeom>
        </p:spPr>
        <p:txBody>
          <a:bodyPr anchor="ctr">
            <a:noAutofit/>
          </a:bodyPr>
          <a:lstStyle/>
          <a:p>
            <a:r>
              <a:rPr lang="en-US" sz="3600" b="1">
                <a:solidFill>
                  <a:schemeClr val="bg1"/>
                </a:solidFill>
                <a:ea typeface="Calibri"/>
                <a:cs typeface="Calibri"/>
              </a:rPr>
              <a:t>What’s new? What’s the same?</a:t>
            </a:r>
            <a:endParaRPr lang="en-US" sz="4800"/>
          </a:p>
        </p:txBody>
      </p:sp>
      <p:sp>
        <p:nvSpPr>
          <p:cNvPr id="8" name="Content Placeholder 5">
            <a:extLst>
              <a:ext uri="{FF2B5EF4-FFF2-40B4-BE49-F238E27FC236}">
                <a16:creationId xmlns:a16="http://schemas.microsoft.com/office/drawing/2014/main" id="{64D6997A-F81D-596A-D7DD-FB5A12445F57}"/>
              </a:ext>
              <a:ext uri="{C183D7F6-B498-43B3-948B-1728B52AA6E4}">
                <adec:decorative xmlns:adec="http://schemas.microsoft.com/office/drawing/2017/decorative" val="1"/>
              </a:ext>
            </a:extLst>
          </p:cNvPr>
          <p:cNvSpPr>
            <a:spLocks noGrp="1"/>
          </p:cNvSpPr>
          <p:nvPr>
            <p:ph idx="4294967295"/>
          </p:nvPr>
        </p:nvSpPr>
        <p:spPr>
          <a:xfrm>
            <a:off x="5115338" y="1293541"/>
            <a:ext cx="6281207" cy="4988261"/>
          </a:xfrm>
          <a:ln>
            <a:solidFill>
              <a:srgbClr val="0815BE"/>
            </a:solidFill>
          </a:ln>
        </p:spPr>
        <p:txBody>
          <a:bodyPr vert="horz" wrap="square" lIns="91440" tIns="45720" rIns="91440" bIns="45720" rtlCol="0" anchor="t">
            <a:noAutofit/>
          </a:bodyPr>
          <a:lstStyle/>
          <a:p>
            <a:pPr marL="0" indent="0" algn="ctr">
              <a:spcBef>
                <a:spcPts val="0"/>
              </a:spcBef>
              <a:buNone/>
            </a:pPr>
            <a:r>
              <a:rPr lang="en-US" sz="2200" b="1">
                <a:solidFill>
                  <a:srgbClr val="FF0000"/>
                </a:solidFill>
              </a:rPr>
              <a:t>Same</a:t>
            </a:r>
          </a:p>
          <a:p>
            <a:pPr>
              <a:spcBef>
                <a:spcPts val="600"/>
              </a:spcBef>
            </a:pPr>
            <a:r>
              <a:rPr lang="en-US" sz="2000"/>
              <a:t>Designated supports and accommodations </a:t>
            </a:r>
          </a:p>
          <a:p>
            <a:pPr>
              <a:spcBef>
                <a:spcPts val="600"/>
              </a:spcBef>
            </a:pPr>
            <a:r>
              <a:rPr lang="en-US" sz="2000"/>
              <a:t>Data sync between PSIS and CT-SEDS  </a:t>
            </a:r>
          </a:p>
          <a:p>
            <a:r>
              <a:rPr lang="en-US" sz="2000"/>
              <a:t>Cambium Systems </a:t>
            </a:r>
          </a:p>
          <a:p>
            <a:r>
              <a:rPr lang="en-US" sz="2000"/>
              <a:t>Office Hours </a:t>
            </a:r>
          </a:p>
          <a:p>
            <a:r>
              <a:rPr lang="en-US" sz="2000"/>
              <a:t>Teacher Training Slide Deck</a:t>
            </a:r>
          </a:p>
          <a:p>
            <a:r>
              <a:rPr lang="en-US" sz="2000">
                <a:hlinkClick r:id="rId3"/>
              </a:rPr>
              <a:t>Testing students out-of-state and in non-approved facilities</a:t>
            </a:r>
            <a:endParaRPr lang="en-US" sz="2000"/>
          </a:p>
          <a:p>
            <a:r>
              <a:rPr lang="en-US" sz="2000"/>
              <a:t>Rolling release of results </a:t>
            </a:r>
          </a:p>
          <a:p>
            <a:r>
              <a:rPr lang="en-US" sz="2000"/>
              <a:t>Shipping paper manuals to districts</a:t>
            </a:r>
          </a:p>
          <a:p>
            <a:r>
              <a:rPr lang="en-US" sz="2000"/>
              <a:t>Timing and distribution of ISR’s</a:t>
            </a:r>
          </a:p>
          <a:p>
            <a:r>
              <a:rPr lang="en-US" sz="2000"/>
              <a:t>Affirmation/attestation page (Write in the word summative.)</a:t>
            </a:r>
          </a:p>
          <a:p>
            <a:endParaRPr lang="en-US" sz="2400"/>
          </a:p>
          <a:p>
            <a:pPr marL="0" indent="0">
              <a:buNone/>
            </a:pPr>
            <a:endParaRPr lang="en-US" sz="2100"/>
          </a:p>
        </p:txBody>
      </p:sp>
      <p:sp>
        <p:nvSpPr>
          <p:cNvPr id="7" name="Content Placeholder 6">
            <a:extLst>
              <a:ext uri="{FF2B5EF4-FFF2-40B4-BE49-F238E27FC236}">
                <a16:creationId xmlns:a16="http://schemas.microsoft.com/office/drawing/2014/main" id="{E6D675EE-6608-E814-E684-C83F75517890}"/>
              </a:ext>
              <a:ext uri="{C183D7F6-B498-43B3-948B-1728B52AA6E4}">
                <adec:decorative xmlns:adec="http://schemas.microsoft.com/office/drawing/2017/decorative" val="1"/>
              </a:ext>
            </a:extLst>
          </p:cNvPr>
          <p:cNvSpPr txBox="1">
            <a:spLocks/>
          </p:cNvSpPr>
          <p:nvPr/>
        </p:nvSpPr>
        <p:spPr>
          <a:xfrm>
            <a:off x="537273" y="1293541"/>
            <a:ext cx="4330533" cy="5433829"/>
          </a:xfrm>
          <a:prstGeom prst="rect">
            <a:avLst/>
          </a:prstGeom>
          <a:ln>
            <a:solidFill>
              <a:srgbClr val="0815BE"/>
            </a:solidFill>
          </a:ln>
        </p:spPr>
        <p:txBody>
          <a:bodyPr lIns="91440" tIns="45720" rIns="91440" bIns="45720" anchor="t"/>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200" b="1">
                <a:solidFill>
                  <a:srgbClr val="FF0000"/>
                </a:solidFill>
              </a:rPr>
              <a:t>New</a:t>
            </a:r>
          </a:p>
          <a:p>
            <a:pPr>
              <a:spcBef>
                <a:spcPts val="600"/>
              </a:spcBef>
            </a:pPr>
            <a:r>
              <a:rPr lang="en-US" sz="2000"/>
              <a:t>TIDE has a new look!</a:t>
            </a:r>
          </a:p>
          <a:p>
            <a:pPr>
              <a:spcBef>
                <a:spcPts val="600"/>
              </a:spcBef>
            </a:pPr>
            <a:r>
              <a:rPr lang="en-US" sz="2000"/>
              <a:t>Updated </a:t>
            </a:r>
            <a:r>
              <a:rPr lang="en-US" sz="2000">
                <a:hlinkClick r:id="rId4"/>
              </a:rPr>
              <a:t>Secure Browser</a:t>
            </a:r>
            <a:endParaRPr lang="en-US" sz="2000"/>
          </a:p>
          <a:p>
            <a:r>
              <a:rPr lang="en-US" sz="2000">
                <a:hlinkClick r:id="rId5"/>
              </a:rPr>
              <a:t>2026- 27 Assessment Calendar</a:t>
            </a:r>
            <a:endParaRPr lang="en-US" sz="2000"/>
          </a:p>
          <a:p>
            <a:r>
              <a:rPr lang="en-US" sz="2000"/>
              <a:t>Change in Alert Notification – </a:t>
            </a:r>
            <a:r>
              <a:rPr lang="en-US" sz="2000">
                <a:hlinkClick r:id="rId6"/>
              </a:rPr>
              <a:t>Hotline Direct  </a:t>
            </a:r>
            <a:endParaRPr lang="en-US" sz="2000"/>
          </a:p>
          <a:p>
            <a:r>
              <a:rPr lang="en-US" sz="2000"/>
              <a:t>Clarifications for the Connecticut Alternate Assessment System Early Stopping Rule Process </a:t>
            </a:r>
          </a:p>
          <a:p>
            <a:r>
              <a:rPr lang="en-US" sz="2000"/>
              <a:t>One copy of Individual Student Reports (ISR’s) </a:t>
            </a:r>
          </a:p>
          <a:p>
            <a:r>
              <a:rPr lang="en-US" sz="2000"/>
              <a:t>Test Administration Review    </a:t>
            </a:r>
            <a:endParaRPr lang="en-US" sz="2400" b="0" i="0" u="none" strike="noStrike" baseline="0">
              <a:solidFill>
                <a:srgbClr val="000000"/>
              </a:solidFill>
              <a:latin typeface="EB Garamond" panose="00000500000000000000" pitchFamily="2" charset="0"/>
            </a:endParaRPr>
          </a:p>
          <a:p>
            <a:r>
              <a:rPr lang="en-US" sz="2000"/>
              <a:t>Student-Centered Assessment for Learning (SCALE)  Initiative </a:t>
            </a:r>
          </a:p>
          <a:p>
            <a:pPr marL="0" indent="0">
              <a:buNone/>
            </a:pPr>
            <a:endParaRPr lang="en-US" sz="2000">
              <a:latin typeface="Aptos" panose="020B0004020202020204" pitchFamily="34" charset="0"/>
            </a:endParaRPr>
          </a:p>
        </p:txBody>
      </p:sp>
    </p:spTree>
    <p:extLst>
      <p:ext uri="{BB962C8B-B14F-4D97-AF65-F5344CB8AC3E}">
        <p14:creationId xmlns:p14="http://schemas.microsoft.com/office/powerpoint/2010/main" val="34842669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Training Requirements for the CAAELP (Grades K-12)&#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Training Requirements for the CAAELP (Grades K-12)</a:t>
            </a:r>
          </a:p>
        </p:txBody>
      </p:sp>
      <p:sp>
        <p:nvSpPr>
          <p:cNvPr id="7" name="TextBox 6">
            <a:extLst>
              <a:ext uri="{FF2B5EF4-FFF2-40B4-BE49-F238E27FC236}">
                <a16:creationId xmlns:a16="http://schemas.microsoft.com/office/drawing/2014/main" id="{AD199116-617A-BED8-17E1-DBAFD292C3C2}"/>
              </a:ext>
            </a:extLst>
          </p:cNvPr>
          <p:cNvSpPr txBox="1"/>
          <p:nvPr/>
        </p:nvSpPr>
        <p:spPr>
          <a:xfrm>
            <a:off x="395052" y="2190075"/>
            <a:ext cx="4840977" cy="4124206"/>
          </a:xfrm>
          <a:prstGeom prst="rect">
            <a:avLst/>
          </a:prstGeom>
          <a:noFill/>
        </p:spPr>
        <p:txBody>
          <a:bodyPr wrap="square" rtlCol="0">
            <a:spAutoFit/>
          </a:bodyPr>
          <a:lstStyle/>
          <a:p>
            <a:pPr marL="228600" indent="-228600">
              <a:spcBef>
                <a:spcPts val="0"/>
              </a:spcBef>
              <a:spcAft>
                <a:spcPts val="600"/>
              </a:spcAft>
              <a:buFont typeface="Arial" panose="020B0604020202020204" pitchFamily="34" charset="0"/>
              <a:buChar char="•"/>
            </a:pPr>
            <a:r>
              <a:rPr lang="en-US" sz="2200">
                <a:cs typeface="Arial" panose="020B0604020202020204" pitchFamily="34" charset="0"/>
              </a:rPr>
              <a:t>CAAELP/Alt ELPA Training must be completed </a:t>
            </a:r>
            <a:r>
              <a:rPr lang="en-US" sz="2200" b="1">
                <a:cs typeface="Arial" panose="020B0604020202020204" pitchFamily="34" charset="0"/>
              </a:rPr>
              <a:t>annually by certified educators administering the CAAELP (TEAs).</a:t>
            </a:r>
          </a:p>
          <a:p>
            <a:pPr marL="228600" indent="-228600">
              <a:spcBef>
                <a:spcPts val="0"/>
              </a:spcBef>
              <a:spcAft>
                <a:spcPts val="600"/>
              </a:spcAft>
              <a:buFont typeface="Arial" panose="020B0604020202020204" pitchFamily="34" charset="0"/>
              <a:buChar char="•"/>
            </a:pPr>
            <a:r>
              <a:rPr lang="en-US" sz="2200">
                <a:cs typeface="Arial" panose="020B0604020202020204" pitchFamily="34" charset="0"/>
              </a:rPr>
              <a:t>Training is online at </a:t>
            </a:r>
            <a:r>
              <a:rPr lang="en-US" sz="2200" b="0" i="0">
                <a:solidFill>
                  <a:srgbClr val="000000"/>
                </a:solidFill>
                <a:effectLst/>
              </a:rPr>
              <a:t> </a:t>
            </a:r>
            <a:r>
              <a:rPr lang="en-US" sz="2200" b="0" i="0" u="sng">
                <a:solidFill>
                  <a:srgbClr val="0056B3"/>
                </a:solidFill>
                <a:effectLst/>
                <a:hlinkClick r:id="rId3"/>
              </a:rPr>
              <a:t>ELPA 21</a:t>
            </a:r>
            <a:r>
              <a:rPr lang="en-US" sz="2200" b="0" i="0" u="sng">
                <a:solidFill>
                  <a:srgbClr val="0056B3"/>
                </a:solidFill>
                <a:effectLst/>
              </a:rPr>
              <a:t>.</a:t>
            </a:r>
          </a:p>
          <a:p>
            <a:pPr marL="228600" indent="-228600">
              <a:spcBef>
                <a:spcPts val="0"/>
              </a:spcBef>
              <a:spcAft>
                <a:spcPts val="600"/>
              </a:spcAft>
              <a:buFont typeface="Arial" panose="020B0604020202020204" pitchFamily="34" charset="0"/>
              <a:buChar char="•"/>
            </a:pPr>
            <a:r>
              <a:rPr lang="en-US" sz="2200" b="0" i="0">
                <a:effectLst/>
              </a:rPr>
              <a:t>District Verification code is elpa21.</a:t>
            </a:r>
          </a:p>
          <a:p>
            <a:pPr marL="228600" indent="-228600">
              <a:spcBef>
                <a:spcPts val="0"/>
              </a:spcBef>
              <a:spcAft>
                <a:spcPts val="600"/>
              </a:spcAft>
              <a:buFont typeface="Arial" panose="020B0604020202020204" pitchFamily="34" charset="0"/>
              <a:buChar char="•"/>
            </a:pPr>
            <a:r>
              <a:rPr lang="en-US" sz="2200" b="0" i="0">
                <a:effectLst/>
              </a:rPr>
              <a:t>Certificate is maintained locally through a process determined by the district. </a:t>
            </a:r>
          </a:p>
          <a:p>
            <a:pPr marL="228600" indent="-228600">
              <a:buFont typeface="Arial" panose="020B0604020202020204" pitchFamily="34" charset="0"/>
              <a:buChar char="•"/>
            </a:pPr>
            <a:r>
              <a:rPr lang="en-US" sz="2200"/>
              <a:t>Additional training available: </a:t>
            </a:r>
            <a:r>
              <a:rPr lang="en-US" sz="2200">
                <a:hlinkClick r:id="rId4"/>
              </a:rPr>
              <a:t>CAAELP Office Hours</a:t>
            </a:r>
            <a:endParaRPr lang="en-US" sz="2200"/>
          </a:p>
        </p:txBody>
      </p:sp>
      <p:sp>
        <p:nvSpPr>
          <p:cNvPr id="8" name="TextBox 7">
            <a:extLst>
              <a:ext uri="{FF2B5EF4-FFF2-40B4-BE49-F238E27FC236}">
                <a16:creationId xmlns:a16="http://schemas.microsoft.com/office/drawing/2014/main" id="{83AAC908-964C-8C19-B8B6-CFB6C740614A}"/>
              </a:ext>
            </a:extLst>
          </p:cNvPr>
          <p:cNvSpPr txBox="1"/>
          <p:nvPr/>
        </p:nvSpPr>
        <p:spPr>
          <a:xfrm>
            <a:off x="5236029" y="1658207"/>
            <a:ext cx="6836228" cy="4739759"/>
          </a:xfrm>
          <a:prstGeom prst="rect">
            <a:avLst/>
          </a:prstGeom>
          <a:noFill/>
        </p:spPr>
        <p:txBody>
          <a:bodyPr wrap="square" rtlCol="0">
            <a:spAutoFit/>
          </a:bodyPr>
          <a:lstStyle/>
          <a:p>
            <a:pPr marL="228600" lvl="0" indent="-228600" algn="ctr">
              <a:spcBef>
                <a:spcPts val="600"/>
              </a:spcBef>
              <a:spcAft>
                <a:spcPts val="600"/>
              </a:spcAft>
            </a:pPr>
            <a:r>
              <a:rPr lang="en-US" sz="2200" b="1">
                <a:cs typeface="Arial" panose="020B0604020202020204" pitchFamily="34" charset="0"/>
              </a:rPr>
              <a:t>Resources</a:t>
            </a:r>
          </a:p>
          <a:p>
            <a:pPr marL="228600" indent="-228600">
              <a:spcBef>
                <a:spcPts val="600"/>
              </a:spcBef>
              <a:spcAft>
                <a:spcPts val="600"/>
              </a:spcAft>
              <a:buFont typeface="Arial" panose="020B0604020202020204" pitchFamily="34" charset="0"/>
              <a:buChar char="•"/>
            </a:pPr>
            <a:r>
              <a:rPr lang="en-US" sz="2200">
                <a:solidFill>
                  <a:srgbClr val="1E72C7"/>
                </a:solidFill>
                <a:hlinkClick r:id="rId5">
                  <a:extLst>
                    <a:ext uri="{A12FA001-AC4F-418D-AE19-62706E023703}">
                      <ahyp:hlinkClr xmlns:ahyp="http://schemas.microsoft.com/office/drawing/2018/hyperlinkcolor" val="tx"/>
                    </a:ext>
                  </a:extLst>
                </a:hlinkClick>
              </a:rPr>
              <a:t>CAAELP Training Announcement</a:t>
            </a:r>
            <a:endParaRPr lang="en-US" sz="2200">
              <a:solidFill>
                <a:srgbClr val="1E72C7"/>
              </a:solidFill>
            </a:endParaRPr>
          </a:p>
          <a:p>
            <a:pPr marL="228600" indent="-228600">
              <a:spcBef>
                <a:spcPts val="600"/>
              </a:spcBef>
              <a:spcAft>
                <a:spcPts val="600"/>
              </a:spcAft>
              <a:buFont typeface="Arial" panose="020B0604020202020204" pitchFamily="34" charset="0"/>
              <a:buChar char="•"/>
            </a:pPr>
            <a:r>
              <a:rPr lang="en-US" sz="2200" b="0" u="sng" kern="0">
                <a:solidFill>
                  <a:srgbClr val="1E72C7"/>
                </a:solidFill>
                <a:effectLst/>
                <a:ea typeface="Times New Roman" panose="02020603050405020304" pitchFamily="18" charset="0"/>
                <a:cs typeface="Times New Roman" panose="02020603050405020304" pitchFamily="18" charset="0"/>
                <a:hlinkClick r:id="rId6" tooltip="https://portal.ct.gov/-/media/SDE/Student-Assessment/Special-Populations/New-Users-Directions-for-accessing-the-ELPA21-Training-System-Final.pdf">
                  <a:extLst>
                    <a:ext uri="{A12FA001-AC4F-418D-AE19-62706E023703}">
                      <ahyp:hlinkClr xmlns:ahyp="http://schemas.microsoft.com/office/drawing/2018/hyperlinkcolor" val="tx"/>
                    </a:ext>
                  </a:extLst>
                </a:hlinkClick>
              </a:rPr>
              <a:t>Directions for Accessing CAAELP Online Training for New Users </a:t>
            </a:r>
            <a:endParaRPr lang="en-US" sz="2200" b="0" u="sng" kern="0">
              <a:solidFill>
                <a:srgbClr val="1E72C7"/>
              </a:solidFill>
              <a:effectLst/>
              <a:ea typeface="Times New Roman" panose="02020603050405020304" pitchFamily="18" charset="0"/>
              <a:cs typeface="Times New Roman" panose="02020603050405020304" pitchFamily="18" charset="0"/>
            </a:endParaRPr>
          </a:p>
          <a:p>
            <a:pPr marL="228600" indent="-228600">
              <a:spcBef>
                <a:spcPts val="600"/>
              </a:spcBef>
              <a:spcAft>
                <a:spcPts val="600"/>
              </a:spcAft>
              <a:buFont typeface="Arial" panose="020B0604020202020204" pitchFamily="34" charset="0"/>
              <a:buChar char="•"/>
            </a:pPr>
            <a:r>
              <a:rPr lang="en-US" sz="2200" b="0" u="sng" kern="0">
                <a:solidFill>
                  <a:srgbClr val="1E72C7"/>
                </a:solidFill>
                <a:effectLst/>
                <a:ea typeface="Times New Roman" panose="02020603050405020304" pitchFamily="18" charset="0"/>
                <a:cs typeface="Times New Roman" panose="02020603050405020304" pitchFamily="18" charset="0"/>
                <a:hlinkClick r:id="rId7" tooltip="https://portal.ct.gov/-/media/SDE/Student-Assessment/Special-Populations/Returning--Directions-for-accessing-the-ELPA21-Training-System-returning-user-Final.pdf">
                  <a:extLst>
                    <a:ext uri="{A12FA001-AC4F-418D-AE19-62706E023703}">
                      <ahyp:hlinkClr xmlns:ahyp="http://schemas.microsoft.com/office/drawing/2018/hyperlinkcolor" val="tx"/>
                    </a:ext>
                  </a:extLst>
                </a:hlinkClick>
              </a:rPr>
              <a:t>Directions for Accessing CAAELP Online Training for Returning Users </a:t>
            </a:r>
            <a:endParaRPr lang="en-US" sz="2200" b="0" u="sng" kern="0">
              <a:solidFill>
                <a:srgbClr val="1E72C7"/>
              </a:solidFill>
              <a:effectLst/>
              <a:ea typeface="Times New Roman" panose="02020603050405020304" pitchFamily="18" charset="0"/>
              <a:cs typeface="Times New Roman" panose="02020603050405020304" pitchFamily="18" charset="0"/>
            </a:endParaRPr>
          </a:p>
          <a:p>
            <a:pPr marL="228600" indent="-228600">
              <a:spcBef>
                <a:spcPts val="600"/>
              </a:spcBef>
              <a:spcAft>
                <a:spcPts val="600"/>
              </a:spcAft>
              <a:buFont typeface="Arial" panose="020B0604020202020204" pitchFamily="34" charset="0"/>
              <a:buChar char="•"/>
            </a:pPr>
            <a:r>
              <a:rPr lang="en-US" sz="2200" b="0" u="sng" kern="0">
                <a:solidFill>
                  <a:srgbClr val="1E72C7"/>
                </a:solidFill>
                <a:effectLst/>
                <a:ea typeface="Times New Roman" panose="02020603050405020304" pitchFamily="18" charset="0"/>
                <a:cs typeface="Times New Roman" panose="02020603050405020304" pitchFamily="18" charset="0"/>
                <a:hlinkClick r:id="rId8" tooltip="https://ct.portal.cambiumast.com/-/media/project/client-portals/connecticut/pdf/2022/ct-caaelp-accessibility-and-accommodations-manual.pdf">
                  <a:extLst>
                    <a:ext uri="{A12FA001-AC4F-418D-AE19-62706E023703}">
                      <ahyp:hlinkClr xmlns:ahyp="http://schemas.microsoft.com/office/drawing/2018/hyperlinkcolor" val="tx"/>
                    </a:ext>
                  </a:extLst>
                </a:hlinkClick>
              </a:rPr>
              <a:t>CAAELP Accessibility and Accommodations Manual </a:t>
            </a:r>
            <a:endParaRPr lang="en-US" sz="2200" b="0" u="sng" kern="0">
              <a:solidFill>
                <a:srgbClr val="1E72C7"/>
              </a:solidFill>
              <a:effectLst/>
              <a:ea typeface="Times New Roman" panose="02020603050405020304" pitchFamily="18" charset="0"/>
              <a:cs typeface="Times New Roman" panose="02020603050405020304" pitchFamily="18" charset="0"/>
            </a:endParaRPr>
          </a:p>
          <a:p>
            <a:pPr marL="228600" indent="-228600">
              <a:spcBef>
                <a:spcPts val="600"/>
              </a:spcBef>
              <a:spcAft>
                <a:spcPts val="600"/>
              </a:spcAft>
              <a:buFont typeface="Arial" panose="020B0604020202020204" pitchFamily="34" charset="0"/>
              <a:buChar char="•"/>
            </a:pPr>
            <a:r>
              <a:rPr lang="en-US" sz="2200" b="0" u="sng" kern="0">
                <a:solidFill>
                  <a:srgbClr val="1E72C7"/>
                </a:solidFill>
                <a:effectLst/>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Connecticut Alternate Assessment of English Language Proficiency (CAAELP)Test Administration Manual</a:t>
            </a:r>
            <a:endParaRPr lang="en-US" sz="2200" b="0" u="sng" kern="0">
              <a:solidFill>
                <a:srgbClr val="1E72C7"/>
              </a:solidFill>
              <a:effectLst/>
              <a:ea typeface="Times New Roman" panose="02020603050405020304" pitchFamily="18" charset="0"/>
              <a:cs typeface="Times New Roman" panose="02020603050405020304" pitchFamily="18" charset="0"/>
            </a:endParaRPr>
          </a:p>
          <a:p>
            <a:pPr marL="228600" indent="-228600">
              <a:spcBef>
                <a:spcPts val="600"/>
              </a:spcBef>
              <a:spcAft>
                <a:spcPts val="600"/>
              </a:spcAft>
              <a:buFont typeface="Arial" panose="020B0604020202020204" pitchFamily="34" charset="0"/>
              <a:buChar char="•"/>
            </a:pPr>
            <a:r>
              <a:rPr lang="en-US" sz="2200" b="0" u="sng" kern="0">
                <a:solidFill>
                  <a:srgbClr val="1E72C7"/>
                </a:solidFill>
                <a:effectLst/>
                <a:ea typeface="Times New Roman" panose="02020603050405020304" pitchFamily="18" charset="0"/>
                <a:cs typeface="Times New Roman" panose="02020603050405020304" pitchFamily="18" charset="0"/>
                <a:hlinkClick r:id="rId10" tooltip="https://ct.portal.cambiumast.com/-/media/project/client-portals/connecticut/pdf/2020/ct-alternate-assessment-system-early-stopping-rule.pdf">
                  <a:extLst>
                    <a:ext uri="{A12FA001-AC4F-418D-AE19-62706E023703}">
                      <ahyp:hlinkClr xmlns:ahyp="http://schemas.microsoft.com/office/drawing/2018/hyperlinkcolor" val="tx"/>
                    </a:ext>
                  </a:extLst>
                </a:hlinkClick>
              </a:rPr>
              <a:t>Connecticut Alternate Assessment System Early Stopping Rule</a:t>
            </a:r>
            <a:endParaRPr lang="en-US" sz="2200">
              <a:solidFill>
                <a:srgbClr val="1E72C7"/>
              </a:solidFill>
            </a:endParaRPr>
          </a:p>
        </p:txBody>
      </p:sp>
    </p:spTree>
    <p:extLst>
      <p:ext uri="{BB962C8B-B14F-4D97-AF65-F5344CB8AC3E}">
        <p14:creationId xmlns:p14="http://schemas.microsoft.com/office/powerpoint/2010/main" val="371379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Online Training Resources&#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ptos" panose="020B0004020202020204" pitchFamily="34" charset="0"/>
                <a:ea typeface="+mj-ea"/>
                <a:cs typeface="Arial" panose="020B0604020202020204" pitchFamily="34" charset="0"/>
              </a:rPr>
              <a:t>Online Training Resources</a:t>
            </a:r>
          </a:p>
        </p:txBody>
      </p:sp>
      <p:pic>
        <p:nvPicPr>
          <p:cNvPr id="3" name="Picture 2" descr="Image of Training Page with PDFs for each corresponding training.">
            <a:extLst>
              <a:ext uri="{FF2B5EF4-FFF2-40B4-BE49-F238E27FC236}">
                <a16:creationId xmlns:a16="http://schemas.microsoft.com/office/drawing/2014/main" id="{88BF636A-2E01-D852-FFF9-72FC479DCA17}"/>
              </a:ext>
            </a:extLst>
          </p:cNvPr>
          <p:cNvPicPr>
            <a:picLocks noChangeAspect="1"/>
          </p:cNvPicPr>
          <p:nvPr/>
        </p:nvPicPr>
        <p:blipFill>
          <a:blip r:embed="rId3"/>
          <a:stretch>
            <a:fillRect/>
          </a:stretch>
        </p:blipFill>
        <p:spPr>
          <a:xfrm>
            <a:off x="784548" y="1656421"/>
            <a:ext cx="10622904" cy="4374834"/>
          </a:xfrm>
          <a:prstGeom prst="rect">
            <a:avLst/>
          </a:prstGeom>
        </p:spPr>
      </p:pic>
    </p:spTree>
    <p:extLst>
      <p:ext uri="{BB962C8B-B14F-4D97-AF65-F5344CB8AC3E}">
        <p14:creationId xmlns:p14="http://schemas.microsoft.com/office/powerpoint/2010/main" val="15719052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SDE Performance Office Contacts">
            <a:extLst>
              <a:ext uri="{FF2B5EF4-FFF2-40B4-BE49-F238E27FC236}">
                <a16:creationId xmlns:a16="http://schemas.microsoft.com/office/drawing/2014/main" id="{82F8130B-B075-BD52-3169-892C28D8ECD6}"/>
              </a:ext>
            </a:extLst>
          </p:cNvPr>
          <p:cNvSpPr>
            <a:spLocks noGrp="1"/>
          </p:cNvSpPr>
          <p:nvPr>
            <p:ph type="title" idx="4294967295"/>
          </p:nvPr>
        </p:nvSpPr>
        <p:spPr>
          <a:xfrm>
            <a:off x="1042988" y="17463"/>
            <a:ext cx="10106025" cy="1246072"/>
          </a:xfrm>
          <a:prstGeom prst="rect">
            <a:avLst/>
          </a:prstGeom>
        </p:spPr>
        <p:txBody>
          <a:bodyPr anchor="ctr"/>
          <a:lstStyle/>
          <a:p>
            <a:r>
              <a:rPr lang="en-US" sz="3600">
                <a:solidFill>
                  <a:srgbClr val="FFFFFF"/>
                </a:solidFill>
              </a:rPr>
              <a:t>CSDE Performance Office Contacts</a:t>
            </a:r>
          </a:p>
        </p:txBody>
      </p:sp>
      <p:graphicFrame>
        <p:nvGraphicFramePr>
          <p:cNvPr id="4" name="Table 3" descr="This table provides the contact information for ">
            <a:extLst>
              <a:ext uri="{FF2B5EF4-FFF2-40B4-BE49-F238E27FC236}">
                <a16:creationId xmlns:a16="http://schemas.microsoft.com/office/drawing/2014/main" id="{327EA20B-369B-EFFA-7C24-F07DD5D1175C}"/>
              </a:ext>
            </a:extLst>
          </p:cNvPr>
          <p:cNvGraphicFramePr>
            <a:graphicFrameLocks noGrp="1"/>
          </p:cNvGraphicFramePr>
          <p:nvPr>
            <p:extLst>
              <p:ext uri="{D42A27DB-BD31-4B8C-83A1-F6EECF244321}">
                <p14:modId xmlns:p14="http://schemas.microsoft.com/office/powerpoint/2010/main" val="2801071360"/>
              </p:ext>
            </p:extLst>
          </p:nvPr>
        </p:nvGraphicFramePr>
        <p:xfrm>
          <a:off x="71919" y="1539240"/>
          <a:ext cx="5820881" cy="4846320"/>
        </p:xfrm>
        <a:graphic>
          <a:graphicData uri="http://schemas.openxmlformats.org/drawingml/2006/table">
            <a:tbl>
              <a:tblPr firstRow="1" bandRow="1">
                <a:tableStyleId>{5C22544A-7EE6-4342-B048-85BDC9FD1C3A}</a:tableStyleId>
              </a:tblPr>
              <a:tblGrid>
                <a:gridCol w="5820881">
                  <a:extLst>
                    <a:ext uri="{9D8B030D-6E8A-4147-A177-3AD203B41FA5}">
                      <a16:colId xmlns:a16="http://schemas.microsoft.com/office/drawing/2014/main" val="907906314"/>
                    </a:ext>
                  </a:extLst>
                </a:gridCol>
              </a:tblGrid>
              <a:tr h="1235552">
                <a:tc>
                  <a:txBody>
                    <a:bodyPr/>
                    <a:lstStyle/>
                    <a:p>
                      <a:pPr lvl="0" algn="ctr">
                        <a:lnSpc>
                          <a:spcPct val="100000"/>
                        </a:lnSpc>
                        <a:spcBef>
                          <a:spcPts val="0"/>
                        </a:spcBef>
                        <a:spcAft>
                          <a:spcPts val="0"/>
                        </a:spcAft>
                        <a:buNone/>
                      </a:pPr>
                      <a:r>
                        <a:rPr lang="en-US" sz="2000" b="0" i="0" u="none" strike="noStrike" noProof="0">
                          <a:solidFill>
                            <a:srgbClr val="000000"/>
                          </a:solidFill>
                          <a:latin typeface="+mn-lt"/>
                        </a:rPr>
                        <a:t>Abe Krisst</a:t>
                      </a:r>
                    </a:p>
                    <a:p>
                      <a:pPr lvl="0" algn="ctr">
                        <a:lnSpc>
                          <a:spcPct val="100000"/>
                        </a:lnSpc>
                        <a:spcBef>
                          <a:spcPts val="0"/>
                        </a:spcBef>
                        <a:spcAft>
                          <a:spcPts val="0"/>
                        </a:spcAft>
                        <a:buNone/>
                      </a:pPr>
                      <a:r>
                        <a:rPr lang="en-US" sz="2000" b="0" i="0" u="none" strike="noStrike" noProof="0">
                          <a:solidFill>
                            <a:srgbClr val="000000"/>
                          </a:solidFill>
                          <a:latin typeface="+mn-lt"/>
                        </a:rPr>
                        <a:t>Bureau Chief</a:t>
                      </a:r>
                      <a:br>
                        <a:rPr lang="en-US" sz="2000" b="0" i="0" u="none" strike="noStrike" noProof="0">
                          <a:solidFill>
                            <a:srgbClr val="000000"/>
                          </a:solidFill>
                          <a:latin typeface="+mn-lt"/>
                        </a:rPr>
                      </a:br>
                      <a:r>
                        <a:rPr lang="en-US" sz="2000" b="0" i="0" u="none" strike="noStrike" noProof="0">
                          <a:solidFill>
                            <a:srgbClr val="000000"/>
                          </a:solidFill>
                          <a:latin typeface="+mn-lt"/>
                        </a:rPr>
                        <a:t>Connecticut Education – Performance Office</a:t>
                      </a:r>
                      <a:br>
                        <a:rPr lang="en-US" sz="2000" b="0" i="0" u="none" strike="noStrike" noProof="0">
                          <a:solidFill>
                            <a:srgbClr val="000000"/>
                          </a:solidFill>
                          <a:latin typeface="+mn-lt"/>
                        </a:rPr>
                      </a:br>
                      <a:r>
                        <a:rPr lang="en-US" sz="2000" b="0" i="0" u="none" strike="noStrike" noProof="0">
                          <a:solidFill>
                            <a:srgbClr val="000000"/>
                          </a:solidFill>
                          <a:latin typeface="+mn-lt"/>
                        </a:rPr>
                        <a:t>Phone: 860-713-6894; Mobile Phone: 860-690-0650</a:t>
                      </a:r>
                      <a:endParaRPr lang="en-US" sz="2000">
                        <a:latin typeface="+mn-lt"/>
                      </a:endParaRPr>
                    </a:p>
                    <a:p>
                      <a:pPr lvl="0" algn="ctr">
                        <a:lnSpc>
                          <a:spcPct val="100000"/>
                        </a:lnSpc>
                        <a:spcBef>
                          <a:spcPts val="0"/>
                        </a:spcBef>
                        <a:spcAft>
                          <a:spcPts val="0"/>
                        </a:spcAft>
                        <a:buNone/>
                      </a:pPr>
                      <a:r>
                        <a:rPr lang="en-US" sz="2000" b="0" i="0" u="none" strike="noStrike" noProof="0">
                          <a:solidFill>
                            <a:srgbClr val="000000"/>
                          </a:solidFill>
                          <a:latin typeface="+mn-lt"/>
                        </a:rPr>
                        <a:t>Email: </a:t>
                      </a:r>
                      <a:r>
                        <a:rPr lang="en-US" sz="2000" b="0" i="0" u="none" strike="noStrike" noProof="0">
                          <a:solidFill>
                            <a:srgbClr val="467886"/>
                          </a:solidFill>
                          <a:latin typeface="+mn-lt"/>
                          <a:hlinkClick r:id="rId3"/>
                        </a:rPr>
                        <a:t>Abe.Krisst@ct.gov</a:t>
                      </a:r>
                      <a:endParaRPr lang="en-US" sz="2000">
                        <a:latin typeface="+mn-lt"/>
                      </a:endParaRPr>
                    </a:p>
                  </a:txBody>
                  <a:tcPr>
                    <a:solidFill>
                      <a:schemeClr val="bg2"/>
                    </a:solidFill>
                  </a:tcPr>
                </a:tc>
                <a:extLst>
                  <a:ext uri="{0D108BD9-81ED-4DB2-BD59-A6C34878D82A}">
                    <a16:rowId xmlns:a16="http://schemas.microsoft.com/office/drawing/2014/main" val="511080106"/>
                  </a:ext>
                </a:extLst>
              </a:tr>
              <a:tr h="1467218">
                <a:tc>
                  <a:txBody>
                    <a:bodyPr/>
                    <a:lstStyle/>
                    <a:p>
                      <a:pPr lvl="0" algn="ctr">
                        <a:lnSpc>
                          <a:spcPct val="100000"/>
                        </a:lnSpc>
                        <a:spcBef>
                          <a:spcPts val="0"/>
                        </a:spcBef>
                        <a:spcAft>
                          <a:spcPts val="0"/>
                        </a:spcAft>
                        <a:buNone/>
                      </a:pPr>
                      <a:r>
                        <a:rPr lang="en-US" sz="2000" b="0" i="0" u="none" strike="noStrike" noProof="0">
                          <a:solidFill>
                            <a:schemeClr val="tx1"/>
                          </a:solidFill>
                          <a:latin typeface="+mn-lt"/>
                        </a:rPr>
                        <a:t>Deirdre Ducharme</a:t>
                      </a:r>
                      <a:endParaRPr lang="en-US" sz="2000" b="0" i="0" u="none" strike="noStrike" noProof="0">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Education Consultant</a:t>
                      </a:r>
                      <a:endParaRPr lang="en-US" sz="2000" b="0" i="0" u="none" strike="noStrike" noProof="0">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Performance Office- Special Populations</a:t>
                      </a:r>
                      <a:endParaRPr lang="en-US" sz="2000" b="0" i="0" u="none" strike="noStrike" noProof="0">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Direct line: 860-713-6859</a:t>
                      </a:r>
                      <a:endParaRPr lang="en-US" sz="2000" b="0" i="0" u="none" strike="noStrike" noProof="0">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Email: </a:t>
                      </a:r>
                      <a:r>
                        <a:rPr lang="en-US" sz="2000" b="0" i="0" u="none" strike="noStrike" noProof="0">
                          <a:solidFill>
                            <a:schemeClr val="tx1"/>
                          </a:solidFill>
                          <a:latin typeface="+mn-lt"/>
                          <a:hlinkClick r:id="rId4"/>
                        </a:rPr>
                        <a:t>Deirdre.Ducharme@ct.gov</a:t>
                      </a:r>
                      <a:endParaRPr lang="en-US" sz="2000">
                        <a:latin typeface="+mn-lt"/>
                      </a:endParaRPr>
                    </a:p>
                  </a:txBody>
                  <a:tcPr/>
                </a:tc>
                <a:extLst>
                  <a:ext uri="{0D108BD9-81ED-4DB2-BD59-A6C34878D82A}">
                    <a16:rowId xmlns:a16="http://schemas.microsoft.com/office/drawing/2014/main" val="1962101237"/>
                  </a:ext>
                </a:extLst>
              </a:tr>
              <a:tr h="1467218">
                <a:tc>
                  <a:txBody>
                    <a:bodyPr/>
                    <a:lstStyle/>
                    <a:p>
                      <a:pPr lvl="0" algn="ctr">
                        <a:lnSpc>
                          <a:spcPct val="100000"/>
                        </a:lnSpc>
                        <a:spcBef>
                          <a:spcPts val="0"/>
                        </a:spcBef>
                        <a:spcAft>
                          <a:spcPts val="0"/>
                        </a:spcAft>
                        <a:buNone/>
                      </a:pPr>
                      <a:r>
                        <a:rPr lang="en-US" sz="2000" b="0" i="0" u="none" strike="noStrike" noProof="0">
                          <a:solidFill>
                            <a:schemeClr val="tx1"/>
                          </a:solidFill>
                          <a:latin typeface="+mn-lt"/>
                        </a:rPr>
                        <a:t>Katie Seifert</a:t>
                      </a:r>
                      <a:br>
                        <a:rPr lang="en-US" sz="2000" b="0" i="0" u="none" strike="noStrike" noProof="0">
                          <a:solidFill>
                            <a:srgbClr val="000000"/>
                          </a:solidFill>
                          <a:latin typeface="+mn-lt"/>
                        </a:rPr>
                      </a:br>
                      <a:r>
                        <a:rPr lang="en-US" sz="2000" b="0" i="0" u="none" strike="noStrike" noProof="0">
                          <a:solidFill>
                            <a:schemeClr val="tx1"/>
                          </a:solidFill>
                          <a:latin typeface="+mn-lt"/>
                        </a:rPr>
                        <a:t>Associate Education Consultant</a:t>
                      </a:r>
                      <a:endParaRPr lang="en-US" sz="2000" b="0">
                        <a:solidFill>
                          <a:schemeClr val="tx1"/>
                        </a:solidFill>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Performance Office- Special Populations</a:t>
                      </a:r>
                      <a:endParaRPr lang="en-US" sz="2000" b="0">
                        <a:solidFill>
                          <a:schemeClr val="tx1"/>
                        </a:solidFill>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Direct line: 860-713-6722</a:t>
                      </a:r>
                      <a:endParaRPr lang="en-US" sz="2000" b="0">
                        <a:solidFill>
                          <a:schemeClr val="tx1"/>
                        </a:solidFill>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Email: </a:t>
                      </a:r>
                      <a:r>
                        <a:rPr lang="en-US" sz="2000" b="0" i="0" u="sng" strike="noStrike" noProof="0">
                          <a:solidFill>
                            <a:srgbClr val="1E72C7"/>
                          </a:solidFill>
                          <a:latin typeface="+mn-lt"/>
                          <a:hlinkClick r:id="rId5">
                            <a:extLst>
                              <a:ext uri="{A12FA001-AC4F-418D-AE19-62706E023703}">
                                <ahyp:hlinkClr xmlns:ahyp="http://schemas.microsoft.com/office/drawing/2018/hyperlinkcolor" val="tx"/>
                              </a:ext>
                            </a:extLst>
                          </a:hlinkClick>
                        </a:rPr>
                        <a:t>Katherine.Seifert@ct.gov</a:t>
                      </a:r>
                      <a:r>
                        <a:rPr lang="en-US" sz="2000" b="0" i="0" u="none" strike="noStrike" noProof="0">
                          <a:solidFill>
                            <a:srgbClr val="1E72C7"/>
                          </a:solidFill>
                          <a:latin typeface="+mn-lt"/>
                        </a:rPr>
                        <a:t>  </a:t>
                      </a:r>
                      <a:endParaRPr lang="en-US" sz="2000" b="0">
                        <a:solidFill>
                          <a:srgbClr val="1E72C7"/>
                        </a:solidFill>
                        <a:latin typeface="+mn-lt"/>
                      </a:endParaRPr>
                    </a:p>
                  </a:txBody>
                  <a:tcPr/>
                </a:tc>
                <a:extLst>
                  <a:ext uri="{0D108BD9-81ED-4DB2-BD59-A6C34878D82A}">
                    <a16:rowId xmlns:a16="http://schemas.microsoft.com/office/drawing/2014/main" val="2737782947"/>
                  </a:ext>
                </a:extLst>
              </a:tr>
            </a:tbl>
          </a:graphicData>
        </a:graphic>
      </p:graphicFrame>
      <p:graphicFrame>
        <p:nvGraphicFramePr>
          <p:cNvPr id="3" name="Table 2" descr="This table provides the contact information">
            <a:extLst>
              <a:ext uri="{FF2B5EF4-FFF2-40B4-BE49-F238E27FC236}">
                <a16:creationId xmlns:a16="http://schemas.microsoft.com/office/drawing/2014/main" id="{84F3328F-D25B-F626-4C86-BB305F4AECFA}"/>
              </a:ext>
            </a:extLst>
          </p:cNvPr>
          <p:cNvGraphicFramePr>
            <a:graphicFrameLocks noGrp="1"/>
          </p:cNvGraphicFramePr>
          <p:nvPr>
            <p:extLst>
              <p:ext uri="{D42A27DB-BD31-4B8C-83A1-F6EECF244321}">
                <p14:modId xmlns:p14="http://schemas.microsoft.com/office/powerpoint/2010/main" val="586424804"/>
              </p:ext>
            </p:extLst>
          </p:nvPr>
        </p:nvGraphicFramePr>
        <p:xfrm>
          <a:off x="6096000" y="1539240"/>
          <a:ext cx="6024081" cy="4846320"/>
        </p:xfrm>
        <a:graphic>
          <a:graphicData uri="http://schemas.openxmlformats.org/drawingml/2006/table">
            <a:tbl>
              <a:tblPr firstRow="1" bandRow="1">
                <a:tableStyleId>{5C22544A-7EE6-4342-B048-85BDC9FD1C3A}</a:tableStyleId>
              </a:tblPr>
              <a:tblGrid>
                <a:gridCol w="6024081">
                  <a:extLst>
                    <a:ext uri="{9D8B030D-6E8A-4147-A177-3AD203B41FA5}">
                      <a16:colId xmlns:a16="http://schemas.microsoft.com/office/drawing/2014/main" val="907906314"/>
                    </a:ext>
                  </a:extLst>
                </a:gridCol>
              </a:tblGrid>
              <a:tr h="1634697">
                <a:tc>
                  <a:txBody>
                    <a:bodyPr/>
                    <a:lstStyle/>
                    <a:p>
                      <a:pPr lvl="0" algn="ctr">
                        <a:lnSpc>
                          <a:spcPct val="100000"/>
                        </a:lnSpc>
                        <a:spcBef>
                          <a:spcPts val="0"/>
                        </a:spcBef>
                        <a:spcAft>
                          <a:spcPts val="0"/>
                        </a:spcAft>
                        <a:buNone/>
                      </a:pPr>
                      <a:r>
                        <a:rPr lang="en-US" sz="2000" b="0" i="0" u="none" strike="noStrike" noProof="0">
                          <a:solidFill>
                            <a:srgbClr val="000000"/>
                          </a:solidFill>
                          <a:latin typeface="+mn-lt"/>
                        </a:rPr>
                        <a:t>Kimberly Johnson</a:t>
                      </a:r>
                    </a:p>
                    <a:p>
                      <a:pPr lvl="0" algn="ctr">
                        <a:lnSpc>
                          <a:spcPct val="100000"/>
                        </a:lnSpc>
                        <a:spcBef>
                          <a:spcPts val="0"/>
                        </a:spcBef>
                        <a:spcAft>
                          <a:spcPts val="0"/>
                        </a:spcAft>
                        <a:buNone/>
                      </a:pPr>
                      <a:r>
                        <a:rPr lang="en-US" sz="2000" b="0" i="0" u="none" strike="noStrike" noProof="0">
                          <a:solidFill>
                            <a:srgbClr val="000000"/>
                          </a:solidFill>
                          <a:latin typeface="+mn-lt"/>
                        </a:rPr>
                        <a:t>Education Support Technician</a:t>
                      </a:r>
                    </a:p>
                    <a:p>
                      <a:pPr lvl="0" algn="ctr">
                        <a:lnSpc>
                          <a:spcPct val="100000"/>
                        </a:lnSpc>
                        <a:spcBef>
                          <a:spcPts val="0"/>
                        </a:spcBef>
                        <a:spcAft>
                          <a:spcPts val="0"/>
                        </a:spcAft>
                        <a:buNone/>
                      </a:pPr>
                      <a:r>
                        <a:rPr lang="en-US" sz="2000" b="0" i="0" u="none" strike="noStrike" noProof="0">
                          <a:solidFill>
                            <a:srgbClr val="000000"/>
                          </a:solidFill>
                          <a:latin typeface="+mn-lt"/>
                        </a:rPr>
                        <a:t>Performance Office</a:t>
                      </a:r>
                    </a:p>
                    <a:p>
                      <a:pPr lvl="0" algn="ctr">
                        <a:lnSpc>
                          <a:spcPct val="100000"/>
                        </a:lnSpc>
                        <a:spcBef>
                          <a:spcPts val="0"/>
                        </a:spcBef>
                        <a:spcAft>
                          <a:spcPts val="0"/>
                        </a:spcAft>
                        <a:buNone/>
                      </a:pPr>
                      <a:r>
                        <a:rPr lang="en-US" sz="2000" b="0" i="0" u="none" strike="noStrike" noProof="0">
                          <a:solidFill>
                            <a:srgbClr val="000000"/>
                          </a:solidFill>
                          <a:latin typeface="+mn-lt"/>
                        </a:rPr>
                        <a:t>Phone: 860-713-6885</a:t>
                      </a:r>
                    </a:p>
                    <a:p>
                      <a:pPr lvl="0" algn="ctr">
                        <a:lnSpc>
                          <a:spcPct val="100000"/>
                        </a:lnSpc>
                        <a:spcBef>
                          <a:spcPts val="0"/>
                        </a:spcBef>
                        <a:spcAft>
                          <a:spcPts val="0"/>
                        </a:spcAft>
                        <a:buNone/>
                      </a:pPr>
                      <a:r>
                        <a:rPr lang="en-US" sz="2000" b="0" i="0" u="none" strike="noStrike" noProof="0">
                          <a:solidFill>
                            <a:srgbClr val="000000"/>
                          </a:solidFill>
                          <a:latin typeface="+mn-lt"/>
                        </a:rPr>
                        <a:t>Email: </a:t>
                      </a:r>
                      <a:r>
                        <a:rPr lang="en-US" sz="2000" b="0" i="0" u="none" strike="noStrike" noProof="0">
                          <a:solidFill>
                            <a:srgbClr val="000000"/>
                          </a:solidFill>
                          <a:latin typeface="+mn-lt"/>
                          <a:hlinkClick r:id="rId6"/>
                        </a:rPr>
                        <a:t>Kimberly.Johnson@ct.gov</a:t>
                      </a:r>
                      <a:endParaRPr lang="en-US" sz="2000">
                        <a:latin typeface="+mn-lt"/>
                      </a:endParaRPr>
                    </a:p>
                  </a:txBody>
                  <a:tcPr>
                    <a:solidFill>
                      <a:schemeClr val="bg2"/>
                    </a:solidFill>
                  </a:tcPr>
                </a:tc>
                <a:extLst>
                  <a:ext uri="{0D108BD9-81ED-4DB2-BD59-A6C34878D82A}">
                    <a16:rowId xmlns:a16="http://schemas.microsoft.com/office/drawing/2014/main" val="511080106"/>
                  </a:ext>
                </a:extLst>
              </a:tr>
              <a:tr h="1576926">
                <a:tc>
                  <a:txBody>
                    <a:bodyPr/>
                    <a:lstStyle/>
                    <a:p>
                      <a:pPr lvl="0" algn="ctr">
                        <a:lnSpc>
                          <a:spcPct val="100000"/>
                        </a:lnSpc>
                        <a:spcBef>
                          <a:spcPts val="0"/>
                        </a:spcBef>
                        <a:spcAft>
                          <a:spcPts val="0"/>
                        </a:spcAft>
                        <a:buNone/>
                      </a:pPr>
                      <a:r>
                        <a:rPr lang="en-US" sz="2000" b="0" i="0" u="none" strike="noStrike" noProof="0">
                          <a:solidFill>
                            <a:schemeClr val="tx1"/>
                          </a:solidFill>
                          <a:latin typeface="+mn-lt"/>
                        </a:rPr>
                        <a:t>Cristi Alberino</a:t>
                      </a:r>
                      <a:endParaRPr lang="en-US" sz="2000" b="0" i="0" u="none" strike="noStrike" noProof="0">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Education Consultant</a:t>
                      </a:r>
                    </a:p>
                    <a:p>
                      <a:pPr lvl="0" algn="ctr">
                        <a:lnSpc>
                          <a:spcPct val="100000"/>
                        </a:lnSpc>
                        <a:spcBef>
                          <a:spcPts val="0"/>
                        </a:spcBef>
                        <a:spcAft>
                          <a:spcPts val="0"/>
                        </a:spcAft>
                        <a:buNone/>
                      </a:pPr>
                      <a:r>
                        <a:rPr lang="en-US" sz="2000" b="0" i="0" u="none" strike="noStrike" noProof="0">
                          <a:solidFill>
                            <a:schemeClr val="tx1"/>
                          </a:solidFill>
                          <a:latin typeface="+mn-lt"/>
                        </a:rPr>
                        <a:t>Performance Office –Interim &amp; Summative Assessments</a:t>
                      </a:r>
                    </a:p>
                    <a:p>
                      <a:pPr lvl="0" algn="ctr">
                        <a:lnSpc>
                          <a:spcPct val="100000"/>
                        </a:lnSpc>
                        <a:spcBef>
                          <a:spcPts val="0"/>
                        </a:spcBef>
                        <a:spcAft>
                          <a:spcPts val="0"/>
                        </a:spcAft>
                        <a:buNone/>
                      </a:pPr>
                      <a:r>
                        <a:rPr lang="en-US" sz="2000" b="0" i="0" u="none" strike="noStrike" noProof="0">
                          <a:solidFill>
                            <a:schemeClr val="tx1"/>
                          </a:solidFill>
                          <a:latin typeface="+mn-lt"/>
                        </a:rPr>
                        <a:t>Email: </a:t>
                      </a:r>
                      <a:r>
                        <a:rPr lang="en-US" sz="2000" b="0" i="0" u="none" strike="noStrike" noProof="0">
                          <a:solidFill>
                            <a:schemeClr val="tx1"/>
                          </a:solidFill>
                          <a:latin typeface="+mn-lt"/>
                          <a:hlinkClick r:id="rId7"/>
                        </a:rPr>
                        <a:t>Cristi.Alberino@ct.gov</a:t>
                      </a:r>
                      <a:r>
                        <a:rPr lang="en-US" sz="2000" b="0" i="0" u="none" strike="noStrike" noProof="0">
                          <a:solidFill>
                            <a:schemeClr val="tx1"/>
                          </a:solidFill>
                          <a:latin typeface="+mn-lt"/>
                        </a:rPr>
                        <a:t> </a:t>
                      </a:r>
                      <a:endParaRPr lang="en-US" sz="2000">
                        <a:latin typeface="+mn-lt"/>
                      </a:endParaRPr>
                    </a:p>
                  </a:txBody>
                  <a:tcPr/>
                </a:tc>
                <a:extLst>
                  <a:ext uri="{0D108BD9-81ED-4DB2-BD59-A6C34878D82A}">
                    <a16:rowId xmlns:a16="http://schemas.microsoft.com/office/drawing/2014/main" val="1962101237"/>
                  </a:ext>
                </a:extLst>
              </a:tr>
              <a:tr h="1634697">
                <a:tc>
                  <a:txBody>
                    <a:bodyPr/>
                    <a:lstStyle/>
                    <a:p>
                      <a:pPr lvl="0" algn="ctr">
                        <a:lnSpc>
                          <a:spcPct val="100000"/>
                        </a:lnSpc>
                        <a:spcBef>
                          <a:spcPts val="0"/>
                        </a:spcBef>
                        <a:spcAft>
                          <a:spcPts val="0"/>
                        </a:spcAft>
                        <a:buNone/>
                      </a:pPr>
                      <a:r>
                        <a:rPr lang="en-US" sz="2000" b="0" i="0" u="none" strike="noStrike" noProof="0">
                          <a:solidFill>
                            <a:schemeClr val="tx1"/>
                          </a:solidFill>
                          <a:latin typeface="+mn-lt"/>
                        </a:rPr>
                        <a:t>Jeff Greig</a:t>
                      </a:r>
                      <a:br>
                        <a:rPr lang="en-US" sz="2000" b="0" i="0" u="none" strike="noStrike" noProof="0">
                          <a:solidFill>
                            <a:srgbClr val="000000"/>
                          </a:solidFill>
                          <a:latin typeface="+mn-lt"/>
                        </a:rPr>
                      </a:br>
                      <a:r>
                        <a:rPr lang="en-US" sz="2000" b="0" i="0" u="none" strike="noStrike" noProof="0">
                          <a:solidFill>
                            <a:schemeClr val="tx1"/>
                          </a:solidFill>
                          <a:latin typeface="+mn-lt"/>
                        </a:rPr>
                        <a:t>Education Consultant</a:t>
                      </a:r>
                      <a:endParaRPr lang="en-US" sz="2000" b="0">
                        <a:solidFill>
                          <a:schemeClr val="tx1"/>
                        </a:solidFill>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Performance Office – NGSS Interim &amp; Summative Assessments</a:t>
                      </a:r>
                      <a:endParaRPr lang="en-US" sz="2000" b="0">
                        <a:solidFill>
                          <a:schemeClr val="tx1"/>
                        </a:solidFill>
                        <a:latin typeface="+mn-lt"/>
                      </a:endParaRPr>
                    </a:p>
                    <a:p>
                      <a:pPr lvl="0" algn="ctr">
                        <a:lnSpc>
                          <a:spcPct val="100000"/>
                        </a:lnSpc>
                        <a:spcBef>
                          <a:spcPts val="0"/>
                        </a:spcBef>
                        <a:spcAft>
                          <a:spcPts val="0"/>
                        </a:spcAft>
                        <a:buNone/>
                      </a:pPr>
                      <a:r>
                        <a:rPr lang="en-US" sz="2000" b="0" i="0" u="none" strike="noStrike" noProof="0">
                          <a:solidFill>
                            <a:schemeClr val="tx1"/>
                          </a:solidFill>
                          <a:latin typeface="+mn-lt"/>
                        </a:rPr>
                        <a:t>Email: </a:t>
                      </a:r>
                      <a:r>
                        <a:rPr lang="en-US" sz="2000" b="0" i="0" u="none" strike="noStrike" noProof="0">
                          <a:solidFill>
                            <a:schemeClr val="tx1"/>
                          </a:solidFill>
                          <a:latin typeface="+mn-lt"/>
                          <a:hlinkClick r:id="rId8"/>
                        </a:rPr>
                        <a:t>Jeff.Greig@ct.gov</a:t>
                      </a:r>
                      <a:endParaRPr lang="en-US" sz="2000" b="0">
                        <a:solidFill>
                          <a:srgbClr val="1E72C7"/>
                        </a:solidFill>
                        <a:latin typeface="+mn-lt"/>
                      </a:endParaRPr>
                    </a:p>
                  </a:txBody>
                  <a:tcPr/>
                </a:tc>
                <a:extLst>
                  <a:ext uri="{0D108BD9-81ED-4DB2-BD59-A6C34878D82A}">
                    <a16:rowId xmlns:a16="http://schemas.microsoft.com/office/drawing/2014/main" val="2737782947"/>
                  </a:ext>
                </a:extLst>
              </a:tr>
            </a:tbl>
          </a:graphicData>
        </a:graphic>
      </p:graphicFrame>
    </p:spTree>
    <p:extLst>
      <p:ext uri="{BB962C8B-B14F-4D97-AF65-F5344CB8AC3E}">
        <p14:creationId xmlns:p14="http://schemas.microsoft.com/office/powerpoint/2010/main" val="11546895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hank you!&#10;">
            <a:extLst>
              <a:ext uri="{FF2B5EF4-FFF2-40B4-BE49-F238E27FC236}">
                <a16:creationId xmlns:a16="http://schemas.microsoft.com/office/drawing/2014/main" id="{9E76F8FE-CEF0-7881-F5D5-C6FF81BC0D71}"/>
              </a:ext>
            </a:extLst>
          </p:cNvPr>
          <p:cNvSpPr>
            <a:spLocks noGrp="1"/>
          </p:cNvSpPr>
          <p:nvPr>
            <p:ph type="title"/>
          </p:nvPr>
        </p:nvSpPr>
        <p:spPr>
          <a:xfrm>
            <a:off x="1033182" y="2342368"/>
            <a:ext cx="10515600" cy="2412196"/>
          </a:xfrm>
        </p:spPr>
        <p:txBody>
          <a:bodyPr/>
          <a:lstStyle/>
          <a:p>
            <a:r>
              <a:rPr lang="en-US"/>
              <a:t>Thank you!</a:t>
            </a:r>
            <a:br>
              <a:rPr lang="en-US"/>
            </a:br>
            <a:br>
              <a:rPr lang="en-US"/>
            </a:br>
            <a:r>
              <a:rPr lang="en-US" sz="3600" b="0"/>
              <a:t>Thank you for attending and for all you do for your students!</a:t>
            </a:r>
            <a:endParaRPr lang="en-US" b="0"/>
          </a:p>
        </p:txBody>
      </p:sp>
    </p:spTree>
    <p:extLst>
      <p:ext uri="{BB962C8B-B14F-4D97-AF65-F5344CB8AC3E}">
        <p14:creationId xmlns:p14="http://schemas.microsoft.com/office/powerpoint/2010/main" val="296116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9604D-4B59-913B-4298-B14815E23388}"/>
            </a:ext>
          </a:extLst>
        </p:cNvPr>
        <p:cNvGrpSpPr/>
        <p:nvPr/>
      </p:nvGrpSpPr>
      <p:grpSpPr>
        <a:xfrm>
          <a:off x="0" y="0"/>
          <a:ext cx="0" cy="0"/>
          <a:chOff x="0" y="0"/>
          <a:chExt cx="0" cy="0"/>
        </a:xfrm>
      </p:grpSpPr>
      <p:sp>
        <p:nvSpPr>
          <p:cNvPr id="3" name="Title 2" descr="What’s New? Test Administration Review (TAR)&#10;&#10;">
            <a:extLst>
              <a:ext uri="{FF2B5EF4-FFF2-40B4-BE49-F238E27FC236}">
                <a16:creationId xmlns:a16="http://schemas.microsoft.com/office/drawing/2014/main" id="{C6CD0814-4FE7-E5A1-223C-19EA1BCECAA1}"/>
              </a:ext>
            </a:extLst>
          </p:cNvPr>
          <p:cNvSpPr txBox="1">
            <a:spLocks noGrp="1"/>
          </p:cNvSpPr>
          <p:nvPr>
            <p:ph type="title" idx="4294967295"/>
          </p:nvPr>
        </p:nvSpPr>
        <p:spPr>
          <a:xfrm>
            <a:off x="1981200" y="0"/>
            <a:ext cx="82296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defTabSz="914400">
              <a:lnSpc>
                <a:spcPct val="100000"/>
              </a:lnSpc>
              <a:spcBef>
                <a:spcPts val="0"/>
              </a:spcBef>
              <a:defRPr/>
            </a:pPr>
            <a:r>
              <a:rPr lang="en-US" sz="3600">
                <a:ea typeface="Calibri"/>
                <a:cs typeface="Calibri"/>
              </a:rPr>
              <a:t>What’s New? </a:t>
            </a:r>
            <a:br>
              <a:rPr lang="en-US" sz="3600">
                <a:ea typeface="Calibri"/>
                <a:cs typeface="Calibri"/>
              </a:rPr>
            </a:br>
            <a:r>
              <a:rPr lang="en-US" sz="3600">
                <a:ea typeface="Calibri"/>
                <a:cs typeface="Calibri"/>
              </a:rPr>
              <a:t>Test Administration Review (TAR)</a:t>
            </a:r>
            <a:endParaRPr kumimoji="0" lang="en-US" sz="3600" b="1" i="0" u="none" strike="noStrike" kern="1200" cap="none" spc="0" normalizeH="0" baseline="0" noProof="0">
              <a:ln>
                <a:noFill/>
              </a:ln>
              <a:solidFill>
                <a:schemeClr val="bg1"/>
              </a:solidFill>
              <a:effectLst/>
              <a:uLnTx/>
              <a:uFillTx/>
              <a:latin typeface="+mn-lt"/>
              <a:ea typeface="+mn-ea"/>
              <a:cs typeface="+mn-cs"/>
            </a:endParaRPr>
          </a:p>
        </p:txBody>
      </p:sp>
      <p:sp>
        <p:nvSpPr>
          <p:cNvPr id="4" name="Content Placeholder 2">
            <a:extLst>
              <a:ext uri="{FF2B5EF4-FFF2-40B4-BE49-F238E27FC236}">
                <a16:creationId xmlns:a16="http://schemas.microsoft.com/office/drawing/2014/main" id="{179AD722-3EF1-03A2-D4BE-BF43F916CC6A}"/>
              </a:ext>
            </a:extLst>
          </p:cNvPr>
          <p:cNvSpPr>
            <a:spLocks noGrp="1"/>
          </p:cNvSpPr>
          <p:nvPr>
            <p:ph idx="4294967295"/>
          </p:nvPr>
        </p:nvSpPr>
        <p:spPr>
          <a:xfrm>
            <a:off x="381000" y="1534886"/>
            <a:ext cx="11430000" cy="4716445"/>
          </a:xfrm>
        </p:spPr>
        <p:txBody>
          <a:bodyPr vert="horz" wrap="square" lIns="91440" tIns="45720" rIns="91440" bIns="45720" rtlCol="0" anchor="ctr">
            <a:noAutofit/>
          </a:bodyPr>
          <a:lstStyle/>
          <a:p>
            <a:pPr marL="0" indent="0" fontAlgn="base">
              <a:buNone/>
            </a:pPr>
            <a:r>
              <a:rPr lang="en-US" sz="2200" b="1"/>
              <a:t> </a:t>
            </a:r>
            <a:endParaRPr lang="en-US" sz="2200"/>
          </a:p>
          <a:p>
            <a:pPr marL="0" indent="0">
              <a:buNone/>
            </a:pPr>
            <a:r>
              <a:rPr lang="en-US" sz="2200" b="1"/>
              <a:t>What is TAR?</a:t>
            </a:r>
          </a:p>
          <a:p>
            <a:r>
              <a:rPr lang="en-US" sz="2200"/>
              <a:t>TAR is an effort to review and improve test administration practices among CSDE, districts, educators, and students through observations, interviews, and data analysis.</a:t>
            </a:r>
          </a:p>
          <a:p>
            <a:pPr marL="0" indent="0">
              <a:buNone/>
            </a:pPr>
            <a:r>
              <a:rPr lang="en-US" sz="2200" b="1"/>
              <a:t>Why TAR?</a:t>
            </a:r>
          </a:p>
          <a:p>
            <a:r>
              <a:rPr lang="en-US" sz="2200" b="1"/>
              <a:t>Required by USED Peer Review Criteria</a:t>
            </a:r>
            <a:r>
              <a:rPr lang="en-US" sz="2200"/>
              <a:t>: Critical Element 2.4 – Monitoring Test Administration – states </a:t>
            </a:r>
            <a:r>
              <a:rPr lang="en-US" sz="2200" i="1"/>
              <a:t>“The State adequately monitors the administration of its State assessments to ensure that standardized test administration procedures are implemented with fidelity across districts and schools. Monitoring of test administration should be demonstrated for all assessments in the State system.”</a:t>
            </a:r>
          </a:p>
          <a:p>
            <a:r>
              <a:rPr lang="pt-BR" sz="2200" b="1"/>
              <a:t>Standards for Educational and Psychological Testing - </a:t>
            </a:r>
            <a:r>
              <a:rPr lang="en-US" sz="2200" b="1"/>
              <a:t>Standard 6.1</a:t>
            </a:r>
            <a:r>
              <a:rPr lang="en-US" sz="2200"/>
              <a:t>: “</a:t>
            </a:r>
            <a:r>
              <a:rPr lang="en-US" sz="2200" i="1"/>
              <a:t>Test administrators should follow carefully the standardized procedures for administration and scoring specified by the test developer and any instructions from the test user. Those responsible for testing programs should provide appropriate training, documentation, and oversight…”</a:t>
            </a:r>
          </a:p>
          <a:p>
            <a:r>
              <a:rPr lang="en-US" sz="2200" i="1"/>
              <a:t>CSDE is committed to highest quality and continuous improvement.</a:t>
            </a:r>
          </a:p>
          <a:p>
            <a:pPr marL="0" indent="0" fontAlgn="base">
              <a:buNone/>
            </a:pPr>
            <a:endParaRPr lang="en-US" sz="2200"/>
          </a:p>
        </p:txBody>
      </p:sp>
    </p:spTree>
    <p:extLst>
      <p:ext uri="{BB962C8B-B14F-4D97-AF65-F5344CB8AC3E}">
        <p14:creationId xmlns:p14="http://schemas.microsoft.com/office/powerpoint/2010/main" val="288091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F78D0-2E84-846A-BAEA-41027DBD4437}"/>
            </a:ext>
          </a:extLst>
        </p:cNvPr>
        <p:cNvGrpSpPr/>
        <p:nvPr/>
      </p:nvGrpSpPr>
      <p:grpSpPr>
        <a:xfrm>
          <a:off x="0" y="0"/>
          <a:ext cx="0" cy="0"/>
          <a:chOff x="0" y="0"/>
          <a:chExt cx="0" cy="0"/>
        </a:xfrm>
      </p:grpSpPr>
      <p:sp>
        <p:nvSpPr>
          <p:cNvPr id="3" name="Title 2" descr="What’s New? Test Administration Review (TAR) - Continued&#10;&#10;">
            <a:extLst>
              <a:ext uri="{FF2B5EF4-FFF2-40B4-BE49-F238E27FC236}">
                <a16:creationId xmlns:a16="http://schemas.microsoft.com/office/drawing/2014/main" id="{34C35AE0-FC46-C3B0-93ED-4CD9E431B3EE}"/>
              </a:ext>
            </a:extLst>
          </p:cNvPr>
          <p:cNvSpPr txBox="1">
            <a:spLocks noGrp="1"/>
          </p:cNvSpPr>
          <p:nvPr>
            <p:ph type="title" idx="4294967295"/>
          </p:nvPr>
        </p:nvSpPr>
        <p:spPr>
          <a:xfrm>
            <a:off x="1604058" y="0"/>
            <a:ext cx="898388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defTabSz="914400">
              <a:lnSpc>
                <a:spcPct val="100000"/>
              </a:lnSpc>
              <a:spcBef>
                <a:spcPts val="0"/>
              </a:spcBef>
              <a:defRPr/>
            </a:pPr>
            <a:r>
              <a:rPr lang="en-US" sz="3600">
                <a:ea typeface="Calibri"/>
                <a:cs typeface="Calibri"/>
              </a:rPr>
              <a:t>What’s New? </a:t>
            </a:r>
            <a:br>
              <a:rPr lang="en-US" sz="3600">
                <a:ea typeface="Calibri"/>
                <a:cs typeface="Calibri"/>
              </a:rPr>
            </a:br>
            <a:r>
              <a:rPr lang="en-US" sz="3600">
                <a:ea typeface="Calibri"/>
                <a:cs typeface="Calibri"/>
              </a:rPr>
              <a:t>Test Administration Review (TAR) - Continued</a:t>
            </a:r>
            <a:endParaRPr kumimoji="0" lang="en-US" sz="3600" b="1" i="0" u="none" strike="noStrike" kern="1200" cap="none" spc="0" normalizeH="0" baseline="0" noProof="0">
              <a:ln>
                <a:noFill/>
              </a:ln>
              <a:solidFill>
                <a:schemeClr val="bg1"/>
              </a:solidFill>
              <a:effectLst/>
              <a:uLnTx/>
              <a:uFillTx/>
              <a:latin typeface="+mn-lt"/>
              <a:ea typeface="+mn-ea"/>
              <a:cs typeface="+mn-cs"/>
            </a:endParaRPr>
          </a:p>
        </p:txBody>
      </p:sp>
      <p:sp>
        <p:nvSpPr>
          <p:cNvPr id="4" name="Content Placeholder 2">
            <a:extLst>
              <a:ext uri="{FF2B5EF4-FFF2-40B4-BE49-F238E27FC236}">
                <a16:creationId xmlns:a16="http://schemas.microsoft.com/office/drawing/2014/main" id="{B75D6A5E-B07B-9F21-3F29-2168B11ECE5E}"/>
              </a:ext>
            </a:extLst>
          </p:cNvPr>
          <p:cNvSpPr>
            <a:spLocks noGrp="1"/>
          </p:cNvSpPr>
          <p:nvPr>
            <p:ph idx="4294967295"/>
          </p:nvPr>
        </p:nvSpPr>
        <p:spPr>
          <a:xfrm>
            <a:off x="838200" y="1474595"/>
            <a:ext cx="10515600" cy="5076930"/>
          </a:xfrm>
        </p:spPr>
        <p:txBody>
          <a:bodyPr vert="horz" wrap="square" lIns="91440" tIns="45720" rIns="91440" bIns="45720" rtlCol="0" anchor="t">
            <a:noAutofit/>
          </a:bodyPr>
          <a:lstStyle/>
          <a:p>
            <a:pPr marL="0" indent="0">
              <a:buNone/>
            </a:pPr>
            <a:r>
              <a:rPr lang="en-US" sz="2400" b="1"/>
              <a:t>Who?</a:t>
            </a:r>
          </a:p>
          <a:p>
            <a:pPr marL="0" indent="0">
              <a:buNone/>
            </a:pPr>
            <a:r>
              <a:rPr lang="en-US" sz="2400"/>
              <a:t>Through the CSDE’s </a:t>
            </a:r>
            <a:r>
              <a:rPr lang="en-US" sz="2400">
                <a:hlinkClick r:id="rId3"/>
              </a:rPr>
              <a:t>Center for Educational Research Collaboration (</a:t>
            </a:r>
            <a:r>
              <a:rPr lang="en-US" sz="2400" err="1">
                <a:hlinkClick r:id="rId3"/>
              </a:rPr>
              <a:t>CCERC</a:t>
            </a:r>
            <a:r>
              <a:rPr lang="en-US" sz="2400">
                <a:hlinkClick r:id="rId3"/>
              </a:rPr>
              <a:t>)</a:t>
            </a:r>
            <a:r>
              <a:rPr lang="en-US" sz="2400"/>
              <a:t>, a team of researchers from the University of Hartford and the University of Connecticut have been identified to jointly conduct this work.</a:t>
            </a:r>
          </a:p>
          <a:p>
            <a:pPr marL="0" indent="0">
              <a:buNone/>
            </a:pPr>
            <a:r>
              <a:rPr lang="en-US" sz="2400"/>
              <a:t>In collaboration with CSDE, they will develop observation protocols, conduct site visits, analyze data, and create reports to support </a:t>
            </a:r>
            <a:r>
              <a:rPr lang="en-US" sz="2400" b="1" i="1"/>
              <a:t>systemic</a:t>
            </a:r>
            <a:r>
              <a:rPr lang="en-US" sz="2400"/>
              <a:t> improvement of test administration protocols and practices. </a:t>
            </a:r>
            <a:endParaRPr lang="en-US" sz="2400" i="1"/>
          </a:p>
          <a:p>
            <a:pPr marL="0" indent="0">
              <a:buNone/>
            </a:pPr>
            <a:r>
              <a:rPr lang="en-US" sz="2400" b="1"/>
              <a:t>When?</a:t>
            </a:r>
          </a:p>
          <a:p>
            <a:pPr marL="0" indent="0">
              <a:buNone/>
            </a:pPr>
            <a:r>
              <a:rPr lang="en-US" sz="2400"/>
              <a:t>This effort will start during the Spring 2026 testing window with Smarter Balanced and NGSS assessments. </a:t>
            </a:r>
          </a:p>
          <a:p>
            <a:pPr marL="0" indent="0">
              <a:buNone/>
            </a:pPr>
            <a:r>
              <a:rPr lang="en-US" sz="2400"/>
              <a:t>The research team and CSDE will be in contact with sampled districts over the next month. </a:t>
            </a:r>
          </a:p>
        </p:txBody>
      </p:sp>
    </p:spTree>
    <p:extLst>
      <p:ext uri="{BB962C8B-B14F-4D97-AF65-F5344CB8AC3E}">
        <p14:creationId xmlns:p14="http://schemas.microsoft.com/office/powerpoint/2010/main" val="2101459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62126-1B6F-E707-7627-4C14F721236B}"/>
            </a:ext>
          </a:extLst>
        </p:cNvPr>
        <p:cNvGrpSpPr/>
        <p:nvPr/>
      </p:nvGrpSpPr>
      <p:grpSpPr>
        <a:xfrm>
          <a:off x="0" y="0"/>
          <a:ext cx="0" cy="0"/>
          <a:chOff x="0" y="0"/>
          <a:chExt cx="0" cy="0"/>
        </a:xfrm>
      </p:grpSpPr>
      <p:sp>
        <p:nvSpPr>
          <p:cNvPr id="3" name="Title 2" descr="What’s New? Student Centered Assessment for Learning (SCALE)&#10;&#10;&#10;">
            <a:extLst>
              <a:ext uri="{FF2B5EF4-FFF2-40B4-BE49-F238E27FC236}">
                <a16:creationId xmlns:a16="http://schemas.microsoft.com/office/drawing/2014/main" id="{D0821FB7-26CF-738A-9170-A961B8AA90BF}"/>
              </a:ext>
            </a:extLst>
          </p:cNvPr>
          <p:cNvSpPr txBox="1">
            <a:spLocks noGrp="1"/>
          </p:cNvSpPr>
          <p:nvPr>
            <p:ph type="title" idx="4294967295"/>
          </p:nvPr>
        </p:nvSpPr>
        <p:spPr>
          <a:xfrm>
            <a:off x="1547445" y="72055"/>
            <a:ext cx="8892791"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Calibri"/>
                <a:cs typeface="Calibri"/>
              </a:rPr>
              <a:t>What’s New? Student Centered Assessment for Learning (SCALE)</a:t>
            </a:r>
            <a:endParaRPr kumimoji="0" lang="en-US" sz="3600" b="1" i="0" u="none" strike="noStrike" kern="1200" cap="none" spc="0" normalizeH="0" baseline="0" noProof="0">
              <a:ln>
                <a:noFill/>
              </a:ln>
              <a:solidFill>
                <a:schemeClr val="bg1"/>
              </a:solidFill>
              <a:effectLst/>
              <a:uLnTx/>
              <a:uFillTx/>
              <a:latin typeface="+mn-lt"/>
              <a:ea typeface="+mn-ea"/>
              <a:cs typeface="+mn-cs"/>
            </a:endParaRPr>
          </a:p>
        </p:txBody>
      </p:sp>
      <p:sp>
        <p:nvSpPr>
          <p:cNvPr id="4" name="Content Placeholder 2">
            <a:extLst>
              <a:ext uri="{FF2B5EF4-FFF2-40B4-BE49-F238E27FC236}">
                <a16:creationId xmlns:a16="http://schemas.microsoft.com/office/drawing/2014/main" id="{DCB6A023-0525-3DB5-84BA-E44CA159367C}"/>
              </a:ext>
            </a:extLst>
          </p:cNvPr>
          <p:cNvSpPr>
            <a:spLocks noGrp="1"/>
          </p:cNvSpPr>
          <p:nvPr>
            <p:ph idx="4294967295"/>
          </p:nvPr>
        </p:nvSpPr>
        <p:spPr>
          <a:xfrm>
            <a:off x="838200" y="1547442"/>
            <a:ext cx="10515600" cy="4588898"/>
          </a:xfrm>
        </p:spPr>
        <p:txBody>
          <a:bodyPr vert="horz" wrap="square" lIns="91440" tIns="45720" rIns="91440" bIns="45720" rtlCol="0" anchor="t">
            <a:noAutofit/>
          </a:bodyPr>
          <a:lstStyle/>
          <a:p>
            <a:pPr marL="0" indent="0">
              <a:buNone/>
            </a:pPr>
            <a:r>
              <a:rPr lang="en-US" sz="2200" b="1"/>
              <a:t>What is SCALE? </a:t>
            </a:r>
          </a:p>
          <a:p>
            <a:r>
              <a:rPr lang="en-US" sz="2200"/>
              <a:t>A statewide professional learning, coaching, and technical assistance program to strengthen Connecticut’s capacity to design, implement, and sustain balanced assessment systems (aka sensible assessment systems) that accelerate student learning.</a:t>
            </a:r>
          </a:p>
          <a:p>
            <a:r>
              <a:rPr lang="en-US" sz="2200"/>
              <a:t>SCALE will align with CSDE’s broader vision for teaching, learning, and assessment coherence, especially the important role of assessment for learning. </a:t>
            </a:r>
          </a:p>
          <a:p>
            <a:r>
              <a:rPr lang="en-US" sz="2200"/>
              <a:t>SCALE is optional for districts. </a:t>
            </a:r>
            <a:endParaRPr lang="en-US" sz="2200" b="1"/>
          </a:p>
          <a:p>
            <a:pPr marL="0" indent="0">
              <a:buNone/>
            </a:pPr>
            <a:r>
              <a:rPr lang="en-US" sz="2200" b="1"/>
              <a:t>Why SCALE?</a:t>
            </a:r>
          </a:p>
          <a:p>
            <a:pPr fontAlgn="base"/>
            <a:r>
              <a:rPr lang="en-US" sz="2200" u="sng">
                <a:solidFill>
                  <a:srgbClr val="467886"/>
                </a:solidFill>
                <a:effectLst/>
                <a:ea typeface="Aptos" panose="020B0004020202020204" pitchFamily="34" charset="0"/>
                <a:cs typeface="Arial" panose="020B0604020202020204" pitchFamily="34" charset="0"/>
                <a:hlinkClick r:id="rId3"/>
              </a:rPr>
              <a:t>Section 1 of Public Act No. 24-93</a:t>
            </a:r>
            <a:r>
              <a:rPr lang="en-US" sz="2200">
                <a:effectLst/>
                <a:ea typeface="Aptos" panose="020B0004020202020204" pitchFamily="34" charset="0"/>
                <a:cs typeface="Arial" panose="020B0604020202020204" pitchFamily="34" charset="0"/>
              </a:rPr>
              <a:t> requires CSDE to develop and implement a program of professional learning for educators on assessment literacy. </a:t>
            </a:r>
          </a:p>
          <a:p>
            <a:pPr fontAlgn="base"/>
            <a:r>
              <a:rPr lang="en-US" sz="2200">
                <a:effectLst/>
                <a:ea typeface="Aptos" panose="020B0004020202020204" pitchFamily="34" charset="0"/>
                <a:cs typeface="Arial" panose="020B0604020202020204" pitchFamily="34" charset="0"/>
              </a:rPr>
              <a:t>SCALE builds on the assessment audit conducted last year. The law requires </a:t>
            </a:r>
            <a:r>
              <a:rPr lang="en-US" sz="2200">
                <a:ea typeface="Aptos" panose="020B0004020202020204" pitchFamily="34" charset="0"/>
                <a:cs typeface="Arial" panose="020B0604020202020204" pitchFamily="34" charset="0"/>
              </a:rPr>
              <a:t>the CSDE </a:t>
            </a:r>
            <a:r>
              <a:rPr lang="en-US" sz="2200">
                <a:effectLst/>
                <a:ea typeface="Aptos" panose="020B0004020202020204" pitchFamily="34" charset="0"/>
                <a:cs typeface="Arial" panose="020B0604020202020204" pitchFamily="34" charset="0"/>
              </a:rPr>
              <a:t>to evaluate the audit with the goals of eliminating redundant assessments, discouraging classroom test-prep activities, reducing testing time, and maximizing assessments that provide actionable information for teachers. </a:t>
            </a:r>
            <a:endParaRPr lang="en-US" sz="2200"/>
          </a:p>
        </p:txBody>
      </p:sp>
    </p:spTree>
    <p:extLst>
      <p:ext uri="{BB962C8B-B14F-4D97-AF65-F5344CB8AC3E}">
        <p14:creationId xmlns:p14="http://schemas.microsoft.com/office/powerpoint/2010/main" val="426653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45A1D-877B-76A8-B901-88C30288553C}"/>
            </a:ext>
          </a:extLst>
        </p:cNvPr>
        <p:cNvGrpSpPr/>
        <p:nvPr/>
      </p:nvGrpSpPr>
      <p:grpSpPr>
        <a:xfrm>
          <a:off x="0" y="0"/>
          <a:ext cx="0" cy="0"/>
          <a:chOff x="0" y="0"/>
          <a:chExt cx="0" cy="0"/>
        </a:xfrm>
      </p:grpSpPr>
      <p:sp>
        <p:nvSpPr>
          <p:cNvPr id="3" name="Title 2" descr="What’s new? SCALE Initiative -Continued&#10;&#10;&#10;">
            <a:extLst>
              <a:ext uri="{FF2B5EF4-FFF2-40B4-BE49-F238E27FC236}">
                <a16:creationId xmlns:a16="http://schemas.microsoft.com/office/drawing/2014/main" id="{DD6A6B3D-2081-8322-0078-636EA0B26885}"/>
              </a:ext>
            </a:extLst>
          </p:cNvPr>
          <p:cNvSpPr txBox="1">
            <a:spLocks noGrp="1"/>
          </p:cNvSpPr>
          <p:nvPr>
            <p:ph type="title" idx="4294967295"/>
          </p:nvPr>
        </p:nvSpPr>
        <p:spPr>
          <a:xfrm>
            <a:off x="2286000" y="246743"/>
            <a:ext cx="82296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Calibri"/>
                <a:cs typeface="Calibri"/>
              </a:rPr>
              <a:t>What’s new? SCALE Initiative - Continued</a:t>
            </a:r>
            <a:endParaRPr kumimoji="0" lang="en-US" sz="3600" b="1" i="0" u="none" strike="noStrike" kern="1200" cap="none" spc="0" normalizeH="0" baseline="0" noProof="0">
              <a:ln>
                <a:noFill/>
              </a:ln>
              <a:solidFill>
                <a:schemeClr val="bg1"/>
              </a:solidFill>
              <a:effectLst/>
              <a:uLnTx/>
              <a:uFillTx/>
              <a:latin typeface="+mn-lt"/>
              <a:ea typeface="+mn-ea"/>
              <a:cs typeface="+mn-cs"/>
            </a:endParaRPr>
          </a:p>
        </p:txBody>
      </p:sp>
      <p:sp>
        <p:nvSpPr>
          <p:cNvPr id="4" name="Content Placeholder 2">
            <a:extLst>
              <a:ext uri="{FF2B5EF4-FFF2-40B4-BE49-F238E27FC236}">
                <a16:creationId xmlns:a16="http://schemas.microsoft.com/office/drawing/2014/main" id="{63742371-6BDE-5862-0CBA-DCD595D84D7E}"/>
              </a:ext>
            </a:extLst>
          </p:cNvPr>
          <p:cNvSpPr>
            <a:spLocks noGrp="1"/>
          </p:cNvSpPr>
          <p:nvPr>
            <p:ph idx="4294967295"/>
          </p:nvPr>
        </p:nvSpPr>
        <p:spPr>
          <a:xfrm>
            <a:off x="838200" y="1494971"/>
            <a:ext cx="10515600" cy="5116286"/>
          </a:xfrm>
        </p:spPr>
        <p:txBody>
          <a:bodyPr vert="horz" wrap="square" lIns="91440" tIns="45720" rIns="91440" bIns="45720" rtlCol="0" anchor="t">
            <a:noAutofit/>
          </a:bodyPr>
          <a:lstStyle/>
          <a:p>
            <a:pPr marL="0" indent="0" fontAlgn="base">
              <a:lnSpc>
                <a:spcPct val="150000"/>
              </a:lnSpc>
              <a:buNone/>
            </a:pPr>
            <a:r>
              <a:rPr lang="en-US" sz="2400" b="1"/>
              <a:t>Who?</a:t>
            </a:r>
          </a:p>
          <a:p>
            <a:pPr marL="0" indent="0" fontAlgn="base">
              <a:lnSpc>
                <a:spcPct val="150000"/>
              </a:lnSpc>
              <a:buNone/>
            </a:pPr>
            <a:r>
              <a:rPr lang="en-US" sz="2400"/>
              <a:t>CSDE is partnering with the Center for Assessment and the </a:t>
            </a:r>
            <a:r>
              <a:rPr lang="en-US" sz="2400" err="1"/>
              <a:t>RESCs</a:t>
            </a:r>
            <a:r>
              <a:rPr lang="en-US" sz="2400"/>
              <a:t> to develop and implement SCALE.</a:t>
            </a:r>
          </a:p>
          <a:p>
            <a:pPr marL="0" indent="0" fontAlgn="base">
              <a:lnSpc>
                <a:spcPct val="150000"/>
              </a:lnSpc>
              <a:buNone/>
            </a:pPr>
            <a:r>
              <a:rPr lang="en-US" sz="2400" b="1"/>
              <a:t>When?</a:t>
            </a:r>
          </a:p>
          <a:p>
            <a:pPr marL="0" indent="0" fontAlgn="base">
              <a:lnSpc>
                <a:spcPct val="150000"/>
              </a:lnSpc>
              <a:buNone/>
            </a:pPr>
            <a:r>
              <a:rPr lang="en-US" sz="2400"/>
              <a:t>Beginning in the Spring of 2026 through school year 2027-28. </a:t>
            </a:r>
          </a:p>
          <a:p>
            <a:pPr marL="0" indent="0" fontAlgn="base">
              <a:lnSpc>
                <a:spcPct val="150000"/>
              </a:lnSpc>
              <a:buNone/>
            </a:pPr>
            <a:r>
              <a:rPr lang="en-US" sz="2400"/>
              <a:t>More information on the program will be distributed to districts in the next month.    </a:t>
            </a:r>
            <a:endParaRPr lang="en-US" sz="2400" i="1"/>
          </a:p>
          <a:p>
            <a:pPr marL="0" indent="0" fontAlgn="base">
              <a:buNone/>
            </a:pPr>
            <a:endParaRPr lang="en-US" sz="2400"/>
          </a:p>
          <a:p>
            <a:pPr marL="0" indent="0" fontAlgn="base">
              <a:buNone/>
            </a:pPr>
            <a:endParaRPr lang="en-US" sz="2400"/>
          </a:p>
        </p:txBody>
      </p:sp>
    </p:spTree>
    <p:extLst>
      <p:ext uri="{BB962C8B-B14F-4D97-AF65-F5344CB8AC3E}">
        <p14:creationId xmlns:p14="http://schemas.microsoft.com/office/powerpoint/2010/main" val="2752990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tate Policy Regarding Assessment Participation">
            <a:extLst>
              <a:ext uri="{FF2B5EF4-FFF2-40B4-BE49-F238E27FC236}">
                <a16:creationId xmlns:a16="http://schemas.microsoft.com/office/drawing/2014/main" id="{59410EA5-75BF-F6A8-D264-6AB421392578}"/>
              </a:ext>
            </a:extLst>
          </p:cNvPr>
          <p:cNvSpPr>
            <a:spLocks noGrp="1"/>
          </p:cNvSpPr>
          <p:nvPr>
            <p:ph type="title"/>
          </p:nvPr>
        </p:nvSpPr>
        <p:spPr>
          <a:xfrm>
            <a:off x="1033182" y="3165232"/>
            <a:ext cx="10515600" cy="1312983"/>
          </a:xfrm>
        </p:spPr>
        <p:txBody>
          <a:bodyPr/>
          <a:lstStyle/>
          <a:p>
            <a:r>
              <a:rPr lang="en-US"/>
              <a:t>State Policy Regarding Assessment Participation</a:t>
            </a:r>
          </a:p>
        </p:txBody>
      </p:sp>
    </p:spTree>
    <p:extLst>
      <p:ext uri="{BB962C8B-B14F-4D97-AF65-F5344CB8AC3E}">
        <p14:creationId xmlns:p14="http://schemas.microsoft.com/office/powerpoint/2010/main" val="194715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articipation - Connecticut General Statutes 10-14n">
            <a:extLst>
              <a:ext uri="{FF2B5EF4-FFF2-40B4-BE49-F238E27FC236}">
                <a16:creationId xmlns:a16="http://schemas.microsoft.com/office/drawing/2014/main" id="{612E4EDA-66F9-62BB-7FA6-B537F3D4B8CE}"/>
              </a:ext>
            </a:extLst>
          </p:cNvPr>
          <p:cNvSpPr>
            <a:spLocks noGrp="1"/>
          </p:cNvSpPr>
          <p:nvPr>
            <p:ph type="title" idx="4294967295"/>
          </p:nvPr>
        </p:nvSpPr>
        <p:spPr>
          <a:xfrm>
            <a:off x="1244467" y="234439"/>
            <a:ext cx="9030910" cy="912435"/>
          </a:xfrm>
          <a:prstGeom prst="rect">
            <a:avLst/>
          </a:prstGeom>
        </p:spPr>
        <p:txBody>
          <a:bodyPr anchor="ctr">
            <a:noAutofit/>
          </a:bodyPr>
          <a:lstStyle/>
          <a:p>
            <a:r>
              <a:rPr lang="en-US" sz="3600" b="1">
                <a:ln w="0"/>
                <a:solidFill>
                  <a:schemeClr val="bg1"/>
                </a:solidFill>
              </a:rPr>
              <a:t>Participation - Connecticut General Statutes 10-14n</a:t>
            </a:r>
            <a:endParaRPr lang="en-US" sz="3600">
              <a:solidFill>
                <a:schemeClr val="bg1"/>
              </a:solidFill>
            </a:endParaRPr>
          </a:p>
        </p:txBody>
      </p:sp>
      <p:sp>
        <p:nvSpPr>
          <p:cNvPr id="4" name="Content Placeholder 2">
            <a:extLst>
              <a:ext uri="{FF2B5EF4-FFF2-40B4-BE49-F238E27FC236}">
                <a16:creationId xmlns:a16="http://schemas.microsoft.com/office/drawing/2014/main" id="{D726BA82-0758-0D33-CEC9-365D46DE2275}"/>
              </a:ext>
            </a:extLst>
          </p:cNvPr>
          <p:cNvSpPr>
            <a:spLocks noGrp="1"/>
          </p:cNvSpPr>
          <p:nvPr>
            <p:ph idx="4294967295"/>
          </p:nvPr>
        </p:nvSpPr>
        <p:spPr>
          <a:xfrm>
            <a:off x="838200" y="1588259"/>
            <a:ext cx="10515600" cy="4389120"/>
          </a:xfrm>
        </p:spPr>
        <p:txBody>
          <a:bodyPr vert="horz" wrap="square" lIns="91440" tIns="45720" rIns="91440" bIns="45720" rtlCol="0" anchor="ctr">
            <a:noAutofit/>
          </a:bodyPr>
          <a:lstStyle/>
          <a:p>
            <a:pPr marL="100012" lvl="2" indent="0">
              <a:buNone/>
            </a:pPr>
            <a:r>
              <a:rPr lang="en-US" sz="2400">
                <a:cs typeface="Arial" panose="020B0604020202020204" pitchFamily="34" charset="0"/>
              </a:rPr>
              <a:t>(b) (1) For the school year commencing July 1, 2015, and each school year thereafter, each student enrolled in grades three to eight, inclusive, and grade eleven in any public school shall, annually, take a mastery examination in reading, writing and mathematics during the regular school day.</a:t>
            </a:r>
          </a:p>
          <a:p>
            <a:pPr marL="282575" lvl="2" indent="-182563">
              <a:spcBef>
                <a:spcPts val="300"/>
              </a:spcBef>
            </a:pPr>
            <a:endParaRPr lang="en-US" sz="2400">
              <a:cs typeface="Arial" panose="020B0604020202020204" pitchFamily="34" charset="0"/>
            </a:endParaRPr>
          </a:p>
          <a:p>
            <a:pPr marL="100012" lvl="2" indent="0">
              <a:buNone/>
            </a:pPr>
            <a:r>
              <a:rPr lang="en-US" sz="2400">
                <a:cs typeface="Arial" panose="020B0604020202020204" pitchFamily="34" charset="0"/>
              </a:rPr>
              <a:t>(3) For the school year commencing July 1, 2018, and each school year thereafter, each student enrolled in grades five, eight, and eleven in any public school shall annually take a state-wide mastery examination in science during the regular school day.</a:t>
            </a:r>
          </a:p>
        </p:txBody>
      </p:sp>
    </p:spTree>
    <p:extLst>
      <p:ext uri="{BB962C8B-B14F-4D97-AF65-F5344CB8AC3E}">
        <p14:creationId xmlns:p14="http://schemas.microsoft.com/office/powerpoint/2010/main" val="573310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SSA Requirements for Alternate Assessments">
            <a:extLst>
              <a:ext uri="{FF2B5EF4-FFF2-40B4-BE49-F238E27FC236}">
                <a16:creationId xmlns:a16="http://schemas.microsoft.com/office/drawing/2014/main" id="{612E4EDA-66F9-62BB-7FA6-B537F3D4B8CE}"/>
              </a:ext>
            </a:extLst>
          </p:cNvPr>
          <p:cNvSpPr>
            <a:spLocks noGrp="1"/>
          </p:cNvSpPr>
          <p:nvPr>
            <p:ph type="title" idx="4294967295"/>
          </p:nvPr>
        </p:nvSpPr>
        <p:spPr>
          <a:xfrm>
            <a:off x="1248857" y="0"/>
            <a:ext cx="9694286" cy="1214572"/>
          </a:xfrm>
          <a:prstGeom prst="rect">
            <a:avLst/>
          </a:prstGeom>
        </p:spPr>
        <p:txBody>
          <a:bodyPr anchor="ctr">
            <a:noAutofit/>
          </a:bodyPr>
          <a:lstStyle/>
          <a:p>
            <a:r>
              <a:rPr lang="en-US" sz="3600">
                <a:solidFill>
                  <a:schemeClr val="bg1"/>
                </a:solidFill>
              </a:rPr>
              <a:t>ESSA Requirements for Alternate Assessments</a:t>
            </a:r>
          </a:p>
        </p:txBody>
      </p:sp>
      <p:sp>
        <p:nvSpPr>
          <p:cNvPr id="3" name="Content Placeholder 2">
            <a:extLst>
              <a:ext uri="{FF2B5EF4-FFF2-40B4-BE49-F238E27FC236}">
                <a16:creationId xmlns:a16="http://schemas.microsoft.com/office/drawing/2014/main" id="{FFE37D88-EFC1-0CB5-D6C6-9EA510B00318}"/>
              </a:ext>
            </a:extLst>
          </p:cNvPr>
          <p:cNvSpPr>
            <a:spLocks noGrp="1"/>
          </p:cNvSpPr>
          <p:nvPr>
            <p:ph idx="4294967295"/>
          </p:nvPr>
        </p:nvSpPr>
        <p:spPr>
          <a:xfrm>
            <a:off x="838200" y="1721377"/>
            <a:ext cx="10515600" cy="3562693"/>
          </a:xfrm>
        </p:spPr>
        <p:txBody>
          <a:bodyPr vert="horz" wrap="square" lIns="91440" tIns="45720" rIns="91440" bIns="45720" rtlCol="0" anchor="ctr">
            <a:normAutofit/>
          </a:bodyPr>
          <a:lstStyle/>
          <a:p>
            <a:r>
              <a:rPr lang="en-US" sz="2400"/>
              <a:t>ESSA placed a 1.0% cap on the state participation rate for each subject, based on the total number of all students in the state assessed in the subject (34 CFR 200.6(c)(2)). This is to ensure that students with the most significant cognitive disabilities have access to the grade level, general education standards. </a:t>
            </a:r>
          </a:p>
          <a:p>
            <a:r>
              <a:rPr lang="en-US" sz="2400"/>
              <a:t>The CSDE has provided </a:t>
            </a:r>
            <a:r>
              <a:rPr lang="en-US" sz="2400">
                <a:hlinkClick r:id="rId3"/>
              </a:rPr>
              <a:t>guidance and support </a:t>
            </a:r>
            <a:r>
              <a:rPr lang="en-US" sz="2400"/>
              <a:t>to districts in making appropriate alternate eligibility determinations. </a:t>
            </a:r>
          </a:p>
          <a:p>
            <a:pPr marL="0" indent="0">
              <a:buNone/>
            </a:pPr>
            <a:endParaRPr lang="en-US">
              <a:latin typeface="Aptos"/>
            </a:endParaRPr>
          </a:p>
        </p:txBody>
      </p:sp>
    </p:spTree>
    <p:extLst>
      <p:ext uri="{BB962C8B-B14F-4D97-AF65-F5344CB8AC3E}">
        <p14:creationId xmlns:p14="http://schemas.microsoft.com/office/powerpoint/2010/main" val="695198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SIS/TIDE/CT-SEDS Data Sync">
            <a:extLst>
              <a:ext uri="{FF2B5EF4-FFF2-40B4-BE49-F238E27FC236}">
                <a16:creationId xmlns:a16="http://schemas.microsoft.com/office/drawing/2014/main" id="{4A4D351F-9D52-F20A-9BBE-07CD04CAD222}"/>
              </a:ext>
            </a:extLst>
          </p:cNvPr>
          <p:cNvSpPr>
            <a:spLocks noGrp="1"/>
          </p:cNvSpPr>
          <p:nvPr>
            <p:ph type="title"/>
          </p:nvPr>
        </p:nvSpPr>
        <p:spPr/>
        <p:txBody>
          <a:bodyPr/>
          <a:lstStyle/>
          <a:p>
            <a:r>
              <a:rPr lang="en-US"/>
              <a:t>PSIS/TIDE/CT-SEDS Data Sync</a:t>
            </a:r>
          </a:p>
        </p:txBody>
      </p:sp>
    </p:spTree>
    <p:extLst>
      <p:ext uri="{BB962C8B-B14F-4D97-AF65-F5344CB8AC3E}">
        <p14:creationId xmlns:p14="http://schemas.microsoft.com/office/powerpoint/2010/main" val="709108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4" descr="Webinar Reminders">
            <a:extLst>
              <a:ext uri="{FF2B5EF4-FFF2-40B4-BE49-F238E27FC236}">
                <a16:creationId xmlns:a16="http://schemas.microsoft.com/office/drawing/2014/main" id="{F19898D4-8FB2-E119-3990-ECA1F96C90CA}"/>
              </a:ext>
            </a:extLst>
          </p:cNvPr>
          <p:cNvSpPr>
            <a:spLocks noGrp="1"/>
          </p:cNvSpPr>
          <p:nvPr>
            <p:ph type="title" idx="4294967295"/>
          </p:nvPr>
        </p:nvSpPr>
        <p:spPr>
          <a:xfrm>
            <a:off x="2026920" y="0"/>
            <a:ext cx="8138160" cy="1188720"/>
          </a:xfrm>
          <a:prstGeom prst="rect">
            <a:avLst/>
          </a:prstGeom>
        </p:spPr>
        <p:txBody>
          <a:bodyPr anchor="ctr">
            <a:normAutofit/>
          </a:bodyPr>
          <a:lstStyle/>
          <a:p>
            <a:pPr algn="ctr">
              <a:buClr>
                <a:schemeClr val="tx2">
                  <a:lumMod val="75000"/>
                </a:schemeClr>
              </a:buClr>
            </a:pPr>
            <a:r>
              <a:rPr lang="en-US" sz="3600" b="1">
                <a:solidFill>
                  <a:schemeClr val="bg1"/>
                </a:solidFill>
                <a:ea typeface="Open Sans" panose="020B0606030504020204" pitchFamily="34" charset="0"/>
                <a:cs typeface="Open Sans" panose="020B0606030504020204" pitchFamily="34" charset="0"/>
              </a:rPr>
              <a:t>Webinar Reminders</a:t>
            </a:r>
            <a:endParaRPr lang="en-US" sz="3600">
              <a:solidFill>
                <a:schemeClr val="bg1"/>
              </a:solidFill>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39EA99A0-9688-1E4D-3EA1-A1F4D042FB63}"/>
              </a:ext>
              <a:ext uri="{C183D7F6-B498-43B3-948B-1728B52AA6E4}">
                <adec:decorative xmlns:adec="http://schemas.microsoft.com/office/drawing/2017/decorative" val="1"/>
              </a:ext>
            </a:extLst>
          </p:cNvPr>
          <p:cNvSpPr>
            <a:spLocks noGrp="1"/>
          </p:cNvSpPr>
          <p:nvPr>
            <p:ph idx="1"/>
          </p:nvPr>
        </p:nvSpPr>
        <p:spPr>
          <a:xfrm>
            <a:off x="927411" y="1725741"/>
            <a:ext cx="10515600" cy="3759845"/>
          </a:xfrm>
        </p:spPr>
        <p:txBody>
          <a:bodyPr>
            <a:noAutofit/>
          </a:bodyPr>
          <a:lstStyle/>
          <a:p>
            <a:r>
              <a:rPr lang="en-US"/>
              <a:t>The slide deck is linked in the chat.  </a:t>
            </a:r>
          </a:p>
          <a:p>
            <a:r>
              <a:rPr lang="en-US"/>
              <a:t>This webinar will be </a:t>
            </a:r>
            <a:r>
              <a:rPr lang="en-US">
                <a:hlinkClick r:id="rId3"/>
              </a:rPr>
              <a:t>recorded and posted</a:t>
            </a:r>
            <a:r>
              <a:rPr lang="en-US"/>
              <a:t>.  </a:t>
            </a:r>
          </a:p>
          <a:p>
            <a:r>
              <a:rPr lang="en-US"/>
              <a:t>There will be several points during the webinar to answer audio questions via the “raise hand” feature. </a:t>
            </a:r>
          </a:p>
          <a:p>
            <a:r>
              <a:rPr lang="en-US"/>
              <a:t>Chat questions will be answered, time permitting, via the chat. If your question is not addressed, please email </a:t>
            </a:r>
            <a:r>
              <a:rPr lang="en-US">
                <a:hlinkClick r:id="rId4"/>
              </a:rPr>
              <a:t>ctstudentassessment@ct.gov</a:t>
            </a:r>
            <a:r>
              <a:rPr lang="en-US"/>
              <a:t> for an answer. </a:t>
            </a:r>
          </a:p>
          <a:p>
            <a:r>
              <a:rPr lang="en-US"/>
              <a:t>No breaks are scheduled.  </a:t>
            </a:r>
          </a:p>
          <a:p>
            <a:r>
              <a:rPr lang="en-US"/>
              <a:t>Thank you for attending and enjoy the webinar!  </a:t>
            </a:r>
          </a:p>
          <a:p>
            <a:pPr marL="0" indent="0">
              <a:buNone/>
            </a:pPr>
            <a:endParaRPr lang="en-US"/>
          </a:p>
        </p:txBody>
      </p:sp>
    </p:spTree>
    <p:extLst>
      <p:ext uri="{BB962C8B-B14F-4D97-AF65-F5344CB8AC3E}">
        <p14:creationId xmlns:p14="http://schemas.microsoft.com/office/powerpoint/2010/main" val="3299571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SIS/TIDE Data Sync">
            <a:extLst>
              <a:ext uri="{FF2B5EF4-FFF2-40B4-BE49-F238E27FC236}">
                <a16:creationId xmlns:a16="http://schemas.microsoft.com/office/drawing/2014/main" id="{BE87B640-6CBD-B2AF-AA0B-8A17EF8988F2}"/>
              </a:ext>
            </a:extLst>
          </p:cNvPr>
          <p:cNvSpPr>
            <a:spLocks noGrp="1"/>
          </p:cNvSpPr>
          <p:nvPr>
            <p:ph type="title" idx="4294967295"/>
          </p:nvPr>
        </p:nvSpPr>
        <p:spPr>
          <a:xfrm>
            <a:off x="1804193" y="0"/>
            <a:ext cx="8583613" cy="1195388"/>
          </a:xfrm>
          <a:prstGeom prst="rect">
            <a:avLst/>
          </a:prstGeom>
        </p:spPr>
        <p:txBody>
          <a:bodyPr anchor="ctr">
            <a:normAutofit/>
          </a:bodyPr>
          <a:lstStyle/>
          <a:p>
            <a:r>
              <a:rPr lang="en-US" sz="3600">
                <a:solidFill>
                  <a:schemeClr val="bg1"/>
                </a:solidFill>
                <a:cs typeface="Arial"/>
              </a:rPr>
              <a:t>PSIS/TIDE Data Sync</a:t>
            </a:r>
          </a:p>
        </p:txBody>
      </p:sp>
      <p:pic>
        <p:nvPicPr>
          <p:cNvPr id="5" name="Picture 4" descr="Image of District Administrator and PSIS Coordinator tasks to ensure data accuracy in PSIS and TIDE.">
            <a:extLst>
              <a:ext uri="{FF2B5EF4-FFF2-40B4-BE49-F238E27FC236}">
                <a16:creationId xmlns:a16="http://schemas.microsoft.com/office/drawing/2014/main" id="{6C04618A-C98D-1956-981B-21663CC70D49}"/>
              </a:ext>
            </a:extLst>
          </p:cNvPr>
          <p:cNvPicPr>
            <a:picLocks noChangeAspect="1"/>
          </p:cNvPicPr>
          <p:nvPr/>
        </p:nvPicPr>
        <p:blipFill>
          <a:blip r:embed="rId3"/>
          <a:stretch>
            <a:fillRect/>
          </a:stretch>
        </p:blipFill>
        <p:spPr>
          <a:xfrm>
            <a:off x="1248263" y="1708650"/>
            <a:ext cx="9310269" cy="4400601"/>
          </a:xfrm>
          <a:prstGeom prst="rect">
            <a:avLst/>
          </a:prstGeom>
        </p:spPr>
      </p:pic>
    </p:spTree>
    <p:extLst>
      <p:ext uri="{BB962C8B-B14F-4D97-AF65-F5344CB8AC3E}">
        <p14:creationId xmlns:p14="http://schemas.microsoft.com/office/powerpoint/2010/main" val="3458434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SIS/TIDE Data Sync Reminders">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67211"/>
            <a:ext cx="10106025" cy="1065242"/>
          </a:xfrm>
          <a:prstGeom prst="rect">
            <a:avLst/>
          </a:prstGeom>
        </p:spPr>
        <p:txBody>
          <a:bodyPr anchor="ctr">
            <a:noAutofit/>
          </a:bodyPr>
          <a:lstStyle/>
          <a:p>
            <a:r>
              <a:rPr lang="en-US" sz="3600">
                <a:solidFill>
                  <a:schemeClr val="bg1"/>
                </a:solidFill>
                <a:cs typeface="Arial"/>
              </a:rPr>
              <a:t>PSIS/TIDE Data Sync Reminders</a:t>
            </a:r>
          </a:p>
        </p:txBody>
      </p:sp>
      <p:sp>
        <p:nvSpPr>
          <p:cNvPr id="5" name="Content Placeholder 2">
            <a:extLst>
              <a:ext uri="{FF2B5EF4-FFF2-40B4-BE49-F238E27FC236}">
                <a16:creationId xmlns:a16="http://schemas.microsoft.com/office/drawing/2014/main" id="{EBB29FEA-143B-8728-3F01-810616CD1EA8}"/>
              </a:ext>
            </a:extLst>
          </p:cNvPr>
          <p:cNvSpPr txBox="1">
            <a:spLocks/>
          </p:cNvSpPr>
          <p:nvPr/>
        </p:nvSpPr>
        <p:spPr>
          <a:xfrm>
            <a:off x="838200" y="2138979"/>
            <a:ext cx="10515600" cy="3821672"/>
          </a:xfrm>
          <a:prstGeom prst="rect">
            <a:avLst/>
          </a:prstGeom>
        </p:spPr>
        <p:txBody>
          <a:bodyPr vert="horz" wrap="square" lIns="91440" tIns="45720" rIns="91440" bIns="45720" rtlCol="0" anchor="ctr">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FF0000"/>
                </a:solidFill>
              </a:rPr>
              <a:t>Same process as last year…..</a:t>
            </a:r>
          </a:p>
          <a:p>
            <a:r>
              <a:rPr lang="en-US" sz="2200"/>
              <a:t>Testing Demographics SPED, FRL, EL/ML, Military Family, and Homeless values were loaded to TIDE in November 2025.</a:t>
            </a:r>
          </a:p>
          <a:p>
            <a:r>
              <a:rPr lang="en-US" sz="2200"/>
              <a:t>The values for Recently Arrived EL/ML and Section 504 were not pulled from Freeze Zero. These must be set in the PSIS Registration Module by the PSIS Coordinator. (</a:t>
            </a:r>
            <a:r>
              <a:rPr lang="en-US" sz="2200" b="1"/>
              <a:t>Important:</a:t>
            </a:r>
            <a:r>
              <a:rPr lang="en-US" sz="2200"/>
              <a:t> If Section 504 is not set in PSIS, accommodations cannot sync from CT-SEDS to TIDE.)</a:t>
            </a:r>
          </a:p>
          <a:p>
            <a:r>
              <a:rPr lang="en-US" sz="2200"/>
              <a:t>Student demographic values will be saved, and the fields locked in PSIS on May 29, 2026. All changes to a student’s status at the time of testing must be made by following dates:</a:t>
            </a:r>
          </a:p>
          <a:p>
            <a:pPr lvl="1">
              <a:buFont typeface="Courier New" panose="02070309020205020404" pitchFamily="49" charset="0"/>
              <a:buChar char="o"/>
            </a:pPr>
            <a:r>
              <a:rPr lang="en-US" sz="2200"/>
              <a:t>March 6, 2026, for LAS Links and CAAELP</a:t>
            </a:r>
          </a:p>
          <a:p>
            <a:pPr lvl="1">
              <a:buFont typeface="Courier New" panose="02070309020205020404" pitchFamily="49" charset="0"/>
              <a:buChar char="o"/>
            </a:pPr>
            <a:r>
              <a:rPr lang="en-US" sz="2200"/>
              <a:t>April 30, 2026, for the Connecticut SAT School Day</a:t>
            </a:r>
          </a:p>
          <a:p>
            <a:pPr lvl="1">
              <a:buFont typeface="Courier New" panose="02070309020205020404" pitchFamily="49" charset="0"/>
              <a:buChar char="o"/>
            </a:pPr>
            <a:r>
              <a:rPr lang="en-US" sz="2200"/>
              <a:t>May 29, 2026, for Smarter Balanced Assessments, NGSS, CTAS, and CTAA</a:t>
            </a:r>
          </a:p>
          <a:p>
            <a:r>
              <a:rPr lang="en-US" sz="2200"/>
              <a:t>Students who are repeaters should be retested.</a:t>
            </a:r>
          </a:p>
          <a:p>
            <a:r>
              <a:rPr lang="en-US" sz="2200"/>
              <a:t>Student grade in PSIS is the grade in which the test is given.</a:t>
            </a:r>
          </a:p>
          <a:p>
            <a:r>
              <a:rPr lang="en-US" sz="2200"/>
              <a:t>Grade 11 “skippers” are not tested.</a:t>
            </a:r>
          </a:p>
        </p:txBody>
      </p:sp>
    </p:spTree>
    <p:extLst>
      <p:ext uri="{BB962C8B-B14F-4D97-AF65-F5344CB8AC3E}">
        <p14:creationId xmlns:p14="http://schemas.microsoft.com/office/powerpoint/2010/main" val="3409118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SIS/TIDE Data Sync &#10;Student Status Change">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7463"/>
            <a:ext cx="10106025" cy="1262697"/>
          </a:xfrm>
          <a:prstGeom prst="rect">
            <a:avLst/>
          </a:prstGeom>
        </p:spPr>
        <p:txBody>
          <a:bodyPr anchor="ctr">
            <a:noAutofit/>
          </a:bodyPr>
          <a:lstStyle/>
          <a:p>
            <a:r>
              <a:rPr lang="en-US" sz="3600">
                <a:solidFill>
                  <a:schemeClr val="bg1"/>
                </a:solidFill>
                <a:cs typeface="Arial"/>
              </a:rPr>
              <a:t>PSIS/TIDE Data Sync </a:t>
            </a:r>
            <a:br>
              <a:rPr lang="en-US" sz="3600">
                <a:solidFill>
                  <a:schemeClr val="bg1"/>
                </a:solidFill>
                <a:cs typeface="Arial"/>
              </a:rPr>
            </a:br>
            <a:r>
              <a:rPr lang="en-US" sz="3600">
                <a:solidFill>
                  <a:schemeClr val="bg1"/>
                </a:solidFill>
                <a:cs typeface="Arial"/>
              </a:rPr>
              <a:t>Student Status Change</a:t>
            </a:r>
          </a:p>
        </p:txBody>
      </p:sp>
      <p:graphicFrame>
        <p:nvGraphicFramePr>
          <p:cNvPr id="5" name="Table 4" descr="This table indicates who to document changes for the eligibility of services for students identified as special education, English learner/multilingual learner, and free and reduced means.">
            <a:extLst>
              <a:ext uri="{FF2B5EF4-FFF2-40B4-BE49-F238E27FC236}">
                <a16:creationId xmlns:a16="http://schemas.microsoft.com/office/drawing/2014/main" id="{FA06617E-72A7-3D77-B7A8-E447F1935389}"/>
              </a:ext>
            </a:extLst>
          </p:cNvPr>
          <p:cNvGraphicFramePr>
            <a:graphicFrameLocks noGrp="1"/>
          </p:cNvGraphicFramePr>
          <p:nvPr>
            <p:extLst>
              <p:ext uri="{D42A27DB-BD31-4B8C-83A1-F6EECF244321}">
                <p14:modId xmlns:p14="http://schemas.microsoft.com/office/powerpoint/2010/main" val="2942896956"/>
              </p:ext>
            </p:extLst>
          </p:nvPr>
        </p:nvGraphicFramePr>
        <p:xfrm>
          <a:off x="643720" y="1553348"/>
          <a:ext cx="10904560" cy="3709929"/>
        </p:xfrm>
        <a:graphic>
          <a:graphicData uri="http://schemas.openxmlformats.org/drawingml/2006/table">
            <a:tbl>
              <a:tblPr firstRow="1" firstCol="1" bandRow="1">
                <a:tableStyleId>{5C22544A-7EE6-4342-B048-85BDC9FD1C3A}</a:tableStyleId>
              </a:tblPr>
              <a:tblGrid>
                <a:gridCol w="3771784">
                  <a:extLst>
                    <a:ext uri="{9D8B030D-6E8A-4147-A177-3AD203B41FA5}">
                      <a16:colId xmlns:a16="http://schemas.microsoft.com/office/drawing/2014/main" val="1662137368"/>
                    </a:ext>
                  </a:extLst>
                </a:gridCol>
                <a:gridCol w="3417011">
                  <a:extLst>
                    <a:ext uri="{9D8B030D-6E8A-4147-A177-3AD203B41FA5}">
                      <a16:colId xmlns:a16="http://schemas.microsoft.com/office/drawing/2014/main" val="3102376616"/>
                    </a:ext>
                  </a:extLst>
                </a:gridCol>
                <a:gridCol w="3715765">
                  <a:extLst>
                    <a:ext uri="{9D8B030D-6E8A-4147-A177-3AD203B41FA5}">
                      <a16:colId xmlns:a16="http://schemas.microsoft.com/office/drawing/2014/main" val="669177943"/>
                    </a:ext>
                  </a:extLst>
                </a:gridCol>
              </a:tblGrid>
              <a:tr h="1232461">
                <a:tc>
                  <a:txBody>
                    <a:bodyPr/>
                    <a:lstStyle/>
                    <a:p>
                      <a:pPr algn="ctr"/>
                      <a:r>
                        <a:rPr lang="en-US" sz="2400" b="1">
                          <a:latin typeface="+mn-lt"/>
                          <a:cs typeface="Arial" panose="020B0604020202020204" pitchFamily="34" charset="0"/>
                        </a:rPr>
                        <a:t>Status</a:t>
                      </a:r>
                    </a:p>
                  </a:txBody>
                  <a:tcPr marL="72737" marR="72737" marT="36368" marB="36368" anchor="ctr"/>
                </a:tc>
                <a:tc>
                  <a:txBody>
                    <a:bodyPr/>
                    <a:lstStyle/>
                    <a:p>
                      <a:pPr algn="ctr"/>
                      <a:r>
                        <a:rPr lang="en-US" sz="2400" b="1">
                          <a:latin typeface="+mn-lt"/>
                          <a:cs typeface="Arial" panose="020B0604020202020204" pitchFamily="34" charset="0"/>
                        </a:rPr>
                        <a:t>If student has already taken any state assessment </a:t>
                      </a:r>
                    </a:p>
                  </a:txBody>
                  <a:tcPr marL="72737" marR="72737" marT="36368" marB="36368" anchor="ctr"/>
                </a:tc>
                <a:tc>
                  <a:txBody>
                    <a:bodyPr/>
                    <a:lstStyle/>
                    <a:p>
                      <a:pPr lvl="0" algn="ctr">
                        <a:buNone/>
                      </a:pPr>
                      <a:r>
                        <a:rPr lang="en-US" sz="2400" b="1" i="0" u="none" strike="noStrike" noProof="0">
                          <a:latin typeface="+mn-lt"/>
                          <a:cs typeface="Arial" panose="020B0604020202020204" pitchFamily="34" charset="0"/>
                        </a:rPr>
                        <a:t>If student has not already taken any state assessment </a:t>
                      </a:r>
                      <a:endParaRPr lang="en-US" sz="2400" b="1">
                        <a:latin typeface="+mn-lt"/>
                        <a:cs typeface="Arial" panose="020B0604020202020204" pitchFamily="34" charset="0"/>
                      </a:endParaRPr>
                    </a:p>
                  </a:txBody>
                  <a:tcPr marL="72737" marR="72737" marT="36368" marB="36368" anchor="ctr"/>
                </a:tc>
                <a:extLst>
                  <a:ext uri="{0D108BD9-81ED-4DB2-BD59-A6C34878D82A}">
                    <a16:rowId xmlns:a16="http://schemas.microsoft.com/office/drawing/2014/main" val="712889381"/>
                  </a:ext>
                </a:extLst>
              </a:tr>
              <a:tr h="941692">
                <a:tc>
                  <a:txBody>
                    <a:bodyPr/>
                    <a:lstStyle/>
                    <a:p>
                      <a:pPr algn="ctr"/>
                      <a:r>
                        <a:rPr lang="en-US" sz="2400" b="1">
                          <a:latin typeface="+mn-lt"/>
                          <a:cs typeface="Arial" panose="020B0604020202020204" pitchFamily="34" charset="0"/>
                        </a:rPr>
                        <a:t>If SPED/EL/FRL was YES originally and then changed</a:t>
                      </a:r>
                    </a:p>
                  </a:txBody>
                  <a:tcPr marL="72737" marR="72737" marT="36368" marB="36368" anchor="ctr"/>
                </a:tc>
                <a:tc>
                  <a:txBody>
                    <a:bodyPr/>
                    <a:lstStyle/>
                    <a:p>
                      <a:pPr algn="ctr"/>
                      <a:r>
                        <a:rPr lang="en-US" sz="2400">
                          <a:latin typeface="+mn-lt"/>
                          <a:cs typeface="Arial" panose="020B0604020202020204" pitchFamily="34" charset="0"/>
                        </a:rPr>
                        <a:t>Leave status as YES for all tests</a:t>
                      </a:r>
                    </a:p>
                  </a:txBody>
                  <a:tcPr marL="72737" marR="72737" marT="36368" marB="36368" anchor="ctr"/>
                </a:tc>
                <a:tc>
                  <a:txBody>
                    <a:bodyPr/>
                    <a:lstStyle/>
                    <a:p>
                      <a:pPr algn="ctr"/>
                      <a:r>
                        <a:rPr lang="en-US" sz="2400">
                          <a:latin typeface="+mn-lt"/>
                          <a:cs typeface="Arial" panose="020B0604020202020204" pitchFamily="34" charset="0"/>
                        </a:rPr>
                        <a:t>Change status to NO for all tests</a:t>
                      </a:r>
                    </a:p>
                  </a:txBody>
                  <a:tcPr marL="72737" marR="72737" marT="36368" marB="36368" anchor="ctr"/>
                </a:tc>
                <a:extLst>
                  <a:ext uri="{0D108BD9-81ED-4DB2-BD59-A6C34878D82A}">
                    <a16:rowId xmlns:a16="http://schemas.microsoft.com/office/drawing/2014/main" val="3770416711"/>
                  </a:ext>
                </a:extLst>
              </a:tr>
              <a:tr h="1523229">
                <a:tc>
                  <a:txBody>
                    <a:bodyPr/>
                    <a:lstStyle/>
                    <a:p>
                      <a:pPr algn="ctr"/>
                      <a:r>
                        <a:rPr lang="en-US" sz="2400" b="1">
                          <a:latin typeface="+mn-lt"/>
                          <a:cs typeface="Arial" panose="020B0604020202020204" pitchFamily="34" charset="0"/>
                        </a:rPr>
                        <a:t>If SPED/EL/FRL was NO originally and then changed</a:t>
                      </a:r>
                    </a:p>
                  </a:txBody>
                  <a:tcPr marL="72737" marR="72737" marT="36368" marB="36368" anchor="ctr"/>
                </a:tc>
                <a:tc>
                  <a:txBody>
                    <a:bodyPr/>
                    <a:lstStyle/>
                    <a:p>
                      <a:pPr algn="ctr"/>
                      <a:r>
                        <a:rPr lang="en-US" sz="2400">
                          <a:latin typeface="+mn-lt"/>
                          <a:cs typeface="Arial" panose="020B0604020202020204" pitchFamily="34" charset="0"/>
                        </a:rPr>
                        <a:t>Change to YES for all subsequent tests and the CSDE will apply this status for all tests</a:t>
                      </a:r>
                    </a:p>
                  </a:txBody>
                  <a:tcPr marL="72737" marR="72737" marT="36368" marB="36368" anchor="ctr"/>
                </a:tc>
                <a:tc>
                  <a:txBody>
                    <a:bodyPr/>
                    <a:lstStyle/>
                    <a:p>
                      <a:pPr algn="ctr"/>
                      <a:r>
                        <a:rPr lang="en-US" sz="2400">
                          <a:latin typeface="+mn-lt"/>
                          <a:cs typeface="Arial" panose="020B0604020202020204" pitchFamily="34" charset="0"/>
                        </a:rPr>
                        <a:t>Change status to YES</a:t>
                      </a:r>
                    </a:p>
                  </a:txBody>
                  <a:tcPr marL="72737" marR="72737" marT="36368" marB="36368" anchor="ctr"/>
                </a:tc>
                <a:extLst>
                  <a:ext uri="{0D108BD9-81ED-4DB2-BD59-A6C34878D82A}">
                    <a16:rowId xmlns:a16="http://schemas.microsoft.com/office/drawing/2014/main" val="1945896055"/>
                  </a:ext>
                </a:extLst>
              </a:tr>
            </a:tbl>
          </a:graphicData>
        </a:graphic>
      </p:graphicFrame>
      <p:sp>
        <p:nvSpPr>
          <p:cNvPr id="8" name="TextBox 7">
            <a:extLst>
              <a:ext uri="{FF2B5EF4-FFF2-40B4-BE49-F238E27FC236}">
                <a16:creationId xmlns:a16="http://schemas.microsoft.com/office/drawing/2014/main" id="{04E39AAF-69DC-4C04-6818-1EDBEF48E466}"/>
              </a:ext>
            </a:extLst>
          </p:cNvPr>
          <p:cNvSpPr txBox="1"/>
          <p:nvPr/>
        </p:nvSpPr>
        <p:spPr>
          <a:xfrm>
            <a:off x="627424" y="5505062"/>
            <a:ext cx="109045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ptos" panose="020B0004020202020204" pitchFamily="34" charset="0"/>
                <a:cs typeface="Arial"/>
              </a:rPr>
              <a:t>*Making these changes may impact the student eligibility for designated supports and accommodations.</a:t>
            </a:r>
          </a:p>
          <a:p>
            <a:r>
              <a:rPr lang="en-US">
                <a:latin typeface="Aptos" panose="020B0004020202020204" pitchFamily="34" charset="0"/>
                <a:cs typeface="Arial"/>
              </a:rPr>
              <a:t> </a:t>
            </a:r>
          </a:p>
          <a:p>
            <a:r>
              <a:rPr lang="en-US">
                <a:latin typeface="Aptos" panose="020B0004020202020204" pitchFamily="34" charset="0"/>
                <a:cs typeface="Arial"/>
              </a:rPr>
              <a:t>Refer to the </a:t>
            </a:r>
            <a:r>
              <a:rPr lang="en-US">
                <a:latin typeface="Aptos" panose="020B0004020202020204" pitchFamily="34" charset="0"/>
                <a:cs typeface="Arial"/>
                <a:hlinkClick r:id="rId3"/>
              </a:rPr>
              <a:t>November 2025 </a:t>
            </a:r>
            <a:r>
              <a:rPr lang="en-US">
                <a:latin typeface="Aptos" panose="020B0004020202020204" pitchFamily="34" charset="0"/>
                <a:cs typeface="Arial"/>
              </a:rPr>
              <a:t>edition of the Student Assessment Newsletter for details on PSIS and state assessments.</a:t>
            </a:r>
          </a:p>
        </p:txBody>
      </p:sp>
    </p:spTree>
    <p:extLst>
      <p:ext uri="{BB962C8B-B14F-4D97-AF65-F5344CB8AC3E}">
        <p14:creationId xmlns:p14="http://schemas.microsoft.com/office/powerpoint/2010/main" val="888892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T-SEDS/TIDE Data Sync">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7463"/>
            <a:ext cx="10106025" cy="1229446"/>
          </a:xfrm>
          <a:prstGeom prst="rect">
            <a:avLst/>
          </a:prstGeom>
        </p:spPr>
        <p:txBody>
          <a:bodyPr anchor="ctr">
            <a:noAutofit/>
          </a:bodyPr>
          <a:lstStyle/>
          <a:p>
            <a:r>
              <a:rPr lang="en-US" sz="3600">
                <a:solidFill>
                  <a:srgbClr val="FFFFFF"/>
                </a:solidFill>
              </a:rPr>
              <a:t>CT-SEDS/TIDE Data Sync</a:t>
            </a:r>
          </a:p>
        </p:txBody>
      </p:sp>
      <p:sp>
        <p:nvSpPr>
          <p:cNvPr id="3" name="Content Placeholder 3">
            <a:extLst>
              <a:ext uri="{FF2B5EF4-FFF2-40B4-BE49-F238E27FC236}">
                <a16:creationId xmlns:a16="http://schemas.microsoft.com/office/drawing/2014/main" id="{B0811A11-C421-D1FD-6627-706BCA7361D8}"/>
              </a:ext>
            </a:extLst>
          </p:cNvPr>
          <p:cNvSpPr>
            <a:spLocks noGrp="1"/>
          </p:cNvSpPr>
          <p:nvPr>
            <p:ph idx="4294967295"/>
          </p:nvPr>
        </p:nvSpPr>
        <p:spPr>
          <a:xfrm>
            <a:off x="838200" y="1549167"/>
            <a:ext cx="10515600" cy="4876800"/>
          </a:xfrm>
        </p:spPr>
        <p:txBody>
          <a:bodyPr vert="horz" wrap="square" lIns="91440" tIns="45720" rIns="91440" bIns="45720" rtlCol="0" anchor="t">
            <a:noAutofit/>
          </a:bodyPr>
          <a:lstStyle/>
          <a:p>
            <a:pPr marL="227965" indent="-227965"/>
            <a:r>
              <a:rPr lang="en-US" sz="2400"/>
              <a:t>Designated supports and accommodations must be identified for the student’s </a:t>
            </a:r>
            <a:r>
              <a:rPr lang="en-US" sz="2400" b="1"/>
              <a:t>current grade (and all grades covered by the duration of the plan) </a:t>
            </a:r>
            <a:r>
              <a:rPr lang="en-US" sz="2400"/>
              <a:t>in </a:t>
            </a:r>
            <a:r>
              <a:rPr lang="en-US" sz="2400" b="1"/>
              <a:t>finalized and implemented plans in CT-SEDS</a:t>
            </a:r>
            <a:r>
              <a:rPr lang="en-US" sz="2400"/>
              <a:t>.</a:t>
            </a:r>
            <a:endParaRPr lang="en-US" sz="2400">
              <a:ea typeface="Calibri"/>
              <a:cs typeface="Calibri"/>
            </a:endParaRPr>
          </a:p>
          <a:p>
            <a:r>
              <a:rPr lang="en-US" sz="2400"/>
              <a:t>The Alternate Assessment Indicator in TIDE will activate for students who qualify for the Alternate Assessment per the completion of the Connecticut Alternate Assessment System Eligibility Form for the student's current grade. </a:t>
            </a:r>
          </a:p>
          <a:p>
            <a:pPr marL="227965" indent="-227965"/>
            <a:r>
              <a:rPr lang="en-US" sz="2400"/>
              <a:t>Designated supports and accommodations are updated daily in TIDE to reflect changes made to students’ plans in CT-SEDS within 48 hours of finalization and the implementation date. Educators should </a:t>
            </a:r>
            <a:r>
              <a:rPr lang="en-US" sz="2400" b="1"/>
              <a:t>never </a:t>
            </a:r>
            <a:r>
              <a:rPr lang="en-US" sz="2400"/>
              <a:t>manually update accommodations in TIDE for students with an IEP or Section 504 Plan.</a:t>
            </a:r>
            <a:endParaRPr lang="en-US" sz="2400">
              <a:ea typeface="Calibri"/>
              <a:cs typeface="Calibri"/>
            </a:endParaRPr>
          </a:p>
          <a:p>
            <a:pPr marL="0" indent="0">
              <a:buNone/>
            </a:pPr>
            <a:r>
              <a:rPr lang="en-US" sz="2400">
                <a:cs typeface="Arial"/>
              </a:rPr>
              <a:t>Refer to the </a:t>
            </a:r>
            <a:r>
              <a:rPr lang="en-US" sz="2400">
                <a:cs typeface="Arial"/>
                <a:hlinkClick r:id="rId3"/>
              </a:rPr>
              <a:t>CT-SEDS to TIDE Designated Supports and Accommodations FAQ </a:t>
            </a:r>
            <a:r>
              <a:rPr lang="en-US" sz="2400">
                <a:cs typeface="Arial"/>
              </a:rPr>
              <a:t>and the </a:t>
            </a:r>
            <a:r>
              <a:rPr lang="en-US" sz="2400">
                <a:hlinkClick r:id="rId4"/>
              </a:rPr>
              <a:t>Documenting Designated Supports and Accommodations in TIDE</a:t>
            </a:r>
            <a:r>
              <a:rPr lang="en-US" sz="2400"/>
              <a:t> for additional guidance</a:t>
            </a:r>
            <a:r>
              <a:rPr lang="en-US" sz="2400">
                <a:cs typeface="Arial"/>
              </a:rPr>
              <a:t>.</a:t>
            </a:r>
            <a:endParaRPr lang="en-US" sz="2400"/>
          </a:p>
        </p:txBody>
      </p:sp>
    </p:spTree>
    <p:extLst>
      <p:ext uri="{BB962C8B-B14F-4D97-AF65-F5344CB8AC3E}">
        <p14:creationId xmlns:p14="http://schemas.microsoft.com/office/powerpoint/2010/main" val="3670983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est Security Overview">
            <a:extLst>
              <a:ext uri="{FF2B5EF4-FFF2-40B4-BE49-F238E27FC236}">
                <a16:creationId xmlns:a16="http://schemas.microsoft.com/office/drawing/2014/main" id="{C07BD051-43F7-5C58-F7D1-FD9286249E0A}"/>
              </a:ext>
            </a:extLst>
          </p:cNvPr>
          <p:cNvSpPr>
            <a:spLocks noGrp="1"/>
          </p:cNvSpPr>
          <p:nvPr>
            <p:ph type="title"/>
          </p:nvPr>
        </p:nvSpPr>
        <p:spPr/>
        <p:txBody>
          <a:bodyPr/>
          <a:lstStyle/>
          <a:p>
            <a:r>
              <a:rPr lang="en-US"/>
              <a:t>Test Security Overview</a:t>
            </a:r>
          </a:p>
        </p:txBody>
      </p:sp>
    </p:spTree>
    <p:extLst>
      <p:ext uri="{BB962C8B-B14F-4D97-AF65-F5344CB8AC3E}">
        <p14:creationId xmlns:p14="http://schemas.microsoft.com/office/powerpoint/2010/main" val="1126293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st Security">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7463"/>
            <a:ext cx="10106025" cy="1212821"/>
          </a:xfrm>
          <a:prstGeom prst="rect">
            <a:avLst/>
          </a:prstGeom>
        </p:spPr>
        <p:txBody>
          <a:bodyPr numCol="1" anchor="ctr">
            <a:noAutofit/>
          </a:bodyPr>
          <a:lstStyle/>
          <a:p>
            <a:r>
              <a:rPr lang="en-US" sz="3600">
                <a:solidFill>
                  <a:srgbClr val="FFFFFF"/>
                </a:solidFill>
              </a:rPr>
              <a:t>Test Security</a:t>
            </a:r>
          </a:p>
        </p:txBody>
      </p:sp>
      <p:sp>
        <p:nvSpPr>
          <p:cNvPr id="6" name="Content Placeholder 2">
            <a:extLst>
              <a:ext uri="{FF2B5EF4-FFF2-40B4-BE49-F238E27FC236}">
                <a16:creationId xmlns:a16="http://schemas.microsoft.com/office/drawing/2014/main" id="{3AF71DFF-CED6-0CAF-7604-E16513307C83}"/>
              </a:ext>
            </a:extLst>
          </p:cNvPr>
          <p:cNvSpPr>
            <a:spLocks noGrp="1"/>
          </p:cNvSpPr>
          <p:nvPr>
            <p:ph idx="4294967295"/>
          </p:nvPr>
        </p:nvSpPr>
        <p:spPr>
          <a:xfrm>
            <a:off x="838200" y="1678075"/>
            <a:ext cx="10515600" cy="4206887"/>
          </a:xfrm>
        </p:spPr>
        <p:txBody>
          <a:bodyPr vert="horz" wrap="square" lIns="91440" tIns="45720" rIns="91440" bIns="45720" rtlCol="0" anchor="ctr">
            <a:noAutofit/>
          </a:bodyPr>
          <a:lstStyle/>
          <a:p>
            <a:pPr marL="0" indent="0">
              <a:spcBef>
                <a:spcPts val="0"/>
              </a:spcBef>
              <a:buNone/>
            </a:pPr>
            <a:r>
              <a:rPr lang="en-US">
                <a:cs typeface="Arial" panose="020B0604020202020204" pitchFamily="34" charset="0"/>
              </a:rPr>
              <a:t>Breaches of test security include, but are not limited to:</a:t>
            </a:r>
          </a:p>
          <a:p>
            <a:pPr marL="365760" lvl="1">
              <a:spcBef>
                <a:spcPts val="0"/>
              </a:spcBef>
              <a:spcAft>
                <a:spcPts val="600"/>
              </a:spcAft>
            </a:pPr>
            <a:r>
              <a:rPr lang="en-US" sz="2800">
                <a:cs typeface="Arial" panose="020B0604020202020204" pitchFamily="34" charset="0"/>
              </a:rPr>
              <a:t>Analyzing/copying test items </a:t>
            </a:r>
          </a:p>
          <a:p>
            <a:pPr marL="365760" lvl="1">
              <a:spcBef>
                <a:spcPts val="0"/>
              </a:spcBef>
              <a:spcAft>
                <a:spcPts val="600"/>
              </a:spcAft>
            </a:pPr>
            <a:r>
              <a:rPr lang="en-US" sz="2800">
                <a:cs typeface="Arial" panose="020B0604020202020204" pitchFamily="34" charset="0"/>
              </a:rPr>
              <a:t>Coaching students</a:t>
            </a:r>
          </a:p>
          <a:p>
            <a:pPr marL="365760" lvl="1">
              <a:spcBef>
                <a:spcPts val="0"/>
              </a:spcBef>
              <a:spcAft>
                <a:spcPts val="600"/>
              </a:spcAft>
            </a:pPr>
            <a:r>
              <a:rPr lang="en-US" sz="2800">
                <a:cs typeface="Arial" panose="020B0604020202020204" pitchFamily="34" charset="0"/>
              </a:rPr>
              <a:t>Giving students answers and/or changing students’ answers</a:t>
            </a:r>
          </a:p>
          <a:p>
            <a:pPr marL="365760" lvl="1">
              <a:spcBef>
                <a:spcPts val="0"/>
              </a:spcBef>
              <a:spcAft>
                <a:spcPts val="600"/>
              </a:spcAft>
            </a:pPr>
            <a:r>
              <a:rPr lang="en-US" sz="2800">
                <a:cs typeface="Arial" panose="020B0604020202020204" pitchFamily="34" charset="0"/>
              </a:rPr>
              <a:t>Allowing students access to digital, electronic, or manual devices (except approved accommodations)</a:t>
            </a:r>
          </a:p>
          <a:p>
            <a:pPr marL="365760" lvl="1">
              <a:spcBef>
                <a:spcPts val="0"/>
              </a:spcBef>
              <a:spcAft>
                <a:spcPts val="600"/>
              </a:spcAft>
            </a:pPr>
            <a:r>
              <a:rPr lang="en-US" sz="2800">
                <a:cs typeface="Arial" panose="020B0604020202020204" pitchFamily="34" charset="0"/>
              </a:rPr>
              <a:t>Unauthorized log-in to the Test Delivery System</a:t>
            </a:r>
          </a:p>
          <a:p>
            <a:pPr marL="137171" lvl="1" indent="0">
              <a:spcBef>
                <a:spcPts val="0"/>
              </a:spcBef>
              <a:spcAft>
                <a:spcPts val="600"/>
              </a:spcAft>
              <a:buNone/>
            </a:pPr>
            <a:endParaRPr lang="en-US" sz="2800" b="1">
              <a:cs typeface="Arial" panose="020B0604020202020204" pitchFamily="34" charset="0"/>
            </a:endParaRPr>
          </a:p>
          <a:p>
            <a:pPr marL="137171" lvl="1" indent="0">
              <a:spcBef>
                <a:spcPts val="0"/>
              </a:spcBef>
              <a:spcAft>
                <a:spcPts val="600"/>
              </a:spcAft>
              <a:buNone/>
            </a:pPr>
            <a:r>
              <a:rPr lang="en-US" sz="2800" b="1">
                <a:cs typeface="Arial" panose="020B0604020202020204" pitchFamily="34" charset="0"/>
              </a:rPr>
              <a:t>Cell phone (including Smart Watches) use by students is prohibited!</a:t>
            </a:r>
          </a:p>
        </p:txBody>
      </p:sp>
    </p:spTree>
    <p:extLst>
      <p:ext uri="{BB962C8B-B14F-4D97-AF65-F5344CB8AC3E}">
        <p14:creationId xmlns:p14="http://schemas.microsoft.com/office/powerpoint/2010/main" val="3539675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st Security and Proctoring">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7463"/>
            <a:ext cx="10106025" cy="1246072"/>
          </a:xfrm>
          <a:prstGeom prst="rect">
            <a:avLst/>
          </a:prstGeom>
        </p:spPr>
        <p:txBody>
          <a:bodyPr anchor="ctr">
            <a:noAutofit/>
          </a:bodyPr>
          <a:lstStyle/>
          <a:p>
            <a:r>
              <a:rPr lang="en-US" sz="3600">
                <a:solidFill>
                  <a:srgbClr val="FFFFFF"/>
                </a:solidFill>
              </a:rPr>
              <a:t>Test Security and Proctoring</a:t>
            </a:r>
          </a:p>
        </p:txBody>
      </p:sp>
      <p:sp>
        <p:nvSpPr>
          <p:cNvPr id="5" name="Content Placeholder 2">
            <a:extLst>
              <a:ext uri="{FF2B5EF4-FFF2-40B4-BE49-F238E27FC236}">
                <a16:creationId xmlns:a16="http://schemas.microsoft.com/office/drawing/2014/main" id="{26A488A7-0A3A-3270-E084-160EDC68BA61}"/>
              </a:ext>
            </a:extLst>
          </p:cNvPr>
          <p:cNvSpPr>
            <a:spLocks noGrp="1"/>
          </p:cNvSpPr>
          <p:nvPr>
            <p:ph idx="4294967295"/>
          </p:nvPr>
        </p:nvSpPr>
        <p:spPr>
          <a:xfrm>
            <a:off x="536575" y="1645976"/>
            <a:ext cx="11118850" cy="4362938"/>
          </a:xfrm>
        </p:spPr>
        <p:txBody>
          <a:bodyPr vert="horz" wrap="square" lIns="91440" tIns="45720" rIns="91440" bIns="45720" rtlCol="0" anchor="ctr">
            <a:noAutofit/>
          </a:bodyPr>
          <a:lstStyle/>
          <a:p>
            <a:r>
              <a:rPr lang="en-US" sz="1900">
                <a:cs typeface="Arial" panose="020B0604020202020204" pitchFamily="34" charset="0"/>
              </a:rPr>
              <a:t>Violation of test security is a serious matter with far-reaching consequences. Breaches of test security include, but are not limited to, copying or photographing of test materials, failing to return test materials, </a:t>
            </a:r>
            <a:r>
              <a:rPr lang="en-US" sz="1900" b="1">
                <a:cs typeface="Arial" panose="020B0604020202020204" pitchFamily="34" charset="0"/>
              </a:rPr>
              <a:t>coaching students, giving students answers, and/or changing students’ answers</a:t>
            </a:r>
            <a:r>
              <a:rPr lang="en-US" sz="1900">
                <a:cs typeface="Arial" panose="020B0604020202020204" pitchFamily="34" charset="0"/>
              </a:rPr>
              <a:t>. Such acts may lead to the invalidation of an entire school district’s student test scores, disruption of the test system statewide, and legal action against the individual(s) committing the breach. A breach of test security may be dealt with as a violation of the Code of Professional Responsibility for Teachers, as well as a violation of other pertinent state and federal law and regulation. The Connecticut State Department of Education will investigate all such matters and pursue appropriate follow-up action. Any person found to have intentionally breached the security of the test system may be subject to sanctions including, but not limited to, disciplinary action by a local board of education, the revocation of Connecticut teaching certification by the State Board of Education,* and civil liability pursuant to federal copyright law.</a:t>
            </a:r>
          </a:p>
          <a:p>
            <a:r>
              <a:rPr lang="en-US" sz="1900">
                <a:cs typeface="Arial" panose="020B0604020202020204" pitchFamily="34" charset="0"/>
              </a:rPr>
              <a:t>*See Section 10-</a:t>
            </a:r>
            <a:r>
              <a:rPr lang="en-US" sz="1900" err="1">
                <a:cs typeface="Arial" panose="020B0604020202020204" pitchFamily="34" charset="0"/>
              </a:rPr>
              <a:t>145b</a:t>
            </a:r>
            <a:r>
              <a:rPr lang="en-US" sz="1900">
                <a:cs typeface="Arial" panose="020B0604020202020204" pitchFamily="34" charset="0"/>
              </a:rPr>
              <a:t>(</a:t>
            </a:r>
            <a:r>
              <a:rPr lang="en-US" sz="1900" err="1">
                <a:cs typeface="Arial" panose="020B0604020202020204" pitchFamily="34" charset="0"/>
              </a:rPr>
              <a:t>i</a:t>
            </a:r>
            <a:r>
              <a:rPr lang="en-US" sz="1900">
                <a:cs typeface="Arial" panose="020B0604020202020204" pitchFamily="34" charset="0"/>
              </a:rPr>
              <a:t>) (2) (E) of the Connecticut General Statutes, which reads in relevant part as follows: The State Board of Education may revoke any certificate, permit, or authorization issued pursuant to said sections if the holder is found to </a:t>
            </a:r>
            <a:r>
              <a:rPr lang="en-US" sz="1900" b="1">
                <a:cs typeface="Arial" panose="020B0604020202020204" pitchFamily="34" charset="0"/>
              </a:rPr>
              <a:t>have intentionally disclosed specific questions or answers to students</a:t>
            </a:r>
            <a:r>
              <a:rPr lang="en-US" sz="1900">
                <a:cs typeface="Arial" panose="020B0604020202020204" pitchFamily="34" charset="0"/>
              </a:rPr>
              <a:t>, or otherwise improperly breached the security of any administration of a mastery examination, pursuant to section 10-</a:t>
            </a:r>
            <a:r>
              <a:rPr lang="en-US" sz="1900" err="1">
                <a:cs typeface="Arial" panose="020B0604020202020204" pitchFamily="34" charset="0"/>
              </a:rPr>
              <a:t>14n</a:t>
            </a:r>
            <a:r>
              <a:rPr lang="en-US" sz="1900">
                <a:cs typeface="Arial" panose="020B0604020202020204" pitchFamily="34" charset="0"/>
              </a:rPr>
              <a:t>. </a:t>
            </a:r>
          </a:p>
        </p:txBody>
      </p:sp>
    </p:spTree>
    <p:extLst>
      <p:ext uri="{BB962C8B-B14F-4D97-AF65-F5344CB8AC3E}">
        <p14:creationId xmlns:p14="http://schemas.microsoft.com/office/powerpoint/2010/main" val="2181703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F33D-DD9A-E92A-F919-A6AD4628DDF9}"/>
              </a:ext>
            </a:extLst>
          </p:cNvPr>
          <p:cNvSpPr>
            <a:spLocks noGrp="1"/>
          </p:cNvSpPr>
          <p:nvPr>
            <p:ph type="title" idx="4294967295"/>
          </p:nvPr>
        </p:nvSpPr>
        <p:spPr>
          <a:xfrm>
            <a:off x="1676400" y="3429000"/>
            <a:ext cx="10515600" cy="1325563"/>
          </a:xfrm>
          <a:prstGeom prst="rect">
            <a:avLst/>
          </a:prstGeom>
        </p:spPr>
        <p:txBody>
          <a:bodyPr>
            <a:noAutofit/>
          </a:bodyPr>
          <a:lstStyle/>
          <a:p>
            <a:r>
              <a:rPr lang="en-US">
                <a:solidFill>
                  <a:srgbClr val="FFFFFF"/>
                </a:solidFill>
              </a:rPr>
              <a:t>Test Administrator Security Confirmation/Attestation Page</a:t>
            </a:r>
          </a:p>
        </p:txBody>
      </p:sp>
      <p:sp>
        <p:nvSpPr>
          <p:cNvPr id="4" name="TextBox 3" descr="Test Administrator (TA) Confirmation Screen&#10;&#10;">
            <a:extLst>
              <a:ext uri="{FF2B5EF4-FFF2-40B4-BE49-F238E27FC236}">
                <a16:creationId xmlns:a16="http://schemas.microsoft.com/office/drawing/2014/main" id="{FDD2601C-AF14-4F01-F2A3-93B2865C7E3F}"/>
              </a:ext>
            </a:extLst>
          </p:cNvPr>
          <p:cNvSpPr txBox="1"/>
          <p:nvPr/>
        </p:nvSpPr>
        <p:spPr>
          <a:xfrm>
            <a:off x="1794405" y="241538"/>
            <a:ext cx="8603189" cy="646331"/>
          </a:xfrm>
          <a:prstGeom prst="rect">
            <a:avLst/>
          </a:prstGeom>
          <a:noFill/>
        </p:spPr>
        <p:txBody>
          <a:bodyPr wrap="none" rtlCol="0" anchor="ctr">
            <a:spAutoFit/>
          </a:bodyPr>
          <a:lstStyle/>
          <a:p>
            <a:r>
              <a:rPr lang="en-US" sz="3600" b="1">
                <a:solidFill>
                  <a:schemeClr val="bg1"/>
                </a:solidFill>
              </a:rPr>
              <a:t>Test Administrator (TA) Confirmation Screen</a:t>
            </a:r>
          </a:p>
        </p:txBody>
      </p:sp>
      <p:pic>
        <p:nvPicPr>
          <p:cNvPr id="6" name="Picture 5" descr="Image of Test Administration Confirmation Screen">
            <a:extLst>
              <a:ext uri="{FF2B5EF4-FFF2-40B4-BE49-F238E27FC236}">
                <a16:creationId xmlns:a16="http://schemas.microsoft.com/office/drawing/2014/main" id="{7C6E2461-C74B-E52C-D2CF-00C7BABC566A}"/>
              </a:ext>
            </a:extLst>
          </p:cNvPr>
          <p:cNvPicPr>
            <a:picLocks noChangeAspect="1"/>
          </p:cNvPicPr>
          <p:nvPr/>
        </p:nvPicPr>
        <p:blipFill>
          <a:blip r:embed="rId3"/>
          <a:stretch>
            <a:fillRect/>
          </a:stretch>
        </p:blipFill>
        <p:spPr>
          <a:xfrm>
            <a:off x="640734" y="1815284"/>
            <a:ext cx="10691957" cy="3931920"/>
          </a:xfrm>
          <a:prstGeom prst="rect">
            <a:avLst/>
          </a:prstGeom>
        </p:spPr>
      </p:pic>
    </p:spTree>
    <p:extLst>
      <p:ext uri="{BB962C8B-B14F-4D97-AF65-F5344CB8AC3E}">
        <p14:creationId xmlns:p14="http://schemas.microsoft.com/office/powerpoint/2010/main" val="718589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Improprieties, Irregularities, and Breaches">
            <a:extLst>
              <a:ext uri="{FF2B5EF4-FFF2-40B4-BE49-F238E27FC236}">
                <a16:creationId xmlns:a16="http://schemas.microsoft.com/office/drawing/2014/main" id="{442AF60D-B34E-155C-8C49-A20E4E93AC48}"/>
              </a:ext>
            </a:extLst>
          </p:cNvPr>
          <p:cNvSpPr>
            <a:spLocks noGrp="1"/>
          </p:cNvSpPr>
          <p:nvPr>
            <p:ph type="title"/>
          </p:nvPr>
        </p:nvSpPr>
        <p:spPr/>
        <p:txBody>
          <a:bodyPr/>
          <a:lstStyle/>
          <a:p>
            <a:r>
              <a:rPr lang="en-US"/>
              <a:t>Improprieties, Irregularities, and Breaches</a:t>
            </a:r>
          </a:p>
        </p:txBody>
      </p:sp>
    </p:spTree>
    <p:extLst>
      <p:ext uri="{BB962C8B-B14F-4D97-AF65-F5344CB8AC3E}">
        <p14:creationId xmlns:p14="http://schemas.microsoft.com/office/powerpoint/2010/main" val="3970368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st Security Actions">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7463"/>
            <a:ext cx="10106025" cy="1246072"/>
          </a:xfrm>
          <a:prstGeom prst="rect">
            <a:avLst/>
          </a:prstGeom>
        </p:spPr>
        <p:txBody>
          <a:bodyPr anchor="ctr">
            <a:noAutofit/>
          </a:bodyPr>
          <a:lstStyle/>
          <a:p>
            <a:r>
              <a:rPr lang="en-US" sz="3600">
                <a:solidFill>
                  <a:srgbClr val="FFFFFF"/>
                </a:solidFill>
              </a:rPr>
              <a:t>Test Security Actions</a:t>
            </a:r>
          </a:p>
        </p:txBody>
      </p:sp>
      <p:sp>
        <p:nvSpPr>
          <p:cNvPr id="5" name="TextBox 4">
            <a:extLst>
              <a:ext uri="{FF2B5EF4-FFF2-40B4-BE49-F238E27FC236}">
                <a16:creationId xmlns:a16="http://schemas.microsoft.com/office/drawing/2014/main" id="{457EB51B-241E-4177-8D8A-2E8DD0841326}"/>
              </a:ext>
            </a:extLst>
          </p:cNvPr>
          <p:cNvSpPr txBox="1"/>
          <p:nvPr/>
        </p:nvSpPr>
        <p:spPr>
          <a:xfrm>
            <a:off x="358516" y="6403918"/>
            <a:ext cx="11265407" cy="400110"/>
          </a:xfrm>
          <a:prstGeom prst="rect">
            <a:avLst/>
          </a:prstGeom>
          <a:noFill/>
        </p:spPr>
        <p:txBody>
          <a:bodyPr wrap="square" lIns="91440" tIns="45720" rIns="91440" bIns="45720" rtlCol="0" anchor="t">
            <a:spAutoFit/>
          </a:bodyPr>
          <a:lstStyle/>
          <a:p>
            <a:pPr marL="628650" indent="-628650" algn="ctr"/>
            <a:r>
              <a:rPr lang="en-US" sz="2000" b="1">
                <a:cs typeface="Arial"/>
              </a:rPr>
              <a:t>Note</a:t>
            </a:r>
            <a:r>
              <a:rPr lang="en-US" sz="2000">
                <a:cs typeface="Arial"/>
              </a:rPr>
              <a:t>: The Test Security Levels are described in Appendix G of the </a:t>
            </a:r>
            <a:r>
              <a:rPr lang="en-US" sz="2000">
                <a:cs typeface="Arial"/>
                <a:hlinkClick r:id="rId3"/>
              </a:rPr>
              <a:t>Test Coordinator’s Manual</a:t>
            </a:r>
            <a:r>
              <a:rPr lang="en-US" sz="2000">
                <a:cs typeface="Arial"/>
              </a:rPr>
              <a:t>.</a:t>
            </a:r>
          </a:p>
        </p:txBody>
      </p:sp>
      <p:pic>
        <p:nvPicPr>
          <p:cNvPr id="6" name="Picture 5" descr="Image of Test Security Actions: Impropriety (low-level incident), Irregularity (medium-level incident), and Breach (high-level incident)">
            <a:extLst>
              <a:ext uri="{FF2B5EF4-FFF2-40B4-BE49-F238E27FC236}">
                <a16:creationId xmlns:a16="http://schemas.microsoft.com/office/drawing/2014/main" id="{E894A7D7-98E8-1134-5DEB-1D8220FA78CA}"/>
              </a:ext>
            </a:extLst>
          </p:cNvPr>
          <p:cNvPicPr>
            <a:picLocks noChangeAspect="1"/>
          </p:cNvPicPr>
          <p:nvPr/>
        </p:nvPicPr>
        <p:blipFill>
          <a:blip r:embed="rId4"/>
          <a:stretch>
            <a:fillRect/>
          </a:stretch>
        </p:blipFill>
        <p:spPr>
          <a:xfrm>
            <a:off x="840331" y="1347784"/>
            <a:ext cx="10511338" cy="4861347"/>
          </a:xfrm>
          <a:prstGeom prst="rect">
            <a:avLst/>
          </a:prstGeom>
        </p:spPr>
      </p:pic>
    </p:spTree>
    <p:extLst>
      <p:ext uri="{BB962C8B-B14F-4D97-AF65-F5344CB8AC3E}">
        <p14:creationId xmlns:p14="http://schemas.microsoft.com/office/powerpoint/2010/main" val="224367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4" descr="The Performance Office">
            <a:extLst>
              <a:ext uri="{FF2B5EF4-FFF2-40B4-BE49-F238E27FC236}">
                <a16:creationId xmlns:a16="http://schemas.microsoft.com/office/drawing/2014/main" id="{F19898D4-8FB2-E119-3990-ECA1F96C90CA}"/>
              </a:ext>
            </a:extLst>
          </p:cNvPr>
          <p:cNvSpPr>
            <a:spLocks noGrp="1"/>
          </p:cNvSpPr>
          <p:nvPr>
            <p:ph type="title" idx="4294967295"/>
          </p:nvPr>
        </p:nvSpPr>
        <p:spPr>
          <a:xfrm>
            <a:off x="2026920" y="0"/>
            <a:ext cx="8138160" cy="1188720"/>
          </a:xfrm>
          <a:prstGeom prst="rect">
            <a:avLst/>
          </a:prstGeom>
        </p:spPr>
        <p:txBody>
          <a:bodyPr anchor="ctr">
            <a:normAutofit/>
          </a:bodyPr>
          <a:lstStyle/>
          <a:p>
            <a:pPr algn="ctr">
              <a:buClr>
                <a:schemeClr val="tx2">
                  <a:lumMod val="75000"/>
                </a:schemeClr>
              </a:buClr>
            </a:pPr>
            <a:r>
              <a:rPr lang="en-US" sz="3600" b="1">
                <a:solidFill>
                  <a:schemeClr val="bg1"/>
                </a:solidFill>
                <a:ea typeface="Open Sans" panose="020B0606030504020204" pitchFamily="34" charset="0"/>
                <a:cs typeface="Open Sans" panose="020B0606030504020204" pitchFamily="34" charset="0"/>
              </a:rPr>
              <a:t>The Performance Office</a:t>
            </a:r>
            <a:endParaRPr lang="en-US" sz="3600">
              <a:solidFill>
                <a:schemeClr val="bg1"/>
              </a:solidFill>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7B26D24-FB0A-DECC-5ED3-D650361803F7}"/>
              </a:ext>
              <a:ext uri="{C183D7F6-B498-43B3-948B-1728B52AA6E4}">
                <adec:decorative xmlns:adec="http://schemas.microsoft.com/office/drawing/2017/decorative" val="1"/>
              </a:ext>
            </a:extLst>
          </p:cNvPr>
          <p:cNvSpPr txBox="1"/>
          <p:nvPr/>
        </p:nvSpPr>
        <p:spPr>
          <a:xfrm>
            <a:off x="556260" y="1739193"/>
            <a:ext cx="11079480" cy="4078039"/>
          </a:xfrm>
          <a:prstGeom prst="rect">
            <a:avLst/>
          </a:prstGeom>
          <a:noFill/>
        </p:spPr>
        <p:txBody>
          <a:bodyPr wrap="square" rtlCol="0">
            <a:spAutoFit/>
          </a:bodyPr>
          <a:lstStyle/>
          <a:p>
            <a:pPr algn="ctr"/>
            <a:r>
              <a:rPr lang="en-US" sz="2600">
                <a:hlinkClick r:id="rId3"/>
              </a:rPr>
              <a:t>Data Collection, Assessment, Information Technology, Reporting, Research, and Accountability </a:t>
            </a:r>
            <a:endParaRPr lang="en-US" sz="2600"/>
          </a:p>
          <a:p>
            <a:pPr algn="ctr"/>
            <a:endParaRPr lang="en-US" sz="2600" b="1"/>
          </a:p>
          <a:p>
            <a:pPr algn="ctr"/>
            <a:r>
              <a:rPr lang="en-US" sz="2600" b="1"/>
              <a:t>Mission: </a:t>
            </a:r>
            <a:r>
              <a:rPr lang="en-US" sz="2600"/>
              <a:t>Improve student outcomes through the use of data and technology.</a:t>
            </a:r>
          </a:p>
          <a:p>
            <a:pPr marL="914400" lvl="1" indent="-457200">
              <a:spcBef>
                <a:spcPts val="600"/>
              </a:spcBef>
              <a:buFont typeface="Arial" panose="020B0604020202020204" pitchFamily="34" charset="0"/>
              <a:buChar char="•"/>
            </a:pPr>
            <a:r>
              <a:rPr lang="en-US" sz="2600" b="1"/>
              <a:t>Goal #1</a:t>
            </a:r>
            <a:r>
              <a:rPr lang="en-US" sz="2600"/>
              <a:t>: Data Collection</a:t>
            </a:r>
          </a:p>
          <a:p>
            <a:pPr marL="914400" lvl="1" indent="-457200">
              <a:spcBef>
                <a:spcPts val="600"/>
              </a:spcBef>
              <a:buFont typeface="Arial" panose="020B0604020202020204" pitchFamily="34" charset="0"/>
              <a:buChar char="•"/>
            </a:pPr>
            <a:r>
              <a:rPr lang="en-US" sz="2600" b="1"/>
              <a:t>Goal #2</a:t>
            </a:r>
            <a:r>
              <a:rPr lang="en-US" sz="2600"/>
              <a:t>: Student Assessments</a:t>
            </a:r>
          </a:p>
          <a:p>
            <a:pPr marL="914400" lvl="1" indent="-457200">
              <a:spcBef>
                <a:spcPts val="600"/>
              </a:spcBef>
              <a:buFont typeface="Arial" panose="020B0604020202020204" pitchFamily="34" charset="0"/>
              <a:buChar char="•"/>
            </a:pPr>
            <a:r>
              <a:rPr lang="en-US" sz="2600" b="1"/>
              <a:t>Goal #3</a:t>
            </a:r>
            <a:r>
              <a:rPr lang="en-US" sz="2600"/>
              <a:t>: Data Integration/Reporting</a:t>
            </a:r>
          </a:p>
          <a:p>
            <a:pPr marL="914400" lvl="1" indent="-457200">
              <a:spcBef>
                <a:spcPts val="600"/>
              </a:spcBef>
              <a:buFont typeface="Arial" panose="020B0604020202020204" pitchFamily="34" charset="0"/>
              <a:buChar char="•"/>
            </a:pPr>
            <a:r>
              <a:rPr lang="en-US" sz="2600" b="1"/>
              <a:t>Goal #4</a:t>
            </a:r>
            <a:r>
              <a:rPr lang="en-US" sz="2600"/>
              <a:t>: Research and Analyses</a:t>
            </a:r>
          </a:p>
          <a:p>
            <a:pPr marL="914400" lvl="1" indent="-457200">
              <a:spcBef>
                <a:spcPts val="600"/>
              </a:spcBef>
              <a:buFont typeface="Arial" panose="020B0604020202020204" pitchFamily="34" charset="0"/>
              <a:buChar char="•"/>
            </a:pPr>
            <a:r>
              <a:rPr lang="en-US" sz="2600" b="1"/>
              <a:t>Goal #5:</a:t>
            </a:r>
            <a:r>
              <a:rPr lang="en-US" sz="2600"/>
              <a:t> Accountability</a:t>
            </a:r>
          </a:p>
        </p:txBody>
      </p:sp>
    </p:spTree>
    <p:extLst>
      <p:ext uri="{BB962C8B-B14F-4D97-AF65-F5344CB8AC3E}">
        <p14:creationId xmlns:p14="http://schemas.microsoft.com/office/powerpoint/2010/main" val="598906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ppeal Types">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7463"/>
            <a:ext cx="10106025" cy="1212821"/>
          </a:xfrm>
          <a:prstGeom prst="rect">
            <a:avLst/>
          </a:prstGeom>
        </p:spPr>
        <p:txBody>
          <a:bodyPr anchor="ctr">
            <a:noAutofit/>
          </a:bodyPr>
          <a:lstStyle/>
          <a:p>
            <a:r>
              <a:rPr lang="en-US" sz="3600">
                <a:solidFill>
                  <a:srgbClr val="FFFFFF"/>
                </a:solidFill>
                <a:latin typeface="Aptos" panose="020B0004020202020204" pitchFamily="34" charset="0"/>
              </a:rPr>
              <a:t>Appeal Types</a:t>
            </a:r>
          </a:p>
        </p:txBody>
      </p:sp>
      <p:graphicFrame>
        <p:nvGraphicFramePr>
          <p:cNvPr id="3" name="Table 2">
            <a:extLst>
              <a:ext uri="{FF2B5EF4-FFF2-40B4-BE49-F238E27FC236}">
                <a16:creationId xmlns:a16="http://schemas.microsoft.com/office/drawing/2014/main" id="{894CF78F-AA85-2A56-E9B3-1AF4C597C4FE}"/>
              </a:ext>
            </a:extLst>
          </p:cNvPr>
          <p:cNvGraphicFramePr>
            <a:graphicFrameLocks noGrp="1"/>
          </p:cNvGraphicFramePr>
          <p:nvPr>
            <p:extLst>
              <p:ext uri="{D42A27DB-BD31-4B8C-83A1-F6EECF244321}">
                <p14:modId xmlns:p14="http://schemas.microsoft.com/office/powerpoint/2010/main" val="2262552222"/>
              </p:ext>
            </p:extLst>
          </p:nvPr>
        </p:nvGraphicFramePr>
        <p:xfrm>
          <a:off x="838200" y="1500821"/>
          <a:ext cx="10515600" cy="4955032"/>
        </p:xfrm>
        <a:graphic>
          <a:graphicData uri="http://schemas.openxmlformats.org/drawingml/2006/table">
            <a:tbl>
              <a:tblPr firstRow="1" firstCol="1" bandRow="1">
                <a:tableStyleId>{5C22544A-7EE6-4342-B048-85BDC9FD1C3A}</a:tableStyleId>
              </a:tblPr>
              <a:tblGrid>
                <a:gridCol w="3532833">
                  <a:extLst>
                    <a:ext uri="{9D8B030D-6E8A-4147-A177-3AD203B41FA5}">
                      <a16:colId xmlns:a16="http://schemas.microsoft.com/office/drawing/2014/main" val="219294800"/>
                    </a:ext>
                  </a:extLst>
                </a:gridCol>
                <a:gridCol w="6982767">
                  <a:extLst>
                    <a:ext uri="{9D8B030D-6E8A-4147-A177-3AD203B41FA5}">
                      <a16:colId xmlns:a16="http://schemas.microsoft.com/office/drawing/2014/main" val="3504683566"/>
                    </a:ext>
                  </a:extLst>
                </a:gridCol>
              </a:tblGrid>
              <a:tr h="0">
                <a:tc>
                  <a:txBody>
                    <a:bodyPr/>
                    <a:lstStyle/>
                    <a:p>
                      <a:pPr marL="0" marR="0">
                        <a:lnSpc>
                          <a:spcPct val="107000"/>
                        </a:lnSpc>
                        <a:spcAft>
                          <a:spcPts val="800"/>
                        </a:spcAft>
                      </a:pPr>
                      <a:r>
                        <a:rPr lang="en-US" sz="2200" kern="100">
                          <a:effectLst/>
                        </a:rPr>
                        <a:t>Appeal </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nSpc>
                          <a:spcPct val="107000"/>
                        </a:lnSpc>
                        <a:spcAft>
                          <a:spcPts val="800"/>
                        </a:spcAft>
                      </a:pPr>
                      <a:r>
                        <a:rPr lang="en-US" sz="2200" kern="100">
                          <a:effectLst/>
                        </a:rPr>
                        <a:t>Description</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2760795392"/>
                  </a:ext>
                </a:extLst>
              </a:tr>
              <a:tr h="0">
                <a:tc>
                  <a:txBody>
                    <a:bodyPr/>
                    <a:lstStyle/>
                    <a:p>
                      <a:pPr marL="0" marR="0">
                        <a:lnSpc>
                          <a:spcPct val="107000"/>
                        </a:lnSpc>
                        <a:spcAft>
                          <a:spcPts val="800"/>
                        </a:spcAft>
                      </a:pPr>
                      <a:r>
                        <a:rPr lang="en-US" sz="2200" kern="100">
                          <a:effectLst/>
                        </a:rPr>
                        <a:t>Re-open a Test</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0" marR="0">
                        <a:lnSpc>
                          <a:spcPct val="107000"/>
                        </a:lnSpc>
                        <a:spcAft>
                          <a:spcPts val="800"/>
                        </a:spcAft>
                      </a:pPr>
                      <a:r>
                        <a:rPr lang="en-US" sz="2200" kern="100">
                          <a:effectLst/>
                        </a:rPr>
                        <a:t>Allows for a test that has already been submitted in error or has expired to be re-opened.</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1300428660"/>
                  </a:ext>
                </a:extLst>
              </a:tr>
              <a:tr h="0">
                <a:tc>
                  <a:txBody>
                    <a:bodyPr/>
                    <a:lstStyle/>
                    <a:p>
                      <a:pPr marL="0" marR="0">
                        <a:lnSpc>
                          <a:spcPct val="107000"/>
                        </a:lnSpc>
                        <a:spcAft>
                          <a:spcPts val="800"/>
                        </a:spcAft>
                      </a:pPr>
                      <a:r>
                        <a:rPr lang="en-US" sz="2200" kern="100">
                          <a:effectLst/>
                        </a:rPr>
                        <a:t>Re-open a Test Segment </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0" marR="0">
                        <a:lnSpc>
                          <a:spcPct val="107000"/>
                        </a:lnSpc>
                        <a:spcAft>
                          <a:spcPts val="800"/>
                        </a:spcAft>
                      </a:pPr>
                      <a:r>
                        <a:rPr lang="en-US" sz="2200" kern="100">
                          <a:effectLst/>
                        </a:rPr>
                        <a:t>Re-opening a test segment allows a student to access the first segment of a test that was submitted in error.</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863230727"/>
                  </a:ext>
                </a:extLst>
              </a:tr>
              <a:tr h="0">
                <a:tc>
                  <a:txBody>
                    <a:bodyPr/>
                    <a:lstStyle/>
                    <a:p>
                      <a:pPr marL="0" marR="0">
                        <a:lnSpc>
                          <a:spcPct val="107000"/>
                        </a:lnSpc>
                        <a:spcAft>
                          <a:spcPts val="800"/>
                        </a:spcAft>
                      </a:pPr>
                      <a:r>
                        <a:rPr lang="en-US" sz="2200" kern="100">
                          <a:effectLst/>
                        </a:rPr>
                        <a:t>Grace Period Extension</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342900" marR="0" lvl="0" indent="-342900">
                        <a:lnSpc>
                          <a:spcPct val="100000"/>
                        </a:lnSpc>
                        <a:spcAft>
                          <a:spcPts val="600"/>
                        </a:spcAft>
                        <a:buFont typeface="Arial" panose="020B0604020202020204" pitchFamily="34" charset="0"/>
                        <a:buChar char="•"/>
                        <a:tabLst>
                          <a:tab pos="457200" algn="l"/>
                        </a:tabLst>
                      </a:pPr>
                      <a:r>
                        <a:rPr lang="en-US" sz="2200" kern="100">
                          <a:effectLst/>
                        </a:rPr>
                        <a:t>Granted if a test session is unexpectedly interrupted.</a:t>
                      </a:r>
                    </a:p>
                    <a:p>
                      <a:pPr marL="342900" marR="0" lvl="0" indent="-342900">
                        <a:lnSpc>
                          <a:spcPct val="100000"/>
                        </a:lnSpc>
                        <a:spcAft>
                          <a:spcPts val="600"/>
                        </a:spcAft>
                        <a:buFont typeface="Arial" panose="020B0604020202020204" pitchFamily="34" charset="0"/>
                        <a:buChar char="•"/>
                        <a:tabLst>
                          <a:tab pos="457200" algn="l"/>
                        </a:tabLst>
                      </a:pPr>
                      <a:r>
                        <a:rPr lang="en-US" sz="2200" kern="100">
                          <a:effectLst/>
                        </a:rPr>
                        <a:t>Allows access to all previous responses.</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1093469933"/>
                  </a:ext>
                </a:extLst>
              </a:tr>
              <a:tr h="0">
                <a:tc>
                  <a:txBody>
                    <a:bodyPr/>
                    <a:lstStyle/>
                    <a:p>
                      <a:pPr marL="0" marR="0">
                        <a:lnSpc>
                          <a:spcPct val="107000"/>
                        </a:lnSpc>
                        <a:spcAft>
                          <a:spcPts val="800"/>
                        </a:spcAft>
                      </a:pPr>
                      <a:r>
                        <a:rPr lang="en-US" sz="2200" kern="100">
                          <a:effectLst/>
                        </a:rPr>
                        <a:t>Reset a Test</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342900" marR="0" lvl="0" indent="-342900">
                        <a:lnSpc>
                          <a:spcPct val="100000"/>
                        </a:lnSpc>
                        <a:spcAft>
                          <a:spcPts val="600"/>
                        </a:spcAft>
                        <a:buFont typeface="Arial" panose="020B0604020202020204" pitchFamily="34" charset="0"/>
                        <a:buChar char="•"/>
                        <a:tabLst>
                          <a:tab pos="457200" algn="l"/>
                        </a:tabLst>
                      </a:pPr>
                      <a:r>
                        <a:rPr lang="en-US" sz="2200" kern="100">
                          <a:effectLst/>
                        </a:rPr>
                        <a:t>Removes the test and scores from the system.</a:t>
                      </a:r>
                    </a:p>
                    <a:p>
                      <a:pPr marL="342900" marR="0" lvl="0" indent="-342900">
                        <a:lnSpc>
                          <a:spcPct val="100000"/>
                        </a:lnSpc>
                        <a:spcAft>
                          <a:spcPts val="600"/>
                        </a:spcAft>
                        <a:buFont typeface="Arial" panose="020B0604020202020204" pitchFamily="34" charset="0"/>
                        <a:buChar char="•"/>
                        <a:tabLst>
                          <a:tab pos="457200" algn="l"/>
                        </a:tabLst>
                      </a:pPr>
                      <a:r>
                        <a:rPr lang="en-US" sz="2200" kern="100">
                          <a:effectLst/>
                        </a:rPr>
                        <a:t>Enables student to start a new test.</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786127584"/>
                  </a:ext>
                </a:extLst>
              </a:tr>
              <a:tr h="0">
                <a:tc>
                  <a:txBody>
                    <a:bodyPr/>
                    <a:lstStyle/>
                    <a:p>
                      <a:pPr marL="0" marR="0">
                        <a:lnSpc>
                          <a:spcPct val="107000"/>
                        </a:lnSpc>
                        <a:spcAft>
                          <a:spcPts val="800"/>
                        </a:spcAft>
                      </a:pPr>
                      <a:r>
                        <a:rPr lang="en-US" sz="2200" kern="100">
                          <a:effectLst/>
                        </a:rPr>
                        <a:t>Invalidate a Test</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tc>
                <a:tc>
                  <a:txBody>
                    <a:bodyPr/>
                    <a:lstStyle/>
                    <a:p>
                      <a:pPr marL="342900" marR="0" lvl="0" indent="-342900">
                        <a:lnSpc>
                          <a:spcPct val="100000"/>
                        </a:lnSpc>
                        <a:spcAft>
                          <a:spcPts val="600"/>
                        </a:spcAft>
                        <a:buFont typeface="Arial" panose="020B0604020202020204" pitchFamily="34" charset="0"/>
                        <a:buChar char="•"/>
                        <a:tabLst>
                          <a:tab pos="457200" algn="l"/>
                        </a:tabLst>
                      </a:pPr>
                      <a:r>
                        <a:rPr lang="en-US" sz="2200" kern="100">
                          <a:effectLst/>
                        </a:rPr>
                        <a:t>Rarely used.</a:t>
                      </a:r>
                    </a:p>
                    <a:p>
                      <a:pPr marL="342900" marR="0" lvl="0" indent="-342900">
                        <a:lnSpc>
                          <a:spcPct val="100000"/>
                        </a:lnSpc>
                        <a:spcAft>
                          <a:spcPts val="600"/>
                        </a:spcAft>
                        <a:buFont typeface="Arial" panose="020B0604020202020204" pitchFamily="34" charset="0"/>
                        <a:buChar char="•"/>
                        <a:tabLst>
                          <a:tab pos="457200" algn="l"/>
                        </a:tabLst>
                      </a:pPr>
                      <a:r>
                        <a:rPr lang="en-US" sz="2200" kern="100">
                          <a:effectLst/>
                        </a:rPr>
                        <a:t>Eliminates the test.</a:t>
                      </a:r>
                    </a:p>
                    <a:p>
                      <a:pPr marL="342900" marR="0" lvl="0" indent="-342900">
                        <a:lnSpc>
                          <a:spcPct val="100000"/>
                        </a:lnSpc>
                        <a:spcAft>
                          <a:spcPts val="600"/>
                        </a:spcAft>
                        <a:buFont typeface="Arial" panose="020B0604020202020204" pitchFamily="34" charset="0"/>
                        <a:buChar char="•"/>
                        <a:tabLst>
                          <a:tab pos="457200" algn="l"/>
                        </a:tabLst>
                      </a:pPr>
                      <a:r>
                        <a:rPr lang="en-US" sz="2200" kern="100">
                          <a:effectLst/>
                        </a:rPr>
                        <a:t>Student does not receive a score.</a:t>
                      </a:r>
                      <a:endParaRPr lang="en-US" sz="2200" kern="100">
                        <a:effectLst/>
                        <a:latin typeface="Aptos" panose="020B0004020202020204" pitchFamily="34" charset="0"/>
                        <a:ea typeface="Aptos" panose="020B0004020202020204" pitchFamily="34" charset="0"/>
                        <a:cs typeface="Times New Roman" panose="02020603050405020304" pitchFamily="18" charset="0"/>
                      </a:endParaRPr>
                    </a:p>
                  </a:txBody>
                  <a:tcPr/>
                </a:tc>
                <a:extLst>
                  <a:ext uri="{0D108BD9-81ED-4DB2-BD59-A6C34878D82A}">
                    <a16:rowId xmlns:a16="http://schemas.microsoft.com/office/drawing/2014/main" val="2575478189"/>
                  </a:ext>
                </a:extLst>
              </a:tr>
            </a:tbl>
          </a:graphicData>
        </a:graphic>
      </p:graphicFrame>
    </p:spTree>
    <p:extLst>
      <p:ext uri="{BB962C8B-B14F-4D97-AF65-F5344CB8AC3E}">
        <p14:creationId xmlns:p14="http://schemas.microsoft.com/office/powerpoint/2010/main" val="2834176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ps for Entering Appeals">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7463"/>
            <a:ext cx="10106025" cy="1229446"/>
          </a:xfrm>
          <a:prstGeom prst="rect">
            <a:avLst/>
          </a:prstGeom>
        </p:spPr>
        <p:txBody>
          <a:bodyPr anchor="ctr">
            <a:noAutofit/>
          </a:bodyPr>
          <a:lstStyle/>
          <a:p>
            <a:r>
              <a:rPr lang="en-US" sz="3600">
                <a:solidFill>
                  <a:srgbClr val="FFFFFF"/>
                </a:solidFill>
              </a:rPr>
              <a:t>Tips for Entering Appeals</a:t>
            </a:r>
          </a:p>
        </p:txBody>
      </p:sp>
      <p:graphicFrame>
        <p:nvGraphicFramePr>
          <p:cNvPr id="6" name="Table 5" descr="This table identifies considerations when requesting a test Re-open or Grace Period Extension. It also provides contact information at the CSDE if support is needed.">
            <a:extLst>
              <a:ext uri="{FF2B5EF4-FFF2-40B4-BE49-F238E27FC236}">
                <a16:creationId xmlns:a16="http://schemas.microsoft.com/office/drawing/2014/main" id="{C81E2E17-C40E-367D-1B50-426F1AC74B87}"/>
              </a:ext>
            </a:extLst>
          </p:cNvPr>
          <p:cNvGraphicFramePr>
            <a:graphicFrameLocks noGrp="1"/>
          </p:cNvGraphicFramePr>
          <p:nvPr>
            <p:extLst>
              <p:ext uri="{D42A27DB-BD31-4B8C-83A1-F6EECF244321}">
                <p14:modId xmlns:p14="http://schemas.microsoft.com/office/powerpoint/2010/main" val="525624075"/>
              </p:ext>
            </p:extLst>
          </p:nvPr>
        </p:nvGraphicFramePr>
        <p:xfrm>
          <a:off x="551121" y="1461906"/>
          <a:ext cx="11089758" cy="5204068"/>
        </p:xfrm>
        <a:graphic>
          <a:graphicData uri="http://schemas.openxmlformats.org/drawingml/2006/table">
            <a:tbl>
              <a:tblPr firstRow="1" firstCol="1" bandRow="1">
                <a:tableStyleId>{5C22544A-7EE6-4342-B048-85BDC9FD1C3A}</a:tableStyleId>
              </a:tblPr>
              <a:tblGrid>
                <a:gridCol w="3170487">
                  <a:extLst>
                    <a:ext uri="{9D8B030D-6E8A-4147-A177-3AD203B41FA5}">
                      <a16:colId xmlns:a16="http://schemas.microsoft.com/office/drawing/2014/main" val="4188222314"/>
                    </a:ext>
                  </a:extLst>
                </a:gridCol>
                <a:gridCol w="7919271">
                  <a:extLst>
                    <a:ext uri="{9D8B030D-6E8A-4147-A177-3AD203B41FA5}">
                      <a16:colId xmlns:a16="http://schemas.microsoft.com/office/drawing/2014/main" val="4112093004"/>
                    </a:ext>
                  </a:extLst>
                </a:gridCol>
              </a:tblGrid>
              <a:tr h="1705220">
                <a:tc>
                  <a:txBody>
                    <a:bodyPr/>
                    <a:lstStyle/>
                    <a:p>
                      <a:pPr algn="ctr"/>
                      <a:r>
                        <a:rPr lang="en-US" sz="2600" b="1">
                          <a:latin typeface="Aptos"/>
                          <a:cs typeface="Arial"/>
                        </a:rPr>
                        <a:t>Enter</a:t>
                      </a:r>
                      <a:r>
                        <a:rPr lang="en-US" sz="2600" b="1" baseline="0">
                          <a:latin typeface="Aptos"/>
                          <a:cs typeface="Arial"/>
                        </a:rPr>
                        <a:t> Appeals Judiciously</a:t>
                      </a:r>
                      <a:endParaRPr lang="en-US" sz="2600" b="1">
                        <a:latin typeface="Aptos"/>
                        <a:cs typeface="Arial"/>
                      </a:endParaRPr>
                    </a:p>
                  </a:txBody>
                  <a:tcPr anchor="ctr"/>
                </a:tc>
                <a:tc>
                  <a:txBody>
                    <a:bodyPr/>
                    <a:lstStyle/>
                    <a:p>
                      <a:pPr marL="285750" indent="-285750" algn="l">
                        <a:buFont typeface="Arial" panose="020B0604020202020204" pitchFamily="34" charset="0"/>
                        <a:buChar char="•"/>
                      </a:pPr>
                      <a:r>
                        <a:rPr lang="en-US" sz="2400" b="0">
                          <a:latin typeface="Aptos"/>
                          <a:cs typeface="Arial"/>
                        </a:rPr>
                        <a:t>Staff</a:t>
                      </a:r>
                      <a:r>
                        <a:rPr lang="en-US" sz="2400" b="0" baseline="0">
                          <a:latin typeface="Aptos"/>
                          <a:cs typeface="Arial"/>
                        </a:rPr>
                        <a:t> entering appeals should be trained. </a:t>
                      </a:r>
                    </a:p>
                    <a:p>
                      <a:pPr marL="285750" indent="-285750" algn="l">
                        <a:buFont typeface="Arial" panose="020B0604020202020204" pitchFamily="34" charset="0"/>
                        <a:buChar char="•"/>
                      </a:pPr>
                      <a:r>
                        <a:rPr lang="en-US" sz="2400" b="0" baseline="0">
                          <a:latin typeface="Aptos"/>
                          <a:cs typeface="Arial"/>
                        </a:rPr>
                        <a:t>CSDE is reviewing every appeal closely.</a:t>
                      </a:r>
                    </a:p>
                    <a:p>
                      <a:pPr marL="285750" indent="-285750" algn="l">
                        <a:buFont typeface="Arial" panose="020B0604020202020204" pitchFamily="34" charset="0"/>
                        <a:buChar char="•"/>
                      </a:pPr>
                      <a:r>
                        <a:rPr lang="en-US" sz="2400" b="0" baseline="0">
                          <a:latin typeface="Aptos"/>
                          <a:cs typeface="Arial"/>
                        </a:rPr>
                        <a:t>Provide necessary information in the entry box.      </a:t>
                      </a:r>
                      <a:endParaRPr lang="en-US" sz="2400" b="0">
                        <a:latin typeface="Aptos"/>
                        <a:cs typeface="Arial" panose="020B0604020202020204" pitchFamily="34" charset="0"/>
                      </a:endParaRPr>
                    </a:p>
                  </a:txBody>
                  <a:tcPr anchor="ctr"/>
                </a:tc>
                <a:extLst>
                  <a:ext uri="{0D108BD9-81ED-4DB2-BD59-A6C34878D82A}">
                    <a16:rowId xmlns:a16="http://schemas.microsoft.com/office/drawing/2014/main" val="4160070977"/>
                  </a:ext>
                </a:extLst>
              </a:tr>
              <a:tr h="1793628">
                <a:tc>
                  <a:txBody>
                    <a:bodyPr/>
                    <a:lstStyle/>
                    <a:p>
                      <a:pPr algn="ctr"/>
                      <a:r>
                        <a:rPr lang="en-US" sz="2400" b="0">
                          <a:latin typeface="Aptos"/>
                          <a:cs typeface="Arial"/>
                        </a:rPr>
                        <a:t>Re-open</a:t>
                      </a:r>
                      <a:r>
                        <a:rPr lang="en-US" sz="2400" b="0" baseline="0">
                          <a:latin typeface="Aptos"/>
                          <a:cs typeface="Arial"/>
                        </a:rPr>
                        <a:t> or Grace Period Extension </a:t>
                      </a:r>
                      <a:r>
                        <a:rPr lang="en-US" sz="2400" b="1" baseline="0">
                          <a:latin typeface="Aptos"/>
                          <a:cs typeface="Arial"/>
                        </a:rPr>
                        <a:t>should only be used when needed</a:t>
                      </a:r>
                      <a:endParaRPr lang="en-US" sz="2400" b="1">
                        <a:latin typeface="Aptos"/>
                        <a:cs typeface="Arial"/>
                      </a:endParaRPr>
                    </a:p>
                  </a:txBody>
                  <a:tcPr anchor="ctr"/>
                </a:tc>
                <a:tc>
                  <a:txBody>
                    <a:bodyPr/>
                    <a:lstStyle/>
                    <a:p>
                      <a:pPr marL="285750" indent="-285750" algn="l">
                        <a:buFont typeface="Arial" panose="020B0604020202020204" pitchFamily="34" charset="0"/>
                        <a:buChar char="•"/>
                      </a:pPr>
                      <a:r>
                        <a:rPr lang="en-US" sz="2400">
                          <a:latin typeface="Aptos"/>
                          <a:cs typeface="Arial"/>
                        </a:rPr>
                        <a:t>Students should not be allowed back into the test just to double check work if they already submitted their test. Students are encouraged to review items prior to ending their test.</a:t>
                      </a:r>
                    </a:p>
                  </a:txBody>
                  <a:tcPr anchor="ctr"/>
                </a:tc>
                <a:extLst>
                  <a:ext uri="{0D108BD9-81ED-4DB2-BD59-A6C34878D82A}">
                    <a16:rowId xmlns:a16="http://schemas.microsoft.com/office/drawing/2014/main" val="2964716538"/>
                  </a:ext>
                </a:extLst>
              </a:tr>
              <a:tr h="1705220">
                <a:tc>
                  <a:txBody>
                    <a:bodyPr/>
                    <a:lstStyle/>
                    <a:p>
                      <a:pPr algn="ctr"/>
                      <a:r>
                        <a:rPr lang="en-US" sz="2400" b="0">
                          <a:latin typeface="Aptos"/>
                          <a:cs typeface="Arial"/>
                        </a:rPr>
                        <a:t>Unsure of what to do, reach out for help  </a:t>
                      </a:r>
                    </a:p>
                    <a:p>
                      <a:pPr algn="ctr"/>
                      <a:r>
                        <a:rPr lang="en-US" sz="2400" b="1">
                          <a:latin typeface="Aptos"/>
                          <a:cs typeface="Arial"/>
                        </a:rPr>
                        <a:t> </a:t>
                      </a:r>
                    </a:p>
                  </a:txBody>
                  <a:tcPr anchor="ctr"/>
                </a:tc>
                <a:tc>
                  <a:txBody>
                    <a:bodyPr/>
                    <a:lstStyle/>
                    <a:p>
                      <a:pPr marL="285750" indent="-285750" algn="l">
                        <a:buFont typeface="Arial" panose="020B0604020202020204" pitchFamily="34" charset="0"/>
                        <a:buChar char="•"/>
                      </a:pPr>
                      <a:r>
                        <a:rPr lang="en-US" sz="2400">
                          <a:latin typeface="Aptos"/>
                          <a:cs typeface="Arial"/>
                        </a:rPr>
                        <a:t>Contact</a:t>
                      </a:r>
                      <a:r>
                        <a:rPr lang="en-US" sz="2400" baseline="0">
                          <a:latin typeface="Aptos"/>
                          <a:cs typeface="Arial"/>
                        </a:rPr>
                        <a:t> the CSDE with any questions. </a:t>
                      </a:r>
                      <a:r>
                        <a:rPr lang="en-US" sz="2400" baseline="0">
                          <a:latin typeface="Aptos"/>
                          <a:cs typeface="Arial"/>
                          <a:hlinkClick r:id="rId3"/>
                        </a:rPr>
                        <a:t>ctstudentassessment@ct.gov</a:t>
                      </a:r>
                      <a:r>
                        <a:rPr lang="en-US" sz="2400" baseline="0">
                          <a:latin typeface="Aptos"/>
                          <a:cs typeface="Arial"/>
                        </a:rPr>
                        <a:t>; 860-713-6860; </a:t>
                      </a:r>
                    </a:p>
                    <a:p>
                      <a:pPr marL="0" indent="0" algn="l">
                        <a:buFont typeface="Arial" panose="020B0604020202020204" pitchFamily="34" charset="0"/>
                        <a:buNone/>
                      </a:pPr>
                      <a:r>
                        <a:rPr lang="en-US" sz="2400" baseline="0">
                          <a:latin typeface="Aptos"/>
                          <a:cs typeface="Arial"/>
                        </a:rPr>
                        <a:t>     860-713-6862 or email </a:t>
                      </a:r>
                      <a:r>
                        <a:rPr lang="en-US" sz="2400" baseline="0">
                          <a:latin typeface="Aptos"/>
                          <a:cs typeface="Arial"/>
                          <a:hlinkClick r:id="rId4"/>
                        </a:rPr>
                        <a:t>Cristi.Alberino@ct.gov</a:t>
                      </a:r>
                      <a:endParaRPr lang="en-US" sz="2400" baseline="0">
                        <a:latin typeface="Aptos"/>
                        <a:cs typeface="Arial"/>
                      </a:endParaRPr>
                    </a:p>
                  </a:txBody>
                  <a:tcPr anchor="ctr"/>
                </a:tc>
                <a:extLst>
                  <a:ext uri="{0D108BD9-81ED-4DB2-BD59-A6C34878D82A}">
                    <a16:rowId xmlns:a16="http://schemas.microsoft.com/office/drawing/2014/main" val="541318156"/>
                  </a:ext>
                </a:extLst>
              </a:tr>
            </a:tbl>
          </a:graphicData>
        </a:graphic>
      </p:graphicFrame>
    </p:spTree>
    <p:extLst>
      <p:ext uri="{BB962C8B-B14F-4D97-AF65-F5344CB8AC3E}">
        <p14:creationId xmlns:p14="http://schemas.microsoft.com/office/powerpoint/2010/main" val="573351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ppeals Process for an Accommodation Issue">
            <a:extLst>
              <a:ext uri="{FF2B5EF4-FFF2-40B4-BE49-F238E27FC236}">
                <a16:creationId xmlns:a16="http://schemas.microsoft.com/office/drawing/2014/main" id="{349DF33D-DD9A-E92A-F919-A6AD4628DDF9}"/>
              </a:ext>
            </a:extLst>
          </p:cNvPr>
          <p:cNvSpPr>
            <a:spLocks noGrp="1"/>
          </p:cNvSpPr>
          <p:nvPr>
            <p:ph type="title" idx="4294967295"/>
          </p:nvPr>
        </p:nvSpPr>
        <p:spPr>
          <a:xfrm>
            <a:off x="1711037" y="17463"/>
            <a:ext cx="8769927" cy="1179570"/>
          </a:xfrm>
          <a:prstGeom prst="rect">
            <a:avLst/>
          </a:prstGeom>
        </p:spPr>
        <p:txBody>
          <a:bodyPr anchor="ctr">
            <a:noAutofit/>
          </a:bodyPr>
          <a:lstStyle/>
          <a:p>
            <a:r>
              <a:rPr lang="en-US" sz="3600">
                <a:solidFill>
                  <a:srgbClr val="FFFFFF"/>
                </a:solidFill>
              </a:rPr>
              <a:t>Appeals Process for an Accommodation Issue</a:t>
            </a:r>
          </a:p>
        </p:txBody>
      </p:sp>
      <p:sp>
        <p:nvSpPr>
          <p:cNvPr id="3" name="TextBox 2">
            <a:extLst>
              <a:ext uri="{FF2B5EF4-FFF2-40B4-BE49-F238E27FC236}">
                <a16:creationId xmlns:a16="http://schemas.microsoft.com/office/drawing/2014/main" id="{FB3D57B1-23D3-7F65-735C-225CC4F7F764}"/>
              </a:ext>
            </a:extLst>
          </p:cNvPr>
          <p:cNvSpPr txBox="1"/>
          <p:nvPr/>
        </p:nvSpPr>
        <p:spPr>
          <a:xfrm>
            <a:off x="766916" y="1728217"/>
            <a:ext cx="10854813" cy="4882895"/>
          </a:xfrm>
          <a:prstGeom prst="rect">
            <a:avLst/>
          </a:prstGeom>
        </p:spPr>
        <p:txBody>
          <a:bodyPr vert="horz" lIns="91440" tIns="45720" rIns="91440" bIns="45720" rtlCol="0" anchor="ctr">
            <a:normAutofit fontScale="92500" lnSpcReduction="20000"/>
          </a:bodyPr>
          <a:lstStyle/>
          <a:p>
            <a:pPr>
              <a:spcAft>
                <a:spcPts val="600"/>
              </a:spcAft>
              <a:buClr>
                <a:schemeClr val="accent1"/>
              </a:buClr>
            </a:pPr>
            <a:r>
              <a:rPr lang="en-US" sz="2800">
                <a:cs typeface="Arial" panose="020B0604020202020204" pitchFamily="34" charset="0"/>
              </a:rPr>
              <a:t>The DA must send a signed letter to the CSDE on letterhead that </a:t>
            </a:r>
            <a:r>
              <a:rPr lang="en-US" sz="2800" b="1">
                <a:cs typeface="Arial" panose="020B0604020202020204" pitchFamily="34" charset="0"/>
              </a:rPr>
              <a:t>must include</a:t>
            </a:r>
            <a:r>
              <a:rPr lang="en-US" sz="2800">
                <a:cs typeface="Arial" panose="020B0604020202020204" pitchFamily="34" charset="0"/>
              </a:rPr>
              <a:t>:</a:t>
            </a:r>
          </a:p>
          <a:p>
            <a:pPr marL="228600" lvl="1" indent="-228600">
              <a:lnSpc>
                <a:spcPct val="110000"/>
              </a:lnSpc>
              <a:spcBef>
                <a:spcPts val="600"/>
              </a:spcBef>
              <a:spcAft>
                <a:spcPts val="600"/>
              </a:spcAft>
              <a:buFont typeface="Wingdings 2" pitchFamily="18" charset="2"/>
              <a:buChar char=""/>
            </a:pPr>
            <a:r>
              <a:rPr lang="en-US" sz="2800">
                <a:cs typeface="Arial" panose="020B0604020202020204" pitchFamily="34" charset="0"/>
              </a:rPr>
              <a:t>The student’s grade, SASID, and the name of the test on which the irregularity occurred;</a:t>
            </a:r>
          </a:p>
          <a:p>
            <a:pPr marL="228600" lvl="1" indent="-228600">
              <a:lnSpc>
                <a:spcPct val="110000"/>
              </a:lnSpc>
              <a:spcBef>
                <a:spcPts val="600"/>
              </a:spcBef>
              <a:spcAft>
                <a:spcPts val="600"/>
              </a:spcAft>
              <a:buFont typeface="Wingdings 2" pitchFamily="18" charset="2"/>
              <a:buChar char=""/>
            </a:pPr>
            <a:r>
              <a:rPr lang="en-US" sz="2800">
                <a:cs typeface="Arial" panose="020B0604020202020204" pitchFamily="34" charset="0"/>
              </a:rPr>
              <a:t>The date and a detailed explanation of the irregularity;</a:t>
            </a:r>
          </a:p>
          <a:p>
            <a:pPr marL="228600" lvl="1" indent="-228600">
              <a:lnSpc>
                <a:spcPct val="110000"/>
              </a:lnSpc>
              <a:spcBef>
                <a:spcPts val="600"/>
              </a:spcBef>
              <a:spcAft>
                <a:spcPts val="600"/>
              </a:spcAft>
              <a:buFont typeface="Wingdings 2" pitchFamily="18" charset="2"/>
              <a:buChar char=""/>
            </a:pPr>
            <a:r>
              <a:rPr lang="en-US" sz="2800">
                <a:cs typeface="Arial" panose="020B0604020202020204" pitchFamily="34" charset="0"/>
              </a:rPr>
              <a:t>The name of the proctor;</a:t>
            </a:r>
          </a:p>
          <a:p>
            <a:pPr marL="228600" lvl="1" indent="-228600">
              <a:lnSpc>
                <a:spcPct val="110000"/>
              </a:lnSpc>
              <a:spcBef>
                <a:spcPts val="600"/>
              </a:spcBef>
              <a:spcAft>
                <a:spcPts val="600"/>
              </a:spcAft>
              <a:buFont typeface="Wingdings 2" pitchFamily="18" charset="2"/>
              <a:buChar char=""/>
            </a:pPr>
            <a:r>
              <a:rPr lang="en-US" sz="2800">
                <a:cs typeface="Arial" panose="020B0604020202020204" pitchFamily="34" charset="0"/>
              </a:rPr>
              <a:t>A description of the discussion with parents/guardians explaining the irregularity, and options offered; and</a:t>
            </a:r>
          </a:p>
          <a:p>
            <a:pPr marL="228600" lvl="1" indent="-228600">
              <a:lnSpc>
                <a:spcPct val="110000"/>
              </a:lnSpc>
              <a:spcBef>
                <a:spcPts val="600"/>
              </a:spcBef>
              <a:spcAft>
                <a:spcPts val="600"/>
              </a:spcAft>
              <a:buFont typeface="Wingdings 2" pitchFamily="18" charset="2"/>
              <a:buChar char=""/>
            </a:pPr>
            <a:r>
              <a:rPr lang="en-US" sz="2800">
                <a:cs typeface="Arial" panose="020B0604020202020204" pitchFamily="34" charset="0"/>
              </a:rPr>
              <a:t>Procedures to ensure the irregularity is not repeated.</a:t>
            </a:r>
          </a:p>
          <a:p>
            <a:pPr marL="0" lvl="1">
              <a:buClr>
                <a:schemeClr val="accent1"/>
              </a:buClr>
            </a:pPr>
            <a:endParaRPr lang="en-US" sz="2800">
              <a:cs typeface="Arial" panose="020B0604020202020204" pitchFamily="34" charset="0"/>
            </a:endParaRPr>
          </a:p>
          <a:p>
            <a:pPr marL="0" lvl="1">
              <a:buClr>
                <a:schemeClr val="accent1"/>
              </a:buClr>
            </a:pPr>
            <a:r>
              <a:rPr lang="en-US" sz="2800">
                <a:cs typeface="Arial" panose="020B0604020202020204" pitchFamily="34" charset="0"/>
              </a:rPr>
              <a:t>Can be </a:t>
            </a:r>
            <a:r>
              <a:rPr lang="en-US" sz="2800" b="1">
                <a:cs typeface="Arial" panose="020B0604020202020204" pitchFamily="34" charset="0"/>
              </a:rPr>
              <a:t>emailed with SASID only </a:t>
            </a:r>
            <a:r>
              <a:rPr lang="en-US" sz="2800">
                <a:cs typeface="Arial" panose="020B0604020202020204" pitchFamily="34" charset="0"/>
              </a:rPr>
              <a:t>(no student name) or posted to </a:t>
            </a:r>
            <a:r>
              <a:rPr lang="en-US" sz="2800">
                <a:cs typeface="Arial" panose="020B0604020202020204" pitchFamily="34" charset="0"/>
                <a:hlinkClick r:id="rId3"/>
              </a:rPr>
              <a:t>TIDE Secure File Center.</a:t>
            </a:r>
            <a:endParaRPr lang="en-US" sz="1600"/>
          </a:p>
        </p:txBody>
      </p:sp>
    </p:spTree>
    <p:extLst>
      <p:ext uri="{BB962C8B-B14F-4D97-AF65-F5344CB8AC3E}">
        <p14:creationId xmlns:p14="http://schemas.microsoft.com/office/powerpoint/2010/main" val="4050983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esting Time Reminders">
            <a:extLst>
              <a:ext uri="{FF2B5EF4-FFF2-40B4-BE49-F238E27FC236}">
                <a16:creationId xmlns:a16="http://schemas.microsoft.com/office/drawing/2014/main" id="{AB89AD0B-7F4B-6D7C-698E-D0FD91FE95E0}"/>
              </a:ext>
            </a:extLst>
          </p:cNvPr>
          <p:cNvSpPr>
            <a:spLocks noGrp="1"/>
          </p:cNvSpPr>
          <p:nvPr>
            <p:ph type="title"/>
          </p:nvPr>
        </p:nvSpPr>
        <p:spPr/>
        <p:txBody>
          <a:bodyPr/>
          <a:lstStyle/>
          <a:p>
            <a:r>
              <a:rPr lang="en-US"/>
              <a:t>Testing Time Reminders</a:t>
            </a:r>
          </a:p>
        </p:txBody>
      </p:sp>
    </p:spTree>
    <p:extLst>
      <p:ext uri="{BB962C8B-B14F-4D97-AF65-F5344CB8AC3E}">
        <p14:creationId xmlns:p14="http://schemas.microsoft.com/office/powerpoint/2010/main" val="534185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commended Test Times">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7463"/>
            <a:ext cx="10106025" cy="1179570"/>
          </a:xfrm>
          <a:prstGeom prst="rect">
            <a:avLst/>
          </a:prstGeom>
        </p:spPr>
        <p:txBody>
          <a:bodyPr anchor="ctr">
            <a:noAutofit/>
          </a:bodyPr>
          <a:lstStyle/>
          <a:p>
            <a:r>
              <a:rPr lang="en-US" sz="3600">
                <a:solidFill>
                  <a:srgbClr val="FFFFFF"/>
                </a:solidFill>
              </a:rPr>
              <a:t>Recommended Test Times</a:t>
            </a:r>
          </a:p>
        </p:txBody>
      </p:sp>
      <p:sp>
        <p:nvSpPr>
          <p:cNvPr id="6" name="TextBox 5">
            <a:extLst>
              <a:ext uri="{FF2B5EF4-FFF2-40B4-BE49-F238E27FC236}">
                <a16:creationId xmlns:a16="http://schemas.microsoft.com/office/drawing/2014/main" id="{A1622747-D02D-C982-2077-362A1666695A}"/>
              </a:ext>
            </a:extLst>
          </p:cNvPr>
          <p:cNvSpPr txBox="1"/>
          <p:nvPr/>
        </p:nvSpPr>
        <p:spPr>
          <a:xfrm>
            <a:off x="140679" y="1775761"/>
            <a:ext cx="4406338" cy="2828467"/>
          </a:xfrm>
          <a:prstGeom prst="rect">
            <a:avLst/>
          </a:prstGeom>
          <a:noFill/>
        </p:spPr>
        <p:txBody>
          <a:bodyPr wrap="square" rtlCol="0">
            <a:spAutoFit/>
          </a:bodyPr>
          <a:lstStyle/>
          <a:p>
            <a:pPr marL="171450" indent="-171450">
              <a:lnSpc>
                <a:spcPct val="90000"/>
              </a:lnSpc>
              <a:spcAft>
                <a:spcPts val="600"/>
              </a:spcAft>
              <a:buFont typeface="Arial" panose="020B0604020202020204" pitchFamily="34" charset="0"/>
              <a:buChar char="•"/>
            </a:pPr>
            <a:r>
              <a:rPr lang="en-US" sz="2400"/>
              <a:t>Some districts are testing much more than the suggested time.  </a:t>
            </a:r>
          </a:p>
          <a:p>
            <a:pPr marL="171450" indent="-171450">
              <a:lnSpc>
                <a:spcPct val="90000"/>
              </a:lnSpc>
              <a:spcAft>
                <a:spcPts val="600"/>
              </a:spcAft>
              <a:buFont typeface="Arial" panose="020B0604020202020204" pitchFamily="34" charset="0"/>
              <a:buChar char="•"/>
            </a:pPr>
            <a:r>
              <a:rPr lang="en-US" sz="2400"/>
              <a:t>Please monitor this closely. </a:t>
            </a:r>
            <a:r>
              <a:rPr lang="en-US" sz="2400" b="1"/>
              <a:t>Extra time does not necessarily correlate with achievement </a:t>
            </a:r>
            <a:r>
              <a:rPr lang="en-US" sz="2400"/>
              <a:t>and very low/high times may represent lack of effort, motivation, or active proctoring.</a:t>
            </a:r>
          </a:p>
        </p:txBody>
      </p:sp>
      <p:pic>
        <p:nvPicPr>
          <p:cNvPr id="8" name="Picture 7" descr="This is a table that identifies the test time for each ELA and Math subtest by grade band (3-5 and 6-8).">
            <a:extLst>
              <a:ext uri="{FF2B5EF4-FFF2-40B4-BE49-F238E27FC236}">
                <a16:creationId xmlns:a16="http://schemas.microsoft.com/office/drawing/2014/main" id="{69A27BE1-2943-0408-0F31-08F90D1C5732}"/>
              </a:ext>
            </a:extLst>
          </p:cNvPr>
          <p:cNvPicPr>
            <a:picLocks noChangeAspect="1"/>
          </p:cNvPicPr>
          <p:nvPr/>
        </p:nvPicPr>
        <p:blipFill>
          <a:blip r:embed="rId3"/>
          <a:stretch>
            <a:fillRect/>
          </a:stretch>
        </p:blipFill>
        <p:spPr>
          <a:xfrm>
            <a:off x="4713473" y="1447388"/>
            <a:ext cx="7337848" cy="4414507"/>
          </a:xfrm>
          <a:prstGeom prst="rect">
            <a:avLst/>
          </a:prstGeom>
        </p:spPr>
      </p:pic>
    </p:spTree>
    <p:extLst>
      <p:ext uri="{BB962C8B-B14F-4D97-AF65-F5344CB8AC3E}">
        <p14:creationId xmlns:p14="http://schemas.microsoft.com/office/powerpoint/2010/main" val="2253727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commended Test Times - Continued">
            <a:extLst>
              <a:ext uri="{FF2B5EF4-FFF2-40B4-BE49-F238E27FC236}">
                <a16:creationId xmlns:a16="http://schemas.microsoft.com/office/drawing/2014/main" id="{349DF33D-DD9A-E92A-F919-A6AD4628DDF9}"/>
              </a:ext>
            </a:extLst>
          </p:cNvPr>
          <p:cNvSpPr>
            <a:spLocks noGrp="1"/>
          </p:cNvSpPr>
          <p:nvPr>
            <p:ph type="title" idx="4294967295"/>
          </p:nvPr>
        </p:nvSpPr>
        <p:spPr>
          <a:xfrm>
            <a:off x="2343150" y="90805"/>
            <a:ext cx="7505700" cy="1106228"/>
          </a:xfrm>
          <a:prstGeom prst="rect">
            <a:avLst/>
          </a:prstGeom>
        </p:spPr>
        <p:txBody>
          <a:bodyPr anchor="ctr">
            <a:noAutofit/>
          </a:bodyPr>
          <a:lstStyle/>
          <a:p>
            <a:r>
              <a:rPr lang="en-US" sz="3600">
                <a:solidFill>
                  <a:srgbClr val="FFFFFF"/>
                </a:solidFill>
              </a:rPr>
              <a:t>Recommended Test Times - Continued</a:t>
            </a:r>
          </a:p>
        </p:txBody>
      </p:sp>
      <p:sp>
        <p:nvSpPr>
          <p:cNvPr id="3" name="TextBox 2">
            <a:extLst>
              <a:ext uri="{FF2B5EF4-FFF2-40B4-BE49-F238E27FC236}">
                <a16:creationId xmlns:a16="http://schemas.microsoft.com/office/drawing/2014/main" id="{3011BFBD-DDA8-1741-6BC9-632207069F2B}"/>
              </a:ext>
            </a:extLst>
          </p:cNvPr>
          <p:cNvSpPr txBox="1"/>
          <p:nvPr/>
        </p:nvSpPr>
        <p:spPr>
          <a:xfrm>
            <a:off x="1275699" y="1464122"/>
            <a:ext cx="10229088" cy="5028753"/>
          </a:xfrm>
          <a:prstGeom prst="rect">
            <a:avLst/>
          </a:prstGeom>
        </p:spPr>
        <p:txBody>
          <a:bodyPr vert="horz" lIns="91440" tIns="45720" rIns="91440" bIns="45720" rtlCol="0" anchor="ctr">
            <a:normAutofit/>
          </a:bodyPr>
          <a:lstStyle/>
          <a:p>
            <a:pPr marL="228600" indent="-228600">
              <a:lnSpc>
                <a:spcPct val="90000"/>
              </a:lnSpc>
              <a:spcAft>
                <a:spcPts val="600"/>
              </a:spcAft>
              <a:buFont typeface="Arial" panose="020B0604020202020204" pitchFamily="34" charset="0"/>
              <a:buChar char="•"/>
            </a:pPr>
            <a:r>
              <a:rPr lang="en-US" sz="2800"/>
              <a:t>NGSS can be administered in one day or two consecutive days.</a:t>
            </a:r>
          </a:p>
          <a:p>
            <a:pPr marL="228600" indent="-228600">
              <a:lnSpc>
                <a:spcPct val="90000"/>
              </a:lnSpc>
              <a:spcAft>
                <a:spcPts val="600"/>
              </a:spcAft>
              <a:buFont typeface="Arial" panose="020B0604020202020204" pitchFamily="34" charset="0"/>
              <a:buChar char="•"/>
            </a:pPr>
            <a:r>
              <a:rPr lang="en-US" sz="2800"/>
              <a:t>The recommended testing time is </a:t>
            </a:r>
            <a:r>
              <a:rPr lang="en-US" sz="2800" b="1"/>
              <a:t>at least 90 minutes</a:t>
            </a:r>
            <a:r>
              <a:rPr lang="en-US" sz="2800"/>
              <a:t> for testing with an </a:t>
            </a:r>
            <a:r>
              <a:rPr lang="en-US" sz="2800" b="1"/>
              <a:t>additional 10 minutes </a:t>
            </a:r>
            <a:r>
              <a:rPr lang="en-US" sz="2800"/>
              <a:t>for directions.</a:t>
            </a:r>
          </a:p>
          <a:p>
            <a:pPr marL="228600" indent="-228600">
              <a:lnSpc>
                <a:spcPct val="90000"/>
              </a:lnSpc>
              <a:spcAft>
                <a:spcPts val="600"/>
              </a:spcAft>
              <a:buFont typeface="Arial" panose="020B0604020202020204" pitchFamily="34" charset="0"/>
              <a:buChar char="•"/>
            </a:pPr>
            <a:r>
              <a:rPr lang="en-US" sz="2800" b="1"/>
              <a:t>Pause rules</a:t>
            </a:r>
            <a:r>
              <a:rPr lang="en-US" sz="2800"/>
              <a:t>: If a student pauses a test, a 20-minute pause timer starts running. </a:t>
            </a:r>
          </a:p>
          <a:p>
            <a:pPr lvl="2" indent="-457200">
              <a:lnSpc>
                <a:spcPct val="90000"/>
              </a:lnSpc>
              <a:spcAft>
                <a:spcPts val="600"/>
              </a:spcAft>
              <a:buFont typeface="Courier New" panose="02070309020205020404" pitchFamily="49" charset="0"/>
              <a:buChar char="o"/>
            </a:pPr>
            <a:r>
              <a:rPr lang="en-US" sz="2800"/>
              <a:t>If a student resumes the test within 20 minutes, they can review previously answered questions. </a:t>
            </a:r>
          </a:p>
          <a:p>
            <a:pPr lvl="2" indent="-457200">
              <a:lnSpc>
                <a:spcPct val="90000"/>
              </a:lnSpc>
              <a:spcAft>
                <a:spcPts val="600"/>
              </a:spcAft>
              <a:buFont typeface="Courier New" panose="02070309020205020404" pitchFamily="49" charset="0"/>
              <a:buChar char="o"/>
            </a:pPr>
            <a:r>
              <a:rPr lang="en-US" sz="2800"/>
              <a:t>If a student resumes the test after 20 minutes, they cannot access previously answered questions, only unanswered questions.</a:t>
            </a:r>
          </a:p>
        </p:txBody>
      </p:sp>
    </p:spTree>
    <p:extLst>
      <p:ext uri="{BB962C8B-B14F-4D97-AF65-F5344CB8AC3E}">
        <p14:creationId xmlns:p14="http://schemas.microsoft.com/office/powerpoint/2010/main" val="3709190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BC9BC-8E5A-53D2-CB50-C7448A06D15C}"/>
            </a:ext>
          </a:extLst>
        </p:cNvPr>
        <p:cNvGrpSpPr/>
        <p:nvPr/>
      </p:nvGrpSpPr>
      <p:grpSpPr>
        <a:xfrm>
          <a:off x="0" y="0"/>
          <a:ext cx="0" cy="0"/>
          <a:chOff x="0" y="0"/>
          <a:chExt cx="0" cy="0"/>
        </a:xfrm>
      </p:grpSpPr>
      <p:sp>
        <p:nvSpPr>
          <p:cNvPr id="4" name="Title 3" descr="Testing Administration Reminders">
            <a:extLst>
              <a:ext uri="{FF2B5EF4-FFF2-40B4-BE49-F238E27FC236}">
                <a16:creationId xmlns:a16="http://schemas.microsoft.com/office/drawing/2014/main" id="{68FA0F75-3715-6570-6954-4E4BB0DDE7E6}"/>
              </a:ext>
            </a:extLst>
          </p:cNvPr>
          <p:cNvSpPr>
            <a:spLocks noGrp="1"/>
          </p:cNvSpPr>
          <p:nvPr>
            <p:ph type="title"/>
          </p:nvPr>
        </p:nvSpPr>
        <p:spPr/>
        <p:txBody>
          <a:bodyPr/>
          <a:lstStyle/>
          <a:p>
            <a:r>
              <a:rPr lang="en-US"/>
              <a:t>Testing Administration Reminders</a:t>
            </a:r>
          </a:p>
        </p:txBody>
      </p:sp>
    </p:spTree>
    <p:extLst>
      <p:ext uri="{BB962C8B-B14F-4D97-AF65-F5344CB8AC3E}">
        <p14:creationId xmlns:p14="http://schemas.microsoft.com/office/powerpoint/2010/main" val="3197735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st Administration Reminders">
            <a:extLst>
              <a:ext uri="{FF2B5EF4-FFF2-40B4-BE49-F238E27FC236}">
                <a16:creationId xmlns:a16="http://schemas.microsoft.com/office/drawing/2014/main" id="{349DF33D-DD9A-E92A-F919-A6AD4628DDF9}"/>
              </a:ext>
            </a:extLst>
          </p:cNvPr>
          <p:cNvSpPr>
            <a:spLocks noGrp="1"/>
          </p:cNvSpPr>
          <p:nvPr>
            <p:ph type="title" idx="4294967295"/>
          </p:nvPr>
        </p:nvSpPr>
        <p:spPr>
          <a:xfrm>
            <a:off x="2343150" y="90805"/>
            <a:ext cx="7505700" cy="1106228"/>
          </a:xfrm>
          <a:prstGeom prst="rect">
            <a:avLst/>
          </a:prstGeom>
        </p:spPr>
        <p:txBody>
          <a:bodyPr anchor="ctr">
            <a:noAutofit/>
          </a:bodyPr>
          <a:lstStyle/>
          <a:p>
            <a:r>
              <a:rPr lang="en-US" sz="3600">
                <a:solidFill>
                  <a:srgbClr val="FFFFFF"/>
                </a:solidFill>
              </a:rPr>
              <a:t>Test Administration Reminders</a:t>
            </a:r>
          </a:p>
        </p:txBody>
      </p:sp>
      <p:sp>
        <p:nvSpPr>
          <p:cNvPr id="4" name="TextBox 3">
            <a:extLst>
              <a:ext uri="{FF2B5EF4-FFF2-40B4-BE49-F238E27FC236}">
                <a16:creationId xmlns:a16="http://schemas.microsoft.com/office/drawing/2014/main" id="{60F942FE-91EC-D80E-F227-1ADAC75A79D4}"/>
              </a:ext>
            </a:extLst>
          </p:cNvPr>
          <p:cNvSpPr txBox="1"/>
          <p:nvPr/>
        </p:nvSpPr>
        <p:spPr>
          <a:xfrm>
            <a:off x="169558" y="1639500"/>
            <a:ext cx="7505700" cy="4552015"/>
          </a:xfrm>
          <a:prstGeom prst="rect">
            <a:avLst/>
          </a:prstGeom>
          <a:noFill/>
        </p:spPr>
        <p:txBody>
          <a:bodyPr wrap="square" rtlCol="0">
            <a:spAutoFit/>
          </a:bodyPr>
          <a:lstStyle/>
          <a:p>
            <a:pPr marL="228600" indent="-228600" fontAlgn="auto">
              <a:lnSpc>
                <a:spcPct val="120000"/>
              </a:lnSpc>
              <a:spcBef>
                <a:spcPts val="600"/>
              </a:spcBef>
              <a:spcAft>
                <a:spcPts val="0"/>
              </a:spcAft>
              <a:buFont typeface="Wingdings" panose="05000000000000000000" pitchFamily="2" charset="2"/>
              <a:buChar char="q"/>
            </a:pPr>
            <a:r>
              <a:rPr lang="en-US" sz="2200"/>
              <a:t> </a:t>
            </a:r>
            <a:r>
              <a:rPr lang="en-US" sz="2000"/>
              <a:t>Remove or cover instructional materials.</a:t>
            </a:r>
          </a:p>
          <a:p>
            <a:pPr marL="228600" indent="-228600" fontAlgn="auto">
              <a:lnSpc>
                <a:spcPct val="120000"/>
              </a:lnSpc>
              <a:spcBef>
                <a:spcPts val="600"/>
              </a:spcBef>
              <a:spcAft>
                <a:spcPts val="0"/>
              </a:spcAft>
              <a:buFont typeface="Wingdings" panose="05000000000000000000" pitchFamily="2" charset="2"/>
              <a:buChar char="q"/>
            </a:pPr>
            <a:r>
              <a:rPr lang="en-US" sz="2000"/>
              <a:t> Ensure sufficient spacing between student seating.</a:t>
            </a:r>
          </a:p>
          <a:p>
            <a:pPr marL="228600" indent="-228600" fontAlgn="auto">
              <a:lnSpc>
                <a:spcPct val="120000"/>
              </a:lnSpc>
              <a:spcBef>
                <a:spcPts val="600"/>
              </a:spcBef>
              <a:spcAft>
                <a:spcPts val="0"/>
              </a:spcAft>
              <a:buFont typeface="Wingdings" panose="05000000000000000000" pitchFamily="2" charset="2"/>
              <a:buChar char="q"/>
            </a:pPr>
            <a:r>
              <a:rPr lang="en-US" sz="2000"/>
              <a:t>Prepare </a:t>
            </a:r>
            <a:r>
              <a:rPr lang="en-US" sz="2000">
                <a:ln w="0"/>
                <a:cs typeface="Arial" panose="020B0604020202020204" pitchFamily="34" charset="0"/>
              </a:rPr>
              <a:t>the test setting (e.g., small group, lighting, testing devices, assistive technology etc.).</a:t>
            </a:r>
          </a:p>
          <a:p>
            <a:pPr marL="228600" indent="-228600" fontAlgn="auto">
              <a:lnSpc>
                <a:spcPct val="120000"/>
              </a:lnSpc>
              <a:spcBef>
                <a:spcPts val="600"/>
              </a:spcBef>
              <a:spcAft>
                <a:spcPts val="0"/>
              </a:spcAft>
              <a:buFont typeface="Wingdings" panose="05000000000000000000" pitchFamily="2" charset="2"/>
              <a:buChar char="q"/>
            </a:pPr>
            <a:r>
              <a:rPr lang="en-US" sz="2000">
                <a:ln w="0"/>
              </a:rPr>
              <a:t> Set up a practice test experience for all students and model how to use universal tools, designated supports, and accommodations (e.g., text-to-speech, speech-to-text) with those students using them.</a:t>
            </a:r>
          </a:p>
          <a:p>
            <a:pPr marL="228600" indent="-228600" fontAlgn="auto">
              <a:lnSpc>
                <a:spcPct val="120000"/>
              </a:lnSpc>
              <a:spcBef>
                <a:spcPts val="600"/>
              </a:spcBef>
              <a:spcAft>
                <a:spcPts val="0"/>
              </a:spcAft>
              <a:buFont typeface="Wingdings" panose="05000000000000000000" pitchFamily="2" charset="2"/>
              <a:buChar char="q"/>
            </a:pPr>
            <a:r>
              <a:rPr lang="en-US" sz="2000">
                <a:ln w="0"/>
              </a:rPr>
              <a:t> Ensure student’s have scrap paper and any non-embedded designated support/accommodation identified in TIDE. </a:t>
            </a:r>
          </a:p>
          <a:p>
            <a:pPr marL="228600" indent="-228600" fontAlgn="auto">
              <a:lnSpc>
                <a:spcPct val="120000"/>
              </a:lnSpc>
              <a:spcBef>
                <a:spcPts val="600"/>
              </a:spcBef>
              <a:spcAft>
                <a:spcPts val="0"/>
              </a:spcAft>
              <a:buFont typeface="Wingdings" panose="05000000000000000000" pitchFamily="2" charset="2"/>
              <a:buChar char="q"/>
            </a:pPr>
            <a:r>
              <a:rPr lang="en-US" sz="2000">
                <a:ln w="0"/>
              </a:rPr>
              <a:t>Headsets are also required on the Smarter Balanced ELA Listening Assessments.</a:t>
            </a:r>
            <a:endParaRPr lang="en-US" sz="2000"/>
          </a:p>
        </p:txBody>
      </p:sp>
      <p:pic>
        <p:nvPicPr>
          <p:cNvPr id="10" name="Picture 9" descr="Image of Test Administration Manuals">
            <a:extLst>
              <a:ext uri="{FF2B5EF4-FFF2-40B4-BE49-F238E27FC236}">
                <a16:creationId xmlns:a16="http://schemas.microsoft.com/office/drawing/2014/main" id="{464FF7BE-FFFC-7A39-0E08-32CD924224A0}"/>
              </a:ext>
            </a:extLst>
          </p:cNvPr>
          <p:cNvPicPr>
            <a:picLocks noChangeAspect="1"/>
          </p:cNvPicPr>
          <p:nvPr/>
        </p:nvPicPr>
        <p:blipFill>
          <a:blip r:embed="rId3"/>
          <a:stretch>
            <a:fillRect/>
          </a:stretch>
        </p:blipFill>
        <p:spPr>
          <a:xfrm>
            <a:off x="7624037" y="2350009"/>
            <a:ext cx="4486160" cy="3841506"/>
          </a:xfrm>
          <a:prstGeom prst="rect">
            <a:avLst/>
          </a:prstGeom>
        </p:spPr>
      </p:pic>
    </p:spTree>
    <p:extLst>
      <p:ext uri="{BB962C8B-B14F-4D97-AF65-F5344CB8AC3E}">
        <p14:creationId xmlns:p14="http://schemas.microsoft.com/office/powerpoint/2010/main" val="3916503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estions">
            <a:extLst>
              <a:ext uri="{FF2B5EF4-FFF2-40B4-BE49-F238E27FC236}">
                <a16:creationId xmlns:a16="http://schemas.microsoft.com/office/drawing/2014/main" id="{349DF33D-DD9A-E92A-F919-A6AD4628DDF9}"/>
              </a:ext>
            </a:extLst>
          </p:cNvPr>
          <p:cNvSpPr>
            <a:spLocks noGrp="1"/>
          </p:cNvSpPr>
          <p:nvPr>
            <p:ph type="title"/>
          </p:nvPr>
        </p:nvSpPr>
        <p:spPr>
          <a:xfrm>
            <a:off x="762000" y="0"/>
            <a:ext cx="10515600" cy="1325563"/>
          </a:xfrm>
        </p:spPr>
        <p:txBody>
          <a:bodyPr vert="horz" lIns="91440" tIns="45720" rIns="91440" bIns="45720" rtlCol="0" anchor="ctr">
            <a:normAutofit/>
          </a:bodyPr>
          <a:lstStyle/>
          <a:p>
            <a:r>
              <a:rPr lang="en-US" b="1" kern="1200">
                <a:solidFill>
                  <a:srgbClr val="FFFFFF"/>
                </a:solidFill>
                <a:ea typeface="+mj-ea"/>
                <a:cs typeface="Arial" panose="020B0604020202020204" pitchFamily="34" charset="0"/>
              </a:rPr>
              <a:t>Questions</a:t>
            </a:r>
          </a:p>
        </p:txBody>
      </p:sp>
      <p:sp>
        <p:nvSpPr>
          <p:cNvPr id="3" name="TextBox 2">
            <a:extLst>
              <a:ext uri="{FF2B5EF4-FFF2-40B4-BE49-F238E27FC236}">
                <a16:creationId xmlns:a16="http://schemas.microsoft.com/office/drawing/2014/main" id="{3011BFBD-DDA8-1741-6BC9-632207069F2B}"/>
              </a:ext>
            </a:extLst>
          </p:cNvPr>
          <p:cNvSpPr txBox="1"/>
          <p:nvPr/>
        </p:nvSpPr>
        <p:spPr>
          <a:xfrm>
            <a:off x="838200" y="1825624"/>
            <a:ext cx="5181600" cy="4876257"/>
          </a:xfrm>
          <a:prstGeom prst="rect">
            <a:avLst/>
          </a:prstGeom>
        </p:spPr>
        <p:txBody>
          <a:bodyPr vert="horz" wrap="square" lIns="91440" tIns="45720" rIns="91440" bIns="45720" rtlCol="0">
            <a:normAutofit/>
          </a:bodyPr>
          <a:lstStyle/>
          <a:p>
            <a:pPr>
              <a:lnSpc>
                <a:spcPct val="90000"/>
              </a:lnSpc>
              <a:spcBef>
                <a:spcPts val="1000"/>
              </a:spcBef>
              <a:spcAft>
                <a:spcPts val="600"/>
              </a:spcAft>
              <a:buClr>
                <a:schemeClr val="accent1"/>
              </a:buClr>
            </a:pPr>
            <a:endParaRPr lang="en-US">
              <a:latin typeface="Aptos" panose="020B0004020202020204" pitchFamily="34" charset="0"/>
            </a:endParaRPr>
          </a:p>
          <a:p>
            <a:pPr marL="228600" indent="-228600">
              <a:lnSpc>
                <a:spcPct val="90000"/>
              </a:lnSpc>
              <a:spcBef>
                <a:spcPts val="1000"/>
              </a:spcBef>
              <a:spcAft>
                <a:spcPts val="600"/>
              </a:spcAft>
              <a:buClr>
                <a:schemeClr val="accent1"/>
              </a:buClr>
              <a:buFont typeface="Arial" panose="020B0604020202020204" pitchFamily="34" charset="0"/>
              <a:buChar char="•"/>
            </a:pPr>
            <a:endParaRPr lang="en-US">
              <a:latin typeface="Aptos" panose="020B0004020202020204" pitchFamily="34" charset="0"/>
            </a:endParaRPr>
          </a:p>
          <a:p>
            <a:pPr algn="ctr">
              <a:lnSpc>
                <a:spcPct val="90000"/>
              </a:lnSpc>
              <a:spcBef>
                <a:spcPts val="1000"/>
              </a:spcBef>
              <a:spcAft>
                <a:spcPts val="600"/>
              </a:spcAft>
              <a:buClr>
                <a:schemeClr val="accent1"/>
              </a:buClr>
            </a:pPr>
            <a:r>
              <a:rPr lang="en-US" sz="6000"/>
              <a:t>Use “Raise Hand” Tool</a:t>
            </a:r>
          </a:p>
          <a:p>
            <a:pPr>
              <a:lnSpc>
                <a:spcPct val="90000"/>
              </a:lnSpc>
              <a:spcBef>
                <a:spcPts val="1000"/>
              </a:spcBef>
              <a:spcAft>
                <a:spcPts val="600"/>
              </a:spcAft>
              <a:buClr>
                <a:schemeClr val="accent1"/>
              </a:buClr>
            </a:pPr>
            <a:endParaRPr lang="en-US">
              <a:latin typeface="Aptos" panose="020B0004020202020204" pitchFamily="34" charset="0"/>
            </a:endParaRPr>
          </a:p>
        </p:txBody>
      </p:sp>
      <p:pic>
        <p:nvPicPr>
          <p:cNvPr id="9" name="Picture 8">
            <a:extLst>
              <a:ext uri="{FF2B5EF4-FFF2-40B4-BE49-F238E27FC236}">
                <a16:creationId xmlns:a16="http://schemas.microsoft.com/office/drawing/2014/main" id="{177EECD5-5425-E597-06B4-92CCF3C72A0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28132" r="938" b="-1"/>
          <a:stretch/>
        </p:blipFill>
        <p:spPr>
          <a:xfrm>
            <a:off x="6172200" y="1825624"/>
            <a:ext cx="5181600" cy="4876257"/>
          </a:xfrm>
          <a:prstGeom prst="rect">
            <a:avLst/>
          </a:prstGeom>
          <a:noFill/>
        </p:spPr>
      </p:pic>
    </p:spTree>
    <p:extLst>
      <p:ext uri="{BB962C8B-B14F-4D97-AF65-F5344CB8AC3E}">
        <p14:creationId xmlns:p14="http://schemas.microsoft.com/office/powerpoint/2010/main" val="3629381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CAI System">
            <a:extLst>
              <a:ext uri="{FF2B5EF4-FFF2-40B4-BE49-F238E27FC236}">
                <a16:creationId xmlns:a16="http://schemas.microsoft.com/office/drawing/2014/main" id="{B0A6346B-5DB5-EB9B-5540-5BB07F45F551}"/>
              </a:ext>
            </a:extLst>
          </p:cNvPr>
          <p:cNvSpPr>
            <a:spLocks noGrp="1"/>
          </p:cNvSpPr>
          <p:nvPr>
            <p:ph type="title"/>
          </p:nvPr>
        </p:nvSpPr>
        <p:spPr/>
        <p:txBody>
          <a:bodyPr anchor="ctr"/>
          <a:lstStyle/>
          <a:p>
            <a:r>
              <a:rPr lang="en-US" sz="6000"/>
              <a:t>CAI System</a:t>
            </a:r>
          </a:p>
        </p:txBody>
      </p:sp>
    </p:spTree>
    <p:extLst>
      <p:ext uri="{BB962C8B-B14F-4D97-AF65-F5344CB8AC3E}">
        <p14:creationId xmlns:p14="http://schemas.microsoft.com/office/powerpoint/2010/main" val="1248636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erformance Office Team">
            <a:extLst>
              <a:ext uri="{FF2B5EF4-FFF2-40B4-BE49-F238E27FC236}">
                <a16:creationId xmlns:a16="http://schemas.microsoft.com/office/drawing/2014/main" id="{A20AD313-FE75-CFAF-FA0D-7073D10C6025}"/>
              </a:ext>
            </a:extLst>
          </p:cNvPr>
          <p:cNvSpPr>
            <a:spLocks noGrp="1"/>
          </p:cNvSpPr>
          <p:nvPr>
            <p:ph type="title" idx="4294967295"/>
          </p:nvPr>
        </p:nvSpPr>
        <p:spPr>
          <a:xfrm>
            <a:off x="1981200" y="0"/>
            <a:ext cx="8229600" cy="1188720"/>
          </a:xfrm>
          <a:prstGeom prst="rect">
            <a:avLst/>
          </a:prstGeom>
        </p:spPr>
        <p:txBody>
          <a:bodyPr anchor="ctr">
            <a:normAutofit/>
          </a:bodyPr>
          <a:lstStyle/>
          <a:p>
            <a:r>
              <a:rPr lang="en-US" sz="3600">
                <a:solidFill>
                  <a:schemeClr val="bg1"/>
                </a:solidFill>
              </a:rPr>
              <a:t>Performance Office Tea</a:t>
            </a:r>
            <a:r>
              <a:rPr lang="en-US" sz="3600"/>
              <a:t>m</a:t>
            </a:r>
            <a:endParaRPr lang="en-US" sz="3600">
              <a:solidFill>
                <a:schemeClr val="bg1"/>
              </a:solidFill>
            </a:endParaRPr>
          </a:p>
        </p:txBody>
      </p:sp>
      <p:pic>
        <p:nvPicPr>
          <p:cNvPr id="21" name="Picture 20" descr="Image of Performance Office Team">
            <a:extLst>
              <a:ext uri="{FF2B5EF4-FFF2-40B4-BE49-F238E27FC236}">
                <a16:creationId xmlns:a16="http://schemas.microsoft.com/office/drawing/2014/main" id="{2D1370B5-7072-F61A-026B-7388CBDF3843}"/>
              </a:ext>
            </a:extLst>
          </p:cNvPr>
          <p:cNvPicPr>
            <a:picLocks noChangeAspect="1"/>
          </p:cNvPicPr>
          <p:nvPr/>
        </p:nvPicPr>
        <p:blipFill>
          <a:blip r:embed="rId3"/>
          <a:stretch>
            <a:fillRect/>
          </a:stretch>
        </p:blipFill>
        <p:spPr>
          <a:xfrm>
            <a:off x="1879001" y="1779286"/>
            <a:ext cx="9007375" cy="4538385"/>
          </a:xfrm>
          <a:prstGeom prst="rect">
            <a:avLst/>
          </a:prstGeom>
        </p:spPr>
      </p:pic>
    </p:spTree>
    <p:extLst>
      <p:ext uri="{BB962C8B-B14F-4D97-AF65-F5344CB8AC3E}">
        <p14:creationId xmlns:p14="http://schemas.microsoft.com/office/powerpoint/2010/main" val="3325246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necticut (CT) Comprehensive Assessment Program Portal">
            <a:extLst>
              <a:ext uri="{FF2B5EF4-FFF2-40B4-BE49-F238E27FC236}">
                <a16:creationId xmlns:a16="http://schemas.microsoft.com/office/drawing/2014/main" id="{349DF33D-DD9A-E92A-F919-A6AD4628DDF9}"/>
              </a:ext>
            </a:extLst>
          </p:cNvPr>
          <p:cNvSpPr>
            <a:spLocks noGrp="1"/>
          </p:cNvSpPr>
          <p:nvPr>
            <p:ph type="title" idx="4294967295"/>
          </p:nvPr>
        </p:nvSpPr>
        <p:spPr>
          <a:xfrm>
            <a:off x="1823258" y="17463"/>
            <a:ext cx="8545485" cy="1271010"/>
          </a:xfrm>
          <a:prstGeom prst="rect">
            <a:avLst/>
          </a:prstGeom>
        </p:spPr>
        <p:txBody>
          <a:bodyPr anchor="ctr">
            <a:noAutofit/>
          </a:bodyPr>
          <a:lstStyle/>
          <a:p>
            <a:r>
              <a:rPr lang="en-US" sz="3600">
                <a:solidFill>
                  <a:srgbClr val="FFFFFF"/>
                </a:solidFill>
              </a:rPr>
              <a:t>Connecticut (CT) Comprehensive Assessment Program Portal</a:t>
            </a:r>
          </a:p>
        </p:txBody>
      </p:sp>
      <p:sp>
        <p:nvSpPr>
          <p:cNvPr id="4" name="Content Placeholder 2" descr="This text box provides the website for the Connecticut Comprehensive Assessment Program Portal: https://ct.portal.cambiumast.com/).">
            <a:extLst>
              <a:ext uri="{FF2B5EF4-FFF2-40B4-BE49-F238E27FC236}">
                <a16:creationId xmlns:a16="http://schemas.microsoft.com/office/drawing/2014/main" id="{0D2129D0-04B2-5ADF-89B5-0E7501D71D9C}"/>
              </a:ext>
            </a:extLst>
          </p:cNvPr>
          <p:cNvSpPr>
            <a:spLocks noGrp="1"/>
          </p:cNvSpPr>
          <p:nvPr>
            <p:ph idx="4294967295"/>
          </p:nvPr>
        </p:nvSpPr>
        <p:spPr>
          <a:xfrm>
            <a:off x="573087" y="2221261"/>
            <a:ext cx="11045825" cy="2609850"/>
          </a:xfrm>
          <a:prstGeom prst="flowChartAlternateProcess">
            <a:avLst/>
          </a:prstGeom>
          <a:ln w="28575"/>
        </p:spPr>
        <p:style>
          <a:lnRef idx="2">
            <a:schemeClr val="accent5"/>
          </a:lnRef>
          <a:fillRef idx="1">
            <a:schemeClr val="lt1"/>
          </a:fillRef>
          <a:effectRef idx="0">
            <a:schemeClr val="accent5"/>
          </a:effectRef>
          <a:fontRef idx="minor">
            <a:schemeClr val="dk1"/>
          </a:fontRef>
        </p:style>
        <p:txBody>
          <a:bodyPr vert="horz" wrap="square" lIns="91440" tIns="45720" rIns="91440" bIns="45720" rtlCol="0" anchor="ctr">
            <a:noAutofit/>
          </a:bodyPr>
          <a:lstStyle/>
          <a:p>
            <a:pPr marL="0" indent="0" algn="ctr">
              <a:spcBef>
                <a:spcPts val="2400"/>
              </a:spcBef>
              <a:buNone/>
            </a:pPr>
            <a:r>
              <a:rPr lang="en-US" sz="3200">
                <a:cs typeface="Arial" panose="020B0604020202020204" pitchFamily="34" charset="0"/>
              </a:rPr>
              <a:t>All CAI systems and resource materials can be accessed on the Connecticut Comprehensive Assessment Program Portal </a:t>
            </a:r>
          </a:p>
          <a:p>
            <a:pPr marL="0" indent="0" algn="ctr">
              <a:spcBef>
                <a:spcPts val="0"/>
              </a:spcBef>
              <a:buNone/>
            </a:pPr>
            <a:r>
              <a:rPr lang="en-US" sz="3200">
                <a:cs typeface="Arial" panose="020B0604020202020204" pitchFamily="34" charset="0"/>
              </a:rPr>
              <a:t>(</a:t>
            </a:r>
            <a:r>
              <a:rPr lang="en-US" sz="3200">
                <a:cs typeface="Arial" panose="020B0604020202020204" pitchFamily="34" charset="0"/>
                <a:hlinkClick r:id="rId3"/>
              </a:rPr>
              <a:t>https://ct.portal.cambiumast.com/</a:t>
            </a:r>
            <a:r>
              <a:rPr lang="en-US" sz="3200">
                <a:cs typeface="Arial" panose="020B0604020202020204" pitchFamily="34" charset="0"/>
              </a:rPr>
              <a:t>).</a:t>
            </a:r>
          </a:p>
          <a:p>
            <a:pPr marL="0" indent="0">
              <a:spcBef>
                <a:spcPts val="0"/>
              </a:spcBef>
              <a:buNone/>
            </a:pPr>
            <a:endParaRPr lang="en-US" sz="240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728207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ecure Browser Updates">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7463"/>
            <a:ext cx="10106025" cy="1416050"/>
          </a:xfrm>
          <a:prstGeom prst="rect">
            <a:avLst/>
          </a:prstGeom>
        </p:spPr>
        <p:txBody>
          <a:bodyPr anchor="ctr">
            <a:noAutofit/>
          </a:bodyPr>
          <a:lstStyle/>
          <a:p>
            <a:r>
              <a:rPr lang="en-US" sz="3600">
                <a:solidFill>
                  <a:srgbClr val="FFFFFF"/>
                </a:solidFill>
              </a:rPr>
              <a:t>Secure Browser Updates</a:t>
            </a:r>
          </a:p>
        </p:txBody>
      </p:sp>
      <p:sp>
        <p:nvSpPr>
          <p:cNvPr id="6" name="TextBox 3">
            <a:extLst>
              <a:ext uri="{FF2B5EF4-FFF2-40B4-BE49-F238E27FC236}">
                <a16:creationId xmlns:a16="http://schemas.microsoft.com/office/drawing/2014/main" id="{E05591C8-E2F2-72E7-79F7-D6A985466919}"/>
              </a:ext>
            </a:extLst>
          </p:cNvPr>
          <p:cNvSpPr txBox="1"/>
          <p:nvPr/>
        </p:nvSpPr>
        <p:spPr>
          <a:xfrm>
            <a:off x="1066800" y="1641231"/>
            <a:ext cx="10058400" cy="4570290"/>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indent="-228600" defTabSz="914400" fontAlgn="base">
              <a:lnSpc>
                <a:spcPct val="90000"/>
              </a:lnSpc>
              <a:spcAft>
                <a:spcPts val="600"/>
              </a:spcAft>
              <a:buFont typeface="Arial" panose="020B0604020202020204" pitchFamily="34" charset="0"/>
              <a:buChar char="•"/>
              <a:defRPr/>
            </a:pPr>
            <a:r>
              <a:rPr lang="en-US" sz="2800">
                <a:cs typeface="Arial"/>
              </a:rPr>
              <a:t>The Secure Browser prohibits access to other programs or websites during testing.</a:t>
            </a:r>
          </a:p>
          <a:p>
            <a:pPr defTabSz="914400" fontAlgn="base">
              <a:lnSpc>
                <a:spcPct val="90000"/>
              </a:lnSpc>
              <a:spcAft>
                <a:spcPts val="600"/>
              </a:spcAft>
              <a:defRPr/>
            </a:pPr>
            <a:endParaRPr lang="en-US" sz="2800">
              <a:cs typeface="Arial" panose="020B0604020202020204" pitchFamily="34" charset="0"/>
            </a:endParaRPr>
          </a:p>
          <a:p>
            <a:pPr marL="228600" indent="-228600" defTabSz="914400">
              <a:lnSpc>
                <a:spcPct val="90000"/>
              </a:lnSpc>
              <a:spcAft>
                <a:spcPts val="600"/>
              </a:spcAft>
              <a:buFont typeface="Arial" panose="020B0604020202020204" pitchFamily="34" charset="0"/>
              <a:buChar char="•"/>
              <a:defRPr/>
            </a:pPr>
            <a:r>
              <a:rPr lang="en-US" sz="2800">
                <a:cs typeface="Arial"/>
              </a:rPr>
              <a:t>The 2025-26 Secure Browser was released in September 2025. Download the latest </a:t>
            </a:r>
            <a:r>
              <a:rPr lang="en-US" sz="2800">
                <a:cs typeface="Arial"/>
                <a:hlinkClick r:id="rId3"/>
              </a:rPr>
              <a:t>secure browser </a:t>
            </a:r>
            <a:r>
              <a:rPr lang="en-US" sz="2800">
                <a:cs typeface="Arial"/>
              </a:rPr>
              <a:t>from the portal. </a:t>
            </a:r>
            <a:r>
              <a:rPr lang="en-US" sz="2800" b="1">
                <a:cs typeface="Arial"/>
              </a:rPr>
              <a:t>The secure browser from 2024-25 no longer works.</a:t>
            </a:r>
            <a:r>
              <a:rPr lang="en-US" sz="2800">
                <a:cs typeface="Arial"/>
              </a:rPr>
              <a:t> </a:t>
            </a:r>
            <a:endParaRPr lang="en-US" sz="2800" b="1">
              <a:cs typeface="Arial" panose="020B0604020202020204" pitchFamily="34" charset="0"/>
            </a:endParaRPr>
          </a:p>
          <a:p>
            <a:pPr defTabSz="914400">
              <a:lnSpc>
                <a:spcPct val="90000"/>
              </a:lnSpc>
              <a:spcAft>
                <a:spcPts val="600"/>
              </a:spcAft>
              <a:defRPr/>
            </a:pPr>
            <a:endParaRPr lang="en-US" sz="2800">
              <a:cs typeface="Arial"/>
            </a:endParaRPr>
          </a:p>
          <a:p>
            <a:pPr marL="228600" indent="-228600" defTabSz="914400">
              <a:lnSpc>
                <a:spcPct val="90000"/>
              </a:lnSpc>
              <a:spcAft>
                <a:spcPts val="600"/>
              </a:spcAft>
              <a:buFont typeface="Arial" panose="020B0604020202020204" pitchFamily="34" charset="0"/>
              <a:buChar char="•"/>
              <a:defRPr/>
            </a:pPr>
            <a:r>
              <a:rPr lang="en-US" sz="2800">
                <a:cs typeface="Arial"/>
              </a:rPr>
              <a:t>Students are required to use the Secure Browser to take the summative Smarter Balanced, NGSS, the CTAA Math and ELA Assessments, and the CAAELP. </a:t>
            </a:r>
          </a:p>
        </p:txBody>
      </p:sp>
    </p:spTree>
    <p:extLst>
      <p:ext uri="{BB962C8B-B14F-4D97-AF65-F5344CB8AC3E}">
        <p14:creationId xmlns:p14="http://schemas.microsoft.com/office/powerpoint/2010/main" val="203797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hrome Update">
            <a:extLst>
              <a:ext uri="{FF2B5EF4-FFF2-40B4-BE49-F238E27FC236}">
                <a16:creationId xmlns:a16="http://schemas.microsoft.com/office/drawing/2014/main" id="{349DF33D-DD9A-E92A-F919-A6AD4628DDF9}"/>
              </a:ext>
            </a:extLst>
          </p:cNvPr>
          <p:cNvSpPr>
            <a:spLocks noGrp="1"/>
          </p:cNvSpPr>
          <p:nvPr>
            <p:ph type="title" idx="4294967295"/>
          </p:nvPr>
        </p:nvSpPr>
        <p:spPr>
          <a:xfrm>
            <a:off x="1042988" y="17463"/>
            <a:ext cx="10106025" cy="1246072"/>
          </a:xfrm>
          <a:prstGeom prst="rect">
            <a:avLst/>
          </a:prstGeom>
        </p:spPr>
        <p:txBody>
          <a:bodyPr anchor="ctr">
            <a:noAutofit/>
          </a:bodyPr>
          <a:lstStyle/>
          <a:p>
            <a:r>
              <a:rPr lang="en-US" sz="3600">
                <a:solidFill>
                  <a:srgbClr val="FFFFFF"/>
                </a:solidFill>
              </a:rPr>
              <a:t>Chrome Update</a:t>
            </a:r>
          </a:p>
        </p:txBody>
      </p:sp>
      <p:sp>
        <p:nvSpPr>
          <p:cNvPr id="3" name="TextBox 2">
            <a:extLst>
              <a:ext uri="{FF2B5EF4-FFF2-40B4-BE49-F238E27FC236}">
                <a16:creationId xmlns:a16="http://schemas.microsoft.com/office/drawing/2014/main" id="{9E9E693A-09D8-D744-7DBF-230183FAAEC6}"/>
              </a:ext>
            </a:extLst>
          </p:cNvPr>
          <p:cNvSpPr txBox="1"/>
          <p:nvPr/>
        </p:nvSpPr>
        <p:spPr>
          <a:xfrm>
            <a:off x="838200" y="1708656"/>
            <a:ext cx="1051560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highlight>
                  <a:srgbClr val="FFFFFF"/>
                </a:highlight>
                <a:ea typeface="+mn-lt"/>
                <a:cs typeface="+mn-lt"/>
              </a:rPr>
              <a:t>New </a:t>
            </a:r>
            <a:r>
              <a:rPr lang="en-US" sz="2400" b="1" u="sng" err="1">
                <a:highlight>
                  <a:srgbClr val="FFFFFF"/>
                </a:highlight>
                <a:ea typeface="+mn-lt"/>
                <a:cs typeface="+mn-lt"/>
              </a:rPr>
              <a:t>SecureTest</a:t>
            </a:r>
            <a:r>
              <a:rPr lang="en-US" sz="2400" b="1" u="sng">
                <a:highlight>
                  <a:srgbClr val="FFFFFF"/>
                </a:highlight>
                <a:ea typeface="+mn-lt"/>
                <a:cs typeface="+mn-lt"/>
              </a:rPr>
              <a:t> </a:t>
            </a:r>
            <a:r>
              <a:rPr lang="en-US" sz="2400" b="1" u="sng" err="1">
                <a:highlight>
                  <a:srgbClr val="FFFFFF"/>
                </a:highlight>
                <a:ea typeface="+mn-lt"/>
                <a:cs typeface="+mn-lt"/>
              </a:rPr>
              <a:t>PWA</a:t>
            </a:r>
            <a:r>
              <a:rPr lang="en-US" sz="2400" b="1" u="sng">
                <a:highlight>
                  <a:srgbClr val="FFFFFF"/>
                </a:highlight>
                <a:ea typeface="+mn-lt"/>
                <a:cs typeface="+mn-lt"/>
              </a:rPr>
              <a:t> app</a:t>
            </a:r>
            <a:endParaRPr lang="en-US" sz="2400" b="1" u="sng"/>
          </a:p>
          <a:p>
            <a:endParaRPr lang="en-US" sz="2400">
              <a:highlight>
                <a:srgbClr val="FFFFFF"/>
              </a:highlight>
              <a:ea typeface="+mn-lt"/>
              <a:cs typeface="+mn-lt"/>
            </a:endParaRPr>
          </a:p>
          <a:p>
            <a:r>
              <a:rPr lang="en-US" sz="2400">
                <a:highlight>
                  <a:srgbClr val="FFFFFF"/>
                </a:highlight>
                <a:ea typeface="+mn-lt"/>
                <a:cs typeface="+mn-lt"/>
              </a:rPr>
              <a:t>In past school years, secure testing on ChromeOS (Chromebook) was conducted using Cambium Assessment’s (CAI) </a:t>
            </a:r>
            <a:r>
              <a:rPr lang="en-US" sz="2400" err="1">
                <a:highlight>
                  <a:srgbClr val="FFFFFF"/>
                </a:highlight>
                <a:ea typeface="+mn-lt"/>
                <a:cs typeface="+mn-lt"/>
              </a:rPr>
              <a:t>SecureTestBrowser</a:t>
            </a:r>
            <a:r>
              <a:rPr lang="en-US" sz="2400">
                <a:highlight>
                  <a:srgbClr val="FFFFFF"/>
                </a:highlight>
                <a:ea typeface="+mn-lt"/>
                <a:cs typeface="+mn-lt"/>
              </a:rPr>
              <a:t> Chrome App running in Kiosk mode. However, Google has deprecated Chrome Apps. As a result, we have transitioned to the </a:t>
            </a:r>
            <a:r>
              <a:rPr lang="en-US" sz="2400" err="1">
                <a:highlight>
                  <a:srgbClr val="FFFFFF"/>
                </a:highlight>
                <a:ea typeface="+mn-lt"/>
                <a:cs typeface="+mn-lt"/>
              </a:rPr>
              <a:t>SecureTest</a:t>
            </a:r>
            <a:r>
              <a:rPr lang="en-US" sz="2400">
                <a:highlight>
                  <a:srgbClr val="FFFFFF"/>
                </a:highlight>
                <a:ea typeface="+mn-lt"/>
                <a:cs typeface="+mn-lt"/>
              </a:rPr>
              <a:t> Progressive Web App (</a:t>
            </a:r>
            <a:r>
              <a:rPr lang="en-US" sz="2400" err="1">
                <a:highlight>
                  <a:srgbClr val="FFFFFF"/>
                </a:highlight>
                <a:ea typeface="+mn-lt"/>
                <a:cs typeface="+mn-lt"/>
              </a:rPr>
              <a:t>PWA</a:t>
            </a:r>
            <a:r>
              <a:rPr lang="en-US" sz="2400">
                <a:highlight>
                  <a:srgbClr val="FFFFFF"/>
                </a:highlight>
                <a:ea typeface="+mn-lt"/>
                <a:cs typeface="+mn-lt"/>
              </a:rPr>
              <a:t>) secure browser.</a:t>
            </a:r>
            <a:endParaRPr lang="en-US" sz="2400">
              <a:ea typeface="+mn-lt"/>
              <a:cs typeface="+mn-lt"/>
            </a:endParaRPr>
          </a:p>
          <a:p>
            <a:endParaRPr lang="en-US" sz="2400"/>
          </a:p>
          <a:p>
            <a:r>
              <a:rPr lang="en-US" sz="2400">
                <a:highlight>
                  <a:srgbClr val="FFFFFF"/>
                </a:highlight>
                <a:ea typeface="+mn-lt"/>
                <a:cs typeface="+mn-lt"/>
              </a:rPr>
              <a:t>Setting up the </a:t>
            </a:r>
            <a:r>
              <a:rPr lang="en-US" sz="2400" err="1">
                <a:highlight>
                  <a:srgbClr val="FFFFFF"/>
                </a:highlight>
                <a:ea typeface="+mn-lt"/>
                <a:cs typeface="+mn-lt"/>
              </a:rPr>
              <a:t>SecureTest</a:t>
            </a:r>
            <a:r>
              <a:rPr lang="en-US" sz="2400">
                <a:highlight>
                  <a:srgbClr val="FFFFFF"/>
                </a:highlight>
                <a:ea typeface="+mn-lt"/>
                <a:cs typeface="+mn-lt"/>
              </a:rPr>
              <a:t> </a:t>
            </a:r>
            <a:r>
              <a:rPr lang="en-US" sz="2400" err="1">
                <a:highlight>
                  <a:srgbClr val="FFFFFF"/>
                </a:highlight>
                <a:ea typeface="+mn-lt"/>
                <a:cs typeface="+mn-lt"/>
              </a:rPr>
              <a:t>PWA</a:t>
            </a:r>
            <a:r>
              <a:rPr lang="en-US" sz="2400">
                <a:highlight>
                  <a:srgbClr val="FFFFFF"/>
                </a:highlight>
                <a:ea typeface="+mn-lt"/>
                <a:cs typeface="+mn-lt"/>
              </a:rPr>
              <a:t> browser requires multiple configuration steps to ensure that it is configured properly in the Google Admin Console (</a:t>
            </a:r>
            <a:r>
              <a:rPr lang="en-US" sz="2400" err="1">
                <a:highlight>
                  <a:srgbClr val="FFFFFF"/>
                </a:highlight>
                <a:ea typeface="+mn-lt"/>
                <a:cs typeface="+mn-lt"/>
              </a:rPr>
              <a:t>GAC</a:t>
            </a:r>
            <a:r>
              <a:rPr lang="en-US" sz="2400">
                <a:highlight>
                  <a:srgbClr val="FFFFFF"/>
                </a:highlight>
                <a:ea typeface="+mn-lt"/>
                <a:cs typeface="+mn-lt"/>
              </a:rPr>
              <a:t>). CAI has created a </a:t>
            </a:r>
            <a:r>
              <a:rPr lang="en-US" sz="2400" i="1" err="1">
                <a:highlight>
                  <a:srgbClr val="FFFFFF"/>
                </a:highlight>
                <a:ea typeface="+mn-lt"/>
                <a:cs typeface="+mn-lt"/>
              </a:rPr>
              <a:t>SecureTest</a:t>
            </a:r>
            <a:r>
              <a:rPr lang="en-US" sz="2400" i="1">
                <a:highlight>
                  <a:srgbClr val="FFFFFF"/>
                </a:highlight>
                <a:ea typeface="+mn-lt"/>
                <a:cs typeface="+mn-lt"/>
              </a:rPr>
              <a:t> </a:t>
            </a:r>
            <a:r>
              <a:rPr lang="en-US" sz="2400" i="1" err="1">
                <a:highlight>
                  <a:srgbClr val="FFFFFF"/>
                </a:highlight>
                <a:ea typeface="+mn-lt"/>
                <a:cs typeface="+mn-lt"/>
              </a:rPr>
              <a:t>PWA</a:t>
            </a:r>
            <a:r>
              <a:rPr lang="en-US" sz="2400" i="1">
                <a:highlight>
                  <a:srgbClr val="FFFFFF"/>
                </a:highlight>
                <a:ea typeface="+mn-lt"/>
                <a:cs typeface="+mn-lt"/>
              </a:rPr>
              <a:t> Browser Troubleshooting Guide</a:t>
            </a:r>
            <a:r>
              <a:rPr lang="en-US" sz="2400">
                <a:highlight>
                  <a:srgbClr val="FFFFFF"/>
                </a:highlight>
                <a:ea typeface="+mn-lt"/>
                <a:cs typeface="+mn-lt"/>
              </a:rPr>
              <a:t> that has been posted to the Portal. If you encounter any problems, please consult the guide or contact the Help Desk. </a:t>
            </a:r>
          </a:p>
        </p:txBody>
      </p:sp>
    </p:spTree>
    <p:extLst>
      <p:ext uri="{BB962C8B-B14F-4D97-AF65-F5344CB8AC3E}">
        <p14:creationId xmlns:p14="http://schemas.microsoft.com/office/powerpoint/2010/main" val="70727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ccessing Systems">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371600"/>
          </a:xfrm>
          <a:prstGeom prst="rect">
            <a:avLst/>
          </a:prstGeom>
        </p:spPr>
        <p:txBody>
          <a:bodyPr vert="horz" lIns="91440" tIns="45720" rIns="91440" bIns="45720" rtlCol="0" anchor="ctr">
            <a:normAutofit/>
          </a:bodyPr>
          <a:lstStyle/>
          <a:p>
            <a:r>
              <a:rPr lang="en-US" sz="3600" b="1" kern="1200">
                <a:solidFill>
                  <a:srgbClr val="FFFFFF"/>
                </a:solidFill>
                <a:ea typeface="+mj-ea"/>
                <a:cs typeface="Arial" panose="020B0604020202020204" pitchFamily="34" charset="0"/>
              </a:rPr>
              <a:t>Accessing Systems</a:t>
            </a:r>
          </a:p>
        </p:txBody>
      </p:sp>
      <p:sp>
        <p:nvSpPr>
          <p:cNvPr id="3" name="TextBox 2">
            <a:extLst>
              <a:ext uri="{FF2B5EF4-FFF2-40B4-BE49-F238E27FC236}">
                <a16:creationId xmlns:a16="http://schemas.microsoft.com/office/drawing/2014/main" id="{A8330FEC-0531-97F7-2747-A09C3905A8B3}"/>
              </a:ext>
            </a:extLst>
          </p:cNvPr>
          <p:cNvSpPr txBox="1"/>
          <p:nvPr/>
        </p:nvSpPr>
        <p:spPr>
          <a:xfrm>
            <a:off x="838200" y="1825624"/>
            <a:ext cx="5181600" cy="4876257"/>
          </a:xfrm>
          <a:prstGeom prst="rect">
            <a:avLst/>
          </a:prstGeom>
        </p:spPr>
        <p:txBody>
          <a:bodyPr vert="horz" wrap="square" lIns="91440" tIns="45720" rIns="91440" bIns="4572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indent="-228600" defTabSz="914400" fontAlgn="base">
              <a:lnSpc>
                <a:spcPct val="90000"/>
              </a:lnSpc>
              <a:spcBef>
                <a:spcPts val="1000"/>
              </a:spcBef>
              <a:spcAft>
                <a:spcPct val="0"/>
              </a:spcAft>
              <a:buFont typeface="Arial" panose="020B0604020202020204" pitchFamily="34" charset="0"/>
              <a:buChar char="•"/>
              <a:defRPr/>
            </a:pPr>
            <a:r>
              <a:rPr lang="en-US" sz="2400"/>
              <a:t>All user accounts were rolled over and passwords reset in September 2025.</a:t>
            </a:r>
          </a:p>
          <a:p>
            <a:pPr defTabSz="914400">
              <a:lnSpc>
                <a:spcPct val="90000"/>
              </a:lnSpc>
              <a:spcBef>
                <a:spcPts val="1000"/>
              </a:spcBef>
              <a:spcAft>
                <a:spcPct val="0"/>
              </a:spcAft>
              <a:defRPr/>
            </a:pPr>
            <a:endParaRPr lang="en-US" sz="2400"/>
          </a:p>
          <a:p>
            <a:pPr marL="228600" indent="-228600" defTabSz="914400" fontAlgn="base">
              <a:lnSpc>
                <a:spcPct val="90000"/>
              </a:lnSpc>
              <a:spcBef>
                <a:spcPts val="1000"/>
              </a:spcBef>
              <a:spcAft>
                <a:spcPct val="0"/>
              </a:spcAft>
              <a:buFont typeface="Arial" panose="020B0604020202020204" pitchFamily="34" charset="0"/>
              <a:buChar char="•"/>
              <a:defRPr/>
            </a:pPr>
            <a:r>
              <a:rPr lang="en-US" sz="2400"/>
              <a:t>If you log in on a new device or browser (or clear the cache) you must enter an emailed code after passing the login screen. This step does not occur when you activate your account.</a:t>
            </a:r>
          </a:p>
          <a:p>
            <a:pPr marL="228600" indent="-228600" defTabSz="914400" fontAlgn="base">
              <a:lnSpc>
                <a:spcPct val="90000"/>
              </a:lnSpc>
              <a:spcBef>
                <a:spcPts val="1000"/>
              </a:spcBef>
              <a:spcAft>
                <a:spcPct val="0"/>
              </a:spcAft>
              <a:buFont typeface="Arial" panose="020B0604020202020204" pitchFamily="34" charset="0"/>
              <a:buChar char="•"/>
              <a:defRPr/>
            </a:pPr>
            <a:endParaRPr lang="en-US" sz="2400">
              <a:latin typeface="Aptos" panose="020B0004020202020204" pitchFamily="34" charset="0"/>
            </a:endParaRPr>
          </a:p>
        </p:txBody>
      </p:sp>
      <p:pic>
        <p:nvPicPr>
          <p:cNvPr id="5" name="Picture 4" descr="This is an image of the system switcher. ">
            <a:extLst>
              <a:ext uri="{FF2B5EF4-FFF2-40B4-BE49-F238E27FC236}">
                <a16:creationId xmlns:a16="http://schemas.microsoft.com/office/drawing/2014/main" id="{84D3B655-1F8C-DDE4-F85B-A5C0F5ECD93A}"/>
              </a:ext>
            </a:extLst>
          </p:cNvPr>
          <p:cNvPicPr>
            <a:picLocks noChangeAspect="1"/>
          </p:cNvPicPr>
          <p:nvPr/>
        </p:nvPicPr>
        <p:blipFill>
          <a:blip r:embed="rId3"/>
          <a:stretch>
            <a:fillRect/>
          </a:stretch>
        </p:blipFill>
        <p:spPr>
          <a:xfrm>
            <a:off x="6632910" y="2087479"/>
            <a:ext cx="4230102" cy="3364831"/>
          </a:xfrm>
          <a:prstGeom prst="rect">
            <a:avLst/>
          </a:prstGeom>
          <a:ln w="12700">
            <a:solidFill>
              <a:schemeClr val="tx1"/>
            </a:solidFill>
          </a:ln>
        </p:spPr>
      </p:pic>
    </p:spTree>
    <p:extLst>
      <p:ext uri="{BB962C8B-B14F-4D97-AF65-F5344CB8AC3E}">
        <p14:creationId xmlns:p14="http://schemas.microsoft.com/office/powerpoint/2010/main" val="2199366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ingle Sign-On Password Policy">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63535"/>
          </a:xfrm>
          <a:prstGeom prst="rect">
            <a:avLst/>
          </a:prstGeom>
        </p:spPr>
        <p:txBody>
          <a:bodyPr vert="horz" lIns="91440" tIns="45720" rIns="91440" bIns="45720" rtlCol="0" anchor="ctr">
            <a:normAutofit/>
          </a:bodyPr>
          <a:lstStyle/>
          <a:p>
            <a:r>
              <a:rPr lang="en-US" sz="3600">
                <a:solidFill>
                  <a:srgbClr val="FFFFFF"/>
                </a:solidFill>
                <a:cs typeface="Arial"/>
              </a:rPr>
              <a:t>Single Sign-On Password Policy</a:t>
            </a:r>
            <a:endParaRPr lang="en-US" sz="3600" b="1" kern="1200">
              <a:solidFill>
                <a:srgbClr val="FFFFFF"/>
              </a:solidFill>
              <a:ea typeface="+mj-ea"/>
              <a:cs typeface="Arial" panose="020B0604020202020204" pitchFamily="34" charset="0"/>
            </a:endParaRPr>
          </a:p>
        </p:txBody>
      </p:sp>
      <p:sp>
        <p:nvSpPr>
          <p:cNvPr id="6" name="TextBox 5">
            <a:extLst>
              <a:ext uri="{FF2B5EF4-FFF2-40B4-BE49-F238E27FC236}">
                <a16:creationId xmlns:a16="http://schemas.microsoft.com/office/drawing/2014/main" id="{99A7AD75-14F6-B357-6E5E-6B5C5F3B7103}"/>
              </a:ext>
            </a:extLst>
          </p:cNvPr>
          <p:cNvSpPr txBox="1"/>
          <p:nvPr/>
        </p:nvSpPr>
        <p:spPr>
          <a:xfrm>
            <a:off x="838200" y="1835549"/>
            <a:ext cx="10515600" cy="40164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20040"/>
            <a:r>
              <a:rPr lang="en-US" sz="3200" b="1">
                <a:ea typeface="Calibri"/>
                <a:cs typeface="Calibri"/>
              </a:rPr>
              <a:t>Password policy</a:t>
            </a:r>
          </a:p>
          <a:p>
            <a:pPr marL="320040"/>
            <a:endParaRPr lang="en-US" sz="2700">
              <a:ea typeface="Calibri"/>
              <a:cs typeface="Calibri"/>
            </a:endParaRPr>
          </a:p>
          <a:p>
            <a:pPr marL="1463040" indent="-457200">
              <a:buFont typeface="Arial" panose="020B0604020202020204" pitchFamily="34" charset="0"/>
              <a:buChar char="•"/>
            </a:pPr>
            <a:r>
              <a:rPr lang="en-US" sz="2800">
                <a:ea typeface="Calibri"/>
                <a:cs typeface="Calibri"/>
              </a:rPr>
              <a:t>One (1) uppercase letter</a:t>
            </a:r>
          </a:p>
          <a:p>
            <a:pPr marL="1463040" indent="-457200">
              <a:buFont typeface="Arial" panose="020B0604020202020204" pitchFamily="34" charset="0"/>
              <a:buChar char="•"/>
            </a:pPr>
            <a:r>
              <a:rPr lang="en-US" sz="2800">
                <a:ea typeface="Calibri"/>
                <a:cs typeface="Calibri"/>
              </a:rPr>
              <a:t>One (1) lowercase letter</a:t>
            </a:r>
          </a:p>
          <a:p>
            <a:pPr marL="1463040" indent="-457200">
              <a:buFont typeface="Arial" panose="020B0604020202020204" pitchFamily="34" charset="0"/>
              <a:buChar char="•"/>
            </a:pPr>
            <a:r>
              <a:rPr lang="en-US" sz="2800">
                <a:ea typeface="Calibri"/>
                <a:cs typeface="Calibri"/>
              </a:rPr>
              <a:t>One (1) number</a:t>
            </a:r>
          </a:p>
          <a:p>
            <a:pPr marL="1463040" indent="-457200">
              <a:buFont typeface="Arial" panose="020B0604020202020204" pitchFamily="34" charset="0"/>
              <a:buChar char="•"/>
            </a:pPr>
            <a:r>
              <a:rPr lang="en-US" sz="2800">
                <a:ea typeface="Calibri"/>
                <a:cs typeface="Calibri"/>
              </a:rPr>
              <a:t>One (1) special character</a:t>
            </a:r>
          </a:p>
          <a:p>
            <a:pPr marL="1463040" indent="-457200">
              <a:buFont typeface="Arial" panose="020B0604020202020204" pitchFamily="34" charset="0"/>
              <a:buChar char="•"/>
            </a:pPr>
            <a:r>
              <a:rPr lang="en-US" sz="2800">
                <a:ea typeface="Calibri"/>
                <a:cs typeface="Calibri"/>
              </a:rPr>
              <a:t>Min 12 characters (increase from min 8 characters)</a:t>
            </a:r>
          </a:p>
          <a:p>
            <a:pPr marL="1463040" indent="-457200">
              <a:buFont typeface="Arial" panose="020B0604020202020204" pitchFamily="34" charset="0"/>
              <a:buChar char="•"/>
            </a:pPr>
            <a:r>
              <a:rPr lang="en-US" sz="2800">
                <a:ea typeface="Calibri"/>
                <a:cs typeface="Calibri"/>
              </a:rPr>
              <a:t>Different from last 24 passwords (increase from last 2 passwords)</a:t>
            </a:r>
          </a:p>
        </p:txBody>
      </p:sp>
    </p:spTree>
    <p:extLst>
      <p:ext uri="{BB962C8B-B14F-4D97-AF65-F5344CB8AC3E}">
        <p14:creationId xmlns:p14="http://schemas.microsoft.com/office/powerpoint/2010/main" val="2864857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st Information Distribution Engine (TIDE) ">
            <a:extLst>
              <a:ext uri="{FF2B5EF4-FFF2-40B4-BE49-F238E27FC236}">
                <a16:creationId xmlns:a16="http://schemas.microsoft.com/office/drawing/2014/main" id="{349DF33D-DD9A-E92A-F919-A6AD4628DDF9}"/>
              </a:ext>
            </a:extLst>
          </p:cNvPr>
          <p:cNvSpPr>
            <a:spLocks noGrp="1"/>
          </p:cNvSpPr>
          <p:nvPr>
            <p:ph type="title" idx="4294967295"/>
          </p:nvPr>
        </p:nvSpPr>
        <p:spPr>
          <a:xfrm>
            <a:off x="1584290" y="0"/>
            <a:ext cx="9023420" cy="1205345"/>
          </a:xfrm>
          <a:prstGeom prst="rect">
            <a:avLst/>
          </a:prstGeom>
        </p:spPr>
        <p:txBody>
          <a:bodyPr vert="horz" lIns="91440" tIns="45720" rIns="91440" bIns="45720" rtlCol="0" anchor="ctr">
            <a:noAutofit/>
          </a:bodyPr>
          <a:lstStyle/>
          <a:p>
            <a:r>
              <a:rPr lang="en-US" sz="3600" b="1" kern="1200">
                <a:solidFill>
                  <a:srgbClr val="FFFFFF"/>
                </a:solidFill>
                <a:cs typeface="Arial"/>
              </a:rPr>
              <a:t>Test Information Distribution Engine (TIDE) </a:t>
            </a:r>
          </a:p>
        </p:txBody>
      </p:sp>
      <p:sp>
        <p:nvSpPr>
          <p:cNvPr id="5" name="TextBox 4">
            <a:extLst>
              <a:ext uri="{FF2B5EF4-FFF2-40B4-BE49-F238E27FC236}">
                <a16:creationId xmlns:a16="http://schemas.microsoft.com/office/drawing/2014/main" id="{3670B3D1-8CF7-63BC-6C6F-D6D0681C6297}"/>
              </a:ext>
            </a:extLst>
          </p:cNvPr>
          <p:cNvSpPr txBox="1"/>
          <p:nvPr/>
        </p:nvSpPr>
        <p:spPr>
          <a:xfrm>
            <a:off x="1341120" y="1582808"/>
            <a:ext cx="9509760" cy="523220"/>
          </a:xfrm>
          <a:prstGeom prst="rect">
            <a:avLst/>
          </a:prstGeom>
          <a:noFill/>
        </p:spPr>
        <p:txBody>
          <a:bodyPr wrap="square" lIns="91440" tIns="45720" rIns="91440" bIns="45720" anchor="t">
            <a:spAutoFit/>
          </a:bodyPr>
          <a:lstStyle/>
          <a:p>
            <a:pPr algn="ctr" fontAlgn="base">
              <a:spcBef>
                <a:spcPct val="0"/>
              </a:spcBef>
              <a:spcAft>
                <a:spcPct val="0"/>
              </a:spcAft>
              <a:defRPr/>
            </a:pPr>
            <a:r>
              <a:rPr lang="en-US" sz="2800">
                <a:solidFill>
                  <a:prstClr val="black"/>
                </a:solidFill>
                <a:cs typeface="Arial"/>
              </a:rPr>
              <a:t>Refer to the </a:t>
            </a:r>
            <a:r>
              <a:rPr lang="en-US" sz="2800">
                <a:solidFill>
                  <a:srgbClr val="1E72C7"/>
                </a:solidFill>
                <a:cs typeface="Arial"/>
                <a:hlinkClick r:id="rId3">
                  <a:extLst>
                    <a:ext uri="{A12FA001-AC4F-418D-AE19-62706E023703}">
                      <ahyp:hlinkClr xmlns:ahyp="http://schemas.microsoft.com/office/drawing/2018/hyperlinkcolor" val="tx"/>
                    </a:ext>
                  </a:extLst>
                </a:hlinkClick>
              </a:rPr>
              <a:t>TIDE User Guide</a:t>
            </a:r>
            <a:r>
              <a:rPr lang="en-US" sz="2800">
                <a:solidFill>
                  <a:srgbClr val="1E72C7"/>
                </a:solidFill>
                <a:cs typeface="Arial"/>
              </a:rPr>
              <a:t> </a:t>
            </a:r>
            <a:r>
              <a:rPr lang="en-US" sz="2800">
                <a:solidFill>
                  <a:prstClr val="black"/>
                </a:solidFill>
                <a:cs typeface="Arial"/>
              </a:rPr>
              <a:t>for details.</a:t>
            </a:r>
          </a:p>
        </p:txBody>
      </p:sp>
      <p:sp>
        <p:nvSpPr>
          <p:cNvPr id="6" name="TextBox 5" descr="This text box identifies the different functionalities of the TIDE System, ranging from adding/managing user accounts to creating student rosters and ordering paper materials for students that need large print or braille test materials.">
            <a:extLst>
              <a:ext uri="{FF2B5EF4-FFF2-40B4-BE49-F238E27FC236}">
                <a16:creationId xmlns:a16="http://schemas.microsoft.com/office/drawing/2014/main" id="{7F42327C-5EF1-2EF3-DAB5-E5C24EAE331D}"/>
              </a:ext>
            </a:extLst>
          </p:cNvPr>
          <p:cNvSpPr txBox="1"/>
          <p:nvPr/>
        </p:nvSpPr>
        <p:spPr>
          <a:xfrm>
            <a:off x="838200" y="2085570"/>
            <a:ext cx="10515600" cy="4222433"/>
          </a:xfrm>
          <a:prstGeom prst="roundRect">
            <a:avLst/>
          </a:prstGeom>
          <a:solidFill>
            <a:schemeClr val="lt1"/>
          </a:solidFill>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fontAlgn="base">
              <a:spcBef>
                <a:spcPct val="0"/>
              </a:spcBef>
              <a:spcAft>
                <a:spcPct val="0"/>
              </a:spcAft>
              <a:defRPr/>
            </a:pPr>
            <a:r>
              <a:rPr lang="en-US" sz="2200">
                <a:solidFill>
                  <a:prstClr val="black"/>
                </a:solidFill>
                <a:cs typeface="Arial"/>
              </a:rPr>
              <a:t>Features include the following:  </a:t>
            </a:r>
            <a:endParaRPr lang="en-US" sz="2200">
              <a:solidFill>
                <a:prstClr val="black"/>
              </a:solidFill>
              <a:ea typeface="Calibri"/>
              <a:cs typeface="Arial" panose="020B0604020202020204" pitchFamily="34" charset="0"/>
            </a:endParaRPr>
          </a:p>
          <a:p>
            <a:pPr marL="800100" lvl="1" indent="-342900" fontAlgn="base">
              <a:spcBef>
                <a:spcPct val="0"/>
              </a:spcBef>
              <a:spcAft>
                <a:spcPct val="0"/>
              </a:spcAft>
              <a:buFont typeface="Courier New" panose="02070309020205020404" pitchFamily="49" charset="0"/>
              <a:buChar char="o"/>
              <a:defRPr/>
            </a:pPr>
            <a:r>
              <a:rPr lang="en-US" sz="2200">
                <a:solidFill>
                  <a:prstClr val="black"/>
                </a:solidFill>
                <a:cs typeface="Arial"/>
              </a:rPr>
              <a:t>Add/Manage User Accounts</a:t>
            </a:r>
            <a:endParaRPr lang="en-US" sz="2200">
              <a:solidFill>
                <a:prstClr val="black"/>
              </a:solidFill>
              <a:ea typeface="Calibri"/>
              <a:cs typeface="Arial"/>
            </a:endParaRPr>
          </a:p>
          <a:p>
            <a:pPr marL="800100" lvl="1" indent="-342900" fontAlgn="base">
              <a:spcBef>
                <a:spcPct val="0"/>
              </a:spcBef>
              <a:spcAft>
                <a:spcPct val="0"/>
              </a:spcAft>
              <a:buFont typeface="Courier New" panose="02070309020205020404" pitchFamily="49" charset="0"/>
              <a:buChar char="o"/>
              <a:defRPr/>
            </a:pPr>
            <a:r>
              <a:rPr lang="en-US" sz="2200">
                <a:solidFill>
                  <a:prstClr val="black"/>
                </a:solidFill>
                <a:cs typeface="Arial"/>
              </a:rPr>
              <a:t>Review Student Demographic Information</a:t>
            </a:r>
            <a:endParaRPr lang="en-US" sz="2200">
              <a:solidFill>
                <a:prstClr val="black"/>
              </a:solidFill>
              <a:ea typeface="Calibri"/>
              <a:cs typeface="Arial"/>
            </a:endParaRPr>
          </a:p>
          <a:p>
            <a:pPr marL="800100" lvl="1" indent="-342900" fontAlgn="base">
              <a:spcBef>
                <a:spcPct val="0"/>
              </a:spcBef>
              <a:spcAft>
                <a:spcPct val="0"/>
              </a:spcAft>
              <a:buFont typeface="Courier New" panose="02070309020205020404" pitchFamily="49" charset="0"/>
              <a:buChar char="o"/>
              <a:defRPr/>
            </a:pPr>
            <a:r>
              <a:rPr lang="en-US" sz="2200">
                <a:solidFill>
                  <a:prstClr val="black"/>
                </a:solidFill>
                <a:cs typeface="Arial"/>
              </a:rPr>
              <a:t>Review/Edit Student Settings and Tools (Note: Accommodations should not be changed directly in TIDE. All accommodations are imported from CT-SEDS.)</a:t>
            </a:r>
            <a:endParaRPr lang="en-US" sz="2200">
              <a:solidFill>
                <a:prstClr val="black"/>
              </a:solidFill>
              <a:ea typeface="Calibri"/>
              <a:cs typeface="Arial" panose="020B0604020202020204" pitchFamily="34" charset="0"/>
            </a:endParaRPr>
          </a:p>
          <a:p>
            <a:pPr marL="800100" lvl="1" indent="-342900" fontAlgn="base">
              <a:spcBef>
                <a:spcPct val="0"/>
              </a:spcBef>
              <a:spcAft>
                <a:spcPct val="0"/>
              </a:spcAft>
              <a:buFont typeface="Courier New" panose="02070309020205020404" pitchFamily="49" charset="0"/>
              <a:buChar char="o"/>
              <a:defRPr/>
            </a:pPr>
            <a:r>
              <a:rPr lang="en-US" sz="2200">
                <a:solidFill>
                  <a:prstClr val="black"/>
                </a:solidFill>
                <a:cs typeface="Arial"/>
              </a:rPr>
              <a:t>Create/Submit Appeals </a:t>
            </a:r>
            <a:endParaRPr lang="en-US" sz="2200">
              <a:solidFill>
                <a:prstClr val="black"/>
              </a:solidFill>
              <a:ea typeface="Calibri"/>
              <a:cs typeface="Arial" panose="020B0604020202020204" pitchFamily="34" charset="0"/>
            </a:endParaRPr>
          </a:p>
          <a:p>
            <a:pPr marL="800100" lvl="1" indent="-342900">
              <a:spcBef>
                <a:spcPct val="0"/>
              </a:spcBef>
              <a:spcAft>
                <a:spcPct val="0"/>
              </a:spcAft>
              <a:buFont typeface="Courier New" panose="02070309020205020404" pitchFamily="49" charset="0"/>
              <a:buChar char="o"/>
              <a:defRPr/>
            </a:pPr>
            <a:r>
              <a:rPr lang="en-US" sz="2200">
                <a:solidFill>
                  <a:prstClr val="black"/>
                </a:solidFill>
                <a:ea typeface="Calibri"/>
                <a:cs typeface="Arial"/>
              </a:rPr>
              <a:t>Create and Submit TIDE forms </a:t>
            </a:r>
          </a:p>
          <a:p>
            <a:pPr marL="800100" lvl="1" indent="-342900" fontAlgn="base">
              <a:spcBef>
                <a:spcPct val="0"/>
              </a:spcBef>
              <a:spcAft>
                <a:spcPct val="0"/>
              </a:spcAft>
              <a:buFont typeface="Courier New" panose="02070309020205020404" pitchFamily="49" charset="0"/>
              <a:buChar char="o"/>
              <a:defRPr/>
            </a:pPr>
            <a:r>
              <a:rPr lang="en-US" sz="2200">
                <a:solidFill>
                  <a:prstClr val="black"/>
                </a:solidFill>
                <a:cs typeface="Arial"/>
              </a:rPr>
              <a:t>Create Rosters (</a:t>
            </a:r>
            <a:r>
              <a:rPr lang="en-US" sz="2200">
                <a:hlinkClick r:id="rId4"/>
              </a:rPr>
              <a:t>Understanding and Creating Rosters</a:t>
            </a:r>
            <a:r>
              <a:rPr lang="en-US" sz="2200"/>
              <a:t>)</a:t>
            </a:r>
            <a:endParaRPr lang="en-US" sz="2200">
              <a:solidFill>
                <a:prstClr val="black"/>
              </a:solidFill>
              <a:ea typeface="Calibri"/>
              <a:cs typeface="Arial"/>
            </a:endParaRPr>
          </a:p>
          <a:p>
            <a:pPr marL="800100" lvl="1" indent="-342900" fontAlgn="base">
              <a:spcBef>
                <a:spcPct val="0"/>
              </a:spcBef>
              <a:spcAft>
                <a:spcPct val="0"/>
              </a:spcAft>
              <a:buFont typeface="Courier New" panose="02070309020205020404" pitchFamily="49" charset="0"/>
              <a:buChar char="o"/>
              <a:defRPr/>
            </a:pPr>
            <a:r>
              <a:rPr lang="en-US" sz="2200">
                <a:solidFill>
                  <a:prstClr val="black"/>
                </a:solidFill>
                <a:cs typeface="Arial"/>
              </a:rPr>
              <a:t>Order Paper Materials (i.e., large print and braille test booklets)</a:t>
            </a:r>
            <a:endParaRPr lang="en-US" sz="2200">
              <a:solidFill>
                <a:prstClr val="black"/>
              </a:solidFill>
              <a:ea typeface="Calibri"/>
              <a:cs typeface="Arial" panose="020B0604020202020204" pitchFamily="34" charset="0"/>
            </a:endParaRPr>
          </a:p>
          <a:p>
            <a:pPr marL="800100" lvl="1" indent="-342900" fontAlgn="base">
              <a:spcBef>
                <a:spcPct val="0"/>
              </a:spcBef>
              <a:spcAft>
                <a:spcPct val="0"/>
              </a:spcAft>
              <a:buFont typeface="Courier New" panose="02070309020205020404" pitchFamily="49" charset="0"/>
              <a:buChar char="o"/>
              <a:defRPr/>
            </a:pPr>
            <a:r>
              <a:rPr lang="en-US" sz="2200">
                <a:solidFill>
                  <a:prstClr val="black"/>
                </a:solidFill>
                <a:cs typeface="Arial"/>
              </a:rPr>
              <a:t>Run Participation Reports (</a:t>
            </a:r>
            <a:r>
              <a:rPr lang="en-US" sz="2200">
                <a:hlinkClick r:id="rId5"/>
              </a:rPr>
              <a:t>Accessing Participation Reports</a:t>
            </a:r>
            <a:r>
              <a:rPr lang="en-US" sz="2200"/>
              <a:t>)</a:t>
            </a:r>
            <a:endParaRPr lang="en-US" sz="2200">
              <a:solidFill>
                <a:prstClr val="black"/>
              </a:solidFill>
              <a:ea typeface="Calibri"/>
              <a:cs typeface="Arial"/>
            </a:endParaRPr>
          </a:p>
        </p:txBody>
      </p:sp>
    </p:spTree>
    <p:extLst>
      <p:ext uri="{BB962C8B-B14F-4D97-AF65-F5344CB8AC3E}">
        <p14:creationId xmlns:p14="http://schemas.microsoft.com/office/powerpoint/2010/main" val="2099088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DE Reminders">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46909"/>
          </a:xfrm>
          <a:prstGeom prst="rect">
            <a:avLst/>
          </a:prstGeom>
        </p:spPr>
        <p:txBody>
          <a:bodyPr vert="horz" lIns="91440" tIns="45720" rIns="91440" bIns="45720" rtlCol="0" anchor="ctr">
            <a:normAutofit/>
          </a:bodyPr>
          <a:lstStyle/>
          <a:p>
            <a:r>
              <a:rPr lang="en-US" sz="3600" b="1" kern="1200">
                <a:solidFill>
                  <a:srgbClr val="FFFFFF"/>
                </a:solidFill>
                <a:cs typeface="Arial" panose="020B0604020202020204" pitchFamily="34" charset="0"/>
              </a:rPr>
              <a:t>TIDE</a:t>
            </a:r>
            <a:r>
              <a:rPr lang="en-US" sz="3600">
                <a:solidFill>
                  <a:srgbClr val="FFFFFF"/>
                </a:solidFill>
              </a:rPr>
              <a:t> Reminders</a:t>
            </a:r>
            <a:endParaRPr lang="en-US" sz="3600" b="1" kern="1200">
              <a:solidFill>
                <a:srgbClr val="FFFFFF"/>
              </a:solidFill>
              <a:cs typeface="Arial" panose="020B0604020202020204" pitchFamily="34" charset="0"/>
            </a:endParaRPr>
          </a:p>
        </p:txBody>
      </p:sp>
      <p:sp>
        <p:nvSpPr>
          <p:cNvPr id="3" name="TextBox 2">
            <a:extLst>
              <a:ext uri="{FF2B5EF4-FFF2-40B4-BE49-F238E27FC236}">
                <a16:creationId xmlns:a16="http://schemas.microsoft.com/office/drawing/2014/main" id="{D9D0F1F7-1359-D88E-19C7-0C4A98BD526D}"/>
              </a:ext>
            </a:extLst>
          </p:cNvPr>
          <p:cNvSpPr txBox="1"/>
          <p:nvPr/>
        </p:nvSpPr>
        <p:spPr>
          <a:xfrm>
            <a:off x="670560" y="1816091"/>
            <a:ext cx="7877238" cy="411080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defTabSz="914400" fontAlgn="base">
              <a:spcBef>
                <a:spcPts val="600"/>
              </a:spcBef>
              <a:spcAft>
                <a:spcPts val="600"/>
              </a:spcAft>
              <a:buFont typeface="Arial" panose="020B0604020202020204" pitchFamily="34" charset="0"/>
              <a:buChar char="•"/>
              <a:defRPr/>
            </a:pPr>
            <a:r>
              <a:rPr lang="en-US" sz="2800">
                <a:solidFill>
                  <a:prstClr val="black"/>
                </a:solidFill>
                <a:cs typeface="Arial" panose="020B0604020202020204" pitchFamily="34" charset="0"/>
              </a:rPr>
              <a:t>All students taking a summative assessment need to be in TIDE. Work with your PSIS Coordinator if there are concerns about missing students or incorrect student demographics.</a:t>
            </a:r>
          </a:p>
          <a:p>
            <a:pPr defTabSz="914400">
              <a:spcBef>
                <a:spcPts val="600"/>
              </a:spcBef>
              <a:spcAft>
                <a:spcPts val="600"/>
              </a:spcAft>
              <a:defRPr/>
            </a:pPr>
            <a:endParaRPr lang="en-US" sz="2800">
              <a:solidFill>
                <a:prstClr val="black"/>
              </a:solidFill>
              <a:cs typeface="Arial"/>
            </a:endParaRPr>
          </a:p>
          <a:p>
            <a:pPr marL="285750" indent="-285750" defTabSz="914400" fontAlgn="base">
              <a:spcBef>
                <a:spcPts val="600"/>
              </a:spcBef>
              <a:spcAft>
                <a:spcPct val="0"/>
              </a:spcAft>
              <a:buFont typeface="Arial" panose="020B0604020202020204" pitchFamily="34" charset="0"/>
              <a:buChar char="•"/>
              <a:defRPr/>
            </a:pPr>
            <a:r>
              <a:rPr lang="en-US" sz="2800">
                <a:solidFill>
                  <a:prstClr val="black"/>
                </a:solidFill>
                <a:cs typeface="Arial" panose="020B0604020202020204" pitchFamily="34" charset="0"/>
              </a:rPr>
              <a:t>All users who are proctoring a summative assessment or need access to the Data Entry Interface (DEI) need to have an account in TIDE. </a:t>
            </a:r>
          </a:p>
          <a:p>
            <a:pPr defTabSz="914400" fontAlgn="base">
              <a:lnSpc>
                <a:spcPct val="110000"/>
              </a:lnSpc>
              <a:spcBef>
                <a:spcPts val="300"/>
              </a:spcBef>
              <a:spcAft>
                <a:spcPct val="0"/>
              </a:spcAft>
              <a:defRPr/>
            </a:pPr>
            <a:endParaRPr lang="en-US" sz="1400">
              <a:cs typeface="Arial"/>
            </a:endParaRPr>
          </a:p>
        </p:txBody>
      </p:sp>
      <p:pic>
        <p:nvPicPr>
          <p:cNvPr id="6" name="Picture 5" descr="Image of the Test Administration and Data Entry Interface cards.">
            <a:extLst>
              <a:ext uri="{FF2B5EF4-FFF2-40B4-BE49-F238E27FC236}">
                <a16:creationId xmlns:a16="http://schemas.microsoft.com/office/drawing/2014/main" id="{3499F1EF-A296-8DB2-02F2-36693BD0518B}"/>
              </a:ext>
            </a:extLst>
          </p:cNvPr>
          <p:cNvPicPr>
            <a:picLocks noChangeAspect="1"/>
          </p:cNvPicPr>
          <p:nvPr/>
        </p:nvPicPr>
        <p:blipFill>
          <a:blip r:embed="rId3"/>
          <a:stretch>
            <a:fillRect/>
          </a:stretch>
        </p:blipFill>
        <p:spPr>
          <a:xfrm>
            <a:off x="8566007" y="1372639"/>
            <a:ext cx="2787793" cy="4997707"/>
          </a:xfrm>
          <a:prstGeom prst="rect">
            <a:avLst/>
          </a:prstGeom>
        </p:spPr>
      </p:pic>
    </p:spTree>
    <p:extLst>
      <p:ext uri="{BB962C8B-B14F-4D97-AF65-F5344CB8AC3E}">
        <p14:creationId xmlns:p14="http://schemas.microsoft.com/office/powerpoint/2010/main" val="1056120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DE’s New Look">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46909"/>
          </a:xfrm>
          <a:prstGeom prst="rect">
            <a:avLst/>
          </a:prstGeom>
        </p:spPr>
        <p:txBody>
          <a:bodyPr vert="horz" lIns="91440" tIns="45720" rIns="91440" bIns="45720" rtlCol="0" anchor="ctr">
            <a:normAutofit/>
          </a:bodyPr>
          <a:lstStyle/>
          <a:p>
            <a:r>
              <a:rPr lang="en-US" sz="3600">
                <a:solidFill>
                  <a:srgbClr val="FFFFFF"/>
                </a:solidFill>
                <a:cs typeface="Arial"/>
              </a:rPr>
              <a:t>TIDE’s New Look</a:t>
            </a:r>
            <a:endParaRPr lang="en-US" sz="3600" b="1" kern="1200">
              <a:solidFill>
                <a:srgbClr val="FFFFFF"/>
              </a:solidFill>
              <a:cs typeface="Arial"/>
            </a:endParaRPr>
          </a:p>
        </p:txBody>
      </p:sp>
      <p:sp>
        <p:nvSpPr>
          <p:cNvPr id="6" name="TextBox 5">
            <a:extLst>
              <a:ext uri="{FF2B5EF4-FFF2-40B4-BE49-F238E27FC236}">
                <a16:creationId xmlns:a16="http://schemas.microsoft.com/office/drawing/2014/main" id="{4CB313BA-E88F-8E77-21C4-1F9D4626E2ED}"/>
              </a:ext>
            </a:extLst>
          </p:cNvPr>
          <p:cNvSpPr txBox="1"/>
          <p:nvPr/>
        </p:nvSpPr>
        <p:spPr>
          <a:xfrm>
            <a:off x="4595863" y="1304213"/>
            <a:ext cx="3000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libri"/>
                <a:cs typeface="Calibri"/>
              </a:rPr>
              <a:t>"Card-based" Layout</a:t>
            </a:r>
          </a:p>
        </p:txBody>
      </p:sp>
      <p:pic>
        <p:nvPicPr>
          <p:cNvPr id="4" name="Picture 3" descr="This is an image of TIDE's new card-based layout.">
            <a:extLst>
              <a:ext uri="{FF2B5EF4-FFF2-40B4-BE49-F238E27FC236}">
                <a16:creationId xmlns:a16="http://schemas.microsoft.com/office/drawing/2014/main" id="{F6448FA0-3138-20D7-71F5-572C948EC3E8}"/>
              </a:ext>
            </a:extLst>
          </p:cNvPr>
          <p:cNvPicPr>
            <a:picLocks noChangeAspect="1"/>
          </p:cNvPicPr>
          <p:nvPr/>
        </p:nvPicPr>
        <p:blipFill>
          <a:blip r:embed="rId3"/>
          <a:stretch>
            <a:fillRect/>
          </a:stretch>
        </p:blipFill>
        <p:spPr>
          <a:xfrm>
            <a:off x="2575560" y="1765878"/>
            <a:ext cx="7040880" cy="4964378"/>
          </a:xfrm>
          <a:prstGeom prst="rect">
            <a:avLst/>
          </a:prstGeom>
          <a:ln w="12700">
            <a:solidFill>
              <a:schemeClr val="tx1"/>
            </a:solidFill>
          </a:ln>
        </p:spPr>
      </p:pic>
    </p:spTree>
    <p:extLst>
      <p:ext uri="{BB962C8B-B14F-4D97-AF65-F5344CB8AC3E}">
        <p14:creationId xmlns:p14="http://schemas.microsoft.com/office/powerpoint/2010/main" val="1511438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CC435-A6EF-0160-CF9B-CA890D221C81}"/>
            </a:ext>
          </a:extLst>
        </p:cNvPr>
        <p:cNvGrpSpPr/>
        <p:nvPr/>
      </p:nvGrpSpPr>
      <p:grpSpPr>
        <a:xfrm>
          <a:off x="0" y="0"/>
          <a:ext cx="0" cy="0"/>
          <a:chOff x="0" y="0"/>
          <a:chExt cx="0" cy="0"/>
        </a:xfrm>
      </p:grpSpPr>
      <p:sp>
        <p:nvSpPr>
          <p:cNvPr id="2" name="Title 1" descr="TIDE’s List-Based Layout">
            <a:extLst>
              <a:ext uri="{FF2B5EF4-FFF2-40B4-BE49-F238E27FC236}">
                <a16:creationId xmlns:a16="http://schemas.microsoft.com/office/drawing/2014/main" id="{BD4E932F-C1EB-A488-4452-CA65A8995ADC}"/>
              </a:ext>
            </a:extLst>
          </p:cNvPr>
          <p:cNvSpPr>
            <a:spLocks noGrp="1"/>
          </p:cNvSpPr>
          <p:nvPr>
            <p:ph type="title" idx="4294967295"/>
          </p:nvPr>
        </p:nvSpPr>
        <p:spPr>
          <a:xfrm>
            <a:off x="838200" y="0"/>
            <a:ext cx="10515600" cy="1246909"/>
          </a:xfrm>
          <a:prstGeom prst="rect">
            <a:avLst/>
          </a:prstGeom>
        </p:spPr>
        <p:txBody>
          <a:bodyPr vert="horz" lIns="91440" tIns="45720" rIns="91440" bIns="45720" rtlCol="0" anchor="ctr">
            <a:normAutofit/>
          </a:bodyPr>
          <a:lstStyle/>
          <a:p>
            <a:r>
              <a:rPr lang="en-US" sz="3600">
                <a:solidFill>
                  <a:srgbClr val="FFFFFF"/>
                </a:solidFill>
                <a:cs typeface="Arial"/>
              </a:rPr>
              <a:t>TIDE’s List-Based Layout</a:t>
            </a:r>
            <a:endParaRPr lang="en-US" sz="3600" b="1" kern="1200">
              <a:solidFill>
                <a:srgbClr val="FFFFFF"/>
              </a:solidFill>
              <a:cs typeface="Arial"/>
            </a:endParaRPr>
          </a:p>
        </p:txBody>
      </p:sp>
      <p:sp>
        <p:nvSpPr>
          <p:cNvPr id="6" name="TextBox 5">
            <a:extLst>
              <a:ext uri="{FF2B5EF4-FFF2-40B4-BE49-F238E27FC236}">
                <a16:creationId xmlns:a16="http://schemas.microsoft.com/office/drawing/2014/main" id="{CCB7367C-D6F8-78E6-305E-B5006D89BADD}"/>
              </a:ext>
            </a:extLst>
          </p:cNvPr>
          <p:cNvSpPr txBox="1"/>
          <p:nvPr/>
        </p:nvSpPr>
        <p:spPr>
          <a:xfrm>
            <a:off x="4652212" y="1375486"/>
            <a:ext cx="28875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libri"/>
                <a:cs typeface="Calibri"/>
              </a:rPr>
              <a:t>"List-based" Layout</a:t>
            </a:r>
          </a:p>
        </p:txBody>
      </p:sp>
      <p:pic>
        <p:nvPicPr>
          <p:cNvPr id="3" name="Picture 2" descr="This is an image of TIDE's new list-based layout.">
            <a:extLst>
              <a:ext uri="{FF2B5EF4-FFF2-40B4-BE49-F238E27FC236}">
                <a16:creationId xmlns:a16="http://schemas.microsoft.com/office/drawing/2014/main" id="{AADA1B23-4FE7-BC51-946E-A42D1F04607C}"/>
              </a:ext>
            </a:extLst>
          </p:cNvPr>
          <p:cNvPicPr>
            <a:picLocks noChangeAspect="1"/>
          </p:cNvPicPr>
          <p:nvPr/>
        </p:nvPicPr>
        <p:blipFill>
          <a:blip r:embed="rId3"/>
          <a:stretch>
            <a:fillRect/>
          </a:stretch>
        </p:blipFill>
        <p:spPr>
          <a:xfrm>
            <a:off x="2150962" y="1965728"/>
            <a:ext cx="7890076" cy="4354088"/>
          </a:xfrm>
          <a:prstGeom prst="rect">
            <a:avLst/>
          </a:prstGeom>
          <a:ln w="12700">
            <a:solidFill>
              <a:schemeClr val="tx1"/>
            </a:solidFill>
          </a:ln>
        </p:spPr>
      </p:pic>
    </p:spTree>
    <p:extLst>
      <p:ext uri="{BB962C8B-B14F-4D97-AF65-F5344CB8AC3E}">
        <p14:creationId xmlns:p14="http://schemas.microsoft.com/office/powerpoint/2010/main" val="2366423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6CD6A-001D-484C-095E-78AD5947E590}"/>
            </a:ext>
          </a:extLst>
        </p:cNvPr>
        <p:cNvGrpSpPr/>
        <p:nvPr/>
      </p:nvGrpSpPr>
      <p:grpSpPr>
        <a:xfrm>
          <a:off x="0" y="0"/>
          <a:ext cx="0" cy="0"/>
          <a:chOff x="0" y="0"/>
          <a:chExt cx="0" cy="0"/>
        </a:xfrm>
      </p:grpSpPr>
      <p:sp>
        <p:nvSpPr>
          <p:cNvPr id="3" name="Title 2" descr="TIDE’s List-Based Layout- Continued&#10;&#10;">
            <a:extLst>
              <a:ext uri="{FF2B5EF4-FFF2-40B4-BE49-F238E27FC236}">
                <a16:creationId xmlns:a16="http://schemas.microsoft.com/office/drawing/2014/main" id="{76F55522-6542-B17B-475D-9C0F22B77B0E}"/>
              </a:ext>
            </a:extLst>
          </p:cNvPr>
          <p:cNvSpPr txBox="1">
            <a:spLocks noGrp="1"/>
          </p:cNvSpPr>
          <p:nvPr>
            <p:ph type="title" idx="4294967295"/>
          </p:nvPr>
        </p:nvSpPr>
        <p:spPr>
          <a:xfrm>
            <a:off x="2460025" y="315008"/>
            <a:ext cx="74595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n-lt"/>
                <a:ea typeface="+mn-ea"/>
                <a:cs typeface="Arial"/>
              </a:rPr>
              <a:t>TIDE’s List-Based Layout- Continued</a:t>
            </a:r>
            <a:endParaRPr kumimoji="0" lang="en-US" sz="3600" b="1" i="0" u="none" strike="noStrike" kern="1200" cap="none" spc="0" normalizeH="0" baseline="0" noProof="0">
              <a:ln>
                <a:noFill/>
              </a:ln>
              <a:solidFill>
                <a:srgbClr val="FFFFFF"/>
              </a:solidFill>
              <a:effectLst/>
              <a:uLnTx/>
              <a:uFillTx/>
              <a:latin typeface="+mn-lt"/>
              <a:ea typeface="+mj-ea"/>
              <a:cs typeface="Arial"/>
            </a:endParaRPr>
          </a:p>
        </p:txBody>
      </p:sp>
      <p:pic>
        <p:nvPicPr>
          <p:cNvPr id="4" name="Picture 3" descr="This is an image of the appeal module where the task is in the center and the description is on the right.">
            <a:extLst>
              <a:ext uri="{FF2B5EF4-FFF2-40B4-BE49-F238E27FC236}">
                <a16:creationId xmlns:a16="http://schemas.microsoft.com/office/drawing/2014/main" id="{D6FF2E8C-CF61-0A2E-DD0D-0DB1CEE75392}"/>
              </a:ext>
            </a:extLst>
          </p:cNvPr>
          <p:cNvPicPr>
            <a:picLocks noChangeAspect="1"/>
          </p:cNvPicPr>
          <p:nvPr/>
        </p:nvPicPr>
        <p:blipFill>
          <a:blip r:embed="rId2"/>
          <a:stretch>
            <a:fillRect/>
          </a:stretch>
        </p:blipFill>
        <p:spPr>
          <a:xfrm>
            <a:off x="2366211" y="2970090"/>
            <a:ext cx="7459579" cy="3572902"/>
          </a:xfrm>
          <a:prstGeom prst="rect">
            <a:avLst/>
          </a:prstGeom>
          <a:ln w="28575">
            <a:solidFill>
              <a:schemeClr val="tx1"/>
            </a:solidFill>
          </a:ln>
        </p:spPr>
      </p:pic>
      <p:sp>
        <p:nvSpPr>
          <p:cNvPr id="7" name="TextBox 6">
            <a:extLst>
              <a:ext uri="{FF2B5EF4-FFF2-40B4-BE49-F238E27FC236}">
                <a16:creationId xmlns:a16="http://schemas.microsoft.com/office/drawing/2014/main" id="{30C1BA59-75FD-CD37-FFA7-C585D630AAFA}"/>
              </a:ext>
            </a:extLst>
          </p:cNvPr>
          <p:cNvSpPr txBox="1"/>
          <p:nvPr/>
        </p:nvSpPr>
        <p:spPr>
          <a:xfrm>
            <a:off x="761999" y="1574132"/>
            <a:ext cx="846221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ea typeface="Calibri" panose="020F0502020204030204"/>
                <a:cs typeface="Calibri" panose="020F0502020204030204"/>
              </a:rPr>
              <a:t>Tasks are featured in the center to help shift user focus.</a:t>
            </a:r>
          </a:p>
          <a:p>
            <a:pPr marL="285750" indent="-285750">
              <a:buFont typeface="Arial"/>
              <a:buChar char="•"/>
            </a:pPr>
            <a:r>
              <a:rPr lang="en-US" sz="2400">
                <a:ea typeface="Calibri" panose="020F0502020204030204"/>
                <a:cs typeface="Calibri" panose="020F0502020204030204"/>
              </a:rPr>
              <a:t>Descriptions have been added to the right rather than buried within a tool tip. </a:t>
            </a:r>
          </a:p>
        </p:txBody>
      </p:sp>
    </p:spTree>
    <p:extLst>
      <p:ext uri="{BB962C8B-B14F-4D97-AF65-F5344CB8AC3E}">
        <p14:creationId xmlns:p14="http://schemas.microsoft.com/office/powerpoint/2010/main" val="38169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4" descr="Cambium Project Team">
            <a:extLst>
              <a:ext uri="{FF2B5EF4-FFF2-40B4-BE49-F238E27FC236}">
                <a16:creationId xmlns:a16="http://schemas.microsoft.com/office/drawing/2014/main" id="{F19898D4-8FB2-E119-3990-ECA1F96C90CA}"/>
              </a:ext>
            </a:extLst>
          </p:cNvPr>
          <p:cNvSpPr>
            <a:spLocks noGrp="1"/>
          </p:cNvSpPr>
          <p:nvPr>
            <p:ph type="title" idx="4294967295"/>
          </p:nvPr>
        </p:nvSpPr>
        <p:spPr>
          <a:xfrm>
            <a:off x="838200" y="0"/>
            <a:ext cx="10515600" cy="1371600"/>
          </a:xfrm>
          <a:prstGeom prst="rect">
            <a:avLst/>
          </a:prstGeom>
        </p:spPr>
        <p:txBody>
          <a:bodyPr anchor="ctr">
            <a:normAutofit/>
          </a:bodyPr>
          <a:lstStyle/>
          <a:p>
            <a:pPr algn="ctr">
              <a:buClr>
                <a:schemeClr val="tx2">
                  <a:lumMod val="75000"/>
                </a:schemeClr>
              </a:buClr>
            </a:pPr>
            <a:r>
              <a:rPr lang="en-US" sz="3600" b="1">
                <a:solidFill>
                  <a:schemeClr val="bg1"/>
                </a:solidFill>
                <a:ea typeface="Open Sans" panose="020B0606030504020204" pitchFamily="34" charset="0"/>
                <a:cs typeface="Open Sans" panose="020B0606030504020204" pitchFamily="34" charset="0"/>
              </a:rPr>
              <a:t>Cambium Project Team</a:t>
            </a:r>
            <a:endParaRPr lang="en-US" sz="3600">
              <a:solidFill>
                <a:schemeClr val="bg1"/>
              </a:solidFill>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2B792EBE-92EA-9367-9D42-6F7BBA66F9DA}"/>
              </a:ext>
            </a:extLst>
          </p:cNvPr>
          <p:cNvSpPr txBox="1"/>
          <p:nvPr/>
        </p:nvSpPr>
        <p:spPr>
          <a:xfrm>
            <a:off x="838200" y="1663848"/>
            <a:ext cx="10515600" cy="4487382"/>
          </a:xfrm>
          <a:prstGeom prst="rect">
            <a:avLst/>
          </a:prstGeom>
          <a:noFill/>
        </p:spPr>
        <p:txBody>
          <a:bodyPr wrap="square" lIns="91440" tIns="45720" rIns="91440" bIns="45720" anchor="t">
            <a:spAutoFit/>
          </a:bodyPr>
          <a:lstStyle/>
          <a:p>
            <a:pPr marL="47625" lvl="1" algn="ctr">
              <a:lnSpc>
                <a:spcPct val="120000"/>
              </a:lnSpc>
            </a:pPr>
            <a:r>
              <a:rPr lang="en-US" sz="3000">
                <a:cs typeface="Arial"/>
              </a:rPr>
              <a:t>Jen Chou, Senior Program Director  </a:t>
            </a:r>
          </a:p>
          <a:p>
            <a:pPr marL="47625" lvl="1" indent="0" algn="ctr">
              <a:lnSpc>
                <a:spcPct val="120000"/>
              </a:lnSpc>
              <a:buNone/>
            </a:pPr>
            <a:r>
              <a:rPr lang="en-US" sz="3000" u="sng">
                <a:solidFill>
                  <a:srgbClr val="0563C1"/>
                </a:solidFill>
                <a:cs typeface="Arial"/>
              </a:rPr>
              <a:t>jennifer.chou@cambiumassessment.com</a:t>
            </a:r>
            <a:r>
              <a:rPr lang="en-US" sz="3000" b="1">
                <a:solidFill>
                  <a:srgbClr val="0563C1"/>
                </a:solidFill>
                <a:cs typeface="Arial"/>
              </a:rPr>
              <a:t>	</a:t>
            </a:r>
            <a:endParaRPr lang="en-US" sz="3000" b="1">
              <a:solidFill>
                <a:srgbClr val="0563C1"/>
              </a:solidFill>
              <a:ea typeface="Calibri"/>
              <a:cs typeface="Arial"/>
            </a:endParaRPr>
          </a:p>
          <a:p>
            <a:pPr marL="47625" lvl="1" indent="0" algn="ctr">
              <a:lnSpc>
                <a:spcPct val="120000"/>
              </a:lnSpc>
              <a:buNone/>
            </a:pPr>
            <a:endParaRPr lang="en-US" sz="3000" b="1">
              <a:cs typeface="Arial" panose="020B0604020202020204" pitchFamily="34" charset="0"/>
            </a:endParaRPr>
          </a:p>
          <a:p>
            <a:pPr algn="ctr">
              <a:lnSpc>
                <a:spcPct val="120000"/>
              </a:lnSpc>
            </a:pPr>
            <a:r>
              <a:rPr lang="en-US" sz="3000">
                <a:cs typeface="Arial"/>
              </a:rPr>
              <a:t>Marie Musumeci, Program Manager</a:t>
            </a:r>
            <a:endParaRPr lang="en-US" sz="3000">
              <a:cs typeface="Arial" panose="020B0604020202020204" pitchFamily="34" charset="0"/>
            </a:endParaRPr>
          </a:p>
          <a:p>
            <a:pPr marL="0" indent="0" algn="ctr">
              <a:lnSpc>
                <a:spcPct val="120000"/>
              </a:lnSpc>
              <a:buNone/>
            </a:pPr>
            <a:r>
              <a:rPr lang="en-US" sz="3000" u="sng">
                <a:solidFill>
                  <a:srgbClr val="0563C1"/>
                </a:solidFill>
                <a:cs typeface="Arial"/>
                <a:hlinkClick r:id="rId3">
                  <a:extLst>
                    <a:ext uri="{A12FA001-AC4F-418D-AE19-62706E023703}">
                      <ahyp:hlinkClr xmlns:ahyp="http://schemas.microsoft.com/office/drawing/2018/hyperlinkcolor" val="tx"/>
                    </a:ext>
                  </a:extLst>
                </a:hlinkClick>
              </a:rPr>
              <a:t>marie.musumeci@cambiumassessment.com</a:t>
            </a:r>
            <a:endParaRPr lang="en-US" sz="3000" u="sng">
              <a:solidFill>
                <a:srgbClr val="0563C1"/>
              </a:solidFill>
              <a:cs typeface="Arial"/>
            </a:endParaRPr>
          </a:p>
          <a:p>
            <a:pPr marL="0" indent="0" algn="ctr">
              <a:lnSpc>
                <a:spcPct val="120000"/>
              </a:lnSpc>
              <a:buNone/>
            </a:pPr>
            <a:endParaRPr lang="en-US" sz="3000" b="1">
              <a:cs typeface="Arial" panose="020B0604020202020204" pitchFamily="34" charset="0"/>
            </a:endParaRPr>
          </a:p>
          <a:p>
            <a:pPr algn="ctr">
              <a:lnSpc>
                <a:spcPct val="120000"/>
              </a:lnSpc>
            </a:pPr>
            <a:r>
              <a:rPr lang="en-US" sz="3000">
                <a:cs typeface="Arial"/>
              </a:rPr>
              <a:t>Christine Jung, Program Coordinator</a:t>
            </a:r>
            <a:endParaRPr lang="en-US" sz="3000">
              <a:cs typeface="Arial" panose="020B0604020202020204" pitchFamily="34" charset="0"/>
            </a:endParaRPr>
          </a:p>
          <a:p>
            <a:pPr marL="0" indent="0" algn="ctr">
              <a:lnSpc>
                <a:spcPct val="120000"/>
              </a:lnSpc>
              <a:buNone/>
            </a:pPr>
            <a:r>
              <a:rPr lang="en-US" sz="3000" u="sng">
                <a:solidFill>
                  <a:srgbClr val="0563C1"/>
                </a:solidFill>
                <a:effectLst/>
                <a:ea typeface="Calibri"/>
                <a:hlinkClick r:id="rId4">
                  <a:extLst>
                    <a:ext uri="{A12FA001-AC4F-418D-AE19-62706E023703}">
                      <ahyp:hlinkClr xmlns:ahyp="http://schemas.microsoft.com/office/drawing/2018/hyperlinkcolor" val="tx"/>
                    </a:ext>
                  </a:extLst>
                </a:hlinkClick>
              </a:rPr>
              <a:t>christine.jung@cambiumassessment.com</a:t>
            </a:r>
            <a:endParaRPr lang="en-US" sz="3000">
              <a:solidFill>
                <a:srgbClr val="0563C1"/>
              </a:solidFill>
              <a:effectLst/>
              <a:ea typeface="Calibri"/>
            </a:endParaRPr>
          </a:p>
        </p:txBody>
      </p:sp>
    </p:spTree>
    <p:extLst>
      <p:ext uri="{BB962C8B-B14F-4D97-AF65-F5344CB8AC3E}">
        <p14:creationId xmlns:p14="http://schemas.microsoft.com/office/powerpoint/2010/main" val="4273572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TIDE’s Customize View&#10;">
            <a:extLst>
              <a:ext uri="{FF2B5EF4-FFF2-40B4-BE49-F238E27FC236}">
                <a16:creationId xmlns:a16="http://schemas.microsoft.com/office/drawing/2014/main" id="{D501A820-BDB8-03F1-7A21-A74A90D92F8C}"/>
              </a:ext>
            </a:extLst>
          </p:cNvPr>
          <p:cNvSpPr txBox="1">
            <a:spLocks noGrp="1"/>
          </p:cNvSpPr>
          <p:nvPr>
            <p:ph type="title" idx="4294967295"/>
          </p:nvPr>
        </p:nvSpPr>
        <p:spPr>
          <a:xfrm>
            <a:off x="3400064" y="308658"/>
            <a:ext cx="539187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FFFFFF"/>
                </a:solidFill>
                <a:effectLst/>
                <a:uLnTx/>
                <a:uFillTx/>
                <a:latin typeface="+mn-lt"/>
                <a:ea typeface="+mj-ea"/>
                <a:cs typeface="Arial"/>
              </a:rPr>
              <a:t>TIDE’s</a:t>
            </a:r>
            <a:r>
              <a:rPr kumimoji="0" lang="en-US" sz="3600" b="1" i="0" u="none" strike="noStrike" kern="1200" cap="none" spc="0" normalizeH="0" baseline="0" noProof="0">
                <a:ln>
                  <a:noFill/>
                </a:ln>
                <a:solidFill>
                  <a:srgbClr val="FFFFFF"/>
                </a:solidFill>
                <a:effectLst/>
                <a:uLnTx/>
                <a:uFillTx/>
                <a:latin typeface="+mn-lt"/>
                <a:ea typeface="+mj-ea"/>
                <a:cs typeface="Arial"/>
              </a:rPr>
              <a:t> Customize View</a:t>
            </a:r>
          </a:p>
        </p:txBody>
      </p:sp>
      <p:pic>
        <p:nvPicPr>
          <p:cNvPr id="4" name="Picture 3" descr="This is an imagine of the customize view panel. ">
            <a:extLst>
              <a:ext uri="{FF2B5EF4-FFF2-40B4-BE49-F238E27FC236}">
                <a16:creationId xmlns:a16="http://schemas.microsoft.com/office/drawing/2014/main" id="{ED5EFDF7-9153-6A6C-8EC7-8B5092732150}"/>
              </a:ext>
            </a:extLst>
          </p:cNvPr>
          <p:cNvPicPr>
            <a:picLocks noChangeAspect="1"/>
          </p:cNvPicPr>
          <p:nvPr/>
        </p:nvPicPr>
        <p:blipFill>
          <a:blip r:embed="rId2"/>
          <a:stretch>
            <a:fillRect/>
          </a:stretch>
        </p:blipFill>
        <p:spPr>
          <a:xfrm>
            <a:off x="3398520" y="1781596"/>
            <a:ext cx="5394960" cy="4527168"/>
          </a:xfrm>
          <a:prstGeom prst="rect">
            <a:avLst/>
          </a:prstGeom>
          <a:ln w="12700">
            <a:solidFill>
              <a:schemeClr val="tx1"/>
            </a:solidFill>
          </a:ln>
        </p:spPr>
      </p:pic>
    </p:spTree>
    <p:extLst>
      <p:ext uri="{BB962C8B-B14F-4D97-AF65-F5344CB8AC3E}">
        <p14:creationId xmlns:p14="http://schemas.microsoft.com/office/powerpoint/2010/main" val="1342949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770D-E15F-4BA0-73F8-39609B66E30E}"/>
            </a:ext>
          </a:extLst>
        </p:cNvPr>
        <p:cNvGrpSpPr/>
        <p:nvPr/>
      </p:nvGrpSpPr>
      <p:grpSpPr>
        <a:xfrm>
          <a:off x="0" y="0"/>
          <a:ext cx="0" cy="0"/>
          <a:chOff x="0" y="0"/>
          <a:chExt cx="0" cy="0"/>
        </a:xfrm>
      </p:grpSpPr>
      <p:sp>
        <p:nvSpPr>
          <p:cNvPr id="3" name="Title 2" descr="TIDE’s Student Dashboard&#10;">
            <a:extLst>
              <a:ext uri="{FF2B5EF4-FFF2-40B4-BE49-F238E27FC236}">
                <a16:creationId xmlns:a16="http://schemas.microsoft.com/office/drawing/2014/main" id="{38928779-60E9-4B96-0924-6B357D78400C}"/>
              </a:ext>
            </a:extLst>
          </p:cNvPr>
          <p:cNvSpPr txBox="1">
            <a:spLocks noGrp="1"/>
          </p:cNvSpPr>
          <p:nvPr>
            <p:ph type="title" idx="4294967295"/>
          </p:nvPr>
        </p:nvSpPr>
        <p:spPr>
          <a:xfrm>
            <a:off x="2101850" y="308658"/>
            <a:ext cx="79883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n-lt"/>
                <a:ea typeface="+mj-ea"/>
                <a:cs typeface="Arial"/>
              </a:rPr>
              <a:t>TIDE Student Dashboard</a:t>
            </a:r>
          </a:p>
        </p:txBody>
      </p:sp>
      <p:pic>
        <p:nvPicPr>
          <p:cNvPr id="2" name="Picture 1" descr="This is an image of the student view page in TIDE. ">
            <a:extLst>
              <a:ext uri="{FF2B5EF4-FFF2-40B4-BE49-F238E27FC236}">
                <a16:creationId xmlns:a16="http://schemas.microsoft.com/office/drawing/2014/main" id="{48EF164A-8A2C-DAC3-2109-8AC035B0854E}"/>
              </a:ext>
            </a:extLst>
          </p:cNvPr>
          <p:cNvPicPr>
            <a:picLocks noChangeAspect="1"/>
          </p:cNvPicPr>
          <p:nvPr/>
        </p:nvPicPr>
        <p:blipFill>
          <a:blip r:embed="rId2"/>
          <a:stretch>
            <a:fillRect/>
          </a:stretch>
        </p:blipFill>
        <p:spPr>
          <a:xfrm>
            <a:off x="2053385" y="1591519"/>
            <a:ext cx="8085230" cy="4716684"/>
          </a:xfrm>
          <a:prstGeom prst="rect">
            <a:avLst/>
          </a:prstGeom>
          <a:ln w="12700">
            <a:solidFill>
              <a:schemeClr val="tx1"/>
            </a:solidFill>
          </a:ln>
        </p:spPr>
      </p:pic>
    </p:spTree>
    <p:extLst>
      <p:ext uri="{BB962C8B-B14F-4D97-AF65-F5344CB8AC3E}">
        <p14:creationId xmlns:p14="http://schemas.microsoft.com/office/powerpoint/2010/main" val="3905264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111E6-9D3A-1F82-CC8A-93A945CF514F}"/>
            </a:ext>
          </a:extLst>
        </p:cNvPr>
        <p:cNvGrpSpPr/>
        <p:nvPr/>
      </p:nvGrpSpPr>
      <p:grpSpPr>
        <a:xfrm>
          <a:off x="0" y="0"/>
          <a:ext cx="0" cy="0"/>
          <a:chOff x="0" y="0"/>
          <a:chExt cx="0" cy="0"/>
        </a:xfrm>
      </p:grpSpPr>
      <p:sp>
        <p:nvSpPr>
          <p:cNvPr id="3" name="Title 2" descr="TIDE: Customize Favorites&#10;">
            <a:extLst>
              <a:ext uri="{FF2B5EF4-FFF2-40B4-BE49-F238E27FC236}">
                <a16:creationId xmlns:a16="http://schemas.microsoft.com/office/drawing/2014/main" id="{40CD9BE5-870A-30E6-5E53-2277D1DFF5B3}"/>
              </a:ext>
            </a:extLst>
          </p:cNvPr>
          <p:cNvSpPr txBox="1">
            <a:spLocks noGrp="1"/>
          </p:cNvSpPr>
          <p:nvPr>
            <p:ph type="title" idx="4294967295"/>
          </p:nvPr>
        </p:nvSpPr>
        <p:spPr>
          <a:xfrm>
            <a:off x="3404885" y="308658"/>
            <a:ext cx="539187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n-lt"/>
                <a:ea typeface="+mj-ea"/>
                <a:cs typeface="Arial"/>
              </a:rPr>
              <a:t>TIDE: Customize Favorites</a:t>
            </a:r>
          </a:p>
        </p:txBody>
      </p:sp>
      <p:pic>
        <p:nvPicPr>
          <p:cNvPr id="4" name="Picture 3" descr="This image shows how a user can Favorite a Task.">
            <a:extLst>
              <a:ext uri="{FF2B5EF4-FFF2-40B4-BE49-F238E27FC236}">
                <a16:creationId xmlns:a16="http://schemas.microsoft.com/office/drawing/2014/main" id="{2CFFC297-34A8-2D87-EE62-70E8D27E9D73}"/>
              </a:ext>
            </a:extLst>
          </p:cNvPr>
          <p:cNvPicPr>
            <a:picLocks noChangeAspect="1"/>
          </p:cNvPicPr>
          <p:nvPr/>
        </p:nvPicPr>
        <p:blipFill>
          <a:blip r:embed="rId2"/>
          <a:stretch>
            <a:fillRect/>
          </a:stretch>
        </p:blipFill>
        <p:spPr>
          <a:xfrm>
            <a:off x="514063" y="1616320"/>
            <a:ext cx="11163874" cy="5010407"/>
          </a:xfrm>
          <a:prstGeom prst="rect">
            <a:avLst/>
          </a:prstGeom>
        </p:spPr>
      </p:pic>
    </p:spTree>
    <p:extLst>
      <p:ext uri="{BB962C8B-B14F-4D97-AF65-F5344CB8AC3E}">
        <p14:creationId xmlns:p14="http://schemas.microsoft.com/office/powerpoint/2010/main" val="40127593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DE  Participation Reports">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88473"/>
          </a:xfrm>
          <a:prstGeom prst="rect">
            <a:avLst/>
          </a:prstGeom>
        </p:spPr>
        <p:txBody>
          <a:bodyPr vert="horz" lIns="91440" tIns="45720" rIns="91440" bIns="45720" rtlCol="0" anchor="ctr">
            <a:normAutofit/>
          </a:bodyPr>
          <a:lstStyle/>
          <a:p>
            <a:r>
              <a:rPr lang="en-US" sz="3600" b="1" kern="1200">
                <a:solidFill>
                  <a:srgbClr val="FFFFFF"/>
                </a:solidFill>
                <a:ea typeface="+mj-ea"/>
                <a:cs typeface="Arial" panose="020B0604020202020204" pitchFamily="34" charset="0"/>
              </a:rPr>
              <a:t>TIDE Participation Reports</a:t>
            </a:r>
          </a:p>
        </p:txBody>
      </p:sp>
      <p:sp>
        <p:nvSpPr>
          <p:cNvPr id="9" name="TextBox 8">
            <a:extLst>
              <a:ext uri="{FF2B5EF4-FFF2-40B4-BE49-F238E27FC236}">
                <a16:creationId xmlns:a16="http://schemas.microsoft.com/office/drawing/2014/main" id="{E7485ABF-3304-D6C7-44D5-87226D050AEA}"/>
              </a:ext>
            </a:extLst>
          </p:cNvPr>
          <p:cNvSpPr txBox="1"/>
          <p:nvPr/>
        </p:nvSpPr>
        <p:spPr>
          <a:xfrm>
            <a:off x="838200" y="1825624"/>
            <a:ext cx="4533900" cy="4876257"/>
          </a:xfrm>
          <a:prstGeom prst="rect">
            <a:avLst/>
          </a:prstGeom>
        </p:spPr>
        <p:txBody>
          <a:bodyPr vert="horz" wrap="square" lIns="91440" tIns="45720" rIns="91440" bIns="45720" rtlCol="0" anchor="t">
            <a:normAutofit/>
          </a:bodyPr>
          <a:lstStyle/>
          <a:p>
            <a:pPr marL="228600" indent="-228600" fontAlgn="base">
              <a:spcBef>
                <a:spcPts val="1000"/>
              </a:spcBef>
              <a:spcAft>
                <a:spcPct val="0"/>
              </a:spcAft>
              <a:buFont typeface="Arial" panose="020B0604020202020204" pitchFamily="34" charset="0"/>
              <a:buChar char="•"/>
              <a:defRPr/>
            </a:pPr>
            <a:r>
              <a:rPr lang="en-US" sz="2800"/>
              <a:t>Plan and Manage Testing</a:t>
            </a:r>
          </a:p>
          <a:p>
            <a:pPr marL="228600" indent="-228600" fontAlgn="base">
              <a:spcBef>
                <a:spcPts val="1000"/>
              </a:spcBef>
              <a:spcAft>
                <a:spcPct val="0"/>
              </a:spcAft>
              <a:buFont typeface="Arial" panose="020B0604020202020204" pitchFamily="34" charset="0"/>
              <a:buChar char="•"/>
              <a:defRPr/>
            </a:pPr>
            <a:r>
              <a:rPr lang="en-US" sz="2800"/>
              <a:t>Test Session Status Report</a:t>
            </a:r>
          </a:p>
          <a:p>
            <a:pPr marL="228600" indent="-228600" fontAlgn="base">
              <a:spcBef>
                <a:spcPts val="1000"/>
              </a:spcBef>
              <a:spcAft>
                <a:spcPct val="0"/>
              </a:spcAft>
              <a:buFont typeface="Arial" panose="020B0604020202020204" pitchFamily="34" charset="0"/>
              <a:buChar char="•"/>
              <a:defRPr/>
            </a:pPr>
            <a:r>
              <a:rPr lang="en-US" sz="2800"/>
              <a:t>Participation Search by SSID</a:t>
            </a:r>
          </a:p>
          <a:p>
            <a:pPr marL="228600" indent="-228600" fontAlgn="base">
              <a:spcBef>
                <a:spcPts val="1000"/>
              </a:spcBef>
              <a:spcAft>
                <a:spcPct val="0"/>
              </a:spcAft>
              <a:buFont typeface="Arial" panose="020B0604020202020204" pitchFamily="34" charset="0"/>
              <a:buChar char="•"/>
              <a:defRPr/>
            </a:pPr>
            <a:r>
              <a:rPr lang="en-US" sz="2800"/>
              <a:t>Test Completion Rates</a:t>
            </a:r>
          </a:p>
          <a:p>
            <a:pPr marL="228600" indent="-228600" fontAlgn="base">
              <a:spcBef>
                <a:spcPts val="1000"/>
              </a:spcBef>
              <a:spcAft>
                <a:spcPct val="0"/>
              </a:spcAft>
              <a:buFont typeface="Arial" panose="020B0604020202020204" pitchFamily="34" charset="0"/>
              <a:buChar char="•"/>
              <a:defRPr/>
            </a:pPr>
            <a:r>
              <a:rPr lang="en-US" sz="2800"/>
              <a:t>Test Status Code Report</a:t>
            </a:r>
          </a:p>
          <a:p>
            <a:pPr marL="228600" indent="-228600" fontAlgn="base">
              <a:spcBef>
                <a:spcPts val="1000"/>
              </a:spcBef>
              <a:spcAft>
                <a:spcPct val="0"/>
              </a:spcAft>
              <a:buFont typeface="Arial" panose="020B0604020202020204" pitchFamily="34" charset="0"/>
              <a:buChar char="•"/>
              <a:defRPr/>
            </a:pPr>
            <a:r>
              <a:rPr lang="en-US" sz="2800"/>
              <a:t>Test Progress Summary </a:t>
            </a:r>
            <a:endParaRPr lang="en-US"/>
          </a:p>
          <a:p>
            <a:pPr marL="228600" indent="-228600" fontAlgn="base">
              <a:spcBef>
                <a:spcPts val="1000"/>
              </a:spcBef>
              <a:spcAft>
                <a:spcPct val="0"/>
              </a:spcAft>
              <a:buFont typeface="Arial" panose="020B0604020202020204" pitchFamily="34" charset="0"/>
              <a:buChar char="•"/>
              <a:defRPr/>
            </a:pPr>
            <a:endParaRPr lang="en-US" sz="2800">
              <a:latin typeface="Aptos" panose="020B0004020202020204" pitchFamily="34" charset="0"/>
            </a:endParaRPr>
          </a:p>
        </p:txBody>
      </p:sp>
      <p:pic>
        <p:nvPicPr>
          <p:cNvPr id="3" name="Picture 2" descr="This shows the dropdown of the participation reports and all the different reports that are available to the user. ">
            <a:extLst>
              <a:ext uri="{FF2B5EF4-FFF2-40B4-BE49-F238E27FC236}">
                <a16:creationId xmlns:a16="http://schemas.microsoft.com/office/drawing/2014/main" id="{08ED03F4-AF20-419B-7A51-BDA832322D55}"/>
              </a:ext>
            </a:extLst>
          </p:cNvPr>
          <p:cNvPicPr>
            <a:picLocks noChangeAspect="1"/>
          </p:cNvPicPr>
          <p:nvPr/>
        </p:nvPicPr>
        <p:blipFill>
          <a:blip r:embed="rId3"/>
          <a:stretch>
            <a:fillRect/>
          </a:stretch>
        </p:blipFill>
        <p:spPr>
          <a:xfrm>
            <a:off x="6093407" y="1823736"/>
            <a:ext cx="4538603" cy="3634933"/>
          </a:xfrm>
          <a:prstGeom prst="rect">
            <a:avLst/>
          </a:prstGeom>
          <a:ln w="12700">
            <a:solidFill>
              <a:schemeClr val="tx1"/>
            </a:solidFill>
          </a:ln>
        </p:spPr>
      </p:pic>
    </p:spTree>
    <p:extLst>
      <p:ext uri="{BB962C8B-B14F-4D97-AF65-F5344CB8AC3E}">
        <p14:creationId xmlns:p14="http://schemas.microsoft.com/office/powerpoint/2010/main" val="803896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DE  Participation Reports&#10;(Test Session Status Report)">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71847"/>
          </a:xfrm>
          <a:prstGeom prst="rect">
            <a:avLst/>
          </a:prstGeom>
        </p:spPr>
        <p:txBody>
          <a:bodyPr vert="horz" lIns="91440" tIns="45720" rIns="91440" bIns="45720" rtlCol="0" anchor="ctr">
            <a:normAutofit/>
          </a:bodyPr>
          <a:lstStyle/>
          <a:p>
            <a:r>
              <a:rPr lang="en-US" sz="3600" b="1" kern="1200">
                <a:solidFill>
                  <a:srgbClr val="FFFFFF"/>
                </a:solidFill>
                <a:cs typeface="Arial"/>
              </a:rPr>
              <a:t>TIDE  Participation Reports</a:t>
            </a:r>
            <a:br>
              <a:rPr lang="en-US" sz="3600">
                <a:solidFill>
                  <a:srgbClr val="FFFFFF"/>
                </a:solidFill>
                <a:cs typeface="Arial"/>
              </a:rPr>
            </a:br>
            <a:r>
              <a:rPr lang="en-US" sz="3600">
                <a:solidFill>
                  <a:srgbClr val="FFFFFF"/>
                </a:solidFill>
                <a:cs typeface="Arial"/>
              </a:rPr>
              <a:t>(Test Session Status Report)</a:t>
            </a:r>
            <a:endParaRPr lang="en-US" sz="3600" b="1" kern="1200">
              <a:solidFill>
                <a:srgbClr val="FFFFFF"/>
              </a:solidFill>
              <a:cs typeface="Arial" panose="020B0604020202020204" pitchFamily="34" charset="0"/>
            </a:endParaRPr>
          </a:p>
        </p:txBody>
      </p:sp>
      <p:sp>
        <p:nvSpPr>
          <p:cNvPr id="3" name="TextBox 11">
            <a:extLst>
              <a:ext uri="{FF2B5EF4-FFF2-40B4-BE49-F238E27FC236}">
                <a16:creationId xmlns:a16="http://schemas.microsoft.com/office/drawing/2014/main" id="{C1A94DA3-B299-2502-6E4E-FF760A210C0E}"/>
              </a:ext>
            </a:extLst>
          </p:cNvPr>
          <p:cNvSpPr txBox="1"/>
          <p:nvPr/>
        </p:nvSpPr>
        <p:spPr>
          <a:xfrm>
            <a:off x="838200" y="1749289"/>
            <a:ext cx="10515600" cy="4308872"/>
          </a:xfrm>
          <a:prstGeom prst="rect">
            <a:avLst/>
          </a:prstGeom>
          <a:noFill/>
        </p:spPr>
        <p:txBody>
          <a:bodyPr wrap="square">
            <a:spAutoFit/>
          </a:bodyPr>
          <a:lstStyle>
            <a:defPPr>
              <a:defRPr lang="en-US"/>
            </a:defPPr>
            <a:lvl1pPr algn="l" rtl="0" fontAlgn="base">
              <a:spcBef>
                <a:spcPct val="0"/>
              </a:spcBef>
              <a:spcAft>
                <a:spcPct val="0"/>
              </a:spcAft>
              <a:defRPr sz="3000" kern="1200">
                <a:solidFill>
                  <a:schemeClr val="tx1"/>
                </a:solidFill>
                <a:latin typeface="Arial" charset="0"/>
                <a:ea typeface="+mn-ea"/>
                <a:cs typeface="+mn-cs"/>
              </a:defRPr>
            </a:lvl1pPr>
            <a:lvl2pPr marL="457200" algn="l" rtl="0" fontAlgn="base">
              <a:spcBef>
                <a:spcPct val="0"/>
              </a:spcBef>
              <a:spcAft>
                <a:spcPct val="0"/>
              </a:spcAft>
              <a:defRPr sz="3000" kern="1200">
                <a:solidFill>
                  <a:schemeClr val="tx1"/>
                </a:solidFill>
                <a:latin typeface="Arial" charset="0"/>
                <a:ea typeface="+mn-ea"/>
                <a:cs typeface="+mn-cs"/>
              </a:defRPr>
            </a:lvl2pPr>
            <a:lvl3pPr marL="914400" algn="l" rtl="0" fontAlgn="base">
              <a:spcBef>
                <a:spcPct val="0"/>
              </a:spcBef>
              <a:spcAft>
                <a:spcPct val="0"/>
              </a:spcAft>
              <a:defRPr sz="3000" kern="1200">
                <a:solidFill>
                  <a:schemeClr val="tx1"/>
                </a:solidFill>
                <a:latin typeface="Arial" charset="0"/>
                <a:ea typeface="+mn-ea"/>
                <a:cs typeface="+mn-cs"/>
              </a:defRPr>
            </a:lvl3pPr>
            <a:lvl4pPr marL="1371600" algn="l" rtl="0" fontAlgn="base">
              <a:spcBef>
                <a:spcPct val="0"/>
              </a:spcBef>
              <a:spcAft>
                <a:spcPct val="0"/>
              </a:spcAft>
              <a:defRPr sz="3000" kern="1200">
                <a:solidFill>
                  <a:schemeClr val="tx1"/>
                </a:solidFill>
                <a:latin typeface="Arial" charset="0"/>
                <a:ea typeface="+mn-ea"/>
                <a:cs typeface="+mn-cs"/>
              </a:defRPr>
            </a:lvl4pPr>
            <a:lvl5pPr marL="1828800" algn="l" rtl="0" fontAlgn="base">
              <a:spcBef>
                <a:spcPct val="0"/>
              </a:spcBef>
              <a:spcAft>
                <a:spcPct val="0"/>
              </a:spcAft>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a:lstStyle>
          <a:p>
            <a:pPr marL="342900" indent="-342900">
              <a:spcBef>
                <a:spcPts val="600"/>
              </a:spcBef>
              <a:spcAft>
                <a:spcPts val="600"/>
              </a:spcAft>
              <a:buFont typeface="Arial" panose="020B0604020202020204" pitchFamily="34" charset="0"/>
              <a:buChar char="•"/>
              <a:tabLst>
                <a:tab pos="684213" algn="l"/>
              </a:tabLst>
              <a:defRPr/>
            </a:pPr>
            <a:r>
              <a:rPr lang="en-US" sz="2600">
                <a:solidFill>
                  <a:prstClr val="black"/>
                </a:solidFill>
                <a:latin typeface="+mn-lt"/>
                <a:cs typeface="Arial" panose="020B0604020202020204" pitchFamily="34" charset="0"/>
              </a:rPr>
              <a:t>Used to view each student’s test status and all special codes to explain a student’s non-participation in a test.</a:t>
            </a:r>
          </a:p>
          <a:p>
            <a:pPr marL="342900" indent="-342900">
              <a:spcBef>
                <a:spcPts val="600"/>
              </a:spcBef>
              <a:spcAft>
                <a:spcPts val="600"/>
              </a:spcAft>
              <a:buFont typeface="Arial" panose="020B0604020202020204" pitchFamily="34" charset="0"/>
              <a:buChar char="•"/>
              <a:defRPr/>
            </a:pPr>
            <a:r>
              <a:rPr lang="en-US" sz="2600">
                <a:solidFill>
                  <a:prstClr val="black"/>
                </a:solidFill>
                <a:latin typeface="+mn-lt"/>
                <a:cs typeface="Arial" panose="020B0604020202020204" pitchFamily="34" charset="0"/>
              </a:rPr>
              <a:t>Displays all test statuses for each test for which each student in a district/school is eligible.</a:t>
            </a:r>
          </a:p>
          <a:p>
            <a:pPr marL="342900" indent="-342900">
              <a:spcBef>
                <a:spcPts val="600"/>
              </a:spcBef>
              <a:spcAft>
                <a:spcPts val="600"/>
              </a:spcAft>
              <a:buFont typeface="Arial" panose="020B0604020202020204" pitchFamily="34" charset="0"/>
              <a:buChar char="•"/>
              <a:defRPr/>
            </a:pPr>
            <a:r>
              <a:rPr lang="en-US" sz="2600">
                <a:solidFill>
                  <a:prstClr val="black"/>
                </a:solidFill>
                <a:latin typeface="+mn-lt"/>
                <a:cs typeface="Arial" panose="020B0604020202020204" pitchFamily="34" charset="0"/>
              </a:rPr>
              <a:t>Generated at the district level or at the school level, depending on your user role.</a:t>
            </a:r>
          </a:p>
          <a:p>
            <a:pPr marL="342900" indent="-342900">
              <a:spcBef>
                <a:spcPts val="600"/>
              </a:spcBef>
              <a:spcAft>
                <a:spcPts val="600"/>
              </a:spcAft>
              <a:buFont typeface="Arial" panose="020B0604020202020204" pitchFamily="34" charset="0"/>
              <a:buChar char="•"/>
              <a:defRPr/>
            </a:pPr>
            <a:r>
              <a:rPr lang="en-US" sz="2600">
                <a:solidFill>
                  <a:prstClr val="black"/>
                </a:solidFill>
                <a:latin typeface="+mn-lt"/>
                <a:cs typeface="Arial" panose="020B0604020202020204" pitchFamily="34" charset="0"/>
              </a:rPr>
              <a:t>Generated for each test to obtain an accurate picture reflecting the testing status of all students for all tests by school or district.</a:t>
            </a:r>
          </a:p>
          <a:p>
            <a:pPr marL="342900" indent="-342900">
              <a:spcBef>
                <a:spcPts val="600"/>
              </a:spcBef>
              <a:spcAft>
                <a:spcPts val="600"/>
              </a:spcAft>
              <a:buFont typeface="Arial" panose="020B0604020202020204" pitchFamily="34" charset="0"/>
              <a:buChar char="•"/>
              <a:defRPr/>
            </a:pPr>
            <a:r>
              <a:rPr lang="en-US" sz="2600">
                <a:solidFill>
                  <a:prstClr val="black"/>
                </a:solidFill>
                <a:latin typeface="+mn-lt"/>
                <a:cs typeface="Arial" panose="020B0604020202020204" pitchFamily="34" charset="0"/>
              </a:rPr>
              <a:t>Useful for summative assessments.</a:t>
            </a:r>
          </a:p>
        </p:txBody>
      </p:sp>
    </p:spTree>
    <p:extLst>
      <p:ext uri="{BB962C8B-B14F-4D97-AF65-F5344CB8AC3E}">
        <p14:creationId xmlns:p14="http://schemas.microsoft.com/office/powerpoint/2010/main" val="42485121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DE  Participation Reports&#10;(Plan and Manage Testing)">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50530"/>
          </a:xfrm>
          <a:prstGeom prst="rect">
            <a:avLst/>
          </a:prstGeom>
        </p:spPr>
        <p:txBody>
          <a:bodyPr vert="horz" lIns="91440" tIns="45720" rIns="91440" bIns="45720" rtlCol="0" anchor="ctr">
            <a:normAutofit/>
          </a:bodyPr>
          <a:lstStyle/>
          <a:p>
            <a:r>
              <a:rPr lang="en-US" sz="3600" b="1" kern="1200">
                <a:solidFill>
                  <a:srgbClr val="FFFFFF"/>
                </a:solidFill>
                <a:cs typeface="Arial"/>
              </a:rPr>
              <a:t>TIDE Participation Reports</a:t>
            </a:r>
            <a:br>
              <a:rPr lang="en-US" sz="3600">
                <a:solidFill>
                  <a:srgbClr val="FFFFFF"/>
                </a:solidFill>
                <a:cs typeface="Arial"/>
              </a:rPr>
            </a:br>
            <a:r>
              <a:rPr lang="en-US" sz="3600">
                <a:solidFill>
                  <a:srgbClr val="FFFFFF"/>
                </a:solidFill>
                <a:cs typeface="Arial"/>
              </a:rPr>
              <a:t>(Plan and Manage Testing)</a:t>
            </a:r>
            <a:endParaRPr lang="en-US" sz="3600" b="1" kern="1200">
              <a:solidFill>
                <a:srgbClr val="FFFFFF"/>
              </a:solidFill>
              <a:cs typeface="Arial" panose="020B0604020202020204" pitchFamily="34" charset="0"/>
            </a:endParaRPr>
          </a:p>
        </p:txBody>
      </p:sp>
      <p:sp>
        <p:nvSpPr>
          <p:cNvPr id="3" name="TextBox 11">
            <a:extLst>
              <a:ext uri="{FF2B5EF4-FFF2-40B4-BE49-F238E27FC236}">
                <a16:creationId xmlns:a16="http://schemas.microsoft.com/office/drawing/2014/main" id="{C1A94DA3-B299-2502-6E4E-FF760A210C0E}"/>
              </a:ext>
            </a:extLst>
          </p:cNvPr>
          <p:cNvSpPr txBox="1"/>
          <p:nvPr/>
        </p:nvSpPr>
        <p:spPr>
          <a:xfrm>
            <a:off x="138417" y="1997632"/>
            <a:ext cx="5029200" cy="3570208"/>
          </a:xfrm>
          <a:prstGeom prst="rect">
            <a:avLst/>
          </a:prstGeom>
          <a:solidFill>
            <a:schemeClr val="bg1"/>
          </a:solidFill>
        </p:spPr>
        <p:txBody>
          <a:bodyPr wrap="square" lIns="91440" tIns="45720" rIns="91440" bIns="45720" anchor="t">
            <a:spAutoFit/>
          </a:bodyPr>
          <a:lstStyle>
            <a:defPPr>
              <a:defRPr lang="en-US"/>
            </a:defPPr>
            <a:lvl1pPr algn="l" rtl="0" fontAlgn="base">
              <a:spcBef>
                <a:spcPct val="0"/>
              </a:spcBef>
              <a:spcAft>
                <a:spcPct val="0"/>
              </a:spcAft>
              <a:defRPr sz="3000" kern="1200">
                <a:solidFill>
                  <a:schemeClr val="tx1"/>
                </a:solidFill>
                <a:latin typeface="Arial" charset="0"/>
                <a:ea typeface="+mn-ea"/>
                <a:cs typeface="+mn-cs"/>
              </a:defRPr>
            </a:lvl1pPr>
            <a:lvl2pPr marL="457200" algn="l" rtl="0" fontAlgn="base">
              <a:spcBef>
                <a:spcPct val="0"/>
              </a:spcBef>
              <a:spcAft>
                <a:spcPct val="0"/>
              </a:spcAft>
              <a:defRPr sz="3000" kern="1200">
                <a:solidFill>
                  <a:schemeClr val="tx1"/>
                </a:solidFill>
                <a:latin typeface="Arial" charset="0"/>
                <a:ea typeface="+mn-ea"/>
                <a:cs typeface="+mn-cs"/>
              </a:defRPr>
            </a:lvl2pPr>
            <a:lvl3pPr marL="914400" algn="l" rtl="0" fontAlgn="base">
              <a:spcBef>
                <a:spcPct val="0"/>
              </a:spcBef>
              <a:spcAft>
                <a:spcPct val="0"/>
              </a:spcAft>
              <a:defRPr sz="3000" kern="1200">
                <a:solidFill>
                  <a:schemeClr val="tx1"/>
                </a:solidFill>
                <a:latin typeface="Arial" charset="0"/>
                <a:ea typeface="+mn-ea"/>
                <a:cs typeface="+mn-cs"/>
              </a:defRPr>
            </a:lvl3pPr>
            <a:lvl4pPr marL="1371600" algn="l" rtl="0" fontAlgn="base">
              <a:spcBef>
                <a:spcPct val="0"/>
              </a:spcBef>
              <a:spcAft>
                <a:spcPct val="0"/>
              </a:spcAft>
              <a:defRPr sz="3000" kern="1200">
                <a:solidFill>
                  <a:schemeClr val="tx1"/>
                </a:solidFill>
                <a:latin typeface="Arial" charset="0"/>
                <a:ea typeface="+mn-ea"/>
                <a:cs typeface="+mn-cs"/>
              </a:defRPr>
            </a:lvl4pPr>
            <a:lvl5pPr marL="1828800" algn="l" rtl="0" fontAlgn="base">
              <a:spcBef>
                <a:spcPct val="0"/>
              </a:spcBef>
              <a:spcAft>
                <a:spcPct val="0"/>
              </a:spcAft>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a:lstStyle>
          <a:p>
            <a:pPr>
              <a:spcBef>
                <a:spcPts val="600"/>
              </a:spcBef>
              <a:spcAft>
                <a:spcPts val="600"/>
              </a:spcAft>
              <a:tabLst>
                <a:tab pos="684213" algn="l"/>
              </a:tabLst>
              <a:defRPr/>
            </a:pPr>
            <a:r>
              <a:rPr lang="en-US" sz="2400">
                <a:solidFill>
                  <a:prstClr val="black"/>
                </a:solidFill>
                <a:latin typeface="+mn-lt"/>
                <a:ea typeface="Calibri"/>
                <a:cs typeface="Calibri"/>
              </a:rPr>
              <a:t>The Plan and Manage Testing Report includes quick-access reports and smart defaults. </a:t>
            </a:r>
          </a:p>
          <a:p>
            <a:pPr marL="457200" indent="-457200">
              <a:spcBef>
                <a:spcPts val="0"/>
              </a:spcBef>
              <a:spcAft>
                <a:spcPts val="600"/>
              </a:spcAft>
              <a:buFont typeface="Arial"/>
              <a:buChar char="•"/>
              <a:tabLst>
                <a:tab pos="684213" algn="l"/>
              </a:tabLst>
              <a:defRPr/>
            </a:pPr>
            <a:r>
              <a:rPr lang="en-US" sz="2400">
                <a:solidFill>
                  <a:prstClr val="black"/>
                </a:solidFill>
                <a:latin typeface="+mn-lt"/>
                <a:ea typeface="Calibri"/>
                <a:cs typeface="Calibri"/>
              </a:rPr>
              <a:t>This means fewer mouse clicks and fewer decisions required of users to answer questions such as, “Who still needs to test?” </a:t>
            </a:r>
          </a:p>
          <a:p>
            <a:pPr marL="457200" indent="-457200">
              <a:spcBef>
                <a:spcPts val="0"/>
              </a:spcBef>
              <a:spcAft>
                <a:spcPts val="600"/>
              </a:spcAft>
              <a:buFont typeface="Arial"/>
              <a:buChar char="•"/>
              <a:tabLst>
                <a:tab pos="684213" algn="l"/>
              </a:tabLst>
              <a:defRPr/>
            </a:pPr>
            <a:r>
              <a:rPr lang="en-US" sz="2400">
                <a:solidFill>
                  <a:prstClr val="black"/>
                </a:solidFill>
                <a:latin typeface="+mn-lt"/>
                <a:ea typeface="Calibri"/>
                <a:cs typeface="Calibri"/>
              </a:rPr>
              <a:t>Provides a list of general reports that can be generated. </a:t>
            </a:r>
          </a:p>
        </p:txBody>
      </p:sp>
      <p:pic>
        <p:nvPicPr>
          <p:cNvPr id="5" name="Picture 4" descr="This is image of how to generate a basic search in the Plan and Manage Testing section. ">
            <a:extLst>
              <a:ext uri="{FF2B5EF4-FFF2-40B4-BE49-F238E27FC236}">
                <a16:creationId xmlns:a16="http://schemas.microsoft.com/office/drawing/2014/main" id="{02BD9584-CF93-63BF-8552-9197E730B2C2}"/>
              </a:ext>
            </a:extLst>
          </p:cNvPr>
          <p:cNvPicPr>
            <a:picLocks noChangeAspect="1"/>
          </p:cNvPicPr>
          <p:nvPr/>
        </p:nvPicPr>
        <p:blipFill>
          <a:blip r:embed="rId3"/>
          <a:stretch>
            <a:fillRect/>
          </a:stretch>
        </p:blipFill>
        <p:spPr>
          <a:xfrm>
            <a:off x="5296924" y="2091096"/>
            <a:ext cx="6627182" cy="3383280"/>
          </a:xfrm>
          <a:prstGeom prst="rect">
            <a:avLst/>
          </a:prstGeom>
          <a:ln w="12700">
            <a:solidFill>
              <a:schemeClr val="tx1">
                <a:lumMod val="50000"/>
                <a:lumOff val="50000"/>
              </a:schemeClr>
            </a:solidFill>
          </a:ln>
        </p:spPr>
      </p:pic>
      <p:pic>
        <p:nvPicPr>
          <p:cNvPr id="6" name="Picture 5" descr="Image of TIDE.  ">
            <a:extLst>
              <a:ext uri="{FF2B5EF4-FFF2-40B4-BE49-F238E27FC236}">
                <a16:creationId xmlns:a16="http://schemas.microsoft.com/office/drawing/2014/main" id="{007E5C0E-FC07-BBD0-9107-DD326D87D243}"/>
              </a:ext>
            </a:extLst>
          </p:cNvPr>
          <p:cNvPicPr>
            <a:picLocks noChangeAspect="1"/>
          </p:cNvPicPr>
          <p:nvPr/>
        </p:nvPicPr>
        <p:blipFill>
          <a:blip r:embed="rId4"/>
          <a:stretch>
            <a:fillRect/>
          </a:stretch>
        </p:blipFill>
        <p:spPr>
          <a:xfrm>
            <a:off x="5555538" y="2577788"/>
            <a:ext cx="738717" cy="309034"/>
          </a:xfrm>
          <a:prstGeom prst="rect">
            <a:avLst/>
          </a:prstGeom>
        </p:spPr>
      </p:pic>
    </p:spTree>
    <p:extLst>
      <p:ext uri="{BB962C8B-B14F-4D97-AF65-F5344CB8AC3E}">
        <p14:creationId xmlns:p14="http://schemas.microsoft.com/office/powerpoint/2010/main" val="4187152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DE  Participation Reports&#10;(Plan and Manage Testing): Advanced Search">
            <a:extLst>
              <a:ext uri="{FF2B5EF4-FFF2-40B4-BE49-F238E27FC236}">
                <a16:creationId xmlns:a16="http://schemas.microsoft.com/office/drawing/2014/main" id="{349DF33D-DD9A-E92A-F919-A6AD4628DDF9}"/>
              </a:ext>
            </a:extLst>
          </p:cNvPr>
          <p:cNvSpPr>
            <a:spLocks noGrp="1"/>
          </p:cNvSpPr>
          <p:nvPr>
            <p:ph type="title" idx="4294967295"/>
          </p:nvPr>
        </p:nvSpPr>
        <p:spPr>
          <a:xfrm>
            <a:off x="628059" y="79514"/>
            <a:ext cx="10515600" cy="1152577"/>
          </a:xfrm>
          <a:prstGeom prst="rect">
            <a:avLst/>
          </a:prstGeom>
        </p:spPr>
        <p:txBody>
          <a:bodyPr vert="horz" lIns="91440" tIns="45720" rIns="91440" bIns="45720" rtlCol="0" anchor="ctr">
            <a:normAutofit/>
          </a:bodyPr>
          <a:lstStyle/>
          <a:p>
            <a:r>
              <a:rPr lang="en-US" sz="3600" b="1" kern="1200">
                <a:solidFill>
                  <a:srgbClr val="FFFFFF"/>
                </a:solidFill>
                <a:cs typeface="Arial"/>
              </a:rPr>
              <a:t>TIDE Participation Reports</a:t>
            </a:r>
            <a:br>
              <a:rPr lang="en-US" sz="3600">
                <a:solidFill>
                  <a:srgbClr val="FFFFFF"/>
                </a:solidFill>
                <a:cs typeface="Arial"/>
              </a:rPr>
            </a:br>
            <a:r>
              <a:rPr lang="en-US" sz="3600">
                <a:solidFill>
                  <a:srgbClr val="FFFFFF"/>
                </a:solidFill>
                <a:cs typeface="Arial"/>
              </a:rPr>
              <a:t>(Plan and Manage Testing): Advanced Search</a:t>
            </a:r>
            <a:endParaRPr lang="en-US" sz="3600" b="1" kern="1200">
              <a:solidFill>
                <a:srgbClr val="FFFFFF"/>
              </a:solidFill>
              <a:cs typeface="Arial" panose="020B0604020202020204" pitchFamily="34" charset="0"/>
            </a:endParaRPr>
          </a:p>
        </p:txBody>
      </p:sp>
      <p:sp>
        <p:nvSpPr>
          <p:cNvPr id="3" name="TextBox 11">
            <a:extLst>
              <a:ext uri="{FF2B5EF4-FFF2-40B4-BE49-F238E27FC236}">
                <a16:creationId xmlns:a16="http://schemas.microsoft.com/office/drawing/2014/main" id="{C1A94DA3-B299-2502-6E4E-FF760A210C0E}"/>
              </a:ext>
            </a:extLst>
          </p:cNvPr>
          <p:cNvSpPr txBox="1"/>
          <p:nvPr/>
        </p:nvSpPr>
        <p:spPr>
          <a:xfrm>
            <a:off x="195332" y="2421767"/>
            <a:ext cx="4819338" cy="2677656"/>
          </a:xfrm>
          <a:prstGeom prst="rect">
            <a:avLst/>
          </a:prstGeom>
          <a:solidFill>
            <a:schemeClr val="bg1"/>
          </a:solidFill>
        </p:spPr>
        <p:txBody>
          <a:bodyPr wrap="square" lIns="91440" tIns="45720" rIns="91440" bIns="45720" anchor="ctr">
            <a:spAutoFit/>
          </a:bodyPr>
          <a:lstStyle>
            <a:defPPr>
              <a:defRPr lang="en-US"/>
            </a:defPPr>
            <a:lvl1pPr algn="l" rtl="0" fontAlgn="base">
              <a:spcBef>
                <a:spcPct val="0"/>
              </a:spcBef>
              <a:spcAft>
                <a:spcPct val="0"/>
              </a:spcAft>
              <a:defRPr sz="3000" kern="1200">
                <a:solidFill>
                  <a:schemeClr val="tx1"/>
                </a:solidFill>
                <a:latin typeface="Arial" charset="0"/>
                <a:ea typeface="+mn-ea"/>
                <a:cs typeface="+mn-cs"/>
              </a:defRPr>
            </a:lvl1pPr>
            <a:lvl2pPr marL="457200" algn="l" rtl="0" fontAlgn="base">
              <a:spcBef>
                <a:spcPct val="0"/>
              </a:spcBef>
              <a:spcAft>
                <a:spcPct val="0"/>
              </a:spcAft>
              <a:defRPr sz="3000" kern="1200">
                <a:solidFill>
                  <a:schemeClr val="tx1"/>
                </a:solidFill>
                <a:latin typeface="Arial" charset="0"/>
                <a:ea typeface="+mn-ea"/>
                <a:cs typeface="+mn-cs"/>
              </a:defRPr>
            </a:lvl2pPr>
            <a:lvl3pPr marL="914400" algn="l" rtl="0" fontAlgn="base">
              <a:spcBef>
                <a:spcPct val="0"/>
              </a:spcBef>
              <a:spcAft>
                <a:spcPct val="0"/>
              </a:spcAft>
              <a:defRPr sz="3000" kern="1200">
                <a:solidFill>
                  <a:schemeClr val="tx1"/>
                </a:solidFill>
                <a:latin typeface="Arial" charset="0"/>
                <a:ea typeface="+mn-ea"/>
                <a:cs typeface="+mn-cs"/>
              </a:defRPr>
            </a:lvl3pPr>
            <a:lvl4pPr marL="1371600" algn="l" rtl="0" fontAlgn="base">
              <a:spcBef>
                <a:spcPct val="0"/>
              </a:spcBef>
              <a:spcAft>
                <a:spcPct val="0"/>
              </a:spcAft>
              <a:defRPr sz="3000" kern="1200">
                <a:solidFill>
                  <a:schemeClr val="tx1"/>
                </a:solidFill>
                <a:latin typeface="Arial" charset="0"/>
                <a:ea typeface="+mn-ea"/>
                <a:cs typeface="+mn-cs"/>
              </a:defRPr>
            </a:lvl4pPr>
            <a:lvl5pPr marL="1828800" algn="l" rtl="0" fontAlgn="base">
              <a:spcBef>
                <a:spcPct val="0"/>
              </a:spcBef>
              <a:spcAft>
                <a:spcPct val="0"/>
              </a:spcAft>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a:lstStyle>
          <a:p>
            <a:pPr>
              <a:spcBef>
                <a:spcPts val="600"/>
              </a:spcBef>
              <a:spcAft>
                <a:spcPts val="600"/>
              </a:spcAft>
              <a:tabLst>
                <a:tab pos="684213" algn="l"/>
              </a:tabLst>
              <a:defRPr/>
            </a:pPr>
            <a:r>
              <a:rPr lang="en-US" sz="2400">
                <a:solidFill>
                  <a:prstClr val="black"/>
                </a:solidFill>
                <a:latin typeface="+mn-lt"/>
                <a:ea typeface="Calibri"/>
                <a:cs typeface="Calibri"/>
              </a:rPr>
              <a:t>If you need something more than the quick-access report, an advanced view of the Plan and Manage Testing report can be found under advanced search. This will allow you to create more detailed participation searches.  </a:t>
            </a:r>
            <a:endParaRPr lang="en-US" sz="2400">
              <a:solidFill>
                <a:prstClr val="black"/>
              </a:solidFill>
              <a:latin typeface="+mn-lt"/>
            </a:endParaRPr>
          </a:p>
        </p:txBody>
      </p:sp>
      <p:pic>
        <p:nvPicPr>
          <p:cNvPr id="8" name="Picture 7" descr="This is image of how to generate an Advanced Search in the Plan and Manage Testing section. &#10;">
            <a:extLst>
              <a:ext uri="{FF2B5EF4-FFF2-40B4-BE49-F238E27FC236}">
                <a16:creationId xmlns:a16="http://schemas.microsoft.com/office/drawing/2014/main" id="{955AC99D-B6A6-0C8F-C625-C38260273D1A}"/>
              </a:ext>
            </a:extLst>
          </p:cNvPr>
          <p:cNvPicPr>
            <a:picLocks noChangeAspect="1"/>
          </p:cNvPicPr>
          <p:nvPr/>
        </p:nvPicPr>
        <p:blipFill>
          <a:blip r:embed="rId3"/>
          <a:stretch>
            <a:fillRect/>
          </a:stretch>
        </p:blipFill>
        <p:spPr>
          <a:xfrm>
            <a:off x="5180296" y="1743211"/>
            <a:ext cx="6439231" cy="4502381"/>
          </a:xfrm>
          <a:prstGeom prst="rect">
            <a:avLst/>
          </a:prstGeom>
        </p:spPr>
      </p:pic>
    </p:spTree>
    <p:extLst>
      <p:ext uri="{BB962C8B-B14F-4D97-AF65-F5344CB8AC3E}">
        <p14:creationId xmlns:p14="http://schemas.microsoft.com/office/powerpoint/2010/main" val="3525817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DE  Participation Reports&#10;(Plan and Manage Testing): Save New Favorite">
            <a:extLst>
              <a:ext uri="{FF2B5EF4-FFF2-40B4-BE49-F238E27FC236}">
                <a16:creationId xmlns:a16="http://schemas.microsoft.com/office/drawing/2014/main" id="{349DF33D-DD9A-E92A-F919-A6AD4628DDF9}"/>
              </a:ext>
            </a:extLst>
          </p:cNvPr>
          <p:cNvSpPr>
            <a:spLocks noGrp="1"/>
          </p:cNvSpPr>
          <p:nvPr>
            <p:ph type="title" idx="4294967295"/>
          </p:nvPr>
        </p:nvSpPr>
        <p:spPr>
          <a:xfrm>
            <a:off x="537187" y="73834"/>
            <a:ext cx="10515600" cy="1073376"/>
          </a:xfrm>
          <a:prstGeom prst="rect">
            <a:avLst/>
          </a:prstGeom>
        </p:spPr>
        <p:txBody>
          <a:bodyPr vert="horz" lIns="91440" tIns="45720" rIns="91440" bIns="45720" rtlCol="0" anchor="ctr">
            <a:noAutofit/>
          </a:bodyPr>
          <a:lstStyle/>
          <a:p>
            <a:r>
              <a:rPr lang="en-US" sz="3600" b="1" kern="1200">
                <a:solidFill>
                  <a:srgbClr val="FFFFFF"/>
                </a:solidFill>
                <a:cs typeface="Arial"/>
              </a:rPr>
              <a:t>TIDE  Participation Reports</a:t>
            </a:r>
            <a:br>
              <a:rPr lang="en-US" sz="3600">
                <a:solidFill>
                  <a:srgbClr val="FFFFFF"/>
                </a:solidFill>
                <a:cs typeface="Arial"/>
              </a:rPr>
            </a:br>
            <a:r>
              <a:rPr lang="en-US" sz="3600">
                <a:solidFill>
                  <a:srgbClr val="FFFFFF"/>
                </a:solidFill>
                <a:cs typeface="Arial"/>
              </a:rPr>
              <a:t>(Plan and Manage Testing): Save New Favorite</a:t>
            </a:r>
            <a:endParaRPr lang="en-US" sz="3600" b="1" kern="1200">
              <a:solidFill>
                <a:srgbClr val="FFFFFF"/>
              </a:solidFill>
              <a:cs typeface="Arial" panose="020B0604020202020204" pitchFamily="34" charset="0"/>
            </a:endParaRPr>
          </a:p>
        </p:txBody>
      </p:sp>
      <p:sp>
        <p:nvSpPr>
          <p:cNvPr id="3" name="TextBox 11">
            <a:extLst>
              <a:ext uri="{FF2B5EF4-FFF2-40B4-BE49-F238E27FC236}">
                <a16:creationId xmlns:a16="http://schemas.microsoft.com/office/drawing/2014/main" id="{C1A94DA3-B299-2502-6E4E-FF760A210C0E}"/>
              </a:ext>
            </a:extLst>
          </p:cNvPr>
          <p:cNvSpPr txBox="1"/>
          <p:nvPr/>
        </p:nvSpPr>
        <p:spPr>
          <a:xfrm>
            <a:off x="346153" y="2854508"/>
            <a:ext cx="3370629" cy="2492990"/>
          </a:xfrm>
          <a:prstGeom prst="rect">
            <a:avLst/>
          </a:prstGeom>
          <a:solidFill>
            <a:schemeClr val="bg1"/>
          </a:solidFill>
        </p:spPr>
        <p:txBody>
          <a:bodyPr wrap="square" lIns="91440" tIns="45720" rIns="91440" bIns="45720" anchor="t">
            <a:spAutoFit/>
          </a:bodyPr>
          <a:lstStyle>
            <a:defPPr>
              <a:defRPr lang="en-US"/>
            </a:defPPr>
            <a:lvl1pPr algn="l" rtl="0" fontAlgn="base">
              <a:spcBef>
                <a:spcPct val="0"/>
              </a:spcBef>
              <a:spcAft>
                <a:spcPct val="0"/>
              </a:spcAft>
              <a:defRPr sz="3000" kern="1200">
                <a:solidFill>
                  <a:schemeClr val="tx1"/>
                </a:solidFill>
                <a:latin typeface="Arial" charset="0"/>
                <a:ea typeface="+mn-ea"/>
                <a:cs typeface="+mn-cs"/>
              </a:defRPr>
            </a:lvl1pPr>
            <a:lvl2pPr marL="457200" algn="l" rtl="0" fontAlgn="base">
              <a:spcBef>
                <a:spcPct val="0"/>
              </a:spcBef>
              <a:spcAft>
                <a:spcPct val="0"/>
              </a:spcAft>
              <a:defRPr sz="3000" kern="1200">
                <a:solidFill>
                  <a:schemeClr val="tx1"/>
                </a:solidFill>
                <a:latin typeface="Arial" charset="0"/>
                <a:ea typeface="+mn-ea"/>
                <a:cs typeface="+mn-cs"/>
              </a:defRPr>
            </a:lvl2pPr>
            <a:lvl3pPr marL="914400" algn="l" rtl="0" fontAlgn="base">
              <a:spcBef>
                <a:spcPct val="0"/>
              </a:spcBef>
              <a:spcAft>
                <a:spcPct val="0"/>
              </a:spcAft>
              <a:defRPr sz="3000" kern="1200">
                <a:solidFill>
                  <a:schemeClr val="tx1"/>
                </a:solidFill>
                <a:latin typeface="Arial" charset="0"/>
                <a:ea typeface="+mn-ea"/>
                <a:cs typeface="+mn-cs"/>
              </a:defRPr>
            </a:lvl3pPr>
            <a:lvl4pPr marL="1371600" algn="l" rtl="0" fontAlgn="base">
              <a:spcBef>
                <a:spcPct val="0"/>
              </a:spcBef>
              <a:spcAft>
                <a:spcPct val="0"/>
              </a:spcAft>
              <a:defRPr sz="3000" kern="1200">
                <a:solidFill>
                  <a:schemeClr val="tx1"/>
                </a:solidFill>
                <a:latin typeface="Arial" charset="0"/>
                <a:ea typeface="+mn-ea"/>
                <a:cs typeface="+mn-cs"/>
              </a:defRPr>
            </a:lvl4pPr>
            <a:lvl5pPr marL="1828800" algn="l" rtl="0" fontAlgn="base">
              <a:spcBef>
                <a:spcPct val="0"/>
              </a:spcBef>
              <a:spcAft>
                <a:spcPct val="0"/>
              </a:spcAft>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a:lstStyle>
          <a:p>
            <a:pPr>
              <a:spcBef>
                <a:spcPts val="600"/>
              </a:spcBef>
              <a:spcAft>
                <a:spcPts val="600"/>
              </a:spcAft>
              <a:tabLst>
                <a:tab pos="684213" algn="l"/>
              </a:tabLst>
              <a:defRPr/>
            </a:pPr>
            <a:r>
              <a:rPr lang="en-US" sz="2600">
                <a:solidFill>
                  <a:prstClr val="black"/>
                </a:solidFill>
                <a:latin typeface="+mn-lt"/>
                <a:ea typeface="Calibri"/>
                <a:cs typeface="Calibri"/>
              </a:rPr>
              <a:t>You can also create your own personal report and save it which will allow you to return to and rerun the report. </a:t>
            </a:r>
          </a:p>
        </p:txBody>
      </p:sp>
      <p:pic>
        <p:nvPicPr>
          <p:cNvPr id="8" name="Picture 7" descr="Image of TIDE.  ">
            <a:extLst>
              <a:ext uri="{FF2B5EF4-FFF2-40B4-BE49-F238E27FC236}">
                <a16:creationId xmlns:a16="http://schemas.microsoft.com/office/drawing/2014/main" id="{A8AEF34E-6F9D-D82F-AD05-D0463E923476}"/>
              </a:ext>
            </a:extLst>
          </p:cNvPr>
          <p:cNvPicPr>
            <a:picLocks noChangeAspect="1"/>
          </p:cNvPicPr>
          <p:nvPr/>
        </p:nvPicPr>
        <p:blipFill>
          <a:blip r:embed="rId3"/>
          <a:stretch>
            <a:fillRect/>
          </a:stretch>
        </p:blipFill>
        <p:spPr>
          <a:xfrm>
            <a:off x="6852494" y="5087851"/>
            <a:ext cx="931627" cy="366907"/>
          </a:xfrm>
          <a:prstGeom prst="rect">
            <a:avLst/>
          </a:prstGeom>
        </p:spPr>
      </p:pic>
      <p:pic>
        <p:nvPicPr>
          <p:cNvPr id="12" name="Picture 11" descr="This image shows how to save a new favorite report.">
            <a:extLst>
              <a:ext uri="{FF2B5EF4-FFF2-40B4-BE49-F238E27FC236}">
                <a16:creationId xmlns:a16="http://schemas.microsoft.com/office/drawing/2014/main" id="{0129C89E-399F-EF87-04D8-463923490E59}"/>
              </a:ext>
            </a:extLst>
          </p:cNvPr>
          <p:cNvPicPr>
            <a:picLocks noChangeAspect="1"/>
          </p:cNvPicPr>
          <p:nvPr/>
        </p:nvPicPr>
        <p:blipFill>
          <a:blip r:embed="rId4"/>
          <a:stretch>
            <a:fillRect/>
          </a:stretch>
        </p:blipFill>
        <p:spPr>
          <a:xfrm>
            <a:off x="3951699" y="1824411"/>
            <a:ext cx="7664844" cy="4553184"/>
          </a:xfrm>
          <a:prstGeom prst="rect">
            <a:avLst/>
          </a:prstGeom>
        </p:spPr>
      </p:pic>
    </p:spTree>
    <p:extLst>
      <p:ext uri="{BB962C8B-B14F-4D97-AF65-F5344CB8AC3E}">
        <p14:creationId xmlns:p14="http://schemas.microsoft.com/office/powerpoint/2010/main" val="3031037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DE  Participation Reports&#10;(Test Progress Summary)">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63535"/>
          </a:xfrm>
          <a:prstGeom prst="rect">
            <a:avLst/>
          </a:prstGeom>
        </p:spPr>
        <p:txBody>
          <a:bodyPr vert="horz" lIns="91440" tIns="45720" rIns="91440" bIns="45720" rtlCol="0" anchor="ctr">
            <a:normAutofit/>
          </a:bodyPr>
          <a:lstStyle/>
          <a:p>
            <a:r>
              <a:rPr lang="en-US" sz="3600" b="1" kern="1200">
                <a:solidFill>
                  <a:srgbClr val="FFFFFF"/>
                </a:solidFill>
                <a:cs typeface="Arial"/>
              </a:rPr>
              <a:t>TIDE  Participation Reports</a:t>
            </a:r>
            <a:br>
              <a:rPr lang="en-US" sz="3600">
                <a:cs typeface="Arial"/>
              </a:rPr>
            </a:br>
            <a:r>
              <a:rPr lang="en-US" sz="3600">
                <a:solidFill>
                  <a:srgbClr val="FFFFFF"/>
                </a:solidFill>
                <a:cs typeface="Arial"/>
              </a:rPr>
              <a:t>(Test Progress Summary Dashboard)</a:t>
            </a:r>
            <a:endParaRPr lang="en-US" sz="3600" b="1" kern="1200">
              <a:solidFill>
                <a:srgbClr val="FFFFFF"/>
              </a:solidFill>
              <a:cs typeface="Arial" panose="020B0604020202020204" pitchFamily="34" charset="0"/>
            </a:endParaRPr>
          </a:p>
        </p:txBody>
      </p:sp>
      <p:sp>
        <p:nvSpPr>
          <p:cNvPr id="3" name="TextBox 11">
            <a:extLst>
              <a:ext uri="{FF2B5EF4-FFF2-40B4-BE49-F238E27FC236}">
                <a16:creationId xmlns:a16="http://schemas.microsoft.com/office/drawing/2014/main" id="{C1A94DA3-B299-2502-6E4E-FF760A210C0E}"/>
              </a:ext>
            </a:extLst>
          </p:cNvPr>
          <p:cNvSpPr txBox="1"/>
          <p:nvPr/>
        </p:nvSpPr>
        <p:spPr>
          <a:xfrm>
            <a:off x="838200" y="1390584"/>
            <a:ext cx="10449136" cy="707886"/>
          </a:xfrm>
          <a:prstGeom prst="rect">
            <a:avLst/>
          </a:prstGeom>
          <a:solidFill>
            <a:schemeClr val="bg1"/>
          </a:solidFill>
        </p:spPr>
        <p:txBody>
          <a:bodyPr wrap="square" lIns="91440" tIns="45720" rIns="91440" bIns="45720" anchor="t">
            <a:spAutoFit/>
          </a:bodyPr>
          <a:lstStyle>
            <a:defPPr>
              <a:defRPr lang="en-US"/>
            </a:defPPr>
            <a:lvl1pPr algn="l" rtl="0" fontAlgn="base">
              <a:spcBef>
                <a:spcPct val="0"/>
              </a:spcBef>
              <a:spcAft>
                <a:spcPct val="0"/>
              </a:spcAft>
              <a:defRPr sz="3000" kern="1200">
                <a:solidFill>
                  <a:schemeClr val="tx1"/>
                </a:solidFill>
                <a:latin typeface="Arial" charset="0"/>
                <a:ea typeface="+mn-ea"/>
                <a:cs typeface="+mn-cs"/>
              </a:defRPr>
            </a:lvl1pPr>
            <a:lvl2pPr marL="457200" algn="l" rtl="0" fontAlgn="base">
              <a:spcBef>
                <a:spcPct val="0"/>
              </a:spcBef>
              <a:spcAft>
                <a:spcPct val="0"/>
              </a:spcAft>
              <a:defRPr sz="3000" kern="1200">
                <a:solidFill>
                  <a:schemeClr val="tx1"/>
                </a:solidFill>
                <a:latin typeface="Arial" charset="0"/>
                <a:ea typeface="+mn-ea"/>
                <a:cs typeface="+mn-cs"/>
              </a:defRPr>
            </a:lvl2pPr>
            <a:lvl3pPr marL="914400" algn="l" rtl="0" fontAlgn="base">
              <a:spcBef>
                <a:spcPct val="0"/>
              </a:spcBef>
              <a:spcAft>
                <a:spcPct val="0"/>
              </a:spcAft>
              <a:defRPr sz="3000" kern="1200">
                <a:solidFill>
                  <a:schemeClr val="tx1"/>
                </a:solidFill>
                <a:latin typeface="Arial" charset="0"/>
                <a:ea typeface="+mn-ea"/>
                <a:cs typeface="+mn-cs"/>
              </a:defRPr>
            </a:lvl3pPr>
            <a:lvl4pPr marL="1371600" algn="l" rtl="0" fontAlgn="base">
              <a:spcBef>
                <a:spcPct val="0"/>
              </a:spcBef>
              <a:spcAft>
                <a:spcPct val="0"/>
              </a:spcAft>
              <a:defRPr sz="3000" kern="1200">
                <a:solidFill>
                  <a:schemeClr val="tx1"/>
                </a:solidFill>
                <a:latin typeface="Arial" charset="0"/>
                <a:ea typeface="+mn-ea"/>
                <a:cs typeface="+mn-cs"/>
              </a:defRPr>
            </a:lvl4pPr>
            <a:lvl5pPr marL="1828800" algn="l" rtl="0" fontAlgn="base">
              <a:spcBef>
                <a:spcPct val="0"/>
              </a:spcBef>
              <a:spcAft>
                <a:spcPct val="0"/>
              </a:spcAft>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a:lstStyle>
          <a:p>
            <a:pPr>
              <a:spcBef>
                <a:spcPts val="600"/>
              </a:spcBef>
              <a:spcAft>
                <a:spcPts val="600"/>
              </a:spcAft>
              <a:tabLst>
                <a:tab pos="684213" algn="l"/>
              </a:tabLst>
              <a:defRPr/>
            </a:pPr>
            <a:r>
              <a:rPr lang="en-US" sz="2000">
                <a:solidFill>
                  <a:prstClr val="black"/>
                </a:solidFill>
                <a:latin typeface="+mn-lt"/>
                <a:ea typeface="Calibri"/>
                <a:cs typeface="Calibri"/>
              </a:rPr>
              <a:t>The Test Progress Summary Dashboard provides charts of the information available in Test Completion Report to provide a quick visual reference. </a:t>
            </a:r>
            <a:endParaRPr lang="en-US" sz="2000">
              <a:solidFill>
                <a:prstClr val="black"/>
              </a:solidFill>
              <a:latin typeface="Calibri"/>
              <a:ea typeface="Calibri"/>
              <a:cs typeface="Calibri"/>
            </a:endParaRPr>
          </a:p>
        </p:txBody>
      </p:sp>
      <p:pic>
        <p:nvPicPr>
          <p:cNvPr id="4" name="Picture 3" descr="This image shows what a test progress summary report looks like. ">
            <a:extLst>
              <a:ext uri="{FF2B5EF4-FFF2-40B4-BE49-F238E27FC236}">
                <a16:creationId xmlns:a16="http://schemas.microsoft.com/office/drawing/2014/main" id="{450A2442-C9E8-2905-93CB-506D99E6E7AB}"/>
              </a:ext>
            </a:extLst>
          </p:cNvPr>
          <p:cNvPicPr>
            <a:picLocks noChangeAspect="1"/>
          </p:cNvPicPr>
          <p:nvPr/>
        </p:nvPicPr>
        <p:blipFill>
          <a:blip r:embed="rId3"/>
          <a:stretch>
            <a:fillRect/>
          </a:stretch>
        </p:blipFill>
        <p:spPr>
          <a:xfrm>
            <a:off x="2197803" y="2242017"/>
            <a:ext cx="7796394" cy="4392902"/>
          </a:xfrm>
          <a:prstGeom prst="rect">
            <a:avLst/>
          </a:prstGeom>
          <a:ln w="12700">
            <a:solidFill>
              <a:schemeClr val="tx1"/>
            </a:solidFill>
          </a:ln>
        </p:spPr>
      </p:pic>
    </p:spTree>
    <p:extLst>
      <p:ext uri="{BB962C8B-B14F-4D97-AF65-F5344CB8AC3E}">
        <p14:creationId xmlns:p14="http://schemas.microsoft.com/office/powerpoint/2010/main" val="37281451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DE  Participation Reports&#10;(Test Progress Summary) - Continued">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34376"/>
            <a:ext cx="10515600" cy="1371600"/>
          </a:xfrm>
          <a:prstGeom prst="rect">
            <a:avLst/>
          </a:prstGeom>
        </p:spPr>
        <p:txBody>
          <a:bodyPr vert="horz" lIns="91440" tIns="45720" rIns="91440" bIns="45720" rtlCol="0" anchor="ctr">
            <a:normAutofit/>
          </a:bodyPr>
          <a:lstStyle/>
          <a:p>
            <a:r>
              <a:rPr lang="en-US" sz="3600" b="1" kern="1200">
                <a:solidFill>
                  <a:srgbClr val="FFFFFF"/>
                </a:solidFill>
                <a:cs typeface="Arial"/>
              </a:rPr>
              <a:t>TIDE  Participation Reports</a:t>
            </a:r>
            <a:br>
              <a:rPr lang="en-US" sz="3600">
                <a:solidFill>
                  <a:srgbClr val="FFFFFF"/>
                </a:solidFill>
                <a:cs typeface="Arial"/>
              </a:rPr>
            </a:br>
            <a:r>
              <a:rPr lang="en-US" sz="3600">
                <a:solidFill>
                  <a:srgbClr val="FFFFFF"/>
                </a:solidFill>
                <a:cs typeface="Arial"/>
              </a:rPr>
              <a:t>(Test Progress Summary) - Continued</a:t>
            </a:r>
            <a:endParaRPr lang="en-US" sz="3600" b="1" kern="1200">
              <a:solidFill>
                <a:srgbClr val="FFFFFF"/>
              </a:solidFill>
              <a:cs typeface="Arial" panose="020B0604020202020204" pitchFamily="34" charset="0"/>
            </a:endParaRPr>
          </a:p>
        </p:txBody>
      </p:sp>
      <p:pic>
        <p:nvPicPr>
          <p:cNvPr id="4" name="Picture 3" descr="This report shows what a test progress summary report looks like after a user drills down by school, completion and grade. ">
            <a:extLst>
              <a:ext uri="{FF2B5EF4-FFF2-40B4-BE49-F238E27FC236}">
                <a16:creationId xmlns:a16="http://schemas.microsoft.com/office/drawing/2014/main" id="{647ABB35-6C9A-3507-2209-B8FA0FE8394A}"/>
              </a:ext>
            </a:extLst>
          </p:cNvPr>
          <p:cNvPicPr>
            <a:picLocks noChangeAspect="1"/>
          </p:cNvPicPr>
          <p:nvPr/>
        </p:nvPicPr>
        <p:blipFill>
          <a:blip r:embed="rId3"/>
          <a:stretch>
            <a:fillRect/>
          </a:stretch>
        </p:blipFill>
        <p:spPr>
          <a:xfrm>
            <a:off x="2241450" y="1547933"/>
            <a:ext cx="7709101" cy="5025703"/>
          </a:xfrm>
          <a:prstGeom prst="rect">
            <a:avLst/>
          </a:prstGeom>
          <a:ln w="12700">
            <a:solidFill>
              <a:schemeClr val="tx1"/>
            </a:solidFill>
          </a:ln>
        </p:spPr>
      </p:pic>
    </p:spTree>
    <p:extLst>
      <p:ext uri="{BB962C8B-B14F-4D97-AF65-F5344CB8AC3E}">
        <p14:creationId xmlns:p14="http://schemas.microsoft.com/office/powerpoint/2010/main" val="1118327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o and When Do I Contact?">
            <a:extLst>
              <a:ext uri="{FF2B5EF4-FFF2-40B4-BE49-F238E27FC236}">
                <a16:creationId xmlns:a16="http://schemas.microsoft.com/office/drawing/2014/main" id="{9D81C57C-38A3-8C3E-CECE-E25CED985C94}"/>
              </a:ext>
            </a:extLst>
          </p:cNvPr>
          <p:cNvSpPr>
            <a:spLocks noGrp="1"/>
          </p:cNvSpPr>
          <p:nvPr>
            <p:ph type="title" idx="4294967295"/>
          </p:nvPr>
        </p:nvSpPr>
        <p:spPr>
          <a:xfrm>
            <a:off x="1042987" y="0"/>
            <a:ext cx="10106025" cy="1416050"/>
          </a:xfrm>
          <a:prstGeom prst="rect">
            <a:avLst/>
          </a:prstGeom>
        </p:spPr>
        <p:txBody>
          <a:bodyPr anchor="ctr">
            <a:noAutofit/>
          </a:bodyPr>
          <a:lstStyle/>
          <a:p>
            <a:r>
              <a:rPr lang="en-US" sz="3600" b="1">
                <a:solidFill>
                  <a:schemeClr val="bg1"/>
                </a:solidFill>
                <a:ea typeface="Open Sans" panose="020B0606030504020204" pitchFamily="34" charset="0"/>
                <a:cs typeface="Open Sans" panose="020B0606030504020204" pitchFamily="34" charset="0"/>
              </a:rPr>
              <a:t>Who and When Do I Contact?</a:t>
            </a:r>
            <a:endParaRPr lang="en-US" sz="4800"/>
          </a:p>
        </p:txBody>
      </p:sp>
      <p:sp>
        <p:nvSpPr>
          <p:cNvPr id="14" name="Content Placeholder 3">
            <a:extLst>
              <a:ext uri="{FF2B5EF4-FFF2-40B4-BE49-F238E27FC236}">
                <a16:creationId xmlns:a16="http://schemas.microsoft.com/office/drawing/2014/main" id="{CF4B67F0-2E79-0F75-C8A1-D41D596EFAC1}"/>
              </a:ext>
              <a:ext uri="{C183D7F6-B498-43B3-948B-1728B52AA6E4}">
                <adec:decorative xmlns:adec="http://schemas.microsoft.com/office/drawing/2017/decorative" val="1"/>
              </a:ext>
            </a:extLst>
          </p:cNvPr>
          <p:cNvSpPr txBox="1">
            <a:spLocks/>
          </p:cNvSpPr>
          <p:nvPr/>
        </p:nvSpPr>
        <p:spPr>
          <a:xfrm>
            <a:off x="838200" y="1523075"/>
            <a:ext cx="10515600" cy="4905072"/>
          </a:xfrm>
          <a:prstGeom prst="rect">
            <a:avLst/>
          </a:prstGeom>
          <a:ln>
            <a:solidFill>
              <a:schemeClr val="tx1"/>
            </a:solidFill>
          </a:ln>
        </p:spPr>
        <p:txBody>
          <a:bodyPr lIns="91440" tIns="45720" rIns="91440" bIns="45720" anchor="t"/>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Performance Office </a:t>
            </a:r>
          </a:p>
          <a:p>
            <a:pPr marL="0" indent="0" algn="ctr">
              <a:spcBef>
                <a:spcPts val="0"/>
              </a:spcBef>
              <a:spcAft>
                <a:spcPts val="300"/>
              </a:spcAft>
              <a:buNone/>
            </a:pPr>
            <a:r>
              <a:rPr lang="en-US">
                <a:cs typeface="Arial"/>
              </a:rPr>
              <a:t>860-713-6860</a:t>
            </a:r>
          </a:p>
          <a:p>
            <a:pPr marL="0" indent="0" algn="ctr">
              <a:spcBef>
                <a:spcPts val="0"/>
              </a:spcBef>
              <a:spcAft>
                <a:spcPts val="300"/>
              </a:spcAft>
              <a:buNone/>
            </a:pPr>
            <a:r>
              <a:rPr lang="en-US">
                <a:solidFill>
                  <a:srgbClr val="1E72C7"/>
                </a:solidFill>
                <a:cs typeface="Arial"/>
                <a:hlinkClick r:id="rId3">
                  <a:extLst>
                    <a:ext uri="{A12FA001-AC4F-418D-AE19-62706E023703}">
                      <ahyp:hlinkClr xmlns:ahyp="http://schemas.microsoft.com/office/drawing/2018/hyperlinkcolor" val="tx"/>
                    </a:ext>
                  </a:extLst>
                </a:hlinkClick>
              </a:rPr>
              <a:t>ctstudentassessment@ct.gov</a:t>
            </a:r>
            <a:r>
              <a:rPr lang="en-US">
                <a:solidFill>
                  <a:srgbClr val="1E72C7"/>
                </a:solidFill>
                <a:cs typeface="Arial"/>
              </a:rPr>
              <a:t> </a:t>
            </a:r>
          </a:p>
          <a:p>
            <a:pPr marL="0" indent="0">
              <a:spcBef>
                <a:spcPts val="0"/>
              </a:spcBef>
              <a:spcAft>
                <a:spcPts val="300"/>
              </a:spcAft>
              <a:buNone/>
            </a:pPr>
            <a:r>
              <a:rPr lang="en-US">
                <a:cs typeface="Arial"/>
              </a:rPr>
              <a:t>If you have questions pertaining to:</a:t>
            </a:r>
            <a:endParaRPr lang="en-US"/>
          </a:p>
          <a:p>
            <a:pPr>
              <a:spcAft>
                <a:spcPts val="300"/>
              </a:spcAft>
            </a:pPr>
            <a:r>
              <a:rPr lang="en-US"/>
              <a:t>State policy test administration questions</a:t>
            </a:r>
          </a:p>
          <a:p>
            <a:pPr>
              <a:spcAft>
                <a:spcPts val="300"/>
              </a:spcAft>
            </a:pPr>
            <a:r>
              <a:rPr lang="en-US"/>
              <a:t>Accommodations, designated supports, customized accommodations, special circumstances</a:t>
            </a:r>
          </a:p>
          <a:p>
            <a:pPr>
              <a:spcAft>
                <a:spcPts val="300"/>
              </a:spcAft>
            </a:pPr>
            <a:r>
              <a:rPr lang="en-US"/>
              <a:t>Reporting of security breaches</a:t>
            </a:r>
          </a:p>
          <a:p>
            <a:pPr>
              <a:spcAft>
                <a:spcPts val="300"/>
              </a:spcAft>
            </a:pPr>
            <a:r>
              <a:rPr lang="en-US"/>
              <a:t>CT-SEDS/TIDE syncing issues</a:t>
            </a:r>
          </a:p>
        </p:txBody>
      </p:sp>
    </p:spTree>
    <p:extLst>
      <p:ext uri="{BB962C8B-B14F-4D97-AF65-F5344CB8AC3E}">
        <p14:creationId xmlns:p14="http://schemas.microsoft.com/office/powerpoint/2010/main" val="2033535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st Delivery Interface (TDS): Dense Strikethrough">
            <a:extLst>
              <a:ext uri="{FF2B5EF4-FFF2-40B4-BE49-F238E27FC236}">
                <a16:creationId xmlns:a16="http://schemas.microsoft.com/office/drawing/2014/main" id="{349DF33D-DD9A-E92A-F919-A6AD4628DDF9}"/>
              </a:ext>
            </a:extLst>
          </p:cNvPr>
          <p:cNvSpPr>
            <a:spLocks noGrp="1"/>
          </p:cNvSpPr>
          <p:nvPr>
            <p:ph type="title" idx="4294967295"/>
          </p:nvPr>
        </p:nvSpPr>
        <p:spPr>
          <a:xfrm>
            <a:off x="1307963" y="0"/>
            <a:ext cx="9576075" cy="1221971"/>
          </a:xfrm>
          <a:prstGeom prst="rect">
            <a:avLst/>
          </a:prstGeom>
        </p:spPr>
        <p:txBody>
          <a:bodyPr vert="horz" lIns="91440" tIns="45720" rIns="91440" bIns="45720" rtlCol="0" anchor="ctr">
            <a:normAutofit/>
          </a:bodyPr>
          <a:lstStyle/>
          <a:p>
            <a:r>
              <a:rPr lang="en-US" sz="3600">
                <a:solidFill>
                  <a:srgbClr val="FFFFFF"/>
                </a:solidFill>
                <a:cs typeface="Arial"/>
              </a:rPr>
              <a:t>Test Delivery Interface (TDS): Dense Strikethrough</a:t>
            </a:r>
            <a:endParaRPr lang="en-US" sz="3600" b="1" kern="1200">
              <a:solidFill>
                <a:srgbClr val="FFFFFF"/>
              </a:solidFill>
              <a:cs typeface="Arial" panose="020B0604020202020204" pitchFamily="34" charset="0"/>
            </a:endParaRPr>
          </a:p>
        </p:txBody>
      </p:sp>
      <p:sp>
        <p:nvSpPr>
          <p:cNvPr id="4" name="TextBox 3">
            <a:extLst>
              <a:ext uri="{FF2B5EF4-FFF2-40B4-BE49-F238E27FC236}">
                <a16:creationId xmlns:a16="http://schemas.microsoft.com/office/drawing/2014/main" id="{E91474BE-9FF2-2566-FAC4-F5697F12F051}"/>
              </a:ext>
            </a:extLst>
          </p:cNvPr>
          <p:cNvSpPr txBox="1"/>
          <p:nvPr/>
        </p:nvSpPr>
        <p:spPr>
          <a:xfrm>
            <a:off x="762000" y="1714500"/>
            <a:ext cx="101494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latin typeface="Calibri"/>
                <a:ea typeface="Calibri"/>
                <a:cs typeface="Calibri"/>
              </a:rPr>
              <a:t>New version </a:t>
            </a:r>
            <a:r>
              <a:rPr lang="en-US" sz="2400">
                <a:ea typeface="+mn-lt"/>
                <a:cs typeface="+mn-lt"/>
              </a:rPr>
              <a:t>of strikethrough uses several diagonal lines to cover the selected option. </a:t>
            </a:r>
          </a:p>
        </p:txBody>
      </p:sp>
      <p:pic>
        <p:nvPicPr>
          <p:cNvPr id="3" name="Picture 2" descr="This is image of dense strikethrough.">
            <a:extLst>
              <a:ext uri="{FF2B5EF4-FFF2-40B4-BE49-F238E27FC236}">
                <a16:creationId xmlns:a16="http://schemas.microsoft.com/office/drawing/2014/main" id="{32C215E2-A27D-19BF-9189-78426EB3055A}"/>
              </a:ext>
            </a:extLst>
          </p:cNvPr>
          <p:cNvPicPr>
            <a:picLocks noChangeAspect="1"/>
          </p:cNvPicPr>
          <p:nvPr/>
        </p:nvPicPr>
        <p:blipFill>
          <a:blip r:embed="rId3"/>
          <a:stretch>
            <a:fillRect/>
          </a:stretch>
        </p:blipFill>
        <p:spPr>
          <a:xfrm>
            <a:off x="1839772" y="2767855"/>
            <a:ext cx="8512457" cy="3203174"/>
          </a:xfrm>
          <a:prstGeom prst="rect">
            <a:avLst/>
          </a:prstGeom>
          <a:ln w="12700">
            <a:solidFill>
              <a:schemeClr val="tx1"/>
            </a:solidFill>
          </a:ln>
        </p:spPr>
      </p:pic>
    </p:spTree>
    <p:extLst>
      <p:ext uri="{BB962C8B-B14F-4D97-AF65-F5344CB8AC3E}">
        <p14:creationId xmlns:p14="http://schemas.microsoft.com/office/powerpoint/2010/main" val="762886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74597-D85B-1D2A-455C-D632565D022E}"/>
            </a:ext>
          </a:extLst>
        </p:cNvPr>
        <p:cNvGrpSpPr/>
        <p:nvPr/>
      </p:nvGrpSpPr>
      <p:grpSpPr>
        <a:xfrm>
          <a:off x="0" y="0"/>
          <a:ext cx="0" cy="0"/>
          <a:chOff x="0" y="0"/>
          <a:chExt cx="0" cy="0"/>
        </a:xfrm>
      </p:grpSpPr>
      <p:sp>
        <p:nvSpPr>
          <p:cNvPr id="2" name="Title 1" descr="Questions">
            <a:extLst>
              <a:ext uri="{FF2B5EF4-FFF2-40B4-BE49-F238E27FC236}">
                <a16:creationId xmlns:a16="http://schemas.microsoft.com/office/drawing/2014/main" id="{E64248AE-D814-8187-7A42-D2E3FC970C15}"/>
              </a:ext>
            </a:extLst>
          </p:cNvPr>
          <p:cNvSpPr>
            <a:spLocks noGrp="1"/>
          </p:cNvSpPr>
          <p:nvPr>
            <p:ph type="title"/>
          </p:nvPr>
        </p:nvSpPr>
        <p:spPr>
          <a:xfrm>
            <a:off x="762000" y="0"/>
            <a:ext cx="10515600" cy="1325563"/>
          </a:xfrm>
        </p:spPr>
        <p:txBody>
          <a:bodyPr vert="horz" lIns="91440" tIns="45720" rIns="91440" bIns="45720" rtlCol="0" anchor="ctr">
            <a:normAutofit/>
          </a:bodyPr>
          <a:lstStyle/>
          <a:p>
            <a:r>
              <a:rPr lang="en-US" b="1" kern="1200">
                <a:solidFill>
                  <a:srgbClr val="FFFFFF"/>
                </a:solidFill>
                <a:ea typeface="+mj-ea"/>
                <a:cs typeface="Arial" panose="020B0604020202020204" pitchFamily="34" charset="0"/>
              </a:rPr>
              <a:t>Questions</a:t>
            </a:r>
          </a:p>
        </p:txBody>
      </p:sp>
      <p:sp>
        <p:nvSpPr>
          <p:cNvPr id="3" name="TextBox 2">
            <a:extLst>
              <a:ext uri="{FF2B5EF4-FFF2-40B4-BE49-F238E27FC236}">
                <a16:creationId xmlns:a16="http://schemas.microsoft.com/office/drawing/2014/main" id="{EB4CFBA3-2277-323E-EC63-E2CF50293223}"/>
              </a:ext>
            </a:extLst>
          </p:cNvPr>
          <p:cNvSpPr txBox="1"/>
          <p:nvPr/>
        </p:nvSpPr>
        <p:spPr>
          <a:xfrm>
            <a:off x="838200" y="1825624"/>
            <a:ext cx="5181600" cy="4876257"/>
          </a:xfrm>
          <a:prstGeom prst="rect">
            <a:avLst/>
          </a:prstGeom>
        </p:spPr>
        <p:txBody>
          <a:bodyPr vert="horz" wrap="square" lIns="91440" tIns="45720" rIns="91440" bIns="45720" rtlCol="0">
            <a:normAutofit/>
          </a:bodyPr>
          <a:lstStyle/>
          <a:p>
            <a:pPr>
              <a:lnSpc>
                <a:spcPct val="90000"/>
              </a:lnSpc>
              <a:spcBef>
                <a:spcPts val="1000"/>
              </a:spcBef>
              <a:spcAft>
                <a:spcPts val="600"/>
              </a:spcAft>
              <a:buClr>
                <a:schemeClr val="accent1"/>
              </a:buClr>
            </a:pPr>
            <a:endParaRPr lang="en-US">
              <a:latin typeface="Aptos" panose="020B0004020202020204" pitchFamily="34" charset="0"/>
            </a:endParaRPr>
          </a:p>
          <a:p>
            <a:pPr marL="228600" indent="-228600">
              <a:lnSpc>
                <a:spcPct val="90000"/>
              </a:lnSpc>
              <a:spcBef>
                <a:spcPts val="1000"/>
              </a:spcBef>
              <a:spcAft>
                <a:spcPts val="600"/>
              </a:spcAft>
              <a:buClr>
                <a:schemeClr val="accent1"/>
              </a:buClr>
              <a:buFont typeface="Arial" panose="020B0604020202020204" pitchFamily="34" charset="0"/>
              <a:buChar char="•"/>
            </a:pPr>
            <a:endParaRPr lang="en-US">
              <a:latin typeface="Aptos" panose="020B0004020202020204" pitchFamily="34" charset="0"/>
            </a:endParaRPr>
          </a:p>
          <a:p>
            <a:pPr algn="ctr">
              <a:lnSpc>
                <a:spcPct val="90000"/>
              </a:lnSpc>
              <a:spcBef>
                <a:spcPts val="1000"/>
              </a:spcBef>
              <a:spcAft>
                <a:spcPts val="600"/>
              </a:spcAft>
              <a:buClr>
                <a:schemeClr val="accent1"/>
              </a:buClr>
            </a:pPr>
            <a:r>
              <a:rPr lang="en-US" sz="6000"/>
              <a:t>Use “Raise Hand” Tool</a:t>
            </a:r>
          </a:p>
          <a:p>
            <a:pPr>
              <a:lnSpc>
                <a:spcPct val="90000"/>
              </a:lnSpc>
              <a:spcBef>
                <a:spcPts val="1000"/>
              </a:spcBef>
              <a:spcAft>
                <a:spcPts val="600"/>
              </a:spcAft>
              <a:buClr>
                <a:schemeClr val="accent1"/>
              </a:buClr>
            </a:pPr>
            <a:endParaRPr lang="en-US">
              <a:latin typeface="Aptos" panose="020B0004020202020204" pitchFamily="34" charset="0"/>
            </a:endParaRPr>
          </a:p>
        </p:txBody>
      </p:sp>
      <p:pic>
        <p:nvPicPr>
          <p:cNvPr id="9" name="Picture 8">
            <a:extLst>
              <a:ext uri="{FF2B5EF4-FFF2-40B4-BE49-F238E27FC236}">
                <a16:creationId xmlns:a16="http://schemas.microsoft.com/office/drawing/2014/main" id="{E3D8DD8A-7328-0A17-87C6-75DDB74978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28132" r="938" b="-1"/>
          <a:stretch/>
        </p:blipFill>
        <p:spPr>
          <a:xfrm>
            <a:off x="6172200" y="1825624"/>
            <a:ext cx="5181600" cy="4876257"/>
          </a:xfrm>
          <a:prstGeom prst="rect">
            <a:avLst/>
          </a:prstGeom>
          <a:noFill/>
        </p:spPr>
      </p:pic>
    </p:spTree>
    <p:extLst>
      <p:ext uri="{BB962C8B-B14F-4D97-AF65-F5344CB8AC3E}">
        <p14:creationId xmlns:p14="http://schemas.microsoft.com/office/powerpoint/2010/main" val="1601473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ccessibility and Special Populations">
            <a:extLst>
              <a:ext uri="{FF2B5EF4-FFF2-40B4-BE49-F238E27FC236}">
                <a16:creationId xmlns:a16="http://schemas.microsoft.com/office/drawing/2014/main" id="{177031B1-4E89-D10A-98C8-275D8EBA4D0F}"/>
              </a:ext>
            </a:extLst>
          </p:cNvPr>
          <p:cNvSpPr>
            <a:spLocks noGrp="1"/>
          </p:cNvSpPr>
          <p:nvPr>
            <p:ph type="title"/>
          </p:nvPr>
        </p:nvSpPr>
        <p:spPr>
          <a:xfrm>
            <a:off x="2743198" y="1485142"/>
            <a:ext cx="9370077" cy="1325563"/>
          </a:xfrm>
        </p:spPr>
        <p:txBody>
          <a:bodyPr/>
          <a:lstStyle/>
          <a:p>
            <a:r>
              <a:rPr lang="en-US"/>
              <a:t>Accessibility and Special Populations</a:t>
            </a:r>
          </a:p>
        </p:txBody>
      </p:sp>
      <p:pic>
        <p:nvPicPr>
          <p:cNvPr id="3" name="Picture 2">
            <a:extLst>
              <a:ext uri="{FF2B5EF4-FFF2-40B4-BE49-F238E27FC236}">
                <a16:creationId xmlns:a16="http://schemas.microsoft.com/office/drawing/2014/main" id="{6B7E25AF-852A-5D9E-50AE-4F084B950FD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t="2944" b="27586"/>
          <a:stretch>
            <a:fillRect/>
          </a:stretch>
        </p:blipFill>
        <p:spPr>
          <a:xfrm>
            <a:off x="3417837" y="2524960"/>
            <a:ext cx="7684089" cy="3563239"/>
          </a:xfrm>
          <a:prstGeom prst="rect">
            <a:avLst/>
          </a:prstGeom>
          <a:noFill/>
        </p:spPr>
      </p:pic>
    </p:spTree>
    <p:extLst>
      <p:ext uri="{BB962C8B-B14F-4D97-AF65-F5344CB8AC3E}">
        <p14:creationId xmlns:p14="http://schemas.microsoft.com/office/powerpoint/2010/main" val="3224233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ree-Tier Accessibility Approach">
            <a:extLst>
              <a:ext uri="{FF2B5EF4-FFF2-40B4-BE49-F238E27FC236}">
                <a16:creationId xmlns:a16="http://schemas.microsoft.com/office/drawing/2014/main" id="{349DF33D-DD9A-E92A-F919-A6AD4628DDF9}"/>
              </a:ext>
            </a:extLst>
          </p:cNvPr>
          <p:cNvSpPr>
            <a:spLocks noGrp="1"/>
          </p:cNvSpPr>
          <p:nvPr>
            <p:ph type="title" idx="4294967295"/>
          </p:nvPr>
        </p:nvSpPr>
        <p:spPr>
          <a:xfrm>
            <a:off x="1697875" y="1"/>
            <a:ext cx="8796251" cy="1230284"/>
          </a:xfrm>
          <a:prstGeom prst="rect">
            <a:avLst/>
          </a:prstGeom>
        </p:spPr>
        <p:txBody>
          <a:bodyPr vert="horz" lIns="91440" tIns="45720" rIns="91440" bIns="45720" rtlCol="0" anchor="ctr">
            <a:noAutofit/>
          </a:bodyPr>
          <a:lstStyle/>
          <a:p>
            <a:r>
              <a:rPr lang="en-US" sz="3600" b="1">
                <a:solidFill>
                  <a:srgbClr val="FFFFFF"/>
                </a:solidFill>
              </a:rPr>
              <a:t>Three-Tier Accessibility Approach</a:t>
            </a:r>
          </a:p>
        </p:txBody>
      </p:sp>
      <p:pic>
        <p:nvPicPr>
          <p:cNvPr id="4" name="Content Placeholder 3" descr="Image of Three-Tier Accessibility Framework">
            <a:extLst>
              <a:ext uri="{FF2B5EF4-FFF2-40B4-BE49-F238E27FC236}">
                <a16:creationId xmlns:a16="http://schemas.microsoft.com/office/drawing/2014/main" id="{1AE7BE45-57E8-0499-6C64-C522EDE0060C}"/>
              </a:ext>
            </a:extLst>
          </p:cNvPr>
          <p:cNvPicPr>
            <a:picLocks noGrp="1" noChangeAspect="1"/>
          </p:cNvPicPr>
          <p:nvPr>
            <p:ph sz="half" idx="4294967295"/>
          </p:nvPr>
        </p:nvPicPr>
        <p:blipFill>
          <a:blip r:embed="rId3"/>
          <a:stretch>
            <a:fillRect/>
          </a:stretch>
        </p:blipFill>
        <p:spPr>
          <a:xfrm>
            <a:off x="736375" y="1375112"/>
            <a:ext cx="10034180" cy="4965075"/>
          </a:xfrm>
        </p:spPr>
      </p:pic>
    </p:spTree>
    <p:extLst>
      <p:ext uri="{BB962C8B-B14F-4D97-AF65-F5344CB8AC3E}">
        <p14:creationId xmlns:p14="http://schemas.microsoft.com/office/powerpoint/2010/main" val="3411345425"/>
      </p:ext>
    </p:extLst>
  </p:cSld>
  <p:clrMapOvr>
    <a:masterClrMapping/>
  </p:clrMapOvr>
  <mc:AlternateContent xmlns:mc="http://schemas.openxmlformats.org/markup-compatibility/2006" xmlns:p14="http://schemas.microsoft.com/office/powerpoint/2010/main">
    <mc:Choice Requires="p14">
      <p:transition spd="slow" p14:dur="2000" advTm="3435"/>
    </mc:Choice>
    <mc:Fallback xmlns="">
      <p:transition spd="slow" advTm="3435"/>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How are accessibility supports determined?">
            <a:extLst>
              <a:ext uri="{FF2B5EF4-FFF2-40B4-BE49-F238E27FC236}">
                <a16:creationId xmlns:a16="http://schemas.microsoft.com/office/drawing/2014/main" id="{349DF33D-DD9A-E92A-F919-A6AD4628DDF9}"/>
              </a:ext>
            </a:extLst>
          </p:cNvPr>
          <p:cNvSpPr>
            <a:spLocks noGrp="1"/>
          </p:cNvSpPr>
          <p:nvPr>
            <p:ph type="title" idx="4294967295"/>
          </p:nvPr>
        </p:nvSpPr>
        <p:spPr>
          <a:xfrm>
            <a:off x="1697875" y="1"/>
            <a:ext cx="8796251" cy="1230284"/>
          </a:xfrm>
          <a:prstGeom prst="rect">
            <a:avLst/>
          </a:prstGeom>
        </p:spPr>
        <p:txBody>
          <a:bodyPr vert="horz" lIns="91440" tIns="45720" rIns="91440" bIns="45720" rtlCol="0" anchor="ctr">
            <a:noAutofit/>
          </a:bodyPr>
          <a:lstStyle/>
          <a:p>
            <a:r>
              <a:rPr lang="en-US" sz="3600" b="1">
                <a:solidFill>
                  <a:srgbClr val="FFFFFF"/>
                </a:solidFill>
              </a:rPr>
              <a:t>How are accessibility supports determined?</a:t>
            </a:r>
          </a:p>
        </p:txBody>
      </p:sp>
      <p:sp>
        <p:nvSpPr>
          <p:cNvPr id="3" name="Content Placeholder 4">
            <a:extLst>
              <a:ext uri="{FF2B5EF4-FFF2-40B4-BE49-F238E27FC236}">
                <a16:creationId xmlns:a16="http://schemas.microsoft.com/office/drawing/2014/main" id="{DD4EAE6B-EB40-92FD-A80C-B311579AB95F}"/>
              </a:ext>
            </a:extLst>
          </p:cNvPr>
          <p:cNvSpPr txBox="1">
            <a:spLocks/>
          </p:cNvSpPr>
          <p:nvPr/>
        </p:nvSpPr>
        <p:spPr>
          <a:xfrm>
            <a:off x="838200" y="1522336"/>
            <a:ext cx="7330440" cy="4602590"/>
          </a:xfrm>
          <a:prstGeom prst="rect">
            <a:avLst/>
          </a:prstGeom>
        </p:spPr>
        <p:txBody>
          <a:bodyPr>
            <a:normAutofit lnSpcReduction="10000"/>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cs typeface="Arial"/>
              </a:rPr>
              <a:t>Based on a preponderance of evidence, educational teams should establish</a:t>
            </a:r>
          </a:p>
          <a:p>
            <a:pPr marL="347472" indent="-347472"/>
            <a:r>
              <a:rPr lang="en-US">
                <a:cs typeface="Arial"/>
              </a:rPr>
              <a:t>The learning or access strengths</a:t>
            </a:r>
          </a:p>
          <a:p>
            <a:pPr marL="347472" indent="-347472"/>
            <a:r>
              <a:rPr lang="en-US">
                <a:cs typeface="Arial"/>
              </a:rPr>
              <a:t>The learning or access barriers</a:t>
            </a:r>
          </a:p>
          <a:p>
            <a:pPr marL="347472" indent="-347472"/>
            <a:r>
              <a:rPr lang="en-US">
                <a:cs typeface="Arial"/>
              </a:rPr>
              <a:t>The points of access needed by the student</a:t>
            </a:r>
          </a:p>
          <a:p>
            <a:pPr marL="347472" indent="-347472"/>
            <a:r>
              <a:rPr lang="en-US">
                <a:cs typeface="Arial"/>
              </a:rPr>
              <a:t>Supplemental aids and services needed throughout the academic and non-academic school day</a:t>
            </a:r>
          </a:p>
          <a:p>
            <a:pPr marL="347472" indent="-347472"/>
            <a:r>
              <a:rPr lang="en-US">
                <a:cs typeface="Arial"/>
              </a:rPr>
              <a:t>Accommodations needed for the student with an IEP or Section 504 Plan to access district and statewide assessments</a:t>
            </a:r>
          </a:p>
          <a:p>
            <a:pPr marL="0" indent="0">
              <a:buFont typeface="Arial" panose="020B0604020202020204" pitchFamily="34" charset="0"/>
              <a:buNone/>
            </a:pPr>
            <a:endParaRPr lang="en-US"/>
          </a:p>
        </p:txBody>
      </p:sp>
      <p:pic>
        <p:nvPicPr>
          <p:cNvPr id="4" name="Picture 3" descr="Image of sample sources for documenting accessibility supports including IEP and Section 504 Plans, educational evaluations, diagnostic and psychological assessments, assistive technology evaluations, English learner and multilingual learner plans, SRBI plans and educator recommendations.">
            <a:extLst>
              <a:ext uri="{FF2B5EF4-FFF2-40B4-BE49-F238E27FC236}">
                <a16:creationId xmlns:a16="http://schemas.microsoft.com/office/drawing/2014/main" id="{1B4718E0-F30B-968C-2240-E3335A3466EF}"/>
              </a:ext>
            </a:extLst>
          </p:cNvPr>
          <p:cNvPicPr>
            <a:picLocks noChangeAspect="1"/>
          </p:cNvPicPr>
          <p:nvPr/>
        </p:nvPicPr>
        <p:blipFill>
          <a:blip r:embed="rId3"/>
          <a:stretch>
            <a:fillRect/>
          </a:stretch>
        </p:blipFill>
        <p:spPr>
          <a:xfrm>
            <a:off x="8168640" y="1435874"/>
            <a:ext cx="3467125" cy="4133880"/>
          </a:xfrm>
          <a:prstGeom prst="rect">
            <a:avLst/>
          </a:prstGeom>
        </p:spPr>
      </p:pic>
    </p:spTree>
    <p:extLst>
      <p:ext uri="{BB962C8B-B14F-4D97-AF65-F5344CB8AC3E}">
        <p14:creationId xmlns:p14="http://schemas.microsoft.com/office/powerpoint/2010/main" val="2048931552"/>
      </p:ext>
    </p:extLst>
  </p:cSld>
  <p:clrMapOvr>
    <a:masterClrMapping/>
  </p:clrMapOvr>
  <mc:AlternateContent xmlns:mc="http://schemas.openxmlformats.org/markup-compatibility/2006" xmlns:p14="http://schemas.microsoft.com/office/powerpoint/2010/main">
    <mc:Choice Requires="p14">
      <p:transition spd="slow" p14:dur="2000" advTm="3435"/>
    </mc:Choice>
    <mc:Fallback xmlns="">
      <p:transition spd="slow" advTm="3435"/>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ive-Step Decision Making">
            <a:extLst>
              <a:ext uri="{FF2B5EF4-FFF2-40B4-BE49-F238E27FC236}">
                <a16:creationId xmlns:a16="http://schemas.microsoft.com/office/drawing/2014/main" id="{349DF33D-DD9A-E92A-F919-A6AD4628DDF9}"/>
              </a:ext>
            </a:extLst>
          </p:cNvPr>
          <p:cNvSpPr>
            <a:spLocks noGrp="1"/>
          </p:cNvSpPr>
          <p:nvPr>
            <p:ph type="title" idx="4294967295"/>
          </p:nvPr>
        </p:nvSpPr>
        <p:spPr>
          <a:xfrm>
            <a:off x="1697875" y="1"/>
            <a:ext cx="8796251" cy="1230284"/>
          </a:xfrm>
          <a:prstGeom prst="rect">
            <a:avLst/>
          </a:prstGeom>
        </p:spPr>
        <p:txBody>
          <a:bodyPr vert="horz" lIns="91440" tIns="45720" rIns="91440" bIns="45720" rtlCol="0" anchor="ctr">
            <a:noAutofit/>
          </a:bodyPr>
          <a:lstStyle/>
          <a:p>
            <a:r>
              <a:rPr lang="en-US" sz="3600" b="1">
                <a:solidFill>
                  <a:srgbClr val="FFFFFF"/>
                </a:solidFill>
              </a:rPr>
              <a:t>Five-Step Decision Making</a:t>
            </a:r>
          </a:p>
        </p:txBody>
      </p:sp>
      <p:pic>
        <p:nvPicPr>
          <p:cNvPr id="5" name="Picture 4" descr="Image of Five-Step Decision Making">
            <a:extLst>
              <a:ext uri="{FF2B5EF4-FFF2-40B4-BE49-F238E27FC236}">
                <a16:creationId xmlns:a16="http://schemas.microsoft.com/office/drawing/2014/main" id="{90416E63-F1E6-D939-7D87-C6FA67688A65}"/>
              </a:ext>
            </a:extLst>
          </p:cNvPr>
          <p:cNvPicPr>
            <a:picLocks noChangeAspect="1"/>
          </p:cNvPicPr>
          <p:nvPr/>
        </p:nvPicPr>
        <p:blipFill>
          <a:blip r:embed="rId3"/>
          <a:stretch>
            <a:fillRect/>
          </a:stretch>
        </p:blipFill>
        <p:spPr>
          <a:xfrm>
            <a:off x="2101242" y="1405843"/>
            <a:ext cx="7989516" cy="5294362"/>
          </a:xfrm>
          <a:prstGeom prst="rect">
            <a:avLst/>
          </a:prstGeom>
        </p:spPr>
      </p:pic>
    </p:spTree>
    <p:extLst>
      <p:ext uri="{BB962C8B-B14F-4D97-AF65-F5344CB8AC3E}">
        <p14:creationId xmlns:p14="http://schemas.microsoft.com/office/powerpoint/2010/main" val="1874649414"/>
      </p:ext>
    </p:extLst>
  </p:cSld>
  <p:clrMapOvr>
    <a:masterClrMapping/>
  </p:clrMapOvr>
  <mc:AlternateContent xmlns:mc="http://schemas.openxmlformats.org/markup-compatibility/2006" xmlns:p14="http://schemas.microsoft.com/office/powerpoint/2010/main">
    <mc:Choice Requires="p14">
      <p:transition spd="slow" p14:dur="2000" advTm="3435"/>
    </mc:Choice>
    <mc:Fallback xmlns="">
      <p:transition spd="slow" advTm="3435"/>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siderations for Educator Teams Including PPT and Section 504 Teams">
            <a:extLst>
              <a:ext uri="{FF2B5EF4-FFF2-40B4-BE49-F238E27FC236}">
                <a16:creationId xmlns:a16="http://schemas.microsoft.com/office/drawing/2014/main" id="{349DF33D-DD9A-E92A-F919-A6AD4628DDF9}"/>
              </a:ext>
            </a:extLst>
          </p:cNvPr>
          <p:cNvSpPr>
            <a:spLocks noGrp="1"/>
          </p:cNvSpPr>
          <p:nvPr>
            <p:ph type="title" idx="4294967295"/>
          </p:nvPr>
        </p:nvSpPr>
        <p:spPr>
          <a:xfrm>
            <a:off x="1604356" y="0"/>
            <a:ext cx="8794866" cy="1371600"/>
          </a:xfrm>
          <a:prstGeom prst="rect">
            <a:avLst/>
          </a:prstGeom>
        </p:spPr>
        <p:txBody>
          <a:bodyPr vert="horz" lIns="91440" tIns="45720" rIns="91440" bIns="45720" rtlCol="0" anchor="ctr">
            <a:noAutofit/>
          </a:bodyPr>
          <a:lstStyle/>
          <a:p>
            <a:r>
              <a:rPr lang="en-US" sz="3600">
                <a:solidFill>
                  <a:srgbClr val="FFFFFF"/>
                </a:solidFill>
              </a:rPr>
              <a:t>Considerations for Educator Teams Including PPT and Section 504 Teams</a:t>
            </a:r>
          </a:p>
        </p:txBody>
      </p:sp>
      <p:sp>
        <p:nvSpPr>
          <p:cNvPr id="8" name="Content Placeholder 7">
            <a:extLst>
              <a:ext uri="{FF2B5EF4-FFF2-40B4-BE49-F238E27FC236}">
                <a16:creationId xmlns:a16="http://schemas.microsoft.com/office/drawing/2014/main" id="{625AAD26-17F3-0B57-59D4-753ACB2DFCDE}"/>
              </a:ext>
            </a:extLst>
          </p:cNvPr>
          <p:cNvSpPr>
            <a:spLocks noGrp="1"/>
          </p:cNvSpPr>
          <p:nvPr>
            <p:ph sz="half" idx="4294967295"/>
          </p:nvPr>
        </p:nvSpPr>
        <p:spPr>
          <a:xfrm>
            <a:off x="838200" y="1614013"/>
            <a:ext cx="10515600" cy="4716448"/>
          </a:xfrm>
          <a:ln>
            <a:noFill/>
          </a:ln>
        </p:spPr>
        <p:txBody>
          <a:bodyPr>
            <a:noAutofit/>
          </a:bodyPr>
          <a:lstStyle/>
          <a:p>
            <a:pPr marR="0">
              <a:spcBef>
                <a:spcPts val="0"/>
              </a:spcBef>
              <a:spcAft>
                <a:spcPts val="600"/>
              </a:spcAft>
            </a:pPr>
            <a:r>
              <a:rPr lang="en-US" sz="2400">
                <a:solidFill>
                  <a:srgbClr val="000000"/>
                </a:solidFill>
                <a:effectLst/>
                <a:ea typeface="Arial" panose="020B0604020202020204" pitchFamily="34" charset="0"/>
              </a:rPr>
              <a:t>What are the student’s </a:t>
            </a:r>
            <a:r>
              <a:rPr lang="en-US" sz="2400">
                <a:solidFill>
                  <a:srgbClr val="000000"/>
                </a:solidFill>
                <a:ea typeface="Arial" panose="020B0604020202020204" pitchFamily="34" charset="0"/>
              </a:rPr>
              <a:t>learning profile strengths and how can we leverage them to support any access needs?</a:t>
            </a:r>
          </a:p>
          <a:p>
            <a:pPr marR="0">
              <a:spcBef>
                <a:spcPts val="0"/>
              </a:spcBef>
              <a:spcAft>
                <a:spcPts val="600"/>
              </a:spcAft>
            </a:pPr>
            <a:r>
              <a:rPr lang="en-US" sz="2400">
                <a:effectLst/>
                <a:ea typeface="Times New Roman" panose="02020603050405020304" pitchFamily="18" charset="0"/>
              </a:rPr>
              <a:t>What considerations have been reviewed for student accessibility and independence along the continuum of services for access?</a:t>
            </a:r>
          </a:p>
          <a:p>
            <a:pPr marR="0">
              <a:spcBef>
                <a:spcPts val="0"/>
              </a:spcBef>
              <a:spcAft>
                <a:spcPts val="600"/>
              </a:spcAft>
            </a:pPr>
            <a:r>
              <a:rPr lang="en-US" sz="2400">
                <a:effectLst/>
                <a:ea typeface="Times New Roman" panose="02020603050405020304" pitchFamily="18" charset="0"/>
              </a:rPr>
              <a:t>What are the specific universal tools, designated supports, language supports, or accommodations being used within the learning environment with success that are providing the student with access?</a:t>
            </a:r>
          </a:p>
          <a:p>
            <a:pPr marR="0">
              <a:spcBef>
                <a:spcPts val="0"/>
              </a:spcBef>
              <a:spcAft>
                <a:spcPts val="600"/>
              </a:spcAft>
            </a:pPr>
            <a:r>
              <a:rPr lang="en-US" sz="2400">
                <a:ea typeface="Times New Roman" panose="02020603050405020304" pitchFamily="18" charset="0"/>
              </a:rPr>
              <a:t>What is the student’s experience and </a:t>
            </a:r>
            <a:r>
              <a:rPr lang="en-US" sz="2400">
                <a:effectLst/>
                <a:ea typeface="Times New Roman" panose="02020603050405020304" pitchFamily="18" charset="0"/>
              </a:rPr>
              <a:t>perception of how well the universal tools, designated supports, language supports, or accommodations worked? </a:t>
            </a:r>
          </a:p>
          <a:p>
            <a:pPr marL="342900" lvl="1" indent="-342900">
              <a:spcBef>
                <a:spcPts val="0"/>
              </a:spcBef>
            </a:pPr>
            <a:endParaRPr lang="en-US">
              <a:ea typeface="Times New Roman" panose="02020603050405020304" pitchFamily="18" charset="0"/>
            </a:endParaRPr>
          </a:p>
          <a:p>
            <a:pPr marL="0" lvl="1" indent="0">
              <a:spcBef>
                <a:spcPts val="0"/>
              </a:spcBef>
              <a:buNone/>
            </a:pPr>
            <a:r>
              <a:rPr lang="en-US">
                <a:hlinkClick r:id="rId3"/>
              </a:rPr>
              <a:t>CCSSO Questions to Ask When Selecting Accessibility Supports</a:t>
            </a:r>
            <a:r>
              <a:rPr lang="en-US"/>
              <a:t> (various tools that elicit discussion with educator teams, student, parent/guardian, and classroom teacher)</a:t>
            </a:r>
          </a:p>
        </p:txBody>
      </p:sp>
    </p:spTree>
    <p:extLst>
      <p:ext uri="{BB962C8B-B14F-4D97-AF65-F5344CB8AC3E}">
        <p14:creationId xmlns:p14="http://schemas.microsoft.com/office/powerpoint/2010/main" val="4294390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minders for PPTs/Section 504 Teams">
            <a:extLst>
              <a:ext uri="{FF2B5EF4-FFF2-40B4-BE49-F238E27FC236}">
                <a16:creationId xmlns:a16="http://schemas.microsoft.com/office/drawing/2014/main" id="{349DF33D-DD9A-E92A-F919-A6AD4628DDF9}"/>
              </a:ext>
            </a:extLst>
          </p:cNvPr>
          <p:cNvSpPr>
            <a:spLocks noGrp="1"/>
          </p:cNvSpPr>
          <p:nvPr>
            <p:ph type="title" idx="4294967295"/>
          </p:nvPr>
        </p:nvSpPr>
        <p:spPr>
          <a:xfrm>
            <a:off x="2270919" y="1"/>
            <a:ext cx="7650163" cy="1263650"/>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Reminders for Educator Teams</a:t>
            </a:r>
          </a:p>
        </p:txBody>
      </p:sp>
      <p:sp>
        <p:nvSpPr>
          <p:cNvPr id="3" name="Content Placeholder 4">
            <a:extLst>
              <a:ext uri="{FF2B5EF4-FFF2-40B4-BE49-F238E27FC236}">
                <a16:creationId xmlns:a16="http://schemas.microsoft.com/office/drawing/2014/main" id="{9C6D983B-201B-6BD2-9684-537934BD2434}"/>
              </a:ext>
            </a:extLst>
          </p:cNvPr>
          <p:cNvSpPr>
            <a:spLocks noGrp="1"/>
          </p:cNvSpPr>
          <p:nvPr/>
        </p:nvSpPr>
        <p:spPr>
          <a:xfrm>
            <a:off x="878861" y="1721157"/>
            <a:ext cx="10365543" cy="460259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400">
                <a:solidFill>
                  <a:srgbClr val="000000"/>
                </a:solidFill>
                <a:latin typeface="+mn-lt"/>
              </a:rPr>
              <a:t>Accessibility supports are not a one size fits all.  </a:t>
            </a:r>
          </a:p>
          <a:p>
            <a:pPr algn="l" rtl="0" fontAlgn="base"/>
            <a:r>
              <a:rPr lang="en-US" sz="2400" b="0" i="0">
                <a:solidFill>
                  <a:srgbClr val="000000"/>
                </a:solidFill>
                <a:effectLst/>
                <a:latin typeface="+mn-lt"/>
              </a:rPr>
              <a:t>Understand the purpose and functionality for each accessibility support in the context of online testing in conjunction with the students’ current specific strengths and learning barriers before making a determination.  </a:t>
            </a:r>
          </a:p>
          <a:p>
            <a:pPr algn="l" rtl="0" fontAlgn="base">
              <a:buFont typeface="Arial" panose="020B0604020202020204" pitchFamily="34" charset="0"/>
              <a:buChar char="•"/>
            </a:pPr>
            <a:r>
              <a:rPr lang="en-US" sz="2400" b="0" i="0">
                <a:solidFill>
                  <a:srgbClr val="000000"/>
                </a:solidFill>
                <a:effectLst/>
                <a:latin typeface="+mn-lt"/>
              </a:rPr>
              <a:t>“More” [accessibility supports] are not equated to a better test experience. </a:t>
            </a:r>
          </a:p>
          <a:p>
            <a:pPr algn="l" rtl="0" fontAlgn="base">
              <a:buFont typeface="Arial" panose="020B0604020202020204" pitchFamily="34" charset="0"/>
              <a:buChar char="•"/>
            </a:pPr>
            <a:r>
              <a:rPr lang="en-US" sz="2400" b="0" i="0">
                <a:solidFill>
                  <a:srgbClr val="000000"/>
                </a:solidFill>
                <a:effectLst/>
                <a:latin typeface="+mn-lt"/>
              </a:rPr>
              <a:t>Selecting conflicting supports may lead to confusion during the test set-up and student test experience and may lead to test irregularities. Common conflicting accommodations include: </a:t>
            </a:r>
          </a:p>
          <a:p>
            <a:pPr lvl="1" fontAlgn="base"/>
            <a:r>
              <a:rPr lang="en-US" b="0" i="0">
                <a:solidFill>
                  <a:srgbClr val="000000"/>
                </a:solidFill>
                <a:effectLst/>
                <a:latin typeface="+mn-lt"/>
              </a:rPr>
              <a:t>Embedded Text-to-Speech and Non-Embedded Read Aloud  </a:t>
            </a:r>
          </a:p>
          <a:p>
            <a:pPr lvl="1" fontAlgn="base"/>
            <a:r>
              <a:rPr lang="en-US" b="0" i="0">
                <a:solidFill>
                  <a:srgbClr val="000000"/>
                </a:solidFill>
                <a:effectLst/>
                <a:latin typeface="+mn-lt"/>
              </a:rPr>
              <a:t>Embedded Speech-to-Text and Scribe </a:t>
            </a:r>
          </a:p>
          <a:p>
            <a:pPr lvl="1" fontAlgn="base"/>
            <a:r>
              <a:rPr lang="en-US" b="0" i="0">
                <a:solidFill>
                  <a:srgbClr val="000000"/>
                </a:solidFill>
                <a:effectLst/>
                <a:latin typeface="+mn-lt"/>
              </a:rPr>
              <a:t>Embedded Color Contrast and Non-Embedded Color Contrast or Color Overlay  </a:t>
            </a:r>
          </a:p>
          <a:p>
            <a:pPr lvl="1" fontAlgn="base"/>
            <a:r>
              <a:rPr lang="en-US" b="0" i="0">
                <a:solidFill>
                  <a:srgbClr val="000000"/>
                </a:solidFill>
                <a:effectLst/>
                <a:latin typeface="+mn-lt"/>
              </a:rPr>
              <a:t>Print Size and Large Print (Note: Large Print= Large Print Test Booklet)</a:t>
            </a:r>
          </a:p>
          <a:p>
            <a:pPr marL="0" indent="0" algn="l" rtl="0" fontAlgn="base">
              <a:buNone/>
            </a:pP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2803764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mplementation">
            <a:extLst>
              <a:ext uri="{FF2B5EF4-FFF2-40B4-BE49-F238E27FC236}">
                <a16:creationId xmlns:a16="http://schemas.microsoft.com/office/drawing/2014/main" id="{349DF33D-DD9A-E92A-F919-A6AD4628DDF9}"/>
              </a:ext>
            </a:extLst>
          </p:cNvPr>
          <p:cNvSpPr>
            <a:spLocks noGrp="1"/>
          </p:cNvSpPr>
          <p:nvPr>
            <p:ph type="title" idx="4294967295"/>
          </p:nvPr>
        </p:nvSpPr>
        <p:spPr>
          <a:xfrm>
            <a:off x="2270919" y="1"/>
            <a:ext cx="7650163" cy="1263650"/>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Implementation</a:t>
            </a:r>
          </a:p>
        </p:txBody>
      </p:sp>
      <p:sp>
        <p:nvSpPr>
          <p:cNvPr id="11" name="Content Placeholder 10">
            <a:extLst>
              <a:ext uri="{FF2B5EF4-FFF2-40B4-BE49-F238E27FC236}">
                <a16:creationId xmlns:a16="http://schemas.microsoft.com/office/drawing/2014/main" id="{9BC54346-64B7-970F-8881-55A1027688DD}"/>
              </a:ext>
            </a:extLst>
          </p:cNvPr>
          <p:cNvSpPr>
            <a:spLocks noGrp="1"/>
          </p:cNvSpPr>
          <p:nvPr>
            <p:ph sz="half" idx="4294967295"/>
          </p:nvPr>
        </p:nvSpPr>
        <p:spPr>
          <a:xfrm>
            <a:off x="468351" y="2614219"/>
            <a:ext cx="6896100" cy="2945789"/>
          </a:xfrm>
        </p:spPr>
        <p:txBody>
          <a:bodyPr>
            <a:noAutofit/>
          </a:bodyPr>
          <a:lstStyle/>
          <a:p>
            <a:r>
              <a:rPr lang="en-US" sz="2400"/>
              <a:t>Develop a systematic process across the district.</a:t>
            </a:r>
          </a:p>
          <a:p>
            <a:r>
              <a:rPr lang="en-US" sz="2400"/>
              <a:t>Provide training to educators on available accessibility tools and supports. </a:t>
            </a:r>
          </a:p>
          <a:p>
            <a:r>
              <a:rPr lang="en-US" sz="2400"/>
              <a:t>Communicate expectations and responsibilities to ensure effective implementation and fair/valid test experience for all students. </a:t>
            </a:r>
          </a:p>
          <a:p>
            <a:r>
              <a:rPr lang="en-US" sz="2400">
                <a:hlinkClick r:id="rId3"/>
              </a:rPr>
              <a:t>CT-Assessments-Accessibility-Considerations.pdf</a:t>
            </a:r>
            <a:endParaRPr lang="en-US" sz="2400"/>
          </a:p>
          <a:p>
            <a:endParaRPr lang="en-US" sz="2400"/>
          </a:p>
        </p:txBody>
      </p:sp>
      <p:pic>
        <p:nvPicPr>
          <p:cNvPr id="4" name="Picture 3" descr="Connecticut Statewide Assessments Accessibility Considerations">
            <a:extLst>
              <a:ext uri="{FF2B5EF4-FFF2-40B4-BE49-F238E27FC236}">
                <a16:creationId xmlns:a16="http://schemas.microsoft.com/office/drawing/2014/main" id="{04866C28-EE1B-90C2-5D96-A61746691FAC}"/>
              </a:ext>
            </a:extLst>
          </p:cNvPr>
          <p:cNvPicPr>
            <a:picLocks noChangeAspect="1"/>
          </p:cNvPicPr>
          <p:nvPr/>
        </p:nvPicPr>
        <p:blipFill>
          <a:blip r:embed="rId4"/>
          <a:stretch>
            <a:fillRect/>
          </a:stretch>
        </p:blipFill>
        <p:spPr>
          <a:xfrm>
            <a:off x="7636747" y="1628802"/>
            <a:ext cx="3697590" cy="4916625"/>
          </a:xfrm>
          <a:prstGeom prst="rect">
            <a:avLst/>
          </a:prstGeom>
          <a:ln w="63500">
            <a:solidFill>
              <a:srgbClr val="FFC000"/>
            </a:solidFill>
          </a:ln>
        </p:spPr>
      </p:pic>
    </p:spTree>
    <p:extLst>
      <p:ext uri="{BB962C8B-B14F-4D97-AF65-F5344CB8AC3E}">
        <p14:creationId xmlns:p14="http://schemas.microsoft.com/office/powerpoint/2010/main" val="2030312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Which Types of Accessibility Supports are Available?">
            <a:extLst>
              <a:ext uri="{FF2B5EF4-FFF2-40B4-BE49-F238E27FC236}">
                <a16:creationId xmlns:a16="http://schemas.microsoft.com/office/drawing/2014/main" id="{BD9ED755-F26D-06E3-0791-0031BB517F2D}"/>
              </a:ext>
            </a:extLst>
          </p:cNvPr>
          <p:cNvSpPr>
            <a:spLocks noGrp="1"/>
          </p:cNvSpPr>
          <p:nvPr>
            <p:ph type="title"/>
          </p:nvPr>
        </p:nvSpPr>
        <p:spPr/>
        <p:txBody>
          <a:bodyPr/>
          <a:lstStyle/>
          <a:p>
            <a:r>
              <a:rPr lang="en-US"/>
              <a:t>Which Types of Accessibility Supports are Available?</a:t>
            </a:r>
          </a:p>
        </p:txBody>
      </p:sp>
    </p:spTree>
    <p:extLst>
      <p:ext uri="{BB962C8B-B14F-4D97-AF65-F5344CB8AC3E}">
        <p14:creationId xmlns:p14="http://schemas.microsoft.com/office/powerpoint/2010/main" val="2462513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o and When Do I Contact? - Continued">
            <a:extLst>
              <a:ext uri="{FF2B5EF4-FFF2-40B4-BE49-F238E27FC236}">
                <a16:creationId xmlns:a16="http://schemas.microsoft.com/office/drawing/2014/main" id="{9D81C57C-38A3-8C3E-CECE-E25CED985C94}"/>
              </a:ext>
            </a:extLst>
          </p:cNvPr>
          <p:cNvSpPr>
            <a:spLocks noGrp="1"/>
          </p:cNvSpPr>
          <p:nvPr>
            <p:ph type="title" idx="4294967295"/>
          </p:nvPr>
        </p:nvSpPr>
        <p:spPr>
          <a:xfrm>
            <a:off x="1042988" y="17463"/>
            <a:ext cx="10106025" cy="1416050"/>
          </a:xfrm>
          <a:prstGeom prst="rect">
            <a:avLst/>
          </a:prstGeom>
        </p:spPr>
        <p:txBody>
          <a:bodyPr anchor="ctr">
            <a:noAutofit/>
          </a:bodyPr>
          <a:lstStyle/>
          <a:p>
            <a:r>
              <a:rPr lang="en-US" sz="3600" b="1">
                <a:solidFill>
                  <a:schemeClr val="bg1"/>
                </a:solidFill>
                <a:ea typeface="Open Sans" panose="020B0606030504020204" pitchFamily="34" charset="0"/>
                <a:cs typeface="Open Sans" panose="020B0606030504020204" pitchFamily="34" charset="0"/>
              </a:rPr>
              <a:t>Who and When Do I Contact? - Continued</a:t>
            </a:r>
            <a:endParaRPr lang="en-US" sz="4800"/>
          </a:p>
        </p:txBody>
      </p:sp>
      <p:sp>
        <p:nvSpPr>
          <p:cNvPr id="16" name="Content Placeholder 6">
            <a:extLst>
              <a:ext uri="{FF2B5EF4-FFF2-40B4-BE49-F238E27FC236}">
                <a16:creationId xmlns:a16="http://schemas.microsoft.com/office/drawing/2014/main" id="{4100D0EF-99F0-EC0B-2839-2ED128D1A387}"/>
              </a:ext>
              <a:ext uri="{C183D7F6-B498-43B3-948B-1728B52AA6E4}">
                <adec:decorative xmlns:adec="http://schemas.microsoft.com/office/drawing/2017/decorative" val="1"/>
              </a:ext>
            </a:extLst>
          </p:cNvPr>
          <p:cNvSpPr txBox="1">
            <a:spLocks/>
          </p:cNvSpPr>
          <p:nvPr/>
        </p:nvSpPr>
        <p:spPr>
          <a:xfrm>
            <a:off x="838200" y="1713441"/>
            <a:ext cx="10515600" cy="4534959"/>
          </a:xfrm>
          <a:prstGeom prst="rect">
            <a:avLst/>
          </a:prstGeom>
          <a:ln>
            <a:solidFill>
              <a:schemeClr val="tx1"/>
            </a:solidFill>
          </a:ln>
        </p:spPr>
        <p:txBody>
          <a:bodyPr/>
          <a:lstStyle>
            <a:defPPr>
              <a:defRPr lang="en-US"/>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t>Connecticut Help Desk-Cambium Assessment </a:t>
            </a:r>
          </a:p>
          <a:p>
            <a:pPr algn="ctr"/>
            <a:r>
              <a:rPr lang="en-US" sz="2800" b="0">
                <a:cs typeface="Arial"/>
              </a:rPr>
              <a:t>844-202-7583</a:t>
            </a:r>
          </a:p>
          <a:p>
            <a:pPr algn="ctr"/>
            <a:r>
              <a:rPr lang="en-US" sz="2800" b="0" u="sng">
                <a:solidFill>
                  <a:srgbClr val="1E72C7"/>
                </a:solidFill>
                <a:cs typeface="Arial" panose="020B0604020202020204" pitchFamily="34" charset="0"/>
                <a:hlinkClick r:id="rId3">
                  <a:extLst>
                    <a:ext uri="{A12FA001-AC4F-418D-AE19-62706E023703}">
                      <ahyp:hlinkClr xmlns:ahyp="http://schemas.microsoft.com/office/drawing/2018/hyperlinkcolor" val="tx"/>
                    </a:ext>
                  </a:extLst>
                </a:hlinkClick>
              </a:rPr>
              <a:t>cthelpdesk@cambiumassessment.com</a:t>
            </a:r>
            <a:r>
              <a:rPr lang="en-US" sz="2800" b="0">
                <a:solidFill>
                  <a:srgbClr val="1E72C7"/>
                </a:solidFill>
                <a:cs typeface="Arial" panose="020B0604020202020204" pitchFamily="34" charset="0"/>
              </a:rPr>
              <a:t> </a:t>
            </a:r>
          </a:p>
          <a:p>
            <a:pPr algn="l"/>
            <a:endParaRPr lang="en-US" sz="2800" b="0">
              <a:cs typeface="Arial" panose="020B0604020202020204" pitchFamily="34" charset="0"/>
            </a:endParaRPr>
          </a:p>
          <a:p>
            <a:pPr algn="l"/>
            <a:r>
              <a:rPr lang="en-US" sz="2800" b="0">
                <a:cs typeface="Arial" panose="020B0604020202020204" pitchFamily="34" charset="0"/>
              </a:rPr>
              <a:t>If you have questions pertaining to:</a:t>
            </a:r>
          </a:p>
          <a:p>
            <a:pPr marL="285750" indent="-285750" algn="l">
              <a:spcBef>
                <a:spcPts val="1000"/>
              </a:spcBef>
              <a:spcAft>
                <a:spcPts val="300"/>
              </a:spcAft>
              <a:buFont typeface="Arial" panose="020B0604020202020204" pitchFamily="34" charset="0"/>
              <a:buChar char="•"/>
            </a:pPr>
            <a:r>
              <a:rPr lang="en-US" sz="2800" b="0"/>
              <a:t>Test administration procedure questions</a:t>
            </a:r>
          </a:p>
          <a:p>
            <a:pPr marL="285750" indent="-285750" algn="l">
              <a:spcBef>
                <a:spcPts val="1000"/>
              </a:spcBef>
              <a:spcAft>
                <a:spcPts val="300"/>
              </a:spcAft>
              <a:buFont typeface="Arial" panose="020B0604020202020204" pitchFamily="34" charset="0"/>
              <a:buChar char="•"/>
            </a:pPr>
            <a:r>
              <a:rPr lang="en-US" sz="2800" b="0"/>
              <a:t>Secure browser</a:t>
            </a:r>
          </a:p>
          <a:p>
            <a:pPr marL="285750" indent="-285750" algn="l">
              <a:spcBef>
                <a:spcPts val="1000"/>
              </a:spcBef>
              <a:spcAft>
                <a:spcPts val="300"/>
              </a:spcAft>
              <a:buFont typeface="Arial" panose="020B0604020202020204" pitchFamily="34" charset="0"/>
              <a:buChar char="•"/>
            </a:pPr>
            <a:r>
              <a:rPr lang="en-US" sz="2800" b="0"/>
              <a:t>Technology questions</a:t>
            </a:r>
          </a:p>
          <a:p>
            <a:pPr algn="l"/>
            <a:endParaRPr lang="en-US" sz="2800" b="0">
              <a:latin typeface="Aptos" panose="020B0004020202020204" pitchFamily="34" charset="0"/>
            </a:endParaRPr>
          </a:p>
          <a:p>
            <a:endParaRPr lang="en-US"/>
          </a:p>
        </p:txBody>
      </p:sp>
    </p:spTree>
    <p:extLst>
      <p:ext uri="{BB962C8B-B14F-4D97-AF65-F5344CB8AC3E}">
        <p14:creationId xmlns:p14="http://schemas.microsoft.com/office/powerpoint/2010/main" val="11475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lassifying Accessibility Supports">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80160"/>
          </a:xfrm>
          <a:prstGeom prst="rect">
            <a:avLst/>
          </a:prstGeom>
        </p:spPr>
        <p:txBody>
          <a:bodyPr vert="horz" lIns="91440" tIns="45720" rIns="91440" bIns="45720" rtlCol="0" anchor="ctr">
            <a:normAutofit/>
          </a:bodyPr>
          <a:lstStyle/>
          <a:p>
            <a:r>
              <a:rPr lang="en-US" sz="3600" b="1" kern="1200">
                <a:solidFill>
                  <a:srgbClr val="FFFFFF"/>
                </a:solidFill>
                <a:ea typeface="+mj-ea"/>
                <a:cs typeface="Arial" panose="020B0604020202020204" pitchFamily="34" charset="0"/>
              </a:rPr>
              <a:t>Classifying Accessibility Supports</a:t>
            </a:r>
          </a:p>
        </p:txBody>
      </p:sp>
      <p:sp>
        <p:nvSpPr>
          <p:cNvPr id="3" name="Content Placeholder 4">
            <a:extLst>
              <a:ext uri="{FF2B5EF4-FFF2-40B4-BE49-F238E27FC236}">
                <a16:creationId xmlns:a16="http://schemas.microsoft.com/office/drawing/2014/main" id="{9C6D983B-201B-6BD2-9684-537934BD2434}"/>
              </a:ext>
            </a:extLst>
          </p:cNvPr>
          <p:cNvSpPr>
            <a:spLocks noGrp="1"/>
          </p:cNvSpPr>
          <p:nvPr/>
        </p:nvSpPr>
        <p:spPr>
          <a:xfrm>
            <a:off x="341639" y="1618210"/>
            <a:ext cx="5277986" cy="506751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latin typeface="+mn-lt"/>
              </a:rPr>
              <a:t>Universal Tools, Designated Supports, and Accommodations can be classified into two categories:</a:t>
            </a:r>
          </a:p>
          <a:p>
            <a:r>
              <a:rPr lang="en-US" sz="2800" b="1">
                <a:latin typeface="+mn-lt"/>
                <a:ea typeface="+mn-lt"/>
                <a:cs typeface="+mn-lt"/>
              </a:rPr>
              <a:t>Embedded</a:t>
            </a:r>
            <a:r>
              <a:rPr lang="en-US" sz="2800">
                <a:latin typeface="+mn-lt"/>
                <a:ea typeface="+mn-lt"/>
                <a:cs typeface="+mn-lt"/>
              </a:rPr>
              <a:t>: Tools </a:t>
            </a:r>
            <a:r>
              <a:rPr lang="en-US" sz="2800">
                <a:effectLst/>
                <a:latin typeface="+mn-lt"/>
                <a:ea typeface="Times New Roman" panose="02020603050405020304" pitchFamily="18" charset="0"/>
              </a:rPr>
              <a:t>available through the online computer platform</a:t>
            </a:r>
          </a:p>
          <a:p>
            <a:r>
              <a:rPr lang="en-US" sz="2800" b="1">
                <a:latin typeface="+mn-lt"/>
                <a:ea typeface="+mn-lt"/>
                <a:cs typeface="+mn-lt"/>
              </a:rPr>
              <a:t>Non-Embedded</a:t>
            </a:r>
            <a:r>
              <a:rPr lang="en-US" sz="2800">
                <a:latin typeface="+mn-lt"/>
                <a:ea typeface="+mn-lt"/>
                <a:cs typeface="+mn-lt"/>
              </a:rPr>
              <a:t>: Tools provided to the student by the school/test administrator</a:t>
            </a:r>
          </a:p>
          <a:p>
            <a:pPr marL="0" indent="0">
              <a:buNone/>
            </a:pPr>
            <a:endParaRPr lang="en-US">
              <a:latin typeface="+mn-lt"/>
              <a:ea typeface="+mn-lt"/>
              <a:cs typeface="+mn-lt"/>
            </a:endParaRPr>
          </a:p>
          <a:p>
            <a:pPr marL="0" indent="0">
              <a:buNone/>
            </a:pPr>
            <a:r>
              <a:rPr lang="en-US">
                <a:latin typeface="+mn-lt"/>
                <a:ea typeface="+mn-lt"/>
                <a:cs typeface="+mn-lt"/>
              </a:rPr>
              <a:t>Resources:</a:t>
            </a:r>
          </a:p>
          <a:p>
            <a:pPr>
              <a:lnSpc>
                <a:spcPct val="120000"/>
              </a:lnSpc>
            </a:pPr>
            <a:r>
              <a:rPr lang="en-US">
                <a:latin typeface="+mn-lt"/>
                <a:hlinkClick r:id="rId3"/>
              </a:rPr>
              <a:t>Description of Designated Supports and Accommodations for Smarter Balanced and Next Generation Science Standards Assessments</a:t>
            </a:r>
            <a:endParaRPr lang="en-US">
              <a:latin typeface="+mn-lt"/>
            </a:endParaRPr>
          </a:p>
          <a:p>
            <a:pPr>
              <a:lnSpc>
                <a:spcPct val="120000"/>
              </a:lnSpc>
            </a:pPr>
            <a:r>
              <a:rPr lang="en-US">
                <a:latin typeface="+mn-lt"/>
                <a:hlinkClick r:id="rId4"/>
              </a:rPr>
              <a:t>Accessibility Chart</a:t>
            </a:r>
            <a:endParaRPr lang="en-US">
              <a:latin typeface="+mn-lt"/>
            </a:endParaRPr>
          </a:p>
          <a:p>
            <a:pPr>
              <a:lnSpc>
                <a:spcPct val="120000"/>
              </a:lnSpc>
            </a:pPr>
            <a:r>
              <a:rPr lang="en-US">
                <a:latin typeface="+mn-lt"/>
                <a:hlinkClick r:id="rId5"/>
              </a:rPr>
              <a:t>CSDE Assessment Guidelines</a:t>
            </a:r>
            <a:endParaRPr lang="en-US">
              <a:latin typeface="+mn-lt"/>
            </a:endParaRPr>
          </a:p>
          <a:p>
            <a:pPr marL="0" indent="0">
              <a:buNone/>
            </a:pPr>
            <a:endParaRPr lang="en-US">
              <a:latin typeface="+mn-lt"/>
              <a:ea typeface="+mn-lt"/>
              <a:cs typeface="+mn-lt"/>
            </a:endParaRPr>
          </a:p>
          <a:p>
            <a:pPr marL="0" indent="0">
              <a:buNone/>
            </a:pPr>
            <a:endParaRPr lang="en-US" sz="2800">
              <a:latin typeface="+mn-lt"/>
              <a:ea typeface="+mn-lt"/>
              <a:cs typeface="+mn-lt"/>
            </a:endParaRPr>
          </a:p>
          <a:p>
            <a:pPr marL="0" indent="0">
              <a:buNone/>
            </a:pPr>
            <a:endParaRPr lang="en-US"/>
          </a:p>
        </p:txBody>
      </p:sp>
      <p:pic>
        <p:nvPicPr>
          <p:cNvPr id="4" name="Picture 3" descr="Image of Accessibility Chart">
            <a:extLst>
              <a:ext uri="{FF2B5EF4-FFF2-40B4-BE49-F238E27FC236}">
                <a16:creationId xmlns:a16="http://schemas.microsoft.com/office/drawing/2014/main" id="{BFF02AAC-7A7B-CFFE-4387-A91442970D4F}"/>
              </a:ext>
            </a:extLst>
          </p:cNvPr>
          <p:cNvPicPr>
            <a:picLocks noChangeAspect="1"/>
          </p:cNvPicPr>
          <p:nvPr/>
        </p:nvPicPr>
        <p:blipFill>
          <a:blip r:embed="rId6"/>
          <a:stretch>
            <a:fillRect/>
          </a:stretch>
        </p:blipFill>
        <p:spPr>
          <a:xfrm>
            <a:off x="6002830" y="1569181"/>
            <a:ext cx="5980689" cy="4492504"/>
          </a:xfrm>
          <a:prstGeom prst="rect">
            <a:avLst/>
          </a:prstGeom>
          <a:ln>
            <a:solidFill>
              <a:schemeClr val="tx1"/>
            </a:solidFill>
          </a:ln>
        </p:spPr>
      </p:pic>
    </p:spTree>
    <p:extLst>
      <p:ext uri="{BB962C8B-B14F-4D97-AF65-F5344CB8AC3E}">
        <p14:creationId xmlns:p14="http://schemas.microsoft.com/office/powerpoint/2010/main" val="29599760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Understanding Universal Tools">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80160"/>
          </a:xfrm>
          <a:prstGeom prst="rect">
            <a:avLst/>
          </a:prstGeom>
        </p:spPr>
        <p:txBody>
          <a:bodyPr vert="horz" lIns="91440" tIns="45720" rIns="91440" bIns="45720" rtlCol="0" anchor="ctr">
            <a:normAutofit/>
          </a:bodyPr>
          <a:lstStyle/>
          <a:p>
            <a:r>
              <a:rPr lang="en-US" sz="3600" b="1" kern="1200">
                <a:solidFill>
                  <a:srgbClr val="FFFFFF"/>
                </a:solidFill>
                <a:latin typeface="Aptos" panose="020B0004020202020204" pitchFamily="34" charset="0"/>
                <a:ea typeface="+mj-ea"/>
                <a:cs typeface="Arial" panose="020B0604020202020204" pitchFamily="34" charset="0"/>
              </a:rPr>
              <a:t>Understanding Universal Tools</a:t>
            </a:r>
          </a:p>
        </p:txBody>
      </p:sp>
      <p:sp>
        <p:nvSpPr>
          <p:cNvPr id="4" name="Content Placeholder 2">
            <a:extLst>
              <a:ext uri="{FF2B5EF4-FFF2-40B4-BE49-F238E27FC236}">
                <a16:creationId xmlns:a16="http://schemas.microsoft.com/office/drawing/2014/main" id="{4B854A42-6FE7-334D-4BAC-7C221C870AB2}"/>
              </a:ext>
            </a:extLst>
          </p:cNvPr>
          <p:cNvSpPr>
            <a:spLocks noGrp="1"/>
          </p:cNvSpPr>
          <p:nvPr>
            <p:ph sz="half" idx="4294967295"/>
          </p:nvPr>
        </p:nvSpPr>
        <p:spPr>
          <a:xfrm>
            <a:off x="344964" y="1523752"/>
            <a:ext cx="3722688" cy="4430713"/>
          </a:xfrm>
        </p:spPr>
        <p:txBody>
          <a:bodyPr vert="horz" wrap="square" lIns="91440" tIns="45720" rIns="91440" bIns="45720" rtlCol="0" anchor="t">
            <a:noAutofit/>
          </a:bodyPr>
          <a:lstStyle/>
          <a:p>
            <a:pPr marL="0" indent="0">
              <a:buNone/>
            </a:pPr>
            <a:r>
              <a:rPr lang="en-US" sz="2400" b="1">
                <a:ea typeface="+mn-lt"/>
                <a:cs typeface="Arial" panose="020B0604020202020204" pitchFamily="34" charset="0"/>
              </a:rPr>
              <a:t>Universal Tools </a:t>
            </a:r>
            <a:r>
              <a:rPr lang="en-US" sz="2400">
                <a:ea typeface="+mn-lt"/>
                <a:cs typeface="Arial" panose="020B0604020202020204" pitchFamily="34" charset="0"/>
              </a:rPr>
              <a:t>(embedded and non-embedded): </a:t>
            </a:r>
            <a:r>
              <a:rPr lang="en-US" sz="2400">
                <a:effectLst/>
                <a:ea typeface="Times New Roman" panose="02020603050405020304" pitchFamily="18" charset="0"/>
                <a:cs typeface="Arial" panose="020B0604020202020204" pitchFamily="34" charset="0"/>
              </a:rPr>
              <a:t>available to </a:t>
            </a:r>
            <a:r>
              <a:rPr lang="en-US" sz="2400" b="1">
                <a:effectLst/>
                <a:ea typeface="Times New Roman" panose="02020603050405020304" pitchFamily="18" charset="0"/>
                <a:cs typeface="Arial" panose="020B0604020202020204" pitchFamily="34" charset="0"/>
              </a:rPr>
              <a:t>all</a:t>
            </a:r>
            <a:r>
              <a:rPr lang="en-US" sz="2400">
                <a:effectLst/>
                <a:ea typeface="Times New Roman" panose="02020603050405020304" pitchFamily="18" charset="0"/>
                <a:cs typeface="Arial" panose="020B0604020202020204" pitchFamily="34" charset="0"/>
              </a:rPr>
              <a:t> students based on student preference and selection (e.g., highlighter, notepad).</a:t>
            </a:r>
          </a:p>
        </p:txBody>
      </p:sp>
      <p:sp>
        <p:nvSpPr>
          <p:cNvPr id="5" name="Content Placeholder 2">
            <a:extLst>
              <a:ext uri="{FF2B5EF4-FFF2-40B4-BE49-F238E27FC236}">
                <a16:creationId xmlns:a16="http://schemas.microsoft.com/office/drawing/2014/main" id="{64684F4E-67CD-C0FB-6D6A-6A0B2AC88588}"/>
              </a:ext>
              <a:ext uri="{C183D7F6-B498-43B3-948B-1728B52AA6E4}">
                <adec:decorative xmlns:adec="http://schemas.microsoft.com/office/drawing/2017/decorative" val="0"/>
              </a:ext>
            </a:extLst>
          </p:cNvPr>
          <p:cNvSpPr txBox="1">
            <a:spLocks/>
          </p:cNvSpPr>
          <p:nvPr/>
        </p:nvSpPr>
        <p:spPr>
          <a:xfrm>
            <a:off x="4176215" y="1523752"/>
            <a:ext cx="7371993" cy="4978938"/>
          </a:xfrm>
          <a:prstGeom prst="rect">
            <a:avLst/>
          </a:prstGeom>
          <a:ln>
            <a:solidFill>
              <a:schemeClr val="tx1"/>
            </a:solidFill>
          </a:ln>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ea typeface="+mn-lt"/>
                <a:cs typeface="Arial"/>
              </a:rPr>
              <a:t>What to Know</a:t>
            </a:r>
          </a:p>
          <a:p>
            <a:pPr marL="0" indent="0">
              <a:buFont typeface="Arial" panose="020B0604020202020204" pitchFamily="34" charset="0"/>
              <a:buNone/>
            </a:pPr>
            <a:r>
              <a:rPr lang="en-US" sz="2400">
                <a:ea typeface="+mn-lt"/>
                <a:cs typeface="Arial"/>
              </a:rPr>
              <a:t>Universal Tools </a:t>
            </a:r>
          </a:p>
          <a:p>
            <a:r>
              <a:rPr lang="en-US" sz="2400">
                <a:cs typeface="Arial"/>
              </a:rPr>
              <a:t>are automatically available to all students through the test delivery system.</a:t>
            </a:r>
            <a:endParaRPr lang="en-US" sz="2400">
              <a:cs typeface="Arial" panose="020B0604020202020204" pitchFamily="34" charset="0"/>
            </a:endParaRPr>
          </a:p>
          <a:p>
            <a:r>
              <a:rPr lang="en-US" sz="2400">
                <a:cs typeface="Arial"/>
              </a:rPr>
              <a:t>can be turned off by the test administrator/proctor prior to testing.</a:t>
            </a:r>
            <a:endParaRPr lang="en-US" sz="2400">
              <a:cs typeface="Arial" panose="020B0604020202020204" pitchFamily="34" charset="0"/>
            </a:endParaRPr>
          </a:p>
          <a:p>
            <a:r>
              <a:rPr lang="en-US" sz="2400">
                <a:cs typeface="Arial"/>
              </a:rPr>
              <a:t>include non-embedded tools if needed by the student (Refer to </a:t>
            </a:r>
            <a:r>
              <a:rPr lang="en-US" sz="2400">
                <a:cs typeface="Arial"/>
                <a:hlinkClick r:id="rId3"/>
              </a:rPr>
              <a:t>Accessibility Chart</a:t>
            </a:r>
            <a:r>
              <a:rPr lang="en-US" sz="2400">
                <a:cs typeface="Arial"/>
              </a:rPr>
              <a:t>).</a:t>
            </a:r>
            <a:endParaRPr lang="en-US" sz="2400">
              <a:cs typeface="Arial" panose="020B0604020202020204" pitchFamily="34" charset="0"/>
            </a:endParaRPr>
          </a:p>
          <a:p>
            <a:pPr marL="0" indent="0">
              <a:buNone/>
            </a:pPr>
            <a:r>
              <a:rPr lang="en-US" sz="2400">
                <a:ea typeface="Times New Roman" panose="02020603050405020304" pitchFamily="18" charset="0"/>
                <a:cs typeface="Arial"/>
              </a:rPr>
              <a:t>Resource: </a:t>
            </a:r>
            <a:r>
              <a:rPr lang="en-US" sz="2400">
                <a:solidFill>
                  <a:srgbClr val="002060"/>
                </a:solidFill>
                <a:ea typeface="Times New Roman" panose="02020603050405020304" pitchFamily="18" charset="0"/>
                <a:cs typeface="Arial"/>
                <a:hlinkClick r:id="rId4"/>
              </a:rPr>
              <a:t>Five Built-in Test Tools Students Should Know (and Use!)</a:t>
            </a:r>
            <a:endParaRPr lang="en-US" sz="2400">
              <a:solidFill>
                <a:srgbClr val="002060"/>
              </a:solidFill>
              <a:ea typeface="Times New Roman" panose="02020603050405020304" pitchFamily="18" charset="0"/>
              <a:cs typeface="Arial"/>
            </a:endParaRPr>
          </a:p>
        </p:txBody>
      </p:sp>
      <p:pic>
        <p:nvPicPr>
          <p:cNvPr id="6" name="Picture 5">
            <a:extLst>
              <a:ext uri="{FF2B5EF4-FFF2-40B4-BE49-F238E27FC236}">
                <a16:creationId xmlns:a16="http://schemas.microsoft.com/office/drawing/2014/main" id="{08A3447A-B820-2DF3-C225-84A2A69C15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3792" y="4083340"/>
            <a:ext cx="2828925" cy="2419350"/>
          </a:xfrm>
          <a:prstGeom prst="rect">
            <a:avLst/>
          </a:prstGeom>
          <a:ln>
            <a:solidFill>
              <a:schemeClr val="tx1"/>
            </a:solidFill>
          </a:ln>
        </p:spPr>
      </p:pic>
    </p:spTree>
    <p:extLst>
      <p:ext uri="{BB962C8B-B14F-4D97-AF65-F5344CB8AC3E}">
        <p14:creationId xmlns:p14="http://schemas.microsoft.com/office/powerpoint/2010/main" val="29820095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Understanding Designated Supports">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18670"/>
          </a:xfrm>
          <a:prstGeom prst="rect">
            <a:avLst/>
          </a:prstGeom>
        </p:spPr>
        <p:txBody>
          <a:bodyPr vert="horz" lIns="91440" tIns="45720" rIns="91440" bIns="45720" rtlCol="0" anchor="ctr">
            <a:normAutofit/>
          </a:bodyPr>
          <a:lstStyle/>
          <a:p>
            <a:r>
              <a:rPr lang="en-US" sz="3600" b="1" kern="1200">
                <a:solidFill>
                  <a:srgbClr val="FFFFFF"/>
                </a:solidFill>
                <a:ea typeface="+mj-ea"/>
                <a:cs typeface="Arial" panose="020B0604020202020204" pitchFamily="34" charset="0"/>
              </a:rPr>
              <a:t>Understanding Designated Supports</a:t>
            </a:r>
          </a:p>
        </p:txBody>
      </p:sp>
      <p:sp>
        <p:nvSpPr>
          <p:cNvPr id="8" name="Content Placeholder 2">
            <a:extLst>
              <a:ext uri="{FF2B5EF4-FFF2-40B4-BE49-F238E27FC236}">
                <a16:creationId xmlns:a16="http://schemas.microsoft.com/office/drawing/2014/main" id="{FA4321F6-8A83-5529-1B28-7CEDB0619422}"/>
              </a:ext>
            </a:extLst>
          </p:cNvPr>
          <p:cNvSpPr>
            <a:spLocks noGrp="1"/>
          </p:cNvSpPr>
          <p:nvPr>
            <p:ph sz="half" idx="4294967295"/>
          </p:nvPr>
        </p:nvSpPr>
        <p:spPr>
          <a:xfrm>
            <a:off x="336529" y="1835574"/>
            <a:ext cx="4748213" cy="4008438"/>
          </a:xfrm>
        </p:spPr>
        <p:txBody>
          <a:bodyPr vert="horz" wrap="square" lIns="91440" tIns="45720" rIns="91440" bIns="45720" rtlCol="0" anchor="ctr">
            <a:noAutofit/>
          </a:bodyPr>
          <a:lstStyle/>
          <a:p>
            <a:pPr marL="0" indent="0">
              <a:buNone/>
            </a:pPr>
            <a:r>
              <a:rPr lang="en-US" sz="2400" b="1">
                <a:ea typeface="+mn-lt"/>
                <a:cs typeface="Arial" panose="020B0604020202020204" pitchFamily="34" charset="0"/>
              </a:rPr>
              <a:t>Designated Supports </a:t>
            </a:r>
            <a:r>
              <a:rPr lang="en-US" sz="2400">
                <a:ea typeface="+mn-lt"/>
                <a:cs typeface="Arial" panose="020B0604020202020204" pitchFamily="34" charset="0"/>
              </a:rPr>
              <a:t>(embedded and non-embedded): </a:t>
            </a:r>
            <a:r>
              <a:rPr lang="en-US" sz="2400">
                <a:effectLst/>
                <a:ea typeface="Times New Roman" panose="02020603050405020304" pitchFamily="18" charset="0"/>
                <a:cs typeface="Arial" panose="020B0604020202020204" pitchFamily="34" charset="0"/>
              </a:rPr>
              <a:t>accessibility features available for use by any student (determined by educator team with input from the parent/guardian and student). </a:t>
            </a:r>
          </a:p>
          <a:p>
            <a:pPr marL="0" indent="0">
              <a:buNone/>
            </a:pPr>
            <a:r>
              <a:rPr lang="en-US" sz="2400">
                <a:ea typeface="+mn-lt"/>
                <a:cs typeface="Arial" panose="020B0604020202020204" pitchFamily="34" charset="0"/>
              </a:rPr>
              <a:t>Examples: color contrast, text-to-speech of items, illustration glossary (math) as shown to the right.</a:t>
            </a:r>
          </a:p>
        </p:txBody>
      </p:sp>
      <p:pic>
        <p:nvPicPr>
          <p:cNvPr id="1026" name="Picture 2" descr="Image of a test item with illustration translation feature.&#10;">
            <a:extLst>
              <a:ext uri="{FF2B5EF4-FFF2-40B4-BE49-F238E27FC236}">
                <a16:creationId xmlns:a16="http://schemas.microsoft.com/office/drawing/2014/main" id="{3FE0E8A9-4887-E232-7C8F-865DCA143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258" y="1952026"/>
            <a:ext cx="6354213" cy="377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405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Understanding Accommodations">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0"/>
            <a:ext cx="10515600" cy="1246909"/>
          </a:xfrm>
          <a:prstGeom prst="rect">
            <a:avLst/>
          </a:prstGeom>
        </p:spPr>
        <p:txBody>
          <a:bodyPr vert="horz" lIns="91440" tIns="45720" rIns="91440" bIns="45720" rtlCol="0" anchor="ctr">
            <a:normAutofit/>
          </a:bodyPr>
          <a:lstStyle/>
          <a:p>
            <a:r>
              <a:rPr lang="en-US" sz="3600" b="1" kern="1200">
                <a:solidFill>
                  <a:srgbClr val="FFFFFF"/>
                </a:solidFill>
                <a:ea typeface="+mj-ea"/>
                <a:cs typeface="Arial" panose="020B0604020202020204" pitchFamily="34" charset="0"/>
              </a:rPr>
              <a:t>Understanding Accommodations</a:t>
            </a:r>
          </a:p>
        </p:txBody>
      </p:sp>
      <p:sp>
        <p:nvSpPr>
          <p:cNvPr id="8" name="Content Placeholder 2">
            <a:extLst>
              <a:ext uri="{FF2B5EF4-FFF2-40B4-BE49-F238E27FC236}">
                <a16:creationId xmlns:a16="http://schemas.microsoft.com/office/drawing/2014/main" id="{F98A5FD4-7136-BE04-F3E2-F3BEFBDF6F5D}"/>
              </a:ext>
            </a:extLst>
          </p:cNvPr>
          <p:cNvSpPr>
            <a:spLocks noGrp="1"/>
          </p:cNvSpPr>
          <p:nvPr>
            <p:ph sz="half" idx="4294967295"/>
          </p:nvPr>
        </p:nvSpPr>
        <p:spPr>
          <a:xfrm>
            <a:off x="401053" y="1556009"/>
            <a:ext cx="5546725" cy="5006975"/>
          </a:xfrm>
        </p:spPr>
        <p:txBody>
          <a:bodyPr vert="horz" wrap="square" lIns="91440" tIns="45720" rIns="91440" bIns="45720" rtlCol="0" anchor="t">
            <a:noAutofit/>
          </a:bodyPr>
          <a:lstStyle/>
          <a:p>
            <a:pPr marL="0" indent="0">
              <a:buNone/>
            </a:pPr>
            <a:r>
              <a:rPr lang="en-US" sz="2400" b="1">
                <a:ea typeface="+mn-lt"/>
                <a:cs typeface="Arial"/>
              </a:rPr>
              <a:t>Accommodations</a:t>
            </a:r>
            <a:r>
              <a:rPr lang="en-US" sz="2400">
                <a:ea typeface="+mn-lt"/>
                <a:cs typeface="Arial"/>
              </a:rPr>
              <a:t> (embedded and non-embedded) </a:t>
            </a:r>
            <a:r>
              <a:rPr lang="en-US" sz="2400">
                <a:effectLst/>
                <a:ea typeface="Times New Roman" panose="02020603050405020304" pitchFamily="18" charset="0"/>
                <a:cs typeface="Arial"/>
              </a:rPr>
              <a:t>are changes in procedures or materials that increase equitable access during assessment. </a:t>
            </a:r>
            <a:r>
              <a:rPr lang="en-US" sz="2400">
                <a:ea typeface="Times New Roman" panose="02020603050405020304" pitchFamily="18" charset="0"/>
                <a:cs typeface="Arial"/>
              </a:rPr>
              <a:t>They:</a:t>
            </a:r>
            <a:endParaRPr lang="en-US" sz="2400">
              <a:effectLst/>
              <a:ea typeface="Times New Roman" panose="02020603050405020304" pitchFamily="18" charset="0"/>
              <a:cs typeface="Arial" panose="020B0604020202020204" pitchFamily="34" charset="0"/>
            </a:endParaRPr>
          </a:p>
          <a:p>
            <a:r>
              <a:rPr lang="en-US" sz="2400">
                <a:effectLst/>
                <a:ea typeface="Times New Roman" panose="02020603050405020304" pitchFamily="18" charset="0"/>
                <a:cs typeface="Arial"/>
              </a:rPr>
              <a:t> generate valid assessment results for students who need them; </a:t>
            </a:r>
          </a:p>
          <a:p>
            <a:r>
              <a:rPr lang="en-US" sz="2400">
                <a:effectLst/>
                <a:ea typeface="Times New Roman" panose="02020603050405020304" pitchFamily="18" charset="0"/>
                <a:cs typeface="Arial"/>
              </a:rPr>
              <a:t>allow students to show what they know and can do.</a:t>
            </a:r>
            <a:r>
              <a:rPr lang="en-US" sz="2400">
                <a:effectLst/>
                <a:ea typeface="Arial" panose="020B0604020202020204" pitchFamily="34" charset="0"/>
                <a:cs typeface="Arial"/>
              </a:rPr>
              <a:t> </a:t>
            </a:r>
          </a:p>
          <a:p>
            <a:pPr marL="0" indent="0">
              <a:buNone/>
            </a:pPr>
            <a:r>
              <a:rPr lang="en-US" sz="2400">
                <a:effectLst/>
                <a:ea typeface="Arial" panose="020B0604020202020204" pitchFamily="34" charset="0"/>
                <a:cs typeface="Arial"/>
              </a:rPr>
              <a:t>Examples: Assistive technology, American Sign Language, braille, closed captioning</a:t>
            </a:r>
            <a:endParaRPr lang="en-US" sz="2400">
              <a:ea typeface="+mn-lt"/>
              <a:cs typeface="Arial"/>
            </a:endParaRPr>
          </a:p>
        </p:txBody>
      </p:sp>
      <p:sp>
        <p:nvSpPr>
          <p:cNvPr id="9" name="Content Placeholder 2">
            <a:extLst>
              <a:ext uri="{FF2B5EF4-FFF2-40B4-BE49-F238E27FC236}">
                <a16:creationId xmlns:a16="http://schemas.microsoft.com/office/drawing/2014/main" id="{3D1D9436-F49F-A1C4-BE1E-D4E05345A8BD}"/>
              </a:ext>
            </a:extLst>
          </p:cNvPr>
          <p:cNvSpPr txBox="1">
            <a:spLocks/>
          </p:cNvSpPr>
          <p:nvPr/>
        </p:nvSpPr>
        <p:spPr>
          <a:xfrm>
            <a:off x="6141368" y="1534493"/>
            <a:ext cx="5649579" cy="4771713"/>
          </a:xfrm>
          <a:prstGeom prst="rect">
            <a:avLst/>
          </a:prstGeom>
          <a:ln>
            <a:solidFill>
              <a:schemeClr val="tx1"/>
            </a:solidFill>
          </a:ln>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ea typeface="+mn-lt"/>
                <a:cs typeface="Arial"/>
              </a:rPr>
              <a:t>Accommodations:</a:t>
            </a:r>
          </a:p>
          <a:p>
            <a:r>
              <a:rPr lang="en-US" sz="2400">
                <a:ea typeface="+mn-lt"/>
                <a:cs typeface="Arial"/>
              </a:rPr>
              <a:t>must be documented for the student’s current grade in a finalized and implemented plan in CT-SEDS.</a:t>
            </a:r>
          </a:p>
          <a:p>
            <a:r>
              <a:rPr lang="en-US" sz="2400">
                <a:ea typeface="+mn-lt"/>
                <a:cs typeface="Arial"/>
              </a:rPr>
              <a:t>sync directly from CT-SEDS to TIDE.</a:t>
            </a:r>
          </a:p>
          <a:p>
            <a:r>
              <a:rPr lang="en-US" sz="2400">
                <a:cs typeface="Arial"/>
              </a:rPr>
              <a:t>should be integrated into all district, school, and/or classroom processes which prioritize student access needs.</a:t>
            </a:r>
            <a:endParaRPr lang="en-US" sz="2400">
              <a:ea typeface="+mn-lt"/>
              <a:cs typeface="Arial"/>
            </a:endParaRPr>
          </a:p>
        </p:txBody>
      </p:sp>
    </p:spTree>
    <p:extLst>
      <p:ext uri="{BB962C8B-B14F-4D97-AF65-F5344CB8AC3E}">
        <p14:creationId xmlns:p14="http://schemas.microsoft.com/office/powerpoint/2010/main" val="4132729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ocumenting Designated Supports for Students without IEPs/Section 504 Plans in TIDE">
            <a:extLst>
              <a:ext uri="{FF2B5EF4-FFF2-40B4-BE49-F238E27FC236}">
                <a16:creationId xmlns:a16="http://schemas.microsoft.com/office/drawing/2014/main" id="{349DF33D-DD9A-E92A-F919-A6AD4628DDF9}"/>
              </a:ext>
            </a:extLst>
          </p:cNvPr>
          <p:cNvSpPr>
            <a:spLocks noGrp="1"/>
          </p:cNvSpPr>
          <p:nvPr>
            <p:ph type="title" idx="4294967295"/>
          </p:nvPr>
        </p:nvSpPr>
        <p:spPr>
          <a:xfrm>
            <a:off x="1461593" y="-74814"/>
            <a:ext cx="9268814" cy="1371600"/>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Documenting Designated Supports for Students without </a:t>
            </a:r>
            <a:r>
              <a:rPr lang="en-US" sz="3600" b="1" kern="1200" err="1">
                <a:solidFill>
                  <a:srgbClr val="FFFFFF"/>
                </a:solidFill>
                <a:ea typeface="+mj-ea"/>
                <a:cs typeface="Arial" panose="020B0604020202020204" pitchFamily="34" charset="0"/>
              </a:rPr>
              <a:t>IEPs</a:t>
            </a:r>
            <a:r>
              <a:rPr lang="en-US" sz="3600" b="1" kern="1200">
                <a:solidFill>
                  <a:srgbClr val="FFFFFF"/>
                </a:solidFill>
                <a:ea typeface="+mj-ea"/>
                <a:cs typeface="Arial" panose="020B0604020202020204" pitchFamily="34" charset="0"/>
              </a:rPr>
              <a:t>/Section 504 Plans in TIDE</a:t>
            </a:r>
          </a:p>
        </p:txBody>
      </p:sp>
      <p:sp>
        <p:nvSpPr>
          <p:cNvPr id="5" name="Content Placeholder 2">
            <a:extLst>
              <a:ext uri="{FF2B5EF4-FFF2-40B4-BE49-F238E27FC236}">
                <a16:creationId xmlns:a16="http://schemas.microsoft.com/office/drawing/2014/main" id="{6DA362D7-5760-9265-5C7F-FA805A626228}"/>
              </a:ext>
            </a:extLst>
          </p:cNvPr>
          <p:cNvSpPr>
            <a:spLocks noGrp="1"/>
          </p:cNvSpPr>
          <p:nvPr>
            <p:ph sz="half" idx="4294967295"/>
          </p:nvPr>
        </p:nvSpPr>
        <p:spPr>
          <a:xfrm>
            <a:off x="300251" y="1625600"/>
            <a:ext cx="7420676" cy="4875213"/>
          </a:xfrm>
        </p:spPr>
        <p:txBody>
          <a:bodyPr anchor="ctr">
            <a:noAutofit/>
          </a:bodyPr>
          <a:lstStyle/>
          <a:p>
            <a:r>
              <a:rPr lang="en-US" sz="2400"/>
              <a:t>Establish a process for setting designated supports in TIDE for eligible students who do </a:t>
            </a:r>
            <a:r>
              <a:rPr lang="en-US" sz="2400" b="1" u="sng"/>
              <a:t>not </a:t>
            </a:r>
            <a:r>
              <a:rPr lang="en-US" sz="2400"/>
              <a:t>have an IEP or Section 504 Plan. </a:t>
            </a:r>
          </a:p>
          <a:p>
            <a:r>
              <a:rPr lang="en-US" sz="2400"/>
              <a:t>Test supports must be set prior to the start of the student’s test session.</a:t>
            </a:r>
          </a:p>
          <a:p>
            <a:r>
              <a:rPr lang="en-US" sz="2400"/>
              <a:t>If using a batch file to upload accessibility supports to TIDE, be sure to </a:t>
            </a:r>
            <a:r>
              <a:rPr lang="en-US" sz="2400" b="1"/>
              <a:t>remove</a:t>
            </a:r>
            <a:r>
              <a:rPr lang="en-US" sz="2400"/>
              <a:t> any records of students that have IEP/Section 504 Plans.</a:t>
            </a:r>
          </a:p>
          <a:p>
            <a:r>
              <a:rPr lang="en-US" sz="2400"/>
              <a:t>Resources:</a:t>
            </a:r>
          </a:p>
          <a:p>
            <a:pPr lvl="1">
              <a:buFont typeface="Courier New" panose="02070309020205020404" pitchFamily="49" charset="0"/>
              <a:buChar char="o"/>
            </a:pPr>
            <a:r>
              <a:rPr lang="en-US" sz="2000">
                <a:hlinkClick r:id="rId3"/>
              </a:rPr>
              <a:t>Documenting Designated Supports and Accommodations in TIDE</a:t>
            </a:r>
            <a:endParaRPr lang="en-US" sz="2000">
              <a:cs typeface="Arial" panose="020B0604020202020204" pitchFamily="34" charset="0"/>
            </a:endParaRPr>
          </a:p>
          <a:p>
            <a:pPr lvl="1">
              <a:buFont typeface="Courier New" panose="02070309020205020404" pitchFamily="49" charset="0"/>
              <a:buChar char="o"/>
            </a:pPr>
            <a:r>
              <a:rPr lang="en-US" sz="2000">
                <a:cs typeface="Arial" panose="020B0604020202020204" pitchFamily="34" charset="0"/>
                <a:hlinkClick r:id="rId4"/>
              </a:rPr>
              <a:t>TIDE User Guide </a:t>
            </a:r>
            <a:r>
              <a:rPr lang="en-US" sz="2000">
                <a:cs typeface="Arial" panose="020B0604020202020204" pitchFamily="34" charset="0"/>
              </a:rPr>
              <a:t>for more information.</a:t>
            </a:r>
            <a:endParaRPr lang="en-US" sz="200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6DF5DBD2-8C8A-94D8-7DD8-C69BB06C27F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29410" y="1780355"/>
            <a:ext cx="3537143" cy="4184440"/>
          </a:xfrm>
          <a:prstGeom prst="rect">
            <a:avLst/>
          </a:prstGeom>
          <a:ln w="63500">
            <a:solidFill>
              <a:srgbClr val="FFC000"/>
            </a:solidFill>
          </a:ln>
        </p:spPr>
      </p:pic>
    </p:spTree>
    <p:extLst>
      <p:ext uri="{BB962C8B-B14F-4D97-AF65-F5344CB8AC3E}">
        <p14:creationId xmlns:p14="http://schemas.microsoft.com/office/powerpoint/2010/main" val="13044970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T-SEDS Sync with TIDE for Students with Implemented IEPs/Section 504 Plans">
            <a:extLst>
              <a:ext uri="{FF2B5EF4-FFF2-40B4-BE49-F238E27FC236}">
                <a16:creationId xmlns:a16="http://schemas.microsoft.com/office/drawing/2014/main" id="{349DF33D-DD9A-E92A-F919-A6AD4628DDF9}"/>
              </a:ext>
            </a:extLst>
          </p:cNvPr>
          <p:cNvSpPr>
            <a:spLocks noGrp="1"/>
          </p:cNvSpPr>
          <p:nvPr>
            <p:ph type="title" idx="4294967295"/>
          </p:nvPr>
        </p:nvSpPr>
        <p:spPr>
          <a:xfrm>
            <a:off x="1655542" y="0"/>
            <a:ext cx="9268814" cy="1371600"/>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CT-SEDS Sync </a:t>
            </a:r>
            <a:r>
              <a:rPr lang="en-US" sz="3600">
                <a:solidFill>
                  <a:srgbClr val="FFFFFF"/>
                </a:solidFill>
                <a:cs typeface="Arial" panose="020B0604020202020204" pitchFamily="34" charset="0"/>
              </a:rPr>
              <a:t>with</a:t>
            </a:r>
            <a:r>
              <a:rPr lang="en-US" sz="3600" b="1" kern="1200">
                <a:solidFill>
                  <a:srgbClr val="FFFFFF"/>
                </a:solidFill>
                <a:ea typeface="+mj-ea"/>
                <a:cs typeface="Arial" panose="020B0604020202020204" pitchFamily="34" charset="0"/>
              </a:rPr>
              <a:t> TIDE for Students with Implemented IEPs/Section 504 Plans</a:t>
            </a:r>
          </a:p>
        </p:txBody>
      </p:sp>
      <p:sp>
        <p:nvSpPr>
          <p:cNvPr id="4" name="TextBox 3">
            <a:extLst>
              <a:ext uri="{FF2B5EF4-FFF2-40B4-BE49-F238E27FC236}">
                <a16:creationId xmlns:a16="http://schemas.microsoft.com/office/drawing/2014/main" id="{50A33E74-3CAD-CFD5-E26D-6BB2844CC82B}"/>
              </a:ext>
            </a:extLst>
          </p:cNvPr>
          <p:cNvSpPr txBox="1"/>
          <p:nvPr/>
        </p:nvSpPr>
        <p:spPr>
          <a:xfrm>
            <a:off x="302981" y="1293688"/>
            <a:ext cx="5898487" cy="5062924"/>
          </a:xfrm>
          <a:prstGeom prst="rect">
            <a:avLst/>
          </a:prstGeom>
          <a:noFill/>
        </p:spPr>
        <p:txBody>
          <a:bodyPr wrap="square">
            <a:spAutoFit/>
          </a:bodyPr>
          <a:lstStyle/>
          <a:p>
            <a:pPr marL="285750" indent="-285750">
              <a:buFont typeface="Arial" panose="020B0604020202020204" pitchFamily="34" charset="0"/>
              <a:buChar char="•"/>
            </a:pPr>
            <a:r>
              <a:rPr lang="en-US" sz="1900"/>
              <a:t>Supports/accommodations planned for the student’s current grade of enrollment in a finalized and implemented IEP/Section 504 Plan sync to TIDE.  (Note: IDEA/Section 504 must be activated in PSIS/TIDE.)</a:t>
            </a:r>
          </a:p>
          <a:p>
            <a:pPr marL="285750" indent="-285750">
              <a:buFont typeface="Arial" panose="020B0604020202020204" pitchFamily="34" charset="0"/>
              <a:buChar char="•"/>
            </a:pPr>
            <a:r>
              <a:rPr lang="en-US" sz="1900"/>
              <a:t>Supports/accommodations should never be manually entered (or batch uploaded) to TIDE. </a:t>
            </a:r>
          </a:p>
          <a:p>
            <a:pPr marL="285750" indent="-285750">
              <a:buFont typeface="Arial" panose="020B0604020202020204" pitchFamily="34" charset="0"/>
              <a:buChar char="•"/>
            </a:pPr>
            <a:r>
              <a:rPr lang="en-US" sz="1900"/>
              <a:t>Contact the student’s Case Manager if accommodations are missing or incorrect. All edits must be made through the amendment or reconvening process in CT- SEDS.</a:t>
            </a:r>
          </a:p>
          <a:p>
            <a:r>
              <a:rPr lang="en-US" sz="1900">
                <a:hlinkClick r:id="rId3">
                  <a:extLst>
                    <a:ext uri="{A12FA001-AC4F-418D-AE19-62706E023703}">
                      <ahyp:hlinkClr xmlns:ahyp="http://schemas.microsoft.com/office/drawing/2018/hyperlinkcolor" val="tx"/>
                    </a:ext>
                  </a:extLst>
                </a:hlinkClick>
              </a:rPr>
              <a:t>Resources:</a:t>
            </a:r>
          </a:p>
          <a:p>
            <a:pPr marL="285750" indent="-285750">
              <a:buFont typeface="Arial" panose="020B0604020202020204" pitchFamily="34" charset="0"/>
              <a:buChar char="•"/>
            </a:pPr>
            <a:r>
              <a:rPr lang="en-US" sz="1900">
                <a:solidFill>
                  <a:srgbClr val="255ABB"/>
                </a:solidFill>
                <a:hlinkClick r:id="rId3">
                  <a:extLst>
                    <a:ext uri="{A12FA001-AC4F-418D-AE19-62706E023703}">
                      <ahyp:hlinkClr xmlns:ahyp="http://schemas.microsoft.com/office/drawing/2018/hyperlinkcolor" val="tx"/>
                    </a:ext>
                  </a:extLst>
                </a:hlinkClick>
              </a:rPr>
              <a:t>CT-SEDS to TIDE Designated Supports/Accommodations Sync Frequently Asked Questions</a:t>
            </a:r>
            <a:endParaRPr lang="en-US" sz="1900">
              <a:solidFill>
                <a:srgbClr val="255ABB"/>
              </a:solidFill>
            </a:endParaRPr>
          </a:p>
          <a:p>
            <a:pPr marL="285750" indent="-285750">
              <a:buFont typeface="Arial" panose="020B0604020202020204" pitchFamily="34" charset="0"/>
              <a:buChar char="•"/>
            </a:pPr>
            <a:r>
              <a:rPr lang="en-US" sz="1900">
                <a:solidFill>
                  <a:srgbClr val="255ABB"/>
                </a:solidFill>
                <a:hlinkClick r:id="rId4">
                  <a:extLst>
                    <a:ext uri="{A12FA001-AC4F-418D-AE19-62706E023703}">
                      <ahyp:hlinkClr xmlns:ahyp="http://schemas.microsoft.com/office/drawing/2018/hyperlinkcolor" val="tx"/>
                    </a:ext>
                  </a:extLst>
                </a:hlinkClick>
              </a:rPr>
              <a:t>Cross-Checking Student TIDE Test Settings and CT-SEDS</a:t>
            </a:r>
            <a:endParaRPr lang="en-US" sz="1900">
              <a:solidFill>
                <a:srgbClr val="255ABB"/>
              </a:solidFill>
            </a:endParaRPr>
          </a:p>
          <a:p>
            <a:pPr marL="285750" indent="-285750">
              <a:buFont typeface="Arial" panose="020B0604020202020204" pitchFamily="34" charset="0"/>
              <a:buChar char="•"/>
            </a:pPr>
            <a:r>
              <a:rPr lang="en-US" sz="1900">
                <a:solidFill>
                  <a:srgbClr val="255ABB"/>
                </a:solidFill>
                <a:hlinkClick r:id="rId5">
                  <a:extLst>
                    <a:ext uri="{A12FA001-AC4F-418D-AE19-62706E023703}">
                      <ahyp:hlinkClr xmlns:ahyp="http://schemas.microsoft.com/office/drawing/2018/hyperlinkcolor" val="tx"/>
                    </a:ext>
                  </a:extLst>
                </a:hlinkClick>
              </a:rPr>
              <a:t>Documenting Designated Supports and Accommodations in TIDE</a:t>
            </a:r>
            <a:endParaRPr lang="en-US" sz="1900">
              <a:solidFill>
                <a:srgbClr val="255ABB"/>
              </a:solidFill>
            </a:endParaRPr>
          </a:p>
        </p:txBody>
      </p:sp>
      <p:pic>
        <p:nvPicPr>
          <p:cNvPr id="15" name="Picture 14" descr="Image of accommodations sync from CT-SEDS to TIDE.">
            <a:extLst>
              <a:ext uri="{FF2B5EF4-FFF2-40B4-BE49-F238E27FC236}">
                <a16:creationId xmlns:a16="http://schemas.microsoft.com/office/drawing/2014/main" id="{3F95D565-0206-0BFA-6BA5-1C474753F10E}"/>
              </a:ext>
            </a:extLst>
          </p:cNvPr>
          <p:cNvPicPr>
            <a:picLocks noChangeAspect="1"/>
          </p:cNvPicPr>
          <p:nvPr/>
        </p:nvPicPr>
        <p:blipFill>
          <a:blip r:embed="rId6"/>
          <a:stretch>
            <a:fillRect/>
          </a:stretch>
        </p:blipFill>
        <p:spPr>
          <a:xfrm>
            <a:off x="6201469" y="1371600"/>
            <a:ext cx="5687549" cy="5280880"/>
          </a:xfrm>
          <a:prstGeom prst="rect">
            <a:avLst/>
          </a:prstGeom>
        </p:spPr>
      </p:pic>
    </p:spTree>
    <p:extLst>
      <p:ext uri="{BB962C8B-B14F-4D97-AF65-F5344CB8AC3E}">
        <p14:creationId xmlns:p14="http://schemas.microsoft.com/office/powerpoint/2010/main" val="36165118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signated Support/Accommodation Eligibility in PSIS/TIDE">
            <a:extLst>
              <a:ext uri="{FF2B5EF4-FFF2-40B4-BE49-F238E27FC236}">
                <a16:creationId xmlns:a16="http://schemas.microsoft.com/office/drawing/2014/main" id="{349DF33D-DD9A-E92A-F919-A6AD4628DDF9}"/>
              </a:ext>
            </a:extLst>
          </p:cNvPr>
          <p:cNvSpPr>
            <a:spLocks noGrp="1"/>
          </p:cNvSpPr>
          <p:nvPr>
            <p:ph type="title" idx="4294967295"/>
          </p:nvPr>
        </p:nvSpPr>
        <p:spPr>
          <a:xfrm>
            <a:off x="1760913" y="0"/>
            <a:ext cx="8670174" cy="1265212"/>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Designated Support/Accommodation Eligibility in PSIS/TIDE</a:t>
            </a:r>
          </a:p>
        </p:txBody>
      </p:sp>
      <p:sp>
        <p:nvSpPr>
          <p:cNvPr id="3" name="Rectangle 2">
            <a:extLst>
              <a:ext uri="{FF2B5EF4-FFF2-40B4-BE49-F238E27FC236}">
                <a16:creationId xmlns:a16="http://schemas.microsoft.com/office/drawing/2014/main" id="{FEA122B3-A24D-CFEC-10E6-2743AC39F766}"/>
              </a:ext>
            </a:extLst>
          </p:cNvPr>
          <p:cNvSpPr/>
          <p:nvPr/>
        </p:nvSpPr>
        <p:spPr>
          <a:xfrm>
            <a:off x="350700" y="1335982"/>
            <a:ext cx="5402147" cy="5522018"/>
          </a:xfrm>
          <a:prstGeom prst="rect">
            <a:avLst/>
          </a:prstGeom>
        </p:spPr>
        <p:txBody>
          <a:bodyPr vert="horz" wrap="square" lIns="91440" tIns="45720" rIns="91440" bIns="45720" rtlCol="0">
            <a:noAutofit/>
          </a:bodyPr>
          <a:lstStyle/>
          <a:p>
            <a:pPr marL="228600" indent="-228600" fontAlgn="base">
              <a:spcBef>
                <a:spcPts val="1000"/>
              </a:spcBef>
              <a:spcAft>
                <a:spcPct val="0"/>
              </a:spcAft>
              <a:buFont typeface="Arial" panose="020B0604020202020204" pitchFamily="34" charset="0"/>
              <a:buChar char="•"/>
              <a:defRPr/>
            </a:pPr>
            <a:r>
              <a:rPr lang="en-US" sz="2200"/>
              <a:t>The IDEA or Section 504 indicator (based on the PSIS registration fields) must be set to Yes for accommodations to sync from CT-SEDS. </a:t>
            </a:r>
          </a:p>
          <a:p>
            <a:pPr marL="228600" indent="-228600" fontAlgn="base">
              <a:spcBef>
                <a:spcPts val="1000"/>
              </a:spcBef>
              <a:spcAft>
                <a:spcPct val="0"/>
              </a:spcAft>
              <a:buFont typeface="Arial" panose="020B0604020202020204" pitchFamily="34" charset="0"/>
              <a:buChar char="•"/>
              <a:defRPr/>
            </a:pPr>
            <a:r>
              <a:rPr lang="en-US" sz="2200"/>
              <a:t>The EL/ML designation must be set to Yes in PSIS if the student is identified as EL/ML.</a:t>
            </a:r>
          </a:p>
          <a:p>
            <a:pPr marL="228600" indent="-228600" fontAlgn="base">
              <a:spcBef>
                <a:spcPts val="1000"/>
              </a:spcBef>
              <a:spcAft>
                <a:spcPct val="0"/>
              </a:spcAft>
              <a:buFont typeface="Arial" panose="020B0604020202020204" pitchFamily="34" charset="0"/>
              <a:buChar char="•"/>
              <a:defRPr/>
            </a:pPr>
            <a:r>
              <a:rPr lang="en-US" sz="2200"/>
              <a:t>Accommodations for students with IEPs/Section 504 Plans should </a:t>
            </a:r>
            <a:r>
              <a:rPr lang="en-US" sz="2200" b="1"/>
              <a:t>NEVER</a:t>
            </a:r>
            <a:r>
              <a:rPr lang="en-US" sz="2200"/>
              <a:t> be manually entered in TIDE  unless authorized by the CSDE.</a:t>
            </a:r>
          </a:p>
          <a:p>
            <a:pPr marL="228600" indent="-228600" fontAlgn="base">
              <a:spcBef>
                <a:spcPts val="1000"/>
              </a:spcBef>
              <a:spcAft>
                <a:spcPct val="0"/>
              </a:spcAft>
              <a:buFont typeface="Arial" panose="020B0604020202020204" pitchFamily="34" charset="0"/>
              <a:buChar char="•"/>
              <a:defRPr/>
            </a:pPr>
            <a:r>
              <a:rPr lang="en-US" sz="2200"/>
              <a:t>Reminder: Work with your PSIS Coordinator to ensure that IDEA, Section 504, and EL/ML indicators are accurately reflected in PSIS. </a:t>
            </a:r>
          </a:p>
        </p:txBody>
      </p:sp>
      <p:pic>
        <p:nvPicPr>
          <p:cNvPr id="5" name="Picture 4" descr="TIDE fields for IDEA, EL/ML and 504.">
            <a:extLst>
              <a:ext uri="{FF2B5EF4-FFF2-40B4-BE49-F238E27FC236}">
                <a16:creationId xmlns:a16="http://schemas.microsoft.com/office/drawing/2014/main" id="{25B7EBE0-D6F7-B509-E7D5-63646E100EB0}"/>
              </a:ext>
            </a:extLst>
          </p:cNvPr>
          <p:cNvPicPr>
            <a:picLocks noChangeAspect="1"/>
          </p:cNvPicPr>
          <p:nvPr/>
        </p:nvPicPr>
        <p:blipFill>
          <a:blip r:embed="rId3"/>
          <a:stretch>
            <a:fillRect/>
          </a:stretch>
        </p:blipFill>
        <p:spPr>
          <a:xfrm>
            <a:off x="6616482" y="2512448"/>
            <a:ext cx="5039835" cy="2561208"/>
          </a:xfrm>
          <a:prstGeom prst="rect">
            <a:avLst/>
          </a:prstGeom>
        </p:spPr>
      </p:pic>
    </p:spTree>
    <p:extLst>
      <p:ext uri="{BB962C8B-B14F-4D97-AF65-F5344CB8AC3E}">
        <p14:creationId xmlns:p14="http://schemas.microsoft.com/office/powerpoint/2010/main" val="7174734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Language Supports/Designated Supports for English Learners/Multilingual Learners">
            <a:extLst>
              <a:ext uri="{FF2B5EF4-FFF2-40B4-BE49-F238E27FC236}">
                <a16:creationId xmlns:a16="http://schemas.microsoft.com/office/drawing/2014/main" id="{4BE96E06-8830-3B4C-0A70-C8ED1044233E}"/>
              </a:ext>
            </a:extLst>
          </p:cNvPr>
          <p:cNvSpPr>
            <a:spLocks noGrp="1"/>
          </p:cNvSpPr>
          <p:nvPr>
            <p:ph type="title"/>
          </p:nvPr>
        </p:nvSpPr>
        <p:spPr/>
        <p:txBody>
          <a:bodyPr/>
          <a:lstStyle/>
          <a:p>
            <a:r>
              <a:rPr lang="en-US"/>
              <a:t>Language Supports/Designated Supports for English Learners/Multilingual Learners</a:t>
            </a:r>
          </a:p>
        </p:txBody>
      </p:sp>
    </p:spTree>
    <p:extLst>
      <p:ext uri="{BB962C8B-B14F-4D97-AF65-F5344CB8AC3E}">
        <p14:creationId xmlns:p14="http://schemas.microsoft.com/office/powerpoint/2010/main" val="2542948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anguage Supports for ELs/MLs">
            <a:extLst>
              <a:ext uri="{FF2B5EF4-FFF2-40B4-BE49-F238E27FC236}">
                <a16:creationId xmlns:a16="http://schemas.microsoft.com/office/drawing/2014/main" id="{349DF33D-DD9A-E92A-F919-A6AD4628DDF9}"/>
              </a:ext>
            </a:extLst>
          </p:cNvPr>
          <p:cNvSpPr>
            <a:spLocks noGrp="1"/>
          </p:cNvSpPr>
          <p:nvPr>
            <p:ph type="title" idx="4294967295"/>
          </p:nvPr>
        </p:nvSpPr>
        <p:spPr>
          <a:xfrm>
            <a:off x="1760913" y="0"/>
            <a:ext cx="8670174" cy="1265212"/>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Language Supports for ELs/MLs</a:t>
            </a:r>
          </a:p>
        </p:txBody>
      </p:sp>
      <p:sp>
        <p:nvSpPr>
          <p:cNvPr id="3" name="Rectangle 2">
            <a:extLst>
              <a:ext uri="{FF2B5EF4-FFF2-40B4-BE49-F238E27FC236}">
                <a16:creationId xmlns:a16="http://schemas.microsoft.com/office/drawing/2014/main" id="{FEA122B3-A24D-CFEC-10E6-2743AC39F766}"/>
              </a:ext>
            </a:extLst>
          </p:cNvPr>
          <p:cNvSpPr/>
          <p:nvPr/>
        </p:nvSpPr>
        <p:spPr>
          <a:xfrm>
            <a:off x="350700" y="1335982"/>
            <a:ext cx="7217997" cy="5237813"/>
          </a:xfrm>
          <a:prstGeom prst="rect">
            <a:avLst/>
          </a:prstGeom>
        </p:spPr>
        <p:txBody>
          <a:bodyPr vert="horz" wrap="square" lIns="91440" tIns="45720" rIns="91440" bIns="45720" rtlCol="0">
            <a:noAutofit/>
          </a:bodyPr>
          <a:lstStyle/>
          <a:p>
            <a:pPr marL="342900" indent="-342900">
              <a:lnSpc>
                <a:spcPct val="90000"/>
              </a:lnSpc>
              <a:buFont typeface="Arial" panose="020B0604020202020204" pitchFamily="34" charset="0"/>
              <a:buChar char="•"/>
            </a:pPr>
            <a:r>
              <a:rPr lang="en-US" sz="2400"/>
              <a:t>Eligibility is based on student identification as EL/ML in the Connecticut Public School Information System (PSIS)</a:t>
            </a:r>
          </a:p>
          <a:p>
            <a:pPr marL="342900" indent="-342900">
              <a:lnSpc>
                <a:spcPct val="90000"/>
              </a:lnSpc>
              <a:buFont typeface="Arial" panose="020B0604020202020204" pitchFamily="34" charset="0"/>
              <a:buChar char="•"/>
            </a:pPr>
            <a:r>
              <a:rPr lang="en-US" sz="2400"/>
              <a:t>Available for any EL/ML including those dually identified under the Individuals with Disabilities Education Act and/or Section 504 for whom the need has been indicated by a team of educators with input from the parent/guardian and student</a:t>
            </a:r>
          </a:p>
          <a:p>
            <a:pPr marL="342900" indent="-342900">
              <a:lnSpc>
                <a:spcPct val="90000"/>
              </a:lnSpc>
              <a:buFont typeface="Arial" panose="020B0604020202020204" pitchFamily="34" charset="0"/>
              <a:buChar char="•"/>
            </a:pPr>
            <a:r>
              <a:rPr lang="en-US" sz="2400"/>
              <a:t>Should be used regularly during learning and instruction across all content areas</a:t>
            </a:r>
          </a:p>
          <a:p>
            <a:pPr marL="342900" indent="-342900">
              <a:lnSpc>
                <a:spcPct val="90000"/>
              </a:lnSpc>
              <a:buFont typeface="Arial" panose="020B0604020202020204" pitchFamily="34" charset="0"/>
              <a:buChar char="•"/>
            </a:pPr>
            <a:r>
              <a:rPr lang="en-US" sz="2400"/>
              <a:t>May require some adult-dependence for support</a:t>
            </a:r>
          </a:p>
          <a:p>
            <a:pPr marL="342900" indent="-342900">
              <a:lnSpc>
                <a:spcPct val="90000"/>
              </a:lnSpc>
              <a:buFont typeface="Arial" panose="020B0604020202020204" pitchFamily="34" charset="0"/>
              <a:buChar char="•"/>
            </a:pPr>
            <a:r>
              <a:rPr lang="en-US" sz="2400"/>
              <a:t>Additional test time may be necessary</a:t>
            </a:r>
          </a:p>
          <a:p>
            <a:pPr>
              <a:lnSpc>
                <a:spcPct val="90000"/>
              </a:lnSpc>
            </a:pPr>
            <a:endParaRPr lang="en-US" sz="2400">
              <a:solidFill>
                <a:srgbClr val="0563C1"/>
              </a:solidFill>
              <a:hlinkClick r:id="rId3">
                <a:extLst>
                  <a:ext uri="{A12FA001-AC4F-418D-AE19-62706E023703}">
                    <ahyp:hlinkClr xmlns:ahyp="http://schemas.microsoft.com/office/drawing/2018/hyperlinkcolor" val="tx"/>
                  </a:ext>
                </a:extLst>
              </a:hlinkClick>
            </a:endParaRPr>
          </a:p>
          <a:p>
            <a:pPr>
              <a:lnSpc>
                <a:spcPct val="90000"/>
              </a:lnSpc>
            </a:pPr>
            <a:r>
              <a:rPr lang="en-US" sz="2400">
                <a:solidFill>
                  <a:srgbClr val="0563C1"/>
                </a:solidFill>
                <a:hlinkClick r:id="rId3">
                  <a:extLst>
                    <a:ext uri="{A12FA001-AC4F-418D-AE19-62706E023703}">
                      <ahyp:hlinkClr xmlns:ahyp="http://schemas.microsoft.com/office/drawing/2018/hyperlinkcolor" val="tx"/>
                    </a:ext>
                  </a:extLst>
                </a:hlinkClick>
              </a:rPr>
              <a:t>Embedded and Non-Embedded Designated Supports for English Learners/Multilingual Learners</a:t>
            </a:r>
            <a:endParaRPr lang="en-US" sz="2400">
              <a:solidFill>
                <a:srgbClr val="0563C1"/>
              </a:solidFill>
            </a:endParaRPr>
          </a:p>
          <a:p>
            <a:pPr fontAlgn="base">
              <a:spcBef>
                <a:spcPts val="1000"/>
              </a:spcBef>
              <a:spcAft>
                <a:spcPct val="0"/>
              </a:spcAft>
              <a:defRPr/>
            </a:pPr>
            <a:endParaRPr lang="en-US" sz="2200">
              <a:latin typeface="Aptos" panose="020B0004020202020204" pitchFamily="34" charset="0"/>
            </a:endParaRPr>
          </a:p>
        </p:txBody>
      </p:sp>
      <p:pic>
        <p:nvPicPr>
          <p:cNvPr id="4" name="Picture 3">
            <a:extLst>
              <a:ext uri="{FF2B5EF4-FFF2-40B4-BE49-F238E27FC236}">
                <a16:creationId xmlns:a16="http://schemas.microsoft.com/office/drawing/2014/main" id="{8F9B59E6-A9FF-4E3D-9CD4-932F379FD0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43367" y="1463723"/>
            <a:ext cx="3472910" cy="4775112"/>
          </a:xfrm>
          <a:prstGeom prst="rect">
            <a:avLst/>
          </a:prstGeom>
          <a:ln w="31750">
            <a:solidFill>
              <a:schemeClr val="accent4"/>
            </a:solidFill>
          </a:ln>
        </p:spPr>
      </p:pic>
    </p:spTree>
    <p:extLst>
      <p:ext uri="{BB962C8B-B14F-4D97-AF65-F5344CB8AC3E}">
        <p14:creationId xmlns:p14="http://schemas.microsoft.com/office/powerpoint/2010/main" val="10795673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5FA98-061D-EF38-76BD-730C08BDDF03}"/>
            </a:ext>
          </a:extLst>
        </p:cNvPr>
        <p:cNvGrpSpPr/>
        <p:nvPr/>
      </p:nvGrpSpPr>
      <p:grpSpPr>
        <a:xfrm>
          <a:off x="0" y="0"/>
          <a:ext cx="0" cy="0"/>
          <a:chOff x="0" y="0"/>
          <a:chExt cx="0" cy="0"/>
        </a:xfrm>
      </p:grpSpPr>
      <p:sp>
        <p:nvSpPr>
          <p:cNvPr id="2" name="Title 1" descr="Embedded Spanish Presentation for Math and Science">
            <a:extLst>
              <a:ext uri="{FF2B5EF4-FFF2-40B4-BE49-F238E27FC236}">
                <a16:creationId xmlns:a16="http://schemas.microsoft.com/office/drawing/2014/main" id="{1E7EDC74-3DF2-4714-95B8-AE4B7AC5E383}"/>
              </a:ext>
            </a:extLst>
          </p:cNvPr>
          <p:cNvSpPr>
            <a:spLocks noGrp="1"/>
          </p:cNvSpPr>
          <p:nvPr>
            <p:ph type="title" idx="4294967295"/>
          </p:nvPr>
        </p:nvSpPr>
        <p:spPr>
          <a:xfrm>
            <a:off x="1714500" y="37579"/>
            <a:ext cx="8763000" cy="1218466"/>
          </a:xfrm>
        </p:spPr>
        <p:txBody>
          <a:bodyPr>
            <a:noAutofit/>
          </a:bodyPr>
          <a:lstStyle/>
          <a:p>
            <a:r>
              <a:rPr lang="en-US">
                <a:solidFill>
                  <a:schemeClr val="bg1"/>
                </a:solidFill>
                <a:latin typeface="+mn-lt"/>
                <a:ea typeface="Calibri"/>
                <a:cs typeface="Calibri"/>
              </a:rPr>
              <a:t>Embedded Spanish Presentation for Math and Science</a:t>
            </a:r>
            <a:endParaRPr lang="en-US">
              <a:solidFill>
                <a:schemeClr val="bg1"/>
              </a:solidFill>
              <a:latin typeface="+mn-lt"/>
            </a:endParaRPr>
          </a:p>
        </p:txBody>
      </p:sp>
      <p:sp>
        <p:nvSpPr>
          <p:cNvPr id="6" name="TextBox 5">
            <a:extLst>
              <a:ext uri="{FF2B5EF4-FFF2-40B4-BE49-F238E27FC236}">
                <a16:creationId xmlns:a16="http://schemas.microsoft.com/office/drawing/2014/main" id="{EC2EAC73-469D-F14C-9151-7BF98B4005CD}"/>
              </a:ext>
            </a:extLst>
          </p:cNvPr>
          <p:cNvSpPr txBox="1"/>
          <p:nvPr/>
        </p:nvSpPr>
        <p:spPr>
          <a:xfrm>
            <a:off x="647437" y="1439341"/>
            <a:ext cx="4110093" cy="489364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Spanish presentation will allow the literate Spanish-speaking student to toggle between a full Spanish translation of the math and science stimuli and items and the English presentation.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All test directions, navigation buttons, and test content will be presented to the student in the Spanish language.</a:t>
            </a:r>
          </a:p>
        </p:txBody>
      </p:sp>
      <p:pic>
        <p:nvPicPr>
          <p:cNvPr id="4" name="Picture 3" descr="image of test instructions and items presented in Spanish.">
            <a:extLst>
              <a:ext uri="{FF2B5EF4-FFF2-40B4-BE49-F238E27FC236}">
                <a16:creationId xmlns:a16="http://schemas.microsoft.com/office/drawing/2014/main" id="{5C739FF9-5179-515B-6A12-F014E585E2FD}"/>
              </a:ext>
            </a:extLst>
          </p:cNvPr>
          <p:cNvPicPr>
            <a:picLocks noChangeAspect="1"/>
          </p:cNvPicPr>
          <p:nvPr/>
        </p:nvPicPr>
        <p:blipFill>
          <a:blip r:embed="rId3"/>
          <a:stretch>
            <a:fillRect/>
          </a:stretch>
        </p:blipFill>
        <p:spPr>
          <a:xfrm>
            <a:off x="4826827" y="1679202"/>
            <a:ext cx="7234818" cy="4946885"/>
          </a:xfrm>
          <a:prstGeom prst="rect">
            <a:avLst/>
          </a:prstGeom>
        </p:spPr>
      </p:pic>
    </p:spTree>
    <p:extLst>
      <p:ext uri="{BB962C8B-B14F-4D97-AF65-F5344CB8AC3E}">
        <p14:creationId xmlns:p14="http://schemas.microsoft.com/office/powerpoint/2010/main" val="383469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resentation Overview&#10;">
            <a:extLst>
              <a:ext uri="{FF2B5EF4-FFF2-40B4-BE49-F238E27FC236}">
                <a16:creationId xmlns:a16="http://schemas.microsoft.com/office/drawing/2014/main" id="{A385F76F-70B7-47F4-89C2-9B0412F895C1}"/>
              </a:ext>
            </a:extLst>
          </p:cNvPr>
          <p:cNvSpPr txBox="1">
            <a:spLocks noGrp="1"/>
          </p:cNvSpPr>
          <p:nvPr>
            <p:ph type="title" idx="4294967295"/>
          </p:nvPr>
        </p:nvSpPr>
        <p:spPr>
          <a:xfrm>
            <a:off x="2599272" y="272988"/>
            <a:ext cx="673533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n-ea"/>
                <a:cs typeface="+mn-cs"/>
              </a:rPr>
              <a:t>Presentation Overview</a:t>
            </a:r>
          </a:p>
        </p:txBody>
      </p:sp>
      <p:sp>
        <p:nvSpPr>
          <p:cNvPr id="8" name="Slide Number Placeholder 7">
            <a:extLst>
              <a:ext uri="{FF2B5EF4-FFF2-40B4-BE49-F238E27FC236}">
                <a16:creationId xmlns:a16="http://schemas.microsoft.com/office/drawing/2014/main" id="{528CBB43-2401-B616-ABBB-EC50993C61A3}"/>
              </a:ext>
            </a:extLst>
          </p:cNvPr>
          <p:cNvSpPr>
            <a:spLocks noGrp="1"/>
          </p:cNvSpPr>
          <p:nvPr>
            <p:ph type="sldNum" sz="quarter" idx="12"/>
          </p:nvPr>
        </p:nvSpPr>
        <p:spPr/>
        <p:txBody>
          <a:bodyPr/>
          <a:lstStyle/>
          <a:p>
            <a:fld id="{24496B1A-CBF2-C54D-B723-E625441D0ED7}" type="slidenum">
              <a:rPr lang="en-US" smtClean="0"/>
              <a:t>8</a:t>
            </a:fld>
            <a:endParaRPr lang="en-US"/>
          </a:p>
        </p:txBody>
      </p:sp>
      <p:sp>
        <p:nvSpPr>
          <p:cNvPr id="3" name="TextBox 2">
            <a:extLst>
              <a:ext uri="{FF2B5EF4-FFF2-40B4-BE49-F238E27FC236}">
                <a16:creationId xmlns:a16="http://schemas.microsoft.com/office/drawing/2014/main" id="{38BAF196-69F0-246F-1E1D-E1584BB38885}"/>
              </a:ext>
            </a:extLst>
          </p:cNvPr>
          <p:cNvSpPr txBox="1"/>
          <p:nvPr/>
        </p:nvSpPr>
        <p:spPr>
          <a:xfrm>
            <a:off x="838200" y="2038044"/>
            <a:ext cx="10515600" cy="3199586"/>
          </a:xfrm>
          <a:prstGeom prst="rect">
            <a:avLst/>
          </a:prstGeom>
        </p:spPr>
        <p:txBody>
          <a:bodyPr vert="horz" lIns="91440" tIns="45720" rIns="91440" bIns="45720" rtlCol="0">
            <a:normAutofit/>
          </a:bodyPr>
          <a:lstStyle/>
          <a:p>
            <a:pPr marL="228589" indent="-228589" defTabSz="914354">
              <a:lnSpc>
                <a:spcPct val="150000"/>
              </a:lnSpc>
              <a:spcBef>
                <a:spcPts val="1000"/>
              </a:spcBef>
              <a:buFont typeface="Arial" panose="020B0604020202020204" pitchFamily="34" charset="0"/>
              <a:buChar char="•"/>
            </a:pPr>
            <a:r>
              <a:rPr lang="en-US" sz="2800"/>
              <a:t>Overview of Summative Assessments </a:t>
            </a:r>
          </a:p>
          <a:p>
            <a:pPr marL="228589" indent="-228589" defTabSz="914354">
              <a:lnSpc>
                <a:spcPct val="150000"/>
              </a:lnSpc>
              <a:spcBef>
                <a:spcPts val="1000"/>
              </a:spcBef>
              <a:buFont typeface="Arial" panose="020B0604020202020204" pitchFamily="34" charset="0"/>
              <a:buChar char="•"/>
            </a:pPr>
            <a:r>
              <a:rPr lang="en-US" sz="2800"/>
              <a:t>Cambium System Overview</a:t>
            </a:r>
          </a:p>
          <a:p>
            <a:pPr marL="228589" indent="-228589" defTabSz="914354">
              <a:lnSpc>
                <a:spcPct val="150000"/>
              </a:lnSpc>
              <a:spcBef>
                <a:spcPts val="1000"/>
              </a:spcBef>
              <a:buFont typeface="Arial" panose="020B0604020202020204" pitchFamily="34" charset="0"/>
              <a:buChar char="•"/>
            </a:pPr>
            <a:r>
              <a:rPr lang="en-US" sz="2800"/>
              <a:t>Special Populations Update</a:t>
            </a:r>
          </a:p>
          <a:p>
            <a:pPr marL="228589" indent="-228589" defTabSz="914354">
              <a:lnSpc>
                <a:spcPct val="150000"/>
              </a:lnSpc>
              <a:spcBef>
                <a:spcPts val="1000"/>
              </a:spcBef>
              <a:buFont typeface="Arial" panose="020B0604020202020204" pitchFamily="34" charset="0"/>
              <a:buChar char="•"/>
            </a:pPr>
            <a:r>
              <a:rPr lang="en-US" sz="2800"/>
              <a:t>Connecticut Alternate Assessments</a:t>
            </a:r>
          </a:p>
          <a:p>
            <a:pPr marL="228589" marR="0" lvl="0" indent="-228589" defTabSz="914354" fontAlgn="auto">
              <a:lnSpc>
                <a:spcPct val="90000"/>
              </a:lnSpc>
              <a:spcBef>
                <a:spcPts val="1000"/>
              </a:spcBef>
              <a:spcAft>
                <a:spcPts val="0"/>
              </a:spcAft>
              <a:buClrTx/>
              <a:buSzTx/>
              <a:buFont typeface="Arial" panose="020B0604020202020204" pitchFamily="34" charset="0"/>
              <a:buChar char="•"/>
              <a:tabLst/>
              <a:defRPr/>
            </a:pPr>
            <a:endParaRPr lang="en-US" sz="2800" b="0">
              <a:latin typeface="Aptos" panose="020B0004020202020204" pitchFamily="34" charset="0"/>
            </a:endParaRPr>
          </a:p>
        </p:txBody>
      </p:sp>
    </p:spTree>
    <p:extLst>
      <p:ext uri="{BB962C8B-B14F-4D97-AF65-F5344CB8AC3E}">
        <p14:creationId xmlns:p14="http://schemas.microsoft.com/office/powerpoint/2010/main" val="20070653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Reader Supports for ELs/MLs, Struggling Readers, and Students with Related Reading, Print, and Visual Disabilities">
            <a:extLst>
              <a:ext uri="{FF2B5EF4-FFF2-40B4-BE49-F238E27FC236}">
                <a16:creationId xmlns:a16="http://schemas.microsoft.com/office/drawing/2014/main" id="{4BE96E06-8830-3B4C-0A70-C8ED1044233E}"/>
              </a:ext>
            </a:extLst>
          </p:cNvPr>
          <p:cNvSpPr>
            <a:spLocks noGrp="1"/>
          </p:cNvSpPr>
          <p:nvPr>
            <p:ph type="title"/>
          </p:nvPr>
        </p:nvSpPr>
        <p:spPr/>
        <p:txBody>
          <a:bodyPr/>
          <a:lstStyle/>
          <a:p>
            <a:r>
              <a:rPr lang="en-US" sz="4400">
                <a:latin typeface="Calibri" panose="020F0502020204030204" pitchFamily="34" charset="0"/>
              </a:rPr>
              <a:t>Reader </a:t>
            </a:r>
            <a:r>
              <a:rPr lang="en-US">
                <a:latin typeface="Calibri" panose="020F0502020204030204" pitchFamily="34" charset="0"/>
              </a:rPr>
              <a:t>Supports for ELs/MLs,</a:t>
            </a:r>
            <a:r>
              <a:rPr lang="en-US" sz="4400">
                <a:latin typeface="Calibri" panose="020F0502020204030204" pitchFamily="34" charset="0"/>
              </a:rPr>
              <a:t> Struggling Readers, and Students with Related Reading, Print, and Visual Disabilities</a:t>
            </a:r>
            <a:endParaRPr lang="en-US"/>
          </a:p>
        </p:txBody>
      </p:sp>
    </p:spTree>
    <p:extLst>
      <p:ext uri="{BB962C8B-B14F-4D97-AF65-F5344CB8AC3E}">
        <p14:creationId xmlns:p14="http://schemas.microsoft.com/office/powerpoint/2010/main" val="5347560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o determine appropriate reader supports, review the following:">
            <a:extLst>
              <a:ext uri="{FF2B5EF4-FFF2-40B4-BE49-F238E27FC236}">
                <a16:creationId xmlns:a16="http://schemas.microsoft.com/office/drawing/2014/main" id="{349DF33D-DD9A-E92A-F919-A6AD4628DDF9}"/>
              </a:ext>
            </a:extLst>
          </p:cNvPr>
          <p:cNvSpPr>
            <a:spLocks noGrp="1"/>
          </p:cNvSpPr>
          <p:nvPr>
            <p:ph type="title" idx="4294967295"/>
          </p:nvPr>
        </p:nvSpPr>
        <p:spPr>
          <a:xfrm>
            <a:off x="1760913" y="0"/>
            <a:ext cx="8670174" cy="1265212"/>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To determine appropriate reader supports, review the following:</a:t>
            </a:r>
          </a:p>
        </p:txBody>
      </p:sp>
      <p:sp>
        <p:nvSpPr>
          <p:cNvPr id="3" name="Rectangle 2">
            <a:extLst>
              <a:ext uri="{FF2B5EF4-FFF2-40B4-BE49-F238E27FC236}">
                <a16:creationId xmlns:a16="http://schemas.microsoft.com/office/drawing/2014/main" id="{FEA122B3-A24D-CFEC-10E6-2743AC39F766}"/>
              </a:ext>
            </a:extLst>
          </p:cNvPr>
          <p:cNvSpPr/>
          <p:nvPr/>
        </p:nvSpPr>
        <p:spPr>
          <a:xfrm>
            <a:off x="350700" y="1335982"/>
            <a:ext cx="11578064" cy="5397327"/>
          </a:xfrm>
          <a:prstGeom prst="rect">
            <a:avLst/>
          </a:prstGeom>
        </p:spPr>
        <p:txBody>
          <a:bodyPr vert="horz" wrap="square" lIns="91440" tIns="45720" rIns="91440" bIns="45720" rtlCol="0">
            <a:noAutofit/>
          </a:bodyPr>
          <a:lstStyle/>
          <a:p>
            <a:pPr marL="342900" indent="-342900">
              <a:lnSpc>
                <a:spcPct val="120000"/>
              </a:lnSpc>
              <a:spcBef>
                <a:spcPts val="0"/>
              </a:spcBef>
              <a:buFont typeface="Arial" panose="020B0604020202020204" pitchFamily="34" charset="0"/>
              <a:buChar char="•"/>
            </a:pPr>
            <a:r>
              <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rPr>
              <a:t>Does the student have a documented print or visual disability? </a:t>
            </a:r>
          </a:p>
          <a:p>
            <a:pPr marL="342900" indent="-342900">
              <a:lnSpc>
                <a:spcPct val="120000"/>
              </a:lnSpc>
              <a:spcBef>
                <a:spcPts val="0"/>
              </a:spcBef>
              <a:buFont typeface="Arial" panose="020B0604020202020204" pitchFamily="34" charset="0"/>
              <a:buChar char="•"/>
            </a:pP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In the case of significant visual impairments, does the student have adequate braille skills?</a:t>
            </a:r>
            <a:endPar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0000"/>
              </a:lnSpc>
              <a:spcBef>
                <a:spcPts val="0"/>
              </a:spcBef>
              <a:buFont typeface="Arial" panose="020B0604020202020204" pitchFamily="34" charset="0"/>
              <a:buChar char="•"/>
            </a:pPr>
            <a:r>
              <a:rPr lang="en-US"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Does the student have an identified reading-based disability that affects decoding, fluency, or comprehension skills?</a:t>
            </a:r>
            <a:endParaRPr lang="en-US" sz="24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0000"/>
              </a:lnSpc>
              <a:spcBef>
                <a:spcPts val="0"/>
              </a:spcBef>
              <a:buFont typeface="Arial" panose="020B0604020202020204" pitchFamily="34" charset="0"/>
              <a:buChar char="•"/>
            </a:pPr>
            <a:r>
              <a:rPr lang="en-US"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Is there evidence of the persistence of the disability despite intensive, targeted instruction in the Science of Reading? (Note: Documentation of interventions data on each intervention is required.)</a:t>
            </a:r>
          </a:p>
          <a:p>
            <a:pPr marL="342900" indent="-342900">
              <a:lnSpc>
                <a:spcPct val="120000"/>
              </a:lnSpc>
              <a:spcBef>
                <a:spcPts val="0"/>
              </a:spcBef>
              <a:buFont typeface="Arial" panose="020B0604020202020204" pitchFamily="34" charset="0"/>
              <a:buChar char="•"/>
            </a:pPr>
            <a:r>
              <a:rPr lang="en-US"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Are interventions used to improve decoding, fluency, or comprehension skills?</a:t>
            </a:r>
          </a:p>
          <a:p>
            <a:pPr marL="342900" indent="-342900">
              <a:lnSpc>
                <a:spcPct val="120000"/>
              </a:lnSpc>
              <a:spcBef>
                <a:spcPts val="0"/>
              </a:spcBef>
              <a:buFont typeface="Arial" panose="020B0604020202020204" pitchFamily="34" charset="0"/>
              <a:buChar char="•"/>
            </a:pPr>
            <a:r>
              <a:rPr lang="en-US"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Does the student use assistive technology software, audio books, </a:t>
            </a:r>
            <a:r>
              <a:rPr lang="en-US" sz="2400" b="0" i="0" u="sng" strike="noStrike">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Bookshare, </a:t>
            </a:r>
            <a:r>
              <a:rPr lang="en-US" sz="24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Accessible Educational Materials</a:t>
            </a:r>
            <a:r>
              <a:rPr lang="en-US" sz="2400">
                <a:solidFill>
                  <a:srgbClr val="0563C1"/>
                </a:solidFill>
                <a:latin typeface="Calibri" panose="020F0502020204030204" pitchFamily="34" charset="0"/>
                <a:ea typeface="Calibri" panose="020F0502020204030204" pitchFamily="34" charset="0"/>
                <a:cs typeface="Calibri" panose="020F0502020204030204" pitchFamily="34" charset="0"/>
              </a:rPr>
              <a:t>, </a:t>
            </a:r>
            <a:r>
              <a:rPr lang="en-US"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or a read-aloud accommodation (human reader) during instruction?</a:t>
            </a:r>
            <a:endParaRPr lang="en-US" sz="24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28600" indent="-228600" fontAlgn="base">
              <a:spcBef>
                <a:spcPts val="1000"/>
              </a:spcBef>
              <a:spcAft>
                <a:spcPct val="0"/>
              </a:spcAft>
              <a:buFont typeface="Arial" panose="020B0604020202020204" pitchFamily="34" charset="0"/>
              <a:buChar char="•"/>
              <a:defRPr/>
            </a:pPr>
            <a:endParaRPr lang="en-US" sz="2200">
              <a:latin typeface="Aptos" panose="020B0004020202020204" pitchFamily="34" charset="0"/>
            </a:endParaRPr>
          </a:p>
        </p:txBody>
      </p:sp>
    </p:spTree>
    <p:extLst>
      <p:ext uri="{BB962C8B-B14F-4D97-AF65-F5344CB8AC3E}">
        <p14:creationId xmlns:p14="http://schemas.microsoft.com/office/powerpoint/2010/main" val="30793931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ader Options Resources for Smarter Balanced/NGSS">
            <a:extLst>
              <a:ext uri="{FF2B5EF4-FFF2-40B4-BE49-F238E27FC236}">
                <a16:creationId xmlns:a16="http://schemas.microsoft.com/office/drawing/2014/main" id="{349DF33D-DD9A-E92A-F919-A6AD4628DDF9}"/>
              </a:ext>
            </a:extLst>
          </p:cNvPr>
          <p:cNvSpPr>
            <a:spLocks noGrp="1"/>
          </p:cNvSpPr>
          <p:nvPr>
            <p:ph type="title" idx="4294967295"/>
          </p:nvPr>
        </p:nvSpPr>
        <p:spPr>
          <a:xfrm>
            <a:off x="1427018" y="0"/>
            <a:ext cx="9926782" cy="1213658"/>
          </a:xfrm>
          <a:prstGeom prst="rect">
            <a:avLst/>
          </a:prstGeom>
        </p:spPr>
        <p:txBody>
          <a:bodyPr vert="horz" lIns="91440" tIns="45720" rIns="91440" bIns="45720" rtlCol="0" anchor="ctr">
            <a:noAutofit/>
          </a:bodyPr>
          <a:lstStyle/>
          <a:p>
            <a:r>
              <a:rPr lang="en-US" sz="3600" b="1" kern="1200">
                <a:solidFill>
                  <a:srgbClr val="FFFFFF"/>
                </a:solidFill>
                <a:ea typeface="+mj-ea"/>
                <a:cs typeface="Arial" panose="020B0604020202020204" pitchFamily="34" charset="0"/>
              </a:rPr>
              <a:t>Reader Options Resources for Smarter Balanced/NGSS</a:t>
            </a:r>
          </a:p>
        </p:txBody>
      </p:sp>
      <p:sp>
        <p:nvSpPr>
          <p:cNvPr id="8" name="TextBox 7">
            <a:extLst>
              <a:ext uri="{FF2B5EF4-FFF2-40B4-BE49-F238E27FC236}">
                <a16:creationId xmlns:a16="http://schemas.microsoft.com/office/drawing/2014/main" id="{F91F61D7-57FA-DA89-8ED7-9D32E2129872}"/>
              </a:ext>
            </a:extLst>
          </p:cNvPr>
          <p:cNvSpPr txBox="1"/>
          <p:nvPr/>
        </p:nvSpPr>
        <p:spPr>
          <a:xfrm>
            <a:off x="432830" y="2504381"/>
            <a:ext cx="5205848" cy="3139321"/>
          </a:xfrm>
          <a:prstGeom prst="rect">
            <a:avLst/>
          </a:prstGeom>
          <a:noFill/>
          <a:ln>
            <a:noFill/>
          </a:ln>
        </p:spPr>
        <p:txBody>
          <a:bodyPr wrap="square" rtlCol="0">
            <a:spAutoFit/>
          </a:bodyPr>
          <a:lstStyle/>
          <a:p>
            <a:r>
              <a:rPr lang="en-US" sz="2200" b="1">
                <a:solidFill>
                  <a:srgbClr val="002060"/>
                </a:solidFill>
                <a:hlinkClick r:id="rId3"/>
              </a:rPr>
              <a:t>Reader Designated Supports and Accommodations for Smarter Balanced Mathematics and English Language Arts and the Next Generation Science Standards (NGSS) Assessments</a:t>
            </a:r>
            <a:endParaRPr lang="en-US" sz="2200" b="1">
              <a:solidFill>
                <a:srgbClr val="002060"/>
              </a:solidFill>
            </a:endParaRPr>
          </a:p>
          <a:p>
            <a:endParaRPr lang="en-US" sz="2200"/>
          </a:p>
          <a:p>
            <a:r>
              <a:rPr lang="en-US" sz="2200"/>
              <a:t>This resource provides information about designated supports and accommodations that provide access to print/text.</a:t>
            </a:r>
          </a:p>
        </p:txBody>
      </p:sp>
      <p:pic>
        <p:nvPicPr>
          <p:cNvPr id="10" name="Picture 9">
            <a:extLst>
              <a:ext uri="{FF2B5EF4-FFF2-40B4-BE49-F238E27FC236}">
                <a16:creationId xmlns:a16="http://schemas.microsoft.com/office/drawing/2014/main" id="{261C2DDE-71AC-DB74-195D-FBD1912060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32260" y="1447530"/>
            <a:ext cx="5594441" cy="5253024"/>
          </a:xfrm>
          <a:prstGeom prst="rect">
            <a:avLst/>
          </a:prstGeom>
          <a:ln w="63500">
            <a:solidFill>
              <a:srgbClr val="FFC000"/>
            </a:solidFill>
          </a:ln>
        </p:spPr>
      </p:pic>
    </p:spTree>
    <p:extLst>
      <p:ext uri="{BB962C8B-B14F-4D97-AF65-F5344CB8AC3E}">
        <p14:creationId xmlns:p14="http://schemas.microsoft.com/office/powerpoint/2010/main" val="37142208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ader Options Table for Smarter Balanced &amp; NGSS">
            <a:extLst>
              <a:ext uri="{FF2B5EF4-FFF2-40B4-BE49-F238E27FC236}">
                <a16:creationId xmlns:a16="http://schemas.microsoft.com/office/drawing/2014/main" id="{349DF33D-DD9A-E92A-F919-A6AD4628DDF9}"/>
              </a:ext>
            </a:extLst>
          </p:cNvPr>
          <p:cNvSpPr>
            <a:spLocks noGrp="1"/>
          </p:cNvSpPr>
          <p:nvPr>
            <p:ph type="title" idx="4294967295"/>
          </p:nvPr>
        </p:nvSpPr>
        <p:spPr>
          <a:xfrm>
            <a:off x="2266156" y="0"/>
            <a:ext cx="7659688" cy="1255221"/>
          </a:xfrm>
          <a:prstGeom prst="rect">
            <a:avLst/>
          </a:prstGeom>
        </p:spPr>
        <p:txBody>
          <a:bodyPr vert="horz" lIns="91440" tIns="45720" rIns="91440" bIns="45720" rtlCol="0" anchor="ctr">
            <a:noAutofit/>
          </a:bodyPr>
          <a:lstStyle/>
          <a:p>
            <a:r>
              <a:rPr lang="en-US" sz="3600" b="1" kern="1200">
                <a:solidFill>
                  <a:srgbClr val="FFFFFF"/>
                </a:solidFill>
                <a:cs typeface="Arial" panose="020B0604020202020204" pitchFamily="34" charset="0"/>
              </a:rPr>
              <a:t>Reader Options </a:t>
            </a:r>
            <a:r>
              <a:rPr lang="en-US" sz="3600">
                <a:solidFill>
                  <a:srgbClr val="FFFFFF"/>
                </a:solidFill>
              </a:rPr>
              <a:t>Table for Smarter Balanced &amp; NGSS</a:t>
            </a:r>
            <a:endParaRPr lang="en-US" sz="3600" b="1" kern="1200">
              <a:solidFill>
                <a:srgbClr val="FFFFFF"/>
              </a:solidFill>
              <a:cs typeface="Arial" panose="020B0604020202020204" pitchFamily="34" charset="0"/>
            </a:endParaRPr>
          </a:p>
        </p:txBody>
      </p:sp>
      <p:sp>
        <p:nvSpPr>
          <p:cNvPr id="9" name="Content Placeholder 2">
            <a:extLst>
              <a:ext uri="{FF2B5EF4-FFF2-40B4-BE49-F238E27FC236}">
                <a16:creationId xmlns:a16="http://schemas.microsoft.com/office/drawing/2014/main" id="{3D1D9436-F49F-A1C4-BE1E-D4E05345A8BD}"/>
              </a:ext>
              <a:ext uri="{C183D7F6-B498-43B3-948B-1728B52AA6E4}">
                <adec:decorative xmlns:adec="http://schemas.microsoft.com/office/drawing/2017/decorative" val="1"/>
              </a:ext>
            </a:extLst>
          </p:cNvPr>
          <p:cNvSpPr txBox="1">
            <a:spLocks/>
          </p:cNvSpPr>
          <p:nvPr/>
        </p:nvSpPr>
        <p:spPr>
          <a:xfrm>
            <a:off x="6141368" y="1534493"/>
            <a:ext cx="5649579" cy="4771713"/>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latin typeface="Aptos" panose="020B0004020202020204" pitchFamily="34" charset="0"/>
              <a:ea typeface="+mn-lt"/>
              <a:cs typeface="Arial" panose="020B0604020202020204" pitchFamily="34" charset="0"/>
            </a:endParaRPr>
          </a:p>
        </p:txBody>
      </p:sp>
      <p:sp>
        <p:nvSpPr>
          <p:cNvPr id="3" name="TextBox 2">
            <a:extLst>
              <a:ext uri="{FF2B5EF4-FFF2-40B4-BE49-F238E27FC236}">
                <a16:creationId xmlns:a16="http://schemas.microsoft.com/office/drawing/2014/main" id="{41479ABB-3027-D06F-9356-121B9488486E}"/>
              </a:ext>
            </a:extLst>
          </p:cNvPr>
          <p:cNvSpPr txBox="1"/>
          <p:nvPr/>
        </p:nvSpPr>
        <p:spPr>
          <a:xfrm>
            <a:off x="309007" y="2104467"/>
            <a:ext cx="5377216" cy="3477875"/>
          </a:xfrm>
          <a:prstGeom prst="rect">
            <a:avLst/>
          </a:prstGeom>
          <a:noFill/>
          <a:ln>
            <a:noFill/>
          </a:ln>
        </p:spPr>
        <p:txBody>
          <a:bodyPr wrap="square" rtlCol="0">
            <a:spAutoFit/>
          </a:bodyPr>
          <a:lstStyle/>
          <a:p>
            <a:r>
              <a:rPr lang="en-US" sz="2200" b="1">
                <a:solidFill>
                  <a:srgbClr val="002060"/>
                </a:solidFill>
                <a:hlinkClick r:id="rId3"/>
              </a:rPr>
              <a:t>Connecticut Smarter Balanced and NGSS Assessments Reader Options Table</a:t>
            </a:r>
            <a:endParaRPr lang="en-US" sz="2200" b="1">
              <a:solidFill>
                <a:srgbClr val="002060"/>
              </a:solidFill>
            </a:endParaRPr>
          </a:p>
          <a:p>
            <a:endParaRPr lang="en-US" sz="2200" b="1">
              <a:solidFill>
                <a:srgbClr val="002060"/>
              </a:solidFill>
            </a:endParaRPr>
          </a:p>
          <a:p>
            <a:r>
              <a:rPr lang="en-US" sz="2200"/>
              <a:t>This resource provides a quick glance at reader supports by accessibility type and assessment. </a:t>
            </a:r>
            <a:r>
              <a:rPr lang="en-US" sz="2200">
                <a:ea typeface="Calibri" panose="020F0502020204030204" pitchFamily="34" charset="0"/>
                <a:cs typeface="Calibri" panose="020F0502020204030204" pitchFamily="34" charset="0"/>
              </a:rPr>
              <a:t>PPTs and Section 504 Teams should review this resource to determine if and which designated supports and accommodations are most appropriate for the student.</a:t>
            </a:r>
          </a:p>
        </p:txBody>
      </p:sp>
      <p:pic>
        <p:nvPicPr>
          <p:cNvPr id="4" name="Content Placeholder 5">
            <a:extLst>
              <a:ext uri="{FF2B5EF4-FFF2-40B4-BE49-F238E27FC236}">
                <a16:creationId xmlns:a16="http://schemas.microsoft.com/office/drawing/2014/main" id="{8FA8A12C-4736-32EE-4D02-8BF3DC99F89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03457" y="1992379"/>
            <a:ext cx="5052441" cy="3702050"/>
          </a:xfrm>
          <a:prstGeom prst="rect">
            <a:avLst/>
          </a:prstGeom>
          <a:ln w="63500">
            <a:solidFill>
              <a:srgbClr val="FFC000"/>
            </a:solidFill>
          </a:ln>
        </p:spPr>
      </p:pic>
    </p:spTree>
    <p:extLst>
      <p:ext uri="{BB962C8B-B14F-4D97-AF65-F5344CB8AC3E}">
        <p14:creationId xmlns:p14="http://schemas.microsoft.com/office/powerpoint/2010/main" val="3830305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cision Guidelines for TTS of the Smarter Balanced ELA Reading Passages">
            <a:extLst>
              <a:ext uri="{FF2B5EF4-FFF2-40B4-BE49-F238E27FC236}">
                <a16:creationId xmlns:a16="http://schemas.microsoft.com/office/drawing/2014/main" id="{349DF33D-DD9A-E92A-F919-A6AD4628DDF9}"/>
              </a:ext>
            </a:extLst>
          </p:cNvPr>
          <p:cNvSpPr>
            <a:spLocks noGrp="1"/>
          </p:cNvSpPr>
          <p:nvPr>
            <p:ph type="title" idx="4294967295"/>
          </p:nvPr>
        </p:nvSpPr>
        <p:spPr>
          <a:xfrm>
            <a:off x="1479665" y="1"/>
            <a:ext cx="8952808" cy="1187450"/>
          </a:xfrm>
          <a:prstGeom prst="rect">
            <a:avLst/>
          </a:prstGeom>
        </p:spPr>
        <p:txBody>
          <a:bodyPr vert="horz" lIns="91440" tIns="45720" rIns="91440" bIns="45720" rtlCol="0" anchor="ctr">
            <a:noAutofit/>
          </a:bodyPr>
          <a:lstStyle/>
          <a:p>
            <a:r>
              <a:rPr lang="en-US" sz="3600">
                <a:solidFill>
                  <a:srgbClr val="FFFFFF"/>
                </a:solidFill>
              </a:rPr>
              <a:t>Decision Guidelines for TTS of the Smarter Balanced ELA Reading Passages</a:t>
            </a:r>
            <a:endParaRPr lang="en-US" sz="3600" b="1" kern="1200">
              <a:solidFill>
                <a:srgbClr val="FFFFFF"/>
              </a:solidFill>
              <a:cs typeface="Arial" panose="020B0604020202020204" pitchFamily="34" charset="0"/>
            </a:endParaRPr>
          </a:p>
        </p:txBody>
      </p:sp>
      <p:sp>
        <p:nvSpPr>
          <p:cNvPr id="3" name="TextBox 2">
            <a:extLst>
              <a:ext uri="{FF2B5EF4-FFF2-40B4-BE49-F238E27FC236}">
                <a16:creationId xmlns:a16="http://schemas.microsoft.com/office/drawing/2014/main" id="{41479ABB-3027-D06F-9356-121B9488486E}"/>
              </a:ext>
            </a:extLst>
          </p:cNvPr>
          <p:cNvSpPr txBox="1"/>
          <p:nvPr/>
        </p:nvSpPr>
        <p:spPr>
          <a:xfrm>
            <a:off x="355685" y="1966120"/>
            <a:ext cx="5740315" cy="4247317"/>
          </a:xfrm>
          <a:prstGeom prst="rect">
            <a:avLst/>
          </a:prstGeom>
          <a:noFill/>
          <a:ln>
            <a:noFill/>
          </a:ln>
        </p:spPr>
        <p:txBody>
          <a:bodyPr wrap="square" rtlCol="0">
            <a:spAutoFit/>
          </a:bodyPr>
          <a:lstStyle/>
          <a:p>
            <a:pPr>
              <a:spcBef>
                <a:spcPts val="0"/>
              </a:spcBef>
            </a:pPr>
            <a:r>
              <a:rPr lang="en-US" sz="2000">
                <a:latin typeface="+mn-lt"/>
              </a:rPr>
              <a:t>When TTS of the ELA Reading Passages are being considered, PPTs/Section 504 Teams should complete the </a:t>
            </a:r>
            <a:r>
              <a:rPr lang="en-US" sz="2000" b="1">
                <a:solidFill>
                  <a:srgbClr val="002060"/>
                </a:solidFill>
                <a:latin typeface="+mn-lt"/>
                <a:hlinkClick r:id="rId3"/>
              </a:rPr>
              <a:t>Decision Guidelines for Text-to-Speech of the Smarter Balanced ELA Reading Passages</a:t>
            </a:r>
            <a:r>
              <a:rPr lang="en-US" sz="2000" b="1">
                <a:solidFill>
                  <a:srgbClr val="002060"/>
                </a:solidFill>
                <a:latin typeface="+mn-lt"/>
              </a:rPr>
              <a:t> </a:t>
            </a:r>
            <a:r>
              <a:rPr lang="en-US" sz="2000">
                <a:latin typeface="+mn-lt"/>
              </a:rPr>
              <a:t>during the annual convening to establish the extent of need based on the student’s access barriers due to a print or visual disability.</a:t>
            </a:r>
          </a:p>
          <a:p>
            <a:pPr marL="228600" indent="-228600">
              <a:spcBef>
                <a:spcPts val="600"/>
              </a:spcBef>
              <a:buFont typeface="Arial" panose="020B0604020202020204" pitchFamily="34" charset="0"/>
              <a:buChar char="•"/>
            </a:pPr>
            <a:r>
              <a:rPr lang="en-US" sz="2000">
                <a:latin typeface="+mn-lt"/>
              </a:rPr>
              <a:t>This accommodations is intended for students</a:t>
            </a:r>
          </a:p>
          <a:p>
            <a:pPr marL="800100" lvl="1" indent="-342900">
              <a:spcBef>
                <a:spcPts val="0"/>
              </a:spcBef>
              <a:buFont typeface="Courier New" panose="02070309020205020404" pitchFamily="49" charset="0"/>
              <a:buChar char="o"/>
            </a:pPr>
            <a:r>
              <a:rPr lang="en-US" sz="2000">
                <a:latin typeface="+mn-lt"/>
              </a:rPr>
              <a:t>with a documented print disability,</a:t>
            </a:r>
          </a:p>
          <a:p>
            <a:pPr marL="800100" lvl="1" indent="-342900">
              <a:spcBef>
                <a:spcPts val="0"/>
              </a:spcBef>
              <a:buFont typeface="Courier New" panose="02070309020205020404" pitchFamily="49" charset="0"/>
              <a:buChar char="o"/>
            </a:pPr>
            <a:r>
              <a:rPr lang="en-US" sz="2000">
                <a:latin typeface="+mn-lt"/>
              </a:rPr>
              <a:t>with significant visual disabilities, or for those </a:t>
            </a:r>
          </a:p>
          <a:p>
            <a:pPr marL="800100" lvl="1" indent="-342900">
              <a:spcBef>
                <a:spcPts val="0"/>
              </a:spcBef>
              <a:buFont typeface="Courier New" panose="02070309020205020404" pitchFamily="49" charset="0"/>
              <a:buChar char="o"/>
            </a:pPr>
            <a:r>
              <a:rPr lang="en-US" sz="2000">
                <a:latin typeface="+mn-lt"/>
              </a:rPr>
              <a:t>who are blind with inadequate braille skills.</a:t>
            </a:r>
          </a:p>
          <a:p>
            <a:pPr marL="228600" indent="-228600">
              <a:spcBef>
                <a:spcPts val="600"/>
              </a:spcBef>
              <a:buFont typeface="Arial" panose="020B0604020202020204" pitchFamily="34" charset="0"/>
              <a:buChar char="•"/>
            </a:pPr>
            <a:r>
              <a:rPr lang="en-US" sz="2000">
                <a:latin typeface="+mn-lt"/>
              </a:rPr>
              <a:t>Complete and maintain this form locally with the student’s record.</a:t>
            </a:r>
          </a:p>
        </p:txBody>
      </p:sp>
      <p:pic>
        <p:nvPicPr>
          <p:cNvPr id="4" name="Content Placeholder 5">
            <a:extLst>
              <a:ext uri="{FF2B5EF4-FFF2-40B4-BE49-F238E27FC236}">
                <a16:creationId xmlns:a16="http://schemas.microsoft.com/office/drawing/2014/main" id="{19FF124D-C507-77D5-A801-CB38488A40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38797" y="2238754"/>
            <a:ext cx="5154235" cy="3702050"/>
          </a:xfrm>
          <a:prstGeom prst="rect">
            <a:avLst/>
          </a:prstGeom>
          <a:ln w="63500">
            <a:solidFill>
              <a:srgbClr val="FFC000"/>
            </a:solidFill>
          </a:ln>
        </p:spPr>
      </p:pic>
    </p:spTree>
    <p:extLst>
      <p:ext uri="{BB962C8B-B14F-4D97-AF65-F5344CB8AC3E}">
        <p14:creationId xmlns:p14="http://schemas.microsoft.com/office/powerpoint/2010/main" val="35518245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termining Eligibility for a Read Aloud Special Documented Accommodation">
            <a:extLst>
              <a:ext uri="{FF2B5EF4-FFF2-40B4-BE49-F238E27FC236}">
                <a16:creationId xmlns:a16="http://schemas.microsoft.com/office/drawing/2014/main" id="{349DF33D-DD9A-E92A-F919-A6AD4628DDF9}"/>
              </a:ext>
            </a:extLst>
          </p:cNvPr>
          <p:cNvSpPr>
            <a:spLocks noGrp="1"/>
          </p:cNvSpPr>
          <p:nvPr>
            <p:ph type="title" idx="4294967295"/>
          </p:nvPr>
        </p:nvSpPr>
        <p:spPr>
          <a:xfrm>
            <a:off x="1482437" y="1"/>
            <a:ext cx="9227127" cy="1187450"/>
          </a:xfrm>
          <a:prstGeom prst="rect">
            <a:avLst/>
          </a:prstGeom>
        </p:spPr>
        <p:txBody>
          <a:bodyPr vert="horz" lIns="91440" tIns="45720" rIns="91440" bIns="45720" rtlCol="0" anchor="ctr">
            <a:noAutofit/>
          </a:bodyPr>
          <a:lstStyle/>
          <a:p>
            <a:r>
              <a:rPr lang="en-US" sz="3600">
                <a:solidFill>
                  <a:srgbClr val="FFFFFF"/>
                </a:solidFill>
              </a:rPr>
              <a:t>Determining Eligibility for a Read Aloud Special Documented Accommodation</a:t>
            </a:r>
            <a:endParaRPr lang="en-US" sz="3600" b="1" kern="1200">
              <a:solidFill>
                <a:srgbClr val="FFFFFF"/>
              </a:solidFill>
              <a:cs typeface="Arial" panose="020B0604020202020204" pitchFamily="34" charset="0"/>
            </a:endParaRPr>
          </a:p>
        </p:txBody>
      </p:sp>
      <p:sp>
        <p:nvSpPr>
          <p:cNvPr id="3" name="TextBox 2">
            <a:extLst>
              <a:ext uri="{FF2B5EF4-FFF2-40B4-BE49-F238E27FC236}">
                <a16:creationId xmlns:a16="http://schemas.microsoft.com/office/drawing/2014/main" id="{41479ABB-3027-D06F-9356-121B9488486E}"/>
              </a:ext>
            </a:extLst>
          </p:cNvPr>
          <p:cNvSpPr txBox="1"/>
          <p:nvPr/>
        </p:nvSpPr>
        <p:spPr>
          <a:xfrm>
            <a:off x="257289" y="1645150"/>
            <a:ext cx="6904892" cy="4708981"/>
          </a:xfrm>
          <a:prstGeom prst="rect">
            <a:avLst/>
          </a:prstGeom>
          <a:noFill/>
          <a:ln>
            <a:noFill/>
          </a:ln>
        </p:spPr>
        <p:txBody>
          <a:bodyPr wrap="square" lIns="91440" tIns="45720" rIns="91440" bIns="45720" rtlCol="0" anchor="t">
            <a:spAutoFit/>
          </a:bodyPr>
          <a:lstStyle/>
          <a:p>
            <a:pPr marL="342900" marR="976630" lvl="0" indent="-342900">
              <a:buSzPct val="100000"/>
              <a:buFont typeface="Arial" panose="020B0604020202020204" pitchFamily="34" charset="0"/>
              <a:buChar char="•"/>
              <a:tabLst>
                <a:tab pos="469265" algn="l"/>
                <a:tab pos="469900" algn="l"/>
              </a:tabLst>
            </a:pPr>
            <a:r>
              <a:rPr lang="en-US" sz="2000">
                <a:effectLst/>
                <a:latin typeface="+mn-lt"/>
                <a:ea typeface="Symbol" panose="05050102010706020507" pitchFamily="18" charset="2"/>
                <a:cs typeface="Symbol" panose="05050102010706020507" pitchFamily="18" charset="2"/>
              </a:rPr>
              <a:t>PPTs/Section 504 </a:t>
            </a:r>
            <a:r>
              <a:rPr lang="en-US" sz="2000">
                <a:latin typeface="+mn-lt"/>
                <a:ea typeface="Symbol" panose="05050102010706020507" pitchFamily="18" charset="2"/>
                <a:cs typeface="Symbol" panose="05050102010706020507" pitchFamily="18" charset="2"/>
              </a:rPr>
              <a:t>Teams should p</a:t>
            </a:r>
            <a:r>
              <a:rPr lang="en-US" sz="2000">
                <a:effectLst/>
                <a:latin typeface="+mn-lt"/>
                <a:ea typeface="Symbol" panose="05050102010706020507" pitchFamily="18" charset="2"/>
                <a:cs typeface="Symbol" panose="05050102010706020507" pitchFamily="18" charset="2"/>
              </a:rPr>
              <a:t>rovide documentation of need in present levels of</a:t>
            </a:r>
            <a:r>
              <a:rPr lang="en-US" sz="2000" spc="-135">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performance, reading/communication goals and objectives, and in supplementary aids and services/program accommodations sections.</a:t>
            </a:r>
          </a:p>
          <a:p>
            <a:pPr marL="342900" marR="388620" lvl="0" indent="-342900">
              <a:buSzPct val="100000"/>
              <a:buFont typeface="Arial" panose="020B0604020202020204" pitchFamily="34" charset="0"/>
              <a:buChar char="•"/>
              <a:tabLst>
                <a:tab pos="469265" algn="l"/>
                <a:tab pos="469900" algn="l"/>
              </a:tabLst>
            </a:pPr>
            <a:r>
              <a:rPr lang="en-US" sz="2000">
                <a:effectLst/>
                <a:latin typeface="+mn-lt"/>
                <a:ea typeface="Symbol" panose="05050102010706020507" pitchFamily="18" charset="2"/>
                <a:cs typeface="Symbol" panose="05050102010706020507" pitchFamily="18" charset="2"/>
              </a:rPr>
              <a:t>Psychological assessments and/or academic performance assessments referenced showing processing disabilities related to visual, print, or reading disabilities and understanding/use</a:t>
            </a:r>
            <a:r>
              <a:rPr lang="en-US" sz="2000" spc="-25">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of</a:t>
            </a:r>
            <a:r>
              <a:rPr lang="en-US" sz="2000" spc="-25">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language.</a:t>
            </a:r>
            <a:r>
              <a:rPr lang="en-US" sz="2000" spc="-20">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Skills</a:t>
            </a:r>
            <a:r>
              <a:rPr lang="en-US" sz="2000" spc="-15">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related</a:t>
            </a:r>
            <a:r>
              <a:rPr lang="en-US" sz="2000" spc="-25">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to</a:t>
            </a:r>
            <a:r>
              <a:rPr lang="en-US" sz="2000" spc="-20">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listening,</a:t>
            </a:r>
            <a:r>
              <a:rPr lang="en-US" sz="2000" spc="-25">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thinking,</a:t>
            </a:r>
            <a:r>
              <a:rPr lang="en-US" sz="2000" spc="-20">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speaking,</a:t>
            </a:r>
            <a:r>
              <a:rPr lang="en-US" sz="2000" spc="-20">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reading,</a:t>
            </a:r>
            <a:r>
              <a:rPr lang="en-US" sz="2000" spc="-20">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writing,</a:t>
            </a:r>
            <a:r>
              <a:rPr lang="en-US" sz="2000" spc="-20">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or</a:t>
            </a:r>
            <a:r>
              <a:rPr lang="en-US" sz="2000" spc="-20">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spelling may also be</a:t>
            </a:r>
            <a:r>
              <a:rPr lang="en-US" sz="2000" spc="-40">
                <a:effectLst/>
                <a:latin typeface="+mn-lt"/>
                <a:ea typeface="Symbol" panose="05050102010706020507" pitchFamily="18" charset="2"/>
                <a:cs typeface="Symbol" panose="05050102010706020507" pitchFamily="18" charset="2"/>
              </a:rPr>
              <a:t> </a:t>
            </a:r>
            <a:r>
              <a:rPr lang="en-US" sz="2000">
                <a:effectLst/>
                <a:latin typeface="+mn-lt"/>
                <a:ea typeface="Symbol" panose="05050102010706020507" pitchFamily="18" charset="2"/>
                <a:cs typeface="Symbol" panose="05050102010706020507" pitchFamily="18" charset="2"/>
              </a:rPr>
              <a:t>reflected.</a:t>
            </a:r>
          </a:p>
          <a:p>
            <a:pPr marL="342900" marR="388620" indent="-342900">
              <a:buSzPct val="100000"/>
              <a:buFont typeface="Arial" panose="020B0604020202020204" pitchFamily="34" charset="0"/>
              <a:buChar char="•"/>
              <a:tabLst>
                <a:tab pos="469265" algn="l"/>
                <a:tab pos="469900" algn="l"/>
              </a:tabLst>
            </a:pPr>
            <a:r>
              <a:rPr lang="en-US" sz="2000">
                <a:latin typeface="+mn-lt"/>
                <a:ea typeface="Symbol" panose="05050102010706020507" pitchFamily="18" charset="2"/>
                <a:cs typeface="Symbol" panose="05050102010706020507" pitchFamily="18" charset="2"/>
              </a:rPr>
              <a:t>Teams must complete the </a:t>
            </a:r>
            <a:r>
              <a:rPr lang="en-US" sz="2000">
                <a:latin typeface="+mn-lt"/>
                <a:hlinkClick r:id="rId3"/>
              </a:rPr>
              <a:t>Documented Evidence for a Read Aloud of the Smarter Balanced ELA Reading Passages </a:t>
            </a:r>
            <a:r>
              <a:rPr lang="en-US" sz="2000">
                <a:latin typeface="+mn-lt"/>
              </a:rPr>
              <a:t>as a screener for eligibility and maintain locally with the student’s record.</a:t>
            </a:r>
          </a:p>
        </p:txBody>
      </p:sp>
      <p:pic>
        <p:nvPicPr>
          <p:cNvPr id="4" name="Picture 3">
            <a:extLst>
              <a:ext uri="{FF2B5EF4-FFF2-40B4-BE49-F238E27FC236}">
                <a16:creationId xmlns:a16="http://schemas.microsoft.com/office/drawing/2014/main" id="{FD9D936E-9B0A-845D-A63D-E66B27F429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63506" y="2145086"/>
            <a:ext cx="4900865" cy="3709108"/>
          </a:xfrm>
          <a:prstGeom prst="rect">
            <a:avLst/>
          </a:prstGeom>
          <a:ln w="63500">
            <a:solidFill>
              <a:srgbClr val="FFC000"/>
            </a:solidFill>
          </a:ln>
        </p:spPr>
      </p:pic>
    </p:spTree>
    <p:extLst>
      <p:ext uri="{BB962C8B-B14F-4D97-AF65-F5344CB8AC3E}">
        <p14:creationId xmlns:p14="http://schemas.microsoft.com/office/powerpoint/2010/main" val="23026399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termining Eligibility for a Read Aloud Special Documented Accommodation- Continued">
            <a:extLst>
              <a:ext uri="{FF2B5EF4-FFF2-40B4-BE49-F238E27FC236}">
                <a16:creationId xmlns:a16="http://schemas.microsoft.com/office/drawing/2014/main" id="{349DF33D-DD9A-E92A-F919-A6AD4628DDF9}"/>
              </a:ext>
            </a:extLst>
          </p:cNvPr>
          <p:cNvSpPr>
            <a:spLocks noGrp="1"/>
          </p:cNvSpPr>
          <p:nvPr>
            <p:ph type="title" idx="4294967295"/>
          </p:nvPr>
        </p:nvSpPr>
        <p:spPr>
          <a:xfrm>
            <a:off x="1479665" y="1"/>
            <a:ext cx="8952808" cy="1225898"/>
          </a:xfrm>
          <a:prstGeom prst="rect">
            <a:avLst/>
          </a:prstGeom>
        </p:spPr>
        <p:txBody>
          <a:bodyPr vert="horz" lIns="91440" tIns="45720" rIns="91440" bIns="45720" rtlCol="0" anchor="ctr">
            <a:noAutofit/>
          </a:bodyPr>
          <a:lstStyle/>
          <a:p>
            <a:r>
              <a:rPr lang="en-US" sz="3400">
                <a:solidFill>
                  <a:srgbClr val="FFFFFF"/>
                </a:solidFill>
              </a:rPr>
              <a:t>Determining Eligibility for a Read Aloud Special Documented Accommodation- Continued</a:t>
            </a:r>
            <a:endParaRPr lang="en-US" sz="3400" b="1" kern="1200">
              <a:solidFill>
                <a:srgbClr val="FFFFFF"/>
              </a:solidFill>
              <a:cs typeface="Arial" panose="020B0604020202020204" pitchFamily="34" charset="0"/>
            </a:endParaRPr>
          </a:p>
        </p:txBody>
      </p:sp>
      <p:sp>
        <p:nvSpPr>
          <p:cNvPr id="3" name="TextBox 2">
            <a:extLst>
              <a:ext uri="{FF2B5EF4-FFF2-40B4-BE49-F238E27FC236}">
                <a16:creationId xmlns:a16="http://schemas.microsoft.com/office/drawing/2014/main" id="{41479ABB-3027-D06F-9356-121B9488486E}"/>
              </a:ext>
            </a:extLst>
          </p:cNvPr>
          <p:cNvSpPr txBox="1"/>
          <p:nvPr/>
        </p:nvSpPr>
        <p:spPr>
          <a:xfrm>
            <a:off x="303994" y="2548450"/>
            <a:ext cx="6016588" cy="3170099"/>
          </a:xfrm>
          <a:prstGeom prst="rect">
            <a:avLst/>
          </a:prstGeom>
          <a:noFill/>
          <a:ln>
            <a:noFill/>
          </a:ln>
        </p:spPr>
        <p:txBody>
          <a:bodyPr wrap="square" rtlCol="0">
            <a:spAutoFit/>
          </a:bodyPr>
          <a:lstStyle/>
          <a:p>
            <a:pPr marL="342900" marR="388620" indent="-342900">
              <a:buSzPct val="100000"/>
              <a:buFont typeface="Arial" panose="020B0604020202020204" pitchFamily="34" charset="0"/>
              <a:buChar char="•"/>
              <a:tabLst>
                <a:tab pos="469265" algn="l"/>
                <a:tab pos="469900" algn="l"/>
              </a:tabLst>
            </a:pPr>
            <a:r>
              <a:rPr lang="en-US" sz="2000">
                <a:latin typeface="+mn-lt"/>
              </a:rPr>
              <a:t>If eligible for a Read Aloud, document in CT-SEDS for associated tests and grades covered by the duration of the plan.</a:t>
            </a:r>
          </a:p>
          <a:p>
            <a:pPr marL="342900" marR="388620" indent="-342900">
              <a:buSzPct val="100000"/>
              <a:buFont typeface="Arial" panose="020B0604020202020204" pitchFamily="34" charset="0"/>
              <a:buChar char="•"/>
              <a:tabLst>
                <a:tab pos="469265" algn="l"/>
                <a:tab pos="469900" algn="l"/>
              </a:tabLst>
            </a:pPr>
            <a:r>
              <a:rPr lang="en-US" sz="2000">
                <a:latin typeface="+mn-lt"/>
              </a:rPr>
              <a:t>The qualified individual acting as the reader should review the Smarter Balanced Assessments </a:t>
            </a:r>
            <a:r>
              <a:rPr lang="en-US" sz="2000">
                <a:latin typeface="+mn-lt"/>
                <a:hlinkClick r:id="rId3"/>
              </a:rPr>
              <a:t>Read Aloud Guidelines </a:t>
            </a:r>
            <a:r>
              <a:rPr lang="en-US" sz="2000">
                <a:latin typeface="+mn-lt"/>
              </a:rPr>
              <a:t>and sign the Test Security/Confidentiality Agreement Form (Appendix B of document). The signed security/attestation form should be maintained locally.</a:t>
            </a:r>
          </a:p>
        </p:txBody>
      </p:sp>
      <p:pic>
        <p:nvPicPr>
          <p:cNvPr id="11" name="Picture 10">
            <a:extLst>
              <a:ext uri="{FF2B5EF4-FFF2-40B4-BE49-F238E27FC236}">
                <a16:creationId xmlns:a16="http://schemas.microsoft.com/office/drawing/2014/main" id="{1EA672D5-F73D-1C52-A6FD-ACECEB089F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19894" y="1534493"/>
            <a:ext cx="5155359" cy="5198015"/>
          </a:xfrm>
          <a:prstGeom prst="rect">
            <a:avLst/>
          </a:prstGeom>
          <a:solidFill>
            <a:schemeClr val="bg1"/>
          </a:solidFill>
          <a:ln w="63500">
            <a:solidFill>
              <a:srgbClr val="FFC000"/>
            </a:solidFill>
          </a:ln>
        </p:spPr>
      </p:pic>
    </p:spTree>
    <p:extLst>
      <p:ext uri="{BB962C8B-B14F-4D97-AF65-F5344CB8AC3E}">
        <p14:creationId xmlns:p14="http://schemas.microsoft.com/office/powerpoint/2010/main" val="29526314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52131-DB2B-5184-D1DC-4ED4D1C776B8}"/>
            </a:ext>
          </a:extLst>
        </p:cNvPr>
        <p:cNvGrpSpPr/>
        <p:nvPr/>
      </p:nvGrpSpPr>
      <p:grpSpPr>
        <a:xfrm>
          <a:off x="0" y="0"/>
          <a:ext cx="0" cy="0"/>
          <a:chOff x="0" y="0"/>
          <a:chExt cx="0" cy="0"/>
        </a:xfrm>
      </p:grpSpPr>
      <p:sp>
        <p:nvSpPr>
          <p:cNvPr id="5" name="Title 4" descr="Special Documented Accommodations">
            <a:extLst>
              <a:ext uri="{FF2B5EF4-FFF2-40B4-BE49-F238E27FC236}">
                <a16:creationId xmlns:a16="http://schemas.microsoft.com/office/drawing/2014/main" id="{C25D15B1-B6A6-E553-8190-0BF23CCB0E3E}"/>
              </a:ext>
            </a:extLst>
          </p:cNvPr>
          <p:cNvSpPr>
            <a:spLocks noGrp="1"/>
          </p:cNvSpPr>
          <p:nvPr>
            <p:ph type="title"/>
          </p:nvPr>
        </p:nvSpPr>
        <p:spPr/>
        <p:txBody>
          <a:bodyPr lIns="91440" tIns="45720" rIns="91440" bIns="45720" anchor="t"/>
          <a:lstStyle/>
          <a:p>
            <a:r>
              <a:rPr lang="en-US"/>
              <a:t>Special Documented Accommodations</a:t>
            </a:r>
          </a:p>
        </p:txBody>
      </p:sp>
    </p:spTree>
    <p:extLst>
      <p:ext uri="{BB962C8B-B14F-4D97-AF65-F5344CB8AC3E}">
        <p14:creationId xmlns:p14="http://schemas.microsoft.com/office/powerpoint/2010/main" val="3438742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What are Special Documented Accommodations?&#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1707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n-lt"/>
                <a:ea typeface="+mj-ea"/>
                <a:cs typeface="Arial" panose="020B0604020202020204" pitchFamily="34" charset="0"/>
              </a:rPr>
              <a:t>What are Special Documented Accommodations?</a:t>
            </a:r>
          </a:p>
        </p:txBody>
      </p:sp>
      <p:sp>
        <p:nvSpPr>
          <p:cNvPr id="4" name="Content Placeholder 3">
            <a:extLst>
              <a:ext uri="{FF2B5EF4-FFF2-40B4-BE49-F238E27FC236}">
                <a16:creationId xmlns:a16="http://schemas.microsoft.com/office/drawing/2014/main" id="{6FFE76AA-362E-6C0C-D2F3-E4827A34E3A7}"/>
              </a:ext>
            </a:extLst>
          </p:cNvPr>
          <p:cNvSpPr>
            <a:spLocks noGrp="1"/>
          </p:cNvSpPr>
          <p:nvPr>
            <p:ph sz="half" idx="4294967295"/>
          </p:nvPr>
        </p:nvSpPr>
        <p:spPr>
          <a:xfrm>
            <a:off x="381444" y="2190724"/>
            <a:ext cx="3948113" cy="3762427"/>
          </a:xfrm>
        </p:spPr>
        <p:txBody>
          <a:bodyPr>
            <a:normAutofit lnSpcReduction="10000"/>
          </a:bodyPr>
          <a:lstStyle/>
          <a:p>
            <a:pPr marL="0" indent="0">
              <a:buNone/>
            </a:pPr>
            <a:r>
              <a:rPr lang="en-US" sz="2400"/>
              <a:t>Special Documented Accommodations are:</a:t>
            </a:r>
          </a:p>
          <a:p>
            <a:r>
              <a:rPr lang="en-US" sz="2400"/>
              <a:t>non-standard accommodations. </a:t>
            </a:r>
          </a:p>
          <a:p>
            <a:r>
              <a:rPr lang="en-US" sz="2400"/>
              <a:t>align to those used by the student during instruction and in other learning environments.</a:t>
            </a:r>
          </a:p>
          <a:p>
            <a:r>
              <a:rPr lang="en-US" sz="2400"/>
              <a:t>must be administered in an individual test setting.</a:t>
            </a:r>
          </a:p>
        </p:txBody>
      </p:sp>
      <p:sp>
        <p:nvSpPr>
          <p:cNvPr id="7" name="Content Placeholder 6" descr="This text box lists the various special documented accommodations including but not limited to a scribe, a read aloud of ELA Reading Passages, and Math Manipulatives.">
            <a:extLst>
              <a:ext uri="{FF2B5EF4-FFF2-40B4-BE49-F238E27FC236}">
                <a16:creationId xmlns:a16="http://schemas.microsoft.com/office/drawing/2014/main" id="{CB297E8D-A0FE-E4FC-D704-C8DE912534A0}"/>
              </a:ext>
            </a:extLst>
          </p:cNvPr>
          <p:cNvSpPr>
            <a:spLocks noGrp="1"/>
          </p:cNvSpPr>
          <p:nvPr>
            <p:ph sz="half" idx="4294967295"/>
          </p:nvPr>
        </p:nvSpPr>
        <p:spPr>
          <a:xfrm>
            <a:off x="4712077" y="1633538"/>
            <a:ext cx="7054850" cy="4876800"/>
          </a:xfrm>
          <a:ln>
            <a:solidFill>
              <a:schemeClr val="accent1"/>
            </a:solidFill>
          </a:ln>
        </p:spPr>
        <p:txBody>
          <a:bodyPr>
            <a:noAutofit/>
          </a:bodyPr>
          <a:lstStyle/>
          <a:p>
            <a:pPr marL="0" indent="0" algn="ctr">
              <a:buNone/>
            </a:pPr>
            <a:r>
              <a:rPr lang="en-US" sz="2100" b="1"/>
              <a:t>Special Documented Accommodations may include: </a:t>
            </a:r>
          </a:p>
          <a:p>
            <a:pPr marL="0" indent="0">
              <a:buNone/>
            </a:pPr>
            <a:r>
              <a:rPr lang="en-US" sz="2100"/>
              <a:t>• Scribe </a:t>
            </a:r>
          </a:p>
          <a:p>
            <a:pPr marL="0" indent="0">
              <a:buNone/>
            </a:pPr>
            <a:r>
              <a:rPr lang="en-US" sz="2100"/>
              <a:t>• Read Aloud of ELA Reading Passages </a:t>
            </a:r>
          </a:p>
          <a:p>
            <a:pPr marL="0" indent="0">
              <a:buNone/>
            </a:pPr>
            <a:r>
              <a:rPr lang="en-US" sz="2100"/>
              <a:t>• Human Signer/Visual Support for Smarter Balanced ELA or Math and/or NGSS (includes directions, math and science items and stimuli, and ELA items [Not Reading Passages]) </a:t>
            </a:r>
          </a:p>
          <a:p>
            <a:pPr marL="0" indent="0">
              <a:buNone/>
            </a:pPr>
            <a:r>
              <a:rPr lang="en-US" sz="2100"/>
              <a:t>• Human Signer/Visual Support for ELA Reading Passages </a:t>
            </a:r>
          </a:p>
          <a:p>
            <a:pPr marL="0" indent="0">
              <a:buNone/>
            </a:pPr>
            <a:r>
              <a:rPr lang="en-US" sz="2100"/>
              <a:t>• Math Manipulatives (Grades 3-8)</a:t>
            </a:r>
          </a:p>
          <a:p>
            <a:pPr marL="0" indent="0">
              <a:buNone/>
            </a:pPr>
            <a:r>
              <a:rPr lang="en-US" sz="2100"/>
              <a:t>• Non-Embedded Calculator (Math Grades 6-8, calculator-allowed items only) </a:t>
            </a:r>
          </a:p>
          <a:p>
            <a:pPr marL="0" indent="0">
              <a:buNone/>
            </a:pPr>
            <a:r>
              <a:rPr lang="en-US" sz="2100"/>
              <a:t>• Print on Demand</a:t>
            </a:r>
          </a:p>
          <a:p>
            <a:pPr marL="0" indent="0">
              <a:buNone/>
            </a:pPr>
            <a:r>
              <a:rPr lang="en-US" sz="2100"/>
              <a:t>• Customized Accommodation</a:t>
            </a:r>
          </a:p>
        </p:txBody>
      </p:sp>
    </p:spTree>
    <p:extLst>
      <p:ext uri="{BB962C8B-B14F-4D97-AF65-F5344CB8AC3E}">
        <p14:creationId xmlns:p14="http://schemas.microsoft.com/office/powerpoint/2010/main" val="8119548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Special Documented Accommodations Overview Document&#10;&#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1707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n-lt"/>
                <a:ea typeface="+mj-ea"/>
                <a:cs typeface="Arial" panose="020B0604020202020204" pitchFamily="34" charset="0"/>
              </a:rPr>
              <a:t>Special Documented Accommodations Overview Document</a:t>
            </a:r>
          </a:p>
        </p:txBody>
      </p:sp>
      <p:sp>
        <p:nvSpPr>
          <p:cNvPr id="2" name="Content Placeholder 1">
            <a:extLst>
              <a:ext uri="{FF2B5EF4-FFF2-40B4-BE49-F238E27FC236}">
                <a16:creationId xmlns:a16="http://schemas.microsoft.com/office/drawing/2014/main" id="{53EED5D1-7D9B-04DE-AA99-5C58E45F30C6}"/>
              </a:ext>
            </a:extLst>
          </p:cNvPr>
          <p:cNvSpPr>
            <a:spLocks noGrp="1"/>
          </p:cNvSpPr>
          <p:nvPr>
            <p:ph sz="half" idx="4294967295"/>
          </p:nvPr>
        </p:nvSpPr>
        <p:spPr>
          <a:xfrm>
            <a:off x="277868" y="2001422"/>
            <a:ext cx="7719551" cy="3922123"/>
          </a:xfrm>
        </p:spPr>
        <p:txBody>
          <a:bodyPr>
            <a:noAutofit/>
          </a:bodyPr>
          <a:lstStyle/>
          <a:p>
            <a:pPr marL="0" indent="0">
              <a:buNone/>
            </a:pPr>
            <a:r>
              <a:rPr lang="en-US" sz="2400"/>
              <a:t>Teams and DAs should: </a:t>
            </a:r>
          </a:p>
          <a:p>
            <a:r>
              <a:rPr lang="en-US" sz="2400"/>
              <a:t>review the </a:t>
            </a:r>
            <a:r>
              <a:rPr lang="en-US" sz="2400">
                <a:hlinkClick r:id="rId3"/>
              </a:rPr>
              <a:t>Special Documented Accommodations for Smarter Balanced and Next Generation Science Standards (NGSS) Assessments Overview </a:t>
            </a:r>
            <a:r>
              <a:rPr lang="en-US" sz="2400"/>
              <a:t>for a listing of corresponding guidelines and protocols.</a:t>
            </a:r>
          </a:p>
          <a:p>
            <a:r>
              <a:rPr lang="en-US" sz="2400"/>
              <a:t>work with teachers/test administrators to access and review applicable guidelines for those that qualify well in advance of testing. </a:t>
            </a:r>
          </a:p>
          <a:p>
            <a:r>
              <a:rPr lang="en-US" sz="2400"/>
              <a:t>ensure completion/signoff of a security/confidentiality form (collect and maintain locally).</a:t>
            </a:r>
          </a:p>
        </p:txBody>
      </p:sp>
      <p:pic>
        <p:nvPicPr>
          <p:cNvPr id="6" name="Picture 5" descr="Image of the Special Documented Accommodations for Smarter Balanced and Next Generation Science Standards (NGSS) Assessments Overview">
            <a:extLst>
              <a:ext uri="{FF2B5EF4-FFF2-40B4-BE49-F238E27FC236}">
                <a16:creationId xmlns:a16="http://schemas.microsoft.com/office/drawing/2014/main" id="{0691EB2C-4E1D-EADF-FA03-D8C1B1B3EB0E}"/>
              </a:ext>
            </a:extLst>
          </p:cNvPr>
          <p:cNvPicPr>
            <a:picLocks noChangeAspect="1"/>
          </p:cNvPicPr>
          <p:nvPr/>
        </p:nvPicPr>
        <p:blipFill>
          <a:blip r:embed="rId4"/>
          <a:stretch>
            <a:fillRect/>
          </a:stretch>
        </p:blipFill>
        <p:spPr>
          <a:xfrm>
            <a:off x="8259878" y="1485274"/>
            <a:ext cx="3654254" cy="4954420"/>
          </a:xfrm>
          <a:prstGeom prst="rect">
            <a:avLst/>
          </a:prstGeom>
          <a:ln w="63500">
            <a:solidFill>
              <a:srgbClr val="FFC000"/>
            </a:solidFill>
          </a:ln>
        </p:spPr>
      </p:pic>
    </p:spTree>
    <p:extLst>
      <p:ext uri="{BB962C8B-B14F-4D97-AF65-F5344CB8AC3E}">
        <p14:creationId xmlns:p14="http://schemas.microsoft.com/office/powerpoint/2010/main" val="2541203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2026 Assessment Calendar">
            <a:extLst>
              <a:ext uri="{FF2B5EF4-FFF2-40B4-BE49-F238E27FC236}">
                <a16:creationId xmlns:a16="http://schemas.microsoft.com/office/drawing/2014/main" id="{9D81C57C-38A3-8C3E-CECE-E25CED985C94}"/>
              </a:ext>
            </a:extLst>
          </p:cNvPr>
          <p:cNvSpPr>
            <a:spLocks noGrp="1"/>
          </p:cNvSpPr>
          <p:nvPr>
            <p:ph type="title" idx="4294967295"/>
          </p:nvPr>
        </p:nvSpPr>
        <p:spPr>
          <a:xfrm>
            <a:off x="1042988" y="17463"/>
            <a:ext cx="10106025" cy="1287635"/>
          </a:xfrm>
          <a:prstGeom prst="rect">
            <a:avLst/>
          </a:prstGeom>
        </p:spPr>
        <p:txBody>
          <a:bodyPr lIns="91440" tIns="45720" rIns="91440" bIns="45720" anchor="ctr">
            <a:noAutofit/>
          </a:bodyPr>
          <a:lstStyle/>
          <a:p>
            <a:r>
              <a:rPr lang="en-US" sz="3600" b="1">
                <a:ea typeface="Calibri"/>
                <a:cs typeface="Calibri"/>
              </a:rPr>
              <a:t>2026 Assessment Calendar</a:t>
            </a:r>
            <a:endParaRPr lang="en-US" sz="4800">
              <a:ea typeface="Calibri" panose="020F0502020204030204"/>
              <a:cs typeface="Calibri" panose="020F0502020204030204"/>
            </a:endParaRPr>
          </a:p>
        </p:txBody>
      </p:sp>
      <p:graphicFrame>
        <p:nvGraphicFramePr>
          <p:cNvPr id="3" name="Table 2">
            <a:extLst>
              <a:ext uri="{FF2B5EF4-FFF2-40B4-BE49-F238E27FC236}">
                <a16:creationId xmlns:a16="http://schemas.microsoft.com/office/drawing/2014/main" id="{02988B60-99C2-D2AA-9969-2C2F05670D9F}"/>
              </a:ext>
            </a:extLst>
          </p:cNvPr>
          <p:cNvGraphicFramePr>
            <a:graphicFrameLocks noGrp="1"/>
          </p:cNvGraphicFramePr>
          <p:nvPr>
            <p:extLst>
              <p:ext uri="{D42A27DB-BD31-4B8C-83A1-F6EECF244321}">
                <p14:modId xmlns:p14="http://schemas.microsoft.com/office/powerpoint/2010/main" val="3403900851"/>
              </p:ext>
            </p:extLst>
          </p:nvPr>
        </p:nvGraphicFramePr>
        <p:xfrm>
          <a:off x="838200" y="1431222"/>
          <a:ext cx="10515600" cy="4651568"/>
        </p:xfrm>
        <a:graphic>
          <a:graphicData uri="http://schemas.openxmlformats.org/drawingml/2006/table">
            <a:tbl>
              <a:tblPr firstRow="1" firstCol="1" bandRow="1">
                <a:tableStyleId>{5C22544A-7EE6-4342-B048-85BDC9FD1C3A}</a:tableStyleId>
              </a:tblPr>
              <a:tblGrid>
                <a:gridCol w="2765621">
                  <a:extLst>
                    <a:ext uri="{9D8B030D-6E8A-4147-A177-3AD203B41FA5}">
                      <a16:colId xmlns:a16="http://schemas.microsoft.com/office/drawing/2014/main" val="305728903"/>
                    </a:ext>
                  </a:extLst>
                </a:gridCol>
                <a:gridCol w="1489390">
                  <a:extLst>
                    <a:ext uri="{9D8B030D-6E8A-4147-A177-3AD203B41FA5}">
                      <a16:colId xmlns:a16="http://schemas.microsoft.com/office/drawing/2014/main" val="1366772563"/>
                    </a:ext>
                  </a:extLst>
                </a:gridCol>
                <a:gridCol w="3994718">
                  <a:extLst>
                    <a:ext uri="{9D8B030D-6E8A-4147-A177-3AD203B41FA5}">
                      <a16:colId xmlns:a16="http://schemas.microsoft.com/office/drawing/2014/main" val="978126028"/>
                    </a:ext>
                  </a:extLst>
                </a:gridCol>
                <a:gridCol w="2265871">
                  <a:extLst>
                    <a:ext uri="{9D8B030D-6E8A-4147-A177-3AD203B41FA5}">
                      <a16:colId xmlns:a16="http://schemas.microsoft.com/office/drawing/2014/main" val="659379244"/>
                    </a:ext>
                  </a:extLst>
                </a:gridCol>
              </a:tblGrid>
              <a:tr h="376672">
                <a:tc>
                  <a:txBody>
                    <a:bodyPr/>
                    <a:lstStyle/>
                    <a:p>
                      <a:pPr marL="0" marR="0" algn="ctr">
                        <a:lnSpc>
                          <a:spcPct val="107000"/>
                        </a:lnSpc>
                        <a:spcAft>
                          <a:spcPts val="800"/>
                        </a:spcAft>
                      </a:pPr>
                      <a:r>
                        <a:rPr lang="en-US" sz="1700" kern="1200">
                          <a:effectLst/>
                        </a:rPr>
                        <a:t>State Assessment</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Grade(s)</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Testing Window</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Delivery Method</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extLst>
                  <a:ext uri="{0D108BD9-81ED-4DB2-BD59-A6C34878D82A}">
                    <a16:rowId xmlns:a16="http://schemas.microsoft.com/office/drawing/2014/main" val="3019085303"/>
                  </a:ext>
                </a:extLst>
              </a:tr>
              <a:tr h="745307">
                <a:tc>
                  <a:txBody>
                    <a:bodyPr/>
                    <a:lstStyle/>
                    <a:p>
                      <a:pPr marL="0" marR="0" algn="ctr">
                        <a:lnSpc>
                          <a:spcPct val="107000"/>
                        </a:lnSpc>
                        <a:spcAft>
                          <a:spcPts val="800"/>
                        </a:spcAft>
                      </a:pPr>
                      <a:r>
                        <a:rPr lang="en-US" sz="1700" kern="1200">
                          <a:effectLst/>
                        </a:rPr>
                        <a:t>Connecticut Alternate Assessment of English Language Proficiency (CAAELP)</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K–12</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January 12–March 6, 2026</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Online</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extLst>
                  <a:ext uri="{0D108BD9-81ED-4DB2-BD59-A6C34878D82A}">
                    <a16:rowId xmlns:a16="http://schemas.microsoft.com/office/drawing/2014/main" val="772135645"/>
                  </a:ext>
                </a:extLst>
              </a:tr>
              <a:tr h="745307">
                <a:tc>
                  <a:txBody>
                    <a:bodyPr/>
                    <a:lstStyle/>
                    <a:p>
                      <a:pPr marL="0" marR="0" algn="ctr">
                        <a:lnSpc>
                          <a:spcPct val="107000"/>
                        </a:lnSpc>
                        <a:spcAft>
                          <a:spcPts val="800"/>
                        </a:spcAft>
                      </a:pPr>
                      <a:r>
                        <a:rPr lang="en-US" sz="1700" kern="1200">
                          <a:effectLst/>
                        </a:rPr>
                        <a:t>Smarter Balanced</a:t>
                      </a:r>
                      <a:br>
                        <a:rPr lang="en-US" sz="1700" kern="1200">
                          <a:effectLst/>
                        </a:rPr>
                      </a:br>
                      <a:r>
                        <a:rPr lang="en-US" sz="1700" kern="1200">
                          <a:effectLst/>
                        </a:rPr>
                        <a:t>ELA &amp; Math</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3–8</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March 23 –May 29, 2026</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Online</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extLst>
                  <a:ext uri="{0D108BD9-81ED-4DB2-BD59-A6C34878D82A}">
                    <a16:rowId xmlns:a16="http://schemas.microsoft.com/office/drawing/2014/main" val="1991429947"/>
                  </a:ext>
                </a:extLst>
              </a:tr>
              <a:tr h="376672">
                <a:tc>
                  <a:txBody>
                    <a:bodyPr/>
                    <a:lstStyle/>
                    <a:p>
                      <a:pPr marL="0" marR="0" algn="ctr">
                        <a:lnSpc>
                          <a:spcPct val="107000"/>
                        </a:lnSpc>
                        <a:spcAft>
                          <a:spcPts val="800"/>
                        </a:spcAft>
                      </a:pPr>
                      <a:r>
                        <a:rPr lang="en-US" sz="1700" kern="1200">
                          <a:effectLst/>
                        </a:rPr>
                        <a:t>Connecticut Alternate Assessments (CTAA)</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3–8 and 11</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March 23–May 29, 2026</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Online</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extLst>
                  <a:ext uri="{0D108BD9-81ED-4DB2-BD59-A6C34878D82A}">
                    <a16:rowId xmlns:a16="http://schemas.microsoft.com/office/drawing/2014/main" val="2810922633"/>
                  </a:ext>
                </a:extLst>
              </a:tr>
              <a:tr h="376672">
                <a:tc>
                  <a:txBody>
                    <a:bodyPr/>
                    <a:lstStyle/>
                    <a:p>
                      <a:pPr marL="0" marR="0" algn="ctr">
                        <a:lnSpc>
                          <a:spcPct val="107000"/>
                        </a:lnSpc>
                        <a:spcAft>
                          <a:spcPts val="800"/>
                        </a:spcAft>
                      </a:pPr>
                      <a:r>
                        <a:rPr lang="en-US" sz="1700" kern="1200">
                          <a:effectLst/>
                        </a:rPr>
                        <a:t>NGSS Assessments</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11</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February 2–May 29, 2026</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Online</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extLst>
                  <a:ext uri="{0D108BD9-81ED-4DB2-BD59-A6C34878D82A}">
                    <a16:rowId xmlns:a16="http://schemas.microsoft.com/office/drawing/2014/main" val="483880039"/>
                  </a:ext>
                </a:extLst>
              </a:tr>
              <a:tr h="376672">
                <a:tc>
                  <a:txBody>
                    <a:bodyPr/>
                    <a:lstStyle/>
                    <a:p>
                      <a:pPr marL="0" marR="0" algn="ctr">
                        <a:lnSpc>
                          <a:spcPct val="107000"/>
                        </a:lnSpc>
                        <a:spcAft>
                          <a:spcPts val="800"/>
                        </a:spcAft>
                      </a:pPr>
                      <a:r>
                        <a:rPr lang="en-US" sz="1700" kern="1200">
                          <a:effectLst/>
                        </a:rPr>
                        <a:t>NGSS Assessments</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5 and 8</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March 23–May 29, 2026</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Online</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extLst>
                  <a:ext uri="{0D108BD9-81ED-4DB2-BD59-A6C34878D82A}">
                    <a16:rowId xmlns:a16="http://schemas.microsoft.com/office/drawing/2014/main" val="3256939669"/>
                  </a:ext>
                </a:extLst>
              </a:tr>
              <a:tr h="1113941">
                <a:tc>
                  <a:txBody>
                    <a:bodyPr/>
                    <a:lstStyle/>
                    <a:p>
                      <a:pPr marL="0" marR="0" algn="ctr">
                        <a:lnSpc>
                          <a:spcPct val="107000"/>
                        </a:lnSpc>
                        <a:spcAft>
                          <a:spcPts val="800"/>
                        </a:spcAft>
                      </a:pPr>
                      <a:r>
                        <a:rPr lang="en-US" sz="1700" kern="1200">
                          <a:effectLst/>
                        </a:rPr>
                        <a:t>Connecticut Alternate Science Assessment (CTAS)</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5, 8, and 11</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Test administered throughout the school year. Student ratings entered in the DEI: </a:t>
                      </a:r>
                      <a:br>
                        <a:rPr lang="en-US" sz="1700" kern="1200">
                          <a:effectLst/>
                        </a:rPr>
                      </a:br>
                      <a:r>
                        <a:rPr lang="en-US" sz="1700" kern="1200">
                          <a:effectLst/>
                        </a:rPr>
                        <a:t>March 23–May 29, 2026</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tc>
                  <a:txBody>
                    <a:bodyPr/>
                    <a:lstStyle/>
                    <a:p>
                      <a:pPr marL="0" marR="0" algn="ctr">
                        <a:lnSpc>
                          <a:spcPct val="107000"/>
                        </a:lnSpc>
                        <a:spcAft>
                          <a:spcPts val="800"/>
                        </a:spcAft>
                      </a:pPr>
                      <a:r>
                        <a:rPr lang="en-US" sz="1700" kern="1200">
                          <a:effectLst/>
                        </a:rPr>
                        <a:t>Online Upload</a:t>
                      </a:r>
                      <a:br>
                        <a:rPr lang="en-US" sz="1700" kern="1200">
                          <a:effectLst/>
                        </a:rPr>
                      </a:br>
                      <a:r>
                        <a:rPr lang="en-US" sz="1700" kern="1200">
                          <a:effectLst/>
                        </a:rPr>
                        <a:t>March 23–May 29, 2026</a:t>
                      </a:r>
                      <a:endParaRPr lang="en-US" sz="1700" kern="100">
                        <a:effectLst/>
                        <a:latin typeface="Aptos" panose="020B0004020202020204" pitchFamily="34" charset="0"/>
                        <a:ea typeface="Aptos" panose="020B0004020202020204" pitchFamily="34" charset="0"/>
                        <a:cs typeface="Times New Roman" panose="02020603050405020304" pitchFamily="18" charset="0"/>
                      </a:endParaRPr>
                    </a:p>
                  </a:txBody>
                  <a:tcPr marL="69215" marR="69215" marT="9525" marB="0" anchor="ctr"/>
                </a:tc>
                <a:extLst>
                  <a:ext uri="{0D108BD9-81ED-4DB2-BD59-A6C34878D82A}">
                    <a16:rowId xmlns:a16="http://schemas.microsoft.com/office/drawing/2014/main" val="1149700832"/>
                  </a:ext>
                </a:extLst>
              </a:tr>
            </a:tbl>
          </a:graphicData>
        </a:graphic>
      </p:graphicFrame>
    </p:spTree>
    <p:extLst>
      <p:ext uri="{BB962C8B-B14F-4D97-AF65-F5344CB8AC3E}">
        <p14:creationId xmlns:p14="http://schemas.microsoft.com/office/powerpoint/2010/main" val="26091705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Large Print and Braille Test Booklets">
            <a:extLst>
              <a:ext uri="{FF2B5EF4-FFF2-40B4-BE49-F238E27FC236}">
                <a16:creationId xmlns:a16="http://schemas.microsoft.com/office/drawing/2014/main" id="{4BE96E06-8830-3B4C-0A70-C8ED1044233E}"/>
              </a:ext>
            </a:extLst>
          </p:cNvPr>
          <p:cNvSpPr>
            <a:spLocks noGrp="1"/>
          </p:cNvSpPr>
          <p:nvPr>
            <p:ph type="title"/>
          </p:nvPr>
        </p:nvSpPr>
        <p:spPr/>
        <p:txBody>
          <a:bodyPr/>
          <a:lstStyle/>
          <a:p>
            <a:r>
              <a:rPr lang="en-US"/>
              <a:t>Large Print and Braille Test Booklets</a:t>
            </a:r>
          </a:p>
        </p:txBody>
      </p:sp>
    </p:spTree>
    <p:extLst>
      <p:ext uri="{BB962C8B-B14F-4D97-AF65-F5344CB8AC3E}">
        <p14:creationId xmlns:p14="http://schemas.microsoft.com/office/powerpoint/2010/main" val="19418526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Large Print and Braille Test Booklets Ordering Information&#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1901938" y="0"/>
            <a:ext cx="7956045" cy="12651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Large Print and Braille Test Booklets Ordering Information</a:t>
            </a:r>
          </a:p>
        </p:txBody>
      </p:sp>
      <p:sp>
        <p:nvSpPr>
          <p:cNvPr id="8" name="Rectangle 7">
            <a:extLst>
              <a:ext uri="{FF2B5EF4-FFF2-40B4-BE49-F238E27FC236}">
                <a16:creationId xmlns:a16="http://schemas.microsoft.com/office/drawing/2014/main" id="{4C269906-4AA4-E657-18CA-0607F6485A7F}"/>
              </a:ext>
            </a:extLst>
          </p:cNvPr>
          <p:cNvSpPr/>
          <p:nvPr/>
        </p:nvSpPr>
        <p:spPr>
          <a:xfrm>
            <a:off x="758983" y="1567508"/>
            <a:ext cx="11056837" cy="2677656"/>
          </a:xfrm>
          <a:prstGeom prst="rect">
            <a:avLst/>
          </a:prstGeom>
        </p:spPr>
        <p:txBody>
          <a:bodyPr wrap="square" lIns="91440" tIns="45720" rIns="91440" bIns="45720" anchor="t">
            <a:spAutoFit/>
          </a:bodyPr>
          <a:lstStyle/>
          <a:p>
            <a:pPr fontAlgn="base">
              <a:spcBef>
                <a:spcPct val="0"/>
              </a:spcBef>
              <a:spcAft>
                <a:spcPct val="0"/>
              </a:spcAft>
              <a:defRPr/>
            </a:pPr>
            <a:r>
              <a:rPr lang="en-US" sz="2400">
                <a:solidFill>
                  <a:srgbClr val="000000"/>
                </a:solidFill>
                <a:cs typeface="Arial"/>
              </a:rPr>
              <a:t>District Administrators can order large-print and braille kits for Smarter Balanced and NGSS in TIDE any time after January 26, 2026.</a:t>
            </a:r>
          </a:p>
          <a:p>
            <a:pPr fontAlgn="base">
              <a:spcBef>
                <a:spcPct val="0"/>
              </a:spcBef>
              <a:spcAft>
                <a:spcPct val="0"/>
              </a:spcAft>
              <a:defRPr/>
            </a:pPr>
            <a:endParaRPr lang="en-US" sz="2400">
              <a:solidFill>
                <a:srgbClr val="000000"/>
              </a:solidFill>
              <a:cs typeface="Arial"/>
            </a:endParaRPr>
          </a:p>
          <a:p>
            <a:pPr fontAlgn="base">
              <a:spcBef>
                <a:spcPct val="0"/>
              </a:spcBef>
              <a:spcAft>
                <a:spcPct val="0"/>
              </a:spcAft>
              <a:defRPr/>
            </a:pPr>
            <a:r>
              <a:rPr lang="en-US" sz="2400">
                <a:solidFill>
                  <a:srgbClr val="000000"/>
                </a:solidFill>
                <a:cs typeface="Arial"/>
              </a:rPr>
              <a:t>Confirm that the student has the non-embedded accommodation set properly in TIDE. If the accommodation is missing or is incorrectly reported, contact the student’s Case Manager in CT-SEDS. </a:t>
            </a:r>
            <a:endParaRPr lang="en-US" sz="3200">
              <a:solidFill>
                <a:srgbClr val="000000"/>
              </a:solidFill>
            </a:endParaRPr>
          </a:p>
          <a:p>
            <a:pPr fontAlgn="base">
              <a:spcBef>
                <a:spcPct val="0"/>
              </a:spcBef>
              <a:spcAft>
                <a:spcPct val="0"/>
              </a:spcAft>
              <a:defRPr/>
            </a:pPr>
            <a:endParaRPr lang="en-US" sz="2400">
              <a:solidFill>
                <a:srgbClr val="000000"/>
              </a:solidFill>
            </a:endParaRPr>
          </a:p>
        </p:txBody>
      </p:sp>
      <p:pic>
        <p:nvPicPr>
          <p:cNvPr id="3" name="Picture 2" descr="Image of Large Print or Braille Test Booklet in TIDE.">
            <a:extLst>
              <a:ext uri="{FF2B5EF4-FFF2-40B4-BE49-F238E27FC236}">
                <a16:creationId xmlns:a16="http://schemas.microsoft.com/office/drawing/2014/main" id="{DB526C04-351F-C14B-13F3-1FABCD6780D5}"/>
              </a:ext>
            </a:extLst>
          </p:cNvPr>
          <p:cNvPicPr>
            <a:picLocks noChangeAspect="1"/>
          </p:cNvPicPr>
          <p:nvPr/>
        </p:nvPicPr>
        <p:blipFill>
          <a:blip r:embed="rId3"/>
          <a:stretch>
            <a:fillRect/>
          </a:stretch>
        </p:blipFill>
        <p:spPr>
          <a:xfrm>
            <a:off x="1901938" y="3991177"/>
            <a:ext cx="8589154" cy="2598630"/>
          </a:xfrm>
          <a:prstGeom prst="rect">
            <a:avLst/>
          </a:prstGeom>
        </p:spPr>
      </p:pic>
    </p:spTree>
    <p:extLst>
      <p:ext uri="{BB962C8B-B14F-4D97-AF65-F5344CB8AC3E}">
        <p14:creationId xmlns:p14="http://schemas.microsoft.com/office/powerpoint/2010/main" val="29483408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How to Order Large Print and Braille Test Booklets&#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1901940" y="0"/>
            <a:ext cx="7480998" cy="121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How to Order Large Print and Braille Test Booklets</a:t>
            </a:r>
          </a:p>
        </p:txBody>
      </p:sp>
      <p:sp>
        <p:nvSpPr>
          <p:cNvPr id="4" name="Rectangle 3">
            <a:extLst>
              <a:ext uri="{FF2B5EF4-FFF2-40B4-BE49-F238E27FC236}">
                <a16:creationId xmlns:a16="http://schemas.microsoft.com/office/drawing/2014/main" id="{375314B3-7F32-1F01-B1AE-E513475C6E6C}"/>
              </a:ext>
            </a:extLst>
          </p:cNvPr>
          <p:cNvSpPr/>
          <p:nvPr/>
        </p:nvSpPr>
        <p:spPr>
          <a:xfrm>
            <a:off x="643307" y="1717904"/>
            <a:ext cx="4999132" cy="3570208"/>
          </a:xfrm>
          <a:prstGeom prst="rect">
            <a:avLst/>
          </a:prstGeom>
        </p:spPr>
        <p:txBody>
          <a:bodyPr wrap="square">
            <a:spAutoFit/>
          </a:bodyPr>
          <a:lstStyle/>
          <a:p>
            <a:pPr fontAlgn="base">
              <a:spcBef>
                <a:spcPts val="600"/>
              </a:spcBef>
              <a:spcAft>
                <a:spcPct val="0"/>
              </a:spcAft>
              <a:defRPr/>
            </a:pPr>
            <a:r>
              <a:rPr lang="en-US" sz="2400" b="1">
                <a:solidFill>
                  <a:srgbClr val="000000"/>
                </a:solidFill>
                <a:cs typeface="Arial" panose="020B0604020202020204" pitchFamily="34" charset="0"/>
              </a:rPr>
              <a:t>Step 1: </a:t>
            </a:r>
            <a:r>
              <a:rPr lang="en-US" sz="2400">
                <a:solidFill>
                  <a:srgbClr val="000000"/>
                </a:solidFill>
                <a:cs typeface="Arial" panose="020B0604020202020204" pitchFamily="34" charset="0"/>
              </a:rPr>
              <a:t>From the Orders task menu on the TIDE dashboard, the DA selects </a:t>
            </a:r>
            <a:r>
              <a:rPr lang="en-US" sz="2400" b="1">
                <a:solidFill>
                  <a:srgbClr val="000000"/>
                </a:solidFill>
                <a:cs typeface="Arial" panose="020B0604020202020204" pitchFamily="34" charset="0"/>
              </a:rPr>
              <a:t>Paper Orders</a:t>
            </a:r>
            <a:r>
              <a:rPr lang="en-US" sz="2400">
                <a:solidFill>
                  <a:srgbClr val="000000"/>
                </a:solidFill>
                <a:cs typeface="Arial" panose="020B0604020202020204" pitchFamily="34" charset="0"/>
              </a:rPr>
              <a:t>.</a:t>
            </a:r>
          </a:p>
          <a:p>
            <a:pPr fontAlgn="base">
              <a:spcBef>
                <a:spcPts val="600"/>
              </a:spcBef>
              <a:spcAft>
                <a:spcPct val="0"/>
              </a:spcAft>
              <a:defRPr/>
            </a:pPr>
            <a:r>
              <a:rPr lang="en-US" sz="2400" b="1">
                <a:solidFill>
                  <a:srgbClr val="000000"/>
                </a:solidFill>
                <a:cs typeface="Arial" panose="020B0604020202020204" pitchFamily="34" charset="0"/>
              </a:rPr>
              <a:t>Step 2: </a:t>
            </a:r>
            <a:r>
              <a:rPr lang="en-US" sz="2400">
                <a:solidFill>
                  <a:srgbClr val="000000"/>
                </a:solidFill>
                <a:cs typeface="Arial" panose="020B0604020202020204" pitchFamily="34" charset="0"/>
              </a:rPr>
              <a:t>Search for orders by District or School.</a:t>
            </a:r>
            <a:endParaRPr lang="en-US" sz="2400" b="1">
              <a:solidFill>
                <a:srgbClr val="000000"/>
              </a:solidFill>
              <a:cs typeface="Arial" panose="020B0604020202020204" pitchFamily="34" charset="0"/>
            </a:endParaRPr>
          </a:p>
          <a:p>
            <a:pPr fontAlgn="base">
              <a:spcBef>
                <a:spcPts val="600"/>
              </a:spcBef>
              <a:spcAft>
                <a:spcPct val="0"/>
              </a:spcAft>
              <a:defRPr/>
            </a:pPr>
            <a:r>
              <a:rPr lang="en-US" sz="2400" b="1">
                <a:solidFill>
                  <a:srgbClr val="000000"/>
                </a:solidFill>
                <a:cs typeface="Arial" panose="020B0604020202020204" pitchFamily="34" charset="0"/>
              </a:rPr>
              <a:t>Step 3: </a:t>
            </a:r>
            <a:r>
              <a:rPr lang="en-US" sz="2400">
                <a:solidFill>
                  <a:srgbClr val="000000"/>
                </a:solidFill>
                <a:cs typeface="Arial" panose="020B0604020202020204" pitchFamily="34" charset="0"/>
              </a:rPr>
              <a:t>Enter the quantity needed for each of the materials needed. </a:t>
            </a:r>
          </a:p>
          <a:p>
            <a:pPr fontAlgn="base">
              <a:spcBef>
                <a:spcPct val="0"/>
              </a:spcBef>
              <a:spcAft>
                <a:spcPct val="0"/>
              </a:spcAft>
              <a:defRPr/>
            </a:pPr>
            <a:endParaRPr lang="en-US" sz="2400">
              <a:solidFill>
                <a:srgbClr val="000000"/>
              </a:solidFill>
              <a:cs typeface="Arial" panose="020B0604020202020204" pitchFamily="34" charset="0"/>
            </a:endParaRPr>
          </a:p>
          <a:p>
            <a:pPr fontAlgn="base">
              <a:spcBef>
                <a:spcPct val="0"/>
              </a:spcBef>
              <a:spcAft>
                <a:spcPct val="0"/>
              </a:spcAft>
              <a:defRPr/>
            </a:pPr>
            <a:r>
              <a:rPr lang="en-US" sz="2400">
                <a:solidFill>
                  <a:srgbClr val="000000"/>
                </a:solidFill>
                <a:cs typeface="Arial" panose="020B0604020202020204" pitchFamily="34" charset="0"/>
              </a:rPr>
              <a:t>Districts can track shipments in TIDE.</a:t>
            </a:r>
            <a:endParaRPr lang="en-US" sz="2400">
              <a:solidFill>
                <a:srgbClr val="000000"/>
              </a:solidFill>
            </a:endParaRPr>
          </a:p>
        </p:txBody>
      </p:sp>
      <p:pic>
        <p:nvPicPr>
          <p:cNvPr id="7" name="Picture 6" descr="This is an image that the DA will see in TIDE when placing an order for Large Print or Braille test materials. The image shows a drop-down menu with options including Paper Orders, Order History, Order Summary, and Track Shipments.  It also shows that the DA can filter by district or school, with a drop-down menu of the schools associated with the district.">
            <a:extLst>
              <a:ext uri="{FF2B5EF4-FFF2-40B4-BE49-F238E27FC236}">
                <a16:creationId xmlns:a16="http://schemas.microsoft.com/office/drawing/2014/main" id="{11BF3970-6ECC-0394-FEF2-47158560B8AE}"/>
              </a:ext>
            </a:extLst>
          </p:cNvPr>
          <p:cNvPicPr>
            <a:picLocks noChangeAspect="1"/>
          </p:cNvPicPr>
          <p:nvPr/>
        </p:nvPicPr>
        <p:blipFill>
          <a:blip r:embed="rId3"/>
          <a:stretch>
            <a:fillRect/>
          </a:stretch>
        </p:blipFill>
        <p:spPr>
          <a:xfrm>
            <a:off x="6970809" y="1605931"/>
            <a:ext cx="4026107" cy="4286470"/>
          </a:xfrm>
          <a:prstGeom prst="rect">
            <a:avLst/>
          </a:prstGeom>
        </p:spPr>
      </p:pic>
    </p:spTree>
    <p:extLst>
      <p:ext uri="{BB962C8B-B14F-4D97-AF65-F5344CB8AC3E}">
        <p14:creationId xmlns:p14="http://schemas.microsoft.com/office/powerpoint/2010/main" val="991101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Practice Tests Overview">
            <a:extLst>
              <a:ext uri="{FF2B5EF4-FFF2-40B4-BE49-F238E27FC236}">
                <a16:creationId xmlns:a16="http://schemas.microsoft.com/office/drawing/2014/main" id="{3D22194F-276A-2585-EC6A-2E772A0F222B}"/>
              </a:ext>
            </a:extLst>
          </p:cNvPr>
          <p:cNvSpPr>
            <a:spLocks noGrp="1"/>
          </p:cNvSpPr>
          <p:nvPr>
            <p:ph type="title"/>
          </p:nvPr>
        </p:nvSpPr>
        <p:spPr/>
        <p:txBody>
          <a:bodyPr/>
          <a:lstStyle/>
          <a:p>
            <a:r>
              <a:rPr lang="en-US"/>
              <a:t>Practice Tests Overview</a:t>
            </a:r>
          </a:p>
        </p:txBody>
      </p:sp>
    </p:spTree>
    <p:extLst>
      <p:ext uri="{BB962C8B-B14F-4D97-AF65-F5344CB8AC3E}">
        <p14:creationId xmlns:p14="http://schemas.microsoft.com/office/powerpoint/2010/main" val="26022839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Practice Tests&#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2355501" y="0"/>
            <a:ext cx="7480998"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Practice Tests</a:t>
            </a:r>
          </a:p>
        </p:txBody>
      </p:sp>
      <p:sp>
        <p:nvSpPr>
          <p:cNvPr id="4" name="TextBox 3">
            <a:extLst>
              <a:ext uri="{FF2B5EF4-FFF2-40B4-BE49-F238E27FC236}">
                <a16:creationId xmlns:a16="http://schemas.microsoft.com/office/drawing/2014/main" id="{4AA26540-45C7-C5C7-9FEF-639B09C33940}"/>
              </a:ext>
            </a:extLst>
          </p:cNvPr>
          <p:cNvSpPr txBox="1"/>
          <p:nvPr/>
        </p:nvSpPr>
        <p:spPr>
          <a:xfrm>
            <a:off x="306452" y="1411310"/>
            <a:ext cx="3115758" cy="4801314"/>
          </a:xfrm>
          <a:prstGeom prst="rect">
            <a:avLst/>
          </a:prstGeom>
          <a:noFill/>
        </p:spPr>
        <p:txBody>
          <a:bodyPr wrap="square">
            <a:spAutoFit/>
          </a:bodyPr>
          <a:lstStyle/>
          <a:p>
            <a:pPr marL="285750" indent="-285750">
              <a:buFont typeface="Arial" panose="020B0604020202020204" pitchFamily="34" charset="0"/>
              <a:buChar char="•"/>
            </a:pPr>
            <a:r>
              <a:rPr lang="en-US" sz="2400"/>
              <a:t>Teachers can use the </a:t>
            </a:r>
            <a:r>
              <a:rPr lang="en-US" sz="2400">
                <a:hlinkClick r:id="rId3"/>
              </a:rPr>
              <a:t>Practice Test </a:t>
            </a:r>
            <a:r>
              <a:rPr lang="en-US" sz="2400"/>
              <a:t>to explicitly demonstrate to students how to navigate the test interface, use tools, and practice using accessibility features. </a:t>
            </a:r>
            <a:r>
              <a:rPr lang="en-US" sz="2400">
                <a:hlinkClick r:id="rId4"/>
              </a:rPr>
              <a:t>Item Type Tutorials </a:t>
            </a:r>
            <a:r>
              <a:rPr lang="en-US" sz="2400"/>
              <a:t>can also be used and modeled to students.</a:t>
            </a:r>
            <a:endParaRPr lang="en-US" sz="2400">
              <a:solidFill>
                <a:schemeClr val="tx1"/>
              </a:solidFill>
              <a:cs typeface="Arial" panose="020B0604020202020204" pitchFamily="34" charset="0"/>
            </a:endParaRPr>
          </a:p>
          <a:p>
            <a:endParaRPr lang="en-US"/>
          </a:p>
        </p:txBody>
      </p:sp>
      <p:pic>
        <p:nvPicPr>
          <p:cNvPr id="10" name="Picture 9" descr="Image of navigational tools on the student interface that can be reviewed and modeled using a Practice Test. There is also an image of the Item Type Tutorial menu that supports understanding of the test item and response format.">
            <a:extLst>
              <a:ext uri="{FF2B5EF4-FFF2-40B4-BE49-F238E27FC236}">
                <a16:creationId xmlns:a16="http://schemas.microsoft.com/office/drawing/2014/main" id="{966DBF3C-4AD0-EAB6-C46C-05D8A8A35A4D}"/>
              </a:ext>
            </a:extLst>
          </p:cNvPr>
          <p:cNvPicPr>
            <a:picLocks noChangeAspect="1"/>
          </p:cNvPicPr>
          <p:nvPr/>
        </p:nvPicPr>
        <p:blipFill>
          <a:blip r:embed="rId5"/>
          <a:stretch>
            <a:fillRect/>
          </a:stretch>
        </p:blipFill>
        <p:spPr>
          <a:xfrm>
            <a:off x="3754137" y="1310091"/>
            <a:ext cx="8302620" cy="5469186"/>
          </a:xfrm>
          <a:prstGeom prst="rect">
            <a:avLst/>
          </a:prstGeom>
        </p:spPr>
      </p:pic>
    </p:spTree>
    <p:extLst>
      <p:ext uri="{BB962C8B-B14F-4D97-AF65-F5344CB8AC3E}">
        <p14:creationId xmlns:p14="http://schemas.microsoft.com/office/powerpoint/2010/main" val="33136589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Important Dates">
            <a:extLst>
              <a:ext uri="{FF2B5EF4-FFF2-40B4-BE49-F238E27FC236}">
                <a16:creationId xmlns:a16="http://schemas.microsoft.com/office/drawing/2014/main" id="{3D22194F-276A-2585-EC6A-2E772A0F222B}"/>
              </a:ext>
            </a:extLst>
          </p:cNvPr>
          <p:cNvSpPr>
            <a:spLocks noGrp="1"/>
          </p:cNvSpPr>
          <p:nvPr>
            <p:ph type="title"/>
          </p:nvPr>
        </p:nvSpPr>
        <p:spPr/>
        <p:txBody>
          <a:bodyPr/>
          <a:lstStyle/>
          <a:p>
            <a:r>
              <a:rPr lang="en-US"/>
              <a:t>Important Dates</a:t>
            </a:r>
          </a:p>
        </p:txBody>
      </p:sp>
    </p:spTree>
    <p:extLst>
      <p:ext uri="{BB962C8B-B14F-4D97-AF65-F5344CB8AC3E}">
        <p14:creationId xmlns:p14="http://schemas.microsoft.com/office/powerpoint/2010/main" val="26453191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mportant Dates to Remember">
            <a:extLst>
              <a:ext uri="{FF2B5EF4-FFF2-40B4-BE49-F238E27FC236}">
                <a16:creationId xmlns:a16="http://schemas.microsoft.com/office/drawing/2014/main" id="{349DF33D-DD9A-E92A-F919-A6AD4628DDF9}"/>
              </a:ext>
            </a:extLst>
          </p:cNvPr>
          <p:cNvSpPr>
            <a:spLocks noGrp="1"/>
          </p:cNvSpPr>
          <p:nvPr>
            <p:ph type="title" idx="4294967295"/>
          </p:nvPr>
        </p:nvSpPr>
        <p:spPr>
          <a:xfrm>
            <a:off x="838200" y="1"/>
            <a:ext cx="10515600" cy="1212574"/>
          </a:xfrm>
          <a:prstGeom prst="rect">
            <a:avLst/>
          </a:prstGeom>
        </p:spPr>
        <p:txBody>
          <a:bodyPr vert="horz" lIns="91440" tIns="45720" rIns="91440" bIns="45720" rtlCol="0" anchor="ctr">
            <a:noAutofit/>
          </a:bodyPr>
          <a:lstStyle/>
          <a:p>
            <a:r>
              <a:rPr lang="en-US" sz="3600" b="1">
                <a:solidFill>
                  <a:srgbClr val="FFFFFF"/>
                </a:solidFill>
              </a:rPr>
              <a:t>Important Dates to Remember</a:t>
            </a:r>
          </a:p>
        </p:txBody>
      </p:sp>
      <p:graphicFrame>
        <p:nvGraphicFramePr>
          <p:cNvPr id="5" name="Table 4">
            <a:extLst>
              <a:ext uri="{FF2B5EF4-FFF2-40B4-BE49-F238E27FC236}">
                <a16:creationId xmlns:a16="http://schemas.microsoft.com/office/drawing/2014/main" id="{8253FD75-35A6-A623-72B3-297E313CE0D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9235218"/>
              </p:ext>
            </p:extLst>
          </p:nvPr>
        </p:nvGraphicFramePr>
        <p:xfrm>
          <a:off x="445892" y="1316473"/>
          <a:ext cx="11432737" cy="5541526"/>
        </p:xfrm>
        <a:graphic>
          <a:graphicData uri="http://schemas.openxmlformats.org/drawingml/2006/table">
            <a:tbl>
              <a:tblPr firstRow="1" firstCol="1"/>
              <a:tblGrid>
                <a:gridCol w="3849240">
                  <a:extLst>
                    <a:ext uri="{9D8B030D-6E8A-4147-A177-3AD203B41FA5}">
                      <a16:colId xmlns:a16="http://schemas.microsoft.com/office/drawing/2014/main" val="2049227599"/>
                    </a:ext>
                  </a:extLst>
                </a:gridCol>
                <a:gridCol w="7583497">
                  <a:extLst>
                    <a:ext uri="{9D8B030D-6E8A-4147-A177-3AD203B41FA5}">
                      <a16:colId xmlns:a16="http://schemas.microsoft.com/office/drawing/2014/main" val="530493335"/>
                    </a:ext>
                  </a:extLst>
                </a:gridCol>
              </a:tblGrid>
              <a:tr h="597752">
                <a:tc>
                  <a:txBody>
                    <a:bodyPr/>
                    <a:lstStyle/>
                    <a:p>
                      <a:pPr marL="55651" marR="0" indent="0" algn="l" rtl="0">
                        <a:lnSpc>
                          <a:spcPct val="111000"/>
                        </a:lnSpc>
                        <a:spcBef>
                          <a:spcPts val="0"/>
                        </a:spcBef>
                        <a:spcAft>
                          <a:spcPts val="0"/>
                        </a:spcAft>
                      </a:pPr>
                      <a:r>
                        <a:rPr lang="en-US" sz="2000" b="1" kern="1400">
                          <a:ln>
                            <a:noFill/>
                          </a:ln>
                          <a:solidFill>
                            <a:srgbClr val="000000"/>
                          </a:solidFill>
                          <a:effectLst/>
                          <a:highlight>
                            <a:srgbClr val="FFFFFF"/>
                          </a:highlight>
                          <a:latin typeface="Calibri" panose="020F0502020204030204" pitchFamily="34" charset="0"/>
                        </a:rPr>
                        <a:t>Activity</a:t>
                      </a:r>
                    </a:p>
                  </a:txBody>
                  <a:tcPr marL="26583" marR="26583" marT="26583" marB="26583" anchor="ctr">
                    <a:lnL w="28575" cap="flat" cmpd="sng" algn="ctr">
                      <a:solidFill>
                        <a:srgbClr val="009999"/>
                      </a:solidFill>
                      <a:prstDash val="solid"/>
                      <a:round/>
                      <a:headEnd type="none" w="med" len="med"/>
                      <a:tailEnd type="none" w="med" len="med"/>
                    </a:lnL>
                    <a:lnR w="28575" cap="flat" cmpd="sng" algn="ctr">
                      <a:solidFill>
                        <a:srgbClr val="009999"/>
                      </a:solidFill>
                      <a:prstDash val="solid"/>
                      <a:round/>
                      <a:headEnd type="none" w="med" len="med"/>
                      <a:tailEnd type="none" w="med" len="med"/>
                    </a:lnR>
                    <a:lnT w="28575" cap="flat" cmpd="sng" algn="ctr">
                      <a:solidFill>
                        <a:srgbClr val="009999"/>
                      </a:solidFill>
                      <a:prstDash val="solid"/>
                      <a:round/>
                      <a:headEnd type="none" w="med" len="med"/>
                      <a:tailEnd type="none" w="med" len="med"/>
                    </a:lnT>
                    <a:lnB w="28575" cap="flat" cmpd="sng" algn="ctr">
                      <a:solidFill>
                        <a:srgbClr val="009999"/>
                      </a:solidFill>
                      <a:prstDash val="solid"/>
                      <a:round/>
                      <a:headEnd type="none" w="med" len="med"/>
                      <a:tailEnd type="none" w="med" len="med"/>
                    </a:lnB>
                    <a:solidFill>
                      <a:srgbClr val="FFFFFF"/>
                    </a:solidFill>
                  </a:tcPr>
                </a:tc>
                <a:tc>
                  <a:txBody>
                    <a:bodyPr/>
                    <a:lstStyle/>
                    <a:p>
                      <a:pPr marL="60325" marR="0" indent="-7938" algn="l" rtl="0">
                        <a:lnSpc>
                          <a:spcPct val="111000"/>
                        </a:lnSpc>
                        <a:spcBef>
                          <a:spcPts val="0"/>
                        </a:spcBef>
                        <a:spcAft>
                          <a:spcPts val="0"/>
                        </a:spcAft>
                      </a:pPr>
                      <a:r>
                        <a:rPr lang="en-US" sz="2000" b="1" kern="1400">
                          <a:ln>
                            <a:noFill/>
                          </a:ln>
                          <a:solidFill>
                            <a:srgbClr val="000000"/>
                          </a:solidFill>
                          <a:effectLst/>
                          <a:highlight>
                            <a:srgbClr val="FFFFFF"/>
                          </a:highlight>
                          <a:latin typeface="Calibri" panose="020F0502020204030204" pitchFamily="34" charset="0"/>
                        </a:rPr>
                        <a:t>Deadline</a:t>
                      </a:r>
                    </a:p>
                  </a:txBody>
                  <a:tcPr marL="26583" marR="26583" marT="26583" marB="26583" anchor="ctr">
                    <a:lnL w="28575" cap="flat" cmpd="sng" algn="ctr">
                      <a:solidFill>
                        <a:srgbClr val="009999"/>
                      </a:solidFill>
                      <a:prstDash val="solid"/>
                      <a:round/>
                      <a:headEnd type="none" w="med" len="med"/>
                      <a:tailEnd type="none" w="med" len="med"/>
                    </a:lnL>
                    <a:lnR w="28575" cap="flat" cmpd="sng" algn="ctr">
                      <a:solidFill>
                        <a:srgbClr val="009999"/>
                      </a:solidFill>
                      <a:prstDash val="solid"/>
                      <a:round/>
                      <a:headEnd type="none" w="med" len="med"/>
                      <a:tailEnd type="none" w="med" len="med"/>
                    </a:lnR>
                    <a:lnT w="28575" cap="flat" cmpd="sng" algn="ctr">
                      <a:solidFill>
                        <a:srgbClr val="009999"/>
                      </a:solidFill>
                      <a:prstDash val="solid"/>
                      <a:round/>
                      <a:headEnd type="none" w="med" len="med"/>
                      <a:tailEnd type="none" w="med" len="med"/>
                    </a:lnT>
                    <a:lnB w="28575"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44051506"/>
                  </a:ext>
                </a:extLst>
              </a:tr>
              <a:tr h="1792889">
                <a:tc>
                  <a:txBody>
                    <a:bodyPr/>
                    <a:lstStyle/>
                    <a:p>
                      <a:pPr marL="55651" marR="0" indent="0" algn="l" rtl="0">
                        <a:lnSpc>
                          <a:spcPct val="111000"/>
                        </a:lnSpc>
                        <a:spcBef>
                          <a:spcPts val="0"/>
                        </a:spcBef>
                        <a:spcAft>
                          <a:spcPts val="0"/>
                        </a:spcAft>
                      </a:pPr>
                      <a:r>
                        <a:rPr lang="en-US" sz="1800" b="1" kern="1200">
                          <a:ln>
                            <a:noFill/>
                          </a:ln>
                          <a:solidFill>
                            <a:srgbClr val="000000"/>
                          </a:solidFill>
                          <a:effectLst/>
                          <a:highlight>
                            <a:srgbClr val="FFFFFF"/>
                          </a:highlight>
                          <a:latin typeface="Calibri" panose="020F0502020204030204" pitchFamily="34" charset="0"/>
                        </a:rPr>
                        <a:t>Connecticut Alternate Assessment Eligibility Form</a:t>
                      </a:r>
                      <a:endParaRPr lang="en-US" sz="1800" kern="1400">
                        <a:ln>
                          <a:noFill/>
                        </a:ln>
                        <a:solidFill>
                          <a:srgbClr val="000000"/>
                        </a:solidFill>
                        <a:effectLst/>
                        <a:highlight>
                          <a:srgbClr val="FFFFFF"/>
                        </a:highlight>
                        <a:latin typeface="Calibri" panose="020F0502020204030204" pitchFamily="34" charset="0"/>
                      </a:endParaRPr>
                    </a:p>
                  </a:txBody>
                  <a:tcPr marL="26583" marR="26583" marT="26583" marB="26583" anchor="ctr">
                    <a:lnL w="28575" cap="flat" cmpd="sng" algn="ctr">
                      <a:solidFill>
                        <a:srgbClr val="009999"/>
                      </a:solidFill>
                      <a:prstDash val="solid"/>
                      <a:round/>
                      <a:headEnd type="none" w="med" len="med"/>
                      <a:tailEnd type="none" w="med" len="med"/>
                    </a:lnL>
                    <a:lnR w="28575" cap="flat" cmpd="sng" algn="ctr">
                      <a:solidFill>
                        <a:srgbClr val="009999"/>
                      </a:solidFill>
                      <a:prstDash val="solid"/>
                      <a:round/>
                      <a:headEnd type="none" w="med" len="med"/>
                      <a:tailEnd type="none" w="med" len="med"/>
                    </a:lnR>
                    <a:lnT w="28575" cap="flat" cmpd="sng" algn="ctr">
                      <a:solidFill>
                        <a:srgbClr val="009999"/>
                      </a:solidFill>
                      <a:prstDash val="solid"/>
                      <a:round/>
                      <a:headEnd type="none" w="med" len="med"/>
                      <a:tailEnd type="none" w="med" len="med"/>
                    </a:lnT>
                    <a:lnB w="28575" cap="flat" cmpd="sng" algn="ctr">
                      <a:solidFill>
                        <a:srgbClr val="009999"/>
                      </a:solidFill>
                      <a:prstDash val="solid"/>
                      <a:round/>
                      <a:headEnd type="none" w="med" len="med"/>
                      <a:tailEnd type="none" w="med" len="med"/>
                    </a:lnB>
                    <a:solidFill>
                      <a:srgbClr val="FFFFFF"/>
                    </a:solidFill>
                  </a:tcPr>
                </a:tc>
                <a:tc>
                  <a:txBody>
                    <a:bodyPr/>
                    <a:lstStyle/>
                    <a:p>
                      <a:pPr marL="60325" marR="0" indent="-7938" algn="l" rtl="0">
                        <a:lnSpc>
                          <a:spcPct val="115000"/>
                        </a:lnSpc>
                        <a:spcBef>
                          <a:spcPts val="0"/>
                        </a:spcBef>
                        <a:spcAft>
                          <a:spcPts val="0"/>
                        </a:spcAft>
                      </a:pPr>
                      <a:r>
                        <a:rPr lang="en-US" sz="1800" kern="1200">
                          <a:ln>
                            <a:noFill/>
                          </a:ln>
                          <a:solidFill>
                            <a:srgbClr val="000000"/>
                          </a:solidFill>
                          <a:effectLst/>
                          <a:highlight>
                            <a:srgbClr val="FFFFFF"/>
                          </a:highlight>
                          <a:latin typeface="Calibri" panose="020F0502020204030204" pitchFamily="34" charset="0"/>
                        </a:rPr>
                        <a:t>CAAELP (Grades K-12 EL/ML students) and CTAA and CTAS (Grade 11)-    Due </a:t>
                      </a:r>
                      <a:r>
                        <a:rPr lang="en-US" sz="1800" b="1" kern="1200">
                          <a:ln>
                            <a:noFill/>
                          </a:ln>
                          <a:solidFill>
                            <a:srgbClr val="000000"/>
                          </a:solidFill>
                          <a:effectLst/>
                          <a:highlight>
                            <a:srgbClr val="FFFFFF"/>
                          </a:highlight>
                          <a:latin typeface="Calibri" panose="020F0502020204030204" pitchFamily="34" charset="0"/>
                        </a:rPr>
                        <a:t>December 22, 2025</a:t>
                      </a:r>
                      <a:endParaRPr lang="en-US" sz="1800" kern="1400">
                        <a:ln>
                          <a:noFill/>
                        </a:ln>
                        <a:solidFill>
                          <a:srgbClr val="000000"/>
                        </a:solidFill>
                        <a:effectLst/>
                        <a:highlight>
                          <a:srgbClr val="FFFFFF"/>
                        </a:highlight>
                        <a:latin typeface="Calibri" panose="020F0502020204030204" pitchFamily="34" charset="0"/>
                      </a:endParaRPr>
                    </a:p>
                    <a:p>
                      <a:pPr marL="60325" marR="0" indent="-7938" algn="l" rtl="0">
                        <a:lnSpc>
                          <a:spcPct val="111000"/>
                        </a:lnSpc>
                        <a:spcBef>
                          <a:spcPts val="0"/>
                        </a:spcBef>
                        <a:spcAft>
                          <a:spcPts val="0"/>
                        </a:spcAft>
                      </a:pPr>
                      <a:r>
                        <a:rPr lang="en-US" sz="1800" kern="1200">
                          <a:ln>
                            <a:noFill/>
                          </a:ln>
                          <a:solidFill>
                            <a:srgbClr val="000000"/>
                          </a:solidFill>
                          <a:effectLst/>
                          <a:highlight>
                            <a:srgbClr val="FFFFFF"/>
                          </a:highlight>
                          <a:latin typeface="Calibri" panose="020F0502020204030204" pitchFamily="34" charset="0"/>
                        </a:rPr>
                        <a:t>CTAA (Grades 3-8, and newly identified students in Grade 11) and CTAS (Grades 5, 8, and newly identified students in Grade 11) – Due </a:t>
                      </a:r>
                      <a:r>
                        <a:rPr lang="en-US" sz="1800" b="1" kern="1200">
                          <a:ln>
                            <a:noFill/>
                          </a:ln>
                          <a:solidFill>
                            <a:srgbClr val="000000"/>
                          </a:solidFill>
                          <a:effectLst/>
                          <a:highlight>
                            <a:srgbClr val="FFFFFF"/>
                          </a:highlight>
                          <a:latin typeface="Calibri" panose="020F0502020204030204" pitchFamily="34" charset="0"/>
                        </a:rPr>
                        <a:t>February 2,  2026</a:t>
                      </a:r>
                      <a:endParaRPr lang="en-US" sz="1800" kern="1400">
                        <a:ln>
                          <a:noFill/>
                        </a:ln>
                        <a:solidFill>
                          <a:srgbClr val="000000"/>
                        </a:solidFill>
                        <a:effectLst/>
                        <a:highlight>
                          <a:srgbClr val="FFFFFF"/>
                        </a:highlight>
                        <a:latin typeface="Calibri" panose="020F0502020204030204" pitchFamily="34" charset="0"/>
                      </a:endParaRPr>
                    </a:p>
                  </a:txBody>
                  <a:tcPr marL="26583" marR="26583" marT="26583" marB="26583" anchor="ctr">
                    <a:lnL w="28575" cap="flat" cmpd="sng" algn="ctr">
                      <a:solidFill>
                        <a:srgbClr val="009999"/>
                      </a:solidFill>
                      <a:prstDash val="solid"/>
                      <a:round/>
                      <a:headEnd type="none" w="med" len="med"/>
                      <a:tailEnd type="none" w="med" len="med"/>
                    </a:lnL>
                    <a:lnR w="28575" cap="flat" cmpd="sng" algn="ctr">
                      <a:solidFill>
                        <a:srgbClr val="009999"/>
                      </a:solidFill>
                      <a:prstDash val="solid"/>
                      <a:round/>
                      <a:headEnd type="none" w="med" len="med"/>
                      <a:tailEnd type="none" w="med" len="med"/>
                    </a:lnR>
                    <a:lnT w="28575" cap="flat" cmpd="sng" algn="ctr">
                      <a:solidFill>
                        <a:srgbClr val="009999"/>
                      </a:solidFill>
                      <a:prstDash val="solid"/>
                      <a:round/>
                      <a:headEnd type="none" w="med" len="med"/>
                      <a:tailEnd type="none" w="med" len="med"/>
                    </a:lnT>
                    <a:lnB w="28575"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3394156766"/>
                  </a:ext>
                </a:extLst>
              </a:tr>
              <a:tr h="681058">
                <a:tc>
                  <a:txBody>
                    <a:bodyPr/>
                    <a:lstStyle/>
                    <a:p>
                      <a:pPr marL="55651" marR="0" indent="0" algn="l" rtl="0">
                        <a:lnSpc>
                          <a:spcPct val="111000"/>
                        </a:lnSpc>
                        <a:spcBef>
                          <a:spcPts val="0"/>
                        </a:spcBef>
                        <a:spcAft>
                          <a:spcPts val="0"/>
                        </a:spcAft>
                      </a:pPr>
                      <a:r>
                        <a:rPr lang="en-US" sz="1800" b="1" kern="1200">
                          <a:ln>
                            <a:noFill/>
                          </a:ln>
                          <a:solidFill>
                            <a:srgbClr val="000000"/>
                          </a:solidFill>
                          <a:effectLst/>
                          <a:highlight>
                            <a:srgbClr val="FFFFFF"/>
                          </a:highlight>
                          <a:latin typeface="Calibri" panose="020F0502020204030204" pitchFamily="34" charset="0"/>
                        </a:rPr>
                        <a:t>Emergency Medical Exemptions</a:t>
                      </a:r>
                      <a:endParaRPr lang="en-US" sz="1800" kern="1400">
                        <a:ln>
                          <a:noFill/>
                        </a:ln>
                        <a:solidFill>
                          <a:srgbClr val="000000"/>
                        </a:solidFill>
                        <a:effectLst/>
                        <a:highlight>
                          <a:srgbClr val="FFFFFF"/>
                        </a:highlight>
                        <a:latin typeface="Calibri" panose="020F0502020204030204" pitchFamily="34" charset="0"/>
                      </a:endParaRPr>
                    </a:p>
                  </a:txBody>
                  <a:tcPr marL="26583" marR="26583" marT="26583" marB="26583" anchor="ctr">
                    <a:lnL w="28575" cap="flat" cmpd="sng" algn="ctr">
                      <a:solidFill>
                        <a:srgbClr val="009999"/>
                      </a:solidFill>
                      <a:prstDash val="solid"/>
                      <a:round/>
                      <a:headEnd type="none" w="med" len="med"/>
                      <a:tailEnd type="none" w="med" len="med"/>
                    </a:lnL>
                    <a:lnR w="28575" cap="flat" cmpd="sng" algn="ctr">
                      <a:solidFill>
                        <a:srgbClr val="009999"/>
                      </a:solidFill>
                      <a:prstDash val="solid"/>
                      <a:round/>
                      <a:headEnd type="none" w="med" len="med"/>
                      <a:tailEnd type="none" w="med" len="med"/>
                    </a:lnR>
                    <a:lnT w="28575" cap="flat" cmpd="sng" algn="ctr">
                      <a:solidFill>
                        <a:srgbClr val="009999"/>
                      </a:solidFill>
                      <a:prstDash val="solid"/>
                      <a:round/>
                      <a:headEnd type="none" w="med" len="med"/>
                      <a:tailEnd type="none" w="med" len="med"/>
                    </a:lnT>
                    <a:lnB w="28575" cap="flat" cmpd="sng" algn="ctr">
                      <a:solidFill>
                        <a:srgbClr val="009999"/>
                      </a:solidFill>
                      <a:prstDash val="solid"/>
                      <a:round/>
                      <a:headEnd type="none" w="med" len="med"/>
                      <a:tailEnd type="none" w="med" len="med"/>
                    </a:lnB>
                    <a:solidFill>
                      <a:srgbClr val="FFFFFF"/>
                    </a:solidFill>
                  </a:tcPr>
                </a:tc>
                <a:tc>
                  <a:txBody>
                    <a:bodyPr/>
                    <a:lstStyle/>
                    <a:p>
                      <a:pPr marL="52743" marR="0" indent="0" algn="l" rtl="0">
                        <a:lnSpc>
                          <a:spcPct val="111000"/>
                        </a:lnSpc>
                        <a:spcBef>
                          <a:spcPts val="0"/>
                        </a:spcBef>
                        <a:spcAft>
                          <a:spcPts val="0"/>
                        </a:spcAft>
                      </a:pPr>
                      <a:r>
                        <a:rPr lang="en-US" sz="1800" kern="1200">
                          <a:ln>
                            <a:noFill/>
                          </a:ln>
                          <a:solidFill>
                            <a:srgbClr val="000000"/>
                          </a:solidFill>
                          <a:effectLst/>
                          <a:highlight>
                            <a:srgbClr val="FFFFFF"/>
                          </a:highlight>
                          <a:latin typeface="Calibri" panose="020F0502020204030204" pitchFamily="34" charset="0"/>
                        </a:rPr>
                        <a:t>Smarter Balanced, NGSS, and CTAA/CTAS - due by </a:t>
                      </a:r>
                      <a:r>
                        <a:rPr lang="en-US" sz="1800" b="1" kern="1200">
                          <a:ln>
                            <a:noFill/>
                          </a:ln>
                          <a:solidFill>
                            <a:srgbClr val="000000"/>
                          </a:solidFill>
                          <a:effectLst/>
                          <a:highlight>
                            <a:srgbClr val="FFFFFF"/>
                          </a:highlight>
                          <a:latin typeface="Calibri" panose="020F0502020204030204" pitchFamily="34" charset="0"/>
                        </a:rPr>
                        <a:t>June 5, 2026</a:t>
                      </a:r>
                      <a:endParaRPr lang="en-US" sz="1800" kern="1400">
                        <a:ln>
                          <a:noFill/>
                        </a:ln>
                        <a:solidFill>
                          <a:srgbClr val="000000"/>
                        </a:solidFill>
                        <a:effectLst/>
                        <a:highlight>
                          <a:srgbClr val="FFFFFF"/>
                        </a:highlight>
                        <a:latin typeface="Calibri" panose="020F0502020204030204" pitchFamily="34" charset="0"/>
                      </a:endParaRPr>
                    </a:p>
                  </a:txBody>
                  <a:tcPr marL="26583" marR="26583" marT="26583" marB="26583" anchor="ctr">
                    <a:lnL w="28575" cap="flat" cmpd="sng" algn="ctr">
                      <a:solidFill>
                        <a:srgbClr val="009999"/>
                      </a:solidFill>
                      <a:prstDash val="solid"/>
                      <a:round/>
                      <a:headEnd type="none" w="med" len="med"/>
                      <a:tailEnd type="none" w="med" len="med"/>
                    </a:lnL>
                    <a:lnR w="28575" cap="flat" cmpd="sng" algn="ctr">
                      <a:solidFill>
                        <a:srgbClr val="009999"/>
                      </a:solidFill>
                      <a:prstDash val="solid"/>
                      <a:round/>
                      <a:headEnd type="none" w="med" len="med"/>
                      <a:tailEnd type="none" w="med" len="med"/>
                    </a:lnR>
                    <a:lnT w="28575" cap="flat" cmpd="sng" algn="ctr">
                      <a:solidFill>
                        <a:srgbClr val="009999"/>
                      </a:solidFill>
                      <a:prstDash val="solid"/>
                      <a:round/>
                      <a:headEnd type="none" w="med" len="med"/>
                      <a:tailEnd type="none" w="med" len="med"/>
                    </a:lnT>
                    <a:lnB w="28575"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2079810883"/>
                  </a:ext>
                </a:extLst>
              </a:tr>
              <a:tr h="730827">
                <a:tc>
                  <a:txBody>
                    <a:bodyPr/>
                    <a:lstStyle/>
                    <a:p>
                      <a:pPr marL="55651" marR="0" indent="0" algn="l" rtl="0">
                        <a:lnSpc>
                          <a:spcPct val="111000"/>
                        </a:lnSpc>
                        <a:spcBef>
                          <a:spcPts val="0"/>
                        </a:spcBef>
                        <a:spcAft>
                          <a:spcPts val="0"/>
                        </a:spcAft>
                      </a:pPr>
                      <a:r>
                        <a:rPr lang="en-US" sz="1800" b="1" kern="1200">
                          <a:ln>
                            <a:noFill/>
                          </a:ln>
                          <a:solidFill>
                            <a:srgbClr val="000000"/>
                          </a:solidFill>
                          <a:effectLst/>
                          <a:highlight>
                            <a:srgbClr val="FFFFFF"/>
                          </a:highlight>
                          <a:latin typeface="Calibri" panose="020F0502020204030204" pitchFamily="34" charset="0"/>
                        </a:rPr>
                        <a:t>Customized or Temporary Accommodations</a:t>
                      </a:r>
                      <a:endParaRPr lang="en-US" sz="1800" kern="1400">
                        <a:ln>
                          <a:noFill/>
                        </a:ln>
                        <a:solidFill>
                          <a:srgbClr val="000000"/>
                        </a:solidFill>
                        <a:effectLst/>
                        <a:highlight>
                          <a:srgbClr val="FFFFFF"/>
                        </a:highlight>
                        <a:latin typeface="Calibri" panose="020F0502020204030204" pitchFamily="34" charset="0"/>
                      </a:endParaRPr>
                    </a:p>
                  </a:txBody>
                  <a:tcPr marL="26583" marR="26583" marT="26583" marB="26583" anchor="ctr">
                    <a:lnL w="28575" cap="flat" cmpd="sng" algn="ctr">
                      <a:solidFill>
                        <a:srgbClr val="009999"/>
                      </a:solidFill>
                      <a:prstDash val="solid"/>
                      <a:round/>
                      <a:headEnd type="none" w="med" len="med"/>
                      <a:tailEnd type="none" w="med" len="med"/>
                    </a:lnL>
                    <a:lnR w="28575" cap="flat" cmpd="sng" algn="ctr">
                      <a:solidFill>
                        <a:srgbClr val="009999"/>
                      </a:solidFill>
                      <a:prstDash val="solid"/>
                      <a:round/>
                      <a:headEnd type="none" w="med" len="med"/>
                      <a:tailEnd type="none" w="med" len="med"/>
                    </a:lnR>
                    <a:lnT w="28575" cap="flat" cmpd="sng" algn="ctr">
                      <a:solidFill>
                        <a:srgbClr val="009999"/>
                      </a:solidFill>
                      <a:prstDash val="solid"/>
                      <a:round/>
                      <a:headEnd type="none" w="med" len="med"/>
                      <a:tailEnd type="none" w="med" len="med"/>
                    </a:lnT>
                    <a:lnB w="28575" cap="flat" cmpd="sng" algn="ctr">
                      <a:solidFill>
                        <a:srgbClr val="009999"/>
                      </a:solidFill>
                      <a:prstDash val="solid"/>
                      <a:round/>
                      <a:headEnd type="none" w="med" len="med"/>
                      <a:tailEnd type="none" w="med" len="med"/>
                    </a:lnB>
                    <a:solidFill>
                      <a:srgbClr val="FFFFFF"/>
                    </a:solidFill>
                  </a:tcPr>
                </a:tc>
                <a:tc>
                  <a:txBody>
                    <a:bodyPr/>
                    <a:lstStyle/>
                    <a:p>
                      <a:pPr marL="52743" marR="0" indent="0" algn="l" rtl="0">
                        <a:lnSpc>
                          <a:spcPct val="111000"/>
                        </a:lnSpc>
                        <a:spcBef>
                          <a:spcPts val="0"/>
                        </a:spcBef>
                        <a:spcAft>
                          <a:spcPts val="0"/>
                        </a:spcAft>
                      </a:pPr>
                      <a:r>
                        <a:rPr lang="en-US" sz="1800" kern="1400">
                          <a:ln>
                            <a:noFill/>
                          </a:ln>
                          <a:solidFill>
                            <a:srgbClr val="000000"/>
                          </a:solidFill>
                          <a:effectLst/>
                          <a:highlight>
                            <a:srgbClr val="FFFFFF"/>
                          </a:highlight>
                          <a:latin typeface="Calibri" panose="020F0502020204030204" pitchFamily="34" charset="0"/>
                        </a:rPr>
                        <a:t>DAs must request well in advance of testing.</a:t>
                      </a:r>
                    </a:p>
                  </a:txBody>
                  <a:tcPr marL="26583" marR="26583" marT="26583" marB="26583" anchor="ctr">
                    <a:lnL w="28575" cap="flat" cmpd="sng" algn="ctr">
                      <a:solidFill>
                        <a:srgbClr val="009999"/>
                      </a:solidFill>
                      <a:prstDash val="solid"/>
                      <a:round/>
                      <a:headEnd type="none" w="med" len="med"/>
                      <a:tailEnd type="none" w="med" len="med"/>
                    </a:lnL>
                    <a:lnR w="28575" cap="flat" cmpd="sng" algn="ctr">
                      <a:solidFill>
                        <a:srgbClr val="009999"/>
                      </a:solidFill>
                      <a:prstDash val="solid"/>
                      <a:round/>
                      <a:headEnd type="none" w="med" len="med"/>
                      <a:tailEnd type="none" w="med" len="med"/>
                    </a:lnR>
                    <a:lnT w="28575" cap="flat" cmpd="sng" algn="ctr">
                      <a:solidFill>
                        <a:srgbClr val="009999"/>
                      </a:solidFill>
                      <a:prstDash val="solid"/>
                      <a:round/>
                      <a:headEnd type="none" w="med" len="med"/>
                      <a:tailEnd type="none" w="med" len="med"/>
                    </a:lnT>
                    <a:lnB w="28575"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1548455571"/>
                  </a:ext>
                </a:extLst>
              </a:tr>
              <a:tr h="1739000">
                <a:tc>
                  <a:txBody>
                    <a:bodyPr/>
                    <a:lstStyle/>
                    <a:p>
                      <a:pPr marL="55651" marR="0" indent="0" algn="l" rtl="0">
                        <a:lnSpc>
                          <a:spcPct val="111000"/>
                        </a:lnSpc>
                        <a:spcBef>
                          <a:spcPts val="0"/>
                        </a:spcBef>
                        <a:spcAft>
                          <a:spcPts val="0"/>
                        </a:spcAft>
                      </a:pPr>
                      <a:r>
                        <a:rPr lang="en-US" sz="1800" b="1" kern="1200">
                          <a:ln>
                            <a:noFill/>
                          </a:ln>
                          <a:solidFill>
                            <a:srgbClr val="000000"/>
                          </a:solidFill>
                          <a:effectLst/>
                          <a:highlight>
                            <a:srgbClr val="FFFFFF"/>
                          </a:highlight>
                          <a:latin typeface="Calibri" panose="020F0502020204030204" pitchFamily="34" charset="0"/>
                        </a:rPr>
                        <a:t>Early Stopping Rule CTAA/CTAS</a:t>
                      </a:r>
                      <a:endParaRPr lang="en-US" sz="1800" kern="1400">
                        <a:ln>
                          <a:noFill/>
                        </a:ln>
                        <a:solidFill>
                          <a:srgbClr val="000000"/>
                        </a:solidFill>
                        <a:effectLst/>
                        <a:highlight>
                          <a:srgbClr val="FFFFFF"/>
                        </a:highlight>
                        <a:latin typeface="Calibri" panose="020F0502020204030204" pitchFamily="34" charset="0"/>
                      </a:endParaRPr>
                    </a:p>
                  </a:txBody>
                  <a:tcPr marL="26583" marR="26583" marT="26583" marB="26583" anchor="ctr">
                    <a:lnL w="28575" cap="flat" cmpd="sng" algn="ctr">
                      <a:solidFill>
                        <a:srgbClr val="009999"/>
                      </a:solidFill>
                      <a:prstDash val="solid"/>
                      <a:round/>
                      <a:headEnd type="none" w="med" len="med"/>
                      <a:tailEnd type="none" w="med" len="med"/>
                    </a:lnL>
                    <a:lnR w="28575" cap="flat" cmpd="sng" algn="ctr">
                      <a:solidFill>
                        <a:srgbClr val="009999"/>
                      </a:solidFill>
                      <a:prstDash val="solid"/>
                      <a:round/>
                      <a:headEnd type="none" w="med" len="med"/>
                      <a:tailEnd type="none" w="med" len="med"/>
                    </a:lnR>
                    <a:lnT w="28575" cap="flat" cmpd="sng" algn="ctr">
                      <a:solidFill>
                        <a:srgbClr val="009999"/>
                      </a:solidFill>
                      <a:prstDash val="solid"/>
                      <a:round/>
                      <a:headEnd type="none" w="med" len="med"/>
                      <a:tailEnd type="none" w="med" len="med"/>
                    </a:lnT>
                    <a:lnB w="28575" cap="flat" cmpd="sng" algn="ctr">
                      <a:solidFill>
                        <a:srgbClr val="009999"/>
                      </a:solidFill>
                      <a:prstDash val="solid"/>
                      <a:round/>
                      <a:headEnd type="none" w="med" len="med"/>
                      <a:tailEnd type="none" w="med" len="med"/>
                    </a:lnB>
                    <a:solidFill>
                      <a:srgbClr val="FFFFFF"/>
                    </a:solidFill>
                  </a:tcPr>
                </a:tc>
                <a:tc>
                  <a:txBody>
                    <a:bodyPr/>
                    <a:lstStyle/>
                    <a:p>
                      <a:pPr marL="60325" marR="0" indent="0" algn="l" rtl="0">
                        <a:lnSpc>
                          <a:spcPct val="90000"/>
                        </a:lnSpc>
                        <a:spcBef>
                          <a:spcPts val="0"/>
                        </a:spcBef>
                        <a:spcAft>
                          <a:spcPts val="0"/>
                        </a:spcAft>
                      </a:pPr>
                      <a:r>
                        <a:rPr lang="en-US" sz="1800" kern="1400">
                          <a:ln>
                            <a:noFill/>
                          </a:ln>
                          <a:solidFill>
                            <a:srgbClr val="000000"/>
                          </a:solidFill>
                          <a:effectLst/>
                          <a:highlight>
                            <a:srgbClr val="FFFFFF"/>
                          </a:highlight>
                          <a:latin typeface="Calibri" panose="020F0502020204030204" pitchFamily="34" charset="0"/>
                        </a:rPr>
                        <a:t>Student Response Check (</a:t>
                      </a:r>
                      <a:r>
                        <a:rPr lang="en-US" sz="1800" kern="1400" err="1">
                          <a:ln>
                            <a:noFill/>
                          </a:ln>
                          <a:solidFill>
                            <a:srgbClr val="000000"/>
                          </a:solidFill>
                          <a:effectLst/>
                          <a:highlight>
                            <a:srgbClr val="FFFFFF"/>
                          </a:highlight>
                          <a:latin typeface="Calibri" panose="020F0502020204030204" pitchFamily="34" charset="0"/>
                        </a:rPr>
                        <a:t>SRC</a:t>
                      </a:r>
                      <a:r>
                        <a:rPr lang="en-US" sz="1800" kern="1400">
                          <a:ln>
                            <a:noFill/>
                          </a:ln>
                          <a:solidFill>
                            <a:srgbClr val="000000"/>
                          </a:solidFill>
                          <a:effectLst/>
                          <a:highlight>
                            <a:srgbClr val="FFFFFF"/>
                          </a:highlight>
                          <a:latin typeface="Calibri" panose="020F0502020204030204" pitchFamily="34" charset="0"/>
                        </a:rPr>
                        <a:t>) completed by TEA no later than </a:t>
                      </a:r>
                      <a:r>
                        <a:rPr lang="en-US" sz="1800" b="1" kern="1400">
                          <a:ln>
                            <a:noFill/>
                          </a:ln>
                          <a:solidFill>
                            <a:srgbClr val="000000"/>
                          </a:solidFill>
                          <a:effectLst/>
                          <a:highlight>
                            <a:srgbClr val="FFFFFF"/>
                          </a:highlight>
                          <a:latin typeface="Calibri" panose="020F0502020204030204" pitchFamily="34" charset="0"/>
                        </a:rPr>
                        <a:t>February 2, 2026</a:t>
                      </a:r>
                      <a:endParaRPr lang="en-US" sz="1800" kern="1400">
                        <a:ln>
                          <a:noFill/>
                        </a:ln>
                        <a:solidFill>
                          <a:srgbClr val="000000"/>
                        </a:solidFill>
                        <a:effectLst/>
                        <a:highlight>
                          <a:srgbClr val="FFFFFF"/>
                        </a:highlight>
                        <a:latin typeface="Calibri" panose="020F0502020204030204" pitchFamily="34" charset="0"/>
                      </a:endParaRPr>
                    </a:p>
                    <a:p>
                      <a:pPr marL="60325" marR="0" indent="0" algn="l" rtl="0">
                        <a:lnSpc>
                          <a:spcPct val="90000"/>
                        </a:lnSpc>
                        <a:spcBef>
                          <a:spcPts val="0"/>
                        </a:spcBef>
                        <a:spcAft>
                          <a:spcPts val="0"/>
                        </a:spcAft>
                      </a:pPr>
                      <a:r>
                        <a:rPr lang="en-US" sz="1800" kern="1400">
                          <a:ln>
                            <a:noFill/>
                          </a:ln>
                          <a:solidFill>
                            <a:srgbClr val="000000"/>
                          </a:solidFill>
                          <a:effectLst/>
                          <a:highlight>
                            <a:srgbClr val="FFFFFF"/>
                          </a:highlight>
                          <a:latin typeface="Calibri" panose="020F0502020204030204" pitchFamily="34" charset="0"/>
                        </a:rPr>
                        <a:t> </a:t>
                      </a:r>
                    </a:p>
                    <a:p>
                      <a:pPr marL="60325" marR="0" indent="0" algn="l" rtl="0">
                        <a:lnSpc>
                          <a:spcPct val="90000"/>
                        </a:lnSpc>
                        <a:spcBef>
                          <a:spcPts val="0"/>
                        </a:spcBef>
                        <a:spcAft>
                          <a:spcPts val="0"/>
                        </a:spcAft>
                      </a:pPr>
                      <a:r>
                        <a:rPr lang="en-US" sz="1800" kern="1400">
                          <a:ln>
                            <a:noFill/>
                          </a:ln>
                          <a:solidFill>
                            <a:srgbClr val="000000"/>
                          </a:solidFill>
                          <a:effectLst/>
                          <a:highlight>
                            <a:srgbClr val="FFFFFF"/>
                          </a:highlight>
                          <a:latin typeface="Calibri" panose="020F0502020204030204" pitchFamily="34" charset="0"/>
                        </a:rPr>
                        <a:t>The DA in TIDE submits Connecticut Alternate Assessment System Early Stopping Rule Request and Attestation Form via TIDE Forms by </a:t>
                      </a:r>
                      <a:r>
                        <a:rPr lang="en-US" sz="1800" b="1" kern="1400">
                          <a:ln>
                            <a:noFill/>
                          </a:ln>
                          <a:solidFill>
                            <a:srgbClr val="000000"/>
                          </a:solidFill>
                          <a:effectLst/>
                          <a:highlight>
                            <a:srgbClr val="FFFFFF"/>
                          </a:highlight>
                          <a:latin typeface="Calibri" panose="020F0502020204030204" pitchFamily="34" charset="0"/>
                        </a:rPr>
                        <a:t>March 2, 2026</a:t>
                      </a:r>
                      <a:endParaRPr lang="en-US" sz="1800" kern="1400">
                        <a:ln>
                          <a:noFill/>
                        </a:ln>
                        <a:solidFill>
                          <a:srgbClr val="000000"/>
                        </a:solidFill>
                        <a:effectLst/>
                        <a:highlight>
                          <a:srgbClr val="FFFFFF"/>
                        </a:highlight>
                        <a:latin typeface="Calibri" panose="020F0502020204030204" pitchFamily="34" charset="0"/>
                      </a:endParaRPr>
                    </a:p>
                  </a:txBody>
                  <a:tcPr marL="26583" marR="26583" marT="26583" marB="26583" anchor="ctr">
                    <a:lnL w="28575" cap="flat" cmpd="sng" algn="ctr">
                      <a:solidFill>
                        <a:srgbClr val="009999"/>
                      </a:solidFill>
                      <a:prstDash val="solid"/>
                      <a:round/>
                      <a:headEnd type="none" w="med" len="med"/>
                      <a:tailEnd type="none" w="med" len="med"/>
                    </a:lnL>
                    <a:lnR w="28575" cap="flat" cmpd="sng" algn="ctr">
                      <a:solidFill>
                        <a:srgbClr val="009999"/>
                      </a:solidFill>
                      <a:prstDash val="solid"/>
                      <a:round/>
                      <a:headEnd type="none" w="med" len="med"/>
                      <a:tailEnd type="none" w="med" len="med"/>
                    </a:lnR>
                    <a:lnT w="28575" cap="flat" cmpd="sng" algn="ctr">
                      <a:solidFill>
                        <a:srgbClr val="009999"/>
                      </a:solidFill>
                      <a:prstDash val="solid"/>
                      <a:round/>
                      <a:headEnd type="none" w="med" len="med"/>
                      <a:tailEnd type="none" w="med" len="med"/>
                    </a:lnT>
                    <a:lnB w="28575"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2108301452"/>
                  </a:ext>
                </a:extLst>
              </a:tr>
            </a:tbl>
          </a:graphicData>
        </a:graphic>
      </p:graphicFrame>
      <p:sp>
        <p:nvSpPr>
          <p:cNvPr id="6" name="Control 1" descr="Image of Calendar.  ">
            <a:extLst>
              <a:ext uri="{FF2B5EF4-FFF2-40B4-BE49-F238E27FC236}">
                <a16:creationId xmlns:a16="http://schemas.microsoft.com/office/drawing/2014/main" id="{89D77708-57A4-F159-FEA5-6A94C2F26CA8}"/>
              </a:ext>
            </a:extLst>
          </p:cNvPr>
          <p:cNvSpPr>
            <a:spLocks noChangeArrowheads="1" noChangeShapeType="1"/>
          </p:cNvSpPr>
          <p:nvPr/>
        </p:nvSpPr>
        <p:spPr bwMode="auto">
          <a:xfrm>
            <a:off x="3230563" y="3189288"/>
            <a:ext cx="6858000" cy="4491037"/>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3976250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D7C11-7BDA-3FA9-3156-9B993E56D364}"/>
            </a:ext>
          </a:extLst>
        </p:cNvPr>
        <p:cNvGrpSpPr/>
        <p:nvPr/>
      </p:nvGrpSpPr>
      <p:grpSpPr>
        <a:xfrm>
          <a:off x="0" y="0"/>
          <a:ext cx="0" cy="0"/>
          <a:chOff x="0" y="0"/>
          <a:chExt cx="0" cy="0"/>
        </a:xfrm>
      </p:grpSpPr>
      <p:sp>
        <p:nvSpPr>
          <p:cNvPr id="2" name="Title 1" descr="Questions">
            <a:extLst>
              <a:ext uri="{FF2B5EF4-FFF2-40B4-BE49-F238E27FC236}">
                <a16:creationId xmlns:a16="http://schemas.microsoft.com/office/drawing/2014/main" id="{0058A90C-81FB-9641-22B3-40A4810F805E}"/>
              </a:ext>
            </a:extLst>
          </p:cNvPr>
          <p:cNvSpPr>
            <a:spLocks noGrp="1"/>
          </p:cNvSpPr>
          <p:nvPr>
            <p:ph type="title"/>
          </p:nvPr>
        </p:nvSpPr>
        <p:spPr>
          <a:xfrm>
            <a:off x="762000" y="0"/>
            <a:ext cx="10515600" cy="1325563"/>
          </a:xfrm>
        </p:spPr>
        <p:txBody>
          <a:bodyPr vert="horz" lIns="91440" tIns="45720" rIns="91440" bIns="45720" rtlCol="0" anchor="ctr">
            <a:normAutofit/>
          </a:bodyPr>
          <a:lstStyle/>
          <a:p>
            <a:r>
              <a:rPr lang="en-US" b="1" kern="1200">
                <a:solidFill>
                  <a:srgbClr val="FFFFFF"/>
                </a:solidFill>
                <a:latin typeface="Aptos" panose="020B0004020202020204" pitchFamily="34" charset="0"/>
                <a:ea typeface="+mj-ea"/>
                <a:cs typeface="Arial" panose="020B0604020202020204" pitchFamily="34" charset="0"/>
              </a:rPr>
              <a:t>Questions</a:t>
            </a:r>
          </a:p>
        </p:txBody>
      </p:sp>
      <p:sp>
        <p:nvSpPr>
          <p:cNvPr id="3" name="TextBox 2">
            <a:extLst>
              <a:ext uri="{FF2B5EF4-FFF2-40B4-BE49-F238E27FC236}">
                <a16:creationId xmlns:a16="http://schemas.microsoft.com/office/drawing/2014/main" id="{DB841E58-C6FC-BF96-C40A-7E42A8A123B4}"/>
              </a:ext>
            </a:extLst>
          </p:cNvPr>
          <p:cNvSpPr txBox="1"/>
          <p:nvPr/>
        </p:nvSpPr>
        <p:spPr>
          <a:xfrm>
            <a:off x="838200" y="1825624"/>
            <a:ext cx="5181600" cy="4876257"/>
          </a:xfrm>
          <a:prstGeom prst="rect">
            <a:avLst/>
          </a:prstGeom>
        </p:spPr>
        <p:txBody>
          <a:bodyPr vert="horz" wrap="square" lIns="91440" tIns="45720" rIns="91440" bIns="45720" rtlCol="0">
            <a:normAutofit/>
          </a:bodyPr>
          <a:lstStyle/>
          <a:p>
            <a:pPr>
              <a:lnSpc>
                <a:spcPct val="90000"/>
              </a:lnSpc>
              <a:spcBef>
                <a:spcPts val="1000"/>
              </a:spcBef>
              <a:spcAft>
                <a:spcPts val="600"/>
              </a:spcAft>
              <a:buClr>
                <a:schemeClr val="accent1"/>
              </a:buClr>
            </a:pPr>
            <a:endParaRPr lang="en-US">
              <a:latin typeface="Aptos" panose="020B0004020202020204" pitchFamily="34" charset="0"/>
            </a:endParaRPr>
          </a:p>
          <a:p>
            <a:pPr marL="228600" indent="-228600">
              <a:lnSpc>
                <a:spcPct val="90000"/>
              </a:lnSpc>
              <a:spcBef>
                <a:spcPts val="1000"/>
              </a:spcBef>
              <a:spcAft>
                <a:spcPts val="600"/>
              </a:spcAft>
              <a:buClr>
                <a:schemeClr val="accent1"/>
              </a:buClr>
              <a:buFont typeface="Arial" panose="020B0604020202020204" pitchFamily="34" charset="0"/>
              <a:buChar char="•"/>
            </a:pPr>
            <a:endParaRPr lang="en-US">
              <a:latin typeface="Aptos" panose="020B0004020202020204" pitchFamily="34" charset="0"/>
            </a:endParaRPr>
          </a:p>
          <a:p>
            <a:pPr algn="ctr">
              <a:lnSpc>
                <a:spcPct val="90000"/>
              </a:lnSpc>
              <a:spcBef>
                <a:spcPts val="1000"/>
              </a:spcBef>
              <a:spcAft>
                <a:spcPts val="600"/>
              </a:spcAft>
              <a:buClr>
                <a:schemeClr val="accent1"/>
              </a:buClr>
            </a:pPr>
            <a:r>
              <a:rPr lang="en-US" sz="6000">
                <a:latin typeface="Aptos" panose="020B0004020202020204" pitchFamily="34" charset="0"/>
              </a:rPr>
              <a:t>Use “Raise Hand” Tool</a:t>
            </a:r>
          </a:p>
          <a:p>
            <a:pPr>
              <a:lnSpc>
                <a:spcPct val="90000"/>
              </a:lnSpc>
              <a:spcBef>
                <a:spcPts val="1000"/>
              </a:spcBef>
              <a:spcAft>
                <a:spcPts val="600"/>
              </a:spcAft>
              <a:buClr>
                <a:schemeClr val="accent1"/>
              </a:buClr>
            </a:pPr>
            <a:endParaRPr lang="en-US">
              <a:latin typeface="Aptos" panose="020B0004020202020204" pitchFamily="34" charset="0"/>
            </a:endParaRPr>
          </a:p>
        </p:txBody>
      </p:sp>
      <p:pic>
        <p:nvPicPr>
          <p:cNvPr id="9" name="Picture 8">
            <a:extLst>
              <a:ext uri="{FF2B5EF4-FFF2-40B4-BE49-F238E27FC236}">
                <a16:creationId xmlns:a16="http://schemas.microsoft.com/office/drawing/2014/main" id="{5924FA51-9DEB-5671-A35B-29739919CF3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28132" r="938" b="-1"/>
          <a:stretch/>
        </p:blipFill>
        <p:spPr>
          <a:xfrm>
            <a:off x="6172200" y="1825624"/>
            <a:ext cx="5181600" cy="4876257"/>
          </a:xfrm>
          <a:prstGeom prst="rect">
            <a:avLst/>
          </a:prstGeom>
          <a:noFill/>
        </p:spPr>
      </p:pic>
    </p:spTree>
    <p:extLst>
      <p:ext uri="{BB962C8B-B14F-4D97-AF65-F5344CB8AC3E}">
        <p14:creationId xmlns:p14="http://schemas.microsoft.com/office/powerpoint/2010/main" val="22814024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The Connecticut Alternate Assessment System (CTAA, CTAS, and CAAELP)">
            <a:extLst>
              <a:ext uri="{FF2B5EF4-FFF2-40B4-BE49-F238E27FC236}">
                <a16:creationId xmlns:a16="http://schemas.microsoft.com/office/drawing/2014/main" id="{3D22194F-276A-2585-EC6A-2E772A0F222B}"/>
              </a:ext>
            </a:extLst>
          </p:cNvPr>
          <p:cNvSpPr>
            <a:spLocks noGrp="1"/>
          </p:cNvSpPr>
          <p:nvPr>
            <p:ph type="title"/>
          </p:nvPr>
        </p:nvSpPr>
        <p:spPr/>
        <p:txBody>
          <a:bodyPr/>
          <a:lstStyle/>
          <a:p>
            <a:r>
              <a:rPr lang="en-US"/>
              <a:t>The Connecticut Alternate Assessment System </a:t>
            </a:r>
            <a:br>
              <a:rPr lang="en-US"/>
            </a:br>
            <a:r>
              <a:rPr lang="en-US"/>
              <a:t>(CTAA, CTAS, and CAAELP)</a:t>
            </a:r>
          </a:p>
        </p:txBody>
      </p:sp>
    </p:spTree>
    <p:extLst>
      <p:ext uri="{BB962C8B-B14F-4D97-AF65-F5344CB8AC3E}">
        <p14:creationId xmlns:p14="http://schemas.microsoft.com/office/powerpoint/2010/main" val="38793153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descr="Characteristics of a Student with the Most Significant Cognitive Disabilities&#10;">
            <a:extLst>
              <a:ext uri="{FF2B5EF4-FFF2-40B4-BE49-F238E27FC236}">
                <a16:creationId xmlns:a16="http://schemas.microsoft.com/office/drawing/2014/main" id="{3B07200C-E17B-4492-E162-6D9C41ACCBE2}"/>
              </a:ext>
            </a:extLst>
          </p:cNvPr>
          <p:cNvSpPr txBox="1">
            <a:spLocks noGrp="1"/>
          </p:cNvSpPr>
          <p:nvPr>
            <p:ph type="title" idx="4294967295"/>
          </p:nvPr>
        </p:nvSpPr>
        <p:spPr>
          <a:xfrm>
            <a:off x="1471353" y="0"/>
            <a:ext cx="9160625" cy="12342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b="1" kern="1200">
                <a:solidFill>
                  <a:srgbClr val="FFC000"/>
                </a:solidFill>
                <a:latin typeface="Aptos" panose="020B00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Arial" panose="020B0604020202020204" pitchFamily="34" charset="0"/>
              </a:rPr>
              <a:t>Characteristics of a Student with the Most Significant Cognitive Disabilities</a:t>
            </a:r>
          </a:p>
        </p:txBody>
      </p:sp>
      <p:sp>
        <p:nvSpPr>
          <p:cNvPr id="2" name="Content Placeholder 2">
            <a:extLst>
              <a:ext uri="{FF2B5EF4-FFF2-40B4-BE49-F238E27FC236}">
                <a16:creationId xmlns:a16="http://schemas.microsoft.com/office/drawing/2014/main" id="{FEA07D49-700C-4ECD-67AE-5C4C79D4A189}"/>
              </a:ext>
            </a:extLst>
          </p:cNvPr>
          <p:cNvSpPr>
            <a:spLocks noGrp="1"/>
          </p:cNvSpPr>
          <p:nvPr>
            <p:ph sz="half" idx="4294967295"/>
          </p:nvPr>
        </p:nvSpPr>
        <p:spPr>
          <a:xfrm>
            <a:off x="930275" y="1790908"/>
            <a:ext cx="10331450" cy="4206875"/>
          </a:xfrm>
        </p:spPr>
        <p:txBody>
          <a:bodyPr vert="horz" wrap="square" lIns="91440" tIns="45720" rIns="91440" bIns="45720" rtlCol="0" anchor="t">
            <a:normAutofit/>
          </a:bodyPr>
          <a:lstStyle/>
          <a:p>
            <a:pPr marL="0" indent="0">
              <a:buNone/>
            </a:pPr>
            <a:r>
              <a:rPr lang="en-US" sz="2600">
                <a:latin typeface="Aptos"/>
              </a:rPr>
              <a:t>The </a:t>
            </a:r>
            <a:r>
              <a:rPr lang="en-US" sz="2600">
                <a:latin typeface="Aptos" panose="020B0004020202020204" pitchFamily="34" charset="0"/>
              </a:rPr>
              <a:t>Connecticut Alternate Assessment System is designed for a very small number of children with the</a:t>
            </a:r>
            <a:r>
              <a:rPr lang="en-US" sz="2600" b="1">
                <a:latin typeface="Aptos" panose="020B0004020202020204" pitchFamily="34" charset="0"/>
              </a:rPr>
              <a:t> most significant cognitive </a:t>
            </a:r>
            <a:r>
              <a:rPr lang="en-US" sz="2600">
                <a:latin typeface="Aptos" panose="020B0004020202020204" pitchFamily="34" charset="0"/>
              </a:rPr>
              <a:t>disabilities. Characteristics include:</a:t>
            </a:r>
            <a:endParaRPr lang="en-US" sz="2600"/>
          </a:p>
          <a:p>
            <a:r>
              <a:rPr lang="en-US" sz="2600"/>
              <a:t>The identification of one or more of the existing categories of disability under the IDEA</a:t>
            </a:r>
          </a:p>
          <a:p>
            <a:r>
              <a:rPr lang="en-US" sz="2600"/>
              <a:t>Significant Intellectual Impairment</a:t>
            </a:r>
          </a:p>
          <a:p>
            <a:r>
              <a:rPr lang="en-US" sz="2600"/>
              <a:t>Functional adaptive skills are well below age level expectations</a:t>
            </a:r>
          </a:p>
          <a:p>
            <a:r>
              <a:rPr lang="en-US" sz="2600" b="0" i="0">
                <a:effectLst/>
                <a:highlight>
                  <a:srgbClr val="FFFFFF"/>
                </a:highlight>
              </a:rPr>
              <a:t>Need for intensive instruction and significant supports</a:t>
            </a:r>
          </a:p>
          <a:p>
            <a:pPr marL="0" indent="0">
              <a:buNone/>
            </a:pPr>
            <a:endParaRPr lang="en-US"/>
          </a:p>
          <a:p>
            <a:pPr marL="0" indent="0">
              <a:buNone/>
            </a:pPr>
            <a:endParaRPr lang="en-US"/>
          </a:p>
        </p:txBody>
      </p:sp>
    </p:spTree>
    <p:extLst>
      <p:ext uri="{BB962C8B-B14F-4D97-AF65-F5344CB8AC3E}">
        <p14:creationId xmlns:p14="http://schemas.microsoft.com/office/powerpoint/2010/main" val="818852120"/>
      </p:ext>
    </p:extLst>
  </p:cSld>
  <p:clrMapOvr>
    <a:masterClrMapping/>
  </p:clrMapOvr>
</p:sld>
</file>

<file path=ppt/theme/theme1.xml><?xml version="1.0" encoding="utf-8"?>
<a:theme xmlns:a="http://schemas.openxmlformats.org/drawingml/2006/main" name="CS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DE" id="{EDACE04F-99F9-4864-B231-13F85810EDD6}" vid="{08C80BC6-F30D-4CA6-B281-05EB7D714F2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lockingLifelongPotential2025.potx" id="{B5D289AD-6112-4F3D-87C2-6486B386F5C1}" vid="{B5466FB6-A4DD-4383-B799-B252B28F22B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32173F7A8AF44CAD29E02D9EC3CE55" ma:contentTypeVersion="20" ma:contentTypeDescription="Create a new document." ma:contentTypeScope="" ma:versionID="88494a673d913e167e1fafd7577adc6f">
  <xsd:schema xmlns:xsd="http://www.w3.org/2001/XMLSchema" xmlns:xs="http://www.w3.org/2001/XMLSchema" xmlns:p="http://schemas.microsoft.com/office/2006/metadata/properties" xmlns:ns1="http://schemas.microsoft.com/sharepoint/v3" xmlns:ns2="3188db64-835f-49dd-a92e-b63c50075c64" xmlns:ns3="bd8f7d19-50dd-4ca5-833a-f68575fcf434" targetNamespace="http://schemas.microsoft.com/office/2006/metadata/properties" ma:root="true" ma:fieldsID="5b2f94ed1a89e9edbe87443e44cdeae5" ns1:_="" ns2:_="" ns3:_="">
    <xsd:import namespace="http://schemas.microsoft.com/sharepoint/v3"/>
    <xsd:import namespace="3188db64-835f-49dd-a92e-b63c50075c64"/>
    <xsd:import namespace="bd8f7d19-50dd-4ca5-833a-f68575fcf434"/>
    <xsd:element name="properties">
      <xsd:complexType>
        <xsd:sequence>
          <xsd:element name="documentManagement">
            <xsd:complexType>
              <xsd:all>
                <xsd:element ref="ns2:MediaServiceMetadata" minOccurs="0"/>
                <xsd:element ref="ns2:MediaServiceFastMetadata" minOccurs="0"/>
                <xsd:element ref="ns2:Category"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88db64-835f-49dd-a92e-b63c50075c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ategory" ma:index="10" nillable="true" ma:displayName="Category" ma:description="Just trying things out" ma:format="Dropdown" ma:internalName="Category">
      <xsd:simpleType>
        <xsd:restriction base="dms:Choice">
          <xsd:enumeration value="Testing"/>
          <xsd:enumeration value="Data Entry"/>
          <xsd:enumeration value="Final Files"/>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f7d19-50dd-4ca5-833a-f68575fcf43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1ec1ed3-c848-4268-b15b-d96bcb8e7fc6}" ma:internalName="TaxCatchAll" ma:showField="CatchAllData" ma:web="bd8f7d19-50dd-4ca5-833a-f68575fcf4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d8f7d19-50dd-4ca5-833a-f68575fcf434" xsi:nil="true"/>
    <lcf76f155ced4ddcb4097134ff3c332f xmlns="3188db64-835f-49dd-a92e-b63c50075c64">
      <Terms xmlns="http://schemas.microsoft.com/office/infopath/2007/PartnerControls"/>
    </lcf76f155ced4ddcb4097134ff3c332f>
    <_ip_UnifiedCompliancePolicyProperties xmlns="http://schemas.microsoft.com/sharepoint/v3" xsi:nil="true"/>
    <Category xmlns="3188db64-835f-49dd-a92e-b63c50075c6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4AD082-0B19-4606-8AFC-E321885B006B}">
  <ds:schemaRefs>
    <ds:schemaRef ds:uri="3188db64-835f-49dd-a92e-b63c50075c64"/>
    <ds:schemaRef ds:uri="bd8f7d19-50dd-4ca5-833a-f68575fcf4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047293-45DF-4A5F-BCBA-10AAB17338B7}">
  <ds:schemaRefs>
    <ds:schemaRef ds:uri="3188db64-835f-49dd-a92e-b63c50075c64"/>
    <ds:schemaRef ds:uri="bd8f7d19-50dd-4ca5-833a-f68575fcf4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8194EF1-7EA1-4B2F-834E-CB72590FDC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CSDE</Template>
  <TotalTime>0</TotalTime>
  <Words>18072</Words>
  <Application>Microsoft Office PowerPoint</Application>
  <PresentationFormat>Widescreen</PresentationFormat>
  <Paragraphs>1294</Paragraphs>
  <Slides>113</Slides>
  <Notes>107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113</vt:i4>
      </vt:variant>
    </vt:vector>
  </HeadingPairs>
  <TitlesOfParts>
    <vt:vector size="128" baseType="lpstr">
      <vt:lpstr>Aptos</vt:lpstr>
      <vt:lpstr>Aptos SemiBold</vt:lpstr>
      <vt:lpstr>Arial</vt:lpstr>
      <vt:lpstr>Calibri</vt:lpstr>
      <vt:lpstr>Courier New</vt:lpstr>
      <vt:lpstr>EB Garamond</vt:lpstr>
      <vt:lpstr>Open Sans</vt:lpstr>
      <vt:lpstr>Segoe UI</vt:lpstr>
      <vt:lpstr>Symbol</vt:lpstr>
      <vt:lpstr>Times New Roman</vt:lpstr>
      <vt:lpstr>Wingdings</vt:lpstr>
      <vt:lpstr>Wingdings 2</vt:lpstr>
      <vt:lpstr>CSDE</vt:lpstr>
      <vt:lpstr>Custom Design</vt:lpstr>
      <vt:lpstr>Office Theme</vt:lpstr>
      <vt:lpstr>District Administrator Training January 2026</vt:lpstr>
      <vt:lpstr>Webinar Reminders</vt:lpstr>
      <vt:lpstr>The Performance Office</vt:lpstr>
      <vt:lpstr>Performance Office Team</vt:lpstr>
      <vt:lpstr>Cambium Project Team</vt:lpstr>
      <vt:lpstr>Who and When Do I Contact?</vt:lpstr>
      <vt:lpstr>Who and When Do I Contact? - Continued</vt:lpstr>
      <vt:lpstr>Presentation Overview</vt:lpstr>
      <vt:lpstr>2026 Assessment Calendar</vt:lpstr>
      <vt:lpstr>SAT Bonus Info</vt:lpstr>
      <vt:lpstr>What’s new? What’s the same?</vt:lpstr>
      <vt:lpstr>What’s New?  Test Administration Review (TAR)</vt:lpstr>
      <vt:lpstr>What’s New?  Test Administration Review (TAR) - Continued</vt:lpstr>
      <vt:lpstr>What’s New? Student Centered Assessment for Learning (SCALE)</vt:lpstr>
      <vt:lpstr>What’s new? SCALE Initiative - Continued</vt:lpstr>
      <vt:lpstr>State Policy Regarding Assessment Participation</vt:lpstr>
      <vt:lpstr>Participation - Connecticut General Statutes 10-14n</vt:lpstr>
      <vt:lpstr>ESSA Requirements for Alternate Assessments</vt:lpstr>
      <vt:lpstr>PSIS/TIDE/CT-SEDS Data Sync</vt:lpstr>
      <vt:lpstr>PSIS/TIDE Data Sync</vt:lpstr>
      <vt:lpstr>PSIS/TIDE Data Sync Reminders</vt:lpstr>
      <vt:lpstr>PSIS/TIDE Data Sync  Student Status Change</vt:lpstr>
      <vt:lpstr>CT-SEDS/TIDE Data Sync</vt:lpstr>
      <vt:lpstr>Test Security Overview</vt:lpstr>
      <vt:lpstr>Test Security</vt:lpstr>
      <vt:lpstr>Test Security and Proctoring</vt:lpstr>
      <vt:lpstr>Test Administrator Security Confirmation/Attestation Page</vt:lpstr>
      <vt:lpstr>Improprieties, Irregularities, and Breaches</vt:lpstr>
      <vt:lpstr>Test Security Actions</vt:lpstr>
      <vt:lpstr>Appeal Types</vt:lpstr>
      <vt:lpstr>Tips for Entering Appeals</vt:lpstr>
      <vt:lpstr>Appeals Process for an Accommodation Issue</vt:lpstr>
      <vt:lpstr>Testing Time Reminders</vt:lpstr>
      <vt:lpstr>Recommended Test Times</vt:lpstr>
      <vt:lpstr>Recommended Test Times - Continued</vt:lpstr>
      <vt:lpstr>Testing Administration Reminders</vt:lpstr>
      <vt:lpstr>Test Administration Reminders</vt:lpstr>
      <vt:lpstr>Questions</vt:lpstr>
      <vt:lpstr>CAI System</vt:lpstr>
      <vt:lpstr>Connecticut (CT) Comprehensive Assessment Program Portal</vt:lpstr>
      <vt:lpstr>Secure Browser Updates</vt:lpstr>
      <vt:lpstr>Chrome Update</vt:lpstr>
      <vt:lpstr>Accessing Systems</vt:lpstr>
      <vt:lpstr>Single Sign-On Password Policy</vt:lpstr>
      <vt:lpstr>Test Information Distribution Engine (TIDE) </vt:lpstr>
      <vt:lpstr>TIDE Reminders</vt:lpstr>
      <vt:lpstr>TIDE’s New Look</vt:lpstr>
      <vt:lpstr>TIDE’s List-Based Layout</vt:lpstr>
      <vt:lpstr>TIDE’s List-Based Layout- Continued</vt:lpstr>
      <vt:lpstr>TIDE’s Customize View</vt:lpstr>
      <vt:lpstr>TIDE Student Dashboard</vt:lpstr>
      <vt:lpstr>TIDE: Customize Favorites</vt:lpstr>
      <vt:lpstr>TIDE Participation Reports</vt:lpstr>
      <vt:lpstr>TIDE  Participation Reports (Test Session Status Report)</vt:lpstr>
      <vt:lpstr>TIDE Participation Reports (Plan and Manage Testing)</vt:lpstr>
      <vt:lpstr>TIDE Participation Reports (Plan and Manage Testing): Advanced Search</vt:lpstr>
      <vt:lpstr>TIDE  Participation Reports (Plan and Manage Testing): Save New Favorite</vt:lpstr>
      <vt:lpstr>TIDE  Participation Reports (Test Progress Summary Dashboard)</vt:lpstr>
      <vt:lpstr>TIDE  Participation Reports (Test Progress Summary) - Continued</vt:lpstr>
      <vt:lpstr>Test Delivery Interface (TDS): Dense Strikethrough</vt:lpstr>
      <vt:lpstr>Questions</vt:lpstr>
      <vt:lpstr>Accessibility and Special Populations</vt:lpstr>
      <vt:lpstr>Three-Tier Accessibility Approach</vt:lpstr>
      <vt:lpstr>How are accessibility supports determined?</vt:lpstr>
      <vt:lpstr>Five-Step Decision Making</vt:lpstr>
      <vt:lpstr>Considerations for Educator Teams Including PPT and Section 504 Teams</vt:lpstr>
      <vt:lpstr>Reminders for Educator Teams</vt:lpstr>
      <vt:lpstr>Implementation</vt:lpstr>
      <vt:lpstr>Which Types of Accessibility Supports are Available?</vt:lpstr>
      <vt:lpstr>Classifying Accessibility Supports</vt:lpstr>
      <vt:lpstr>Understanding Universal Tools</vt:lpstr>
      <vt:lpstr>Understanding Designated Supports</vt:lpstr>
      <vt:lpstr>Understanding Accommodations</vt:lpstr>
      <vt:lpstr>Documenting Designated Supports for Students without IEPs/Section 504 Plans in TIDE</vt:lpstr>
      <vt:lpstr>CT-SEDS Sync with TIDE for Students with Implemented IEPs/Section 504 Plans</vt:lpstr>
      <vt:lpstr>Designated Support/Accommodation Eligibility in PSIS/TIDE</vt:lpstr>
      <vt:lpstr>Language Supports/Designated Supports for English Learners/Multilingual Learners</vt:lpstr>
      <vt:lpstr>Language Supports for ELs/MLs</vt:lpstr>
      <vt:lpstr>Embedded Spanish Presentation for Math and Science</vt:lpstr>
      <vt:lpstr>Reader Supports for ELs/MLs, Struggling Readers, and Students with Related Reading, Print, and Visual Disabilities</vt:lpstr>
      <vt:lpstr>To determine appropriate reader supports, review the following:</vt:lpstr>
      <vt:lpstr>Reader Options Resources for Smarter Balanced/NGSS</vt:lpstr>
      <vt:lpstr>Reader Options Table for Smarter Balanced &amp; NGSS</vt:lpstr>
      <vt:lpstr>Decision Guidelines for TTS of the Smarter Balanced ELA Reading Passages</vt:lpstr>
      <vt:lpstr>Determining Eligibility for a Read Aloud Special Documented Accommodation</vt:lpstr>
      <vt:lpstr>Determining Eligibility for a Read Aloud Special Documented Accommodation- Continued</vt:lpstr>
      <vt:lpstr>Special Documented Accommodations</vt:lpstr>
      <vt:lpstr>What are Special Documented Accommodations?</vt:lpstr>
      <vt:lpstr>Special Documented Accommodations Overview Document</vt:lpstr>
      <vt:lpstr>Large Print and Braille Test Booklets</vt:lpstr>
      <vt:lpstr>Large Print and Braille Test Booklets Ordering Information</vt:lpstr>
      <vt:lpstr>How to Order Large Print and Braille Test Booklets</vt:lpstr>
      <vt:lpstr>Practice Tests Overview</vt:lpstr>
      <vt:lpstr>Practice Tests</vt:lpstr>
      <vt:lpstr>Important Dates</vt:lpstr>
      <vt:lpstr>Important Dates to Remember</vt:lpstr>
      <vt:lpstr>Questions</vt:lpstr>
      <vt:lpstr>The Connecticut Alternate Assessment System  (CTAA, CTAS, and CAAELP)</vt:lpstr>
      <vt:lpstr>Characteristics of a Student with the Most Significant Cognitive Disabilities</vt:lpstr>
      <vt:lpstr>How to Determine Eligibility for Participation on Alternate Assessments</vt:lpstr>
      <vt:lpstr>CT-SEDS: Alternate Assessment Eligibility</vt:lpstr>
      <vt:lpstr>Connecticut Alternate Assessment System Crosswalk</vt:lpstr>
      <vt:lpstr>CTAA Verbal and Non-Verbal ELA Test Forms Grades 3 and 4 Only</vt:lpstr>
      <vt:lpstr> The Early Stopping Rule (ESR)</vt:lpstr>
      <vt:lpstr>Early Stopping Rule (ESR) and Student Response Check Administration</vt:lpstr>
      <vt:lpstr>ESR Submission Tips </vt:lpstr>
      <vt:lpstr>ESR in TIDE - Approval</vt:lpstr>
      <vt:lpstr>Training Requirements for the CTAA/CTAS</vt:lpstr>
      <vt:lpstr>Resources to Support Alternate Assessment Eligibility</vt:lpstr>
      <vt:lpstr>Training Requirements for the CAAELP (Grades K-12)</vt:lpstr>
      <vt:lpstr>Online Training Resources</vt:lpstr>
      <vt:lpstr>CSDE Performance Office Contacts</vt:lpstr>
      <vt:lpstr>Thank you!  Thank you for attending and for all you do for your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District Administrator Training for Statewide Assessments</dc:title>
  <dc:creator>Ducharme, Deirdre</dc:creator>
  <cp:lastModifiedBy>Krisst, Abe</cp:lastModifiedBy>
  <cp:revision>1</cp:revision>
  <cp:lastPrinted>2025-01-23T13:38:47Z</cp:lastPrinted>
  <dcterms:created xsi:type="dcterms:W3CDTF">2024-09-30T18:00:31Z</dcterms:created>
  <dcterms:modified xsi:type="dcterms:W3CDTF">2026-01-27T20:13:55Z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0x0101006B32173F7A8AF44CAD29E02D9EC3CE55</vt:lpwstr>
  </property>
  <property fmtid="{D5CDD505-2E9C-101B-9397-08002B2CF9AE}" pid="3" name="MediaServiceImageTags">
    <vt:lpwstr/>
  </property>
</Properties>
</file>