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14"/>
  </p:notesMasterIdLst>
  <p:handoutMasterIdLst>
    <p:handoutMasterId r:id="rId115"/>
  </p:handoutMasterIdLst>
  <p:sldIdLst>
    <p:sldId id="1494" r:id="rId5"/>
    <p:sldId id="1474" r:id="rId6"/>
    <p:sldId id="1445" r:id="rId7"/>
    <p:sldId id="1441" r:id="rId8"/>
    <p:sldId id="262" r:id="rId9"/>
    <p:sldId id="1444" r:id="rId10"/>
    <p:sldId id="1366" r:id="rId11"/>
    <p:sldId id="996" r:id="rId12"/>
    <p:sldId id="1421" r:id="rId13"/>
    <p:sldId id="266" r:id="rId14"/>
    <p:sldId id="1008" r:id="rId15"/>
    <p:sldId id="1120" r:id="rId16"/>
    <p:sldId id="1031" r:id="rId17"/>
    <p:sldId id="1032" r:id="rId18"/>
    <p:sldId id="1194" r:id="rId19"/>
    <p:sldId id="1192" r:id="rId20"/>
    <p:sldId id="1437" r:id="rId21"/>
    <p:sldId id="1006" r:id="rId22"/>
    <p:sldId id="1007" r:id="rId23"/>
    <p:sldId id="1293" r:id="rId24"/>
    <p:sldId id="1253" r:id="rId25"/>
    <p:sldId id="1367" r:id="rId26"/>
    <p:sldId id="1024" r:id="rId27"/>
    <p:sldId id="1422" r:id="rId28"/>
    <p:sldId id="1025" r:id="rId29"/>
    <p:sldId id="1263" r:id="rId30"/>
    <p:sldId id="1264" r:id="rId31"/>
    <p:sldId id="1475" r:id="rId32"/>
    <p:sldId id="1476" r:id="rId33"/>
    <p:sldId id="1522" r:id="rId34"/>
    <p:sldId id="1478" r:id="rId35"/>
    <p:sldId id="1438" r:id="rId36"/>
    <p:sldId id="1386" r:id="rId37"/>
    <p:sldId id="1448" r:id="rId38"/>
    <p:sldId id="1449" r:id="rId39"/>
    <p:sldId id="1450" r:id="rId40"/>
    <p:sldId id="1510" r:id="rId41"/>
    <p:sldId id="1451" r:id="rId42"/>
    <p:sldId id="1452" r:id="rId43"/>
    <p:sldId id="1453" r:id="rId44"/>
    <p:sldId id="1511" r:id="rId45"/>
    <p:sldId id="1512" r:id="rId46"/>
    <p:sldId id="1513" r:id="rId47"/>
    <p:sldId id="1514" r:id="rId48"/>
    <p:sldId id="1427" r:id="rId49"/>
    <p:sldId id="1430" r:id="rId50"/>
    <p:sldId id="1431" r:id="rId51"/>
    <p:sldId id="1518" r:id="rId52"/>
    <p:sldId id="1519" r:id="rId53"/>
    <p:sldId id="1520" r:id="rId54"/>
    <p:sldId id="1521" r:id="rId55"/>
    <p:sldId id="1515" r:id="rId56"/>
    <p:sldId id="1516" r:id="rId57"/>
    <p:sldId id="1517" r:id="rId58"/>
    <p:sldId id="1461" r:id="rId59"/>
    <p:sldId id="1473" r:id="rId60"/>
    <p:sldId id="1463" r:id="rId61"/>
    <p:sldId id="1464" r:id="rId62"/>
    <p:sldId id="1495" r:id="rId63"/>
    <p:sldId id="673" r:id="rId64"/>
    <p:sldId id="1484" r:id="rId65"/>
    <p:sldId id="1485" r:id="rId66"/>
    <p:sldId id="1507" r:id="rId67"/>
    <p:sldId id="1486" r:id="rId68"/>
    <p:sldId id="1487" r:id="rId69"/>
    <p:sldId id="1434" r:id="rId70"/>
    <p:sldId id="1483" r:id="rId71"/>
    <p:sldId id="1320" r:id="rId72"/>
    <p:sldId id="1497" r:id="rId73"/>
    <p:sldId id="1489" r:id="rId74"/>
    <p:sldId id="1498" r:id="rId75"/>
    <p:sldId id="1504" r:id="rId76"/>
    <p:sldId id="1428" r:id="rId77"/>
    <p:sldId id="1397" r:id="rId78"/>
    <p:sldId id="1429" r:id="rId79"/>
    <p:sldId id="1492" r:id="rId80"/>
    <p:sldId id="1414" r:id="rId81"/>
    <p:sldId id="1491" r:id="rId82"/>
    <p:sldId id="1325" r:id="rId83"/>
    <p:sldId id="1326" r:id="rId84"/>
    <p:sldId id="1267" r:id="rId85"/>
    <p:sldId id="1469" r:id="rId86"/>
    <p:sldId id="1269" r:id="rId87"/>
    <p:sldId id="1286" r:id="rId88"/>
    <p:sldId id="1506" r:id="rId89"/>
    <p:sldId id="1527" r:id="rId90"/>
    <p:sldId id="1499" r:id="rId91"/>
    <p:sldId id="1374" r:id="rId92"/>
    <p:sldId id="1423" r:id="rId93"/>
    <p:sldId id="1500" r:id="rId94"/>
    <p:sldId id="1477" r:id="rId95"/>
    <p:sldId id="1479" r:id="rId96"/>
    <p:sldId id="1481" r:id="rId97"/>
    <p:sldId id="1279" r:id="rId98"/>
    <p:sldId id="1525" r:id="rId99"/>
    <p:sldId id="1526" r:id="rId100"/>
    <p:sldId id="1372" r:id="rId101"/>
    <p:sldId id="1424" r:id="rId102"/>
    <p:sldId id="1277" r:id="rId103"/>
    <p:sldId id="1270" r:id="rId104"/>
    <p:sldId id="1503" r:id="rId105"/>
    <p:sldId id="1501" r:id="rId106"/>
    <p:sldId id="1509" r:id="rId107"/>
    <p:sldId id="1358" r:id="rId108"/>
    <p:sldId id="1281" r:id="rId109"/>
    <p:sldId id="1271" r:id="rId110"/>
    <p:sldId id="1472" r:id="rId111"/>
    <p:sldId id="257" r:id="rId112"/>
    <p:sldId id="1523" r:id="rId1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C5961F-B901-9428-A8A2-B6B26FB151D7}" name="Jennifer Chou" initials="JC" userId="S::jennifer.chou@cambiumassessment.com::1497d3c0-2b06-4430-8783-fbf09ce6eb54" providerId="AD"/>
  <p188:author id="{6CD42126-D7D8-42D6-4633-4B471D32A2FD}" name="Krisst, Abe" initials="AK" userId="S::Abe.Krisst@ct.gov::38295860-adcb-4891-8b7c-950c0ba9306b" providerId="AD"/>
  <p188:author id="{CBCDB739-6EC1-DE8A-2FBE-92B0A02C6976}" name="Alberino, Cristi" initials="AC" userId="S::Cristi.Alberino@ct.gov::672981b7-3579-4467-a4f8-07fed1688a5f" providerId="AD"/>
  <p188:author id="{60DAB78B-55BD-5E3F-1556-DCB3865F5545}" name="Greig, Jeff" initials="GJ" userId="S::jeff.greig@ct.gov::d6716092-a0ab-4965-9775-ace8185b89cd" providerId="AD"/>
  <p188:author id="{3DFC0095-2282-AA22-00F3-E049C29F1948}" name="Ducharme, Deirdre" initials="DD" userId="S::Deirdre.Ducharme@ct.gov::9b1f5df4-d39a-4c88-94a8-b8c4a25e4853" providerId="AD"/>
  <p188:author id="{E9889CA9-7AB4-6E11-C576-FC66AE1B6854}" name="Johnson, Kimberly" initials="KJ" userId="S::Kimberly.Johnson@ct.gov::3a482607-d525-496c-b773-f13397f688cf" providerId="AD"/>
  <p188:author id="{AB1726B6-C687-1511-AAAD-FF9070609E67}" name="Seifert, Katherine" initials="SK" userId="S::katherine.seifert@ct.gov::8d3f7f7e-a9e0-4d01-be36-79db4dde40a5" providerId="AD"/>
  <p188:author id="{3E0BB2CC-FC26-2CC9-7DD1-E64D3E038E34}" name="Seifert, Katherine" initials="KS" userId="S::Katherine.Seifert@ct.gov::8d3f7f7e-a9e0-4d01-be36-79db4dde40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7CD"/>
    <a:srgbClr val="1AFFFF"/>
    <a:srgbClr val="000099"/>
    <a:srgbClr val="E9EBF5"/>
    <a:srgbClr val="FAF6B0"/>
    <a:srgbClr val="3391AF"/>
    <a:srgbClr val="5FB6D1"/>
    <a:srgbClr val="F6E83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67A52-3744-415A-9852-CED5507E1E62}" v="86" dt="2024-01-25T13:51:07.731"/>
    <p1510:client id="{1CE1B7D9-14F1-44B0-84D9-DC95CF790BD8}" v="31" dt="2024-01-25T13:58:12.446"/>
    <p1510:client id="{529A4C29-174B-4766-8B25-A0457C8ED3DF}" v="643" dt="2024-01-25T14:11:48.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332" autoAdjust="0"/>
  </p:normalViewPr>
  <p:slideViewPr>
    <p:cSldViewPr snapToGrid="0">
      <p:cViewPr varScale="1">
        <p:scale>
          <a:sx n="55" d="100"/>
          <a:sy n="55" d="100"/>
        </p:scale>
        <p:origin x="1714"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s>
</file>

<file path=ppt/diagrams/_rels/data4.xml.rels><?xml version="1.0" encoding="UTF-8" standalone="yes"?>
<Relationships xmlns="http://schemas.openxmlformats.org/package/2006/relationships"><Relationship Id="rId1" Type="http://schemas.openxmlformats.org/officeDocument/2006/relationships/hyperlink" Target="mailto:ctstudentassessment@ct.gov"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ct.portal.cambiumast.com/resources/alternate-assessment-system/ctaa-test-administration-manual-(tam)" TargetMode="External"/><Relationship Id="rId2" Type="http://schemas.openxmlformats.org/officeDocument/2006/relationships/hyperlink" Target="https://ct.portal.cambiumast.com/-/media/project/client-portals/connecticut/pdf/2019/ct-alternate-assessment-system-training-overview-for-teas.pdf" TargetMode="External"/><Relationship Id="rId1" Type="http://schemas.openxmlformats.org/officeDocument/2006/relationships/hyperlink" Target="https://ct.portal.cambiumast.com/-/media/project/client-portals/connecticut/pdf/2019/ct-alternate-assessment-system-training-overview-for-das.pdf" TargetMode="External"/><Relationship Id="rId6" Type="http://schemas.openxmlformats.org/officeDocument/2006/relationships/hyperlink" Target="https://ct.portal.cambiumast.com/resources/alternate-assessment-system/connecticut-alternate-assessment-system-training-resources" TargetMode="External"/><Relationship Id="rId5" Type="http://schemas.openxmlformats.org/officeDocument/2006/relationships/hyperlink" Target="https://ct.portal.cambiumast.com/resources/alternate-assessment-system/connecticut-alternate-assessment-system-training-resources/connecticut-alternate-assessment-system-training-course" TargetMode="External"/><Relationship Id="rId4" Type="http://schemas.openxmlformats.org/officeDocument/2006/relationships/hyperlink" Target="https://ct.portal.cambiumast.com/resources/alternate-assessment-system/connecticut-alternate-science-(ctas)-assessment--test-administration-manual"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mailto:ctstudentassessment@ct.gov"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ct.portal.cambiumast.com/resources/alternate-assessment-system/ctaa-test-administration-manual-(tam)" TargetMode="External"/><Relationship Id="rId2" Type="http://schemas.openxmlformats.org/officeDocument/2006/relationships/hyperlink" Target="https://ct.portal.cambiumast.com/-/media/project/client-portals/connecticut/pdf/2019/ct-alternate-assessment-system-training-overview-for-teas.pdf" TargetMode="External"/><Relationship Id="rId1" Type="http://schemas.openxmlformats.org/officeDocument/2006/relationships/hyperlink" Target="https://ct.portal.cambiumast.com/-/media/project/client-portals/connecticut/pdf/2019/ct-alternate-assessment-system-training-overview-for-das.pdf" TargetMode="External"/><Relationship Id="rId6" Type="http://schemas.openxmlformats.org/officeDocument/2006/relationships/hyperlink" Target="https://ct.portal.cambiumast.com/resources/alternate-assessment-system/connecticut-alternate-assessment-system-training-resources" TargetMode="External"/><Relationship Id="rId5" Type="http://schemas.openxmlformats.org/officeDocument/2006/relationships/hyperlink" Target="https://ct.portal.cambiumast.com/resources/alternate-assessment-system/connecticut-alternate-assessment-system-training-resources/connecticut-alternate-assessment-system-training-course" TargetMode="External"/><Relationship Id="rId4" Type="http://schemas.openxmlformats.org/officeDocument/2006/relationships/hyperlink" Target="https://ct.portal.cambiumast.com/resources/alternate-assessment-system/connecticut-alternate-science-(ctas)-assessment--test-administration-manual"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300FA7-E5C5-47B7-8B0A-2763DC5EDCD5}"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B3598D38-D25E-42B7-95D8-15EE9BEB89D1}">
      <dgm:prSet/>
      <dgm:spPr/>
      <dgm:t>
        <a:bodyPr/>
        <a:lstStyle/>
        <a:p>
          <a:pPr algn="ctr"/>
          <a:r>
            <a:rPr lang="en-US">
              <a:latin typeface="+mn-lt"/>
              <a:cs typeface="Arial" panose="020B0604020202020204" pitchFamily="34" charset="0"/>
            </a:rPr>
            <a:t>Overview of Summative Assessments for Spring 2024</a:t>
          </a:r>
        </a:p>
      </dgm:t>
    </dgm:pt>
    <dgm:pt modelId="{B43E4018-7743-48E8-84BD-82ECD012377C}" type="parTrans" cxnId="{90F18070-B175-4FDF-90A7-D100BA14E118}">
      <dgm:prSet/>
      <dgm:spPr/>
      <dgm:t>
        <a:bodyPr/>
        <a:lstStyle/>
        <a:p>
          <a:endParaRPr lang="en-US">
            <a:latin typeface="+mn-lt"/>
            <a:cs typeface="Arial" panose="020B0604020202020204" pitchFamily="34" charset="0"/>
          </a:endParaRPr>
        </a:p>
      </dgm:t>
    </dgm:pt>
    <dgm:pt modelId="{66781B04-368F-4345-9CFB-546FDB3A22D1}" type="sibTrans" cxnId="{90F18070-B175-4FDF-90A7-D100BA14E118}">
      <dgm:prSet/>
      <dgm:spPr/>
      <dgm:t>
        <a:bodyPr/>
        <a:lstStyle/>
        <a:p>
          <a:endParaRPr lang="en-US">
            <a:latin typeface="+mn-lt"/>
            <a:cs typeface="Arial" panose="020B0604020202020204" pitchFamily="34" charset="0"/>
          </a:endParaRPr>
        </a:p>
      </dgm:t>
    </dgm:pt>
    <dgm:pt modelId="{9E736BEA-41A3-458B-ABDE-214D0ABC5BF3}">
      <dgm:prSet/>
      <dgm:spPr/>
      <dgm:t>
        <a:bodyPr/>
        <a:lstStyle/>
        <a:p>
          <a:endParaRPr lang="en-US">
            <a:latin typeface="+mn-lt"/>
            <a:cs typeface="Arial" panose="020B0604020202020204" pitchFamily="34" charset="0"/>
          </a:endParaRPr>
        </a:p>
      </dgm:t>
    </dgm:pt>
    <dgm:pt modelId="{A2E4701F-5ECA-4F49-B477-D791B0342C76}" type="parTrans" cxnId="{445D73E9-7CD6-408F-81C3-5DBEDFAAD0CA}">
      <dgm:prSet/>
      <dgm:spPr/>
      <dgm:t>
        <a:bodyPr/>
        <a:lstStyle/>
        <a:p>
          <a:endParaRPr lang="en-US">
            <a:latin typeface="+mn-lt"/>
            <a:cs typeface="Arial" panose="020B0604020202020204" pitchFamily="34" charset="0"/>
          </a:endParaRPr>
        </a:p>
      </dgm:t>
    </dgm:pt>
    <dgm:pt modelId="{8E08BDC2-1CFD-4896-8F48-C2E992A06929}" type="sibTrans" cxnId="{445D73E9-7CD6-408F-81C3-5DBEDFAAD0CA}">
      <dgm:prSet/>
      <dgm:spPr/>
      <dgm:t>
        <a:bodyPr/>
        <a:lstStyle/>
        <a:p>
          <a:endParaRPr lang="en-US">
            <a:latin typeface="+mn-lt"/>
            <a:cs typeface="Arial" panose="020B0604020202020204" pitchFamily="34" charset="0"/>
          </a:endParaRPr>
        </a:p>
      </dgm:t>
    </dgm:pt>
    <dgm:pt modelId="{69C9E9E1-7401-43B7-98E6-7FC30468FA33}">
      <dgm:prSet/>
      <dgm:spPr/>
      <dgm:t>
        <a:bodyPr/>
        <a:lstStyle/>
        <a:p>
          <a:pPr algn="ctr"/>
          <a:r>
            <a:rPr lang="en-US">
              <a:latin typeface="+mn-lt"/>
              <a:cs typeface="Arial"/>
            </a:rPr>
            <a:t>Cambium System Overview</a:t>
          </a:r>
        </a:p>
      </dgm:t>
    </dgm:pt>
    <dgm:pt modelId="{AC5D5A65-FFDC-4BF0-8CA5-029412983E4A}" type="parTrans" cxnId="{7FEFD601-2441-4B76-8516-55CA2A937C57}">
      <dgm:prSet/>
      <dgm:spPr/>
      <dgm:t>
        <a:bodyPr/>
        <a:lstStyle/>
        <a:p>
          <a:endParaRPr lang="en-US">
            <a:latin typeface="+mn-lt"/>
            <a:cs typeface="Arial" panose="020B0604020202020204" pitchFamily="34" charset="0"/>
          </a:endParaRPr>
        </a:p>
      </dgm:t>
    </dgm:pt>
    <dgm:pt modelId="{46560A01-7D34-4DBF-A188-5F3CBB392030}" type="sibTrans" cxnId="{7FEFD601-2441-4B76-8516-55CA2A937C57}">
      <dgm:prSet/>
      <dgm:spPr/>
      <dgm:t>
        <a:bodyPr/>
        <a:lstStyle/>
        <a:p>
          <a:endParaRPr lang="en-US">
            <a:latin typeface="+mn-lt"/>
            <a:cs typeface="Arial" panose="020B0604020202020204" pitchFamily="34" charset="0"/>
          </a:endParaRPr>
        </a:p>
      </dgm:t>
    </dgm:pt>
    <dgm:pt modelId="{10B534F2-0C35-4AA6-A4AD-5A4AD010192A}">
      <dgm:prSet/>
      <dgm:spPr/>
      <dgm:t>
        <a:bodyPr/>
        <a:lstStyle/>
        <a:p>
          <a:pPr algn="ctr"/>
          <a:r>
            <a:rPr lang="en-US">
              <a:latin typeface="+mn-lt"/>
              <a:cs typeface="Arial" panose="020B0604020202020204" pitchFamily="34" charset="0"/>
            </a:rPr>
            <a:t>Special Populations Update </a:t>
          </a:r>
        </a:p>
      </dgm:t>
    </dgm:pt>
    <dgm:pt modelId="{CDF5F64E-50B9-4728-B3FB-FB38C4442E29}" type="parTrans" cxnId="{FC5C89B3-DE03-4EB3-9D4D-48D6692D6530}">
      <dgm:prSet/>
      <dgm:spPr/>
      <dgm:t>
        <a:bodyPr/>
        <a:lstStyle/>
        <a:p>
          <a:endParaRPr lang="en-US">
            <a:latin typeface="+mn-lt"/>
          </a:endParaRPr>
        </a:p>
      </dgm:t>
    </dgm:pt>
    <dgm:pt modelId="{6B8A9952-89E0-48D7-AD54-63811C70FA52}" type="sibTrans" cxnId="{FC5C89B3-DE03-4EB3-9D4D-48D6692D6530}">
      <dgm:prSet/>
      <dgm:spPr/>
      <dgm:t>
        <a:bodyPr/>
        <a:lstStyle/>
        <a:p>
          <a:endParaRPr lang="en-US">
            <a:latin typeface="+mn-lt"/>
          </a:endParaRPr>
        </a:p>
      </dgm:t>
    </dgm:pt>
    <dgm:pt modelId="{809F3718-C23F-4CB6-82AE-37AFE15439F1}" type="pres">
      <dgm:prSet presAssocID="{49300FA7-E5C5-47B7-8B0A-2763DC5EDCD5}" presName="linear" presStyleCnt="0">
        <dgm:presLayoutVars>
          <dgm:animLvl val="lvl"/>
          <dgm:resizeHandles val="exact"/>
        </dgm:presLayoutVars>
      </dgm:prSet>
      <dgm:spPr/>
    </dgm:pt>
    <dgm:pt modelId="{70B65C96-0C0E-487C-A98A-6B1A194AC603}" type="pres">
      <dgm:prSet presAssocID="{B3598D38-D25E-42B7-95D8-15EE9BEB89D1}" presName="parentText" presStyleLbl="node1" presStyleIdx="0" presStyleCnt="3" custScaleY="98213" custLinFactNeighborX="-135">
        <dgm:presLayoutVars>
          <dgm:chMax val="0"/>
          <dgm:bulletEnabled val="1"/>
        </dgm:presLayoutVars>
      </dgm:prSet>
      <dgm:spPr/>
    </dgm:pt>
    <dgm:pt modelId="{ABC7FD8A-0FFF-4E3E-8F07-5BAD2D34230F}" type="pres">
      <dgm:prSet presAssocID="{B3598D38-D25E-42B7-95D8-15EE9BEB89D1}" presName="childText" presStyleLbl="revTx" presStyleIdx="0" presStyleCnt="1">
        <dgm:presLayoutVars>
          <dgm:bulletEnabled val="1"/>
        </dgm:presLayoutVars>
      </dgm:prSet>
      <dgm:spPr/>
    </dgm:pt>
    <dgm:pt modelId="{845948F6-0CB5-4E15-9671-7AB771E2F910}" type="pres">
      <dgm:prSet presAssocID="{69C9E9E1-7401-43B7-98E6-7FC30468FA33}" presName="parentText" presStyleLbl="node1" presStyleIdx="1" presStyleCnt="3" custLinFactY="-11225" custLinFactNeighborX="-9959" custLinFactNeighborY="-100000">
        <dgm:presLayoutVars>
          <dgm:chMax val="0"/>
          <dgm:bulletEnabled val="1"/>
        </dgm:presLayoutVars>
      </dgm:prSet>
      <dgm:spPr/>
    </dgm:pt>
    <dgm:pt modelId="{E0F6E614-8D9C-42F3-A399-072B40256640}" type="pres">
      <dgm:prSet presAssocID="{46560A01-7D34-4DBF-A188-5F3CBB392030}" presName="spacer" presStyleCnt="0"/>
      <dgm:spPr/>
    </dgm:pt>
    <dgm:pt modelId="{D077FF0A-7999-4E8D-BA79-41CEAEA73A1B}" type="pres">
      <dgm:prSet presAssocID="{10B534F2-0C35-4AA6-A4AD-5A4AD010192A}" presName="parentText" presStyleLbl="node1" presStyleIdx="2" presStyleCnt="3">
        <dgm:presLayoutVars>
          <dgm:chMax val="0"/>
          <dgm:bulletEnabled val="1"/>
        </dgm:presLayoutVars>
      </dgm:prSet>
      <dgm:spPr/>
    </dgm:pt>
  </dgm:ptLst>
  <dgm:cxnLst>
    <dgm:cxn modelId="{7FEFD601-2441-4B76-8516-55CA2A937C57}" srcId="{49300FA7-E5C5-47B7-8B0A-2763DC5EDCD5}" destId="{69C9E9E1-7401-43B7-98E6-7FC30468FA33}" srcOrd="1" destOrd="0" parTransId="{AC5D5A65-FFDC-4BF0-8CA5-029412983E4A}" sibTransId="{46560A01-7D34-4DBF-A188-5F3CBB392030}"/>
    <dgm:cxn modelId="{A85EF910-8854-41F3-BE3A-036DB7F53B1D}" type="presOf" srcId="{69C9E9E1-7401-43B7-98E6-7FC30468FA33}" destId="{845948F6-0CB5-4E15-9671-7AB771E2F910}" srcOrd="0" destOrd="0" presId="urn:microsoft.com/office/officeart/2005/8/layout/vList2"/>
    <dgm:cxn modelId="{673F6D2E-8246-4AB7-A961-7ECE7DB2D376}" type="presOf" srcId="{9E736BEA-41A3-458B-ABDE-214D0ABC5BF3}" destId="{ABC7FD8A-0FFF-4E3E-8F07-5BAD2D34230F}" srcOrd="0" destOrd="0" presId="urn:microsoft.com/office/officeart/2005/8/layout/vList2"/>
    <dgm:cxn modelId="{80750C46-F0CB-410C-A3B5-90174C93D10D}" type="presOf" srcId="{B3598D38-D25E-42B7-95D8-15EE9BEB89D1}" destId="{70B65C96-0C0E-487C-A98A-6B1A194AC603}" srcOrd="0" destOrd="0" presId="urn:microsoft.com/office/officeart/2005/8/layout/vList2"/>
    <dgm:cxn modelId="{90F18070-B175-4FDF-90A7-D100BA14E118}" srcId="{49300FA7-E5C5-47B7-8B0A-2763DC5EDCD5}" destId="{B3598D38-D25E-42B7-95D8-15EE9BEB89D1}" srcOrd="0" destOrd="0" parTransId="{B43E4018-7743-48E8-84BD-82ECD012377C}" sibTransId="{66781B04-368F-4345-9CFB-546FDB3A22D1}"/>
    <dgm:cxn modelId="{58CDBDAC-E45C-456B-A479-4A3D7A642677}" type="presOf" srcId="{10B534F2-0C35-4AA6-A4AD-5A4AD010192A}" destId="{D077FF0A-7999-4E8D-BA79-41CEAEA73A1B}" srcOrd="0" destOrd="0" presId="urn:microsoft.com/office/officeart/2005/8/layout/vList2"/>
    <dgm:cxn modelId="{FC5C89B3-DE03-4EB3-9D4D-48D6692D6530}" srcId="{49300FA7-E5C5-47B7-8B0A-2763DC5EDCD5}" destId="{10B534F2-0C35-4AA6-A4AD-5A4AD010192A}" srcOrd="2" destOrd="0" parTransId="{CDF5F64E-50B9-4728-B3FB-FB38C4442E29}" sibTransId="{6B8A9952-89E0-48D7-AD54-63811C70FA52}"/>
    <dgm:cxn modelId="{251548BF-1983-4DC1-A918-57B96CFE4D02}" type="presOf" srcId="{49300FA7-E5C5-47B7-8B0A-2763DC5EDCD5}" destId="{809F3718-C23F-4CB6-82AE-37AFE15439F1}" srcOrd="0" destOrd="0" presId="urn:microsoft.com/office/officeart/2005/8/layout/vList2"/>
    <dgm:cxn modelId="{445D73E9-7CD6-408F-81C3-5DBEDFAAD0CA}" srcId="{B3598D38-D25E-42B7-95D8-15EE9BEB89D1}" destId="{9E736BEA-41A3-458B-ABDE-214D0ABC5BF3}" srcOrd="0" destOrd="0" parTransId="{A2E4701F-5ECA-4F49-B477-D791B0342C76}" sibTransId="{8E08BDC2-1CFD-4896-8F48-C2E992A06929}"/>
    <dgm:cxn modelId="{E6B776EA-4625-4434-BBD2-7605EDEF3B6A}" type="presParOf" srcId="{809F3718-C23F-4CB6-82AE-37AFE15439F1}" destId="{70B65C96-0C0E-487C-A98A-6B1A194AC603}" srcOrd="0" destOrd="0" presId="urn:microsoft.com/office/officeart/2005/8/layout/vList2"/>
    <dgm:cxn modelId="{C4428BBF-C34C-4608-9F66-ACC7D210C8D2}" type="presParOf" srcId="{809F3718-C23F-4CB6-82AE-37AFE15439F1}" destId="{ABC7FD8A-0FFF-4E3E-8F07-5BAD2D34230F}" srcOrd="1" destOrd="0" presId="urn:microsoft.com/office/officeart/2005/8/layout/vList2"/>
    <dgm:cxn modelId="{97920F23-5C34-42D9-ABC7-CCDDA1A8630E}" type="presParOf" srcId="{809F3718-C23F-4CB6-82AE-37AFE15439F1}" destId="{845948F6-0CB5-4E15-9671-7AB771E2F910}" srcOrd="2" destOrd="0" presId="urn:microsoft.com/office/officeart/2005/8/layout/vList2"/>
    <dgm:cxn modelId="{D25CB4D5-3811-4089-B66A-4D2F2CE3135A}" type="presParOf" srcId="{809F3718-C23F-4CB6-82AE-37AFE15439F1}" destId="{E0F6E614-8D9C-42F3-A399-072B40256640}" srcOrd="3" destOrd="0" presId="urn:microsoft.com/office/officeart/2005/8/layout/vList2"/>
    <dgm:cxn modelId="{8DD844BE-12D1-45E6-B9A1-5C98C307A5DD}" type="presParOf" srcId="{809F3718-C23F-4CB6-82AE-37AFE15439F1}" destId="{D077FF0A-7999-4E8D-BA79-41CEAEA73A1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45213B-1A4B-48F0-8E9E-286744314FA7}"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DED5868-8EF2-46CE-B203-D61B67276E1D}">
      <dgm:prSet custT="1"/>
      <dgm:spPr>
        <a:solidFill>
          <a:schemeClr val="accent1">
            <a:lumMod val="75000"/>
          </a:schemeClr>
        </a:solidFill>
      </dgm:spPr>
      <dgm:t>
        <a:bodyPr/>
        <a:lstStyle/>
        <a:p>
          <a:r>
            <a:rPr lang="en-US" sz="2800">
              <a:latin typeface="+mn-lt"/>
              <a:cs typeface="Arial" panose="020B0604020202020204" pitchFamily="34" charset="0"/>
            </a:rPr>
            <a:t>District Administrators need to work with District PSIS Coordinators to ensure accurate student information is reported in the PSIS Registration Module and TIDE. </a:t>
          </a:r>
        </a:p>
      </dgm:t>
    </dgm:pt>
    <dgm:pt modelId="{B09A5CA7-5FB2-4C69-B1AA-B16FA74E393B}" type="parTrans" cxnId="{EF053CB0-ECD7-458B-856D-45C0391F4D33}">
      <dgm:prSet/>
      <dgm:spPr/>
      <dgm:t>
        <a:bodyPr/>
        <a:lstStyle/>
        <a:p>
          <a:endParaRPr lang="en-US" sz="2800">
            <a:latin typeface="+mn-lt"/>
          </a:endParaRPr>
        </a:p>
      </dgm:t>
    </dgm:pt>
    <dgm:pt modelId="{EA983682-B44B-4CF7-AF04-7CB558227D47}" type="sibTrans" cxnId="{EF053CB0-ECD7-458B-856D-45C0391F4D33}">
      <dgm:prSet/>
      <dgm:spPr/>
      <dgm:t>
        <a:bodyPr/>
        <a:lstStyle/>
        <a:p>
          <a:endParaRPr lang="en-US" sz="2800">
            <a:latin typeface="+mn-lt"/>
          </a:endParaRPr>
        </a:p>
      </dgm:t>
    </dgm:pt>
    <dgm:pt modelId="{2107AF52-EE94-4C38-B68D-26E595E41843}">
      <dgm:prSet custT="1"/>
      <dgm:spPr>
        <a:solidFill>
          <a:schemeClr val="tx2">
            <a:lumMod val="60000"/>
            <a:lumOff val="40000"/>
          </a:schemeClr>
        </a:solidFill>
      </dgm:spPr>
      <dgm:t>
        <a:bodyPr/>
        <a:lstStyle/>
        <a:p>
          <a:r>
            <a:rPr lang="en-US" sz="2800">
              <a:latin typeface="+mn-lt"/>
              <a:cs typeface="Arial" panose="020B0604020202020204" pitchFamily="34" charset="0"/>
            </a:rPr>
            <a:t>During the summative test window, changes made in PSIS Registration will automatically be updated in TIDE by the following day. </a:t>
          </a:r>
        </a:p>
      </dgm:t>
    </dgm:pt>
    <dgm:pt modelId="{7BB178D7-063B-479E-ABA5-21D0C944D9C0}" type="parTrans" cxnId="{AD95C952-81C7-4612-B930-265B064E888E}">
      <dgm:prSet/>
      <dgm:spPr/>
      <dgm:t>
        <a:bodyPr/>
        <a:lstStyle/>
        <a:p>
          <a:endParaRPr lang="en-US" sz="2800">
            <a:latin typeface="+mn-lt"/>
          </a:endParaRPr>
        </a:p>
      </dgm:t>
    </dgm:pt>
    <dgm:pt modelId="{887C7747-42E2-4348-909C-284C0B456196}" type="sibTrans" cxnId="{AD95C952-81C7-4612-B930-265B064E888E}">
      <dgm:prSet/>
      <dgm:spPr/>
      <dgm:t>
        <a:bodyPr/>
        <a:lstStyle/>
        <a:p>
          <a:endParaRPr lang="en-US" sz="2800">
            <a:latin typeface="+mn-lt"/>
          </a:endParaRPr>
        </a:p>
      </dgm:t>
    </dgm:pt>
    <dgm:pt modelId="{7C0C9771-A2C3-4F3F-899F-5052758D783C}">
      <dgm:prSet custT="1"/>
      <dgm:spPr>
        <a:solidFill>
          <a:srgbClr val="5DC4D9"/>
        </a:solidFill>
      </dgm:spPr>
      <dgm:t>
        <a:bodyPr/>
        <a:lstStyle/>
        <a:p>
          <a:r>
            <a:rPr lang="en-US" sz="2800">
              <a:latin typeface="+mn-lt"/>
              <a:cs typeface="Arial" panose="020B0604020202020204" pitchFamily="34" charset="0"/>
            </a:rPr>
            <a:t>Student identified eligible for services under EL/ML, IDEA, or Section 504 must have the applicable demographic fields indicated in PSIS.</a:t>
          </a:r>
        </a:p>
      </dgm:t>
    </dgm:pt>
    <dgm:pt modelId="{90695830-13DC-4517-8D0B-76C5D2CBA5C7}" type="parTrans" cxnId="{38B389F0-0919-4949-8BBB-4CFACC5429E0}">
      <dgm:prSet/>
      <dgm:spPr/>
      <dgm:t>
        <a:bodyPr/>
        <a:lstStyle/>
        <a:p>
          <a:endParaRPr lang="en-US"/>
        </a:p>
      </dgm:t>
    </dgm:pt>
    <dgm:pt modelId="{6733E948-6A7A-41FF-A664-5EA4F2D21BE8}" type="sibTrans" cxnId="{38B389F0-0919-4949-8BBB-4CFACC5429E0}">
      <dgm:prSet/>
      <dgm:spPr/>
      <dgm:t>
        <a:bodyPr/>
        <a:lstStyle/>
        <a:p>
          <a:endParaRPr lang="en-US"/>
        </a:p>
      </dgm:t>
    </dgm:pt>
    <dgm:pt modelId="{C25F1225-CC16-4DD3-8CA3-B5410E531289}" type="pres">
      <dgm:prSet presAssocID="{2345213B-1A4B-48F0-8E9E-286744314FA7}" presName="Name0" presStyleCnt="0">
        <dgm:presLayoutVars>
          <dgm:dir/>
          <dgm:animLvl val="lvl"/>
          <dgm:resizeHandles val="exact"/>
        </dgm:presLayoutVars>
      </dgm:prSet>
      <dgm:spPr/>
    </dgm:pt>
    <dgm:pt modelId="{A6582A50-2AD5-446E-8490-A4A80A0B5D44}" type="pres">
      <dgm:prSet presAssocID="{7C0C9771-A2C3-4F3F-899F-5052758D783C}" presName="boxAndChildren" presStyleCnt="0"/>
      <dgm:spPr/>
    </dgm:pt>
    <dgm:pt modelId="{1BD597A6-9809-4F02-B1AC-2DE51300C36F}" type="pres">
      <dgm:prSet presAssocID="{7C0C9771-A2C3-4F3F-899F-5052758D783C}" presName="parentTextBox" presStyleLbl="node1" presStyleIdx="0" presStyleCnt="3" custLinFactNeighborY="-5151"/>
      <dgm:spPr/>
    </dgm:pt>
    <dgm:pt modelId="{A37A3BD8-B2A6-4ADD-9630-F9285E53879E}" type="pres">
      <dgm:prSet presAssocID="{887C7747-42E2-4348-909C-284C0B456196}" presName="sp" presStyleCnt="0"/>
      <dgm:spPr/>
    </dgm:pt>
    <dgm:pt modelId="{E62D721B-5CAB-4F34-81E3-47898A8567AD}" type="pres">
      <dgm:prSet presAssocID="{2107AF52-EE94-4C38-B68D-26E595E41843}" presName="arrowAndChildren" presStyleCnt="0"/>
      <dgm:spPr/>
    </dgm:pt>
    <dgm:pt modelId="{41CA6C56-972D-4FE8-8E80-F82F3D9D1DFD}" type="pres">
      <dgm:prSet presAssocID="{2107AF52-EE94-4C38-B68D-26E595E41843}" presName="parentTextArrow" presStyleLbl="node1" presStyleIdx="1" presStyleCnt="3"/>
      <dgm:spPr/>
    </dgm:pt>
    <dgm:pt modelId="{8057EE7B-D816-4D15-BA0D-009E10EE7B4B}" type="pres">
      <dgm:prSet presAssocID="{EA983682-B44B-4CF7-AF04-7CB558227D47}" presName="sp" presStyleCnt="0"/>
      <dgm:spPr/>
    </dgm:pt>
    <dgm:pt modelId="{85428AFB-2360-40D3-AFD5-4C5545B19B8E}" type="pres">
      <dgm:prSet presAssocID="{ADED5868-8EF2-46CE-B203-D61B67276E1D}" presName="arrowAndChildren" presStyleCnt="0"/>
      <dgm:spPr/>
    </dgm:pt>
    <dgm:pt modelId="{5960B584-F75D-493F-9D5E-CBD5791DF8D8}" type="pres">
      <dgm:prSet presAssocID="{ADED5868-8EF2-46CE-B203-D61B67276E1D}" presName="parentTextArrow" presStyleLbl="node1" presStyleIdx="2" presStyleCnt="3" custScaleY="138908" custLinFactNeighborY="-9241"/>
      <dgm:spPr/>
    </dgm:pt>
  </dgm:ptLst>
  <dgm:cxnLst>
    <dgm:cxn modelId="{1A1DC922-7570-4810-93CE-2BFD4074ADEB}" type="presOf" srcId="{2107AF52-EE94-4C38-B68D-26E595E41843}" destId="{41CA6C56-972D-4FE8-8E80-F82F3D9D1DFD}" srcOrd="0" destOrd="0" presId="urn:microsoft.com/office/officeart/2005/8/layout/process4"/>
    <dgm:cxn modelId="{A3731D2F-D3C8-485F-ACFE-DE775D01E103}" type="presOf" srcId="{ADED5868-8EF2-46CE-B203-D61B67276E1D}" destId="{5960B584-F75D-493F-9D5E-CBD5791DF8D8}" srcOrd="0" destOrd="0" presId="urn:microsoft.com/office/officeart/2005/8/layout/process4"/>
    <dgm:cxn modelId="{AD95C952-81C7-4612-B930-265B064E888E}" srcId="{2345213B-1A4B-48F0-8E9E-286744314FA7}" destId="{2107AF52-EE94-4C38-B68D-26E595E41843}" srcOrd="1" destOrd="0" parTransId="{7BB178D7-063B-479E-ABA5-21D0C944D9C0}" sibTransId="{887C7747-42E2-4348-909C-284C0B456196}"/>
    <dgm:cxn modelId="{D7F65BA7-66BE-4EE3-8BA3-8A3CD1F421FA}" type="presOf" srcId="{2345213B-1A4B-48F0-8E9E-286744314FA7}" destId="{C25F1225-CC16-4DD3-8CA3-B5410E531289}" srcOrd="0" destOrd="0" presId="urn:microsoft.com/office/officeart/2005/8/layout/process4"/>
    <dgm:cxn modelId="{2DBB08AF-56F0-4B27-9B8F-030C4E12986E}" type="presOf" srcId="{7C0C9771-A2C3-4F3F-899F-5052758D783C}" destId="{1BD597A6-9809-4F02-B1AC-2DE51300C36F}" srcOrd="0" destOrd="0" presId="urn:microsoft.com/office/officeart/2005/8/layout/process4"/>
    <dgm:cxn modelId="{EF053CB0-ECD7-458B-856D-45C0391F4D33}" srcId="{2345213B-1A4B-48F0-8E9E-286744314FA7}" destId="{ADED5868-8EF2-46CE-B203-D61B67276E1D}" srcOrd="0" destOrd="0" parTransId="{B09A5CA7-5FB2-4C69-B1AA-B16FA74E393B}" sibTransId="{EA983682-B44B-4CF7-AF04-7CB558227D47}"/>
    <dgm:cxn modelId="{38B389F0-0919-4949-8BBB-4CFACC5429E0}" srcId="{2345213B-1A4B-48F0-8E9E-286744314FA7}" destId="{7C0C9771-A2C3-4F3F-899F-5052758D783C}" srcOrd="2" destOrd="0" parTransId="{90695830-13DC-4517-8D0B-76C5D2CBA5C7}" sibTransId="{6733E948-6A7A-41FF-A664-5EA4F2D21BE8}"/>
    <dgm:cxn modelId="{449BA885-FEA5-4AF7-BFF7-7274630750F8}" type="presParOf" srcId="{C25F1225-CC16-4DD3-8CA3-B5410E531289}" destId="{A6582A50-2AD5-446E-8490-A4A80A0B5D44}" srcOrd="0" destOrd="0" presId="urn:microsoft.com/office/officeart/2005/8/layout/process4"/>
    <dgm:cxn modelId="{00441A3C-1AAA-4ABC-8A07-8534C8C86505}" type="presParOf" srcId="{A6582A50-2AD5-446E-8490-A4A80A0B5D44}" destId="{1BD597A6-9809-4F02-B1AC-2DE51300C36F}" srcOrd="0" destOrd="0" presId="urn:microsoft.com/office/officeart/2005/8/layout/process4"/>
    <dgm:cxn modelId="{B45F2FA1-5F24-4C6C-9449-A66B8D2DA6E5}" type="presParOf" srcId="{C25F1225-CC16-4DD3-8CA3-B5410E531289}" destId="{A37A3BD8-B2A6-4ADD-9630-F9285E53879E}" srcOrd="1" destOrd="0" presId="urn:microsoft.com/office/officeart/2005/8/layout/process4"/>
    <dgm:cxn modelId="{5D07ABD1-3925-4636-9FE7-984EB9AF4260}" type="presParOf" srcId="{C25F1225-CC16-4DD3-8CA3-B5410E531289}" destId="{E62D721B-5CAB-4F34-81E3-47898A8567AD}" srcOrd="2" destOrd="0" presId="urn:microsoft.com/office/officeart/2005/8/layout/process4"/>
    <dgm:cxn modelId="{B84C21C8-3306-48F2-93A4-FB3E08C2BE74}" type="presParOf" srcId="{E62D721B-5CAB-4F34-81E3-47898A8567AD}" destId="{41CA6C56-972D-4FE8-8E80-F82F3D9D1DFD}" srcOrd="0" destOrd="0" presId="urn:microsoft.com/office/officeart/2005/8/layout/process4"/>
    <dgm:cxn modelId="{37071992-5AA7-4ABE-BC37-15E6EF545770}" type="presParOf" srcId="{C25F1225-CC16-4DD3-8CA3-B5410E531289}" destId="{8057EE7B-D816-4D15-BA0D-009E10EE7B4B}" srcOrd="3" destOrd="0" presId="urn:microsoft.com/office/officeart/2005/8/layout/process4"/>
    <dgm:cxn modelId="{E7181F55-26F5-4403-8EA7-F3BFDB6D269C}" type="presParOf" srcId="{C25F1225-CC16-4DD3-8CA3-B5410E531289}" destId="{85428AFB-2360-40D3-AFD5-4C5545B19B8E}" srcOrd="4" destOrd="0" presId="urn:microsoft.com/office/officeart/2005/8/layout/process4"/>
    <dgm:cxn modelId="{FB02B211-A891-4090-8924-10B10190236B}" type="presParOf" srcId="{85428AFB-2360-40D3-AFD5-4C5545B19B8E}" destId="{5960B584-F75D-493F-9D5E-CBD5791DF8D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C41C7B-73BD-4ADB-98D4-B9FFCF6C0D3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0C58DE2-24C1-44E1-914F-623E4CDC3E30}">
      <dgm:prSet custT="1"/>
      <dgm:spPr>
        <a:solidFill>
          <a:schemeClr val="accent1">
            <a:lumMod val="60000"/>
            <a:lumOff val="40000"/>
          </a:schemeClr>
        </a:solidFill>
      </dgm:spPr>
      <dgm:t>
        <a:bodyPr/>
        <a:lstStyle/>
        <a:p>
          <a:r>
            <a:rPr lang="en-US" sz="2100">
              <a:solidFill>
                <a:schemeClr val="tx1"/>
              </a:solidFill>
              <a:latin typeface="+mn-lt"/>
              <a:cs typeface="Arial" panose="020B0604020202020204" pitchFamily="34" charset="0"/>
            </a:rPr>
            <a:t>Testing Demographics SPED, FRL, EL, Military Family, and Homeless values were loaded in November 2023.  </a:t>
          </a:r>
        </a:p>
      </dgm:t>
    </dgm:pt>
    <dgm:pt modelId="{C403FDED-1824-4189-8544-0B6483880D38}" type="parTrans" cxnId="{07E6E5CA-1328-4850-92E9-1AC7E59E27DB}">
      <dgm:prSet/>
      <dgm:spPr/>
      <dgm:t>
        <a:bodyPr/>
        <a:lstStyle/>
        <a:p>
          <a:endParaRPr lang="en-US" sz="2400">
            <a:solidFill>
              <a:schemeClr val="tx1"/>
            </a:solidFill>
            <a:latin typeface="+mn-lt"/>
            <a:cs typeface="Arial" panose="020B0604020202020204" pitchFamily="34" charset="0"/>
          </a:endParaRPr>
        </a:p>
      </dgm:t>
    </dgm:pt>
    <dgm:pt modelId="{43EEA321-6ED6-4B22-B583-3D3609CC0257}" type="sibTrans" cxnId="{07E6E5CA-1328-4850-92E9-1AC7E59E27DB}">
      <dgm:prSet/>
      <dgm:spPr/>
      <dgm:t>
        <a:bodyPr/>
        <a:lstStyle/>
        <a:p>
          <a:endParaRPr lang="en-US" sz="2400">
            <a:solidFill>
              <a:schemeClr val="tx1"/>
            </a:solidFill>
            <a:latin typeface="+mn-lt"/>
            <a:cs typeface="Arial" panose="020B0604020202020204" pitchFamily="34" charset="0"/>
          </a:endParaRPr>
        </a:p>
      </dgm:t>
    </dgm:pt>
    <dgm:pt modelId="{D3E18FA1-1339-40B5-B1B6-014488BBB040}">
      <dgm:prSet custT="1"/>
      <dgm:spPr>
        <a:solidFill>
          <a:schemeClr val="tx2">
            <a:lumMod val="60000"/>
            <a:lumOff val="40000"/>
          </a:schemeClr>
        </a:solidFill>
      </dgm:spPr>
      <dgm:t>
        <a:bodyPr/>
        <a:lstStyle/>
        <a:p>
          <a:r>
            <a:rPr lang="en-US" sz="2100">
              <a:solidFill>
                <a:schemeClr val="tx1"/>
              </a:solidFill>
              <a:latin typeface="+mn-lt"/>
              <a:cs typeface="Arial" panose="020B0604020202020204" pitchFamily="34" charset="0"/>
            </a:rPr>
            <a:t>The values for Recently Arrived EL/ML and Section 504 were not pulled from Freeze Zero. These must be set in the PSIS Registration Module.  </a:t>
          </a:r>
        </a:p>
      </dgm:t>
    </dgm:pt>
    <dgm:pt modelId="{06FAE074-E7A4-4196-9E45-D506C976B3BC}" type="parTrans" cxnId="{AA39BD23-F37C-4F69-9B05-BD77318166B4}">
      <dgm:prSet/>
      <dgm:spPr/>
      <dgm:t>
        <a:bodyPr/>
        <a:lstStyle/>
        <a:p>
          <a:endParaRPr lang="en-US" sz="2400">
            <a:solidFill>
              <a:schemeClr val="tx1"/>
            </a:solidFill>
            <a:latin typeface="+mn-lt"/>
            <a:cs typeface="Arial" panose="020B0604020202020204" pitchFamily="34" charset="0"/>
          </a:endParaRPr>
        </a:p>
      </dgm:t>
    </dgm:pt>
    <dgm:pt modelId="{15524841-3EDF-4043-8470-2ED1C9FDC1EC}" type="sibTrans" cxnId="{AA39BD23-F37C-4F69-9B05-BD77318166B4}">
      <dgm:prSet/>
      <dgm:spPr/>
      <dgm:t>
        <a:bodyPr/>
        <a:lstStyle/>
        <a:p>
          <a:endParaRPr lang="en-US" sz="2400">
            <a:solidFill>
              <a:schemeClr val="tx1"/>
            </a:solidFill>
            <a:latin typeface="+mn-lt"/>
            <a:cs typeface="Arial" panose="020B0604020202020204" pitchFamily="34" charset="0"/>
          </a:endParaRPr>
        </a:p>
      </dgm:t>
    </dgm:pt>
    <dgm:pt modelId="{8F2300E7-7D6F-4A3B-8FE7-952D756DC90C}">
      <dgm:prSet custT="1"/>
      <dgm:spPr>
        <a:solidFill>
          <a:schemeClr val="accent1">
            <a:lumMod val="60000"/>
            <a:lumOff val="40000"/>
          </a:schemeClr>
        </a:solidFill>
      </dgm:spPr>
      <dgm:t>
        <a:bodyPr/>
        <a:lstStyle/>
        <a:p>
          <a:r>
            <a:rPr lang="en-US" sz="2100">
              <a:solidFill>
                <a:schemeClr val="tx1"/>
              </a:solidFill>
              <a:latin typeface="+mn-lt"/>
              <a:cs typeface="Arial" panose="020B0604020202020204" pitchFamily="34" charset="0"/>
            </a:rPr>
            <a:t>Student demographic values will be saved, and the fields locked in PSIS on May 31, 2024*.  All changes to a student’s status at the time of testing must be made by May 31, 2024.</a:t>
          </a:r>
        </a:p>
      </dgm:t>
    </dgm:pt>
    <dgm:pt modelId="{C4C7103F-0FD0-40A2-A800-FAD72DAEFE42}" type="parTrans" cxnId="{313873E9-8A0C-4591-BF79-35BA0A154004}">
      <dgm:prSet/>
      <dgm:spPr/>
      <dgm:t>
        <a:bodyPr/>
        <a:lstStyle/>
        <a:p>
          <a:endParaRPr lang="en-US" sz="2400">
            <a:solidFill>
              <a:schemeClr val="tx1"/>
            </a:solidFill>
            <a:latin typeface="+mn-lt"/>
            <a:cs typeface="Arial" panose="020B0604020202020204" pitchFamily="34" charset="0"/>
          </a:endParaRPr>
        </a:p>
      </dgm:t>
    </dgm:pt>
    <dgm:pt modelId="{BAAB7C04-F7FA-4D4D-80BB-99588E3F40BC}" type="sibTrans" cxnId="{313873E9-8A0C-4591-BF79-35BA0A154004}">
      <dgm:prSet/>
      <dgm:spPr/>
      <dgm:t>
        <a:bodyPr/>
        <a:lstStyle/>
        <a:p>
          <a:endParaRPr lang="en-US" sz="2400">
            <a:solidFill>
              <a:schemeClr val="tx1"/>
            </a:solidFill>
            <a:latin typeface="+mn-lt"/>
            <a:cs typeface="Arial" panose="020B0604020202020204" pitchFamily="34" charset="0"/>
          </a:endParaRPr>
        </a:p>
      </dgm:t>
    </dgm:pt>
    <dgm:pt modelId="{8E620EF0-4C87-4530-889C-F9CF984B4861}">
      <dgm:prSet custT="1"/>
      <dgm:spPr>
        <a:solidFill>
          <a:schemeClr val="tx2">
            <a:lumMod val="60000"/>
            <a:lumOff val="40000"/>
          </a:schemeClr>
        </a:solidFill>
      </dgm:spPr>
      <dgm:t>
        <a:bodyPr/>
        <a:lstStyle/>
        <a:p>
          <a:r>
            <a:rPr lang="en-US" sz="2100">
              <a:solidFill>
                <a:schemeClr val="tx1"/>
              </a:solidFill>
              <a:latin typeface="+mn-lt"/>
              <a:cs typeface="Arial" panose="020B0604020202020204" pitchFamily="34" charset="0"/>
            </a:rPr>
            <a:t>Students who are repeaters should be tested. </a:t>
          </a:r>
        </a:p>
      </dgm:t>
    </dgm:pt>
    <dgm:pt modelId="{19460EFD-6CC3-48F7-9092-5B909CAD994E}" type="parTrans" cxnId="{8EBDC64D-0977-4940-9573-C10ABFC32D6F}">
      <dgm:prSet/>
      <dgm:spPr/>
      <dgm:t>
        <a:bodyPr/>
        <a:lstStyle/>
        <a:p>
          <a:endParaRPr lang="en-US" sz="2400">
            <a:solidFill>
              <a:schemeClr val="tx1"/>
            </a:solidFill>
            <a:latin typeface="+mn-lt"/>
            <a:cs typeface="Arial" panose="020B0604020202020204" pitchFamily="34" charset="0"/>
          </a:endParaRPr>
        </a:p>
      </dgm:t>
    </dgm:pt>
    <dgm:pt modelId="{F9FC0213-7ACA-4186-9CEA-8808CA48F226}" type="sibTrans" cxnId="{8EBDC64D-0977-4940-9573-C10ABFC32D6F}">
      <dgm:prSet/>
      <dgm:spPr/>
      <dgm:t>
        <a:bodyPr/>
        <a:lstStyle/>
        <a:p>
          <a:endParaRPr lang="en-US" sz="2400">
            <a:solidFill>
              <a:schemeClr val="tx1"/>
            </a:solidFill>
            <a:latin typeface="+mn-lt"/>
            <a:cs typeface="Arial" panose="020B0604020202020204" pitchFamily="34" charset="0"/>
          </a:endParaRPr>
        </a:p>
      </dgm:t>
    </dgm:pt>
    <dgm:pt modelId="{4E35D89A-730C-4A8C-83A3-3A5664560269}">
      <dgm:prSet custT="1"/>
      <dgm:spPr>
        <a:solidFill>
          <a:schemeClr val="accent1">
            <a:lumMod val="60000"/>
            <a:lumOff val="40000"/>
          </a:schemeClr>
        </a:solidFill>
      </dgm:spPr>
      <dgm:t>
        <a:bodyPr/>
        <a:lstStyle/>
        <a:p>
          <a:r>
            <a:rPr lang="en-US" sz="2100">
              <a:solidFill>
                <a:schemeClr val="tx1"/>
              </a:solidFill>
              <a:latin typeface="+mn-lt"/>
              <a:cs typeface="Arial" panose="020B0604020202020204" pitchFamily="34" charset="0"/>
            </a:rPr>
            <a:t>Student’s grade in PSIS is that grade in which the test is given.</a:t>
          </a:r>
        </a:p>
      </dgm:t>
    </dgm:pt>
    <dgm:pt modelId="{B45F8CD4-48FC-48A3-AA46-F7809985901C}" type="parTrans" cxnId="{7EC6FEF1-7923-4E57-B524-DC27DF014D7D}">
      <dgm:prSet/>
      <dgm:spPr/>
      <dgm:t>
        <a:bodyPr/>
        <a:lstStyle/>
        <a:p>
          <a:endParaRPr lang="en-US" sz="2400">
            <a:solidFill>
              <a:schemeClr val="tx1"/>
            </a:solidFill>
            <a:latin typeface="+mn-lt"/>
            <a:cs typeface="Arial" panose="020B0604020202020204" pitchFamily="34" charset="0"/>
          </a:endParaRPr>
        </a:p>
      </dgm:t>
    </dgm:pt>
    <dgm:pt modelId="{A6114890-1A99-4267-AF28-C16FD27DA0DB}" type="sibTrans" cxnId="{7EC6FEF1-7923-4E57-B524-DC27DF014D7D}">
      <dgm:prSet/>
      <dgm:spPr/>
      <dgm:t>
        <a:bodyPr/>
        <a:lstStyle/>
        <a:p>
          <a:endParaRPr lang="en-US" sz="2400">
            <a:solidFill>
              <a:schemeClr val="tx1"/>
            </a:solidFill>
            <a:latin typeface="+mn-lt"/>
            <a:cs typeface="Arial" panose="020B0604020202020204" pitchFamily="34" charset="0"/>
          </a:endParaRPr>
        </a:p>
      </dgm:t>
    </dgm:pt>
    <dgm:pt modelId="{6CE819EC-0935-4A66-8217-5AB6B4CD9069}">
      <dgm:prSet custT="1"/>
      <dgm:spPr>
        <a:solidFill>
          <a:schemeClr val="tx2">
            <a:lumMod val="60000"/>
            <a:lumOff val="40000"/>
          </a:schemeClr>
        </a:solidFill>
      </dgm:spPr>
      <dgm:t>
        <a:bodyPr/>
        <a:lstStyle/>
        <a:p>
          <a:r>
            <a:rPr lang="en-US" sz="2100">
              <a:solidFill>
                <a:schemeClr val="tx1"/>
              </a:solidFill>
              <a:latin typeface="+mn-lt"/>
              <a:cs typeface="Arial" panose="020B0604020202020204" pitchFamily="34" charset="0"/>
            </a:rPr>
            <a:t>Grade 11 "skippers" are not tested.    </a:t>
          </a:r>
        </a:p>
      </dgm:t>
    </dgm:pt>
    <dgm:pt modelId="{C53CD1B5-CF2F-4C96-A77A-6611B5EBC63B}" type="parTrans" cxnId="{C901DF94-FBC6-48B9-9B2A-689BB6DC9EFD}">
      <dgm:prSet/>
      <dgm:spPr/>
      <dgm:t>
        <a:bodyPr/>
        <a:lstStyle/>
        <a:p>
          <a:endParaRPr lang="en-US" sz="2400">
            <a:solidFill>
              <a:schemeClr val="tx1"/>
            </a:solidFill>
            <a:latin typeface="+mn-lt"/>
            <a:cs typeface="Arial" panose="020B0604020202020204" pitchFamily="34" charset="0"/>
          </a:endParaRPr>
        </a:p>
      </dgm:t>
    </dgm:pt>
    <dgm:pt modelId="{BB741D58-C4D1-4777-8FA8-A1C4522F76FF}" type="sibTrans" cxnId="{C901DF94-FBC6-48B9-9B2A-689BB6DC9EFD}">
      <dgm:prSet/>
      <dgm:spPr/>
      <dgm:t>
        <a:bodyPr/>
        <a:lstStyle/>
        <a:p>
          <a:endParaRPr lang="en-US" sz="2400">
            <a:solidFill>
              <a:schemeClr val="tx1"/>
            </a:solidFill>
            <a:latin typeface="+mn-lt"/>
            <a:cs typeface="Arial" panose="020B0604020202020204" pitchFamily="34" charset="0"/>
          </a:endParaRPr>
        </a:p>
      </dgm:t>
    </dgm:pt>
    <dgm:pt modelId="{9044D6F8-0D4D-4E50-8693-1933739D5BAE}" type="pres">
      <dgm:prSet presAssocID="{29C41C7B-73BD-4ADB-98D4-B9FFCF6C0D30}" presName="diagram" presStyleCnt="0">
        <dgm:presLayoutVars>
          <dgm:dir/>
          <dgm:resizeHandles val="exact"/>
        </dgm:presLayoutVars>
      </dgm:prSet>
      <dgm:spPr/>
    </dgm:pt>
    <dgm:pt modelId="{D798252B-120A-4601-9D73-61DC33565BA3}" type="pres">
      <dgm:prSet presAssocID="{40C58DE2-24C1-44E1-914F-623E4CDC3E30}" presName="node" presStyleLbl="node1" presStyleIdx="0" presStyleCnt="6" custScaleX="203381" custScaleY="214947">
        <dgm:presLayoutVars>
          <dgm:bulletEnabled val="1"/>
        </dgm:presLayoutVars>
      </dgm:prSet>
      <dgm:spPr/>
    </dgm:pt>
    <dgm:pt modelId="{256314A5-356A-4EE5-9B5F-FC811D4C2435}" type="pres">
      <dgm:prSet presAssocID="{43EEA321-6ED6-4B22-B583-3D3609CC0257}" presName="sibTrans" presStyleCnt="0"/>
      <dgm:spPr/>
    </dgm:pt>
    <dgm:pt modelId="{3C399863-E5C4-4246-A883-56DFF7A0CC50}" type="pres">
      <dgm:prSet presAssocID="{D3E18FA1-1339-40B5-B1B6-014488BBB040}" presName="node" presStyleLbl="node1" presStyleIdx="1" presStyleCnt="6" custScaleX="203381" custScaleY="214947" custLinFactNeighborX="-547" custLinFactNeighborY="-1493">
        <dgm:presLayoutVars>
          <dgm:bulletEnabled val="1"/>
        </dgm:presLayoutVars>
      </dgm:prSet>
      <dgm:spPr/>
    </dgm:pt>
    <dgm:pt modelId="{2B7116BC-7FD9-4C1D-B7D1-A97560C20567}" type="pres">
      <dgm:prSet presAssocID="{15524841-3EDF-4043-8470-2ED1C9FDC1EC}" presName="sibTrans" presStyleCnt="0"/>
      <dgm:spPr/>
    </dgm:pt>
    <dgm:pt modelId="{B6C03586-41A6-455B-8EC2-6FEEC33CC4C0}" type="pres">
      <dgm:prSet presAssocID="{8F2300E7-7D6F-4A3B-8FE7-952D756DC90C}" presName="node" presStyleLbl="node1" presStyleIdx="2" presStyleCnt="6" custScaleX="203381" custScaleY="214947">
        <dgm:presLayoutVars>
          <dgm:bulletEnabled val="1"/>
        </dgm:presLayoutVars>
      </dgm:prSet>
      <dgm:spPr/>
    </dgm:pt>
    <dgm:pt modelId="{E717D50E-08F8-49F9-B48F-10EA3F775D24}" type="pres">
      <dgm:prSet presAssocID="{BAAB7C04-F7FA-4D4D-80BB-99588E3F40BC}" presName="sibTrans" presStyleCnt="0"/>
      <dgm:spPr/>
    </dgm:pt>
    <dgm:pt modelId="{117DD529-2DEC-4717-BBA1-4A44E09CCD26}" type="pres">
      <dgm:prSet presAssocID="{8E620EF0-4C87-4530-889C-F9CF984B4861}" presName="node" presStyleLbl="node1" presStyleIdx="3" presStyleCnt="6" custScaleX="203381" custScaleY="150599">
        <dgm:presLayoutVars>
          <dgm:bulletEnabled val="1"/>
        </dgm:presLayoutVars>
      </dgm:prSet>
      <dgm:spPr/>
    </dgm:pt>
    <dgm:pt modelId="{B78D5D83-291E-4A9C-B75D-263DFB7813B2}" type="pres">
      <dgm:prSet presAssocID="{F9FC0213-7ACA-4186-9CEA-8808CA48F226}" presName="sibTrans" presStyleCnt="0"/>
      <dgm:spPr/>
    </dgm:pt>
    <dgm:pt modelId="{4F30D5E7-A448-422A-AB4C-0E3D7F78500B}" type="pres">
      <dgm:prSet presAssocID="{4E35D89A-730C-4A8C-83A3-3A5664560269}" presName="node" presStyleLbl="node1" presStyleIdx="4" presStyleCnt="6" custScaleX="203381" custScaleY="150599">
        <dgm:presLayoutVars>
          <dgm:bulletEnabled val="1"/>
        </dgm:presLayoutVars>
      </dgm:prSet>
      <dgm:spPr/>
    </dgm:pt>
    <dgm:pt modelId="{DD47A258-73CA-4A96-A607-2759294079A7}" type="pres">
      <dgm:prSet presAssocID="{A6114890-1A99-4267-AF28-C16FD27DA0DB}" presName="sibTrans" presStyleCnt="0"/>
      <dgm:spPr/>
    </dgm:pt>
    <dgm:pt modelId="{B034ABA7-2E4C-4582-8086-320EBE08D5DC}" type="pres">
      <dgm:prSet presAssocID="{6CE819EC-0935-4A66-8217-5AB6B4CD9069}" presName="node" presStyleLbl="node1" presStyleIdx="5" presStyleCnt="6" custScaleX="203381" custScaleY="150599">
        <dgm:presLayoutVars>
          <dgm:bulletEnabled val="1"/>
        </dgm:presLayoutVars>
      </dgm:prSet>
      <dgm:spPr/>
    </dgm:pt>
  </dgm:ptLst>
  <dgm:cxnLst>
    <dgm:cxn modelId="{9552731C-06FE-42FE-AC62-767C94860775}" type="presOf" srcId="{8E620EF0-4C87-4530-889C-F9CF984B4861}" destId="{117DD529-2DEC-4717-BBA1-4A44E09CCD26}" srcOrd="0" destOrd="0" presId="urn:microsoft.com/office/officeart/2005/8/layout/default"/>
    <dgm:cxn modelId="{AA39BD23-F37C-4F69-9B05-BD77318166B4}" srcId="{29C41C7B-73BD-4ADB-98D4-B9FFCF6C0D30}" destId="{D3E18FA1-1339-40B5-B1B6-014488BBB040}" srcOrd="1" destOrd="0" parTransId="{06FAE074-E7A4-4196-9E45-D506C976B3BC}" sibTransId="{15524841-3EDF-4043-8470-2ED1C9FDC1EC}"/>
    <dgm:cxn modelId="{8EBDC64D-0977-4940-9573-C10ABFC32D6F}" srcId="{29C41C7B-73BD-4ADB-98D4-B9FFCF6C0D30}" destId="{8E620EF0-4C87-4530-889C-F9CF984B4861}" srcOrd="3" destOrd="0" parTransId="{19460EFD-6CC3-48F7-9092-5B909CAD994E}" sibTransId="{F9FC0213-7ACA-4186-9CEA-8808CA48F226}"/>
    <dgm:cxn modelId="{FADFFB91-E485-48F4-B709-1F2E531F6921}" type="presOf" srcId="{D3E18FA1-1339-40B5-B1B6-014488BBB040}" destId="{3C399863-E5C4-4246-A883-56DFF7A0CC50}" srcOrd="0" destOrd="0" presId="urn:microsoft.com/office/officeart/2005/8/layout/default"/>
    <dgm:cxn modelId="{C901DF94-FBC6-48B9-9B2A-689BB6DC9EFD}" srcId="{29C41C7B-73BD-4ADB-98D4-B9FFCF6C0D30}" destId="{6CE819EC-0935-4A66-8217-5AB6B4CD9069}" srcOrd="5" destOrd="0" parTransId="{C53CD1B5-CF2F-4C96-A77A-6611B5EBC63B}" sibTransId="{BB741D58-C4D1-4777-8FA8-A1C4522F76FF}"/>
    <dgm:cxn modelId="{83A1A7B6-57EF-4406-B0AC-F85BCD487A00}" type="presOf" srcId="{8F2300E7-7D6F-4A3B-8FE7-952D756DC90C}" destId="{B6C03586-41A6-455B-8EC2-6FEEC33CC4C0}" srcOrd="0" destOrd="0" presId="urn:microsoft.com/office/officeart/2005/8/layout/default"/>
    <dgm:cxn modelId="{65F20EC2-215D-428F-BD2C-2EDBE56C37ED}" type="presOf" srcId="{29C41C7B-73BD-4ADB-98D4-B9FFCF6C0D30}" destId="{9044D6F8-0D4D-4E50-8693-1933739D5BAE}" srcOrd="0" destOrd="0" presId="urn:microsoft.com/office/officeart/2005/8/layout/default"/>
    <dgm:cxn modelId="{07E6E5CA-1328-4850-92E9-1AC7E59E27DB}" srcId="{29C41C7B-73BD-4ADB-98D4-B9FFCF6C0D30}" destId="{40C58DE2-24C1-44E1-914F-623E4CDC3E30}" srcOrd="0" destOrd="0" parTransId="{C403FDED-1824-4189-8544-0B6483880D38}" sibTransId="{43EEA321-6ED6-4B22-B583-3D3609CC0257}"/>
    <dgm:cxn modelId="{12859EDB-82CC-4F64-ADF8-B2CAF900D31D}" type="presOf" srcId="{6CE819EC-0935-4A66-8217-5AB6B4CD9069}" destId="{B034ABA7-2E4C-4582-8086-320EBE08D5DC}" srcOrd="0" destOrd="0" presId="urn:microsoft.com/office/officeart/2005/8/layout/default"/>
    <dgm:cxn modelId="{1CEDF4E7-4EF2-4D18-96A4-2EA3DDD9F22E}" type="presOf" srcId="{4E35D89A-730C-4A8C-83A3-3A5664560269}" destId="{4F30D5E7-A448-422A-AB4C-0E3D7F78500B}" srcOrd="0" destOrd="0" presId="urn:microsoft.com/office/officeart/2005/8/layout/default"/>
    <dgm:cxn modelId="{313873E9-8A0C-4591-BF79-35BA0A154004}" srcId="{29C41C7B-73BD-4ADB-98D4-B9FFCF6C0D30}" destId="{8F2300E7-7D6F-4A3B-8FE7-952D756DC90C}" srcOrd="2" destOrd="0" parTransId="{C4C7103F-0FD0-40A2-A800-FAD72DAEFE42}" sibTransId="{BAAB7C04-F7FA-4D4D-80BB-99588E3F40BC}"/>
    <dgm:cxn modelId="{7EC6FEF1-7923-4E57-B524-DC27DF014D7D}" srcId="{29C41C7B-73BD-4ADB-98D4-B9FFCF6C0D30}" destId="{4E35D89A-730C-4A8C-83A3-3A5664560269}" srcOrd="4" destOrd="0" parTransId="{B45F8CD4-48FC-48A3-AA46-F7809985901C}" sibTransId="{A6114890-1A99-4267-AF28-C16FD27DA0DB}"/>
    <dgm:cxn modelId="{7C7A8BFD-3169-429C-A965-F449C2CCF8D2}" type="presOf" srcId="{40C58DE2-24C1-44E1-914F-623E4CDC3E30}" destId="{D798252B-120A-4601-9D73-61DC33565BA3}" srcOrd="0" destOrd="0" presId="urn:microsoft.com/office/officeart/2005/8/layout/default"/>
    <dgm:cxn modelId="{0A3BAF47-505F-42BC-A5D3-A0C24F30E4CA}" type="presParOf" srcId="{9044D6F8-0D4D-4E50-8693-1933739D5BAE}" destId="{D798252B-120A-4601-9D73-61DC33565BA3}" srcOrd="0" destOrd="0" presId="urn:microsoft.com/office/officeart/2005/8/layout/default"/>
    <dgm:cxn modelId="{06AAC458-CC29-4D17-A13E-52B389BB832B}" type="presParOf" srcId="{9044D6F8-0D4D-4E50-8693-1933739D5BAE}" destId="{256314A5-356A-4EE5-9B5F-FC811D4C2435}" srcOrd="1" destOrd="0" presId="urn:microsoft.com/office/officeart/2005/8/layout/default"/>
    <dgm:cxn modelId="{78CA146A-3E3C-4B12-936F-241721F9B928}" type="presParOf" srcId="{9044D6F8-0D4D-4E50-8693-1933739D5BAE}" destId="{3C399863-E5C4-4246-A883-56DFF7A0CC50}" srcOrd="2" destOrd="0" presId="urn:microsoft.com/office/officeart/2005/8/layout/default"/>
    <dgm:cxn modelId="{835FEE78-676A-4550-8F8F-8EA4F2EFD755}" type="presParOf" srcId="{9044D6F8-0D4D-4E50-8693-1933739D5BAE}" destId="{2B7116BC-7FD9-4C1D-B7D1-A97560C20567}" srcOrd="3" destOrd="0" presId="urn:microsoft.com/office/officeart/2005/8/layout/default"/>
    <dgm:cxn modelId="{8DB80AFA-1598-4A8F-BEF2-259D3156B782}" type="presParOf" srcId="{9044D6F8-0D4D-4E50-8693-1933739D5BAE}" destId="{B6C03586-41A6-455B-8EC2-6FEEC33CC4C0}" srcOrd="4" destOrd="0" presId="urn:microsoft.com/office/officeart/2005/8/layout/default"/>
    <dgm:cxn modelId="{8B81AD25-260A-4F7F-A9B9-B11BDE8B9575}" type="presParOf" srcId="{9044D6F8-0D4D-4E50-8693-1933739D5BAE}" destId="{E717D50E-08F8-49F9-B48F-10EA3F775D24}" srcOrd="5" destOrd="0" presId="urn:microsoft.com/office/officeart/2005/8/layout/default"/>
    <dgm:cxn modelId="{99661B69-67E3-4B9D-948A-B62317FC1C36}" type="presParOf" srcId="{9044D6F8-0D4D-4E50-8693-1933739D5BAE}" destId="{117DD529-2DEC-4717-BBA1-4A44E09CCD26}" srcOrd="6" destOrd="0" presId="urn:microsoft.com/office/officeart/2005/8/layout/default"/>
    <dgm:cxn modelId="{63D6EA69-D5BD-418D-80CE-BB402708BA18}" type="presParOf" srcId="{9044D6F8-0D4D-4E50-8693-1933739D5BAE}" destId="{B78D5D83-291E-4A9C-B75D-263DFB7813B2}" srcOrd="7" destOrd="0" presId="urn:microsoft.com/office/officeart/2005/8/layout/default"/>
    <dgm:cxn modelId="{FD61C07C-F5D6-4E80-95C8-E3B5C9955A62}" type="presParOf" srcId="{9044D6F8-0D4D-4E50-8693-1933739D5BAE}" destId="{4F30D5E7-A448-422A-AB4C-0E3D7F78500B}" srcOrd="8" destOrd="0" presId="urn:microsoft.com/office/officeart/2005/8/layout/default"/>
    <dgm:cxn modelId="{7AE8EC86-26EA-493D-A2EE-6A6CEE03371B}" type="presParOf" srcId="{9044D6F8-0D4D-4E50-8693-1933739D5BAE}" destId="{DD47A258-73CA-4A96-A607-2759294079A7}" srcOrd="9" destOrd="0" presId="urn:microsoft.com/office/officeart/2005/8/layout/default"/>
    <dgm:cxn modelId="{0AC505FD-E7BC-43CF-9722-76121C5B08E4}" type="presParOf" srcId="{9044D6F8-0D4D-4E50-8693-1933739D5BAE}" destId="{B034ABA7-2E4C-4582-8086-320EBE08D5D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CE0DFC-E0DE-416F-90E7-DC8FC36EAE8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FA2418F9-39A1-48B5-A8FC-A39886D47AF1}">
      <dgm:prSet phldrT="[Text]" custT="1"/>
      <dgm:spPr>
        <a:ln>
          <a:solidFill>
            <a:schemeClr val="accent2">
              <a:lumMod val="20000"/>
              <a:lumOff val="80000"/>
            </a:schemeClr>
          </a:solidFill>
        </a:ln>
      </dgm:spPr>
      <dgm:t>
        <a:bodyPr/>
        <a:lstStyle/>
        <a:p>
          <a:r>
            <a:rPr lang="en-US" sz="2800">
              <a:latin typeface="+mn-lt"/>
              <a:cs typeface="Arial" panose="020B0604020202020204" pitchFamily="34" charset="0"/>
            </a:rPr>
            <a:t>Impropriety (low-level incident)</a:t>
          </a:r>
        </a:p>
      </dgm:t>
    </dgm:pt>
    <dgm:pt modelId="{8E7E0A3A-04E4-4A31-90ED-2FEA2609BA2D}" type="parTrans" cxnId="{023C3540-81AB-452F-9A65-536E4435B0A2}">
      <dgm:prSet/>
      <dgm:spPr/>
      <dgm:t>
        <a:bodyPr/>
        <a:lstStyle/>
        <a:p>
          <a:endParaRPr lang="en-US"/>
        </a:p>
      </dgm:t>
    </dgm:pt>
    <dgm:pt modelId="{028FC7F1-C8EC-4F5E-9121-E604B55F2590}" type="sibTrans" cxnId="{023C3540-81AB-452F-9A65-536E4435B0A2}">
      <dgm:prSet/>
      <dgm:spPr/>
      <dgm:t>
        <a:bodyPr/>
        <a:lstStyle/>
        <a:p>
          <a:endParaRPr lang="en-US"/>
        </a:p>
      </dgm:t>
    </dgm:pt>
    <dgm:pt modelId="{1DEA4DA5-EFED-4C99-832D-E51E29990C68}">
      <dgm:prSet phldrT="[Text]" custT="1"/>
      <dgm:spPr/>
      <dgm:t>
        <a:bodyPr/>
        <a:lstStyle/>
        <a:p>
          <a:r>
            <a:rPr lang="en-US" sz="2400">
              <a:latin typeface="+mn-lt"/>
              <a:cs typeface="Arial" panose="020B0604020202020204" pitchFamily="34" charset="0"/>
            </a:rPr>
            <a:t>Keep records locally.</a:t>
          </a:r>
        </a:p>
      </dgm:t>
    </dgm:pt>
    <dgm:pt modelId="{980A2A69-E959-4F5C-95AE-4B0C651C1415}" type="parTrans" cxnId="{6BB3EE47-7C53-420A-A121-E8F9431A8BCD}">
      <dgm:prSet/>
      <dgm:spPr/>
      <dgm:t>
        <a:bodyPr/>
        <a:lstStyle/>
        <a:p>
          <a:endParaRPr lang="en-US"/>
        </a:p>
      </dgm:t>
    </dgm:pt>
    <dgm:pt modelId="{4D074529-181B-4157-B2F8-A7FC9CAB48DB}" type="sibTrans" cxnId="{6BB3EE47-7C53-420A-A121-E8F9431A8BCD}">
      <dgm:prSet/>
      <dgm:spPr/>
      <dgm:t>
        <a:bodyPr/>
        <a:lstStyle/>
        <a:p>
          <a:endParaRPr lang="en-US"/>
        </a:p>
      </dgm:t>
    </dgm:pt>
    <dgm:pt modelId="{6AB33B76-F5C4-4FCD-AB05-8B895054117D}">
      <dgm:prSet phldrT="[Text]" custT="1"/>
      <dgm:spPr/>
      <dgm:t>
        <a:bodyPr/>
        <a:lstStyle/>
        <a:p>
          <a:r>
            <a:rPr lang="en-US" sz="2600">
              <a:latin typeface="Arial" panose="020B0604020202020204" pitchFamily="34" charset="0"/>
              <a:cs typeface="Arial" panose="020B0604020202020204" pitchFamily="34" charset="0"/>
            </a:rPr>
            <a:t>Breach (high-level incident)</a:t>
          </a:r>
        </a:p>
      </dgm:t>
    </dgm:pt>
    <dgm:pt modelId="{E79C53DA-41D6-492B-AC43-C15C6F772156}" type="parTrans" cxnId="{0FA932A1-2579-48AF-AC27-112C3B70F2DA}">
      <dgm:prSet/>
      <dgm:spPr/>
      <dgm:t>
        <a:bodyPr/>
        <a:lstStyle/>
        <a:p>
          <a:endParaRPr lang="en-US"/>
        </a:p>
      </dgm:t>
    </dgm:pt>
    <dgm:pt modelId="{2C94FE1F-68B1-4BA4-A723-F06BE7851249}" type="sibTrans" cxnId="{0FA932A1-2579-48AF-AC27-112C3B70F2DA}">
      <dgm:prSet/>
      <dgm:spPr/>
      <dgm:t>
        <a:bodyPr/>
        <a:lstStyle/>
        <a:p>
          <a:endParaRPr lang="en-US"/>
        </a:p>
      </dgm:t>
    </dgm:pt>
    <dgm:pt modelId="{64FF08DE-FF45-4F79-AF77-63037C144D76}">
      <dgm:prSet custT="1"/>
      <dgm:spPr/>
      <dgm:t>
        <a:bodyPr/>
        <a:lstStyle/>
        <a:p>
          <a:r>
            <a:rPr lang="en-US" sz="2600">
              <a:latin typeface="Arial" panose="020B0604020202020204" pitchFamily="34" charset="0"/>
              <a:cs typeface="Arial" panose="020B0604020202020204" pitchFamily="34" charset="0"/>
            </a:rPr>
            <a:t>Irregularity (medium-level incident)</a:t>
          </a:r>
        </a:p>
      </dgm:t>
    </dgm:pt>
    <dgm:pt modelId="{B323EFF2-FE4E-4C22-974D-1925E1840926}" type="parTrans" cxnId="{BF2F8287-4213-4A21-8EF3-24198FC69540}">
      <dgm:prSet/>
      <dgm:spPr/>
      <dgm:t>
        <a:bodyPr/>
        <a:lstStyle/>
        <a:p>
          <a:endParaRPr lang="en-US"/>
        </a:p>
      </dgm:t>
    </dgm:pt>
    <dgm:pt modelId="{5E2B4CFE-AE2B-4B64-BC8D-289658C5B72F}" type="sibTrans" cxnId="{BF2F8287-4213-4A21-8EF3-24198FC69540}">
      <dgm:prSet/>
      <dgm:spPr/>
      <dgm:t>
        <a:bodyPr/>
        <a:lstStyle/>
        <a:p>
          <a:endParaRPr lang="en-US"/>
        </a:p>
      </dgm:t>
    </dgm:pt>
    <dgm:pt modelId="{86EC189C-A928-4494-8C04-7ABC4A02BE42}">
      <dgm:prSet custT="1"/>
      <dgm:spPr/>
      <dgm:t>
        <a:bodyPr/>
        <a:lstStyle/>
        <a:p>
          <a:r>
            <a:rPr lang="en-US" sz="2400">
              <a:latin typeface="+mn-lt"/>
              <a:cs typeface="Arial" panose="020B0604020202020204" pitchFamily="34" charset="0"/>
            </a:rPr>
            <a:t>File an appeal in the system by day’s end.</a:t>
          </a:r>
        </a:p>
      </dgm:t>
    </dgm:pt>
    <dgm:pt modelId="{653DAD20-8D12-43F4-978B-5F7A5E9CCA4A}" type="parTrans" cxnId="{91633AAA-C58E-4BE6-B26C-F59E65D56D15}">
      <dgm:prSet/>
      <dgm:spPr/>
      <dgm:t>
        <a:bodyPr/>
        <a:lstStyle/>
        <a:p>
          <a:endParaRPr lang="en-US"/>
        </a:p>
      </dgm:t>
    </dgm:pt>
    <dgm:pt modelId="{AB487105-5CA3-417B-B7FA-133F5AC3E313}" type="sibTrans" cxnId="{91633AAA-C58E-4BE6-B26C-F59E65D56D15}">
      <dgm:prSet/>
      <dgm:spPr/>
      <dgm:t>
        <a:bodyPr/>
        <a:lstStyle/>
        <a:p>
          <a:endParaRPr lang="en-US"/>
        </a:p>
      </dgm:t>
    </dgm:pt>
    <dgm:pt modelId="{A5A917AB-6383-43B0-80EF-02B535598431}">
      <dgm:prSet custT="1"/>
      <dgm:spPr/>
      <dgm:t>
        <a:bodyPr/>
        <a:lstStyle/>
        <a:p>
          <a:r>
            <a:rPr lang="en-US" sz="2400">
              <a:latin typeface="+mn-lt"/>
              <a:cs typeface="Arial" panose="020B0604020202020204" pitchFamily="34" charset="0"/>
            </a:rPr>
            <a:t>Follow instructions in Appeals system.</a:t>
          </a:r>
        </a:p>
      </dgm:t>
    </dgm:pt>
    <dgm:pt modelId="{1A8B419A-DE72-4BB6-82D5-E6135F0BBC28}" type="parTrans" cxnId="{D9CF53EB-DE43-4CD9-92CD-A7D8B851693B}">
      <dgm:prSet/>
      <dgm:spPr/>
      <dgm:t>
        <a:bodyPr/>
        <a:lstStyle/>
        <a:p>
          <a:endParaRPr lang="en-US"/>
        </a:p>
      </dgm:t>
    </dgm:pt>
    <dgm:pt modelId="{8D120205-64B4-481E-BE66-0AB800A6773C}" type="sibTrans" cxnId="{D9CF53EB-DE43-4CD9-92CD-A7D8B851693B}">
      <dgm:prSet/>
      <dgm:spPr/>
      <dgm:t>
        <a:bodyPr/>
        <a:lstStyle/>
        <a:p>
          <a:endParaRPr lang="en-US"/>
        </a:p>
      </dgm:t>
    </dgm:pt>
    <dgm:pt modelId="{ECBE2752-0F10-4F68-8045-03EFCE8E3C3E}">
      <dgm:prSet custT="1"/>
      <dgm:spPr/>
      <dgm:t>
        <a:bodyPr/>
        <a:lstStyle/>
        <a:p>
          <a:r>
            <a:rPr lang="en-US" sz="2400">
              <a:latin typeface="+mn-lt"/>
              <a:cs typeface="Arial" panose="020B0604020202020204" pitchFamily="34" charset="0"/>
            </a:rPr>
            <a:t>Keep records locally.</a:t>
          </a:r>
        </a:p>
      </dgm:t>
    </dgm:pt>
    <dgm:pt modelId="{7F6887AE-D3A1-4CAF-93D3-DE1A06DD9493}" type="parTrans" cxnId="{D6340529-73BC-4AB0-B27A-80850A70B392}">
      <dgm:prSet/>
      <dgm:spPr/>
      <dgm:t>
        <a:bodyPr/>
        <a:lstStyle/>
        <a:p>
          <a:endParaRPr lang="en-US"/>
        </a:p>
      </dgm:t>
    </dgm:pt>
    <dgm:pt modelId="{C8BF192E-CBA0-4761-9EC2-CA87464991E4}" type="sibTrans" cxnId="{D6340529-73BC-4AB0-B27A-80850A70B392}">
      <dgm:prSet/>
      <dgm:spPr/>
      <dgm:t>
        <a:bodyPr/>
        <a:lstStyle/>
        <a:p>
          <a:endParaRPr lang="en-US"/>
        </a:p>
      </dgm:t>
    </dgm:pt>
    <dgm:pt modelId="{B5551852-AEF0-46FF-9404-B413C3E68909}">
      <dgm:prSet phldrT="[Text]" custT="1"/>
      <dgm:spPr/>
      <dgm:t>
        <a:bodyPr/>
        <a:lstStyle/>
        <a:p>
          <a:r>
            <a:rPr lang="en-US" sz="2400">
              <a:latin typeface="+mn-lt"/>
              <a:cs typeface="Arial" panose="020B0604020202020204" pitchFamily="34" charset="0"/>
            </a:rPr>
            <a:t>Corrected at the local level and/or entered in Appeals system if appropriate. </a:t>
          </a:r>
          <a:endParaRPr lang="en-US" sz="2400">
            <a:latin typeface="+mn-lt"/>
          </a:endParaRPr>
        </a:p>
      </dgm:t>
    </dgm:pt>
    <dgm:pt modelId="{BDA39D47-391E-480D-8172-E70B943BDE04}" type="parTrans" cxnId="{9B26EF6D-10B8-4B97-A93E-0F4A0F365FFA}">
      <dgm:prSet/>
      <dgm:spPr/>
      <dgm:t>
        <a:bodyPr/>
        <a:lstStyle/>
        <a:p>
          <a:endParaRPr lang="en-US"/>
        </a:p>
      </dgm:t>
    </dgm:pt>
    <dgm:pt modelId="{A1BC809F-BFE9-4735-8558-82286167178F}" type="sibTrans" cxnId="{9B26EF6D-10B8-4B97-A93E-0F4A0F365FFA}">
      <dgm:prSet/>
      <dgm:spPr/>
      <dgm:t>
        <a:bodyPr/>
        <a:lstStyle/>
        <a:p>
          <a:endParaRPr lang="en-US"/>
        </a:p>
      </dgm:t>
    </dgm:pt>
    <dgm:pt modelId="{033F2A41-5AA8-47ED-A1E8-92CD3F2208EB}">
      <dgm:prSet phldrT="[Text]" custT="1"/>
      <dgm:spPr/>
      <dgm:t>
        <a:bodyPr/>
        <a:lstStyle/>
        <a:p>
          <a:r>
            <a:rPr lang="en-US" sz="2400">
              <a:solidFill>
                <a:srgbClr val="FF0000"/>
              </a:solidFill>
              <a:latin typeface="+mn-lt"/>
              <a:cs typeface="Arial" panose="020B0604020202020204" pitchFamily="34" charset="0"/>
            </a:rPr>
            <a:t>Contact CSDE </a:t>
          </a:r>
          <a:r>
            <a:rPr lang="en-US" sz="2400">
              <a:latin typeface="+mn-lt"/>
              <a:cs typeface="Arial" panose="020B0604020202020204" pitchFamily="34" charset="0"/>
            </a:rPr>
            <a:t>at 860-713-6860 or </a:t>
          </a:r>
          <a:r>
            <a:rPr lang="en-US" sz="2400">
              <a:latin typeface="+mn-lt"/>
              <a:cs typeface="Arial" panose="020B0604020202020204" pitchFamily="34" charset="0"/>
              <a:hlinkClick xmlns:r="http://schemas.openxmlformats.org/officeDocument/2006/relationships" r:id="rId1"/>
            </a:rPr>
            <a:t>ctstudentassessment@ct.gov</a:t>
          </a:r>
          <a:r>
            <a:rPr lang="en-US" sz="2400">
              <a:latin typeface="+mn-lt"/>
              <a:cs typeface="Arial" panose="020B0604020202020204" pitchFamily="34" charset="0"/>
            </a:rPr>
            <a:t> </a:t>
          </a:r>
          <a:r>
            <a:rPr lang="en-US" sz="2400" b="1">
              <a:solidFill>
                <a:srgbClr val="FF0000"/>
              </a:solidFill>
              <a:latin typeface="+mn-lt"/>
              <a:cs typeface="Arial" panose="020B0604020202020204" pitchFamily="34" charset="0"/>
            </a:rPr>
            <a:t>immediately</a:t>
          </a:r>
          <a:r>
            <a:rPr lang="en-US" sz="2400">
              <a:latin typeface="+mn-lt"/>
              <a:cs typeface="Arial" panose="020B0604020202020204" pitchFamily="34" charset="0"/>
            </a:rPr>
            <a:t>.  </a:t>
          </a:r>
          <a:endParaRPr lang="en-US" sz="2400">
            <a:latin typeface="+mn-lt"/>
          </a:endParaRPr>
        </a:p>
      </dgm:t>
    </dgm:pt>
    <dgm:pt modelId="{D0E80A47-F574-420A-8DF6-07238CBC8EF8}" type="parTrans" cxnId="{5DD77DFF-5F61-419B-B062-77FEDF1E2D1D}">
      <dgm:prSet/>
      <dgm:spPr/>
      <dgm:t>
        <a:bodyPr/>
        <a:lstStyle/>
        <a:p>
          <a:endParaRPr lang="en-US"/>
        </a:p>
      </dgm:t>
    </dgm:pt>
    <dgm:pt modelId="{CBB10901-4471-404E-B24A-76123F9C3093}" type="sibTrans" cxnId="{5DD77DFF-5F61-419B-B062-77FEDF1E2D1D}">
      <dgm:prSet/>
      <dgm:spPr/>
      <dgm:t>
        <a:bodyPr/>
        <a:lstStyle/>
        <a:p>
          <a:endParaRPr lang="en-US"/>
        </a:p>
      </dgm:t>
    </dgm:pt>
    <dgm:pt modelId="{FBAF419B-0089-459C-8A1D-91195C0D9D82}" type="pres">
      <dgm:prSet presAssocID="{79CE0DFC-E0DE-416F-90E7-DC8FC36EAE83}" presName="Name0" presStyleCnt="0">
        <dgm:presLayoutVars>
          <dgm:dir/>
          <dgm:animLvl val="lvl"/>
          <dgm:resizeHandles/>
        </dgm:presLayoutVars>
      </dgm:prSet>
      <dgm:spPr/>
    </dgm:pt>
    <dgm:pt modelId="{32ABF70F-276D-4384-B041-B01673EEF5FA}" type="pres">
      <dgm:prSet presAssocID="{FA2418F9-39A1-48B5-A8FC-A39886D47AF1}" presName="linNode" presStyleCnt="0"/>
      <dgm:spPr/>
    </dgm:pt>
    <dgm:pt modelId="{D9831D97-E0F1-4BF0-AE91-1D3B950155AB}" type="pres">
      <dgm:prSet presAssocID="{FA2418F9-39A1-48B5-A8FC-A39886D47AF1}" presName="parentShp" presStyleLbl="node1" presStyleIdx="0" presStyleCnt="3" custScaleX="86675">
        <dgm:presLayoutVars>
          <dgm:bulletEnabled val="1"/>
        </dgm:presLayoutVars>
      </dgm:prSet>
      <dgm:spPr/>
    </dgm:pt>
    <dgm:pt modelId="{4F1FB1D8-B38B-4863-BF46-12AD3B87B112}" type="pres">
      <dgm:prSet presAssocID="{FA2418F9-39A1-48B5-A8FC-A39886D47AF1}" presName="childShp" presStyleLbl="bgAccFollowNode1" presStyleIdx="0" presStyleCnt="3" custLinFactNeighborX="2639" custLinFactNeighborY="-8970">
        <dgm:presLayoutVars>
          <dgm:bulletEnabled val="1"/>
        </dgm:presLayoutVars>
      </dgm:prSet>
      <dgm:spPr/>
    </dgm:pt>
    <dgm:pt modelId="{3CEB6B3A-81C2-474C-AA32-67981AA82CD2}" type="pres">
      <dgm:prSet presAssocID="{028FC7F1-C8EC-4F5E-9121-E604B55F2590}" presName="spacing" presStyleCnt="0"/>
      <dgm:spPr/>
    </dgm:pt>
    <dgm:pt modelId="{0DE252BF-33F1-4BB6-A060-E85EC43AC4A4}" type="pres">
      <dgm:prSet presAssocID="{64FF08DE-FF45-4F79-AF77-63037C144D76}" presName="linNode" presStyleCnt="0"/>
      <dgm:spPr/>
    </dgm:pt>
    <dgm:pt modelId="{B58FF493-B9C9-4B09-BEF9-489D75A8CC8F}" type="pres">
      <dgm:prSet presAssocID="{64FF08DE-FF45-4F79-AF77-63037C144D76}" presName="parentShp" presStyleLbl="node1" presStyleIdx="1" presStyleCnt="3" custScaleX="86675">
        <dgm:presLayoutVars>
          <dgm:bulletEnabled val="1"/>
        </dgm:presLayoutVars>
      </dgm:prSet>
      <dgm:spPr/>
    </dgm:pt>
    <dgm:pt modelId="{60E17EF1-83B2-49A4-969F-13CCBE027729}" type="pres">
      <dgm:prSet presAssocID="{64FF08DE-FF45-4F79-AF77-63037C144D76}" presName="childShp" presStyleLbl="bgAccFollowNode1" presStyleIdx="1" presStyleCnt="3">
        <dgm:presLayoutVars>
          <dgm:bulletEnabled val="1"/>
        </dgm:presLayoutVars>
      </dgm:prSet>
      <dgm:spPr/>
    </dgm:pt>
    <dgm:pt modelId="{C30DBEDC-5DFF-4DB0-AB08-19C8199987D8}" type="pres">
      <dgm:prSet presAssocID="{5E2B4CFE-AE2B-4B64-BC8D-289658C5B72F}" presName="spacing" presStyleCnt="0"/>
      <dgm:spPr/>
    </dgm:pt>
    <dgm:pt modelId="{DF4F86A0-390C-4DCB-A90D-75DDD3EB23EC}" type="pres">
      <dgm:prSet presAssocID="{6AB33B76-F5C4-4FCD-AB05-8B895054117D}" presName="linNode" presStyleCnt="0"/>
      <dgm:spPr/>
    </dgm:pt>
    <dgm:pt modelId="{0FDCA00D-214B-4DB5-A848-5638D993D3EC}" type="pres">
      <dgm:prSet presAssocID="{6AB33B76-F5C4-4FCD-AB05-8B895054117D}" presName="parentShp" presStyleLbl="node1" presStyleIdx="2" presStyleCnt="3" custScaleX="86675">
        <dgm:presLayoutVars>
          <dgm:bulletEnabled val="1"/>
        </dgm:presLayoutVars>
      </dgm:prSet>
      <dgm:spPr/>
    </dgm:pt>
    <dgm:pt modelId="{AF76D1CA-578B-4719-A914-0133140A6DF6}" type="pres">
      <dgm:prSet presAssocID="{6AB33B76-F5C4-4FCD-AB05-8B895054117D}" presName="childShp" presStyleLbl="bgAccFollowNode1" presStyleIdx="2" presStyleCnt="3" custLinFactNeighborX="393" custLinFactNeighborY="-5023">
        <dgm:presLayoutVars>
          <dgm:bulletEnabled val="1"/>
        </dgm:presLayoutVars>
      </dgm:prSet>
      <dgm:spPr/>
    </dgm:pt>
  </dgm:ptLst>
  <dgm:cxnLst>
    <dgm:cxn modelId="{13408D0D-9510-4AE9-93DF-DF9A47390647}" type="presOf" srcId="{ECBE2752-0F10-4F68-8045-03EFCE8E3C3E}" destId="{60E17EF1-83B2-49A4-969F-13CCBE027729}" srcOrd="0" destOrd="2" presId="urn:microsoft.com/office/officeart/2005/8/layout/vList6"/>
    <dgm:cxn modelId="{D0797E16-0BF2-48F1-8469-6E40F305B16F}" type="presOf" srcId="{1DEA4DA5-EFED-4C99-832D-E51E29990C68}" destId="{4F1FB1D8-B38B-4863-BF46-12AD3B87B112}" srcOrd="0" destOrd="1" presId="urn:microsoft.com/office/officeart/2005/8/layout/vList6"/>
    <dgm:cxn modelId="{D6340529-73BC-4AB0-B27A-80850A70B392}" srcId="{64FF08DE-FF45-4F79-AF77-63037C144D76}" destId="{ECBE2752-0F10-4F68-8045-03EFCE8E3C3E}" srcOrd="2" destOrd="0" parTransId="{7F6887AE-D3A1-4CAF-93D3-DE1A06DD9493}" sibTransId="{C8BF192E-CBA0-4761-9EC2-CA87464991E4}"/>
    <dgm:cxn modelId="{08685C29-2428-4420-8C96-CA08306ABD6D}" type="presOf" srcId="{FA2418F9-39A1-48B5-A8FC-A39886D47AF1}" destId="{D9831D97-E0F1-4BF0-AE91-1D3B950155AB}" srcOrd="0" destOrd="0" presId="urn:microsoft.com/office/officeart/2005/8/layout/vList6"/>
    <dgm:cxn modelId="{26B7B72D-226B-4BA4-BF6B-0B8425B89A82}" type="presOf" srcId="{86EC189C-A928-4494-8C04-7ABC4A02BE42}" destId="{60E17EF1-83B2-49A4-969F-13CCBE027729}" srcOrd="0" destOrd="0" presId="urn:microsoft.com/office/officeart/2005/8/layout/vList6"/>
    <dgm:cxn modelId="{36D2812F-FF37-45C5-A84F-74DD0605319F}" type="presOf" srcId="{79CE0DFC-E0DE-416F-90E7-DC8FC36EAE83}" destId="{FBAF419B-0089-459C-8A1D-91195C0D9D82}" srcOrd="0" destOrd="0" presId="urn:microsoft.com/office/officeart/2005/8/layout/vList6"/>
    <dgm:cxn modelId="{023C3540-81AB-452F-9A65-536E4435B0A2}" srcId="{79CE0DFC-E0DE-416F-90E7-DC8FC36EAE83}" destId="{FA2418F9-39A1-48B5-A8FC-A39886D47AF1}" srcOrd="0" destOrd="0" parTransId="{8E7E0A3A-04E4-4A31-90ED-2FEA2609BA2D}" sibTransId="{028FC7F1-C8EC-4F5E-9121-E604B55F2590}"/>
    <dgm:cxn modelId="{86402B44-F16D-47F2-82FD-D5B4E3EF18E0}" type="presOf" srcId="{A5A917AB-6383-43B0-80EF-02B535598431}" destId="{60E17EF1-83B2-49A4-969F-13CCBE027729}" srcOrd="0" destOrd="1" presId="urn:microsoft.com/office/officeart/2005/8/layout/vList6"/>
    <dgm:cxn modelId="{6BB3EE47-7C53-420A-A121-E8F9431A8BCD}" srcId="{FA2418F9-39A1-48B5-A8FC-A39886D47AF1}" destId="{1DEA4DA5-EFED-4C99-832D-E51E29990C68}" srcOrd="1" destOrd="0" parTransId="{980A2A69-E959-4F5C-95AE-4B0C651C1415}" sibTransId="{4D074529-181B-4157-B2F8-A7FC9CAB48DB}"/>
    <dgm:cxn modelId="{9B26EF6D-10B8-4B97-A93E-0F4A0F365FFA}" srcId="{FA2418F9-39A1-48B5-A8FC-A39886D47AF1}" destId="{B5551852-AEF0-46FF-9404-B413C3E68909}" srcOrd="0" destOrd="0" parTransId="{BDA39D47-391E-480D-8172-E70B943BDE04}" sibTransId="{A1BC809F-BFE9-4735-8558-82286167178F}"/>
    <dgm:cxn modelId="{BF2F8287-4213-4A21-8EF3-24198FC69540}" srcId="{79CE0DFC-E0DE-416F-90E7-DC8FC36EAE83}" destId="{64FF08DE-FF45-4F79-AF77-63037C144D76}" srcOrd="1" destOrd="0" parTransId="{B323EFF2-FE4E-4C22-974D-1925E1840926}" sibTransId="{5E2B4CFE-AE2B-4B64-BC8D-289658C5B72F}"/>
    <dgm:cxn modelId="{1E1C5D95-6E17-4582-9C33-8AB126EDFDFD}" type="presOf" srcId="{B5551852-AEF0-46FF-9404-B413C3E68909}" destId="{4F1FB1D8-B38B-4863-BF46-12AD3B87B112}" srcOrd="0" destOrd="0" presId="urn:microsoft.com/office/officeart/2005/8/layout/vList6"/>
    <dgm:cxn modelId="{0FA932A1-2579-48AF-AC27-112C3B70F2DA}" srcId="{79CE0DFC-E0DE-416F-90E7-DC8FC36EAE83}" destId="{6AB33B76-F5C4-4FCD-AB05-8B895054117D}" srcOrd="2" destOrd="0" parTransId="{E79C53DA-41D6-492B-AC43-C15C6F772156}" sibTransId="{2C94FE1F-68B1-4BA4-A723-F06BE7851249}"/>
    <dgm:cxn modelId="{91633AAA-C58E-4BE6-B26C-F59E65D56D15}" srcId="{64FF08DE-FF45-4F79-AF77-63037C144D76}" destId="{86EC189C-A928-4494-8C04-7ABC4A02BE42}" srcOrd="0" destOrd="0" parTransId="{653DAD20-8D12-43F4-978B-5F7A5E9CCA4A}" sibTransId="{AB487105-5CA3-417B-B7FA-133F5AC3E313}"/>
    <dgm:cxn modelId="{CAA300C2-113A-4815-A8E8-2DEC7F16E231}" type="presOf" srcId="{033F2A41-5AA8-47ED-A1E8-92CD3F2208EB}" destId="{AF76D1CA-578B-4719-A914-0133140A6DF6}" srcOrd="0" destOrd="0" presId="urn:microsoft.com/office/officeart/2005/8/layout/vList6"/>
    <dgm:cxn modelId="{32F31EC8-AB56-43D1-BE7A-05E485960AC8}" type="presOf" srcId="{64FF08DE-FF45-4F79-AF77-63037C144D76}" destId="{B58FF493-B9C9-4B09-BEF9-489D75A8CC8F}" srcOrd="0" destOrd="0" presId="urn:microsoft.com/office/officeart/2005/8/layout/vList6"/>
    <dgm:cxn modelId="{3F850BE2-BBCF-4A05-9EA9-2D686B1DDC08}" type="presOf" srcId="{6AB33B76-F5C4-4FCD-AB05-8B895054117D}" destId="{0FDCA00D-214B-4DB5-A848-5638D993D3EC}" srcOrd="0" destOrd="0" presId="urn:microsoft.com/office/officeart/2005/8/layout/vList6"/>
    <dgm:cxn modelId="{D9CF53EB-DE43-4CD9-92CD-A7D8B851693B}" srcId="{64FF08DE-FF45-4F79-AF77-63037C144D76}" destId="{A5A917AB-6383-43B0-80EF-02B535598431}" srcOrd="1" destOrd="0" parTransId="{1A8B419A-DE72-4BB6-82D5-E6135F0BBC28}" sibTransId="{8D120205-64B4-481E-BE66-0AB800A6773C}"/>
    <dgm:cxn modelId="{5DD77DFF-5F61-419B-B062-77FEDF1E2D1D}" srcId="{6AB33B76-F5C4-4FCD-AB05-8B895054117D}" destId="{033F2A41-5AA8-47ED-A1E8-92CD3F2208EB}" srcOrd="0" destOrd="0" parTransId="{D0E80A47-F574-420A-8DF6-07238CBC8EF8}" sibTransId="{CBB10901-4471-404E-B24A-76123F9C3093}"/>
    <dgm:cxn modelId="{F4E3A421-7FDB-4891-BA4C-9831867DF7E3}" type="presParOf" srcId="{FBAF419B-0089-459C-8A1D-91195C0D9D82}" destId="{32ABF70F-276D-4384-B041-B01673EEF5FA}" srcOrd="0" destOrd="0" presId="urn:microsoft.com/office/officeart/2005/8/layout/vList6"/>
    <dgm:cxn modelId="{0925AA28-37FF-41A0-9774-9572B391DD2E}" type="presParOf" srcId="{32ABF70F-276D-4384-B041-B01673EEF5FA}" destId="{D9831D97-E0F1-4BF0-AE91-1D3B950155AB}" srcOrd="0" destOrd="0" presId="urn:microsoft.com/office/officeart/2005/8/layout/vList6"/>
    <dgm:cxn modelId="{08D33B81-E0B5-435A-A49D-C92FA8623B5E}" type="presParOf" srcId="{32ABF70F-276D-4384-B041-B01673EEF5FA}" destId="{4F1FB1D8-B38B-4863-BF46-12AD3B87B112}" srcOrd="1" destOrd="0" presId="urn:microsoft.com/office/officeart/2005/8/layout/vList6"/>
    <dgm:cxn modelId="{DFD1BD39-BAF2-4E37-BE5B-523D3459281C}" type="presParOf" srcId="{FBAF419B-0089-459C-8A1D-91195C0D9D82}" destId="{3CEB6B3A-81C2-474C-AA32-67981AA82CD2}" srcOrd="1" destOrd="0" presId="urn:microsoft.com/office/officeart/2005/8/layout/vList6"/>
    <dgm:cxn modelId="{01A68F05-5D34-4B75-A479-99AF0283294B}" type="presParOf" srcId="{FBAF419B-0089-459C-8A1D-91195C0D9D82}" destId="{0DE252BF-33F1-4BB6-A060-E85EC43AC4A4}" srcOrd="2" destOrd="0" presId="urn:microsoft.com/office/officeart/2005/8/layout/vList6"/>
    <dgm:cxn modelId="{AF562FEC-129B-4446-9EF1-9904EAA6727A}" type="presParOf" srcId="{0DE252BF-33F1-4BB6-A060-E85EC43AC4A4}" destId="{B58FF493-B9C9-4B09-BEF9-489D75A8CC8F}" srcOrd="0" destOrd="0" presId="urn:microsoft.com/office/officeart/2005/8/layout/vList6"/>
    <dgm:cxn modelId="{5D4D40B2-7035-4085-B40C-E79AFDB0B077}" type="presParOf" srcId="{0DE252BF-33F1-4BB6-A060-E85EC43AC4A4}" destId="{60E17EF1-83B2-49A4-969F-13CCBE027729}" srcOrd="1" destOrd="0" presId="urn:microsoft.com/office/officeart/2005/8/layout/vList6"/>
    <dgm:cxn modelId="{ADE221CC-A941-48D9-995E-965A38796B9E}" type="presParOf" srcId="{FBAF419B-0089-459C-8A1D-91195C0D9D82}" destId="{C30DBEDC-5DFF-4DB0-AB08-19C8199987D8}" srcOrd="3" destOrd="0" presId="urn:microsoft.com/office/officeart/2005/8/layout/vList6"/>
    <dgm:cxn modelId="{FA039355-9170-45F9-B1FB-35F30B88F676}" type="presParOf" srcId="{FBAF419B-0089-459C-8A1D-91195C0D9D82}" destId="{DF4F86A0-390C-4DCB-A90D-75DDD3EB23EC}" srcOrd="4" destOrd="0" presId="urn:microsoft.com/office/officeart/2005/8/layout/vList6"/>
    <dgm:cxn modelId="{77FEB825-A20A-4DAD-8342-DB7D12791274}" type="presParOf" srcId="{DF4F86A0-390C-4DCB-A90D-75DDD3EB23EC}" destId="{0FDCA00D-214B-4DB5-A848-5638D993D3EC}" srcOrd="0" destOrd="0" presId="urn:microsoft.com/office/officeart/2005/8/layout/vList6"/>
    <dgm:cxn modelId="{755A4407-9F58-4718-8281-597F4C2388B8}" type="presParOf" srcId="{DF4F86A0-390C-4DCB-A90D-75DDD3EB23EC}" destId="{AF76D1CA-578B-4719-A914-0133140A6DF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0B2B3B-CD10-4401-9FE5-521D8C929B3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B855135C-30E4-4147-9E16-1C482F3667D7}">
      <dgm:prSet custT="1"/>
      <dgm:spPr>
        <a:solidFill>
          <a:schemeClr val="accent3"/>
        </a:solidFill>
      </dgm:spPr>
      <dgm:t>
        <a:bodyPr/>
        <a:lstStyle/>
        <a:p>
          <a:pPr algn="ctr"/>
          <a:r>
            <a:rPr lang="en-US" sz="2400" b="1">
              <a:latin typeface="+mn-lt"/>
              <a:cs typeface="Arial" panose="020B0604020202020204" pitchFamily="34" charset="0"/>
            </a:rPr>
            <a:t>Resources:</a:t>
          </a:r>
          <a:endParaRPr lang="en-US" sz="2400">
            <a:latin typeface="+mn-lt"/>
            <a:cs typeface="Arial" panose="020B0604020202020204" pitchFamily="34" charset="0"/>
          </a:endParaRPr>
        </a:p>
      </dgm:t>
    </dgm:pt>
    <dgm:pt modelId="{5C977F00-2AF0-4BA9-84B2-192B7A928A29}" type="parTrans" cxnId="{2743F171-5846-42B0-966C-0EB6DF265FBE}">
      <dgm:prSet/>
      <dgm:spPr/>
      <dgm:t>
        <a:bodyPr/>
        <a:lstStyle/>
        <a:p>
          <a:endParaRPr lang="en-US"/>
        </a:p>
      </dgm:t>
    </dgm:pt>
    <dgm:pt modelId="{40758575-9A51-4F0A-97DC-3FE22EA3C687}" type="sibTrans" cxnId="{2743F171-5846-42B0-966C-0EB6DF265FBE}">
      <dgm:prSet/>
      <dgm:spPr/>
      <dgm:t>
        <a:bodyPr/>
        <a:lstStyle/>
        <a:p>
          <a:endParaRPr lang="en-US"/>
        </a:p>
      </dgm:t>
    </dgm:pt>
    <dgm:pt modelId="{BD09808B-A3F6-4EB2-9612-E3FC0CD513A4}">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Overview for District Administrators</a:t>
          </a:r>
          <a:endParaRPr lang="en-US" sz="2300">
            <a:solidFill>
              <a:schemeClr val="accent1"/>
            </a:solidFill>
            <a:latin typeface="+mn-lt"/>
            <a:cs typeface="Arial" panose="020B0604020202020204" pitchFamily="34" charset="0"/>
          </a:endParaRPr>
        </a:p>
      </dgm:t>
    </dgm:pt>
    <dgm:pt modelId="{D07DAACF-77EC-4761-B5B3-B61B0CC700F3}" type="parTrans" cxnId="{514F7B4C-099F-4FCB-B023-79F2A464E8D8}">
      <dgm:prSet/>
      <dgm:spPr/>
      <dgm:t>
        <a:bodyPr/>
        <a:lstStyle/>
        <a:p>
          <a:endParaRPr lang="en-US"/>
        </a:p>
      </dgm:t>
    </dgm:pt>
    <dgm:pt modelId="{9AD702A6-D165-4E90-8362-493BA1C4F6E5}" type="sibTrans" cxnId="{514F7B4C-099F-4FCB-B023-79F2A464E8D8}">
      <dgm:prSet/>
      <dgm:spPr/>
      <dgm:t>
        <a:bodyPr/>
        <a:lstStyle/>
        <a:p>
          <a:endParaRPr lang="en-US"/>
        </a:p>
      </dgm:t>
    </dgm:pt>
    <dgm:pt modelId="{875A7EE9-E364-4C41-939E-29D639F9BC98}">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Overview for Teachers Administering the Alternate</a:t>
          </a:r>
          <a:endParaRPr lang="en-US" sz="2300">
            <a:solidFill>
              <a:schemeClr val="accent1"/>
            </a:solidFill>
            <a:latin typeface="+mn-lt"/>
            <a:cs typeface="Arial" panose="020B0604020202020204" pitchFamily="34" charset="0"/>
          </a:endParaRPr>
        </a:p>
      </dgm:t>
    </dgm:pt>
    <dgm:pt modelId="{DB3BEDFC-8E2F-4F1F-AB98-C81487A0138D}" type="parTrans" cxnId="{79F5BE50-E7E3-4DC5-A116-D07C8647CE94}">
      <dgm:prSet/>
      <dgm:spPr/>
      <dgm:t>
        <a:bodyPr/>
        <a:lstStyle/>
        <a:p>
          <a:endParaRPr lang="en-US"/>
        </a:p>
      </dgm:t>
    </dgm:pt>
    <dgm:pt modelId="{F488E621-E8CA-4BCD-BA62-3AEA3ED78BB3}" type="sibTrans" cxnId="{79F5BE50-E7E3-4DC5-A116-D07C8647CE94}">
      <dgm:prSet/>
      <dgm:spPr/>
      <dgm:t>
        <a:bodyPr/>
        <a:lstStyle/>
        <a:p>
          <a:endParaRPr lang="en-US"/>
        </a:p>
      </dgm:t>
    </dgm:pt>
    <dgm:pt modelId="{B0E5BF82-490B-4956-AE19-8C7E6638982E}">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CTAA Test Administration Manual</a:t>
          </a:r>
          <a:endParaRPr lang="en-US" sz="2300">
            <a:solidFill>
              <a:schemeClr val="accent1"/>
            </a:solidFill>
            <a:latin typeface="+mn-lt"/>
            <a:cs typeface="Arial" panose="020B0604020202020204" pitchFamily="34" charset="0"/>
          </a:endParaRPr>
        </a:p>
      </dgm:t>
    </dgm:pt>
    <dgm:pt modelId="{FD544899-B378-45C9-9595-F02A3EE0F387}" type="parTrans" cxnId="{ADEC5702-FAC2-473A-95FC-E10523BEE14E}">
      <dgm:prSet/>
      <dgm:spPr/>
      <dgm:t>
        <a:bodyPr/>
        <a:lstStyle/>
        <a:p>
          <a:endParaRPr lang="en-US"/>
        </a:p>
      </dgm:t>
    </dgm:pt>
    <dgm:pt modelId="{88F4A1DE-2342-4035-B9E1-810175B6CB6A}" type="sibTrans" cxnId="{ADEC5702-FAC2-473A-95FC-E10523BEE14E}">
      <dgm:prSet/>
      <dgm:spPr/>
      <dgm:t>
        <a:bodyPr/>
        <a:lstStyle/>
        <a:p>
          <a:endParaRPr lang="en-US"/>
        </a:p>
      </dgm:t>
    </dgm:pt>
    <dgm:pt modelId="{3C7234B5-827B-443D-A17A-8C0BCEF81ADF}">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CTAS Test Administration Manual</a:t>
          </a:r>
          <a:endParaRPr lang="en-US" sz="2300">
            <a:solidFill>
              <a:schemeClr val="accent1"/>
            </a:solidFill>
            <a:latin typeface="+mn-lt"/>
            <a:cs typeface="Arial" panose="020B0604020202020204" pitchFamily="34" charset="0"/>
          </a:endParaRPr>
        </a:p>
      </dgm:t>
    </dgm:pt>
    <dgm:pt modelId="{A041FE6C-EA84-433A-8EB0-F7E57E01143B}" type="parTrans" cxnId="{C494FCBD-85E7-417E-AF72-1FD18A5269F8}">
      <dgm:prSet/>
      <dgm:spPr/>
      <dgm:t>
        <a:bodyPr/>
        <a:lstStyle/>
        <a:p>
          <a:endParaRPr lang="en-US"/>
        </a:p>
      </dgm:t>
    </dgm:pt>
    <dgm:pt modelId="{2EFC9753-2ECC-4C9F-AC88-DDE4AB3EBDE6}" type="sibTrans" cxnId="{C494FCBD-85E7-417E-AF72-1FD18A5269F8}">
      <dgm:prSet/>
      <dgm:spPr/>
      <dgm:t>
        <a:bodyPr/>
        <a:lstStyle/>
        <a:p>
          <a:endParaRPr lang="en-US"/>
        </a:p>
      </dgm:t>
    </dgm:pt>
    <dgm:pt modelId="{4D28F4D9-243B-40B4-A904-418B7D6484E3}">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Connecticut Alternate Assessment System Training Course</a:t>
          </a:r>
          <a:endParaRPr lang="en-US" sz="2300">
            <a:solidFill>
              <a:schemeClr val="accent1"/>
            </a:solidFill>
            <a:latin typeface="+mn-lt"/>
            <a:cs typeface="Arial" panose="020B0604020202020204" pitchFamily="34" charset="0"/>
          </a:endParaRPr>
        </a:p>
      </dgm:t>
    </dgm:pt>
    <dgm:pt modelId="{DE91458B-C0A0-4432-958F-E53234AC5311}" type="parTrans" cxnId="{75AEF7F9-59F7-4043-834D-5DD19A6DD9B2}">
      <dgm:prSet/>
      <dgm:spPr/>
      <dgm:t>
        <a:bodyPr/>
        <a:lstStyle/>
        <a:p>
          <a:endParaRPr lang="en-US"/>
        </a:p>
      </dgm:t>
    </dgm:pt>
    <dgm:pt modelId="{3C15F95D-2F3D-4136-85AC-1D1D35F7632D}" type="sibTrans" cxnId="{75AEF7F9-59F7-4043-834D-5DD19A6DD9B2}">
      <dgm:prSet/>
      <dgm:spPr/>
      <dgm:t>
        <a:bodyPr/>
        <a:lstStyle/>
        <a:p>
          <a:endParaRPr lang="en-US"/>
        </a:p>
      </dgm:t>
    </dgm:pt>
    <dgm:pt modelId="{DF62BE6E-4FB8-4021-B0D2-AFCD2C6245D8}">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r>
            <a:rPr lang="en-US" sz="2300">
              <a:solidFill>
                <a:schemeClr val="accent1"/>
              </a:solidFill>
              <a:latin typeface="+mn-lt"/>
              <a:cs typeface="Arial" panose="020B06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Connecticut Alternate Assessment System Training Resources</a:t>
          </a:r>
          <a:endParaRPr lang="en-US" sz="2300">
            <a:solidFill>
              <a:schemeClr val="accent1"/>
            </a:solidFill>
            <a:latin typeface="+mn-lt"/>
            <a:cs typeface="Arial" panose="020B0604020202020204" pitchFamily="34" charset="0"/>
          </a:endParaRPr>
        </a:p>
      </dgm:t>
    </dgm:pt>
    <dgm:pt modelId="{81C08094-296C-4AE0-A0DD-69B3A56AC66F}" type="parTrans" cxnId="{A5A612B9-4086-44ED-96E6-2B010ED16E10}">
      <dgm:prSet/>
      <dgm:spPr/>
      <dgm:t>
        <a:bodyPr/>
        <a:lstStyle/>
        <a:p>
          <a:endParaRPr lang="en-US"/>
        </a:p>
      </dgm:t>
    </dgm:pt>
    <dgm:pt modelId="{0BA1CCFF-5943-486B-B8F9-522AB335C9B2}" type="sibTrans" cxnId="{A5A612B9-4086-44ED-96E6-2B010ED16E10}">
      <dgm:prSet/>
      <dgm:spPr/>
      <dgm:t>
        <a:bodyPr/>
        <a:lstStyle/>
        <a:p>
          <a:endParaRPr lang="en-US"/>
        </a:p>
      </dgm:t>
    </dgm:pt>
    <dgm:pt modelId="{2DEEE357-5A55-4B1A-B861-2285C2A2AE7E}" type="pres">
      <dgm:prSet presAssocID="{690B2B3B-CD10-4401-9FE5-521D8C929B30}" presName="linear" presStyleCnt="0">
        <dgm:presLayoutVars>
          <dgm:animLvl val="lvl"/>
          <dgm:resizeHandles val="exact"/>
        </dgm:presLayoutVars>
      </dgm:prSet>
      <dgm:spPr/>
    </dgm:pt>
    <dgm:pt modelId="{8DCEBCFF-A4F6-4408-BEF3-EB4E9D7E3FFC}" type="pres">
      <dgm:prSet presAssocID="{B855135C-30E4-4147-9E16-1C482F3667D7}" presName="parentText" presStyleLbl="node1" presStyleIdx="0" presStyleCnt="1" custScaleY="70665" custLinFactNeighborX="0" custLinFactNeighborY="-4246">
        <dgm:presLayoutVars>
          <dgm:chMax val="0"/>
          <dgm:bulletEnabled val="1"/>
        </dgm:presLayoutVars>
      </dgm:prSet>
      <dgm:spPr/>
    </dgm:pt>
    <dgm:pt modelId="{B4FE2049-1C2F-4347-BEBD-4721E0EFCEE7}" type="pres">
      <dgm:prSet presAssocID="{B855135C-30E4-4147-9E16-1C482F3667D7}" presName="childText" presStyleLbl="revTx" presStyleIdx="0" presStyleCnt="1" custScaleY="109864" custLinFactNeighborY="-1947">
        <dgm:presLayoutVars>
          <dgm:bulletEnabled val="1"/>
        </dgm:presLayoutVars>
      </dgm:prSet>
      <dgm:spPr>
        <a:prstGeom prst="roundRect">
          <a:avLst/>
        </a:prstGeom>
      </dgm:spPr>
    </dgm:pt>
  </dgm:ptLst>
  <dgm:cxnLst>
    <dgm:cxn modelId="{D42A0701-7137-43A1-B94A-6117962DE7EE}" type="presOf" srcId="{B855135C-30E4-4147-9E16-1C482F3667D7}" destId="{8DCEBCFF-A4F6-4408-BEF3-EB4E9D7E3FFC}" srcOrd="0" destOrd="0" presId="urn:microsoft.com/office/officeart/2005/8/layout/vList2"/>
    <dgm:cxn modelId="{ADEC5702-FAC2-473A-95FC-E10523BEE14E}" srcId="{B855135C-30E4-4147-9E16-1C482F3667D7}" destId="{B0E5BF82-490B-4956-AE19-8C7E6638982E}" srcOrd="2" destOrd="0" parTransId="{FD544899-B378-45C9-9595-F02A3EE0F387}" sibTransId="{88F4A1DE-2342-4035-B9E1-810175B6CB6A}"/>
    <dgm:cxn modelId="{FC7DE416-FE7D-4CA7-9FEA-EE31F526E896}" type="presOf" srcId="{690B2B3B-CD10-4401-9FE5-521D8C929B30}" destId="{2DEEE357-5A55-4B1A-B861-2285C2A2AE7E}" srcOrd="0" destOrd="0" presId="urn:microsoft.com/office/officeart/2005/8/layout/vList2"/>
    <dgm:cxn modelId="{B157CD5D-E7D5-4044-869B-462BFB645CDD}" type="presOf" srcId="{DF62BE6E-4FB8-4021-B0D2-AFCD2C6245D8}" destId="{B4FE2049-1C2F-4347-BEBD-4721E0EFCEE7}" srcOrd="0" destOrd="5" presId="urn:microsoft.com/office/officeart/2005/8/layout/vList2"/>
    <dgm:cxn modelId="{AF5CE965-2387-43F2-B9A7-7F4DDEBF2FBA}" type="presOf" srcId="{3C7234B5-827B-443D-A17A-8C0BCEF81ADF}" destId="{B4FE2049-1C2F-4347-BEBD-4721E0EFCEE7}" srcOrd="0" destOrd="3" presId="urn:microsoft.com/office/officeart/2005/8/layout/vList2"/>
    <dgm:cxn modelId="{514F7B4C-099F-4FCB-B023-79F2A464E8D8}" srcId="{B855135C-30E4-4147-9E16-1C482F3667D7}" destId="{BD09808B-A3F6-4EB2-9612-E3FC0CD513A4}" srcOrd="0" destOrd="0" parTransId="{D07DAACF-77EC-4761-B5B3-B61B0CC700F3}" sibTransId="{9AD702A6-D165-4E90-8362-493BA1C4F6E5}"/>
    <dgm:cxn modelId="{79F5BE50-E7E3-4DC5-A116-D07C8647CE94}" srcId="{B855135C-30E4-4147-9E16-1C482F3667D7}" destId="{875A7EE9-E364-4C41-939E-29D639F9BC98}" srcOrd="1" destOrd="0" parTransId="{DB3BEDFC-8E2F-4F1F-AB98-C81487A0138D}" sibTransId="{F488E621-E8CA-4BCD-BA62-3AEA3ED78BB3}"/>
    <dgm:cxn modelId="{2743F171-5846-42B0-966C-0EB6DF265FBE}" srcId="{690B2B3B-CD10-4401-9FE5-521D8C929B30}" destId="{B855135C-30E4-4147-9E16-1C482F3667D7}" srcOrd="0" destOrd="0" parTransId="{5C977F00-2AF0-4BA9-84B2-192B7A928A29}" sibTransId="{40758575-9A51-4F0A-97DC-3FE22EA3C687}"/>
    <dgm:cxn modelId="{3064345A-EFBC-4A80-B811-78B011EB89E0}" type="presOf" srcId="{4D28F4D9-243B-40B4-A904-418B7D6484E3}" destId="{B4FE2049-1C2F-4347-BEBD-4721E0EFCEE7}" srcOrd="0" destOrd="4" presId="urn:microsoft.com/office/officeart/2005/8/layout/vList2"/>
    <dgm:cxn modelId="{A5A612B9-4086-44ED-96E6-2B010ED16E10}" srcId="{B855135C-30E4-4147-9E16-1C482F3667D7}" destId="{DF62BE6E-4FB8-4021-B0D2-AFCD2C6245D8}" srcOrd="5" destOrd="0" parTransId="{81C08094-296C-4AE0-A0DD-69B3A56AC66F}" sibTransId="{0BA1CCFF-5943-486B-B8F9-522AB335C9B2}"/>
    <dgm:cxn modelId="{C494FCBD-85E7-417E-AF72-1FD18A5269F8}" srcId="{B855135C-30E4-4147-9E16-1C482F3667D7}" destId="{3C7234B5-827B-443D-A17A-8C0BCEF81ADF}" srcOrd="3" destOrd="0" parTransId="{A041FE6C-EA84-433A-8EB0-F7E57E01143B}" sibTransId="{2EFC9753-2ECC-4C9F-AC88-DDE4AB3EBDE6}"/>
    <dgm:cxn modelId="{940625DD-8F01-45E1-8D86-8ACC97BEA607}" type="presOf" srcId="{BD09808B-A3F6-4EB2-9612-E3FC0CD513A4}" destId="{B4FE2049-1C2F-4347-BEBD-4721E0EFCEE7}" srcOrd="0" destOrd="0" presId="urn:microsoft.com/office/officeart/2005/8/layout/vList2"/>
    <dgm:cxn modelId="{B2CAFFE7-8CB4-4C24-9047-3B4F6A8C0171}" type="presOf" srcId="{B0E5BF82-490B-4956-AE19-8C7E6638982E}" destId="{B4FE2049-1C2F-4347-BEBD-4721E0EFCEE7}" srcOrd="0" destOrd="2" presId="urn:microsoft.com/office/officeart/2005/8/layout/vList2"/>
    <dgm:cxn modelId="{3BDC72F3-AE29-4C10-9757-4C54B24F2878}" type="presOf" srcId="{875A7EE9-E364-4C41-939E-29D639F9BC98}" destId="{B4FE2049-1C2F-4347-BEBD-4721E0EFCEE7}" srcOrd="0" destOrd="1" presId="urn:microsoft.com/office/officeart/2005/8/layout/vList2"/>
    <dgm:cxn modelId="{75AEF7F9-59F7-4043-834D-5DD19A6DD9B2}" srcId="{B855135C-30E4-4147-9E16-1C482F3667D7}" destId="{4D28F4D9-243B-40B4-A904-418B7D6484E3}" srcOrd="4" destOrd="0" parTransId="{DE91458B-C0A0-4432-958F-E53234AC5311}" sibTransId="{3C15F95D-2F3D-4136-85AC-1D1D35F7632D}"/>
    <dgm:cxn modelId="{989DDBB9-2FE4-48F5-BC08-D6E14649E50C}" type="presParOf" srcId="{2DEEE357-5A55-4B1A-B861-2285C2A2AE7E}" destId="{8DCEBCFF-A4F6-4408-BEF3-EB4E9D7E3FFC}" srcOrd="0" destOrd="0" presId="urn:microsoft.com/office/officeart/2005/8/layout/vList2"/>
    <dgm:cxn modelId="{1DFB7679-DE58-405F-BF24-F2AC4E7E0E42}" type="presParOf" srcId="{2DEEE357-5A55-4B1A-B861-2285C2A2AE7E}" destId="{B4FE2049-1C2F-4347-BEBD-4721E0EFCEE7}"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0B2B3B-CD10-4401-9FE5-521D8C929B3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B855135C-30E4-4147-9E16-1C482F3667D7}">
      <dgm:prSet custT="1"/>
      <dgm:spPr>
        <a:solidFill>
          <a:schemeClr val="accent3"/>
        </a:solidFill>
      </dgm:spPr>
      <dgm:t>
        <a:bodyPr/>
        <a:lstStyle/>
        <a:p>
          <a:pPr algn="ctr"/>
          <a:r>
            <a:rPr lang="en-US" sz="2400" b="1">
              <a:latin typeface="+mn-lt"/>
              <a:cs typeface="Arial" panose="020B0604020202020204" pitchFamily="34" charset="0"/>
            </a:rPr>
            <a:t>Resources:</a:t>
          </a:r>
          <a:endParaRPr lang="en-US" sz="2400">
            <a:latin typeface="+mn-lt"/>
            <a:cs typeface="Arial" panose="020B0604020202020204" pitchFamily="34" charset="0"/>
          </a:endParaRPr>
        </a:p>
      </dgm:t>
    </dgm:pt>
    <dgm:pt modelId="{5C977F00-2AF0-4BA9-84B2-192B7A928A29}" type="parTrans" cxnId="{2743F171-5846-42B0-966C-0EB6DF265FBE}">
      <dgm:prSet/>
      <dgm:spPr/>
      <dgm:t>
        <a:bodyPr/>
        <a:lstStyle/>
        <a:p>
          <a:endParaRPr lang="en-US"/>
        </a:p>
      </dgm:t>
    </dgm:pt>
    <dgm:pt modelId="{40758575-9A51-4F0A-97DC-3FE22EA3C687}" type="sibTrans" cxnId="{2743F171-5846-42B0-966C-0EB6DF265FBE}">
      <dgm:prSet/>
      <dgm:spPr/>
      <dgm:t>
        <a:bodyPr/>
        <a:lstStyle/>
        <a:p>
          <a:endParaRPr lang="en-US"/>
        </a:p>
      </dgm:t>
    </dgm:pt>
    <dgm:pt modelId="{BD09808B-A3F6-4EB2-9612-E3FC0CD513A4}">
      <dgm:prSet custT="1"/>
      <dgm:spPr>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dgm:spPr>
      <dgm:t>
        <a:bodyPr/>
        <a:lstStyle/>
        <a:p>
          <a:endParaRPr lang="en-US" sz="2300">
            <a:latin typeface="+mn-lt"/>
            <a:cs typeface="Arial" panose="020B0604020202020204" pitchFamily="34" charset="0"/>
          </a:endParaRPr>
        </a:p>
      </dgm:t>
    </dgm:pt>
    <dgm:pt modelId="{D07DAACF-77EC-4761-B5B3-B61B0CC700F3}" type="parTrans" cxnId="{514F7B4C-099F-4FCB-B023-79F2A464E8D8}">
      <dgm:prSet/>
      <dgm:spPr/>
      <dgm:t>
        <a:bodyPr/>
        <a:lstStyle/>
        <a:p>
          <a:endParaRPr lang="en-US"/>
        </a:p>
      </dgm:t>
    </dgm:pt>
    <dgm:pt modelId="{9AD702A6-D165-4E90-8362-493BA1C4F6E5}" type="sibTrans" cxnId="{514F7B4C-099F-4FCB-B023-79F2A464E8D8}">
      <dgm:prSet/>
      <dgm:spPr/>
      <dgm:t>
        <a:bodyPr/>
        <a:lstStyle/>
        <a:p>
          <a:endParaRPr lang="en-US"/>
        </a:p>
      </dgm:t>
    </dgm:pt>
    <dgm:pt modelId="{2DEEE357-5A55-4B1A-B861-2285C2A2AE7E}" type="pres">
      <dgm:prSet presAssocID="{690B2B3B-CD10-4401-9FE5-521D8C929B30}" presName="linear" presStyleCnt="0">
        <dgm:presLayoutVars>
          <dgm:animLvl val="lvl"/>
          <dgm:resizeHandles val="exact"/>
        </dgm:presLayoutVars>
      </dgm:prSet>
      <dgm:spPr/>
    </dgm:pt>
    <dgm:pt modelId="{8DCEBCFF-A4F6-4408-BEF3-EB4E9D7E3FFC}" type="pres">
      <dgm:prSet presAssocID="{B855135C-30E4-4147-9E16-1C482F3667D7}" presName="parentText" presStyleLbl="node1" presStyleIdx="0" presStyleCnt="1" custScaleY="80357" custLinFactNeighborX="0" custLinFactNeighborY="-4246">
        <dgm:presLayoutVars>
          <dgm:chMax val="0"/>
          <dgm:bulletEnabled val="1"/>
        </dgm:presLayoutVars>
      </dgm:prSet>
      <dgm:spPr/>
    </dgm:pt>
    <dgm:pt modelId="{B4FE2049-1C2F-4347-BEBD-4721E0EFCEE7}" type="pres">
      <dgm:prSet presAssocID="{B855135C-30E4-4147-9E16-1C482F3667D7}" presName="childText" presStyleLbl="revTx" presStyleIdx="0" presStyleCnt="1" custScaleY="430230" custLinFactNeighborY="-1947">
        <dgm:presLayoutVars>
          <dgm:bulletEnabled val="1"/>
        </dgm:presLayoutVars>
      </dgm:prSet>
      <dgm:spPr>
        <a:prstGeom prst="roundRect">
          <a:avLst/>
        </a:prstGeom>
      </dgm:spPr>
    </dgm:pt>
  </dgm:ptLst>
  <dgm:cxnLst>
    <dgm:cxn modelId="{D42A0701-7137-43A1-B94A-6117962DE7EE}" type="presOf" srcId="{B855135C-30E4-4147-9E16-1C482F3667D7}" destId="{8DCEBCFF-A4F6-4408-BEF3-EB4E9D7E3FFC}" srcOrd="0" destOrd="0" presId="urn:microsoft.com/office/officeart/2005/8/layout/vList2"/>
    <dgm:cxn modelId="{FC7DE416-FE7D-4CA7-9FEA-EE31F526E896}" type="presOf" srcId="{690B2B3B-CD10-4401-9FE5-521D8C929B30}" destId="{2DEEE357-5A55-4B1A-B861-2285C2A2AE7E}" srcOrd="0" destOrd="0" presId="urn:microsoft.com/office/officeart/2005/8/layout/vList2"/>
    <dgm:cxn modelId="{514F7B4C-099F-4FCB-B023-79F2A464E8D8}" srcId="{B855135C-30E4-4147-9E16-1C482F3667D7}" destId="{BD09808B-A3F6-4EB2-9612-E3FC0CD513A4}" srcOrd="0" destOrd="0" parTransId="{D07DAACF-77EC-4761-B5B3-B61B0CC700F3}" sibTransId="{9AD702A6-D165-4E90-8362-493BA1C4F6E5}"/>
    <dgm:cxn modelId="{2743F171-5846-42B0-966C-0EB6DF265FBE}" srcId="{690B2B3B-CD10-4401-9FE5-521D8C929B30}" destId="{B855135C-30E4-4147-9E16-1C482F3667D7}" srcOrd="0" destOrd="0" parTransId="{5C977F00-2AF0-4BA9-84B2-192B7A928A29}" sibTransId="{40758575-9A51-4F0A-97DC-3FE22EA3C687}"/>
    <dgm:cxn modelId="{940625DD-8F01-45E1-8D86-8ACC97BEA607}" type="presOf" srcId="{BD09808B-A3F6-4EB2-9612-E3FC0CD513A4}" destId="{B4FE2049-1C2F-4347-BEBD-4721E0EFCEE7}" srcOrd="0" destOrd="0" presId="urn:microsoft.com/office/officeart/2005/8/layout/vList2"/>
    <dgm:cxn modelId="{989DDBB9-2FE4-48F5-BC08-D6E14649E50C}" type="presParOf" srcId="{2DEEE357-5A55-4B1A-B861-2285C2A2AE7E}" destId="{8DCEBCFF-A4F6-4408-BEF3-EB4E9D7E3FFC}" srcOrd="0" destOrd="0" presId="urn:microsoft.com/office/officeart/2005/8/layout/vList2"/>
    <dgm:cxn modelId="{1DFB7679-DE58-405F-BF24-F2AC4E7E0E42}" type="presParOf" srcId="{2DEEE357-5A55-4B1A-B861-2285C2A2AE7E}" destId="{B4FE2049-1C2F-4347-BEBD-4721E0EFCEE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5C96-0C0E-487C-A98A-6B1A194AC603}">
      <dsp:nvSpPr>
        <dsp:cNvPr id="0" name=""/>
        <dsp:cNvSpPr/>
      </dsp:nvSpPr>
      <dsp:spPr>
        <a:xfrm>
          <a:off x="0" y="8250"/>
          <a:ext cx="7185907" cy="1289281"/>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n-lt"/>
              <a:cs typeface="Arial" panose="020B0604020202020204" pitchFamily="34" charset="0"/>
            </a:rPr>
            <a:t>Overview of Summative Assessments for Spring 2024</a:t>
          </a:r>
        </a:p>
      </dsp:txBody>
      <dsp:txXfrm>
        <a:off x="62938" y="71188"/>
        <a:ext cx="7060031" cy="1163405"/>
      </dsp:txXfrm>
    </dsp:sp>
    <dsp:sp modelId="{ABC7FD8A-0FFF-4E3E-8F07-5BAD2D34230F}">
      <dsp:nvSpPr>
        <dsp:cNvPr id="0" name=""/>
        <dsp:cNvSpPr/>
      </dsp:nvSpPr>
      <dsp:spPr>
        <a:xfrm>
          <a:off x="0" y="1297531"/>
          <a:ext cx="7185907"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153"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a:latin typeface="+mn-lt"/>
            <a:cs typeface="Arial" panose="020B0604020202020204" pitchFamily="34" charset="0"/>
          </a:endParaRPr>
        </a:p>
      </dsp:txBody>
      <dsp:txXfrm>
        <a:off x="0" y="1297531"/>
        <a:ext cx="7185907" cy="546480"/>
      </dsp:txXfrm>
    </dsp:sp>
    <dsp:sp modelId="{845948F6-0CB5-4E15-9671-7AB771E2F910}">
      <dsp:nvSpPr>
        <dsp:cNvPr id="0" name=""/>
        <dsp:cNvSpPr/>
      </dsp:nvSpPr>
      <dsp:spPr>
        <a:xfrm>
          <a:off x="0" y="1601616"/>
          <a:ext cx="7185907" cy="1312740"/>
        </a:xfrm>
        <a:prstGeom prst="round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n-lt"/>
              <a:cs typeface="Arial"/>
            </a:rPr>
            <a:t>Cambium System Overview</a:t>
          </a:r>
        </a:p>
      </dsp:txBody>
      <dsp:txXfrm>
        <a:off x="64083" y="1665699"/>
        <a:ext cx="7057741" cy="1184574"/>
      </dsp:txXfrm>
    </dsp:sp>
    <dsp:sp modelId="{D077FF0A-7999-4E8D-BA79-41CEAEA73A1B}">
      <dsp:nvSpPr>
        <dsp:cNvPr id="0" name=""/>
        <dsp:cNvSpPr/>
      </dsp:nvSpPr>
      <dsp:spPr>
        <a:xfrm>
          <a:off x="0" y="3251791"/>
          <a:ext cx="7185907" cy="1312740"/>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n-lt"/>
              <a:cs typeface="Arial" panose="020B0604020202020204" pitchFamily="34" charset="0"/>
            </a:rPr>
            <a:t>Special Populations Update </a:t>
          </a:r>
        </a:p>
      </dsp:txBody>
      <dsp:txXfrm>
        <a:off x="64083" y="3315874"/>
        <a:ext cx="7057741" cy="118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597A6-9809-4F02-B1AC-2DE51300C36F}">
      <dsp:nvSpPr>
        <dsp:cNvPr id="0" name=""/>
        <dsp:cNvSpPr/>
      </dsp:nvSpPr>
      <dsp:spPr>
        <a:xfrm>
          <a:off x="0" y="3451483"/>
          <a:ext cx="10515600" cy="959992"/>
        </a:xfrm>
        <a:prstGeom prst="rect">
          <a:avLst/>
        </a:prstGeom>
        <a:solidFill>
          <a:srgbClr val="5DC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Arial" panose="020B0604020202020204" pitchFamily="34" charset="0"/>
            </a:rPr>
            <a:t>Student identified eligible for services under EL/ML, IDEA, or Section 504 must have the applicable demographic fields indicated in PSIS.</a:t>
          </a:r>
        </a:p>
      </dsp:txBody>
      <dsp:txXfrm>
        <a:off x="0" y="3451483"/>
        <a:ext cx="10515600" cy="959992"/>
      </dsp:txXfrm>
    </dsp:sp>
    <dsp:sp modelId="{41CA6C56-972D-4FE8-8E80-F82F3D9D1DFD}">
      <dsp:nvSpPr>
        <dsp:cNvPr id="0" name=""/>
        <dsp:cNvSpPr/>
      </dsp:nvSpPr>
      <dsp:spPr>
        <a:xfrm rot="10800000">
          <a:off x="0" y="2038863"/>
          <a:ext cx="10515600" cy="1476468"/>
        </a:xfrm>
        <a:prstGeom prst="upArrowCallou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Arial" panose="020B0604020202020204" pitchFamily="34" charset="0"/>
            </a:rPr>
            <a:t>During the summative test window, changes made in PSIS Registration will automatically be updated in TIDE by the following day. </a:t>
          </a:r>
        </a:p>
      </dsp:txBody>
      <dsp:txXfrm rot="10800000">
        <a:off x="0" y="2038863"/>
        <a:ext cx="10515600" cy="959365"/>
      </dsp:txXfrm>
    </dsp:sp>
    <dsp:sp modelId="{5960B584-F75D-493F-9D5E-CBD5791DF8D8}">
      <dsp:nvSpPr>
        <dsp:cNvPr id="0" name=""/>
        <dsp:cNvSpPr/>
      </dsp:nvSpPr>
      <dsp:spPr>
        <a:xfrm rot="10800000">
          <a:off x="0" y="0"/>
          <a:ext cx="10515600" cy="2050932"/>
        </a:xfrm>
        <a:prstGeom prst="upArrowCallou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Arial" panose="020B0604020202020204" pitchFamily="34" charset="0"/>
            </a:rPr>
            <a:t>District Administrators need to work with District PSIS Coordinators to ensure accurate student information is reported in the PSIS Registration Module and TIDE. </a:t>
          </a:r>
        </a:p>
      </dsp:txBody>
      <dsp:txXfrm rot="10800000">
        <a:off x="0" y="0"/>
        <a:ext cx="10515600" cy="1332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8252B-120A-4601-9D73-61DC33565BA3}">
      <dsp:nvSpPr>
        <dsp:cNvPr id="0" name=""/>
        <dsp:cNvSpPr/>
      </dsp:nvSpPr>
      <dsp:spPr>
        <a:xfrm>
          <a:off x="94" y="34655"/>
          <a:ext cx="3544017" cy="2247336"/>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Testing Demographics SPED, FRL, EL, Military Family, and Homeless values were loaded in November 2023.  </a:t>
          </a:r>
        </a:p>
      </dsp:txBody>
      <dsp:txXfrm>
        <a:off x="94" y="34655"/>
        <a:ext cx="3544017" cy="2247336"/>
      </dsp:txXfrm>
    </dsp:sp>
    <dsp:sp modelId="{3C399863-E5C4-4246-A883-56DFF7A0CC50}">
      <dsp:nvSpPr>
        <dsp:cNvPr id="0" name=""/>
        <dsp:cNvSpPr/>
      </dsp:nvSpPr>
      <dsp:spPr>
        <a:xfrm>
          <a:off x="3708835" y="19045"/>
          <a:ext cx="3544017" cy="2247336"/>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The values for Recently Arrived EL/ML and Section 504 were not pulled from Freeze Zero. These must be set in the PSIS Registration Module.  </a:t>
          </a:r>
        </a:p>
      </dsp:txBody>
      <dsp:txXfrm>
        <a:off x="3708835" y="19045"/>
        <a:ext cx="3544017" cy="2247336"/>
      </dsp:txXfrm>
    </dsp:sp>
    <dsp:sp modelId="{B6C03586-41A6-455B-8EC2-6FEEC33CC4C0}">
      <dsp:nvSpPr>
        <dsp:cNvPr id="0" name=""/>
        <dsp:cNvSpPr/>
      </dsp:nvSpPr>
      <dsp:spPr>
        <a:xfrm>
          <a:off x="7436639" y="34655"/>
          <a:ext cx="3544017" cy="2247336"/>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Student demographic values will be saved, and the fields locked in PSIS on May 31, 2024*.  All changes to a student’s status at the time of testing must be made by May 31, 2024.</a:t>
          </a:r>
        </a:p>
      </dsp:txBody>
      <dsp:txXfrm>
        <a:off x="7436639" y="34655"/>
        <a:ext cx="3544017" cy="2247336"/>
      </dsp:txXfrm>
    </dsp:sp>
    <dsp:sp modelId="{117DD529-2DEC-4717-BBA1-4A44E09CCD26}">
      <dsp:nvSpPr>
        <dsp:cNvPr id="0" name=""/>
        <dsp:cNvSpPr/>
      </dsp:nvSpPr>
      <dsp:spPr>
        <a:xfrm>
          <a:off x="94" y="2456246"/>
          <a:ext cx="3544017" cy="1574558"/>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Students who are repeaters should be tested. </a:t>
          </a:r>
        </a:p>
      </dsp:txBody>
      <dsp:txXfrm>
        <a:off x="94" y="2456246"/>
        <a:ext cx="3544017" cy="1574558"/>
      </dsp:txXfrm>
    </dsp:sp>
    <dsp:sp modelId="{4F30D5E7-A448-422A-AB4C-0E3D7F78500B}">
      <dsp:nvSpPr>
        <dsp:cNvPr id="0" name=""/>
        <dsp:cNvSpPr/>
      </dsp:nvSpPr>
      <dsp:spPr>
        <a:xfrm>
          <a:off x="3718366" y="2456246"/>
          <a:ext cx="3544017" cy="1574558"/>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Student’s grade in PSIS is that grade in which the test is given.</a:t>
          </a:r>
        </a:p>
      </dsp:txBody>
      <dsp:txXfrm>
        <a:off x="3718366" y="2456246"/>
        <a:ext cx="3544017" cy="1574558"/>
      </dsp:txXfrm>
    </dsp:sp>
    <dsp:sp modelId="{B034ABA7-2E4C-4582-8086-320EBE08D5DC}">
      <dsp:nvSpPr>
        <dsp:cNvPr id="0" name=""/>
        <dsp:cNvSpPr/>
      </dsp:nvSpPr>
      <dsp:spPr>
        <a:xfrm>
          <a:off x="7436639" y="2456246"/>
          <a:ext cx="3544017" cy="1574558"/>
        </a:xfrm>
        <a:prstGeom prst="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latin typeface="+mn-lt"/>
              <a:cs typeface="Arial" panose="020B0604020202020204" pitchFamily="34" charset="0"/>
            </a:rPr>
            <a:t>Grade 11 "skippers" are not tested.    </a:t>
          </a:r>
        </a:p>
      </dsp:txBody>
      <dsp:txXfrm>
        <a:off x="7436639" y="2456246"/>
        <a:ext cx="3544017" cy="15745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FB1D8-B38B-4863-BF46-12AD3B87B112}">
      <dsp:nvSpPr>
        <dsp:cNvPr id="0" name=""/>
        <dsp:cNvSpPr/>
      </dsp:nvSpPr>
      <dsp:spPr>
        <a:xfrm>
          <a:off x="4274524" y="0"/>
          <a:ext cx="6680579" cy="152913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mn-lt"/>
              <a:cs typeface="Arial" panose="020B0604020202020204" pitchFamily="34" charset="0"/>
            </a:rPr>
            <a:t>Corrected at the local level and/or entered in Appeals system if appropriate. </a:t>
          </a:r>
          <a:endParaRPr lang="en-US" sz="2400" kern="1200">
            <a:latin typeface="+mn-lt"/>
          </a:endParaRPr>
        </a:p>
        <a:p>
          <a:pPr marL="228600" lvl="1" indent="-228600" algn="l" defTabSz="1066800">
            <a:lnSpc>
              <a:spcPct val="90000"/>
            </a:lnSpc>
            <a:spcBef>
              <a:spcPct val="0"/>
            </a:spcBef>
            <a:spcAft>
              <a:spcPct val="15000"/>
            </a:spcAft>
            <a:buChar char="•"/>
          </a:pPr>
          <a:r>
            <a:rPr lang="en-US" sz="2400" kern="1200">
              <a:latin typeface="+mn-lt"/>
              <a:cs typeface="Arial" panose="020B0604020202020204" pitchFamily="34" charset="0"/>
            </a:rPr>
            <a:t>Keep records locally.</a:t>
          </a:r>
        </a:p>
      </dsp:txBody>
      <dsp:txXfrm>
        <a:off x="4274524" y="191142"/>
        <a:ext cx="6107154" cy="1146850"/>
      </dsp:txXfrm>
    </dsp:sp>
    <dsp:sp modelId="{D9831D97-E0F1-4BF0-AE91-1D3B950155AB}">
      <dsp:nvSpPr>
        <dsp:cNvPr id="0" name=""/>
        <dsp:cNvSpPr/>
      </dsp:nvSpPr>
      <dsp:spPr>
        <a:xfrm>
          <a:off x="296729" y="0"/>
          <a:ext cx="3860261" cy="1529134"/>
        </a:xfrm>
        <a:prstGeom prst="roundRect">
          <a:avLst/>
        </a:prstGeom>
        <a:solidFill>
          <a:schemeClr val="accent1">
            <a:hueOff val="0"/>
            <a:satOff val="0"/>
            <a:lumOff val="0"/>
            <a:alphaOff val="0"/>
          </a:schemeClr>
        </a:solid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latin typeface="+mn-lt"/>
              <a:cs typeface="Arial" panose="020B0604020202020204" pitchFamily="34" charset="0"/>
            </a:rPr>
            <a:t>Impropriety (low-level incident)</a:t>
          </a:r>
        </a:p>
      </dsp:txBody>
      <dsp:txXfrm>
        <a:off x="371375" y="74646"/>
        <a:ext cx="3710969" cy="1379842"/>
      </dsp:txXfrm>
    </dsp:sp>
    <dsp:sp modelId="{60E17EF1-83B2-49A4-969F-13CCBE027729}">
      <dsp:nvSpPr>
        <dsp:cNvPr id="0" name=""/>
        <dsp:cNvSpPr/>
      </dsp:nvSpPr>
      <dsp:spPr>
        <a:xfrm>
          <a:off x="4156990" y="1682048"/>
          <a:ext cx="6680579" cy="152913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mn-lt"/>
              <a:cs typeface="Arial" panose="020B0604020202020204" pitchFamily="34" charset="0"/>
            </a:rPr>
            <a:t>File an appeal in the system by day’s end.</a:t>
          </a:r>
        </a:p>
        <a:p>
          <a:pPr marL="228600" lvl="1" indent="-228600" algn="l" defTabSz="1066800">
            <a:lnSpc>
              <a:spcPct val="90000"/>
            </a:lnSpc>
            <a:spcBef>
              <a:spcPct val="0"/>
            </a:spcBef>
            <a:spcAft>
              <a:spcPct val="15000"/>
            </a:spcAft>
            <a:buChar char="•"/>
          </a:pPr>
          <a:r>
            <a:rPr lang="en-US" sz="2400" kern="1200">
              <a:latin typeface="+mn-lt"/>
              <a:cs typeface="Arial" panose="020B0604020202020204" pitchFamily="34" charset="0"/>
            </a:rPr>
            <a:t>Follow instructions in Appeals system.</a:t>
          </a:r>
        </a:p>
        <a:p>
          <a:pPr marL="228600" lvl="1" indent="-228600" algn="l" defTabSz="1066800">
            <a:lnSpc>
              <a:spcPct val="90000"/>
            </a:lnSpc>
            <a:spcBef>
              <a:spcPct val="0"/>
            </a:spcBef>
            <a:spcAft>
              <a:spcPct val="15000"/>
            </a:spcAft>
            <a:buChar char="•"/>
          </a:pPr>
          <a:r>
            <a:rPr lang="en-US" sz="2400" kern="1200">
              <a:latin typeface="+mn-lt"/>
              <a:cs typeface="Arial" panose="020B0604020202020204" pitchFamily="34" charset="0"/>
            </a:rPr>
            <a:t>Keep records locally.</a:t>
          </a:r>
        </a:p>
      </dsp:txBody>
      <dsp:txXfrm>
        <a:off x="4156990" y="1873190"/>
        <a:ext cx="6107154" cy="1146850"/>
      </dsp:txXfrm>
    </dsp:sp>
    <dsp:sp modelId="{B58FF493-B9C9-4B09-BEF9-489D75A8CC8F}">
      <dsp:nvSpPr>
        <dsp:cNvPr id="0" name=""/>
        <dsp:cNvSpPr/>
      </dsp:nvSpPr>
      <dsp:spPr>
        <a:xfrm>
          <a:off x="296729" y="1682048"/>
          <a:ext cx="3860261" cy="15291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Irregularity (medium-level incident)</a:t>
          </a:r>
        </a:p>
      </dsp:txBody>
      <dsp:txXfrm>
        <a:off x="371375" y="1756694"/>
        <a:ext cx="3710969" cy="1379842"/>
      </dsp:txXfrm>
    </dsp:sp>
    <dsp:sp modelId="{AF76D1CA-578B-4719-A914-0133140A6DF6}">
      <dsp:nvSpPr>
        <dsp:cNvPr id="0" name=""/>
        <dsp:cNvSpPr/>
      </dsp:nvSpPr>
      <dsp:spPr>
        <a:xfrm>
          <a:off x="4174493" y="3287288"/>
          <a:ext cx="6680579" cy="1529134"/>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rgbClr val="FF0000"/>
              </a:solidFill>
              <a:latin typeface="+mn-lt"/>
              <a:cs typeface="Arial" panose="020B0604020202020204" pitchFamily="34" charset="0"/>
            </a:rPr>
            <a:t>Contact CSDE </a:t>
          </a:r>
          <a:r>
            <a:rPr lang="en-US" sz="2400" kern="1200">
              <a:latin typeface="+mn-lt"/>
              <a:cs typeface="Arial" panose="020B0604020202020204" pitchFamily="34" charset="0"/>
            </a:rPr>
            <a:t>at 860-713-6860 or </a:t>
          </a:r>
          <a:r>
            <a:rPr lang="en-US" sz="2400" kern="1200">
              <a:latin typeface="+mn-lt"/>
              <a:cs typeface="Arial" panose="020B0604020202020204" pitchFamily="34" charset="0"/>
              <a:hlinkClick xmlns:r="http://schemas.openxmlformats.org/officeDocument/2006/relationships" r:id="rId1"/>
            </a:rPr>
            <a:t>ctstudentassessment@ct.gov</a:t>
          </a:r>
          <a:r>
            <a:rPr lang="en-US" sz="2400" kern="1200">
              <a:latin typeface="+mn-lt"/>
              <a:cs typeface="Arial" panose="020B0604020202020204" pitchFamily="34" charset="0"/>
            </a:rPr>
            <a:t> </a:t>
          </a:r>
          <a:r>
            <a:rPr lang="en-US" sz="2400" b="1" kern="1200">
              <a:solidFill>
                <a:srgbClr val="FF0000"/>
              </a:solidFill>
              <a:latin typeface="+mn-lt"/>
              <a:cs typeface="Arial" panose="020B0604020202020204" pitchFamily="34" charset="0"/>
            </a:rPr>
            <a:t>immediately</a:t>
          </a:r>
          <a:r>
            <a:rPr lang="en-US" sz="2400" kern="1200">
              <a:latin typeface="+mn-lt"/>
              <a:cs typeface="Arial" panose="020B0604020202020204" pitchFamily="34" charset="0"/>
            </a:rPr>
            <a:t>.  </a:t>
          </a:r>
          <a:endParaRPr lang="en-US" sz="2400" kern="1200">
            <a:latin typeface="+mn-lt"/>
          </a:endParaRPr>
        </a:p>
      </dsp:txBody>
      <dsp:txXfrm>
        <a:off x="4174493" y="3478430"/>
        <a:ext cx="6107154" cy="1146850"/>
      </dsp:txXfrm>
    </dsp:sp>
    <dsp:sp modelId="{0FDCA00D-214B-4DB5-A848-5638D993D3EC}">
      <dsp:nvSpPr>
        <dsp:cNvPr id="0" name=""/>
        <dsp:cNvSpPr/>
      </dsp:nvSpPr>
      <dsp:spPr>
        <a:xfrm>
          <a:off x="296729" y="3364096"/>
          <a:ext cx="3860261" cy="15291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Breach (high-level incident)</a:t>
          </a:r>
        </a:p>
      </dsp:txBody>
      <dsp:txXfrm>
        <a:off x="371375" y="3438742"/>
        <a:ext cx="3710969" cy="13798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EBCFF-A4F6-4408-BEF3-EB4E9D7E3FFC}">
      <dsp:nvSpPr>
        <dsp:cNvPr id="0" name=""/>
        <dsp:cNvSpPr/>
      </dsp:nvSpPr>
      <dsp:spPr>
        <a:xfrm>
          <a:off x="0" y="0"/>
          <a:ext cx="5479551" cy="859851"/>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mn-lt"/>
              <a:cs typeface="Arial" panose="020B0604020202020204" pitchFamily="34" charset="0"/>
            </a:rPr>
            <a:t>Resources:</a:t>
          </a:r>
          <a:endParaRPr lang="en-US" sz="2400" kern="1200">
            <a:latin typeface="+mn-lt"/>
            <a:cs typeface="Arial" panose="020B0604020202020204" pitchFamily="34" charset="0"/>
          </a:endParaRPr>
        </a:p>
      </dsp:txBody>
      <dsp:txXfrm>
        <a:off x="41974" y="41974"/>
        <a:ext cx="5395603" cy="775903"/>
      </dsp:txXfrm>
    </dsp:sp>
    <dsp:sp modelId="{B4FE2049-1C2F-4347-BEBD-4721E0EFCEE7}">
      <dsp:nvSpPr>
        <dsp:cNvPr id="0" name=""/>
        <dsp:cNvSpPr/>
      </dsp:nvSpPr>
      <dsp:spPr>
        <a:xfrm>
          <a:off x="0" y="936261"/>
          <a:ext cx="5479551" cy="4065105"/>
        </a:xfrm>
        <a:prstGeom prst="roundRect">
          <a:avLst/>
        </a:prstGeom>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a:ln>
          <a:noFill/>
        </a:ln>
        <a:effectLst/>
      </dsp:spPr>
      <dsp:style>
        <a:lnRef idx="0">
          <a:scrgbClr r="0" g="0" b="0"/>
        </a:lnRef>
        <a:fillRef idx="0">
          <a:scrgbClr r="0" g="0" b="0"/>
        </a:fillRef>
        <a:effectRef idx="0">
          <a:scrgbClr r="0" g="0" b="0"/>
        </a:effectRef>
        <a:fontRef idx="minor"/>
      </dsp:style>
      <dsp:txBody>
        <a:bodyPr spcFirstLastPara="0" vert="horz" wrap="square" lIns="173976" tIns="29210" rIns="163576" bIns="29210" numCol="1" spcCol="1270" anchor="t" anchorCtr="0">
          <a:noAutofit/>
        </a:bodyPr>
        <a:lstStyle/>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Overview for District Administrators</a:t>
          </a:r>
          <a:endParaRPr lang="en-US" sz="2300" kern="1200">
            <a:solidFill>
              <a:schemeClr val="accent1"/>
            </a:solidFill>
            <a:latin typeface="+mn-lt"/>
            <a:cs typeface="Arial" panose="020B0604020202020204" pitchFamily="34" charset="0"/>
          </a:endParaRPr>
        </a:p>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Overview for Teachers Administering the Alternate</a:t>
          </a:r>
          <a:endParaRPr lang="en-US" sz="2300" kern="1200">
            <a:solidFill>
              <a:schemeClr val="accent1"/>
            </a:solidFill>
            <a:latin typeface="+mn-lt"/>
            <a:cs typeface="Arial" panose="020B0604020202020204" pitchFamily="34" charset="0"/>
          </a:endParaRPr>
        </a:p>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CTAA Test Administration Manual</a:t>
          </a:r>
          <a:endParaRPr lang="en-US" sz="2300" kern="1200">
            <a:solidFill>
              <a:schemeClr val="accent1"/>
            </a:solidFill>
            <a:latin typeface="+mn-lt"/>
            <a:cs typeface="Arial" panose="020B0604020202020204" pitchFamily="34" charset="0"/>
          </a:endParaRPr>
        </a:p>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CTAS Test Administration Manual</a:t>
          </a:r>
          <a:endParaRPr lang="en-US" sz="2300" kern="1200">
            <a:solidFill>
              <a:schemeClr val="accent1"/>
            </a:solidFill>
            <a:latin typeface="+mn-lt"/>
            <a:cs typeface="Arial" panose="020B0604020202020204" pitchFamily="34" charset="0"/>
          </a:endParaRPr>
        </a:p>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Connecticut Alternate Assessment System Training Course</a:t>
          </a:r>
          <a:endParaRPr lang="en-US" sz="2300" kern="1200">
            <a:solidFill>
              <a:schemeClr val="accent1"/>
            </a:solidFill>
            <a:latin typeface="+mn-lt"/>
            <a:cs typeface="Arial" panose="020B0604020202020204" pitchFamily="34" charset="0"/>
          </a:endParaRPr>
        </a:p>
        <a:p>
          <a:pPr marL="228600" lvl="1" indent="-228600" algn="l" defTabSz="1022350">
            <a:lnSpc>
              <a:spcPct val="90000"/>
            </a:lnSpc>
            <a:spcBef>
              <a:spcPct val="0"/>
            </a:spcBef>
            <a:spcAft>
              <a:spcPct val="20000"/>
            </a:spcAft>
            <a:buChar char="•"/>
          </a:pPr>
          <a:r>
            <a:rPr lang="en-US" sz="2300" kern="1200">
              <a:solidFill>
                <a:schemeClr val="accent1"/>
              </a:solidFill>
              <a:latin typeface="+mn-lt"/>
              <a:cs typeface="Arial" panose="020B0604020202020204" pitchFamily="34" charset="0"/>
              <a:hlinkClick xmlns:r="http://schemas.openxmlformats.org/officeDocument/2006/relationships" r:id="rId6">
                <a:extLst>
                  <a:ext uri="{A12FA001-AC4F-418D-AE19-62706E023703}">
                    <ahyp:hlinkClr xmlns:ahyp="http://schemas.microsoft.com/office/drawing/2018/hyperlinkcolor" val="tx"/>
                  </a:ext>
                </a:extLst>
              </a:hlinkClick>
            </a:rPr>
            <a:t>Connecticut Alternate Assessment System Training Resources</a:t>
          </a:r>
          <a:endParaRPr lang="en-US" sz="2300" kern="1200">
            <a:solidFill>
              <a:schemeClr val="accent1"/>
            </a:solidFill>
            <a:latin typeface="+mn-lt"/>
            <a:cs typeface="Arial" panose="020B0604020202020204" pitchFamily="34" charset="0"/>
          </a:endParaRPr>
        </a:p>
      </dsp:txBody>
      <dsp:txXfrm>
        <a:off x="198442" y="1134703"/>
        <a:ext cx="5082667" cy="3668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EBCFF-A4F6-4408-BEF3-EB4E9D7E3FFC}">
      <dsp:nvSpPr>
        <dsp:cNvPr id="0" name=""/>
        <dsp:cNvSpPr/>
      </dsp:nvSpPr>
      <dsp:spPr>
        <a:xfrm>
          <a:off x="0" y="0"/>
          <a:ext cx="5479551" cy="887526"/>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mn-lt"/>
              <a:cs typeface="Arial" panose="020B0604020202020204" pitchFamily="34" charset="0"/>
            </a:rPr>
            <a:t>Resources:</a:t>
          </a:r>
          <a:endParaRPr lang="en-US" sz="2400" kern="1200">
            <a:latin typeface="+mn-lt"/>
            <a:cs typeface="Arial" panose="020B0604020202020204" pitchFamily="34" charset="0"/>
          </a:endParaRPr>
        </a:p>
      </dsp:txBody>
      <dsp:txXfrm>
        <a:off x="43325" y="43325"/>
        <a:ext cx="5392901" cy="800876"/>
      </dsp:txXfrm>
    </dsp:sp>
    <dsp:sp modelId="{B4FE2049-1C2F-4347-BEBD-4721E0EFCEE7}">
      <dsp:nvSpPr>
        <dsp:cNvPr id="0" name=""/>
        <dsp:cNvSpPr/>
      </dsp:nvSpPr>
      <dsp:spPr>
        <a:xfrm>
          <a:off x="0" y="883079"/>
          <a:ext cx="5479551" cy="4203519"/>
        </a:xfrm>
        <a:prstGeom prst="roundRect">
          <a:avLst/>
        </a:prstGeom>
        <a:gradFill rotWithShape="0">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a:ln>
          <a:noFill/>
        </a:ln>
        <a:effectLst/>
      </dsp:spPr>
      <dsp:style>
        <a:lnRef idx="0">
          <a:scrgbClr r="0" g="0" b="0"/>
        </a:lnRef>
        <a:fillRef idx="0">
          <a:scrgbClr r="0" g="0" b="0"/>
        </a:fillRef>
        <a:effectRef idx="0">
          <a:scrgbClr r="0" g="0" b="0"/>
        </a:effectRef>
        <a:fontRef idx="minor"/>
      </dsp:style>
      <dsp:txBody>
        <a:bodyPr spcFirstLastPara="0" vert="horz" wrap="square" lIns="173976" tIns="29210" rIns="163576" bIns="29210" numCol="1" spcCol="1270" anchor="t" anchorCtr="0">
          <a:noAutofit/>
        </a:bodyPr>
        <a:lstStyle/>
        <a:p>
          <a:pPr marL="228600" lvl="1" indent="-228600" algn="l" defTabSz="1022350">
            <a:lnSpc>
              <a:spcPct val="90000"/>
            </a:lnSpc>
            <a:spcBef>
              <a:spcPct val="0"/>
            </a:spcBef>
            <a:spcAft>
              <a:spcPct val="20000"/>
            </a:spcAft>
            <a:buChar char="•"/>
          </a:pPr>
          <a:endParaRPr lang="en-US" sz="2300" kern="1200">
            <a:latin typeface="+mn-lt"/>
            <a:cs typeface="Arial" panose="020B0604020202020204" pitchFamily="34" charset="0"/>
          </a:endParaRPr>
        </a:p>
      </dsp:txBody>
      <dsp:txXfrm>
        <a:off x="205199" y="1088278"/>
        <a:ext cx="5069153" cy="37931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C401FE-E203-12CC-99E9-64EF87725F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E0CED6-066E-7A0E-FD5C-02F77944F97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F1B5EB1-C592-48DD-A7AF-290CD225D0C4}" type="datetimeFigureOut">
              <a:rPr lang="en-US" smtClean="0"/>
              <a:t>1/26/2024</a:t>
            </a:fld>
            <a:endParaRPr lang="en-US"/>
          </a:p>
        </p:txBody>
      </p:sp>
      <p:sp>
        <p:nvSpPr>
          <p:cNvPr id="4" name="Footer Placeholder 3">
            <a:extLst>
              <a:ext uri="{FF2B5EF4-FFF2-40B4-BE49-F238E27FC236}">
                <a16:creationId xmlns:a16="http://schemas.microsoft.com/office/drawing/2014/main" id="{C7A5478A-8AC8-6346-3F32-28D3A78D370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090CC-135E-E453-0781-B24EA093A97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DA411FC-6D24-4673-B37A-04A90C206BA7}" type="slidenum">
              <a:rPr lang="en-US" smtClean="0"/>
              <a:t>‹#›</a:t>
            </a:fld>
            <a:endParaRPr lang="en-US"/>
          </a:p>
        </p:txBody>
      </p:sp>
    </p:spTree>
    <p:extLst>
      <p:ext uri="{BB962C8B-B14F-4D97-AF65-F5344CB8AC3E}">
        <p14:creationId xmlns:p14="http://schemas.microsoft.com/office/powerpoint/2010/main" val="21422403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1C63529-B3E2-4A1B-BC3A-5A421A944C1E}" type="datetimeFigureOut">
              <a:rPr lang="en-US" smtClean="0"/>
              <a:t>1/26/2024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19A5E30-BEC5-4ADD-805D-B470BD9E9C4C}" type="slidenum">
              <a:rPr lang="en-US" smtClean="0"/>
              <a:t>‹#›</a:t>
            </a:fld>
            <a:endParaRPr lang="en-US"/>
          </a:p>
        </p:txBody>
      </p:sp>
    </p:spTree>
    <p:extLst>
      <p:ext uri="{BB962C8B-B14F-4D97-AF65-F5344CB8AC3E}">
        <p14:creationId xmlns:p14="http://schemas.microsoft.com/office/powerpoint/2010/main" val="19873279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ct.portal.cambiumast.com/en/resources/alternate-assessment-system/ctas-required-materials"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mailto:katherine.seifert@ct.gov" TargetMode="External"/><Relationship Id="rId4" Type="http://schemas.openxmlformats.org/officeDocument/2006/relationships/hyperlink" Target="mailto:deirdre.ducharme@ct.gov"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ct.portal.cambiumast.com/resources/alternate-assessment-system/ctaa-test-administration-manual-(tam)"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rtal.ct.gov/SDE/Performance/Performance-Office-Home-Pag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smarterbalanced.org/five-built-in-test-tools-students-should-know-and-us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ct.portal.cambiumast.com/resources/guides/test-information-distribution-engine-(tide)-user-guide"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ct.portal.cambiumast.com/resources/guides/user-role-permissions-for-secure-online-systems" TargetMode="External"/><Relationship Id="rId4" Type="http://schemas.openxmlformats.org/officeDocument/2006/relationships/hyperlink" Target="https://ct.portal.cambiumast.com/resources/guides/accessing-tide"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ct.portal.cambiumast.com/resources/guides/csde-assessment-guideline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accessibility-chart"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reader-designated-supports-and-accommodations-for-sb-and-the-ngss"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connecticut-smarter-balanced-and-ngss-assessments-reader-options-tabl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decision-guidelines-for-text-to-speech-of-the-smarter-balanced-ela-reading-passages"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documented-evidence-for-a-read-aloud-of-the-smarter-balanced-ela-reading-passages"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ct.portal.cambiumast.com/resources/accessibility-and-special-populations/smarter-balanced-assessments-read-aloud-guidelines"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embedded-and-non-embedded-designated-supports-for-english-learner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translated-test-direction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rtal.ct.gov/-/media/SDE/Student-Assessment/Main-Assessment/StateSummativeAssessmentCalendar2024-25.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documented-evidence-for-a-read-aloud-of-the-smarter-balanced-ela-reading-passages"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ct.portal.cambiumast.com/resources/accessibility-and-special-populations/math-manipulatives-brochure"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ct.portal.cambiumast.com/resources/alternate-assessment-system/connecticut-alternate-assessment-eligibility-for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hlinkClick r:id="" action="ppaction://noaction">
                <a:extLst>
                  <a:ext uri="{A12FA001-AC4F-418D-AE19-62706E023703}">
                    <ahyp:hlinkClr xmlns:ahyp="http://schemas.microsoft.com/office/drawing/2018/hyperlinkcolor" val="tx"/>
                  </a:ext>
                </a:extLst>
              </a:hlinkClick>
            </a:endParaRPr>
          </a:p>
          <a:p>
            <a:endParaRPr lang="en-US" dirty="0">
              <a:cs typeface="Calibri"/>
            </a:endParaRPr>
          </a:p>
          <a:p>
            <a:endParaRPr lang="en-US" dirty="0"/>
          </a:p>
        </p:txBody>
      </p:sp>
    </p:spTree>
    <p:extLst>
      <p:ext uri="{BB962C8B-B14F-4D97-AF65-F5344CB8AC3E}">
        <p14:creationId xmlns:p14="http://schemas.microsoft.com/office/powerpoint/2010/main" val="158986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6710"/>
            <a:ext cx="5732949" cy="4430424"/>
          </a:xfrm>
        </p:spPr>
        <p:txBody>
          <a:bodyPr>
            <a:normAutofit/>
          </a:bodyPr>
          <a:lstStyle/>
          <a:p>
            <a:r>
              <a:rPr lang="en-US" dirty="0"/>
              <a:t>What is new this year?</a:t>
            </a:r>
          </a:p>
          <a:p>
            <a:endParaRPr lang="en-US" dirty="0"/>
          </a:p>
          <a:p>
            <a:pPr marL="171450" indent="-171450">
              <a:buFont typeface="Arial" panose="020B0604020202020204" pitchFamily="34" charset="0"/>
              <a:buChar char="•"/>
            </a:pPr>
            <a:r>
              <a:rPr lang="en-US" dirty="0"/>
              <a:t>The integration of CT SEDS Alternate Assessment Eligibility Data for implemented IEPs.  More information on this to follow in the presentation.  </a:t>
            </a:r>
            <a:endParaRPr lang="en-US" dirty="0">
              <a:cs typeface="Calibri"/>
            </a:endParaRPr>
          </a:p>
          <a:p>
            <a:pPr marL="171450" indent="-171450">
              <a:buFont typeface="Arial" panose="020B0604020202020204" pitchFamily="34" charset="0"/>
              <a:buChar char="•"/>
            </a:pPr>
            <a:r>
              <a:rPr lang="en-US" dirty="0"/>
              <a:t>We have updated Test Administrator manuals for Smarter, Science, and CAAELP, CTAA, CTAS, and Test Coordinator Manual. Hard copies will be delivered by the end of this month.  All manuals are available on the Connecticut Comprehensive Assessment Program </a:t>
            </a:r>
            <a:r>
              <a:rPr lang="en-US" dirty="0" err="1"/>
              <a:t>Portal:</a:t>
            </a:r>
            <a:r>
              <a:rPr lang="en-US" dirty="0" err="1">
                <a:hlinkClick r:id="rId3"/>
              </a:rPr>
              <a:t>Home</a:t>
            </a:r>
            <a:r>
              <a:rPr lang="en-US" dirty="0">
                <a:hlinkClick r:id="rId3"/>
              </a:rPr>
              <a:t> Page (cambiumast.com)</a:t>
            </a:r>
            <a:endParaRPr lang="en-US" dirty="0">
              <a:cs typeface="Calibri"/>
            </a:endParaRPr>
          </a:p>
          <a:p>
            <a:pPr marL="171450" indent="-171450">
              <a:buFont typeface="Arial" panose="020B0604020202020204" pitchFamily="34" charset="0"/>
              <a:buChar char="•"/>
            </a:pPr>
            <a:r>
              <a:rPr lang="en-US" dirty="0"/>
              <a:t>There is a new secure browser as has always been the case every school year. </a:t>
            </a:r>
            <a:endParaRPr lang="en-US" dirty="0">
              <a:cs typeface="Calibri"/>
            </a:endParaRPr>
          </a:p>
          <a:p>
            <a:pPr marL="171450" indent="-171450">
              <a:buFont typeface="Arial" panose="020B0604020202020204" pitchFamily="34" charset="0"/>
              <a:buChar char="•"/>
            </a:pPr>
            <a:r>
              <a:rPr lang="en-US" dirty="0"/>
              <a:t>We will be delivering PDFs to the Secure File Center in early August.  Paper reports will also be delivered earlier.   These will also arrive in early August.   </a:t>
            </a:r>
            <a:endParaRPr lang="en-US" dirty="0">
              <a:cs typeface="Calibri"/>
            </a:endParaRPr>
          </a:p>
          <a:p>
            <a:pPr marL="171450" indent="-171450">
              <a:buFont typeface="Arial" panose="020B0604020202020204" pitchFamily="34" charset="0"/>
              <a:buChar char="•"/>
            </a:pPr>
            <a:r>
              <a:rPr lang="en-US" dirty="0"/>
              <a:t>We will be doing Sensible Assessment webinars highlighting some of the tools from our formative and interim assessments.    </a:t>
            </a:r>
          </a:p>
          <a:p>
            <a:pPr marL="171450" indent="-171450">
              <a:buFont typeface="Arial" panose="020B0604020202020204" pitchFamily="34" charset="0"/>
              <a:buChar char="•"/>
            </a:pPr>
            <a:r>
              <a:rPr lang="en-US" dirty="0"/>
              <a:t>Attestation page.  We will be asking districts to “attest” to taking a summative assessment this year to eliminate the confusion of taking an interim assessment.  More information on this to follow in the presentation.    </a:t>
            </a:r>
            <a:endParaRPr lang="en-US" dirty="0">
              <a:cs typeface="Calibri" panose="020F0502020204030204"/>
            </a:endParaRPr>
          </a:p>
          <a:p>
            <a:endParaRPr lang="en-US" dirty="0">
              <a:cs typeface="Calibri" panose="020F0502020204030204"/>
            </a:endParaRPr>
          </a:p>
          <a:p>
            <a:pPr>
              <a:buClr>
                <a:srgbClr val="FFFFFF"/>
              </a:buClr>
            </a:pPr>
            <a:endParaRPr lang="en-US" dirty="0">
              <a:cs typeface="Calibri" panose="020F0502020204030204"/>
            </a:endParaRPr>
          </a:p>
        </p:txBody>
      </p:sp>
    </p:spTree>
    <p:extLst>
      <p:ext uri="{BB962C8B-B14F-4D97-AF65-F5344CB8AC3E}">
        <p14:creationId xmlns:p14="http://schemas.microsoft.com/office/powerpoint/2010/main" val="37157800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41350"/>
            <a:ext cx="6397625" cy="3598863"/>
          </a:xfrm>
        </p:spPr>
      </p:sp>
      <p:sp>
        <p:nvSpPr>
          <p:cNvPr id="3" name="Notes Placeholder 2"/>
          <p:cNvSpPr>
            <a:spLocks noGrp="1"/>
          </p:cNvSpPr>
          <p:nvPr>
            <p:ph type="body" idx="1"/>
          </p:nvPr>
        </p:nvSpPr>
        <p:spPr/>
        <p:txBody>
          <a:bodyPr>
            <a:noAutofit/>
          </a:bodyPr>
          <a:lstStyle/>
          <a:p>
            <a:pPr>
              <a:defRPr/>
            </a:pPr>
            <a:r>
              <a:rPr lang="en-US"/>
              <a:t>Teachers Administering the Alternate (TEAs) are intricately involved in all aspects of the selection and supervision of the Connecticut Alternate Assessment and the Alternate Science. The Connecticut Alternate Assessment System Training requirements provide for high-quality standardized administration ensuring appropriate interpretations for results about what students with significant cognitive disabilities know and can do. </a:t>
            </a:r>
          </a:p>
          <a:p>
            <a:r>
              <a:rPr lang="en-US"/>
              <a:t>All teachers who will be administering the alternate assessments (CTAA and CTAS) must be trained annually via the online course regardless of previous training status. This training is required each school year. Once training and the embedded quiz is passed the TEA will have permission to:</a:t>
            </a:r>
            <a:endParaRPr lang="en-US">
              <a:cs typeface="Calibri"/>
            </a:endParaRPr>
          </a:p>
          <a:p>
            <a:pPr marL="291179" indent="-291179">
              <a:buFont typeface="Arial" panose="020B0604020202020204" pitchFamily="34" charset="0"/>
              <a:buChar char="•"/>
            </a:pPr>
            <a:r>
              <a:rPr lang="en-US"/>
              <a:t>Submit the CTAS Student Score Worksheet for students in Grades 5, 8, or 11;</a:t>
            </a:r>
            <a:endParaRPr lang="en-US">
              <a:cs typeface="Calibri"/>
            </a:endParaRPr>
          </a:p>
          <a:p>
            <a:pPr marL="291179" indent="-291179">
              <a:buFont typeface="Arial" panose="020B0604020202020204" pitchFamily="34" charset="0"/>
              <a:buChar char="•"/>
            </a:pPr>
            <a:r>
              <a:rPr lang="en-US"/>
              <a:t>Access the required secure test materials for the CTAA using TIDE; and</a:t>
            </a:r>
            <a:endParaRPr lang="en-US">
              <a:cs typeface="Calibri"/>
            </a:endParaRPr>
          </a:p>
          <a:p>
            <a:pPr marL="291179" indent="-291179">
              <a:buFont typeface="Arial" panose="020B0604020202020204" pitchFamily="34" charset="0"/>
              <a:buChar char="•"/>
            </a:pPr>
            <a:r>
              <a:rPr lang="en-US"/>
              <a:t>Administer the CTAA and CTAS assessments. </a:t>
            </a:r>
            <a:endParaRPr lang="en-US">
              <a:cs typeface="Calibri"/>
            </a:endParaRPr>
          </a:p>
          <a:p>
            <a:r>
              <a:rPr lang="en-US"/>
              <a:t>District Administrators are responsible for the following tasks:</a:t>
            </a:r>
            <a:endParaRPr lang="en-US">
              <a:cs typeface="Calibri"/>
            </a:endParaRPr>
          </a:p>
          <a:p>
            <a:pPr marL="349415" indent="-349415">
              <a:buAutoNum type="arabicPeriod"/>
            </a:pPr>
            <a:r>
              <a:rPr lang="en-US"/>
              <a:t>Determine who will be administering an Alternate Assessment during the 2023-24 school year.</a:t>
            </a:r>
            <a:endParaRPr lang="en-US">
              <a:cs typeface="Calibri"/>
            </a:endParaRPr>
          </a:p>
          <a:p>
            <a:pPr marL="349415" indent="-349415">
              <a:buAutoNum type="arabicPeriod"/>
            </a:pPr>
            <a:r>
              <a:rPr lang="en-US"/>
              <a:t>Verify that the teacher has a TEA User Role in TIDE. Update, add, and delete accounts as appropriate.</a:t>
            </a:r>
            <a:endParaRPr lang="en-US">
              <a:cs typeface="Calibri"/>
            </a:endParaRPr>
          </a:p>
          <a:p>
            <a:pPr marL="349415" indent="-349415">
              <a:buAutoNum type="arabicPeriod"/>
            </a:pPr>
            <a:r>
              <a:rPr lang="en-US"/>
              <a:t>Communicate details regarding the required online training with your TEAs. Share the </a:t>
            </a:r>
            <a:r>
              <a:rPr lang="en-US" b="1"/>
              <a:t>Overview for Teachers Administering the Alternate </a:t>
            </a:r>
            <a:r>
              <a:rPr lang="en-US"/>
              <a:t>resource referenced on this slide.</a:t>
            </a:r>
            <a:endParaRPr lang="en-US" b="1"/>
          </a:p>
          <a:p>
            <a:pPr marL="349250" indent="-349250">
              <a:buAutoNum type="arabicPeriod"/>
            </a:pPr>
            <a:r>
              <a:rPr lang="en-US"/>
              <a:t>Verify that all TEAs complete and pass the quiz. Those with passing scores will have their Trained Status activated in TIDE. Note: the CAAELP training is separate and does not sync with TIDE.</a:t>
            </a:r>
            <a:endParaRPr lang="en-US">
              <a:cs typeface="Calibri"/>
            </a:endParaRPr>
          </a:p>
          <a:p>
            <a:endParaRPr lang="en-US"/>
          </a:p>
          <a:p>
            <a:endParaRPr lang="en-US">
              <a:cs typeface="Calibri"/>
            </a:endParaRPr>
          </a:p>
          <a:p>
            <a:endParaRPr lang="en-US" sz="1500"/>
          </a:p>
        </p:txBody>
      </p:sp>
    </p:spTree>
    <p:extLst>
      <p:ext uri="{BB962C8B-B14F-4D97-AF65-F5344CB8AC3E}">
        <p14:creationId xmlns:p14="http://schemas.microsoft.com/office/powerpoint/2010/main" val="5237326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41350"/>
            <a:ext cx="6397625" cy="3598863"/>
          </a:xfrm>
        </p:spPr>
      </p:sp>
      <p:sp>
        <p:nvSpPr>
          <p:cNvPr id="3" name="Notes Placeholder 2"/>
          <p:cNvSpPr>
            <a:spLocks noGrp="1"/>
          </p:cNvSpPr>
          <p:nvPr>
            <p:ph type="body" idx="1"/>
          </p:nvPr>
        </p:nvSpPr>
        <p:spPr/>
        <p:txBody>
          <a:bodyPr>
            <a:noAutofit/>
          </a:bodyPr>
          <a:lstStyle/>
          <a:p>
            <a:r>
              <a:rPr lang="en-US"/>
              <a:t>The CAAELP/Alt ELPA Training is accessed through ELPA21. This training is required for any educator who is designated as a TEA in TIDE and will be administering the CAAELP Assessment this year. This training must be completed annually (each testing school year), and the certificate of training completion should be saved and shared with administrators as needed. There are separate training modules available for ELACs and TEAs. Please be aware that first time users will need to enter a district verification code, which is elpa21 (all lowercase). </a:t>
            </a:r>
          </a:p>
          <a:p>
            <a:r>
              <a:rPr lang="en-US"/>
              <a:t>Training guides: </a:t>
            </a:r>
          </a:p>
          <a:p>
            <a:r>
              <a:rPr lang="en-US"/>
              <a:t>•Directions for Accessing CAAELP Online Training for New Users </a:t>
            </a:r>
          </a:p>
          <a:p>
            <a:r>
              <a:rPr lang="en-US"/>
              <a:t>•Directions for Accessing CAAELP Online Training for Returning Users </a:t>
            </a:r>
          </a:p>
          <a:p>
            <a:r>
              <a:rPr lang="en-US"/>
              <a:t>•CAAELP Accessibility and Accommodations Manual </a:t>
            </a:r>
          </a:p>
          <a:p>
            <a:r>
              <a:rPr lang="en-US"/>
              <a:t>•2023-24 Connecticut Alternate Assessment System Early Stopping Rule </a:t>
            </a:r>
          </a:p>
          <a:p>
            <a:endParaRPr lang="en-US"/>
          </a:p>
          <a:p>
            <a:r>
              <a:rPr lang="en-US"/>
              <a:t>TEAs and ELACs taking this training need to be aware that this training has been developed by ELPA 21, and that some policies and procedures may not mirror those of Connecticut. Teams should participate in a thorough review of the Connecticut specific CAAELP resources available to them as part of this training process. These resources are located on the CAAELP Resource page on the Connecticut Comprehensive Program Portal. </a:t>
            </a:r>
          </a:p>
          <a:p>
            <a:endParaRPr lang="en-US"/>
          </a:p>
          <a:p>
            <a:r>
              <a:rPr lang="en-US"/>
              <a:t>Additional training available: CAAELP Office Hours</a:t>
            </a:r>
          </a:p>
        </p:txBody>
      </p:sp>
    </p:spTree>
    <p:extLst>
      <p:ext uri="{BB962C8B-B14F-4D97-AF65-F5344CB8AC3E}">
        <p14:creationId xmlns:p14="http://schemas.microsoft.com/office/powerpoint/2010/main" val="27612795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Who should be designated to administer the CAAELP? </a:t>
            </a:r>
          </a:p>
          <a:p>
            <a:r>
              <a:rPr lang="en-US"/>
              <a:t>Educators or test administrators are: </a:t>
            </a:r>
          </a:p>
          <a:p>
            <a:r>
              <a:rPr lang="en-US"/>
              <a:t>• determined by the district; </a:t>
            </a:r>
          </a:p>
          <a:p>
            <a:r>
              <a:rPr lang="en-US"/>
              <a:t>Educators who are familiar with the student  and are</a:t>
            </a:r>
          </a:p>
          <a:p>
            <a:r>
              <a:rPr lang="en-US"/>
              <a:t>• those who support ELs/MLs; </a:t>
            </a:r>
          </a:p>
          <a:p>
            <a:r>
              <a:rPr lang="en-US"/>
              <a:t>• those who support special education; or </a:t>
            </a:r>
          </a:p>
          <a:p>
            <a:r>
              <a:rPr lang="en-US"/>
              <a:t>• both special education and EL/ML educators/ administrators supporting EL/ML. </a:t>
            </a:r>
          </a:p>
          <a:p>
            <a:r>
              <a:rPr lang="en-US" b="1"/>
              <a:t>CAAELP Domain Exemptions </a:t>
            </a:r>
          </a:p>
          <a:p>
            <a:r>
              <a:rPr lang="en-US"/>
              <a:t>A small number of students with significant cognitive disabilities may be unable to participate in the Listening or Speaking domain of the Connecticut Alternate Assessment of English Language Proficiency (CAAELP) because of the complexities of their disability. Domain Exemptions are available on the Listening and/or Speaking subtests for the following students: </a:t>
            </a:r>
          </a:p>
          <a:p>
            <a:r>
              <a:rPr lang="en-US"/>
              <a:t>• If a student is identified as Deaf or hard of hearing, they may not be able to participate in the Listening subtest due to this disability. </a:t>
            </a:r>
          </a:p>
          <a:p>
            <a:r>
              <a:rPr lang="en-US"/>
              <a:t>• Students who are non-verbal and, even when provided assistive technology or augmentative and alternate communication supports, may not be able to participate in the Speaking subtest. </a:t>
            </a:r>
          </a:p>
          <a:p>
            <a:r>
              <a:rPr lang="en-US"/>
              <a:t>Domain Exemptions are submitted by the District Administrator (DA) in TIDE between November 15, 2023, through March 22, 2024. Please ensure that the student has the Alt flag turned on in TIDE before submitting a domain exemption. Also ensure that this form is submitted prior to testing the student and communicate this information and expectations clearly to all test administrators. For more information on CAAELP Domain Exemptions and how to submit please visit the CAAELP Resources page.</a:t>
            </a:r>
          </a:p>
        </p:txBody>
      </p:sp>
    </p:spTree>
    <p:extLst>
      <p:ext uri="{BB962C8B-B14F-4D97-AF65-F5344CB8AC3E}">
        <p14:creationId xmlns:p14="http://schemas.microsoft.com/office/powerpoint/2010/main" val="4451288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effectLst/>
              </a:rPr>
              <a:t>In recognition that district copies of the Connecticut Alternate Science (CTAS) Assessments may be worn from shared use or occasionally misplaced over the past several years, Cambium Assessment, Incorporated recently reprinted them and shipped a new set to the District Administrator (DAs in TIDE). </a:t>
            </a:r>
          </a:p>
          <a:p>
            <a:pPr algn="l" fontAlgn="base"/>
            <a:endParaRPr lang="en-US" b="0" i="0">
              <a:effectLst/>
            </a:endParaRPr>
          </a:p>
          <a:p>
            <a:pPr algn="l" fontAlgn="base"/>
            <a:r>
              <a:rPr lang="en-US" b="0" i="0">
                <a:effectLst/>
              </a:rPr>
              <a:t>Materials were also sent to DAs at Approved Private Special Education Programs.</a:t>
            </a:r>
          </a:p>
          <a:p>
            <a:pPr algn="l" fontAlgn="base"/>
            <a:endParaRPr lang="en-US" b="0" i="0">
              <a:effectLst/>
            </a:endParaRPr>
          </a:p>
          <a:p>
            <a:pPr algn="l" fontAlgn="base"/>
            <a:r>
              <a:rPr lang="en-US" b="0" i="0">
                <a:effectLst/>
              </a:rPr>
              <a:t> These materials include printed storylines and color resources and do not differ from the original CTAS materials, other than the reprint date.</a:t>
            </a:r>
          </a:p>
          <a:p>
            <a:pPr algn="l" fontAlgn="base"/>
            <a:endParaRPr lang="en-US" b="0" i="0">
              <a:effectLst/>
            </a:endParaRPr>
          </a:p>
          <a:p>
            <a:pPr algn="l" fontAlgn="base"/>
            <a:r>
              <a:rPr lang="en-US" b="0" i="0">
                <a:effectLst/>
              </a:rPr>
              <a:t> Remind your teachers administering the alternate (TEA) that the </a:t>
            </a:r>
            <a:r>
              <a:rPr lang="en-US" b="0" i="0" u="sng">
                <a:effectLst/>
                <a:hlinkClick r:id="rId3">
                  <a:extLst>
                    <a:ext uri="{A12FA001-AC4F-418D-AE19-62706E023703}">
                      <ahyp:hlinkClr xmlns:ahyp="http://schemas.microsoft.com/office/drawing/2018/hyperlinkcolor" val="tx"/>
                    </a:ext>
                  </a:extLst>
                </a:hlinkClick>
              </a:rPr>
              <a:t>2023-24 CTAS Student Score Worksheets</a:t>
            </a:r>
            <a:r>
              <a:rPr lang="en-US" b="0" i="0">
                <a:effectLst/>
              </a:rPr>
              <a:t> are available for downloading and printing on portal. These should be maintained securely and upon completion uploaded into the DEI. </a:t>
            </a:r>
          </a:p>
          <a:p>
            <a:pPr algn="l" fontAlgn="base"/>
            <a:endParaRPr lang="en-US" b="0" i="0">
              <a:effectLst/>
            </a:endParaRPr>
          </a:p>
          <a:p>
            <a:pPr algn="l" fontAlgn="base"/>
            <a:r>
              <a:rPr lang="en-US" b="0" i="0">
                <a:effectLst/>
              </a:rPr>
              <a:t>It is important that upon receipt of these materials, districts create a system to share materials across the district and store them for future use. Districts should continue to reuse their CTAS materials as they are shared by teachers for test administration throughout the school year. TEAs can also continue using their old sets if replacements are not needed.</a:t>
            </a:r>
          </a:p>
          <a:p>
            <a:pPr algn="l" fontAlgn="base"/>
            <a:endParaRPr lang="en-US" b="0" i="0">
              <a:effectLst/>
            </a:endParaRPr>
          </a:p>
          <a:p>
            <a:pPr algn="l" fontAlgn="base"/>
            <a:r>
              <a:rPr lang="en-US" b="0" i="0">
                <a:effectLst/>
              </a:rPr>
              <a:t>If you have any questions, please contact </a:t>
            </a:r>
            <a:r>
              <a:rPr lang="en-US" b="0" i="0" u="sng">
                <a:effectLst/>
                <a:hlinkClick r:id="rId4">
                  <a:extLst>
                    <a:ext uri="{A12FA001-AC4F-418D-AE19-62706E023703}">
                      <ahyp:hlinkClr xmlns:ahyp="http://schemas.microsoft.com/office/drawing/2018/hyperlinkcolor" val="tx"/>
                    </a:ext>
                  </a:extLst>
                </a:hlinkClick>
              </a:rPr>
              <a:t>Deirdre Ducharme</a:t>
            </a:r>
            <a:r>
              <a:rPr lang="en-US" b="0" i="0">
                <a:effectLst/>
              </a:rPr>
              <a:t> or </a:t>
            </a:r>
            <a:r>
              <a:rPr lang="en-US" b="0" i="0" u="sng">
                <a:effectLst/>
                <a:hlinkClick r:id="rId5">
                  <a:extLst>
                    <a:ext uri="{A12FA001-AC4F-418D-AE19-62706E023703}">
                      <ahyp:hlinkClr xmlns:ahyp="http://schemas.microsoft.com/office/drawing/2018/hyperlinkcolor" val="tx"/>
                    </a:ext>
                  </a:extLst>
                </a:hlinkClick>
              </a:rPr>
              <a:t>Katie Seifert</a:t>
            </a:r>
            <a:r>
              <a:rPr lang="en-US" b="0" i="0">
                <a:effectLst/>
              </a:rPr>
              <a:t> in the Performance Office.</a:t>
            </a:r>
          </a:p>
          <a:p>
            <a:endParaRPr lang="en-US"/>
          </a:p>
        </p:txBody>
      </p:sp>
    </p:spTree>
    <p:extLst>
      <p:ext uri="{BB962C8B-B14F-4D97-AF65-F5344CB8AC3E}">
        <p14:creationId xmlns:p14="http://schemas.microsoft.com/office/powerpoint/2010/main" val="24583706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90000"/>
              </a:lnSpc>
              <a:spcBef>
                <a:spcPts val="1000"/>
              </a:spcBef>
              <a:spcAft>
                <a:spcPct val="0"/>
              </a:spcAft>
              <a:defRPr/>
            </a:pPr>
            <a:endParaRPr lang="en-US" sz="1200">
              <a:cs typeface="Calibri"/>
            </a:endParaRPr>
          </a:p>
          <a:p>
            <a:endParaRPr lang="en-US"/>
          </a:p>
        </p:txBody>
      </p:sp>
    </p:spTree>
    <p:extLst>
      <p:ext uri="{BB962C8B-B14F-4D97-AF65-F5344CB8AC3E}">
        <p14:creationId xmlns:p14="http://schemas.microsoft.com/office/powerpoint/2010/main" val="36553161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1"/>
              <a:t> required </a:t>
            </a:r>
            <a:r>
              <a:rPr lang="en-US"/>
              <a:t>Connecticut Alternate Assessment (CTAA) Directions for Test Administration (DTAs) and CAAELP Directions for test Administration (DFA) are secure testing materials and may be accessed ONLY by users </a:t>
            </a:r>
            <a:r>
              <a:rPr lang="en-US" b="0"/>
              <a:t>with a TEA or DA </a:t>
            </a:r>
            <a:r>
              <a:rPr lang="en-US"/>
              <a:t>role in the Test Information Distribution Engine (TIDE).  These are secure materials and DA’s/ TEA’s need to ensure test security at all times. </a:t>
            </a:r>
          </a:p>
          <a:p>
            <a:endParaRPr lang="en-US"/>
          </a:p>
          <a:p>
            <a:r>
              <a:rPr lang="en-US"/>
              <a:t>These grade-and content-specific DTAs are required for test administration. For example, if the TEA is administering the Grade 3 CTAA, they will download and print the Grade 3 Math AND ELA DTA from TIDE. Additionally, in conjunction with the DTAs, teachers should also use the Connecticut Alternate Assessment Test Administration Manual: </a:t>
            </a:r>
            <a:r>
              <a:rPr lang="en-US">
                <a:hlinkClick r:id="rId3"/>
              </a:rPr>
              <a:t>CTAA Test Administration Manual (TAM) (cambiumast.com)</a:t>
            </a:r>
            <a:r>
              <a:rPr lang="en-US"/>
              <a:t> and the CAAELP Assessment Test Administration Manual (DFA) (if applicable) prior to and during testing. For the CAAELP DFA the TEA needs to ensure they download the correct assigned form of the DFA (Either Form A, B, C, or D) Please see the CAAELP TAM for more information of test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Upon completion of testing the TEA needs to follow CSDE policies for the secure shredding or removal from devices of downloaded materials. </a:t>
            </a:r>
          </a:p>
        </p:txBody>
      </p:sp>
    </p:spTree>
    <p:extLst>
      <p:ext uri="{BB962C8B-B14F-4D97-AF65-F5344CB8AC3E}">
        <p14:creationId xmlns:p14="http://schemas.microsoft.com/office/powerpoint/2010/main" val="27233211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DAs can</a:t>
            </a:r>
            <a:r>
              <a:rPr lang="en-US" baseline="0"/>
              <a:t> create a roster in TIDE to confirm those TEAs who have been trained. We have highlighted the steps in this slide.</a:t>
            </a:r>
            <a:r>
              <a:rPr lang="en-US"/>
              <a:t>  </a:t>
            </a:r>
            <a:r>
              <a:rPr lang="en-US" baseline="0"/>
              <a:t>TEA user roles will provide teachers access to the Alternate Assessment systems.</a:t>
            </a:r>
          </a:p>
          <a:p>
            <a:endParaRPr lang="en-US"/>
          </a:p>
        </p:txBody>
      </p:sp>
    </p:spTree>
    <p:extLst>
      <p:ext uri="{BB962C8B-B14F-4D97-AF65-F5344CB8AC3E}">
        <p14:creationId xmlns:p14="http://schemas.microsoft.com/office/powerpoint/2010/main" val="41007055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91090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80957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562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22846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1019"/>
              </a:spcBef>
              <a:buFont typeface="Arial,Sans-Serif"/>
              <a:buNone/>
            </a:pPr>
            <a:r>
              <a:rPr lang="en-US"/>
              <a:t>This is the language that drives our summative testing for reading, writing, mathematics, and science.  </a:t>
            </a:r>
          </a:p>
          <a:p>
            <a:pPr marL="0" indent="0">
              <a:lnSpc>
                <a:spcPct val="120000"/>
              </a:lnSpc>
              <a:spcBef>
                <a:spcPts val="1019"/>
              </a:spcBef>
              <a:buFont typeface="Arial,Sans-Serif"/>
              <a:buNone/>
            </a:pPr>
            <a:r>
              <a:rPr lang="en-US"/>
              <a:t>These are the statutes if needed when communicating with parents/guardians or other educators; this may be helpful to use in the district.    </a:t>
            </a:r>
          </a:p>
          <a:p>
            <a:pPr>
              <a:lnSpc>
                <a:spcPct val="120000"/>
              </a:lnSpc>
              <a:spcBef>
                <a:spcPts val="1038"/>
              </a:spcBef>
            </a:pPr>
            <a:endParaRPr lang="en-US"/>
          </a:p>
        </p:txBody>
      </p:sp>
    </p:spTree>
    <p:extLst>
      <p:ext uri="{BB962C8B-B14F-4D97-AF65-F5344CB8AC3E}">
        <p14:creationId xmlns:p14="http://schemas.microsoft.com/office/powerpoint/2010/main" val="376442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4959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364245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19"/>
              </a:spcBef>
              <a:buFont typeface="Arial"/>
              <a:buNone/>
            </a:pPr>
            <a:r>
              <a:rPr lang="en-US"/>
              <a:t>Here are some critical facts for the TIDE/PSIS Sync.  </a:t>
            </a:r>
          </a:p>
          <a:p>
            <a:pPr marL="0" indent="0">
              <a:lnSpc>
                <a:spcPct val="90000"/>
              </a:lnSpc>
              <a:spcBef>
                <a:spcPts val="1019"/>
              </a:spcBef>
              <a:buFont typeface="Arial"/>
              <a:buNone/>
            </a:pPr>
            <a:r>
              <a:rPr lang="en-US"/>
              <a:t>District PSIS Coordinators must make all changes to student enrollment and demographic information directly into the PSIS Registration Module. Student demographic values will be saved and the fields will be locked in PSIS on the following dates for accountability calculations: </a:t>
            </a:r>
          </a:p>
          <a:p>
            <a:pPr marL="0" indent="0">
              <a:lnSpc>
                <a:spcPct val="90000"/>
              </a:lnSpc>
              <a:spcBef>
                <a:spcPts val="1019"/>
              </a:spcBef>
              <a:buFont typeface="Arial"/>
              <a:buNone/>
            </a:pPr>
            <a:r>
              <a:rPr lang="en-US"/>
              <a:t>• March 1, 2024, for LAS Links; </a:t>
            </a:r>
          </a:p>
          <a:p>
            <a:pPr marL="0" indent="0">
              <a:lnSpc>
                <a:spcPct val="90000"/>
              </a:lnSpc>
              <a:spcBef>
                <a:spcPts val="1019"/>
              </a:spcBef>
              <a:buFont typeface="Arial"/>
              <a:buNone/>
            </a:pPr>
            <a:r>
              <a:rPr lang="en-US"/>
              <a:t>• March 29, 2024, for the Connecticut Alternate Assessment of English Language Proficiency (CAAELP); </a:t>
            </a:r>
          </a:p>
          <a:p>
            <a:pPr marL="0" indent="0">
              <a:lnSpc>
                <a:spcPct val="90000"/>
              </a:lnSpc>
              <a:spcBef>
                <a:spcPts val="1019"/>
              </a:spcBef>
              <a:buFont typeface="Arial"/>
              <a:buNone/>
            </a:pPr>
            <a:r>
              <a:rPr lang="en-US"/>
              <a:t>• April 19, 2024, for the Connecticut SAT School Day; and </a:t>
            </a:r>
          </a:p>
          <a:p>
            <a:pPr marL="0" indent="0">
              <a:lnSpc>
                <a:spcPct val="90000"/>
              </a:lnSpc>
              <a:spcBef>
                <a:spcPts val="1019"/>
              </a:spcBef>
              <a:buFont typeface="Arial"/>
              <a:buNone/>
            </a:pPr>
            <a:r>
              <a:rPr lang="en-US"/>
              <a:t>• May 31, 2024, for Smarter Balanced Assessments, the Next Generation Science Standards Assessments, and the Connecticut Alternate Assessment System Assessments (CTAS and CTAA). </a:t>
            </a:r>
          </a:p>
          <a:p>
            <a:pPr>
              <a:lnSpc>
                <a:spcPct val="90000"/>
              </a:lnSpc>
              <a:spcBef>
                <a:spcPts val="1038"/>
              </a:spcBef>
            </a:pPr>
            <a:endParaRPr lang="en-US">
              <a:cs typeface="Calibri" panose="020F0502020204030204"/>
            </a:endParaRPr>
          </a:p>
        </p:txBody>
      </p:sp>
    </p:spTree>
    <p:extLst>
      <p:ext uri="{BB962C8B-B14F-4D97-AF65-F5344CB8AC3E}">
        <p14:creationId xmlns:p14="http://schemas.microsoft.com/office/powerpoint/2010/main" val="408871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a:p>
            <a:r>
              <a:rPr lang="en-US"/>
              <a:t>This will address the way students need to be changed in PSIS if there are status changes during the test window.     </a:t>
            </a:r>
          </a:p>
          <a:p>
            <a:endParaRPr lang="en-US">
              <a:cs typeface="Calibri"/>
            </a:endParaRPr>
          </a:p>
        </p:txBody>
      </p:sp>
    </p:spTree>
    <p:extLst>
      <p:ext uri="{BB962C8B-B14F-4D97-AF65-F5344CB8AC3E}">
        <p14:creationId xmlns:p14="http://schemas.microsoft.com/office/powerpoint/2010/main" val="102127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910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protocols remain essentially the same.  However, we would like to repeat them to emphasize test</a:t>
            </a:r>
            <a:r>
              <a:rPr lang="en-US" baseline="0"/>
              <a:t> security policies, especially for new </a:t>
            </a:r>
            <a:r>
              <a:rPr lang="en-US"/>
              <a:t>District Administrators</a:t>
            </a:r>
            <a:r>
              <a:rPr lang="en-US" baseline="0"/>
              <a:t> and/or staff.</a:t>
            </a:r>
            <a:endParaRPr lang="en-US"/>
          </a:p>
          <a:p>
            <a:endParaRPr lang="en-US"/>
          </a:p>
        </p:txBody>
      </p:sp>
    </p:spTree>
    <p:extLst>
      <p:ext uri="{BB962C8B-B14F-4D97-AF65-F5344CB8AC3E}">
        <p14:creationId xmlns:p14="http://schemas.microsoft.com/office/powerpoint/2010/main" val="4228189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a:solidFill>
                  <a:schemeClr val="tx1"/>
                </a:solidFill>
                <a:cs typeface="Arial" panose="020B0604020202020204" pitchFamily="34" charset="0"/>
              </a:rPr>
              <a:t>Breaches of test security include, but are not limited to:</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analyzing/copying test items </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coaching students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giving students answers, and/or changing students’ answers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allowing students access to digital, electronic, or manual devices (except approved accommodations)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unauthorized log-in to the Test Delivery System</a:t>
            </a:r>
          </a:p>
          <a:p>
            <a:endParaRPr lang="en-US"/>
          </a:p>
          <a:p>
            <a:r>
              <a:rPr lang="en-US"/>
              <a:t>This list is not comprehensive, but this represents most issues when it comes to issues in test security.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cs typeface="Arial" panose="020B0604020202020204" pitchFamily="34" charset="0"/>
              </a:rPr>
              <a:t>Please note that cell phone (including Smart Watches) use by students is prohibited!</a:t>
            </a:r>
          </a:p>
          <a:p>
            <a:endParaRPr lang="en-US" sz="800"/>
          </a:p>
        </p:txBody>
      </p:sp>
    </p:spTree>
    <p:extLst>
      <p:ext uri="{BB962C8B-B14F-4D97-AF65-F5344CB8AC3E}">
        <p14:creationId xmlns:p14="http://schemas.microsoft.com/office/powerpoint/2010/main" val="24045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all this work happen?  </a:t>
            </a:r>
          </a:p>
          <a:p>
            <a:endParaRPr lang="en-US"/>
          </a:p>
          <a:p>
            <a:r>
              <a:rPr lang="en-US"/>
              <a:t>This is our Performance Office Team. </a:t>
            </a:r>
          </a:p>
          <a:p>
            <a:endParaRPr lang="en-US"/>
          </a:p>
        </p:txBody>
      </p:sp>
    </p:spTree>
    <p:extLst>
      <p:ext uri="{BB962C8B-B14F-4D97-AF65-F5344CB8AC3E}">
        <p14:creationId xmlns:p14="http://schemas.microsoft.com/office/powerpoint/2010/main" val="4153629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6" name="TextBox 5">
            <a:extLst>
              <a:ext uri="{FF2B5EF4-FFF2-40B4-BE49-F238E27FC236}">
                <a16:creationId xmlns:a16="http://schemas.microsoft.com/office/drawing/2014/main" id="{F52648C4-BB92-7E8C-B5EF-9C50072D3448}"/>
              </a:ext>
            </a:extLst>
          </p:cNvPr>
          <p:cNvSpPr txBox="1"/>
          <p:nvPr/>
        </p:nvSpPr>
        <p:spPr>
          <a:xfrm>
            <a:off x="803171" y="4782480"/>
            <a:ext cx="5251658" cy="1200329"/>
          </a:xfrm>
          <a:prstGeom prst="rect">
            <a:avLst/>
          </a:prstGeom>
          <a:noFill/>
        </p:spPr>
        <p:txBody>
          <a:bodyPr wrap="square">
            <a:spAutoFit/>
          </a:bodyPr>
          <a:lstStyle/>
          <a:p>
            <a:r>
              <a:rPr lang="en-US" sz="1200">
                <a:cs typeface="Calibri"/>
              </a:rPr>
              <a:t>We include this language that is in the TAM, and it outlines the seriousness of testing and test security.  </a:t>
            </a:r>
          </a:p>
          <a:p>
            <a:endParaRPr lang="en-US" sz="1200">
              <a:cs typeface="Calibri"/>
            </a:endParaRPr>
          </a:p>
          <a:p>
            <a:r>
              <a:rPr lang="en-US" sz="1200" b="0">
                <a:cs typeface="Calibri"/>
              </a:rPr>
              <a:t>This is a </a:t>
            </a:r>
            <a:r>
              <a:rPr lang="en-US" sz="1200">
                <a:cs typeface="Calibri"/>
              </a:rPr>
              <a:t>reminder of the importance of test security and proctoring.</a:t>
            </a:r>
          </a:p>
          <a:p>
            <a:endParaRPr lang="en-US" sz="1200">
              <a:cs typeface="Calibri"/>
            </a:endParaRPr>
          </a:p>
          <a:p>
            <a:r>
              <a:rPr lang="en-US" sz="1200">
                <a:cs typeface="Calibri"/>
              </a:rPr>
              <a:t>Please pass this important message on to your colleagues in district.  </a:t>
            </a:r>
          </a:p>
        </p:txBody>
      </p:sp>
    </p:spTree>
    <p:extLst>
      <p:ext uri="{BB962C8B-B14F-4D97-AF65-F5344CB8AC3E}">
        <p14:creationId xmlns:p14="http://schemas.microsoft.com/office/powerpoint/2010/main" val="3391229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the usual confirmation screen.  This will again appear this year and TAs will have to select OK to advance and begin creating test sessions.  </a:t>
            </a:r>
          </a:p>
          <a:p>
            <a:endParaRPr lang="en-US"/>
          </a:p>
          <a:p>
            <a:r>
              <a:rPr lang="en-US" b="0"/>
              <a:t>This </a:t>
            </a:r>
            <a:r>
              <a:rPr lang="en-US"/>
              <a:t>protocol is not new as we have been doing it for several years. It </a:t>
            </a:r>
            <a:r>
              <a:rPr lang="en-US" b="0"/>
              <a:t>is </a:t>
            </a:r>
            <a:r>
              <a:rPr lang="en-US"/>
              <a:t>critical that all school proctors/test administrators are trained locally and use the Test Administration Manuals carefully when planning and administering tests.</a:t>
            </a:r>
            <a:endParaRPr lang="en-US">
              <a:cs typeface="Calibri"/>
            </a:endParaRPr>
          </a:p>
          <a:p>
            <a:endParaRPr lang="en-US"/>
          </a:p>
          <a:p>
            <a:r>
              <a:rPr lang="en-US"/>
              <a:t>Also, this year, when selecting a summative assessment, users will be asked to type in the word </a:t>
            </a:r>
            <a:r>
              <a:rPr lang="en-US" b="1"/>
              <a:t>summative</a:t>
            </a:r>
            <a:r>
              <a:rPr lang="en-US"/>
              <a:t>.  Note that this is not the exact screen, but we should have a sample out soon to districts.    </a:t>
            </a:r>
            <a:endParaRPr lang="en-US">
              <a:cs typeface="Calibri" panose="020F0502020204030204"/>
            </a:endParaRPr>
          </a:p>
        </p:txBody>
      </p:sp>
    </p:spTree>
    <p:extLst>
      <p:ext uri="{BB962C8B-B14F-4D97-AF65-F5344CB8AC3E}">
        <p14:creationId xmlns:p14="http://schemas.microsoft.com/office/powerpoint/2010/main" val="3578065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cover briefly the three levels of security issues.  The three levels of issues that may occur during testing.  </a:t>
            </a:r>
          </a:p>
          <a:p>
            <a:endParaRPr lang="en-US"/>
          </a:p>
          <a:p>
            <a:r>
              <a:rPr lang="en-US" b="1"/>
              <a:t>Improprieties</a:t>
            </a:r>
          </a:p>
          <a:p>
            <a:r>
              <a:rPr lang="en-US" b="1"/>
              <a:t>Irregularities </a:t>
            </a:r>
          </a:p>
          <a:p>
            <a:r>
              <a:rPr lang="en-US" b="1"/>
              <a:t>Breaches</a:t>
            </a:r>
            <a:endParaRPr lang="en-US"/>
          </a:p>
        </p:txBody>
      </p:sp>
    </p:spTree>
    <p:extLst>
      <p:ext uri="{BB962C8B-B14F-4D97-AF65-F5344CB8AC3E}">
        <p14:creationId xmlns:p14="http://schemas.microsoft.com/office/powerpoint/2010/main" val="113857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3"/>
              </a:spcBef>
              <a:spcAft>
                <a:spcPts val="623"/>
              </a:spcAft>
            </a:pPr>
            <a:endParaRPr lang="en-US"/>
          </a:p>
          <a:p>
            <a:endParaRPr lang="en-US"/>
          </a:p>
        </p:txBody>
      </p:sp>
    </p:spTree>
    <p:extLst>
      <p:ext uri="{BB962C8B-B14F-4D97-AF65-F5344CB8AC3E}">
        <p14:creationId xmlns:p14="http://schemas.microsoft.com/office/powerpoint/2010/main" val="3442535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Tree>
    <p:extLst>
      <p:ext uri="{BB962C8B-B14F-4D97-AF65-F5344CB8AC3E}">
        <p14:creationId xmlns:p14="http://schemas.microsoft.com/office/powerpoint/2010/main" val="96895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 </a:t>
            </a:r>
            <a:r>
              <a:rPr lang="en-US"/>
              <a:t>Appeal types are the same as last year.  </a:t>
            </a:r>
          </a:p>
          <a:p>
            <a:endParaRPr lang="en-US"/>
          </a:p>
        </p:txBody>
      </p:sp>
    </p:spTree>
    <p:extLst>
      <p:ext uri="{BB962C8B-B14F-4D97-AF65-F5344CB8AC3E}">
        <p14:creationId xmlns:p14="http://schemas.microsoft.com/office/powerpoint/2010/main" val="4271904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6804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a:p>
            <a:r>
              <a:rPr lang="en-US"/>
              <a:t> </a:t>
            </a:r>
          </a:p>
          <a:p>
            <a:endParaRPr lang="en-US"/>
          </a:p>
        </p:txBody>
      </p:sp>
      <p:sp>
        <p:nvSpPr>
          <p:cNvPr id="6" name="Slide Image Placeholder 5">
            <a:extLst>
              <a:ext uri="{FF2B5EF4-FFF2-40B4-BE49-F238E27FC236}">
                <a16:creationId xmlns:a16="http://schemas.microsoft.com/office/drawing/2014/main" id="{07D9439B-55A3-235E-81D6-7CE039FC743A}"/>
              </a:ext>
            </a:extLst>
          </p:cNvPr>
          <p:cNvSpPr>
            <a:spLocks noGrp="1" noRot="1" noChangeAspect="1"/>
          </p:cNvSpPr>
          <p:nvPr>
            <p:ph type="sldImg"/>
          </p:nvPr>
        </p:nvSpPr>
        <p:spPr/>
      </p:sp>
      <p:sp>
        <p:nvSpPr>
          <p:cNvPr id="8" name="TextBox 7">
            <a:extLst>
              <a:ext uri="{FF2B5EF4-FFF2-40B4-BE49-F238E27FC236}">
                <a16:creationId xmlns:a16="http://schemas.microsoft.com/office/drawing/2014/main" id="{8D261FD0-0545-5660-0393-FEF9F132538A}"/>
              </a:ext>
            </a:extLst>
          </p:cNvPr>
          <p:cNvSpPr txBox="1"/>
          <p:nvPr/>
        </p:nvSpPr>
        <p:spPr>
          <a:xfrm>
            <a:off x="887105" y="4808899"/>
            <a:ext cx="533172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Times New Roman" panose="02020603050405020304" pitchFamily="18" charset="0"/>
              </a:rPr>
              <a:t>If you have an appeal for an accommodation issue, you will be asked send</a:t>
            </a:r>
            <a:r>
              <a:rPr lang="en-US" sz="1200">
                <a:cs typeface="Arial" panose="020B0604020202020204" pitchFamily="34" charset="0"/>
              </a:rPr>
              <a:t> a signed letter to the CSDE on letterhead to </a:t>
            </a:r>
            <a:r>
              <a:rPr lang="en-US" sz="1200" i="1">
                <a:cs typeface="Arial" panose="020B0604020202020204" pitchFamily="34" charset="0"/>
              </a:rPr>
              <a:t>Performance Office Irregularities</a:t>
            </a:r>
            <a:r>
              <a:rPr lang="en-US" sz="1200">
                <a:cs typeface="Arial" panose="020B0604020202020204" pitchFamily="34" charset="0"/>
              </a:rPr>
              <a:t>. This letter can be emailed with only SASID, posted to TIDE Secure File Center, or faxed to 860-713-7033</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panose="020B0604020202020204" pitchFamily="34" charset="0"/>
              </a:rPr>
              <a:t>Please help us and provide this to us quickly.  </a:t>
            </a:r>
          </a:p>
        </p:txBody>
      </p:sp>
    </p:spTree>
    <p:extLst>
      <p:ext uri="{BB962C8B-B14F-4D97-AF65-F5344CB8AC3E}">
        <p14:creationId xmlns:p14="http://schemas.microsoft.com/office/powerpoint/2010/main" val="300628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Tree>
    <p:extLst>
      <p:ext uri="{BB962C8B-B14F-4D97-AF65-F5344CB8AC3E}">
        <p14:creationId xmlns:p14="http://schemas.microsoft.com/office/powerpoint/2010/main" val="792456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a:ea typeface="Times New Roman" panose="02020603050405020304" pitchFamily="18" charset="0"/>
            </a:endParaRPr>
          </a:p>
          <a:p>
            <a:endParaRPr lang="en-US">
              <a:ea typeface="Calibri" panose="020F0502020204030204" pitchFamily="34" charset="0"/>
              <a:cs typeface="Calibri" panose="020F0502020204030204" pitchFamily="34" charset="0"/>
            </a:endParaRPr>
          </a:p>
          <a:p>
            <a:endParaRPr lang="en-US">
              <a:ea typeface="Times New Roman" panose="02020603050405020304" pitchFamily="18" charset="0"/>
            </a:endParaRPr>
          </a:p>
        </p:txBody>
      </p:sp>
    </p:spTree>
    <p:extLst>
      <p:ext uri="{BB962C8B-B14F-4D97-AF65-F5344CB8AC3E}">
        <p14:creationId xmlns:p14="http://schemas.microsoft.com/office/powerpoint/2010/main" val="229160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Meet the Performance Office!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Additional information can be found on our website: </a:t>
            </a:r>
            <a:r>
              <a:rPr lang="en-US" dirty="0">
                <a:hlinkClick r:id="rId3"/>
              </a:rPr>
              <a:t>Performance Office (ct.gov)</a:t>
            </a:r>
            <a:endParaRPr lang="en-US" dirty="0">
              <a:cs typeface="Calibri" panose="020F0502020204030204"/>
            </a:endParaRPr>
          </a:p>
          <a:p>
            <a:pPr defTabSz="931774">
              <a:defRPr/>
            </a:pPr>
            <a:endParaRPr lang="en-US" dirty="0"/>
          </a:p>
        </p:txBody>
      </p:sp>
    </p:spTree>
    <p:extLst>
      <p:ext uri="{BB962C8B-B14F-4D97-AF65-F5344CB8AC3E}">
        <p14:creationId xmlns:p14="http://schemas.microsoft.com/office/powerpoint/2010/main" val="1547501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ea typeface="Calibri" panose="020F0502020204030204" pitchFamily="34" charset="0"/>
              <a:cs typeface="Calibri" panose="020F0502020204030204" pitchFamily="34" charset="0"/>
            </a:endParaRPr>
          </a:p>
          <a:p>
            <a:endParaRPr lang="en-US">
              <a:ea typeface="Times New Roman" panose="02020603050405020304" pitchFamily="18" charset="0"/>
            </a:endParaRPr>
          </a:p>
        </p:txBody>
      </p:sp>
    </p:spTree>
    <p:extLst>
      <p:ext uri="{BB962C8B-B14F-4D97-AF65-F5344CB8AC3E}">
        <p14:creationId xmlns:p14="http://schemas.microsoft.com/office/powerpoint/2010/main" val="1748038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a:ea typeface="Times New Roman" panose="02020603050405020304" pitchFamily="18" charset="0"/>
            </a:endParaRPr>
          </a:p>
          <a:p>
            <a:r>
              <a:rPr lang="en-US">
                <a:ea typeface="Times New Roman" panose="02020603050405020304" pitchFamily="18" charset="0"/>
              </a:rPr>
              <a:t> </a:t>
            </a:r>
            <a:endParaRPr lang="en-US">
              <a:ea typeface="Calibri" panose="020F0502020204030204" pitchFamily="34" charset="0"/>
              <a:cs typeface="Calibri" panose="020F0502020204030204" pitchFamily="34" charset="0"/>
            </a:endParaRPr>
          </a:p>
          <a:p>
            <a:endParaRPr lang="en-US">
              <a:ea typeface="Times New Roman" panose="02020603050405020304" pitchFamily="18" charset="0"/>
            </a:endParaRPr>
          </a:p>
        </p:txBody>
      </p:sp>
    </p:spTree>
    <p:extLst>
      <p:ext uri="{BB962C8B-B14F-4D97-AF65-F5344CB8AC3E}">
        <p14:creationId xmlns:p14="http://schemas.microsoft.com/office/powerpoint/2010/main" val="3048453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1255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335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Tree>
    <p:extLst>
      <p:ext uri="{BB962C8B-B14F-4D97-AF65-F5344CB8AC3E}">
        <p14:creationId xmlns:p14="http://schemas.microsoft.com/office/powerpoint/2010/main" val="2295077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Tree>
    <p:extLst>
      <p:ext uri="{BB962C8B-B14F-4D97-AF65-F5344CB8AC3E}">
        <p14:creationId xmlns:p14="http://schemas.microsoft.com/office/powerpoint/2010/main" val="2845470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Tree>
    <p:extLst>
      <p:ext uri="{BB962C8B-B14F-4D97-AF65-F5344CB8AC3E}">
        <p14:creationId xmlns:p14="http://schemas.microsoft.com/office/powerpoint/2010/main" val="2694689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8041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Tree>
    <p:extLst>
      <p:ext uri="{BB962C8B-B14F-4D97-AF65-F5344CB8AC3E}">
        <p14:creationId xmlns:p14="http://schemas.microsoft.com/office/powerpoint/2010/main" val="2784656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a:cs typeface="Calibri"/>
              </a:rPr>
              <a:t> </a:t>
            </a:r>
            <a:endParaRPr lang="en-US" sz="800"/>
          </a:p>
        </p:txBody>
      </p:sp>
    </p:spTree>
    <p:extLst>
      <p:ext uri="{BB962C8B-B14F-4D97-AF65-F5344CB8AC3E}">
        <p14:creationId xmlns:p14="http://schemas.microsoft.com/office/powerpoint/2010/main" val="60997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Cambium Assessment Project Team.</a:t>
            </a:r>
          </a:p>
        </p:txBody>
      </p:sp>
    </p:spTree>
    <p:extLst>
      <p:ext uri="{BB962C8B-B14F-4D97-AF65-F5344CB8AC3E}">
        <p14:creationId xmlns:p14="http://schemas.microsoft.com/office/powerpoint/2010/main" val="2689355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Tree>
    <p:extLst>
      <p:ext uri="{BB962C8B-B14F-4D97-AF65-F5344CB8AC3E}">
        <p14:creationId xmlns:p14="http://schemas.microsoft.com/office/powerpoint/2010/main" val="30271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6734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2935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2195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1408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4131179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629334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944829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6074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589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Today’s agenda includes an overview of summative assessments for spring 2024. We will also provide updates on the Cambium System and accessibility and accommodations for eligible students.</a:t>
            </a:r>
          </a:p>
          <a:p>
            <a:endParaRPr lang="en-US">
              <a:cs typeface="Calibri"/>
            </a:endParaRPr>
          </a:p>
        </p:txBody>
      </p:sp>
    </p:spTree>
    <p:extLst>
      <p:ext uri="{BB962C8B-B14F-4D97-AF65-F5344CB8AC3E}">
        <p14:creationId xmlns:p14="http://schemas.microsoft.com/office/powerpoint/2010/main" val="262929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4725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0959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2734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154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8790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0867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5818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a:cs typeface="Calibri"/>
            </a:endParaRPr>
          </a:p>
        </p:txBody>
      </p:sp>
    </p:spTree>
    <p:extLst>
      <p:ext uri="{BB962C8B-B14F-4D97-AF65-F5344CB8AC3E}">
        <p14:creationId xmlns:p14="http://schemas.microsoft.com/office/powerpoint/2010/main" val="42281896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a typeface="Roboto"/>
                <a:cs typeface="Roboto"/>
              </a:rPr>
              <a:t>Here are some deadlines you will want to keep in mind.</a:t>
            </a:r>
            <a:endParaRPr lang="en-US">
              <a:solidFill>
                <a:srgbClr val="000000"/>
              </a:solidFill>
              <a:ea typeface="Roboto" panose="02000000000000000000" pitchFamily="2" charset="0"/>
              <a:cs typeface="Roboto" panose="02000000000000000000" pitchFamily="2" charset="0"/>
            </a:endParaRPr>
          </a:p>
          <a:p>
            <a:endParaRPr lang="en-US">
              <a:solidFill>
                <a:srgbClr val="000000"/>
              </a:solidFill>
              <a:ea typeface="Roboto"/>
              <a:cs typeface="Roboto"/>
            </a:endParaRPr>
          </a:p>
          <a:p>
            <a:r>
              <a:rPr lang="en-US">
                <a:solidFill>
                  <a:srgbClr val="000000"/>
                </a:solidFill>
                <a:ea typeface="Roboto"/>
                <a:cs typeface="Roboto"/>
              </a:rPr>
              <a:t>The Connecticut Alternate Assessment Eligibility Form.  Eligibility </a:t>
            </a:r>
            <a:r>
              <a:rPr lang="en-US" b="0" i="0">
                <a:solidFill>
                  <a:srgbClr val="000000"/>
                </a:solidFill>
                <a:effectLst/>
                <a:ea typeface="Roboto"/>
                <a:cs typeface="Roboto"/>
              </a:rPr>
              <a:t>forms must be approved, verified, and implemented within the IEP in CT-SEDS.</a:t>
            </a:r>
            <a:r>
              <a:rPr lang="en-US">
                <a:solidFill>
                  <a:srgbClr val="000000"/>
                </a:solidFill>
                <a:ea typeface="Roboto"/>
                <a:cs typeface="Roboto"/>
              </a:rPr>
              <a:t> The dates shown here will ensure the correct rostering of students into the specific assessments designated per their IEPs. </a:t>
            </a:r>
            <a:endParaRPr lang="en-US" b="0" i="0">
              <a:solidFill>
                <a:srgbClr val="000000"/>
              </a:solidFill>
              <a:effectLst/>
              <a:ea typeface="Roboto"/>
              <a:cs typeface="Roboto"/>
            </a:endParaRPr>
          </a:p>
          <a:p>
            <a:endParaRPr lang="en-US">
              <a:solidFill>
                <a:srgbClr val="000000"/>
              </a:solidFill>
              <a:ea typeface="Roboto"/>
              <a:cs typeface="Roboto"/>
            </a:endParaRPr>
          </a:p>
          <a:p>
            <a:r>
              <a:rPr lang="en-US">
                <a:ea typeface="Roboto"/>
                <a:cs typeface="Roboto"/>
              </a:rPr>
              <a:t>Here are the dates for the ESR. TEAs should be completing this and submitting this to their DA for students that would qualify for the ESR. DA's should have this information by February 1st and the submission of the ESR needs to be done no later than March 1st. We will cover the ESR in more detail in future slides. </a:t>
            </a:r>
            <a:endParaRPr lang="en-US">
              <a:ea typeface="Roboto" panose="02000000000000000000" pitchFamily="2" charset="0"/>
              <a:cs typeface="Roboto" panose="02000000000000000000" pitchFamily="2" charset="0"/>
            </a:endParaRPr>
          </a:p>
          <a:p>
            <a:endParaRPr lang="en-US">
              <a:ea typeface="Roboto" panose="02000000000000000000" pitchFamily="2" charset="0"/>
              <a:cs typeface="Roboto" panose="02000000000000000000" pitchFamily="2" charset="0"/>
            </a:endParaRPr>
          </a:p>
          <a:p>
            <a:r>
              <a:rPr lang="en-US"/>
              <a:t>Refer to the Assessment Guidelines for procedural and policy guidance. </a:t>
            </a:r>
          </a:p>
          <a:p>
            <a:endParaRPr lang="en-US">
              <a:cs typeface="Calibri" panose="020F0502020204030204"/>
            </a:endParaRPr>
          </a:p>
          <a:p>
            <a:r>
              <a:rPr lang="en-US"/>
              <a:t>https://ct.portal.cambiumast.com/-/media/project/client-portals/connecticut/pdf/2019/csde-assessment-guidelines.pdf </a:t>
            </a:r>
            <a:endParaRPr lang="en-US">
              <a:cs typeface="Calibri"/>
            </a:endParaRPr>
          </a:p>
          <a:p>
            <a:endParaRPr lang="en-US"/>
          </a:p>
          <a:p>
            <a:endParaRPr lang="en-US">
              <a:cs typeface="Calibri"/>
            </a:endParaRPr>
          </a:p>
        </p:txBody>
      </p:sp>
    </p:spTree>
    <p:extLst>
      <p:ext uri="{BB962C8B-B14F-4D97-AF65-F5344CB8AC3E}">
        <p14:creationId xmlns:p14="http://schemas.microsoft.com/office/powerpoint/2010/main" val="67508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Domain exemptions for the CAAELP are now open until March 22nd. We will review this in greater detail in future slides and more information can be found on the CAAELP resources page on the Connecticut Comprehensive Portal.</a:t>
            </a:r>
          </a:p>
          <a:p>
            <a:endParaRPr lang="en-US">
              <a:cs typeface="Calibri"/>
            </a:endParaRPr>
          </a:p>
          <a:p>
            <a:r>
              <a:rPr lang="en-US">
                <a:cs typeface="Calibri"/>
              </a:rPr>
              <a:t>We will review medical exemptions later in this presentation, please keep these dates in mind for each specific assessment.  </a:t>
            </a:r>
          </a:p>
          <a:p>
            <a:endParaRPr lang="en-US"/>
          </a:p>
          <a:p>
            <a:r>
              <a:rPr lang="en-US"/>
              <a:t>Refer to the Assessment Guidelines for procedural and policy guidance. </a:t>
            </a:r>
            <a:endParaRPr lang="en-US">
              <a:cs typeface="Calibri" panose="020F0502020204030204"/>
            </a:endParaRPr>
          </a:p>
          <a:p>
            <a:endParaRPr lang="en-US"/>
          </a:p>
          <a:p>
            <a:r>
              <a:rPr lang="en-US"/>
              <a:t>https://ct.portal.cambiumast.com/-/media/project/client-portals/connecticut/pdf/2019/csde-assessment-guidelines.pdf </a:t>
            </a:r>
            <a:endParaRPr lang="en-US">
              <a:cs typeface="Calibri"/>
            </a:endParaRPr>
          </a:p>
          <a:p>
            <a:endParaRPr lang="en-US"/>
          </a:p>
        </p:txBody>
      </p:sp>
    </p:spTree>
    <p:extLst>
      <p:ext uri="{BB962C8B-B14F-4D97-AF65-F5344CB8AC3E}">
        <p14:creationId xmlns:p14="http://schemas.microsoft.com/office/powerpoint/2010/main" val="234832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contact information.</a:t>
            </a:r>
          </a:p>
        </p:txBody>
      </p:sp>
    </p:spTree>
    <p:extLst>
      <p:ext uri="{BB962C8B-B14F-4D97-AF65-F5344CB8AC3E}">
        <p14:creationId xmlns:p14="http://schemas.microsoft.com/office/powerpoint/2010/main" val="4125215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now going to take a few moments to review who is eligible for the different accessibility supports available.</a:t>
            </a:r>
          </a:p>
        </p:txBody>
      </p:sp>
    </p:spTree>
    <p:extLst>
      <p:ext uri="{BB962C8B-B14F-4D97-AF65-F5344CB8AC3E}">
        <p14:creationId xmlns:p14="http://schemas.microsoft.com/office/powerpoint/2010/main" val="38528540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Times New Roman" panose="02020603050405020304" pitchFamily="18" charset="0"/>
                <a:cs typeface="Times New Roman" panose="02020603050405020304" pitchFamily="18" charset="0"/>
              </a:rPr>
              <a:t>Here we provide the definition of universal tools and considerations the team can use. Remember universal tools are available to ALL students. However, just because they are available doesn’t mean that they all should be used. Some tools may not be appropriate for students and can be a distractor. Therefore, universal tools can be turned off by the test administrator/proctor prior to testing. Also remember, that in the context of statewide assessments, different assessments use different platforms and offer different tools. Take time to learn about the unique accessibility features provided for each assessment.</a:t>
            </a:r>
          </a:p>
          <a:p>
            <a:endParaRPr lang="en-US"/>
          </a:p>
          <a:p>
            <a:pPr defTabSz="931774">
              <a:defRPr/>
            </a:pPr>
            <a:r>
              <a:rPr lang="en-US">
                <a:ea typeface="Times New Roman" panose="02020603050405020304" pitchFamily="18" charset="0"/>
                <a:cs typeface="Arial" panose="020B0604020202020204" pitchFamily="34" charset="0"/>
              </a:rPr>
              <a:t>Resource: </a:t>
            </a:r>
            <a:r>
              <a:rPr lang="en-US">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Five Built-in Test Tools Students Should Know (and Use!)</a:t>
            </a:r>
            <a:endParaRPr lang="en-US">
              <a:ea typeface="Times New Roman" panose="02020603050405020304" pitchFamily="18" charset="0"/>
              <a:cs typeface="Arial" panose="020B0604020202020204" pitchFamily="34" charset="0"/>
            </a:endParaRPr>
          </a:p>
          <a:p>
            <a:endParaRPr lang="en-US" sz="2900"/>
          </a:p>
        </p:txBody>
      </p:sp>
    </p:spTree>
    <p:extLst>
      <p:ext uri="{BB962C8B-B14F-4D97-AF65-F5344CB8AC3E}">
        <p14:creationId xmlns:p14="http://schemas.microsoft.com/office/powerpoint/2010/main" val="9874738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ea typeface="Times New Roman" panose="02020603050405020304" pitchFamily="18" charset="0"/>
                <a:cs typeface="Times New Roman" panose="02020603050405020304" pitchFamily="18" charset="0"/>
              </a:rPr>
              <a:t>Here we provide the definition of designated supports and considerations the team can use.  Designated supports are accessibility features available for any student </a:t>
            </a:r>
            <a:r>
              <a:rPr lang="en-US">
                <a:ea typeface="Times New Roman" panose="02020603050405020304" pitchFamily="18" charset="0"/>
                <a:cs typeface="Arial" panose="020B0604020202020204" pitchFamily="34" charset="0"/>
              </a:rPr>
              <a:t>whom the need has been indicated by an educator team with input from the parent/guardian and student. This should be based off the students specific and unique learning profile. </a:t>
            </a:r>
          </a:p>
          <a:p>
            <a:pPr defTabSz="931774">
              <a:defRPr/>
            </a:pPr>
            <a:endParaRPr lang="en-US">
              <a:ea typeface="Times New Roman" panose="02020603050405020304" pitchFamily="18" charset="0"/>
              <a:cs typeface="Arial" panose="020B0604020202020204" pitchFamily="34" charset="0"/>
            </a:endParaRPr>
          </a:p>
          <a:p>
            <a:pPr defTabSz="931774">
              <a:defRPr/>
            </a:pPr>
            <a:r>
              <a:rPr lang="en-US">
                <a:ea typeface="Times New Roman" panose="02020603050405020304" pitchFamily="18" charset="0"/>
                <a:cs typeface="Arial" panose="020B0604020202020204" pitchFamily="34" charset="0"/>
              </a:rPr>
              <a:t>When teams make this recommendation, it should also be consistently utilized across educational settings as applicable. </a:t>
            </a:r>
          </a:p>
          <a:p>
            <a:pPr defTabSz="931774">
              <a:defRPr/>
            </a:pPr>
            <a:endParaRPr lang="en-US">
              <a:ea typeface="Times New Roman" panose="02020603050405020304" pitchFamily="18" charset="0"/>
              <a:cs typeface="Arial" panose="020B0604020202020204" pitchFamily="34" charset="0"/>
            </a:endParaRPr>
          </a:p>
          <a:p>
            <a:pPr defTabSz="931774">
              <a:defRPr/>
            </a:pPr>
            <a:endParaRPr lang="en-US">
              <a:ea typeface="+mn-lt"/>
              <a:cs typeface="Arial" panose="020B0604020202020204" pitchFamily="34" charset="0"/>
            </a:endParaRPr>
          </a:p>
          <a:p>
            <a:pPr defTabSz="931774">
              <a:defRPr/>
            </a:pPr>
            <a:endParaRPr lang="en-US">
              <a:ea typeface="Times New Roman" panose="02020603050405020304" pitchFamily="18" charset="0"/>
              <a:cs typeface="Times New Roman" panose="02020603050405020304" pitchFamily="18" charset="0"/>
            </a:endParaRPr>
          </a:p>
          <a:p>
            <a:endParaRPr lang="en-US">
              <a:cs typeface="Arial" panose="020B0604020202020204" pitchFamily="34" charset="0"/>
            </a:endParaRPr>
          </a:p>
          <a:p>
            <a:pPr marR="111942">
              <a:lnSpc>
                <a:spcPct val="115000"/>
              </a:lnSpc>
              <a:spcBef>
                <a:spcPts val="306"/>
              </a:spcBef>
            </a:pPr>
            <a:endParaRPr lang="en-US"/>
          </a:p>
        </p:txBody>
      </p:sp>
    </p:spTree>
    <p:extLst>
      <p:ext uri="{BB962C8B-B14F-4D97-AF65-F5344CB8AC3E}">
        <p14:creationId xmlns:p14="http://schemas.microsoft.com/office/powerpoint/2010/main" val="4029372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entering designated supports for students who do not have an IEP or Section 504 plan the DA </a:t>
            </a:r>
            <a:r>
              <a:rPr lang="en-US"/>
              <a:t>should establish a process for setting designated supports in TIDE. Any test support needs to be assigned prior to the start of a test session.  </a:t>
            </a:r>
          </a:p>
          <a:p>
            <a:r>
              <a:rPr lang="en-US">
                <a:cs typeface="Calibri"/>
              </a:rPr>
              <a:t>Refer to these resources to learn more about student settings in TIDE:</a:t>
            </a:r>
          </a:p>
          <a:p>
            <a:r>
              <a:rPr lang="en-US">
                <a:cs typeface="Calibri"/>
              </a:rPr>
              <a:t>TIDE User Guide: </a:t>
            </a:r>
            <a:r>
              <a:rPr lang="en-US">
                <a:hlinkClick r:id="rId3"/>
              </a:rPr>
              <a:t>Test Information Distribution Engine (TIDE) User Guide (cambiumast.com)</a:t>
            </a:r>
            <a:endParaRPr lang="en-US"/>
          </a:p>
          <a:p>
            <a:r>
              <a:rPr lang="en-US">
                <a:cs typeface="Calibri"/>
              </a:rPr>
              <a:t>Accessing TIDE: </a:t>
            </a:r>
            <a:r>
              <a:rPr lang="en-US">
                <a:hlinkClick r:id="rId4"/>
              </a:rPr>
              <a:t>Accessing TIDE (cambiumast.com)</a:t>
            </a:r>
            <a:endParaRPr lang="en-US">
              <a:cs typeface="Calibri"/>
            </a:endParaRPr>
          </a:p>
          <a:p>
            <a:r>
              <a:rPr lang="en-US">
                <a:cs typeface="Calibri"/>
              </a:rPr>
              <a:t>User Role Permissions for Secure Online Systems: </a:t>
            </a:r>
            <a:r>
              <a:rPr lang="en-US">
                <a:hlinkClick r:id="rId5"/>
              </a:rPr>
              <a:t>User Role Permissions for Secure Online Systems (cambiumast.com)</a:t>
            </a:r>
            <a:endParaRPr lang="en-US">
              <a:cs typeface="Calibri"/>
            </a:endParaRPr>
          </a:p>
        </p:txBody>
      </p:sp>
    </p:spTree>
    <p:extLst>
      <p:ext uri="{BB962C8B-B14F-4D97-AF65-F5344CB8AC3E}">
        <p14:creationId xmlns:p14="http://schemas.microsoft.com/office/powerpoint/2010/main" val="4278800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Times New Roman" panose="02020603050405020304" pitchFamily="18" charset="0"/>
                <a:cs typeface="Arial"/>
              </a:rPr>
              <a:t>Accommodations are for students with an IEP or 504 plan. These are changes in materials or procedures that increase equitable access during assessments. They allow students to show what they know and can do. Like designated supports they should be consistently accessed and incorporated into the students instructional setting. Students should have familiarity and independence with both accommodations and designated supports that are assigned. They prioritize student needs and ensure equitable access. </a:t>
            </a:r>
          </a:p>
          <a:p>
            <a:pPr>
              <a:defRPr/>
            </a:pPr>
            <a:endParaRPr lang="en-US">
              <a:ea typeface="Times New Roman" panose="02020603050405020304" pitchFamily="18" charset="0"/>
              <a:cs typeface="Arial" panose="020B0604020202020204" pitchFamily="34" charset="0"/>
            </a:endParaRPr>
          </a:p>
          <a:p>
            <a:pPr>
              <a:defRPr/>
            </a:pPr>
            <a:r>
              <a:rPr lang="en-US">
                <a:ea typeface="Times New Roman" panose="02020603050405020304" pitchFamily="18" charset="0"/>
                <a:cs typeface="Arial" panose="020B0604020202020204" pitchFamily="34" charset="0"/>
              </a:rPr>
              <a:t>Accommodations are determined and documented within the IEP or section 504 by the PPT or Section 504 team. </a:t>
            </a:r>
          </a:p>
          <a:p>
            <a:pPr>
              <a:defRPr/>
            </a:pPr>
            <a:endParaRPr lang="en-US">
              <a:ea typeface="Times New Roman" panose="02020603050405020304" pitchFamily="18" charset="0"/>
              <a:cs typeface="Arial" panose="020B0604020202020204" pitchFamily="34" charset="0"/>
            </a:endParaRPr>
          </a:p>
          <a:p>
            <a:pPr>
              <a:defRPr/>
            </a:pPr>
            <a:r>
              <a:rPr lang="en-US">
                <a:ea typeface="Times New Roman" panose="02020603050405020304" pitchFamily="18" charset="0"/>
                <a:cs typeface="Arial" panose="020B0604020202020204" pitchFamily="34" charset="0"/>
              </a:rPr>
              <a:t>Refer to the CSDE Assessment Guidelines for details about accommodations available for each assessment: </a:t>
            </a:r>
            <a:r>
              <a:rPr lang="en-US">
                <a:hlinkClick r:id="rId3">
                  <a:extLst>
                    <a:ext uri="{A12FA001-AC4F-418D-AE19-62706E023703}">
                      <ahyp:hlinkClr xmlns:ahyp="http://schemas.microsoft.com/office/drawing/2018/hyperlinkcolor" val="tx"/>
                    </a:ext>
                  </a:extLst>
                </a:hlinkClick>
              </a:rPr>
              <a:t>CSDE Assessment Guidelines (cambiumast.com)</a:t>
            </a:r>
            <a:endParaRPr lang="en-US">
              <a:ea typeface="Times New Roman" panose="02020603050405020304" pitchFamily="18" charset="0"/>
              <a:cs typeface="Arial"/>
            </a:endParaRPr>
          </a:p>
          <a:p>
            <a:endParaRPr lang="en-US" sz="1800">
              <a:latin typeface="Arial" panose="020B0604020202020204" pitchFamily="34" charset="0"/>
              <a:cs typeface="Arial" panose="020B0604020202020204" pitchFamily="34" charset="0"/>
            </a:endParaRPr>
          </a:p>
          <a:p>
            <a:pPr marR="111942">
              <a:lnSpc>
                <a:spcPct val="115000"/>
              </a:lnSpc>
              <a:spcBef>
                <a:spcPts val="306"/>
              </a:spcBef>
            </a:pPr>
            <a:endParaRPr lang="en-US" sz="1800" b="1">
              <a:latin typeface="Arial" panose="020B0604020202020204" pitchFamily="34" charset="0"/>
              <a:ea typeface="Times New Roman" panose="02020603050405020304" pitchFamily="18" charset="0"/>
              <a:cs typeface="Times New Roman" panose="02020603050405020304" pitchFamily="18" charset="0"/>
            </a:endParaRPr>
          </a:p>
          <a:p>
            <a:pPr marR="111942">
              <a:lnSpc>
                <a:spcPct val="115000"/>
              </a:lnSpc>
              <a:spcBef>
                <a:spcPts val="306"/>
              </a:spcBef>
            </a:pPr>
            <a:endParaRPr lang="en-US" sz="1800" b="1">
              <a:latin typeface="Arial" panose="020B0604020202020204" pitchFamily="34" charset="0"/>
              <a:ea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18280114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Times New Roman" panose="02020603050405020304" pitchFamily="18" charset="0"/>
                <a:cs typeface="Arial"/>
              </a:rPr>
              <a:t>Finally, Special Documents Accommodations are non-standard accommodations (available to students with an IEP or Section 504 Plan)for those who are unable</a:t>
            </a:r>
            <a:r>
              <a:rPr lang="en-US">
                <a:cs typeface="Segoe UI"/>
              </a:rPr>
              <a:t> to access standard designated supports and accommodations. </a:t>
            </a:r>
            <a:r>
              <a:rPr lang="en-US">
                <a:ea typeface="+mn-lt"/>
                <a:cs typeface="Segoe UI"/>
              </a:rPr>
              <a:t>Special Documented Accommodations </a:t>
            </a:r>
            <a:r>
              <a:rPr lang="en-US">
                <a:ea typeface="+mn-lt"/>
                <a:cs typeface="Calibri"/>
              </a:rPr>
              <a:t>require the greatest extent of adult-dependence and support. Teams should r</a:t>
            </a:r>
            <a:r>
              <a:rPr lang="en-US">
                <a:cs typeface="Calibri"/>
              </a:rPr>
              <a:t>efer to the </a:t>
            </a:r>
            <a:r>
              <a:rPr lang="en-US">
                <a:cs typeface="Calibri"/>
                <a:hlinkClick r:id="rId3">
                  <a:extLst>
                    <a:ext uri="{A12FA001-AC4F-418D-AE19-62706E023703}">
                      <ahyp:hlinkClr xmlns:ahyp="http://schemas.microsoft.com/office/drawing/2018/hyperlinkcolor" val="tx"/>
                    </a:ext>
                  </a:extLst>
                </a:hlinkClick>
              </a:rPr>
              <a:t>Special Documented Accommodations resource </a:t>
            </a:r>
            <a:r>
              <a:rPr lang="en-US">
                <a:cs typeface="Calibri"/>
              </a:rPr>
              <a:t>available on the portal.</a:t>
            </a:r>
          </a:p>
          <a:p>
            <a:pPr>
              <a:defRPr/>
            </a:pPr>
            <a:r>
              <a:rPr lang="en-US">
                <a:cs typeface="Calibri"/>
              </a:rPr>
              <a:t>Special Documented Accommodations require the greatest extent of adult dependence. The provision of these accommodations require additional training and the review of specific test procedures and test administration protocols. Students must test in a 1:1 test setting. Refer to the CSDE Assessment Guidelines for additional information. </a:t>
            </a:r>
            <a:r>
              <a:rPr lang="en-US">
                <a:hlinkClick r:id="rId4">
                  <a:extLst>
                    <a:ext uri="{A12FA001-AC4F-418D-AE19-62706E023703}">
                      <ahyp:hlinkClr xmlns:ahyp="http://schemas.microsoft.com/office/drawing/2018/hyperlinkcolor" val="tx"/>
                    </a:ext>
                  </a:extLst>
                </a:hlinkClick>
              </a:rPr>
              <a:t>CSDE Assessment Guidelines (cambiumast.com)</a:t>
            </a:r>
            <a:endParaRPr lang="en-US">
              <a:cs typeface="Calibri"/>
            </a:endParaRPr>
          </a:p>
          <a:p>
            <a:endParaRPr lang="en-US">
              <a:cs typeface="Segoe UI"/>
            </a:endParaRPr>
          </a:p>
          <a:p>
            <a:pPr defTabSz="931774">
              <a:defRPr/>
            </a:pPr>
            <a:endParaRPr lang="en-US">
              <a:cs typeface="Arial"/>
            </a:endParaRPr>
          </a:p>
          <a:p>
            <a:endParaRPr lang="en-US">
              <a:cs typeface="Arial"/>
            </a:endParaRPr>
          </a:p>
          <a:p>
            <a:endParaRPr lang="en-US" b="1">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3959780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reviewing accommodations in the student dashboard in TIDE you will want to be aware of the following indicators and how they are set. </a:t>
            </a:r>
          </a:p>
          <a:p>
            <a:pPr marL="232943" indent="-232943">
              <a:spcBef>
                <a:spcPts val="1019"/>
              </a:spcBef>
              <a:spcAft>
                <a:spcPct val="0"/>
              </a:spcAft>
              <a:buFont typeface="Arial,Sans-Serif"/>
              <a:buChar char="•"/>
            </a:pPr>
            <a:r>
              <a:rPr lang="en-US"/>
              <a:t>Eligibility for any embedded or non-embedded accommodation requires the IDEA or Section 504 indicator (based on the PSIS registration fields) set to Yes. Without this indication, accommodations cannot sync to TIDE from CT-SEDS.</a:t>
            </a:r>
            <a:endParaRPr lang="en-US">
              <a:cs typeface="Calibri"/>
            </a:endParaRPr>
          </a:p>
          <a:p>
            <a:pPr marL="232943" indent="-232943">
              <a:spcBef>
                <a:spcPts val="1019"/>
              </a:spcBef>
              <a:spcAft>
                <a:spcPct val="0"/>
              </a:spcAft>
              <a:buFont typeface="Arial,Sans-Serif"/>
              <a:buChar char="•"/>
            </a:pPr>
            <a:r>
              <a:rPr lang="en-US"/>
              <a:t>The student’s EL/ML designation must be set to Yes in PSIS if the student is identified as EL/ML.</a:t>
            </a:r>
            <a:endParaRPr lang="en-US">
              <a:cs typeface="Calibri"/>
            </a:endParaRPr>
          </a:p>
          <a:p>
            <a:pPr marL="232943" indent="-232943">
              <a:spcBef>
                <a:spcPts val="1019"/>
              </a:spcBef>
              <a:spcAft>
                <a:spcPct val="0"/>
              </a:spcAft>
              <a:buFont typeface="Arial,Sans-Serif"/>
              <a:buChar char="•"/>
            </a:pPr>
            <a:r>
              <a:rPr lang="en-US"/>
              <a:t>Accommodations should NEVER be manually entered in TIDE  unless authorized by the CSDE. The IEP/Section 504 is the source of truth! If corrections are necessary, contact the Case Manager and an amendment of edit/revise can be conducted.</a:t>
            </a:r>
            <a:endParaRPr lang="en-US">
              <a:cs typeface="Calibri"/>
            </a:endParaRPr>
          </a:p>
          <a:p>
            <a:endParaRPr lang="en-US">
              <a:cs typeface="Calibri"/>
            </a:endParaRPr>
          </a:p>
        </p:txBody>
      </p:sp>
    </p:spTree>
    <p:extLst>
      <p:ext uri="{BB962C8B-B14F-4D97-AF65-F5344CB8AC3E}">
        <p14:creationId xmlns:p14="http://schemas.microsoft.com/office/powerpoint/2010/main" val="16937266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Accessibility Chart, for  Smarter Balanced, NGSS, and the Connecticut Alternate Assessment System, is organized by the three levels of supports. These supports are both embedded and non-embedded. </a:t>
            </a:r>
          </a:p>
          <a:p>
            <a:endParaRPr lang="en-US"/>
          </a:p>
          <a:p>
            <a:pPr defTabSz="931774">
              <a:defRPr/>
            </a:pPr>
            <a:r>
              <a:rPr lang="en-US"/>
              <a:t>Teams should understand the purpose and functionality of these tools and accommodations before selecting them. </a:t>
            </a:r>
          </a:p>
          <a:p>
            <a:endParaRPr lang="en-US"/>
          </a:p>
          <a:p>
            <a:r>
              <a:rPr lang="en-US"/>
              <a:t>Extra care should be used to ensure that selected supports do not conflict, such as the selection of the embedded text-to-speech of items AND the non-embedded Read Aloud of items.</a:t>
            </a:r>
          </a:p>
          <a:p>
            <a:endParaRPr lang="en-US"/>
          </a:p>
          <a:p>
            <a:r>
              <a:rPr lang="en-US"/>
              <a:t>We have conducted an office hours to help teams in understanding best practices in selecting accessibility features and that session can be found on the Student Assessment training page. </a:t>
            </a:r>
          </a:p>
          <a:p>
            <a:endParaRPr lang="en-US"/>
          </a:p>
          <a:p>
            <a:r>
              <a:rPr lang="en-US"/>
              <a:t>Accessibility Chart: </a:t>
            </a:r>
            <a:r>
              <a:rPr lang="en-US">
                <a:hlinkClick r:id="rId3"/>
              </a:rPr>
              <a:t>Accessibility Chart (cambiumast.com)</a:t>
            </a:r>
            <a:endParaRPr lang="en-US"/>
          </a:p>
        </p:txBody>
      </p:sp>
    </p:spTree>
    <p:extLst>
      <p:ext uri="{BB962C8B-B14F-4D97-AF65-F5344CB8AC3E}">
        <p14:creationId xmlns:p14="http://schemas.microsoft.com/office/powerpoint/2010/main" val="4144457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a:hlinkClick r:id="rId3"/>
              </a:rPr>
              <a:t>CSDE Assessment Guidelines (cambiumast.com)</a:t>
            </a:r>
            <a:endParaRPr lang="en-US"/>
          </a:p>
        </p:txBody>
      </p:sp>
    </p:spTree>
    <p:extLst>
      <p:ext uri="{BB962C8B-B14F-4D97-AF65-F5344CB8AC3E}">
        <p14:creationId xmlns:p14="http://schemas.microsoft.com/office/powerpoint/2010/main" val="119770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This guide provides educators with a review of reader options available on Smarter Balanced and NGSS assessments and the corresponding documents and resources associates with each accessibility feature.  These reader options can be grouped into two categories: designated supports and/or accommodations. Within these categories, supports can be embedded (those provided directly to the student through the test delivery system) and non-embedded (those provided to the student by a test administrator). </a:t>
            </a:r>
          </a:p>
          <a:p>
            <a:pPr defTabSz="931774">
              <a:defRPr/>
            </a:pPr>
            <a:endParaRPr lang="en-US"/>
          </a:p>
          <a:p>
            <a:pPr defTabSz="931774">
              <a:defRPr/>
            </a:pPr>
            <a:r>
              <a:rPr lang="en-US">
                <a:hlinkClick r:id="rId3"/>
              </a:rPr>
              <a:t>Reader Designated Supports and Accommodations for Smarter Balanced Mathematics and English Language Arts and the Next Generation Science Standards (NGSS) Assessments (cambiumast.com)</a:t>
            </a:r>
            <a:endParaRPr lang="en-US"/>
          </a:p>
          <a:p>
            <a:pPr defTabSz="931774">
              <a:defRPr/>
            </a:pPr>
            <a:endParaRPr lang="en-US"/>
          </a:p>
          <a:p>
            <a:pPr defTabSz="931774">
              <a:defRPr/>
            </a:pPr>
            <a:endParaRPr lang="en-US"/>
          </a:p>
          <a:p>
            <a:pPr defTabSz="931774">
              <a:defRPr/>
            </a:pPr>
            <a:endParaRPr lang="en-US" baseline="0"/>
          </a:p>
          <a:p>
            <a:endParaRPr lang="en-US"/>
          </a:p>
        </p:txBody>
      </p:sp>
    </p:spTree>
    <p:extLst>
      <p:ext uri="{BB962C8B-B14F-4D97-AF65-F5344CB8AC3E}">
        <p14:creationId xmlns:p14="http://schemas.microsoft.com/office/powerpoint/2010/main" val="105611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Here are details for the SY 2023-24 Assessment Office Hours.</a:t>
            </a:r>
          </a:p>
        </p:txBody>
      </p:sp>
    </p:spTree>
    <p:extLst>
      <p:ext uri="{BB962C8B-B14F-4D97-AF65-F5344CB8AC3E}">
        <p14:creationId xmlns:p14="http://schemas.microsoft.com/office/powerpoint/2010/main" val="1065735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Connecticut Smarter Balanced and NGSS Assessments Reader Options Table</a:t>
            </a:r>
          </a:p>
          <a:p>
            <a:r>
              <a:rPr lang="en-US"/>
              <a:t>This resource provides an in-depth look at the different reader options available for SB/NGSS. It defines the purpose, test requirements, and necessary documentation (if applicable) for various embedded and non-embedded Smarter Balanced and NGSS reader supports and accommodations. This tool can help educators determine the most appropriate accessibility features that support access to print/text. </a:t>
            </a:r>
            <a:endParaRPr lang="en-US">
              <a:cs typeface="Calibri"/>
            </a:endParaRPr>
          </a:p>
          <a:p>
            <a:pPr defTabSz="931774">
              <a:defRPr/>
            </a:pPr>
            <a:r>
              <a:rPr lang="en-US">
                <a:hlinkClick r:id="rId3"/>
              </a:rPr>
              <a:t>Connecticut Smarter Balanced and NGSS Assessments Reader Options Table (cambiumast.com)</a:t>
            </a:r>
            <a:endParaRPr lang="en-US"/>
          </a:p>
        </p:txBody>
      </p:sp>
    </p:spTree>
    <p:extLst>
      <p:ext uri="{BB962C8B-B14F-4D97-AF65-F5344CB8AC3E}">
        <p14:creationId xmlns:p14="http://schemas.microsoft.com/office/powerpoint/2010/main" val="22395990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Some reader supports require documented evidence. These supports are for the reading, either embedded or non-embedded of reading passages. </a:t>
            </a:r>
          </a:p>
          <a:p>
            <a:pPr defTabSz="931774">
              <a:defRPr/>
            </a:pPr>
            <a:r>
              <a:rPr lang="en-US">
                <a:solidFill>
                  <a:prstClr val="black"/>
                </a:solidFill>
                <a:latin typeface="Calibri" panose="020F0502020204030204"/>
              </a:rPr>
              <a:t>Typically, these students have significant print or visual disabilities and are unable to access the embedded text-to-speech accommodation provided by the test delivery system. </a:t>
            </a:r>
          </a:p>
          <a:p>
            <a:pPr defTabSz="931774">
              <a:defRPr/>
            </a:pPr>
            <a:r>
              <a:rPr lang="en-US">
                <a:solidFill>
                  <a:prstClr val="black"/>
                </a:solidFill>
                <a:latin typeface="Calibri" panose="020F0502020204030204"/>
              </a:rPr>
              <a:t>The Planning and Placement Team (PPT) or Section 504 Team should complete either the Decision Guidelines for Text-to-Speech of the Smarter Balance ELA Reading Passages or the Documented Evidence for Read Aloud of the Smarter Balanced ELA Reading Passages form (located on the reader resources page of the portal) to determine if there is a substantial preponderance of evidence indicating that the student qualifies for either the TTS or the Read Aloud accommodation. </a:t>
            </a:r>
          </a:p>
          <a:p>
            <a:pPr defTabSz="931774">
              <a:defRPr/>
            </a:pPr>
            <a:r>
              <a:rPr lang="en-US">
                <a:solidFill>
                  <a:prstClr val="black"/>
                </a:solidFill>
                <a:latin typeface="Calibri" panose="020F0502020204030204"/>
              </a:rPr>
              <a:t>Note that this accommodation is appropriate for a very small number of students (estimated to be approximately 1-2% of students with disabilities participating in a general assessment). </a:t>
            </a:r>
          </a:p>
          <a:p>
            <a:pPr defTabSz="931774">
              <a:defRPr/>
            </a:pPr>
            <a:r>
              <a:rPr lang="en-US">
                <a:solidFill>
                  <a:prstClr val="black"/>
                </a:solidFill>
                <a:latin typeface="Calibri" panose="020F0502020204030204"/>
              </a:rPr>
              <a:t>If the student meets eligibility requirements for this accommodation, the PPT should select this accommodation in CT-SEDS and file either Decision Guidelines for Text-to-Speech of the Smarter Balance ELA Reading Passages or the Documented Evidence for Read Aloud of the Smarter Balanced ELA Reading Passages locally with the student’s record.</a:t>
            </a:r>
          </a:p>
          <a:p>
            <a:pPr defTabSz="931774">
              <a:defRPr/>
            </a:pPr>
            <a:r>
              <a:rPr lang="en-US">
                <a:solidFill>
                  <a:prstClr val="black"/>
                </a:solidFill>
                <a:latin typeface="Calibri" panose="020F0502020204030204"/>
              </a:rPr>
              <a:t>For information on available designated supports and accommodations, please refer to the CSDE Assessment Guidelines.</a:t>
            </a:r>
          </a:p>
          <a:p>
            <a:pPr defTabSz="931774">
              <a:defRPr/>
            </a:pPr>
            <a:r>
              <a:rPr lang="en-US"/>
              <a:t>Embedded - TTS of ELA Reading Passages: The ELA reading passages are read to the student via embedded TTS technology. The student can control the speed, as well as raise or lower the volume of the voice via a volume control. Headsets are required unless the student is testing in an individual test setting.</a:t>
            </a:r>
          </a:p>
          <a:p>
            <a:endParaRPr lang="en-US"/>
          </a:p>
          <a:p>
            <a:r>
              <a:rPr lang="en-US">
                <a:hlinkClick r:id="rId3"/>
              </a:rPr>
              <a:t>Decision Guidelines for Text-to-Speech of the Smarter Balanced ELA Reading Passages (cambiumast.com)</a:t>
            </a:r>
            <a:endParaRPr lang="en-US"/>
          </a:p>
          <a:p>
            <a:endParaRPr lang="en-US"/>
          </a:p>
          <a:p>
            <a:endParaRPr lang="en-US"/>
          </a:p>
        </p:txBody>
      </p:sp>
    </p:spTree>
    <p:extLst>
      <p:ext uri="{BB962C8B-B14F-4D97-AF65-F5344CB8AC3E}">
        <p14:creationId xmlns:p14="http://schemas.microsoft.com/office/powerpoint/2010/main" val="36776718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Non-Embedded –Special Documented Read Aloud of ELA Reading Passages (</a:t>
            </a:r>
            <a:r>
              <a:rPr lang="en-US">
                <a:solidFill>
                  <a:prstClr val="black"/>
                </a:solidFill>
                <a:latin typeface="Calibri" panose="020F0502020204030204"/>
              </a:rPr>
              <a:t>Human Reader):</a:t>
            </a:r>
          </a:p>
          <a:p>
            <a:pPr defTabSz="931774">
              <a:defRPr/>
            </a:pPr>
            <a:r>
              <a:rPr lang="en-US">
                <a:solidFill>
                  <a:prstClr val="black"/>
                </a:solidFill>
                <a:latin typeface="Calibri" panose="020F0502020204030204"/>
              </a:rPr>
              <a:t>When a student cannot access the embedded text-to-speech software provided by the test delivery system, the student may be eligible to work with a human reader.  </a:t>
            </a:r>
          </a:p>
          <a:p>
            <a:pPr defTabSz="931774">
              <a:defRPr/>
            </a:pPr>
            <a:endParaRPr lang="en-US">
              <a:solidFill>
                <a:prstClr val="black"/>
              </a:solidFill>
              <a:latin typeface="Calibri" panose="020F0502020204030204"/>
            </a:endParaRPr>
          </a:p>
          <a:p>
            <a:pPr defTabSz="931774">
              <a:defRPr/>
            </a:pPr>
            <a:r>
              <a:rPr lang="en-US">
                <a:solidFill>
                  <a:prstClr val="black"/>
                </a:solidFill>
                <a:latin typeface="Calibri" panose="020F0502020204030204"/>
              </a:rPr>
              <a:t>Guidance for Read Aloud Accommodation: </a:t>
            </a:r>
          </a:p>
          <a:p>
            <a:pPr defTabSz="931774">
              <a:defRPr/>
            </a:pPr>
            <a:r>
              <a:rPr lang="en-US">
                <a:solidFill>
                  <a:prstClr val="black"/>
                </a:solidFill>
                <a:latin typeface="Calibri" panose="020F0502020204030204"/>
              </a:rPr>
              <a:t>Human readers are allowable for ELA reading passages, in addition to items, as a special documented accommodation for eligible students in Grades 3-8 who have an implemented IEP or 504 Plan in CT-SEDS. A human reader is an adult who provides an oral presentation of the assessment text to an eligible student. The student depends on the human reader to read the test questions accurately, pronounce words correctly, and speak in a clear voice throughout the test. The human reader must be trained and qualified and must follow the Smarter Balanced Read Aloud Guidelines presented here. The guiding principle in reading aloud is to ensure that the student has access to test content. </a:t>
            </a:r>
          </a:p>
          <a:p>
            <a:pPr defTabSz="931774">
              <a:defRPr/>
            </a:pPr>
            <a:endParaRPr lang="en-US">
              <a:solidFill>
                <a:prstClr val="black"/>
              </a:solidFill>
              <a:latin typeface="Calibri" panose="020F0502020204030204"/>
            </a:endParaRPr>
          </a:p>
          <a:p>
            <a:pPr defTabSz="931774">
              <a:defRPr/>
            </a:pPr>
            <a:r>
              <a:rPr lang="en-US">
                <a:solidFill>
                  <a:prstClr val="black"/>
                </a:solidFill>
                <a:latin typeface="Calibri" panose="020F0502020204030204"/>
              </a:rPr>
              <a:t>If a reader is selected for use on statewide assessments, they should also be consistently embedded and accessed in the student’s instructional setting. It is recommended that a consistent process in each district be used to determine and communicate decisions regarding these supports for individual students.</a:t>
            </a:r>
          </a:p>
          <a:p>
            <a:pPr defTabSz="931774">
              <a:defRPr/>
            </a:pPr>
            <a:endParaRPr lang="en-US">
              <a:solidFill>
                <a:prstClr val="black"/>
              </a:solidFill>
              <a:latin typeface="Calibri" panose="020F0502020204030204"/>
            </a:endParaRPr>
          </a:p>
          <a:p>
            <a:pPr defTabSz="931774">
              <a:defRPr/>
            </a:pPr>
            <a:r>
              <a:rPr lang="en-US"/>
              <a:t>If the accommodation or special documented accommodation is selected in an implemented IEP or Section 504 Plan in CT-SEDS prior to student testing, the accommodation will import to the TIDE system. Please note students should not have both as they are conflicting accommodations. </a:t>
            </a:r>
          </a:p>
          <a:p>
            <a:pPr defTabSz="931774">
              <a:defRPr/>
            </a:pPr>
            <a:endParaRPr lang="en-US"/>
          </a:p>
          <a:p>
            <a:pPr defTabSz="931774">
              <a:defRPr/>
            </a:pPr>
            <a:r>
              <a:rPr lang="en-US"/>
              <a:t>Before serving as a human reader, the teacher/proctor must review the Read Aloud Guidelines and sign the Test Security/Confidentiality Agreement Form (Appendix B of the Read Aloud Guidelines). Once signed, the form should be returned to the District Administrator for signature and filed with student record.</a:t>
            </a:r>
          </a:p>
          <a:p>
            <a:pPr defTabSz="931774">
              <a:defRPr/>
            </a:pPr>
            <a:endParaRPr lang="en-US"/>
          </a:p>
          <a:p>
            <a:pPr defTabSz="931774">
              <a:defRPr/>
            </a:pPr>
            <a:r>
              <a:rPr lang="en-US">
                <a:hlinkClick r:id="rId3">
                  <a:extLst>
                    <a:ext uri="{A12FA001-AC4F-418D-AE19-62706E023703}">
                      <ahyp:hlinkClr xmlns:ahyp="http://schemas.microsoft.com/office/drawing/2018/hyperlinkcolor" val="tx"/>
                    </a:ext>
                  </a:extLst>
                </a:hlinkClick>
              </a:rPr>
              <a:t>Documented Evidence for a Read Aloud of the Smarter Balanced ELA Reading Passages (cambiumast.com)</a:t>
            </a:r>
            <a:endParaRPr lang="en-US"/>
          </a:p>
          <a:p>
            <a:pPr defTabSz="931774">
              <a:defRPr/>
            </a:pPr>
            <a:r>
              <a:rPr lang="en-US">
                <a:hlinkClick r:id="rId4">
                  <a:extLst>
                    <a:ext uri="{A12FA001-AC4F-418D-AE19-62706E023703}">
                      <ahyp:hlinkClr xmlns:ahyp="http://schemas.microsoft.com/office/drawing/2018/hyperlinkcolor" val="tx"/>
                    </a:ext>
                  </a:extLst>
                </a:hlinkClick>
              </a:rPr>
              <a:t>Smarter Balanced Assessments: Read Aloud Guidelines (cambiumast.com)</a:t>
            </a:r>
            <a:endParaRPr lang="en-US"/>
          </a:p>
          <a:p>
            <a:pPr defTabSz="931774">
              <a:defRPr/>
            </a:pPr>
            <a:endParaRPr lang="en-US"/>
          </a:p>
          <a:p>
            <a:endParaRPr lang="en-US"/>
          </a:p>
        </p:txBody>
      </p:sp>
    </p:spTree>
    <p:extLst>
      <p:ext uri="{BB962C8B-B14F-4D97-AF65-F5344CB8AC3E}">
        <p14:creationId xmlns:p14="http://schemas.microsoft.com/office/powerpoint/2010/main" val="13009612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who are advancing toward English language proficiency (including identified English learners/multilingual learners (ELs/MLs) and dually identified ELs/MLs with disabilities) may benefit from using designated supports that promote language access when participating in the Connecticut state-wide assessments. </a:t>
            </a:r>
          </a:p>
          <a:p>
            <a:endParaRPr lang="en-US"/>
          </a:p>
          <a:p>
            <a:r>
              <a:rPr lang="en-US"/>
              <a:t>Districts should establish a systemic and consistent process for identifying, determining, recording, and providing these supports for those students that require them based on documented needs. Accessibility supports should be consistently embedded and accessed in the student’s instructional setting for familiarization, otherwise they may be a distraction and impede student performance on assessments. Communication, organization, and careful planning among test administrators, English Language Assessment Coordinators, Directors of Special Education (if applicable), and teachers are critical aspects of promoting fair, reliable, and appropriate test opportunities for students. </a:t>
            </a:r>
          </a:p>
          <a:p>
            <a:endParaRPr lang="en-US"/>
          </a:p>
          <a:p>
            <a:r>
              <a:rPr lang="en-US"/>
              <a:t>Refer to the CSDE Assessment Guidelines for information on how to determine if these supports are appropriate for your students.</a:t>
            </a:r>
          </a:p>
          <a:p>
            <a:endParaRPr lang="en-US"/>
          </a:p>
          <a:p>
            <a:r>
              <a:rPr lang="en-US">
                <a:hlinkClick r:id="rId3"/>
              </a:rPr>
              <a:t>Embedded and Non-Embedded Designated Supports for English Learners (cambiumast.com)</a:t>
            </a:r>
            <a:endParaRPr lang="en-US"/>
          </a:p>
        </p:txBody>
      </p:sp>
    </p:spTree>
    <p:extLst>
      <p:ext uri="{BB962C8B-B14F-4D97-AF65-F5344CB8AC3E}">
        <p14:creationId xmlns:p14="http://schemas.microsoft.com/office/powerpoint/2010/main" val="9382587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ea typeface="Lato"/>
                <a:cs typeface="Lato"/>
              </a:rPr>
              <a:t>Practice Tests are available for Smarter Balanced Math and ELA in grades 3-8 and high school. They are similar in format and structure to the actual test and include about 30 questions. Practice Tests area also available for NGSS and the Connecticut Alternate Assessment System.</a:t>
            </a:r>
          </a:p>
          <a:p>
            <a:endParaRPr lang="en-US" b="0" i="0">
              <a:effectLst/>
            </a:endParaRPr>
          </a:p>
          <a:p>
            <a:r>
              <a:rPr lang="en-US"/>
              <a:t>https://ctpt.tds.cambiumast.com/student</a:t>
            </a:r>
            <a:endParaRPr lang="en-US">
              <a:cs typeface="Calibri"/>
            </a:endParaRPr>
          </a:p>
          <a:p>
            <a:endParaRPr lang="en-US"/>
          </a:p>
          <a:p>
            <a:r>
              <a:rPr lang="en-US"/>
              <a:t>Use the Practice Tests to model how to use specific features such as the Desmos Calculator (available for certain math items in Grades 6-8), text-to-speech, math translation glossary, and speech-to-text. Students need to know in advance how to activate these features if applicable.</a:t>
            </a:r>
            <a:endParaRPr lang="en-US">
              <a:cs typeface="Calibri"/>
            </a:endParaRPr>
          </a:p>
          <a:p>
            <a:endParaRPr lang="en-US"/>
          </a:p>
          <a:p>
            <a:r>
              <a:rPr lang="en-US"/>
              <a:t>Practice Tests are available for all summative assessments including the CTAA and the CAAELP.</a:t>
            </a:r>
            <a:endParaRPr lang="en-US">
              <a:cs typeface="Calibri"/>
            </a:endParaRPr>
          </a:p>
          <a:p>
            <a:pPr>
              <a:defRPr/>
            </a:pPr>
            <a:endParaRPr lang="en-US" spc="-15">
              <a:solidFill>
                <a:srgbClr val="292829"/>
              </a:solidFill>
              <a:latin typeface="Calibri"/>
              <a:ea typeface="Calibri" panose="020F0502020204030204" pitchFamily="34" charset="0"/>
              <a:cs typeface="Calibri"/>
            </a:endParaRPr>
          </a:p>
        </p:txBody>
      </p:sp>
    </p:spTree>
    <p:extLst>
      <p:ext uri="{BB962C8B-B14F-4D97-AF65-F5344CB8AC3E}">
        <p14:creationId xmlns:p14="http://schemas.microsoft.com/office/powerpoint/2010/main" val="3038439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67453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This year we have a few new accessibility supports offered for Smarter Balanced and NGSS. New designated supports include Translated Test Directions in ASL (Test Administration Manual for Math, ELA, Science)  and Printed Test Directions in English (Test Administration Manual for Math, ELA, Science). </a:t>
            </a:r>
          </a:p>
          <a:p>
            <a:pPr defTabSz="931774">
              <a:defRPr/>
            </a:pPr>
            <a:endParaRPr lang="en-US"/>
          </a:p>
          <a:p>
            <a:pPr defTabSz="931774">
              <a:defRPr/>
            </a:pPr>
            <a:r>
              <a:rPr lang="en-US" b="1"/>
              <a:t>Translated Test Directions in American Sign Language (Non-Embedded Designated Support)</a:t>
            </a:r>
            <a:r>
              <a:rPr lang="en-US"/>
              <a:t> available for the Smarter Balanced and NGSS Test Administration Manual (TAM).  This designated support is intended for a student who is deaf or hard of hearing, this language support allows a qualified test administrator to sign or provide visual language support of the test directions script within the SAY boxes in the Summative Test Administration Manual (TAM). </a:t>
            </a:r>
          </a:p>
          <a:p>
            <a:pPr defTabSz="931774">
              <a:defRPr/>
            </a:pPr>
            <a:endParaRPr lang="en-US"/>
          </a:p>
          <a:p>
            <a:pPr defTabSz="931774">
              <a:defRPr/>
            </a:pPr>
            <a:r>
              <a:rPr lang="en-US" b="1"/>
              <a:t>Printed Test Directions in English (Non-Embedded Designated Support)</a:t>
            </a:r>
            <a:r>
              <a:rPr lang="en-US"/>
              <a:t> available for </a:t>
            </a:r>
            <a:r>
              <a:rPr lang="en-US" u="sng"/>
              <a:t>Smarter Balanced Math </a:t>
            </a:r>
            <a:r>
              <a:rPr lang="en-US"/>
              <a:t>and </a:t>
            </a:r>
            <a:r>
              <a:rPr lang="en-US" u="sng"/>
              <a:t>Smarter Balanced ELA Assessments in grades 3-8 only</a:t>
            </a:r>
            <a:r>
              <a:rPr lang="en-US"/>
              <a:t>, and </a:t>
            </a:r>
            <a:r>
              <a:rPr lang="en-US" u="sng"/>
              <a:t>NGSS grades 5, 8, and 11. </a:t>
            </a:r>
            <a:r>
              <a:rPr lang="en-US"/>
              <a:t>This language support provides the student with a visual reference in English for test directions/script within the SAY boxes in the Summative Test Administration Manual (TAM). The test administrator must download the directions from the Connecticut Comprehensive Assessment Program portal in advance of testing, and print, and distribute to the student at the time of testing. </a:t>
            </a:r>
          </a:p>
          <a:p>
            <a:pPr defTabSz="931774">
              <a:defRPr/>
            </a:pPr>
            <a:endParaRPr lang="en-US"/>
          </a:p>
          <a:p>
            <a:pPr defTabSz="931774">
              <a:defRPr/>
            </a:pPr>
            <a:r>
              <a:rPr lang="en-US" b="1">
                <a:cs typeface="Arial" panose="020B0604020202020204" pitchFamily="34" charset="0"/>
              </a:rPr>
              <a:t>Translation Test Directions for Smarter Balanced Math and ELA (not available for Science): </a:t>
            </a:r>
            <a:r>
              <a:rPr lang="en-US" b="1">
                <a:ea typeface="Times New Roman" panose="02020603050405020304" pitchFamily="18" charset="0"/>
              </a:rPr>
              <a:t>Portuguese New for 2024!</a:t>
            </a:r>
          </a:p>
          <a:p>
            <a:pPr defTabSz="931774">
              <a:defRPr/>
            </a:pPr>
            <a:r>
              <a:rPr lang="en-US">
                <a:ea typeface="Times New Roman" panose="02020603050405020304" pitchFamily="18" charset="0"/>
              </a:rPr>
              <a:t>This is a word-to-word translation of the directions and functions students encounter when using the online test delivery system (TDS). PDFs of the terms are available for Smarter Balanced ELA and math only. A bilingual adult reads to the student or, if the student is literate in the selected language, they may read the terms independently. </a:t>
            </a:r>
          </a:p>
          <a:p>
            <a:pPr defTabSz="931774">
              <a:defRPr/>
            </a:pPr>
            <a:r>
              <a:rPr lang="en-US">
                <a:ea typeface="Times New Roman" panose="02020603050405020304" pitchFamily="18" charset="0"/>
              </a:rPr>
              <a:t>The use of this support may result in the student needing additional overall time to complete the assessment, as well as a separate setting. Use this link to access translation test directions: </a:t>
            </a:r>
            <a:r>
              <a:rPr lang="en-US">
                <a:hlinkClick r:id="rId3">
                  <a:extLst>
                    <a:ext uri="{A12FA001-AC4F-418D-AE19-62706E023703}">
                      <ahyp:hlinkClr xmlns:ahyp="http://schemas.microsoft.com/office/drawing/2018/hyperlinkcolor" val="tx"/>
                    </a:ext>
                  </a:extLst>
                </a:hlinkClick>
              </a:rPr>
              <a:t>Translated Test Directions (cambiumast.com)</a:t>
            </a:r>
            <a:endParaRPr lang="en-US">
              <a:ea typeface="Times New Roman" panose="02020603050405020304" pitchFamily="18" charset="0"/>
            </a:endParaRPr>
          </a:p>
          <a:p>
            <a:pPr defTabSz="931774">
              <a:defRPr/>
            </a:pPr>
            <a:endParaRPr lang="en-US" b="1">
              <a:ea typeface="Times New Roman" panose="02020603050405020304" pitchFamily="18" charset="0"/>
              <a:cs typeface="Times New Roman" panose="02020603050405020304" pitchFamily="18" charset="0"/>
            </a:endParaRPr>
          </a:p>
          <a:p>
            <a:pPr defTabSz="931774">
              <a:defRPr/>
            </a:pPr>
            <a:r>
              <a:rPr lang="en-US" b="1">
                <a:ea typeface="Times New Roman" panose="02020603050405020304" pitchFamily="18" charset="0"/>
                <a:cs typeface="Times New Roman" panose="02020603050405020304" pitchFamily="18" charset="0"/>
              </a:rPr>
              <a:t>Spanish Presentation (Math, Science Toggle) embedded</a:t>
            </a:r>
            <a:endParaRPr lang="en-US">
              <a:ea typeface="Times New Roman" panose="02020603050405020304" pitchFamily="18" charset="0"/>
              <a:cs typeface="Times New Roman" panose="02020603050405020304" pitchFamily="18" charset="0"/>
            </a:endParaRPr>
          </a:p>
          <a:p>
            <a:r>
              <a:rPr lang="en-US">
                <a:ea typeface="Times New Roman" panose="02020603050405020304" pitchFamily="18" charset="0"/>
              </a:rPr>
              <a:t>This Spanish presentation will allow the literate Spanish-speaking students to toggle between a full Spanish translation of the item and the English version of the item. By default, all test directions, navigation buttons, and test content will be presented to the student in the Spanish language. </a:t>
            </a:r>
          </a:p>
          <a:p>
            <a:r>
              <a:rPr lang="en-US">
                <a:ea typeface="Times New Roman" panose="02020603050405020304" pitchFamily="18" charset="0"/>
              </a:rPr>
              <a:t>This support should only be used for students who are proficient readers in Spanish and who are not proficient in English. The use of this support may result in the student needing additional overall time to complete the assessment and may increase reading and cognitive load. </a:t>
            </a:r>
          </a:p>
          <a:p>
            <a:pPr defTabSz="931774">
              <a:defRPr/>
            </a:pPr>
            <a:endParaRPr lang="en-US">
              <a:cs typeface="Arial" panose="020B0604020202020204" pitchFamily="34" charset="0"/>
            </a:endParaRPr>
          </a:p>
          <a:p>
            <a:pPr defTabSz="931774">
              <a:defRPr/>
            </a:pPr>
            <a:r>
              <a:rPr lang="en-US" b="1"/>
              <a:t>A new embedded accommodation </a:t>
            </a:r>
            <a:r>
              <a:rPr lang="en-US"/>
              <a:t>this year in the system is </a:t>
            </a:r>
            <a:r>
              <a:rPr lang="en-US" b="1">
                <a:cs typeface="Calibri"/>
              </a:rPr>
              <a:t>Word Prediction </a:t>
            </a:r>
            <a:r>
              <a:rPr lang="en-US">
                <a:cs typeface="Calibri"/>
              </a:rPr>
              <a:t>(accompanies open-ended items). </a:t>
            </a:r>
            <a:r>
              <a:rPr lang="en-US">
                <a:ea typeface="Calibri" panose="020F0502020204030204" pitchFamily="34" charset="0"/>
                <a:cs typeface="Calibri"/>
              </a:rPr>
              <a:t>Word prediction can be a stand alone or used in conjunction with speech to text. It allows students to begin writing a word or saying a word, in a box that appears, the student can choose from a list of single words that have been predicted from word frequency and syntax rules. Word prediction is delivered via CAI’s embedded software program. The program only uses single word prediction. The </a:t>
            </a:r>
            <a:r>
              <a:rPr lang="en-US" b="1">
                <a:cs typeface="Segoe UI"/>
              </a:rPr>
              <a:t>Word Prediction (Embedded Accommodation)</a:t>
            </a:r>
            <a:r>
              <a:rPr lang="en-US">
                <a:cs typeface="Segoe UI"/>
              </a:rPr>
              <a:t> is available for </a:t>
            </a:r>
            <a:r>
              <a:rPr lang="en-US" u="sng">
                <a:cs typeface="Segoe UI"/>
              </a:rPr>
              <a:t>Smarter Balanced Math </a:t>
            </a:r>
            <a:r>
              <a:rPr lang="en-US">
                <a:cs typeface="Segoe UI"/>
              </a:rPr>
              <a:t>and </a:t>
            </a:r>
            <a:r>
              <a:rPr lang="en-US" u="sng">
                <a:cs typeface="Segoe UI"/>
              </a:rPr>
              <a:t>Smarter Balanced ELA Assessments open ended items in grades 3-8 only</a:t>
            </a:r>
            <a:r>
              <a:rPr lang="en-US">
                <a:cs typeface="Segoe UI"/>
              </a:rPr>
              <a:t>, not science. To trial this accommodation with students, administer a Math Performance Task, as not all practice tests include open-ended items.</a:t>
            </a:r>
          </a:p>
          <a:p>
            <a:pPr defTabSz="931774">
              <a:defRPr/>
            </a:pPr>
            <a:endParaRPr lang="en-US"/>
          </a:p>
          <a:p>
            <a:pPr defTabSz="931774">
              <a:defRPr/>
            </a:pPr>
            <a:endParaRPr lang="en-US">
              <a:cs typeface="Arial" panose="020B0604020202020204" pitchFamily="34" charset="0"/>
            </a:endParaRPr>
          </a:p>
          <a:p>
            <a:pPr defTabSz="931774">
              <a:defRPr/>
            </a:pPr>
            <a:endParaRPr lang="en-US">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7738339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the student dashboard will look like for adding Spanish presentation and TTS in Spanish for students who are not Special Education or Section 504.</a:t>
            </a:r>
          </a:p>
        </p:txBody>
      </p:sp>
    </p:spTree>
    <p:extLst>
      <p:ext uri="{BB962C8B-B14F-4D97-AF65-F5344CB8AC3E}">
        <p14:creationId xmlns:p14="http://schemas.microsoft.com/office/powerpoint/2010/main" val="12031655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 reminder all accommodations are populated through CT-SEDS and TIDE from active and implemented IEPs/504 plans that cover the grade level tested.</a:t>
            </a:r>
          </a:p>
          <a:p>
            <a:endParaRPr lang="en-US"/>
          </a:p>
          <a:p>
            <a:r>
              <a:rPr lang="en-US"/>
              <a:t>When teams assign an accommodation, they will also need to ensure they are not selecting conflicting accommodations. For example, the embedded Text-to-Speech and the non-embedded Read Aloud. When reviewing accommodations, DAs will want to check to ensure conflicting accommodations are not present. Please contact the student’s case manager if any issues or errors are identified. The team can then amend or review/revise based on the complexity of the correction.</a:t>
            </a:r>
          </a:p>
          <a:p>
            <a:endParaRPr lang="en-US"/>
          </a:p>
        </p:txBody>
      </p:sp>
    </p:spTree>
    <p:extLst>
      <p:ext uri="{BB962C8B-B14F-4D97-AF65-F5344CB8AC3E}">
        <p14:creationId xmlns:p14="http://schemas.microsoft.com/office/powerpoint/2010/main" val="20013311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Students that are unable to access the online assessment with embedded and non-embedded accommodations may be eligible to take the test using a large print or braille test booklet.</a:t>
            </a:r>
          </a:p>
          <a:p>
            <a:endParaRPr lang="en-US"/>
          </a:p>
          <a:p>
            <a:r>
              <a:rPr lang="en-US"/>
              <a:t>Even if this accommodation is selected in CT-SEDS, the DA still needs to place this order within TIDE. </a:t>
            </a:r>
          </a:p>
          <a:p>
            <a:endParaRPr lang="en-US"/>
          </a:p>
          <a:p>
            <a:r>
              <a:rPr lang="en-US"/>
              <a:t>These test materials must be ordered by the DA for Testing in TIDE on or after January 26, 2024.</a:t>
            </a:r>
          </a:p>
          <a:p>
            <a:endParaRPr lang="en-US"/>
          </a:p>
          <a:p>
            <a:r>
              <a:rPr lang="en-US"/>
              <a:t>The PPT or Section 504 Team must select these accommodations in CT-SEDS. Once the plan is implemented, the accommodations will sync to TIDE. Look for the Large Print selection in TIDE (refer to image on slide).</a:t>
            </a:r>
          </a:p>
          <a:p>
            <a:endParaRPr lang="en-US"/>
          </a:p>
          <a:p>
            <a:r>
              <a:rPr lang="en-US"/>
              <a:t>The DA will want to review the student dashboard and for this year collaborate with the special education teacher to ensure the correct Braille presentation is ordered in TIDE. </a:t>
            </a:r>
          </a:p>
          <a:p>
            <a:endParaRPr lang="en-US"/>
          </a:p>
          <a:p>
            <a:r>
              <a:rPr lang="en-US"/>
              <a:t>The following braille presentations are available. Refer to your student’s IEP for details on braille type:</a:t>
            </a:r>
          </a:p>
          <a:p>
            <a:pPr marL="291179" indent="-291179">
              <a:buFont typeface="Arial"/>
              <a:buChar char="•"/>
            </a:pPr>
            <a:r>
              <a:rPr lang="en-US"/>
              <a:t>UEB Contracted + Nemeth Math	</a:t>
            </a:r>
          </a:p>
          <a:p>
            <a:pPr marL="291179" indent="-291179">
              <a:buFont typeface="Arial"/>
              <a:buChar char="•"/>
            </a:pPr>
            <a:r>
              <a:rPr lang="en-US"/>
              <a:t>UEB Contracted (No Math Content)	</a:t>
            </a:r>
            <a:endParaRPr lang="en-US">
              <a:cs typeface="Calibri"/>
            </a:endParaRPr>
          </a:p>
          <a:p>
            <a:pPr marL="291179" indent="-291179">
              <a:buFont typeface="Arial"/>
              <a:buChar char="•"/>
            </a:pPr>
            <a:r>
              <a:rPr lang="en-US"/>
              <a:t>UEB Contracted + Nemeth</a:t>
            </a:r>
            <a:endParaRPr lang="en-US">
              <a:cs typeface="Calibri"/>
            </a:endParaRPr>
          </a:p>
          <a:p>
            <a:pPr marL="291179" indent="-291179">
              <a:buFont typeface="Arial"/>
              <a:buChar char="•"/>
            </a:pPr>
            <a:r>
              <a:rPr lang="en-US"/>
              <a:t>UEB Uncontracted + Nemeth Math	</a:t>
            </a:r>
            <a:endParaRPr lang="en-US">
              <a:cs typeface="Calibri"/>
            </a:endParaRPr>
          </a:p>
          <a:p>
            <a:pPr marL="291179" indent="-291179">
              <a:buFont typeface="Arial"/>
              <a:buChar char="•"/>
            </a:pPr>
            <a:r>
              <a:rPr lang="en-US"/>
              <a:t>UEB Uncontracted (No Math Content)	</a:t>
            </a:r>
            <a:endParaRPr lang="en-US">
              <a:cs typeface="Calibri"/>
            </a:endParaRPr>
          </a:p>
          <a:p>
            <a:pPr marL="291179" indent="-291179">
              <a:buFont typeface="Arial"/>
              <a:buChar char="•"/>
            </a:pPr>
            <a:r>
              <a:rPr lang="en-US"/>
              <a:t>UEB Contracted + UEB Math		</a:t>
            </a:r>
            <a:endParaRPr lang="en-US">
              <a:cs typeface="Calibri"/>
            </a:endParaRPr>
          </a:p>
          <a:p>
            <a:pPr marL="291179" indent="-291179">
              <a:buFont typeface="Arial"/>
              <a:buChar char="•"/>
            </a:pPr>
            <a:r>
              <a:rPr lang="en-US"/>
              <a:t>UEB Uncontracted + UEB Math		</a:t>
            </a:r>
            <a:endParaRPr lang="en-US">
              <a:cs typeface="Calibri"/>
            </a:endParaRPr>
          </a:p>
          <a:p>
            <a:endParaRPr lang="en-US"/>
          </a:p>
          <a:p>
            <a:endParaRPr lang="en-US"/>
          </a:p>
        </p:txBody>
      </p:sp>
    </p:spTree>
    <p:extLst>
      <p:ext uri="{BB962C8B-B14F-4D97-AF65-F5344CB8AC3E}">
        <p14:creationId xmlns:p14="http://schemas.microsoft.com/office/powerpoint/2010/main" val="182804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assist districts with planning their calendars, the CSDE is providing the State Summative Assessment Calendar for Connecticut public schools for the 2024-25 school year</a:t>
            </a:r>
            <a:r>
              <a:rPr lang="en-US" baseline="0"/>
              <a:t>. (</a:t>
            </a:r>
            <a:r>
              <a:rPr lang="en-US" baseline="0">
                <a:hlinkClick r:id="rId3"/>
              </a:rPr>
              <a:t>https://portal.ct.gov/-/media/SDE/Student-Assessment/Main-Assessment/StateSummativeAssessmentCalendar2024-25.pdf</a:t>
            </a:r>
            <a:r>
              <a:rPr lang="en-US" baseline="0"/>
              <a:t>)</a:t>
            </a:r>
            <a:endParaRPr lang="en-US"/>
          </a:p>
          <a:p>
            <a:endParaRPr lang="en-US">
              <a:cs typeface="Calibri"/>
            </a:endParaRPr>
          </a:p>
        </p:txBody>
      </p:sp>
    </p:spTree>
    <p:extLst>
      <p:ext uri="{BB962C8B-B14F-4D97-AF65-F5344CB8AC3E}">
        <p14:creationId xmlns:p14="http://schemas.microsoft.com/office/powerpoint/2010/main" val="675084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 will receive instructions with the test materials. As a reminder, tests are secure and should be securely maintained before, during, and after testing.</a:t>
            </a:r>
            <a:endParaRPr lang="en-US">
              <a:cs typeface="Calibri" panose="020F0502020204030204"/>
            </a:endParaRPr>
          </a:p>
          <a:p>
            <a:endParaRPr lang="en-US"/>
          </a:p>
          <a:p>
            <a:r>
              <a:rPr lang="en-US"/>
              <a:t>Once the student has completed testing, the teacher will use the Data Entry Interface to transcribe student responses to all subtests. This is how the tests are scored and scores are reported.  All transcriptions must be made by May 31, 2024. All test systems will close at the end of business on the last day of testing.</a:t>
            </a:r>
          </a:p>
          <a:p>
            <a:endParaRPr lang="en-US"/>
          </a:p>
          <a:p>
            <a:endParaRPr lang="en-US"/>
          </a:p>
          <a:p>
            <a:endParaRPr lang="en-US"/>
          </a:p>
          <a:p>
            <a:endParaRPr lang="en-US" b="1"/>
          </a:p>
        </p:txBody>
      </p:sp>
    </p:spTree>
    <p:extLst>
      <p:ext uri="{BB962C8B-B14F-4D97-AF65-F5344CB8AC3E}">
        <p14:creationId xmlns:p14="http://schemas.microsoft.com/office/powerpoint/2010/main" val="1714716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447471"/>
          </a:xfrm>
        </p:spPr>
        <p:txBody>
          <a:bodyPr>
            <a:noAutofit/>
          </a:bodyPr>
          <a:lstStyle/>
          <a:p>
            <a:r>
              <a:rPr lang="en-US"/>
              <a:t>In exceptional circumstances, there may be a student whose disabilities are such that the allowable embedded and non-embedded accommodations described in the CSDE Assessment Guidelines provide insufficient access to the Smarter Balanced and/or the Next Generation Science Standards (NGSS) Assessments, special, non-standard accommodations may be appropriate. </a:t>
            </a:r>
          </a:p>
          <a:p>
            <a:endParaRPr lang="en-US"/>
          </a:p>
          <a:p>
            <a:r>
              <a:rPr lang="en-US"/>
              <a:t>These must be determined by the Planning and Placement Team (PPT)/Section 504 Team for students with an identified need based on evidence documented throughout the IEP/Section 504 Plan. These accommodations typically align to those used by the student during instruction and in other learning environments. The team should determinate that the standard embedded and non-embedded universal tools, designated supports, and accommodations do not meet the student’s access needs and that barriers still exist and prevent access to the assessment.</a:t>
            </a:r>
          </a:p>
          <a:p>
            <a:endParaRPr lang="en-US" baseline="0"/>
          </a:p>
          <a:p>
            <a:r>
              <a:rPr lang="en-US"/>
              <a:t>Based on PPT/Section 504 Team determination, special documented accommodations should be selected in the student’s IEP/504 Plan in CT-SEDS. The team will select the verification box within the Special Documented Accommodations section of the accommodation’s menu as attestation that the accommodation is appropriate. Once the plan is implemented, the student’s accommodations will sync with the TIDE.</a:t>
            </a:r>
            <a:endParaRPr lang="en-US">
              <a:cs typeface="+mn-cs"/>
            </a:endParaRPr>
          </a:p>
          <a:p>
            <a:endParaRPr lang="en-US">
              <a:cs typeface="+mn-cs"/>
            </a:endParaRPr>
          </a:p>
          <a:p>
            <a:r>
              <a:rPr lang="en-US">
                <a:cs typeface="Arial" panose="020B0604020202020204" pitchFamily="34" charset="0"/>
              </a:rPr>
              <a:t>Scribe and Read Aloud of ELA Reading Passages require the test administrator to review the specific guidelines and complete the security and confidentiality agreements for each specific accommodation. </a:t>
            </a:r>
          </a:p>
          <a:p>
            <a:endParaRPr lang="en-US">
              <a:cs typeface="Arial" panose="020B0604020202020204" pitchFamily="34" charset="0"/>
            </a:endParaRPr>
          </a:p>
          <a:p>
            <a:r>
              <a:rPr lang="en-US">
                <a:cs typeface="Arial" panose="020B0604020202020204" pitchFamily="34" charset="0"/>
              </a:rPr>
              <a:t>For Read Aloud of ELA Reading Passages the team should complete the </a:t>
            </a:r>
            <a:r>
              <a:rPr lang="en-US">
                <a:solidFill>
                  <a:srgbClr val="000000"/>
                </a:solidFill>
                <a:cs typeface="Arial" panose="020B0604020202020204" pitchFamily="34" charset="0"/>
                <a:hlinkClick r:id="rId3"/>
              </a:rPr>
              <a:t>Documented Evidence for a Read Aloud of the Smarter Balanced ELA Reading Passages</a:t>
            </a:r>
            <a:r>
              <a:rPr lang="en-US">
                <a:solidFill>
                  <a:srgbClr val="000000"/>
                </a:solidFill>
                <a:cs typeface="Arial" panose="020B0604020202020204" pitchFamily="34" charset="0"/>
              </a:rPr>
              <a:t>  and submit this completed for to the DA. </a:t>
            </a:r>
            <a:endParaRPr lang="en-US" baseline="0"/>
          </a:p>
          <a:p>
            <a:endParaRPr lang="en-US" baseline="0"/>
          </a:p>
          <a:p>
            <a:r>
              <a:rPr lang="en-US" baseline="0"/>
              <a:t>Refer to the Math Manipulatives brochure for details about this special accommodation and considerations for use on standardized assessments. </a:t>
            </a:r>
            <a:r>
              <a:rPr lang="en-US">
                <a:hlinkClick r:id="rId4"/>
              </a:rPr>
              <a:t>Math Manipulatives Brochure (cambiumast.com)</a:t>
            </a:r>
            <a:endParaRPr lang="en-US"/>
          </a:p>
          <a:p>
            <a:endParaRPr lang="en-US" baseline="0"/>
          </a:p>
          <a:p>
            <a:r>
              <a:rPr lang="en-US" baseline="0"/>
              <a:t>For Print on Demand and Customized accommodations please contact the CSDE. </a:t>
            </a:r>
          </a:p>
        </p:txBody>
      </p:sp>
    </p:spTree>
    <p:extLst>
      <p:ext uri="{BB962C8B-B14F-4D97-AF65-F5344CB8AC3E}">
        <p14:creationId xmlns:p14="http://schemas.microsoft.com/office/powerpoint/2010/main" val="6289528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74">
              <a:defRPr/>
            </a:pPr>
            <a:r>
              <a:rPr lang="en-US">
                <a:cs typeface="Calibri"/>
              </a:rPr>
              <a:t>DA's need to follow guidance for special documented accommodations. Also customized accommodations need to be cleared through CSDE. </a:t>
            </a:r>
          </a:p>
          <a:p>
            <a:endParaRPr lang="en-US">
              <a:cs typeface="Calibri"/>
            </a:endParaRPr>
          </a:p>
          <a:p>
            <a:r>
              <a:rPr lang="en-US">
                <a:cs typeface="Calibri"/>
              </a:rPr>
              <a:t>DA's need to develop a plan for reviewing </a:t>
            </a:r>
          </a:p>
          <a:p>
            <a:pPr marL="174708" indent="-174708" defTabSz="931774">
              <a:buFont typeface="Arial" panose="020B0604020202020204" pitchFamily="34" charset="0"/>
              <a:buChar char="•"/>
              <a:defRPr/>
            </a:pPr>
            <a:r>
              <a:rPr lang="en-US">
                <a:cs typeface="Calibri"/>
              </a:rPr>
              <a:t>Accommodations and Special Documented Accommodations (DA's need to work with their Data Manager in CT-SEDS  and TIDE to verify the accommodation reports for student's who have accommodations assigned either through a 504 or IEP.)</a:t>
            </a:r>
          </a:p>
          <a:p>
            <a:pPr marL="174708" indent="-174708">
              <a:buFont typeface="Arial" panose="020B0604020202020204" pitchFamily="34" charset="0"/>
              <a:buChar char="•"/>
            </a:pPr>
            <a:r>
              <a:rPr lang="en-US">
                <a:cs typeface="Calibri"/>
              </a:rPr>
              <a:t>TTS of ELA Passages guidelines and Read Aloud of Passages guidelines (DA’s should develop a plan for reviewing and maintaining these documents within their district)</a:t>
            </a:r>
          </a:p>
          <a:p>
            <a:pPr marL="174708" marR="0" lvl="0" indent="-174708" algn="l" defTabSz="914400" rtl="0" eaLnBrk="1" fontAlgn="auto" latinLnBrk="0" hangingPunct="1">
              <a:lnSpc>
                <a:spcPct val="100000"/>
              </a:lnSpc>
              <a:spcBef>
                <a:spcPts val="0"/>
              </a:spcBef>
              <a:spcAft>
                <a:spcPts val="0"/>
              </a:spcAft>
              <a:buClrTx/>
              <a:buSzTx/>
              <a:buFont typeface="Arial"/>
              <a:buChar char="•"/>
              <a:tabLst/>
              <a:defRPr/>
            </a:pPr>
            <a:r>
              <a:rPr lang="en-US">
                <a:cs typeface="Calibri"/>
              </a:rPr>
              <a:t>Training </a:t>
            </a:r>
          </a:p>
          <a:p>
            <a:pPr marL="174708" indent="-174708">
              <a:buFont typeface="Arial"/>
              <a:buChar char="•"/>
            </a:pPr>
            <a:r>
              <a:rPr lang="en-US">
                <a:cs typeface="Calibri"/>
              </a:rPr>
              <a:t>Prepare for accommodations implementation for summative assessment</a:t>
            </a:r>
          </a:p>
          <a:p>
            <a:pPr marL="174708" marR="0" lvl="0" indent="-174708" algn="l" defTabSz="914400" rtl="0" eaLnBrk="1" fontAlgn="auto" latinLnBrk="0" hangingPunct="1">
              <a:lnSpc>
                <a:spcPct val="100000"/>
              </a:lnSpc>
              <a:spcBef>
                <a:spcPts val="0"/>
              </a:spcBef>
              <a:spcAft>
                <a:spcPts val="0"/>
              </a:spcAft>
              <a:buClrTx/>
              <a:buSzTx/>
              <a:buFont typeface="Arial"/>
              <a:buChar char="•"/>
              <a:tabLst/>
              <a:defRPr/>
            </a:pPr>
            <a:r>
              <a:rPr lang="en-US">
                <a:cs typeface="Calibri"/>
              </a:rPr>
              <a:t>Scheduling of assessment both practice and summative and room assignments for separate setting</a:t>
            </a:r>
          </a:p>
          <a:p>
            <a:pPr marL="174708" indent="-174708">
              <a:buFont typeface="Arial"/>
              <a:buChar char="•"/>
            </a:pPr>
            <a:r>
              <a:rPr lang="en-US">
                <a:cs typeface="Calibri"/>
              </a:rPr>
              <a:t>Staff assignment</a:t>
            </a:r>
          </a:p>
          <a:p>
            <a:pPr marL="174708" indent="-174708">
              <a:buFont typeface="Arial"/>
              <a:buChar char="•"/>
            </a:pPr>
            <a:r>
              <a:rPr lang="en-US">
                <a:cs typeface="Calibri"/>
              </a:rPr>
              <a:t>Materials needed for example math manipulative if selected, headphones, </a:t>
            </a:r>
          </a:p>
          <a:p>
            <a:pPr marL="0" indent="0">
              <a:buFont typeface="Arial"/>
              <a:buNone/>
            </a:pPr>
            <a:endParaRPr lang="en-US">
              <a:cs typeface="Calibri"/>
            </a:endParaRPr>
          </a:p>
          <a:p>
            <a:pPr marL="174708" indent="-174708">
              <a:buFont typeface="Arial"/>
              <a:buChar char="•"/>
            </a:pPr>
            <a:r>
              <a:rPr lang="en-US">
                <a:cs typeface="Calibri"/>
              </a:rPr>
              <a:t>Refer to this resource on the portal: </a:t>
            </a:r>
            <a:r>
              <a:rPr lang="en-US">
                <a:hlinkClick r:id="rId3"/>
              </a:rPr>
              <a:t>Process for Requesting Special Documented Accommodations (cambiumast.com)</a:t>
            </a:r>
            <a:r>
              <a:rPr lang="en-US">
                <a:cs typeface="Calibri"/>
              </a:rPr>
              <a:t>; https://ct.portal.cambiumast.com/resources/accessibility-and-special-populations/process-for-requesting-special-documented-accommodations</a:t>
            </a:r>
          </a:p>
          <a:p>
            <a:endParaRPr lang="en-US" baseline="0"/>
          </a:p>
        </p:txBody>
      </p:sp>
    </p:spTree>
    <p:extLst>
      <p:ext uri="{BB962C8B-B14F-4D97-AF65-F5344CB8AC3E}">
        <p14:creationId xmlns:p14="http://schemas.microsoft.com/office/powerpoint/2010/main" val="36901348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defRPr/>
            </a:pPr>
            <a:r>
              <a:rPr lang="en-US"/>
              <a:t>Students who are hospitalized or homebound due to illness should be tested unless there are medical constraints. These students can have the test administered at home or in the hospital provided the test is administered by a certified school staff member who is fully trained in the proper test administration and security procedures for the specific assessment system (LAS Links, CAAELP, Smarter Balanced Assessments, NGSS Science, Connecticut SAT, CTAA, and CTAS).</a:t>
            </a:r>
          </a:p>
          <a:p>
            <a:pPr defTabSz="931774" eaLnBrk="0" fontAlgn="base" hangingPunct="0">
              <a:spcBef>
                <a:spcPct val="30000"/>
              </a:spcBef>
              <a:spcAft>
                <a:spcPct val="0"/>
              </a:spcAft>
              <a:defRPr/>
            </a:pPr>
            <a:r>
              <a:rPr lang="en-US"/>
              <a:t>In rare cases, there may be a student who experiences a medical emergency just prior to (or during) the testing window. There is a process whereby, the student may receive an exemption from testing due to the emergency nature of the medical condition, if the criteria for exemption are met. A medical exemption can be given to a student depending on the availability of the student during the statewide testing window. This process is described in the Assessment Guidelines. </a:t>
            </a:r>
            <a:endParaRPr lang="en-US">
              <a:cs typeface="Calibri"/>
            </a:endParaRPr>
          </a:p>
          <a:p>
            <a:pPr defTabSz="931774" eaLnBrk="0" fontAlgn="base" hangingPunct="0">
              <a:spcBef>
                <a:spcPct val="30000"/>
              </a:spcBef>
              <a:spcAft>
                <a:spcPct val="0"/>
              </a:spcAft>
              <a:defRPr/>
            </a:pPr>
            <a:r>
              <a:rPr lang="en-US"/>
              <a:t>Contact Deirdre or Katie if you think you have a student who is eligible for a medical exemption. Based on eligibility, DAs will be provided with a Medical Exemption form for completion, signature by the student’s physician, and submission to the CSDE. Please keep in mind that there are assessment specific deadlines for receiving these forms:</a:t>
            </a:r>
            <a:endParaRPr lang="en-US">
              <a:cs typeface="Calibri"/>
            </a:endParaRPr>
          </a:p>
          <a:p>
            <a:pPr>
              <a:defRPr/>
            </a:pPr>
            <a:r>
              <a:rPr lang="en-US">
                <a:cs typeface="Arial"/>
              </a:rPr>
              <a:t>Medical Exemption forms due dates: </a:t>
            </a:r>
            <a:endParaRPr lang="en-US">
              <a:cs typeface="Arial" panose="020B0604020202020204" pitchFamily="34" charset="0"/>
            </a:endParaRPr>
          </a:p>
          <a:p>
            <a:pPr marL="174708" indent="-174708" eaLnBrk="0" fontAlgn="base" hangingPunct="0">
              <a:spcBef>
                <a:spcPct val="30000"/>
              </a:spcBef>
              <a:spcAft>
                <a:spcPct val="0"/>
              </a:spcAft>
              <a:buFont typeface="Arial" panose="020B0604020202020204" pitchFamily="34" charset="0"/>
              <a:buChar char="•"/>
              <a:defRPr/>
            </a:pPr>
            <a:r>
              <a:rPr lang="en-US">
                <a:solidFill>
                  <a:srgbClr val="000000"/>
                </a:solidFill>
                <a:cs typeface="Arial" panose="020B0604020202020204" pitchFamily="34" charset="0"/>
              </a:rPr>
              <a:t>LAS Links – </a:t>
            </a:r>
            <a:r>
              <a:rPr lang="en-US" b="1">
                <a:solidFill>
                  <a:srgbClr val="000000"/>
                </a:solidFill>
                <a:cs typeface="Arial" panose="020B0604020202020204" pitchFamily="34" charset="0"/>
              </a:rPr>
              <a:t>March 8, 2024</a:t>
            </a:r>
          </a:p>
          <a:p>
            <a:pPr marL="174708" indent="-174708" eaLnBrk="0" fontAlgn="base" hangingPunct="0">
              <a:spcBef>
                <a:spcPct val="30000"/>
              </a:spcBef>
              <a:spcAft>
                <a:spcPct val="0"/>
              </a:spcAft>
              <a:buFont typeface="Arial" panose="020B0604020202020204" pitchFamily="34" charset="0"/>
              <a:buChar char="•"/>
              <a:defRPr/>
            </a:pPr>
            <a:r>
              <a:rPr lang="en-US">
                <a:solidFill>
                  <a:srgbClr val="000000"/>
                </a:solidFill>
                <a:cs typeface="Arial" panose="020B0604020202020204" pitchFamily="34" charset="0"/>
              </a:rPr>
              <a:t>CAAELP - </a:t>
            </a:r>
            <a:r>
              <a:rPr lang="en-US" b="1">
                <a:solidFill>
                  <a:srgbClr val="000000"/>
                </a:solidFill>
                <a:cs typeface="Arial" panose="020B0604020202020204" pitchFamily="34" charset="0"/>
              </a:rPr>
              <a:t>April 5, 2024</a:t>
            </a:r>
          </a:p>
          <a:p>
            <a:pPr marL="174708" indent="-174708" eaLnBrk="0" fontAlgn="base" hangingPunct="0">
              <a:spcBef>
                <a:spcPct val="30000"/>
              </a:spcBef>
              <a:spcAft>
                <a:spcPct val="0"/>
              </a:spcAft>
              <a:buFont typeface="Arial" panose="020B0604020202020204" pitchFamily="34" charset="0"/>
              <a:buChar char="•"/>
              <a:defRPr/>
            </a:pPr>
            <a:r>
              <a:rPr lang="en-US">
                <a:solidFill>
                  <a:srgbClr val="000000"/>
                </a:solidFill>
                <a:cs typeface="Arial" panose="020B0604020202020204" pitchFamily="34" charset="0"/>
              </a:rPr>
              <a:t>Connecticut SAT School Day- </a:t>
            </a:r>
            <a:r>
              <a:rPr lang="en-US" b="1">
                <a:solidFill>
                  <a:srgbClr val="000000"/>
                </a:solidFill>
                <a:cs typeface="Arial" panose="020B0604020202020204" pitchFamily="34" charset="0"/>
              </a:rPr>
              <a:t>April 26, 2024; </a:t>
            </a:r>
            <a:r>
              <a:rPr lang="en-US">
                <a:solidFill>
                  <a:srgbClr val="000000"/>
                </a:solidFill>
                <a:cs typeface="Arial" panose="020B0604020202020204" pitchFamily="34" charset="0"/>
              </a:rPr>
              <a:t>and</a:t>
            </a:r>
          </a:p>
          <a:p>
            <a:pPr marL="174708" indent="-174708" eaLnBrk="0" fontAlgn="base" hangingPunct="0">
              <a:spcBef>
                <a:spcPct val="30000"/>
              </a:spcBef>
              <a:spcAft>
                <a:spcPct val="0"/>
              </a:spcAft>
              <a:buFont typeface="Arial" panose="020B0604020202020204" pitchFamily="34" charset="0"/>
              <a:buChar char="•"/>
              <a:defRPr/>
            </a:pPr>
            <a:r>
              <a:rPr lang="en-US">
                <a:solidFill>
                  <a:srgbClr val="000000"/>
                </a:solidFill>
                <a:cs typeface="Arial" panose="020B0604020202020204" pitchFamily="34" charset="0"/>
              </a:rPr>
              <a:t>Smarter Balanced, the NGSS, and the Connecticut Alternate Assessments (CTAA/CTAS) - </a:t>
            </a:r>
            <a:r>
              <a:rPr lang="en-US" b="1">
                <a:solidFill>
                  <a:srgbClr val="000000"/>
                </a:solidFill>
                <a:cs typeface="Arial" panose="020B0604020202020204" pitchFamily="34" charset="0"/>
              </a:rPr>
              <a:t>June 7, 2024</a:t>
            </a:r>
          </a:p>
          <a:p>
            <a:endParaRPr lang="en-US"/>
          </a:p>
        </p:txBody>
      </p:sp>
    </p:spTree>
    <p:extLst>
      <p:ext uri="{BB962C8B-B14F-4D97-AF65-F5344CB8AC3E}">
        <p14:creationId xmlns:p14="http://schemas.microsoft.com/office/powerpoint/2010/main" val="36904917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kern="0">
                <a:ea typeface="Cambria"/>
              </a:rPr>
              <a:t>The Alternate Assessment System Early Stopping Rule (ESR) is for all of Connecticut's Alternate Assessments. </a:t>
            </a:r>
            <a:endParaRPr lang="en-US">
              <a:ea typeface="Cambria"/>
            </a:endParaRPr>
          </a:p>
          <a:p>
            <a:r>
              <a:rPr lang="en-US" kern="0">
                <a:ea typeface="Cambria"/>
              </a:rPr>
              <a:t>The Early Stopping Rule is a process used by the CSDE to support students who are non-verbal and do not have an established observable mode of communication.</a:t>
            </a:r>
            <a:r>
              <a:rPr lang="en-US"/>
              <a:t> Typically, the students who are eligible for the Early Stopping Rule (ESR) are those students who have the most complex needs as compared to their peers with significant cognitive disabilities. Often, these students do not use oral speech, nor do they have an established communication system. </a:t>
            </a:r>
            <a:endParaRPr lang="en-US">
              <a:ea typeface="Cambria"/>
              <a:cs typeface="Calibri"/>
            </a:endParaRPr>
          </a:p>
          <a:p>
            <a:r>
              <a:rPr lang="en-US" kern="0">
                <a:ea typeface="Cambria"/>
              </a:rPr>
              <a:t>For this small group of students with these characteristics, their teachers will follow the instructions in the Early Stopping Rule document to determine eligibility. Eligibility will be determined before the start of the testing window. </a:t>
            </a:r>
          </a:p>
          <a:p>
            <a:r>
              <a:rPr lang="en-US" kern="0">
                <a:ea typeface="Cambria"/>
              </a:rPr>
              <a:t>In short, teachers will refer to the instructions published in the 2023-24 Connecticut Alternate Assessment System Early Stopping Rule guidelines.  They will administer three trials of the Student Response Check (SRC) on three separate days and times, included in the guidelines, by </a:t>
            </a:r>
            <a:r>
              <a:rPr lang="en-US" b="1" kern="0">
                <a:ea typeface="Cambria"/>
              </a:rPr>
              <a:t>February 1, 2024</a:t>
            </a:r>
            <a:r>
              <a:rPr lang="en-US" kern="0">
                <a:ea typeface="Cambria"/>
              </a:rPr>
              <a:t>. If the student qualifies, the teacher will complete the </a:t>
            </a:r>
            <a:r>
              <a:rPr lang="en-US" kern="0">
                <a:ea typeface="Cambria"/>
                <a:cs typeface="Calibri"/>
              </a:rPr>
              <a:t>2023-24 Connecticut Alternate Assessment System Early Stopping Rule Request and Attestation Form (also included in the guidelines in appendix C) and return it to their District Administrator for Testing (DA in TIDE). The DA will submit the form to the CSDE by </a:t>
            </a:r>
            <a:r>
              <a:rPr lang="en-US" u="sng" kern="0">
                <a:ea typeface="Cambria"/>
                <a:cs typeface="Calibri"/>
              </a:rPr>
              <a:t>March 1, 2024</a:t>
            </a:r>
            <a:r>
              <a:rPr lang="en-US" kern="0">
                <a:ea typeface="Cambria"/>
                <a:cs typeface="Calibri"/>
              </a:rPr>
              <a:t>, for review and approval. </a:t>
            </a:r>
            <a:endParaRPr lang="en-US" kern="0">
              <a:ea typeface="Cambria" panose="02040503050406030204" pitchFamily="18" charset="0"/>
              <a:cs typeface="Calibri"/>
            </a:endParaRPr>
          </a:p>
          <a:p>
            <a:pPr>
              <a:lnSpc>
                <a:spcPct val="107000"/>
              </a:lnSpc>
            </a:pPr>
            <a:r>
              <a:rPr lang="en-US" kern="0">
                <a:ea typeface="Cambria"/>
                <a:cs typeface="Calibri"/>
              </a:rPr>
              <a:t>If approved, the District Administrator will receive an email with approval. Teachers will not need to administer any portion of the alternate assessments (CTAA, CTAS, or CAAELP). Cambium Assessments will assign an ESR code to any test that applies to them (CTAA, CTAS, and CAAELP). The ESR will count as their participation. </a:t>
            </a:r>
            <a:endParaRPr lang="en-US" kern="0">
              <a:ea typeface="Cambria" panose="02040503050406030204" pitchFamily="18" charset="0"/>
              <a:cs typeface="Calibri"/>
            </a:endParaRPr>
          </a:p>
          <a:p>
            <a:endParaRPr lang="en-US"/>
          </a:p>
          <a:p>
            <a:endParaRPr lang="en-US" sz="1400"/>
          </a:p>
        </p:txBody>
      </p:sp>
    </p:spTree>
    <p:extLst>
      <p:ext uri="{BB962C8B-B14F-4D97-AF65-F5344CB8AC3E}">
        <p14:creationId xmlns:p14="http://schemas.microsoft.com/office/powerpoint/2010/main" val="21749611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this year!!</a:t>
            </a:r>
          </a:p>
          <a:p>
            <a:endParaRPr lang="en-US"/>
          </a:p>
          <a:p>
            <a:r>
              <a:rPr lang="en-US">
                <a:solidFill>
                  <a:srgbClr val="000000"/>
                </a:solidFill>
                <a:cs typeface="Arial"/>
              </a:rPr>
              <a:t>ESR Code is on Student Dashboard in TIDE. </a:t>
            </a:r>
          </a:p>
          <a:p>
            <a:endParaRPr lang="en-US">
              <a:solidFill>
                <a:srgbClr val="000000"/>
              </a:solidFill>
              <a:cs typeface="Arial"/>
            </a:endParaRPr>
          </a:p>
          <a:p>
            <a:pPr marL="0" indent="0">
              <a:buNone/>
            </a:pPr>
            <a:r>
              <a:rPr lang="en-US" sz="1200"/>
              <a:t>From the TIDE menu, select Forms and choose the “Submit Forms” option.</a:t>
            </a:r>
          </a:p>
          <a:p>
            <a:pPr marL="0" indent="0">
              <a:buNone/>
            </a:pPr>
            <a:endParaRPr lang="en-US" sz="900"/>
          </a:p>
          <a:p>
            <a:pPr marL="0" indent="0">
              <a:buNone/>
            </a:pPr>
            <a:r>
              <a:rPr lang="en-US" sz="1200"/>
              <a:t>Select the “Early Stopping Rule” from the drop-down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Complete and submit form.</a:t>
            </a:r>
          </a:p>
          <a:p>
            <a:endParaRPr lang="en-US">
              <a:solidFill>
                <a:srgbClr val="000000"/>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After the form is submitted in TIDE and is approved by the CSDE, the ESR Indicator will be activated on the student dashboard. </a:t>
            </a:r>
            <a:endParaRPr lang="en-US"/>
          </a:p>
          <a:p>
            <a:endParaRPr lang="en-US">
              <a:solidFill>
                <a:srgbClr val="000000"/>
              </a:solidFill>
              <a:cs typeface="Arial"/>
            </a:endParaRPr>
          </a:p>
          <a:p>
            <a:r>
              <a:rPr lang="en-US"/>
              <a:t>It is important to communicate this to the TEAs to check this prior to testing.</a:t>
            </a:r>
          </a:p>
          <a:p>
            <a:endParaRPr lang="en-US"/>
          </a:p>
        </p:txBody>
      </p:sp>
    </p:spTree>
    <p:extLst>
      <p:ext uri="{BB962C8B-B14F-4D97-AF65-F5344CB8AC3E}">
        <p14:creationId xmlns:p14="http://schemas.microsoft.com/office/powerpoint/2010/main" val="29589894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48742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84503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CSDE is providing a one-way import of accommodations from CT-SEDS into TIDE.</a:t>
            </a:r>
          </a:p>
          <a:p>
            <a:r>
              <a:rPr lang="en-US"/>
              <a:t>Please allow up to 48 hours for accommodations to appear in TIDE following the IEP/Section 504 implementation date.</a:t>
            </a:r>
          </a:p>
          <a:p>
            <a:r>
              <a:rPr lang="en-US"/>
              <a:t>Additionally, the CSDE is providing a weekly one-way import of Alt Eligibility data from implemented IEPs in CT-SEDS to TIDE. This data will turn the Alt flag indicator either on or off within TIDE based on status in IEP.</a:t>
            </a:r>
          </a:p>
          <a:p>
            <a:r>
              <a:rPr lang="en-US"/>
              <a:t>If the Alt flag is not populating in TIDE please check CT-SEDS to verify the student has an Alternate Assessment Eligibility form implemented in CT-SEDS.</a:t>
            </a:r>
          </a:p>
        </p:txBody>
      </p:sp>
    </p:spTree>
    <p:extLst>
      <p:ext uri="{BB962C8B-B14F-4D97-AF65-F5344CB8AC3E}">
        <p14:creationId xmlns:p14="http://schemas.microsoft.com/office/powerpoint/2010/main" val="22457177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0"/>
              <a:t>This is the district and statewide testing page in CT-SEDS in which PPTs will indicate if accommodations are needed on statewide assessments (Smarter Balanced and NGSS). </a:t>
            </a:r>
          </a:p>
          <a:p>
            <a:pPr>
              <a:defRPr/>
            </a:pPr>
            <a:r>
              <a:rPr lang="en-US" b="0"/>
              <a:t>PPT/Section 504 teams need to ensure that they are selecting the grades the IEP/section 504 will cover. For example the plan is in place from February 2024 to February of 2025. That would cover 2 grade levels. Therefore, both grades need to be selected so that designated supports and accommodations can be selected for each assessment within that grade level. </a:t>
            </a:r>
          </a:p>
          <a:p>
            <a:pPr>
              <a:defRPr/>
            </a:pPr>
            <a:r>
              <a:rPr lang="en-US" b="0"/>
              <a:t>As indicated by the blue arrow, PPTs can select the green box to add designated supports and accommodations specific to the Smarter Balanced Math and ELA, and NGSS if in Grades 5, 8, and 11. The 504 Module operates </a:t>
            </a:r>
            <a:r>
              <a:rPr lang="en-US"/>
              <a:t>in the</a:t>
            </a:r>
            <a:r>
              <a:rPr lang="en-US" b="0"/>
              <a:t> same</a:t>
            </a:r>
            <a:r>
              <a:rPr lang="en-US"/>
              <a:t> manner</a:t>
            </a:r>
            <a:r>
              <a:rPr lang="en-US" b="0"/>
              <a:t>. Once an IEP/504 is finalized by the PPT, designated supports and accommodations will sync with TIDE.</a:t>
            </a:r>
          </a:p>
          <a:p>
            <a:pPr>
              <a:defRPr/>
            </a:pPr>
            <a:endParaRPr lang="en-US" b="0"/>
          </a:p>
          <a:p>
            <a:pPr>
              <a:defRPr/>
            </a:pPr>
            <a:r>
              <a:rPr lang="en-US" b="0"/>
              <a:t>Reminder – select grades that cover the IEP year. </a:t>
            </a:r>
          </a:p>
          <a:p>
            <a:pPr>
              <a:defRPr/>
            </a:pPr>
            <a:endParaRPr lang="en-US" b="0"/>
          </a:p>
          <a:p>
            <a:pPr>
              <a:defRPr/>
            </a:pPr>
            <a:r>
              <a:rPr lang="en-US" b="0"/>
              <a:t>Work with your Special Education Team or student’s Case Manager if you have any questions about student accommodations.</a:t>
            </a:r>
          </a:p>
          <a:p>
            <a:endParaRPr lang="en-US" sz="1400"/>
          </a:p>
        </p:txBody>
      </p:sp>
    </p:spTree>
    <p:extLst>
      <p:ext uri="{BB962C8B-B14F-4D97-AF65-F5344CB8AC3E}">
        <p14:creationId xmlns:p14="http://schemas.microsoft.com/office/powerpoint/2010/main" val="16411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6"/>
            <a:ext cx="5732949" cy="4110514"/>
          </a:xfrm>
        </p:spPr>
        <p:txBody>
          <a:bodyPr/>
          <a:lstStyle/>
          <a:p>
            <a:r>
              <a:rPr lang="en-US"/>
              <a:t>What remains the same this year?  </a:t>
            </a:r>
          </a:p>
          <a:p>
            <a:endParaRPr lang="en-US"/>
          </a:p>
          <a:p>
            <a:pPr marL="171450" indent="-171450" defTabSz="931774">
              <a:buFont typeface="Arial" panose="020B0604020202020204" pitchFamily="34" charset="0"/>
              <a:buChar char="•"/>
              <a:defRPr/>
            </a:pPr>
            <a:r>
              <a:rPr lang="en-US"/>
              <a:t>TIDE is still being provisioned as the student management system.  Uploads will come from PSIS every night like in the past. </a:t>
            </a:r>
          </a:p>
          <a:p>
            <a:pPr marL="171450" indent="-171450" defTabSz="931774">
              <a:buFont typeface="Arial" panose="020B0604020202020204" pitchFamily="34" charset="0"/>
              <a:buChar char="•"/>
              <a:defRPr/>
            </a:pPr>
            <a:r>
              <a:rPr lang="en-US"/>
              <a:t>We will be holding Office Hours again.  </a:t>
            </a:r>
            <a:endParaRPr lang="en-US">
              <a:cs typeface="Calibri"/>
            </a:endParaRPr>
          </a:p>
          <a:p>
            <a:pPr marL="171450" indent="-171450">
              <a:buFont typeface="Arial" panose="020B0604020202020204" pitchFamily="34" charset="0"/>
              <a:buChar char="•"/>
            </a:pPr>
            <a:r>
              <a:rPr lang="en-US"/>
              <a:t>Please maintain your data once again in PSIS registration.   </a:t>
            </a:r>
            <a:endParaRPr lang="en-US">
              <a:cs typeface="Calibri" panose="020F0502020204030204"/>
            </a:endParaRPr>
          </a:p>
          <a:p>
            <a:pPr marL="171450" indent="-171450">
              <a:buFont typeface="Arial" panose="020B0604020202020204" pitchFamily="34" charset="0"/>
              <a:buChar char="•"/>
            </a:pPr>
            <a:r>
              <a:rPr lang="en-US"/>
              <a:t>Rolling release of results are back.  Generally, 10 days after testing has been completed, you will have access to results in the CRS.  This should begin in mid May.   </a:t>
            </a:r>
          </a:p>
          <a:p>
            <a:pPr marL="171450" indent="-171450">
              <a:buFont typeface="Arial" panose="020B0604020202020204" pitchFamily="34" charset="0"/>
              <a:buChar char="•"/>
            </a:pPr>
            <a:r>
              <a:rPr lang="en-US"/>
              <a:t>The Test Delivery System remains the same.   The components that have been successfully implemented over the last few years are back.    </a:t>
            </a:r>
            <a:endParaRPr lang="en-US">
              <a:cs typeface="Calibri"/>
            </a:endParaRPr>
          </a:p>
          <a:p>
            <a:pPr marL="171450" indent="-171450">
              <a:buFont typeface="Arial" panose="020B0604020202020204" pitchFamily="34" charset="0"/>
              <a:buChar char="•"/>
            </a:pPr>
            <a:r>
              <a:rPr lang="en-US"/>
              <a:t>The tests remain the same.   </a:t>
            </a:r>
            <a:endParaRPr lang="en-US">
              <a:cs typeface="Calibri"/>
            </a:endParaRPr>
          </a:p>
          <a:p>
            <a:pPr marL="171450" indent="-171450">
              <a:buFont typeface="Arial" panose="020B0604020202020204" pitchFamily="34" charset="0"/>
              <a:buChar char="•"/>
            </a:pPr>
            <a:r>
              <a:rPr lang="en-US"/>
              <a:t>Policies and procedures for testing students enrolled at private approved and PSIS registered out-of-state or in-state, non-approved facilities remains the same. Refer to the hyperlinked resource for details.</a:t>
            </a:r>
            <a:endParaRPr lang="en-US">
              <a:cs typeface="Calibri"/>
            </a:endParaRPr>
          </a:p>
          <a:p>
            <a:pPr marL="171450" indent="-171450">
              <a:buFont typeface="Arial" panose="020B0604020202020204" pitchFamily="34" charset="0"/>
              <a:buChar char="•"/>
            </a:pPr>
            <a:r>
              <a:rPr lang="en-US"/>
              <a:t>All students registered in PSIS in a tested grade (Grades 3-8 and 11) will participate in academic summative assessments.  </a:t>
            </a:r>
            <a:endParaRPr lang="en-US">
              <a:cs typeface="Calibri"/>
            </a:endParaRPr>
          </a:p>
          <a:p>
            <a:pPr marL="171450" indent="-171450">
              <a:buFont typeface="Arial" panose="020B0604020202020204" pitchFamily="34" charset="0"/>
              <a:buChar char="•"/>
            </a:pPr>
            <a:r>
              <a:rPr lang="en-US"/>
              <a:t>The Performance Office updated the Teacher Training Slide Deck, which is an optional tool that DAs can use to train staff.</a:t>
            </a:r>
            <a:endParaRPr lang="en-US">
              <a:cs typeface="Calibri" panose="020F0502020204030204"/>
            </a:endParaRPr>
          </a:p>
          <a:p>
            <a:pPr marL="171450" indent="-171450">
              <a:buFont typeface="Arial" panose="020B0604020202020204" pitchFamily="34" charset="0"/>
              <a:buChar char="•"/>
            </a:pPr>
            <a:r>
              <a:rPr lang="en-US"/>
              <a:t>Procedures remain the same for identifying student eligibility for the Early Stopping Rule. Please refer to the hyperlinked resource for more information and details on deadlines.</a:t>
            </a:r>
            <a:endParaRPr lang="en-US">
              <a:cs typeface="Calibri" panose="020F0502020204030204"/>
            </a:endParaRPr>
          </a:p>
        </p:txBody>
      </p:sp>
    </p:spTree>
    <p:extLst>
      <p:ext uri="{BB962C8B-B14F-4D97-AF65-F5344CB8AC3E}">
        <p14:creationId xmlns:p14="http://schemas.microsoft.com/office/powerpoint/2010/main" val="30983706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The CSDE has developed resources to support PPT and Section 504 Teams and related educators. These materials are similar to those available on the portal, but are formatted as quick guides and simplify the content to make it more manageable. Resources are posted directly on the CT-SEDS dashboard and on a customized PPT/Section 504 webpage located on the Student Assessment website.</a:t>
            </a:r>
          </a:p>
          <a:p>
            <a:endParaRPr lang="en-US"/>
          </a:p>
          <a:p>
            <a:endParaRPr lang="en-US"/>
          </a:p>
          <a:p>
            <a:r>
              <a:rPr lang="en-US" b="1"/>
              <a:t>CT-SEDS FAQ</a:t>
            </a:r>
          </a:p>
          <a:p>
            <a:r>
              <a:rPr lang="en-US" b="0"/>
              <a:t>This resource provides teams with updates to CT-SEDS and TIDE. Additionally, it provides resources and answers to the most common questions relating to CT-SEDS and TIDE. For example these are some of the questions we address:</a:t>
            </a:r>
          </a:p>
          <a:p>
            <a:pPr marL="174708" indent="-174708">
              <a:buFont typeface="Arial" panose="020B0604020202020204" pitchFamily="34" charset="0"/>
              <a:buChar char="•"/>
            </a:pPr>
            <a:r>
              <a:rPr lang="en-US" b="0"/>
              <a:t>How do districts know if a student’s IEP/Section 504 plan is finalized/implemented? </a:t>
            </a:r>
          </a:p>
          <a:p>
            <a:pPr marL="174708" indent="-174708">
              <a:buFont typeface="Arial" panose="020B0604020202020204" pitchFamily="34" charset="0"/>
              <a:buChar char="•"/>
            </a:pPr>
            <a:r>
              <a:rPr lang="en-US" b="0"/>
              <a:t>How do districts locate which designated supports/accommodations documented in CT-SEDS are imported to TIDE for individual students?</a:t>
            </a:r>
          </a:p>
          <a:p>
            <a:pPr marL="174708" indent="-174708">
              <a:buFont typeface="Arial" panose="020B0604020202020204" pitchFamily="34" charset="0"/>
              <a:buChar char="•"/>
            </a:pPr>
            <a:r>
              <a:rPr lang="en-US" b="0"/>
              <a:t>A student’s designated supports/accommodations are not importing even though there is an IEP/Section 504 plan in CT-SEDS. What may be causing this?</a:t>
            </a:r>
          </a:p>
          <a:p>
            <a:pPr marL="174708" indent="-174708">
              <a:buFont typeface="Arial" panose="020B0604020202020204" pitchFamily="34" charset="0"/>
              <a:buChar char="•"/>
            </a:pPr>
            <a:r>
              <a:rPr lang="en-US" b="0"/>
              <a:t>Does CT-SEDS provide accommodation reports for state-wide testing for districts to review?</a:t>
            </a:r>
          </a:p>
          <a:p>
            <a:endParaRPr lang="en-US"/>
          </a:p>
          <a:p>
            <a:pPr defTabSz="931774">
              <a:defRPr/>
            </a:pPr>
            <a:r>
              <a:rPr lang="en-US" b="1" i="0">
                <a:solidFill>
                  <a:srgbClr val="0A0A0A"/>
                </a:solidFill>
                <a:effectLst/>
              </a:rPr>
              <a:t>Resources for PPTs and 504 Teams - CT SEDS and Statewide Assessments</a:t>
            </a:r>
          </a:p>
          <a:p>
            <a:r>
              <a:rPr lang="en-US"/>
              <a:t>This page provides Planning and Placement Teams and Section 504 Teams with information on accessibility features available to students with an Individualized Education Program (IEP) or Section 504 Plan participating on all statewide assessments. </a:t>
            </a:r>
          </a:p>
        </p:txBody>
      </p:sp>
    </p:spTree>
    <p:extLst>
      <p:ext uri="{BB962C8B-B14F-4D97-AF65-F5344CB8AC3E}">
        <p14:creationId xmlns:p14="http://schemas.microsoft.com/office/powerpoint/2010/main" val="18846742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1834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a:t>In the next several slides we will be sharing the comparison of the Connecticut Alternate Assessment System Assessments. This is a comparison between the CTAA for Math and ELA, the Connecticut Alternate Science (CTAS), and the CAAELP.</a:t>
            </a:r>
          </a:p>
          <a:p>
            <a:endParaRPr lang="en-US"/>
          </a:p>
          <a:p>
            <a:r>
              <a:rPr lang="en-US"/>
              <a:t>In the first section you will find the specific testing window for each assessment.</a:t>
            </a:r>
          </a:p>
          <a:p>
            <a:r>
              <a:rPr lang="en-US"/>
              <a:t>All three of the Connecticut Alternate Assessment System Assessments require that the educator administering the Alt assessments be assigned the TEA user role in TIDE. </a:t>
            </a:r>
          </a:p>
          <a:p>
            <a:pPr defTabSz="931774">
              <a:defRPr/>
            </a:pPr>
            <a:r>
              <a:rPr lang="en-US"/>
              <a:t>Additionally, eligibility for the Connecticut Alternate Assessment System Assessments require that the student</a:t>
            </a:r>
            <a:r>
              <a:rPr lang="en-US">
                <a:cs typeface="Calibri" panose="020F0502020204030204" pitchFamily="34" charset="0"/>
              </a:rPr>
              <a:t>s are</a:t>
            </a:r>
            <a:r>
              <a:rPr lang="en-US">
                <a:ea typeface="Times New Roman" panose="02020603050405020304" pitchFamily="18" charset="0"/>
                <a:cs typeface="Calibri" panose="020F0502020204030204" pitchFamily="34" charset="0"/>
              </a:rPr>
              <a:t> identified as special education with significant cognitive disabilities per PPT decision using </a:t>
            </a:r>
            <a:r>
              <a:rPr lang="en-US" u="sng">
                <a:solidFill>
                  <a:srgbClr val="0F29F2"/>
                </a:solidFill>
                <a:ea typeface="Times New Roman" panose="02020603050405020304" pitchFamily="18" charset="0"/>
                <a:cs typeface="Calibri" panose="020F0502020204030204" pitchFamily="34" charset="0"/>
                <a:hlinkClick r:id="rId3"/>
              </a:rPr>
              <a:t>Alternate Assessment System Eligibility Form</a:t>
            </a:r>
            <a:r>
              <a:rPr lang="en-US" u="sng">
                <a:solidFill>
                  <a:srgbClr val="0F29F2"/>
                </a:solidFill>
                <a:ea typeface="Times New Roman" panose="02020603050405020304" pitchFamily="18" charset="0"/>
                <a:cs typeface="Calibri" panose="020F0502020204030204" pitchFamily="34" charset="0"/>
              </a:rPr>
              <a:t>. </a:t>
            </a:r>
            <a:r>
              <a:rPr lang="en-US">
                <a:ea typeface="Times New Roman" panose="02020603050405020304" pitchFamily="18" charset="0"/>
                <a:cs typeface="Calibri" panose="020F0502020204030204" pitchFamily="34" charset="0"/>
              </a:rPr>
              <a:t>This form must be submitted in CT-SEDS and IEP must be fully implemented. For CAAELP the student must also be a dually identified EL/ML in Grades K-12. Please note PPT teams should be planning for all EL/ML students regardless of Alt Eligibility status in Grades K-12. </a:t>
            </a:r>
          </a:p>
          <a:p>
            <a:pPr defTabSz="931774">
              <a:defRPr/>
            </a:pPr>
            <a:endParaRPr lang="en-US">
              <a:ea typeface="Calibri" panose="020F0502020204030204" pitchFamily="34" charset="0"/>
              <a:cs typeface="Arial" panose="020B0604020202020204" pitchFamily="34" charset="0"/>
            </a:endParaRPr>
          </a:p>
          <a:p>
            <a:endParaRPr lang="en-US"/>
          </a:p>
          <a:p>
            <a:endParaRPr lang="en-US"/>
          </a:p>
          <a:p>
            <a:r>
              <a:rPr lang="en-US"/>
              <a:t> </a:t>
            </a:r>
            <a:endParaRPr lang="en-US">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3901456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defTabSz="931774">
              <a:defRPr/>
            </a:pPr>
            <a:r>
              <a:rPr lang="en-US"/>
              <a:t>The CAAELP is for eligible students in Grades K-12 and it measure Listening, Reading, Speaking, and Writing. </a:t>
            </a:r>
          </a:p>
          <a:p>
            <a:pPr defTabSz="931774">
              <a:defRPr/>
            </a:pPr>
            <a:endParaRPr lang="en-US"/>
          </a:p>
          <a:p>
            <a:pPr defTabSz="931774">
              <a:defRPr/>
            </a:pPr>
            <a:r>
              <a:rPr lang="en-US"/>
              <a:t>The CTAA is</a:t>
            </a:r>
            <a:r>
              <a:rPr lang="en-US">
                <a:cs typeface="Arial" panose="020B0604020202020204" pitchFamily="34" charset="0"/>
              </a:rPr>
              <a:t> aligned to the Connecticut Core Standards for math and English language arts for eligible students with significant cognitive disabilities in Grades 3-8 and 11. </a:t>
            </a:r>
          </a:p>
          <a:p>
            <a:pPr defTabSz="931774">
              <a:defRPr/>
            </a:pPr>
            <a:endParaRPr lang="en-US">
              <a:cs typeface="Arial" panose="020B0604020202020204" pitchFamily="34" charset="0"/>
            </a:endParaRPr>
          </a:p>
          <a:p>
            <a:pPr defTabSz="931774">
              <a:defRPr/>
            </a:pPr>
            <a:r>
              <a:rPr lang="en-US">
                <a:cs typeface="Arial" panose="020B0604020202020204" pitchFamily="34" charset="0"/>
              </a:rPr>
              <a:t>For both the CTAA and the CAAELP, the TEA administers these grade level specific tests via the online Test Delivery System individually to students in a 1 to 1 setting. </a:t>
            </a:r>
          </a:p>
          <a:p>
            <a:pPr defTabSz="931774">
              <a:defRPr/>
            </a:pPr>
            <a:endParaRPr lang="en-US">
              <a:cs typeface="Arial" panose="020B0604020202020204" pitchFamily="34" charset="0"/>
            </a:endParaRPr>
          </a:p>
          <a:p>
            <a:pPr defTabSz="931774">
              <a:defRPr/>
            </a:pPr>
            <a:r>
              <a:rPr lang="en-US">
                <a:cs typeface="Arial" panose="020B0604020202020204" pitchFamily="34" charset="0"/>
              </a:rPr>
              <a:t>The CTAS is for students in Grades 5, 8, and 11. This assessment measures Earth, Life, and Physical science. The trained TEA assesses eligible student with performance tasks based on Connecticut Alternate Science Assessment Essence statements in a one-to-one test setting.</a:t>
            </a:r>
          </a:p>
          <a:p>
            <a:pPr defTabSz="931774">
              <a:defRPr/>
            </a:pPr>
            <a:endParaRPr lang="en-US" sz="1100">
              <a:cs typeface="Arial" panose="020B0604020202020204" pitchFamily="34" charset="0"/>
            </a:endParaRPr>
          </a:p>
          <a:p>
            <a:pPr defTabSz="931774">
              <a:defRPr/>
            </a:pPr>
            <a:endParaRPr lang="en-US" sz="1100">
              <a:cs typeface="Arial" panose="020B0604020202020204" pitchFamily="34" charset="0"/>
            </a:endParaRPr>
          </a:p>
          <a:p>
            <a:r>
              <a:rPr lang="en-US" sz="1100"/>
              <a:t> </a:t>
            </a:r>
          </a:p>
          <a:p>
            <a:pPr>
              <a:lnSpc>
                <a:spcPct val="120000"/>
              </a:lnSpc>
              <a:spcBef>
                <a:spcPts val="611"/>
              </a:spcBef>
              <a:tabLst>
                <a:tab pos="232943" algn="l"/>
              </a:tabLst>
            </a:pPr>
            <a:endParaRPr lang="en-US">
              <a:latin typeface="Arial" panose="020B0604020202020204" pitchFamily="34" charset="0"/>
              <a:cs typeface="Arial" panose="020B0604020202020204" pitchFamily="34" charset="0"/>
            </a:endParaRPr>
          </a:p>
          <a:p>
            <a:endParaRPr lang="en-US" sz="800"/>
          </a:p>
          <a:p>
            <a:endParaRPr lang="en-US"/>
          </a:p>
        </p:txBody>
      </p:sp>
    </p:spTree>
    <p:extLst>
      <p:ext uri="{BB962C8B-B14F-4D97-AF65-F5344CB8AC3E}">
        <p14:creationId xmlns:p14="http://schemas.microsoft.com/office/powerpoint/2010/main" val="9899926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tabLst>
                <a:tab pos="232943" algn="l"/>
              </a:tabLst>
            </a:pPr>
            <a:r>
              <a:rPr lang="en-US">
                <a:cs typeface="Arial" panose="020B0604020202020204" pitchFamily="34" charset="0"/>
              </a:rPr>
              <a:t>The CAAELP and CTAA are secure assessments. These secure testing materials are accessed through TIDE in the Secure Testing Materials. Please refer to each tests specific TAMS. </a:t>
            </a:r>
          </a:p>
          <a:p>
            <a:pPr>
              <a:tabLst>
                <a:tab pos="232943" algn="l"/>
              </a:tabLst>
            </a:pPr>
            <a:r>
              <a:rPr lang="en-US">
                <a:cs typeface="Arial" panose="020B0604020202020204" pitchFamily="34" charset="0"/>
              </a:rPr>
              <a:t>CTAS: Is a Non-Secure assessment that the TEA administers throughout the school year. </a:t>
            </a:r>
          </a:p>
          <a:p>
            <a:pPr>
              <a:tabLst>
                <a:tab pos="232943" algn="l"/>
              </a:tabLst>
            </a:pPr>
            <a:endParaRPr lang="en-US">
              <a:cs typeface="Arial" panose="020B0604020202020204" pitchFamily="34" charset="0"/>
            </a:endParaRPr>
          </a:p>
          <a:p>
            <a:pPr>
              <a:tabLst>
                <a:tab pos="232943" algn="l"/>
              </a:tabLst>
            </a:pPr>
            <a:r>
              <a:rPr lang="en-US">
                <a:cs typeface="Arial" panose="020B0604020202020204" pitchFamily="34" charset="0"/>
              </a:rPr>
              <a:t>We have included some training information here on this slide and crosswalk. We will go into more depth about training in upcoming slides. </a:t>
            </a:r>
          </a:p>
          <a:p>
            <a:pPr>
              <a:tabLst>
                <a:tab pos="232943" algn="l"/>
              </a:tabLst>
            </a:pPr>
            <a:endParaRPr lang="en-US">
              <a:cs typeface="Arial" panose="020B0604020202020204" pitchFamily="34" charset="0"/>
            </a:endParaRPr>
          </a:p>
          <a:p>
            <a:pPr>
              <a:tabLst>
                <a:tab pos="232943" algn="l"/>
              </a:tabLst>
            </a:pPr>
            <a:r>
              <a:rPr lang="en-US"/>
              <a:t>CTAS: Each Storyline includes a Performance Task at each assessed grade level with a series of assessment activities. Each activity provides a coherent sequence of instruction for the TEA on how to assess student performance associated with each Core Extension. The TEA assesses the eligible students on provided Performance Tasks using provided Resource Packet materials. The TEA rates the student’s performance on each activity using a 0–2 scale and provided scoring guidance. Supports include the use of communication devices and assistive technology or accommodations as described in the student’s Individualized Education Program (IEP). </a:t>
            </a:r>
          </a:p>
          <a:p>
            <a:r>
              <a:rPr lang="en-US"/>
              <a:t> The Resource Packets are to be used in conjunction with the Performance Tasks. They include materials that will be presented to the student when referenced by the teacher script in the Performance Task. </a:t>
            </a:r>
          </a:p>
          <a:p>
            <a:r>
              <a:rPr lang="en-US"/>
              <a:t> As TEAs administer each Performance Task, a paper copy of the Student Score Worksheet should be completed to record student ratings. After the CTAS is fully administered, TEAs will enter the ratings recorded on the Student Score Worksheet in the Data Entry Interface (DEI) during the testing window of </a:t>
            </a:r>
            <a:r>
              <a:rPr lang="en-US">
                <a:solidFill>
                  <a:srgbClr val="000000"/>
                </a:solidFill>
                <a:ea typeface="Times New Roman" panose="02020603050405020304" pitchFamily="18" charset="0"/>
                <a:cs typeface="Calibri" panose="020F0502020204030204" pitchFamily="34" charset="0"/>
              </a:rPr>
              <a:t>March 25-May 31, 2024. </a:t>
            </a:r>
            <a:endParaRPr lang="en-US"/>
          </a:p>
          <a:p>
            <a:pPr>
              <a:lnSpc>
                <a:spcPct val="120000"/>
              </a:lnSpc>
              <a:spcBef>
                <a:spcPts val="611"/>
              </a:spcBef>
              <a:tabLst>
                <a:tab pos="232943" algn="l"/>
              </a:tabLst>
            </a:pPr>
            <a:endParaRPr lang="en-US">
              <a:latin typeface="Arial" panose="020B0604020202020204" pitchFamily="34" charset="0"/>
              <a:cs typeface="Arial" panose="020B0604020202020204" pitchFamily="34" charset="0"/>
            </a:endParaRPr>
          </a:p>
          <a:p>
            <a:endParaRPr lang="en-US" sz="800"/>
          </a:p>
          <a:p>
            <a:endParaRPr lang="en-US"/>
          </a:p>
        </p:txBody>
      </p:sp>
    </p:spTree>
    <p:extLst>
      <p:ext uri="{BB962C8B-B14F-4D97-AF65-F5344CB8AC3E}">
        <p14:creationId xmlns:p14="http://schemas.microsoft.com/office/powerpoint/2010/main" val="40834797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41350"/>
            <a:ext cx="6397625" cy="3598863"/>
          </a:xfrm>
        </p:spPr>
      </p:sp>
      <p:sp>
        <p:nvSpPr>
          <p:cNvPr id="3" name="Notes Placeholder 2"/>
          <p:cNvSpPr>
            <a:spLocks noGrp="1"/>
          </p:cNvSpPr>
          <p:nvPr>
            <p:ph type="body" idx="1"/>
          </p:nvPr>
        </p:nvSpPr>
        <p:spPr/>
        <p:txBody>
          <a:bodyPr>
            <a:noAutofit/>
          </a:bodyPr>
          <a:lstStyle/>
          <a:p>
            <a:pPr defTabSz="931774">
              <a:defRPr/>
            </a:pPr>
            <a:r>
              <a:rPr lang="en-US">
                <a:solidFill>
                  <a:srgbClr val="000000"/>
                </a:solidFill>
                <a:latin typeface="Calibri" panose="020F0502020204030204" pitchFamily="34" charset="0"/>
                <a:ea typeface="Times New Roman" panose="02020603050405020304" pitchFamily="18" charset="0"/>
              </a:rPr>
              <a:t>For students in Grades 3 and 4 taking the CTAA ELA reading assessment, select either a Verbal or Non-Verbal test form in the TIDE test settings.</a:t>
            </a:r>
            <a:r>
              <a:rPr lang="en-US">
                <a:latin typeface="Calibri" panose="020F0502020204030204" pitchFamily="34" charset="0"/>
                <a:ea typeface="Times New Roman" panose="02020603050405020304" pitchFamily="18" charset="0"/>
              </a:rPr>
              <a:t> </a:t>
            </a:r>
            <a:r>
              <a:rPr lang="en-US">
                <a:latin typeface="Calibri" panose="020F0502020204030204" pitchFamily="34" charset="0"/>
                <a:ea typeface="Arial" panose="020B0604020202020204" pitchFamily="34" charset="0"/>
                <a:cs typeface="Times New Roman" panose="02020603050405020304" pitchFamily="18" charset="0"/>
              </a:rPr>
              <a:t>The forms differ in the presentation of the foundational word identification items or Open-Response (OR) items. Based on the student’s mode of communication, the Verbal or Non-Verbal form should be selected in TIDE prior to test administration. </a:t>
            </a:r>
          </a:p>
          <a:p>
            <a:pPr defTabSz="931774">
              <a:defRPr/>
            </a:pPr>
            <a:endParaRPr lang="en-US">
              <a:solidFill>
                <a:srgbClr val="000000"/>
              </a:solidFill>
              <a:latin typeface="Calibri" panose="020F0502020204030204" pitchFamily="34" charset="0"/>
              <a:ea typeface="Times New Roman" panose="02020603050405020304" pitchFamily="18" charset="0"/>
            </a:endParaRPr>
          </a:p>
          <a:p>
            <a:endParaRPr lang="en-US" sz="1500"/>
          </a:p>
        </p:txBody>
      </p:sp>
    </p:spTree>
    <p:extLst>
      <p:ext uri="{BB962C8B-B14F-4D97-AF65-F5344CB8AC3E}">
        <p14:creationId xmlns:p14="http://schemas.microsoft.com/office/powerpoint/2010/main" val="7568419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41350"/>
            <a:ext cx="6397625" cy="3598863"/>
          </a:xfrm>
        </p:spPr>
      </p:sp>
      <p:sp>
        <p:nvSpPr>
          <p:cNvPr id="3" name="Notes Placeholder 2"/>
          <p:cNvSpPr>
            <a:spLocks noGrp="1"/>
          </p:cNvSpPr>
          <p:nvPr>
            <p:ph type="body" idx="1"/>
          </p:nvPr>
        </p:nvSpPr>
        <p:spPr/>
        <p:txBody>
          <a:bodyPr>
            <a:noAutofit/>
          </a:bodyPr>
          <a:lstStyle/>
          <a:p>
            <a:r>
              <a:rPr lang="en-US">
                <a:solidFill>
                  <a:srgbClr val="000000"/>
                </a:solidFill>
                <a:ea typeface="Times New Roman" panose="02020603050405020304" pitchFamily="18" charset="0"/>
              </a:rPr>
              <a:t>As you can see in this image, the appropriate test form must be selected in the student’s test settings in TIDE for the CTAA ELA reading assessment, which includes the open-response items for students in Grades 3 or 4. </a:t>
            </a:r>
          </a:p>
          <a:p>
            <a:r>
              <a:rPr lang="en-US">
                <a:solidFill>
                  <a:srgbClr val="000000"/>
                </a:solidFill>
                <a:ea typeface="Times New Roman" panose="02020603050405020304" pitchFamily="18" charset="0"/>
              </a:rPr>
              <a:t> </a:t>
            </a:r>
          </a:p>
          <a:p>
            <a:r>
              <a:rPr lang="en-US">
                <a:solidFill>
                  <a:srgbClr val="000000"/>
                </a:solidFill>
                <a:ea typeface="Times New Roman" panose="02020603050405020304" pitchFamily="18" charset="0"/>
              </a:rPr>
              <a:t>The Verbal Form is the default form presented to the student if no form is assigned in TIDE.</a:t>
            </a:r>
          </a:p>
          <a:p>
            <a:endParaRPr lang="en-US" sz="1500"/>
          </a:p>
        </p:txBody>
      </p:sp>
    </p:spTree>
    <p:extLst>
      <p:ext uri="{BB962C8B-B14F-4D97-AF65-F5344CB8AC3E}">
        <p14:creationId xmlns:p14="http://schemas.microsoft.com/office/powerpoint/2010/main" val="5237326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7687">
              <a:defRPr/>
            </a:pPr>
            <a:r>
              <a:rPr lang="en-US" baseline="0"/>
              <a:t>The Connecticut Alternate Assessment System Eligibility Form is used </a:t>
            </a:r>
            <a:r>
              <a:rPr lang="en-US"/>
              <a:t>to determine eligibility for the Alternate Assessment</a:t>
            </a:r>
            <a:r>
              <a:rPr lang="en-US" baseline="0"/>
              <a:t> System through discussion at the Planning and Placement Team (PPT) meeting. </a:t>
            </a:r>
            <a:r>
              <a:rPr lang="en-US"/>
              <a:t>This</a:t>
            </a:r>
            <a:r>
              <a:rPr lang="en-US" baseline="0"/>
              <a:t> document is required to register students for the CTAA, the CTAS and the CAAELP. </a:t>
            </a:r>
            <a:r>
              <a:rPr lang="en-US"/>
              <a:t>PPT teams complete this form via the PPT process within CT-SEDS. Once the form is completed and implemented within the IEP in CT-SEDS, there will be a sync with TIDE to turn the Alt Flag on. </a:t>
            </a:r>
          </a:p>
          <a:p>
            <a:pPr marL="0" marR="0" lvl="0" indent="0" algn="l" defTabSz="487687"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487687" rtl="0" eaLnBrk="1" fontAlgn="auto" latinLnBrk="0" hangingPunct="1">
              <a:lnSpc>
                <a:spcPct val="100000"/>
              </a:lnSpc>
              <a:spcBef>
                <a:spcPts val="0"/>
              </a:spcBef>
              <a:spcAft>
                <a:spcPts val="0"/>
              </a:spcAft>
              <a:buClrTx/>
              <a:buSzTx/>
              <a:buFontTx/>
              <a:buNone/>
              <a:tabLst/>
              <a:defRPr/>
            </a:pPr>
            <a:r>
              <a:rPr lang="en-US">
                <a:cs typeface="Calibri"/>
              </a:rPr>
              <a:t>An important reminder: This assessment is designed for a small, specialized subgroup of students (approximately one-percent) with the most complex and significant needs. Districts should review local eligibility processes and screenings to ensure that there is not an overrepresentation of students selected for the alternate assessments.</a:t>
            </a:r>
          </a:p>
          <a:p>
            <a:pPr defTabSz="487687">
              <a:defRPr/>
            </a:pPr>
            <a:endParaRPr lang="en-US"/>
          </a:p>
          <a:p>
            <a:pPr defTabSz="487687">
              <a:defRPr/>
            </a:pPr>
            <a:r>
              <a:rPr lang="en-US"/>
              <a:t>The</a:t>
            </a:r>
            <a:r>
              <a:rPr lang="en-US" baseline="0"/>
              <a:t> </a:t>
            </a:r>
            <a:r>
              <a:rPr lang="en-US"/>
              <a:t>Annotated document</a:t>
            </a:r>
            <a:r>
              <a:rPr lang="en-US" baseline="0"/>
              <a:t> may be accessed on the CSDE Comprehensive Assessment Program Portal.</a:t>
            </a:r>
            <a:r>
              <a:rPr lang="en-US"/>
              <a:t> This tools helps guide IEP teams in the correct determination and evidence for documenting within the IEP a significant cognitive disability. </a:t>
            </a:r>
            <a:endParaRPr lang="en-US">
              <a:cs typeface="Calibri"/>
            </a:endParaRPr>
          </a:p>
          <a:p>
            <a:pPr defTabSz="487687">
              <a:defRPr/>
            </a:pPr>
            <a:endParaRPr lang="en-US">
              <a:cs typeface="Calibri"/>
            </a:endParaRPr>
          </a:p>
        </p:txBody>
      </p:sp>
    </p:spTree>
    <p:extLst>
      <p:ext uri="{BB962C8B-B14F-4D97-AF65-F5344CB8AC3E}">
        <p14:creationId xmlns:p14="http://schemas.microsoft.com/office/powerpoint/2010/main" val="2129840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is an example of what PPTs complete in CT-SEDS. The PPTs can select the Connecticut Alternate Assessment System from the CT-SEDS State-wide Testing Module. (See #1)</a:t>
            </a:r>
          </a:p>
          <a:p>
            <a:endParaRPr lang="en-US"/>
          </a:p>
          <a:p>
            <a:r>
              <a:rPr lang="en-US"/>
              <a:t>If YES is selected for the item “Is the student being considered to participate in the Connecticut Alternate Assessment System,” the Connecticut Alternate Assessment System Eligibility Form will pop up on the screen for completion. (See #2) The PPT will complete and provide evidence of an intellectual impairment, adaptive functional skills well below age/grade level expectations, and confirmation that the student requires intensive and extensive instruction. Finally, they will verify this information and click save. </a:t>
            </a:r>
            <a:endParaRPr lang="en-US">
              <a:cs typeface="Calibri"/>
            </a:endParaRPr>
          </a:p>
          <a:p>
            <a:endParaRPr lang="en-US"/>
          </a:p>
          <a:p>
            <a:r>
              <a:rPr lang="en-US"/>
              <a:t>This year, the CSDE will pull Alt-Eligibility data from CT-SEDS to populate the Alt Assessment Indicator in TIDE of implemented IEP that have completed Alt Eligibility Forms for the grades designated. As a reminder, the Connecticut Alternate Assessment System Eligibility Form is used to determine CAAELP eligibility as well for dually identified ELs/MLs with cognitive disabilities in Grades K-12. Therefore, PPTs will need to consider this for EL/ML students dually identified whose IEP covers Grades K-12. </a:t>
            </a:r>
            <a:endParaRPr lang="en-US">
              <a:cs typeface="Calibri"/>
            </a:endParaRPr>
          </a:p>
          <a:p>
            <a:endParaRPr lang="en-US">
              <a:cs typeface="Calibri"/>
            </a:endParaRPr>
          </a:p>
          <a:p>
            <a:endParaRPr lang="en-US">
              <a:cs typeface="Calibri"/>
            </a:endParaRPr>
          </a:p>
          <a:p>
            <a:endParaRPr lang="en-US" sz="1400">
              <a:cs typeface="Calibri" panose="020F0502020204030204"/>
            </a:endParaRPr>
          </a:p>
        </p:txBody>
      </p:sp>
    </p:spTree>
    <p:extLst>
      <p:ext uri="{BB962C8B-B14F-4D97-AF65-F5344CB8AC3E}">
        <p14:creationId xmlns:p14="http://schemas.microsoft.com/office/powerpoint/2010/main" val="39429779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Included on this slide are resources to help support your understanding of the purpose and eligibility for the Connecticut Alternate Assessment System.</a:t>
            </a:r>
          </a:p>
        </p:txBody>
      </p:sp>
    </p:spTree>
    <p:extLst>
      <p:ext uri="{BB962C8B-B14F-4D97-AF65-F5344CB8AC3E}">
        <p14:creationId xmlns:p14="http://schemas.microsoft.com/office/powerpoint/2010/main" val="1006233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A97CD"/>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A90DEF-B0AE-011D-8A3D-2F853DD1029A}"/>
              </a:ext>
            </a:extLst>
          </p:cNvPr>
          <p:cNvSpPr>
            <a:spLocks noGrp="1"/>
          </p:cNvSpPr>
          <p:nvPr>
            <p:ph type="subTitle" idx="1" hasCustomPrompt="1"/>
          </p:nvPr>
        </p:nvSpPr>
        <p:spPr>
          <a:xfrm>
            <a:off x="1540333" y="5701225"/>
            <a:ext cx="9144000" cy="302411"/>
          </a:xfrm>
        </p:spPr>
        <p:txBody>
          <a:bodyPr anchor="ctr">
            <a:norm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date, Event Name, Location, etc.</a:t>
            </a:r>
          </a:p>
        </p:txBody>
      </p:sp>
      <p:sp>
        <p:nvSpPr>
          <p:cNvPr id="7" name="Rectangle 6">
            <a:extLst>
              <a:ext uri="{FF2B5EF4-FFF2-40B4-BE49-F238E27FC236}">
                <a16:creationId xmlns:a16="http://schemas.microsoft.com/office/drawing/2014/main" id="{E4B7BB4D-921E-9CD2-74D9-07E9A486C798}"/>
              </a:ext>
              <a:ext uri="{C183D7F6-B498-43B3-948B-1728B52AA6E4}">
                <adec:decorative xmlns:adec="http://schemas.microsoft.com/office/drawing/2017/decorative" val="1"/>
              </a:ext>
            </a:extLst>
          </p:cNvPr>
          <p:cNvSpPr/>
          <p:nvPr userDrawn="1"/>
        </p:nvSpPr>
        <p:spPr>
          <a:xfrm>
            <a:off x="0" y="-1"/>
            <a:ext cx="12192000" cy="1541155"/>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uter space background with stars, planets, and the moon">
            <a:extLst>
              <a:ext uri="{FF2B5EF4-FFF2-40B4-BE49-F238E27FC236}">
                <a16:creationId xmlns:a16="http://schemas.microsoft.com/office/drawing/2014/main" id="{B2CF6646-0B77-8589-066B-E741BD06FFAB}"/>
              </a:ext>
            </a:extLst>
          </p:cNvPr>
          <p:cNvPicPr>
            <a:picLocks noChangeAspect="1"/>
          </p:cNvPicPr>
          <p:nvPr userDrawn="1"/>
        </p:nvPicPr>
        <p:blipFill>
          <a:blip r:embed="rId2">
            <a:alphaModFix amt="61000"/>
          </a:blip>
          <a:stretch>
            <a:fillRect/>
          </a:stretch>
        </p:blipFill>
        <p:spPr>
          <a:xfrm>
            <a:off x="228606" y="19829"/>
            <a:ext cx="11767455" cy="1525180"/>
          </a:xfrm>
          <a:prstGeom prst="rect">
            <a:avLst/>
          </a:prstGeom>
        </p:spPr>
      </p:pic>
      <p:sp>
        <p:nvSpPr>
          <p:cNvPr id="2" name="Title 1">
            <a:extLst>
              <a:ext uri="{FF2B5EF4-FFF2-40B4-BE49-F238E27FC236}">
                <a16:creationId xmlns:a16="http://schemas.microsoft.com/office/drawing/2014/main" id="{D114DEC5-F3B2-36BB-660C-D025405AD069}"/>
              </a:ext>
            </a:extLst>
          </p:cNvPr>
          <p:cNvSpPr>
            <a:spLocks noGrp="1"/>
          </p:cNvSpPr>
          <p:nvPr>
            <p:ph type="ctrTitle" hasCustomPrompt="1"/>
          </p:nvPr>
        </p:nvSpPr>
        <p:spPr>
          <a:xfrm>
            <a:off x="1524000" y="0"/>
            <a:ext cx="9144000" cy="1371600"/>
          </a:xfrm>
        </p:spPr>
        <p:txBody>
          <a:bodyPr anchor="ctr">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Infinite Possibilities graphic showing a telescope in a field, silhouetted against and pointing up at a starry night sky with planets, the moon, and an infinity symbol&#10;&#10;">
            <a:extLst>
              <a:ext uri="{FF2B5EF4-FFF2-40B4-BE49-F238E27FC236}">
                <a16:creationId xmlns:a16="http://schemas.microsoft.com/office/drawing/2014/main" id="{025CDB3C-3199-6782-321A-4C891826982F}"/>
              </a:ext>
            </a:extLst>
          </p:cNvPr>
          <p:cNvPicPr>
            <a:picLocks noChangeAspect="1"/>
          </p:cNvPicPr>
          <p:nvPr userDrawn="1"/>
        </p:nvPicPr>
        <p:blipFill>
          <a:blip r:embed="rId3"/>
          <a:stretch>
            <a:fillRect/>
          </a:stretch>
        </p:blipFill>
        <p:spPr>
          <a:xfrm>
            <a:off x="4172683" y="1667612"/>
            <a:ext cx="3879300" cy="3911010"/>
          </a:xfrm>
          <a:prstGeom prst="rect">
            <a:avLst/>
          </a:prstGeom>
        </p:spPr>
      </p:pic>
      <p:sp>
        <p:nvSpPr>
          <p:cNvPr id="11" name="TextBox 10">
            <a:extLst>
              <a:ext uri="{FF2B5EF4-FFF2-40B4-BE49-F238E27FC236}">
                <a16:creationId xmlns:a16="http://schemas.microsoft.com/office/drawing/2014/main" id="{E9DE0CC3-DA52-8AF9-C47C-35F8BD6BE497}"/>
              </a:ext>
            </a:extLst>
          </p:cNvPr>
          <p:cNvSpPr txBox="1"/>
          <p:nvPr userDrawn="1"/>
        </p:nvSpPr>
        <p:spPr>
          <a:xfrm>
            <a:off x="3048000" y="6126239"/>
            <a:ext cx="6096000" cy="341632"/>
          </a:xfrm>
          <a:prstGeom prst="rect">
            <a:avLst/>
          </a:prstGeom>
          <a:noFill/>
        </p:spPr>
        <p:txBody>
          <a:bodyPr wrap="square" anchor="ctr">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latin typeface="Arial" panose="020B0604020202020204" pitchFamily="34" charset="0"/>
                <a:cs typeface="Arial" panose="020B0604020202020204" pitchFamily="34" charset="0"/>
              </a:rPr>
              <a:t>Connecticut State Department of Education</a:t>
            </a:r>
          </a:p>
        </p:txBody>
      </p:sp>
    </p:spTree>
    <p:extLst>
      <p:ext uri="{BB962C8B-B14F-4D97-AF65-F5344CB8AC3E}">
        <p14:creationId xmlns:p14="http://schemas.microsoft.com/office/powerpoint/2010/main" val="13489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D2186B-EF8B-5323-7F6D-2E04D583F7F6}"/>
              </a:ext>
              <a:ext uri="{C183D7F6-B498-43B3-948B-1728B52AA6E4}">
                <adec:decorative xmlns:adec="http://schemas.microsoft.com/office/drawing/2017/decorative" val="1"/>
              </a:ext>
            </a:extLst>
          </p:cNvPr>
          <p:cNvSpPr/>
          <p:nvPr userDrawn="1"/>
        </p:nvSpPr>
        <p:spPr>
          <a:xfrm>
            <a:off x="0" y="0"/>
            <a:ext cx="12192000" cy="1371600"/>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 name="Title 1">
            <a:extLst>
              <a:ext uri="{FF2B5EF4-FFF2-40B4-BE49-F238E27FC236}">
                <a16:creationId xmlns:a16="http://schemas.microsoft.com/office/drawing/2014/main" id="{4472F37A-2923-AF66-A4C7-58303D45DD88}"/>
              </a:ext>
            </a:extLst>
          </p:cNvPr>
          <p:cNvSpPr>
            <a:spLocks noGrp="1"/>
          </p:cNvSpPr>
          <p:nvPr>
            <p:ph type="title" hasCustomPrompt="1"/>
          </p:nvPr>
        </p:nvSpPr>
        <p:spPr>
          <a:xfrm>
            <a:off x="2058256" y="0"/>
            <a:ext cx="8075488" cy="1371600"/>
          </a:xfrm>
        </p:spPr>
        <p:txBody>
          <a:bodyPr>
            <a:normAutofit/>
          </a:bodyPr>
          <a:lstStyle>
            <a:lvl1pPr algn="ctr">
              <a:defRPr sz="40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1115DC6-4D55-C872-3759-4264BA852C41}"/>
              </a:ext>
            </a:extLst>
          </p:cNvPr>
          <p:cNvSpPr>
            <a:spLocks noGrp="1"/>
          </p:cNvSpPr>
          <p:nvPr>
            <p:ph idx="1"/>
          </p:nvPr>
        </p:nvSpPr>
        <p:spPr>
          <a:xfrm>
            <a:off x="838200" y="1825624"/>
            <a:ext cx="10515600" cy="487625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0E8F6C37-5A81-E704-5C62-D90D98FBACFC}"/>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9" name="Picture 8" descr="CSDE logo">
            <a:extLst>
              <a:ext uri="{FF2B5EF4-FFF2-40B4-BE49-F238E27FC236}">
                <a16:creationId xmlns:a16="http://schemas.microsoft.com/office/drawing/2014/main" id="{89291EFB-B0D8-7B15-03A5-3964663CBCEB}"/>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10" name="Slide Number Placeholder 5">
            <a:extLst>
              <a:ext uri="{FF2B5EF4-FFF2-40B4-BE49-F238E27FC236}">
                <a16:creationId xmlns:a16="http://schemas.microsoft.com/office/drawing/2014/main" id="{52984E5B-B01D-DAE4-4C4C-646679F7633B}"/>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17862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A97C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7F3F49-CD24-0541-CE1A-94E3E486613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592CE05-120B-2D73-2728-741901F3CAEC}"/>
              </a:ext>
              <a:ext uri="{C183D7F6-B498-43B3-948B-1728B52AA6E4}">
                <adec:decorative xmlns:adec="http://schemas.microsoft.com/office/drawing/2017/decorative" val="1"/>
              </a:ext>
            </a:extLst>
          </p:cNvPr>
          <p:cNvSpPr/>
          <p:nvPr userDrawn="1"/>
        </p:nvSpPr>
        <p:spPr>
          <a:xfrm>
            <a:off x="0" y="2979504"/>
            <a:ext cx="12192000" cy="1541155"/>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uter space background with stars, planets, and the moon">
            <a:extLst>
              <a:ext uri="{FF2B5EF4-FFF2-40B4-BE49-F238E27FC236}">
                <a16:creationId xmlns:a16="http://schemas.microsoft.com/office/drawing/2014/main" id="{D7414762-068C-BDFA-CEA5-4D39F84D5B33}"/>
              </a:ext>
            </a:extLst>
          </p:cNvPr>
          <p:cNvPicPr>
            <a:picLocks noChangeAspect="1"/>
          </p:cNvPicPr>
          <p:nvPr userDrawn="1"/>
        </p:nvPicPr>
        <p:blipFill>
          <a:blip r:embed="rId2">
            <a:alphaModFix amt="61000"/>
          </a:blip>
          <a:stretch>
            <a:fillRect/>
          </a:stretch>
        </p:blipFill>
        <p:spPr>
          <a:xfrm>
            <a:off x="228606" y="2999334"/>
            <a:ext cx="11767455" cy="1525180"/>
          </a:xfrm>
          <a:prstGeom prst="rect">
            <a:avLst/>
          </a:prstGeom>
        </p:spPr>
      </p:pic>
      <p:sp>
        <p:nvSpPr>
          <p:cNvPr id="2" name="Title 1">
            <a:extLst>
              <a:ext uri="{FF2B5EF4-FFF2-40B4-BE49-F238E27FC236}">
                <a16:creationId xmlns:a16="http://schemas.microsoft.com/office/drawing/2014/main" id="{1A68F6FF-F20F-E3D2-2F7A-05DB5539FF67}"/>
              </a:ext>
            </a:extLst>
          </p:cNvPr>
          <p:cNvSpPr>
            <a:spLocks noGrp="1"/>
          </p:cNvSpPr>
          <p:nvPr>
            <p:ph type="title"/>
          </p:nvPr>
        </p:nvSpPr>
        <p:spPr>
          <a:xfrm>
            <a:off x="1340421" y="3318553"/>
            <a:ext cx="9498459" cy="1004210"/>
          </a:xfrm>
        </p:spPr>
        <p:txBody>
          <a:bodyPr anchor="ctr">
            <a:normAutofit/>
          </a:bodyPr>
          <a:lstStyle>
            <a:lvl1pPr algn="ctr">
              <a:defRPr sz="3600">
                <a:solidFill>
                  <a:schemeClr val="bg1"/>
                </a:solidFill>
              </a:defRPr>
            </a:lvl1pPr>
          </a:lstStyle>
          <a:p>
            <a:r>
              <a:rPr lang="en-US"/>
              <a:t>Click to edit Master title style</a:t>
            </a:r>
          </a:p>
        </p:txBody>
      </p:sp>
      <p:pic>
        <p:nvPicPr>
          <p:cNvPr id="6" name="Picture 5" descr="Infinite Possibilities graphic showing a telescope in a field, silhouetted against and pointing up at a starry night sky with planets, the moon, and an infinity symbol&#10;&#10;">
            <a:extLst>
              <a:ext uri="{FF2B5EF4-FFF2-40B4-BE49-F238E27FC236}">
                <a16:creationId xmlns:a16="http://schemas.microsoft.com/office/drawing/2014/main" id="{3575F493-FE65-7445-21D7-788C97AD2229}"/>
              </a:ext>
            </a:extLst>
          </p:cNvPr>
          <p:cNvPicPr>
            <a:picLocks noChangeAspect="1"/>
          </p:cNvPicPr>
          <p:nvPr userDrawn="1"/>
        </p:nvPicPr>
        <p:blipFill>
          <a:blip r:embed="rId3"/>
          <a:stretch>
            <a:fillRect/>
          </a:stretch>
        </p:blipFill>
        <p:spPr>
          <a:xfrm>
            <a:off x="5325320" y="1108812"/>
            <a:ext cx="1528660" cy="1541155"/>
          </a:xfrm>
          <a:prstGeom prst="rect">
            <a:avLst/>
          </a:prstGeom>
        </p:spPr>
      </p:pic>
    </p:spTree>
    <p:extLst>
      <p:ext uri="{BB962C8B-B14F-4D97-AF65-F5344CB8AC3E}">
        <p14:creationId xmlns:p14="http://schemas.microsoft.com/office/powerpoint/2010/main" val="25209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C552C-E849-F6EE-6A9A-79A52D6EEB16}"/>
              </a:ext>
            </a:extLst>
          </p:cNvPr>
          <p:cNvSpPr>
            <a:spLocks noGrp="1"/>
          </p:cNvSpPr>
          <p:nvPr>
            <p:ph sz="half" idx="1"/>
          </p:nvPr>
        </p:nvSpPr>
        <p:spPr>
          <a:xfrm>
            <a:off x="838200" y="1825624"/>
            <a:ext cx="5181600" cy="4876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1099EC-018B-4156-ABA4-F738D49CBCDD}"/>
              </a:ext>
            </a:extLst>
          </p:cNvPr>
          <p:cNvSpPr>
            <a:spLocks noGrp="1"/>
          </p:cNvSpPr>
          <p:nvPr>
            <p:ph sz="half" idx="2"/>
          </p:nvPr>
        </p:nvSpPr>
        <p:spPr>
          <a:xfrm>
            <a:off x="6172200" y="1825624"/>
            <a:ext cx="5181600" cy="4876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8B00E93-3FA8-4307-2108-BC26291033ED}"/>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B7C5726F-1050-F8D1-6579-B95BDCF713FC}"/>
              </a:ext>
            </a:extLst>
          </p:cNvPr>
          <p:cNvPicPr>
            <a:picLocks noChangeAspect="1"/>
          </p:cNvPicPr>
          <p:nvPr userDrawn="1"/>
        </p:nvPicPr>
        <p:blipFill>
          <a:blip r:embed="rId2"/>
          <a:srcRect/>
          <a:stretch/>
        </p:blipFill>
        <p:spPr>
          <a:xfrm>
            <a:off x="292239" y="214859"/>
            <a:ext cx="1773937" cy="926244"/>
          </a:xfrm>
          <a:prstGeom prst="rect">
            <a:avLst/>
          </a:prstGeom>
        </p:spPr>
      </p:pic>
      <p:pic>
        <p:nvPicPr>
          <p:cNvPr id="11" name="Picture 10" descr="CSDE logo">
            <a:extLst>
              <a:ext uri="{FF2B5EF4-FFF2-40B4-BE49-F238E27FC236}">
                <a16:creationId xmlns:a16="http://schemas.microsoft.com/office/drawing/2014/main" id="{EC5CA18B-4C9B-E9D0-1518-8D01CEAFC8C2}"/>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2" name="Title 1">
            <a:extLst>
              <a:ext uri="{FF2B5EF4-FFF2-40B4-BE49-F238E27FC236}">
                <a16:creationId xmlns:a16="http://schemas.microsoft.com/office/drawing/2014/main" id="{67375D5E-02B6-EC20-77F7-3E454CEF56D4}"/>
              </a:ext>
            </a:extLst>
          </p:cNvPr>
          <p:cNvSpPr>
            <a:spLocks noGrp="1"/>
          </p:cNvSpPr>
          <p:nvPr>
            <p:ph type="title" hasCustomPrompt="1"/>
          </p:nvPr>
        </p:nvSpPr>
        <p:spPr>
          <a:xfrm>
            <a:off x="2058256" y="0"/>
            <a:ext cx="8075488" cy="1371600"/>
          </a:xfrm>
        </p:spPr>
        <p:txBody>
          <a:bodyPr>
            <a:normAutofit/>
          </a:bodyPr>
          <a:lstStyle>
            <a:lvl1pPr algn="ctr">
              <a:defRPr sz="4000" b="1">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60779AC-4C5D-3352-DE9F-97FFB9183759}"/>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187128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474F63-3266-E37F-C987-C82E667C3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D113D-9B21-0C95-59B6-519DF9D0A0E2}"/>
              </a:ext>
            </a:extLst>
          </p:cNvPr>
          <p:cNvSpPr>
            <a:spLocks noGrp="1"/>
          </p:cNvSpPr>
          <p:nvPr>
            <p:ph sz="half" idx="2"/>
          </p:nvPr>
        </p:nvSpPr>
        <p:spPr>
          <a:xfrm>
            <a:off x="839788" y="2505074"/>
            <a:ext cx="5157787" cy="4196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1717-77A6-8BB9-3C72-B61F5793E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C8A23-03DF-3CC8-20FC-449CA819457C}"/>
              </a:ext>
            </a:extLst>
          </p:cNvPr>
          <p:cNvSpPr>
            <a:spLocks noGrp="1"/>
          </p:cNvSpPr>
          <p:nvPr>
            <p:ph sz="quarter" idx="4"/>
          </p:nvPr>
        </p:nvSpPr>
        <p:spPr>
          <a:xfrm>
            <a:off x="6172200" y="2505074"/>
            <a:ext cx="5183188" cy="4196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F1D1D21-E43D-841B-C5C2-A97815A987FE}"/>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5F69B417-85CC-33A0-877C-3E340BBA8899}"/>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13" name="Picture 12" descr="CSDE logo">
            <a:extLst>
              <a:ext uri="{FF2B5EF4-FFF2-40B4-BE49-F238E27FC236}">
                <a16:creationId xmlns:a16="http://schemas.microsoft.com/office/drawing/2014/main" id="{73063811-8E82-95C5-0509-60525A334761}"/>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8" name="Slide Number Placeholder 5">
            <a:extLst>
              <a:ext uri="{FF2B5EF4-FFF2-40B4-BE49-F238E27FC236}">
                <a16:creationId xmlns:a16="http://schemas.microsoft.com/office/drawing/2014/main" id="{EDFFB941-7B41-A1FD-BAF3-794124D9C63C}"/>
              </a:ext>
            </a:extLst>
          </p:cNvPr>
          <p:cNvSpPr>
            <a:spLocks noGrp="1"/>
          </p:cNvSpPr>
          <p:nvPr>
            <p:ph type="sldNum" sz="quarter" idx="10"/>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
        <p:nvSpPr>
          <p:cNvPr id="7" name="Title 1">
            <a:extLst>
              <a:ext uri="{FF2B5EF4-FFF2-40B4-BE49-F238E27FC236}">
                <a16:creationId xmlns:a16="http://schemas.microsoft.com/office/drawing/2014/main" id="{43DB3216-B0F3-6419-52C0-D765360258DA}"/>
              </a:ext>
            </a:extLst>
          </p:cNvPr>
          <p:cNvSpPr txBox="1">
            <a:spLocks/>
          </p:cNvSpPr>
          <p:nvPr userDrawn="1"/>
        </p:nvSpPr>
        <p:spPr>
          <a:xfrm>
            <a:off x="2058256" y="0"/>
            <a:ext cx="8075488" cy="1371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3552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DC7C4-5668-0012-6674-E812F2B3AC0E}"/>
              </a:ext>
              <a:ext uri="{C183D7F6-B498-43B3-948B-1728B52AA6E4}">
                <adec:decorative xmlns:adec="http://schemas.microsoft.com/office/drawing/2017/decorative" val="1"/>
              </a:ext>
            </a:extLst>
          </p:cNvPr>
          <p:cNvSpPr/>
          <p:nvPr userDrawn="1"/>
        </p:nvSpPr>
        <p:spPr>
          <a:xfrm>
            <a:off x="0" y="26725"/>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21F30DB6-7418-4213-024E-C41D9A0F98ED}"/>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9" name="Picture 8" descr="CSDE logo">
            <a:extLst>
              <a:ext uri="{FF2B5EF4-FFF2-40B4-BE49-F238E27FC236}">
                <a16:creationId xmlns:a16="http://schemas.microsoft.com/office/drawing/2014/main" id="{12310DDA-69FE-A9C7-74AC-9DD07674C9F4}"/>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2" name="Title 1">
            <a:extLst>
              <a:ext uri="{FF2B5EF4-FFF2-40B4-BE49-F238E27FC236}">
                <a16:creationId xmlns:a16="http://schemas.microsoft.com/office/drawing/2014/main" id="{00E609F2-2872-379D-9764-FA5914301FAD}"/>
              </a:ext>
            </a:extLst>
          </p:cNvPr>
          <p:cNvSpPr>
            <a:spLocks noGrp="1"/>
          </p:cNvSpPr>
          <p:nvPr>
            <p:ph type="title" hasCustomPrompt="1"/>
          </p:nvPr>
        </p:nvSpPr>
        <p:spPr>
          <a:xfrm>
            <a:off x="2058256" y="0"/>
            <a:ext cx="8075488" cy="1371600"/>
          </a:xfrm>
        </p:spPr>
        <p:txBody>
          <a:bodyPr>
            <a:normAutofit/>
          </a:bodyPr>
          <a:lstStyle>
            <a:lvl1pPr algn="ctr">
              <a:defRPr sz="4000" b="1">
                <a:solidFill>
                  <a:schemeClr val="bg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79C58B80-E5FC-1EC2-6472-916757174EE2}"/>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03103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6126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927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194560"/>
          </a:xfrm>
        </p:spPr>
        <p:txBody>
          <a:bodyPr anchor="b">
            <a:normAutofit/>
          </a:bodyPr>
          <a:lstStyle>
            <a:lvl1pPr>
              <a:defRPr sz="28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337560"/>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262465" y="6356352"/>
            <a:ext cx="2743200" cy="365125"/>
          </a:xfrm>
          <a:prstGeom prst="rect">
            <a:avLst/>
          </a:prstGeom>
        </p:spPr>
        <p:txBody>
          <a:bodyPr/>
          <a:lstStyle/>
          <a:p>
            <a:fld id="{AFCBF247-9942-4816-A3EB-7F8E3BC7FE56}" type="datetimeFigureOut">
              <a:rPr lang="en-US" smtClean="0">
                <a:solidFill>
                  <a:prstClr val="black">
                    <a:tint val="75000"/>
                  </a:prstClr>
                </a:solidFill>
              </a:rPr>
              <a:pPr/>
              <a:t>1/26/2024</a:t>
            </a:fld>
            <a:endParaRPr lang="en-US">
              <a:solidFill>
                <a:prstClr val="black">
                  <a:tint val="75000"/>
                </a:prstClr>
              </a:solidFill>
            </a:endParaRPr>
          </a:p>
        </p:txBody>
      </p:sp>
      <p:sp>
        <p:nvSpPr>
          <p:cNvPr id="9" name="Footer Placeholder 8"/>
          <p:cNvSpPr>
            <a:spLocks noGrp="1"/>
          </p:cNvSpPr>
          <p:nvPr>
            <p:ph type="ftr" sz="quarter" idx="11"/>
          </p:nvPr>
        </p:nvSpPr>
        <p:spPr>
          <a:xfrm>
            <a:off x="3869268" y="6356352"/>
            <a:ext cx="5911517" cy="365125"/>
          </a:xfrm>
          <a:prstGeom prst="rect">
            <a:avLst/>
          </a:prstGeom>
        </p:spPr>
        <p:txBody>
          <a:bodyPr/>
          <a:lstStyle/>
          <a:p>
            <a:endParaRPr lang="en-US">
              <a:solidFill>
                <a:prstClr val="black">
                  <a:tint val="75000"/>
                </a:prstClr>
              </a:solidFill>
            </a:endParaRPr>
          </a:p>
        </p:txBody>
      </p:sp>
      <p:sp>
        <p:nvSpPr>
          <p:cNvPr id="10" name="Slide Number Placeholder 9"/>
          <p:cNvSpPr>
            <a:spLocks noGrp="1"/>
          </p:cNvSpPr>
          <p:nvPr>
            <p:ph type="sldNum" sz="quarter" idx="12"/>
          </p:nvPr>
        </p:nvSpPr>
        <p:spPr>
          <a:xfrm>
            <a:off x="10634137" y="6356352"/>
            <a:ext cx="1530927" cy="365125"/>
          </a:xfrm>
          <a:prstGeom prst="rect">
            <a:avLst/>
          </a:prstGeo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69364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F9DB7-1108-19B2-B691-E28587B23FC6}"/>
              </a:ext>
            </a:extLst>
          </p:cNvPr>
          <p:cNvSpPr>
            <a:spLocks noGrp="1"/>
          </p:cNvSpPr>
          <p:nvPr>
            <p:ph type="title"/>
          </p:nvPr>
        </p:nvSpPr>
        <p:spPr>
          <a:xfrm>
            <a:off x="838200" y="0"/>
            <a:ext cx="105156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A5BB3-30A5-7AF5-C0F0-08F2D5664F06}"/>
              </a:ext>
            </a:extLst>
          </p:cNvPr>
          <p:cNvSpPr>
            <a:spLocks noGrp="1"/>
          </p:cNvSpPr>
          <p:nvPr>
            <p:ph type="body" idx="1"/>
          </p:nvPr>
        </p:nvSpPr>
        <p:spPr>
          <a:xfrm>
            <a:off x="838200" y="1825625"/>
            <a:ext cx="105156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D019850-FB62-8A7E-6E10-2B383EBB7D76}"/>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534069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Lst>
  <p:hf hdr="0" ftr="0" dt="0"/>
  <p:txStyles>
    <p:titleStyle>
      <a:lvl1pPr algn="ctr"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rtal.ct.gov/-/media/SDE/Student-Assessment/Student-Assessment-News/StudentAssessmentNews-12-2023.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s://ct.portal.cambiumast.com/alternate-assessment.html" TargetMode="External"/><Relationship Id="rId7" Type="http://schemas.openxmlformats.org/officeDocument/2006/relationships/diagramQuickStyle" Target="../diagrams/quickStyle5.xm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https://ct.portal.airast.org/get-started/alternate-assessment-system.stml" TargetMode="External"/><Relationship Id="rId9" Type="http://schemas.microsoft.com/office/2007/relationships/diagramDrawing" Target="../diagrams/drawing5.xml"/></Relationships>
</file>

<file path=ppt/slides/_rels/slide101.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hyperlink" Target="https://ct.portal.cambiumast.com/-/media/project/client-portals/connecticut/pdf/2022/ct-caaelp-test-administration-manual.pdf" TargetMode="External"/><Relationship Id="rId3" Type="http://schemas.openxmlformats.org/officeDocument/2006/relationships/hyperlink" Target="https://training.elpa21.org/index_login.php" TargetMode="External"/><Relationship Id="rId7" Type="http://schemas.openxmlformats.org/officeDocument/2006/relationships/diagramColors" Target="../diagrams/colors6.xml"/><Relationship Id="rId12" Type="http://schemas.openxmlformats.org/officeDocument/2006/relationships/hyperlink" Target="https://ct.portal.cambiumast.com/-/media/project/client-portals/connecticut/pdf/2022/ct-caaelp-accessibility-and-accommodations-manual.pdf"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hyperlink" Target="https://portal.ct.gov/-/media/SDE/Student-Assessment/Special-Populations/Returning--Directions-for-accessing-the-ELPA21-Training-System-returning-user-Final.pdf" TargetMode="External"/><Relationship Id="rId5" Type="http://schemas.openxmlformats.org/officeDocument/2006/relationships/diagramLayout" Target="../diagrams/layout6.xml"/><Relationship Id="rId15" Type="http://schemas.openxmlformats.org/officeDocument/2006/relationships/hyperlink" Target="https://portal.ct.gov/SDE/Student-Assessment/Main-Assessment/Student-Assessment/Training" TargetMode="External"/><Relationship Id="rId10" Type="http://schemas.openxmlformats.org/officeDocument/2006/relationships/hyperlink" Target="https://portal.ct.gov/-/media/SDE/Student-Assessment/Special-Populations/New-Users-Directions-for-accessing-the-ELPA21-Training-System-Final.pdf" TargetMode="External"/><Relationship Id="rId4" Type="http://schemas.openxmlformats.org/officeDocument/2006/relationships/diagramData" Target="../diagrams/data6.xml"/><Relationship Id="rId9" Type="http://schemas.openxmlformats.org/officeDocument/2006/relationships/hyperlink" Target="https://ct.portal.cambiumast.com/en/announcements/2023/12/announcement-detail-page" TargetMode="External"/><Relationship Id="rId14" Type="http://schemas.openxmlformats.org/officeDocument/2006/relationships/hyperlink" Target="https://ct.portal.cambiumast.com/-/media/project/client-portals/connecticut/pdf/2020/ct-alternate-assessment-system-early-stopping-rule.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23/caaelp-domain-exemptions.pdf"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ct.portal.cambiumast.com/en/resources/alternate-assessment-system/ctas-required-materials" TargetMode="External"/><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hyperlink" Target="https://ct.portal.cambiumast.com/resources/guides/how-to-access-the-data-entry-interface-(dei)"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portal.ct.gov/-/media/SDE/Student-Assessment/Student-Assessment-News/StudentAssessmentNews-11-23.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ct.portal.cambiumast.com/resources/guides/test-coordinator-manual-(tcm)"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mailto:Cristi.Alberino@ct.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google.com/chrome/a/answer/6220366?hl=e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t.portal.cambiumast.com/resources/guides/test-information-distribution-engine-(tide)-user-guid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marie.musumeci@cambiumassessment.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christine.jung@cambiumassessment.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mailto:ctstudentassessment@ct.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mailto:cthelpdesk@cambiumassessment.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smarterbalanced.org/five-built-in-test-tools-students-should-know-and-us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hyperlink" Target="https://portal.smarterbalanced.org/library/en/illustration-glossary.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hyperlink" Target="https://ct.portal.cambiumast.com/resources/guides/test-information-distribution-engine-(tide)-user-guid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21/accessibility-chart.pdf"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hyperlink" Target="https://ct.portal.cambiumast.com/resources/accessibility-and-special-populations/reader-designated-supports-and-accommodations-for-sb-and-the-ngs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portal.ct.gov/SDE/Student-Assessment/Main-Assessment/Student-Assessment/Train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37.png"/><Relationship Id="rId4" Type="http://schemas.openxmlformats.org/officeDocument/2006/relationships/hyperlink" Target="https://ct.portal.cambiumast.com/resources/accessibility-and-special-populations/connecticut-smarter-balanced-and-ngss-assessments-reader-options-tabl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ct.portal.cambiumast.com/resources/accessibility-and-special-populations/decision-guidelines-for-text-to-speech-of-the-smarter-balanced-ela-reading-passages" TargetMode="External"/><Relationship Id="rId4" Type="http://schemas.openxmlformats.org/officeDocument/2006/relationships/hyperlink" Target="https://ct.portal.cambiumast.com/-/media/project/client-portals/connecticut/pdf/2021/sb-ela-reading-passages-text-to-speech-decision-guidelines.pdf"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png"/><Relationship Id="rId3" Type="http://schemas.openxmlformats.org/officeDocument/2006/relationships/hyperlink" Target="https://ct.portal.cambiumast.com/-/media/project/client-portals/connecticut/pdf/2021/documented-evidence-for-read-aloud-of-sb-reading-passages.pdf" TargetMode="External"/><Relationship Id="rId7" Type="http://schemas.openxmlformats.org/officeDocument/2006/relationships/hyperlink" Target="https://ct.portal.cambiumast.com/resources/accessibility-and-special-populations/documented-evidence-for-a-read-aloud-of-the-smarter-balanced-ela-reading-passages" TargetMode="External"/><Relationship Id="rId12" Type="http://schemas.openxmlformats.org/officeDocument/2006/relationships/image" Target="../media/image44.sv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hyperlink" Target="https://ct.portal.cambiumast.com/-/media/project/client-portals/connecticut/pdf/2023/smarter-balanced-read-aloud-guidelines.pdf" TargetMode="External"/><Relationship Id="rId10" Type="http://schemas.openxmlformats.org/officeDocument/2006/relationships/image" Target="../media/image42.svg"/><Relationship Id="rId4" Type="http://schemas.openxmlformats.org/officeDocument/2006/relationships/hyperlink" Target="https://ct.portal.cambiumast.com/resources/accessibility-and-special-populations/smarter-balanced-assessments-read-aloud-guidelines" TargetMode="External"/><Relationship Id="rId9" Type="http://schemas.openxmlformats.org/officeDocument/2006/relationships/image" Target="../media/image41.png"/></Relationships>
</file>

<file path=ppt/slides/_rels/slide73.xml.rels><?xml version="1.0" encoding="UTF-8" standalone="yes"?>
<Relationships xmlns="http://schemas.openxmlformats.org/package/2006/relationships"><Relationship Id="rId8" Type="http://schemas.openxmlformats.org/officeDocument/2006/relationships/hyperlink" Target="https://ct.portal.cambiumast.com/resources/guides/csde-assessment-guidelines" TargetMode="External"/><Relationship Id="rId3" Type="http://schemas.openxmlformats.org/officeDocument/2006/relationships/hyperlink" Target="https://ct.portal.cambiumast.com/resources/accessibility-and-special-populations/guidelines-for-simplified-test-directions-in-the-test-administration-manual" TargetMode="External"/><Relationship Id="rId7" Type="http://schemas.openxmlformats.org/officeDocument/2006/relationships/hyperlink" Target="https://ct.portal.cambiumast.com/resources/accessibility-and-special-populations/sb-mathematics-and-ngss-assessments-guidelines-for-spanish-read-aloud-of-stimuli-and-items" TargetMode="External"/><Relationship Id="rId12"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ct.portal.cambiumast.com/resources/accessibility-and-special-populations/translation-(glossary)-%E2%80%93-embedded-designated-support" TargetMode="External"/><Relationship Id="rId11" Type="http://schemas.openxmlformats.org/officeDocument/2006/relationships/image" Target="../media/image45.png"/><Relationship Id="rId5" Type="http://schemas.openxmlformats.org/officeDocument/2006/relationships/hyperlink" Target="https://ct.portal.cambiumast.com/resources/accessibility-and-special-populations/bilingual-dictionaries-and-glossaries-authorized-for-use-by-english-language-learners" TargetMode="External"/><Relationship Id="rId10" Type="http://schemas.openxmlformats.org/officeDocument/2006/relationships/hyperlink" Target="https://ct.portal.cambiumast.com/resources/accessibility-and-special-populations/embedded-and-non-embedded-designated-supports-for-english-learners" TargetMode="External"/><Relationship Id="rId4" Type="http://schemas.openxmlformats.org/officeDocument/2006/relationships/hyperlink" Target="https://ct.portal.cambiumast.com/resources/accessibility-and-special-populations/translated-test-directions" TargetMode="External"/><Relationship Id="rId9" Type="http://schemas.openxmlformats.org/officeDocument/2006/relationships/hyperlink" Target="https://ct.portal.cambiumast.com/-/media/project/client-portals/connecticut/pdf/2019/embedded-and-non-embedded-designated-supports-for-english-learners.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ctpt.tds.cambiumast.com/student"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hyperlink" Target="https://ct.portal.cambiumast.com/resources/accessibility-and-special-populations/documented-evidence-for-a-read-aloud-of-the-smarter-balanced-ela-reading-passages" TargetMode="External"/><Relationship Id="rId4" Type="http://schemas.openxmlformats.org/officeDocument/2006/relationships/hyperlink" Target="https://ct.portal.cambiumast.com/-/media/project/client-portals/connecticut/pdf/2019/process-for-requesting-special-documented-accommodations.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20/ct-alternate-assessment-system-early-stopping-rule.pdf"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hyperlink" Target="https://ct.portal.cambiumast.com/resources/alternate-assessment-system/connecticut-alternate-assessment-system-early-stopping-rule-and-student-response-check"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7.svg"/><Relationship Id="rId3" Type="http://schemas.openxmlformats.org/officeDocument/2006/relationships/image" Target="../media/image61.png"/><Relationship Id="rId7" Type="http://schemas.openxmlformats.org/officeDocument/2006/relationships/image" Target="../media/image42.svg"/><Relationship Id="rId12"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65.svg"/><Relationship Id="rId5" Type="http://schemas.openxmlformats.org/officeDocument/2006/relationships/image" Target="../media/image63.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44.svg"/><Relationship Id="rId1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19/out-of-state-and-non-approved-facilitie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t.portal.cambiumast.com/resources/alternate-assessment-system/connecticut-alternate-assessment-system-early-stopping-rule-and-student-response-check"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portal.ct.gov/SDE/Student-Assessment/Resources-for-PPTs-and-504-Teams-Related-to-CT-SEDS-and-Statewide-Assessments" TargetMode="External"/><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s://ct.portal.cambiumast.com/resources/alternate-assessment-system/connecticut-alternate-assessment-eligibility-form"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s://ct.portal.cambiumast.com/resources/alternate-assessment-system/ctas-required-materials" TargetMode="External"/><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hyperlink" Target="https://training.elpa21.org/index_login.php" TargetMode="External"/><Relationship Id="rId4" Type="http://schemas.openxmlformats.org/officeDocument/2006/relationships/hyperlink" Target="https://ct.portal.cambiumast.com/resources/alternate-assessment-system/connecticut-alternate-assessment-system-training-resources/connecticut-alternate-assessment-system-training-course"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ct.portal.cambiumast.com/resources/alternate-assessment-system/connecticut-alternate-assessment-eligibility-form" TargetMode="External"/><Relationship Id="rId2" Type="http://schemas.openxmlformats.org/officeDocument/2006/relationships/notesSlide" Target="../notesSlides/notesSlide9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74.jpeg"/></Relationships>
</file>

<file path=ppt/slides/_rels/slide9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5.png"/><Relationship Id="rId7" Type="http://schemas.openxmlformats.org/officeDocument/2006/relationships/image" Target="../media/image44.sv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77.png"/><Relationship Id="rId5" Type="http://schemas.openxmlformats.org/officeDocument/2006/relationships/image" Target="../media/image42.svg"/><Relationship Id="rId10" Type="http://schemas.openxmlformats.org/officeDocument/2006/relationships/image" Target="cid:image001.png@01DA4563.BD87E690" TargetMode="External"/><Relationship Id="rId4" Type="http://schemas.openxmlformats.org/officeDocument/2006/relationships/image" Target="../media/image41.png"/><Relationship Id="rId9" Type="http://schemas.openxmlformats.org/officeDocument/2006/relationships/image" Target="../media/image76.png"/></Relationships>
</file>

<file path=ppt/slides/_rels/slide99.xml.rels><?xml version="1.0" encoding="UTF-8" standalone="yes"?>
<Relationships xmlns="http://schemas.openxmlformats.org/package/2006/relationships"><Relationship Id="rId8" Type="http://schemas.openxmlformats.org/officeDocument/2006/relationships/hyperlink" Target="https://ct.portal.cambiumast.com/-/media/project/client-portals/connecticut/pdf/2022/alternate-assessment-comparison-chart.pdf" TargetMode="External"/><Relationship Id="rId3" Type="http://schemas.openxmlformats.org/officeDocument/2006/relationships/hyperlink" Target="https://ct.portal.cambiumast.com/-/media/project/client-portals/connecticut/pdf/2019/faq-ct-alternate-assessment-system.pdf" TargetMode="External"/><Relationship Id="rId7" Type="http://schemas.openxmlformats.org/officeDocument/2006/relationships/hyperlink" Target="https://ct.portal.cambiumast.com/-/media/project/client-portals/connecticut/pdf/2020/ct-alternate-assessment-system-participation-flowchart.pdf"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hyperlink" Target="https://ct.portal.cambiumast.com/-/media/project/client-portals/connecticut/pdf/2020/faq-ct-alternate-assessment-eligibility-form.pdf" TargetMode="External"/><Relationship Id="rId5" Type="http://schemas.openxmlformats.org/officeDocument/2006/relationships/hyperlink" Target="https://ct.portal.cambiumast.com/-/media/project/client-portals/connecticut/pdf/2020/annotated-ct-alternate-assessment-eligibility-form.pdf" TargetMode="External"/><Relationship Id="rId10" Type="http://schemas.openxmlformats.org/officeDocument/2006/relationships/hyperlink" Target="https://ct.portal.cambiumast.com/" TargetMode="External"/><Relationship Id="rId4" Type="http://schemas.openxmlformats.org/officeDocument/2006/relationships/hyperlink" Target="NULL" TargetMode="External"/><Relationship Id="rId9" Type="http://schemas.openxmlformats.org/officeDocument/2006/relationships/hyperlink" Target="https://portal.ct.gov/S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E567D7-BC2A-3930-33D4-9416EC044C09}"/>
              </a:ext>
            </a:extLst>
          </p:cNvPr>
          <p:cNvSpPr/>
          <p:nvPr/>
        </p:nvSpPr>
        <p:spPr>
          <a:xfrm>
            <a:off x="1524000" y="78156"/>
            <a:ext cx="9144000" cy="1460022"/>
          </a:xfrm>
          <a:prstGeom prst="rect">
            <a:avLst/>
          </a:prstGeom>
          <a:gradFill flip="none" rotWithShape="1">
            <a:gsLst>
              <a:gs pos="0">
                <a:srgbClr val="002060"/>
              </a:gs>
              <a:gs pos="100000">
                <a:schemeClr val="accent1">
                  <a:lumMod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445182F-95AA-1EB6-C481-6219A933B23F}"/>
              </a:ext>
            </a:extLst>
          </p:cNvPr>
          <p:cNvSpPr>
            <a:spLocks noGrp="1"/>
          </p:cNvSpPr>
          <p:nvPr>
            <p:ph type="ctrTitle"/>
          </p:nvPr>
        </p:nvSpPr>
        <p:spPr>
          <a:xfrm>
            <a:off x="1575037" y="-659379"/>
            <a:ext cx="8497540" cy="1938992"/>
          </a:xfrm>
        </p:spPr>
        <p:txBody>
          <a:bodyPr wrap="square">
            <a:spAutoFit/>
          </a:bodyPr>
          <a:lstStyle/>
          <a:p>
            <a:pPr>
              <a:lnSpc>
                <a:spcPct val="100000"/>
              </a:lnSpc>
              <a:spcBef>
                <a:spcPts val="225"/>
              </a:spcBef>
            </a:pPr>
            <a:br>
              <a:rPr lang="en-US">
                <a:solidFill>
                  <a:srgbClr val="FEC933"/>
                </a:solidFill>
                <a:latin typeface="Arial"/>
                <a:cs typeface="Arial"/>
              </a:rPr>
            </a:br>
            <a:r>
              <a:rPr lang="en-US">
                <a:solidFill>
                  <a:srgbClr val="FEC933"/>
                </a:solidFill>
                <a:latin typeface="Arial"/>
                <a:cs typeface="Arial"/>
              </a:rPr>
              <a:t>2024 District Administrator’s Test Administration Workshop</a:t>
            </a:r>
            <a:endParaRPr lang="en-US">
              <a:solidFill>
                <a:srgbClr val="FEC933"/>
              </a:solidFill>
            </a:endParaRPr>
          </a:p>
        </p:txBody>
      </p:sp>
      <p:sp>
        <p:nvSpPr>
          <p:cNvPr id="3" name="Subtitle 2">
            <a:extLst>
              <a:ext uri="{FF2B5EF4-FFF2-40B4-BE49-F238E27FC236}">
                <a16:creationId xmlns:a16="http://schemas.microsoft.com/office/drawing/2014/main" id="{E2DA2B88-DB91-925E-EF13-49E8AA58E33B}"/>
              </a:ext>
            </a:extLst>
          </p:cNvPr>
          <p:cNvSpPr>
            <a:spLocks noGrp="1"/>
          </p:cNvSpPr>
          <p:nvPr>
            <p:ph type="subTitle" idx="1"/>
          </p:nvPr>
        </p:nvSpPr>
        <p:spPr>
          <a:xfrm>
            <a:off x="8016948" y="3848379"/>
            <a:ext cx="4175052" cy="584775"/>
          </a:xfrm>
        </p:spPr>
        <p:txBody>
          <a:bodyPr wrap="square" anchor="ctr">
            <a:spAutoFit/>
          </a:bodyPr>
          <a:lstStyle/>
          <a:p>
            <a:pPr algn="ctr"/>
            <a:br>
              <a:rPr lang="en-US" sz="1200">
                <a:solidFill>
                  <a:srgbClr val="002060"/>
                </a:solidFill>
                <a:latin typeface="Arial"/>
                <a:cs typeface="Arial"/>
              </a:rPr>
            </a:br>
            <a:r>
              <a:rPr lang="en-US" sz="2000">
                <a:solidFill>
                  <a:srgbClr val="002060"/>
                </a:solidFill>
                <a:latin typeface="Arial"/>
                <a:cs typeface="Arial"/>
              </a:rPr>
              <a:t>January 17, 18, and 19, 2024</a:t>
            </a:r>
            <a:endParaRPr lang="en-US" sz="2000">
              <a:solidFill>
                <a:srgbClr val="002060"/>
              </a:solidFill>
            </a:endParaRPr>
          </a:p>
        </p:txBody>
      </p:sp>
      <p:cxnSp>
        <p:nvCxnSpPr>
          <p:cNvPr id="10" name="Straight Connector 9">
            <a:extLst>
              <a:ext uri="{FF2B5EF4-FFF2-40B4-BE49-F238E27FC236}">
                <a16:creationId xmlns:a16="http://schemas.microsoft.com/office/drawing/2014/main" id="{E6DD654F-3EFD-9C22-878D-5F70C333D1F0}"/>
              </a:ext>
            </a:extLst>
          </p:cNvPr>
          <p:cNvCxnSpPr/>
          <p:nvPr/>
        </p:nvCxnSpPr>
        <p:spPr>
          <a:xfrm>
            <a:off x="1524000" y="1371600"/>
            <a:ext cx="9144000" cy="0"/>
          </a:xfrm>
          <a:prstGeom prst="line">
            <a:avLst/>
          </a:prstGeom>
          <a:ln w="50800">
            <a:solidFill>
              <a:srgbClr val="FEC93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B2B95A-F9FE-E63F-E603-4A396534C09E}"/>
              </a:ext>
            </a:extLst>
          </p:cNvPr>
          <p:cNvSpPr txBox="1"/>
          <p:nvPr/>
        </p:nvSpPr>
        <p:spPr>
          <a:xfrm>
            <a:off x="231914" y="2740384"/>
            <a:ext cx="4260574" cy="3477875"/>
          </a:xfrm>
          <a:prstGeom prst="rect">
            <a:avLst/>
          </a:prstGeom>
          <a:noFill/>
        </p:spPr>
        <p:txBody>
          <a:bodyPr wrap="square" rtlCol="0">
            <a:spAutoFit/>
          </a:bodyPr>
          <a:lstStyle/>
          <a:p>
            <a:r>
              <a:rPr lang="en-US" sz="2400" b="1">
                <a:solidFill>
                  <a:srgbClr val="002060"/>
                </a:solidFill>
                <a:latin typeface="Arial" panose="020B0604020202020204" pitchFamily="34" charset="0"/>
                <a:cs typeface="Arial" panose="020B0604020202020204" pitchFamily="34" charset="0"/>
              </a:rPr>
              <a:t>Smarter Balanced Assessments  </a:t>
            </a:r>
          </a:p>
          <a:p>
            <a:endParaRPr lang="en-US" sz="2400" b="1">
              <a:solidFill>
                <a:srgbClr val="002060"/>
              </a:solidFill>
              <a:latin typeface="Arial" panose="020B0604020202020204" pitchFamily="34" charset="0"/>
              <a:cs typeface="Arial" panose="020B0604020202020204" pitchFamily="34" charset="0"/>
            </a:endParaRPr>
          </a:p>
          <a:p>
            <a:r>
              <a:rPr lang="en-US" sz="2400" b="1">
                <a:solidFill>
                  <a:srgbClr val="002060"/>
                </a:solidFill>
                <a:latin typeface="Arial" panose="020B0604020202020204" pitchFamily="34" charset="0"/>
                <a:cs typeface="Arial" panose="020B0604020202020204" pitchFamily="34" charset="0"/>
              </a:rPr>
              <a:t>Next Generation Science Standards (NGSS)</a:t>
            </a:r>
          </a:p>
          <a:p>
            <a:endParaRPr lang="en-US" sz="2400" b="1">
              <a:solidFill>
                <a:srgbClr val="002060"/>
              </a:solidFill>
              <a:latin typeface="Arial" panose="020B0604020202020204" pitchFamily="34" charset="0"/>
              <a:cs typeface="Arial" panose="020B0604020202020204" pitchFamily="34" charset="0"/>
            </a:endParaRPr>
          </a:p>
          <a:p>
            <a:r>
              <a:rPr lang="en-US" sz="2400" b="1">
                <a:solidFill>
                  <a:srgbClr val="002060"/>
                </a:solidFill>
                <a:latin typeface="Arial" panose="020B0604020202020204" pitchFamily="34" charset="0"/>
                <a:cs typeface="Arial" panose="020B0604020202020204" pitchFamily="34" charset="0"/>
              </a:rPr>
              <a:t>Connecticut Alternate Assessment System</a:t>
            </a:r>
          </a:p>
          <a:p>
            <a:endParaRPr lang="en-US" sz="2800"/>
          </a:p>
        </p:txBody>
      </p:sp>
    </p:spTree>
    <p:extLst>
      <p:ext uri="{BB962C8B-B14F-4D97-AF65-F5344CB8AC3E}">
        <p14:creationId xmlns:p14="http://schemas.microsoft.com/office/powerpoint/2010/main" val="397878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71D7-AD6D-4834-AC9B-D91DC1DCC1D4}"/>
              </a:ext>
            </a:extLst>
          </p:cNvPr>
          <p:cNvSpPr>
            <a:spLocks noGrp="1"/>
          </p:cNvSpPr>
          <p:nvPr>
            <p:ph type="title"/>
          </p:nvPr>
        </p:nvSpPr>
        <p:spPr>
          <a:xfrm>
            <a:off x="2058256" y="0"/>
            <a:ext cx="8075488" cy="1371600"/>
          </a:xfrm>
        </p:spPr>
        <p:txBody>
          <a:bodyPr>
            <a:normAutofit/>
          </a:bodyPr>
          <a:lstStyle/>
          <a:p>
            <a:r>
              <a:rPr lang="en-US" sz="4000">
                <a:ln w="0"/>
              </a:rPr>
              <a:t>What’s New in 2024?</a:t>
            </a:r>
            <a:endParaRPr lang="en-US" sz="4000"/>
          </a:p>
        </p:txBody>
      </p:sp>
      <p:sp>
        <p:nvSpPr>
          <p:cNvPr id="13" name="Content Placeholder 12">
            <a:extLst>
              <a:ext uri="{FF2B5EF4-FFF2-40B4-BE49-F238E27FC236}">
                <a16:creationId xmlns:a16="http://schemas.microsoft.com/office/drawing/2014/main" id="{E455825F-6540-E405-989A-0C7E00D02B39}"/>
              </a:ext>
            </a:extLst>
          </p:cNvPr>
          <p:cNvSpPr>
            <a:spLocks noGrp="1"/>
          </p:cNvSpPr>
          <p:nvPr>
            <p:ph idx="1"/>
          </p:nvPr>
        </p:nvSpPr>
        <p:spPr>
          <a:xfrm>
            <a:off x="838200" y="1825622"/>
            <a:ext cx="10515600" cy="4518615"/>
          </a:xfrm>
          <a:prstGeom prst="roundRect">
            <a:avLst/>
          </a:prstGeom>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t">
            <a:normAutofit lnSpcReduction="10000"/>
          </a:bodyPr>
          <a:lstStyle/>
          <a:p>
            <a:r>
              <a:rPr lang="en-US" sz="2600">
                <a:cs typeface="Arial"/>
              </a:rPr>
              <a:t>Integration of CT-SEDS Alternate Assessment System Eligibility Data from Implemented IEPs to TIDE (this activates the Alt Flag Indicator for eligible students)</a:t>
            </a:r>
          </a:p>
          <a:p>
            <a:r>
              <a:rPr lang="en-US" sz="2600">
                <a:cs typeface="Arial"/>
              </a:rPr>
              <a:t>Updated Test Administration Manuals</a:t>
            </a:r>
          </a:p>
          <a:p>
            <a:r>
              <a:rPr lang="en-US" sz="2600">
                <a:cs typeface="Arial"/>
              </a:rPr>
              <a:t>Secure Brower </a:t>
            </a:r>
          </a:p>
          <a:p>
            <a:r>
              <a:rPr lang="en-US" sz="2600">
                <a:cs typeface="Arial"/>
              </a:rPr>
              <a:t>Earlier Delivery of ISR PDFs to </a:t>
            </a:r>
            <a:r>
              <a:rPr lang="en-US" sz="2600" b="1">
                <a:cs typeface="Arial"/>
              </a:rPr>
              <a:t>Secure File Center </a:t>
            </a:r>
            <a:r>
              <a:rPr lang="en-US" sz="2600">
                <a:cs typeface="Arial"/>
              </a:rPr>
              <a:t>in TIDE</a:t>
            </a:r>
          </a:p>
          <a:p>
            <a:r>
              <a:rPr lang="en-US" sz="2600">
                <a:cs typeface="Arial"/>
              </a:rPr>
              <a:t>Sensible Assessment Webinars (Refer to the December </a:t>
            </a:r>
            <a:r>
              <a:rPr lang="en-US" sz="2600">
                <a:solidFill>
                  <a:srgbClr val="000099"/>
                </a:solidFill>
                <a:cs typeface="Arial"/>
                <a:hlinkClick r:id="rId3">
                  <a:extLst>
                    <a:ext uri="{A12FA001-AC4F-418D-AE19-62706E023703}">
                      <ahyp:hlinkClr xmlns:ahyp="http://schemas.microsoft.com/office/drawing/2018/hyperlinkcolor" val="tx"/>
                    </a:ext>
                  </a:extLst>
                </a:hlinkClick>
              </a:rPr>
              <a:t>edition</a:t>
            </a:r>
            <a:r>
              <a:rPr lang="en-US" sz="2600">
                <a:cs typeface="Arial"/>
              </a:rPr>
              <a:t> of the Student Assessment News for details on registration.)</a:t>
            </a:r>
          </a:p>
          <a:p>
            <a:r>
              <a:rPr lang="en-US" sz="2600">
                <a:cs typeface="Arial"/>
              </a:rPr>
              <a:t>Attestation Message</a:t>
            </a:r>
          </a:p>
          <a:p>
            <a:endParaRPr lang="en-US"/>
          </a:p>
        </p:txBody>
      </p:sp>
    </p:spTree>
    <p:extLst>
      <p:ext uri="{BB962C8B-B14F-4D97-AF65-F5344CB8AC3E}">
        <p14:creationId xmlns:p14="http://schemas.microsoft.com/office/powerpoint/2010/main" val="2783566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540249" y="1736334"/>
            <a:ext cx="5479551" cy="4939171"/>
          </a:xfrm>
          <a:prstGeom prst="roundRect">
            <a:avLst/>
          </a:prstGeom>
          <a:gradFill>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p:spPr>
        <p:txBody>
          <a:bodyPr vert="horz" wrap="square" lIns="91440" tIns="45720" rIns="91440" bIns="45720" rtlCol="0">
            <a:normAutofit/>
          </a:bodyPr>
          <a:lstStyle/>
          <a:p>
            <a:pPr>
              <a:spcBef>
                <a:spcPts val="0"/>
              </a:spcBef>
              <a:spcAft>
                <a:spcPts val="600"/>
              </a:spcAft>
            </a:pPr>
            <a:r>
              <a:rPr lang="en-US" sz="2300">
                <a:cs typeface="Arial" panose="020B0604020202020204" pitchFamily="34" charset="0"/>
              </a:rPr>
              <a:t>Connecticut Alternate Assessment System Training must be completed </a:t>
            </a:r>
            <a:r>
              <a:rPr lang="en-US" sz="2300" b="1">
                <a:cs typeface="Arial" panose="020B0604020202020204" pitchFamily="34" charset="0"/>
              </a:rPr>
              <a:t>annually by certified educators administering the alternate (TEAs).</a:t>
            </a:r>
          </a:p>
          <a:p>
            <a:pPr>
              <a:spcBef>
                <a:spcPts val="0"/>
              </a:spcBef>
              <a:spcAft>
                <a:spcPts val="600"/>
              </a:spcAft>
            </a:pPr>
            <a:r>
              <a:rPr lang="en-US" sz="2300">
                <a:cs typeface="Arial" panose="020B0604020202020204" pitchFamily="34" charset="0"/>
              </a:rPr>
              <a:t>Training is online and available on the </a:t>
            </a:r>
            <a:r>
              <a:rPr lang="en-US" sz="2300">
                <a:cs typeface="Arial" panose="020B0604020202020204" pitchFamily="34" charset="0"/>
                <a:hlinkClick r:id="rId3">
                  <a:extLst>
                    <a:ext uri="{A12FA001-AC4F-418D-AE19-62706E023703}">
                      <ahyp:hlinkClr xmlns:ahyp="http://schemas.microsoft.com/office/drawing/2018/hyperlinkcolor" val="tx"/>
                    </a:ext>
                  </a:extLst>
                </a:hlinkClick>
              </a:rPr>
              <a:t>Alternate Assessment web page</a:t>
            </a:r>
            <a:r>
              <a:rPr lang="en-US" sz="2300">
                <a:cs typeface="Arial" panose="020B0604020202020204" pitchFamily="34" charset="0"/>
              </a:rPr>
              <a:t> on the portal.</a:t>
            </a:r>
          </a:p>
          <a:p>
            <a:pPr>
              <a:spcBef>
                <a:spcPts val="0"/>
              </a:spcBef>
              <a:spcAft>
                <a:spcPts val="600"/>
              </a:spcAft>
            </a:pPr>
            <a:r>
              <a:rPr lang="en-US" sz="2300">
                <a:cs typeface="Arial" panose="020B0604020202020204" pitchFamily="34" charset="0"/>
              </a:rPr>
              <a:t>TEAs must complete and pass the end-of-training quiz with a score of at least 80 percent or better. </a:t>
            </a:r>
            <a:endParaRPr lang="en-US" sz="2300">
              <a:cs typeface="Arial" panose="020B0604020202020204" pitchFamily="34" charset="0"/>
              <a:hlinkClick r:id="rId4">
                <a:extLst>
                  <a:ext uri="{A12FA001-AC4F-418D-AE19-62706E023703}">
                    <ahyp:hlinkClr xmlns:ahyp="http://schemas.microsoft.com/office/drawing/2018/hyperlinkcolor" val="tx"/>
                  </a:ext>
                </a:extLst>
              </a:hlinkClick>
            </a:endParaRPr>
          </a:p>
        </p:txBody>
      </p:sp>
      <p:sp>
        <p:nvSpPr>
          <p:cNvPr id="2" name="Title 1"/>
          <p:cNvSpPr>
            <a:spLocks noGrp="1"/>
          </p:cNvSpPr>
          <p:nvPr>
            <p:ph type="title"/>
          </p:nvPr>
        </p:nvSpPr>
        <p:spPr>
          <a:xfrm>
            <a:off x="1818168" y="74428"/>
            <a:ext cx="8995143" cy="1371600"/>
          </a:xfrm>
        </p:spPr>
        <p:txBody>
          <a:bodyPr vert="horz" lIns="91440" tIns="45720" rIns="91440" bIns="45720" rtlCol="0" anchor="ctr">
            <a:noAutofit/>
          </a:bodyPr>
          <a:lstStyle/>
          <a:p>
            <a:r>
              <a:rPr lang="en-US" b="1" kern="1200">
                <a:latin typeface="Arial" panose="020B0604020202020204" pitchFamily="34" charset="0"/>
                <a:ea typeface="+mj-ea"/>
                <a:cs typeface="Arial" panose="020B0604020202020204" pitchFamily="34" charset="0"/>
              </a:rPr>
              <a:t>Alternate Assessment System Training Requirements CTAA/CTAS</a:t>
            </a:r>
          </a:p>
        </p:txBody>
      </p:sp>
      <p:sp>
        <p:nvSpPr>
          <p:cNvPr id="11" name="Slide Number Placeholder 4">
            <a:extLst>
              <a:ext uri="{FF2B5EF4-FFF2-40B4-BE49-F238E27FC236}">
                <a16:creationId xmlns:a16="http://schemas.microsoft.com/office/drawing/2014/main" id="{200BB63D-C2AC-FC19-B452-B2FA7E7C1313}"/>
              </a:ext>
            </a:extLst>
          </p:cNvPr>
          <p:cNvSpPr>
            <a:spLocks noGrp="1"/>
          </p:cNvSpPr>
          <p:nvPr>
            <p:ph type="sldNum" sz="quarter" idx="4"/>
          </p:nvPr>
        </p:nvSpPr>
        <p:spPr>
          <a:xfrm>
            <a:off x="11651751" y="6326691"/>
            <a:ext cx="540249" cy="348815"/>
          </a:xfrm>
        </p:spPr>
        <p:txBody>
          <a:bodyPr/>
          <a:lstStyle/>
          <a:p>
            <a:pPr>
              <a:spcAft>
                <a:spcPts val="600"/>
              </a:spcAft>
            </a:pPr>
            <a:fld id="{13A326F7-3D62-4D6D-AF51-CF772FE3461F}" type="slidenum">
              <a:rPr lang="en-US" smtClean="0"/>
              <a:pPr>
                <a:spcAft>
                  <a:spcPts val="600"/>
                </a:spcAft>
              </a:pPr>
              <a:t>100</a:t>
            </a:fld>
            <a:endParaRPr lang="en-US"/>
          </a:p>
        </p:txBody>
      </p:sp>
      <p:graphicFrame>
        <p:nvGraphicFramePr>
          <p:cNvPr id="7" name="Text Placeholder 4">
            <a:extLst>
              <a:ext uri="{FF2B5EF4-FFF2-40B4-BE49-F238E27FC236}">
                <a16:creationId xmlns:a16="http://schemas.microsoft.com/office/drawing/2014/main" id="{25A87AFE-C65A-BD1A-E4D3-F9B9F8D84D27}"/>
              </a:ext>
            </a:extLst>
          </p:cNvPr>
          <p:cNvGraphicFramePr/>
          <p:nvPr>
            <p:extLst>
              <p:ext uri="{D42A27DB-BD31-4B8C-83A1-F6EECF244321}">
                <p14:modId xmlns:p14="http://schemas.microsoft.com/office/powerpoint/2010/main" val="846957554"/>
              </p:ext>
            </p:extLst>
          </p:nvPr>
        </p:nvGraphicFramePr>
        <p:xfrm>
          <a:off x="6172202" y="1550346"/>
          <a:ext cx="5479551" cy="5125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1631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540248" y="1607306"/>
            <a:ext cx="5479551" cy="3957655"/>
          </a:xfrm>
          <a:prstGeom prst="roundRect">
            <a:avLst/>
          </a:prstGeom>
          <a:gradFill>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p:spPr>
        <p:txBody>
          <a:bodyPr vert="horz" wrap="square" lIns="91440" tIns="45720" rIns="91440" bIns="45720" rtlCol="0">
            <a:normAutofit lnSpcReduction="10000"/>
          </a:bodyPr>
          <a:lstStyle/>
          <a:p>
            <a:pPr>
              <a:spcBef>
                <a:spcPts val="0"/>
              </a:spcBef>
              <a:spcAft>
                <a:spcPts val="600"/>
              </a:spcAft>
            </a:pPr>
            <a:r>
              <a:rPr lang="en-US" sz="2400">
                <a:cs typeface="Arial" panose="020B0604020202020204" pitchFamily="34" charset="0"/>
              </a:rPr>
              <a:t>CAAELP/Alt ELPA Training must be completed </a:t>
            </a:r>
            <a:r>
              <a:rPr lang="en-US" sz="2400" b="1">
                <a:cs typeface="Arial" panose="020B0604020202020204" pitchFamily="34" charset="0"/>
              </a:rPr>
              <a:t>annually by certified educators administering the CAAELP (TEAs).</a:t>
            </a:r>
          </a:p>
          <a:p>
            <a:pPr>
              <a:spcBef>
                <a:spcPts val="0"/>
              </a:spcBef>
              <a:spcAft>
                <a:spcPts val="600"/>
              </a:spcAft>
            </a:pPr>
            <a:r>
              <a:rPr lang="en-US" sz="2400">
                <a:cs typeface="Arial" panose="020B0604020202020204" pitchFamily="34" charset="0"/>
              </a:rPr>
              <a:t>Training is online at </a:t>
            </a:r>
            <a:r>
              <a:rPr lang="en-US" sz="2400" b="0" i="0">
                <a:solidFill>
                  <a:srgbClr val="000000"/>
                </a:solidFill>
                <a:effectLst/>
              </a:rPr>
              <a:t> </a:t>
            </a:r>
            <a:r>
              <a:rPr lang="en-US" sz="2400" b="0" i="0" u="sng">
                <a:solidFill>
                  <a:srgbClr val="0056B3"/>
                </a:solidFill>
                <a:effectLst/>
                <a:hlinkClick r:id="rId3"/>
              </a:rPr>
              <a:t>ELPA 21</a:t>
            </a:r>
            <a:r>
              <a:rPr lang="en-US" sz="2400" b="0" i="0" u="sng">
                <a:solidFill>
                  <a:srgbClr val="0056B3"/>
                </a:solidFill>
                <a:effectLst/>
              </a:rPr>
              <a:t>.</a:t>
            </a:r>
          </a:p>
          <a:p>
            <a:pPr>
              <a:spcBef>
                <a:spcPts val="0"/>
              </a:spcBef>
              <a:spcAft>
                <a:spcPts val="600"/>
              </a:spcAft>
            </a:pPr>
            <a:r>
              <a:rPr lang="en-US" sz="2400" b="0" i="0">
                <a:effectLst/>
              </a:rPr>
              <a:t>District Verification code is elpa21.</a:t>
            </a:r>
          </a:p>
          <a:p>
            <a:pPr>
              <a:spcBef>
                <a:spcPts val="0"/>
              </a:spcBef>
              <a:spcAft>
                <a:spcPts val="600"/>
              </a:spcAft>
            </a:pPr>
            <a:r>
              <a:rPr lang="en-US" sz="2400" b="0" i="0">
                <a:effectLst/>
              </a:rPr>
              <a:t>Certificate is maintained locally through a process determined by the district. </a:t>
            </a:r>
          </a:p>
        </p:txBody>
      </p:sp>
      <p:sp>
        <p:nvSpPr>
          <p:cNvPr id="2" name="Title 1"/>
          <p:cNvSpPr>
            <a:spLocks noGrp="1"/>
          </p:cNvSpPr>
          <p:nvPr>
            <p:ph type="title"/>
          </p:nvPr>
        </p:nvSpPr>
        <p:spPr>
          <a:xfrm>
            <a:off x="1818168" y="74428"/>
            <a:ext cx="8995143" cy="1371600"/>
          </a:xfrm>
        </p:spPr>
        <p:txBody>
          <a:bodyPr vert="horz" lIns="91440" tIns="45720" rIns="91440" bIns="45720" rtlCol="0" anchor="ctr">
            <a:noAutofit/>
          </a:bodyPr>
          <a:lstStyle/>
          <a:p>
            <a:r>
              <a:rPr lang="en-US" sz="3600" b="1" kern="1200">
                <a:latin typeface="Arial" panose="020B0604020202020204" pitchFamily="34" charset="0"/>
                <a:ea typeface="+mj-ea"/>
                <a:cs typeface="Arial" panose="020B0604020202020204" pitchFamily="34" charset="0"/>
              </a:rPr>
              <a:t>Alternate Assessment System Training Requirements CAAELP (Grades K-12)</a:t>
            </a:r>
          </a:p>
        </p:txBody>
      </p:sp>
      <p:sp>
        <p:nvSpPr>
          <p:cNvPr id="11" name="Slide Number Placeholder 4">
            <a:extLst>
              <a:ext uri="{FF2B5EF4-FFF2-40B4-BE49-F238E27FC236}">
                <a16:creationId xmlns:a16="http://schemas.microsoft.com/office/drawing/2014/main" id="{200BB63D-C2AC-FC19-B452-B2FA7E7C1313}"/>
              </a:ext>
            </a:extLst>
          </p:cNvPr>
          <p:cNvSpPr>
            <a:spLocks noGrp="1"/>
          </p:cNvSpPr>
          <p:nvPr>
            <p:ph type="sldNum" sz="quarter" idx="4"/>
          </p:nvPr>
        </p:nvSpPr>
        <p:spPr>
          <a:xfrm>
            <a:off x="11651751" y="6326691"/>
            <a:ext cx="540249" cy="348815"/>
          </a:xfrm>
        </p:spPr>
        <p:txBody>
          <a:bodyPr/>
          <a:lstStyle/>
          <a:p>
            <a:pPr>
              <a:spcAft>
                <a:spcPts val="600"/>
              </a:spcAft>
            </a:pPr>
            <a:fld id="{13A326F7-3D62-4D6D-AF51-CF772FE3461F}" type="slidenum">
              <a:rPr lang="en-US" smtClean="0"/>
              <a:pPr>
                <a:spcAft>
                  <a:spcPts val="600"/>
                </a:spcAft>
              </a:pPr>
              <a:t>101</a:t>
            </a:fld>
            <a:endParaRPr lang="en-US"/>
          </a:p>
        </p:txBody>
      </p:sp>
      <p:graphicFrame>
        <p:nvGraphicFramePr>
          <p:cNvPr id="7" name="Text Placeholder 4">
            <a:extLst>
              <a:ext uri="{FF2B5EF4-FFF2-40B4-BE49-F238E27FC236}">
                <a16:creationId xmlns:a16="http://schemas.microsoft.com/office/drawing/2014/main" id="{25A87AFE-C65A-BD1A-E4D3-F9B9F8D84D27}"/>
              </a:ext>
            </a:extLst>
          </p:cNvPr>
          <p:cNvGraphicFramePr/>
          <p:nvPr>
            <p:extLst>
              <p:ext uri="{D42A27DB-BD31-4B8C-83A1-F6EECF244321}">
                <p14:modId xmlns:p14="http://schemas.microsoft.com/office/powerpoint/2010/main" val="147438936"/>
              </p:ext>
            </p:extLst>
          </p:nvPr>
        </p:nvGraphicFramePr>
        <p:xfrm>
          <a:off x="6172202" y="1550346"/>
          <a:ext cx="5479551" cy="5125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28529C6-DA2D-847F-E05E-21AD89FC6109}"/>
              </a:ext>
            </a:extLst>
          </p:cNvPr>
          <p:cNvSpPr txBox="1"/>
          <p:nvPr/>
        </p:nvSpPr>
        <p:spPr>
          <a:xfrm>
            <a:off x="6353092" y="2667000"/>
            <a:ext cx="5298659" cy="4062651"/>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accent1"/>
                </a:solidFill>
                <a:hlinkClick r:id="rId9">
                  <a:extLst>
                    <a:ext uri="{A12FA001-AC4F-418D-AE19-62706E023703}">
                      <ahyp:hlinkClr xmlns:ahyp="http://schemas.microsoft.com/office/drawing/2018/hyperlinkcolor" val="tx"/>
                    </a:ext>
                  </a:extLst>
                </a:hlinkClick>
              </a:rPr>
              <a:t>CAAELP Training Announcement</a:t>
            </a:r>
            <a:endParaRPr lang="en-US" sz="2000">
              <a:solidFill>
                <a:schemeClr val="accent1"/>
              </a:solidFill>
            </a:endParaRPr>
          </a:p>
          <a:p>
            <a:pPr marL="342900" indent="-342900">
              <a:buFont typeface="Arial" panose="020B0604020202020204" pitchFamily="34" charset="0"/>
              <a:buChar char="•"/>
            </a:pPr>
            <a:r>
              <a:rPr lang="en-US" sz="2000" b="0" u="sng" kern="0">
                <a:solidFill>
                  <a:schemeClr val="accent1"/>
                </a:solidFill>
                <a:effectLst/>
                <a:ea typeface="Times New Roman" panose="02020603050405020304" pitchFamily="18" charset="0"/>
                <a:cs typeface="Times New Roman" panose="02020603050405020304" pitchFamily="18" charset="0"/>
                <a:hlinkClick r:id="rId10" tooltip="https://portal.ct.gov/-/media/SDE/Student-Assessment/Special-Populations/New-Users-Directions-for-accessing-the-ELPA21-Training-System-Final.pdf">
                  <a:extLst>
                    <a:ext uri="{A12FA001-AC4F-418D-AE19-62706E023703}">
                      <ahyp:hlinkClr xmlns:ahyp="http://schemas.microsoft.com/office/drawing/2018/hyperlinkcolor" val="tx"/>
                    </a:ext>
                  </a:extLst>
                </a:hlinkClick>
              </a:rPr>
              <a:t>Directions for Accessing CAAELP Online Training for New Users </a:t>
            </a:r>
            <a:endParaRPr lang="en-US" sz="2000" b="0" u="sng" kern="0">
              <a:solidFill>
                <a:schemeClr val="accent1"/>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u="sng" kern="0">
                <a:solidFill>
                  <a:schemeClr val="accent1"/>
                </a:solidFill>
                <a:effectLst/>
                <a:ea typeface="Times New Roman" panose="02020603050405020304" pitchFamily="18" charset="0"/>
                <a:cs typeface="Times New Roman" panose="02020603050405020304" pitchFamily="18" charset="0"/>
                <a:hlinkClick r:id="rId11" tooltip="https://portal.ct.gov/-/media/SDE/Student-Assessment/Special-Populations/Returning--Directions-for-accessing-the-ELPA21-Training-System-returning-user-Final.pdf">
                  <a:extLst>
                    <a:ext uri="{A12FA001-AC4F-418D-AE19-62706E023703}">
                      <ahyp:hlinkClr xmlns:ahyp="http://schemas.microsoft.com/office/drawing/2018/hyperlinkcolor" val="tx"/>
                    </a:ext>
                  </a:extLst>
                </a:hlinkClick>
              </a:rPr>
              <a:t>Directions for Accessing CAAELP Online Training for Returning Users </a:t>
            </a:r>
            <a:endParaRPr lang="en-US" sz="2000" b="0" u="sng" kern="0">
              <a:solidFill>
                <a:schemeClr val="accent1"/>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u="sng" kern="0">
                <a:solidFill>
                  <a:schemeClr val="accent1"/>
                </a:solidFill>
                <a:effectLst/>
                <a:ea typeface="Times New Roman" panose="02020603050405020304" pitchFamily="18" charset="0"/>
                <a:cs typeface="Times New Roman" panose="02020603050405020304" pitchFamily="18" charset="0"/>
                <a:hlinkClick r:id="rId12" tooltip="https://ct.portal.cambiumast.com/-/media/project/client-portals/connecticut/pdf/2022/ct-caaelp-accessibility-and-accommodations-manual.pdf">
                  <a:extLst>
                    <a:ext uri="{A12FA001-AC4F-418D-AE19-62706E023703}">
                      <ahyp:hlinkClr xmlns:ahyp="http://schemas.microsoft.com/office/drawing/2018/hyperlinkcolor" val="tx"/>
                    </a:ext>
                  </a:extLst>
                </a:hlinkClick>
              </a:rPr>
              <a:t>CAAELP Accessibility and Accommodations Manual </a:t>
            </a:r>
            <a:endParaRPr lang="en-US" sz="2000" b="0" u="sng" kern="0">
              <a:solidFill>
                <a:schemeClr val="accent1"/>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u="sng" kern="0">
                <a:solidFill>
                  <a:schemeClr val="accent1"/>
                </a:solidFill>
                <a:effectLst/>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Connecticut Alternate Assessment of English Language Proficiency (CAAELP)Test Administration Manual</a:t>
            </a:r>
            <a:endParaRPr lang="en-US" sz="2000" b="0" u="sng" kern="0">
              <a:solidFill>
                <a:schemeClr val="accent1"/>
              </a:solidFill>
              <a:effectLst/>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0" u="sng" kern="0">
                <a:solidFill>
                  <a:schemeClr val="accent1"/>
                </a:solidFill>
                <a:effectLst/>
                <a:ea typeface="Times New Roman" panose="02020603050405020304" pitchFamily="18" charset="0"/>
                <a:cs typeface="Times New Roman" panose="02020603050405020304" pitchFamily="18" charset="0"/>
                <a:hlinkClick r:id="rId14" tooltip="https://ct.portal.cambiumast.com/-/media/project/client-portals/connecticut/pdf/2020/ct-alternate-assessment-system-early-stopping-rule.pdf">
                  <a:extLst>
                    <a:ext uri="{A12FA001-AC4F-418D-AE19-62706E023703}">
                      <ahyp:hlinkClr xmlns:ahyp="http://schemas.microsoft.com/office/drawing/2018/hyperlinkcolor" val="tx"/>
                    </a:ext>
                  </a:extLst>
                </a:hlinkClick>
              </a:rPr>
              <a:t>2023-24 Connecticut Alternate Assessment System Early Stopping Rule</a:t>
            </a:r>
            <a:endParaRPr lang="en-US" sz="2000">
              <a:solidFill>
                <a:schemeClr val="accent1"/>
              </a:solidFill>
            </a:endParaRPr>
          </a:p>
          <a:p>
            <a:pPr marL="285750" indent="-285750">
              <a:buFont typeface="Arial" panose="020B0604020202020204" pitchFamily="34" charset="0"/>
              <a:buChar char="•"/>
            </a:pPr>
            <a:endParaRPr lang="en-US"/>
          </a:p>
        </p:txBody>
      </p:sp>
      <p:sp>
        <p:nvSpPr>
          <p:cNvPr id="4" name="Text Placeholder 4">
            <a:extLst>
              <a:ext uri="{FF2B5EF4-FFF2-40B4-BE49-F238E27FC236}">
                <a16:creationId xmlns:a16="http://schemas.microsoft.com/office/drawing/2014/main" id="{C484A5B3-CA92-0FBC-2678-389323C6764D}"/>
              </a:ext>
            </a:extLst>
          </p:cNvPr>
          <p:cNvSpPr txBox="1">
            <a:spLocks/>
          </p:cNvSpPr>
          <p:nvPr/>
        </p:nvSpPr>
        <p:spPr>
          <a:xfrm>
            <a:off x="540247" y="5777347"/>
            <a:ext cx="5479551" cy="1006225"/>
          </a:xfrm>
          <a:prstGeom prst="roundRect">
            <a:avLst/>
          </a:prstGeom>
          <a:gradFill>
            <a:gsLst>
              <a:gs pos="39000">
                <a:schemeClr val="accent1">
                  <a:lumMod val="5000"/>
                  <a:lumOff val="95000"/>
                </a:schemeClr>
              </a:gs>
              <a:gs pos="74000">
                <a:schemeClr val="accent1">
                  <a:lumMod val="45000"/>
                  <a:lumOff val="55000"/>
                </a:schemeClr>
              </a:gs>
              <a:gs pos="83000">
                <a:schemeClr val="accent1">
                  <a:lumMod val="45000"/>
                  <a:lumOff val="55000"/>
                </a:schemeClr>
              </a:gs>
              <a:gs pos="97000">
                <a:schemeClr val="accent1">
                  <a:lumMod val="30000"/>
                  <a:lumOff val="70000"/>
                </a:schemeClr>
              </a:gs>
            </a:gsLst>
            <a:lin ang="5400000" scaled="1"/>
          </a:gradFill>
        </p:spPr>
        <p:txBody>
          <a:bodyPr vert="horz" wrap="square"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Additional training available: </a:t>
            </a:r>
          </a:p>
          <a:p>
            <a:pPr marL="0" indent="0">
              <a:buNone/>
            </a:pPr>
            <a:r>
              <a:rPr lang="en-US" sz="2400">
                <a:hlinkClick r:id="rId15"/>
              </a:rPr>
              <a:t>CAAELP Office Hours</a:t>
            </a:r>
            <a:endParaRPr lang="en-US" sz="1500"/>
          </a:p>
        </p:txBody>
      </p:sp>
    </p:spTree>
    <p:extLst>
      <p:ext uri="{BB962C8B-B14F-4D97-AF65-F5344CB8AC3E}">
        <p14:creationId xmlns:p14="http://schemas.microsoft.com/office/powerpoint/2010/main" val="15264458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9B0B-B8A2-6749-BEDE-9035B53B3C54}"/>
              </a:ext>
            </a:extLst>
          </p:cNvPr>
          <p:cNvSpPr>
            <a:spLocks noGrp="1"/>
          </p:cNvSpPr>
          <p:nvPr>
            <p:ph type="title"/>
          </p:nvPr>
        </p:nvSpPr>
        <p:spPr>
          <a:xfrm>
            <a:off x="2058256" y="0"/>
            <a:ext cx="8533544" cy="1371600"/>
          </a:xfrm>
        </p:spPr>
        <p:txBody>
          <a:bodyPr>
            <a:normAutofit/>
          </a:bodyPr>
          <a:lstStyle/>
          <a:p>
            <a:r>
              <a:rPr lang="en-US" sz="3200"/>
              <a:t>Connecticut Alternate English Language Proficiency Assessment (CAAELP)</a:t>
            </a:r>
          </a:p>
        </p:txBody>
      </p:sp>
      <p:sp>
        <p:nvSpPr>
          <p:cNvPr id="4" name="Slide Number Placeholder 3">
            <a:extLst>
              <a:ext uri="{FF2B5EF4-FFF2-40B4-BE49-F238E27FC236}">
                <a16:creationId xmlns:a16="http://schemas.microsoft.com/office/drawing/2014/main" id="{5F27EFC2-2C64-6847-A555-55AD96089F86}"/>
              </a:ext>
            </a:extLst>
          </p:cNvPr>
          <p:cNvSpPr>
            <a:spLocks noGrp="1"/>
          </p:cNvSpPr>
          <p:nvPr>
            <p:ph type="sldNum" sz="quarter" idx="4"/>
          </p:nvPr>
        </p:nvSpPr>
        <p:spPr/>
        <p:txBody>
          <a:bodyPr/>
          <a:lstStyle/>
          <a:p>
            <a:fld id="{13A326F7-3D62-4D6D-AF51-CF772FE3461F}" type="slidenum">
              <a:rPr lang="en-US" smtClean="0"/>
              <a:pPr/>
              <a:t>102</a:t>
            </a:fld>
            <a:endParaRPr lang="en-US"/>
          </a:p>
        </p:txBody>
      </p:sp>
      <p:sp>
        <p:nvSpPr>
          <p:cNvPr id="10" name="Rectangle: Rounded Corners 9">
            <a:extLst>
              <a:ext uri="{FF2B5EF4-FFF2-40B4-BE49-F238E27FC236}">
                <a16:creationId xmlns:a16="http://schemas.microsoft.com/office/drawing/2014/main" id="{AC51A350-0F05-B5D5-1F13-F9CBD2019121}"/>
              </a:ext>
            </a:extLst>
          </p:cNvPr>
          <p:cNvSpPr/>
          <p:nvPr/>
        </p:nvSpPr>
        <p:spPr>
          <a:xfrm>
            <a:off x="1440608" y="1478280"/>
            <a:ext cx="9768840" cy="193548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000" b="1">
              <a:solidFill>
                <a:schemeClr val="tx1"/>
              </a:solidFill>
            </a:endParaRPr>
          </a:p>
          <a:p>
            <a:r>
              <a:rPr lang="en-US" sz="2000" b="1">
                <a:solidFill>
                  <a:schemeClr val="tx1"/>
                </a:solidFill>
              </a:rPr>
              <a:t>Who should be designated to administer the CAAELP? </a:t>
            </a:r>
          </a:p>
          <a:p>
            <a:r>
              <a:rPr lang="en-US" sz="2000">
                <a:solidFill>
                  <a:schemeClr val="tx1"/>
                </a:solidFill>
              </a:rPr>
              <a:t>Educators or test administrators are: </a:t>
            </a:r>
          </a:p>
          <a:p>
            <a:pPr marL="285750" indent="-285750">
              <a:buFont typeface="Arial" panose="020B0604020202020204" pitchFamily="34" charset="0"/>
              <a:buChar char="•"/>
            </a:pPr>
            <a:r>
              <a:rPr lang="en-US" sz="2000">
                <a:solidFill>
                  <a:schemeClr val="tx1"/>
                </a:solidFill>
              </a:rPr>
              <a:t>Determined by the district; </a:t>
            </a:r>
          </a:p>
          <a:p>
            <a:pPr marL="285750" indent="-285750">
              <a:buFont typeface="Arial" panose="020B0604020202020204" pitchFamily="34" charset="0"/>
              <a:buChar char="•"/>
            </a:pPr>
            <a:r>
              <a:rPr lang="en-US" sz="2000">
                <a:solidFill>
                  <a:schemeClr val="tx1"/>
                </a:solidFill>
              </a:rPr>
              <a:t>Those who support ELs/MLs; </a:t>
            </a:r>
          </a:p>
          <a:p>
            <a:pPr marL="285750" indent="-285750">
              <a:buFont typeface="Arial" panose="020B0604020202020204" pitchFamily="34" charset="0"/>
              <a:buChar char="•"/>
            </a:pPr>
            <a:r>
              <a:rPr lang="en-US" sz="2000">
                <a:solidFill>
                  <a:schemeClr val="tx1"/>
                </a:solidFill>
              </a:rPr>
              <a:t>Those who support special education; or </a:t>
            </a:r>
          </a:p>
          <a:p>
            <a:pPr marL="285750" indent="-285750">
              <a:buFont typeface="Arial" panose="020B0604020202020204" pitchFamily="34" charset="0"/>
              <a:buChar char="•"/>
            </a:pPr>
            <a:r>
              <a:rPr lang="en-US" sz="2000">
                <a:solidFill>
                  <a:schemeClr val="tx1"/>
                </a:solidFill>
              </a:rPr>
              <a:t>Both special education and EL/ML educators/ administrators supporting EL/ML. </a:t>
            </a:r>
          </a:p>
          <a:p>
            <a:pPr marL="285750" indent="-285750">
              <a:buFont typeface="Arial" panose="020B0604020202020204" pitchFamily="34" charset="0"/>
              <a:buChar char="•"/>
            </a:pPr>
            <a:endParaRPr lang="en-US" b="1"/>
          </a:p>
        </p:txBody>
      </p:sp>
      <p:sp>
        <p:nvSpPr>
          <p:cNvPr id="12" name="Rectangle: Rounded Corners 11">
            <a:extLst>
              <a:ext uri="{FF2B5EF4-FFF2-40B4-BE49-F238E27FC236}">
                <a16:creationId xmlns:a16="http://schemas.microsoft.com/office/drawing/2014/main" id="{4B193701-E5C9-1BB0-3001-C2BF3EEF594F}"/>
              </a:ext>
            </a:extLst>
          </p:cNvPr>
          <p:cNvSpPr/>
          <p:nvPr/>
        </p:nvSpPr>
        <p:spPr>
          <a:xfrm>
            <a:off x="152400" y="3520440"/>
            <a:ext cx="11963400" cy="324612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chemeClr val="tx1"/>
                </a:solidFill>
                <a:hlinkClick r:id="rId3"/>
              </a:rPr>
              <a:t>CAAELP Domain Exemptions </a:t>
            </a:r>
            <a:endParaRPr lang="en-US" sz="2000" b="1">
              <a:solidFill>
                <a:schemeClr val="tx1"/>
              </a:solidFill>
            </a:endParaRPr>
          </a:p>
          <a:p>
            <a:r>
              <a:rPr lang="en-US" sz="2000">
                <a:solidFill>
                  <a:schemeClr val="tx1"/>
                </a:solidFill>
              </a:rPr>
              <a:t>Domain Exemptions are available on the Listening and/or Speaking subtests for the following students: </a:t>
            </a:r>
          </a:p>
          <a:p>
            <a:r>
              <a:rPr lang="en-US" sz="2000">
                <a:solidFill>
                  <a:schemeClr val="tx1"/>
                </a:solidFill>
              </a:rPr>
              <a:t>• If a student is identified as Deaf or hard of hearing, they may not be able to participate in the Listening subtest due to this disability.</a:t>
            </a:r>
          </a:p>
          <a:p>
            <a:r>
              <a:rPr lang="en-US" sz="2000">
                <a:solidFill>
                  <a:schemeClr val="tx1"/>
                </a:solidFill>
              </a:rPr>
              <a:t> • Students who are non-verbal and, even when provided assistive technology or augmentative and alternate communication supports, may not be able to participate in the Speaking subtest. </a:t>
            </a:r>
          </a:p>
          <a:p>
            <a:endParaRPr lang="en-US" sz="2000">
              <a:solidFill>
                <a:schemeClr val="tx1"/>
              </a:solidFill>
            </a:endParaRPr>
          </a:p>
          <a:p>
            <a:r>
              <a:rPr lang="en-US" sz="2000">
                <a:solidFill>
                  <a:schemeClr val="tx1"/>
                </a:solidFill>
              </a:rPr>
              <a:t>Domain Exemptions are submitted by the District Administrator (DA) in TIDE between </a:t>
            </a:r>
            <a:r>
              <a:rPr lang="en-US" sz="2000" b="1">
                <a:solidFill>
                  <a:schemeClr val="tx1"/>
                </a:solidFill>
              </a:rPr>
              <a:t>November 15, 2023, through March 22, 2024. </a:t>
            </a:r>
            <a:endParaRPr lang="en-US" sz="2000" b="1"/>
          </a:p>
        </p:txBody>
      </p:sp>
    </p:spTree>
    <p:extLst>
      <p:ext uri="{BB962C8B-B14F-4D97-AF65-F5344CB8AC3E}">
        <p14:creationId xmlns:p14="http://schemas.microsoft.com/office/powerpoint/2010/main" val="9775745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a:bodyPr>
          <a:lstStyle/>
          <a:p>
            <a:pPr algn="ctr"/>
            <a:r>
              <a:rPr lang="en-US" sz="4000">
                <a:latin typeface="Arial"/>
                <a:cs typeface="Arial"/>
              </a:rPr>
              <a:t>Reprint of CTAS Materials</a:t>
            </a:r>
          </a:p>
        </p:txBody>
      </p:sp>
      <p:sp>
        <p:nvSpPr>
          <p:cNvPr id="8" name="Content Placeholder 7">
            <a:extLst>
              <a:ext uri="{FF2B5EF4-FFF2-40B4-BE49-F238E27FC236}">
                <a16:creationId xmlns:a16="http://schemas.microsoft.com/office/drawing/2014/main" id="{BEDD6EF6-4558-9FA5-ECC7-8756C7B46C9B}"/>
              </a:ext>
            </a:extLst>
          </p:cNvPr>
          <p:cNvSpPr>
            <a:spLocks noGrp="1"/>
          </p:cNvSpPr>
          <p:nvPr>
            <p:ph sz="half" idx="1"/>
          </p:nvPr>
        </p:nvSpPr>
        <p:spPr>
          <a:xfrm>
            <a:off x="932542" y="1549748"/>
            <a:ext cx="10406017" cy="5192958"/>
          </a:xfrm>
        </p:spPr>
        <p:txBody>
          <a:bodyPr>
            <a:normAutofit lnSpcReduction="10000"/>
          </a:bodyPr>
          <a:lstStyle/>
          <a:p>
            <a:pPr marL="0" indent="0">
              <a:buNone/>
            </a:pPr>
            <a:r>
              <a:rPr lang="en-US" sz="2800"/>
              <a:t>In October, CAI mailed DAs for Testing a new supply of CTAS materials.</a:t>
            </a:r>
          </a:p>
          <a:p>
            <a:pPr marL="0" indent="0">
              <a:buNone/>
            </a:pPr>
            <a:r>
              <a:rPr lang="en-US" sz="2800"/>
              <a:t>Reminders:</a:t>
            </a:r>
          </a:p>
          <a:p>
            <a:r>
              <a:rPr lang="en-US" b="0" i="0">
                <a:effectLst/>
              </a:rPr>
              <a:t>The </a:t>
            </a:r>
            <a:r>
              <a:rPr lang="en-US" b="0" i="0" u="sng">
                <a:effectLst/>
                <a:hlinkClick r:id="rId3">
                  <a:extLst>
                    <a:ext uri="{A12FA001-AC4F-418D-AE19-62706E023703}">
                      <ahyp:hlinkClr xmlns:ahyp="http://schemas.microsoft.com/office/drawing/2018/hyperlinkcolor" val="tx"/>
                    </a:ext>
                  </a:extLst>
                </a:hlinkClick>
              </a:rPr>
              <a:t>2023-24 CTAS Student Score Worksheets</a:t>
            </a:r>
            <a:r>
              <a:rPr lang="en-US" b="0" i="0">
                <a:effectLst/>
              </a:rPr>
              <a:t> are available for downloading and printing on portal. </a:t>
            </a:r>
          </a:p>
          <a:p>
            <a:r>
              <a:rPr lang="en-US" b="0" i="0">
                <a:effectLst/>
              </a:rPr>
              <a:t>Districts should create a system to share materials across schools and store them for future use.</a:t>
            </a:r>
          </a:p>
          <a:p>
            <a:r>
              <a:rPr lang="en-US" b="0" i="0">
                <a:effectLst/>
              </a:rPr>
              <a:t>Districts should continue to reuse their CTAS materials as they are shared by teachers for test administration throughout the school year.</a:t>
            </a:r>
          </a:p>
          <a:p>
            <a:r>
              <a:rPr lang="en-US" b="0" i="0">
                <a:effectLst/>
              </a:rPr>
              <a:t>TEAs can also continue using their old sets if replacements are not needed.</a:t>
            </a:r>
            <a:endParaRPr lang="en-US"/>
          </a:p>
        </p:txBody>
      </p:sp>
    </p:spTree>
    <p:extLst>
      <p:ext uri="{BB962C8B-B14F-4D97-AF65-F5344CB8AC3E}">
        <p14:creationId xmlns:p14="http://schemas.microsoft.com/office/powerpoint/2010/main" val="11483528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b="1" kern="1200">
                <a:latin typeface="Arial" panose="020B0604020202020204" pitchFamily="34" charset="0"/>
                <a:ea typeface="+mj-ea"/>
                <a:cs typeface="Arial" panose="020B0604020202020204" pitchFamily="34" charset="0"/>
              </a:rPr>
              <a:t>Data Entry Interface (DEI)</a:t>
            </a:r>
          </a:p>
        </p:txBody>
      </p:sp>
      <p:sp>
        <p:nvSpPr>
          <p:cNvPr id="7" name="Rectangle 6">
            <a:extLst>
              <a:ext uri="{FF2B5EF4-FFF2-40B4-BE49-F238E27FC236}">
                <a16:creationId xmlns:a16="http://schemas.microsoft.com/office/drawing/2014/main" id="{6661BB7D-F80F-4AD2-BF61-9863CFADA1F6}"/>
              </a:ext>
            </a:extLst>
          </p:cNvPr>
          <p:cNvSpPr/>
          <p:nvPr/>
        </p:nvSpPr>
        <p:spPr>
          <a:xfrm>
            <a:off x="838199" y="1489888"/>
            <a:ext cx="8631803" cy="4503586"/>
          </a:xfrm>
          <a:prstGeom prst="rect">
            <a:avLst/>
          </a:prstGeom>
        </p:spPr>
        <p:txBody>
          <a:bodyPr vert="horz" wrap="square" lIns="91440" tIns="45720" rIns="91440" bIns="45720" rtlCol="0" anchor="t">
            <a:normAutofit lnSpcReduction="10000"/>
          </a:bodyPr>
          <a:lstStyle/>
          <a:p>
            <a:pPr marL="228600" indent="-228600" fontAlgn="base">
              <a:lnSpc>
                <a:spcPct val="90000"/>
              </a:lnSpc>
              <a:spcBef>
                <a:spcPts val="1000"/>
              </a:spcBef>
              <a:spcAft>
                <a:spcPct val="0"/>
              </a:spcAft>
              <a:buFont typeface="Arial" panose="020B0604020202020204" pitchFamily="34" charset="0"/>
              <a:buChar char="•"/>
              <a:defRPr/>
            </a:pPr>
            <a:r>
              <a:rPr lang="en-US" sz="2600">
                <a:cs typeface="Arial"/>
              </a:rPr>
              <a:t>The DEI can be accessed via the portal under the Smarter Balanced, NGSS, or Alternate Assessment program cards. </a:t>
            </a:r>
          </a:p>
          <a:p>
            <a:pPr marL="228600" indent="-228600" fontAlgn="base">
              <a:lnSpc>
                <a:spcPct val="90000"/>
              </a:lnSpc>
              <a:spcBef>
                <a:spcPts val="1000"/>
              </a:spcBef>
              <a:spcAft>
                <a:spcPct val="0"/>
              </a:spcAft>
              <a:buFont typeface="Arial" panose="020B0604020202020204" pitchFamily="34" charset="0"/>
              <a:buChar char="•"/>
              <a:defRPr/>
            </a:pPr>
            <a:r>
              <a:rPr lang="en-US" sz="2600">
                <a:cs typeface="Arial"/>
              </a:rPr>
              <a:t>For students who take the paper Braille and Large Print Smarter Balanced and NGSS</a:t>
            </a:r>
            <a:r>
              <a:rPr lang="en-US" sz="2600" b="1">
                <a:cs typeface="Arial"/>
              </a:rPr>
              <a:t>, teacher must transcribe students' responses from these booklets into the DEI no later than May 31, 2024</a:t>
            </a:r>
            <a:r>
              <a:rPr lang="en-US" sz="2600">
                <a:cs typeface="Arial"/>
              </a:rPr>
              <a:t>. </a:t>
            </a:r>
          </a:p>
          <a:p>
            <a:pPr marL="228600" indent="-228600" fontAlgn="base">
              <a:lnSpc>
                <a:spcPct val="90000"/>
              </a:lnSpc>
              <a:spcBef>
                <a:spcPts val="1000"/>
              </a:spcBef>
              <a:spcAft>
                <a:spcPct val="0"/>
              </a:spcAft>
              <a:buFont typeface="Arial" panose="020B0604020202020204" pitchFamily="34" charset="0"/>
              <a:buChar char="•"/>
              <a:defRPr/>
            </a:pPr>
            <a:r>
              <a:rPr lang="en-US" sz="2600">
                <a:cs typeface="Arial"/>
              </a:rPr>
              <a:t>All secure braille/large-print paper materials must be returned to Measurement Incorporated (MI) by the end of the test window. Instructions are included with shipment of materials. Non-secure testing materials can be shredded (i.e. Smarter Balanced/NGSS Test Administration Manuals).</a:t>
            </a:r>
          </a:p>
          <a:p>
            <a:pPr marL="228600" indent="-228600" fontAlgn="base">
              <a:lnSpc>
                <a:spcPct val="90000"/>
              </a:lnSpc>
              <a:spcBef>
                <a:spcPts val="1000"/>
              </a:spcBef>
              <a:spcAft>
                <a:spcPct val="0"/>
              </a:spcAft>
              <a:buFont typeface="Arial" panose="020B0604020202020204" pitchFamily="34" charset="0"/>
              <a:buChar char="•"/>
              <a:defRPr/>
            </a:pPr>
            <a:r>
              <a:rPr lang="en-US" sz="2600">
                <a:cs typeface="Arial"/>
              </a:rPr>
              <a:t>TEA submits CTAS into the DEI no later than </a:t>
            </a:r>
            <a:r>
              <a:rPr lang="en-US" sz="2600" b="1">
                <a:cs typeface="Arial"/>
              </a:rPr>
              <a:t>May 31, 2024</a:t>
            </a:r>
            <a:r>
              <a:rPr lang="en-US" sz="2600">
                <a:cs typeface="Arial"/>
              </a:rPr>
              <a:t>. </a:t>
            </a:r>
          </a:p>
          <a:p>
            <a:pPr marL="228600" indent="-228600" fontAlgn="base">
              <a:lnSpc>
                <a:spcPct val="90000"/>
              </a:lnSpc>
              <a:spcBef>
                <a:spcPts val="1000"/>
              </a:spcBef>
              <a:spcAft>
                <a:spcPct val="0"/>
              </a:spcAft>
              <a:buFont typeface="Arial" panose="020B0604020202020204" pitchFamily="34" charset="0"/>
              <a:buChar char="•"/>
              <a:defRPr/>
            </a:pPr>
            <a:endParaRPr lang="en-US" sz="2600">
              <a:cs typeface="Arial"/>
            </a:endParaRPr>
          </a:p>
        </p:txBody>
      </p:sp>
      <p:sp>
        <p:nvSpPr>
          <p:cNvPr id="12" name="Slide Number Placeholder 3">
            <a:extLst>
              <a:ext uri="{FF2B5EF4-FFF2-40B4-BE49-F238E27FC236}">
                <a16:creationId xmlns:a16="http://schemas.microsoft.com/office/drawing/2014/main" id="{9F09C773-5F7E-3508-30B7-2ABA1C913F56}"/>
              </a:ext>
            </a:extLst>
          </p:cNvPr>
          <p:cNvSpPr>
            <a:spLocks noGrp="1"/>
          </p:cNvSpPr>
          <p:nvPr>
            <p:ph type="sldNum" sz="quarter" idx="4"/>
          </p:nvPr>
        </p:nvSpPr>
        <p:spPr>
          <a:xfrm>
            <a:off x="11651751" y="6326691"/>
            <a:ext cx="540249" cy="348815"/>
          </a:xfrm>
        </p:spPr>
        <p:txBody>
          <a:bodyPr/>
          <a:lstStyle/>
          <a:p>
            <a:pPr>
              <a:spcAft>
                <a:spcPts val="600"/>
              </a:spcAft>
            </a:pPr>
            <a:fld id="{13A326F7-3D62-4D6D-AF51-CF772FE3461F}" type="slidenum">
              <a:rPr lang="en-US" smtClean="0"/>
              <a:pPr>
                <a:spcAft>
                  <a:spcPts val="600"/>
                </a:spcAft>
              </a:pPr>
              <a:t>104</a:t>
            </a:fld>
            <a:endParaRPr lang="en-US"/>
          </a:p>
        </p:txBody>
      </p:sp>
      <p:pic>
        <p:nvPicPr>
          <p:cNvPr id="3" name="Picture 2">
            <a:extLst>
              <a:ext uri="{FF2B5EF4-FFF2-40B4-BE49-F238E27FC236}">
                <a16:creationId xmlns:a16="http://schemas.microsoft.com/office/drawing/2014/main" id="{6B19E6F2-612E-EECE-A6A0-E06616DF45E6}"/>
              </a:ext>
            </a:extLst>
          </p:cNvPr>
          <p:cNvPicPr>
            <a:picLocks noChangeAspect="1"/>
          </p:cNvPicPr>
          <p:nvPr/>
        </p:nvPicPr>
        <p:blipFill>
          <a:blip r:embed="rId3"/>
          <a:stretch>
            <a:fillRect/>
          </a:stretch>
        </p:blipFill>
        <p:spPr>
          <a:xfrm>
            <a:off x="9470002" y="1478943"/>
            <a:ext cx="2324849" cy="2988612"/>
          </a:xfrm>
          <a:prstGeom prst="rect">
            <a:avLst/>
          </a:prstGeom>
          <a:ln>
            <a:solidFill>
              <a:schemeClr val="tx1"/>
            </a:solidFill>
          </a:ln>
        </p:spPr>
      </p:pic>
      <p:sp>
        <p:nvSpPr>
          <p:cNvPr id="2" name="TextBox 1">
            <a:extLst>
              <a:ext uri="{FF2B5EF4-FFF2-40B4-BE49-F238E27FC236}">
                <a16:creationId xmlns:a16="http://schemas.microsoft.com/office/drawing/2014/main" id="{C8AE050F-A29B-219E-568C-F34B1EEC7606}"/>
              </a:ext>
            </a:extLst>
          </p:cNvPr>
          <p:cNvSpPr txBox="1"/>
          <p:nvPr/>
        </p:nvSpPr>
        <p:spPr>
          <a:xfrm>
            <a:off x="838199" y="5993474"/>
            <a:ext cx="10813552" cy="776383"/>
          </a:xfrm>
          <a:prstGeom prst="roundRect">
            <a:avLst/>
          </a:prstGeom>
          <a:solidFill>
            <a:schemeClr val="bg2"/>
          </a:solid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fontAlgn="base">
              <a:lnSpc>
                <a:spcPct val="90000"/>
              </a:lnSpc>
              <a:spcBef>
                <a:spcPts val="1000"/>
              </a:spcBef>
              <a:spcAft>
                <a:spcPct val="0"/>
              </a:spcAft>
              <a:defRPr/>
            </a:pPr>
            <a:r>
              <a:rPr lang="en-US" sz="2200">
                <a:cs typeface="Arial" panose="020B0604020202020204" pitchFamily="34" charset="0"/>
              </a:rPr>
              <a:t>There are certain instructions for the submission of tests using the Data Entry Interface. Refer to the </a:t>
            </a:r>
            <a:r>
              <a:rPr lang="en-US" sz="2200">
                <a:cs typeface="Arial" panose="020B0604020202020204" pitchFamily="34" charset="0"/>
                <a:hlinkClick r:id="rId4"/>
              </a:rPr>
              <a:t>How to Access the Data Entry Interface </a:t>
            </a:r>
            <a:r>
              <a:rPr lang="en-US" sz="2200">
                <a:cs typeface="Arial" panose="020B0604020202020204" pitchFamily="34" charset="0"/>
              </a:rPr>
              <a:t>brochure for details. </a:t>
            </a:r>
          </a:p>
        </p:txBody>
      </p:sp>
    </p:spTree>
    <p:extLst>
      <p:ext uri="{BB962C8B-B14F-4D97-AF65-F5344CB8AC3E}">
        <p14:creationId xmlns:p14="http://schemas.microsoft.com/office/powerpoint/2010/main" val="16681690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043830" y="0"/>
            <a:ext cx="8104341" cy="1371600"/>
          </a:xfrm>
          <a:prstGeom prst="rect">
            <a:avLst/>
          </a:prstGeom>
          <a:noFill/>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3200" b="1">
                <a:solidFill>
                  <a:schemeClr val="bg1"/>
                </a:solidFill>
                <a:latin typeface="Arial" panose="020B0604020202020204" pitchFamily="34" charset="0"/>
                <a:cs typeface="Arial" panose="020B0604020202020204" pitchFamily="34" charset="0"/>
              </a:rPr>
              <a:t>Required Secure Alternate Assessment Materials for CTAA and CAAELP</a:t>
            </a:r>
          </a:p>
        </p:txBody>
      </p:sp>
      <p:pic>
        <p:nvPicPr>
          <p:cNvPr id="7" name="Picture 6">
            <a:extLst>
              <a:ext uri="{FF2B5EF4-FFF2-40B4-BE49-F238E27FC236}">
                <a16:creationId xmlns:a16="http://schemas.microsoft.com/office/drawing/2014/main" id="{7A7AEA96-3FC0-BF3B-E8B5-FBB12D2065D2}"/>
              </a:ext>
            </a:extLst>
          </p:cNvPr>
          <p:cNvPicPr>
            <a:picLocks noChangeAspect="1"/>
          </p:cNvPicPr>
          <p:nvPr/>
        </p:nvPicPr>
        <p:blipFill>
          <a:blip r:embed="rId3"/>
          <a:stretch>
            <a:fillRect/>
          </a:stretch>
        </p:blipFill>
        <p:spPr>
          <a:xfrm>
            <a:off x="1789707" y="1528249"/>
            <a:ext cx="8731858" cy="3641211"/>
          </a:xfrm>
          <a:prstGeom prst="rect">
            <a:avLst/>
          </a:prstGeom>
        </p:spPr>
      </p:pic>
      <p:pic>
        <p:nvPicPr>
          <p:cNvPr id="3" name="Picture 2"/>
          <p:cNvPicPr>
            <a:picLocks noChangeAspect="1"/>
          </p:cNvPicPr>
          <p:nvPr/>
        </p:nvPicPr>
        <p:blipFill>
          <a:blip r:embed="rId4"/>
          <a:stretch>
            <a:fillRect/>
          </a:stretch>
        </p:blipFill>
        <p:spPr>
          <a:xfrm>
            <a:off x="5237333" y="4333462"/>
            <a:ext cx="5603469" cy="2292132"/>
          </a:xfrm>
          <a:prstGeom prst="rect">
            <a:avLst/>
          </a:prstGeom>
        </p:spPr>
      </p:pic>
      <p:sp>
        <p:nvSpPr>
          <p:cNvPr id="2" name="Rectangle 1">
            <a:extLst>
              <a:ext uri="{FF2B5EF4-FFF2-40B4-BE49-F238E27FC236}">
                <a16:creationId xmlns:a16="http://schemas.microsoft.com/office/drawing/2014/main" id="{E629CB1F-BEB4-810E-D09F-F8A62501BC91}"/>
              </a:ext>
            </a:extLst>
          </p:cNvPr>
          <p:cNvSpPr/>
          <p:nvPr/>
        </p:nvSpPr>
        <p:spPr>
          <a:xfrm>
            <a:off x="1883935" y="4778414"/>
            <a:ext cx="2584698" cy="440536"/>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619679-87D7-13CF-44A6-00A6A0D58DF1}"/>
              </a:ext>
            </a:extLst>
          </p:cNvPr>
          <p:cNvSpPr/>
          <p:nvPr/>
        </p:nvSpPr>
        <p:spPr>
          <a:xfrm>
            <a:off x="1305338" y="1577739"/>
            <a:ext cx="3362078" cy="358553"/>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3368E27-4663-1F32-67AB-54044E518624}"/>
              </a:ext>
            </a:extLst>
          </p:cNvPr>
          <p:cNvCxnSpPr>
            <a:cxnSpLocks/>
          </p:cNvCxnSpPr>
          <p:nvPr/>
        </p:nvCxnSpPr>
        <p:spPr>
          <a:xfrm>
            <a:off x="3753016" y="5326109"/>
            <a:ext cx="1701579" cy="39087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8108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4335694" y="1573189"/>
            <a:ext cx="382769" cy="373439"/>
          </a:xfrm>
          <a:prstGeom prst="flowChartConnector">
            <a:avLst/>
          </a:prstGeom>
          <a:ln w="19050"/>
        </p:spPr>
        <p:style>
          <a:lnRef idx="2">
            <a:schemeClr val="accent1"/>
          </a:lnRef>
          <a:fillRef idx="1">
            <a:schemeClr val="lt1"/>
          </a:fillRef>
          <a:effectRef idx="0">
            <a:schemeClr val="accent1"/>
          </a:effectRef>
          <a:fontRef idx="minor">
            <a:schemeClr val="dk1"/>
          </a:fontRef>
        </p:style>
        <p:txBody>
          <a:bodyPr vert="horz" wrap="square" lIns="27432" tIns="27432" rIns="27432" bIns="27432" numCol="1" anchor="ctr" anchorCtr="0" compatLnSpc="1">
            <a:prstTxWarp prst="textNoShape">
              <a:avLst/>
            </a:prstTxWarp>
          </a:bodyPr>
          <a:lstStyle/>
          <a:p>
            <a:pPr algn="ctr" eaLnBrk="0" fontAlgn="base" hangingPunct="0">
              <a:spcBef>
                <a:spcPct val="0"/>
              </a:spcBef>
              <a:spcAft>
                <a:spcPct val="0"/>
              </a:spcAft>
              <a:defRPr/>
            </a:pPr>
            <a:r>
              <a:rPr lang="en-US" altLang="en-US" sz="2000">
                <a:solidFill>
                  <a:srgbClr val="000000"/>
                </a:solidFill>
                <a:latin typeface="Calibri" panose="020F0502020204030204" pitchFamily="34" charset="0"/>
              </a:rPr>
              <a:t>1</a:t>
            </a:r>
            <a:endParaRPr lang="en-US" altLang="en-US" sz="2000">
              <a:solidFill>
                <a:srgbClr val="000000"/>
              </a:solidFill>
              <a:latin typeface="Arial" panose="020B0604020202020204" pitchFamily="34" charset="0"/>
            </a:endParaRPr>
          </a:p>
        </p:txBody>
      </p:sp>
      <p:sp>
        <p:nvSpPr>
          <p:cNvPr id="13" name="Title 1"/>
          <p:cNvSpPr txBox="1">
            <a:spLocks/>
          </p:cNvSpPr>
          <p:nvPr/>
        </p:nvSpPr>
        <p:spPr>
          <a:xfrm>
            <a:off x="1580490" y="-39905"/>
            <a:ext cx="9618531" cy="1546593"/>
          </a:xfrm>
          <a:prstGeom prst="rect">
            <a:avLst/>
          </a:prstGeom>
          <a:no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defRPr/>
            </a:pPr>
            <a:r>
              <a:rPr lang="en-US" sz="4000" b="1">
                <a:solidFill>
                  <a:schemeClr val="bg1"/>
                </a:solidFill>
                <a:latin typeface="Arial" panose="020B0604020202020204" pitchFamily="34" charset="0"/>
                <a:cs typeface="Arial" panose="020B0604020202020204" pitchFamily="34" charset="0"/>
              </a:rPr>
              <a:t>Confirming Trained Teacher Status</a:t>
            </a:r>
          </a:p>
        </p:txBody>
      </p:sp>
      <p:sp>
        <p:nvSpPr>
          <p:cNvPr id="9" name="TextBox 8"/>
          <p:cNvSpPr txBox="1"/>
          <p:nvPr/>
        </p:nvSpPr>
        <p:spPr>
          <a:xfrm>
            <a:off x="224097" y="2076042"/>
            <a:ext cx="2349828" cy="2884825"/>
          </a:xfrm>
          <a:prstGeom prst="round2DiagRect">
            <a:avLst/>
          </a:prstGeom>
          <a:solidFill>
            <a:srgbClr val="3391AF"/>
          </a:solidFill>
          <a:ln w="28575"/>
        </p:spPr>
        <p:style>
          <a:lnRef idx="2">
            <a:schemeClr val="dk1"/>
          </a:lnRef>
          <a:fillRef idx="1">
            <a:schemeClr val="lt1"/>
          </a:fillRef>
          <a:effectRef idx="0">
            <a:schemeClr val="dk1"/>
          </a:effectRef>
          <a:fontRef idx="minor">
            <a:schemeClr val="dk1"/>
          </a:fontRef>
        </p:style>
        <p:txBody>
          <a:bodyPr wrap="square" rtlCol="0" anchor="b">
            <a:spAutoFit/>
          </a:bodyPr>
          <a:lstStyle/>
          <a:p>
            <a:pPr algn="ctr" fontAlgn="base">
              <a:spcBef>
                <a:spcPct val="0"/>
              </a:spcBef>
              <a:spcAft>
                <a:spcPct val="0"/>
              </a:spcAft>
              <a:defRPr/>
            </a:pPr>
            <a:r>
              <a:rPr lang="en-US" sz="2800">
                <a:solidFill>
                  <a:schemeClr val="tx2">
                    <a:lumMod val="50000"/>
                  </a:schemeClr>
                </a:solidFill>
                <a:cs typeface="Arial" panose="020B0604020202020204" pitchFamily="34" charset="0"/>
              </a:rPr>
              <a:t>Only the DA has access to add, change, or delete a TEA User Role.</a:t>
            </a:r>
          </a:p>
        </p:txBody>
      </p:sp>
      <p:sp>
        <p:nvSpPr>
          <p:cNvPr id="8" name="Text Box 9"/>
          <p:cNvSpPr txBox="1">
            <a:spLocks noChangeArrowheads="1"/>
          </p:cNvSpPr>
          <p:nvPr/>
        </p:nvSpPr>
        <p:spPr bwMode="auto">
          <a:xfrm>
            <a:off x="3130867" y="3519682"/>
            <a:ext cx="380549" cy="373439"/>
          </a:xfrm>
          <a:prstGeom prst="flowChartConnector">
            <a:avLst/>
          </a:prstGeom>
          <a:ln w="19050"/>
        </p:spPr>
        <p:style>
          <a:lnRef idx="2">
            <a:schemeClr val="accent1"/>
          </a:lnRef>
          <a:fillRef idx="1">
            <a:schemeClr val="lt1"/>
          </a:fillRef>
          <a:effectRef idx="0">
            <a:schemeClr val="accent1"/>
          </a:effectRef>
          <a:fontRef idx="minor">
            <a:schemeClr val="dk1"/>
          </a:fontRef>
        </p:style>
        <p:txBody>
          <a:bodyPr vert="horz" wrap="square" lIns="27432" tIns="27432" rIns="27432" bIns="27432" numCol="1" anchor="ctr" anchorCtr="0" compatLnSpc="1">
            <a:prstTxWarp prst="textNoShape">
              <a:avLst/>
            </a:prstTxWarp>
          </a:bodyPr>
          <a:lstStyle/>
          <a:p>
            <a:pPr algn="ctr" eaLnBrk="0" fontAlgn="base" hangingPunct="0">
              <a:spcBef>
                <a:spcPct val="0"/>
              </a:spcBef>
              <a:spcAft>
                <a:spcPct val="0"/>
              </a:spcAft>
              <a:defRPr/>
            </a:pPr>
            <a:r>
              <a:rPr lang="en-US" altLang="en-US" sz="2000">
                <a:solidFill>
                  <a:srgbClr val="000000"/>
                </a:solidFill>
                <a:latin typeface="Calibri" panose="020F0502020204030204" pitchFamily="34" charset="0"/>
              </a:rPr>
              <a:t>2</a:t>
            </a:r>
            <a:endParaRPr lang="en-US" altLang="en-US" sz="2000">
              <a:solidFill>
                <a:srgbClr val="000000"/>
              </a:solidFill>
              <a:latin typeface="Arial" panose="020B0604020202020204" pitchFamily="34" charset="0"/>
            </a:endParaRPr>
          </a:p>
        </p:txBody>
      </p:sp>
      <p:pic>
        <p:nvPicPr>
          <p:cNvPr id="5" name="Picture 4"/>
          <p:cNvPicPr>
            <a:picLocks noChangeAspect="1"/>
          </p:cNvPicPr>
          <p:nvPr/>
        </p:nvPicPr>
        <p:blipFill rotWithShape="1">
          <a:blip r:embed="rId3"/>
          <a:srcRect t="-1" b="51804"/>
          <a:stretch/>
        </p:blipFill>
        <p:spPr>
          <a:xfrm>
            <a:off x="4927976" y="1567549"/>
            <a:ext cx="4468969" cy="1733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 Box 9"/>
          <p:cNvSpPr txBox="1">
            <a:spLocks noChangeArrowheads="1"/>
          </p:cNvSpPr>
          <p:nvPr/>
        </p:nvSpPr>
        <p:spPr bwMode="auto">
          <a:xfrm>
            <a:off x="723353" y="5646623"/>
            <a:ext cx="380548" cy="373439"/>
          </a:xfrm>
          <a:prstGeom prst="flowChartConnector">
            <a:avLst/>
          </a:prstGeom>
          <a:ln w="19050"/>
        </p:spPr>
        <p:style>
          <a:lnRef idx="2">
            <a:schemeClr val="accent1"/>
          </a:lnRef>
          <a:fillRef idx="1">
            <a:schemeClr val="lt1"/>
          </a:fillRef>
          <a:effectRef idx="0">
            <a:schemeClr val="accent1"/>
          </a:effectRef>
          <a:fontRef idx="minor">
            <a:schemeClr val="dk1"/>
          </a:fontRef>
        </p:style>
        <p:txBody>
          <a:bodyPr vert="horz" wrap="square" lIns="27432" tIns="27432" rIns="27432" bIns="27432" numCol="1" anchor="ctr" anchorCtr="0" compatLnSpc="1">
            <a:prstTxWarp prst="textNoShape">
              <a:avLst/>
            </a:prstTxWarp>
          </a:bodyPr>
          <a:lstStyle/>
          <a:p>
            <a:pPr algn="ctr" eaLnBrk="0" fontAlgn="base" hangingPunct="0">
              <a:spcBef>
                <a:spcPct val="0"/>
              </a:spcBef>
              <a:spcAft>
                <a:spcPct val="0"/>
              </a:spcAft>
              <a:defRPr/>
            </a:pPr>
            <a:r>
              <a:rPr lang="en-US" altLang="en-US" sz="2000">
                <a:solidFill>
                  <a:srgbClr val="000000"/>
                </a:solidFill>
                <a:latin typeface="Calibri" panose="020F0502020204030204" pitchFamily="34" charset="0"/>
              </a:rPr>
              <a:t>3</a:t>
            </a:r>
            <a:endParaRPr lang="en-US" altLang="en-US" sz="2000">
              <a:solidFill>
                <a:srgbClr val="000000"/>
              </a:solidFill>
              <a:latin typeface="Arial" panose="020B0604020202020204" pitchFamily="34" charset="0"/>
            </a:endParaRPr>
          </a:p>
        </p:txBody>
      </p:sp>
      <p:cxnSp>
        <p:nvCxnSpPr>
          <p:cNvPr id="16" name="Straight Arrow Connector 15"/>
          <p:cNvCxnSpPr>
            <a:cxnSpLocks/>
          </p:cNvCxnSpPr>
          <p:nvPr/>
        </p:nvCxnSpPr>
        <p:spPr>
          <a:xfrm flipH="1">
            <a:off x="8174912" y="2202840"/>
            <a:ext cx="747188" cy="576197"/>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3713446" y="3508862"/>
            <a:ext cx="6898027" cy="1546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Arrow Connector 20"/>
          <p:cNvCxnSpPr>
            <a:cxnSpLocks/>
          </p:cNvCxnSpPr>
          <p:nvPr/>
        </p:nvCxnSpPr>
        <p:spPr>
          <a:xfrm flipH="1">
            <a:off x="8963849" y="4126129"/>
            <a:ext cx="723897" cy="652517"/>
          </a:xfrm>
          <a:prstGeom prst="straightConnector1">
            <a:avLst/>
          </a:prstGeom>
          <a:ln w="1333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6D251CB-FA19-FDF3-EFE4-2D51E1E32379}"/>
              </a:ext>
            </a:extLst>
          </p:cNvPr>
          <p:cNvPicPr>
            <a:picLocks noChangeAspect="1"/>
          </p:cNvPicPr>
          <p:nvPr/>
        </p:nvPicPr>
        <p:blipFill>
          <a:blip r:embed="rId5"/>
          <a:stretch>
            <a:fillRect/>
          </a:stretch>
        </p:blipFill>
        <p:spPr>
          <a:xfrm>
            <a:off x="1399011" y="5395913"/>
            <a:ext cx="10115550" cy="723900"/>
          </a:xfrm>
          <a:prstGeom prst="rect">
            <a:avLst/>
          </a:prstGeom>
          <a:ln w="47625">
            <a:solidFill>
              <a:schemeClr val="tx1"/>
            </a:solidFill>
          </a:ln>
        </p:spPr>
      </p:pic>
      <p:cxnSp>
        <p:nvCxnSpPr>
          <p:cNvPr id="3" name="Straight Arrow Connector 2">
            <a:extLst>
              <a:ext uri="{FF2B5EF4-FFF2-40B4-BE49-F238E27FC236}">
                <a16:creationId xmlns:a16="http://schemas.microsoft.com/office/drawing/2014/main" id="{879A2544-073C-2248-2A1C-4D7DD625A467}"/>
              </a:ext>
            </a:extLst>
          </p:cNvPr>
          <p:cNvCxnSpPr>
            <a:cxnSpLocks/>
          </p:cNvCxnSpPr>
          <p:nvPr/>
        </p:nvCxnSpPr>
        <p:spPr>
          <a:xfrm flipH="1">
            <a:off x="10814530" y="5852293"/>
            <a:ext cx="768981"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6519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6926" y="3026663"/>
            <a:ext cx="7658146" cy="1435607"/>
          </a:xfrm>
        </p:spPr>
        <p:txBody>
          <a:bodyPr vert="horz" lIns="91440" tIns="45720" rIns="91440" bIns="45720" rtlCol="0" anchor="ctr">
            <a:normAutofit/>
          </a:bodyPr>
          <a:lstStyle/>
          <a:p>
            <a:pPr algn="ctr"/>
            <a:r>
              <a:rPr lang="en-US" sz="4200">
                <a:ln w="0"/>
              </a:rPr>
              <a:t>Questions </a:t>
            </a:r>
          </a:p>
        </p:txBody>
      </p:sp>
      <p:pic>
        <p:nvPicPr>
          <p:cNvPr id="4" name="Picture 3">
            <a:extLst>
              <a:ext uri="{FF2B5EF4-FFF2-40B4-BE49-F238E27FC236}">
                <a16:creationId xmlns:a16="http://schemas.microsoft.com/office/drawing/2014/main" id="{3B4B4C02-5C46-4796-B9FB-2A6723904884}"/>
              </a:ext>
            </a:extLst>
          </p:cNvPr>
          <p:cNvPicPr>
            <a:picLocks noChangeAspect="1"/>
          </p:cNvPicPr>
          <p:nvPr/>
        </p:nvPicPr>
        <p:blipFill>
          <a:blip r:embed="rId3"/>
          <a:stretch>
            <a:fillRect/>
          </a:stretch>
        </p:blipFill>
        <p:spPr>
          <a:xfrm>
            <a:off x="5100103" y="971676"/>
            <a:ext cx="1991792" cy="1828800"/>
          </a:xfrm>
          <a:prstGeom prst="rect">
            <a:avLst/>
          </a:prstGeom>
        </p:spPr>
      </p:pic>
    </p:spTree>
    <p:extLst>
      <p:ext uri="{BB962C8B-B14F-4D97-AF65-F5344CB8AC3E}">
        <p14:creationId xmlns:p14="http://schemas.microsoft.com/office/powerpoint/2010/main" val="26566065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5E29-E59B-9342-3CA5-020D667B0189}"/>
              </a:ext>
            </a:extLst>
          </p:cNvPr>
          <p:cNvSpPr>
            <a:spLocks noGrp="1"/>
          </p:cNvSpPr>
          <p:nvPr>
            <p:ph type="title"/>
          </p:nvPr>
        </p:nvSpPr>
        <p:spPr/>
        <p:txBody>
          <a:bodyPr/>
          <a:lstStyle/>
          <a:p>
            <a:r>
              <a:rPr lang="en-US"/>
              <a:t>Special Populations Contact Information</a:t>
            </a:r>
          </a:p>
        </p:txBody>
      </p:sp>
      <p:pic>
        <p:nvPicPr>
          <p:cNvPr id="6" name="Content Placeholder 5">
            <a:extLst>
              <a:ext uri="{FF2B5EF4-FFF2-40B4-BE49-F238E27FC236}">
                <a16:creationId xmlns:a16="http://schemas.microsoft.com/office/drawing/2014/main" id="{26E2681E-A48F-79F0-1ABA-DCC7F37D2151}"/>
              </a:ext>
            </a:extLst>
          </p:cNvPr>
          <p:cNvPicPr>
            <a:picLocks noGrp="1" noChangeAspect="1"/>
          </p:cNvPicPr>
          <p:nvPr>
            <p:ph idx="1"/>
          </p:nvPr>
        </p:nvPicPr>
        <p:blipFill>
          <a:blip r:embed="rId3"/>
          <a:stretch>
            <a:fillRect/>
          </a:stretch>
        </p:blipFill>
        <p:spPr>
          <a:xfrm>
            <a:off x="1006124" y="2046913"/>
            <a:ext cx="10179751" cy="3023917"/>
          </a:xfrm>
        </p:spPr>
      </p:pic>
      <p:sp>
        <p:nvSpPr>
          <p:cNvPr id="4" name="Slide Number Placeholder 3">
            <a:extLst>
              <a:ext uri="{FF2B5EF4-FFF2-40B4-BE49-F238E27FC236}">
                <a16:creationId xmlns:a16="http://schemas.microsoft.com/office/drawing/2014/main" id="{E83396FD-238A-5D5A-57BD-8AD441541FCD}"/>
              </a:ext>
            </a:extLst>
          </p:cNvPr>
          <p:cNvSpPr>
            <a:spLocks noGrp="1"/>
          </p:cNvSpPr>
          <p:nvPr>
            <p:ph type="sldNum" sz="quarter" idx="4"/>
          </p:nvPr>
        </p:nvSpPr>
        <p:spPr/>
        <p:txBody>
          <a:bodyPr/>
          <a:lstStyle/>
          <a:p>
            <a:fld id="{13A326F7-3D62-4D6D-AF51-CF772FE3461F}" type="slidenum">
              <a:rPr lang="en-US" smtClean="0"/>
              <a:pPr/>
              <a:t>108</a:t>
            </a:fld>
            <a:endParaRPr lang="en-US"/>
          </a:p>
        </p:txBody>
      </p:sp>
    </p:spTree>
    <p:extLst>
      <p:ext uri="{BB962C8B-B14F-4D97-AF65-F5344CB8AC3E}">
        <p14:creationId xmlns:p14="http://schemas.microsoft.com/office/powerpoint/2010/main" val="19066330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4976-32F7-A9E6-F6AD-397E8C2B3D3C}"/>
              </a:ext>
            </a:extLst>
          </p:cNvPr>
          <p:cNvSpPr>
            <a:spLocks noGrp="1"/>
          </p:cNvSpPr>
          <p:nvPr>
            <p:ph type="title"/>
          </p:nvPr>
        </p:nvSpPr>
        <p:spPr/>
        <p:txBody>
          <a:bodyPr/>
          <a:lstStyle/>
          <a:p>
            <a:r>
              <a:rPr lang="en-US" sz="3200"/>
              <a:t>Thank you for your participation!</a:t>
            </a:r>
            <a:endParaRPr lang="en-US"/>
          </a:p>
        </p:txBody>
      </p:sp>
      <p:pic>
        <p:nvPicPr>
          <p:cNvPr id="5" name="Content Placeholder 4" descr="Text&#10;&#10;Description automatically generated">
            <a:extLst>
              <a:ext uri="{FF2B5EF4-FFF2-40B4-BE49-F238E27FC236}">
                <a16:creationId xmlns:a16="http://schemas.microsoft.com/office/drawing/2014/main" id="{A0A3A308-7994-B686-43A4-2B9E7B068293}"/>
              </a:ext>
            </a:extLst>
          </p:cNvPr>
          <p:cNvPicPr>
            <a:picLocks noGrp="1" noChangeAspect="1"/>
          </p:cNvPicPr>
          <p:nvPr>
            <p:ph idx="1"/>
          </p:nvPr>
        </p:nvPicPr>
        <p:blipFill>
          <a:blip r:embed="rId3"/>
          <a:stretch>
            <a:fillRect/>
          </a:stretch>
        </p:blipFill>
        <p:spPr>
          <a:xfrm>
            <a:off x="2874382" y="1825624"/>
            <a:ext cx="6443235" cy="4876258"/>
          </a:xfrm>
        </p:spPr>
      </p:pic>
      <p:sp>
        <p:nvSpPr>
          <p:cNvPr id="4" name="Slide Number Placeholder 3">
            <a:extLst>
              <a:ext uri="{FF2B5EF4-FFF2-40B4-BE49-F238E27FC236}">
                <a16:creationId xmlns:a16="http://schemas.microsoft.com/office/drawing/2014/main" id="{B9871D51-0B58-0E2E-CDAD-0225E832C3B1}"/>
              </a:ext>
            </a:extLst>
          </p:cNvPr>
          <p:cNvSpPr>
            <a:spLocks noGrp="1"/>
          </p:cNvSpPr>
          <p:nvPr>
            <p:ph type="sldNum" sz="quarter" idx="4"/>
          </p:nvPr>
        </p:nvSpPr>
        <p:spPr/>
        <p:txBody>
          <a:bodyPr/>
          <a:lstStyle/>
          <a:p>
            <a:fld id="{13A326F7-3D62-4D6D-AF51-CF772FE3461F}" type="slidenum">
              <a:rPr lang="en-US" smtClean="0"/>
              <a:pPr/>
              <a:t>109</a:t>
            </a:fld>
            <a:endParaRPr lang="en-US"/>
          </a:p>
        </p:txBody>
      </p:sp>
    </p:spTree>
    <p:extLst>
      <p:ext uri="{BB962C8B-B14F-4D97-AF65-F5344CB8AC3E}">
        <p14:creationId xmlns:p14="http://schemas.microsoft.com/office/powerpoint/2010/main" val="83878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6548" y="2962656"/>
            <a:ext cx="9518904" cy="1463040"/>
          </a:xfrm>
        </p:spPr>
        <p:txBody>
          <a:bodyPr vert="horz" lIns="91440" tIns="45720" rIns="91440" bIns="45720" rtlCol="0" anchor="ctr">
            <a:noAutofit/>
          </a:bodyPr>
          <a:lstStyle/>
          <a:p>
            <a:r>
              <a:rPr lang="en-US" sz="4200">
                <a:ln w="0"/>
              </a:rPr>
              <a:t>State Policy Regarding Participation</a:t>
            </a:r>
          </a:p>
        </p:txBody>
      </p:sp>
    </p:spTree>
    <p:extLst>
      <p:ext uri="{BB962C8B-B14F-4D97-AF65-F5344CB8AC3E}">
        <p14:creationId xmlns:p14="http://schemas.microsoft.com/office/powerpoint/2010/main" val="236491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C7B569D-A501-41A4-8B46-0DE61B3A5DF1}"/>
              </a:ext>
            </a:extLst>
          </p:cNvPr>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r>
              <a:rPr lang="en-US" sz="4000" b="1">
                <a:ln w="0"/>
                <a:latin typeface="Arial" panose="020B0604020202020204" pitchFamily="34" charset="0"/>
                <a:cs typeface="Arial" panose="020B0604020202020204" pitchFamily="34" charset="0"/>
              </a:rPr>
              <a:t>Participation - Connecticut General Statutes 10-14n</a:t>
            </a:r>
          </a:p>
        </p:txBody>
      </p:sp>
      <p:sp>
        <p:nvSpPr>
          <p:cNvPr id="3" name="Content Placeholder 2"/>
          <p:cNvSpPr>
            <a:spLocks noGrp="1"/>
          </p:cNvSpPr>
          <p:nvPr>
            <p:ph idx="1"/>
          </p:nvPr>
        </p:nvSpPr>
        <p:spPr>
          <a:xfrm>
            <a:off x="838200" y="1553346"/>
            <a:ext cx="10515600" cy="5148536"/>
          </a:xfrm>
        </p:spPr>
        <p:txBody>
          <a:bodyPr vert="horz" wrap="square" lIns="91440" tIns="45720" rIns="91440" bIns="45720" rtlCol="0" anchor="ctr">
            <a:noAutofit/>
          </a:bodyPr>
          <a:lstStyle/>
          <a:p>
            <a:pPr marL="100012" lvl="2" indent="0">
              <a:buNone/>
            </a:pPr>
            <a:r>
              <a:rPr lang="en-US" sz="2800">
                <a:cs typeface="Arial" panose="020B0604020202020204" pitchFamily="34" charset="0"/>
              </a:rPr>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282575" lvl="2" indent="-182563">
              <a:spcBef>
                <a:spcPts val="300"/>
              </a:spcBef>
            </a:pPr>
            <a:endParaRPr lang="en-US" sz="2800">
              <a:cs typeface="Arial" panose="020B0604020202020204" pitchFamily="34" charset="0"/>
            </a:endParaRPr>
          </a:p>
          <a:p>
            <a:pPr marL="100012" lvl="2" indent="0">
              <a:buNone/>
            </a:pPr>
            <a:r>
              <a:rPr lang="en-US" sz="2800">
                <a:cs typeface="Arial" panose="020B0604020202020204" pitchFamily="34" charset="0"/>
              </a:rPr>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155773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770" y="2998381"/>
            <a:ext cx="9498459" cy="1509609"/>
          </a:xfrm>
        </p:spPr>
        <p:txBody>
          <a:bodyPr vert="horz" lIns="91440" tIns="45720" rIns="91440" bIns="45720" rtlCol="0" anchor="ctr">
            <a:normAutofit/>
          </a:bodyPr>
          <a:lstStyle/>
          <a:p>
            <a:r>
              <a:rPr lang="en-US" sz="4200" spc="-100">
                <a:ln w="0"/>
              </a:rPr>
              <a:t>TIDE/PSIS Data Sync</a:t>
            </a:r>
            <a:endParaRPr lang="en-US" sz="4200" spc="-100"/>
          </a:p>
        </p:txBody>
      </p:sp>
    </p:spTree>
    <p:extLst>
      <p:ext uri="{BB962C8B-B14F-4D97-AF65-F5344CB8AC3E}">
        <p14:creationId xmlns:p14="http://schemas.microsoft.com/office/powerpoint/2010/main" val="148063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TIDE/PSIS Data Sync</a:t>
            </a:r>
          </a:p>
        </p:txBody>
      </p:sp>
      <p:graphicFrame>
        <p:nvGraphicFramePr>
          <p:cNvPr id="5" name="Content Placeholder 2">
            <a:extLst>
              <a:ext uri="{FF2B5EF4-FFF2-40B4-BE49-F238E27FC236}">
                <a16:creationId xmlns:a16="http://schemas.microsoft.com/office/drawing/2014/main" id="{18A2F468-7DF9-44DC-8C4A-04D7E670FB98}"/>
              </a:ext>
            </a:extLst>
          </p:cNvPr>
          <p:cNvGraphicFramePr>
            <a:graphicFrameLocks noGrp="1"/>
          </p:cNvGraphicFramePr>
          <p:nvPr>
            <p:ph idx="1"/>
            <p:extLst>
              <p:ext uri="{D42A27DB-BD31-4B8C-83A1-F6EECF244321}">
                <p14:modId xmlns:p14="http://schemas.microsoft.com/office/powerpoint/2010/main" val="3314708832"/>
              </p:ext>
            </p:extLst>
          </p:nvPr>
        </p:nvGraphicFramePr>
        <p:xfrm>
          <a:off x="838200" y="1645312"/>
          <a:ext cx="10515600" cy="446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83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pPr algn="ctr"/>
            <a:r>
              <a:rPr lang="en-US" sz="4000">
                <a:ln w="0"/>
              </a:rPr>
              <a:t>TIDE/PSIS Data Sync Facts</a:t>
            </a:r>
          </a:p>
        </p:txBody>
      </p:sp>
      <p:graphicFrame>
        <p:nvGraphicFramePr>
          <p:cNvPr id="5" name="Content Placeholder 2">
            <a:extLst>
              <a:ext uri="{FF2B5EF4-FFF2-40B4-BE49-F238E27FC236}">
                <a16:creationId xmlns:a16="http://schemas.microsoft.com/office/drawing/2014/main" id="{BABA82EC-948A-4831-B5E5-EDA1F4181B3F}"/>
              </a:ext>
            </a:extLst>
          </p:cNvPr>
          <p:cNvGraphicFramePr>
            <a:graphicFrameLocks noGrp="1"/>
          </p:cNvGraphicFramePr>
          <p:nvPr>
            <p:ph idx="1"/>
            <p:extLst>
              <p:ext uri="{D42A27DB-BD31-4B8C-83A1-F6EECF244321}">
                <p14:modId xmlns:p14="http://schemas.microsoft.com/office/powerpoint/2010/main" val="2991382013"/>
              </p:ext>
            </p:extLst>
          </p:nvPr>
        </p:nvGraphicFramePr>
        <p:xfrm>
          <a:off x="771277" y="1579966"/>
          <a:ext cx="10980751" cy="4065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52430D8-3601-D03A-DDD3-412E61043396}"/>
              </a:ext>
            </a:extLst>
          </p:cNvPr>
          <p:cNvSpPr txBox="1"/>
          <p:nvPr/>
        </p:nvSpPr>
        <p:spPr>
          <a:xfrm>
            <a:off x="912027" y="5782017"/>
            <a:ext cx="10699250" cy="923330"/>
          </a:xfrm>
          <a:prstGeom prst="rect">
            <a:avLst/>
          </a:prstGeom>
          <a:noFill/>
        </p:spPr>
        <p:txBody>
          <a:bodyPr wrap="square" rtlCol="0">
            <a:spAutoFit/>
          </a:bodyPr>
          <a:lstStyle/>
          <a:p>
            <a:r>
              <a:rPr lang="en-US"/>
              <a:t>In addition, student demographic values will be locked in PSIS for the following assessments: March 1, 2024, for LAS Links; March 28, 2024, for the CAAELP; April 19, 2024, for the Connecticut SAT School Day; and May 31, 2024, for Smarter Balanced Assessments, NGSS, CTAA, and CTAS.</a:t>
            </a:r>
          </a:p>
        </p:txBody>
      </p:sp>
    </p:spTree>
    <p:extLst>
      <p:ext uri="{BB962C8B-B14F-4D97-AF65-F5344CB8AC3E}">
        <p14:creationId xmlns:p14="http://schemas.microsoft.com/office/powerpoint/2010/main" val="136155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a:noFill/>
        </p:spPr>
        <p:txBody>
          <a:bodyPr vert="horz" lIns="91440" tIns="45720" rIns="91440" bIns="45720" rtlCol="0" anchor="ctr">
            <a:noAutofit/>
          </a:bodyPr>
          <a:lstStyle/>
          <a:p>
            <a:pPr algn="ctr"/>
            <a:r>
              <a:rPr lang="en-US" sz="4000">
                <a:ln w="0"/>
              </a:rPr>
              <a:t>TIDE/PSIS Data Sync</a:t>
            </a:r>
            <a:br>
              <a:rPr lang="en-US" sz="4000">
                <a:ln w="0"/>
              </a:rPr>
            </a:br>
            <a:r>
              <a:rPr lang="en-US" sz="4000">
                <a:ln w="0"/>
              </a:rPr>
              <a:t>Student Status Change</a:t>
            </a:r>
            <a:endParaRPr lang="en-US" sz="4000">
              <a:solidFill>
                <a:srgbClr val="FF0000"/>
              </a:solidFill>
            </a:endParaRPr>
          </a:p>
        </p:txBody>
      </p:sp>
      <p:graphicFrame>
        <p:nvGraphicFramePr>
          <p:cNvPr id="3" name="Table 4">
            <a:extLst>
              <a:ext uri="{FF2B5EF4-FFF2-40B4-BE49-F238E27FC236}">
                <a16:creationId xmlns:a16="http://schemas.microsoft.com/office/drawing/2014/main" id="{BDF82722-AC0C-4829-9BAB-1CE66EE2B6A1}"/>
              </a:ext>
            </a:extLst>
          </p:cNvPr>
          <p:cNvGraphicFramePr>
            <a:graphicFrameLocks noGrp="1"/>
          </p:cNvGraphicFramePr>
          <p:nvPr>
            <p:extLst>
              <p:ext uri="{D42A27DB-BD31-4B8C-83A1-F6EECF244321}">
                <p14:modId xmlns:p14="http://schemas.microsoft.com/office/powerpoint/2010/main" val="1879660294"/>
              </p:ext>
            </p:extLst>
          </p:nvPr>
        </p:nvGraphicFramePr>
        <p:xfrm>
          <a:off x="643720" y="1553348"/>
          <a:ext cx="10904560" cy="3709929"/>
        </p:xfrm>
        <a:graphic>
          <a:graphicData uri="http://schemas.openxmlformats.org/drawingml/2006/table">
            <a:tbl>
              <a:tblPr firstRow="1" bandRow="1">
                <a:tableStyleId>{5C22544A-7EE6-4342-B048-85BDC9FD1C3A}</a:tableStyleId>
              </a:tblPr>
              <a:tblGrid>
                <a:gridCol w="3771784">
                  <a:extLst>
                    <a:ext uri="{9D8B030D-6E8A-4147-A177-3AD203B41FA5}">
                      <a16:colId xmlns:a16="http://schemas.microsoft.com/office/drawing/2014/main" val="1662137368"/>
                    </a:ext>
                  </a:extLst>
                </a:gridCol>
                <a:gridCol w="3417011">
                  <a:extLst>
                    <a:ext uri="{9D8B030D-6E8A-4147-A177-3AD203B41FA5}">
                      <a16:colId xmlns:a16="http://schemas.microsoft.com/office/drawing/2014/main" val="3102376616"/>
                    </a:ext>
                  </a:extLst>
                </a:gridCol>
                <a:gridCol w="3715765">
                  <a:extLst>
                    <a:ext uri="{9D8B030D-6E8A-4147-A177-3AD203B41FA5}">
                      <a16:colId xmlns:a16="http://schemas.microsoft.com/office/drawing/2014/main" val="669177943"/>
                    </a:ext>
                  </a:extLst>
                </a:gridCol>
              </a:tblGrid>
              <a:tr h="1232461">
                <a:tc>
                  <a:txBody>
                    <a:bodyPr/>
                    <a:lstStyle/>
                    <a:p>
                      <a:pPr algn="ctr"/>
                      <a:r>
                        <a:rPr lang="en-US" sz="2400" b="1">
                          <a:latin typeface="+mn-lt"/>
                          <a:cs typeface="Arial" panose="020B0604020202020204" pitchFamily="34" charset="0"/>
                        </a:rPr>
                        <a:t>Status</a:t>
                      </a:r>
                    </a:p>
                  </a:txBody>
                  <a:tcPr marL="72737" marR="72737" marT="36368" marB="36368" anchor="ctr"/>
                </a:tc>
                <a:tc>
                  <a:txBody>
                    <a:bodyPr/>
                    <a:lstStyle/>
                    <a:p>
                      <a:pPr algn="ctr"/>
                      <a:r>
                        <a:rPr lang="en-US" sz="2400" b="1">
                          <a:latin typeface="+mn-lt"/>
                          <a:cs typeface="Arial" panose="020B0604020202020204" pitchFamily="34" charset="0"/>
                        </a:rPr>
                        <a:t>If student has already taken any state assessment </a:t>
                      </a:r>
                    </a:p>
                  </a:txBody>
                  <a:tcPr marL="72737" marR="72737" marT="36368" marB="36368" anchor="ctr"/>
                </a:tc>
                <a:tc>
                  <a:txBody>
                    <a:bodyPr/>
                    <a:lstStyle/>
                    <a:p>
                      <a:pPr lvl="0" algn="ctr">
                        <a:buNone/>
                      </a:pPr>
                      <a:r>
                        <a:rPr lang="en-US" sz="2400" b="1" i="0" u="none" strike="noStrike" noProof="0">
                          <a:latin typeface="+mn-lt"/>
                          <a:cs typeface="Arial" panose="020B0604020202020204" pitchFamily="34" charset="0"/>
                        </a:rPr>
                        <a:t>If student has not already taken any state assessment </a:t>
                      </a:r>
                      <a:endParaRPr lang="en-US" sz="2400" b="1">
                        <a:latin typeface="+mn-lt"/>
                        <a:cs typeface="Arial" panose="020B0604020202020204" pitchFamily="34" charset="0"/>
                      </a:endParaRPr>
                    </a:p>
                  </a:txBody>
                  <a:tcPr marL="72737" marR="72737" marT="36368" marB="36368" anchor="ctr"/>
                </a:tc>
                <a:extLst>
                  <a:ext uri="{0D108BD9-81ED-4DB2-BD59-A6C34878D82A}">
                    <a16:rowId xmlns:a16="http://schemas.microsoft.com/office/drawing/2014/main" val="712889381"/>
                  </a:ext>
                </a:extLst>
              </a:tr>
              <a:tr h="941692">
                <a:tc>
                  <a:txBody>
                    <a:bodyPr/>
                    <a:lstStyle/>
                    <a:p>
                      <a:pPr algn="ctr"/>
                      <a:r>
                        <a:rPr lang="en-US" sz="2400">
                          <a:latin typeface="+mn-lt"/>
                          <a:cs typeface="Arial" panose="020B0604020202020204" pitchFamily="34" charset="0"/>
                        </a:rPr>
                        <a:t>If SPED/EL/FRL was YES originally and then changed</a:t>
                      </a:r>
                    </a:p>
                  </a:txBody>
                  <a:tcPr marL="72737" marR="72737" marT="36368" marB="36368" anchor="ctr"/>
                </a:tc>
                <a:tc>
                  <a:txBody>
                    <a:bodyPr/>
                    <a:lstStyle/>
                    <a:p>
                      <a:pPr algn="ctr"/>
                      <a:r>
                        <a:rPr lang="en-US" sz="2400">
                          <a:latin typeface="+mn-lt"/>
                          <a:cs typeface="Arial" panose="020B0604020202020204" pitchFamily="34" charset="0"/>
                        </a:rPr>
                        <a:t>Leave status as YES for all tests</a:t>
                      </a:r>
                    </a:p>
                  </a:txBody>
                  <a:tcPr marL="72737" marR="72737" marT="36368" marB="36368" anchor="ctr"/>
                </a:tc>
                <a:tc>
                  <a:txBody>
                    <a:bodyPr/>
                    <a:lstStyle/>
                    <a:p>
                      <a:pPr algn="ctr"/>
                      <a:r>
                        <a:rPr lang="en-US" sz="2400">
                          <a:latin typeface="+mn-lt"/>
                          <a:cs typeface="Arial" panose="020B0604020202020204" pitchFamily="34" charset="0"/>
                        </a:rPr>
                        <a:t>Change status to NO for all tests</a:t>
                      </a:r>
                    </a:p>
                  </a:txBody>
                  <a:tcPr marL="72737" marR="72737" marT="36368" marB="36368" anchor="ctr"/>
                </a:tc>
                <a:extLst>
                  <a:ext uri="{0D108BD9-81ED-4DB2-BD59-A6C34878D82A}">
                    <a16:rowId xmlns:a16="http://schemas.microsoft.com/office/drawing/2014/main" val="3770416711"/>
                  </a:ext>
                </a:extLst>
              </a:tr>
              <a:tr h="1523229">
                <a:tc>
                  <a:txBody>
                    <a:bodyPr/>
                    <a:lstStyle/>
                    <a:p>
                      <a:pPr algn="ctr"/>
                      <a:r>
                        <a:rPr lang="en-US" sz="2400">
                          <a:latin typeface="+mn-lt"/>
                          <a:cs typeface="Arial" panose="020B0604020202020204" pitchFamily="34" charset="0"/>
                        </a:rPr>
                        <a:t>If SPED/EL/FRL was NO originally and then changed</a:t>
                      </a:r>
                    </a:p>
                  </a:txBody>
                  <a:tcPr marL="72737" marR="72737" marT="36368" marB="36368" anchor="ctr"/>
                </a:tc>
                <a:tc>
                  <a:txBody>
                    <a:bodyPr/>
                    <a:lstStyle/>
                    <a:p>
                      <a:pPr algn="ctr"/>
                      <a:r>
                        <a:rPr lang="en-US" sz="2400">
                          <a:latin typeface="+mn-lt"/>
                          <a:cs typeface="Arial" panose="020B0604020202020204" pitchFamily="34" charset="0"/>
                        </a:rPr>
                        <a:t>Change to YES for all subsequent tests and the CSDE will apply this status for all tests</a:t>
                      </a:r>
                    </a:p>
                  </a:txBody>
                  <a:tcPr marL="72737" marR="72737" marT="36368" marB="36368" anchor="ctr"/>
                </a:tc>
                <a:tc>
                  <a:txBody>
                    <a:bodyPr/>
                    <a:lstStyle/>
                    <a:p>
                      <a:pPr algn="ctr"/>
                      <a:r>
                        <a:rPr lang="en-US" sz="2400">
                          <a:latin typeface="+mn-lt"/>
                          <a:cs typeface="Arial" panose="020B0604020202020204" pitchFamily="34" charset="0"/>
                        </a:rPr>
                        <a:t>Change status to YES</a:t>
                      </a:r>
                    </a:p>
                  </a:txBody>
                  <a:tcPr marL="72737" marR="72737" marT="36368" marB="36368" anchor="ctr"/>
                </a:tc>
                <a:extLst>
                  <a:ext uri="{0D108BD9-81ED-4DB2-BD59-A6C34878D82A}">
                    <a16:rowId xmlns:a16="http://schemas.microsoft.com/office/drawing/2014/main" val="1945896055"/>
                  </a:ext>
                </a:extLst>
              </a:tr>
            </a:tbl>
          </a:graphicData>
        </a:graphic>
      </p:graphicFrame>
      <p:sp>
        <p:nvSpPr>
          <p:cNvPr id="4" name="TextBox 3">
            <a:extLst>
              <a:ext uri="{FF2B5EF4-FFF2-40B4-BE49-F238E27FC236}">
                <a16:creationId xmlns:a16="http://schemas.microsoft.com/office/drawing/2014/main" id="{2989A072-9B17-4695-A96F-361CA9F0DABA}"/>
              </a:ext>
            </a:extLst>
          </p:cNvPr>
          <p:cNvSpPr txBox="1"/>
          <p:nvPr/>
        </p:nvSpPr>
        <p:spPr>
          <a:xfrm>
            <a:off x="643720" y="5304652"/>
            <a:ext cx="1090456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Arial"/>
              </a:rPr>
              <a:t>*Making these changes may impact the student eligibility for designated supports and accommodations. </a:t>
            </a:r>
          </a:p>
          <a:p>
            <a:pPr algn="ctr"/>
            <a:r>
              <a:rPr lang="en-US" sz="2000" b="1">
                <a:cs typeface="Arial"/>
              </a:rPr>
              <a:t>Refer to the </a:t>
            </a:r>
            <a:r>
              <a:rPr lang="en-US" sz="2000" b="1">
                <a:cs typeface="Arial"/>
                <a:hlinkClick r:id="rId3"/>
              </a:rPr>
              <a:t>November edition </a:t>
            </a:r>
            <a:r>
              <a:rPr lang="en-US" sz="2000" b="1">
                <a:cs typeface="Arial"/>
              </a:rPr>
              <a:t>of the Student Assessment Newsletter for details on PSIS and state assessments.</a:t>
            </a:r>
          </a:p>
        </p:txBody>
      </p:sp>
    </p:spTree>
    <p:extLst>
      <p:ext uri="{BB962C8B-B14F-4D97-AF65-F5344CB8AC3E}">
        <p14:creationId xmlns:p14="http://schemas.microsoft.com/office/powerpoint/2010/main" val="2863514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6927" y="2953513"/>
            <a:ext cx="7658146" cy="1581911"/>
          </a:xfrm>
        </p:spPr>
        <p:txBody>
          <a:bodyPr vert="horz" lIns="91440" tIns="45720" rIns="91440" bIns="45720" rtlCol="0" anchor="ctr">
            <a:normAutofit/>
          </a:bodyPr>
          <a:lstStyle/>
          <a:p>
            <a:pPr algn="ctr"/>
            <a:r>
              <a:rPr lang="en-US" sz="4200">
                <a:ln w="0"/>
              </a:rPr>
              <a:t>Questions</a:t>
            </a:r>
            <a:r>
              <a:rPr lang="en-US" sz="4200">
                <a:ln w="0"/>
                <a:solidFill>
                  <a:schemeClr val="tx1"/>
                </a:solidFill>
              </a:rPr>
              <a:t> </a:t>
            </a:r>
          </a:p>
        </p:txBody>
      </p:sp>
      <p:pic>
        <p:nvPicPr>
          <p:cNvPr id="4" name="Picture 3">
            <a:extLst>
              <a:ext uri="{FF2B5EF4-FFF2-40B4-BE49-F238E27FC236}">
                <a16:creationId xmlns:a16="http://schemas.microsoft.com/office/drawing/2014/main" id="{3B4B4C02-5C46-4796-B9FB-2A6723904884}"/>
              </a:ext>
            </a:extLst>
          </p:cNvPr>
          <p:cNvPicPr>
            <a:picLocks noChangeAspect="1"/>
          </p:cNvPicPr>
          <p:nvPr/>
        </p:nvPicPr>
        <p:blipFill>
          <a:blip r:embed="rId3"/>
          <a:stretch>
            <a:fillRect/>
          </a:stretch>
        </p:blipFill>
        <p:spPr>
          <a:xfrm>
            <a:off x="5100103" y="980909"/>
            <a:ext cx="1991794" cy="1828800"/>
          </a:xfrm>
          <a:prstGeom prst="rect">
            <a:avLst/>
          </a:prstGeom>
        </p:spPr>
      </p:pic>
    </p:spTree>
    <p:extLst>
      <p:ext uri="{BB962C8B-B14F-4D97-AF65-F5344CB8AC3E}">
        <p14:creationId xmlns:p14="http://schemas.microsoft.com/office/powerpoint/2010/main" val="2551591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6927" y="3045112"/>
            <a:ext cx="7658146" cy="1462880"/>
          </a:xfrm>
        </p:spPr>
        <p:txBody>
          <a:bodyPr vert="horz" lIns="91440" tIns="45720" rIns="91440" bIns="45720" rtlCol="0" anchor="ctr">
            <a:normAutofit/>
          </a:bodyPr>
          <a:lstStyle/>
          <a:p>
            <a:r>
              <a:rPr lang="en-US" sz="4200">
                <a:ln w="0"/>
              </a:rPr>
              <a:t>Test</a:t>
            </a:r>
            <a:r>
              <a:rPr lang="en-US" sz="4200"/>
              <a:t> </a:t>
            </a:r>
            <a:r>
              <a:rPr lang="en-US" sz="4200">
                <a:ln w="0"/>
              </a:rPr>
              <a:t>Security</a:t>
            </a:r>
          </a:p>
        </p:txBody>
      </p:sp>
    </p:spTree>
    <p:extLst>
      <p:ext uri="{BB962C8B-B14F-4D97-AF65-F5344CB8AC3E}">
        <p14:creationId xmlns:p14="http://schemas.microsoft.com/office/powerpoint/2010/main" val="83972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Test Security</a:t>
            </a:r>
          </a:p>
        </p:txBody>
      </p:sp>
      <p:sp>
        <p:nvSpPr>
          <p:cNvPr id="3" name="Content Placeholder 2"/>
          <p:cNvSpPr>
            <a:spLocks noGrp="1"/>
          </p:cNvSpPr>
          <p:nvPr>
            <p:ph idx="1"/>
          </p:nvPr>
        </p:nvSpPr>
        <p:spPr>
          <a:xfrm>
            <a:off x="838200" y="2203000"/>
            <a:ext cx="10515600" cy="2962969"/>
          </a:xfrm>
        </p:spPr>
        <p:txBody>
          <a:bodyPr vert="horz" wrap="square" lIns="91440" tIns="45720" rIns="91440" bIns="45720" rtlCol="0" anchor="ctr">
            <a:noAutofit/>
          </a:bodyPr>
          <a:lstStyle/>
          <a:p>
            <a:pPr marL="0" indent="0">
              <a:spcBef>
                <a:spcPts val="0"/>
              </a:spcBef>
              <a:buNone/>
            </a:pPr>
            <a:r>
              <a:rPr lang="en-US">
                <a:cs typeface="Arial" panose="020B0604020202020204" pitchFamily="34" charset="0"/>
              </a:rPr>
              <a:t>Breaches of test security include, but are not limited to:</a:t>
            </a:r>
          </a:p>
          <a:p>
            <a:pPr marL="365760" lvl="1">
              <a:spcBef>
                <a:spcPts val="0"/>
              </a:spcBef>
            </a:pPr>
            <a:r>
              <a:rPr lang="en-US" sz="2800">
                <a:cs typeface="Arial" panose="020B0604020202020204" pitchFamily="34" charset="0"/>
              </a:rPr>
              <a:t>Analyzing/copying test items </a:t>
            </a:r>
          </a:p>
          <a:p>
            <a:pPr marL="365760" lvl="1">
              <a:spcBef>
                <a:spcPts val="0"/>
              </a:spcBef>
            </a:pPr>
            <a:r>
              <a:rPr lang="en-US" sz="2800">
                <a:cs typeface="Arial" panose="020B0604020202020204" pitchFamily="34" charset="0"/>
              </a:rPr>
              <a:t>Coaching students</a:t>
            </a:r>
          </a:p>
          <a:p>
            <a:pPr marL="365760" lvl="1">
              <a:spcBef>
                <a:spcPts val="0"/>
              </a:spcBef>
            </a:pPr>
            <a:r>
              <a:rPr lang="en-US" sz="2800">
                <a:cs typeface="Arial" panose="020B0604020202020204" pitchFamily="34" charset="0"/>
              </a:rPr>
              <a:t>Giving students answers and/or changing students’ answers</a:t>
            </a:r>
          </a:p>
          <a:p>
            <a:pPr marL="365760" lvl="1">
              <a:spcBef>
                <a:spcPts val="0"/>
              </a:spcBef>
            </a:pPr>
            <a:r>
              <a:rPr lang="en-US" sz="2800">
                <a:cs typeface="Arial" panose="020B0604020202020204" pitchFamily="34" charset="0"/>
              </a:rPr>
              <a:t>Allowing students access to digital, electronic, or manual devices (except approved accommodations)</a:t>
            </a:r>
          </a:p>
          <a:p>
            <a:pPr marL="365760" lvl="1">
              <a:spcBef>
                <a:spcPts val="0"/>
              </a:spcBef>
            </a:pPr>
            <a:r>
              <a:rPr lang="en-US" sz="2800">
                <a:cs typeface="Arial" panose="020B0604020202020204" pitchFamily="34" charset="0"/>
              </a:rPr>
              <a:t>Unauthorized log-in to the Test Delivery System</a:t>
            </a:r>
          </a:p>
        </p:txBody>
      </p:sp>
      <p:sp>
        <p:nvSpPr>
          <p:cNvPr id="4" name="TextBox 3">
            <a:extLst>
              <a:ext uri="{FF2B5EF4-FFF2-40B4-BE49-F238E27FC236}">
                <a16:creationId xmlns:a16="http://schemas.microsoft.com/office/drawing/2014/main" id="{8CF8F034-7BC7-4B20-934A-A1C87361DAC7}"/>
              </a:ext>
            </a:extLst>
          </p:cNvPr>
          <p:cNvSpPr txBox="1"/>
          <p:nvPr/>
        </p:nvSpPr>
        <p:spPr>
          <a:xfrm>
            <a:off x="2793590" y="5606758"/>
            <a:ext cx="6604819" cy="954107"/>
          </a:xfrm>
          <a:prstGeom prst="rect">
            <a:avLst/>
          </a:prstGeom>
          <a:noFill/>
        </p:spPr>
        <p:txBody>
          <a:bodyPr wrap="square" rtlCol="0">
            <a:spAutoFit/>
          </a:bodyPr>
          <a:lstStyle/>
          <a:p>
            <a:pPr marL="44450" lvl="1" algn="ctr"/>
            <a:r>
              <a:rPr lang="en-US" sz="2800" b="1">
                <a:cs typeface="Arial" panose="020B0604020202020204" pitchFamily="34" charset="0"/>
              </a:rPr>
              <a:t>Cell phone (including Smart Watches) use by students is prohibited!</a:t>
            </a:r>
          </a:p>
        </p:txBody>
      </p:sp>
    </p:spTree>
    <p:extLst>
      <p:ext uri="{BB962C8B-B14F-4D97-AF65-F5344CB8AC3E}">
        <p14:creationId xmlns:p14="http://schemas.microsoft.com/office/powerpoint/2010/main" val="4251077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F5CDE7-0989-859A-1E25-E56517BC99E2}"/>
              </a:ext>
            </a:extLst>
          </p:cNvPr>
          <p:cNvSpPr>
            <a:spLocks noGrp="1"/>
          </p:cNvSpPr>
          <p:nvPr>
            <p:ph type="title"/>
          </p:nvPr>
        </p:nvSpPr>
        <p:spPr>
          <a:xfrm>
            <a:off x="2058256" y="0"/>
            <a:ext cx="8075488" cy="1371600"/>
          </a:xfrm>
        </p:spPr>
        <p:txBody>
          <a:bodyPr>
            <a:normAutofit/>
          </a:bodyPr>
          <a:lstStyle/>
          <a:p>
            <a:r>
              <a:rPr lang="en-US" sz="4000"/>
              <a:t>Performance Office</a:t>
            </a:r>
          </a:p>
        </p:txBody>
      </p:sp>
      <p:pic>
        <p:nvPicPr>
          <p:cNvPr id="5" name="Picture 4">
            <a:extLst>
              <a:ext uri="{FF2B5EF4-FFF2-40B4-BE49-F238E27FC236}">
                <a16:creationId xmlns:a16="http://schemas.microsoft.com/office/drawing/2014/main" id="{0F350ACE-028B-26D9-5EFC-55AA17BD3116}"/>
              </a:ext>
            </a:extLst>
          </p:cNvPr>
          <p:cNvPicPr>
            <a:picLocks noChangeAspect="1"/>
          </p:cNvPicPr>
          <p:nvPr/>
        </p:nvPicPr>
        <p:blipFill>
          <a:blip r:embed="rId3"/>
          <a:stretch>
            <a:fillRect/>
          </a:stretch>
        </p:blipFill>
        <p:spPr>
          <a:xfrm>
            <a:off x="2207421" y="1378810"/>
            <a:ext cx="7777157" cy="5479190"/>
          </a:xfrm>
          <a:prstGeom prst="rect">
            <a:avLst/>
          </a:prstGeom>
        </p:spPr>
      </p:pic>
    </p:spTree>
    <p:extLst>
      <p:ext uri="{BB962C8B-B14F-4D97-AF65-F5344CB8AC3E}">
        <p14:creationId xmlns:p14="http://schemas.microsoft.com/office/powerpoint/2010/main" val="373353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Test Security and Proctoring</a:t>
            </a:r>
          </a:p>
        </p:txBody>
      </p:sp>
      <p:sp>
        <p:nvSpPr>
          <p:cNvPr id="3" name="Content Placeholder 2"/>
          <p:cNvSpPr>
            <a:spLocks noGrp="1"/>
          </p:cNvSpPr>
          <p:nvPr>
            <p:ph idx="1"/>
          </p:nvPr>
        </p:nvSpPr>
        <p:spPr>
          <a:xfrm>
            <a:off x="536448" y="1234439"/>
            <a:ext cx="11119104" cy="5664503"/>
          </a:xfrm>
        </p:spPr>
        <p:txBody>
          <a:bodyPr vert="horz" wrap="square" lIns="91440" tIns="45720" rIns="91440" bIns="45720" rtlCol="0" anchor="ctr">
            <a:noAutofit/>
          </a:bodyPr>
          <a:lstStyle/>
          <a:p>
            <a:r>
              <a:rPr lang="en-US" sz="1900">
                <a:cs typeface="Arial" panose="020B0604020202020204" pitchFamily="34" charset="0"/>
              </a:rPr>
              <a:t>Violation of test security is a serious matter with far-reaching consequences. Breaches of test security include, but are not limited to, copying or photographing of test materials, failing to return test materials, </a:t>
            </a:r>
            <a:r>
              <a:rPr lang="en-US" sz="1900" b="1">
                <a:cs typeface="Arial" panose="020B0604020202020204" pitchFamily="34" charset="0"/>
              </a:rPr>
              <a:t>coaching students, giving students answers, and/or changing students’ answers</a:t>
            </a:r>
            <a:r>
              <a:rPr lang="en-US" sz="1900">
                <a:cs typeface="Arial" panose="020B0604020202020204" pitchFamily="34" charset="0"/>
              </a:rPr>
              <a:t>. Such acts may lead to the invalidation of an entire school district’s student test scores, disruption of the test system statewide, and legal action against the individual(s) committing the breach. A breach of test security may be dealt with as a violation of the Code of Professional Responsibility for Teachers, as well as a violation of other pertinent state and federal law and regulation. The Connecticut State Department of Education will investigate all such matters and pursue appropriate follow-up action. Any person found to have intentionally breached the security of the test system may be subject to sanctions including, but not limited to, disciplinary action by a local board of education, the revocation of Connecticut teaching certification by the State Board of Education,* and civil liability pursuant to federal copyright law.</a:t>
            </a:r>
          </a:p>
          <a:p>
            <a:r>
              <a:rPr lang="en-US" sz="1900">
                <a:cs typeface="Arial" panose="020B0604020202020204" pitchFamily="34" charset="0"/>
              </a:rPr>
              <a:t>*See Section 10-145b(i) (2) (E) of the Connecticut General Statutes, which reads in relevant part as follows: The State Board of Education may revoke any certificate, permit, or authorization issued pursuant to said sections if the holder is found to </a:t>
            </a:r>
            <a:r>
              <a:rPr lang="en-US" sz="1900" b="1">
                <a:cs typeface="Arial" panose="020B0604020202020204" pitchFamily="34" charset="0"/>
              </a:rPr>
              <a:t>have intentionally disclosed specific questions or answers to students</a:t>
            </a:r>
            <a:r>
              <a:rPr lang="en-US" sz="1900">
                <a:cs typeface="Arial" panose="020B0604020202020204" pitchFamily="34" charset="0"/>
              </a:rPr>
              <a:t>, or otherwise improperly breached the security of any administration of a mastery examination, pursuant to section 10-14n. </a:t>
            </a:r>
          </a:p>
        </p:txBody>
      </p:sp>
    </p:spTree>
    <p:extLst>
      <p:ext uri="{BB962C8B-B14F-4D97-AF65-F5344CB8AC3E}">
        <p14:creationId xmlns:p14="http://schemas.microsoft.com/office/powerpoint/2010/main" val="426560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spc="-100">
                <a:ln w="0"/>
              </a:rPr>
              <a:t>TA Security Confirmation/Attestation Page</a:t>
            </a:r>
          </a:p>
        </p:txBody>
      </p:sp>
      <p:pic>
        <p:nvPicPr>
          <p:cNvPr id="1026" name="Picture 2" descr="image003">
            <a:extLst>
              <a:ext uri="{FF2B5EF4-FFF2-40B4-BE49-F238E27FC236}">
                <a16:creationId xmlns:a16="http://schemas.microsoft.com/office/drawing/2014/main" id="{24059991-F266-4220-A4A6-75349C2556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0552" y="1481328"/>
            <a:ext cx="6215374" cy="52986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Process 2">
            <a:extLst>
              <a:ext uri="{FF2B5EF4-FFF2-40B4-BE49-F238E27FC236}">
                <a16:creationId xmlns:a16="http://schemas.microsoft.com/office/drawing/2014/main" id="{7C0B9AB0-D246-01FD-8582-548B9BF9C9EC}"/>
              </a:ext>
            </a:extLst>
          </p:cNvPr>
          <p:cNvSpPr/>
          <p:nvPr/>
        </p:nvSpPr>
        <p:spPr>
          <a:xfrm>
            <a:off x="238898" y="4209534"/>
            <a:ext cx="2339546" cy="1260389"/>
          </a:xfrm>
          <a:prstGeom prst="flowChartProcess">
            <a:avLst/>
          </a:prstGeom>
          <a:ln cap="rnd">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Attestation for summative testing will be added below this language.</a:t>
            </a:r>
          </a:p>
        </p:txBody>
      </p:sp>
      <p:cxnSp>
        <p:nvCxnSpPr>
          <p:cNvPr id="5" name="Straight Arrow Connector 4">
            <a:extLst>
              <a:ext uri="{FF2B5EF4-FFF2-40B4-BE49-F238E27FC236}">
                <a16:creationId xmlns:a16="http://schemas.microsoft.com/office/drawing/2014/main" id="{4B87E520-9D34-C8C2-7DCC-AE70012536D4}"/>
              </a:ext>
            </a:extLst>
          </p:cNvPr>
          <p:cNvCxnSpPr/>
          <p:nvPr/>
        </p:nvCxnSpPr>
        <p:spPr>
          <a:xfrm>
            <a:off x="2578444" y="5181600"/>
            <a:ext cx="2949145" cy="2883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990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810" y="2953512"/>
            <a:ext cx="10940902" cy="1527048"/>
          </a:xfrm>
        </p:spPr>
        <p:txBody>
          <a:bodyPr vert="horz" lIns="91440" tIns="45720" rIns="91440" bIns="45720" rtlCol="0" anchor="ctr">
            <a:noAutofit/>
          </a:bodyPr>
          <a:lstStyle/>
          <a:p>
            <a:r>
              <a:rPr lang="en-US" sz="4200"/>
              <a:t>Improprieties, Irregularities, and </a:t>
            </a:r>
            <a:br>
              <a:rPr lang="en-US" sz="4200"/>
            </a:br>
            <a:r>
              <a:rPr lang="en-US" sz="4200"/>
              <a:t>Breaches</a:t>
            </a:r>
          </a:p>
        </p:txBody>
      </p:sp>
    </p:spTree>
    <p:extLst>
      <p:ext uri="{BB962C8B-B14F-4D97-AF65-F5344CB8AC3E}">
        <p14:creationId xmlns:p14="http://schemas.microsoft.com/office/powerpoint/2010/main" val="71622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pPr algn="ctr"/>
            <a:r>
              <a:rPr lang="en-US" sz="4000" spc="-100">
                <a:ln w="0"/>
              </a:rPr>
              <a:t>Test Security Definitions</a:t>
            </a:r>
          </a:p>
        </p:txBody>
      </p:sp>
      <p:graphicFrame>
        <p:nvGraphicFramePr>
          <p:cNvPr id="9" name="Table 8"/>
          <p:cNvGraphicFramePr>
            <a:graphicFrameLocks noGrp="1"/>
          </p:cNvGraphicFramePr>
          <p:nvPr>
            <p:extLst>
              <p:ext uri="{D42A27DB-BD31-4B8C-83A1-F6EECF244321}">
                <p14:modId xmlns:p14="http://schemas.microsoft.com/office/powerpoint/2010/main" val="876325624"/>
              </p:ext>
            </p:extLst>
          </p:nvPr>
        </p:nvGraphicFramePr>
        <p:xfrm>
          <a:off x="616424" y="1558911"/>
          <a:ext cx="10959152" cy="4763318"/>
        </p:xfrm>
        <a:graphic>
          <a:graphicData uri="http://schemas.openxmlformats.org/drawingml/2006/table">
            <a:tbl>
              <a:tblPr firstRow="1" bandRow="1">
                <a:tableStyleId>{5C22544A-7EE6-4342-B048-85BDC9FD1C3A}</a:tableStyleId>
              </a:tblPr>
              <a:tblGrid>
                <a:gridCol w="1908276">
                  <a:extLst>
                    <a:ext uri="{9D8B030D-6E8A-4147-A177-3AD203B41FA5}">
                      <a16:colId xmlns:a16="http://schemas.microsoft.com/office/drawing/2014/main" val="20000"/>
                    </a:ext>
                  </a:extLst>
                </a:gridCol>
                <a:gridCol w="9050876">
                  <a:extLst>
                    <a:ext uri="{9D8B030D-6E8A-4147-A177-3AD203B41FA5}">
                      <a16:colId xmlns:a16="http://schemas.microsoft.com/office/drawing/2014/main" val="20001"/>
                    </a:ext>
                  </a:extLst>
                </a:gridCol>
              </a:tblGrid>
              <a:tr h="375859">
                <a:tc>
                  <a:txBody>
                    <a:bodyPr/>
                    <a:lstStyle/>
                    <a:p>
                      <a:r>
                        <a:rPr lang="en-US" sz="2400">
                          <a:latin typeface="+mn-lt"/>
                          <a:cs typeface="Arial"/>
                        </a:rPr>
                        <a:t>Type </a:t>
                      </a:r>
                    </a:p>
                  </a:txBody>
                  <a:tcPr marL="67409" marR="67409" marT="33704" marB="33704" anchor="ctr"/>
                </a:tc>
                <a:tc>
                  <a:txBody>
                    <a:bodyPr/>
                    <a:lstStyle/>
                    <a:p>
                      <a:r>
                        <a:rPr lang="en-US" sz="2400">
                          <a:latin typeface="+mn-lt"/>
                          <a:cs typeface="Arial"/>
                        </a:rPr>
                        <a:t>Definition</a:t>
                      </a:r>
                    </a:p>
                  </a:txBody>
                  <a:tcPr marL="67409" marR="67409" marT="33704" marB="33704" anchor="ctr"/>
                </a:tc>
                <a:extLst>
                  <a:ext uri="{0D108BD9-81ED-4DB2-BD59-A6C34878D82A}">
                    <a16:rowId xmlns:a16="http://schemas.microsoft.com/office/drawing/2014/main" val="10000"/>
                  </a:ext>
                </a:extLst>
              </a:tr>
              <a:tr h="1582731">
                <a:tc>
                  <a:txBody>
                    <a:bodyPr/>
                    <a:lstStyle/>
                    <a:p>
                      <a:r>
                        <a:rPr lang="en-US" sz="2400" b="1" kern="1200">
                          <a:solidFill>
                            <a:schemeClr val="dk1"/>
                          </a:solidFill>
                          <a:effectLst/>
                          <a:latin typeface="+mn-lt"/>
                          <a:ea typeface="+mn-ea"/>
                          <a:cs typeface="Arial" panose="020B0604020202020204" pitchFamily="34" charset="0"/>
                        </a:rPr>
                        <a:t>Impropriety</a:t>
                      </a:r>
                      <a:endParaRPr lang="en-US" sz="2400"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r>
                        <a:rPr lang="en-US" sz="2400" kern="1200">
                          <a:solidFill>
                            <a:schemeClr val="dk1"/>
                          </a:solidFill>
                          <a:effectLst/>
                          <a:latin typeface="+mn-lt"/>
                          <a:ea typeface="+mn-ea"/>
                          <a:cs typeface="Arial" panose="020B0604020202020204" pitchFamily="34" charset="0"/>
                        </a:rPr>
                        <a:t>An incident that has </a:t>
                      </a:r>
                      <a:r>
                        <a:rPr lang="en-US" sz="2400" b="1" kern="1200">
                          <a:solidFill>
                            <a:srgbClr val="FF0000"/>
                          </a:solidFill>
                          <a:effectLst/>
                          <a:latin typeface="+mn-lt"/>
                          <a:ea typeface="+mn-ea"/>
                          <a:cs typeface="Arial" panose="020B0604020202020204" pitchFamily="34" charset="0"/>
                        </a:rPr>
                        <a:t>a low impact </a:t>
                      </a:r>
                      <a:r>
                        <a:rPr lang="en-US" sz="2400" kern="1200">
                          <a:solidFill>
                            <a:schemeClr val="dk1"/>
                          </a:solidFill>
                          <a:effectLst/>
                          <a:latin typeface="+mn-lt"/>
                          <a:ea typeface="+mn-ea"/>
                          <a:cs typeface="Arial" panose="020B0604020202020204" pitchFamily="34" charset="0"/>
                        </a:rPr>
                        <a:t>on the individual or group of students testing and has a </a:t>
                      </a:r>
                      <a:r>
                        <a:rPr lang="en-US" sz="2400" kern="1200">
                          <a:solidFill>
                            <a:srgbClr val="FF0000"/>
                          </a:solidFill>
                          <a:effectLst/>
                          <a:latin typeface="+mn-lt"/>
                          <a:ea typeface="+mn-ea"/>
                          <a:cs typeface="Arial" panose="020B0604020202020204" pitchFamily="34" charset="0"/>
                        </a:rPr>
                        <a:t>low risk of affecting student performance on the test, test security, or test validity</a:t>
                      </a:r>
                      <a:r>
                        <a:rPr lang="en-US" sz="2400" kern="1200">
                          <a:solidFill>
                            <a:schemeClr val="dk1"/>
                          </a:solidFill>
                          <a:effectLst/>
                          <a:latin typeface="+mn-lt"/>
                          <a:ea typeface="+mn-ea"/>
                          <a:cs typeface="Arial" panose="020B0604020202020204" pitchFamily="34" charset="0"/>
                        </a:rPr>
                        <a:t>. It can be corrected and contained at the local level. </a:t>
                      </a:r>
                    </a:p>
                  </a:txBody>
                  <a:tcPr marL="67409" marR="67409" marT="33704" marB="33704" anchor="ctr"/>
                </a:tc>
                <a:extLst>
                  <a:ext uri="{0D108BD9-81ED-4DB2-BD59-A6C34878D82A}">
                    <a16:rowId xmlns:a16="http://schemas.microsoft.com/office/drawing/2014/main" val="10001"/>
                  </a:ext>
                </a:extLst>
              </a:tr>
              <a:tr h="979295">
                <a:tc>
                  <a:txBody>
                    <a:bodyPr/>
                    <a:lstStyle/>
                    <a:p>
                      <a:r>
                        <a:rPr lang="en-US" sz="2400" b="1" kern="1200">
                          <a:solidFill>
                            <a:schemeClr val="dk1"/>
                          </a:solidFill>
                          <a:effectLst/>
                          <a:latin typeface="+mn-lt"/>
                          <a:ea typeface="+mn-ea"/>
                          <a:cs typeface="Arial" panose="020B0604020202020204" pitchFamily="34" charset="0"/>
                        </a:rPr>
                        <a:t>Irregularity</a:t>
                      </a: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impacts an individual or group of students and </a:t>
                      </a:r>
                      <a:r>
                        <a:rPr lang="en-US" sz="2400" b="1" i="0" u="none" strike="noStrike" kern="1200" noProof="0">
                          <a:solidFill>
                            <a:srgbClr val="FF0000"/>
                          </a:solidFill>
                          <a:effectLst/>
                          <a:latin typeface="+mn-lt"/>
                          <a:cs typeface="Arial" panose="020B0604020202020204" pitchFamily="34" charset="0"/>
                        </a:rPr>
                        <a:t>may potentially affect </a:t>
                      </a:r>
                      <a:r>
                        <a:rPr lang="en-US" sz="2400" b="0" i="0" u="none" strike="noStrike" kern="1200" noProof="0">
                          <a:solidFill>
                            <a:srgbClr val="FF0000"/>
                          </a:solidFill>
                          <a:effectLst/>
                          <a:latin typeface="+mn-lt"/>
                          <a:cs typeface="Arial" panose="020B0604020202020204" pitchFamily="34" charset="0"/>
                        </a:rPr>
                        <a:t>student performance on the test, test security, or test validity. </a:t>
                      </a:r>
                      <a:endParaRPr lang="en-US" sz="2400">
                        <a:solidFill>
                          <a:srgbClr val="FF0000"/>
                        </a:solidFill>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2"/>
                  </a:ext>
                </a:extLst>
              </a:tr>
              <a:tr h="1582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a:solidFill>
                            <a:schemeClr val="dk1"/>
                          </a:solidFill>
                          <a:effectLst/>
                          <a:latin typeface="+mn-lt"/>
                          <a:ea typeface="+mn-ea"/>
                          <a:cs typeface="Arial" panose="020B0604020202020204" pitchFamily="34" charset="0"/>
                        </a:rPr>
                        <a:t>Breach </a:t>
                      </a:r>
                    </a:p>
                    <a:p>
                      <a:endParaRPr lang="en-US" sz="2400" b="1"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a:t>
                      </a:r>
                      <a:r>
                        <a:rPr lang="en-US" sz="2400" b="0" i="0" u="none" strike="noStrike" kern="1200" noProof="0">
                          <a:solidFill>
                            <a:srgbClr val="FF0000"/>
                          </a:solidFill>
                          <a:effectLst/>
                          <a:latin typeface="+mn-lt"/>
                          <a:cs typeface="Arial" panose="020B0604020202020204" pitchFamily="34" charset="0"/>
                        </a:rPr>
                        <a:t>poses a </a:t>
                      </a:r>
                      <a:r>
                        <a:rPr lang="en-US" sz="2400" b="1" i="0" u="none" strike="noStrike" kern="1200" noProof="0">
                          <a:solidFill>
                            <a:srgbClr val="FF0000"/>
                          </a:solidFill>
                          <a:effectLst/>
                          <a:latin typeface="+mn-lt"/>
                          <a:cs typeface="Arial" panose="020B0604020202020204" pitchFamily="34" charset="0"/>
                        </a:rPr>
                        <a:t>threat</a:t>
                      </a:r>
                      <a:r>
                        <a:rPr lang="en-US" sz="2400" b="0" i="0" u="none" strike="noStrike" kern="1200" noProof="0">
                          <a:solidFill>
                            <a:srgbClr val="FF0000"/>
                          </a:solidFill>
                          <a:effectLst/>
                          <a:latin typeface="+mn-lt"/>
                          <a:cs typeface="Arial" panose="020B0604020202020204" pitchFamily="34" charset="0"/>
                        </a:rPr>
                        <a:t> to the validity of the test. </a:t>
                      </a:r>
                      <a:r>
                        <a:rPr lang="en-US" sz="2400" b="0" i="0" u="none" strike="noStrike" kern="1200" noProof="0">
                          <a:effectLst/>
                          <a:latin typeface="+mn-lt"/>
                          <a:cs typeface="Arial" panose="020B0604020202020204" pitchFamily="34" charset="0"/>
                        </a:rPr>
                        <a:t>Examples include the release of secure materials or a security/system risk. These circumstances have external implications and may result in a decision to remove the test item(s) from the available, secure item bank. </a:t>
                      </a:r>
                      <a:endParaRPr lang="en-US" sz="2400">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0026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55087640"/>
              </p:ext>
            </p:extLst>
          </p:nvPr>
        </p:nvGraphicFramePr>
        <p:xfrm>
          <a:off x="528850" y="1510686"/>
          <a:ext cx="11134299" cy="4893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p:cNvSpPr txBox="1">
            <a:spLocks/>
          </p:cNvSpPr>
          <p:nvPr/>
        </p:nvSpPr>
        <p:spPr>
          <a:xfrm>
            <a:off x="1988288" y="0"/>
            <a:ext cx="8679713"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a:ln w="0"/>
                <a:solidFill>
                  <a:schemeClr val="bg1"/>
                </a:solidFill>
                <a:latin typeface="Arial" panose="020B0604020202020204" pitchFamily="34" charset="0"/>
                <a:cs typeface="Arial" panose="020B0604020202020204" pitchFamily="34" charset="0"/>
              </a:rPr>
              <a:t>Test Security Actions</a:t>
            </a:r>
          </a:p>
        </p:txBody>
      </p:sp>
      <p:sp>
        <p:nvSpPr>
          <p:cNvPr id="5" name="TextBox 4">
            <a:extLst>
              <a:ext uri="{FF2B5EF4-FFF2-40B4-BE49-F238E27FC236}">
                <a16:creationId xmlns:a16="http://schemas.microsoft.com/office/drawing/2014/main" id="{E008098E-1742-4CC3-9437-A99D912DA95D}"/>
              </a:ext>
            </a:extLst>
          </p:cNvPr>
          <p:cNvSpPr txBox="1"/>
          <p:nvPr/>
        </p:nvSpPr>
        <p:spPr>
          <a:xfrm>
            <a:off x="358516" y="6403918"/>
            <a:ext cx="11265407" cy="400110"/>
          </a:xfrm>
          <a:prstGeom prst="rect">
            <a:avLst/>
          </a:prstGeom>
          <a:noFill/>
        </p:spPr>
        <p:txBody>
          <a:bodyPr wrap="square" lIns="91440" tIns="45720" rIns="91440" bIns="45720" rtlCol="0" anchor="t">
            <a:spAutoFit/>
          </a:bodyPr>
          <a:lstStyle/>
          <a:p>
            <a:pPr marL="628650" indent="-628650" algn="ctr"/>
            <a:r>
              <a:rPr lang="en-US" sz="2000" b="1">
                <a:cs typeface="Arial"/>
              </a:rPr>
              <a:t>Note</a:t>
            </a:r>
            <a:r>
              <a:rPr lang="en-US" sz="2000">
                <a:cs typeface="Arial"/>
              </a:rPr>
              <a:t>: The Test Security Levels are described in Appendix G of the </a:t>
            </a:r>
            <a:r>
              <a:rPr lang="en-US" sz="2000">
                <a:cs typeface="Arial"/>
                <a:hlinkClick r:id="rId8"/>
              </a:rPr>
              <a:t>Test Coordinator’s Manual</a:t>
            </a:r>
            <a:r>
              <a:rPr lang="en-US" sz="2000">
                <a:cs typeface="Arial"/>
              </a:rPr>
              <a:t>.</a:t>
            </a:r>
          </a:p>
        </p:txBody>
      </p:sp>
    </p:spTree>
    <p:extLst>
      <p:ext uri="{BB962C8B-B14F-4D97-AF65-F5344CB8AC3E}">
        <p14:creationId xmlns:p14="http://schemas.microsoft.com/office/powerpoint/2010/main" val="296759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777" y="0"/>
            <a:ext cx="7985967" cy="1371600"/>
          </a:xfrm>
        </p:spPr>
        <p:txBody>
          <a:bodyPr vert="horz" lIns="91440" tIns="45720" rIns="91440" bIns="45720" rtlCol="0" anchor="ctr">
            <a:normAutofit/>
          </a:bodyPr>
          <a:lstStyle/>
          <a:p>
            <a:r>
              <a:rPr lang="en-US" sz="4000">
                <a:ln w="0"/>
              </a:rPr>
              <a:t>Appeal Types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2618056"/>
              </p:ext>
            </p:extLst>
          </p:nvPr>
        </p:nvGraphicFramePr>
        <p:xfrm>
          <a:off x="353704" y="1494430"/>
          <a:ext cx="11430000" cy="5229288"/>
        </p:xfrm>
        <a:graphic>
          <a:graphicData uri="http://schemas.openxmlformats.org/drawingml/2006/table">
            <a:tbl>
              <a:tblPr firstRow="1" bandRow="1">
                <a:tableStyleId>{5C22544A-7EE6-4342-B048-85BDC9FD1C3A}</a:tableStyleId>
              </a:tblPr>
              <a:tblGrid>
                <a:gridCol w="2266666">
                  <a:extLst>
                    <a:ext uri="{9D8B030D-6E8A-4147-A177-3AD203B41FA5}">
                      <a16:colId xmlns:a16="http://schemas.microsoft.com/office/drawing/2014/main" val="20000"/>
                    </a:ext>
                  </a:extLst>
                </a:gridCol>
                <a:gridCol w="9163334">
                  <a:extLst>
                    <a:ext uri="{9D8B030D-6E8A-4147-A177-3AD203B41FA5}">
                      <a16:colId xmlns:a16="http://schemas.microsoft.com/office/drawing/2014/main" val="20001"/>
                    </a:ext>
                  </a:extLst>
                </a:gridCol>
              </a:tblGrid>
              <a:tr h="710676">
                <a:tc>
                  <a:txBody>
                    <a:bodyPr/>
                    <a:lstStyle/>
                    <a:p>
                      <a:r>
                        <a:rPr lang="en-US" sz="2400" b="1">
                          <a:solidFill>
                            <a:schemeClr val="tx1"/>
                          </a:solidFill>
                          <a:latin typeface="+mn-lt"/>
                          <a:cs typeface="Arial" panose="020B0604020202020204" pitchFamily="34" charset="0"/>
                        </a:rPr>
                        <a:t>Reset a Test</a:t>
                      </a:r>
                    </a:p>
                  </a:txBody>
                  <a:tcPr marL="64013" marR="64013" marT="35724" marB="35724" anchor="ctr">
                    <a:solidFill>
                      <a:srgbClr val="E9EBF5"/>
                    </a:solidFill>
                  </a:tcPr>
                </a:tc>
                <a:tc>
                  <a:txBody>
                    <a:bodyPr/>
                    <a:lstStyle/>
                    <a:p>
                      <a:pPr marL="285750" indent="-285750">
                        <a:buFont typeface="Arial" panose="020B0604020202020204" pitchFamily="34" charset="0"/>
                        <a:buChar char="•"/>
                      </a:pPr>
                      <a:r>
                        <a:rPr lang="en-US" sz="2100" b="0">
                          <a:solidFill>
                            <a:schemeClr val="tx1"/>
                          </a:solidFill>
                          <a:latin typeface="+mn-lt"/>
                          <a:cs typeface="Arial" panose="020B0604020202020204" pitchFamily="34" charset="0"/>
                        </a:rPr>
                        <a:t>Removes the test and scores from the system.</a:t>
                      </a:r>
                    </a:p>
                    <a:p>
                      <a:pPr marL="285750" indent="-285750">
                        <a:buFont typeface="Arial" panose="020B0604020202020204" pitchFamily="34" charset="0"/>
                        <a:buChar char="•"/>
                      </a:pPr>
                      <a:r>
                        <a:rPr lang="en-US" sz="2100" b="0">
                          <a:solidFill>
                            <a:schemeClr val="tx1"/>
                          </a:solidFill>
                          <a:latin typeface="+mn-lt"/>
                          <a:cs typeface="Arial" panose="020B0604020202020204" pitchFamily="34" charset="0"/>
                        </a:rPr>
                        <a:t>Enables student to start a new test.</a:t>
                      </a:r>
                    </a:p>
                  </a:txBody>
                  <a:tcPr marL="64013" marR="64013" marT="35724" marB="35724" anchor="ctr">
                    <a:solidFill>
                      <a:srgbClr val="E9EBF5"/>
                    </a:solidFill>
                  </a:tcPr>
                </a:tc>
                <a:extLst>
                  <a:ext uri="{0D108BD9-81ED-4DB2-BD59-A6C34878D82A}">
                    <a16:rowId xmlns:a16="http://schemas.microsoft.com/office/drawing/2014/main" val="10001"/>
                  </a:ext>
                </a:extLst>
              </a:tr>
              <a:tr h="710676">
                <a:tc>
                  <a:txBody>
                    <a:bodyPr/>
                    <a:lstStyle/>
                    <a:p>
                      <a:r>
                        <a:rPr lang="en-US" sz="2400" b="1">
                          <a:solidFill>
                            <a:schemeClr val="tx1"/>
                          </a:solidFill>
                          <a:latin typeface="+mn-lt"/>
                          <a:cs typeface="Arial" panose="020B0604020202020204" pitchFamily="34" charset="0"/>
                        </a:rPr>
                        <a:t>Re-open a Test</a:t>
                      </a:r>
                    </a:p>
                  </a:txBody>
                  <a:tcPr marL="64013" marR="64013" marT="35724" marB="35724" anchor="ctr"/>
                </a:tc>
                <a:tc>
                  <a:txBody>
                    <a:bodyPr/>
                    <a:lstStyle/>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Allows for a test that has already been submitted in error or has expired to be re-opened.</a:t>
                      </a:r>
                    </a:p>
                  </a:txBody>
                  <a:tcPr marL="64013" marR="64013" marT="35724" marB="35724" anchor="ctr"/>
                </a:tc>
                <a:extLst>
                  <a:ext uri="{0D108BD9-81ED-4DB2-BD59-A6C34878D82A}">
                    <a16:rowId xmlns:a16="http://schemas.microsoft.com/office/drawing/2014/main" val="10002"/>
                  </a:ext>
                </a:extLst>
              </a:tr>
              <a:tr h="710676">
                <a:tc>
                  <a:txBody>
                    <a:bodyPr/>
                    <a:lstStyle/>
                    <a:p>
                      <a:r>
                        <a:rPr lang="en-US" sz="2400" b="1">
                          <a:solidFill>
                            <a:schemeClr val="tx1"/>
                          </a:solidFill>
                          <a:latin typeface="+mn-lt"/>
                          <a:cs typeface="Arial" panose="020B0604020202020204" pitchFamily="34" charset="0"/>
                        </a:rPr>
                        <a:t>Re-open</a:t>
                      </a:r>
                      <a:r>
                        <a:rPr lang="en-US" sz="2400" b="1" baseline="0">
                          <a:solidFill>
                            <a:schemeClr val="tx1"/>
                          </a:solidFill>
                          <a:latin typeface="+mn-lt"/>
                          <a:cs typeface="Arial" panose="020B0604020202020204" pitchFamily="34" charset="0"/>
                        </a:rPr>
                        <a:t> a Test Segment </a:t>
                      </a:r>
                      <a:endParaRPr lang="en-US" sz="2400" b="1">
                        <a:solidFill>
                          <a:schemeClr val="tx1"/>
                        </a:solidFill>
                        <a:latin typeface="+mn-lt"/>
                        <a:cs typeface="Arial" panose="020B0604020202020204" pitchFamily="34" charset="0"/>
                      </a:endParaRPr>
                    </a:p>
                  </a:txBody>
                  <a:tcPr marL="64013" marR="64013" marT="35724" marB="35724" anchor="ctr"/>
                </a:tc>
                <a:tc>
                  <a:txBody>
                    <a:bodyPr/>
                    <a:lstStyle/>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Re-opening a test segment</a:t>
                      </a:r>
                      <a:r>
                        <a:rPr lang="en-US" sz="2100" baseline="0">
                          <a:solidFill>
                            <a:schemeClr val="tx1"/>
                          </a:solidFill>
                          <a:latin typeface="+mn-lt"/>
                          <a:cs typeface="Arial" panose="020B0604020202020204" pitchFamily="34" charset="0"/>
                        </a:rPr>
                        <a:t> allows a student to access the first segment of a test that was submitted in error.</a:t>
                      </a:r>
                      <a:endParaRPr lang="en-US" sz="2100">
                        <a:solidFill>
                          <a:schemeClr val="tx1"/>
                        </a:solidFill>
                        <a:latin typeface="+mn-lt"/>
                        <a:cs typeface="Arial" panose="020B0604020202020204" pitchFamily="34" charset="0"/>
                      </a:endParaRPr>
                    </a:p>
                  </a:txBody>
                  <a:tcPr marL="64013" marR="64013" marT="35724" marB="35724" anchor="ctr"/>
                </a:tc>
                <a:extLst>
                  <a:ext uri="{0D108BD9-81ED-4DB2-BD59-A6C34878D82A}">
                    <a16:rowId xmlns:a16="http://schemas.microsoft.com/office/drawing/2014/main" val="10003"/>
                  </a:ext>
                </a:extLst>
              </a:tr>
              <a:tr h="710676">
                <a:tc>
                  <a:txBody>
                    <a:bodyPr/>
                    <a:lstStyle/>
                    <a:p>
                      <a:r>
                        <a:rPr lang="en-US" sz="2400" b="1">
                          <a:solidFill>
                            <a:schemeClr val="tx1"/>
                          </a:solidFill>
                          <a:latin typeface="+mn-lt"/>
                          <a:cs typeface="Arial" panose="020B0604020202020204" pitchFamily="34" charset="0"/>
                        </a:rPr>
                        <a:t>Grace Period Extension</a:t>
                      </a:r>
                    </a:p>
                  </a:txBody>
                  <a:tcPr marL="64013" marR="64013" marT="35724" marB="35724" anchor="ctr"/>
                </a:tc>
                <a:tc>
                  <a:txBody>
                    <a:bodyPr/>
                    <a:lstStyle/>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Granted if a test session</a:t>
                      </a:r>
                      <a:r>
                        <a:rPr lang="en-US" sz="2100" baseline="0">
                          <a:solidFill>
                            <a:schemeClr val="tx1"/>
                          </a:solidFill>
                          <a:latin typeface="+mn-lt"/>
                          <a:cs typeface="Arial" panose="020B0604020202020204" pitchFamily="34" charset="0"/>
                        </a:rPr>
                        <a:t> is unexpectedly interrupted.</a:t>
                      </a:r>
                    </a:p>
                    <a:p>
                      <a:pPr marL="285750" indent="-285750">
                        <a:buFont typeface="Arial" panose="020B0604020202020204" pitchFamily="34" charset="0"/>
                        <a:buChar char="•"/>
                      </a:pPr>
                      <a:r>
                        <a:rPr lang="en-US" sz="2100" baseline="0">
                          <a:solidFill>
                            <a:schemeClr val="tx1"/>
                          </a:solidFill>
                          <a:latin typeface="+mn-lt"/>
                          <a:cs typeface="Arial" panose="020B0604020202020204" pitchFamily="34" charset="0"/>
                        </a:rPr>
                        <a:t>Allows access to all previous responses.</a:t>
                      </a:r>
                      <a:endParaRPr lang="en-US" sz="2100">
                        <a:solidFill>
                          <a:schemeClr val="tx1"/>
                        </a:solidFill>
                        <a:latin typeface="+mn-lt"/>
                        <a:cs typeface="Arial" panose="020B0604020202020204" pitchFamily="34" charset="0"/>
                      </a:endParaRPr>
                    </a:p>
                  </a:txBody>
                  <a:tcPr marL="64013" marR="64013" marT="35724" marB="35724" anchor="ctr"/>
                </a:tc>
                <a:extLst>
                  <a:ext uri="{0D108BD9-81ED-4DB2-BD59-A6C34878D82A}">
                    <a16:rowId xmlns:a16="http://schemas.microsoft.com/office/drawing/2014/main" val="10004"/>
                  </a:ext>
                </a:extLst>
              </a:tr>
              <a:tr h="915678">
                <a:tc>
                  <a:txBody>
                    <a:bodyPr/>
                    <a:lstStyle/>
                    <a:p>
                      <a:r>
                        <a:rPr lang="en-US" sz="2400" b="1">
                          <a:solidFill>
                            <a:schemeClr val="tx1"/>
                          </a:solidFill>
                          <a:latin typeface="+mn-lt"/>
                          <a:cs typeface="Arial" panose="020B0604020202020204" pitchFamily="34" charset="0"/>
                        </a:rPr>
                        <a:t>Restore a Test That Has Been Reset</a:t>
                      </a:r>
                    </a:p>
                  </a:txBody>
                  <a:tcPr marL="64013" marR="64013" marT="35724" marB="35724" anchor="ctr"/>
                </a:tc>
                <a:tc>
                  <a:txBody>
                    <a:bodyPr/>
                    <a:lstStyle/>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Returns a test from the Reset</a:t>
                      </a:r>
                      <a:r>
                        <a:rPr lang="en-US" sz="2100" baseline="0">
                          <a:solidFill>
                            <a:schemeClr val="tx1"/>
                          </a:solidFill>
                          <a:latin typeface="+mn-lt"/>
                          <a:cs typeface="Arial" panose="020B0604020202020204" pitchFamily="34" charset="0"/>
                        </a:rPr>
                        <a:t> status to its prior status.</a:t>
                      </a:r>
                    </a:p>
                    <a:p>
                      <a:pPr marL="285750" indent="-285750">
                        <a:buFont typeface="Arial" panose="020B0604020202020204" pitchFamily="34" charset="0"/>
                        <a:buChar char="•"/>
                      </a:pPr>
                      <a:r>
                        <a:rPr lang="en-US" sz="2100" baseline="0">
                          <a:solidFill>
                            <a:schemeClr val="tx1"/>
                          </a:solidFill>
                          <a:latin typeface="+mn-lt"/>
                          <a:cs typeface="Arial" panose="020B0604020202020204" pitchFamily="34" charset="0"/>
                        </a:rPr>
                        <a:t>Only allowed on tests that have been reset.</a:t>
                      </a:r>
                    </a:p>
                    <a:p>
                      <a:pPr marL="285750" indent="-285750">
                        <a:buFont typeface="Arial" panose="020B0604020202020204" pitchFamily="34" charset="0"/>
                        <a:buChar char="•"/>
                      </a:pPr>
                      <a:r>
                        <a:rPr lang="en-US" sz="2100" baseline="0">
                          <a:solidFill>
                            <a:schemeClr val="tx1"/>
                          </a:solidFill>
                          <a:latin typeface="+mn-lt"/>
                          <a:cs typeface="Arial" panose="020B0604020202020204" pitchFamily="34" charset="0"/>
                        </a:rPr>
                        <a:t>A test can be restored if it was reset in error.</a:t>
                      </a:r>
                      <a:endParaRPr lang="en-US" sz="2100">
                        <a:solidFill>
                          <a:schemeClr val="tx1"/>
                        </a:solidFill>
                        <a:latin typeface="+mn-lt"/>
                        <a:cs typeface="Arial" panose="020B0604020202020204" pitchFamily="34" charset="0"/>
                      </a:endParaRPr>
                    </a:p>
                  </a:txBody>
                  <a:tcPr marL="64013" marR="64013" marT="35724" marB="35724" anchor="ctr"/>
                </a:tc>
                <a:extLst>
                  <a:ext uri="{0D108BD9-81ED-4DB2-BD59-A6C34878D82A}">
                    <a16:rowId xmlns:a16="http://schemas.microsoft.com/office/drawing/2014/main" val="10005"/>
                  </a:ext>
                </a:extLst>
              </a:tr>
              <a:tr h="710676">
                <a:tc>
                  <a:txBody>
                    <a:bodyPr/>
                    <a:lstStyle/>
                    <a:p>
                      <a:r>
                        <a:rPr lang="en-US" sz="2400" b="1">
                          <a:solidFill>
                            <a:schemeClr val="tx1"/>
                          </a:solidFill>
                          <a:latin typeface="+mn-lt"/>
                          <a:cs typeface="Arial" panose="020B0604020202020204" pitchFamily="34" charset="0"/>
                        </a:rPr>
                        <a:t>Invalidate a Test</a:t>
                      </a:r>
                    </a:p>
                  </a:txBody>
                  <a:tcPr marL="64013" marR="64013" marT="35724" marB="35724" anchor="ctr"/>
                </a:tc>
                <a:tc>
                  <a:txBody>
                    <a:bodyPr/>
                    <a:lstStyle/>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Rarely Used.</a:t>
                      </a:r>
                    </a:p>
                    <a:p>
                      <a:pPr marL="285750" indent="-285750">
                        <a:buFont typeface="Arial" panose="020B0604020202020204" pitchFamily="34" charset="0"/>
                        <a:buChar char="•"/>
                      </a:pPr>
                      <a:r>
                        <a:rPr lang="en-US" sz="2100">
                          <a:solidFill>
                            <a:schemeClr val="tx1"/>
                          </a:solidFill>
                          <a:latin typeface="+mn-lt"/>
                          <a:cs typeface="Arial" panose="020B0604020202020204" pitchFamily="34" charset="0"/>
                        </a:rPr>
                        <a:t>Eliminates the</a:t>
                      </a:r>
                      <a:r>
                        <a:rPr lang="en-US" sz="2100" baseline="0">
                          <a:solidFill>
                            <a:schemeClr val="tx1"/>
                          </a:solidFill>
                          <a:latin typeface="+mn-lt"/>
                          <a:cs typeface="Arial" panose="020B0604020202020204" pitchFamily="34" charset="0"/>
                        </a:rPr>
                        <a:t> test.</a:t>
                      </a:r>
                    </a:p>
                    <a:p>
                      <a:pPr marL="285750" indent="-285750">
                        <a:buFont typeface="Arial" panose="020B0604020202020204" pitchFamily="34" charset="0"/>
                        <a:buChar char="•"/>
                      </a:pPr>
                      <a:r>
                        <a:rPr lang="en-US" sz="2100" baseline="0">
                          <a:solidFill>
                            <a:schemeClr val="tx1"/>
                          </a:solidFill>
                          <a:latin typeface="+mn-lt"/>
                          <a:cs typeface="Arial" panose="020B0604020202020204" pitchFamily="34" charset="0"/>
                        </a:rPr>
                        <a:t>Student does not receive a score.</a:t>
                      </a:r>
                    </a:p>
                  </a:txBody>
                  <a:tcPr marL="64013" marR="64013" marT="35724" marB="35724"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87004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a:normAutofit/>
          </a:bodyPr>
          <a:lstStyle/>
          <a:p>
            <a:pPr algn="ctr"/>
            <a:r>
              <a:rPr lang="en-US" sz="4000">
                <a:ln w="0"/>
              </a:rPr>
              <a:t>Tips on Entering Appeals</a:t>
            </a:r>
          </a:p>
        </p:txBody>
      </p:sp>
      <p:graphicFrame>
        <p:nvGraphicFramePr>
          <p:cNvPr id="3" name="Table 2"/>
          <p:cNvGraphicFramePr>
            <a:graphicFrameLocks noGrp="1"/>
          </p:cNvGraphicFramePr>
          <p:nvPr>
            <p:extLst>
              <p:ext uri="{D42A27DB-BD31-4B8C-83A1-F6EECF244321}">
                <p14:modId xmlns:p14="http://schemas.microsoft.com/office/powerpoint/2010/main" val="3414432105"/>
              </p:ext>
            </p:extLst>
          </p:nvPr>
        </p:nvGraphicFramePr>
        <p:xfrm>
          <a:off x="551121" y="1461906"/>
          <a:ext cx="11089758" cy="5204068"/>
        </p:xfrm>
        <a:graphic>
          <a:graphicData uri="http://schemas.openxmlformats.org/drawingml/2006/table">
            <a:tbl>
              <a:tblPr firstRow="1" bandRow="1">
                <a:tableStyleId>{5C22544A-7EE6-4342-B048-85BDC9FD1C3A}</a:tableStyleId>
              </a:tblPr>
              <a:tblGrid>
                <a:gridCol w="3170487">
                  <a:extLst>
                    <a:ext uri="{9D8B030D-6E8A-4147-A177-3AD203B41FA5}">
                      <a16:colId xmlns:a16="http://schemas.microsoft.com/office/drawing/2014/main" val="4188222314"/>
                    </a:ext>
                  </a:extLst>
                </a:gridCol>
                <a:gridCol w="7919271">
                  <a:extLst>
                    <a:ext uri="{9D8B030D-6E8A-4147-A177-3AD203B41FA5}">
                      <a16:colId xmlns:a16="http://schemas.microsoft.com/office/drawing/2014/main" val="4112093004"/>
                    </a:ext>
                  </a:extLst>
                </a:gridCol>
              </a:tblGrid>
              <a:tr h="1705220">
                <a:tc>
                  <a:txBody>
                    <a:bodyPr/>
                    <a:lstStyle/>
                    <a:p>
                      <a:pPr algn="ctr"/>
                      <a:r>
                        <a:rPr lang="en-US" sz="2600" b="1">
                          <a:latin typeface="+mn-lt"/>
                          <a:cs typeface="Arial" panose="020B0604020202020204" pitchFamily="34" charset="0"/>
                        </a:rPr>
                        <a:t>Enter</a:t>
                      </a:r>
                      <a:r>
                        <a:rPr lang="en-US" sz="2600" b="1" baseline="0">
                          <a:latin typeface="+mn-lt"/>
                          <a:cs typeface="Arial" panose="020B0604020202020204" pitchFamily="34" charset="0"/>
                        </a:rPr>
                        <a:t> Appeals Judiciously</a:t>
                      </a:r>
                      <a:endParaRPr lang="en-US" sz="2600" b="1">
                        <a:latin typeface="+mn-lt"/>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sz="2400">
                          <a:latin typeface="+mn-lt"/>
                          <a:cs typeface="Arial" panose="020B0604020202020204" pitchFamily="34" charset="0"/>
                        </a:rPr>
                        <a:t>Staff</a:t>
                      </a:r>
                      <a:r>
                        <a:rPr lang="en-US" sz="2400" baseline="0">
                          <a:latin typeface="+mn-lt"/>
                          <a:cs typeface="Arial" panose="020B0604020202020204" pitchFamily="34" charset="0"/>
                        </a:rPr>
                        <a:t> entering appeals should be trained. </a:t>
                      </a:r>
                    </a:p>
                    <a:p>
                      <a:pPr marL="285750" indent="-285750" algn="l">
                        <a:buFont typeface="Arial" panose="020B0604020202020204" pitchFamily="34" charset="0"/>
                        <a:buChar char="•"/>
                      </a:pPr>
                      <a:r>
                        <a:rPr lang="en-US" sz="2400" baseline="0">
                          <a:latin typeface="+mn-lt"/>
                          <a:cs typeface="Arial"/>
                        </a:rPr>
                        <a:t>CSDE is reviewing every appeal closely and does not approve everything.</a:t>
                      </a:r>
                    </a:p>
                    <a:p>
                      <a:pPr marL="285750" indent="-285750" algn="l">
                        <a:buFont typeface="Arial" panose="020B0604020202020204" pitchFamily="34" charset="0"/>
                        <a:buChar char="•"/>
                      </a:pPr>
                      <a:r>
                        <a:rPr lang="en-US" sz="2400" baseline="0">
                          <a:latin typeface="+mn-lt"/>
                          <a:cs typeface="Arial"/>
                        </a:rPr>
                        <a:t>Provide information, if necessary, in the entry box.      </a:t>
                      </a:r>
                      <a:endParaRPr lang="en-US" sz="2400">
                        <a:latin typeface="+mn-lt"/>
                        <a:cs typeface="Arial" panose="020B0604020202020204" pitchFamily="34" charset="0"/>
                      </a:endParaRPr>
                    </a:p>
                  </a:txBody>
                  <a:tcPr anchor="ctr"/>
                </a:tc>
                <a:extLst>
                  <a:ext uri="{0D108BD9-81ED-4DB2-BD59-A6C34878D82A}">
                    <a16:rowId xmlns:a16="http://schemas.microsoft.com/office/drawing/2014/main" val="4160070977"/>
                  </a:ext>
                </a:extLst>
              </a:tr>
              <a:tr h="1793628">
                <a:tc>
                  <a:txBody>
                    <a:bodyPr/>
                    <a:lstStyle/>
                    <a:p>
                      <a:pPr algn="ctr"/>
                      <a:r>
                        <a:rPr lang="en-US" sz="2400" b="1">
                          <a:latin typeface="+mn-lt"/>
                          <a:cs typeface="Arial" panose="020B0604020202020204" pitchFamily="34" charset="0"/>
                        </a:rPr>
                        <a:t>Re-open</a:t>
                      </a:r>
                      <a:r>
                        <a:rPr lang="en-US" sz="2400" b="1" baseline="0">
                          <a:latin typeface="+mn-lt"/>
                          <a:cs typeface="Arial" panose="020B0604020202020204" pitchFamily="34" charset="0"/>
                        </a:rPr>
                        <a:t> or Grace Period Extension Should Only be Used When Needed</a:t>
                      </a:r>
                      <a:endParaRPr lang="en-US" sz="2400" b="1">
                        <a:latin typeface="+mn-lt"/>
                        <a:cs typeface="Arial" panose="020B0604020202020204" pitchFamily="34" charset="0"/>
                      </a:endParaRPr>
                    </a:p>
                  </a:txBody>
                  <a:tcPr anchor="ctr"/>
                </a:tc>
                <a:tc>
                  <a:txBody>
                    <a:bodyPr/>
                    <a:lstStyle/>
                    <a:p>
                      <a:pPr marL="285750" indent="-285750" algn="l">
                        <a:buFont typeface="Arial" panose="020B0604020202020204" pitchFamily="34" charset="0"/>
                        <a:buChar char="•"/>
                      </a:pPr>
                      <a:r>
                        <a:rPr lang="en-US" sz="2400">
                          <a:latin typeface="+mn-lt"/>
                          <a:cs typeface="Arial" panose="020B0604020202020204" pitchFamily="34" charset="0"/>
                        </a:rPr>
                        <a:t>Students should not be allowed back into the test just to double check work if they already submitted their test. Students are encouraged to review items prior to ending their test.</a:t>
                      </a:r>
                    </a:p>
                  </a:txBody>
                  <a:tcPr anchor="ctr"/>
                </a:tc>
                <a:extLst>
                  <a:ext uri="{0D108BD9-81ED-4DB2-BD59-A6C34878D82A}">
                    <a16:rowId xmlns:a16="http://schemas.microsoft.com/office/drawing/2014/main" val="2964716538"/>
                  </a:ext>
                </a:extLst>
              </a:tr>
              <a:tr h="1705220">
                <a:tc>
                  <a:txBody>
                    <a:bodyPr/>
                    <a:lstStyle/>
                    <a:p>
                      <a:pPr algn="ctr"/>
                      <a:r>
                        <a:rPr lang="en-US" sz="2400" b="1">
                          <a:latin typeface="+mn-lt"/>
                          <a:cs typeface="Arial" panose="020B0604020202020204" pitchFamily="34" charset="0"/>
                        </a:rPr>
                        <a:t>When Unsure of What to do, Reach Out for Help  </a:t>
                      </a:r>
                    </a:p>
                    <a:p>
                      <a:pPr algn="ctr"/>
                      <a:r>
                        <a:rPr lang="en-US" sz="2400" b="1">
                          <a:latin typeface="+mn-lt"/>
                          <a:cs typeface="Arial" panose="020B0604020202020204" pitchFamily="34" charset="0"/>
                        </a:rPr>
                        <a:t> </a:t>
                      </a:r>
                    </a:p>
                  </a:txBody>
                  <a:tcPr anchor="ctr"/>
                </a:tc>
                <a:tc>
                  <a:txBody>
                    <a:bodyPr/>
                    <a:lstStyle/>
                    <a:p>
                      <a:pPr marL="285750" indent="-285750" algn="l">
                        <a:buFont typeface="Arial" panose="020B0604020202020204" pitchFamily="34" charset="0"/>
                        <a:buChar char="•"/>
                      </a:pPr>
                      <a:r>
                        <a:rPr lang="en-US" sz="2400">
                          <a:latin typeface="+mn-lt"/>
                          <a:cs typeface="Arial" panose="020B0604020202020204" pitchFamily="34" charset="0"/>
                        </a:rPr>
                        <a:t>Contact</a:t>
                      </a:r>
                      <a:r>
                        <a:rPr lang="en-US" sz="2400" baseline="0">
                          <a:latin typeface="+mn-lt"/>
                          <a:cs typeface="Arial" panose="020B0604020202020204" pitchFamily="34" charset="0"/>
                        </a:rPr>
                        <a:t> the CSDE with any questions. </a:t>
                      </a:r>
                      <a:r>
                        <a:rPr lang="en-US" sz="2400" baseline="0">
                          <a:latin typeface="+mn-lt"/>
                          <a:cs typeface="Arial" panose="020B0604020202020204" pitchFamily="34" charset="0"/>
                          <a:hlinkClick r:id="rId3"/>
                        </a:rPr>
                        <a:t>ctstudentassessment@ct.gov</a:t>
                      </a:r>
                      <a:r>
                        <a:rPr lang="en-US" sz="2400" baseline="0">
                          <a:latin typeface="+mn-lt"/>
                          <a:cs typeface="Arial" panose="020B0604020202020204" pitchFamily="34" charset="0"/>
                        </a:rPr>
                        <a:t>; 860-713-6860; </a:t>
                      </a:r>
                    </a:p>
                    <a:p>
                      <a:pPr marL="0" indent="0" algn="l">
                        <a:buFont typeface="Arial" panose="020B0604020202020204" pitchFamily="34" charset="0"/>
                        <a:buNone/>
                      </a:pPr>
                      <a:r>
                        <a:rPr lang="en-US" sz="2400" baseline="0">
                          <a:latin typeface="+mn-lt"/>
                          <a:cs typeface="Arial" panose="020B0604020202020204" pitchFamily="34" charset="0"/>
                        </a:rPr>
                        <a:t>     or email </a:t>
                      </a:r>
                      <a:r>
                        <a:rPr lang="en-US" sz="2400" baseline="0">
                          <a:latin typeface="+mn-lt"/>
                          <a:cs typeface="Arial" panose="020B0604020202020204" pitchFamily="34" charset="0"/>
                          <a:hlinkClick r:id="rId4"/>
                        </a:rPr>
                        <a:t>Cristi.Alberino@ct.gov</a:t>
                      </a:r>
                      <a:endParaRPr lang="en-US" sz="2400" baseline="0">
                        <a:latin typeface="+mn-lt"/>
                        <a:cs typeface="Arial" panose="020B0604020202020204" pitchFamily="34" charset="0"/>
                      </a:endParaRPr>
                    </a:p>
                  </a:txBody>
                  <a:tcPr anchor="ctr"/>
                </a:tc>
                <a:extLst>
                  <a:ext uri="{0D108BD9-81ED-4DB2-BD59-A6C34878D82A}">
                    <a16:rowId xmlns:a16="http://schemas.microsoft.com/office/drawing/2014/main" val="541318156"/>
                  </a:ext>
                </a:extLst>
              </a:tr>
            </a:tbl>
          </a:graphicData>
        </a:graphic>
      </p:graphicFrame>
    </p:spTree>
    <p:extLst>
      <p:ext uri="{BB962C8B-B14F-4D97-AF65-F5344CB8AC3E}">
        <p14:creationId xmlns:p14="http://schemas.microsoft.com/office/powerpoint/2010/main" val="2912906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916" y="1728217"/>
            <a:ext cx="10854813" cy="4882895"/>
          </a:xfrm>
          <a:prstGeom prst="rect">
            <a:avLst/>
          </a:prstGeom>
        </p:spPr>
        <p:txBody>
          <a:bodyPr vert="horz" lIns="91440" tIns="45720" rIns="91440" bIns="45720" rtlCol="0" anchor="ctr">
            <a:normAutofit fontScale="92500" lnSpcReduction="10000"/>
          </a:bodyPr>
          <a:lstStyle/>
          <a:p>
            <a:pPr>
              <a:spcAft>
                <a:spcPts val="600"/>
              </a:spcAft>
              <a:buClr>
                <a:schemeClr val="accent1"/>
              </a:buClr>
            </a:pPr>
            <a:r>
              <a:rPr lang="en-US" sz="2800">
                <a:cs typeface="Arial" panose="020B0604020202020204" pitchFamily="34" charset="0"/>
              </a:rPr>
              <a:t>The DA must send a signed letter to the CSDE on letterhead to </a:t>
            </a:r>
            <a:r>
              <a:rPr lang="en-US" sz="2800" i="1">
                <a:cs typeface="Arial" panose="020B0604020202020204" pitchFamily="34" charset="0"/>
              </a:rPr>
              <a:t>Performance Office Irregularities:</a:t>
            </a:r>
            <a:endParaRPr lang="en-US" sz="2800">
              <a:cs typeface="Arial" panose="020B0604020202020204" pitchFamily="34" charset="0"/>
            </a:endParaRPr>
          </a:p>
          <a:p>
            <a:pPr>
              <a:buClr>
                <a:schemeClr val="accent1"/>
              </a:buClr>
            </a:pPr>
            <a:r>
              <a:rPr lang="en-US" sz="2800">
                <a:cs typeface="Arial" panose="020B0604020202020204" pitchFamily="34" charset="0"/>
              </a:rPr>
              <a:t>The letter </a:t>
            </a:r>
            <a:r>
              <a:rPr lang="en-US" sz="2800" b="1">
                <a:cs typeface="Arial" panose="020B0604020202020204" pitchFamily="34" charset="0"/>
              </a:rPr>
              <a:t>must include</a:t>
            </a:r>
            <a:r>
              <a:rPr lang="en-US" sz="2800">
                <a:cs typeface="Arial" panose="020B0604020202020204" pitchFamily="34" charset="0"/>
              </a:rPr>
              <a:t>:</a:t>
            </a:r>
          </a:p>
          <a:p>
            <a:pPr marL="182563" lvl="1" indent="-182563">
              <a:buClr>
                <a:schemeClr val="accent1"/>
              </a:buClr>
              <a:buFont typeface="Wingdings 2" pitchFamily="18" charset="2"/>
              <a:buChar char=""/>
            </a:pPr>
            <a:r>
              <a:rPr lang="en-US" sz="2800">
                <a:cs typeface="Arial" panose="020B0604020202020204" pitchFamily="34" charset="0"/>
              </a:rPr>
              <a:t>The student’s grade, SASID, and the name of the test on which the irregularity occurred;</a:t>
            </a:r>
          </a:p>
          <a:p>
            <a:pPr marL="182563" lvl="1" indent="-182563">
              <a:buClr>
                <a:schemeClr val="accent1"/>
              </a:buClr>
              <a:buFont typeface="Wingdings 2" pitchFamily="18" charset="2"/>
              <a:buChar char=""/>
            </a:pPr>
            <a:r>
              <a:rPr lang="en-US" sz="2800">
                <a:cs typeface="Arial" panose="020B0604020202020204" pitchFamily="34" charset="0"/>
              </a:rPr>
              <a:t>The date and a detailed explanation of the irregularity;</a:t>
            </a:r>
          </a:p>
          <a:p>
            <a:pPr marL="182563" lvl="1" indent="-182563">
              <a:buClr>
                <a:schemeClr val="accent1"/>
              </a:buClr>
              <a:buFont typeface="Wingdings 2" pitchFamily="18" charset="2"/>
              <a:buChar char=""/>
            </a:pPr>
            <a:r>
              <a:rPr lang="en-US" sz="2800">
                <a:cs typeface="Arial" panose="020B0604020202020204" pitchFamily="34" charset="0"/>
              </a:rPr>
              <a:t>The name of the proctor;</a:t>
            </a:r>
          </a:p>
          <a:p>
            <a:pPr marL="182563" lvl="1" indent="-182563">
              <a:buClr>
                <a:schemeClr val="accent1"/>
              </a:buClr>
              <a:buFont typeface="Wingdings 2" pitchFamily="18" charset="2"/>
              <a:buChar char=""/>
            </a:pPr>
            <a:r>
              <a:rPr lang="en-US" sz="2800">
                <a:cs typeface="Arial" panose="020B0604020202020204" pitchFamily="34" charset="0"/>
              </a:rPr>
              <a:t>A description of the discussion with parents/guardians explaining the irregularity, and options offered; and</a:t>
            </a:r>
          </a:p>
          <a:p>
            <a:pPr marL="182563" lvl="1" indent="-182563">
              <a:buClr>
                <a:schemeClr val="accent1"/>
              </a:buClr>
              <a:buFont typeface="Wingdings 2" pitchFamily="18" charset="2"/>
              <a:buChar char=""/>
            </a:pPr>
            <a:r>
              <a:rPr lang="en-US" sz="2800">
                <a:cs typeface="Arial" panose="020B0604020202020204" pitchFamily="34" charset="0"/>
              </a:rPr>
              <a:t>Procedures to ensure the irregularity is not repeated.</a:t>
            </a:r>
          </a:p>
          <a:p>
            <a:pPr marL="0" lvl="1">
              <a:buClr>
                <a:schemeClr val="accent1"/>
              </a:buClr>
            </a:pPr>
            <a:endParaRPr lang="en-US" sz="2800">
              <a:cs typeface="Arial" panose="020B0604020202020204" pitchFamily="34" charset="0"/>
            </a:endParaRPr>
          </a:p>
          <a:p>
            <a:pPr marL="0" lvl="1">
              <a:buClr>
                <a:schemeClr val="accent1"/>
              </a:buClr>
            </a:pPr>
            <a:r>
              <a:rPr lang="en-US" sz="2800">
                <a:cs typeface="Arial" panose="020B0604020202020204" pitchFamily="34" charset="0"/>
              </a:rPr>
              <a:t>Can be emailed with only SASID, posted to TIDE Secure File Center, or faxed to 860-713-7033.</a:t>
            </a:r>
            <a:endParaRPr lang="en-US" sz="1600"/>
          </a:p>
        </p:txBody>
      </p:sp>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pPr algn="ctr"/>
            <a:r>
              <a:rPr lang="en-US" sz="4000">
                <a:ln w="0"/>
              </a:rPr>
              <a:t>Appeals Process for an </a:t>
            </a:r>
            <a:br>
              <a:rPr lang="en-US" sz="4000">
                <a:ln w="0"/>
              </a:rPr>
            </a:br>
            <a:r>
              <a:rPr lang="en-US" sz="4000">
                <a:ln w="0"/>
              </a:rPr>
              <a:t>Accommodation Issue</a:t>
            </a:r>
          </a:p>
        </p:txBody>
      </p:sp>
    </p:spTree>
    <p:extLst>
      <p:ext uri="{BB962C8B-B14F-4D97-AF65-F5344CB8AC3E}">
        <p14:creationId xmlns:p14="http://schemas.microsoft.com/office/powerpoint/2010/main" val="3238727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6810" y="2944367"/>
            <a:ext cx="10940902" cy="1536190"/>
          </a:xfrm>
        </p:spPr>
        <p:txBody>
          <a:bodyPr vert="horz" lIns="91440" tIns="45720" rIns="91440" bIns="45720" rtlCol="0" anchor="ctr">
            <a:noAutofit/>
          </a:bodyPr>
          <a:lstStyle/>
          <a:p>
            <a:r>
              <a:rPr lang="en-US" sz="4200"/>
              <a:t>Testing Time Reminders</a:t>
            </a:r>
          </a:p>
        </p:txBody>
      </p:sp>
    </p:spTree>
    <p:extLst>
      <p:ext uri="{BB962C8B-B14F-4D97-AF65-F5344CB8AC3E}">
        <p14:creationId xmlns:p14="http://schemas.microsoft.com/office/powerpoint/2010/main" val="3072238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7477" y="1438031"/>
            <a:ext cx="4321908" cy="3673232"/>
          </a:xfrm>
          <a:prstGeom prst="rect">
            <a:avLst/>
          </a:prstGeom>
        </p:spPr>
        <p:txBody>
          <a:bodyPr vert="horz" lIns="91440" tIns="45720" rIns="91440" bIns="45720" rtlCol="0" anchor="ctr">
            <a:normAutofit/>
          </a:bodyPr>
          <a:lstStyle/>
          <a:p>
            <a:pPr>
              <a:lnSpc>
                <a:spcPct val="90000"/>
              </a:lnSpc>
              <a:spcAft>
                <a:spcPts val="600"/>
              </a:spcAft>
              <a:buClr>
                <a:schemeClr val="accent1"/>
              </a:buClr>
            </a:pPr>
            <a:endParaRPr lang="en-US" sz="2800"/>
          </a:p>
          <a:p>
            <a:pPr marL="171450" indent="-171450">
              <a:lnSpc>
                <a:spcPct val="90000"/>
              </a:lnSpc>
              <a:spcAft>
                <a:spcPts val="600"/>
              </a:spcAft>
              <a:buClr>
                <a:schemeClr val="accent1"/>
              </a:buClr>
              <a:buFont typeface="Arial" panose="020B0604020202020204" pitchFamily="34" charset="0"/>
              <a:buChar char="•"/>
            </a:pPr>
            <a:r>
              <a:rPr lang="en-US" sz="2800"/>
              <a:t>Many districts are testing much less than the suggested time.  </a:t>
            </a:r>
          </a:p>
          <a:p>
            <a:pPr marL="171450" indent="-171450">
              <a:lnSpc>
                <a:spcPct val="90000"/>
              </a:lnSpc>
              <a:spcAft>
                <a:spcPts val="600"/>
              </a:spcAft>
              <a:buClr>
                <a:schemeClr val="accent1"/>
              </a:buClr>
              <a:buFont typeface="Arial" panose="020B0604020202020204" pitchFamily="34" charset="0"/>
              <a:buChar char="•"/>
            </a:pPr>
            <a:r>
              <a:rPr lang="en-US" sz="2800"/>
              <a:t>Some districts are testing much more than the suggested time.  </a:t>
            </a:r>
          </a:p>
          <a:p>
            <a:pPr marL="171450" indent="-171450">
              <a:lnSpc>
                <a:spcPct val="90000"/>
              </a:lnSpc>
              <a:spcAft>
                <a:spcPts val="600"/>
              </a:spcAft>
              <a:buClr>
                <a:schemeClr val="accent1"/>
              </a:buClr>
              <a:buFont typeface="Arial" panose="020B0604020202020204" pitchFamily="34" charset="0"/>
              <a:buChar char="•"/>
            </a:pPr>
            <a:r>
              <a:rPr lang="en-US" sz="2800"/>
              <a:t>Please monitor this closely.  </a:t>
            </a:r>
          </a:p>
        </p:txBody>
      </p:sp>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pPr algn="ctr"/>
            <a:r>
              <a:rPr lang="en-US" sz="4000">
                <a:ln w="0"/>
              </a:rPr>
              <a:t>Testing Time Reminder</a:t>
            </a:r>
          </a:p>
        </p:txBody>
      </p:sp>
      <p:pic>
        <p:nvPicPr>
          <p:cNvPr id="6" name="Picture 5">
            <a:extLst>
              <a:ext uri="{FF2B5EF4-FFF2-40B4-BE49-F238E27FC236}">
                <a16:creationId xmlns:a16="http://schemas.microsoft.com/office/drawing/2014/main" id="{DBA29378-ACC3-8179-A708-D5CCE81AC075}"/>
              </a:ext>
            </a:extLst>
          </p:cNvPr>
          <p:cNvPicPr>
            <a:picLocks noChangeAspect="1"/>
          </p:cNvPicPr>
          <p:nvPr/>
        </p:nvPicPr>
        <p:blipFill>
          <a:blip r:embed="rId3"/>
          <a:stretch>
            <a:fillRect/>
          </a:stretch>
        </p:blipFill>
        <p:spPr>
          <a:xfrm>
            <a:off x="140678" y="1618303"/>
            <a:ext cx="7260492" cy="4157153"/>
          </a:xfrm>
          <a:prstGeom prst="rect">
            <a:avLst/>
          </a:prstGeom>
        </p:spPr>
      </p:pic>
      <p:sp>
        <p:nvSpPr>
          <p:cNvPr id="7" name="TextBox 6">
            <a:extLst>
              <a:ext uri="{FF2B5EF4-FFF2-40B4-BE49-F238E27FC236}">
                <a16:creationId xmlns:a16="http://schemas.microsoft.com/office/drawing/2014/main" id="{1064C63A-B5F1-7CD9-8FC0-E7ABF3600411}"/>
              </a:ext>
            </a:extLst>
          </p:cNvPr>
          <p:cNvSpPr txBox="1"/>
          <p:nvPr/>
        </p:nvSpPr>
        <p:spPr>
          <a:xfrm>
            <a:off x="140678" y="5775458"/>
            <a:ext cx="11535507" cy="954107"/>
          </a:xfrm>
          <a:prstGeom prst="rect">
            <a:avLst/>
          </a:prstGeom>
          <a:noFill/>
        </p:spPr>
        <p:txBody>
          <a:bodyPr wrap="square" rtlCol="0">
            <a:spAutoFit/>
          </a:bodyPr>
          <a:lstStyle/>
          <a:p>
            <a:pPr algn="ctr"/>
            <a:r>
              <a:rPr lang="en-US" sz="2800"/>
              <a:t>Extra time does not necessarily correlate with achievement and very low/high times may represent lack of effort/motivation/proctoring.</a:t>
            </a:r>
          </a:p>
        </p:txBody>
      </p:sp>
    </p:spTree>
    <p:extLst>
      <p:ext uri="{BB962C8B-B14F-4D97-AF65-F5344CB8AC3E}">
        <p14:creationId xmlns:p14="http://schemas.microsoft.com/office/powerpoint/2010/main" val="1110022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3A988-D09B-B624-D489-0B12BBDC4260}"/>
              </a:ext>
            </a:extLst>
          </p:cNvPr>
          <p:cNvPicPr>
            <a:picLocks noChangeAspect="1"/>
          </p:cNvPicPr>
          <p:nvPr/>
        </p:nvPicPr>
        <p:blipFill>
          <a:blip r:embed="rId3"/>
          <a:stretch>
            <a:fillRect/>
          </a:stretch>
        </p:blipFill>
        <p:spPr>
          <a:xfrm>
            <a:off x="2023418" y="1438382"/>
            <a:ext cx="7989262" cy="5264170"/>
          </a:xfrm>
          <a:prstGeom prst="rect">
            <a:avLst/>
          </a:prstGeom>
        </p:spPr>
      </p:pic>
      <p:sp>
        <p:nvSpPr>
          <p:cNvPr id="4" name="Title 3">
            <a:extLst>
              <a:ext uri="{FF2B5EF4-FFF2-40B4-BE49-F238E27FC236}">
                <a16:creationId xmlns:a16="http://schemas.microsoft.com/office/drawing/2014/main" id="{54F40D58-C121-63E8-0392-6494B1E91B84}"/>
              </a:ext>
            </a:extLst>
          </p:cNvPr>
          <p:cNvSpPr>
            <a:spLocks noGrp="1"/>
          </p:cNvSpPr>
          <p:nvPr>
            <p:ph type="title"/>
          </p:nvPr>
        </p:nvSpPr>
        <p:spPr>
          <a:xfrm>
            <a:off x="2058256" y="0"/>
            <a:ext cx="8075488" cy="1371600"/>
          </a:xfrm>
        </p:spPr>
        <p:txBody>
          <a:bodyPr>
            <a:normAutofit/>
          </a:bodyPr>
          <a:lstStyle/>
          <a:p>
            <a:r>
              <a:rPr lang="en-US" sz="4000"/>
              <a:t>Performance Office</a:t>
            </a:r>
          </a:p>
        </p:txBody>
      </p:sp>
    </p:spTree>
    <p:extLst>
      <p:ext uri="{BB962C8B-B14F-4D97-AF65-F5344CB8AC3E}">
        <p14:creationId xmlns:p14="http://schemas.microsoft.com/office/powerpoint/2010/main" val="2873440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pPr algn="ctr"/>
            <a:r>
              <a:rPr lang="en-US" sz="4000">
                <a:ln w="0"/>
              </a:rPr>
              <a:t>Testing Time Reminder</a:t>
            </a:r>
          </a:p>
        </p:txBody>
      </p:sp>
      <p:graphicFrame>
        <p:nvGraphicFramePr>
          <p:cNvPr id="3" name="Table 2">
            <a:extLst>
              <a:ext uri="{FF2B5EF4-FFF2-40B4-BE49-F238E27FC236}">
                <a16:creationId xmlns:a16="http://schemas.microsoft.com/office/drawing/2014/main" id="{90018720-FB13-C657-A4CA-3B2AF7D41F9E}"/>
              </a:ext>
            </a:extLst>
          </p:cNvPr>
          <p:cNvGraphicFramePr>
            <a:graphicFrameLocks noGrp="1"/>
          </p:cNvGraphicFramePr>
          <p:nvPr>
            <p:extLst>
              <p:ext uri="{D42A27DB-BD31-4B8C-83A1-F6EECF244321}">
                <p14:modId xmlns:p14="http://schemas.microsoft.com/office/powerpoint/2010/main" val="2032534934"/>
              </p:ext>
            </p:extLst>
          </p:nvPr>
        </p:nvGraphicFramePr>
        <p:xfrm>
          <a:off x="6270075" y="1879648"/>
          <a:ext cx="5352176" cy="3566160"/>
        </p:xfrm>
        <a:graphic>
          <a:graphicData uri="http://schemas.openxmlformats.org/drawingml/2006/table">
            <a:tbl>
              <a:tblPr firstRow="1" bandRow="1">
                <a:tableStyleId>{5C22544A-7EE6-4342-B048-85BDC9FD1C3A}</a:tableStyleId>
              </a:tblPr>
              <a:tblGrid>
                <a:gridCol w="1157681">
                  <a:extLst>
                    <a:ext uri="{9D8B030D-6E8A-4147-A177-3AD203B41FA5}">
                      <a16:colId xmlns:a16="http://schemas.microsoft.com/office/drawing/2014/main" val="3749069804"/>
                    </a:ext>
                  </a:extLst>
                </a:gridCol>
                <a:gridCol w="1051691">
                  <a:extLst>
                    <a:ext uri="{9D8B030D-6E8A-4147-A177-3AD203B41FA5}">
                      <a16:colId xmlns:a16="http://schemas.microsoft.com/office/drawing/2014/main" val="1984875412"/>
                    </a:ext>
                  </a:extLst>
                </a:gridCol>
                <a:gridCol w="3142804">
                  <a:extLst>
                    <a:ext uri="{9D8B030D-6E8A-4147-A177-3AD203B41FA5}">
                      <a16:colId xmlns:a16="http://schemas.microsoft.com/office/drawing/2014/main" val="3890369720"/>
                    </a:ext>
                  </a:extLst>
                </a:gridCol>
              </a:tblGrid>
              <a:tr h="350425">
                <a:tc>
                  <a:txBody>
                    <a:bodyPr/>
                    <a:lstStyle/>
                    <a:p>
                      <a:pPr algn="ctr"/>
                      <a:endParaRPr lang="en-US" sz="2400"/>
                    </a:p>
                  </a:txBody>
                  <a:tcPr/>
                </a:tc>
                <a:tc>
                  <a:txBody>
                    <a:bodyPr/>
                    <a:lstStyle/>
                    <a:p>
                      <a:pPr algn="ctr"/>
                      <a:r>
                        <a:rPr lang="en-US" sz="2400"/>
                        <a:t>Grade</a:t>
                      </a:r>
                    </a:p>
                  </a:txBody>
                  <a:tcPr anchor="ctr"/>
                </a:tc>
                <a:tc>
                  <a:txBody>
                    <a:bodyPr/>
                    <a:lstStyle/>
                    <a:p>
                      <a:pPr algn="ctr"/>
                      <a:r>
                        <a:rPr lang="en-US" sz="2400"/>
                        <a:t>Mean Testing Time – SY 2022-23</a:t>
                      </a:r>
                    </a:p>
                  </a:txBody>
                  <a:tcPr anchor="ctr"/>
                </a:tc>
                <a:extLst>
                  <a:ext uri="{0D108BD9-81ED-4DB2-BD59-A6C34878D82A}">
                    <a16:rowId xmlns:a16="http://schemas.microsoft.com/office/drawing/2014/main" val="1563649294"/>
                  </a:ext>
                </a:extLst>
              </a:tr>
              <a:tr h="350425">
                <a:tc rowSpan="6">
                  <a:txBody>
                    <a:bodyPr/>
                    <a:lstStyle/>
                    <a:p>
                      <a:pPr algn="ctr"/>
                      <a:r>
                        <a:rPr lang="en-US" sz="2400"/>
                        <a:t>Math</a:t>
                      </a:r>
                    </a:p>
                  </a:txBody>
                  <a:tcPr anchor="ctr"/>
                </a:tc>
                <a:tc>
                  <a:txBody>
                    <a:bodyPr/>
                    <a:lstStyle/>
                    <a:p>
                      <a:pPr algn="ctr"/>
                      <a:r>
                        <a:rPr lang="en-US" sz="2400">
                          <a:latin typeface="+mn-lt"/>
                        </a:rPr>
                        <a:t>3</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2:00</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938823568"/>
                  </a:ext>
                </a:extLst>
              </a:tr>
              <a:tr h="350425">
                <a:tc vMerge="1">
                  <a:txBody>
                    <a:bodyPr/>
                    <a:lstStyle/>
                    <a:p>
                      <a:endParaRPr lang="en-US"/>
                    </a:p>
                  </a:txBody>
                  <a:tcPr/>
                </a:tc>
                <a:tc>
                  <a:txBody>
                    <a:bodyPr/>
                    <a:lstStyle/>
                    <a:p>
                      <a:pPr algn="ctr"/>
                      <a:r>
                        <a:rPr lang="en-US" sz="2400">
                          <a:latin typeface="+mn-lt"/>
                        </a:rPr>
                        <a:t>4</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2:09</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634098103"/>
                  </a:ext>
                </a:extLst>
              </a:tr>
              <a:tr h="350425">
                <a:tc vMerge="1">
                  <a:txBody>
                    <a:bodyPr/>
                    <a:lstStyle/>
                    <a:p>
                      <a:endParaRPr lang="en-US"/>
                    </a:p>
                  </a:txBody>
                  <a:tcPr/>
                </a:tc>
                <a:tc>
                  <a:txBody>
                    <a:bodyPr/>
                    <a:lstStyle/>
                    <a:p>
                      <a:pPr algn="ctr"/>
                      <a:r>
                        <a:rPr lang="en-US" sz="2400">
                          <a:latin typeface="+mn-lt"/>
                        </a:rPr>
                        <a:t>5</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2:17</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2171267108"/>
                  </a:ext>
                </a:extLst>
              </a:tr>
              <a:tr h="350425">
                <a:tc vMerge="1">
                  <a:txBody>
                    <a:bodyPr/>
                    <a:lstStyle/>
                    <a:p>
                      <a:endParaRPr lang="en-US"/>
                    </a:p>
                  </a:txBody>
                  <a:tcPr/>
                </a:tc>
                <a:tc>
                  <a:txBody>
                    <a:bodyPr/>
                    <a:lstStyle/>
                    <a:p>
                      <a:pPr algn="ctr"/>
                      <a:r>
                        <a:rPr lang="en-US" sz="2400">
                          <a:latin typeface="+mn-lt"/>
                        </a:rPr>
                        <a:t>6</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2:07</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2651992479"/>
                  </a:ext>
                </a:extLst>
              </a:tr>
              <a:tr h="350425">
                <a:tc vMerge="1">
                  <a:txBody>
                    <a:bodyPr/>
                    <a:lstStyle/>
                    <a:p>
                      <a:endParaRPr lang="en-US"/>
                    </a:p>
                  </a:txBody>
                  <a:tcPr/>
                </a:tc>
                <a:tc>
                  <a:txBody>
                    <a:bodyPr/>
                    <a:lstStyle/>
                    <a:p>
                      <a:pPr algn="ctr"/>
                      <a:r>
                        <a:rPr lang="en-US" sz="2400">
                          <a:latin typeface="+mn-lt"/>
                        </a:rPr>
                        <a:t>7</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1:53</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3187918049"/>
                  </a:ext>
                </a:extLst>
              </a:tr>
              <a:tr h="350425">
                <a:tc vMerge="1">
                  <a:txBody>
                    <a:bodyPr/>
                    <a:lstStyle/>
                    <a:p>
                      <a:endParaRPr lang="en-US"/>
                    </a:p>
                  </a:txBody>
                  <a:tcPr/>
                </a:tc>
                <a:tc>
                  <a:txBody>
                    <a:bodyPr/>
                    <a:lstStyle/>
                    <a:p>
                      <a:pPr algn="ctr"/>
                      <a:r>
                        <a:rPr lang="en-US" sz="2400">
                          <a:latin typeface="+mn-lt"/>
                        </a:rPr>
                        <a:t>8</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1:54</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494160007"/>
                  </a:ext>
                </a:extLst>
              </a:tr>
            </a:tbl>
          </a:graphicData>
        </a:graphic>
      </p:graphicFrame>
      <p:graphicFrame>
        <p:nvGraphicFramePr>
          <p:cNvPr id="4" name="Table 3">
            <a:extLst>
              <a:ext uri="{FF2B5EF4-FFF2-40B4-BE49-F238E27FC236}">
                <a16:creationId xmlns:a16="http://schemas.microsoft.com/office/drawing/2014/main" id="{DFD84DA6-D661-7DC2-6D6A-135D1EA8621A}"/>
              </a:ext>
            </a:extLst>
          </p:cNvPr>
          <p:cNvGraphicFramePr>
            <a:graphicFrameLocks noGrp="1"/>
          </p:cNvGraphicFramePr>
          <p:nvPr>
            <p:extLst>
              <p:ext uri="{D42A27DB-BD31-4B8C-83A1-F6EECF244321}">
                <p14:modId xmlns:p14="http://schemas.microsoft.com/office/powerpoint/2010/main" val="1159540998"/>
              </p:ext>
            </p:extLst>
          </p:nvPr>
        </p:nvGraphicFramePr>
        <p:xfrm>
          <a:off x="443916" y="1879648"/>
          <a:ext cx="5478011" cy="3566160"/>
        </p:xfrm>
        <a:graphic>
          <a:graphicData uri="http://schemas.openxmlformats.org/drawingml/2006/table">
            <a:tbl>
              <a:tblPr firstRow="1" bandRow="1">
                <a:tableStyleId>{5C22544A-7EE6-4342-B048-85BDC9FD1C3A}</a:tableStyleId>
              </a:tblPr>
              <a:tblGrid>
                <a:gridCol w="1149992">
                  <a:extLst>
                    <a:ext uri="{9D8B030D-6E8A-4147-A177-3AD203B41FA5}">
                      <a16:colId xmlns:a16="http://schemas.microsoft.com/office/drawing/2014/main" val="339741399"/>
                    </a:ext>
                  </a:extLst>
                </a:gridCol>
                <a:gridCol w="1132514">
                  <a:extLst>
                    <a:ext uri="{9D8B030D-6E8A-4147-A177-3AD203B41FA5}">
                      <a16:colId xmlns:a16="http://schemas.microsoft.com/office/drawing/2014/main" val="1547897052"/>
                    </a:ext>
                  </a:extLst>
                </a:gridCol>
                <a:gridCol w="3195505">
                  <a:extLst>
                    <a:ext uri="{9D8B030D-6E8A-4147-A177-3AD203B41FA5}">
                      <a16:colId xmlns:a16="http://schemas.microsoft.com/office/drawing/2014/main" val="1838521415"/>
                    </a:ext>
                  </a:extLst>
                </a:gridCol>
              </a:tblGrid>
              <a:tr h="338861">
                <a:tc>
                  <a:txBody>
                    <a:bodyPr/>
                    <a:lstStyle/>
                    <a:p>
                      <a:pPr algn="ctr"/>
                      <a:endParaRPr lang="en-US" sz="2400"/>
                    </a:p>
                  </a:txBody>
                  <a:tcPr/>
                </a:tc>
                <a:tc>
                  <a:txBody>
                    <a:bodyPr/>
                    <a:lstStyle/>
                    <a:p>
                      <a:pPr algn="ctr"/>
                      <a:r>
                        <a:rPr lang="en-US" sz="2400"/>
                        <a:t>Grade</a:t>
                      </a:r>
                    </a:p>
                  </a:txBody>
                  <a:tcPr anchor="ctr"/>
                </a:tc>
                <a:tc>
                  <a:txBody>
                    <a:bodyPr/>
                    <a:lstStyle/>
                    <a:p>
                      <a:pPr algn="ctr"/>
                      <a:r>
                        <a:rPr lang="en-US" sz="2400"/>
                        <a:t>Mean Testing Time –  SY 2022-23</a:t>
                      </a:r>
                    </a:p>
                  </a:txBody>
                  <a:tcPr anchor="ctr"/>
                </a:tc>
                <a:extLst>
                  <a:ext uri="{0D108BD9-81ED-4DB2-BD59-A6C34878D82A}">
                    <a16:rowId xmlns:a16="http://schemas.microsoft.com/office/drawing/2014/main" val="3789916871"/>
                  </a:ext>
                </a:extLst>
              </a:tr>
              <a:tr h="350425">
                <a:tc rowSpan="6">
                  <a:txBody>
                    <a:bodyPr/>
                    <a:lstStyle/>
                    <a:p>
                      <a:pPr algn="ctr"/>
                      <a:r>
                        <a:rPr lang="en-US" sz="2400"/>
                        <a:t>ELA</a:t>
                      </a:r>
                    </a:p>
                  </a:txBody>
                  <a:tcPr anchor="ctr"/>
                </a:tc>
                <a:tc>
                  <a:txBody>
                    <a:bodyPr/>
                    <a:lstStyle/>
                    <a:p>
                      <a:pPr algn="ctr"/>
                      <a:r>
                        <a:rPr lang="en-US" sz="2400">
                          <a:latin typeface="+mn-lt"/>
                        </a:rPr>
                        <a:t>3</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1:45</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901642722"/>
                  </a:ext>
                </a:extLst>
              </a:tr>
              <a:tr h="350425">
                <a:tc vMerge="1">
                  <a:txBody>
                    <a:bodyPr/>
                    <a:lstStyle/>
                    <a:p>
                      <a:endParaRPr lang="en-US"/>
                    </a:p>
                  </a:txBody>
                  <a:tcPr/>
                </a:tc>
                <a:tc>
                  <a:txBody>
                    <a:bodyPr/>
                    <a:lstStyle/>
                    <a:p>
                      <a:pPr algn="ctr"/>
                      <a:r>
                        <a:rPr lang="en-US" sz="2400">
                          <a:latin typeface="+mn-lt"/>
                        </a:rPr>
                        <a:t>4</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1:50</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4188086623"/>
                  </a:ext>
                </a:extLst>
              </a:tr>
              <a:tr h="350425">
                <a:tc vMerge="1">
                  <a:txBody>
                    <a:bodyPr/>
                    <a:lstStyle/>
                    <a:p>
                      <a:endParaRPr lang="en-US"/>
                    </a:p>
                  </a:txBody>
                  <a:tcPr/>
                </a:tc>
                <a:tc>
                  <a:txBody>
                    <a:bodyPr/>
                    <a:lstStyle/>
                    <a:p>
                      <a:pPr algn="ctr"/>
                      <a:r>
                        <a:rPr lang="en-US" sz="2400">
                          <a:latin typeface="+mn-lt"/>
                        </a:rPr>
                        <a:t>5</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1:48</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226224644"/>
                  </a:ext>
                </a:extLst>
              </a:tr>
              <a:tr h="350425">
                <a:tc vMerge="1">
                  <a:txBody>
                    <a:bodyPr/>
                    <a:lstStyle/>
                    <a:p>
                      <a:endParaRPr lang="en-US"/>
                    </a:p>
                  </a:txBody>
                  <a:tcPr/>
                </a:tc>
                <a:tc>
                  <a:txBody>
                    <a:bodyPr/>
                    <a:lstStyle/>
                    <a:p>
                      <a:pPr algn="ctr"/>
                      <a:r>
                        <a:rPr lang="en-US" sz="2400">
                          <a:latin typeface="+mn-lt"/>
                        </a:rPr>
                        <a:t>6</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1:51</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890521094"/>
                  </a:ext>
                </a:extLst>
              </a:tr>
              <a:tr h="350425">
                <a:tc vMerge="1">
                  <a:txBody>
                    <a:bodyPr/>
                    <a:lstStyle/>
                    <a:p>
                      <a:endParaRPr lang="en-US"/>
                    </a:p>
                  </a:txBody>
                  <a:tcPr/>
                </a:tc>
                <a:tc>
                  <a:txBody>
                    <a:bodyPr/>
                    <a:lstStyle/>
                    <a:p>
                      <a:pPr algn="ctr"/>
                      <a:r>
                        <a:rPr lang="en-US" sz="2400">
                          <a:latin typeface="+mn-lt"/>
                        </a:rPr>
                        <a:t>7</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1:43</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1080391930"/>
                  </a:ext>
                </a:extLst>
              </a:tr>
              <a:tr h="350425">
                <a:tc vMerge="1">
                  <a:txBody>
                    <a:bodyPr/>
                    <a:lstStyle/>
                    <a:p>
                      <a:endParaRPr lang="en-US"/>
                    </a:p>
                  </a:txBody>
                  <a:tcPr/>
                </a:tc>
                <a:tc>
                  <a:txBody>
                    <a:bodyPr/>
                    <a:lstStyle/>
                    <a:p>
                      <a:pPr algn="ctr"/>
                      <a:r>
                        <a:rPr lang="en-US" sz="2400">
                          <a:latin typeface="+mn-lt"/>
                        </a:rPr>
                        <a:t>8</a:t>
                      </a:r>
                    </a:p>
                  </a:txBody>
                  <a:tcPr/>
                </a:tc>
                <a:tc>
                  <a:txBody>
                    <a:bodyPr/>
                    <a:lstStyle/>
                    <a:p>
                      <a:pPr marL="0" marR="0" algn="ctr">
                        <a:lnSpc>
                          <a:spcPct val="107000"/>
                        </a:lnSpc>
                        <a:spcBef>
                          <a:spcPts val="0"/>
                        </a:spcBef>
                        <a:spcAft>
                          <a:spcPts val="0"/>
                        </a:spcAft>
                      </a:pPr>
                      <a:r>
                        <a:rPr lang="en-US" sz="2400" kern="100">
                          <a:solidFill>
                            <a:srgbClr val="000000"/>
                          </a:solidFill>
                          <a:effectLst/>
                          <a:latin typeface="+mn-lt"/>
                          <a:ea typeface="Times New Roman" panose="02020603050405020304" pitchFamily="18" charset="0"/>
                          <a:cs typeface="Times New Roman" panose="02020603050405020304" pitchFamily="18" charset="0"/>
                        </a:rPr>
                        <a:t>1:37</a:t>
                      </a:r>
                      <a:endParaRPr lang="en-US" sz="2400" kern="100">
                        <a:effectLst/>
                        <a:latin typeface="+mn-lt"/>
                        <a:ea typeface="Calibri" panose="020F0502020204030204" pitchFamily="34" charset="0"/>
                        <a:cs typeface="Times New Roman" panose="02020603050405020304" pitchFamily="18" charset="0"/>
                      </a:endParaRPr>
                    </a:p>
                  </a:txBody>
                  <a:tcPr marL="9525" marR="9525" marT="9525" marB="9525" anchor="b"/>
                </a:tc>
                <a:extLst>
                  <a:ext uri="{0D108BD9-81ED-4DB2-BD59-A6C34878D82A}">
                    <a16:rowId xmlns:a16="http://schemas.microsoft.com/office/drawing/2014/main" val="3891073578"/>
                  </a:ext>
                </a:extLst>
              </a:tr>
            </a:tbl>
          </a:graphicData>
        </a:graphic>
      </p:graphicFrame>
    </p:spTree>
    <p:extLst>
      <p:ext uri="{BB962C8B-B14F-4D97-AF65-F5344CB8AC3E}">
        <p14:creationId xmlns:p14="http://schemas.microsoft.com/office/powerpoint/2010/main" val="2221398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28D8611-7C68-458B-BC61-2BFC0E60EE60}"/>
              </a:ext>
            </a:extLst>
          </p:cNvPr>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312985" y="1438030"/>
            <a:ext cx="8987692" cy="5028753"/>
          </a:xfrm>
          <a:prstGeom prst="rect">
            <a:avLst/>
          </a:prstGeom>
        </p:spPr>
        <p:txBody>
          <a:bodyPr vert="horz" lIns="91440" tIns="45720" rIns="91440" bIns="45720" rtlCol="0" anchor="ctr">
            <a:normAutofit/>
          </a:bodyPr>
          <a:lstStyle/>
          <a:p>
            <a:pPr marL="457200" indent="-457200">
              <a:lnSpc>
                <a:spcPct val="90000"/>
              </a:lnSpc>
              <a:spcAft>
                <a:spcPts val="600"/>
              </a:spcAft>
              <a:buClr>
                <a:schemeClr val="accent1"/>
              </a:buClr>
              <a:buFont typeface="Arial" panose="020B0604020202020204" pitchFamily="34" charset="0"/>
              <a:buChar char="•"/>
            </a:pPr>
            <a:r>
              <a:rPr lang="en-US" sz="2800"/>
              <a:t>NGSS can be administered in either one day or over two consecutive days.</a:t>
            </a:r>
          </a:p>
          <a:p>
            <a:pPr marL="457200" indent="-457200">
              <a:lnSpc>
                <a:spcPct val="90000"/>
              </a:lnSpc>
              <a:spcAft>
                <a:spcPts val="600"/>
              </a:spcAft>
              <a:buClr>
                <a:schemeClr val="accent1"/>
              </a:buClr>
              <a:buFont typeface="Arial" panose="020B0604020202020204" pitchFamily="34" charset="0"/>
              <a:buChar char="•"/>
            </a:pPr>
            <a:r>
              <a:rPr lang="en-US" sz="2800"/>
              <a:t>The recommended testing time is </a:t>
            </a:r>
            <a:r>
              <a:rPr lang="en-US" sz="2800" b="1"/>
              <a:t>at least 90 minutes</a:t>
            </a:r>
            <a:r>
              <a:rPr lang="en-US" sz="2800"/>
              <a:t> for testing with an </a:t>
            </a:r>
            <a:r>
              <a:rPr lang="en-US" sz="2800" b="1"/>
              <a:t>additional 10 minutes </a:t>
            </a:r>
            <a:r>
              <a:rPr lang="en-US" sz="2800"/>
              <a:t>for reading the directions to the students.</a:t>
            </a:r>
          </a:p>
          <a:p>
            <a:pPr marL="457200" indent="-457200">
              <a:lnSpc>
                <a:spcPct val="90000"/>
              </a:lnSpc>
              <a:spcAft>
                <a:spcPts val="600"/>
              </a:spcAft>
              <a:buClr>
                <a:schemeClr val="accent1"/>
              </a:buClr>
              <a:buFont typeface="Arial" panose="020B0604020202020204" pitchFamily="34" charset="0"/>
              <a:buChar char="•"/>
            </a:pPr>
            <a:r>
              <a:rPr lang="en-US" sz="2800"/>
              <a:t>Note </a:t>
            </a:r>
            <a:r>
              <a:rPr lang="en-US" sz="2800" b="1"/>
              <a:t>Pause rules</a:t>
            </a:r>
            <a:r>
              <a:rPr lang="en-US" sz="2800"/>
              <a:t>: If a student pauses a test, a 20-minute pause timer starts running. </a:t>
            </a:r>
          </a:p>
          <a:p>
            <a:pPr marL="914400" lvl="1" indent="-457200">
              <a:lnSpc>
                <a:spcPct val="90000"/>
              </a:lnSpc>
              <a:spcAft>
                <a:spcPts val="600"/>
              </a:spcAft>
              <a:buClr>
                <a:schemeClr val="accent1"/>
              </a:buClr>
              <a:buFont typeface="Wingdings" panose="05000000000000000000" pitchFamily="2" charset="2"/>
              <a:buChar char="§"/>
            </a:pPr>
            <a:r>
              <a:rPr lang="en-US" sz="2800"/>
              <a:t>If a student resumes the test within 20 minutes, they can review previously answered questions. </a:t>
            </a:r>
          </a:p>
          <a:p>
            <a:pPr marL="914400" lvl="1" indent="-457200">
              <a:lnSpc>
                <a:spcPct val="90000"/>
              </a:lnSpc>
              <a:spcAft>
                <a:spcPts val="600"/>
              </a:spcAft>
              <a:buClr>
                <a:schemeClr val="accent1"/>
              </a:buClr>
              <a:buFont typeface="Wingdings" panose="05000000000000000000" pitchFamily="2" charset="2"/>
              <a:buChar char="§"/>
            </a:pPr>
            <a:r>
              <a:rPr lang="en-US" sz="2800"/>
              <a:t>If a student resumes the test after 20 minutes, they cannot review previously answered questions. They can only work on unanswered questions.</a:t>
            </a:r>
          </a:p>
        </p:txBody>
      </p:sp>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pPr algn="ctr"/>
            <a:r>
              <a:rPr lang="en-US" sz="4000">
                <a:ln w="0"/>
              </a:rPr>
              <a:t>Testing Time Reminder</a:t>
            </a:r>
          </a:p>
        </p:txBody>
      </p:sp>
    </p:spTree>
    <p:extLst>
      <p:ext uri="{BB962C8B-B14F-4D97-AF65-F5344CB8AC3E}">
        <p14:creationId xmlns:p14="http://schemas.microsoft.com/office/powerpoint/2010/main" val="454607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6927" y="2990088"/>
            <a:ext cx="7658146" cy="1499615"/>
          </a:xfrm>
        </p:spPr>
        <p:txBody>
          <a:bodyPr vert="horz" lIns="91440" tIns="45720" rIns="91440" bIns="45720" rtlCol="0" anchor="ctr">
            <a:normAutofit/>
          </a:bodyPr>
          <a:lstStyle/>
          <a:p>
            <a:pPr algn="ctr"/>
            <a:r>
              <a:rPr lang="en-US" sz="4200">
                <a:ln w="0"/>
              </a:rPr>
              <a:t>Questions</a:t>
            </a:r>
            <a:r>
              <a:rPr lang="en-US" sz="4200">
                <a:ln w="0"/>
                <a:solidFill>
                  <a:schemeClr val="tx1"/>
                </a:solidFill>
              </a:rPr>
              <a:t> </a:t>
            </a:r>
          </a:p>
        </p:txBody>
      </p:sp>
      <p:pic>
        <p:nvPicPr>
          <p:cNvPr id="4" name="Picture 3">
            <a:extLst>
              <a:ext uri="{FF2B5EF4-FFF2-40B4-BE49-F238E27FC236}">
                <a16:creationId xmlns:a16="http://schemas.microsoft.com/office/drawing/2014/main" id="{3B4B4C02-5C46-4796-B9FB-2A6723904884}"/>
              </a:ext>
            </a:extLst>
          </p:cNvPr>
          <p:cNvPicPr>
            <a:picLocks noChangeAspect="1"/>
          </p:cNvPicPr>
          <p:nvPr/>
        </p:nvPicPr>
        <p:blipFill>
          <a:blip r:embed="rId3"/>
          <a:stretch>
            <a:fillRect/>
          </a:stretch>
        </p:blipFill>
        <p:spPr>
          <a:xfrm>
            <a:off x="5100103" y="997699"/>
            <a:ext cx="1991794" cy="1828800"/>
          </a:xfrm>
          <a:prstGeom prst="rect">
            <a:avLst/>
          </a:prstGeom>
        </p:spPr>
      </p:pic>
    </p:spTree>
    <p:extLst>
      <p:ext uri="{BB962C8B-B14F-4D97-AF65-F5344CB8AC3E}">
        <p14:creationId xmlns:p14="http://schemas.microsoft.com/office/powerpoint/2010/main" val="2690036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6A217F-A3D3-CE28-51AA-5B3DE022C7E5}"/>
              </a:ext>
            </a:extLst>
          </p:cNvPr>
          <p:cNvSpPr>
            <a:spLocks noGrp="1"/>
          </p:cNvSpPr>
          <p:nvPr>
            <p:ph type="title"/>
          </p:nvPr>
        </p:nvSpPr>
        <p:spPr>
          <a:xfrm>
            <a:off x="1340421" y="2971800"/>
            <a:ext cx="9498459" cy="1563624"/>
          </a:xfrm>
        </p:spPr>
        <p:txBody>
          <a:bodyPr>
            <a:normAutofit/>
          </a:bodyPr>
          <a:lstStyle/>
          <a:p>
            <a:r>
              <a:rPr lang="en-US" sz="4200"/>
              <a:t>CAI System</a:t>
            </a:r>
          </a:p>
        </p:txBody>
      </p:sp>
    </p:spTree>
    <p:extLst>
      <p:ext uri="{BB962C8B-B14F-4D97-AF65-F5344CB8AC3E}">
        <p14:creationId xmlns:p14="http://schemas.microsoft.com/office/powerpoint/2010/main" val="24911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160" y="0"/>
            <a:ext cx="8869680" cy="1371600"/>
          </a:xfrm>
        </p:spPr>
        <p:txBody>
          <a:bodyPr vert="horz" lIns="91440" tIns="45720" rIns="91440" bIns="45720" rtlCol="0" anchor="ctr">
            <a:noAutofit/>
          </a:bodyPr>
          <a:lstStyle/>
          <a:p>
            <a:pPr algn="ctr"/>
            <a:r>
              <a:rPr lang="en-US" sz="4000">
                <a:ln w="0"/>
              </a:rPr>
              <a:t>CT Comprehensive Assessment Program Portal </a:t>
            </a:r>
          </a:p>
        </p:txBody>
      </p:sp>
      <p:sp>
        <p:nvSpPr>
          <p:cNvPr id="3" name="Content Placeholder 2"/>
          <p:cNvSpPr>
            <a:spLocks noGrp="1"/>
          </p:cNvSpPr>
          <p:nvPr>
            <p:ph idx="1"/>
          </p:nvPr>
        </p:nvSpPr>
        <p:spPr>
          <a:xfrm>
            <a:off x="838200" y="2188397"/>
            <a:ext cx="10515600" cy="2609635"/>
          </a:xfrm>
          <a:prstGeom prst="flowChartAlternateProcess">
            <a:avLst/>
          </a:prstGeom>
          <a:ln w="28575"/>
        </p:spPr>
        <p:style>
          <a:lnRef idx="2">
            <a:schemeClr val="accent5"/>
          </a:lnRef>
          <a:fillRef idx="1">
            <a:schemeClr val="lt1"/>
          </a:fillRef>
          <a:effectRef idx="0">
            <a:schemeClr val="accent5"/>
          </a:effectRef>
          <a:fontRef idx="minor">
            <a:schemeClr val="dk1"/>
          </a:fontRef>
        </p:style>
        <p:txBody>
          <a:bodyPr vert="horz" wrap="square" lIns="91440" tIns="45720" rIns="91440" bIns="45720" rtlCol="0" anchor="ctr">
            <a:noAutofit/>
          </a:bodyPr>
          <a:lstStyle/>
          <a:p>
            <a:pPr marL="0" indent="0" algn="ctr">
              <a:spcBef>
                <a:spcPts val="2400"/>
              </a:spcBef>
              <a:buNone/>
            </a:pPr>
            <a:r>
              <a:rPr lang="en-US" sz="3200">
                <a:cs typeface="Arial" panose="020B0604020202020204" pitchFamily="34" charset="0"/>
              </a:rPr>
              <a:t>All CAI systems and resource materials can be accessed via the Connecticut Comprehensive Assessment Program Portal </a:t>
            </a:r>
          </a:p>
          <a:p>
            <a:pPr marL="0" indent="0" algn="ctr">
              <a:spcBef>
                <a:spcPts val="0"/>
              </a:spcBef>
              <a:buNone/>
            </a:pPr>
            <a:r>
              <a:rPr lang="en-US" sz="3200">
                <a:cs typeface="Arial" panose="020B0604020202020204" pitchFamily="34" charset="0"/>
              </a:rPr>
              <a:t>(</a:t>
            </a:r>
            <a:r>
              <a:rPr lang="en-US" sz="3200">
                <a:cs typeface="Arial" panose="020B0604020202020204" pitchFamily="34" charset="0"/>
                <a:hlinkClick r:id="rId3"/>
              </a:rPr>
              <a:t>https://ct.portal.cambiumast.com/</a:t>
            </a:r>
            <a:r>
              <a:rPr lang="en-US" sz="3200">
                <a:cs typeface="Arial" panose="020B0604020202020204" pitchFamily="34" charset="0"/>
              </a:rPr>
              <a:t>).</a:t>
            </a:r>
          </a:p>
          <a:p>
            <a:pPr marL="0" indent="0">
              <a:spcBef>
                <a:spcPts val="0"/>
              </a:spcBef>
              <a:buNone/>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683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Secure Browser Updates </a:t>
            </a:r>
          </a:p>
        </p:txBody>
      </p:sp>
      <p:sp>
        <p:nvSpPr>
          <p:cNvPr id="14" name="TextBox 3">
            <a:extLst>
              <a:ext uri="{FF2B5EF4-FFF2-40B4-BE49-F238E27FC236}">
                <a16:creationId xmlns:a16="http://schemas.microsoft.com/office/drawing/2014/main" id="{010803EC-7230-4643-B4A0-171284AE663E}"/>
              </a:ext>
            </a:extLst>
          </p:cNvPr>
          <p:cNvSpPr txBox="1"/>
          <p:nvPr/>
        </p:nvSpPr>
        <p:spPr>
          <a:xfrm>
            <a:off x="1716024" y="1673364"/>
            <a:ext cx="8759951" cy="4370777"/>
          </a:xfrm>
          <a:prstGeom prst="rect">
            <a:avLst/>
          </a:prstGeom>
        </p:spPr>
        <p:txBody>
          <a:bodyPr vert="horz" lIns="91440" tIns="45720" rIns="91440" bIns="45720" rtlCol="0" anchor="ct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182880" defTabSz="914400" fontAlgn="base">
              <a:lnSpc>
                <a:spcPct val="90000"/>
              </a:lnSpc>
              <a:spcBef>
                <a:spcPct val="0"/>
              </a:spcBef>
              <a:spcAft>
                <a:spcPct val="0"/>
              </a:spcAft>
              <a:buClr>
                <a:schemeClr val="accent1"/>
              </a:buClr>
              <a:buFont typeface="Wingdings 2" pitchFamily="18" charset="2"/>
              <a:buChar char=""/>
              <a:defRPr/>
            </a:pPr>
            <a:r>
              <a:rPr lang="en-US" sz="2800">
                <a:cs typeface="Arial" panose="020B0604020202020204" pitchFamily="34" charset="0"/>
              </a:rPr>
              <a:t>The Secure Browser is designed to ensure test security by prohibiting students from accessing any other programs or websites during testing.</a:t>
            </a:r>
          </a:p>
          <a:p>
            <a:pPr marL="160020" defTabSz="914400" fontAlgn="base">
              <a:lnSpc>
                <a:spcPct val="90000"/>
              </a:lnSpc>
              <a:spcBef>
                <a:spcPct val="0"/>
              </a:spcBef>
              <a:spcAft>
                <a:spcPct val="0"/>
              </a:spcAft>
              <a:buClr>
                <a:schemeClr val="accent1"/>
              </a:buClr>
              <a:defRPr/>
            </a:pPr>
            <a:endParaRPr lang="en-US" sz="2800">
              <a:cs typeface="Arial" panose="020B0604020202020204" pitchFamily="34" charset="0"/>
            </a:endParaRPr>
          </a:p>
          <a:p>
            <a:pPr marL="342900" indent="-182880" defTabSz="914400">
              <a:lnSpc>
                <a:spcPct val="90000"/>
              </a:lnSpc>
              <a:buClr>
                <a:schemeClr val="accent1"/>
              </a:buClr>
              <a:buFont typeface="Wingdings 2" pitchFamily="18" charset="2"/>
              <a:buChar char=""/>
              <a:defRPr/>
            </a:pPr>
            <a:r>
              <a:rPr lang="en-US" sz="2800">
                <a:cs typeface="Arial" panose="020B0604020202020204" pitchFamily="34" charset="0"/>
              </a:rPr>
              <a:t>The 2023-24 Secure Browser was released in August 2024. Download the latest secure browser from the portal. </a:t>
            </a:r>
            <a:r>
              <a:rPr lang="en-US" sz="2800" b="1">
                <a:cs typeface="Arial" panose="020B0604020202020204" pitchFamily="34" charset="0"/>
              </a:rPr>
              <a:t>The secure browser from 2022-23 will no longer work. </a:t>
            </a:r>
          </a:p>
          <a:p>
            <a:pPr marL="274320" defTabSz="914400" fontAlgn="base">
              <a:lnSpc>
                <a:spcPct val="90000"/>
              </a:lnSpc>
              <a:spcBef>
                <a:spcPct val="0"/>
              </a:spcBef>
              <a:spcAft>
                <a:spcPct val="0"/>
              </a:spcAft>
              <a:buClr>
                <a:schemeClr val="accent1"/>
              </a:buClr>
              <a:defRPr/>
            </a:pPr>
            <a:endParaRPr lang="en-US" sz="2800">
              <a:cs typeface="Arial" panose="020B0604020202020204" pitchFamily="34" charset="0"/>
            </a:endParaRPr>
          </a:p>
          <a:p>
            <a:pPr marL="342900" indent="-182880" defTabSz="914400">
              <a:lnSpc>
                <a:spcPct val="90000"/>
              </a:lnSpc>
              <a:buClr>
                <a:schemeClr val="accent1"/>
              </a:buClr>
              <a:buFont typeface="Wingdings 2" pitchFamily="18" charset="2"/>
              <a:buChar char=""/>
              <a:defRPr/>
            </a:pPr>
            <a:r>
              <a:rPr lang="en-US" sz="2800">
                <a:cs typeface="Arial" panose="020B0604020202020204" pitchFamily="34" charset="0"/>
              </a:rPr>
              <a:t>Students will be required to use the Secure Browser on their device to take the summative Smarter Balanced, NGSS, the CTAA math and ELA assessments, and the CAAELP. </a:t>
            </a:r>
          </a:p>
        </p:txBody>
      </p:sp>
    </p:spTree>
    <p:extLst>
      <p:ext uri="{BB962C8B-B14F-4D97-AF65-F5344CB8AC3E}">
        <p14:creationId xmlns:p14="http://schemas.microsoft.com/office/powerpoint/2010/main" val="2223759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Chrome Update</a:t>
            </a:r>
          </a:p>
        </p:txBody>
      </p:sp>
      <p:sp>
        <p:nvSpPr>
          <p:cNvPr id="15" name="TextBox 13">
            <a:extLst>
              <a:ext uri="{FF2B5EF4-FFF2-40B4-BE49-F238E27FC236}">
                <a16:creationId xmlns:a16="http://schemas.microsoft.com/office/drawing/2014/main" id="{3FA47F28-2F65-466F-8E78-A7BB7F8BF78C}"/>
              </a:ext>
            </a:extLst>
          </p:cNvPr>
          <p:cNvSpPr txBox="1"/>
          <p:nvPr/>
        </p:nvSpPr>
        <p:spPr>
          <a:xfrm>
            <a:off x="923636" y="1553346"/>
            <a:ext cx="10326255" cy="49757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defTabSz="914400" fontAlgn="base">
              <a:lnSpc>
                <a:spcPct val="110000"/>
              </a:lnSpc>
              <a:spcAft>
                <a:spcPts val="600"/>
              </a:spcAft>
              <a:buFont typeface="Arial" panose="020B0604020202020204" pitchFamily="34" charset="0"/>
              <a:buChar char="•"/>
              <a:defRPr/>
            </a:pPr>
            <a:r>
              <a:rPr lang="en-US" sz="2300">
                <a:cs typeface="Arial" panose="020B0604020202020204" pitchFamily="34" charset="0"/>
              </a:rPr>
              <a:t>CAI currently supports Chrome versions 113-118. </a:t>
            </a:r>
          </a:p>
          <a:p>
            <a:pPr marL="457200" indent="-457200">
              <a:lnSpc>
                <a:spcPct val="110000"/>
              </a:lnSpc>
              <a:spcAft>
                <a:spcPts val="600"/>
              </a:spcAft>
              <a:buFont typeface="Arial" panose="020B0604020202020204" pitchFamily="34" charset="0"/>
              <a:buChar char="•"/>
              <a:defRPr/>
            </a:pPr>
            <a:r>
              <a:rPr lang="en-US" sz="2300">
                <a:cs typeface="Arial"/>
              </a:rPr>
              <a:t>CAI provides presumptive support for new versions of Chrome as they are released, which means students are not prevented from taking tests on the newest versions. However, although CAI and Google work collaboratively on new versions, CAI does need to perform internal testing to make sure there are no issues. If issues are discovered we will resolve them, as quickly as possible. </a:t>
            </a:r>
            <a:endParaRPr lang="en-US" sz="2300">
              <a:cs typeface="Arial" panose="020B0604020202020204" pitchFamily="34" charset="0"/>
            </a:endParaRPr>
          </a:p>
          <a:p>
            <a:pPr marL="457200" indent="-457200">
              <a:lnSpc>
                <a:spcPct val="110000"/>
              </a:lnSpc>
              <a:spcAft>
                <a:spcPts val="600"/>
              </a:spcAft>
              <a:buFont typeface="Arial" panose="020B0604020202020204" pitchFamily="34" charset="0"/>
              <a:buChar char="•"/>
              <a:defRPr/>
            </a:pPr>
            <a:r>
              <a:rPr lang="en-US" sz="2300" b="1">
                <a:cs typeface="Arial" panose="020B0604020202020204" pitchFamily="34" charset="0"/>
              </a:rPr>
              <a:t>Recommended:</a:t>
            </a:r>
            <a:r>
              <a:rPr lang="en-US" sz="2300">
                <a:cs typeface="Arial" panose="020B0604020202020204" pitchFamily="34" charset="0"/>
              </a:rPr>
              <a:t> Lock down devices before the test administration window begins. This reduces the risk of any issues occurring during testing should a new version be released with unanticipated problems.</a:t>
            </a:r>
          </a:p>
          <a:p>
            <a:pPr marL="457200" indent="-457200" defTabSz="914400" fontAlgn="base">
              <a:lnSpc>
                <a:spcPct val="110000"/>
              </a:lnSpc>
              <a:spcAft>
                <a:spcPts val="600"/>
              </a:spcAft>
              <a:buFont typeface="Arial" panose="020B0604020202020204" pitchFamily="34" charset="0"/>
              <a:buChar char="•"/>
              <a:defRPr/>
            </a:pPr>
            <a:r>
              <a:rPr lang="en-US" sz="2300">
                <a:cs typeface="Arial"/>
              </a:rPr>
              <a:t>CAI no longer supports a device if Google stops supporting it. Monitor Google’s end-of-life policy here: </a:t>
            </a:r>
            <a:r>
              <a:rPr lang="en-US" sz="2300">
                <a:cs typeface="Arial"/>
                <a:hlinkClick r:id="rId3">
                  <a:extLst>
                    <a:ext uri="{A12FA001-AC4F-418D-AE19-62706E023703}">
                      <ahyp:hlinkClr xmlns:ahyp="http://schemas.microsoft.com/office/drawing/2018/hyperlinkcolor" val="tx"/>
                    </a:ext>
                  </a:extLst>
                </a:hlinkClick>
              </a:rPr>
              <a:t>https://support.google.com/chrome/a/answer/6220366?hl=en</a:t>
            </a:r>
            <a:r>
              <a:rPr lang="en-US" sz="2300">
                <a:cs typeface="Arial"/>
              </a:rPr>
              <a:t>.</a:t>
            </a:r>
          </a:p>
        </p:txBody>
      </p:sp>
    </p:spTree>
    <p:extLst>
      <p:ext uri="{BB962C8B-B14F-4D97-AF65-F5344CB8AC3E}">
        <p14:creationId xmlns:p14="http://schemas.microsoft.com/office/powerpoint/2010/main" val="196616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486E8-6462-952D-9672-AAC419706280}"/>
              </a:ext>
            </a:extLst>
          </p:cNvPr>
          <p:cNvSpPr>
            <a:spLocks noGrp="1"/>
          </p:cNvSpPr>
          <p:nvPr>
            <p:ph type="title"/>
          </p:nvPr>
        </p:nvSpPr>
        <p:spPr/>
        <p:txBody>
          <a:bodyPr/>
          <a:lstStyle/>
          <a:p>
            <a:r>
              <a:rPr lang="en-US"/>
              <a:t>Chrome Update – Spanish TTS</a:t>
            </a:r>
          </a:p>
        </p:txBody>
      </p:sp>
      <p:sp>
        <p:nvSpPr>
          <p:cNvPr id="3" name="Content Placeholder 2">
            <a:extLst>
              <a:ext uri="{FF2B5EF4-FFF2-40B4-BE49-F238E27FC236}">
                <a16:creationId xmlns:a16="http://schemas.microsoft.com/office/drawing/2014/main" id="{B323902F-BDCF-0B53-EAF8-E38CAEEAD41D}"/>
              </a:ext>
            </a:extLst>
          </p:cNvPr>
          <p:cNvSpPr>
            <a:spLocks noGrp="1"/>
          </p:cNvSpPr>
          <p:nvPr>
            <p:ph idx="1"/>
          </p:nvPr>
        </p:nvSpPr>
        <p:spPr>
          <a:xfrm>
            <a:off x="655320" y="1624840"/>
            <a:ext cx="10515600" cy="4876258"/>
          </a:xfrm>
        </p:spPr>
        <p:txBody>
          <a:bodyPr>
            <a:normAutofit lnSpcReduction="10000"/>
          </a:bodyPr>
          <a:lstStyle/>
          <a:p>
            <a:pPr marL="0" marR="0" indent="0">
              <a:spcBef>
                <a:spcPts val="0"/>
              </a:spcBef>
              <a:spcAft>
                <a:spcPts val="0"/>
              </a:spcAft>
              <a:buNone/>
            </a:pPr>
            <a:r>
              <a:rPr lang="en-US" sz="2000">
                <a:effectLst/>
                <a:latin typeface="Calibri" panose="020F0502020204030204" pitchFamily="34" charset="0"/>
                <a:ea typeface="Calibri" panose="020F0502020204030204" pitchFamily="34" charset="0"/>
              </a:rPr>
              <a:t>Due to a recent change in ChromeOS, Chromebooks running version 119 or later will no longer have Spanish voice packs for text-to-speech installed by default. The consequence of this change is that students will not be able to activate text-to-speech on Spanish text in the Secure Browser on those Chromebooks. There are two recommendations for students who need Spanish text-to-speech during the upcoming test administrations:</a:t>
            </a:r>
          </a:p>
          <a:p>
            <a:pPr marL="0" marR="0" indent="0">
              <a:spcBef>
                <a:spcPts val="0"/>
              </a:spcBef>
              <a:spcAft>
                <a:spcPts val="0"/>
              </a:spcAft>
              <a:buNone/>
            </a:pPr>
            <a:endParaRPr lang="en-US" sz="20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Both"/>
            </a:pPr>
            <a:r>
              <a:rPr lang="en-US" sz="2000">
                <a:effectLst/>
                <a:latin typeface="Calibri" panose="020F0502020204030204" pitchFamily="34" charset="0"/>
                <a:ea typeface="Times New Roman" panose="02020603050405020304" pitchFamily="18" charset="0"/>
              </a:rPr>
              <a:t>Arrange for students to use another device for testing or a Chromebook that is still running a version of ChromeOS before 119.</a:t>
            </a:r>
          </a:p>
          <a:p>
            <a:pPr marL="0" marR="0" lvl="0" indent="0">
              <a:spcBef>
                <a:spcPts val="0"/>
              </a:spcBef>
              <a:spcAft>
                <a:spcPts val="0"/>
              </a:spcAft>
              <a:buNone/>
            </a:pPr>
            <a:endParaRPr lang="en-US" sz="200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000">
                <a:effectLst/>
                <a:latin typeface="Calibri" panose="020F0502020204030204" pitchFamily="34" charset="0"/>
                <a:ea typeface="Times New Roman" panose="02020603050405020304" pitchFamily="18" charset="0"/>
              </a:rPr>
              <a:t>(2) Install the Spanish voice pack manually using the following steps: </a:t>
            </a:r>
            <a:endParaRPr lang="en-US" sz="20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r>
              <a:rPr lang="en-US" sz="2000">
                <a:effectLst/>
                <a:latin typeface="Calibri" panose="020F0502020204030204" pitchFamily="34" charset="0"/>
                <a:ea typeface="Calibri" panose="020F0502020204030204" pitchFamily="34" charset="0"/>
              </a:rPr>
              <a:t>Enable the option for the ‘floating accessibility toolbar’ in the ChromeOS Management Console. This must be done by the system administrator.</a:t>
            </a:r>
          </a:p>
          <a:p>
            <a:pPr marL="742950" marR="0" lvl="1" indent="-285750">
              <a:spcBef>
                <a:spcPts val="0"/>
              </a:spcBef>
              <a:spcAft>
                <a:spcPts val="0"/>
              </a:spcAft>
              <a:buFont typeface="+mj-lt"/>
              <a:buAutoNum type="alphaLcPeriod"/>
            </a:pPr>
            <a:r>
              <a:rPr lang="en-US" sz="2000">
                <a:effectLst/>
                <a:latin typeface="Calibri" panose="020F0502020204030204" pitchFamily="34" charset="0"/>
                <a:ea typeface="Calibri" panose="020F0502020204030204" pitchFamily="34" charset="0"/>
              </a:rPr>
              <a:t>Open the Secure Browser on the device(s) that need a Spanish voice pack</a:t>
            </a:r>
          </a:p>
          <a:p>
            <a:pPr marL="742950" marR="0" lvl="1" indent="-285750">
              <a:spcBef>
                <a:spcPts val="0"/>
              </a:spcBef>
              <a:spcAft>
                <a:spcPts val="0"/>
              </a:spcAft>
              <a:buFont typeface="+mj-lt"/>
              <a:buAutoNum type="alphaLcPeriod"/>
            </a:pPr>
            <a:r>
              <a:rPr lang="en-US" sz="2000">
                <a:effectLst/>
                <a:latin typeface="Calibri" panose="020F0502020204030204" pitchFamily="34" charset="0"/>
                <a:ea typeface="Calibri" panose="020F0502020204030204" pitchFamily="34" charset="0"/>
              </a:rPr>
              <a:t>Click on the new floating toolbar in the right-hand corner of the screen and choose settings</a:t>
            </a:r>
          </a:p>
          <a:p>
            <a:pPr marL="742950" marR="0" lvl="1" indent="-285750">
              <a:spcBef>
                <a:spcPts val="0"/>
              </a:spcBef>
              <a:spcAft>
                <a:spcPts val="0"/>
              </a:spcAft>
              <a:buFont typeface="+mj-lt"/>
              <a:buAutoNum type="alphaLcPeriod"/>
            </a:pPr>
            <a:r>
              <a:rPr lang="en-US" sz="2000">
                <a:effectLst/>
                <a:latin typeface="Calibri" panose="020F0502020204030204" pitchFamily="34" charset="0"/>
                <a:ea typeface="Calibri" panose="020F0502020204030204" pitchFamily="34" charset="0"/>
              </a:rPr>
              <a:t>Install the Spanish voice pack</a:t>
            </a:r>
          </a:p>
          <a:p>
            <a:pPr marL="742950" marR="0" lvl="1" indent="-285750">
              <a:spcBef>
                <a:spcPts val="0"/>
              </a:spcBef>
              <a:spcAft>
                <a:spcPts val="0"/>
              </a:spcAft>
              <a:buFont typeface="+mj-lt"/>
              <a:buAutoNum type="alphaLcPeriod"/>
            </a:pPr>
            <a:r>
              <a:rPr lang="en-US" sz="2000">
                <a:effectLst/>
                <a:latin typeface="Calibri" panose="020F0502020204030204" pitchFamily="34" charset="0"/>
                <a:ea typeface="Calibri" panose="020F0502020204030204" pitchFamily="34" charset="0"/>
              </a:rPr>
              <a:t>Disable the option for the floating accessibility menu in the ChromeOS Management Console again. This is required.</a:t>
            </a:r>
          </a:p>
          <a:p>
            <a:endParaRPr lang="en-US"/>
          </a:p>
        </p:txBody>
      </p:sp>
      <p:sp>
        <p:nvSpPr>
          <p:cNvPr id="4" name="Slide Number Placeholder 3">
            <a:extLst>
              <a:ext uri="{FF2B5EF4-FFF2-40B4-BE49-F238E27FC236}">
                <a16:creationId xmlns:a16="http://schemas.microsoft.com/office/drawing/2014/main" id="{28B4F013-0339-ED93-019B-1C869325616B}"/>
              </a:ext>
            </a:extLst>
          </p:cNvPr>
          <p:cNvSpPr>
            <a:spLocks noGrp="1"/>
          </p:cNvSpPr>
          <p:nvPr>
            <p:ph type="sldNum" sz="quarter" idx="4"/>
          </p:nvPr>
        </p:nvSpPr>
        <p:spPr/>
        <p:txBody>
          <a:bodyPr/>
          <a:lstStyle/>
          <a:p>
            <a:fld id="{13A326F7-3D62-4D6D-AF51-CF772FE3461F}" type="slidenum">
              <a:rPr lang="en-US" smtClean="0"/>
              <a:pPr/>
              <a:t>37</a:t>
            </a:fld>
            <a:endParaRPr lang="en-US"/>
          </a:p>
        </p:txBody>
      </p:sp>
    </p:spTree>
    <p:extLst>
      <p:ext uri="{BB962C8B-B14F-4D97-AF65-F5344CB8AC3E}">
        <p14:creationId xmlns:p14="http://schemas.microsoft.com/office/powerpoint/2010/main" val="122187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Accessing</a:t>
            </a:r>
            <a:r>
              <a:rPr lang="en-US" sz="3600">
                <a:ln w="0"/>
              </a:rPr>
              <a:t> Systems </a:t>
            </a:r>
          </a:p>
        </p:txBody>
      </p:sp>
      <p:sp>
        <p:nvSpPr>
          <p:cNvPr id="14" name="TextBox 13">
            <a:extLst>
              <a:ext uri="{FF2B5EF4-FFF2-40B4-BE49-F238E27FC236}">
                <a16:creationId xmlns:a16="http://schemas.microsoft.com/office/drawing/2014/main" id="{3FA47F28-2F65-466F-8E78-A7BB7F8BF78C}"/>
              </a:ext>
            </a:extLst>
          </p:cNvPr>
          <p:cNvSpPr txBox="1"/>
          <p:nvPr/>
        </p:nvSpPr>
        <p:spPr>
          <a:xfrm>
            <a:off x="238999" y="1806187"/>
            <a:ext cx="7619632" cy="35133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defTabSz="914400" fontAlgn="base">
              <a:spcBef>
                <a:spcPts val="600"/>
              </a:spcBef>
              <a:spcAft>
                <a:spcPct val="0"/>
              </a:spcAft>
              <a:buFont typeface="Arial" panose="020B0604020202020204" pitchFamily="34" charset="0"/>
              <a:buChar char="•"/>
              <a:defRPr/>
            </a:pPr>
            <a:r>
              <a:rPr lang="en-US" sz="2800">
                <a:solidFill>
                  <a:prstClr val="black"/>
                </a:solidFill>
                <a:cs typeface="Arial" panose="020B0604020202020204" pitchFamily="34" charset="0"/>
              </a:rPr>
              <a:t>All user accounts were rolled over and passwords reset in August 2023.</a:t>
            </a:r>
          </a:p>
          <a:p>
            <a:pPr marL="457200" indent="-457200" defTabSz="914400" fontAlgn="base">
              <a:spcBef>
                <a:spcPts val="600"/>
              </a:spcBef>
              <a:spcAft>
                <a:spcPct val="0"/>
              </a:spcAft>
              <a:buFont typeface="Arial" panose="020B0604020202020204" pitchFamily="34" charset="0"/>
              <a:buChar char="•"/>
              <a:defRPr/>
            </a:pPr>
            <a:r>
              <a:rPr lang="en-US" sz="2800">
                <a:solidFill>
                  <a:prstClr val="black"/>
                </a:solidFill>
                <a:cs typeface="Arial" panose="020B0604020202020204" pitchFamily="34" charset="0"/>
              </a:rPr>
              <a:t>If you log in on a new device or browser (or clear the cache on a previously-used browser) you must enter an emailed code after passing the initial login screen. This step does not occur when you activate your account.</a:t>
            </a:r>
          </a:p>
          <a:p>
            <a:pPr defTabSz="914400" fontAlgn="base">
              <a:lnSpc>
                <a:spcPct val="110000"/>
              </a:lnSpc>
              <a:spcBef>
                <a:spcPts val="300"/>
              </a:spcBef>
              <a:spcAft>
                <a:spcPct val="0"/>
              </a:spcAft>
              <a:defRPr/>
            </a:pPr>
            <a:endParaRPr lang="en-US">
              <a:cs typeface="Arial"/>
            </a:endParaRPr>
          </a:p>
        </p:txBody>
      </p:sp>
      <p:pic>
        <p:nvPicPr>
          <p:cNvPr id="16" name="Picture 15">
            <a:extLst>
              <a:ext uri="{FF2B5EF4-FFF2-40B4-BE49-F238E27FC236}">
                <a16:creationId xmlns:a16="http://schemas.microsoft.com/office/drawing/2014/main" id="{D20A7C33-5214-4B2B-8B16-0526D88E9C12}"/>
              </a:ext>
            </a:extLst>
          </p:cNvPr>
          <p:cNvPicPr>
            <a:picLocks noChangeAspect="1"/>
          </p:cNvPicPr>
          <p:nvPr/>
        </p:nvPicPr>
        <p:blipFill>
          <a:blip r:embed="rId3"/>
          <a:stretch>
            <a:fillRect/>
          </a:stretch>
        </p:blipFill>
        <p:spPr>
          <a:xfrm>
            <a:off x="7734358" y="1712126"/>
            <a:ext cx="4336811" cy="3433747"/>
          </a:xfrm>
          <a:prstGeom prst="rect">
            <a:avLst/>
          </a:prstGeom>
          <a:ln w="6350">
            <a:solidFill>
              <a:schemeClr val="tx1"/>
            </a:solidFill>
          </a:ln>
        </p:spPr>
      </p:pic>
    </p:spTree>
    <p:extLst>
      <p:ext uri="{BB962C8B-B14F-4D97-AF65-F5344CB8AC3E}">
        <p14:creationId xmlns:p14="http://schemas.microsoft.com/office/powerpoint/2010/main" val="2844617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686800" cy="1371600"/>
          </a:xfrm>
        </p:spPr>
        <p:txBody>
          <a:bodyPr vert="horz" lIns="91440" tIns="45720" rIns="91440" bIns="45720" rtlCol="0" anchor="ctr">
            <a:noAutofit/>
          </a:bodyPr>
          <a:lstStyle/>
          <a:p>
            <a:r>
              <a:rPr lang="en-US" sz="4000">
                <a:ln w="0"/>
              </a:rPr>
              <a:t>Test Information Distribution Engine (TIDE) Updates</a:t>
            </a:r>
          </a:p>
        </p:txBody>
      </p:sp>
      <p:sp>
        <p:nvSpPr>
          <p:cNvPr id="15" name="TextBox 14">
            <a:extLst>
              <a:ext uri="{FF2B5EF4-FFF2-40B4-BE49-F238E27FC236}">
                <a16:creationId xmlns:a16="http://schemas.microsoft.com/office/drawing/2014/main" id="{2E6BE5C9-3EFE-43C4-AD51-83DD829E58ED}"/>
              </a:ext>
            </a:extLst>
          </p:cNvPr>
          <p:cNvSpPr txBox="1"/>
          <p:nvPr/>
        </p:nvSpPr>
        <p:spPr>
          <a:xfrm>
            <a:off x="1341120" y="1582808"/>
            <a:ext cx="9509760" cy="1200329"/>
          </a:xfrm>
          <a:prstGeom prst="rect">
            <a:avLst/>
          </a:prstGeom>
          <a:noFill/>
        </p:spPr>
        <p:txBody>
          <a:bodyPr wrap="square">
            <a:spAutoFit/>
          </a:bodyPr>
          <a:lstStyle/>
          <a:p>
            <a:pPr fontAlgn="base">
              <a:spcBef>
                <a:spcPct val="0"/>
              </a:spcBef>
              <a:spcAft>
                <a:spcPct val="0"/>
              </a:spcAft>
              <a:defRPr/>
            </a:pPr>
            <a:r>
              <a:rPr lang="en-US" sz="2400">
                <a:solidFill>
                  <a:prstClr val="black"/>
                </a:solidFill>
                <a:cs typeface="Arial" panose="020B0604020202020204" pitchFamily="34" charset="0"/>
              </a:rPr>
              <a:t>TIDE supports state, district, and school test coordinators throughout the testing process, from test preparation, to test administration, to post-administration. Refer to the </a:t>
            </a:r>
            <a:r>
              <a:rPr lang="en-US" sz="2400">
                <a:solidFill>
                  <a:prstClr val="black"/>
                </a:solidFill>
                <a:cs typeface="Arial" panose="020B0604020202020204" pitchFamily="34" charset="0"/>
                <a:hlinkClick r:id="rId3"/>
              </a:rPr>
              <a:t>TIDE User Guide </a:t>
            </a:r>
            <a:r>
              <a:rPr lang="en-US" sz="2400">
                <a:solidFill>
                  <a:prstClr val="black"/>
                </a:solidFill>
                <a:cs typeface="Arial" panose="020B0604020202020204" pitchFamily="34" charset="0"/>
              </a:rPr>
              <a:t>for details.</a:t>
            </a:r>
          </a:p>
        </p:txBody>
      </p:sp>
      <p:sp>
        <p:nvSpPr>
          <p:cNvPr id="3" name="TextBox 2">
            <a:extLst>
              <a:ext uri="{FF2B5EF4-FFF2-40B4-BE49-F238E27FC236}">
                <a16:creationId xmlns:a16="http://schemas.microsoft.com/office/drawing/2014/main" id="{ED1C6936-8A42-D051-FBF1-2E1DD4331854}"/>
              </a:ext>
            </a:extLst>
          </p:cNvPr>
          <p:cNvSpPr txBox="1"/>
          <p:nvPr/>
        </p:nvSpPr>
        <p:spPr>
          <a:xfrm>
            <a:off x="2433239" y="2904184"/>
            <a:ext cx="7917471" cy="3507343"/>
          </a:xfrm>
          <a:prstGeom prst="roundRect">
            <a:avLst/>
          </a:prstGeom>
          <a:solidFill>
            <a:schemeClr val="lt1"/>
          </a:solidFill>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fontAlgn="base">
              <a:spcBef>
                <a:spcPct val="0"/>
              </a:spcBef>
              <a:spcAft>
                <a:spcPct val="0"/>
              </a:spcAft>
              <a:defRPr/>
            </a:pPr>
            <a:r>
              <a:rPr lang="en-US" sz="2000">
                <a:solidFill>
                  <a:prstClr val="black"/>
                </a:solidFill>
                <a:cs typeface="Arial"/>
              </a:rPr>
              <a:t>Features include the following:  </a:t>
            </a:r>
            <a:endParaRPr lang="en-US" sz="2000">
              <a:solidFill>
                <a:prstClr val="black"/>
              </a:solidFill>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Add/Manage User Accounts</a:t>
            </a: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Review Student Demographic Information</a:t>
            </a: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Review/Edit Student Settings (Note: Accommodations should not be changed directly in TIDE. All accommodations are imported from CT-SEDS.)</a:t>
            </a:r>
            <a:endParaRPr lang="en-US" sz="2000">
              <a:solidFill>
                <a:prstClr val="black"/>
              </a:solidFill>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Create/Submit Appeals </a:t>
            </a:r>
            <a:endParaRPr lang="en-US" sz="2000">
              <a:solidFill>
                <a:prstClr val="black"/>
              </a:solidFill>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Create Rosters</a:t>
            </a: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Order Paper Materials </a:t>
            </a:r>
            <a:endParaRPr lang="en-US" sz="2000">
              <a:solidFill>
                <a:prstClr val="black"/>
              </a:solidFill>
              <a:cs typeface="Arial" panose="020B0604020202020204" pitchFamily="34" charset="0"/>
            </a:endParaRPr>
          </a:p>
          <a:p>
            <a:pPr marL="800100" lvl="1" indent="-342900" fontAlgn="base">
              <a:spcBef>
                <a:spcPct val="0"/>
              </a:spcBef>
              <a:spcAft>
                <a:spcPct val="0"/>
              </a:spcAft>
              <a:buFont typeface="Courier New" panose="02070309020205020404" pitchFamily="49" charset="0"/>
              <a:buChar char="o"/>
              <a:defRPr/>
            </a:pPr>
            <a:r>
              <a:rPr lang="en-US" sz="2000">
                <a:solidFill>
                  <a:prstClr val="black"/>
                </a:solidFill>
                <a:cs typeface="Arial"/>
              </a:rPr>
              <a:t>Run Participation Reports</a:t>
            </a:r>
          </a:p>
        </p:txBody>
      </p:sp>
    </p:spTree>
    <p:extLst>
      <p:ext uri="{BB962C8B-B14F-4D97-AF65-F5344CB8AC3E}">
        <p14:creationId xmlns:p14="http://schemas.microsoft.com/office/powerpoint/2010/main" val="65490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EB7B-E243-A4CB-CD36-3E19C18DBB62}"/>
              </a:ext>
            </a:extLst>
          </p:cNvPr>
          <p:cNvSpPr>
            <a:spLocks noGrp="1"/>
          </p:cNvSpPr>
          <p:nvPr>
            <p:ph type="title"/>
          </p:nvPr>
        </p:nvSpPr>
        <p:spPr>
          <a:xfrm>
            <a:off x="2058256" y="0"/>
            <a:ext cx="8075488" cy="1371600"/>
          </a:xfrm>
        </p:spPr>
        <p:txBody>
          <a:bodyPr>
            <a:normAutofit/>
          </a:bodyPr>
          <a:lstStyle/>
          <a:p>
            <a:r>
              <a:rPr lang="en-US" sz="4000"/>
              <a:t>Cambium Assessment Project Team</a:t>
            </a:r>
          </a:p>
        </p:txBody>
      </p:sp>
      <p:sp>
        <p:nvSpPr>
          <p:cNvPr id="5" name="Content Placeholder 2">
            <a:extLst>
              <a:ext uri="{FF2B5EF4-FFF2-40B4-BE49-F238E27FC236}">
                <a16:creationId xmlns:a16="http://schemas.microsoft.com/office/drawing/2014/main" id="{128E92BE-FB6C-14E3-1D2A-5C6727E71282}"/>
              </a:ext>
            </a:extLst>
          </p:cNvPr>
          <p:cNvSpPr>
            <a:spLocks noGrp="1"/>
          </p:cNvSpPr>
          <p:nvPr>
            <p:ph idx="1"/>
          </p:nvPr>
        </p:nvSpPr>
        <p:spPr>
          <a:xfrm>
            <a:off x="838200" y="1517904"/>
            <a:ext cx="10515600" cy="5183978"/>
          </a:xfrm>
        </p:spPr>
        <p:txBody>
          <a:bodyPr>
            <a:normAutofit fontScale="85000" lnSpcReduction="20000"/>
          </a:bodyPr>
          <a:lstStyle/>
          <a:p>
            <a:pPr marL="47625" lvl="1" indent="0" algn="ctr">
              <a:buNone/>
            </a:pPr>
            <a:r>
              <a:rPr lang="en-US" sz="2100" u="sng">
                <a:solidFill>
                  <a:srgbClr val="0070C0"/>
                </a:solidFill>
                <a:latin typeface="Arial" panose="020B0604020202020204" pitchFamily="34" charset="0"/>
                <a:cs typeface="Arial" panose="020B0604020202020204" pitchFamily="34" charset="0"/>
              </a:rPr>
              <a:t> </a:t>
            </a:r>
          </a:p>
          <a:p>
            <a:pPr marL="47625" lvl="1" indent="0" algn="ctr">
              <a:buNone/>
            </a:pPr>
            <a:endParaRPr lang="en-US" sz="3000">
              <a:solidFill>
                <a:srgbClr val="0070C0"/>
              </a:solidFill>
              <a:cs typeface="Arial" panose="020B0604020202020204" pitchFamily="34" charset="0"/>
            </a:endParaRPr>
          </a:p>
          <a:p>
            <a:pPr marL="47625" lvl="1" indent="0" algn="ctr">
              <a:lnSpc>
                <a:spcPct val="120000"/>
              </a:lnSpc>
              <a:buNone/>
            </a:pPr>
            <a:r>
              <a:rPr lang="en-US" sz="3000">
                <a:solidFill>
                  <a:srgbClr val="0070C0"/>
                </a:solidFill>
                <a:cs typeface="Arial" panose="020B0604020202020204" pitchFamily="34" charset="0"/>
              </a:rPr>
              <a:t>Jen Chou, Program Director  </a:t>
            </a:r>
          </a:p>
          <a:p>
            <a:pPr marL="47625" lvl="1" indent="0" algn="ctr">
              <a:lnSpc>
                <a:spcPct val="120000"/>
              </a:lnSpc>
              <a:buNone/>
            </a:pPr>
            <a:r>
              <a:rPr lang="en-US" sz="3000" u="sng">
                <a:solidFill>
                  <a:srgbClr val="0070C0"/>
                </a:solidFill>
                <a:cs typeface="Arial" panose="020B0604020202020204" pitchFamily="34" charset="0"/>
              </a:rPr>
              <a:t>jennifer.chou@cambiumassessment.com</a:t>
            </a:r>
            <a:r>
              <a:rPr lang="en-US" sz="3000">
                <a:solidFill>
                  <a:srgbClr val="0070C0"/>
                </a:solidFill>
                <a:cs typeface="Arial" panose="020B0604020202020204" pitchFamily="34" charset="0"/>
              </a:rPr>
              <a:t>	</a:t>
            </a:r>
          </a:p>
          <a:p>
            <a:pPr marL="47625" lvl="1" indent="0" algn="ctr">
              <a:lnSpc>
                <a:spcPct val="120000"/>
              </a:lnSpc>
              <a:buNone/>
            </a:pPr>
            <a:endParaRPr lang="en-US" sz="3000">
              <a:solidFill>
                <a:srgbClr val="0070C0"/>
              </a:solidFill>
              <a:cs typeface="Arial" panose="020B0604020202020204" pitchFamily="34" charset="0"/>
            </a:endParaRPr>
          </a:p>
          <a:p>
            <a:pPr marL="0" indent="0" algn="ctr">
              <a:lnSpc>
                <a:spcPct val="120000"/>
              </a:lnSpc>
              <a:buNone/>
            </a:pPr>
            <a:r>
              <a:rPr lang="en-US" sz="3000">
                <a:solidFill>
                  <a:srgbClr val="0070C0"/>
                </a:solidFill>
                <a:cs typeface="Arial" panose="020B0604020202020204" pitchFamily="34" charset="0"/>
              </a:rPr>
              <a:t>Marie Musumeci, Program Coordinator </a:t>
            </a:r>
          </a:p>
          <a:p>
            <a:pPr marL="0" indent="0" algn="ctr">
              <a:lnSpc>
                <a:spcPct val="120000"/>
              </a:lnSpc>
              <a:buNone/>
            </a:pPr>
            <a:r>
              <a:rPr lang="en-US" sz="3000" u="sng">
                <a:solidFill>
                  <a:srgbClr val="0070C0"/>
                </a:solidFill>
                <a:cs typeface="Arial" panose="020B0604020202020204" pitchFamily="34" charset="0"/>
                <a:hlinkClick r:id="rId3"/>
              </a:rPr>
              <a:t>marie.musumeci@cambiumassessment.com</a:t>
            </a:r>
            <a:endParaRPr lang="en-US" sz="3000" u="sng">
              <a:solidFill>
                <a:srgbClr val="0070C0"/>
              </a:solidFill>
              <a:cs typeface="Arial" panose="020B0604020202020204" pitchFamily="34" charset="0"/>
            </a:endParaRPr>
          </a:p>
          <a:p>
            <a:pPr marL="0" indent="0" algn="ctr">
              <a:lnSpc>
                <a:spcPct val="120000"/>
              </a:lnSpc>
              <a:buNone/>
            </a:pPr>
            <a:endParaRPr lang="en-US" sz="3000">
              <a:solidFill>
                <a:srgbClr val="0070C0"/>
              </a:solidFill>
              <a:cs typeface="Arial" panose="020B0604020202020204" pitchFamily="34" charset="0"/>
            </a:endParaRPr>
          </a:p>
          <a:p>
            <a:pPr marL="0" indent="0" algn="ctr">
              <a:lnSpc>
                <a:spcPct val="120000"/>
              </a:lnSpc>
              <a:buNone/>
            </a:pPr>
            <a:r>
              <a:rPr lang="en-US" sz="3000">
                <a:solidFill>
                  <a:srgbClr val="0070C0"/>
                </a:solidFill>
                <a:cs typeface="Arial" panose="020B0604020202020204" pitchFamily="34" charset="0"/>
              </a:rPr>
              <a:t>Christine Jung, Project Assistant </a:t>
            </a:r>
          </a:p>
          <a:p>
            <a:pPr marL="0" indent="0" algn="ctr">
              <a:lnSpc>
                <a:spcPct val="120000"/>
              </a:lnSpc>
              <a:buNone/>
            </a:pPr>
            <a:r>
              <a:rPr lang="en-US" sz="3000" u="sng">
                <a:solidFill>
                  <a:srgbClr val="0000FF"/>
                </a:solidFill>
                <a:effectLst/>
                <a:ea typeface="Calibri" panose="020F0502020204030204" pitchFamily="34" charset="0"/>
                <a:hlinkClick r:id="rId4"/>
              </a:rPr>
              <a:t>christine.jung@cambiumassessment.com</a:t>
            </a:r>
            <a:endParaRPr lang="en-US" sz="3000">
              <a:effectLst/>
              <a:ea typeface="Calibri" panose="020F0502020204030204" pitchFamily="34" charset="0"/>
            </a:endParaRPr>
          </a:p>
          <a:p>
            <a:pPr marL="0" indent="0" algn="ctr">
              <a:buNone/>
            </a:pPr>
            <a:r>
              <a:rPr lang="en-US" sz="3000">
                <a:solidFill>
                  <a:srgbClr val="0070C0"/>
                </a:solidFill>
                <a:cs typeface="Arial" panose="020B0604020202020204" pitchFamily="34" charset="0"/>
              </a:rPr>
              <a:t> </a:t>
            </a:r>
            <a:endParaRPr lang="en-US" sz="2400">
              <a:solidFill>
                <a:srgbClr val="0070C0"/>
              </a:solidFill>
              <a:cs typeface="Arial" panose="020B0604020202020204" pitchFamily="34" charset="0"/>
            </a:endParaRPr>
          </a:p>
        </p:txBody>
      </p:sp>
    </p:spTree>
    <p:extLst>
      <p:ext uri="{BB962C8B-B14F-4D97-AF65-F5344CB8AC3E}">
        <p14:creationId xmlns:p14="http://schemas.microsoft.com/office/powerpoint/2010/main" val="325698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TIDE Updates</a:t>
            </a:r>
          </a:p>
        </p:txBody>
      </p:sp>
      <p:sp>
        <p:nvSpPr>
          <p:cNvPr id="14" name="TextBox 13">
            <a:extLst>
              <a:ext uri="{FF2B5EF4-FFF2-40B4-BE49-F238E27FC236}">
                <a16:creationId xmlns:a16="http://schemas.microsoft.com/office/drawing/2014/main" id="{3FA47F28-2F65-466F-8E78-A7BB7F8BF78C}"/>
              </a:ext>
            </a:extLst>
          </p:cNvPr>
          <p:cNvSpPr txBox="1"/>
          <p:nvPr/>
        </p:nvSpPr>
        <p:spPr>
          <a:xfrm>
            <a:off x="1066800" y="1816091"/>
            <a:ext cx="10058400" cy="35260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defTabSz="914400" fontAlgn="base">
              <a:spcBef>
                <a:spcPts val="600"/>
              </a:spcBef>
              <a:spcAft>
                <a:spcPts val="600"/>
              </a:spcAft>
              <a:buFont typeface="Arial" panose="020B0604020202020204" pitchFamily="34" charset="0"/>
              <a:buChar char="•"/>
              <a:defRPr/>
            </a:pPr>
            <a:r>
              <a:rPr lang="en-US" sz="2800">
                <a:solidFill>
                  <a:prstClr val="black"/>
                </a:solidFill>
                <a:cs typeface="Arial" panose="020B0604020202020204" pitchFamily="34" charset="0"/>
              </a:rPr>
              <a:t>All students taking a summative assessment (Smarter Balanced, NGSS, CTAA, CTAS, and/or CAAELP) need to be in TIDE. Work with your PSIS Coordinator if there are concerns about missing students or incorrect student demographics.</a:t>
            </a:r>
          </a:p>
          <a:p>
            <a:pPr marL="285750" indent="-285750" defTabSz="914400" fontAlgn="base">
              <a:spcBef>
                <a:spcPts val="600"/>
              </a:spcBef>
              <a:spcAft>
                <a:spcPct val="0"/>
              </a:spcAft>
              <a:buFont typeface="Arial" panose="020B0604020202020204" pitchFamily="34" charset="0"/>
              <a:buChar char="•"/>
              <a:defRPr/>
            </a:pPr>
            <a:r>
              <a:rPr lang="en-US" sz="2800">
                <a:solidFill>
                  <a:prstClr val="black"/>
                </a:solidFill>
                <a:cs typeface="Arial" panose="020B0604020202020204" pitchFamily="34" charset="0"/>
              </a:rPr>
              <a:t>All users who are proctoring a summative assessment or need access to the Data Entry Interface (DEI) need to have an account in TIDE. </a:t>
            </a:r>
          </a:p>
          <a:p>
            <a:pPr defTabSz="914400" fontAlgn="base">
              <a:lnSpc>
                <a:spcPct val="110000"/>
              </a:lnSpc>
              <a:spcBef>
                <a:spcPts val="300"/>
              </a:spcBef>
              <a:spcAft>
                <a:spcPct val="0"/>
              </a:spcAft>
              <a:defRPr/>
            </a:pPr>
            <a:endParaRPr lang="en-US" sz="1400">
              <a:cs typeface="Arial"/>
            </a:endParaRPr>
          </a:p>
        </p:txBody>
      </p:sp>
    </p:spTree>
    <p:extLst>
      <p:ext uri="{BB962C8B-B14F-4D97-AF65-F5344CB8AC3E}">
        <p14:creationId xmlns:p14="http://schemas.microsoft.com/office/powerpoint/2010/main" val="1184530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9E23-385B-FBC8-2C42-29797DD15108}"/>
              </a:ext>
            </a:extLst>
          </p:cNvPr>
          <p:cNvSpPr>
            <a:spLocks noGrp="1"/>
          </p:cNvSpPr>
          <p:nvPr>
            <p:ph type="title"/>
          </p:nvPr>
        </p:nvSpPr>
        <p:spPr/>
        <p:txBody>
          <a:bodyPr/>
          <a:lstStyle/>
          <a:p>
            <a:r>
              <a:rPr lang="en-US"/>
              <a:t>TIDE Updates – Uploads</a:t>
            </a:r>
          </a:p>
        </p:txBody>
      </p:sp>
      <p:sp>
        <p:nvSpPr>
          <p:cNvPr id="3" name="Content Placeholder 2">
            <a:extLst>
              <a:ext uri="{FF2B5EF4-FFF2-40B4-BE49-F238E27FC236}">
                <a16:creationId xmlns:a16="http://schemas.microsoft.com/office/drawing/2014/main" id="{CEC8731C-154E-C3E2-6EE4-5D88354B6DA4}"/>
              </a:ext>
            </a:extLst>
          </p:cNvPr>
          <p:cNvSpPr>
            <a:spLocks noGrp="1"/>
          </p:cNvSpPr>
          <p:nvPr>
            <p:ph idx="1"/>
          </p:nvPr>
        </p:nvSpPr>
        <p:spPr>
          <a:xfrm>
            <a:off x="1066800" y="1919598"/>
            <a:ext cx="10058400" cy="3684248"/>
          </a:xfrm>
        </p:spPr>
        <p:txBody>
          <a:bodyPr>
            <a:noAutofit/>
          </a:bodyPr>
          <a:lstStyle/>
          <a:p>
            <a:pPr marL="0" indent="0">
              <a:buSzPts val="1600"/>
              <a:buNone/>
            </a:pPr>
            <a:r>
              <a:rPr lang="en-US"/>
              <a:t>The TIDE upload process has been re-designed to modernize the file upload process.</a:t>
            </a:r>
          </a:p>
          <a:p>
            <a:pPr lvl="1">
              <a:buSzPts val="1600"/>
              <a:buFont typeface="Wingdings" panose="05000000000000000000" pitchFamily="2" charset="2"/>
              <a:buChar char="§"/>
            </a:pPr>
            <a:r>
              <a:rPr lang="en-US" sz="2800"/>
              <a:t>Applies to any file uploads configured in TIDE (student settings, rosters, user roles, appeals)</a:t>
            </a:r>
          </a:p>
          <a:p>
            <a:pPr lvl="1">
              <a:buSzPts val="1600"/>
              <a:buFont typeface="Wingdings" panose="05000000000000000000" pitchFamily="2" charset="2"/>
              <a:buChar char="§"/>
            </a:pPr>
            <a:r>
              <a:rPr lang="en-US" sz="2800"/>
              <a:t>New, modern "drag and drop" interaction for easy file selection</a:t>
            </a:r>
          </a:p>
          <a:p>
            <a:pPr lvl="1">
              <a:buSzPts val="1600"/>
              <a:buFont typeface="Wingdings" panose="05000000000000000000" pitchFamily="2" charset="2"/>
              <a:buChar char="§"/>
            </a:pPr>
            <a:r>
              <a:rPr lang="en-US" sz="2800"/>
              <a:t>Makes file upload templates and file upload history more readily accessible</a:t>
            </a:r>
          </a:p>
        </p:txBody>
      </p:sp>
      <p:sp>
        <p:nvSpPr>
          <p:cNvPr id="4" name="Slide Number Placeholder 3">
            <a:extLst>
              <a:ext uri="{FF2B5EF4-FFF2-40B4-BE49-F238E27FC236}">
                <a16:creationId xmlns:a16="http://schemas.microsoft.com/office/drawing/2014/main" id="{216BBCE5-48A7-AE51-E382-5458ABA2B5AB}"/>
              </a:ext>
            </a:extLst>
          </p:cNvPr>
          <p:cNvSpPr>
            <a:spLocks noGrp="1"/>
          </p:cNvSpPr>
          <p:nvPr>
            <p:ph type="sldNum" sz="quarter" idx="4"/>
          </p:nvPr>
        </p:nvSpPr>
        <p:spPr/>
        <p:txBody>
          <a:bodyPr/>
          <a:lstStyle/>
          <a:p>
            <a:fld id="{13A326F7-3D62-4D6D-AF51-CF772FE3461F}" type="slidenum">
              <a:rPr lang="en-US" smtClean="0"/>
              <a:pPr/>
              <a:t>41</a:t>
            </a:fld>
            <a:endParaRPr lang="en-US"/>
          </a:p>
        </p:txBody>
      </p:sp>
    </p:spTree>
    <p:extLst>
      <p:ext uri="{BB962C8B-B14F-4D97-AF65-F5344CB8AC3E}">
        <p14:creationId xmlns:p14="http://schemas.microsoft.com/office/powerpoint/2010/main" val="1065082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91B5-A50D-B591-3178-E7F021CE7FE2}"/>
              </a:ext>
            </a:extLst>
          </p:cNvPr>
          <p:cNvSpPr>
            <a:spLocks noGrp="1"/>
          </p:cNvSpPr>
          <p:nvPr>
            <p:ph type="title"/>
          </p:nvPr>
        </p:nvSpPr>
        <p:spPr/>
        <p:txBody>
          <a:bodyPr/>
          <a:lstStyle/>
          <a:p>
            <a:r>
              <a:rPr lang="en-US"/>
              <a:t>TIDE Updates – Uploads </a:t>
            </a:r>
          </a:p>
        </p:txBody>
      </p:sp>
      <p:sp>
        <p:nvSpPr>
          <p:cNvPr id="3" name="Content Placeholder 2">
            <a:extLst>
              <a:ext uri="{FF2B5EF4-FFF2-40B4-BE49-F238E27FC236}">
                <a16:creationId xmlns:a16="http://schemas.microsoft.com/office/drawing/2014/main" id="{DAC1AE21-6862-FAB8-D050-239A1FA467F8}"/>
              </a:ext>
            </a:extLst>
          </p:cNvPr>
          <p:cNvSpPr>
            <a:spLocks noGrp="1"/>
          </p:cNvSpPr>
          <p:nvPr>
            <p:ph idx="1"/>
          </p:nvPr>
        </p:nvSpPr>
        <p:spPr>
          <a:xfrm>
            <a:off x="549442" y="1450433"/>
            <a:ext cx="10515600" cy="4876258"/>
          </a:xfrm>
        </p:spPr>
        <p:txBody>
          <a:bodyPr/>
          <a:lstStyle/>
          <a:p>
            <a:pPr marL="0" indent="0">
              <a:buNone/>
            </a:pPr>
            <a:r>
              <a:rPr lang="en-US"/>
              <a:t>Old Upload Page</a:t>
            </a:r>
          </a:p>
        </p:txBody>
      </p:sp>
      <p:sp>
        <p:nvSpPr>
          <p:cNvPr id="4" name="Slide Number Placeholder 3">
            <a:extLst>
              <a:ext uri="{FF2B5EF4-FFF2-40B4-BE49-F238E27FC236}">
                <a16:creationId xmlns:a16="http://schemas.microsoft.com/office/drawing/2014/main" id="{1BF3719C-F314-85F7-AFD9-B9F0541B8957}"/>
              </a:ext>
            </a:extLst>
          </p:cNvPr>
          <p:cNvSpPr>
            <a:spLocks noGrp="1"/>
          </p:cNvSpPr>
          <p:nvPr>
            <p:ph type="sldNum" sz="quarter" idx="4"/>
          </p:nvPr>
        </p:nvSpPr>
        <p:spPr/>
        <p:txBody>
          <a:bodyPr/>
          <a:lstStyle/>
          <a:p>
            <a:fld id="{13A326F7-3D62-4D6D-AF51-CF772FE3461F}" type="slidenum">
              <a:rPr lang="en-US" smtClean="0"/>
              <a:pPr/>
              <a:t>42</a:t>
            </a:fld>
            <a:endParaRPr lang="en-US"/>
          </a:p>
        </p:txBody>
      </p:sp>
      <p:pic>
        <p:nvPicPr>
          <p:cNvPr id="6" name="Picture 5">
            <a:extLst>
              <a:ext uri="{FF2B5EF4-FFF2-40B4-BE49-F238E27FC236}">
                <a16:creationId xmlns:a16="http://schemas.microsoft.com/office/drawing/2014/main" id="{9BB377A8-7286-6223-C50D-8766CD823A37}"/>
              </a:ext>
            </a:extLst>
          </p:cNvPr>
          <p:cNvPicPr>
            <a:picLocks noChangeAspect="1"/>
          </p:cNvPicPr>
          <p:nvPr/>
        </p:nvPicPr>
        <p:blipFill>
          <a:blip r:embed="rId3"/>
          <a:stretch>
            <a:fillRect/>
          </a:stretch>
        </p:blipFill>
        <p:spPr>
          <a:xfrm>
            <a:off x="1126958" y="2426570"/>
            <a:ext cx="9922796" cy="3350243"/>
          </a:xfrm>
          <a:prstGeom prst="rect">
            <a:avLst/>
          </a:prstGeom>
          <a:ln w="6350">
            <a:solidFill>
              <a:schemeClr val="tx1"/>
            </a:solidFill>
          </a:ln>
        </p:spPr>
      </p:pic>
    </p:spTree>
    <p:extLst>
      <p:ext uri="{BB962C8B-B14F-4D97-AF65-F5344CB8AC3E}">
        <p14:creationId xmlns:p14="http://schemas.microsoft.com/office/powerpoint/2010/main" val="3908247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1D3FD-43AE-5013-B416-B167D48F7ECD}"/>
              </a:ext>
            </a:extLst>
          </p:cNvPr>
          <p:cNvSpPr>
            <a:spLocks noGrp="1"/>
          </p:cNvSpPr>
          <p:nvPr>
            <p:ph type="title"/>
          </p:nvPr>
        </p:nvSpPr>
        <p:spPr/>
        <p:txBody>
          <a:bodyPr/>
          <a:lstStyle/>
          <a:p>
            <a:r>
              <a:rPr lang="en-US"/>
              <a:t>TIDE Updates – Uploads</a:t>
            </a:r>
          </a:p>
        </p:txBody>
      </p:sp>
      <p:sp>
        <p:nvSpPr>
          <p:cNvPr id="3" name="Content Placeholder 2">
            <a:extLst>
              <a:ext uri="{FF2B5EF4-FFF2-40B4-BE49-F238E27FC236}">
                <a16:creationId xmlns:a16="http://schemas.microsoft.com/office/drawing/2014/main" id="{31BF87AB-74D7-91B5-01F9-AA5F07F770C8}"/>
              </a:ext>
            </a:extLst>
          </p:cNvPr>
          <p:cNvSpPr>
            <a:spLocks noGrp="1"/>
          </p:cNvSpPr>
          <p:nvPr>
            <p:ph idx="1"/>
          </p:nvPr>
        </p:nvSpPr>
        <p:spPr>
          <a:xfrm>
            <a:off x="713071" y="1450433"/>
            <a:ext cx="10515600" cy="4876258"/>
          </a:xfrm>
        </p:spPr>
        <p:txBody>
          <a:bodyPr/>
          <a:lstStyle/>
          <a:p>
            <a:pPr marL="0" indent="0">
              <a:buNone/>
            </a:pPr>
            <a:r>
              <a:rPr lang="en-US"/>
              <a:t>New Upload Page </a:t>
            </a:r>
          </a:p>
        </p:txBody>
      </p:sp>
      <p:sp>
        <p:nvSpPr>
          <p:cNvPr id="4" name="Slide Number Placeholder 3">
            <a:extLst>
              <a:ext uri="{FF2B5EF4-FFF2-40B4-BE49-F238E27FC236}">
                <a16:creationId xmlns:a16="http://schemas.microsoft.com/office/drawing/2014/main" id="{1940B930-3B0A-F265-1B4E-9BD52E2FF31E}"/>
              </a:ext>
            </a:extLst>
          </p:cNvPr>
          <p:cNvSpPr>
            <a:spLocks noGrp="1"/>
          </p:cNvSpPr>
          <p:nvPr>
            <p:ph type="sldNum" sz="quarter" idx="4"/>
          </p:nvPr>
        </p:nvSpPr>
        <p:spPr/>
        <p:txBody>
          <a:bodyPr/>
          <a:lstStyle/>
          <a:p>
            <a:fld id="{13A326F7-3D62-4D6D-AF51-CF772FE3461F}" type="slidenum">
              <a:rPr lang="en-US" smtClean="0"/>
              <a:pPr/>
              <a:t>43</a:t>
            </a:fld>
            <a:endParaRPr lang="en-US"/>
          </a:p>
        </p:txBody>
      </p:sp>
      <p:pic>
        <p:nvPicPr>
          <p:cNvPr id="6" name="Picture 5">
            <a:extLst>
              <a:ext uri="{FF2B5EF4-FFF2-40B4-BE49-F238E27FC236}">
                <a16:creationId xmlns:a16="http://schemas.microsoft.com/office/drawing/2014/main" id="{73620AEE-D95C-D0A3-30B3-BBB5A9734235}"/>
              </a:ext>
            </a:extLst>
          </p:cNvPr>
          <p:cNvPicPr>
            <a:picLocks noChangeAspect="1"/>
          </p:cNvPicPr>
          <p:nvPr/>
        </p:nvPicPr>
        <p:blipFill>
          <a:blip r:embed="rId3"/>
          <a:stretch>
            <a:fillRect/>
          </a:stretch>
        </p:blipFill>
        <p:spPr>
          <a:xfrm>
            <a:off x="2208335" y="2168577"/>
            <a:ext cx="7294066" cy="4158114"/>
          </a:xfrm>
          <a:prstGeom prst="rect">
            <a:avLst/>
          </a:prstGeom>
          <a:ln w="6350">
            <a:solidFill>
              <a:schemeClr val="tx1"/>
            </a:solidFill>
          </a:ln>
        </p:spPr>
      </p:pic>
      <p:sp>
        <p:nvSpPr>
          <p:cNvPr id="7" name="Callout: Line with Border and Accent Bar 6">
            <a:extLst>
              <a:ext uri="{FF2B5EF4-FFF2-40B4-BE49-F238E27FC236}">
                <a16:creationId xmlns:a16="http://schemas.microsoft.com/office/drawing/2014/main" id="{99B9C83A-D723-490B-B5CD-5320FE67C194}"/>
              </a:ext>
            </a:extLst>
          </p:cNvPr>
          <p:cNvSpPr/>
          <p:nvPr/>
        </p:nvSpPr>
        <p:spPr>
          <a:xfrm>
            <a:off x="1229493" y="2944259"/>
            <a:ext cx="2263805" cy="861134"/>
          </a:xfrm>
          <a:prstGeom prst="accentBorderCallout1">
            <a:avLst>
              <a:gd name="adj1" fmla="val 18750"/>
              <a:gd name="adj2" fmla="val -8333"/>
              <a:gd name="adj3" fmla="val 32088"/>
              <a:gd name="adj4" fmla="val 11892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solidFill>
                  <a:schemeClr val="tx2"/>
                </a:solidFill>
              </a:rPr>
              <a:t>Progress wizard is more visually appealing and centered.  This wizard is key for informing the user where h/she is at with the upload.  </a:t>
            </a:r>
          </a:p>
        </p:txBody>
      </p:sp>
      <p:sp>
        <p:nvSpPr>
          <p:cNvPr id="8" name="Callout: Line with Border and Accent Bar 7">
            <a:extLst>
              <a:ext uri="{FF2B5EF4-FFF2-40B4-BE49-F238E27FC236}">
                <a16:creationId xmlns:a16="http://schemas.microsoft.com/office/drawing/2014/main" id="{FD31A67B-E532-4FF3-8374-C08A0EE00F43}"/>
              </a:ext>
            </a:extLst>
          </p:cNvPr>
          <p:cNvSpPr/>
          <p:nvPr/>
        </p:nvSpPr>
        <p:spPr>
          <a:xfrm>
            <a:off x="1229494" y="4609623"/>
            <a:ext cx="2263805" cy="861134"/>
          </a:xfrm>
          <a:prstGeom prst="accentBorderCallout1">
            <a:avLst>
              <a:gd name="adj1" fmla="val 18750"/>
              <a:gd name="adj2" fmla="val -8333"/>
              <a:gd name="adj3" fmla="val -80283"/>
              <a:gd name="adj4" fmla="val 8990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solidFill>
                  <a:schemeClr val="tx2"/>
                </a:solidFill>
              </a:rPr>
              <a:t>Drag and drop … modernized, touchscreen-friendly instead of having to use a mouse and clicking and browsing for a file.</a:t>
            </a:r>
          </a:p>
        </p:txBody>
      </p:sp>
      <p:sp>
        <p:nvSpPr>
          <p:cNvPr id="11" name="Callout: Line with Border and Accent Bar 10">
            <a:extLst>
              <a:ext uri="{FF2B5EF4-FFF2-40B4-BE49-F238E27FC236}">
                <a16:creationId xmlns:a16="http://schemas.microsoft.com/office/drawing/2014/main" id="{EA602581-67DC-44A3-8476-0752A280E930}"/>
              </a:ext>
            </a:extLst>
          </p:cNvPr>
          <p:cNvSpPr/>
          <p:nvPr/>
        </p:nvSpPr>
        <p:spPr>
          <a:xfrm>
            <a:off x="9001841" y="4247634"/>
            <a:ext cx="2263805" cy="861134"/>
          </a:xfrm>
          <a:prstGeom prst="accentBorderCallout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solidFill>
                  <a:schemeClr val="tx2"/>
                </a:solidFill>
              </a:rPr>
              <a:t>Template and History sections are moved right up front so users can see them right away.  </a:t>
            </a:r>
          </a:p>
        </p:txBody>
      </p:sp>
    </p:spTree>
    <p:extLst>
      <p:ext uri="{BB962C8B-B14F-4D97-AF65-F5344CB8AC3E}">
        <p14:creationId xmlns:p14="http://schemas.microsoft.com/office/powerpoint/2010/main" val="4042429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CB6C-6AC5-BE1C-0745-E03CC217D72F}"/>
              </a:ext>
            </a:extLst>
          </p:cNvPr>
          <p:cNvSpPr>
            <a:spLocks noGrp="1"/>
          </p:cNvSpPr>
          <p:nvPr>
            <p:ph type="title"/>
          </p:nvPr>
        </p:nvSpPr>
        <p:spPr/>
        <p:txBody>
          <a:bodyPr>
            <a:normAutofit/>
          </a:bodyPr>
          <a:lstStyle/>
          <a:p>
            <a:r>
              <a:rPr lang="en-US" sz="2800"/>
              <a:t>TIDE Inbox – Student Record Update History </a:t>
            </a:r>
          </a:p>
        </p:txBody>
      </p:sp>
      <p:sp>
        <p:nvSpPr>
          <p:cNvPr id="4" name="Slide Number Placeholder 3">
            <a:extLst>
              <a:ext uri="{FF2B5EF4-FFF2-40B4-BE49-F238E27FC236}">
                <a16:creationId xmlns:a16="http://schemas.microsoft.com/office/drawing/2014/main" id="{48811D86-B2C9-4508-F246-26FFFE126755}"/>
              </a:ext>
            </a:extLst>
          </p:cNvPr>
          <p:cNvSpPr>
            <a:spLocks noGrp="1"/>
          </p:cNvSpPr>
          <p:nvPr>
            <p:ph type="sldNum" sz="quarter" idx="4"/>
          </p:nvPr>
        </p:nvSpPr>
        <p:spPr/>
        <p:txBody>
          <a:bodyPr/>
          <a:lstStyle/>
          <a:p>
            <a:fld id="{13A326F7-3D62-4D6D-AF51-CF772FE3461F}" type="slidenum">
              <a:rPr lang="en-US" smtClean="0"/>
              <a:pPr/>
              <a:t>44</a:t>
            </a:fld>
            <a:endParaRPr lang="en-US"/>
          </a:p>
        </p:txBody>
      </p:sp>
      <p:sp>
        <p:nvSpPr>
          <p:cNvPr id="5" name="Content Placeholder 1">
            <a:extLst>
              <a:ext uri="{FF2B5EF4-FFF2-40B4-BE49-F238E27FC236}">
                <a16:creationId xmlns:a16="http://schemas.microsoft.com/office/drawing/2014/main" id="{FEC5E729-F020-41EA-8FBA-4D41C77DF9CD}"/>
              </a:ext>
            </a:extLst>
          </p:cNvPr>
          <p:cNvSpPr>
            <a:spLocks noGrp="1"/>
          </p:cNvSpPr>
          <p:nvPr>
            <p:ph idx="1"/>
          </p:nvPr>
        </p:nvSpPr>
        <p:spPr>
          <a:xfrm>
            <a:off x="0" y="1624840"/>
            <a:ext cx="5090964" cy="5050666"/>
          </a:xfrm>
          <a:prstGeom prst="rect">
            <a:avLst/>
          </a:prstGeom>
          <a:ln>
            <a:noFill/>
          </a:ln>
        </p:spPr>
        <p:txBody>
          <a:bodyPr vert="horz" lIns="0" tIns="0" rIns="0" bIns="0" rtlCol="0" anchor="t">
            <a:normAutofit fontScale="62500" lnSpcReduction="20000"/>
          </a:bodyPr>
          <a:lst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buSzPts val="1600"/>
              <a:buFont typeface="Wingdings" panose="05000000000000000000" pitchFamily="2" charset="2"/>
              <a:buChar char="§"/>
            </a:pPr>
            <a:r>
              <a:rPr lang="en-US" sz="3800"/>
              <a:t>Provides a detailed history of what updates were made to a student's record in TIDE, when, and by whom</a:t>
            </a:r>
          </a:p>
          <a:p>
            <a:pPr lvl="1">
              <a:buSzPts val="1600"/>
              <a:buFont typeface="Wingdings" panose="05000000000000000000" pitchFamily="2" charset="2"/>
              <a:buChar char="§"/>
            </a:pPr>
            <a:r>
              <a:rPr lang="en-US" sz="3800"/>
              <a:t>Helps resolve questions about which user made an update to a student's records</a:t>
            </a:r>
          </a:p>
          <a:p>
            <a:pPr lvl="1">
              <a:buSzPts val="1600"/>
              <a:buFont typeface="Wingdings" panose="05000000000000000000" pitchFamily="2" charset="2"/>
              <a:buChar char="§"/>
            </a:pPr>
            <a:r>
              <a:rPr lang="en-US" sz="3800"/>
              <a:t>Distinguish updates made by users in the TIDE interface (edits or file uploads) as opposed to through an automated data import process (if applicable for state/district)</a:t>
            </a:r>
          </a:p>
          <a:p>
            <a:pPr lvl="1">
              <a:spcBef>
                <a:spcPts val="0"/>
              </a:spcBef>
              <a:buSzPts val="1600"/>
              <a:buFont typeface="Wingdings" panose="05000000000000000000" pitchFamily="2" charset="2"/>
              <a:buChar char="§"/>
            </a:pPr>
            <a:endParaRPr lang="en-US"/>
          </a:p>
          <a:p>
            <a:pPr marL="0" indent="0">
              <a:buSzPts val="1600"/>
              <a:buNone/>
            </a:pPr>
            <a:endParaRPr lang="en-US" sz="2800"/>
          </a:p>
          <a:p>
            <a:pPr marL="0">
              <a:buSzPts val="1600"/>
              <a:buFont typeface="Times New Roman" panose="02020603050405020304" pitchFamily="18" charset="0"/>
              <a:buNone/>
            </a:pPr>
            <a:endParaRPr lang="en-US" sz="2800"/>
          </a:p>
        </p:txBody>
      </p:sp>
      <p:pic>
        <p:nvPicPr>
          <p:cNvPr id="7" name="Picture 6">
            <a:extLst>
              <a:ext uri="{FF2B5EF4-FFF2-40B4-BE49-F238E27FC236}">
                <a16:creationId xmlns:a16="http://schemas.microsoft.com/office/drawing/2014/main" id="{B98B6B00-C9C7-1BF9-678F-86644CE4D051}"/>
              </a:ext>
            </a:extLst>
          </p:cNvPr>
          <p:cNvPicPr>
            <a:picLocks noChangeAspect="1"/>
          </p:cNvPicPr>
          <p:nvPr/>
        </p:nvPicPr>
        <p:blipFill>
          <a:blip r:embed="rId3"/>
          <a:stretch>
            <a:fillRect/>
          </a:stretch>
        </p:blipFill>
        <p:spPr>
          <a:xfrm>
            <a:off x="5296671" y="1930697"/>
            <a:ext cx="6710193" cy="4438951"/>
          </a:xfrm>
          <a:prstGeom prst="rect">
            <a:avLst/>
          </a:prstGeom>
          <a:ln w="6350">
            <a:solidFill>
              <a:schemeClr val="tx1"/>
            </a:solidFill>
          </a:ln>
        </p:spPr>
      </p:pic>
    </p:spTree>
    <p:extLst>
      <p:ext uri="{BB962C8B-B14F-4D97-AF65-F5344CB8AC3E}">
        <p14:creationId xmlns:p14="http://schemas.microsoft.com/office/powerpoint/2010/main" val="1540312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TIDE Participation  Reports</a:t>
            </a:r>
            <a:endParaRPr lang="en-US" sz="4000"/>
          </a:p>
        </p:txBody>
      </p:sp>
      <p:sp>
        <p:nvSpPr>
          <p:cNvPr id="14" name="TextBox 13">
            <a:extLst>
              <a:ext uri="{FF2B5EF4-FFF2-40B4-BE49-F238E27FC236}">
                <a16:creationId xmlns:a16="http://schemas.microsoft.com/office/drawing/2014/main" id="{3FA47F28-2F65-466F-8E78-A7BB7F8BF78C}"/>
              </a:ext>
            </a:extLst>
          </p:cNvPr>
          <p:cNvSpPr txBox="1"/>
          <p:nvPr/>
        </p:nvSpPr>
        <p:spPr>
          <a:xfrm>
            <a:off x="2058256" y="2021458"/>
            <a:ext cx="7583856" cy="2588657"/>
          </a:xfrm>
          <a:prstGeom prst="rect">
            <a:avLst/>
          </a:prstGeom>
          <a:noFill/>
        </p:spPr>
        <p:txBody>
          <a:bodyPr wrap="square">
            <a:spAutoFit/>
          </a:bodyPr>
          <a:lstStyle/>
          <a:p>
            <a:pPr marL="457200" indent="-457200" fontAlgn="base">
              <a:spcBef>
                <a:spcPts val="600"/>
              </a:spcBef>
              <a:spcAft>
                <a:spcPct val="0"/>
              </a:spcAft>
              <a:buFont typeface="Arial" panose="020B0604020202020204" pitchFamily="34" charset="0"/>
              <a:buChar char="•"/>
              <a:defRPr/>
            </a:pPr>
            <a:r>
              <a:rPr lang="en-US" sz="3200">
                <a:solidFill>
                  <a:srgbClr val="000000"/>
                </a:solidFill>
                <a:cs typeface="Arial" panose="020B0604020202020204" pitchFamily="34" charset="0"/>
              </a:rPr>
              <a:t>Plan and Manage Testing</a:t>
            </a:r>
          </a:p>
          <a:p>
            <a:pPr marL="457200" indent="-457200" fontAlgn="base">
              <a:spcBef>
                <a:spcPts val="600"/>
              </a:spcBef>
              <a:spcAft>
                <a:spcPct val="0"/>
              </a:spcAft>
              <a:buFont typeface="Arial" panose="020B0604020202020204" pitchFamily="34" charset="0"/>
              <a:buChar char="•"/>
              <a:defRPr/>
            </a:pPr>
            <a:r>
              <a:rPr lang="en-US" sz="3200">
                <a:solidFill>
                  <a:srgbClr val="000000"/>
                </a:solidFill>
                <a:cs typeface="Arial" panose="020B0604020202020204" pitchFamily="34" charset="0"/>
              </a:rPr>
              <a:t>Test Status Code Report </a:t>
            </a:r>
          </a:p>
          <a:p>
            <a:pPr marL="457200" indent="-457200" fontAlgn="base">
              <a:spcBef>
                <a:spcPts val="600"/>
              </a:spcBef>
              <a:spcAft>
                <a:spcPct val="0"/>
              </a:spcAft>
              <a:buFont typeface="Arial" panose="020B0604020202020204" pitchFamily="34" charset="0"/>
              <a:buChar char="•"/>
              <a:defRPr/>
            </a:pPr>
            <a:r>
              <a:rPr lang="en-US" sz="3200">
                <a:solidFill>
                  <a:srgbClr val="000000"/>
                </a:solidFill>
                <a:cs typeface="Arial" panose="020B0604020202020204" pitchFamily="34" charset="0"/>
              </a:rPr>
              <a:t>Test Completion Rates</a:t>
            </a:r>
          </a:p>
          <a:p>
            <a:pPr marL="457200" indent="-457200" fontAlgn="base">
              <a:spcBef>
                <a:spcPts val="600"/>
              </a:spcBef>
              <a:spcAft>
                <a:spcPct val="0"/>
              </a:spcAft>
              <a:buFont typeface="Arial" panose="020B0604020202020204" pitchFamily="34" charset="0"/>
              <a:buChar char="•"/>
              <a:defRPr/>
            </a:pPr>
            <a:r>
              <a:rPr lang="en-US" sz="3200">
                <a:solidFill>
                  <a:srgbClr val="000000"/>
                </a:solidFill>
                <a:cs typeface="Arial" panose="020B0604020202020204" pitchFamily="34" charset="0"/>
              </a:rPr>
              <a:t>Test Session Status Report </a:t>
            </a:r>
          </a:p>
          <a:p>
            <a:pPr fontAlgn="base">
              <a:lnSpc>
                <a:spcPct val="110000"/>
              </a:lnSpc>
              <a:spcBef>
                <a:spcPts val="300"/>
              </a:spcBef>
              <a:spcAft>
                <a:spcPct val="0"/>
              </a:spcAft>
              <a:defRPr/>
            </a:pPr>
            <a:endParaRPr lang="en-US" sz="1600">
              <a:solidFill>
                <a:srgbClr val="000000"/>
              </a:solidFill>
              <a:cs typeface="Arial"/>
            </a:endParaRPr>
          </a:p>
        </p:txBody>
      </p:sp>
    </p:spTree>
    <p:extLst>
      <p:ext uri="{BB962C8B-B14F-4D97-AF65-F5344CB8AC3E}">
        <p14:creationId xmlns:p14="http://schemas.microsoft.com/office/powerpoint/2010/main" val="193667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r>
              <a:rPr lang="en-US" sz="4000">
                <a:ln w="0"/>
              </a:rPr>
              <a:t>TIDE: Participation Reports </a:t>
            </a:r>
            <a:br>
              <a:rPr lang="en-US" sz="4000">
                <a:ln w="0"/>
              </a:rPr>
            </a:br>
            <a:r>
              <a:rPr lang="en-US" sz="4000">
                <a:ln w="0"/>
              </a:rPr>
              <a:t>(Test Status Code Report)</a:t>
            </a:r>
            <a:endParaRPr lang="en-US" sz="4000"/>
          </a:p>
        </p:txBody>
      </p:sp>
      <p:sp>
        <p:nvSpPr>
          <p:cNvPr id="14" name="TextBox 11">
            <a:extLst>
              <a:ext uri="{FF2B5EF4-FFF2-40B4-BE49-F238E27FC236}">
                <a16:creationId xmlns:a16="http://schemas.microsoft.com/office/drawing/2014/main" id="{0CB8AC12-756F-4A79-B390-3B98C71A2B38}"/>
              </a:ext>
            </a:extLst>
          </p:cNvPr>
          <p:cNvSpPr txBox="1"/>
          <p:nvPr/>
        </p:nvSpPr>
        <p:spPr>
          <a:xfrm>
            <a:off x="1066800" y="1884200"/>
            <a:ext cx="10058400" cy="4114800"/>
          </a:xfrm>
          <a:prstGeom prst="rect">
            <a:avLst/>
          </a:prstGeom>
          <a:solidFill>
            <a:schemeClr val="accent3">
              <a:lumMod val="20000"/>
              <a:lumOff val="80000"/>
            </a:schemeClr>
          </a:solidFill>
        </p:spPr>
        <p:txBody>
          <a:bodyPr wrap="square">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marL="342900" indent="-342900">
              <a:spcBef>
                <a:spcPts val="600"/>
              </a:spcBef>
              <a:spcAft>
                <a:spcPts val="0"/>
              </a:spcAft>
              <a:buFont typeface="Arial" panose="020B0604020202020204" pitchFamily="34" charset="0"/>
              <a:buChar char="•"/>
              <a:tabLst>
                <a:tab pos="684213" algn="l"/>
              </a:tabLst>
              <a:defRPr/>
            </a:pPr>
            <a:r>
              <a:rPr lang="en-US" sz="2400">
                <a:solidFill>
                  <a:prstClr val="black"/>
                </a:solidFill>
                <a:latin typeface="+mn-lt"/>
                <a:cs typeface="Arial" panose="020B0604020202020204" pitchFamily="34" charset="0"/>
              </a:rPr>
              <a:t>Specific report used to view each student’s test status and all special codes to explain a student’s non-participation in a test.</a:t>
            </a:r>
          </a:p>
          <a:p>
            <a:pPr marL="342900" indent="-342900">
              <a:spcBef>
                <a:spcPts val="600"/>
              </a:spcBef>
              <a:spcAft>
                <a:spcPts val="0"/>
              </a:spcAft>
              <a:buFont typeface="Arial" panose="020B0604020202020204" pitchFamily="34" charset="0"/>
              <a:buChar char="•"/>
              <a:defRPr/>
            </a:pPr>
            <a:r>
              <a:rPr lang="en-US" sz="2400">
                <a:solidFill>
                  <a:prstClr val="black"/>
                </a:solidFill>
                <a:latin typeface="+mn-lt"/>
                <a:cs typeface="Arial" panose="020B0604020202020204" pitchFamily="34" charset="0"/>
              </a:rPr>
              <a:t>Displays all test statuses for each test for which each student in a district/school is eligible.</a:t>
            </a:r>
          </a:p>
          <a:p>
            <a:pPr marL="342900" indent="-342900">
              <a:spcBef>
                <a:spcPts val="600"/>
              </a:spcBef>
              <a:spcAft>
                <a:spcPts val="0"/>
              </a:spcAft>
              <a:buFont typeface="Arial" panose="020B0604020202020204" pitchFamily="34" charset="0"/>
              <a:buChar char="•"/>
              <a:defRPr/>
            </a:pPr>
            <a:r>
              <a:rPr lang="en-US" sz="2400">
                <a:solidFill>
                  <a:prstClr val="black"/>
                </a:solidFill>
                <a:latin typeface="+mn-lt"/>
                <a:cs typeface="Arial" panose="020B0604020202020204" pitchFamily="34" charset="0"/>
              </a:rPr>
              <a:t>May be generated at the district level or at the school level, depending on your user role.</a:t>
            </a:r>
          </a:p>
          <a:p>
            <a:pPr marL="342900" indent="-342900">
              <a:spcBef>
                <a:spcPts val="600"/>
              </a:spcBef>
              <a:spcAft>
                <a:spcPts val="0"/>
              </a:spcAft>
              <a:buFont typeface="Arial" panose="020B0604020202020204" pitchFamily="34" charset="0"/>
              <a:buChar char="•"/>
              <a:defRPr/>
            </a:pPr>
            <a:r>
              <a:rPr lang="en-US" sz="2400">
                <a:solidFill>
                  <a:prstClr val="black"/>
                </a:solidFill>
                <a:latin typeface="+mn-lt"/>
                <a:cs typeface="Arial" panose="020B0604020202020204" pitchFamily="34" charset="0"/>
              </a:rPr>
              <a:t>Report should be generated for each test to obtain an accurate picture reflecting the testing status of all students for all tests in the school or district.</a:t>
            </a:r>
          </a:p>
          <a:p>
            <a:pPr marL="342900" indent="-342900">
              <a:spcBef>
                <a:spcPts val="600"/>
              </a:spcBef>
              <a:spcAft>
                <a:spcPts val="0"/>
              </a:spcAft>
              <a:buFont typeface="Arial" panose="020B0604020202020204" pitchFamily="34" charset="0"/>
              <a:buChar char="•"/>
              <a:defRPr/>
            </a:pPr>
            <a:r>
              <a:rPr lang="en-US" sz="2400">
                <a:solidFill>
                  <a:prstClr val="black"/>
                </a:solidFill>
                <a:latin typeface="+mn-lt"/>
                <a:cs typeface="Arial" panose="020B0604020202020204" pitchFamily="34" charset="0"/>
              </a:rPr>
              <a:t>Particularly useful for summative assessments.</a:t>
            </a:r>
          </a:p>
        </p:txBody>
      </p:sp>
    </p:spTree>
    <p:extLst>
      <p:ext uri="{BB962C8B-B14F-4D97-AF65-F5344CB8AC3E}">
        <p14:creationId xmlns:p14="http://schemas.microsoft.com/office/powerpoint/2010/main" val="4076173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r>
              <a:rPr lang="en-US" sz="4000">
                <a:ln w="0"/>
              </a:rPr>
              <a:t>TIDE: Participation Reports </a:t>
            </a:r>
            <a:br>
              <a:rPr lang="en-US" sz="4000">
                <a:ln w="0"/>
              </a:rPr>
            </a:br>
            <a:r>
              <a:rPr lang="en-US" sz="4000">
                <a:ln w="0"/>
              </a:rPr>
              <a:t>(Test Completion Rates)</a:t>
            </a:r>
            <a:endParaRPr lang="en-US" sz="4000"/>
          </a:p>
        </p:txBody>
      </p:sp>
      <p:sp>
        <p:nvSpPr>
          <p:cNvPr id="14" name="TextBox 11">
            <a:extLst>
              <a:ext uri="{FF2B5EF4-FFF2-40B4-BE49-F238E27FC236}">
                <a16:creationId xmlns:a16="http://schemas.microsoft.com/office/drawing/2014/main" id="{0CB8AC12-756F-4A79-B390-3B98C71A2B38}"/>
              </a:ext>
            </a:extLst>
          </p:cNvPr>
          <p:cNvSpPr txBox="1"/>
          <p:nvPr/>
        </p:nvSpPr>
        <p:spPr>
          <a:xfrm>
            <a:off x="1066800" y="2018476"/>
            <a:ext cx="10058400" cy="3931920"/>
          </a:xfrm>
          <a:prstGeom prst="rect">
            <a:avLst/>
          </a:prstGeom>
          <a:solidFill>
            <a:schemeClr val="bg2"/>
          </a:solidFill>
        </p:spPr>
        <p:txBody>
          <a:bodyPr wrap="square">
            <a:spAutoFit/>
          </a:bodyPr>
          <a:lstStyle>
            <a:defPPr>
              <a:defRPr lang="en-US"/>
            </a:defPPr>
            <a:lvl1pPr algn="l" rtl="0" fontAlgn="base">
              <a:spcBef>
                <a:spcPct val="0"/>
              </a:spcBef>
              <a:spcAft>
                <a:spcPct val="0"/>
              </a:spcAft>
              <a:defRPr sz="3000" kern="1200">
                <a:solidFill>
                  <a:schemeClr val="tx1"/>
                </a:solidFill>
                <a:latin typeface="Arial" charset="0"/>
                <a:ea typeface="+mn-ea"/>
                <a:cs typeface="+mn-cs"/>
              </a:defRPr>
            </a:lvl1pPr>
            <a:lvl2pPr marL="457200" algn="l" rtl="0" fontAlgn="base">
              <a:spcBef>
                <a:spcPct val="0"/>
              </a:spcBef>
              <a:spcAft>
                <a:spcPct val="0"/>
              </a:spcAft>
              <a:defRPr sz="3000" kern="1200">
                <a:solidFill>
                  <a:schemeClr val="tx1"/>
                </a:solidFill>
                <a:latin typeface="Arial" charset="0"/>
                <a:ea typeface="+mn-ea"/>
                <a:cs typeface="+mn-cs"/>
              </a:defRPr>
            </a:lvl2pPr>
            <a:lvl3pPr marL="914400" algn="l" rtl="0" fontAlgn="base">
              <a:spcBef>
                <a:spcPct val="0"/>
              </a:spcBef>
              <a:spcAft>
                <a:spcPct val="0"/>
              </a:spcAft>
              <a:defRPr sz="3000" kern="1200">
                <a:solidFill>
                  <a:schemeClr val="tx1"/>
                </a:solidFill>
                <a:latin typeface="Arial" charset="0"/>
                <a:ea typeface="+mn-ea"/>
                <a:cs typeface="+mn-cs"/>
              </a:defRPr>
            </a:lvl3pPr>
            <a:lvl4pPr marL="1371600" algn="l" rtl="0" fontAlgn="base">
              <a:spcBef>
                <a:spcPct val="0"/>
              </a:spcBef>
              <a:spcAft>
                <a:spcPct val="0"/>
              </a:spcAft>
              <a:defRPr sz="3000" kern="1200">
                <a:solidFill>
                  <a:schemeClr val="tx1"/>
                </a:solidFill>
                <a:latin typeface="Arial" charset="0"/>
                <a:ea typeface="+mn-ea"/>
                <a:cs typeface="+mn-cs"/>
              </a:defRPr>
            </a:lvl4pPr>
            <a:lvl5pPr marL="1828800" algn="l" rtl="0" fontAlgn="base">
              <a:spcBef>
                <a:spcPct val="0"/>
              </a:spcBef>
              <a:spcAft>
                <a:spcPct val="0"/>
              </a:spcAft>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a:lstStyle>
          <a:p>
            <a:pPr marL="342900" indent="-342900">
              <a:spcBef>
                <a:spcPts val="800"/>
              </a:spcBef>
              <a:spcAft>
                <a:spcPts val="0"/>
              </a:spcAft>
              <a:buFont typeface="Arial" panose="020B0604020202020204" pitchFamily="34" charset="0"/>
              <a:buChar char="•"/>
              <a:defRPr/>
            </a:pPr>
            <a:r>
              <a:rPr lang="en-US" sz="2400">
                <a:solidFill>
                  <a:prstClr val="black"/>
                </a:solidFill>
                <a:latin typeface="+mn-lt"/>
              </a:rPr>
              <a:t>High-level reports used to summarize the number and percentage of students who have started or completed a test.</a:t>
            </a:r>
          </a:p>
          <a:p>
            <a:pPr marL="342900" indent="-342900">
              <a:spcBef>
                <a:spcPts val="800"/>
              </a:spcBef>
              <a:spcAft>
                <a:spcPts val="0"/>
              </a:spcAft>
              <a:buFont typeface="Arial" panose="020B0604020202020204" pitchFamily="34" charset="0"/>
              <a:buChar char="•"/>
              <a:defRPr/>
            </a:pPr>
            <a:r>
              <a:rPr lang="en-US" sz="2400">
                <a:solidFill>
                  <a:prstClr val="black"/>
                </a:solidFill>
                <a:latin typeface="+mn-lt"/>
              </a:rPr>
              <a:t>May be generated at the district or school level, depending on your user role.</a:t>
            </a:r>
          </a:p>
          <a:p>
            <a:pPr marL="342900" indent="-342900">
              <a:spcBef>
                <a:spcPts val="800"/>
              </a:spcBef>
              <a:spcAft>
                <a:spcPts val="0"/>
              </a:spcAft>
              <a:buFont typeface="Arial" panose="020B0604020202020204" pitchFamily="34" charset="0"/>
              <a:buChar char="•"/>
              <a:defRPr/>
            </a:pPr>
            <a:r>
              <a:rPr lang="en-US" sz="2400">
                <a:solidFill>
                  <a:prstClr val="black"/>
                </a:solidFill>
                <a:latin typeface="+mn-lt"/>
              </a:rPr>
              <a:t>All students in the specified school or district will be included in this report.</a:t>
            </a:r>
          </a:p>
          <a:p>
            <a:pPr marL="342900" indent="-342900">
              <a:spcBef>
                <a:spcPts val="800"/>
              </a:spcBef>
              <a:spcAft>
                <a:spcPts val="0"/>
              </a:spcAft>
              <a:buFont typeface="Arial" panose="020B0604020202020204" pitchFamily="34" charset="0"/>
              <a:buChar char="•"/>
              <a:defRPr/>
            </a:pPr>
            <a:r>
              <a:rPr lang="en-US" sz="2400">
                <a:solidFill>
                  <a:prstClr val="black"/>
                </a:solidFill>
                <a:latin typeface="+mn-lt"/>
              </a:rPr>
              <a:t>Report should be generated for each test to obtain an accurate picture that reflects the testing status of all students for all tests in the school or district.</a:t>
            </a:r>
          </a:p>
          <a:p>
            <a:pPr marL="342900" indent="-342900">
              <a:spcBef>
                <a:spcPts val="800"/>
              </a:spcBef>
              <a:spcAft>
                <a:spcPts val="0"/>
              </a:spcAft>
              <a:buFont typeface="Arial" panose="020B0604020202020204" pitchFamily="34" charset="0"/>
              <a:buChar char="•"/>
              <a:defRPr/>
            </a:pPr>
            <a:r>
              <a:rPr lang="en-US" sz="2400">
                <a:solidFill>
                  <a:prstClr val="black"/>
                </a:solidFill>
                <a:latin typeface="+mn-lt"/>
              </a:rPr>
              <a:t>Users will be able to view test completion data by combo tests (e.g., completion of both the Math CAT and Math PT). </a:t>
            </a:r>
          </a:p>
        </p:txBody>
      </p:sp>
    </p:spTree>
    <p:extLst>
      <p:ext uri="{BB962C8B-B14F-4D97-AF65-F5344CB8AC3E}">
        <p14:creationId xmlns:p14="http://schemas.microsoft.com/office/powerpoint/2010/main" val="4073570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lstStyle/>
          <a:p>
            <a:r>
              <a:rPr lang="en-US"/>
              <a:t>Test Delivery System           (TDS) Updates </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914506" y="1630783"/>
            <a:ext cx="10515600" cy="1571901"/>
          </a:xfrm>
        </p:spPr>
        <p:txBody>
          <a:bodyPr>
            <a:normAutofit fontScale="92500"/>
          </a:bodyPr>
          <a:lstStyle/>
          <a:p>
            <a:pPr marL="0" indent="0">
              <a:buNone/>
            </a:pPr>
            <a:r>
              <a:rPr lang="en-US" sz="2400"/>
              <a:t>User Interface Refresh</a:t>
            </a:r>
          </a:p>
          <a:p>
            <a:pPr lvl="1"/>
            <a:r>
              <a:rPr lang="en-US"/>
              <a:t>The TA interface has been modernized without changing the functionality.</a:t>
            </a:r>
          </a:p>
          <a:p>
            <a:pPr lvl="1"/>
            <a:r>
              <a:rPr lang="en-US"/>
              <a:t>The selection of tests are no longer in a dialog box. We are using the full screen real-estate to accommodate longer test labels and lists of selected tests. </a:t>
            </a:r>
          </a:p>
          <a:p>
            <a:pPr marL="457200" lvl="1" indent="0">
              <a:buNone/>
            </a:pPr>
            <a:endParaRPr lang="en-US"/>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48</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9B234E25-22F6-BE66-1AD7-4313A0EC711E}"/>
              </a:ext>
            </a:extLst>
          </p:cNvPr>
          <p:cNvPicPr>
            <a:picLocks noChangeAspect="1"/>
          </p:cNvPicPr>
          <p:nvPr/>
        </p:nvPicPr>
        <p:blipFill>
          <a:blip r:embed="rId3"/>
          <a:stretch>
            <a:fillRect/>
          </a:stretch>
        </p:blipFill>
        <p:spPr>
          <a:xfrm>
            <a:off x="770289" y="3836154"/>
            <a:ext cx="5017703" cy="249053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181C5FE8-D390-512D-8F8D-6A766A33F8AE}"/>
              </a:ext>
            </a:extLst>
          </p:cNvPr>
          <p:cNvSpPr txBox="1"/>
          <p:nvPr/>
        </p:nvSpPr>
        <p:spPr>
          <a:xfrm>
            <a:off x="2495132" y="3383522"/>
            <a:ext cx="511679" cy="369332"/>
          </a:xfrm>
          <a:prstGeom prst="rect">
            <a:avLst/>
          </a:prstGeom>
          <a:noFill/>
        </p:spPr>
        <p:txBody>
          <a:bodyPr wrap="none" rtlCol="0">
            <a:spAutoFit/>
          </a:bodyPr>
          <a:lstStyle/>
          <a:p>
            <a:r>
              <a:rPr lang="en-US"/>
              <a:t>Old</a:t>
            </a:r>
          </a:p>
        </p:txBody>
      </p:sp>
      <p:sp>
        <p:nvSpPr>
          <p:cNvPr id="10" name="TextBox 9">
            <a:extLst>
              <a:ext uri="{FF2B5EF4-FFF2-40B4-BE49-F238E27FC236}">
                <a16:creationId xmlns:a16="http://schemas.microsoft.com/office/drawing/2014/main" id="{9D73F483-606D-8F3F-47B5-8B0EFB2003ED}"/>
              </a:ext>
            </a:extLst>
          </p:cNvPr>
          <p:cNvSpPr txBox="1"/>
          <p:nvPr/>
        </p:nvSpPr>
        <p:spPr>
          <a:xfrm>
            <a:off x="8901409" y="3383522"/>
            <a:ext cx="613117" cy="369332"/>
          </a:xfrm>
          <a:prstGeom prst="rect">
            <a:avLst/>
          </a:prstGeom>
          <a:noFill/>
        </p:spPr>
        <p:txBody>
          <a:bodyPr wrap="none" rtlCol="0">
            <a:spAutoFit/>
          </a:bodyPr>
          <a:lstStyle/>
          <a:p>
            <a:r>
              <a:rPr lang="en-US"/>
              <a:t>New</a:t>
            </a:r>
          </a:p>
        </p:txBody>
      </p:sp>
      <p:pic>
        <p:nvPicPr>
          <p:cNvPr id="11" name="Picture 10">
            <a:extLst>
              <a:ext uri="{FF2B5EF4-FFF2-40B4-BE49-F238E27FC236}">
                <a16:creationId xmlns:a16="http://schemas.microsoft.com/office/drawing/2014/main" id="{74D543F4-98F2-1B83-1DD7-E7D25C13118D}"/>
              </a:ext>
            </a:extLst>
          </p:cNvPr>
          <p:cNvPicPr>
            <a:picLocks noChangeAspect="1"/>
          </p:cNvPicPr>
          <p:nvPr/>
        </p:nvPicPr>
        <p:blipFill>
          <a:blip r:embed="rId4"/>
          <a:stretch>
            <a:fillRect/>
          </a:stretch>
        </p:blipFill>
        <p:spPr>
          <a:xfrm>
            <a:off x="6764185" y="3791002"/>
            <a:ext cx="4887566" cy="25356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73251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lstStyle/>
          <a:p>
            <a:r>
              <a:rPr lang="en-US"/>
              <a:t>TDS Updates </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616819" y="1833933"/>
            <a:ext cx="10515600" cy="1022230"/>
          </a:xfrm>
        </p:spPr>
        <p:txBody>
          <a:bodyPr>
            <a:normAutofit/>
          </a:bodyPr>
          <a:lstStyle/>
          <a:p>
            <a:pPr marL="0" indent="0">
              <a:buNone/>
            </a:pPr>
            <a:r>
              <a:rPr lang="en-US" sz="2400"/>
              <a:t>User Interface Refresh</a:t>
            </a:r>
          </a:p>
          <a:p>
            <a:pPr lvl="1"/>
            <a:r>
              <a:rPr lang="en-US"/>
              <a:t>The  Test Session ID, Select Tests and Approvals buttons are now in a tab. </a:t>
            </a:r>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49</a:t>
            </a:fld>
            <a:endParaRPr lang="en-US"/>
          </a:p>
        </p:txBody>
      </p:sp>
      <p:sp>
        <p:nvSpPr>
          <p:cNvPr id="9" name="TextBox 8">
            <a:extLst>
              <a:ext uri="{FF2B5EF4-FFF2-40B4-BE49-F238E27FC236}">
                <a16:creationId xmlns:a16="http://schemas.microsoft.com/office/drawing/2014/main" id="{181C5FE8-D390-512D-8F8D-6A766A33F8AE}"/>
              </a:ext>
            </a:extLst>
          </p:cNvPr>
          <p:cNvSpPr txBox="1"/>
          <p:nvPr/>
        </p:nvSpPr>
        <p:spPr>
          <a:xfrm>
            <a:off x="2951676" y="3040828"/>
            <a:ext cx="511679" cy="369332"/>
          </a:xfrm>
          <a:prstGeom prst="rect">
            <a:avLst/>
          </a:prstGeom>
          <a:noFill/>
        </p:spPr>
        <p:txBody>
          <a:bodyPr wrap="none" rtlCol="0">
            <a:spAutoFit/>
          </a:bodyPr>
          <a:lstStyle/>
          <a:p>
            <a:r>
              <a:rPr lang="en-US"/>
              <a:t>Old</a:t>
            </a:r>
          </a:p>
        </p:txBody>
      </p:sp>
      <p:sp>
        <p:nvSpPr>
          <p:cNvPr id="10" name="TextBox 9">
            <a:extLst>
              <a:ext uri="{FF2B5EF4-FFF2-40B4-BE49-F238E27FC236}">
                <a16:creationId xmlns:a16="http://schemas.microsoft.com/office/drawing/2014/main" id="{9D73F483-606D-8F3F-47B5-8B0EFB2003ED}"/>
              </a:ext>
            </a:extLst>
          </p:cNvPr>
          <p:cNvSpPr txBox="1"/>
          <p:nvPr/>
        </p:nvSpPr>
        <p:spPr>
          <a:xfrm>
            <a:off x="8728647" y="3019735"/>
            <a:ext cx="613117" cy="369332"/>
          </a:xfrm>
          <a:prstGeom prst="rect">
            <a:avLst/>
          </a:prstGeom>
          <a:noFill/>
        </p:spPr>
        <p:txBody>
          <a:bodyPr wrap="none" rtlCol="0">
            <a:spAutoFit/>
          </a:bodyPr>
          <a:lstStyle/>
          <a:p>
            <a:r>
              <a:rPr lang="en-US"/>
              <a:t>New</a:t>
            </a:r>
          </a:p>
        </p:txBody>
      </p:sp>
      <p:pic>
        <p:nvPicPr>
          <p:cNvPr id="11" name="Picture 10">
            <a:extLst>
              <a:ext uri="{FF2B5EF4-FFF2-40B4-BE49-F238E27FC236}">
                <a16:creationId xmlns:a16="http://schemas.microsoft.com/office/drawing/2014/main" id="{74D543F4-98F2-1B83-1DD7-E7D25C13118D}"/>
              </a:ext>
            </a:extLst>
          </p:cNvPr>
          <p:cNvPicPr>
            <a:picLocks noChangeAspect="1"/>
          </p:cNvPicPr>
          <p:nvPr/>
        </p:nvPicPr>
        <p:blipFill>
          <a:blip r:embed="rId3"/>
          <a:stretch>
            <a:fillRect/>
          </a:stretch>
        </p:blipFill>
        <p:spPr>
          <a:xfrm>
            <a:off x="6764185" y="3552639"/>
            <a:ext cx="4887566" cy="2656162"/>
          </a:xfrm>
          <a:prstGeom prst="rect">
            <a:avLst/>
          </a:prstGeom>
          <a:effectLst>
            <a:outerShdw blurRad="63500" sx="102000" sy="102000" algn="ctr" rotWithShape="0">
              <a:prstClr val="black">
                <a:alpha val="40000"/>
              </a:prstClr>
            </a:outerShdw>
          </a:effectLst>
        </p:spPr>
      </p:pic>
      <p:pic>
        <p:nvPicPr>
          <p:cNvPr id="6" name="Picture 6" descr="Graphical user interface, text, application, email&#10;&#10;Description automatically generated">
            <a:extLst>
              <a:ext uri="{FF2B5EF4-FFF2-40B4-BE49-F238E27FC236}">
                <a16:creationId xmlns:a16="http://schemas.microsoft.com/office/drawing/2014/main" id="{E13F9FA6-BA26-306D-B8C8-CA404FB6A18A}"/>
              </a:ext>
            </a:extLst>
          </p:cNvPr>
          <p:cNvPicPr>
            <a:picLocks noChangeAspect="1"/>
          </p:cNvPicPr>
          <p:nvPr/>
        </p:nvPicPr>
        <p:blipFill>
          <a:blip r:embed="rId4"/>
          <a:stretch>
            <a:fillRect/>
          </a:stretch>
        </p:blipFill>
        <p:spPr>
          <a:xfrm>
            <a:off x="274351" y="3507487"/>
            <a:ext cx="5866327" cy="27013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8961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ontent Placeholder 2">
            <a:extLst>
              <a:ext uri="{FF2B5EF4-FFF2-40B4-BE49-F238E27FC236}">
                <a16:creationId xmlns:a16="http://schemas.microsoft.com/office/drawing/2014/main" id="{69DE6F61-BE61-4E63-A313-C25C27A2BEDB}"/>
              </a:ext>
            </a:extLst>
          </p:cNvPr>
          <p:cNvGraphicFramePr>
            <a:graphicFrameLocks noGrp="1"/>
          </p:cNvGraphicFramePr>
          <p:nvPr>
            <p:ph idx="1"/>
            <p:extLst>
              <p:ext uri="{D42A27DB-BD31-4B8C-83A1-F6EECF244321}">
                <p14:modId xmlns:p14="http://schemas.microsoft.com/office/powerpoint/2010/main" val="2448022720"/>
              </p:ext>
            </p:extLst>
          </p:nvPr>
        </p:nvGraphicFramePr>
        <p:xfrm>
          <a:off x="2954215" y="1695938"/>
          <a:ext cx="7185907" cy="4572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F263DF29-640A-A002-CBB7-0B4C96D070BC}"/>
              </a:ext>
            </a:extLst>
          </p:cNvPr>
          <p:cNvSpPr>
            <a:spLocks noGrp="1"/>
          </p:cNvSpPr>
          <p:nvPr>
            <p:ph type="title"/>
          </p:nvPr>
        </p:nvSpPr>
        <p:spPr>
          <a:xfrm>
            <a:off x="2058256" y="0"/>
            <a:ext cx="8075488" cy="1371600"/>
          </a:xfrm>
        </p:spPr>
        <p:txBody>
          <a:bodyPr>
            <a:normAutofit/>
          </a:bodyPr>
          <a:lstStyle/>
          <a:p>
            <a:r>
              <a:rPr lang="en-US" sz="4000"/>
              <a:t>Presentation Overview</a:t>
            </a:r>
          </a:p>
        </p:txBody>
      </p:sp>
    </p:spTree>
    <p:extLst>
      <p:ext uri="{BB962C8B-B14F-4D97-AF65-F5344CB8AC3E}">
        <p14:creationId xmlns:p14="http://schemas.microsoft.com/office/powerpoint/2010/main" val="1602803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lstStyle/>
          <a:p>
            <a:r>
              <a:rPr lang="en-US"/>
              <a:t>TDS Updates </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838200" y="1674006"/>
            <a:ext cx="10515600" cy="1181156"/>
          </a:xfrm>
        </p:spPr>
        <p:txBody>
          <a:bodyPr>
            <a:noAutofit/>
          </a:bodyPr>
          <a:lstStyle/>
          <a:p>
            <a:pPr marL="0" indent="0">
              <a:buNone/>
            </a:pPr>
            <a:r>
              <a:rPr lang="en-US" sz="2400"/>
              <a:t>User Interface Refresh</a:t>
            </a:r>
          </a:p>
          <a:p>
            <a:pPr lvl="1"/>
            <a:r>
              <a:rPr lang="en-US"/>
              <a:t>The entire screen is now used to display the list of students. This allows more students to show on the screen </a:t>
            </a:r>
            <a:r>
              <a:rPr lang="en-US" sz="2200"/>
              <a:t>	</a:t>
            </a:r>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50</a:t>
            </a:fld>
            <a:endParaRPr lang="en-US"/>
          </a:p>
        </p:txBody>
      </p:sp>
      <p:sp>
        <p:nvSpPr>
          <p:cNvPr id="9" name="TextBox 8">
            <a:extLst>
              <a:ext uri="{FF2B5EF4-FFF2-40B4-BE49-F238E27FC236}">
                <a16:creationId xmlns:a16="http://schemas.microsoft.com/office/drawing/2014/main" id="{181C5FE8-D390-512D-8F8D-6A766A33F8AE}"/>
              </a:ext>
            </a:extLst>
          </p:cNvPr>
          <p:cNvSpPr txBox="1"/>
          <p:nvPr/>
        </p:nvSpPr>
        <p:spPr>
          <a:xfrm>
            <a:off x="2951676" y="3040828"/>
            <a:ext cx="511679" cy="369332"/>
          </a:xfrm>
          <a:prstGeom prst="rect">
            <a:avLst/>
          </a:prstGeom>
          <a:noFill/>
        </p:spPr>
        <p:txBody>
          <a:bodyPr wrap="none" rtlCol="0">
            <a:spAutoFit/>
          </a:bodyPr>
          <a:lstStyle/>
          <a:p>
            <a:r>
              <a:rPr lang="en-US"/>
              <a:t>Old</a:t>
            </a:r>
          </a:p>
        </p:txBody>
      </p:sp>
      <p:sp>
        <p:nvSpPr>
          <p:cNvPr id="10" name="TextBox 9">
            <a:extLst>
              <a:ext uri="{FF2B5EF4-FFF2-40B4-BE49-F238E27FC236}">
                <a16:creationId xmlns:a16="http://schemas.microsoft.com/office/drawing/2014/main" id="{9D73F483-606D-8F3F-47B5-8B0EFB2003ED}"/>
              </a:ext>
            </a:extLst>
          </p:cNvPr>
          <p:cNvSpPr txBox="1"/>
          <p:nvPr/>
        </p:nvSpPr>
        <p:spPr>
          <a:xfrm>
            <a:off x="8728647" y="3019735"/>
            <a:ext cx="613117" cy="369332"/>
          </a:xfrm>
          <a:prstGeom prst="rect">
            <a:avLst/>
          </a:prstGeom>
          <a:noFill/>
        </p:spPr>
        <p:txBody>
          <a:bodyPr wrap="none" rtlCol="0">
            <a:spAutoFit/>
          </a:bodyPr>
          <a:lstStyle/>
          <a:p>
            <a:r>
              <a:rPr lang="en-US"/>
              <a:t>New</a:t>
            </a:r>
          </a:p>
        </p:txBody>
      </p:sp>
      <p:pic>
        <p:nvPicPr>
          <p:cNvPr id="5" name="Picture 2">
            <a:extLst>
              <a:ext uri="{FF2B5EF4-FFF2-40B4-BE49-F238E27FC236}">
                <a16:creationId xmlns:a16="http://schemas.microsoft.com/office/drawing/2014/main" id="{68DBA664-9A1B-74FA-81CA-085D4384BA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35" y="3552639"/>
            <a:ext cx="4691759" cy="29234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71">
            <a:extLst>
              <a:ext uri="{FF2B5EF4-FFF2-40B4-BE49-F238E27FC236}">
                <a16:creationId xmlns:a16="http://schemas.microsoft.com/office/drawing/2014/main" id="{8652CFB6-5092-1C22-0747-5DC3D15CBC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187" y="3494105"/>
            <a:ext cx="5890688" cy="21936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719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lstStyle/>
          <a:p>
            <a:r>
              <a:rPr lang="en-US"/>
              <a:t>TDS Updates </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616819" y="1700583"/>
            <a:ext cx="11034932" cy="1280742"/>
          </a:xfrm>
        </p:spPr>
        <p:txBody>
          <a:bodyPr>
            <a:noAutofit/>
          </a:bodyPr>
          <a:lstStyle/>
          <a:p>
            <a:pPr marL="0" indent="0">
              <a:buNone/>
            </a:pPr>
            <a:r>
              <a:rPr lang="en-US" sz="2400"/>
              <a:t>User Interface Refresh</a:t>
            </a:r>
          </a:p>
          <a:p>
            <a:pPr lvl="1"/>
            <a:r>
              <a:rPr lang="en-US"/>
              <a:t>Proctors will now have the ability to pin select students of interest to the top, so they are easy to monitor. </a:t>
            </a:r>
            <a:r>
              <a:rPr lang="en-US" sz="2200"/>
              <a:t>	</a:t>
            </a:r>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51</a:t>
            </a:fld>
            <a:endParaRPr lang="en-US"/>
          </a:p>
        </p:txBody>
      </p:sp>
      <p:pic>
        <p:nvPicPr>
          <p:cNvPr id="6" name="Picture 5">
            <a:extLst>
              <a:ext uri="{FF2B5EF4-FFF2-40B4-BE49-F238E27FC236}">
                <a16:creationId xmlns:a16="http://schemas.microsoft.com/office/drawing/2014/main" id="{AC392070-10AD-35D5-99E4-334C73AABE43}"/>
              </a:ext>
            </a:extLst>
          </p:cNvPr>
          <p:cNvPicPr>
            <a:picLocks noChangeAspect="1"/>
          </p:cNvPicPr>
          <p:nvPr/>
        </p:nvPicPr>
        <p:blipFill>
          <a:blip r:embed="rId3"/>
          <a:stretch>
            <a:fillRect/>
          </a:stretch>
        </p:blipFill>
        <p:spPr>
          <a:xfrm>
            <a:off x="1675038" y="3318495"/>
            <a:ext cx="9330742" cy="22545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8913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807E-EF20-8D1E-4945-D888CF9F36AF}"/>
              </a:ext>
            </a:extLst>
          </p:cNvPr>
          <p:cNvSpPr>
            <a:spLocks noGrp="1"/>
          </p:cNvSpPr>
          <p:nvPr>
            <p:ph type="title"/>
          </p:nvPr>
        </p:nvSpPr>
        <p:spPr/>
        <p:txBody>
          <a:bodyPr/>
          <a:lstStyle/>
          <a:p>
            <a:r>
              <a:rPr lang="en-US"/>
              <a:t>TDS Update: Word Prediction </a:t>
            </a:r>
          </a:p>
        </p:txBody>
      </p:sp>
      <p:sp>
        <p:nvSpPr>
          <p:cNvPr id="3" name="Content Placeholder 2">
            <a:extLst>
              <a:ext uri="{FF2B5EF4-FFF2-40B4-BE49-F238E27FC236}">
                <a16:creationId xmlns:a16="http://schemas.microsoft.com/office/drawing/2014/main" id="{AC770612-90B3-81E6-DDBF-2914A67F251F}"/>
              </a:ext>
            </a:extLst>
          </p:cNvPr>
          <p:cNvSpPr>
            <a:spLocks noGrp="1"/>
          </p:cNvSpPr>
          <p:nvPr>
            <p:ph idx="1"/>
          </p:nvPr>
        </p:nvSpPr>
        <p:spPr>
          <a:xfrm>
            <a:off x="452388" y="1624840"/>
            <a:ext cx="4922612" cy="4876258"/>
          </a:xfrm>
        </p:spPr>
        <p:txBody>
          <a:bodyPr>
            <a:normAutofit/>
          </a:bodyPr>
          <a:lstStyle/>
          <a:p>
            <a:pPr marL="457200" lvl="1" indent="-457200" fontAlgn="base">
              <a:spcBef>
                <a:spcPts val="600"/>
              </a:spcBef>
              <a:spcAft>
                <a:spcPct val="0"/>
              </a:spcAft>
              <a:defRPr/>
            </a:pPr>
            <a:r>
              <a:rPr lang="en-US" sz="2800">
                <a:solidFill>
                  <a:srgbClr val="000000"/>
                </a:solidFill>
                <a:cs typeface="Arial" panose="020B0604020202020204" pitchFamily="34" charset="0"/>
              </a:rPr>
              <a:t>New configurable accommodation via TIDE </a:t>
            </a:r>
          </a:p>
          <a:p>
            <a:pPr marL="457200" lvl="1" indent="-457200" fontAlgn="base">
              <a:spcBef>
                <a:spcPts val="600"/>
              </a:spcBef>
              <a:spcAft>
                <a:spcPct val="0"/>
              </a:spcAft>
              <a:defRPr/>
            </a:pPr>
            <a:r>
              <a:rPr lang="en-US" sz="2800">
                <a:solidFill>
                  <a:srgbClr val="000000"/>
                </a:solidFill>
                <a:cs typeface="Arial" panose="020B0604020202020204" pitchFamily="34" charset="0"/>
              </a:rPr>
              <a:t>Built directly into TDS now.  No pre-install or pre-setup necessary</a:t>
            </a:r>
          </a:p>
          <a:p>
            <a:pPr marL="457200" lvl="1" indent="-457200" fontAlgn="base">
              <a:spcBef>
                <a:spcPts val="600"/>
              </a:spcBef>
              <a:spcAft>
                <a:spcPct val="0"/>
              </a:spcAft>
              <a:defRPr/>
            </a:pPr>
            <a:r>
              <a:rPr lang="en-US" sz="2800">
                <a:solidFill>
                  <a:srgbClr val="000000"/>
                </a:solidFill>
                <a:cs typeface="Arial" panose="020B0604020202020204" pitchFamily="34" charset="0"/>
              </a:rPr>
              <a:t>Available on open-ended items (ELA CAT and Math PT)</a:t>
            </a:r>
          </a:p>
          <a:p>
            <a:pPr marL="457200" lvl="1" indent="-457200" fontAlgn="base">
              <a:spcBef>
                <a:spcPts val="600"/>
              </a:spcBef>
              <a:spcAft>
                <a:spcPct val="0"/>
              </a:spcAft>
              <a:defRPr/>
            </a:pPr>
            <a:r>
              <a:rPr lang="en-US" sz="2800">
                <a:solidFill>
                  <a:srgbClr val="000000"/>
                </a:solidFill>
                <a:cs typeface="Arial" panose="020B0604020202020204" pitchFamily="34" charset="0"/>
              </a:rPr>
              <a:t>Available on Practice, Interims, and Summative Assessments </a:t>
            </a:r>
          </a:p>
        </p:txBody>
      </p:sp>
      <p:sp>
        <p:nvSpPr>
          <p:cNvPr id="4" name="Slide Number Placeholder 3">
            <a:extLst>
              <a:ext uri="{FF2B5EF4-FFF2-40B4-BE49-F238E27FC236}">
                <a16:creationId xmlns:a16="http://schemas.microsoft.com/office/drawing/2014/main" id="{F783B969-C14A-3FFC-8715-8FB112C48EC6}"/>
              </a:ext>
            </a:extLst>
          </p:cNvPr>
          <p:cNvSpPr>
            <a:spLocks noGrp="1"/>
          </p:cNvSpPr>
          <p:nvPr>
            <p:ph type="sldNum" sz="quarter" idx="4"/>
          </p:nvPr>
        </p:nvSpPr>
        <p:spPr/>
        <p:txBody>
          <a:bodyPr/>
          <a:lstStyle/>
          <a:p>
            <a:fld id="{13A326F7-3D62-4D6D-AF51-CF772FE3461F}" type="slidenum">
              <a:rPr lang="en-US" smtClean="0"/>
              <a:pPr/>
              <a:t>52</a:t>
            </a:fld>
            <a:endParaRPr lang="en-US"/>
          </a:p>
        </p:txBody>
      </p:sp>
      <p:pic>
        <p:nvPicPr>
          <p:cNvPr id="7" name="Picture 6" descr="image">
            <a:extLst>
              <a:ext uri="{FF2B5EF4-FFF2-40B4-BE49-F238E27FC236}">
                <a16:creationId xmlns:a16="http://schemas.microsoft.com/office/drawing/2014/main" id="{DEDAB953-D4A2-8047-930B-C75CD5B5C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663" y="2263572"/>
            <a:ext cx="4922612" cy="3030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48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8180-BED8-236D-2E72-1AA1B338B2C2}"/>
              </a:ext>
            </a:extLst>
          </p:cNvPr>
          <p:cNvSpPr>
            <a:spLocks noGrp="1"/>
          </p:cNvSpPr>
          <p:nvPr>
            <p:ph type="title"/>
          </p:nvPr>
        </p:nvSpPr>
        <p:spPr/>
        <p:txBody>
          <a:bodyPr/>
          <a:lstStyle/>
          <a:p>
            <a:r>
              <a:rPr lang="en-US"/>
              <a:t>TDS Update: End Test </a:t>
            </a:r>
          </a:p>
        </p:txBody>
      </p:sp>
      <p:sp>
        <p:nvSpPr>
          <p:cNvPr id="3" name="Content Placeholder 2">
            <a:extLst>
              <a:ext uri="{FF2B5EF4-FFF2-40B4-BE49-F238E27FC236}">
                <a16:creationId xmlns:a16="http://schemas.microsoft.com/office/drawing/2014/main" id="{D7BF4271-61C8-D7E5-3929-F4241237EBDF}"/>
              </a:ext>
            </a:extLst>
          </p:cNvPr>
          <p:cNvSpPr>
            <a:spLocks noGrp="1"/>
          </p:cNvSpPr>
          <p:nvPr>
            <p:ph idx="1"/>
          </p:nvPr>
        </p:nvSpPr>
        <p:spPr>
          <a:xfrm>
            <a:off x="1066800" y="1624840"/>
            <a:ext cx="10058400" cy="4876258"/>
          </a:xfrm>
        </p:spPr>
        <p:txBody>
          <a:bodyPr>
            <a:normAutofit/>
          </a:bodyPr>
          <a:lstStyle/>
          <a:p>
            <a:pPr marL="0" indent="0">
              <a:buNone/>
            </a:pPr>
            <a:r>
              <a:rPr lang="en-US"/>
              <a:t>There is a new workflow to submit a test. </a:t>
            </a:r>
          </a:p>
          <a:p>
            <a:pPr marL="685800" lvl="1" indent="-457200">
              <a:buFont typeface="+mj-lt"/>
              <a:buAutoNum type="arabicPeriod"/>
            </a:pPr>
            <a:r>
              <a:rPr lang="en-US" sz="2800"/>
              <a:t>When the student reaches the last item of the test, they will no longer see an [End Test] button. They will click the [Next] button as if they are simply going to the next page in a traditional, linear workflow.</a:t>
            </a:r>
          </a:p>
          <a:p>
            <a:pPr marL="685800" lvl="1" indent="-457200">
              <a:buFont typeface="+mj-lt"/>
              <a:buAutoNum type="arabicPeriod"/>
            </a:pPr>
            <a:r>
              <a:rPr lang="en-US" sz="2800"/>
              <a:t>Instead of seeing an error message saying “There are no more items” they will be taken to a new overall test review screen.</a:t>
            </a:r>
          </a:p>
          <a:p>
            <a:pPr marL="685800" lvl="1" indent="-457200">
              <a:buFont typeface="+mj-lt"/>
              <a:buAutoNum type="arabicPeriod"/>
            </a:pPr>
            <a:r>
              <a:rPr lang="en-US" sz="2800"/>
              <a:t>The student can either go back into the test, pause or submit their test for scoring. </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9478369B-1E10-DE31-EE93-232ECEC2A913}"/>
              </a:ext>
            </a:extLst>
          </p:cNvPr>
          <p:cNvSpPr>
            <a:spLocks noGrp="1"/>
          </p:cNvSpPr>
          <p:nvPr>
            <p:ph type="sldNum" sz="quarter" idx="4"/>
          </p:nvPr>
        </p:nvSpPr>
        <p:spPr/>
        <p:txBody>
          <a:bodyPr/>
          <a:lstStyle/>
          <a:p>
            <a:fld id="{13A326F7-3D62-4D6D-AF51-CF772FE3461F}" type="slidenum">
              <a:rPr lang="en-US" smtClean="0"/>
              <a:pPr/>
              <a:t>53</a:t>
            </a:fld>
            <a:endParaRPr lang="en-US"/>
          </a:p>
        </p:txBody>
      </p:sp>
    </p:spTree>
    <p:extLst>
      <p:ext uri="{BB962C8B-B14F-4D97-AF65-F5344CB8AC3E}">
        <p14:creationId xmlns:p14="http://schemas.microsoft.com/office/powerpoint/2010/main" val="2003607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9F81-C77F-3B0B-D769-6E8101364558}"/>
              </a:ext>
            </a:extLst>
          </p:cNvPr>
          <p:cNvSpPr>
            <a:spLocks noGrp="1"/>
          </p:cNvSpPr>
          <p:nvPr>
            <p:ph type="title"/>
          </p:nvPr>
        </p:nvSpPr>
        <p:spPr/>
        <p:txBody>
          <a:bodyPr/>
          <a:lstStyle/>
          <a:p>
            <a:r>
              <a:rPr lang="en-US"/>
              <a:t>TDS: End Test </a:t>
            </a:r>
          </a:p>
        </p:txBody>
      </p:sp>
      <p:sp>
        <p:nvSpPr>
          <p:cNvPr id="4" name="Slide Number Placeholder 3">
            <a:extLst>
              <a:ext uri="{FF2B5EF4-FFF2-40B4-BE49-F238E27FC236}">
                <a16:creationId xmlns:a16="http://schemas.microsoft.com/office/drawing/2014/main" id="{7C32F6CA-A0BE-2374-528B-DB9A00871B10}"/>
              </a:ext>
            </a:extLst>
          </p:cNvPr>
          <p:cNvSpPr>
            <a:spLocks noGrp="1"/>
          </p:cNvSpPr>
          <p:nvPr>
            <p:ph type="sldNum" sz="quarter" idx="4"/>
          </p:nvPr>
        </p:nvSpPr>
        <p:spPr/>
        <p:txBody>
          <a:bodyPr/>
          <a:lstStyle/>
          <a:p>
            <a:fld id="{13A326F7-3D62-4D6D-AF51-CF772FE3461F}" type="slidenum">
              <a:rPr lang="en-US" smtClean="0"/>
              <a:pPr/>
              <a:t>54</a:t>
            </a:fld>
            <a:endParaRPr lang="en-US"/>
          </a:p>
        </p:txBody>
      </p:sp>
      <p:pic>
        <p:nvPicPr>
          <p:cNvPr id="5" name="Content Placeholder 4">
            <a:extLst>
              <a:ext uri="{FF2B5EF4-FFF2-40B4-BE49-F238E27FC236}">
                <a16:creationId xmlns:a16="http://schemas.microsoft.com/office/drawing/2014/main" id="{73F670D2-5B38-10DB-5715-BB4787B33278}"/>
              </a:ext>
            </a:extLst>
          </p:cNvPr>
          <p:cNvPicPr>
            <a:picLocks noGrp="1" noChangeAspect="1"/>
          </p:cNvPicPr>
          <p:nvPr>
            <p:ph idx="1"/>
          </p:nvPr>
        </p:nvPicPr>
        <p:blipFill>
          <a:blip r:embed="rId3"/>
          <a:stretch>
            <a:fillRect/>
          </a:stretch>
        </p:blipFill>
        <p:spPr>
          <a:xfrm>
            <a:off x="505523" y="1925062"/>
            <a:ext cx="6831857" cy="94272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2DAD68FA-4C34-596F-F354-9E211B43DCA8}"/>
              </a:ext>
            </a:extLst>
          </p:cNvPr>
          <p:cNvPicPr>
            <a:picLocks noChangeAspect="1"/>
          </p:cNvPicPr>
          <p:nvPr/>
        </p:nvPicPr>
        <p:blipFill>
          <a:blip r:embed="rId4"/>
          <a:stretch>
            <a:fillRect/>
          </a:stretch>
        </p:blipFill>
        <p:spPr>
          <a:xfrm>
            <a:off x="505524" y="3605210"/>
            <a:ext cx="7053770" cy="3070296"/>
          </a:xfrm>
          <a:prstGeom prst="rect">
            <a:avLst/>
          </a:prstGeom>
        </p:spPr>
      </p:pic>
      <p:sp>
        <p:nvSpPr>
          <p:cNvPr id="11" name="TextBox 10">
            <a:extLst>
              <a:ext uri="{FF2B5EF4-FFF2-40B4-BE49-F238E27FC236}">
                <a16:creationId xmlns:a16="http://schemas.microsoft.com/office/drawing/2014/main" id="{C514976D-7472-E6DE-9A1B-3FEE46FBA793}"/>
              </a:ext>
            </a:extLst>
          </p:cNvPr>
          <p:cNvSpPr txBox="1"/>
          <p:nvPr/>
        </p:nvSpPr>
        <p:spPr>
          <a:xfrm>
            <a:off x="505523" y="1484346"/>
            <a:ext cx="837397" cy="400110"/>
          </a:xfrm>
          <a:prstGeom prst="rect">
            <a:avLst/>
          </a:prstGeom>
          <a:noFill/>
        </p:spPr>
        <p:txBody>
          <a:bodyPr wrap="square" rtlCol="0">
            <a:spAutoFit/>
          </a:bodyPr>
          <a:lstStyle/>
          <a:p>
            <a:r>
              <a:rPr lang="en-US" sz="2000"/>
              <a:t>Old </a:t>
            </a:r>
          </a:p>
        </p:txBody>
      </p:sp>
      <p:sp>
        <p:nvSpPr>
          <p:cNvPr id="12" name="TextBox 11">
            <a:extLst>
              <a:ext uri="{FF2B5EF4-FFF2-40B4-BE49-F238E27FC236}">
                <a16:creationId xmlns:a16="http://schemas.microsoft.com/office/drawing/2014/main" id="{BAAFC6FF-AF3C-0790-1D11-048ABAE8F3B0}"/>
              </a:ext>
            </a:extLst>
          </p:cNvPr>
          <p:cNvSpPr txBox="1"/>
          <p:nvPr/>
        </p:nvSpPr>
        <p:spPr>
          <a:xfrm>
            <a:off x="505523" y="3235878"/>
            <a:ext cx="837397" cy="400110"/>
          </a:xfrm>
          <a:prstGeom prst="rect">
            <a:avLst/>
          </a:prstGeom>
          <a:noFill/>
        </p:spPr>
        <p:txBody>
          <a:bodyPr wrap="square" rtlCol="0">
            <a:spAutoFit/>
          </a:bodyPr>
          <a:lstStyle/>
          <a:p>
            <a:r>
              <a:rPr lang="en-US" sz="2000"/>
              <a:t>New</a:t>
            </a:r>
          </a:p>
        </p:txBody>
      </p:sp>
    </p:spTree>
    <p:extLst>
      <p:ext uri="{BB962C8B-B14F-4D97-AF65-F5344CB8AC3E}">
        <p14:creationId xmlns:p14="http://schemas.microsoft.com/office/powerpoint/2010/main" val="4124028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6926" y="2942279"/>
            <a:ext cx="7658146" cy="1583993"/>
          </a:xfrm>
        </p:spPr>
        <p:txBody>
          <a:bodyPr vert="horz" lIns="91440" tIns="45720" rIns="91440" bIns="45720" rtlCol="0" anchor="ctr">
            <a:normAutofit/>
          </a:bodyPr>
          <a:lstStyle/>
          <a:p>
            <a:pPr algn="ctr"/>
            <a:r>
              <a:rPr lang="en-US" sz="4200">
                <a:ln w="0"/>
              </a:rPr>
              <a:t>Questions</a:t>
            </a:r>
            <a:r>
              <a:rPr lang="en-US" sz="4200">
                <a:ln w="0"/>
                <a:solidFill>
                  <a:schemeClr val="tx1"/>
                </a:solidFill>
              </a:rPr>
              <a:t> </a:t>
            </a:r>
          </a:p>
        </p:txBody>
      </p:sp>
      <p:pic>
        <p:nvPicPr>
          <p:cNvPr id="4" name="Picture 3">
            <a:extLst>
              <a:ext uri="{FF2B5EF4-FFF2-40B4-BE49-F238E27FC236}">
                <a16:creationId xmlns:a16="http://schemas.microsoft.com/office/drawing/2014/main" id="{3B4B4C02-5C46-4796-B9FB-2A6723904884}"/>
              </a:ext>
            </a:extLst>
          </p:cNvPr>
          <p:cNvPicPr>
            <a:picLocks noChangeAspect="1"/>
          </p:cNvPicPr>
          <p:nvPr/>
        </p:nvPicPr>
        <p:blipFill>
          <a:blip r:embed="rId3"/>
          <a:stretch>
            <a:fillRect/>
          </a:stretch>
        </p:blipFill>
        <p:spPr>
          <a:xfrm>
            <a:off x="5100103" y="1009305"/>
            <a:ext cx="1991792" cy="1828800"/>
          </a:xfrm>
          <a:prstGeom prst="rect">
            <a:avLst/>
          </a:prstGeom>
        </p:spPr>
      </p:pic>
    </p:spTree>
    <p:extLst>
      <p:ext uri="{BB962C8B-B14F-4D97-AF65-F5344CB8AC3E}">
        <p14:creationId xmlns:p14="http://schemas.microsoft.com/office/powerpoint/2010/main" val="1157820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3436" y="2999234"/>
            <a:ext cx="9025127" cy="1456030"/>
          </a:xfrm>
        </p:spPr>
        <p:txBody>
          <a:bodyPr vert="horz" lIns="91440" tIns="45720" rIns="91440" bIns="45720" rtlCol="0" anchor="b">
            <a:normAutofit/>
          </a:bodyPr>
          <a:lstStyle/>
          <a:p>
            <a:pPr algn="ctr"/>
            <a:r>
              <a:rPr lang="en-US" sz="4200"/>
              <a:t>Accessibility and Special Populations</a:t>
            </a:r>
          </a:p>
        </p:txBody>
      </p:sp>
    </p:spTree>
    <p:extLst>
      <p:ext uri="{BB962C8B-B14F-4D97-AF65-F5344CB8AC3E}">
        <p14:creationId xmlns:p14="http://schemas.microsoft.com/office/powerpoint/2010/main" val="2718084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A268A-6E5B-C22D-DCF4-0325CC899317}"/>
              </a:ext>
            </a:extLst>
          </p:cNvPr>
          <p:cNvPicPr>
            <a:picLocks noChangeAspect="1"/>
          </p:cNvPicPr>
          <p:nvPr/>
        </p:nvPicPr>
        <p:blipFill>
          <a:blip r:embed="rId3"/>
          <a:stretch>
            <a:fillRect/>
          </a:stretch>
        </p:blipFill>
        <p:spPr>
          <a:xfrm>
            <a:off x="838200" y="2456670"/>
            <a:ext cx="5181600" cy="3614165"/>
          </a:xfrm>
          <a:prstGeom prst="rect">
            <a:avLst/>
          </a:prstGeom>
          <a:noFill/>
        </p:spPr>
      </p:pic>
      <p:sp>
        <p:nvSpPr>
          <p:cNvPr id="6" name="Content Placeholder 2">
            <a:extLst>
              <a:ext uri="{FF2B5EF4-FFF2-40B4-BE49-F238E27FC236}">
                <a16:creationId xmlns:a16="http://schemas.microsoft.com/office/drawing/2014/main" id="{0D14B04B-D050-112D-3991-985913F7125D}"/>
              </a:ext>
            </a:extLst>
          </p:cNvPr>
          <p:cNvSpPr txBox="1">
            <a:spLocks/>
          </p:cNvSpPr>
          <p:nvPr/>
        </p:nvSpPr>
        <p:spPr>
          <a:xfrm>
            <a:off x="6172200" y="1624841"/>
            <a:ext cx="5181600" cy="4876257"/>
          </a:xfrm>
          <a:prstGeom prst="rect">
            <a:avLst/>
          </a:prstGeom>
        </p:spPr>
        <p:txBody>
          <a:bodyPr vert="horz" wrap="square" lIns="91440" tIns="45720" rIns="91440" bIns="45720" rtlCol="0">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228600" indent="-228600">
              <a:spcBef>
                <a:spcPts val="1000"/>
              </a:spcBef>
              <a:buClr>
                <a:srgbClr val="40BAD2"/>
              </a:buClr>
              <a:buFont typeface="Arial" panose="020B0604020202020204" pitchFamily="34" charset="0"/>
              <a:buChar char="•"/>
              <a:defRPr/>
            </a:pPr>
            <a:r>
              <a:rPr lang="en-US" sz="2400">
                <a:ln w="0"/>
                <a:solidFill>
                  <a:schemeClr val="tx1"/>
                </a:solidFill>
              </a:rPr>
              <a:t>2024 Calendar for Special Considerations</a:t>
            </a:r>
            <a:endParaRPr lang="en-US" sz="2400">
              <a:solidFill>
                <a:schemeClr val="tx1"/>
              </a:solidFill>
            </a:endParaRPr>
          </a:p>
          <a:p>
            <a:pPr marL="228600" indent="-228600">
              <a:spcBef>
                <a:spcPts val="1000"/>
              </a:spcBef>
              <a:buClr>
                <a:srgbClr val="40BAD2"/>
              </a:buClr>
              <a:buFont typeface="Arial" panose="020B0604020202020204" pitchFamily="34" charset="0"/>
              <a:buChar char="•"/>
              <a:defRPr/>
            </a:pPr>
            <a:r>
              <a:rPr lang="en-US" sz="2400">
                <a:solidFill>
                  <a:schemeClr val="tx1"/>
                </a:solidFill>
              </a:rPr>
              <a:t>Who is Eligible for Supports and Accommodations?</a:t>
            </a:r>
          </a:p>
          <a:p>
            <a:pPr marL="228600" indent="-228600">
              <a:spcBef>
                <a:spcPts val="1000"/>
              </a:spcBef>
              <a:buClr>
                <a:srgbClr val="40BAD2"/>
              </a:buClr>
              <a:buFont typeface="Arial" panose="020B0604020202020204" pitchFamily="34" charset="0"/>
              <a:buChar char="•"/>
              <a:defRPr/>
            </a:pPr>
            <a:r>
              <a:rPr lang="en-US" sz="2400">
                <a:solidFill>
                  <a:schemeClr val="tx1"/>
                </a:solidFill>
              </a:rPr>
              <a:t>What’s New for 2023-24 Designated Supports and Accommodations? </a:t>
            </a:r>
          </a:p>
          <a:p>
            <a:pPr marL="228600" lvl="1" indent="-228600">
              <a:spcBef>
                <a:spcPts val="1000"/>
              </a:spcBef>
              <a:buClr>
                <a:srgbClr val="40BAD2"/>
              </a:buClr>
              <a:buFont typeface="Arial" panose="020B0604020202020204" pitchFamily="34" charset="0"/>
              <a:buChar char="•"/>
              <a:defRPr/>
            </a:pPr>
            <a:r>
              <a:rPr lang="en-US" sz="2400">
                <a:solidFill>
                  <a:schemeClr val="tx1"/>
                </a:solidFill>
              </a:rPr>
              <a:t>Accommodation Reminders</a:t>
            </a:r>
          </a:p>
          <a:p>
            <a:pPr marL="228600" lvl="1" indent="-228600">
              <a:spcBef>
                <a:spcPts val="1000"/>
              </a:spcBef>
              <a:buClr>
                <a:srgbClr val="40BAD2"/>
              </a:buClr>
              <a:buFont typeface="Arial" panose="020B0604020202020204" pitchFamily="34" charset="0"/>
              <a:buChar char="•"/>
              <a:defRPr/>
            </a:pPr>
            <a:r>
              <a:rPr lang="en-US" sz="2400">
                <a:solidFill>
                  <a:schemeClr val="tx1"/>
                </a:solidFill>
              </a:rPr>
              <a:t>CT-SEDS and TIDE</a:t>
            </a:r>
          </a:p>
          <a:p>
            <a:pPr marL="228600" indent="-228600">
              <a:spcBef>
                <a:spcPts val="1000"/>
              </a:spcBef>
              <a:buClr>
                <a:srgbClr val="40BAD2"/>
              </a:buClr>
              <a:buFont typeface="Arial" panose="020B0604020202020204" pitchFamily="34" charset="0"/>
              <a:buChar char="•"/>
              <a:defRPr/>
            </a:pPr>
            <a:r>
              <a:rPr lang="en-US" sz="2400">
                <a:solidFill>
                  <a:schemeClr val="tx1"/>
                </a:solidFill>
              </a:rPr>
              <a:t>The Connecticut Alternate Assessment System (CTAA, CTAS, and CAAELP)</a:t>
            </a:r>
          </a:p>
          <a:p>
            <a:pPr marL="228600" indent="-228600">
              <a:spcBef>
                <a:spcPts val="1000"/>
              </a:spcBef>
              <a:buClr>
                <a:srgbClr val="40BAD2"/>
              </a:buClr>
              <a:buFont typeface="Arial" panose="020B0604020202020204" pitchFamily="34" charset="0"/>
              <a:buChar char="•"/>
              <a:defRPr/>
            </a:pPr>
            <a:r>
              <a:rPr lang="en-US" sz="2400">
                <a:solidFill>
                  <a:schemeClr val="tx1"/>
                </a:solidFill>
              </a:rPr>
              <a:t>Questions</a:t>
            </a:r>
          </a:p>
        </p:txBody>
      </p:sp>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b="1" kern="1200">
                <a:ln w="0"/>
                <a:latin typeface="Arial" panose="020B0604020202020204" pitchFamily="34" charset="0"/>
                <a:ea typeface="+mj-ea"/>
                <a:cs typeface="Arial" panose="020B0604020202020204" pitchFamily="34" charset="0"/>
              </a:rPr>
              <a:t>Accessibility and Special Populations Overview</a:t>
            </a:r>
          </a:p>
        </p:txBody>
      </p:sp>
      <p:sp>
        <p:nvSpPr>
          <p:cNvPr id="11" name="Slide Number Placeholder 4">
            <a:extLst>
              <a:ext uri="{FF2B5EF4-FFF2-40B4-BE49-F238E27FC236}">
                <a16:creationId xmlns:a16="http://schemas.microsoft.com/office/drawing/2014/main" id="{F55EE545-D036-0B10-7CA6-72145DFE39FC}"/>
              </a:ext>
            </a:extLst>
          </p:cNvPr>
          <p:cNvSpPr>
            <a:spLocks noGrp="1"/>
          </p:cNvSpPr>
          <p:nvPr>
            <p:ph type="sldNum" sz="quarter" idx="4"/>
          </p:nvPr>
        </p:nvSpPr>
        <p:spPr>
          <a:xfrm>
            <a:off x="11651751" y="6326691"/>
            <a:ext cx="540249" cy="348815"/>
          </a:xfrm>
        </p:spPr>
        <p:txBody>
          <a:bodyPr/>
          <a:lstStyle/>
          <a:p>
            <a:pPr>
              <a:spcAft>
                <a:spcPts val="600"/>
              </a:spcAft>
            </a:pPr>
            <a:fld id="{13A326F7-3D62-4D6D-AF51-CF772FE3461F}" type="slidenum">
              <a:rPr lang="en-US" smtClean="0"/>
              <a:pPr>
                <a:spcAft>
                  <a:spcPts val="600"/>
                </a:spcAft>
              </a:pPr>
              <a:t>57</a:t>
            </a:fld>
            <a:endParaRPr lang="en-US"/>
          </a:p>
        </p:txBody>
      </p:sp>
      <p:cxnSp>
        <p:nvCxnSpPr>
          <p:cNvPr id="3" name="Straight Connector 2">
            <a:extLst>
              <a:ext uri="{FF2B5EF4-FFF2-40B4-BE49-F238E27FC236}">
                <a16:creationId xmlns:a16="http://schemas.microsoft.com/office/drawing/2014/main" id="{F964BA81-CCD4-4C6A-B1AC-200F8F8FDBA8}"/>
              </a:ext>
            </a:extLst>
          </p:cNvPr>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813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7951" y="0"/>
            <a:ext cx="9144000" cy="1398938"/>
          </a:xfrm>
        </p:spPr>
        <p:txBody>
          <a:bodyPr>
            <a:noAutofit/>
          </a:bodyPr>
          <a:lstStyle/>
          <a:p>
            <a:pPr algn="ctr"/>
            <a:r>
              <a:rPr lang="en-US">
                <a:ln w="0"/>
              </a:rPr>
              <a:t>2024 Calendar for Special Considerations</a:t>
            </a:r>
          </a:p>
        </p:txBody>
      </p:sp>
      <p:graphicFrame>
        <p:nvGraphicFramePr>
          <p:cNvPr id="8" name="Content Placeholder 5">
            <a:extLst>
              <a:ext uri="{FF2B5EF4-FFF2-40B4-BE49-F238E27FC236}">
                <a16:creationId xmlns:a16="http://schemas.microsoft.com/office/drawing/2014/main" id="{29FB5736-7438-1D55-3ED4-03B997B8729E}"/>
              </a:ext>
            </a:extLst>
          </p:cNvPr>
          <p:cNvGraphicFramePr>
            <a:graphicFrameLocks/>
          </p:cNvGraphicFramePr>
          <p:nvPr>
            <p:extLst>
              <p:ext uri="{D42A27DB-BD31-4B8C-83A1-F6EECF244321}">
                <p14:modId xmlns:p14="http://schemas.microsoft.com/office/powerpoint/2010/main" val="2708300549"/>
              </p:ext>
            </p:extLst>
          </p:nvPr>
        </p:nvGraphicFramePr>
        <p:xfrm>
          <a:off x="436883" y="1465613"/>
          <a:ext cx="11318234" cy="5307419"/>
        </p:xfrm>
        <a:graphic>
          <a:graphicData uri="http://schemas.openxmlformats.org/drawingml/2006/table">
            <a:tbl>
              <a:tblPr firstRow="1" firstCol="1" bandRow="1">
                <a:tableStyleId>{5C22544A-7EE6-4342-B048-85BDC9FD1C3A}</a:tableStyleId>
              </a:tblPr>
              <a:tblGrid>
                <a:gridCol w="2061768">
                  <a:extLst>
                    <a:ext uri="{9D8B030D-6E8A-4147-A177-3AD203B41FA5}">
                      <a16:colId xmlns:a16="http://schemas.microsoft.com/office/drawing/2014/main" val="20000"/>
                    </a:ext>
                  </a:extLst>
                </a:gridCol>
                <a:gridCol w="7520484">
                  <a:extLst>
                    <a:ext uri="{9D8B030D-6E8A-4147-A177-3AD203B41FA5}">
                      <a16:colId xmlns:a16="http://schemas.microsoft.com/office/drawing/2014/main" val="20002"/>
                    </a:ext>
                  </a:extLst>
                </a:gridCol>
                <a:gridCol w="1735982">
                  <a:extLst>
                    <a:ext uri="{9D8B030D-6E8A-4147-A177-3AD203B41FA5}">
                      <a16:colId xmlns:a16="http://schemas.microsoft.com/office/drawing/2014/main" val="20003"/>
                    </a:ext>
                  </a:extLst>
                </a:gridCol>
              </a:tblGrid>
              <a:tr h="932819">
                <a:tc>
                  <a:txBody>
                    <a:bodyPr/>
                    <a:lstStyle/>
                    <a:p>
                      <a:pPr marL="0" marR="0" algn="ctr">
                        <a:lnSpc>
                          <a:spcPct val="115000"/>
                        </a:lnSpc>
                        <a:spcBef>
                          <a:spcPts val="0"/>
                        </a:spcBef>
                        <a:spcAft>
                          <a:spcPts val="0"/>
                        </a:spcAft>
                      </a:pPr>
                      <a:endParaRPr lang="en-US" sz="2000">
                        <a:solidFill>
                          <a:srgbClr val="221E1F"/>
                        </a:solidFill>
                        <a:effectLst/>
                        <a:latin typeface="+mn-lt"/>
                        <a:ea typeface="Times New Roman"/>
                        <a:cs typeface="Arial" panose="020B0604020202020204" pitchFamily="34" charset="0"/>
                      </a:endParaRPr>
                    </a:p>
                  </a:txBody>
                  <a:tcPr marL="69532" marR="69532" marT="9525" marB="0" anchor="ctr"/>
                </a:tc>
                <a:tc>
                  <a:txBody>
                    <a:bodyPr/>
                    <a:lstStyle/>
                    <a:p>
                      <a:pPr marL="0" marR="0" algn="ctr">
                        <a:lnSpc>
                          <a:spcPct val="115000"/>
                        </a:lnSpc>
                        <a:spcBef>
                          <a:spcPts val="0"/>
                        </a:spcBef>
                        <a:spcAft>
                          <a:spcPts val="0"/>
                        </a:spcAft>
                      </a:pPr>
                      <a:r>
                        <a:rPr lang="en-US" sz="2800" kern="1200">
                          <a:solidFill>
                            <a:schemeClr val="tx1"/>
                          </a:solidFill>
                          <a:effectLst/>
                          <a:latin typeface="+mn-lt"/>
                          <a:cs typeface="Arial"/>
                        </a:rPr>
                        <a:t>Deadline</a:t>
                      </a:r>
                      <a:endParaRPr lang="en-US" sz="28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800" kern="1200">
                          <a:solidFill>
                            <a:schemeClr val="tx1"/>
                          </a:solidFill>
                          <a:effectLst/>
                          <a:latin typeface="+mn-lt"/>
                          <a:cs typeface="Arial"/>
                        </a:rPr>
                        <a:t>Delivery</a:t>
                      </a:r>
                      <a:r>
                        <a:rPr lang="en-US" sz="2800" kern="1200" baseline="0">
                          <a:solidFill>
                            <a:schemeClr val="tx1"/>
                          </a:solidFill>
                          <a:effectLst/>
                          <a:latin typeface="+mn-lt"/>
                          <a:cs typeface="Arial"/>
                        </a:rPr>
                        <a:t> </a:t>
                      </a:r>
                      <a:r>
                        <a:rPr lang="en-US" sz="2800" kern="1200">
                          <a:solidFill>
                            <a:schemeClr val="tx1"/>
                          </a:solidFill>
                          <a:effectLst/>
                          <a:latin typeface="+mn-lt"/>
                          <a:cs typeface="Arial"/>
                        </a:rPr>
                        <a:t>Method</a:t>
                      </a:r>
                      <a:endParaRPr lang="en-US" sz="28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0"/>
                  </a:ext>
                </a:extLst>
              </a:tr>
              <a:tr h="1239006">
                <a:tc rowSpan="2">
                  <a:txBody>
                    <a:bodyPr/>
                    <a:lstStyle/>
                    <a:p>
                      <a:pPr marL="0" marR="0" algn="l">
                        <a:lnSpc>
                          <a:spcPct val="115000"/>
                        </a:lnSpc>
                        <a:spcBef>
                          <a:spcPts val="0"/>
                        </a:spcBef>
                        <a:spcAft>
                          <a:spcPts val="0"/>
                        </a:spcAft>
                      </a:pPr>
                      <a:r>
                        <a:rPr lang="en-US" sz="2000">
                          <a:solidFill>
                            <a:schemeClr val="tx1"/>
                          </a:solidFill>
                          <a:effectLst/>
                          <a:latin typeface="+mn-lt"/>
                          <a:ea typeface="Times New Roman"/>
                          <a:cs typeface="Arial"/>
                        </a:rPr>
                        <a:t>Connecticut Alternate Assessment Eligibility Form: Fully Implemented IEP in CT-SEDS</a:t>
                      </a:r>
                    </a:p>
                  </a:txBody>
                  <a:tcPr marL="69532" marR="69532" marT="9525" marB="0" anchor="ctr"/>
                </a:tc>
                <a:tc>
                  <a:txBody>
                    <a:bodyPr/>
                    <a:lstStyle/>
                    <a:p>
                      <a:pPr marL="0" marR="0" lvl="0" indent="0" algn="ctr" rtl="0" eaLnBrk="1" fontAlgn="auto" latinLnBrk="0" hangingPunct="1">
                        <a:lnSpc>
                          <a:spcPct val="115000"/>
                        </a:lnSpc>
                        <a:spcBef>
                          <a:spcPts val="0"/>
                        </a:spcBef>
                        <a:spcAft>
                          <a:spcPts val="0"/>
                        </a:spcAft>
                        <a:buClrTx/>
                        <a:buSzTx/>
                        <a:buFontTx/>
                        <a:buNone/>
                      </a:pPr>
                      <a:r>
                        <a:rPr lang="en-US" sz="2000" b="1">
                          <a:solidFill>
                            <a:schemeClr val="tx1"/>
                          </a:solidFill>
                          <a:effectLst/>
                          <a:latin typeface="+mn-lt"/>
                          <a:ea typeface="Times New Roman"/>
                          <a:cs typeface="Arial"/>
                        </a:rPr>
                        <a:t>December 29, 2023  </a:t>
                      </a:r>
                    </a:p>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000">
                          <a:solidFill>
                            <a:schemeClr val="tx1"/>
                          </a:solidFill>
                          <a:effectLst/>
                          <a:latin typeface="+mn-lt"/>
                          <a:ea typeface="Times New Roman"/>
                          <a:cs typeface="Arial"/>
                        </a:rPr>
                        <a:t>CAAELP (students identified as EL/ML in Grades K-12); and</a:t>
                      </a:r>
                    </a:p>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000">
                          <a:solidFill>
                            <a:schemeClr val="tx1"/>
                          </a:solidFill>
                          <a:effectLst/>
                          <a:latin typeface="+mn-lt"/>
                          <a:ea typeface="Times New Roman"/>
                          <a:cs typeface="Arial"/>
                        </a:rPr>
                        <a:t>CTAA and CTAS (Grade 11)</a:t>
                      </a:r>
                    </a:p>
                  </a:txBody>
                  <a:tcPr marL="69532" marR="69532" marT="9525" marB="0" anchor="ctr"/>
                </a:tc>
                <a:tc rowSpan="2">
                  <a:txBody>
                    <a:bodyPr/>
                    <a:lstStyle/>
                    <a:p>
                      <a:pPr marL="0" marR="0" algn="ctr">
                        <a:lnSpc>
                          <a:spcPct val="115000"/>
                        </a:lnSpc>
                        <a:spcBef>
                          <a:spcPts val="0"/>
                        </a:spcBef>
                        <a:spcAft>
                          <a:spcPts val="0"/>
                        </a:spcAft>
                      </a:pPr>
                      <a:r>
                        <a:rPr lang="en-US" sz="2000">
                          <a:solidFill>
                            <a:schemeClr val="tx1"/>
                          </a:solidFill>
                          <a:effectLst/>
                          <a:latin typeface="+mn-lt"/>
                          <a:ea typeface="Times New Roman"/>
                          <a:cs typeface="Arial"/>
                        </a:rPr>
                        <a:t>Through implemented IEP in CT-SEDs sync to TIDE through May 31, 2024</a:t>
                      </a:r>
                    </a:p>
                  </a:txBody>
                  <a:tcPr marL="69532" marR="69532" marT="9525" marB="0" anchor="ctr"/>
                </a:tc>
                <a:extLst>
                  <a:ext uri="{0D108BD9-81ED-4DB2-BD59-A6C34878D82A}">
                    <a16:rowId xmlns:a16="http://schemas.microsoft.com/office/drawing/2014/main" val="2571288026"/>
                  </a:ext>
                </a:extLst>
              </a:tr>
              <a:tr h="1254947">
                <a:tc v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a:solidFill>
                            <a:schemeClr val="tx1"/>
                          </a:solidFill>
                          <a:effectLst/>
                          <a:latin typeface="+mn-lt"/>
                          <a:ea typeface="Times New Roman"/>
                          <a:cs typeface="Arial"/>
                        </a:rPr>
                        <a:t>February 1, 2024</a:t>
                      </a:r>
                    </a:p>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000">
                          <a:solidFill>
                            <a:schemeClr val="tx1"/>
                          </a:solidFill>
                          <a:effectLst/>
                          <a:latin typeface="+mn-lt"/>
                          <a:ea typeface="Times New Roman"/>
                          <a:cs typeface="Arial"/>
                        </a:rPr>
                        <a:t>CTAA (Grades 3-8, and newly identified students in Grade 11); and</a:t>
                      </a:r>
                    </a:p>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000">
                          <a:solidFill>
                            <a:schemeClr val="tx1"/>
                          </a:solidFill>
                          <a:effectLst/>
                          <a:latin typeface="+mn-lt"/>
                          <a:ea typeface="Times New Roman"/>
                          <a:cs typeface="Arial"/>
                        </a:rPr>
                        <a:t>CTAS (Grades 5, 8, and newly identified students in Grade 11)</a:t>
                      </a:r>
                    </a:p>
                  </a:txBody>
                  <a:tcPr marL="69532" marR="69532" marT="9525" marB="0" anchor="ctr"/>
                </a:tc>
                <a:tc vMerge="1">
                  <a:txBody>
                    <a:bodyPr/>
                    <a:lstStyle/>
                    <a:p>
                      <a:endParaRPr lang="en-US"/>
                    </a:p>
                  </a:txBody>
                  <a:tcPr/>
                </a:tc>
                <a:extLst>
                  <a:ext uri="{0D108BD9-81ED-4DB2-BD59-A6C34878D82A}">
                    <a16:rowId xmlns:a16="http://schemas.microsoft.com/office/drawing/2014/main" val="1667716055"/>
                  </a:ext>
                </a:extLst>
              </a:tr>
              <a:tr h="1851314">
                <a:tc>
                  <a:txBody>
                    <a:bodyPr/>
                    <a:lstStyle/>
                    <a:p>
                      <a:pPr marL="0" marR="0" algn="l">
                        <a:lnSpc>
                          <a:spcPct val="115000"/>
                        </a:lnSpc>
                        <a:spcBef>
                          <a:spcPts val="0"/>
                        </a:spcBef>
                        <a:spcAft>
                          <a:spcPts val="0"/>
                        </a:spcAft>
                      </a:pPr>
                      <a:r>
                        <a:rPr lang="en-US" sz="2000">
                          <a:solidFill>
                            <a:schemeClr val="tx1"/>
                          </a:solidFill>
                          <a:effectLst/>
                          <a:latin typeface="+mn-lt"/>
                          <a:ea typeface="Times New Roman"/>
                          <a:cs typeface="Arial"/>
                        </a:rPr>
                        <a:t>Early Stopping Rule</a:t>
                      </a:r>
                    </a:p>
                  </a:txBody>
                  <a:tcPr marL="69532" marR="69532" marT="9525"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kern="0" spc="0" baseline="0">
                          <a:solidFill>
                            <a:schemeClr val="tx1"/>
                          </a:solidFill>
                          <a:latin typeface="+mn-lt"/>
                          <a:ea typeface="Cambria"/>
                          <a:cs typeface="Arial"/>
                        </a:rPr>
                        <a:t>Student Response Check (SRC) completed by TEA no later than </a:t>
                      </a:r>
                      <a:r>
                        <a:rPr lang="en-US" sz="2000" b="1" kern="0" spc="0" baseline="0">
                          <a:solidFill>
                            <a:schemeClr val="tx1"/>
                          </a:solidFill>
                          <a:latin typeface="+mn-lt"/>
                          <a:ea typeface="Cambria"/>
                          <a:cs typeface="Arial"/>
                        </a:rPr>
                        <a:t>February 1, 2024; </a:t>
                      </a:r>
                      <a:r>
                        <a:rPr lang="en-US" sz="2000" b="0" kern="0" spc="0" baseline="0">
                          <a:solidFill>
                            <a:schemeClr val="tx1"/>
                          </a:solidFill>
                          <a:latin typeface="+mn-lt"/>
                          <a:ea typeface="Cambria"/>
                          <a:cs typeface="Arial"/>
                        </a:rPr>
                        <a:t>then </a:t>
                      </a:r>
                      <a:r>
                        <a:rPr lang="en-US" sz="2000" b="0" kern="0" spc="0" baseline="0">
                          <a:solidFill>
                            <a:schemeClr val="tx1"/>
                          </a:solidFill>
                          <a:effectLst/>
                          <a:latin typeface="+mn-lt"/>
                          <a:ea typeface="Cambria"/>
                          <a:cs typeface="Arial"/>
                        </a:rPr>
                        <a:t>DA in TIDE submits Connecticut Alternate Assessment System Early Stopping Rule Request and Attestation Form via TIDE Forms by </a:t>
                      </a:r>
                      <a:r>
                        <a:rPr lang="en-US" sz="2000" b="1" u="none" kern="0" spc="0" baseline="0">
                          <a:solidFill>
                            <a:schemeClr val="tx1"/>
                          </a:solidFill>
                          <a:effectLst/>
                          <a:latin typeface="+mn-lt"/>
                          <a:ea typeface="Cambria"/>
                          <a:cs typeface="Arial"/>
                        </a:rPr>
                        <a:t>March 1, 2024.</a:t>
                      </a:r>
                      <a:endParaRPr lang="en-US" sz="2000" b="0" u="none" kern="0" spc="0" baseline="0">
                        <a:solidFill>
                          <a:schemeClr val="tx1"/>
                        </a:solidFill>
                        <a:effectLst/>
                        <a:latin typeface="+mn-lt"/>
                        <a:ea typeface="Cambria"/>
                        <a:cs typeface="Arial"/>
                      </a:endParaRPr>
                    </a:p>
                  </a:txBody>
                  <a:tcPr marL="69532" marR="69532" marT="9525"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a:solidFill>
                            <a:schemeClr val="tx1"/>
                          </a:solidFill>
                          <a:effectLst/>
                          <a:latin typeface="+mn-lt"/>
                          <a:ea typeface="Times New Roman"/>
                          <a:cs typeface="Arial"/>
                        </a:rPr>
                        <a:t>TIDE Forms</a:t>
                      </a:r>
                    </a:p>
                    <a:p>
                      <a:pPr marL="0" marR="0" algn="ctr">
                        <a:lnSpc>
                          <a:spcPct val="115000"/>
                        </a:lnSpc>
                        <a:spcBef>
                          <a:spcPts val="0"/>
                        </a:spcBef>
                        <a:spcAft>
                          <a:spcPts val="0"/>
                        </a:spcAft>
                      </a:pP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489090063"/>
                  </a:ext>
                </a:extLst>
              </a:tr>
            </a:tbl>
          </a:graphicData>
        </a:graphic>
      </p:graphicFrame>
    </p:spTree>
    <p:extLst>
      <p:ext uri="{BB962C8B-B14F-4D97-AF65-F5344CB8AC3E}">
        <p14:creationId xmlns:p14="http://schemas.microsoft.com/office/powerpoint/2010/main" val="4032324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7951" y="0"/>
            <a:ext cx="9144000" cy="1398938"/>
          </a:xfrm>
        </p:spPr>
        <p:txBody>
          <a:bodyPr>
            <a:noAutofit/>
          </a:bodyPr>
          <a:lstStyle/>
          <a:p>
            <a:pPr algn="ctr"/>
            <a:r>
              <a:rPr lang="en-US">
                <a:ln w="0"/>
              </a:rPr>
              <a:t>2024 Calendar for Special Considerations</a:t>
            </a:r>
          </a:p>
        </p:txBody>
      </p:sp>
      <p:graphicFrame>
        <p:nvGraphicFramePr>
          <p:cNvPr id="8" name="Content Placeholder 5">
            <a:extLst>
              <a:ext uri="{FF2B5EF4-FFF2-40B4-BE49-F238E27FC236}">
                <a16:creationId xmlns:a16="http://schemas.microsoft.com/office/drawing/2014/main" id="{29FB5736-7438-1D55-3ED4-03B997B8729E}"/>
              </a:ext>
            </a:extLst>
          </p:cNvPr>
          <p:cNvGraphicFramePr>
            <a:graphicFrameLocks/>
          </p:cNvGraphicFramePr>
          <p:nvPr>
            <p:extLst>
              <p:ext uri="{D42A27DB-BD31-4B8C-83A1-F6EECF244321}">
                <p14:modId xmlns:p14="http://schemas.microsoft.com/office/powerpoint/2010/main" val="1345988205"/>
              </p:ext>
            </p:extLst>
          </p:nvPr>
        </p:nvGraphicFramePr>
        <p:xfrm>
          <a:off x="436883" y="1489434"/>
          <a:ext cx="11318234" cy="5165889"/>
        </p:xfrm>
        <a:graphic>
          <a:graphicData uri="http://schemas.openxmlformats.org/drawingml/2006/table">
            <a:tbl>
              <a:tblPr firstRow="1" firstCol="1" bandRow="1">
                <a:tableStyleId>{5C22544A-7EE6-4342-B048-85BDC9FD1C3A}</a:tableStyleId>
              </a:tblPr>
              <a:tblGrid>
                <a:gridCol w="2061768">
                  <a:extLst>
                    <a:ext uri="{9D8B030D-6E8A-4147-A177-3AD203B41FA5}">
                      <a16:colId xmlns:a16="http://schemas.microsoft.com/office/drawing/2014/main" val="20000"/>
                    </a:ext>
                  </a:extLst>
                </a:gridCol>
                <a:gridCol w="7520484">
                  <a:extLst>
                    <a:ext uri="{9D8B030D-6E8A-4147-A177-3AD203B41FA5}">
                      <a16:colId xmlns:a16="http://schemas.microsoft.com/office/drawing/2014/main" val="20002"/>
                    </a:ext>
                  </a:extLst>
                </a:gridCol>
                <a:gridCol w="1735982">
                  <a:extLst>
                    <a:ext uri="{9D8B030D-6E8A-4147-A177-3AD203B41FA5}">
                      <a16:colId xmlns:a16="http://schemas.microsoft.com/office/drawing/2014/main" val="20003"/>
                    </a:ext>
                  </a:extLst>
                </a:gridCol>
              </a:tblGrid>
              <a:tr h="997195">
                <a:tc>
                  <a:txBody>
                    <a:bodyPr/>
                    <a:lstStyle/>
                    <a:p>
                      <a:pPr marL="0" marR="0" algn="ctr">
                        <a:lnSpc>
                          <a:spcPct val="115000"/>
                        </a:lnSpc>
                        <a:spcBef>
                          <a:spcPts val="0"/>
                        </a:spcBef>
                        <a:spcAft>
                          <a:spcPts val="0"/>
                        </a:spcAft>
                      </a:pPr>
                      <a:endParaRPr lang="en-US" sz="2000">
                        <a:solidFill>
                          <a:srgbClr val="221E1F"/>
                        </a:solidFill>
                        <a:effectLst/>
                        <a:latin typeface="+mn-lt"/>
                        <a:ea typeface="Times New Roman"/>
                        <a:cs typeface="Arial" panose="020B0604020202020204" pitchFamily="34" charset="0"/>
                      </a:endParaRPr>
                    </a:p>
                  </a:txBody>
                  <a:tcPr marL="69532" marR="69532" marT="9525" marB="0" anchor="ctr"/>
                </a:tc>
                <a:tc>
                  <a:txBody>
                    <a:bodyPr/>
                    <a:lstStyle/>
                    <a:p>
                      <a:pPr marL="0" marR="0" algn="ctr">
                        <a:lnSpc>
                          <a:spcPct val="115000"/>
                        </a:lnSpc>
                        <a:spcBef>
                          <a:spcPts val="0"/>
                        </a:spcBef>
                        <a:spcAft>
                          <a:spcPts val="0"/>
                        </a:spcAft>
                      </a:pPr>
                      <a:r>
                        <a:rPr lang="en-US" sz="2800" kern="1200">
                          <a:solidFill>
                            <a:schemeClr val="tx1"/>
                          </a:solidFill>
                          <a:effectLst/>
                          <a:latin typeface="+mn-lt"/>
                          <a:cs typeface="Arial"/>
                        </a:rPr>
                        <a:t>Deadline</a:t>
                      </a:r>
                      <a:endParaRPr lang="en-US" sz="28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800" kern="1200">
                          <a:solidFill>
                            <a:schemeClr val="tx1"/>
                          </a:solidFill>
                          <a:effectLst/>
                          <a:latin typeface="+mn-lt"/>
                          <a:cs typeface="Arial"/>
                        </a:rPr>
                        <a:t>Delivery</a:t>
                      </a:r>
                      <a:r>
                        <a:rPr lang="en-US" sz="2800" kern="1200" baseline="0">
                          <a:solidFill>
                            <a:schemeClr val="tx1"/>
                          </a:solidFill>
                          <a:effectLst/>
                          <a:latin typeface="+mn-lt"/>
                          <a:cs typeface="Arial"/>
                        </a:rPr>
                        <a:t> </a:t>
                      </a:r>
                      <a:r>
                        <a:rPr lang="en-US" sz="2800" kern="1200">
                          <a:solidFill>
                            <a:schemeClr val="tx1"/>
                          </a:solidFill>
                          <a:effectLst/>
                          <a:latin typeface="+mn-lt"/>
                          <a:cs typeface="Arial"/>
                        </a:rPr>
                        <a:t>Method</a:t>
                      </a:r>
                      <a:endParaRPr lang="en-US" sz="28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0"/>
                  </a:ext>
                </a:extLst>
              </a:tr>
              <a:tr h="962726">
                <a:tc>
                  <a:txBody>
                    <a:bodyPr/>
                    <a:lstStyle/>
                    <a:p>
                      <a:pPr marL="0" marR="0" algn="l">
                        <a:lnSpc>
                          <a:spcPct val="115000"/>
                        </a:lnSpc>
                        <a:spcBef>
                          <a:spcPts val="0"/>
                        </a:spcBef>
                        <a:spcAft>
                          <a:spcPts val="0"/>
                        </a:spcAft>
                      </a:pPr>
                      <a:r>
                        <a:rPr lang="en-US" sz="2000">
                          <a:solidFill>
                            <a:schemeClr val="tx1"/>
                          </a:solidFill>
                          <a:effectLst/>
                          <a:latin typeface="+mn-lt"/>
                          <a:ea typeface="Times New Roman"/>
                          <a:cs typeface="Arial"/>
                        </a:rPr>
                        <a:t>CAAELP Domain Exemption</a:t>
                      </a:r>
                    </a:p>
                  </a:txBody>
                  <a:tcPr marL="69532" marR="69532" marT="9525" marB="0" anchor="ctr"/>
                </a:tc>
                <a:tc>
                  <a:txBody>
                    <a:bodyPr/>
                    <a:lstStyle/>
                    <a:p>
                      <a:pPr marL="0" marR="0" lvl="0" indent="0" algn="ctr" rtl="0" eaLnBrk="1" fontAlgn="auto" latinLnBrk="0" hangingPunct="1">
                        <a:lnSpc>
                          <a:spcPct val="115000"/>
                        </a:lnSpc>
                        <a:spcBef>
                          <a:spcPts val="0"/>
                        </a:spcBef>
                        <a:spcAft>
                          <a:spcPts val="0"/>
                        </a:spcAft>
                        <a:buClrTx/>
                        <a:buSzTx/>
                        <a:buFont typeface="Arial" panose="020B0604020202020204" pitchFamily="34" charset="0"/>
                        <a:buNone/>
                      </a:pPr>
                      <a:r>
                        <a:rPr lang="en-US" sz="2000" b="1">
                          <a:solidFill>
                            <a:schemeClr val="tx1"/>
                          </a:solidFill>
                          <a:effectLst/>
                          <a:latin typeface="+mn-lt"/>
                          <a:ea typeface="Times New Roman"/>
                          <a:cs typeface="Arial"/>
                        </a:rPr>
                        <a:t>November 15, 2023</a:t>
                      </a:r>
                      <a:r>
                        <a:rPr lang="en-US" sz="2000">
                          <a:solidFill>
                            <a:schemeClr val="tx1"/>
                          </a:solidFill>
                          <a:effectLst/>
                          <a:latin typeface="+mn-lt"/>
                          <a:ea typeface="Times New Roman"/>
                          <a:cs typeface="Arial"/>
                        </a:rPr>
                        <a:t>, through </a:t>
                      </a:r>
                    </a:p>
                    <a:p>
                      <a:pPr marL="0" marR="0" lvl="0" indent="0" algn="ctr"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2000" b="1">
                          <a:solidFill>
                            <a:schemeClr val="tx1"/>
                          </a:solidFill>
                          <a:effectLst/>
                          <a:latin typeface="+mn-lt"/>
                          <a:ea typeface="Times New Roman"/>
                          <a:cs typeface="Arial"/>
                        </a:rPr>
                        <a:t>March 22, 2024</a:t>
                      </a:r>
                    </a:p>
                  </a:txBody>
                  <a:tcPr marL="69532" marR="69532" marT="9525" marB="0" anchor="ctr"/>
                </a:tc>
                <a:tc>
                  <a:txBody>
                    <a:bodyPr/>
                    <a:lstStyle/>
                    <a:p>
                      <a:pPr marL="0" marR="0" algn="ctr">
                        <a:lnSpc>
                          <a:spcPct val="115000"/>
                        </a:lnSpc>
                        <a:spcBef>
                          <a:spcPts val="0"/>
                        </a:spcBef>
                        <a:spcAft>
                          <a:spcPts val="0"/>
                        </a:spcAft>
                      </a:pPr>
                      <a:r>
                        <a:rPr lang="en-US" sz="2000">
                          <a:solidFill>
                            <a:schemeClr val="tx1"/>
                          </a:solidFill>
                          <a:effectLst/>
                          <a:latin typeface="+mn-lt"/>
                          <a:ea typeface="Times New Roman"/>
                          <a:cs typeface="Arial"/>
                        </a:rPr>
                        <a:t>TIDE Forms</a:t>
                      </a:r>
                    </a:p>
                  </a:txBody>
                  <a:tcPr marL="69532" marR="69532" marT="9525" marB="0" anchor="ctr"/>
                </a:tc>
                <a:extLst>
                  <a:ext uri="{0D108BD9-81ED-4DB2-BD59-A6C34878D82A}">
                    <a16:rowId xmlns:a16="http://schemas.microsoft.com/office/drawing/2014/main" val="2041781386"/>
                  </a:ext>
                </a:extLst>
              </a:tr>
              <a:tr h="1435005">
                <a:tc>
                  <a:txBody>
                    <a:bodyPr/>
                    <a:lstStyle/>
                    <a:p>
                      <a:pPr marL="0" marR="0" lvl="0" algn="l">
                        <a:lnSpc>
                          <a:spcPct val="114999"/>
                        </a:lnSpc>
                        <a:spcBef>
                          <a:spcPts val="0"/>
                        </a:spcBef>
                        <a:spcAft>
                          <a:spcPts val="0"/>
                        </a:spcAft>
                        <a:buNone/>
                      </a:pPr>
                      <a:r>
                        <a:rPr lang="en-US" sz="2000" kern="1200" baseline="0">
                          <a:solidFill>
                            <a:schemeClr val="tx1"/>
                          </a:solidFill>
                          <a:effectLst/>
                          <a:latin typeface="+mn-lt"/>
                          <a:cs typeface="Arial"/>
                        </a:rPr>
                        <a:t>Designated Supports</a:t>
                      </a:r>
                    </a:p>
                  </a:txBody>
                  <a:tcPr marL="69532" marR="69532" marT="9525" marB="0" anchor="ctr"/>
                </a:tc>
                <a:tc>
                  <a:txBody>
                    <a:bodyPr/>
                    <a:lstStyle/>
                    <a:p>
                      <a:pPr marL="0" marR="0" lvl="0" indent="0" algn="ctr" rtl="0">
                        <a:lnSpc>
                          <a:spcPct val="114999"/>
                        </a:lnSpc>
                        <a:spcBef>
                          <a:spcPts val="0"/>
                        </a:spcBef>
                        <a:spcAft>
                          <a:spcPts val="0"/>
                        </a:spcAft>
                        <a:buClrTx/>
                        <a:buSzTx/>
                        <a:buFontTx/>
                        <a:buNone/>
                      </a:pPr>
                      <a:r>
                        <a:rPr lang="en-US" sz="2000" kern="1200" baseline="0">
                          <a:solidFill>
                            <a:schemeClr val="tx1"/>
                          </a:solidFill>
                          <a:effectLst/>
                          <a:latin typeface="+mn-lt"/>
                          <a:cs typeface="Arial"/>
                        </a:rPr>
                        <a:t>*Must be entered or submitted via batch upload in TIDE </a:t>
                      </a:r>
                      <a:r>
                        <a:rPr lang="en-US" sz="2000" b="1" kern="1200" baseline="0">
                          <a:solidFill>
                            <a:schemeClr val="tx1"/>
                          </a:solidFill>
                          <a:effectLst/>
                          <a:latin typeface="+mn-lt"/>
                          <a:cs typeface="Arial"/>
                        </a:rPr>
                        <a:t>prior to testing </a:t>
                      </a:r>
                      <a:endParaRPr lang="en-US" sz="2000" b="1">
                        <a:solidFill>
                          <a:schemeClr val="tx1"/>
                        </a:solidFill>
                        <a:effectLst/>
                        <a:latin typeface="+mn-lt"/>
                        <a:cs typeface="Arial"/>
                      </a:endParaRPr>
                    </a:p>
                    <a:p>
                      <a:pPr marL="0" marR="0" lvl="0" indent="0" algn="ctr">
                        <a:lnSpc>
                          <a:spcPct val="114999"/>
                        </a:lnSpc>
                        <a:spcBef>
                          <a:spcPts val="0"/>
                        </a:spcBef>
                        <a:spcAft>
                          <a:spcPts val="0"/>
                        </a:spcAft>
                        <a:buClrTx/>
                        <a:buSzTx/>
                        <a:buFontTx/>
                        <a:buNone/>
                      </a:pPr>
                      <a:r>
                        <a:rPr lang="en-US" sz="2000" kern="1200" baseline="0">
                          <a:solidFill>
                            <a:schemeClr val="tx1"/>
                          </a:solidFill>
                          <a:effectLst/>
                          <a:latin typeface="+mn-lt"/>
                          <a:cs typeface="Arial"/>
                        </a:rPr>
                        <a:t>(This is for students who </a:t>
                      </a:r>
                      <a:r>
                        <a:rPr lang="en-US" sz="2000" b="1" kern="1200" baseline="0">
                          <a:solidFill>
                            <a:schemeClr val="tx1"/>
                          </a:solidFill>
                          <a:effectLst/>
                          <a:latin typeface="+mn-lt"/>
                          <a:cs typeface="Arial"/>
                        </a:rPr>
                        <a:t>do not </a:t>
                      </a:r>
                      <a:r>
                        <a:rPr lang="en-US" sz="2000" kern="1200" baseline="0">
                          <a:solidFill>
                            <a:schemeClr val="tx1"/>
                          </a:solidFill>
                          <a:effectLst/>
                          <a:latin typeface="+mn-lt"/>
                          <a:cs typeface="Arial"/>
                        </a:rPr>
                        <a:t>have IEPs/Section 504 plans)</a:t>
                      </a:r>
                      <a:endParaRPr lang="en-US" sz="2000">
                        <a:solidFill>
                          <a:schemeClr val="tx1"/>
                        </a:solidFill>
                        <a:effectLst/>
                        <a:latin typeface="+mn-lt"/>
                        <a:ea typeface="Times New Roman"/>
                        <a:cs typeface="Arial"/>
                      </a:endParaRPr>
                    </a:p>
                  </a:txBody>
                  <a:tcPr marL="69532" marR="69532" marT="9525" marB="0" anchor="ctr"/>
                </a:tc>
                <a:tc>
                  <a:txBody>
                    <a:bodyPr/>
                    <a:lstStyle/>
                    <a:p>
                      <a:pPr marL="0" marR="0" lvl="0" algn="ctr">
                        <a:lnSpc>
                          <a:spcPct val="114999"/>
                        </a:lnSpc>
                        <a:spcBef>
                          <a:spcPts val="0"/>
                        </a:spcBef>
                        <a:spcAft>
                          <a:spcPts val="0"/>
                        </a:spcAft>
                        <a:buNone/>
                      </a:pPr>
                      <a:r>
                        <a:rPr lang="en-US" sz="2000" kern="1200">
                          <a:solidFill>
                            <a:schemeClr val="tx1"/>
                          </a:solidFill>
                          <a:effectLst/>
                          <a:latin typeface="+mn-lt"/>
                          <a:cs typeface="Arial"/>
                        </a:rPr>
                        <a:t>TIDE Test Settings and Tools</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3"/>
                  </a:ext>
                </a:extLst>
              </a:tr>
              <a:tr h="1770963">
                <a:tc>
                  <a:txBody>
                    <a:bodyPr/>
                    <a:lstStyle/>
                    <a:p>
                      <a:pPr marL="0" marR="0" algn="l">
                        <a:lnSpc>
                          <a:spcPct val="115000"/>
                        </a:lnSpc>
                        <a:spcBef>
                          <a:spcPts val="0"/>
                        </a:spcBef>
                        <a:spcAft>
                          <a:spcPts val="0"/>
                        </a:spcAft>
                      </a:pPr>
                      <a:r>
                        <a:rPr lang="en-US" sz="2000" kern="1200">
                          <a:solidFill>
                            <a:schemeClr val="tx1"/>
                          </a:solidFill>
                          <a:effectLst/>
                          <a:latin typeface="+mn-lt"/>
                          <a:ea typeface="+mn-ea"/>
                          <a:cs typeface="Arial"/>
                        </a:rPr>
                        <a:t>Medical Exemptions</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b="1">
                          <a:solidFill>
                            <a:schemeClr val="tx1"/>
                          </a:solidFill>
                          <a:effectLst/>
                          <a:latin typeface="+mn-lt"/>
                          <a:ea typeface="Times New Roman"/>
                          <a:cs typeface="Arial"/>
                        </a:rPr>
                        <a:t>March 8, 2024 </a:t>
                      </a:r>
                      <a:r>
                        <a:rPr lang="en-US" sz="2000">
                          <a:solidFill>
                            <a:schemeClr val="tx1"/>
                          </a:solidFill>
                          <a:effectLst/>
                          <a:latin typeface="+mn-lt"/>
                          <a:ea typeface="Times New Roman"/>
                          <a:cs typeface="Arial"/>
                        </a:rPr>
                        <a:t>-  LAS Links</a:t>
                      </a:r>
                      <a:endParaRPr lang="en-US" sz="2000">
                        <a:solidFill>
                          <a:schemeClr val="tx1"/>
                        </a:solidFill>
                      </a:endParaRPr>
                    </a:p>
                    <a:p>
                      <a:pPr marL="0" marR="0" lvl="0" algn="ctr">
                        <a:lnSpc>
                          <a:spcPct val="114999"/>
                        </a:lnSpc>
                        <a:spcBef>
                          <a:spcPts val="0"/>
                        </a:spcBef>
                        <a:spcAft>
                          <a:spcPts val="0"/>
                        </a:spcAft>
                        <a:buNone/>
                      </a:pPr>
                      <a:r>
                        <a:rPr lang="en-US" sz="2000" b="1">
                          <a:solidFill>
                            <a:schemeClr val="tx1"/>
                          </a:solidFill>
                          <a:effectLst/>
                          <a:latin typeface="+mn-lt"/>
                          <a:ea typeface="Times New Roman"/>
                          <a:cs typeface="Arial"/>
                        </a:rPr>
                        <a:t>April 5, 2024 </a:t>
                      </a:r>
                      <a:r>
                        <a:rPr lang="en-US" sz="2000">
                          <a:solidFill>
                            <a:schemeClr val="tx1"/>
                          </a:solidFill>
                          <a:effectLst/>
                          <a:latin typeface="+mn-lt"/>
                          <a:ea typeface="Times New Roman"/>
                          <a:cs typeface="Arial"/>
                        </a:rPr>
                        <a:t>– CAAELP</a:t>
                      </a:r>
                      <a:endParaRPr lang="en-US" sz="2000">
                        <a:solidFill>
                          <a:schemeClr val="tx1"/>
                        </a:solidFill>
                      </a:endParaRPr>
                    </a:p>
                    <a:p>
                      <a:pPr marL="0" marR="0" lvl="0" algn="ctr">
                        <a:lnSpc>
                          <a:spcPct val="114999"/>
                        </a:lnSpc>
                        <a:spcBef>
                          <a:spcPts val="0"/>
                        </a:spcBef>
                        <a:spcAft>
                          <a:spcPts val="0"/>
                        </a:spcAft>
                        <a:buNone/>
                      </a:pPr>
                      <a:r>
                        <a:rPr lang="en-US" sz="2000" b="1">
                          <a:solidFill>
                            <a:schemeClr val="tx1"/>
                          </a:solidFill>
                          <a:effectLst/>
                          <a:latin typeface="+mn-lt"/>
                          <a:ea typeface="Times New Roman"/>
                          <a:cs typeface="Arial"/>
                        </a:rPr>
                        <a:t>April 26, 2024 </a:t>
                      </a:r>
                      <a:r>
                        <a:rPr lang="en-US" sz="2000" b="0">
                          <a:solidFill>
                            <a:schemeClr val="tx1"/>
                          </a:solidFill>
                          <a:effectLst/>
                          <a:latin typeface="+mn-lt"/>
                          <a:ea typeface="Times New Roman"/>
                          <a:cs typeface="Arial"/>
                        </a:rPr>
                        <a:t>- Connecticut SAT School</a:t>
                      </a:r>
                      <a:r>
                        <a:rPr lang="en-US" sz="2000" b="0" baseline="0">
                          <a:solidFill>
                            <a:schemeClr val="tx1"/>
                          </a:solidFill>
                          <a:effectLst/>
                          <a:latin typeface="+mn-lt"/>
                          <a:ea typeface="Times New Roman"/>
                          <a:cs typeface="Arial"/>
                        </a:rPr>
                        <a:t> Day</a:t>
                      </a:r>
                      <a:endParaRPr lang="en-US" sz="2000" b="0">
                        <a:solidFill>
                          <a:schemeClr val="tx1"/>
                        </a:solidFill>
                      </a:endParaRPr>
                    </a:p>
                    <a:p>
                      <a:pPr marL="0" marR="0" algn="ctr">
                        <a:lnSpc>
                          <a:spcPct val="115000"/>
                        </a:lnSpc>
                        <a:spcBef>
                          <a:spcPts val="0"/>
                        </a:spcBef>
                        <a:spcAft>
                          <a:spcPts val="0"/>
                        </a:spcAft>
                      </a:pPr>
                      <a:r>
                        <a:rPr lang="en-US" sz="2000" b="1" baseline="0">
                          <a:solidFill>
                            <a:schemeClr val="tx1"/>
                          </a:solidFill>
                          <a:effectLst/>
                          <a:latin typeface="+mn-lt"/>
                          <a:ea typeface="Times New Roman"/>
                          <a:cs typeface="Arial"/>
                        </a:rPr>
                        <a:t>June 7, 2024 </a:t>
                      </a:r>
                      <a:r>
                        <a:rPr lang="en-US" sz="2000" baseline="0">
                          <a:solidFill>
                            <a:schemeClr val="tx1"/>
                          </a:solidFill>
                          <a:effectLst/>
                          <a:latin typeface="+mn-lt"/>
                          <a:ea typeface="Times New Roman"/>
                          <a:cs typeface="Arial"/>
                        </a:rPr>
                        <a:t>- Smarter Balanced, NGSS, Connecticut Alternate Assessments</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DA Requests</a:t>
                      </a:r>
                      <a:r>
                        <a:rPr lang="en-US" sz="2000" kern="1200" baseline="0">
                          <a:solidFill>
                            <a:schemeClr val="tx1"/>
                          </a:solidFill>
                          <a:effectLst/>
                          <a:latin typeface="+mn-lt"/>
                          <a:cs typeface="Arial"/>
                        </a:rPr>
                        <a:t> Application from CSDE</a:t>
                      </a:r>
                      <a:r>
                        <a:rPr lang="en-US" sz="2000" kern="1200">
                          <a:solidFill>
                            <a:schemeClr val="tx1"/>
                          </a:solidFill>
                          <a:effectLst/>
                          <a:latin typeface="+mn-lt"/>
                          <a:cs typeface="Arial"/>
                        </a:rPr>
                        <a:t> </a:t>
                      </a:r>
                      <a:endParaRPr lang="en-US" sz="2000">
                        <a:solidFill>
                          <a:schemeClr val="tx1"/>
                        </a:solidFill>
                        <a:effectLst/>
                        <a:latin typeface="+mn-lt"/>
                        <a:ea typeface="Times New Roman"/>
                        <a:cs typeface="Arial" panose="020B0604020202020204" pitchFamily="34" charset="0"/>
                      </a:endParaRPr>
                    </a:p>
                  </a:txBody>
                  <a:tcPr marL="69532" marR="69532" marT="9525"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4264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D8E8-7675-5A3D-C9D4-50323638D3F7}"/>
              </a:ext>
            </a:extLst>
          </p:cNvPr>
          <p:cNvSpPr>
            <a:spLocks noGrp="1"/>
          </p:cNvSpPr>
          <p:nvPr>
            <p:ph type="title"/>
          </p:nvPr>
        </p:nvSpPr>
        <p:spPr>
          <a:xfrm>
            <a:off x="2058256" y="0"/>
            <a:ext cx="8075488" cy="1371600"/>
          </a:xfrm>
        </p:spPr>
        <p:txBody>
          <a:bodyPr anchor="ctr">
            <a:normAutofit/>
          </a:bodyPr>
          <a:lstStyle/>
          <a:p>
            <a:r>
              <a:rPr lang="en-US" sz="4000"/>
              <a:t>Who Do I Contact?  </a:t>
            </a:r>
          </a:p>
        </p:txBody>
      </p:sp>
      <p:sp>
        <p:nvSpPr>
          <p:cNvPr id="16" name="Slide Number Placeholder 3">
            <a:extLst>
              <a:ext uri="{FF2B5EF4-FFF2-40B4-BE49-F238E27FC236}">
                <a16:creationId xmlns:a16="http://schemas.microsoft.com/office/drawing/2014/main" id="{5DEEB510-99FC-5956-3DAB-715EC6C2150E}"/>
              </a:ext>
            </a:extLst>
          </p:cNvPr>
          <p:cNvSpPr>
            <a:spLocks noGrp="1"/>
          </p:cNvSpPr>
          <p:nvPr>
            <p:ph type="sldNum" sz="quarter" idx="4"/>
          </p:nvPr>
        </p:nvSpPr>
        <p:spPr>
          <a:xfrm>
            <a:off x="11651751" y="6326691"/>
            <a:ext cx="540249" cy="348815"/>
          </a:xfrm>
        </p:spPr>
        <p:txBody>
          <a:bodyPr/>
          <a:lstStyle/>
          <a:p>
            <a:pPr>
              <a:spcAft>
                <a:spcPts val="600"/>
              </a:spcAft>
            </a:pPr>
            <a:fld id="{13A326F7-3D62-4D6D-AF51-CF772FE3461F}" type="slidenum">
              <a:rPr lang="en-US" smtClean="0"/>
              <a:pPr>
                <a:spcAft>
                  <a:spcPts val="600"/>
                </a:spcAft>
              </a:pPr>
              <a:t>6</a:t>
            </a:fld>
            <a:endParaRPr lang="en-US"/>
          </a:p>
        </p:txBody>
      </p:sp>
      <p:graphicFrame>
        <p:nvGraphicFramePr>
          <p:cNvPr id="11" name="Table 4">
            <a:extLst>
              <a:ext uri="{FF2B5EF4-FFF2-40B4-BE49-F238E27FC236}">
                <a16:creationId xmlns:a16="http://schemas.microsoft.com/office/drawing/2014/main" id="{CB5ECBB2-8AEF-5165-CBC1-3885659986A7}"/>
              </a:ext>
            </a:extLst>
          </p:cNvPr>
          <p:cNvGraphicFramePr>
            <a:graphicFrameLocks noGrp="1"/>
          </p:cNvGraphicFramePr>
          <p:nvPr>
            <p:extLst>
              <p:ext uri="{D42A27DB-BD31-4B8C-83A1-F6EECF244321}">
                <p14:modId xmlns:p14="http://schemas.microsoft.com/office/powerpoint/2010/main" val="1498474346"/>
              </p:ext>
            </p:extLst>
          </p:nvPr>
        </p:nvGraphicFramePr>
        <p:xfrm>
          <a:off x="241111" y="1508490"/>
          <a:ext cx="11709778" cy="5001492"/>
        </p:xfrm>
        <a:graphic>
          <a:graphicData uri="http://schemas.openxmlformats.org/drawingml/2006/table">
            <a:tbl>
              <a:tblPr firstRow="1" bandRow="1">
                <a:tableStyleId>{5C22544A-7EE6-4342-B048-85BDC9FD1C3A}</a:tableStyleId>
              </a:tblPr>
              <a:tblGrid>
                <a:gridCol w="3135068">
                  <a:extLst>
                    <a:ext uri="{9D8B030D-6E8A-4147-A177-3AD203B41FA5}">
                      <a16:colId xmlns:a16="http://schemas.microsoft.com/office/drawing/2014/main" val="244582472"/>
                    </a:ext>
                  </a:extLst>
                </a:gridCol>
                <a:gridCol w="3398900">
                  <a:extLst>
                    <a:ext uri="{9D8B030D-6E8A-4147-A177-3AD203B41FA5}">
                      <a16:colId xmlns:a16="http://schemas.microsoft.com/office/drawing/2014/main" val="1774534008"/>
                    </a:ext>
                  </a:extLst>
                </a:gridCol>
                <a:gridCol w="5175810">
                  <a:extLst>
                    <a:ext uri="{9D8B030D-6E8A-4147-A177-3AD203B41FA5}">
                      <a16:colId xmlns:a16="http://schemas.microsoft.com/office/drawing/2014/main" val="3223032935"/>
                    </a:ext>
                  </a:extLst>
                </a:gridCol>
              </a:tblGrid>
              <a:tr h="630369">
                <a:tc>
                  <a:txBody>
                    <a:bodyPr/>
                    <a:lstStyle/>
                    <a:p>
                      <a:pPr algn="ctr">
                        <a:lnSpc>
                          <a:spcPct val="150000"/>
                        </a:lnSpc>
                      </a:pPr>
                      <a:r>
                        <a:rPr lang="en-US" sz="2400">
                          <a:solidFill>
                            <a:schemeClr val="tx1"/>
                          </a:solidFill>
                          <a:latin typeface="+mn-lt"/>
                          <a:cs typeface="Arial"/>
                        </a:rPr>
                        <a:t>Who</a:t>
                      </a:r>
                    </a:p>
                  </a:txBody>
                  <a:tcPr marL="84133" marR="84133" marT="42067" marB="4206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pattFill prst="trellis">
                      <a:fgClr>
                        <a:schemeClr val="bg1">
                          <a:lumMod val="95000"/>
                        </a:schemeClr>
                      </a:fgClr>
                      <a:bgClr>
                        <a:schemeClr val="bg1"/>
                      </a:bgClr>
                    </a:patt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a:solidFill>
                            <a:schemeClr val="tx1"/>
                          </a:solidFill>
                          <a:latin typeface="+mn-lt"/>
                          <a:cs typeface="Arial"/>
                        </a:rPr>
                        <a:t>When</a:t>
                      </a:r>
                    </a:p>
                  </a:txBody>
                  <a:tcPr marL="84133" marR="84133" marT="42067" marB="42067" anchor="ctr">
                    <a:lnT w="12700" cap="flat" cmpd="sng" algn="ctr">
                      <a:solidFill>
                        <a:schemeClr val="tx1"/>
                      </a:solidFill>
                      <a:prstDash val="solid"/>
                      <a:round/>
                      <a:headEnd type="none" w="med" len="med"/>
                      <a:tailEnd type="none" w="med" len="med"/>
                    </a:lnT>
                    <a:pattFill prst="trellis">
                      <a:fgClr>
                        <a:schemeClr val="bg1">
                          <a:lumMod val="95000"/>
                        </a:schemeClr>
                      </a:fgClr>
                      <a:bgClr>
                        <a:schemeClr val="bg1"/>
                      </a:bgClr>
                    </a:patt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a:solidFill>
                            <a:schemeClr val="tx1"/>
                          </a:solidFill>
                          <a:latin typeface="+mn-lt"/>
                          <a:cs typeface="Arial"/>
                        </a:rPr>
                        <a:t>How</a:t>
                      </a:r>
                    </a:p>
                  </a:txBody>
                  <a:tcPr marL="84133" marR="84133" marT="42067" marB="4206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pattFill prst="trellis">
                      <a:fgClr>
                        <a:schemeClr val="bg1">
                          <a:lumMod val="95000"/>
                        </a:schemeClr>
                      </a:fgClr>
                      <a:bgClr>
                        <a:schemeClr val="bg1"/>
                      </a:bgClr>
                    </a:pattFill>
                  </a:tcPr>
                </a:tc>
                <a:extLst>
                  <a:ext uri="{0D108BD9-81ED-4DB2-BD59-A6C34878D82A}">
                    <a16:rowId xmlns:a16="http://schemas.microsoft.com/office/drawing/2014/main" val="2263914816"/>
                  </a:ext>
                </a:extLst>
              </a:tr>
              <a:tr h="2603449">
                <a:tc>
                  <a:txBody>
                    <a:bodyPr/>
                    <a:lstStyle/>
                    <a:p>
                      <a:r>
                        <a:rPr lang="en-US" sz="2400" b="1">
                          <a:solidFill>
                            <a:schemeClr val="tx1"/>
                          </a:solidFill>
                          <a:latin typeface="+mn-lt"/>
                          <a:cs typeface="Arial"/>
                        </a:rPr>
                        <a:t>CSDE </a:t>
                      </a:r>
                      <a:endParaRPr lang="en-US"/>
                    </a:p>
                    <a:p>
                      <a:r>
                        <a:rPr lang="en-US" sz="2400" b="1">
                          <a:solidFill>
                            <a:schemeClr val="tx1"/>
                          </a:solidFill>
                          <a:latin typeface="+mn-lt"/>
                          <a:cs typeface="Arial"/>
                        </a:rPr>
                        <a:t>Performance Office</a:t>
                      </a:r>
                    </a:p>
                    <a:p>
                      <a:endParaRPr lang="en-US" sz="2400" b="1">
                        <a:latin typeface="+mn-lt"/>
                        <a:cs typeface="Arial" panose="020B0604020202020204" pitchFamily="34" charset="0"/>
                      </a:endParaRPr>
                    </a:p>
                  </a:txBody>
                  <a:tcPr marL="84133" marR="84133" marT="42067" marB="42067" anchor="ctr">
                    <a:lnL w="12700" cap="flat" cmpd="sng" algn="ctr">
                      <a:solidFill>
                        <a:schemeClr val="tx1"/>
                      </a:solidFill>
                      <a:prstDash val="solid"/>
                      <a:round/>
                      <a:headEnd type="none" w="med" len="med"/>
                      <a:tailEnd type="none" w="med" len="med"/>
                    </a:ln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latin typeface="+mn-lt"/>
                          <a:cs typeface="Arial"/>
                        </a:rPr>
                        <a:t>State Policy</a:t>
                      </a:r>
                      <a:r>
                        <a:rPr lang="en-US" sz="2400" b="0" baseline="0">
                          <a:solidFill>
                            <a:schemeClr val="tx1"/>
                          </a:solidFill>
                          <a:latin typeface="+mn-lt"/>
                          <a:cs typeface="Arial"/>
                        </a:rPr>
                        <a:t> </a:t>
                      </a:r>
                      <a:r>
                        <a:rPr lang="en-US" sz="2400" b="0">
                          <a:solidFill>
                            <a:schemeClr val="tx1"/>
                          </a:solidFill>
                          <a:latin typeface="+mn-lt"/>
                          <a:cs typeface="Arial"/>
                        </a:rPr>
                        <a:t>Test Administration Questions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latin typeface="+mn-lt"/>
                          <a:cs typeface="Arial"/>
                        </a:rPr>
                        <a:t>Reporting of Security Breaches Only</a:t>
                      </a:r>
                    </a:p>
                  </a:txBody>
                  <a:tcPr marL="84133" marR="84133" marT="42067" marB="42067" anchor="ctr"/>
                </a:tc>
                <a:tc>
                  <a:txBody>
                    <a:bodyPr/>
                    <a:lstStyle/>
                    <a:p>
                      <a:pPr algn="ctr">
                        <a:lnSpc>
                          <a:spcPct val="100000"/>
                        </a:lnSpc>
                        <a:spcAft>
                          <a:spcPts val="300"/>
                        </a:spcAft>
                      </a:pPr>
                      <a:r>
                        <a:rPr lang="en-US" sz="2400">
                          <a:solidFill>
                            <a:schemeClr val="tx1"/>
                          </a:solidFill>
                          <a:latin typeface="+mn-lt"/>
                          <a:cs typeface="Arial"/>
                        </a:rPr>
                        <a:t>860-713-6860</a:t>
                      </a:r>
                    </a:p>
                    <a:p>
                      <a:pPr algn="ctr">
                        <a:lnSpc>
                          <a:spcPct val="100000"/>
                        </a:lnSpc>
                        <a:spcAft>
                          <a:spcPts val="300"/>
                        </a:spcAft>
                      </a:pPr>
                      <a:r>
                        <a:rPr lang="en-US" sz="2400">
                          <a:solidFill>
                            <a:schemeClr val="tx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ctstudentassessment@ct.gov</a:t>
                      </a:r>
                      <a:endParaRPr lang="en-US" sz="2400">
                        <a:solidFill>
                          <a:schemeClr val="tx1"/>
                        </a:solidFill>
                        <a:latin typeface="+mn-lt"/>
                        <a:cs typeface="Arial" panose="020B0604020202020204" pitchFamily="34" charset="0"/>
                      </a:endParaRPr>
                    </a:p>
                    <a:p>
                      <a:endParaRPr lang="en-US" sz="2400">
                        <a:latin typeface="+mn-lt"/>
                        <a:cs typeface="Arial" panose="020B0604020202020204" pitchFamily="34" charset="0"/>
                      </a:endParaRPr>
                    </a:p>
                  </a:txBody>
                  <a:tcPr marL="84133" marR="84133" marT="42067" marB="42067"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91257"/>
                  </a:ext>
                </a:extLst>
              </a:tr>
              <a:tr h="1767674">
                <a:tc>
                  <a:txBody>
                    <a:bodyPr/>
                    <a:lstStyle/>
                    <a:p>
                      <a:pPr marL="0" indent="0" algn="l"/>
                      <a:r>
                        <a:rPr lang="en-US" sz="2400" b="1">
                          <a:solidFill>
                            <a:schemeClr val="tx1"/>
                          </a:solidFill>
                          <a:latin typeface="+mn-lt"/>
                          <a:cs typeface="Arial"/>
                        </a:rPr>
                        <a:t>Connecticut</a:t>
                      </a:r>
                      <a:r>
                        <a:rPr lang="en-US" sz="2400" b="1" baseline="0">
                          <a:solidFill>
                            <a:schemeClr val="tx1"/>
                          </a:solidFill>
                          <a:latin typeface="+mn-lt"/>
                          <a:cs typeface="Arial"/>
                        </a:rPr>
                        <a:t> </a:t>
                      </a:r>
                      <a:endParaRPr lang="en-US"/>
                    </a:p>
                    <a:p>
                      <a:pPr marL="0" indent="0" algn="l"/>
                      <a:r>
                        <a:rPr lang="en-US" sz="2400" b="1" baseline="0">
                          <a:solidFill>
                            <a:schemeClr val="tx1"/>
                          </a:solidFill>
                          <a:latin typeface="+mn-lt"/>
                          <a:cs typeface="Arial"/>
                        </a:rPr>
                        <a:t>Help Desk- Cambium Assessment </a:t>
                      </a:r>
                    </a:p>
                    <a:p>
                      <a:endParaRPr lang="en-US" sz="2400" b="1">
                        <a:latin typeface="+mn-lt"/>
                        <a:cs typeface="Arial" panose="020B0604020202020204" pitchFamily="34" charset="0"/>
                      </a:endParaRPr>
                    </a:p>
                  </a:txBody>
                  <a:tcPr marL="84133" marR="84133" marT="42067" marB="42067"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a:solidFill>
                            <a:schemeClr val="tx1"/>
                          </a:solidFill>
                          <a:latin typeface="+mn-lt"/>
                          <a:ea typeface="+mn-ea"/>
                          <a:cs typeface="Arial"/>
                        </a:rPr>
                        <a:t>Test Administration Procedure Questions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kern="1200">
                          <a:solidFill>
                            <a:schemeClr val="tx1"/>
                          </a:solidFill>
                          <a:latin typeface="+mn-lt"/>
                          <a:ea typeface="+mn-ea"/>
                          <a:cs typeface="Arial"/>
                        </a:rPr>
                        <a:t>Technology Questions</a:t>
                      </a:r>
                    </a:p>
                    <a:p>
                      <a:endParaRPr lang="en-US" sz="2400">
                        <a:latin typeface="+mn-lt"/>
                        <a:cs typeface="Arial" panose="020B0604020202020204" pitchFamily="34" charset="0"/>
                      </a:endParaRPr>
                    </a:p>
                  </a:txBody>
                  <a:tcPr marL="84133" marR="84133" marT="42067" marB="42067" anchor="ctr">
                    <a:lnB w="12700" cap="flat" cmpd="sng" algn="ctr">
                      <a:solidFill>
                        <a:schemeClr val="tx1"/>
                      </a:solidFill>
                      <a:prstDash val="solid"/>
                      <a:round/>
                      <a:headEnd type="none" w="med" len="med"/>
                      <a:tailEnd type="none" w="med" len="med"/>
                    </a:lnB>
                  </a:tcPr>
                </a:tc>
                <a:tc>
                  <a:txBody>
                    <a:bodyPr/>
                    <a:lstStyle/>
                    <a:p>
                      <a:pPr algn="ctr"/>
                      <a:r>
                        <a:rPr lang="en-US" sz="2400">
                          <a:solidFill>
                            <a:schemeClr val="tx1"/>
                          </a:solidFill>
                          <a:latin typeface="+mn-lt"/>
                          <a:cs typeface="Arial"/>
                        </a:rPr>
                        <a:t>844-202-7583</a:t>
                      </a:r>
                    </a:p>
                    <a:p>
                      <a:pPr marL="0" indent="0" algn="ctr"/>
                      <a:r>
                        <a:rPr lang="en-US" sz="2400" u="sng" kern="1200">
                          <a:solidFill>
                            <a:schemeClr val="tx1"/>
                          </a:solidFill>
                          <a:effectLst/>
                          <a:latin typeface="+mn-lt"/>
                          <a:ea typeface="+mn-ea"/>
                          <a:cs typeface="Arial" panose="020B0604020202020204" pitchFamily="34" charset="0"/>
                          <a:hlinkClick r:id="rId4">
                            <a:extLst>
                              <a:ext uri="{A12FA001-AC4F-418D-AE19-62706E023703}">
                                <ahyp:hlinkClr xmlns:ahyp="http://schemas.microsoft.com/office/drawing/2018/hyperlinkcolor" val="tx"/>
                              </a:ext>
                            </a:extLst>
                          </a:hlinkClick>
                        </a:rPr>
                        <a:t>cthelpdesk@cambiumassessment.com</a:t>
                      </a:r>
                      <a:endParaRPr lang="en-US" sz="2400">
                        <a:latin typeface="+mn-lt"/>
                        <a:cs typeface="Arial" panose="020B0604020202020204" pitchFamily="34" charset="0"/>
                      </a:endParaRPr>
                    </a:p>
                  </a:txBody>
                  <a:tcPr marL="84133" marR="84133" marT="42067" marB="42067"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4740486"/>
                  </a:ext>
                </a:extLst>
              </a:tr>
            </a:tbl>
          </a:graphicData>
        </a:graphic>
      </p:graphicFrame>
    </p:spTree>
    <p:extLst>
      <p:ext uri="{BB962C8B-B14F-4D97-AF65-F5344CB8AC3E}">
        <p14:creationId xmlns:p14="http://schemas.microsoft.com/office/powerpoint/2010/main" val="3269820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students in a classroom with their teacher." title="Image: Who is Eligible for Supports and Accommodations"/>
          <p:cNvPicPr>
            <a:picLocks noChangeAspect="1"/>
          </p:cNvPicPr>
          <p:nvPr/>
        </p:nvPicPr>
        <p:blipFill>
          <a:blip r:embed="rId3"/>
          <a:stretch>
            <a:fillRect/>
          </a:stretch>
        </p:blipFill>
        <p:spPr>
          <a:xfrm>
            <a:off x="4416060" y="342901"/>
            <a:ext cx="3359879" cy="2539340"/>
          </a:xfrm>
          <a:prstGeom prst="rect">
            <a:avLst/>
          </a:prstGeom>
        </p:spPr>
      </p:pic>
      <p:sp>
        <p:nvSpPr>
          <p:cNvPr id="8" name="Title 1">
            <a:extLst>
              <a:ext uri="{FF2B5EF4-FFF2-40B4-BE49-F238E27FC236}">
                <a16:creationId xmlns:a16="http://schemas.microsoft.com/office/drawing/2014/main" id="{D85C5436-2B6B-EF33-07D2-E40FA293BC2C}"/>
              </a:ext>
            </a:extLst>
          </p:cNvPr>
          <p:cNvSpPr>
            <a:spLocks noGrp="1"/>
          </p:cNvSpPr>
          <p:nvPr>
            <p:ph type="title"/>
          </p:nvPr>
        </p:nvSpPr>
        <p:spPr>
          <a:noFill/>
        </p:spPr>
        <p:txBody>
          <a:bodyPr anchor="ctr">
            <a:noAutofit/>
          </a:bodyPr>
          <a:lstStyle/>
          <a:p>
            <a:pPr algn="ctr"/>
            <a:r>
              <a:rPr lang="en-US"/>
              <a:t>Who is Eligible for Supports and Accommodations?</a:t>
            </a:r>
          </a:p>
        </p:txBody>
      </p:sp>
    </p:spTree>
    <p:extLst>
      <p:ext uri="{BB962C8B-B14F-4D97-AF65-F5344CB8AC3E}">
        <p14:creationId xmlns:p14="http://schemas.microsoft.com/office/powerpoint/2010/main" val="21777783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B2C-247A-A2CA-1A25-AA11E29EC22B}"/>
              </a:ext>
            </a:extLst>
          </p:cNvPr>
          <p:cNvSpPr>
            <a:spLocks noGrp="1"/>
          </p:cNvSpPr>
          <p:nvPr>
            <p:ph type="title"/>
          </p:nvPr>
        </p:nvSpPr>
        <p:spPr/>
        <p:txBody>
          <a:bodyPr>
            <a:noAutofit/>
          </a:bodyPr>
          <a:lstStyle/>
          <a:p>
            <a:r>
              <a:rPr lang="en-US">
                <a:latin typeface="Arial"/>
                <a:cs typeface="Arial"/>
              </a:rPr>
              <a:t>Understanding Universal Tools</a:t>
            </a:r>
            <a:endParaRPr lang="en-US" sz="4400"/>
          </a:p>
        </p:txBody>
      </p:sp>
      <p:sp>
        <p:nvSpPr>
          <p:cNvPr id="3" name="Content Placeholder 2">
            <a:extLst>
              <a:ext uri="{FF2B5EF4-FFF2-40B4-BE49-F238E27FC236}">
                <a16:creationId xmlns:a16="http://schemas.microsoft.com/office/drawing/2014/main" id="{E9C717AD-1B61-CADC-5397-E96A3A5E6255}"/>
              </a:ext>
            </a:extLst>
          </p:cNvPr>
          <p:cNvSpPr>
            <a:spLocks noGrp="1"/>
          </p:cNvSpPr>
          <p:nvPr>
            <p:ph idx="1"/>
          </p:nvPr>
        </p:nvSpPr>
        <p:spPr>
          <a:xfrm>
            <a:off x="197372" y="1523752"/>
            <a:ext cx="3721768" cy="4430560"/>
          </a:xfrm>
        </p:spPr>
        <p:txBody>
          <a:bodyPr vert="horz" wrap="square" lIns="91440" tIns="45720" rIns="91440" bIns="45720" rtlCol="0" anchor="t">
            <a:noAutofit/>
          </a:bodyPr>
          <a:lstStyle/>
          <a:p>
            <a:pPr marL="0" indent="0">
              <a:buNone/>
            </a:pPr>
            <a:r>
              <a:rPr lang="en-US" sz="2400" b="1">
                <a:solidFill>
                  <a:srgbClr val="002060"/>
                </a:solidFill>
                <a:ea typeface="+mn-lt"/>
                <a:cs typeface="Arial" panose="020B0604020202020204" pitchFamily="34" charset="0"/>
              </a:rPr>
              <a:t>Universal Tools </a:t>
            </a:r>
            <a:r>
              <a:rPr lang="en-US" sz="2400">
                <a:solidFill>
                  <a:srgbClr val="002060"/>
                </a:solidFill>
                <a:ea typeface="+mn-lt"/>
                <a:cs typeface="Arial" panose="020B0604020202020204" pitchFamily="34" charset="0"/>
              </a:rPr>
              <a:t>(embedded and non-embedded): </a:t>
            </a:r>
            <a:r>
              <a:rPr lang="en-US" sz="2400">
                <a:solidFill>
                  <a:srgbClr val="002060"/>
                </a:solidFill>
                <a:effectLst/>
                <a:ea typeface="Times New Roman" panose="02020603050405020304" pitchFamily="18" charset="0"/>
                <a:cs typeface="Arial" panose="020B0604020202020204" pitchFamily="34" charset="0"/>
              </a:rPr>
              <a:t>available to </a:t>
            </a:r>
            <a:r>
              <a:rPr lang="en-US" sz="2400" b="1">
                <a:solidFill>
                  <a:srgbClr val="002060"/>
                </a:solidFill>
                <a:effectLst/>
                <a:ea typeface="Times New Roman" panose="02020603050405020304" pitchFamily="18" charset="0"/>
                <a:cs typeface="Arial" panose="020B0604020202020204" pitchFamily="34" charset="0"/>
              </a:rPr>
              <a:t>all</a:t>
            </a:r>
            <a:r>
              <a:rPr lang="en-US" sz="2400">
                <a:solidFill>
                  <a:srgbClr val="002060"/>
                </a:solidFill>
                <a:effectLst/>
                <a:ea typeface="Times New Roman" panose="02020603050405020304" pitchFamily="18" charset="0"/>
                <a:cs typeface="Arial" panose="020B0604020202020204" pitchFamily="34" charset="0"/>
              </a:rPr>
              <a:t> students based on student preference and selection (e.g., highlighter, notepad).</a:t>
            </a:r>
          </a:p>
        </p:txBody>
      </p:sp>
      <p:sp>
        <p:nvSpPr>
          <p:cNvPr id="4" name="Content Placeholder 2">
            <a:extLst>
              <a:ext uri="{FF2B5EF4-FFF2-40B4-BE49-F238E27FC236}">
                <a16:creationId xmlns:a16="http://schemas.microsoft.com/office/drawing/2014/main" id="{DC30DCEB-2A7B-8795-6301-5594898C01B6}"/>
              </a:ext>
            </a:extLst>
          </p:cNvPr>
          <p:cNvSpPr txBox="1">
            <a:spLocks/>
          </p:cNvSpPr>
          <p:nvPr/>
        </p:nvSpPr>
        <p:spPr>
          <a:xfrm>
            <a:off x="4711147" y="1417735"/>
            <a:ext cx="7148349" cy="497893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002060"/>
                </a:solidFill>
                <a:ea typeface="+mn-lt"/>
                <a:cs typeface="Arial" panose="020B0604020202020204" pitchFamily="34" charset="0"/>
              </a:rPr>
              <a:t>Making Decisions about Universal Tools:</a:t>
            </a:r>
          </a:p>
          <a:p>
            <a:pPr marL="0" indent="0">
              <a:buNone/>
            </a:pPr>
            <a:r>
              <a:rPr lang="en-US" sz="2400">
                <a:cs typeface="Arial" panose="020B0604020202020204" pitchFamily="34" charset="0"/>
              </a:rPr>
              <a:t>Universal tools are automatically available to all students through the test delivery system.</a:t>
            </a:r>
          </a:p>
          <a:p>
            <a:pPr marL="0" indent="0">
              <a:buNone/>
            </a:pPr>
            <a:r>
              <a:rPr lang="en-US" sz="2400">
                <a:cs typeface="Arial" panose="020B0604020202020204" pitchFamily="34" charset="0"/>
              </a:rPr>
              <a:t>Educators may need to determine if certain universal features are distracting for certain students.</a:t>
            </a:r>
          </a:p>
          <a:p>
            <a:r>
              <a:rPr lang="en-US" sz="2400">
                <a:cs typeface="Arial" panose="020B0604020202020204" pitchFamily="34" charset="0"/>
              </a:rPr>
              <a:t>Universal tools can be turned off by the test administrator/proctor prior to testing.</a:t>
            </a:r>
          </a:p>
          <a:p>
            <a:pPr marL="0" indent="0">
              <a:buNone/>
            </a:pPr>
            <a:r>
              <a:rPr lang="en-US" sz="2400">
                <a:cs typeface="Arial" panose="020B0604020202020204" pitchFamily="34" charset="0"/>
              </a:rPr>
              <a:t>Educators also need to ensure that appropriate, non-embedded universal features are available to meet individual students’ needs.</a:t>
            </a:r>
          </a:p>
          <a:p>
            <a:pPr marL="0" indent="0">
              <a:buNone/>
            </a:pPr>
            <a:r>
              <a:rPr lang="en-US" sz="2400">
                <a:solidFill>
                  <a:srgbClr val="002060"/>
                </a:solidFill>
                <a:ea typeface="Times New Roman" panose="02020603050405020304" pitchFamily="18" charset="0"/>
                <a:cs typeface="Arial" panose="020B0604020202020204" pitchFamily="34" charset="0"/>
              </a:rPr>
              <a:t>Resource: </a:t>
            </a:r>
            <a:r>
              <a:rPr lang="en-US" sz="2400">
                <a:solidFill>
                  <a:srgbClr val="002060"/>
                </a:solidFill>
                <a:ea typeface="Times New Roman" panose="02020603050405020304" pitchFamily="18" charset="0"/>
                <a:cs typeface="Arial" panose="020B0604020202020204" pitchFamily="34" charset="0"/>
                <a:hlinkClick r:id="rId3"/>
              </a:rPr>
              <a:t>Five Built-in Test Tools Students Should Know (and Use!)</a:t>
            </a:r>
            <a:endParaRPr lang="en-US" sz="2400">
              <a:solidFill>
                <a:srgbClr val="002060"/>
              </a:solidFill>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F77CA197-C520-44D2-A81A-26A15856519B}"/>
              </a:ext>
            </a:extLst>
          </p:cNvPr>
          <p:cNvPicPr>
            <a:picLocks noChangeAspect="1"/>
          </p:cNvPicPr>
          <p:nvPr/>
        </p:nvPicPr>
        <p:blipFill>
          <a:blip r:embed="rId4"/>
          <a:stretch>
            <a:fillRect/>
          </a:stretch>
        </p:blipFill>
        <p:spPr>
          <a:xfrm>
            <a:off x="332503" y="4046330"/>
            <a:ext cx="2828925" cy="2419350"/>
          </a:xfrm>
          <a:prstGeom prst="rect">
            <a:avLst/>
          </a:prstGeom>
          <a:ln>
            <a:solidFill>
              <a:schemeClr val="tx1"/>
            </a:solidFill>
          </a:ln>
        </p:spPr>
      </p:pic>
    </p:spTree>
    <p:extLst>
      <p:ext uri="{BB962C8B-B14F-4D97-AF65-F5344CB8AC3E}">
        <p14:creationId xmlns:p14="http://schemas.microsoft.com/office/powerpoint/2010/main" val="35529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B2C-247A-A2CA-1A25-AA11E29EC22B}"/>
              </a:ext>
            </a:extLst>
          </p:cNvPr>
          <p:cNvSpPr>
            <a:spLocks noGrp="1"/>
          </p:cNvSpPr>
          <p:nvPr>
            <p:ph type="title"/>
          </p:nvPr>
        </p:nvSpPr>
        <p:spPr/>
        <p:txBody>
          <a:bodyPr>
            <a:noAutofit/>
          </a:bodyPr>
          <a:lstStyle/>
          <a:p>
            <a:r>
              <a:rPr lang="en-US">
                <a:latin typeface="Arial"/>
                <a:cs typeface="Arial"/>
              </a:rPr>
              <a:t>Understanding Designated Supports</a:t>
            </a:r>
            <a:endParaRPr lang="en-US" sz="4400"/>
          </a:p>
        </p:txBody>
      </p:sp>
      <p:sp>
        <p:nvSpPr>
          <p:cNvPr id="3" name="Content Placeholder 2">
            <a:extLst>
              <a:ext uri="{FF2B5EF4-FFF2-40B4-BE49-F238E27FC236}">
                <a16:creationId xmlns:a16="http://schemas.microsoft.com/office/drawing/2014/main" id="{E9C717AD-1B61-CADC-5397-E96A3A5E6255}"/>
              </a:ext>
            </a:extLst>
          </p:cNvPr>
          <p:cNvSpPr>
            <a:spLocks noGrp="1"/>
          </p:cNvSpPr>
          <p:nvPr>
            <p:ph idx="1"/>
          </p:nvPr>
        </p:nvSpPr>
        <p:spPr>
          <a:xfrm>
            <a:off x="319841" y="1511121"/>
            <a:ext cx="5057229" cy="5218014"/>
          </a:xfrm>
        </p:spPr>
        <p:txBody>
          <a:bodyPr vert="horz" wrap="square" lIns="91440" tIns="45720" rIns="91440" bIns="45720" rtlCol="0" anchor="t">
            <a:noAutofit/>
          </a:bodyPr>
          <a:lstStyle/>
          <a:p>
            <a:pPr marL="0" indent="0">
              <a:buNone/>
            </a:pPr>
            <a:r>
              <a:rPr lang="en-US" sz="2400" b="1">
                <a:solidFill>
                  <a:srgbClr val="002060"/>
                </a:solidFill>
                <a:ea typeface="+mn-lt"/>
                <a:cs typeface="Arial" panose="020B0604020202020204" pitchFamily="34" charset="0"/>
              </a:rPr>
              <a:t>Designated Supports </a:t>
            </a:r>
            <a:r>
              <a:rPr lang="en-US" sz="2400">
                <a:solidFill>
                  <a:srgbClr val="002060"/>
                </a:solidFill>
                <a:ea typeface="+mn-lt"/>
                <a:cs typeface="Arial" panose="020B0604020202020204" pitchFamily="34" charset="0"/>
              </a:rPr>
              <a:t>(embedded and non-embedded): </a:t>
            </a:r>
            <a:r>
              <a:rPr lang="en-US" sz="2400">
                <a:solidFill>
                  <a:srgbClr val="002060"/>
                </a:solidFill>
                <a:effectLst/>
                <a:ea typeface="Times New Roman" panose="02020603050405020304" pitchFamily="18" charset="0"/>
                <a:cs typeface="Arial" panose="020B0604020202020204" pitchFamily="34" charset="0"/>
              </a:rPr>
              <a:t>accessibility features available for use by any student for whom the need has been indicated by an educator team with input from the parent/guardian and student. If these supports are selected for use on statewide assessments, they should also be consistently embedded and accessed in the student’s instructional setting. </a:t>
            </a:r>
          </a:p>
          <a:p>
            <a:pPr marL="0" indent="0">
              <a:buNone/>
            </a:pPr>
            <a:r>
              <a:rPr lang="en-US" sz="2400">
                <a:solidFill>
                  <a:srgbClr val="002060"/>
                </a:solidFill>
                <a:ea typeface="+mn-lt"/>
                <a:cs typeface="Arial" panose="020B0604020202020204" pitchFamily="34" charset="0"/>
              </a:rPr>
              <a:t>Examples: color contrast, text-to-speech of items, illustration glossary (math) as shown to the right.</a:t>
            </a:r>
          </a:p>
          <a:p>
            <a:pPr marL="0" indent="0">
              <a:buNone/>
            </a:pPr>
            <a:endParaRPr lang="en-US" sz="2400">
              <a:solidFill>
                <a:srgbClr val="002060"/>
              </a:solidFill>
              <a:effectLst/>
              <a:ea typeface="Times New Roman" panose="02020603050405020304" pitchFamily="18" charset="0"/>
              <a:cs typeface="Arial" panose="020B0604020202020204" pitchFamily="34" charset="0"/>
            </a:endParaRPr>
          </a:p>
          <a:p>
            <a:pPr marL="0" indent="0">
              <a:buNone/>
            </a:pPr>
            <a:endParaRPr lang="en-US" sz="2400">
              <a:solidFill>
                <a:srgbClr val="002060"/>
              </a:solidFill>
              <a:ea typeface="+mn-lt"/>
              <a:cs typeface="Arial" panose="020B0604020202020204" pitchFamily="34" charset="0"/>
            </a:endParaRPr>
          </a:p>
        </p:txBody>
      </p:sp>
      <p:sp>
        <p:nvSpPr>
          <p:cNvPr id="6" name="TextBox 5">
            <a:extLst>
              <a:ext uri="{FF2B5EF4-FFF2-40B4-BE49-F238E27FC236}">
                <a16:creationId xmlns:a16="http://schemas.microsoft.com/office/drawing/2014/main" id="{670D34BB-9B04-6F41-245A-1743AA224F0B}"/>
              </a:ext>
            </a:extLst>
          </p:cNvPr>
          <p:cNvSpPr txBox="1"/>
          <p:nvPr/>
        </p:nvSpPr>
        <p:spPr>
          <a:xfrm>
            <a:off x="5901488" y="1538000"/>
            <a:ext cx="5970671" cy="2308324"/>
          </a:xfrm>
          <a:prstGeom prst="rect">
            <a:avLst/>
          </a:prstGeom>
          <a:noFill/>
        </p:spPr>
        <p:txBody>
          <a:bodyPr wrap="square">
            <a:spAutoFit/>
          </a:bodyPr>
          <a:lstStyle/>
          <a:p>
            <a:r>
              <a:rPr lang="en-US" sz="2400" b="1">
                <a:solidFill>
                  <a:srgbClr val="002060"/>
                </a:solidFill>
                <a:ea typeface="+mn-lt"/>
                <a:cs typeface="Arial" panose="020B0604020202020204" pitchFamily="34" charset="0"/>
              </a:rPr>
              <a:t>Making Decisions about Designated Supports:</a:t>
            </a:r>
          </a:p>
          <a:p>
            <a:r>
              <a:rPr lang="en-US" sz="2400">
                <a:cs typeface="Arial" panose="020B0604020202020204" pitchFamily="34" charset="0"/>
              </a:rPr>
              <a:t>Educator teams making these decisions should be familiar with the child’s characteristics and needs.</a:t>
            </a:r>
          </a:p>
          <a:p>
            <a:endParaRPr lang="en-US" sz="2400">
              <a:cs typeface="Arial" panose="020B0604020202020204" pitchFamily="34" charset="0"/>
            </a:endParaRPr>
          </a:p>
        </p:txBody>
      </p:sp>
      <p:pic>
        <p:nvPicPr>
          <p:cNvPr id="7" name="Picture 6">
            <a:hlinkClick r:id="rId3"/>
            <a:extLst>
              <a:ext uri="{FF2B5EF4-FFF2-40B4-BE49-F238E27FC236}">
                <a16:creationId xmlns:a16="http://schemas.microsoft.com/office/drawing/2014/main" id="{7A2B27A1-C1BD-9BCB-0E24-A341602A4985}"/>
              </a:ext>
            </a:extLst>
          </p:cNvPr>
          <p:cNvPicPr>
            <a:picLocks noChangeAspect="1"/>
          </p:cNvPicPr>
          <p:nvPr/>
        </p:nvPicPr>
        <p:blipFill>
          <a:blip r:embed="rId4"/>
          <a:stretch>
            <a:fillRect/>
          </a:stretch>
        </p:blipFill>
        <p:spPr>
          <a:xfrm>
            <a:off x="5658677" y="3846324"/>
            <a:ext cx="6213482" cy="2749826"/>
          </a:xfrm>
          <a:prstGeom prst="rect">
            <a:avLst/>
          </a:prstGeom>
          <a:ln>
            <a:solidFill>
              <a:schemeClr val="tx1"/>
            </a:solidFill>
          </a:ln>
        </p:spPr>
      </p:pic>
      <p:sp>
        <p:nvSpPr>
          <p:cNvPr id="8" name="Arrow: Right 7">
            <a:extLst>
              <a:ext uri="{FF2B5EF4-FFF2-40B4-BE49-F238E27FC236}">
                <a16:creationId xmlns:a16="http://schemas.microsoft.com/office/drawing/2014/main" id="{2E38B137-91B3-31E5-4447-435216C52AEE}"/>
              </a:ext>
            </a:extLst>
          </p:cNvPr>
          <p:cNvSpPr/>
          <p:nvPr/>
        </p:nvSpPr>
        <p:spPr>
          <a:xfrm>
            <a:off x="4581524" y="5370779"/>
            <a:ext cx="936349" cy="2659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148B41-0051-BCF0-7811-030808C64D37}"/>
              </a:ext>
            </a:extLst>
          </p:cNvPr>
          <p:cNvPicPr>
            <a:picLocks noChangeAspect="1"/>
          </p:cNvPicPr>
          <p:nvPr/>
        </p:nvPicPr>
        <p:blipFill>
          <a:blip r:embed="rId5"/>
          <a:stretch>
            <a:fillRect/>
          </a:stretch>
        </p:blipFill>
        <p:spPr>
          <a:xfrm>
            <a:off x="11123559" y="3846324"/>
            <a:ext cx="748600" cy="733628"/>
          </a:xfrm>
          <a:prstGeom prst="rect">
            <a:avLst/>
          </a:prstGeom>
        </p:spPr>
      </p:pic>
    </p:spTree>
    <p:extLst>
      <p:ext uri="{BB962C8B-B14F-4D97-AF65-F5344CB8AC3E}">
        <p14:creationId xmlns:p14="http://schemas.microsoft.com/office/powerpoint/2010/main" val="304245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B7B81-C682-0977-DB5E-AA46A9D085D4}"/>
              </a:ext>
            </a:extLst>
          </p:cNvPr>
          <p:cNvSpPr>
            <a:spLocks noGrp="1"/>
          </p:cNvSpPr>
          <p:nvPr>
            <p:ph type="title"/>
          </p:nvPr>
        </p:nvSpPr>
        <p:spPr>
          <a:xfrm>
            <a:off x="2058256" y="0"/>
            <a:ext cx="8554780" cy="1371600"/>
          </a:xfrm>
        </p:spPr>
        <p:txBody>
          <a:bodyPr>
            <a:normAutofit/>
          </a:bodyPr>
          <a:lstStyle/>
          <a:p>
            <a:r>
              <a:rPr lang="en-US"/>
              <a:t>Selecting Designated Supports for Students Without an IEP/504 Plan</a:t>
            </a:r>
          </a:p>
        </p:txBody>
      </p:sp>
      <p:sp>
        <p:nvSpPr>
          <p:cNvPr id="3" name="Content Placeholder 2">
            <a:extLst>
              <a:ext uri="{FF2B5EF4-FFF2-40B4-BE49-F238E27FC236}">
                <a16:creationId xmlns:a16="http://schemas.microsoft.com/office/drawing/2014/main" id="{BF746264-1D3D-C6C1-F070-B3BA94017442}"/>
              </a:ext>
            </a:extLst>
          </p:cNvPr>
          <p:cNvSpPr>
            <a:spLocks noGrp="1"/>
          </p:cNvSpPr>
          <p:nvPr>
            <p:ph idx="1"/>
          </p:nvPr>
        </p:nvSpPr>
        <p:spPr>
          <a:xfrm>
            <a:off x="265043" y="1624840"/>
            <a:ext cx="4283765" cy="4876258"/>
          </a:xfrm>
        </p:spPr>
        <p:txBody>
          <a:bodyPr>
            <a:normAutofit fontScale="92500" lnSpcReduction="10000"/>
          </a:bodyPr>
          <a:lstStyle/>
          <a:p>
            <a:r>
              <a:rPr lang="en-US"/>
              <a:t>District Administrators should establish a process for setting designated supports in TIDE for eligible students who do not have an IEP or Section 504 Plan. Test supports must be set prior to the start of the student’s test session.</a:t>
            </a:r>
          </a:p>
          <a:p>
            <a:pPr marL="0" indent="0">
              <a:buNone/>
            </a:pPr>
            <a:endParaRPr lang="en-US"/>
          </a:p>
          <a:p>
            <a:pPr marL="0" indent="0">
              <a:buNone/>
            </a:pPr>
            <a:r>
              <a:rPr lang="en-US"/>
              <a:t>For details, refer to the </a:t>
            </a:r>
            <a:r>
              <a:rPr lang="en-US">
                <a:hlinkClick r:id="rId3"/>
              </a:rPr>
              <a:t>TIDE User Guide</a:t>
            </a:r>
            <a:r>
              <a:rPr lang="en-US"/>
              <a:t> (See pages 39-40.)</a:t>
            </a:r>
          </a:p>
        </p:txBody>
      </p:sp>
      <p:sp>
        <p:nvSpPr>
          <p:cNvPr id="4" name="Slide Number Placeholder 3">
            <a:extLst>
              <a:ext uri="{FF2B5EF4-FFF2-40B4-BE49-F238E27FC236}">
                <a16:creationId xmlns:a16="http://schemas.microsoft.com/office/drawing/2014/main" id="{600B4974-26A0-8331-85EE-8D92C3AC8689}"/>
              </a:ext>
            </a:extLst>
          </p:cNvPr>
          <p:cNvSpPr>
            <a:spLocks noGrp="1"/>
          </p:cNvSpPr>
          <p:nvPr>
            <p:ph type="sldNum" sz="quarter" idx="4"/>
          </p:nvPr>
        </p:nvSpPr>
        <p:spPr/>
        <p:txBody>
          <a:bodyPr/>
          <a:lstStyle/>
          <a:p>
            <a:fld id="{13A326F7-3D62-4D6D-AF51-CF772FE3461F}" type="slidenum">
              <a:rPr lang="en-US" smtClean="0"/>
              <a:pPr/>
              <a:t>63</a:t>
            </a:fld>
            <a:endParaRPr lang="en-US"/>
          </a:p>
        </p:txBody>
      </p:sp>
      <p:pic>
        <p:nvPicPr>
          <p:cNvPr id="8" name="Picture 7">
            <a:extLst>
              <a:ext uri="{FF2B5EF4-FFF2-40B4-BE49-F238E27FC236}">
                <a16:creationId xmlns:a16="http://schemas.microsoft.com/office/drawing/2014/main" id="{995A26CA-02D6-847B-FD3C-6ACA50E2DB40}"/>
              </a:ext>
            </a:extLst>
          </p:cNvPr>
          <p:cNvPicPr>
            <a:picLocks noChangeAspect="1"/>
          </p:cNvPicPr>
          <p:nvPr/>
        </p:nvPicPr>
        <p:blipFill>
          <a:blip r:embed="rId4"/>
          <a:stretch>
            <a:fillRect/>
          </a:stretch>
        </p:blipFill>
        <p:spPr>
          <a:xfrm>
            <a:off x="4548808" y="1482795"/>
            <a:ext cx="7460974" cy="3750365"/>
          </a:xfrm>
          <a:prstGeom prst="rect">
            <a:avLst/>
          </a:prstGeom>
          <a:ln>
            <a:solidFill>
              <a:schemeClr val="tx1"/>
            </a:solidFill>
          </a:ln>
        </p:spPr>
      </p:pic>
      <p:sp>
        <p:nvSpPr>
          <p:cNvPr id="9" name="TextBox 8">
            <a:extLst>
              <a:ext uri="{FF2B5EF4-FFF2-40B4-BE49-F238E27FC236}">
                <a16:creationId xmlns:a16="http://schemas.microsoft.com/office/drawing/2014/main" id="{66C29294-1A85-6BE4-0A16-51AC0E3E569D}"/>
              </a:ext>
            </a:extLst>
          </p:cNvPr>
          <p:cNvSpPr txBox="1"/>
          <p:nvPr/>
        </p:nvSpPr>
        <p:spPr>
          <a:xfrm>
            <a:off x="5120641" y="5300769"/>
            <a:ext cx="6889142" cy="1323439"/>
          </a:xfrm>
          <a:prstGeom prst="rect">
            <a:avLst/>
          </a:prstGeom>
          <a:noFill/>
        </p:spPr>
        <p:txBody>
          <a:bodyPr wrap="square" rtlCol="0">
            <a:spAutoFit/>
          </a:bodyPr>
          <a:lstStyle/>
          <a:p>
            <a:r>
              <a:rPr lang="en-US" sz="2000"/>
              <a:t>Per the example above, the student is eligible to have a medical device, a mouse pointer, streamline mode,  text-to-speech of math and science stimuli and items, and the Translation Glossary for Math.</a:t>
            </a:r>
          </a:p>
        </p:txBody>
      </p:sp>
    </p:spTree>
    <p:extLst>
      <p:ext uri="{BB962C8B-B14F-4D97-AF65-F5344CB8AC3E}">
        <p14:creationId xmlns:p14="http://schemas.microsoft.com/office/powerpoint/2010/main" val="1231117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B2C-247A-A2CA-1A25-AA11E29EC22B}"/>
              </a:ext>
            </a:extLst>
          </p:cNvPr>
          <p:cNvSpPr>
            <a:spLocks noGrp="1"/>
          </p:cNvSpPr>
          <p:nvPr>
            <p:ph type="title"/>
          </p:nvPr>
        </p:nvSpPr>
        <p:spPr/>
        <p:txBody>
          <a:bodyPr>
            <a:noAutofit/>
          </a:bodyPr>
          <a:lstStyle/>
          <a:p>
            <a:r>
              <a:rPr lang="en-US">
                <a:latin typeface="Arial"/>
                <a:cs typeface="Arial"/>
              </a:rPr>
              <a:t>Understanding Accessibility Supports</a:t>
            </a:r>
            <a:endParaRPr lang="en-US" sz="4400"/>
          </a:p>
        </p:txBody>
      </p:sp>
      <p:sp>
        <p:nvSpPr>
          <p:cNvPr id="3" name="Content Placeholder 2">
            <a:extLst>
              <a:ext uri="{FF2B5EF4-FFF2-40B4-BE49-F238E27FC236}">
                <a16:creationId xmlns:a16="http://schemas.microsoft.com/office/drawing/2014/main" id="{E9C717AD-1B61-CADC-5397-E96A3A5E6255}"/>
              </a:ext>
            </a:extLst>
          </p:cNvPr>
          <p:cNvSpPr>
            <a:spLocks noGrp="1"/>
          </p:cNvSpPr>
          <p:nvPr>
            <p:ph idx="1"/>
          </p:nvPr>
        </p:nvSpPr>
        <p:spPr>
          <a:xfrm>
            <a:off x="270558" y="1534494"/>
            <a:ext cx="5546710" cy="5007708"/>
          </a:xfrm>
        </p:spPr>
        <p:txBody>
          <a:bodyPr vert="horz" wrap="square" lIns="91440" tIns="45720" rIns="91440" bIns="45720" rtlCol="0" anchor="t">
            <a:noAutofit/>
          </a:bodyPr>
          <a:lstStyle/>
          <a:p>
            <a:pPr marL="0" indent="0">
              <a:buNone/>
            </a:pPr>
            <a:r>
              <a:rPr lang="en-US" sz="2400" b="1">
                <a:solidFill>
                  <a:srgbClr val="002060"/>
                </a:solidFill>
                <a:ea typeface="+mn-lt"/>
                <a:cs typeface="Arial" panose="020B0604020202020204" pitchFamily="34" charset="0"/>
              </a:rPr>
              <a:t>Accommodations</a:t>
            </a:r>
            <a:r>
              <a:rPr lang="en-US" sz="2400">
                <a:solidFill>
                  <a:srgbClr val="002060"/>
                </a:solidFill>
                <a:ea typeface="+mn-lt"/>
                <a:cs typeface="Arial" panose="020B0604020202020204" pitchFamily="34" charset="0"/>
              </a:rPr>
              <a:t> (embedded and non-embedded): </a:t>
            </a:r>
            <a:r>
              <a:rPr lang="en-US" sz="2400">
                <a:solidFill>
                  <a:srgbClr val="002060"/>
                </a:solidFill>
                <a:effectLst/>
                <a:ea typeface="Times New Roman" panose="02020603050405020304" pitchFamily="18" charset="0"/>
                <a:cs typeface="Arial" panose="020B0604020202020204" pitchFamily="34" charset="0"/>
              </a:rPr>
              <a:t>are changes in procedures or materials that increase equitable access during assessment. They generate valid assessment results for students who need them; they allow students to show what they know and can do.</a:t>
            </a:r>
            <a:r>
              <a:rPr lang="en-US" sz="2400">
                <a:solidFill>
                  <a:srgbClr val="002060"/>
                </a:solidFill>
                <a:effectLst/>
                <a:ea typeface="Arial" panose="020B0604020202020204" pitchFamily="34" charset="0"/>
                <a:cs typeface="Arial" panose="020B0604020202020204" pitchFamily="34" charset="0"/>
              </a:rPr>
              <a:t> These accommodations should be consistently embedded and accessed in the student's instructional setting. </a:t>
            </a:r>
          </a:p>
          <a:p>
            <a:pPr marL="0" indent="0">
              <a:buNone/>
            </a:pPr>
            <a:r>
              <a:rPr lang="en-US" sz="2400">
                <a:solidFill>
                  <a:srgbClr val="002060"/>
                </a:solidFill>
                <a:effectLst/>
                <a:ea typeface="Arial" panose="020B0604020202020204" pitchFamily="34" charset="0"/>
                <a:cs typeface="Arial" panose="020B0604020202020204" pitchFamily="34" charset="0"/>
              </a:rPr>
              <a:t>Examples: Assistive technology, American Sign Language, braille, closed captioning</a:t>
            </a:r>
            <a:endParaRPr lang="en-US" sz="2400">
              <a:solidFill>
                <a:srgbClr val="002060"/>
              </a:solidFill>
              <a:ea typeface="+mn-lt"/>
              <a:cs typeface="Arial" panose="020B0604020202020204" pitchFamily="34" charset="0"/>
            </a:endParaRPr>
          </a:p>
        </p:txBody>
      </p:sp>
      <p:sp>
        <p:nvSpPr>
          <p:cNvPr id="6" name="Content Placeholder 2">
            <a:extLst>
              <a:ext uri="{FF2B5EF4-FFF2-40B4-BE49-F238E27FC236}">
                <a16:creationId xmlns:a16="http://schemas.microsoft.com/office/drawing/2014/main" id="{D29D105A-1111-6ACF-770C-DD84C0F50A07}"/>
              </a:ext>
            </a:extLst>
          </p:cNvPr>
          <p:cNvSpPr txBox="1">
            <a:spLocks/>
          </p:cNvSpPr>
          <p:nvPr/>
        </p:nvSpPr>
        <p:spPr>
          <a:xfrm>
            <a:off x="6141368" y="1534493"/>
            <a:ext cx="5649579" cy="477171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002060"/>
                </a:solidFill>
                <a:ea typeface="+mn-lt"/>
                <a:cs typeface="Arial" panose="020B0604020202020204" pitchFamily="34" charset="0"/>
              </a:rPr>
              <a:t>Making Decisions About Accommodations:</a:t>
            </a:r>
          </a:p>
          <a:p>
            <a:pPr marL="0" indent="0">
              <a:buFont typeface="Arial" panose="020B0604020202020204" pitchFamily="34" charset="0"/>
              <a:buNone/>
            </a:pPr>
            <a:r>
              <a:rPr lang="en-US" sz="2400">
                <a:cs typeface="Arial" panose="020B0604020202020204" pitchFamily="34" charset="0"/>
              </a:rPr>
              <a:t>Educator teams (PPT/Section 504/EL/ML team), along with the student’s parents/guardians and the student (if appropriate) make decisions regarding needed accommodations.</a:t>
            </a:r>
          </a:p>
          <a:p>
            <a:pPr marL="0" indent="0">
              <a:buFont typeface="Arial" panose="020B0604020202020204" pitchFamily="34" charset="0"/>
              <a:buNone/>
            </a:pPr>
            <a:r>
              <a:rPr lang="en-US" sz="2400">
                <a:cs typeface="Arial" panose="020B0604020202020204" pitchFamily="34" charset="0"/>
              </a:rPr>
              <a:t>Decisions about tools, supports, and accommodations should be integrated into all district, school, and/or classroom processes which prioritize student needs and ensure equity of accessibility for all students.</a:t>
            </a:r>
            <a:endParaRPr lang="en-US" sz="2400">
              <a:ea typeface="+mn-lt"/>
              <a:cs typeface="Arial" panose="020B0604020202020204" pitchFamily="34" charset="0"/>
            </a:endParaRPr>
          </a:p>
        </p:txBody>
      </p:sp>
    </p:spTree>
    <p:extLst>
      <p:ext uri="{BB962C8B-B14F-4D97-AF65-F5344CB8AC3E}">
        <p14:creationId xmlns:p14="http://schemas.microsoft.com/office/powerpoint/2010/main" val="262938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3B2C-247A-A2CA-1A25-AA11E29EC22B}"/>
              </a:ext>
            </a:extLst>
          </p:cNvPr>
          <p:cNvSpPr>
            <a:spLocks noGrp="1"/>
          </p:cNvSpPr>
          <p:nvPr>
            <p:ph type="title"/>
          </p:nvPr>
        </p:nvSpPr>
        <p:spPr/>
        <p:txBody>
          <a:bodyPr>
            <a:noAutofit/>
          </a:bodyPr>
          <a:lstStyle/>
          <a:p>
            <a:r>
              <a:rPr lang="en-US">
                <a:latin typeface="Arial"/>
                <a:cs typeface="Arial"/>
              </a:rPr>
              <a:t>Understanding Accessibility Supports</a:t>
            </a:r>
            <a:endParaRPr lang="en-US" sz="4400"/>
          </a:p>
        </p:txBody>
      </p:sp>
      <p:sp>
        <p:nvSpPr>
          <p:cNvPr id="3" name="Content Placeholder 2">
            <a:extLst>
              <a:ext uri="{FF2B5EF4-FFF2-40B4-BE49-F238E27FC236}">
                <a16:creationId xmlns:a16="http://schemas.microsoft.com/office/drawing/2014/main" id="{E9C717AD-1B61-CADC-5397-E96A3A5E6255}"/>
              </a:ext>
            </a:extLst>
          </p:cNvPr>
          <p:cNvSpPr>
            <a:spLocks noGrp="1"/>
          </p:cNvSpPr>
          <p:nvPr>
            <p:ph idx="1"/>
          </p:nvPr>
        </p:nvSpPr>
        <p:spPr>
          <a:xfrm>
            <a:off x="435141" y="1374072"/>
            <a:ext cx="5370096" cy="4430560"/>
          </a:xfrm>
        </p:spPr>
        <p:txBody>
          <a:bodyPr vert="horz" wrap="square" lIns="91440" tIns="45720" rIns="91440" bIns="45720" rtlCol="0" anchor="t">
            <a:noAutofit/>
          </a:bodyPr>
          <a:lstStyle/>
          <a:p>
            <a:pPr marL="0" indent="0">
              <a:buNone/>
            </a:pPr>
            <a:r>
              <a:rPr lang="en-US" sz="2400" b="1">
                <a:solidFill>
                  <a:srgbClr val="002060"/>
                </a:solidFill>
                <a:ea typeface="+mn-lt"/>
                <a:cs typeface="Arial" panose="020B0604020202020204" pitchFamily="34" charset="0"/>
              </a:rPr>
              <a:t>Special Documented Accommodations </a:t>
            </a:r>
            <a:r>
              <a:rPr lang="en-US" sz="2400">
                <a:solidFill>
                  <a:srgbClr val="002060"/>
                </a:solidFill>
                <a:ea typeface="+mn-lt"/>
                <a:cs typeface="Arial" panose="020B0604020202020204" pitchFamily="34" charset="0"/>
              </a:rPr>
              <a:t>(non-embedded):</a:t>
            </a:r>
            <a:r>
              <a:rPr lang="en-US" sz="2400">
                <a:solidFill>
                  <a:srgbClr val="002060"/>
                </a:solidFill>
                <a:cs typeface="Arial" panose="020B0604020202020204" pitchFamily="34" charset="0"/>
              </a:rPr>
              <a:t> non-standard accommodations (e.g., human reader or signer, or a scribe to support written communication when the embedded accommodation, or standard accommodations, are not appropriate given the complexity of student need.) These accommodations require testing in an individual test setting and may require additional training for the test administrator. Refer to the </a:t>
            </a:r>
            <a:r>
              <a:rPr lang="en-US" sz="2400">
                <a:solidFill>
                  <a:srgbClr val="002060"/>
                </a:solidFill>
                <a:cs typeface="Arial" panose="020B0604020202020204" pitchFamily="34" charset="0"/>
                <a:hlinkClick r:id="rId3"/>
              </a:rPr>
              <a:t>Special Documented Accommodations resource </a:t>
            </a:r>
            <a:r>
              <a:rPr lang="en-US" sz="2400">
                <a:solidFill>
                  <a:srgbClr val="002060"/>
                </a:solidFill>
                <a:cs typeface="Arial" panose="020B0604020202020204" pitchFamily="34" charset="0"/>
              </a:rPr>
              <a:t>available on the portal.</a:t>
            </a:r>
            <a:endParaRPr lang="en-US" sz="2400">
              <a:solidFill>
                <a:srgbClr val="002060"/>
              </a:solidFill>
              <a:ea typeface="+mn-lt"/>
              <a:cs typeface="Arial" panose="020B0604020202020204" pitchFamily="34" charset="0"/>
            </a:endParaRPr>
          </a:p>
        </p:txBody>
      </p:sp>
      <p:sp>
        <p:nvSpPr>
          <p:cNvPr id="4" name="Content Placeholder 2">
            <a:extLst>
              <a:ext uri="{FF2B5EF4-FFF2-40B4-BE49-F238E27FC236}">
                <a16:creationId xmlns:a16="http://schemas.microsoft.com/office/drawing/2014/main" id="{9B4E3797-8F12-6AF4-5257-252DF8975C28}"/>
              </a:ext>
            </a:extLst>
          </p:cNvPr>
          <p:cNvSpPr txBox="1">
            <a:spLocks/>
          </p:cNvSpPr>
          <p:nvPr/>
        </p:nvSpPr>
        <p:spPr>
          <a:xfrm>
            <a:off x="5971672" y="1374072"/>
            <a:ext cx="5849353" cy="4848052"/>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002060"/>
                </a:solidFill>
                <a:ea typeface="+mn-lt"/>
                <a:cs typeface="Arial" panose="020B0604020202020204" pitchFamily="34" charset="0"/>
              </a:rPr>
              <a:t>Making Decisions about Special Documented Accommodations</a:t>
            </a:r>
          </a:p>
          <a:p>
            <a:pPr marL="0" indent="0">
              <a:buFont typeface="Arial" panose="020B0604020202020204" pitchFamily="34" charset="0"/>
              <a:buNone/>
            </a:pPr>
            <a:r>
              <a:rPr lang="en-US" sz="2400">
                <a:ea typeface="+mn-lt"/>
                <a:cs typeface="Arial" panose="020B0604020202020204" pitchFamily="34" charset="0"/>
              </a:rPr>
              <a:t>Must be determined at the PPT/Section 504 Convening.</a:t>
            </a:r>
          </a:p>
          <a:p>
            <a:pPr marL="0" indent="0">
              <a:buFont typeface="Arial" panose="020B0604020202020204" pitchFamily="34" charset="0"/>
              <a:buNone/>
            </a:pPr>
            <a:r>
              <a:rPr lang="en-US" sz="2400">
                <a:ea typeface="+mn-lt"/>
                <a:cs typeface="Arial" panose="020B0604020202020204" pitchFamily="34" charset="0"/>
              </a:rPr>
              <a:t>The educator team rules out that the standard embedded and non-embedded accommodations and accessibility features do not provide adequate access given the students documented disability.</a:t>
            </a:r>
          </a:p>
          <a:p>
            <a:pPr marL="0" indent="0">
              <a:buFont typeface="Arial" panose="020B0604020202020204" pitchFamily="34" charset="0"/>
              <a:buNone/>
            </a:pPr>
            <a:r>
              <a:rPr lang="en-US" sz="2400">
                <a:ea typeface="+mn-lt"/>
                <a:cs typeface="Arial" panose="020B0604020202020204" pitchFamily="34" charset="0"/>
              </a:rPr>
              <a:t>These accommodations require the greatest extent of adult-dependence/support.</a:t>
            </a:r>
          </a:p>
        </p:txBody>
      </p:sp>
    </p:spTree>
    <p:extLst>
      <p:ext uri="{BB962C8B-B14F-4D97-AF65-F5344CB8AC3E}">
        <p14:creationId xmlns:p14="http://schemas.microsoft.com/office/powerpoint/2010/main" val="394261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427AAF-F206-47E8-8D77-5F74D4272252}"/>
              </a:ext>
            </a:extLst>
          </p:cNvPr>
          <p:cNvSpPr/>
          <p:nvPr/>
        </p:nvSpPr>
        <p:spPr>
          <a:xfrm>
            <a:off x="612249" y="1825624"/>
            <a:ext cx="6162261" cy="4599029"/>
          </a:xfrm>
          <a:prstGeom prst="rect">
            <a:avLst/>
          </a:prstGeom>
        </p:spPr>
        <p:txBody>
          <a:bodyPr vert="horz" wrap="square" lIns="91440" tIns="45720" rIns="91440" bIns="45720" rtlCol="0">
            <a:noAutofit/>
          </a:bodyPr>
          <a:lstStyle/>
          <a:p>
            <a:pPr marL="228600" indent="-228600" fontAlgn="base">
              <a:spcBef>
                <a:spcPts val="1000"/>
              </a:spcBef>
              <a:spcAft>
                <a:spcPct val="0"/>
              </a:spcAft>
              <a:buFont typeface="Arial" panose="020B0604020202020204" pitchFamily="34" charset="0"/>
              <a:buChar char="•"/>
              <a:defRPr/>
            </a:pPr>
            <a:r>
              <a:rPr lang="en-US" sz="2200"/>
              <a:t>Eligibility for any embedded or non-embedded accommodation requires the IDEA or Section 504 indicator (based on the PSIS registration fields) set to Yes. Without this indication, accommodations cannot sync to TIDE from CT-SEDS.</a:t>
            </a:r>
          </a:p>
          <a:p>
            <a:pPr marL="228600" indent="-228600" fontAlgn="base">
              <a:spcBef>
                <a:spcPts val="1000"/>
              </a:spcBef>
              <a:spcAft>
                <a:spcPct val="0"/>
              </a:spcAft>
              <a:buFont typeface="Arial" panose="020B0604020202020204" pitchFamily="34" charset="0"/>
              <a:buChar char="•"/>
              <a:defRPr/>
            </a:pPr>
            <a:r>
              <a:rPr lang="en-US" sz="2200"/>
              <a:t>The student’s EL/ML designation must be set to Yes in PSIS if the student is identified as EL/ML.</a:t>
            </a:r>
          </a:p>
          <a:p>
            <a:pPr marL="228600" indent="-228600" fontAlgn="base">
              <a:spcBef>
                <a:spcPts val="1000"/>
              </a:spcBef>
              <a:spcAft>
                <a:spcPct val="0"/>
              </a:spcAft>
              <a:buFont typeface="Arial" panose="020B0604020202020204" pitchFamily="34" charset="0"/>
              <a:buChar char="•"/>
              <a:defRPr/>
            </a:pPr>
            <a:r>
              <a:rPr lang="en-US" sz="2200"/>
              <a:t>Accommodations should </a:t>
            </a:r>
            <a:r>
              <a:rPr lang="en-US" sz="2200" b="1"/>
              <a:t>NEVER</a:t>
            </a:r>
            <a:r>
              <a:rPr lang="en-US" sz="2200"/>
              <a:t> be manually entered in TIDE  unless authorized by the CSDE. The IEP/Section 504 is the source of truth. If corrections are necessary, contact the Case Manager and an amendment of edit/revise can be conducted.</a:t>
            </a:r>
          </a:p>
        </p:txBody>
      </p:sp>
      <p:sp>
        <p:nvSpPr>
          <p:cNvPr id="4" name="Title 1"/>
          <p:cNvSpPr>
            <a:spLocks noGrp="1"/>
          </p:cNvSpPr>
          <p:nvPr>
            <p:ph type="title"/>
          </p:nvPr>
        </p:nvSpPr>
        <p:spPr/>
        <p:txBody>
          <a:bodyPr vert="horz" lIns="91440" tIns="45720" rIns="91440" bIns="45720" rtlCol="0" anchor="ctr">
            <a:normAutofit fontScale="90000"/>
          </a:bodyPr>
          <a:lstStyle/>
          <a:p>
            <a:r>
              <a:rPr lang="en-US" sz="4000" b="1" kern="1200">
                <a:latin typeface="Arial" panose="020B0604020202020204" pitchFamily="34" charset="0"/>
                <a:ea typeface="+mj-ea"/>
                <a:cs typeface="Arial" panose="020B0604020202020204" pitchFamily="34" charset="0"/>
              </a:rPr>
              <a:t>Designated Support/Accommodation Eligibility</a:t>
            </a:r>
          </a:p>
        </p:txBody>
      </p:sp>
      <p:sp>
        <p:nvSpPr>
          <p:cNvPr id="16" name="Slide Number Placeholder 4">
            <a:extLst>
              <a:ext uri="{FF2B5EF4-FFF2-40B4-BE49-F238E27FC236}">
                <a16:creationId xmlns:a16="http://schemas.microsoft.com/office/drawing/2014/main" id="{0F786CB1-22A1-A955-3196-5AA4984F0624}"/>
              </a:ext>
            </a:extLst>
          </p:cNvPr>
          <p:cNvSpPr>
            <a:spLocks noGrp="1"/>
          </p:cNvSpPr>
          <p:nvPr>
            <p:ph type="sldNum" sz="quarter" idx="4"/>
          </p:nvPr>
        </p:nvSpPr>
        <p:spPr>
          <a:xfrm>
            <a:off x="11651750" y="6317832"/>
            <a:ext cx="540249" cy="348815"/>
          </a:xfrm>
        </p:spPr>
        <p:txBody>
          <a:bodyPr/>
          <a:lstStyle/>
          <a:p>
            <a:pPr>
              <a:spcAft>
                <a:spcPts val="600"/>
              </a:spcAft>
            </a:pPr>
            <a:fld id="{13A326F7-3D62-4D6D-AF51-CF772FE3461F}" type="slidenum">
              <a:rPr lang="en-US" smtClean="0"/>
              <a:pPr>
                <a:spcAft>
                  <a:spcPts val="600"/>
                </a:spcAft>
              </a:pPr>
              <a:t>66</a:t>
            </a:fld>
            <a:endParaRPr lang="en-US"/>
          </a:p>
        </p:txBody>
      </p:sp>
      <p:pic>
        <p:nvPicPr>
          <p:cNvPr id="10" name="Picture 9">
            <a:extLst>
              <a:ext uri="{FF2B5EF4-FFF2-40B4-BE49-F238E27FC236}">
                <a16:creationId xmlns:a16="http://schemas.microsoft.com/office/drawing/2014/main" id="{C22A60C8-B581-4D5B-9F02-B223BAFBC573}"/>
              </a:ext>
            </a:extLst>
          </p:cNvPr>
          <p:cNvPicPr>
            <a:picLocks noChangeAspect="1"/>
          </p:cNvPicPr>
          <p:nvPr/>
        </p:nvPicPr>
        <p:blipFill>
          <a:blip r:embed="rId3"/>
          <a:stretch>
            <a:fillRect/>
          </a:stretch>
        </p:blipFill>
        <p:spPr>
          <a:xfrm>
            <a:off x="7259541" y="2136522"/>
            <a:ext cx="4220032" cy="914400"/>
          </a:xfrm>
          <a:prstGeom prst="rect">
            <a:avLst/>
          </a:prstGeom>
          <a:ln w="6350" cap="sq">
            <a:solidFill>
              <a:srgbClr val="080808"/>
            </a:solidFill>
            <a:miter lim="800000"/>
          </a:ln>
          <a:effectLst>
            <a:outerShdw blurRad="2540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87027A6C-8BC6-42CE-9381-68CF9683F19B}"/>
              </a:ext>
            </a:extLst>
          </p:cNvPr>
          <p:cNvPicPr>
            <a:picLocks noChangeAspect="1"/>
          </p:cNvPicPr>
          <p:nvPr/>
        </p:nvPicPr>
        <p:blipFill>
          <a:blip r:embed="rId4"/>
          <a:stretch>
            <a:fillRect/>
          </a:stretch>
        </p:blipFill>
        <p:spPr>
          <a:xfrm>
            <a:off x="6854023" y="3429000"/>
            <a:ext cx="5067851" cy="1005840"/>
          </a:xfrm>
          <a:prstGeom prst="rect">
            <a:avLst/>
          </a:prstGeom>
          <a:ln w="6350" cap="sq">
            <a:solidFill>
              <a:srgbClr val="080808"/>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A9CE1722-17DB-993E-5F48-ADB09BAC8A46}"/>
              </a:ext>
            </a:extLst>
          </p:cNvPr>
          <p:cNvPicPr>
            <a:picLocks noChangeAspect="1"/>
          </p:cNvPicPr>
          <p:nvPr/>
        </p:nvPicPr>
        <p:blipFill>
          <a:blip r:embed="rId5"/>
          <a:stretch>
            <a:fillRect/>
          </a:stretch>
        </p:blipFill>
        <p:spPr>
          <a:xfrm>
            <a:off x="7259540" y="4812918"/>
            <a:ext cx="4220033" cy="786134"/>
          </a:xfrm>
          <a:prstGeom prst="rect">
            <a:avLst/>
          </a:prstGeom>
          <a:ln w="6350" cap="sq">
            <a:solidFill>
              <a:schemeClr val="tx1"/>
            </a:solidFill>
            <a:miter lim="800000"/>
          </a:ln>
          <a:effectLst>
            <a:outerShdw blurRad="25400" dist="50800" dir="2700000" algn="ctr" rotWithShape="0">
              <a:schemeClr val="tx1">
                <a:alpha val="40000"/>
              </a:schemeClr>
            </a:outerShdw>
          </a:effectLst>
        </p:spPr>
      </p:pic>
    </p:spTree>
    <p:extLst>
      <p:ext uri="{BB962C8B-B14F-4D97-AF65-F5344CB8AC3E}">
        <p14:creationId xmlns:p14="http://schemas.microsoft.com/office/powerpoint/2010/main" val="1749886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extLst>
              <a:ext uri="{FF2B5EF4-FFF2-40B4-BE49-F238E27FC236}">
                <a16:creationId xmlns:a16="http://schemas.microsoft.com/office/drawing/2014/main" id="{1DA4FBD3-566D-62E5-42D9-BCE6F75EC12D}"/>
              </a:ext>
            </a:extLst>
          </p:cNvPr>
          <p:cNvPicPr>
            <a:picLocks noChangeAspect="1"/>
          </p:cNvPicPr>
          <p:nvPr/>
        </p:nvPicPr>
        <p:blipFill>
          <a:blip r:embed="rId4"/>
          <a:stretch>
            <a:fillRect/>
          </a:stretch>
        </p:blipFill>
        <p:spPr>
          <a:xfrm>
            <a:off x="1573615" y="-1"/>
            <a:ext cx="9094385" cy="6820789"/>
          </a:xfrm>
          <a:prstGeom prst="rect">
            <a:avLst/>
          </a:prstGeom>
        </p:spPr>
      </p:pic>
      <p:sp>
        <p:nvSpPr>
          <p:cNvPr id="2" name="Slide Number Placeholder 1">
            <a:extLst>
              <a:ext uri="{FF2B5EF4-FFF2-40B4-BE49-F238E27FC236}">
                <a16:creationId xmlns:a16="http://schemas.microsoft.com/office/drawing/2014/main" id="{D6843E05-54C9-152B-5389-CC2AD477F8C4}"/>
              </a:ext>
            </a:extLst>
          </p:cNvPr>
          <p:cNvSpPr>
            <a:spLocks noGrp="1"/>
          </p:cNvSpPr>
          <p:nvPr>
            <p:ph type="sldNum" sz="quarter" idx="12"/>
          </p:nvPr>
        </p:nvSpPr>
        <p:spPr>
          <a:xfrm>
            <a:off x="11704320" y="6455664"/>
            <a:ext cx="448056" cy="365125"/>
          </a:xfrm>
        </p:spPr>
        <p:txBody>
          <a:bodyPr>
            <a:normAutofit/>
          </a:bodyPr>
          <a:lstStyle/>
          <a:p>
            <a:pPr>
              <a:spcAft>
                <a:spcPts val="600"/>
              </a:spcAft>
            </a:pPr>
            <a:fld id="{4FAB73BC-B049-4115-A692-8D63A059BFB8}" type="slidenum">
              <a:rPr lang="en-US" sz="1100">
                <a:solidFill>
                  <a:srgbClr val="FFFFFF"/>
                </a:solidFill>
              </a:rPr>
              <a:pPr>
                <a:spcAft>
                  <a:spcPts val="600"/>
                </a:spcAft>
              </a:pPr>
              <a:t>67</a:t>
            </a:fld>
            <a:endParaRPr lang="en-US" sz="1100">
              <a:solidFill>
                <a:srgbClr val="FFFFFF"/>
              </a:solidFill>
            </a:endParaRPr>
          </a:p>
        </p:txBody>
      </p:sp>
      <p:pic>
        <p:nvPicPr>
          <p:cNvPr id="3" name="Picture 2">
            <a:extLst>
              <a:ext uri="{FF2B5EF4-FFF2-40B4-BE49-F238E27FC236}">
                <a16:creationId xmlns:a16="http://schemas.microsoft.com/office/drawing/2014/main" id="{E4E0E97C-3186-3979-B585-598A356400B8}"/>
              </a:ext>
            </a:extLst>
          </p:cNvPr>
          <p:cNvPicPr>
            <a:picLocks noChangeAspect="1"/>
          </p:cNvPicPr>
          <p:nvPr/>
        </p:nvPicPr>
        <p:blipFill>
          <a:blip r:embed="rId5"/>
          <a:stretch>
            <a:fillRect/>
          </a:stretch>
        </p:blipFill>
        <p:spPr>
          <a:xfrm>
            <a:off x="9769690" y="457221"/>
            <a:ext cx="748600" cy="733628"/>
          </a:xfrm>
          <a:prstGeom prst="rect">
            <a:avLst/>
          </a:prstGeom>
        </p:spPr>
      </p:pic>
    </p:spTree>
    <p:extLst>
      <p:ext uri="{BB962C8B-B14F-4D97-AF65-F5344CB8AC3E}">
        <p14:creationId xmlns:p14="http://schemas.microsoft.com/office/powerpoint/2010/main" val="192992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256" y="0"/>
            <a:ext cx="8075488" cy="1371600"/>
          </a:xfrm>
          <a:noFill/>
        </p:spPr>
        <p:txBody>
          <a:bodyPr>
            <a:noAutofit/>
          </a:bodyPr>
          <a:lstStyle/>
          <a:p>
            <a:pPr algn="ctr"/>
            <a:r>
              <a:rPr lang="en-US" sz="4000"/>
              <a:t>CSDE Assessment Guidelines</a:t>
            </a:r>
          </a:p>
        </p:txBody>
      </p:sp>
      <p:sp>
        <p:nvSpPr>
          <p:cNvPr id="9" name="Rectangle 8">
            <a:extLst>
              <a:ext uri="{FF2B5EF4-FFF2-40B4-BE49-F238E27FC236}">
                <a16:creationId xmlns:a16="http://schemas.microsoft.com/office/drawing/2014/main" id="{52427AAF-F206-47E8-8D77-5F74D4272252}"/>
              </a:ext>
            </a:extLst>
          </p:cNvPr>
          <p:cNvSpPr/>
          <p:nvPr/>
        </p:nvSpPr>
        <p:spPr>
          <a:xfrm>
            <a:off x="4996019" y="2248466"/>
            <a:ext cx="6318527" cy="3123932"/>
          </a:xfrm>
          <a:prstGeom prst="rect">
            <a:avLst/>
          </a:prstGeom>
        </p:spPr>
        <p:txBody>
          <a:bodyPr wrap="square" lIns="91440" tIns="45720" rIns="91440" bIns="45720" anchor="t">
            <a:spAutoFit/>
          </a:bodyPr>
          <a:lstStyle/>
          <a:p>
            <a:pPr marL="342900" indent="-342900" fontAlgn="base">
              <a:spcBef>
                <a:spcPct val="0"/>
              </a:spcBef>
              <a:spcAft>
                <a:spcPts val="600"/>
              </a:spcAft>
              <a:buFont typeface="Arial" panose="020B0604020202020204" pitchFamily="34" charset="0"/>
              <a:buChar char="•"/>
              <a:defRPr/>
            </a:pPr>
            <a:r>
              <a:rPr lang="en-US" sz="2400">
                <a:solidFill>
                  <a:srgbClr val="000000"/>
                </a:solidFill>
                <a:cs typeface="Arial"/>
              </a:rPr>
              <a:t>The</a:t>
            </a:r>
            <a:r>
              <a:rPr lang="en-US" sz="2400">
                <a:solidFill>
                  <a:srgbClr val="FFFFFF"/>
                </a:solidFill>
                <a:cs typeface="Arial"/>
              </a:rPr>
              <a:t> </a:t>
            </a:r>
            <a:r>
              <a:rPr lang="en-US" sz="2400" b="1" u="sng">
                <a:solidFill>
                  <a:schemeClr val="accent1">
                    <a:lumMod val="50000"/>
                  </a:schemeClr>
                </a:solidFill>
                <a:cs typeface="Arial"/>
                <a:hlinkClick r:id="rId3">
                  <a:extLst>
                    <a:ext uri="{A12FA001-AC4F-418D-AE19-62706E023703}">
                      <ahyp:hlinkClr xmlns:ahyp="http://schemas.microsoft.com/office/drawing/2018/hyperlinkcolor" val="tx"/>
                    </a:ext>
                  </a:extLst>
                </a:hlinkClick>
              </a:rPr>
              <a:t>CSDE Assessment Guidelines</a:t>
            </a:r>
            <a:r>
              <a:rPr lang="en-US" sz="2400">
                <a:solidFill>
                  <a:schemeClr val="accent1">
                    <a:lumMod val="50000"/>
                  </a:schemeClr>
                </a:solidFill>
                <a:cs typeface="Arial"/>
              </a:rPr>
              <a:t> </a:t>
            </a:r>
            <a:r>
              <a:rPr lang="en-US" sz="2400">
                <a:solidFill>
                  <a:srgbClr val="000000"/>
                </a:solidFill>
                <a:cs typeface="Arial"/>
              </a:rPr>
              <a:t>include detailed information related to accessibility supports and accommodations on statewide assessments.</a:t>
            </a:r>
            <a:endParaRPr lang="en-US" sz="2400">
              <a:solidFill>
                <a:srgbClr val="000000"/>
              </a:solidFill>
              <a:cs typeface="Arial" charset="0"/>
            </a:endParaRPr>
          </a:p>
          <a:p>
            <a:pPr marL="342900" indent="-342900" fontAlgn="base">
              <a:spcBef>
                <a:spcPct val="0"/>
              </a:spcBef>
              <a:spcAft>
                <a:spcPct val="0"/>
              </a:spcAft>
              <a:buFont typeface="Arial" panose="020B0604020202020204" pitchFamily="34" charset="0"/>
              <a:buChar char="•"/>
              <a:defRPr/>
            </a:pPr>
            <a:r>
              <a:rPr lang="en-US" sz="2400">
                <a:solidFill>
                  <a:srgbClr val="000000"/>
                </a:solidFill>
                <a:cs typeface="Arial" panose="020B0604020202020204" pitchFamily="34" charset="0"/>
              </a:rPr>
              <a:t>They provide guidance related to special circumstances such as medical exemptions and requests for non-standard special documented accommodations.</a:t>
            </a:r>
          </a:p>
        </p:txBody>
      </p:sp>
      <p:sp>
        <p:nvSpPr>
          <p:cNvPr id="6" name="Rectangle 5">
            <a:extLst>
              <a:ext uri="{FF2B5EF4-FFF2-40B4-BE49-F238E27FC236}">
                <a16:creationId xmlns:a16="http://schemas.microsoft.com/office/drawing/2014/main" id="{A5422EE1-4963-B1C7-9B3D-E2BAC15BA7F4}"/>
              </a:ext>
            </a:extLst>
          </p:cNvPr>
          <p:cNvSpPr/>
          <p:nvPr/>
        </p:nvSpPr>
        <p:spPr>
          <a:xfrm>
            <a:off x="-1" y="1440873"/>
            <a:ext cx="4396509" cy="541712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extLst>
              <a:ext uri="{FF2B5EF4-FFF2-40B4-BE49-F238E27FC236}">
                <a16:creationId xmlns:a16="http://schemas.microsoft.com/office/drawing/2014/main" id="{5E938C26-D05B-6716-A4EF-E33CF83E5A2C}"/>
              </a:ext>
            </a:extLst>
          </p:cNvPr>
          <p:cNvPicPr>
            <a:picLocks noChangeAspect="1"/>
          </p:cNvPicPr>
          <p:nvPr/>
        </p:nvPicPr>
        <p:blipFill>
          <a:blip r:embed="rId4"/>
          <a:stretch>
            <a:fillRect/>
          </a:stretch>
        </p:blipFill>
        <p:spPr>
          <a:xfrm>
            <a:off x="472935" y="1701584"/>
            <a:ext cx="3450635" cy="4747342"/>
          </a:xfrm>
          <a:prstGeom prst="rect">
            <a:avLst/>
          </a:prstGeom>
        </p:spPr>
      </p:pic>
      <p:pic>
        <p:nvPicPr>
          <p:cNvPr id="2" name="Picture 1">
            <a:extLst>
              <a:ext uri="{FF2B5EF4-FFF2-40B4-BE49-F238E27FC236}">
                <a16:creationId xmlns:a16="http://schemas.microsoft.com/office/drawing/2014/main" id="{0340BEA7-5999-EAA8-6E20-E93CE401F2D8}"/>
              </a:ext>
            </a:extLst>
          </p:cNvPr>
          <p:cNvPicPr>
            <a:picLocks noChangeAspect="1"/>
          </p:cNvPicPr>
          <p:nvPr/>
        </p:nvPicPr>
        <p:blipFill>
          <a:blip r:embed="rId5"/>
          <a:stretch>
            <a:fillRect/>
          </a:stretch>
        </p:blipFill>
        <p:spPr>
          <a:xfrm>
            <a:off x="3138933" y="1701584"/>
            <a:ext cx="748600" cy="733628"/>
          </a:xfrm>
          <a:prstGeom prst="rect">
            <a:avLst/>
          </a:prstGeom>
        </p:spPr>
      </p:pic>
    </p:spTree>
    <p:extLst>
      <p:ext uri="{BB962C8B-B14F-4D97-AF65-F5344CB8AC3E}">
        <p14:creationId xmlns:p14="http://schemas.microsoft.com/office/powerpoint/2010/main" val="3663639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3E90-D7FE-27F4-8341-9A49BCBB3206}"/>
              </a:ext>
            </a:extLst>
          </p:cNvPr>
          <p:cNvSpPr>
            <a:spLocks noGrp="1"/>
          </p:cNvSpPr>
          <p:nvPr>
            <p:ph type="title"/>
          </p:nvPr>
        </p:nvSpPr>
        <p:spPr/>
        <p:txBody>
          <a:bodyPr/>
          <a:lstStyle/>
          <a:p>
            <a:r>
              <a:rPr lang="en-US"/>
              <a:t>Reader Options Resource for Smarter Balanced/NGSS</a:t>
            </a:r>
          </a:p>
        </p:txBody>
      </p:sp>
      <p:sp>
        <p:nvSpPr>
          <p:cNvPr id="3" name="Slide Number Placeholder 2">
            <a:extLst>
              <a:ext uri="{FF2B5EF4-FFF2-40B4-BE49-F238E27FC236}">
                <a16:creationId xmlns:a16="http://schemas.microsoft.com/office/drawing/2014/main" id="{8209A49D-A22A-015D-4137-004AF249DFB0}"/>
              </a:ext>
            </a:extLst>
          </p:cNvPr>
          <p:cNvSpPr>
            <a:spLocks noGrp="1"/>
          </p:cNvSpPr>
          <p:nvPr>
            <p:ph type="sldNum" sz="quarter" idx="4"/>
          </p:nvPr>
        </p:nvSpPr>
        <p:spPr/>
        <p:txBody>
          <a:bodyPr/>
          <a:lstStyle/>
          <a:p>
            <a:fld id="{13A326F7-3D62-4D6D-AF51-CF772FE3461F}" type="slidenum">
              <a:rPr lang="en-US" smtClean="0"/>
              <a:pPr/>
              <a:t>69</a:t>
            </a:fld>
            <a:endParaRPr lang="en-US"/>
          </a:p>
        </p:txBody>
      </p:sp>
      <p:pic>
        <p:nvPicPr>
          <p:cNvPr id="6" name="Picture 5">
            <a:extLst>
              <a:ext uri="{FF2B5EF4-FFF2-40B4-BE49-F238E27FC236}">
                <a16:creationId xmlns:a16="http://schemas.microsoft.com/office/drawing/2014/main" id="{C6599823-09A1-C52C-803F-EC8D536F5BEB}"/>
              </a:ext>
            </a:extLst>
          </p:cNvPr>
          <p:cNvPicPr>
            <a:picLocks noChangeAspect="1"/>
          </p:cNvPicPr>
          <p:nvPr/>
        </p:nvPicPr>
        <p:blipFill>
          <a:blip r:embed="rId3"/>
          <a:stretch>
            <a:fillRect/>
          </a:stretch>
        </p:blipFill>
        <p:spPr>
          <a:xfrm>
            <a:off x="6798592" y="1425993"/>
            <a:ext cx="5393407" cy="5432007"/>
          </a:xfrm>
          <a:prstGeom prst="rect">
            <a:avLst/>
          </a:prstGeom>
        </p:spPr>
      </p:pic>
      <p:sp>
        <p:nvSpPr>
          <p:cNvPr id="8" name="TextBox 7">
            <a:extLst>
              <a:ext uri="{FF2B5EF4-FFF2-40B4-BE49-F238E27FC236}">
                <a16:creationId xmlns:a16="http://schemas.microsoft.com/office/drawing/2014/main" id="{9D52EDE4-68D7-A9DB-2006-1A022F511BFC}"/>
              </a:ext>
            </a:extLst>
          </p:cNvPr>
          <p:cNvSpPr txBox="1"/>
          <p:nvPr/>
        </p:nvSpPr>
        <p:spPr>
          <a:xfrm>
            <a:off x="232475" y="1510506"/>
            <a:ext cx="6566117" cy="5632311"/>
          </a:xfrm>
          <a:prstGeom prst="rect">
            <a:avLst/>
          </a:prstGeom>
          <a:noFill/>
        </p:spPr>
        <p:txBody>
          <a:bodyPr wrap="square" rtlCol="0">
            <a:spAutoFit/>
          </a:bodyPr>
          <a:lstStyle/>
          <a:p>
            <a:r>
              <a:rPr lang="en-US" sz="2400" b="1">
                <a:solidFill>
                  <a:srgbClr val="002060"/>
                </a:solidFill>
              </a:rPr>
              <a:t>Reader Designated Supports and Accommodations for Smarter Balanced Mathematics and English Language Arts and the Next Generation Science Standards (NGSS) Assessments</a:t>
            </a:r>
          </a:p>
          <a:p>
            <a:endParaRPr lang="en-US" sz="2400"/>
          </a:p>
          <a:p>
            <a:r>
              <a:rPr lang="en-US" sz="2400"/>
              <a:t>This document provides guidance, resources, and required documentation on:</a:t>
            </a:r>
          </a:p>
          <a:p>
            <a:pPr marL="342900" indent="-342900">
              <a:buFont typeface="Arial" panose="020B0604020202020204" pitchFamily="34" charset="0"/>
              <a:buChar char="•"/>
            </a:pPr>
            <a:r>
              <a:rPr lang="en-US" sz="2400"/>
              <a:t>Designated Supports that provide greater access to print/text; and</a:t>
            </a:r>
          </a:p>
          <a:p>
            <a:pPr marL="342900" indent="-342900">
              <a:buFont typeface="Arial" panose="020B0604020202020204" pitchFamily="34" charset="0"/>
              <a:buChar char="•"/>
            </a:pPr>
            <a:r>
              <a:rPr lang="en-US" sz="2400"/>
              <a:t>Accommodations that provide the greatest extent of access to print/text (available to students with visual and print disabilities per an IEP/Section 504 Plan)</a:t>
            </a:r>
          </a:p>
          <a:p>
            <a:endParaRPr lang="en-US" sz="2400"/>
          </a:p>
        </p:txBody>
      </p:sp>
      <p:pic>
        <p:nvPicPr>
          <p:cNvPr id="5" name="Picture 4">
            <a:hlinkClick r:id="rId4"/>
            <a:extLst>
              <a:ext uri="{FF2B5EF4-FFF2-40B4-BE49-F238E27FC236}">
                <a16:creationId xmlns:a16="http://schemas.microsoft.com/office/drawing/2014/main" id="{6D65C64A-9C74-0784-0789-ECB8AADF8D0E}"/>
              </a:ext>
            </a:extLst>
          </p:cNvPr>
          <p:cNvPicPr>
            <a:picLocks noChangeAspect="1"/>
          </p:cNvPicPr>
          <p:nvPr/>
        </p:nvPicPr>
        <p:blipFill>
          <a:blip r:embed="rId5"/>
          <a:stretch>
            <a:fillRect/>
          </a:stretch>
        </p:blipFill>
        <p:spPr>
          <a:xfrm>
            <a:off x="7516591" y="1530438"/>
            <a:ext cx="4135160" cy="5145068"/>
          </a:xfrm>
          <a:prstGeom prst="rect">
            <a:avLst/>
          </a:prstGeom>
        </p:spPr>
      </p:pic>
      <p:pic>
        <p:nvPicPr>
          <p:cNvPr id="9" name="Picture 8">
            <a:extLst>
              <a:ext uri="{FF2B5EF4-FFF2-40B4-BE49-F238E27FC236}">
                <a16:creationId xmlns:a16="http://schemas.microsoft.com/office/drawing/2014/main" id="{B4F265A8-B7C3-F1A3-F3F4-71900A782B41}"/>
              </a:ext>
            </a:extLst>
          </p:cNvPr>
          <p:cNvPicPr>
            <a:picLocks noChangeAspect="1"/>
          </p:cNvPicPr>
          <p:nvPr/>
        </p:nvPicPr>
        <p:blipFill>
          <a:blip r:embed="rId6"/>
          <a:stretch>
            <a:fillRect/>
          </a:stretch>
        </p:blipFill>
        <p:spPr>
          <a:xfrm>
            <a:off x="11069100" y="1371621"/>
            <a:ext cx="748600" cy="733628"/>
          </a:xfrm>
          <a:prstGeom prst="rect">
            <a:avLst/>
          </a:prstGeom>
        </p:spPr>
      </p:pic>
    </p:spTree>
    <p:extLst>
      <p:ext uri="{BB962C8B-B14F-4D97-AF65-F5344CB8AC3E}">
        <p14:creationId xmlns:p14="http://schemas.microsoft.com/office/powerpoint/2010/main" val="308625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a:noAutofit/>
          </a:bodyPr>
          <a:lstStyle/>
          <a:p>
            <a:pPr algn="ctr"/>
            <a:r>
              <a:rPr lang="en-US" sz="4000">
                <a:ln w="0"/>
              </a:rPr>
              <a:t>2023-24 Assessment Office Hours</a:t>
            </a:r>
            <a:endParaRPr lang="en-US" sz="4000">
              <a:ln w="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57540500"/>
              </p:ext>
            </p:extLst>
          </p:nvPr>
        </p:nvGraphicFramePr>
        <p:xfrm>
          <a:off x="1050877" y="1987826"/>
          <a:ext cx="10345003" cy="2584174"/>
        </p:xfrm>
        <a:graphic>
          <a:graphicData uri="http://schemas.openxmlformats.org/drawingml/2006/table">
            <a:tbl>
              <a:tblPr firstRow="1" bandRow="1">
                <a:tableStyleId>{5C22544A-7EE6-4342-B048-85BDC9FD1C3A}</a:tableStyleId>
              </a:tblPr>
              <a:tblGrid>
                <a:gridCol w="5199798">
                  <a:extLst>
                    <a:ext uri="{9D8B030D-6E8A-4147-A177-3AD203B41FA5}">
                      <a16:colId xmlns:a16="http://schemas.microsoft.com/office/drawing/2014/main" val="2271564695"/>
                    </a:ext>
                  </a:extLst>
                </a:gridCol>
                <a:gridCol w="5145205">
                  <a:extLst>
                    <a:ext uri="{9D8B030D-6E8A-4147-A177-3AD203B41FA5}">
                      <a16:colId xmlns:a16="http://schemas.microsoft.com/office/drawing/2014/main" val="1818408059"/>
                    </a:ext>
                  </a:extLst>
                </a:gridCol>
              </a:tblGrid>
              <a:tr h="899782">
                <a:tc>
                  <a:txBody>
                    <a:bodyPr/>
                    <a:lstStyle/>
                    <a:p>
                      <a:pPr algn="ctr"/>
                      <a:r>
                        <a:rPr lang="en-US" sz="2800">
                          <a:solidFill>
                            <a:schemeClr val="tx1"/>
                          </a:solidFill>
                          <a:latin typeface="+mn-lt"/>
                          <a:cs typeface="Arial"/>
                        </a:rPr>
                        <a:t>Date</a:t>
                      </a:r>
                    </a:p>
                  </a:txBody>
                  <a:tcPr anchor="ctr"/>
                </a:tc>
                <a:tc>
                  <a:txBody>
                    <a:bodyPr/>
                    <a:lstStyle/>
                    <a:p>
                      <a:pPr algn="ctr"/>
                      <a:r>
                        <a:rPr lang="en-US" sz="2800">
                          <a:solidFill>
                            <a:schemeClr val="tx1"/>
                          </a:solidFill>
                          <a:latin typeface="+mn-lt"/>
                          <a:cs typeface="Arial"/>
                        </a:rPr>
                        <a:t>Topics</a:t>
                      </a:r>
                    </a:p>
                  </a:txBody>
                  <a:tcPr anchor="ctr"/>
                </a:tc>
                <a:extLst>
                  <a:ext uri="{0D108BD9-81ED-4DB2-BD59-A6C34878D82A}">
                    <a16:rowId xmlns:a16="http://schemas.microsoft.com/office/drawing/2014/main" val="2975272029"/>
                  </a:ext>
                </a:extLst>
              </a:tr>
              <a:tr h="1684392">
                <a:tc>
                  <a:txBody>
                    <a:bodyPr/>
                    <a:lstStyle/>
                    <a:p>
                      <a:pPr algn="ctr"/>
                      <a:r>
                        <a:rPr lang="en-US" sz="2800" kern="1200" baseline="0">
                          <a:solidFill>
                            <a:schemeClr val="tx1"/>
                          </a:solidFill>
                          <a:latin typeface="+mn-lt"/>
                          <a:ea typeface="+mn-ea"/>
                          <a:cs typeface="Arial"/>
                        </a:rPr>
                        <a:t>Virtual Teams Meeting</a:t>
                      </a:r>
                    </a:p>
                    <a:p>
                      <a:pPr algn="ctr"/>
                      <a:r>
                        <a:rPr lang="en-US" sz="2800" kern="1200" baseline="0">
                          <a:solidFill>
                            <a:schemeClr val="tx1"/>
                          </a:solidFill>
                          <a:latin typeface="+mn-lt"/>
                          <a:ea typeface="+mn-ea"/>
                          <a:cs typeface="Arial"/>
                        </a:rPr>
                        <a:t>every Thursday from</a:t>
                      </a:r>
                    </a:p>
                    <a:p>
                      <a:pPr algn="ctr"/>
                      <a:r>
                        <a:rPr lang="en-US" sz="2800" kern="1200" baseline="0">
                          <a:solidFill>
                            <a:schemeClr val="tx1"/>
                          </a:solidFill>
                          <a:latin typeface="+mn-lt"/>
                          <a:ea typeface="+mn-ea"/>
                          <a:cs typeface="Arial"/>
                        </a:rPr>
                        <a:t> April 4</a:t>
                      </a:r>
                      <a:r>
                        <a:rPr lang="en-US" sz="2800" kern="1200" baseline="30000">
                          <a:solidFill>
                            <a:schemeClr val="tx1"/>
                          </a:solidFill>
                          <a:latin typeface="+mn-lt"/>
                          <a:ea typeface="+mn-ea"/>
                          <a:cs typeface="Arial"/>
                        </a:rPr>
                        <a:t>th</a:t>
                      </a:r>
                      <a:r>
                        <a:rPr lang="en-US" sz="2800" kern="1200" baseline="0">
                          <a:solidFill>
                            <a:schemeClr val="tx1"/>
                          </a:solidFill>
                          <a:latin typeface="+mn-lt"/>
                          <a:ea typeface="+mn-ea"/>
                          <a:cs typeface="Arial"/>
                        </a:rPr>
                        <a:t> to May 30 at 3 p.m.</a:t>
                      </a:r>
                      <a:endParaRPr lang="en-US" sz="2800">
                        <a:solidFill>
                          <a:schemeClr val="tx1"/>
                        </a:solidFill>
                        <a:latin typeface="+mn-lt"/>
                        <a:cs typeface="Arial"/>
                      </a:endParaRPr>
                    </a:p>
                  </a:txBody>
                  <a:tcPr anchor="ctr"/>
                </a:tc>
                <a:tc>
                  <a:txBody>
                    <a:bodyPr/>
                    <a:lstStyle/>
                    <a:p>
                      <a:pPr marL="0" lvl="0" indent="0" algn="ctr">
                        <a:buNone/>
                      </a:pPr>
                      <a:r>
                        <a:rPr lang="en-US" sz="2800">
                          <a:latin typeface="+mn-lt"/>
                          <a:cs typeface="Arial"/>
                        </a:rPr>
                        <a:t>Smarter, NGSS, CTAS, and CTAA Topics</a:t>
                      </a:r>
                    </a:p>
                  </a:txBody>
                  <a:tcPr anchor="ctr"/>
                </a:tc>
                <a:extLst>
                  <a:ext uri="{0D108BD9-81ED-4DB2-BD59-A6C34878D82A}">
                    <a16:rowId xmlns:a16="http://schemas.microsoft.com/office/drawing/2014/main" val="1508981732"/>
                  </a:ext>
                </a:extLst>
              </a:tr>
            </a:tbl>
          </a:graphicData>
        </a:graphic>
      </p:graphicFrame>
      <p:sp>
        <p:nvSpPr>
          <p:cNvPr id="3" name="TextBox 2">
            <a:extLst>
              <a:ext uri="{FF2B5EF4-FFF2-40B4-BE49-F238E27FC236}">
                <a16:creationId xmlns:a16="http://schemas.microsoft.com/office/drawing/2014/main" id="{8EDCFB10-18EB-4601-AFC8-0CDA917E57C2}"/>
              </a:ext>
            </a:extLst>
          </p:cNvPr>
          <p:cNvSpPr txBox="1"/>
          <p:nvPr/>
        </p:nvSpPr>
        <p:spPr>
          <a:xfrm>
            <a:off x="1910688" y="4689752"/>
            <a:ext cx="867997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Arial"/>
              </a:rPr>
              <a:t>*NOTE:</a:t>
            </a:r>
            <a:r>
              <a:rPr lang="en-US" sz="2400">
                <a:cs typeface="Arial"/>
              </a:rPr>
              <a:t> There are additional Office Hours via TEAMS for LAS Links, CAAELP, and Connecticut SAT School Day. Visit the Student Assessment Training </a:t>
            </a:r>
            <a:r>
              <a:rPr lang="en-US" sz="2400">
                <a:cs typeface="Arial"/>
                <a:hlinkClick r:id="rId3">
                  <a:extLst>
                    <a:ext uri="{A12FA001-AC4F-418D-AE19-62706E023703}">
                      <ahyp:hlinkClr xmlns:ahyp="http://schemas.microsoft.com/office/drawing/2018/hyperlinkcolor" val="tx"/>
                    </a:ext>
                  </a:extLst>
                </a:hlinkClick>
              </a:rPr>
              <a:t>webpage</a:t>
            </a:r>
            <a:r>
              <a:rPr lang="en-US" sz="2400">
                <a:cs typeface="Arial"/>
              </a:rPr>
              <a:t> to view recorded sessions and PowerPoints.</a:t>
            </a:r>
          </a:p>
        </p:txBody>
      </p:sp>
    </p:spTree>
    <p:extLst>
      <p:ext uri="{BB962C8B-B14F-4D97-AF65-F5344CB8AC3E}">
        <p14:creationId xmlns:p14="http://schemas.microsoft.com/office/powerpoint/2010/main" val="3917577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3E90-D7FE-27F4-8341-9A49BCBB3206}"/>
              </a:ext>
            </a:extLst>
          </p:cNvPr>
          <p:cNvSpPr>
            <a:spLocks noGrp="1"/>
          </p:cNvSpPr>
          <p:nvPr>
            <p:ph type="title"/>
          </p:nvPr>
        </p:nvSpPr>
        <p:spPr/>
        <p:txBody>
          <a:bodyPr/>
          <a:lstStyle/>
          <a:p>
            <a:r>
              <a:rPr lang="en-US"/>
              <a:t>Reader Options Resource for Smarter Balanced/NGSS</a:t>
            </a:r>
          </a:p>
        </p:txBody>
      </p:sp>
      <p:sp>
        <p:nvSpPr>
          <p:cNvPr id="3" name="Slide Number Placeholder 2">
            <a:extLst>
              <a:ext uri="{FF2B5EF4-FFF2-40B4-BE49-F238E27FC236}">
                <a16:creationId xmlns:a16="http://schemas.microsoft.com/office/drawing/2014/main" id="{8209A49D-A22A-015D-4137-004AF249DFB0}"/>
              </a:ext>
            </a:extLst>
          </p:cNvPr>
          <p:cNvSpPr>
            <a:spLocks noGrp="1"/>
          </p:cNvSpPr>
          <p:nvPr>
            <p:ph type="sldNum" sz="quarter" idx="4"/>
          </p:nvPr>
        </p:nvSpPr>
        <p:spPr/>
        <p:txBody>
          <a:bodyPr/>
          <a:lstStyle/>
          <a:p>
            <a:fld id="{13A326F7-3D62-4D6D-AF51-CF772FE3461F}" type="slidenum">
              <a:rPr lang="en-US" smtClean="0"/>
              <a:pPr/>
              <a:t>70</a:t>
            </a:fld>
            <a:endParaRPr lang="en-US"/>
          </a:p>
        </p:txBody>
      </p:sp>
      <p:pic>
        <p:nvPicPr>
          <p:cNvPr id="6" name="Picture 5">
            <a:extLst>
              <a:ext uri="{FF2B5EF4-FFF2-40B4-BE49-F238E27FC236}">
                <a16:creationId xmlns:a16="http://schemas.microsoft.com/office/drawing/2014/main" id="{C6599823-09A1-C52C-803F-EC8D536F5BEB}"/>
              </a:ext>
            </a:extLst>
          </p:cNvPr>
          <p:cNvPicPr>
            <a:picLocks noChangeAspect="1"/>
          </p:cNvPicPr>
          <p:nvPr/>
        </p:nvPicPr>
        <p:blipFill>
          <a:blip r:embed="rId3"/>
          <a:stretch>
            <a:fillRect/>
          </a:stretch>
        </p:blipFill>
        <p:spPr>
          <a:xfrm>
            <a:off x="5393410" y="1425993"/>
            <a:ext cx="6798590" cy="5432007"/>
          </a:xfrm>
          <a:prstGeom prst="rect">
            <a:avLst/>
          </a:prstGeom>
        </p:spPr>
      </p:pic>
      <p:pic>
        <p:nvPicPr>
          <p:cNvPr id="7" name="Picture 6">
            <a:hlinkClick r:id="rId4"/>
            <a:extLst>
              <a:ext uri="{FF2B5EF4-FFF2-40B4-BE49-F238E27FC236}">
                <a16:creationId xmlns:a16="http://schemas.microsoft.com/office/drawing/2014/main" id="{6C7EDBB4-6DD3-FD57-1849-B4897B2459C2}"/>
              </a:ext>
            </a:extLst>
          </p:cNvPr>
          <p:cNvPicPr>
            <a:picLocks noChangeAspect="1"/>
          </p:cNvPicPr>
          <p:nvPr/>
        </p:nvPicPr>
        <p:blipFill>
          <a:blip r:embed="rId5"/>
          <a:stretch>
            <a:fillRect/>
          </a:stretch>
        </p:blipFill>
        <p:spPr>
          <a:xfrm>
            <a:off x="5807057" y="1712932"/>
            <a:ext cx="6114818" cy="4962574"/>
          </a:xfrm>
          <a:prstGeom prst="rect">
            <a:avLst/>
          </a:prstGeom>
        </p:spPr>
      </p:pic>
      <p:sp>
        <p:nvSpPr>
          <p:cNvPr id="8" name="TextBox 7">
            <a:extLst>
              <a:ext uri="{FF2B5EF4-FFF2-40B4-BE49-F238E27FC236}">
                <a16:creationId xmlns:a16="http://schemas.microsoft.com/office/drawing/2014/main" id="{9D52EDE4-68D7-A9DB-2006-1A022F511BFC}"/>
              </a:ext>
            </a:extLst>
          </p:cNvPr>
          <p:cNvSpPr txBox="1"/>
          <p:nvPr/>
        </p:nvSpPr>
        <p:spPr>
          <a:xfrm>
            <a:off x="232474" y="1712932"/>
            <a:ext cx="5160935" cy="4893647"/>
          </a:xfrm>
          <a:prstGeom prst="rect">
            <a:avLst/>
          </a:prstGeom>
          <a:noFill/>
        </p:spPr>
        <p:txBody>
          <a:bodyPr wrap="square" rtlCol="0">
            <a:spAutoFit/>
          </a:bodyPr>
          <a:lstStyle/>
          <a:p>
            <a:r>
              <a:rPr lang="en-US" sz="2400" b="1">
                <a:solidFill>
                  <a:srgbClr val="002060"/>
                </a:solidFill>
              </a:rPr>
              <a:t>Connecticut Smarter Balanced and NGSS Assessments Reader Options Table</a:t>
            </a:r>
          </a:p>
          <a:p>
            <a:endParaRPr lang="en-US" sz="2400" b="1">
              <a:solidFill>
                <a:srgbClr val="002060"/>
              </a:solidFill>
            </a:endParaRPr>
          </a:p>
          <a:p>
            <a:r>
              <a:rPr lang="en-US" sz="2400"/>
              <a:t>This resource provides information on various embedded and non-embedded Smarter Balanced and NGSS reader supports and accommodations. This document:</a:t>
            </a:r>
          </a:p>
          <a:p>
            <a:pPr marL="342900" indent="-342900">
              <a:buFont typeface="Arial" panose="020B0604020202020204" pitchFamily="34" charset="0"/>
              <a:buChar char="•"/>
            </a:pPr>
            <a:r>
              <a:rPr lang="en-US" sz="2400"/>
              <a:t>defines the purpose</a:t>
            </a:r>
          </a:p>
          <a:p>
            <a:pPr marL="342900" indent="-342900">
              <a:buFont typeface="Arial" panose="020B0604020202020204" pitchFamily="34" charset="0"/>
              <a:buChar char="•"/>
            </a:pPr>
            <a:r>
              <a:rPr lang="en-US" sz="2400"/>
              <a:t>test requirement, and;</a:t>
            </a:r>
          </a:p>
          <a:p>
            <a:pPr marL="342900" indent="-342900">
              <a:buFont typeface="Arial" panose="020B0604020202020204" pitchFamily="34" charset="0"/>
              <a:buChar char="•"/>
            </a:pPr>
            <a:r>
              <a:rPr lang="en-US" sz="2400"/>
              <a:t>necessary documentation (if applicable)</a:t>
            </a:r>
          </a:p>
        </p:txBody>
      </p:sp>
      <p:pic>
        <p:nvPicPr>
          <p:cNvPr id="9" name="Picture 8">
            <a:extLst>
              <a:ext uri="{FF2B5EF4-FFF2-40B4-BE49-F238E27FC236}">
                <a16:creationId xmlns:a16="http://schemas.microsoft.com/office/drawing/2014/main" id="{BFA15517-FEDD-C25F-C14B-8882340AD8CA}"/>
              </a:ext>
            </a:extLst>
          </p:cNvPr>
          <p:cNvPicPr>
            <a:picLocks noChangeAspect="1"/>
          </p:cNvPicPr>
          <p:nvPr/>
        </p:nvPicPr>
        <p:blipFill>
          <a:blip r:embed="rId6"/>
          <a:stretch>
            <a:fillRect/>
          </a:stretch>
        </p:blipFill>
        <p:spPr>
          <a:xfrm>
            <a:off x="11173275" y="1668180"/>
            <a:ext cx="608047" cy="595886"/>
          </a:xfrm>
          <a:prstGeom prst="rect">
            <a:avLst/>
          </a:prstGeom>
        </p:spPr>
      </p:pic>
    </p:spTree>
    <p:extLst>
      <p:ext uri="{BB962C8B-B14F-4D97-AF65-F5344CB8AC3E}">
        <p14:creationId xmlns:p14="http://schemas.microsoft.com/office/powerpoint/2010/main" val="1986150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7DA00-AAFE-5E74-CAA2-F4C5DB9DD170}"/>
              </a:ext>
            </a:extLst>
          </p:cNvPr>
          <p:cNvPicPr>
            <a:picLocks noChangeAspect="1"/>
          </p:cNvPicPr>
          <p:nvPr/>
        </p:nvPicPr>
        <p:blipFill>
          <a:blip r:embed="rId3"/>
          <a:stretch>
            <a:fillRect/>
          </a:stretch>
        </p:blipFill>
        <p:spPr>
          <a:xfrm>
            <a:off x="6096000" y="1371600"/>
            <a:ext cx="6049499" cy="5404585"/>
          </a:xfrm>
          <a:prstGeom prst="rect">
            <a:avLst/>
          </a:prstGeom>
        </p:spPr>
      </p:pic>
      <p:sp>
        <p:nvSpPr>
          <p:cNvPr id="4" name="Content Placeholder 3">
            <a:extLst>
              <a:ext uri="{FF2B5EF4-FFF2-40B4-BE49-F238E27FC236}">
                <a16:creationId xmlns:a16="http://schemas.microsoft.com/office/drawing/2014/main" id="{9EB2B48D-82CA-0941-84B2-3219664744DD}"/>
              </a:ext>
            </a:extLst>
          </p:cNvPr>
          <p:cNvSpPr>
            <a:spLocks noGrp="1"/>
          </p:cNvSpPr>
          <p:nvPr>
            <p:ph sz="half" idx="1"/>
          </p:nvPr>
        </p:nvSpPr>
        <p:spPr>
          <a:xfrm>
            <a:off x="194089" y="3139161"/>
            <a:ext cx="5752244" cy="3718839"/>
          </a:xfrm>
        </p:spPr>
        <p:txBody>
          <a:bodyPr>
            <a:normAutofit lnSpcReduction="10000"/>
          </a:bodyPr>
          <a:lstStyle/>
          <a:p>
            <a:pPr marL="0" indent="0">
              <a:buNone/>
            </a:pPr>
            <a:r>
              <a:rPr lang="en-US" sz="2400" b="1" u="sng"/>
              <a:t>Embedded - TTS of ELA Reading Passages</a:t>
            </a:r>
          </a:p>
          <a:p>
            <a:r>
              <a:rPr lang="en-US" sz="2400"/>
              <a:t>PPT/Section 504 Team should complete the </a:t>
            </a:r>
            <a:r>
              <a:rPr lang="en-US" sz="2400">
                <a:hlinkClick r:id="rId4"/>
              </a:rPr>
              <a:t>Decision Guidelines for Text-to-Speech of the Smarter Balanced ELA Reading Passages </a:t>
            </a:r>
            <a:r>
              <a:rPr lang="en-US" sz="2400"/>
              <a:t> and it should be maintained with the student’s record. </a:t>
            </a:r>
          </a:p>
          <a:p>
            <a:r>
              <a:rPr lang="en-US" sz="2400"/>
              <a:t>Accommodation must be documented in CT-SEDS for Smarter Balanced ELA and other subtests as appropriate (i.e., Math, Science).</a:t>
            </a:r>
          </a:p>
          <a:p>
            <a:endParaRPr lang="en-US" sz="2400"/>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normAutofit/>
          </a:bodyPr>
          <a:lstStyle/>
          <a:p>
            <a:r>
              <a:rPr lang="en-US" sz="3200"/>
              <a:t>Decision Guidelines for Text-to-Speech of the ELA Reading Passages</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71</a:t>
            </a:fld>
            <a:endParaRPr lang="en-US"/>
          </a:p>
        </p:txBody>
      </p:sp>
      <p:sp>
        <p:nvSpPr>
          <p:cNvPr id="6" name="TextBox 5">
            <a:extLst>
              <a:ext uri="{FF2B5EF4-FFF2-40B4-BE49-F238E27FC236}">
                <a16:creationId xmlns:a16="http://schemas.microsoft.com/office/drawing/2014/main" id="{D37A6F84-AD35-170F-CE02-3DC2C1FAFF05}"/>
              </a:ext>
            </a:extLst>
          </p:cNvPr>
          <p:cNvSpPr txBox="1"/>
          <p:nvPr/>
        </p:nvSpPr>
        <p:spPr>
          <a:xfrm flipH="1">
            <a:off x="196168" y="1499018"/>
            <a:ext cx="5899832" cy="1569660"/>
          </a:xfrm>
          <a:prstGeom prst="rect">
            <a:avLst/>
          </a:prstGeom>
          <a:noFill/>
        </p:spPr>
        <p:txBody>
          <a:bodyPr wrap="square" rtlCol="0">
            <a:spAutoFit/>
          </a:bodyPr>
          <a:lstStyle/>
          <a:p>
            <a:r>
              <a:rPr lang="en-US" sz="2400"/>
              <a:t>Some reader supports require documented evidence for a reader, either embedded TTS of ELA Reading Passages or non-embedded Read Aloud of ELA Reading Passages.</a:t>
            </a:r>
          </a:p>
        </p:txBody>
      </p:sp>
      <p:pic>
        <p:nvPicPr>
          <p:cNvPr id="10" name="Picture 9">
            <a:hlinkClick r:id="rId5"/>
            <a:extLst>
              <a:ext uri="{FF2B5EF4-FFF2-40B4-BE49-F238E27FC236}">
                <a16:creationId xmlns:a16="http://schemas.microsoft.com/office/drawing/2014/main" id="{487F55BB-F9A4-5CEF-5EE2-EE989C9A732F}"/>
              </a:ext>
            </a:extLst>
          </p:cNvPr>
          <p:cNvPicPr>
            <a:picLocks noChangeAspect="1"/>
          </p:cNvPicPr>
          <p:nvPr/>
        </p:nvPicPr>
        <p:blipFill>
          <a:blip r:embed="rId6"/>
          <a:stretch>
            <a:fillRect/>
          </a:stretch>
        </p:blipFill>
        <p:spPr>
          <a:xfrm>
            <a:off x="6243588" y="1758417"/>
            <a:ext cx="5752244" cy="4917089"/>
          </a:xfrm>
          <a:prstGeom prst="rect">
            <a:avLst/>
          </a:prstGeom>
          <a:ln>
            <a:solidFill>
              <a:schemeClr val="tx1"/>
            </a:solidFill>
          </a:ln>
        </p:spPr>
      </p:pic>
      <p:pic>
        <p:nvPicPr>
          <p:cNvPr id="7" name="Picture 6">
            <a:extLst>
              <a:ext uri="{FF2B5EF4-FFF2-40B4-BE49-F238E27FC236}">
                <a16:creationId xmlns:a16="http://schemas.microsoft.com/office/drawing/2014/main" id="{9F648C11-A28D-EC21-8143-262CB0242110}"/>
              </a:ext>
            </a:extLst>
          </p:cNvPr>
          <p:cNvPicPr>
            <a:picLocks noChangeAspect="1"/>
          </p:cNvPicPr>
          <p:nvPr/>
        </p:nvPicPr>
        <p:blipFill>
          <a:blip r:embed="rId7"/>
          <a:stretch>
            <a:fillRect/>
          </a:stretch>
        </p:blipFill>
        <p:spPr>
          <a:xfrm>
            <a:off x="11411035" y="1657738"/>
            <a:ext cx="608047" cy="595886"/>
          </a:xfrm>
          <a:prstGeom prst="rect">
            <a:avLst/>
          </a:prstGeom>
        </p:spPr>
      </p:pic>
    </p:spTree>
    <p:extLst>
      <p:ext uri="{BB962C8B-B14F-4D97-AF65-F5344CB8AC3E}">
        <p14:creationId xmlns:p14="http://schemas.microsoft.com/office/powerpoint/2010/main" val="2960751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27BD06-4D9B-D79F-277C-5BD8768A3FDC}"/>
              </a:ext>
            </a:extLst>
          </p:cNvPr>
          <p:cNvSpPr>
            <a:spLocks noGrp="1"/>
          </p:cNvSpPr>
          <p:nvPr>
            <p:ph sz="half" idx="2"/>
          </p:nvPr>
        </p:nvSpPr>
        <p:spPr>
          <a:xfrm>
            <a:off x="430968" y="1723869"/>
            <a:ext cx="6359576" cy="4978012"/>
          </a:xfrm>
        </p:spPr>
        <p:txBody>
          <a:bodyPr>
            <a:normAutofit fontScale="85000" lnSpcReduction="20000"/>
          </a:bodyPr>
          <a:lstStyle/>
          <a:p>
            <a:pPr marL="0" indent="0">
              <a:buNone/>
            </a:pPr>
            <a:r>
              <a:rPr lang="en-US" b="1" u="sng"/>
              <a:t>Non-Embedded –Read Aloud of ELA Reading Passages </a:t>
            </a:r>
          </a:p>
          <a:p>
            <a:r>
              <a:rPr lang="en-US" sz="2600"/>
              <a:t>(1) PPT/Section 504 Team should complete the </a:t>
            </a:r>
            <a:r>
              <a:rPr lang="en-US" sz="2600">
                <a:hlinkClick r:id="rId3"/>
              </a:rPr>
              <a:t>Documented Evidence for a Read Aloud of the Smarter Balanced ELA Reading Passages </a:t>
            </a:r>
            <a:r>
              <a:rPr lang="en-US" sz="2600"/>
              <a:t>and it should be maintained in the student’s record.</a:t>
            </a:r>
          </a:p>
          <a:p>
            <a:r>
              <a:rPr lang="en-US" sz="2600"/>
              <a:t>(2) The qualified individual acting as the reader should review the Smarter Balanced Assessments: </a:t>
            </a:r>
            <a:r>
              <a:rPr lang="en-US" sz="2600">
                <a:hlinkClick r:id="rId4"/>
              </a:rPr>
              <a:t>Read Aloud Guidelines</a:t>
            </a:r>
            <a:r>
              <a:rPr lang="en-US" sz="2600"/>
              <a:t> and sign the Test Security/Confidentiality Agreement Form (Appendix B of document).</a:t>
            </a:r>
          </a:p>
          <a:p>
            <a:r>
              <a:rPr lang="en-US" sz="2600"/>
              <a:t>Special Documented Accommodation must be indicated with attestation in CT-SEDS. The team should also select a read aloud accommodation for other applicable subtests (i.e., Math, Science).</a:t>
            </a:r>
          </a:p>
          <a:p>
            <a:endParaRPr lang="en-US" sz="2600"/>
          </a:p>
          <a:p>
            <a:endParaRPr lang="en-US" sz="2600"/>
          </a:p>
          <a:p>
            <a:pPr marL="0" indent="0">
              <a:buNone/>
            </a:pPr>
            <a:endParaRPr lang="en-US" sz="2600"/>
          </a:p>
          <a:p>
            <a:pPr marL="0" indent="0">
              <a:buNone/>
            </a:pPr>
            <a:endParaRPr lang="en-US" sz="2600"/>
          </a:p>
          <a:p>
            <a:pPr marL="0" indent="0">
              <a:buNone/>
            </a:pPr>
            <a:endParaRPr lang="en-US"/>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lstStyle/>
          <a:p>
            <a:r>
              <a:rPr lang="en-US"/>
              <a:t>Documented Evidence for Reader Supports </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72</a:t>
            </a:fld>
            <a:endParaRPr lang="en-US"/>
          </a:p>
        </p:txBody>
      </p:sp>
      <p:pic>
        <p:nvPicPr>
          <p:cNvPr id="12" name="Picture 11">
            <a:hlinkClick r:id="rId5"/>
            <a:extLst>
              <a:ext uri="{FF2B5EF4-FFF2-40B4-BE49-F238E27FC236}">
                <a16:creationId xmlns:a16="http://schemas.microsoft.com/office/drawing/2014/main" id="{9AE5B264-BB53-E104-5166-BF8F69C13B3A}"/>
              </a:ext>
            </a:extLst>
          </p:cNvPr>
          <p:cNvPicPr>
            <a:picLocks noChangeAspect="1"/>
          </p:cNvPicPr>
          <p:nvPr/>
        </p:nvPicPr>
        <p:blipFill>
          <a:blip r:embed="rId6"/>
          <a:stretch>
            <a:fillRect/>
          </a:stretch>
        </p:blipFill>
        <p:spPr>
          <a:xfrm>
            <a:off x="7977841" y="4368251"/>
            <a:ext cx="3995985" cy="2307255"/>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A2951804-42AF-1017-9A6B-452A12326CDE}"/>
              </a:ext>
            </a:extLst>
          </p:cNvPr>
          <p:cNvPicPr>
            <a:picLocks noChangeAspect="1"/>
          </p:cNvPicPr>
          <p:nvPr/>
        </p:nvPicPr>
        <p:blipFill>
          <a:blip r:embed="rId8"/>
          <a:stretch>
            <a:fillRect/>
          </a:stretch>
        </p:blipFill>
        <p:spPr>
          <a:xfrm>
            <a:off x="7977842" y="1576343"/>
            <a:ext cx="3995985" cy="2651990"/>
          </a:xfrm>
          <a:prstGeom prst="rect">
            <a:avLst/>
          </a:prstGeom>
          <a:ln>
            <a:solidFill>
              <a:schemeClr val="tx1"/>
            </a:solidFill>
          </a:ln>
        </p:spPr>
      </p:pic>
      <p:pic>
        <p:nvPicPr>
          <p:cNvPr id="10" name="Graphic 9" descr="Badge 1 outline">
            <a:extLst>
              <a:ext uri="{FF2B5EF4-FFF2-40B4-BE49-F238E27FC236}">
                <a16:creationId xmlns:a16="http://schemas.microsoft.com/office/drawing/2014/main" id="{F4AF3344-01AB-52E1-29C6-A657778DF2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89180" y="1411121"/>
            <a:ext cx="725687" cy="725687"/>
          </a:xfrm>
          <a:prstGeom prst="rect">
            <a:avLst/>
          </a:prstGeom>
        </p:spPr>
      </p:pic>
      <p:pic>
        <p:nvPicPr>
          <p:cNvPr id="14" name="Graphic 13" descr="Badge outline">
            <a:extLst>
              <a:ext uri="{FF2B5EF4-FFF2-40B4-BE49-F238E27FC236}">
                <a16:creationId xmlns:a16="http://schemas.microsoft.com/office/drawing/2014/main" id="{237C4B3B-2B9E-EDA2-8931-FA8B0AAE39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2469" y="4293251"/>
            <a:ext cx="675373" cy="675373"/>
          </a:xfrm>
          <a:prstGeom prst="rect">
            <a:avLst/>
          </a:prstGeom>
        </p:spPr>
      </p:pic>
      <p:pic>
        <p:nvPicPr>
          <p:cNvPr id="15" name="Picture 14">
            <a:extLst>
              <a:ext uri="{FF2B5EF4-FFF2-40B4-BE49-F238E27FC236}">
                <a16:creationId xmlns:a16="http://schemas.microsoft.com/office/drawing/2014/main" id="{650007CD-0175-054C-A824-89FF0CF62958}"/>
              </a:ext>
            </a:extLst>
          </p:cNvPr>
          <p:cNvPicPr>
            <a:picLocks noChangeAspect="1"/>
          </p:cNvPicPr>
          <p:nvPr/>
        </p:nvPicPr>
        <p:blipFill>
          <a:blip r:embed="rId13"/>
          <a:stretch>
            <a:fillRect/>
          </a:stretch>
        </p:blipFill>
        <p:spPr>
          <a:xfrm>
            <a:off x="11568789" y="1371600"/>
            <a:ext cx="608047" cy="595886"/>
          </a:xfrm>
          <a:prstGeom prst="rect">
            <a:avLst/>
          </a:prstGeom>
        </p:spPr>
      </p:pic>
      <p:pic>
        <p:nvPicPr>
          <p:cNvPr id="16" name="Picture 15">
            <a:extLst>
              <a:ext uri="{FF2B5EF4-FFF2-40B4-BE49-F238E27FC236}">
                <a16:creationId xmlns:a16="http://schemas.microsoft.com/office/drawing/2014/main" id="{BF567B1C-85EA-6D32-0539-7A5D90EFE9E9}"/>
              </a:ext>
            </a:extLst>
          </p:cNvPr>
          <p:cNvPicPr>
            <a:picLocks noChangeAspect="1"/>
          </p:cNvPicPr>
          <p:nvPr/>
        </p:nvPicPr>
        <p:blipFill>
          <a:blip r:embed="rId13"/>
          <a:stretch>
            <a:fillRect/>
          </a:stretch>
        </p:blipFill>
        <p:spPr>
          <a:xfrm>
            <a:off x="11525886" y="4212875"/>
            <a:ext cx="608047" cy="595886"/>
          </a:xfrm>
          <a:prstGeom prst="rect">
            <a:avLst/>
          </a:prstGeom>
        </p:spPr>
      </p:pic>
    </p:spTree>
    <p:extLst>
      <p:ext uri="{BB962C8B-B14F-4D97-AF65-F5344CB8AC3E}">
        <p14:creationId xmlns:p14="http://schemas.microsoft.com/office/powerpoint/2010/main" val="224054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50926" y="0"/>
            <a:ext cx="7636049" cy="1371600"/>
          </a:xfrm>
          <a:noFill/>
        </p:spPr>
        <p:txBody>
          <a:bodyPr>
            <a:noAutofit/>
          </a:bodyPr>
          <a:lstStyle/>
          <a:p>
            <a:pPr algn="ctr"/>
            <a:r>
              <a:rPr lang="en-US" sz="4000"/>
              <a:t>EL/ML Language Supports SB/NGSS</a:t>
            </a:r>
          </a:p>
        </p:txBody>
      </p:sp>
      <p:sp>
        <p:nvSpPr>
          <p:cNvPr id="9" name="Rectangle 8">
            <a:extLst>
              <a:ext uri="{FF2B5EF4-FFF2-40B4-BE49-F238E27FC236}">
                <a16:creationId xmlns:a16="http://schemas.microsoft.com/office/drawing/2014/main" id="{52427AAF-F206-47E8-8D77-5F74D4272252}"/>
              </a:ext>
            </a:extLst>
          </p:cNvPr>
          <p:cNvSpPr/>
          <p:nvPr/>
        </p:nvSpPr>
        <p:spPr>
          <a:xfrm>
            <a:off x="5807034" y="1620524"/>
            <a:ext cx="5714406" cy="4647426"/>
          </a:xfrm>
          <a:prstGeom prst="rect">
            <a:avLst/>
          </a:prstGeom>
        </p:spPr>
        <p:txBody>
          <a:bodyPr wrap="square" lIns="91440" tIns="45720" rIns="91440" bIns="45720" anchor="t">
            <a:spAutoFit/>
          </a:bodyPr>
          <a:lstStyle/>
          <a:p>
            <a:pPr fontAlgn="base">
              <a:spcBef>
                <a:spcPct val="0"/>
              </a:spcBef>
              <a:spcAft>
                <a:spcPts val="1200"/>
              </a:spcAft>
              <a:defRPr/>
            </a:pPr>
            <a:r>
              <a:rPr lang="en-US" sz="2200">
                <a:solidFill>
                  <a:srgbClr val="000000"/>
                </a:solidFill>
                <a:cs typeface="Arial"/>
              </a:rPr>
              <a:t>Examples of English Language Supports</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3">
                  <a:extLst>
                    <a:ext uri="{A12FA001-AC4F-418D-AE19-62706E023703}">
                      <ahyp:hlinkClr xmlns:ahyp="http://schemas.microsoft.com/office/drawing/2018/hyperlinkcolor" val="tx"/>
                    </a:ext>
                  </a:extLst>
                </a:hlinkClick>
              </a:rPr>
              <a:t>Simplified Test Directions</a:t>
            </a:r>
            <a:r>
              <a:rPr lang="en-US" sz="2200">
                <a:solidFill>
                  <a:srgbClr val="000099"/>
                </a:solidFill>
                <a:cs typeface="Arial"/>
              </a:rPr>
              <a:t> </a:t>
            </a:r>
            <a:r>
              <a:rPr lang="en-US" sz="2200">
                <a:solidFill>
                  <a:srgbClr val="000000"/>
                </a:solidFill>
                <a:cs typeface="Arial"/>
              </a:rPr>
              <a:t>(Math and ELA)</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4">
                  <a:extLst>
                    <a:ext uri="{A12FA001-AC4F-418D-AE19-62706E023703}">
                      <ahyp:hlinkClr xmlns:ahyp="http://schemas.microsoft.com/office/drawing/2018/hyperlinkcolor" val="tx"/>
                    </a:ext>
                  </a:extLst>
                </a:hlinkClick>
              </a:rPr>
              <a:t>Smarter Balanced Translated Test Directions</a:t>
            </a:r>
            <a:r>
              <a:rPr lang="en-US" sz="2200">
                <a:solidFill>
                  <a:srgbClr val="000000"/>
                </a:solidFill>
                <a:cs typeface="Arial"/>
              </a:rPr>
              <a:t> (Math and ELA) *New 2023/24 Portuguese </a:t>
            </a:r>
            <a:endParaRPr lang="en-US" sz="2200">
              <a:solidFill>
                <a:srgbClr val="000000"/>
              </a:solidFill>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5">
                  <a:extLst>
                    <a:ext uri="{A12FA001-AC4F-418D-AE19-62706E023703}">
                      <ahyp:hlinkClr xmlns:ahyp="http://schemas.microsoft.com/office/drawing/2018/hyperlinkcolor" val="tx"/>
                    </a:ext>
                  </a:extLst>
                </a:hlinkClick>
              </a:rPr>
              <a:t>Bilingual Word-to-Word Dictionary </a:t>
            </a:r>
            <a:r>
              <a:rPr lang="en-US" sz="2200">
                <a:solidFill>
                  <a:srgbClr val="000000"/>
                </a:solidFill>
                <a:cs typeface="Arial"/>
              </a:rPr>
              <a:t>(NGSS only)</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6">
                  <a:extLst>
                    <a:ext uri="{A12FA001-AC4F-418D-AE19-62706E023703}">
                      <ahyp:hlinkClr xmlns:ahyp="http://schemas.microsoft.com/office/drawing/2018/hyperlinkcolor" val="tx"/>
                    </a:ext>
                  </a:extLst>
                </a:hlinkClick>
              </a:rPr>
              <a:t>Translation Glossary </a:t>
            </a:r>
            <a:r>
              <a:rPr lang="en-US" sz="2200">
                <a:solidFill>
                  <a:srgbClr val="000000"/>
                </a:solidFill>
                <a:cs typeface="Arial"/>
              </a:rPr>
              <a:t>(Math)</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7">
                  <a:extLst>
                    <a:ext uri="{A12FA001-AC4F-418D-AE19-62706E023703}">
                      <ahyp:hlinkClr xmlns:ahyp="http://schemas.microsoft.com/office/drawing/2018/hyperlinkcolor" val="tx"/>
                    </a:ext>
                  </a:extLst>
                </a:hlinkClick>
              </a:rPr>
              <a:t>Read Aloud (Spanish) </a:t>
            </a:r>
            <a:r>
              <a:rPr lang="en-US" sz="2200">
                <a:solidFill>
                  <a:srgbClr val="000000"/>
                </a:solidFill>
                <a:cs typeface="Arial"/>
              </a:rPr>
              <a:t>for Math and Science</a:t>
            </a:r>
          </a:p>
          <a:p>
            <a:pPr marL="342900" indent="-342900" fontAlgn="base">
              <a:spcBef>
                <a:spcPct val="0"/>
              </a:spcBef>
              <a:spcAft>
                <a:spcPct val="0"/>
              </a:spcAft>
              <a:buFont typeface="Arial" panose="020B0604020202020204" pitchFamily="34" charset="0"/>
              <a:buChar char="•"/>
              <a:defRPr/>
            </a:pPr>
            <a:endParaRPr lang="en-US" sz="2200">
              <a:solidFill>
                <a:srgbClr val="000000"/>
              </a:solidFill>
              <a:cs typeface="Arial" panose="020B0604020202020204" pitchFamily="34" charset="0"/>
            </a:endParaRPr>
          </a:p>
          <a:p>
            <a:pPr fontAlgn="base">
              <a:spcBef>
                <a:spcPct val="0"/>
              </a:spcBef>
              <a:spcAft>
                <a:spcPct val="0"/>
              </a:spcAft>
              <a:defRPr/>
            </a:pPr>
            <a:r>
              <a:rPr lang="en-US" sz="2200">
                <a:solidFill>
                  <a:srgbClr val="000000"/>
                </a:solidFill>
                <a:cs typeface="Arial"/>
              </a:rPr>
              <a:t>For more information, refer to the </a:t>
            </a:r>
            <a:r>
              <a:rPr lang="en-US" sz="2200">
                <a:solidFill>
                  <a:srgbClr val="000099"/>
                </a:solidFill>
                <a:cs typeface="Arial"/>
                <a:hlinkClick r:id="rId8">
                  <a:extLst>
                    <a:ext uri="{A12FA001-AC4F-418D-AE19-62706E023703}">
                      <ahyp:hlinkClr xmlns:ahyp="http://schemas.microsoft.com/office/drawing/2018/hyperlinkcolor" val="tx"/>
                    </a:ext>
                  </a:extLst>
                </a:hlinkClick>
              </a:rPr>
              <a:t>Assessment Guidelines</a:t>
            </a:r>
            <a:r>
              <a:rPr lang="en-US" sz="2200">
                <a:solidFill>
                  <a:srgbClr val="000099"/>
                </a:solidFill>
                <a:cs typeface="Arial"/>
              </a:rPr>
              <a:t> </a:t>
            </a:r>
            <a:r>
              <a:rPr lang="en-US" sz="2200">
                <a:solidFill>
                  <a:srgbClr val="000000"/>
                </a:solidFill>
                <a:cs typeface="Arial"/>
              </a:rPr>
              <a:t>and the </a:t>
            </a:r>
            <a:r>
              <a:rPr lang="en-US" sz="2200">
                <a:solidFill>
                  <a:srgbClr val="000099"/>
                </a:solidFill>
                <a:cs typeface="Arial"/>
                <a:hlinkClick r:id="rId9">
                  <a:extLst>
                    <a:ext uri="{A12FA001-AC4F-418D-AE19-62706E023703}">
                      <ahyp:hlinkClr xmlns:ahyp="http://schemas.microsoft.com/office/drawing/2018/hyperlinkcolor" val="tx"/>
                    </a:ext>
                  </a:extLst>
                </a:hlinkClick>
              </a:rPr>
              <a:t>Embedded and Non-Embedded Designated Supports for English Learners/Multilingual Learners </a:t>
            </a:r>
            <a:r>
              <a:rPr lang="en-US" sz="2200">
                <a:solidFill>
                  <a:srgbClr val="000000"/>
                </a:solidFill>
                <a:cs typeface="Arial"/>
              </a:rPr>
              <a:t>(shown here).</a:t>
            </a:r>
          </a:p>
        </p:txBody>
      </p:sp>
      <p:pic>
        <p:nvPicPr>
          <p:cNvPr id="5" name="Picture 4">
            <a:hlinkClick r:id="rId10"/>
            <a:extLst>
              <a:ext uri="{FF2B5EF4-FFF2-40B4-BE49-F238E27FC236}">
                <a16:creationId xmlns:a16="http://schemas.microsoft.com/office/drawing/2014/main" id="{31C8F1B9-372E-4300-49B5-3EAB4EB632B0}"/>
              </a:ext>
            </a:extLst>
          </p:cNvPr>
          <p:cNvPicPr>
            <a:picLocks noChangeAspect="1"/>
          </p:cNvPicPr>
          <p:nvPr/>
        </p:nvPicPr>
        <p:blipFill>
          <a:blip r:embed="rId11"/>
          <a:stretch>
            <a:fillRect/>
          </a:stretch>
        </p:blipFill>
        <p:spPr>
          <a:xfrm>
            <a:off x="801756" y="1620524"/>
            <a:ext cx="4191386" cy="4754880"/>
          </a:xfrm>
          <a:prstGeom prst="rect">
            <a:avLst/>
          </a:prstGeom>
          <a:ln w="34925">
            <a:solidFill>
              <a:schemeClr val="tx1"/>
            </a:solidFill>
          </a:ln>
        </p:spPr>
      </p:pic>
      <p:pic>
        <p:nvPicPr>
          <p:cNvPr id="2" name="Picture 1">
            <a:extLst>
              <a:ext uri="{FF2B5EF4-FFF2-40B4-BE49-F238E27FC236}">
                <a16:creationId xmlns:a16="http://schemas.microsoft.com/office/drawing/2014/main" id="{58A9B4DC-9299-C003-2DF1-03B9F02A3041}"/>
              </a:ext>
            </a:extLst>
          </p:cNvPr>
          <p:cNvPicPr>
            <a:picLocks noChangeAspect="1"/>
          </p:cNvPicPr>
          <p:nvPr/>
        </p:nvPicPr>
        <p:blipFill>
          <a:blip r:embed="rId12"/>
          <a:stretch>
            <a:fillRect/>
          </a:stretch>
        </p:blipFill>
        <p:spPr>
          <a:xfrm>
            <a:off x="4600098" y="1371600"/>
            <a:ext cx="608047" cy="595886"/>
          </a:xfrm>
          <a:prstGeom prst="rect">
            <a:avLst/>
          </a:prstGeom>
        </p:spPr>
      </p:pic>
    </p:spTree>
    <p:extLst>
      <p:ext uri="{BB962C8B-B14F-4D97-AF65-F5344CB8AC3E}">
        <p14:creationId xmlns:p14="http://schemas.microsoft.com/office/powerpoint/2010/main" val="1722124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a:noFill/>
        </p:spPr>
        <p:txBody>
          <a:bodyPr anchor="ctr">
            <a:noAutofit/>
          </a:bodyPr>
          <a:lstStyle/>
          <a:p>
            <a:pPr algn="ctr"/>
            <a:r>
              <a:rPr lang="en-US"/>
              <a:t>Provide Students with Opportunities to Practice</a:t>
            </a:r>
          </a:p>
        </p:txBody>
      </p:sp>
      <p:sp>
        <p:nvSpPr>
          <p:cNvPr id="3" name="Text Placeholder 2"/>
          <p:cNvSpPr>
            <a:spLocks noGrp="1"/>
          </p:cNvSpPr>
          <p:nvPr>
            <p:ph idx="1"/>
          </p:nvPr>
        </p:nvSpPr>
        <p:spPr>
          <a:xfrm>
            <a:off x="278912" y="1371600"/>
            <a:ext cx="5495925" cy="4876258"/>
          </a:xfrm>
        </p:spPr>
        <p:txBody>
          <a:bodyPr>
            <a:normAutofit/>
          </a:bodyPr>
          <a:lstStyle/>
          <a:p>
            <a:pPr marL="0" indent="0">
              <a:buNone/>
            </a:pPr>
            <a:r>
              <a:rPr lang="en-US" sz="2300">
                <a:solidFill>
                  <a:schemeClr val="tx1"/>
                </a:solidFill>
                <a:cs typeface="Arial" panose="020B0604020202020204" pitchFamily="34" charset="0"/>
              </a:rPr>
              <a:t>Administer </a:t>
            </a:r>
            <a:r>
              <a:rPr lang="en-US" sz="2300">
                <a:solidFill>
                  <a:srgbClr val="000099"/>
                </a:solidFill>
                <a:cs typeface="Arial" panose="020B0604020202020204" pitchFamily="34" charset="0"/>
                <a:hlinkClick r:id="rId3">
                  <a:extLst>
                    <a:ext uri="{A12FA001-AC4F-418D-AE19-62706E023703}">
                      <ahyp:hlinkClr xmlns:ahyp="http://schemas.microsoft.com/office/drawing/2018/hyperlinkcolor" val="tx"/>
                    </a:ext>
                  </a:extLst>
                </a:hlinkClick>
              </a:rPr>
              <a:t>Practice Tests </a:t>
            </a:r>
            <a:r>
              <a:rPr lang="en-US" sz="2300">
                <a:solidFill>
                  <a:schemeClr val="tx1"/>
                </a:solidFill>
                <a:cs typeface="Arial" panose="020B0604020202020204" pitchFamily="34" charset="0"/>
              </a:rPr>
              <a:t>to allow students to become familiar with the online test platform, item format, universal tools, and practice with designated supports and accommodations (if applicable).</a:t>
            </a:r>
          </a:p>
        </p:txBody>
      </p:sp>
      <p:pic>
        <p:nvPicPr>
          <p:cNvPr id="4" name="Picture 3" descr="Image of User Sign In Page that displays a text box for the user to type their first name and ten-digit state ID." title="Image: User Sign In Page"/>
          <p:cNvPicPr>
            <a:picLocks noChangeAspect="1"/>
          </p:cNvPicPr>
          <p:nvPr/>
        </p:nvPicPr>
        <p:blipFill>
          <a:blip r:embed="rId4"/>
          <a:stretch>
            <a:fillRect/>
          </a:stretch>
        </p:blipFill>
        <p:spPr>
          <a:xfrm>
            <a:off x="3521087" y="3439249"/>
            <a:ext cx="3321173" cy="3169348"/>
          </a:xfrm>
          <a:prstGeom prst="rect">
            <a:avLst/>
          </a:prstGeom>
          <a:ln>
            <a:solidFill>
              <a:schemeClr val="tx1"/>
            </a:solidFill>
          </a:ln>
        </p:spPr>
      </p:pic>
      <p:pic>
        <p:nvPicPr>
          <p:cNvPr id="5" name="Picture 4" descr="Image of the Practice and Training Test icon that users access via the Connecticut Comprehensive Assessment Program Portal to take a practice test." title="Image: Practice and Training Tests"/>
          <p:cNvPicPr>
            <a:picLocks noChangeAspect="1"/>
          </p:cNvPicPr>
          <p:nvPr/>
        </p:nvPicPr>
        <p:blipFill>
          <a:blip r:embed="rId5"/>
          <a:stretch>
            <a:fillRect/>
          </a:stretch>
        </p:blipFill>
        <p:spPr>
          <a:xfrm>
            <a:off x="278912" y="3429000"/>
            <a:ext cx="3129395" cy="3179597"/>
          </a:xfrm>
          <a:prstGeom prst="rect">
            <a:avLst/>
          </a:prstGeom>
          <a:ln>
            <a:solidFill>
              <a:schemeClr val="tx1"/>
            </a:solidFill>
          </a:ln>
        </p:spPr>
      </p:pic>
      <p:sp>
        <p:nvSpPr>
          <p:cNvPr id="6" name="TextBox 5">
            <a:extLst>
              <a:ext uri="{FF2B5EF4-FFF2-40B4-BE49-F238E27FC236}">
                <a16:creationId xmlns:a16="http://schemas.microsoft.com/office/drawing/2014/main" id="{E34DF935-17F1-C2E7-94E5-5E72DFA1A115}"/>
              </a:ext>
            </a:extLst>
          </p:cNvPr>
          <p:cNvSpPr txBox="1"/>
          <p:nvPr/>
        </p:nvSpPr>
        <p:spPr>
          <a:xfrm>
            <a:off x="7610475" y="1371600"/>
            <a:ext cx="4410075" cy="1862048"/>
          </a:xfrm>
          <a:prstGeom prst="rect">
            <a:avLst/>
          </a:prstGeom>
          <a:noFill/>
        </p:spPr>
        <p:txBody>
          <a:bodyPr wrap="square" rtlCol="0">
            <a:spAutoFit/>
          </a:bodyPr>
          <a:lstStyle/>
          <a:p>
            <a:r>
              <a:rPr lang="en-US" sz="2300"/>
              <a:t>For optimal practice with certain accommodations that support language access and written communication, administer a Math Performance Task Practice Test. </a:t>
            </a:r>
            <a:endParaRPr lang="en-US"/>
          </a:p>
        </p:txBody>
      </p:sp>
      <p:pic>
        <p:nvPicPr>
          <p:cNvPr id="1026" name="Picture 2">
            <a:extLst>
              <a:ext uri="{FF2B5EF4-FFF2-40B4-BE49-F238E27FC236}">
                <a16:creationId xmlns:a16="http://schemas.microsoft.com/office/drawing/2014/main" id="{8B5B7C5A-4BA1-ED39-D8C3-1341B5948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4485" y="3624353"/>
            <a:ext cx="3207264" cy="267788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10D25DD-0D98-9D6C-7C53-6D14834C0AD1}"/>
              </a:ext>
            </a:extLst>
          </p:cNvPr>
          <p:cNvSpPr/>
          <p:nvPr/>
        </p:nvSpPr>
        <p:spPr>
          <a:xfrm>
            <a:off x="8208385" y="5051937"/>
            <a:ext cx="2911151" cy="12503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829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0421" y="2980944"/>
            <a:ext cx="9498459" cy="1536192"/>
          </a:xfrm>
          <a:noFill/>
        </p:spPr>
        <p:txBody>
          <a:bodyPr anchor="ctr">
            <a:normAutofit/>
          </a:bodyPr>
          <a:lstStyle/>
          <a:p>
            <a:pPr algn="ctr"/>
            <a:r>
              <a:rPr lang="en-US" sz="4200"/>
              <a:t>New Designated Supports and Accommodations</a:t>
            </a:r>
          </a:p>
        </p:txBody>
      </p:sp>
      <p:pic>
        <p:nvPicPr>
          <p:cNvPr id="4" name="Picture 3">
            <a:extLst>
              <a:ext uri="{FF2B5EF4-FFF2-40B4-BE49-F238E27FC236}">
                <a16:creationId xmlns:a16="http://schemas.microsoft.com/office/drawing/2014/main" id="{6552A933-C408-D8B1-4FEB-CCB301866E5D}"/>
              </a:ext>
            </a:extLst>
          </p:cNvPr>
          <p:cNvPicPr>
            <a:picLocks noChangeAspect="1"/>
          </p:cNvPicPr>
          <p:nvPr/>
        </p:nvPicPr>
        <p:blipFill>
          <a:blip r:embed="rId3"/>
          <a:stretch>
            <a:fillRect/>
          </a:stretch>
        </p:blipFill>
        <p:spPr>
          <a:xfrm>
            <a:off x="4850295" y="182684"/>
            <a:ext cx="2719347" cy="2655136"/>
          </a:xfrm>
          <a:prstGeom prst="rect">
            <a:avLst/>
          </a:prstGeom>
        </p:spPr>
      </p:pic>
    </p:spTree>
    <p:extLst>
      <p:ext uri="{BB962C8B-B14F-4D97-AF65-F5344CB8AC3E}">
        <p14:creationId xmlns:p14="http://schemas.microsoft.com/office/powerpoint/2010/main" val="33646187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a:noFill/>
        </p:spPr>
        <p:txBody>
          <a:bodyPr anchor="ctr">
            <a:noAutofit/>
          </a:bodyPr>
          <a:lstStyle/>
          <a:p>
            <a:pPr algn="ctr"/>
            <a:r>
              <a:rPr lang="en-US"/>
              <a:t>New Designated Supports &amp; Accommodations</a:t>
            </a:r>
          </a:p>
        </p:txBody>
      </p:sp>
      <p:sp>
        <p:nvSpPr>
          <p:cNvPr id="3" name="Text Placeholder 2"/>
          <p:cNvSpPr>
            <a:spLocks noGrp="1"/>
          </p:cNvSpPr>
          <p:nvPr>
            <p:ph idx="1"/>
          </p:nvPr>
        </p:nvSpPr>
        <p:spPr>
          <a:xfrm>
            <a:off x="278912" y="1558456"/>
            <a:ext cx="5495925" cy="4689402"/>
          </a:xfrm>
        </p:spPr>
        <p:txBody>
          <a:bodyPr vert="horz" wrap="square" lIns="91440" tIns="45720" rIns="91440" bIns="45720" rtlCol="0" anchor="t">
            <a:normAutofit fontScale="62500" lnSpcReduction="20000"/>
          </a:bodyPr>
          <a:lstStyle/>
          <a:p>
            <a:pPr marL="0" indent="0">
              <a:buNone/>
            </a:pPr>
            <a:r>
              <a:rPr lang="en-US" sz="3600" b="1">
                <a:cs typeface="Arial"/>
              </a:rPr>
              <a:t>New designated supports:</a:t>
            </a:r>
          </a:p>
          <a:p>
            <a:r>
              <a:rPr lang="en-US" sz="3600">
                <a:cs typeface="Arial"/>
              </a:rPr>
              <a:t>Translated Test Directions in ASL (Test Administration Manual for Math, ELA, Science) </a:t>
            </a:r>
            <a:endParaRPr lang="en-US" sz="3600">
              <a:cs typeface="Arial" panose="020B0604020202020204" pitchFamily="34" charset="0"/>
            </a:endParaRPr>
          </a:p>
          <a:p>
            <a:r>
              <a:rPr lang="en-US" sz="3600">
                <a:cs typeface="Arial"/>
              </a:rPr>
              <a:t>Printed Test Directions in English (Test Administration Manual for Math, ELA, Science) (will be posted to the portal prior to testing)</a:t>
            </a:r>
          </a:p>
          <a:p>
            <a:r>
              <a:rPr lang="en-US" sz="3600">
                <a:cs typeface="Arial"/>
              </a:rPr>
              <a:t>Translation Test Directions for Smarter Balanced Math and ELA- Portuguese was added.</a:t>
            </a:r>
          </a:p>
          <a:p>
            <a:r>
              <a:rPr lang="en-US" sz="3600">
                <a:cs typeface="Arial"/>
              </a:rPr>
              <a:t>Updated! Toggle for Spanish Presentation for Math (was formerly Spanish stacked)</a:t>
            </a:r>
            <a:endParaRPr lang="en-US"/>
          </a:p>
          <a:p>
            <a:endParaRPr lang="en-US" sz="3600">
              <a:cs typeface="Arial" panose="020B0604020202020204" pitchFamily="34" charset="0"/>
            </a:endParaRPr>
          </a:p>
          <a:p>
            <a:pPr marL="0" indent="0">
              <a:buNone/>
            </a:pPr>
            <a:endParaRPr lang="en-US" sz="2300">
              <a:solidFill>
                <a:schemeClr val="tx1"/>
              </a:solidFill>
              <a:cs typeface="Arial" panose="020B0604020202020204" pitchFamily="34" charset="0"/>
            </a:endParaRPr>
          </a:p>
        </p:txBody>
      </p:sp>
      <p:sp>
        <p:nvSpPr>
          <p:cNvPr id="8" name="Text Placeholder 2">
            <a:extLst>
              <a:ext uri="{FF2B5EF4-FFF2-40B4-BE49-F238E27FC236}">
                <a16:creationId xmlns:a16="http://schemas.microsoft.com/office/drawing/2014/main" id="{CC3ACB95-C766-E6CB-879F-884365BB64E0}"/>
              </a:ext>
            </a:extLst>
          </p:cNvPr>
          <p:cNvSpPr txBox="1">
            <a:spLocks/>
          </p:cNvSpPr>
          <p:nvPr/>
        </p:nvSpPr>
        <p:spPr>
          <a:xfrm>
            <a:off x="6262269" y="1457739"/>
            <a:ext cx="5495925" cy="4876258"/>
          </a:xfrm>
          <a:prstGeom prst="rect">
            <a:avLst/>
          </a:prstGeom>
        </p:spPr>
        <p:txBody>
          <a:bodyPr vert="horz" wrap="square"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b="1">
                <a:cs typeface="Arial" panose="020B0604020202020204" pitchFamily="34" charset="0"/>
              </a:rPr>
              <a:t>New embedded accommodation:</a:t>
            </a:r>
          </a:p>
          <a:p>
            <a:pPr>
              <a:spcBef>
                <a:spcPts val="0"/>
              </a:spcBef>
            </a:pPr>
            <a:r>
              <a:rPr lang="en-US" sz="2300">
                <a:cs typeface="Arial" panose="020B0604020202020204" pitchFamily="34" charset="0"/>
              </a:rPr>
              <a:t>Word Prediction (accompanies open-ended items) for Smarter Balanced Math and ELA items.</a:t>
            </a:r>
          </a:p>
        </p:txBody>
      </p:sp>
      <p:pic>
        <p:nvPicPr>
          <p:cNvPr id="5" name="Picture 4">
            <a:extLst>
              <a:ext uri="{FF2B5EF4-FFF2-40B4-BE49-F238E27FC236}">
                <a16:creationId xmlns:a16="http://schemas.microsoft.com/office/drawing/2014/main" id="{C506E642-19B6-D1C6-AF06-3EC1F4AF82BE}"/>
              </a:ext>
            </a:extLst>
          </p:cNvPr>
          <p:cNvPicPr>
            <a:picLocks noChangeAspect="1"/>
          </p:cNvPicPr>
          <p:nvPr/>
        </p:nvPicPr>
        <p:blipFill>
          <a:blip r:embed="rId3"/>
          <a:stretch>
            <a:fillRect/>
          </a:stretch>
        </p:blipFill>
        <p:spPr>
          <a:xfrm>
            <a:off x="6699181" y="3165483"/>
            <a:ext cx="4901773" cy="3436543"/>
          </a:xfrm>
          <a:prstGeom prst="rect">
            <a:avLst/>
          </a:prstGeom>
        </p:spPr>
      </p:pic>
    </p:spTree>
    <p:extLst>
      <p:ext uri="{BB962C8B-B14F-4D97-AF65-F5344CB8AC3E}">
        <p14:creationId xmlns:p14="http://schemas.microsoft.com/office/powerpoint/2010/main" val="3000286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D4A3E-9976-79F2-6EB6-E2BC36880470}"/>
              </a:ext>
            </a:extLst>
          </p:cNvPr>
          <p:cNvPicPr>
            <a:picLocks noChangeAspect="1"/>
          </p:cNvPicPr>
          <p:nvPr/>
        </p:nvPicPr>
        <p:blipFill>
          <a:blip r:embed="rId3"/>
          <a:stretch>
            <a:fillRect/>
          </a:stretch>
        </p:blipFill>
        <p:spPr>
          <a:xfrm>
            <a:off x="844332" y="2988042"/>
            <a:ext cx="10265488" cy="3546117"/>
          </a:xfrm>
          <a:prstGeom prst="rect">
            <a:avLst/>
          </a:prstGeom>
          <a:ln>
            <a:solidFill>
              <a:schemeClr val="accent1"/>
            </a:solidFill>
          </a:ln>
        </p:spPr>
      </p:pic>
      <p:sp>
        <p:nvSpPr>
          <p:cNvPr id="2" name="Title 1"/>
          <p:cNvSpPr>
            <a:spLocks noGrp="1"/>
          </p:cNvSpPr>
          <p:nvPr>
            <p:ph type="title"/>
          </p:nvPr>
        </p:nvSpPr>
        <p:spPr>
          <a:xfrm>
            <a:off x="2037566" y="0"/>
            <a:ext cx="8595360" cy="1371600"/>
          </a:xfrm>
          <a:noFill/>
        </p:spPr>
        <p:txBody>
          <a:bodyPr>
            <a:noAutofit/>
          </a:bodyPr>
          <a:lstStyle/>
          <a:p>
            <a:pPr algn="ctr"/>
            <a:r>
              <a:rPr lang="en-US">
                <a:ln w="0"/>
              </a:rPr>
              <a:t>TTS in Spanish with Math and/or Science Spanish Toggle</a:t>
            </a:r>
            <a:endParaRPr lang="en-US"/>
          </a:p>
        </p:txBody>
      </p:sp>
      <p:sp>
        <p:nvSpPr>
          <p:cNvPr id="5" name="Content Placeholder 4"/>
          <p:cNvSpPr>
            <a:spLocks noGrp="1"/>
          </p:cNvSpPr>
          <p:nvPr>
            <p:ph idx="4294967295"/>
          </p:nvPr>
        </p:nvSpPr>
        <p:spPr>
          <a:xfrm>
            <a:off x="339047" y="1563839"/>
            <a:ext cx="11507055" cy="1739900"/>
          </a:xfrm>
        </p:spPr>
        <p:txBody>
          <a:bodyPr>
            <a:noAutofit/>
          </a:bodyPr>
          <a:lstStyle/>
          <a:p>
            <a:pPr marL="0" indent="0">
              <a:buNone/>
            </a:pPr>
            <a:r>
              <a:rPr lang="en-US" sz="2500">
                <a:cs typeface="Arial" panose="020B0604020202020204" pitchFamily="34" charset="0"/>
              </a:rPr>
              <a:t>Text-to-Speech in Spanish is available on the math and NGSS assessment. For eligible students, set Text-to-Speech to </a:t>
            </a:r>
            <a:r>
              <a:rPr lang="en-US" sz="2500">
                <a:solidFill>
                  <a:srgbClr val="3333CC"/>
                </a:solidFill>
                <a:cs typeface="Arial" panose="020B0604020202020204" pitchFamily="34" charset="0"/>
              </a:rPr>
              <a:t>Stimuli &amp; Items </a:t>
            </a:r>
            <a:r>
              <a:rPr lang="en-US" sz="2500">
                <a:cs typeface="Arial" panose="020B0604020202020204" pitchFamily="34" charset="0"/>
              </a:rPr>
              <a:t>for math and Science and set presentation to </a:t>
            </a:r>
            <a:r>
              <a:rPr lang="en-US" sz="2500">
                <a:solidFill>
                  <a:srgbClr val="3333CC"/>
                </a:solidFill>
                <a:cs typeface="Arial" panose="020B0604020202020204" pitchFamily="34" charset="0"/>
              </a:rPr>
              <a:t>Spanish Toggle</a:t>
            </a:r>
            <a:r>
              <a:rPr lang="en-US" sz="2500">
                <a:cs typeface="Arial" panose="020B0604020202020204" pitchFamily="34" charset="0"/>
              </a:rPr>
              <a:t>.</a:t>
            </a:r>
          </a:p>
          <a:p>
            <a:endParaRPr lang="en-US" sz="2500">
              <a:cs typeface="Arial" panose="020B0604020202020204" pitchFamily="34" charset="0"/>
            </a:endParaRPr>
          </a:p>
        </p:txBody>
      </p:sp>
      <p:sp>
        <p:nvSpPr>
          <p:cNvPr id="6" name="Rectangle 5">
            <a:extLst>
              <a:ext uri="{FF2B5EF4-FFF2-40B4-BE49-F238E27FC236}">
                <a16:creationId xmlns:a16="http://schemas.microsoft.com/office/drawing/2014/main" id="{28B11FE0-E1B5-45F7-CBE8-3B23F072AE9E}"/>
              </a:ext>
            </a:extLst>
          </p:cNvPr>
          <p:cNvSpPr/>
          <p:nvPr/>
        </p:nvSpPr>
        <p:spPr>
          <a:xfrm>
            <a:off x="844332" y="6218462"/>
            <a:ext cx="2147581" cy="315697"/>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BB04D4-B059-DC20-4EE1-6C24C80605B0}"/>
              </a:ext>
            </a:extLst>
          </p:cNvPr>
          <p:cNvSpPr/>
          <p:nvPr/>
        </p:nvSpPr>
        <p:spPr>
          <a:xfrm>
            <a:off x="844332" y="3554262"/>
            <a:ext cx="1909205" cy="183033"/>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EDAB17-8173-ACBF-4EC4-BFA54817EE67}"/>
              </a:ext>
            </a:extLst>
          </p:cNvPr>
          <p:cNvSpPr/>
          <p:nvPr/>
        </p:nvSpPr>
        <p:spPr>
          <a:xfrm>
            <a:off x="6241409" y="3590487"/>
            <a:ext cx="1459685" cy="255866"/>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CE7846-4203-88C7-D3F4-80F13EBD1609}"/>
              </a:ext>
            </a:extLst>
          </p:cNvPr>
          <p:cNvSpPr/>
          <p:nvPr/>
        </p:nvSpPr>
        <p:spPr>
          <a:xfrm>
            <a:off x="9034942" y="3628238"/>
            <a:ext cx="1459685" cy="218115"/>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7C85A-BDA7-D224-DAB1-99F07C6B279D}"/>
              </a:ext>
            </a:extLst>
          </p:cNvPr>
          <p:cNvSpPr/>
          <p:nvPr/>
        </p:nvSpPr>
        <p:spPr>
          <a:xfrm>
            <a:off x="6232046" y="6293962"/>
            <a:ext cx="1469048" cy="240197"/>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7E900A-5030-5294-2379-F1E26D6C69D4}"/>
              </a:ext>
            </a:extLst>
          </p:cNvPr>
          <p:cNvSpPr/>
          <p:nvPr/>
        </p:nvSpPr>
        <p:spPr>
          <a:xfrm>
            <a:off x="9034941" y="6316044"/>
            <a:ext cx="1459685" cy="218115"/>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3FEF52-FC4D-2354-2F39-2B1D6E81EE64}"/>
              </a:ext>
            </a:extLst>
          </p:cNvPr>
          <p:cNvSpPr/>
          <p:nvPr/>
        </p:nvSpPr>
        <p:spPr>
          <a:xfrm>
            <a:off x="6232046" y="2988041"/>
            <a:ext cx="4329693" cy="166219"/>
          </a:xfrm>
          <a:prstGeom prst="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218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0421" y="2980944"/>
            <a:ext cx="9498459" cy="1536192"/>
          </a:xfrm>
          <a:noFill/>
        </p:spPr>
        <p:txBody>
          <a:bodyPr anchor="ctr">
            <a:normAutofit/>
          </a:bodyPr>
          <a:lstStyle/>
          <a:p>
            <a:pPr algn="ctr"/>
            <a:r>
              <a:rPr lang="en-US" sz="4200"/>
              <a:t>Accommodation Reminders</a:t>
            </a:r>
          </a:p>
        </p:txBody>
      </p:sp>
      <p:pic>
        <p:nvPicPr>
          <p:cNvPr id="5" name="Picture 4">
            <a:extLst>
              <a:ext uri="{FF2B5EF4-FFF2-40B4-BE49-F238E27FC236}">
                <a16:creationId xmlns:a16="http://schemas.microsoft.com/office/drawing/2014/main" id="{414B5B19-9BFE-32FF-88ED-173EF0BA8195}"/>
              </a:ext>
            </a:extLst>
          </p:cNvPr>
          <p:cNvPicPr>
            <a:picLocks noChangeAspect="1"/>
          </p:cNvPicPr>
          <p:nvPr/>
        </p:nvPicPr>
        <p:blipFill>
          <a:blip r:embed="rId3"/>
          <a:stretch>
            <a:fillRect/>
          </a:stretch>
        </p:blipFill>
        <p:spPr>
          <a:xfrm>
            <a:off x="4844691" y="986256"/>
            <a:ext cx="2489917" cy="1828800"/>
          </a:xfrm>
          <a:prstGeom prst="rect">
            <a:avLst/>
          </a:prstGeom>
        </p:spPr>
      </p:pic>
    </p:spTree>
    <p:extLst>
      <p:ext uri="{BB962C8B-B14F-4D97-AF65-F5344CB8AC3E}">
        <p14:creationId xmlns:p14="http://schemas.microsoft.com/office/powerpoint/2010/main" val="1856361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256" y="0"/>
            <a:ext cx="8075488" cy="1371600"/>
          </a:xfrm>
          <a:noFill/>
        </p:spPr>
        <p:txBody>
          <a:bodyPr anchor="ctr">
            <a:noAutofit/>
          </a:bodyPr>
          <a:lstStyle/>
          <a:p>
            <a:pPr algn="ctr"/>
            <a:r>
              <a:rPr lang="en-US" b="1"/>
              <a:t>Large Print or Braille Test Materials</a:t>
            </a:r>
          </a:p>
        </p:txBody>
      </p:sp>
      <p:sp>
        <p:nvSpPr>
          <p:cNvPr id="8" name="Rectangle 7">
            <a:extLst>
              <a:ext uri="{FF2B5EF4-FFF2-40B4-BE49-F238E27FC236}">
                <a16:creationId xmlns:a16="http://schemas.microsoft.com/office/drawing/2014/main" id="{FCACDD41-CE48-42F7-A0E3-90A0F7D28B52}"/>
              </a:ext>
            </a:extLst>
          </p:cNvPr>
          <p:cNvSpPr/>
          <p:nvPr/>
        </p:nvSpPr>
        <p:spPr>
          <a:xfrm>
            <a:off x="758983" y="1567508"/>
            <a:ext cx="11056837" cy="2677656"/>
          </a:xfrm>
          <a:prstGeom prst="rect">
            <a:avLst/>
          </a:prstGeom>
        </p:spPr>
        <p:txBody>
          <a:bodyPr wrap="square" lIns="91440" tIns="45720" rIns="91440" bIns="45720" anchor="t">
            <a:spAutoFit/>
          </a:bodyPr>
          <a:lstStyle/>
          <a:p>
            <a:pPr fontAlgn="base">
              <a:spcBef>
                <a:spcPct val="0"/>
              </a:spcBef>
              <a:spcAft>
                <a:spcPct val="0"/>
              </a:spcAft>
              <a:defRPr/>
            </a:pPr>
            <a:r>
              <a:rPr lang="en-US" sz="2400">
                <a:solidFill>
                  <a:srgbClr val="000000"/>
                </a:solidFill>
                <a:cs typeface="Arial"/>
              </a:rPr>
              <a:t>District Administrators can order large-print and braille kits for Smarter Balanced and NGSS in TIDE any time after January 26, 2024.</a:t>
            </a:r>
          </a:p>
          <a:p>
            <a:pPr fontAlgn="base">
              <a:spcBef>
                <a:spcPct val="0"/>
              </a:spcBef>
              <a:spcAft>
                <a:spcPct val="0"/>
              </a:spcAft>
              <a:defRPr/>
            </a:pPr>
            <a:endParaRPr lang="en-US" sz="2400">
              <a:solidFill>
                <a:srgbClr val="000000"/>
              </a:solidFill>
              <a:cs typeface="Arial"/>
            </a:endParaRPr>
          </a:p>
          <a:p>
            <a:pPr fontAlgn="base">
              <a:spcBef>
                <a:spcPct val="0"/>
              </a:spcBef>
              <a:spcAft>
                <a:spcPct val="0"/>
              </a:spcAft>
              <a:defRPr/>
            </a:pPr>
            <a:r>
              <a:rPr lang="en-US" sz="2400">
                <a:solidFill>
                  <a:srgbClr val="000000"/>
                </a:solidFill>
                <a:cs typeface="Arial"/>
              </a:rPr>
              <a:t>Confirm that the student has the non-embedded accommodation set properly in TIDE. If the accommodation is missing or is incorrectly reported, contact the student’s Case Manager in CT-SEDS. </a:t>
            </a:r>
            <a:endParaRPr lang="en-US" sz="3200">
              <a:solidFill>
                <a:srgbClr val="000000"/>
              </a:solidFill>
            </a:endParaRPr>
          </a:p>
          <a:p>
            <a:pPr fontAlgn="base">
              <a:spcBef>
                <a:spcPct val="0"/>
              </a:spcBef>
              <a:spcAft>
                <a:spcPct val="0"/>
              </a:spcAft>
              <a:defRPr/>
            </a:pPr>
            <a:endParaRPr lang="en-US" sz="2400">
              <a:solidFill>
                <a:srgbClr val="000000"/>
              </a:solidFill>
            </a:endParaRPr>
          </a:p>
        </p:txBody>
      </p:sp>
      <p:pic>
        <p:nvPicPr>
          <p:cNvPr id="3" name="Picture 2"/>
          <p:cNvPicPr>
            <a:picLocks noChangeAspect="1"/>
          </p:cNvPicPr>
          <p:nvPr/>
        </p:nvPicPr>
        <p:blipFill>
          <a:blip r:embed="rId3"/>
          <a:stretch>
            <a:fillRect/>
          </a:stretch>
        </p:blipFill>
        <p:spPr>
          <a:xfrm>
            <a:off x="758983" y="3849696"/>
            <a:ext cx="5076738" cy="2812408"/>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5932384" y="3832813"/>
            <a:ext cx="5605858" cy="2812408"/>
          </a:xfrm>
          <a:prstGeom prst="rect">
            <a:avLst/>
          </a:prstGeom>
          <a:ln>
            <a:solidFill>
              <a:schemeClr val="tx1"/>
            </a:solidFill>
          </a:ln>
        </p:spPr>
      </p:pic>
      <p:sp>
        <p:nvSpPr>
          <p:cNvPr id="10" name="Right Arrow 9"/>
          <p:cNvSpPr/>
          <p:nvPr/>
        </p:nvSpPr>
        <p:spPr>
          <a:xfrm>
            <a:off x="7894988" y="5561192"/>
            <a:ext cx="739739" cy="33974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3000">
              <a:solidFill>
                <a:srgbClr val="FFFFFF"/>
              </a:solidFill>
              <a:latin typeface="Corbel" panose="020B0503020204020204"/>
            </a:endParaRPr>
          </a:p>
        </p:txBody>
      </p:sp>
      <p:sp>
        <p:nvSpPr>
          <p:cNvPr id="5" name="Right Arrow 4"/>
          <p:cNvSpPr/>
          <p:nvPr/>
        </p:nvSpPr>
        <p:spPr>
          <a:xfrm>
            <a:off x="115901" y="5129438"/>
            <a:ext cx="778716" cy="36216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3000">
              <a:solidFill>
                <a:srgbClr val="FFFFFF"/>
              </a:solidFill>
              <a:latin typeface="Corbel" panose="020B0503020204020204"/>
            </a:endParaRPr>
          </a:p>
        </p:txBody>
      </p:sp>
    </p:spTree>
    <p:extLst>
      <p:ext uri="{BB962C8B-B14F-4D97-AF65-F5344CB8AC3E}">
        <p14:creationId xmlns:p14="http://schemas.microsoft.com/office/powerpoint/2010/main" val="163177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8256" y="0"/>
            <a:ext cx="8075488" cy="1371600"/>
          </a:xfrm>
        </p:spPr>
        <p:txBody>
          <a:bodyPr>
            <a:noAutofit/>
          </a:bodyPr>
          <a:lstStyle/>
          <a:p>
            <a:pPr algn="ctr"/>
            <a:r>
              <a:rPr lang="en-US" sz="4000">
                <a:ln w="0"/>
                <a:cs typeface="Arial"/>
              </a:rPr>
              <a:t>2024 Testing Calendar </a:t>
            </a:r>
            <a:endParaRPr lang="en-US" sz="4000">
              <a:ln w="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055471"/>
              </p:ext>
            </p:extLst>
          </p:nvPr>
        </p:nvGraphicFramePr>
        <p:xfrm>
          <a:off x="365052" y="1467301"/>
          <a:ext cx="11461897" cy="5182791"/>
        </p:xfrm>
        <a:graphic>
          <a:graphicData uri="http://schemas.openxmlformats.org/drawingml/2006/table">
            <a:tbl>
              <a:tblPr firstRow="1" firstCol="1" bandRow="1">
                <a:tableStyleId>{5C22544A-7EE6-4342-B048-85BDC9FD1C3A}</a:tableStyleId>
              </a:tblPr>
              <a:tblGrid>
                <a:gridCol w="2514626">
                  <a:extLst>
                    <a:ext uri="{9D8B030D-6E8A-4147-A177-3AD203B41FA5}">
                      <a16:colId xmlns:a16="http://schemas.microsoft.com/office/drawing/2014/main" val="20000"/>
                    </a:ext>
                  </a:extLst>
                </a:gridCol>
                <a:gridCol w="2117624">
                  <a:extLst>
                    <a:ext uri="{9D8B030D-6E8A-4147-A177-3AD203B41FA5}">
                      <a16:colId xmlns:a16="http://schemas.microsoft.com/office/drawing/2014/main" val="20001"/>
                    </a:ext>
                  </a:extLst>
                </a:gridCol>
                <a:gridCol w="4476307">
                  <a:extLst>
                    <a:ext uri="{9D8B030D-6E8A-4147-A177-3AD203B41FA5}">
                      <a16:colId xmlns:a16="http://schemas.microsoft.com/office/drawing/2014/main" val="20002"/>
                    </a:ext>
                  </a:extLst>
                </a:gridCol>
                <a:gridCol w="2353340">
                  <a:extLst>
                    <a:ext uri="{9D8B030D-6E8A-4147-A177-3AD203B41FA5}">
                      <a16:colId xmlns:a16="http://schemas.microsoft.com/office/drawing/2014/main" val="20003"/>
                    </a:ext>
                  </a:extLst>
                </a:gridCol>
              </a:tblGrid>
              <a:tr h="343479">
                <a:tc>
                  <a:txBody>
                    <a:bodyPr/>
                    <a:lstStyle/>
                    <a:p>
                      <a:pPr marL="0" marR="0" algn="ctr">
                        <a:lnSpc>
                          <a:spcPct val="115000"/>
                        </a:lnSpc>
                        <a:spcBef>
                          <a:spcPts val="0"/>
                        </a:spcBef>
                        <a:spcAft>
                          <a:spcPts val="0"/>
                        </a:spcAft>
                      </a:pPr>
                      <a:r>
                        <a:rPr lang="en-US" sz="2000" kern="1200">
                          <a:effectLst/>
                          <a:latin typeface="+mn-lt"/>
                          <a:cs typeface="Arial"/>
                        </a:rPr>
                        <a:t>State Assessment</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effectLst/>
                          <a:latin typeface="+mn-lt"/>
                          <a:cs typeface="Arial"/>
                        </a:rPr>
                        <a:t>Grade(s)</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effectLst/>
                          <a:latin typeface="+mn-lt"/>
                          <a:cs typeface="Arial"/>
                        </a:rPr>
                        <a:t>Testing Window</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effectLst/>
                          <a:latin typeface="+mn-lt"/>
                          <a:cs typeface="Arial"/>
                        </a:rPr>
                        <a:t>Delivery</a:t>
                      </a:r>
                      <a:r>
                        <a:rPr lang="en-US" sz="2000" kern="1200" baseline="0">
                          <a:effectLst/>
                          <a:latin typeface="+mn-lt"/>
                          <a:cs typeface="Arial"/>
                        </a:rPr>
                        <a:t> </a:t>
                      </a:r>
                      <a:r>
                        <a:rPr lang="en-US" sz="2000" kern="1200">
                          <a:effectLst/>
                          <a:latin typeface="+mn-lt"/>
                          <a:cs typeface="Arial"/>
                        </a:rPr>
                        <a:t>Method</a:t>
                      </a:r>
                      <a:endParaRPr lang="en-US" sz="2000">
                        <a:solidFill>
                          <a:srgbClr val="221E1F"/>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0"/>
                  </a:ext>
                </a:extLst>
              </a:tr>
              <a:tr h="343479">
                <a:tc>
                  <a:txBody>
                    <a:bodyPr/>
                    <a:lstStyle/>
                    <a:p>
                      <a:pPr marL="0" marR="0" algn="ctr">
                        <a:lnSpc>
                          <a:spcPct val="115000"/>
                        </a:lnSpc>
                        <a:spcBef>
                          <a:spcPts val="0"/>
                        </a:spcBef>
                        <a:spcAft>
                          <a:spcPts val="0"/>
                        </a:spcAft>
                      </a:pPr>
                      <a:r>
                        <a:rPr lang="en-US" sz="2000" b="1" kern="1200">
                          <a:solidFill>
                            <a:schemeClr val="lt1"/>
                          </a:solidFill>
                          <a:effectLst/>
                          <a:latin typeface="+mn-lt"/>
                          <a:ea typeface="+mn-ea"/>
                          <a:cs typeface="Arial"/>
                        </a:rPr>
                        <a:t>CAAELP</a:t>
                      </a:r>
                    </a:p>
                  </a:txBody>
                  <a:tcPr marL="69532" marR="69532" marT="9525" marB="0" anchor="ctr"/>
                </a:tc>
                <a:tc>
                  <a:txBody>
                    <a:bodyPr/>
                    <a:lstStyle/>
                    <a:p>
                      <a:pPr marL="0" marR="0" algn="ctr">
                        <a:lnSpc>
                          <a:spcPct val="115000"/>
                        </a:lnSpc>
                        <a:spcBef>
                          <a:spcPts val="0"/>
                        </a:spcBef>
                        <a:spcAft>
                          <a:spcPts val="0"/>
                        </a:spcAft>
                      </a:pPr>
                      <a:r>
                        <a:rPr lang="en-US" sz="2000" b="0" kern="1200">
                          <a:solidFill>
                            <a:schemeClr val="tx1"/>
                          </a:solidFill>
                          <a:effectLst/>
                          <a:latin typeface="+mn-lt"/>
                          <a:ea typeface="+mn-ea"/>
                          <a:cs typeface="Arial"/>
                        </a:rPr>
                        <a:t>K - 12</a:t>
                      </a:r>
                    </a:p>
                  </a:txBody>
                  <a:tcPr marL="69532" marR="69532" marT="9525" marB="0" anchor="ctr"/>
                </a:tc>
                <a:tc>
                  <a:txBody>
                    <a:bodyPr/>
                    <a:lstStyle/>
                    <a:p>
                      <a:pPr marL="0" marR="0" algn="ctr">
                        <a:lnSpc>
                          <a:spcPct val="115000"/>
                        </a:lnSpc>
                        <a:spcBef>
                          <a:spcPts val="0"/>
                        </a:spcBef>
                        <a:spcAft>
                          <a:spcPts val="0"/>
                        </a:spcAft>
                      </a:pPr>
                      <a:r>
                        <a:rPr lang="en-US" sz="2000" b="0" kern="1200">
                          <a:solidFill>
                            <a:schemeClr val="tx1"/>
                          </a:solidFill>
                          <a:effectLst/>
                          <a:latin typeface="+mn-lt"/>
                          <a:ea typeface="+mn-ea"/>
                          <a:cs typeface="Arial"/>
                        </a:rPr>
                        <a:t>February 1 - March 29, 2024</a:t>
                      </a:r>
                    </a:p>
                  </a:txBody>
                  <a:tcPr marL="69532" marR="69532" marT="9525" marB="0" anchor="ctr"/>
                </a:tc>
                <a:tc>
                  <a:txBody>
                    <a:bodyPr/>
                    <a:lstStyle/>
                    <a:p>
                      <a:pPr marL="0" marR="0" algn="ctr">
                        <a:lnSpc>
                          <a:spcPct val="115000"/>
                        </a:lnSpc>
                        <a:spcBef>
                          <a:spcPts val="0"/>
                        </a:spcBef>
                        <a:spcAft>
                          <a:spcPts val="0"/>
                        </a:spcAft>
                      </a:pPr>
                      <a:r>
                        <a:rPr lang="en-US" sz="2000" b="0" kern="1200">
                          <a:solidFill>
                            <a:schemeClr val="tx1"/>
                          </a:solidFill>
                          <a:effectLst/>
                          <a:latin typeface="+mn-lt"/>
                          <a:ea typeface="+mn-ea"/>
                          <a:cs typeface="Arial"/>
                        </a:rPr>
                        <a:t>Online</a:t>
                      </a:r>
                    </a:p>
                  </a:txBody>
                  <a:tcPr marL="69532" marR="69532" marT="9525" marB="0" anchor="ctr"/>
                </a:tc>
                <a:extLst>
                  <a:ext uri="{0D108BD9-81ED-4DB2-BD59-A6C34878D82A}">
                    <a16:rowId xmlns:a16="http://schemas.microsoft.com/office/drawing/2014/main" val="2914592594"/>
                  </a:ext>
                </a:extLst>
              </a:tr>
              <a:tr h="686959">
                <a:tc>
                  <a:txBody>
                    <a:bodyPr/>
                    <a:lstStyle/>
                    <a:p>
                      <a:pPr marL="0" marR="0" algn="ctr">
                        <a:lnSpc>
                          <a:spcPct val="115000"/>
                        </a:lnSpc>
                        <a:spcBef>
                          <a:spcPts val="0"/>
                        </a:spcBef>
                        <a:spcAft>
                          <a:spcPts val="0"/>
                        </a:spcAft>
                      </a:pPr>
                      <a:r>
                        <a:rPr lang="en-US" sz="2000" kern="1200">
                          <a:effectLst/>
                          <a:latin typeface="+mn-lt"/>
                          <a:cs typeface="Arial"/>
                        </a:rPr>
                        <a:t>Smarter Balanced</a:t>
                      </a:r>
                      <a:endParaRPr lang="en-US" sz="2000">
                        <a:effectLst/>
                        <a:latin typeface="+mn-lt"/>
                        <a:cs typeface="Arial"/>
                      </a:endParaRPr>
                    </a:p>
                    <a:p>
                      <a:pPr marL="0" marR="0" algn="ctr">
                        <a:lnSpc>
                          <a:spcPct val="115000"/>
                        </a:lnSpc>
                        <a:spcBef>
                          <a:spcPts val="0"/>
                        </a:spcBef>
                        <a:spcAft>
                          <a:spcPts val="0"/>
                        </a:spcAft>
                      </a:pPr>
                      <a:r>
                        <a:rPr lang="en-US" sz="2000" kern="1200">
                          <a:effectLst/>
                          <a:latin typeface="+mn-lt"/>
                          <a:cs typeface="Arial"/>
                        </a:rPr>
                        <a:t>ELA</a:t>
                      </a:r>
                      <a:r>
                        <a:rPr lang="en-US" sz="2000" kern="1200" baseline="0">
                          <a:effectLst/>
                          <a:latin typeface="+mn-lt"/>
                          <a:cs typeface="Arial"/>
                        </a:rPr>
                        <a:t> </a:t>
                      </a:r>
                      <a:r>
                        <a:rPr lang="en-US" sz="2000" kern="1200">
                          <a:effectLst/>
                          <a:latin typeface="+mn-lt"/>
                          <a:cs typeface="Arial"/>
                        </a:rPr>
                        <a:t>&amp; Math</a:t>
                      </a:r>
                      <a:endParaRPr lang="en-US" sz="2000">
                        <a:solidFill>
                          <a:srgbClr val="FF0000"/>
                        </a:solidFill>
                        <a:effectLst/>
                        <a:latin typeface="+mn-lt"/>
                        <a:ea typeface="Times New Roman"/>
                        <a:cs typeface="Arial" panose="020B0604020202020204" pitchFamily="34" charset="0"/>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3 – 8</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March 25</a:t>
                      </a:r>
                      <a:r>
                        <a:rPr lang="en-US" sz="2000" b="0" kern="1200">
                          <a:solidFill>
                            <a:schemeClr val="tx1"/>
                          </a:solidFill>
                          <a:effectLst/>
                          <a:latin typeface="+mn-lt"/>
                          <a:ea typeface="+mn-ea"/>
                          <a:cs typeface="Arial"/>
                        </a:rPr>
                        <a:t> - </a:t>
                      </a:r>
                      <a:r>
                        <a:rPr lang="en-US" sz="2000" kern="1200">
                          <a:solidFill>
                            <a:schemeClr val="tx1"/>
                          </a:solidFill>
                          <a:effectLst/>
                          <a:latin typeface="+mn-lt"/>
                          <a:cs typeface="Arial"/>
                        </a:rPr>
                        <a:t>May 31, 2024</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Online</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1"/>
                  </a:ext>
                </a:extLst>
              </a:tr>
              <a:tr h="686959">
                <a:tc>
                  <a:txBody>
                    <a:bodyPr/>
                    <a:lstStyle/>
                    <a:p>
                      <a:pPr marL="0" marR="0" algn="ctr">
                        <a:lnSpc>
                          <a:spcPct val="115000"/>
                        </a:lnSpc>
                        <a:spcBef>
                          <a:spcPts val="0"/>
                        </a:spcBef>
                        <a:spcAft>
                          <a:spcPts val="0"/>
                        </a:spcAft>
                      </a:pPr>
                      <a:r>
                        <a:rPr lang="en-US" sz="2000" kern="1200">
                          <a:effectLst/>
                          <a:latin typeface="+mn-lt"/>
                          <a:cs typeface="Arial"/>
                        </a:rPr>
                        <a:t>Connecticut Alternate Assessment (CTAA)</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3 – 8 and 11</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March 25</a:t>
                      </a:r>
                      <a:r>
                        <a:rPr lang="en-US" sz="2000" b="0" kern="1200">
                          <a:solidFill>
                            <a:schemeClr val="tx1"/>
                          </a:solidFill>
                          <a:effectLst/>
                          <a:latin typeface="+mn-lt"/>
                          <a:ea typeface="+mn-ea"/>
                          <a:cs typeface="Arial"/>
                        </a:rPr>
                        <a:t> - </a:t>
                      </a:r>
                      <a:r>
                        <a:rPr lang="en-US" sz="2000" kern="1200">
                          <a:solidFill>
                            <a:schemeClr val="tx1"/>
                          </a:solidFill>
                          <a:effectLst/>
                          <a:latin typeface="+mn-lt"/>
                          <a:cs typeface="Arial"/>
                        </a:rPr>
                        <a:t>May 31</a:t>
                      </a:r>
                      <a:r>
                        <a:rPr lang="en-US" sz="2000" kern="1200" baseline="0">
                          <a:solidFill>
                            <a:schemeClr val="tx1"/>
                          </a:solidFill>
                          <a:effectLst/>
                          <a:latin typeface="+mn-lt"/>
                          <a:cs typeface="Arial"/>
                        </a:rPr>
                        <a:t>, 2024</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Online</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2"/>
                  </a:ext>
                </a:extLst>
              </a:tr>
              <a:tr h="417082">
                <a:tc rowSpan="2">
                  <a:txBody>
                    <a:bodyPr/>
                    <a:lstStyle/>
                    <a:p>
                      <a:pPr marL="0" marR="0" algn="ctr">
                        <a:lnSpc>
                          <a:spcPct val="115000"/>
                        </a:lnSpc>
                        <a:spcBef>
                          <a:spcPts val="0"/>
                        </a:spcBef>
                        <a:spcAft>
                          <a:spcPts val="0"/>
                        </a:spcAft>
                      </a:pPr>
                      <a:r>
                        <a:rPr lang="en-US" sz="2000" kern="1200">
                          <a:effectLst/>
                          <a:latin typeface="+mn-lt"/>
                          <a:cs typeface="Arial"/>
                        </a:rPr>
                        <a:t>NGSS Assessments</a:t>
                      </a:r>
                      <a:endParaRPr lang="en-US" sz="2000">
                        <a:solidFill>
                          <a:srgbClr val="FF0000"/>
                        </a:solidFill>
                        <a:effectLst/>
                        <a:latin typeface="+mn-lt"/>
                        <a:ea typeface="Times New Roman"/>
                        <a:cs typeface="Arial" panose="020B0604020202020204" pitchFamily="34" charset="0"/>
                      </a:endParaRPr>
                    </a:p>
                  </a:txBody>
                  <a:tcPr marL="69532" marR="69532" marT="9525" marB="0" anchor="ctr"/>
                </a:tc>
                <a:tc>
                  <a:txBody>
                    <a:bodyPr/>
                    <a:lstStyle/>
                    <a:p>
                      <a:pPr marL="0" marR="0" algn="ctr">
                        <a:spcBef>
                          <a:spcPts val="0"/>
                        </a:spcBef>
                        <a:spcAft>
                          <a:spcPts val="0"/>
                        </a:spcAft>
                      </a:pPr>
                      <a:r>
                        <a:rPr lang="en-US" sz="2000" kern="1200">
                          <a:solidFill>
                            <a:schemeClr val="tx1"/>
                          </a:solidFill>
                          <a:effectLst/>
                          <a:latin typeface="+mn-lt"/>
                          <a:cs typeface="Arial"/>
                        </a:rPr>
                        <a:t>11</a:t>
                      </a:r>
                      <a:endParaRPr lang="en-US" sz="2000">
                        <a:solidFill>
                          <a:schemeClr val="tx1"/>
                        </a:solidFill>
                        <a:effectLst/>
                        <a:latin typeface="+mn-lt"/>
                        <a:ea typeface="Times New Roman"/>
                        <a:cs typeface="Arial"/>
                      </a:endParaRPr>
                    </a:p>
                  </a:txBody>
                  <a:tcPr marL="69532" marR="69532" marT="9525"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kern="1200">
                          <a:solidFill>
                            <a:schemeClr val="tx1"/>
                          </a:solidFill>
                          <a:effectLst/>
                          <a:latin typeface="+mn-lt"/>
                          <a:cs typeface="Arial"/>
                        </a:rPr>
                        <a:t>February 5 </a:t>
                      </a:r>
                      <a:r>
                        <a:rPr lang="en-US" sz="2000" b="0" kern="1200">
                          <a:solidFill>
                            <a:schemeClr val="tx1"/>
                          </a:solidFill>
                          <a:effectLst/>
                          <a:latin typeface="+mn-lt"/>
                          <a:ea typeface="+mn-ea"/>
                          <a:cs typeface="Arial"/>
                        </a:rPr>
                        <a:t> - </a:t>
                      </a:r>
                      <a:r>
                        <a:rPr lang="en-US" sz="2000" kern="1200">
                          <a:solidFill>
                            <a:schemeClr val="tx1"/>
                          </a:solidFill>
                          <a:effectLst/>
                          <a:latin typeface="+mn-lt"/>
                          <a:cs typeface="Arial"/>
                        </a:rPr>
                        <a:t>May 31, 2024</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Online</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3"/>
                  </a:ext>
                </a:extLst>
              </a:tr>
              <a:tr h="368013">
                <a:tc vMerge="1">
                  <a:txBody>
                    <a:bodyPr/>
                    <a:lstStyle/>
                    <a:p>
                      <a:pPr marL="0" marR="0" algn="ctr">
                        <a:lnSpc>
                          <a:spcPct val="115000"/>
                        </a:lnSpc>
                        <a:spcBef>
                          <a:spcPts val="0"/>
                        </a:spcBef>
                        <a:spcAft>
                          <a:spcPts val="0"/>
                        </a:spcAft>
                      </a:pPr>
                      <a:endParaRPr lang="en-US" sz="1800">
                        <a:solidFill>
                          <a:srgbClr val="221E1F"/>
                        </a:solidFill>
                        <a:effectLst/>
                        <a:latin typeface="Franklin Gothic Medium" panose="020B0603020102020204" pitchFamily="34" charset="0"/>
                        <a:ea typeface="Times New Roman"/>
                      </a:endParaRPr>
                    </a:p>
                  </a:txBody>
                  <a:tcPr marL="69532" marR="69532" marT="9525" marB="0" anchor="ctr"/>
                </a:tc>
                <a:tc>
                  <a:txBody>
                    <a:bodyPr/>
                    <a:lstStyle/>
                    <a:p>
                      <a:pPr marL="0" marR="0" algn="ctr">
                        <a:spcBef>
                          <a:spcPts val="0"/>
                        </a:spcBef>
                        <a:spcAft>
                          <a:spcPts val="0"/>
                        </a:spcAft>
                      </a:pPr>
                      <a:r>
                        <a:rPr lang="en-US" sz="2000" kern="1200">
                          <a:solidFill>
                            <a:schemeClr val="tx1"/>
                          </a:solidFill>
                          <a:effectLst/>
                          <a:latin typeface="+mn-lt"/>
                          <a:ea typeface="+mn-ea"/>
                          <a:cs typeface="Arial"/>
                        </a:rPr>
                        <a:t>5</a:t>
                      </a:r>
                      <a:r>
                        <a:rPr lang="en-US" sz="2000" kern="1200" baseline="0">
                          <a:solidFill>
                            <a:schemeClr val="tx1"/>
                          </a:solidFill>
                          <a:effectLst/>
                          <a:latin typeface="+mn-lt"/>
                          <a:ea typeface="+mn-ea"/>
                          <a:cs typeface="Arial"/>
                        </a:rPr>
                        <a:t> and 8</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March 25 </a:t>
                      </a:r>
                      <a:r>
                        <a:rPr lang="en-US" sz="2000" b="0" kern="1200">
                          <a:solidFill>
                            <a:schemeClr val="tx1"/>
                          </a:solidFill>
                          <a:effectLst/>
                          <a:latin typeface="+mn-lt"/>
                          <a:ea typeface="+mn-ea"/>
                          <a:cs typeface="Arial"/>
                        </a:rPr>
                        <a:t>- </a:t>
                      </a:r>
                      <a:r>
                        <a:rPr lang="en-US" sz="2000" kern="1200">
                          <a:solidFill>
                            <a:schemeClr val="tx1"/>
                          </a:solidFill>
                          <a:effectLst/>
                          <a:latin typeface="+mn-lt"/>
                          <a:cs typeface="Arial"/>
                        </a:rPr>
                        <a:t>May 31, 2024</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Online</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4"/>
                  </a:ext>
                </a:extLst>
              </a:tr>
              <a:tr h="11776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a:effectLst/>
                          <a:latin typeface="+mn-lt"/>
                          <a:cs typeface="Arial"/>
                        </a:rPr>
                        <a:t>Connecticut Alternate Science Assessment (CTAS)</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spcBef>
                          <a:spcPts val="0"/>
                        </a:spcBef>
                        <a:spcAft>
                          <a:spcPts val="0"/>
                        </a:spcAft>
                      </a:pPr>
                      <a:r>
                        <a:rPr lang="en-US" sz="2000" kern="1200">
                          <a:solidFill>
                            <a:schemeClr val="tx1"/>
                          </a:solidFill>
                          <a:effectLst/>
                          <a:latin typeface="+mn-lt"/>
                          <a:ea typeface="+mn-ea"/>
                          <a:cs typeface="Arial"/>
                        </a:rPr>
                        <a:t>5</a:t>
                      </a:r>
                      <a:r>
                        <a:rPr lang="en-US" sz="2000" kern="1200" baseline="0">
                          <a:solidFill>
                            <a:schemeClr val="tx1"/>
                          </a:solidFill>
                          <a:effectLst/>
                          <a:latin typeface="+mn-lt"/>
                          <a:ea typeface="+mn-ea"/>
                          <a:cs typeface="Arial"/>
                        </a:rPr>
                        <a:t>, 8, and 11</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Test</a:t>
                      </a:r>
                      <a:r>
                        <a:rPr lang="en-US" sz="2000" kern="1200" baseline="0">
                          <a:solidFill>
                            <a:schemeClr val="tx1"/>
                          </a:solidFill>
                          <a:effectLst/>
                          <a:latin typeface="+mn-lt"/>
                          <a:cs typeface="Arial"/>
                        </a:rPr>
                        <a:t> should be administered throughout the school year. Student ratings entered in the DEI: </a:t>
                      </a:r>
                      <a:r>
                        <a:rPr lang="en-US" sz="2000" kern="1200">
                          <a:solidFill>
                            <a:schemeClr val="tx1"/>
                          </a:solidFill>
                          <a:effectLst/>
                          <a:latin typeface="+mn-lt"/>
                          <a:cs typeface="Arial"/>
                        </a:rPr>
                        <a:t>March 25</a:t>
                      </a:r>
                      <a:r>
                        <a:rPr lang="en-US" sz="2000" b="0" kern="1200">
                          <a:solidFill>
                            <a:schemeClr val="tx1"/>
                          </a:solidFill>
                          <a:effectLst/>
                          <a:latin typeface="+mn-lt"/>
                          <a:ea typeface="+mn-ea"/>
                          <a:cs typeface="Arial"/>
                        </a:rPr>
                        <a:t> - </a:t>
                      </a:r>
                      <a:r>
                        <a:rPr lang="en-US" sz="2000" kern="1200">
                          <a:solidFill>
                            <a:schemeClr val="tx1"/>
                          </a:solidFill>
                          <a:effectLst/>
                          <a:latin typeface="+mn-lt"/>
                          <a:cs typeface="Arial"/>
                        </a:rPr>
                        <a:t>May 31, 2024</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Online Upload</a:t>
                      </a:r>
                    </a:p>
                    <a:p>
                      <a:pPr marL="0" marR="0" algn="ctr">
                        <a:lnSpc>
                          <a:spcPct val="115000"/>
                        </a:lnSpc>
                        <a:spcBef>
                          <a:spcPts val="0"/>
                        </a:spcBef>
                        <a:spcAft>
                          <a:spcPts val="0"/>
                        </a:spcAft>
                      </a:pPr>
                      <a:r>
                        <a:rPr lang="en-US" sz="2000" kern="1200">
                          <a:solidFill>
                            <a:schemeClr val="tx1"/>
                          </a:solidFill>
                          <a:effectLst/>
                          <a:latin typeface="+mn-lt"/>
                          <a:cs typeface="Arial"/>
                        </a:rPr>
                        <a:t>March 25</a:t>
                      </a:r>
                      <a:r>
                        <a:rPr lang="en-US" sz="2000" b="0" kern="1200">
                          <a:solidFill>
                            <a:schemeClr val="tx1"/>
                          </a:solidFill>
                          <a:effectLst/>
                          <a:latin typeface="+mn-lt"/>
                          <a:ea typeface="+mn-ea"/>
                          <a:cs typeface="Arial"/>
                        </a:rPr>
                        <a:t> - </a:t>
                      </a:r>
                      <a:r>
                        <a:rPr lang="en-US" sz="2000" kern="1200">
                          <a:solidFill>
                            <a:schemeClr val="tx1"/>
                          </a:solidFill>
                          <a:effectLst/>
                          <a:latin typeface="+mn-lt"/>
                          <a:cs typeface="Arial"/>
                        </a:rPr>
                        <a:t>May 31, 2024</a:t>
                      </a:r>
                      <a:endParaRPr lang="en-US" sz="2000">
                        <a:solidFill>
                          <a:schemeClr val="tx1"/>
                        </a:solidFill>
                        <a:effectLst/>
                        <a:latin typeface="+mn-lt"/>
                        <a:ea typeface="Times New Roman"/>
                        <a:cs typeface="Arial"/>
                      </a:endParaRPr>
                    </a:p>
                  </a:txBody>
                  <a:tcPr marL="69532" marR="69532" marT="9525" marB="0" anchor="ctr"/>
                </a:tc>
                <a:extLst>
                  <a:ext uri="{0D108BD9-81ED-4DB2-BD59-A6C34878D82A}">
                    <a16:rowId xmlns:a16="http://schemas.microsoft.com/office/drawing/2014/main" val="10005"/>
                  </a:ext>
                </a:extLst>
              </a:tr>
              <a:tr h="1153111">
                <a:tc>
                  <a:txBody>
                    <a:bodyPr/>
                    <a:lstStyle/>
                    <a:p>
                      <a:pPr marL="0" marR="0" algn="ctr">
                        <a:lnSpc>
                          <a:spcPct val="115000"/>
                        </a:lnSpc>
                        <a:spcBef>
                          <a:spcPts val="0"/>
                        </a:spcBef>
                        <a:spcAft>
                          <a:spcPts val="0"/>
                        </a:spcAft>
                      </a:pPr>
                      <a:r>
                        <a:rPr lang="en-US" sz="2000" kern="1200">
                          <a:solidFill>
                            <a:schemeClr val="lt1"/>
                          </a:solidFill>
                          <a:effectLst/>
                          <a:latin typeface="+mn-lt"/>
                          <a:ea typeface="+mn-ea"/>
                          <a:cs typeface="Arial"/>
                        </a:rPr>
                        <a:t>Connecticut</a:t>
                      </a:r>
                      <a:r>
                        <a:rPr lang="en-US" sz="2000" kern="1200" baseline="0">
                          <a:solidFill>
                            <a:schemeClr val="lt1"/>
                          </a:solidFill>
                          <a:effectLst/>
                          <a:latin typeface="+mn-lt"/>
                          <a:ea typeface="+mn-ea"/>
                          <a:cs typeface="Arial"/>
                        </a:rPr>
                        <a:t> SAT School Day</a:t>
                      </a:r>
                      <a:endParaRPr lang="en-US" sz="2000">
                        <a:solidFill>
                          <a:srgbClr val="221E1F"/>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cs typeface="Arial"/>
                        </a:rPr>
                        <a:t>11</a:t>
                      </a:r>
                      <a:endParaRPr lang="en-US" sz="2000">
                        <a:solidFill>
                          <a:schemeClr val="tx1"/>
                        </a:solidFill>
                        <a:effectLst/>
                        <a:latin typeface="+mn-lt"/>
                        <a:ea typeface="Times New Roman"/>
                        <a:cs typeface="Arial"/>
                      </a:endParaRP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ea typeface="+mn-ea"/>
                          <a:cs typeface="Arial"/>
                        </a:rPr>
                        <a:t>March 4 - April 19, 2024 (Within the test window, schools can choose primary and make-up test dates.)</a:t>
                      </a:r>
                    </a:p>
                  </a:txBody>
                  <a:tcPr marL="69532" marR="69532" marT="9525" marB="0" anchor="ctr"/>
                </a:tc>
                <a:tc>
                  <a:txBody>
                    <a:bodyPr/>
                    <a:lstStyle/>
                    <a:p>
                      <a:pPr marL="0" marR="0" algn="ctr">
                        <a:lnSpc>
                          <a:spcPct val="115000"/>
                        </a:lnSpc>
                        <a:spcBef>
                          <a:spcPts val="0"/>
                        </a:spcBef>
                        <a:spcAft>
                          <a:spcPts val="0"/>
                        </a:spcAft>
                      </a:pPr>
                      <a:r>
                        <a:rPr lang="en-US" sz="2000" kern="1200">
                          <a:solidFill>
                            <a:schemeClr val="tx1"/>
                          </a:solidFill>
                          <a:effectLst/>
                          <a:latin typeface="+mn-lt"/>
                          <a:ea typeface="Times New Roman"/>
                          <a:cs typeface="Arial"/>
                        </a:rPr>
                        <a:t>Online</a:t>
                      </a:r>
                      <a:endParaRPr lang="en-US" sz="2000">
                        <a:solidFill>
                          <a:schemeClr val="tx1"/>
                        </a:solidFill>
                        <a:effectLst/>
                        <a:latin typeface="+mn-lt"/>
                        <a:ea typeface="Times New Roman"/>
                        <a:cs typeface="Arial" panose="020B0604020202020204" pitchFamily="34" charset="0"/>
                      </a:endParaRPr>
                    </a:p>
                  </a:txBody>
                  <a:tcPr marL="69532" marR="69532" marT="9525"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2167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25041" y="0"/>
            <a:ext cx="8141918" cy="1371600"/>
          </a:xfrm>
          <a:noFill/>
        </p:spPr>
        <p:txBody>
          <a:bodyPr>
            <a:noAutofit/>
          </a:bodyPr>
          <a:lstStyle/>
          <a:p>
            <a:pPr algn="ctr"/>
            <a:r>
              <a:rPr lang="en-US" sz="4000"/>
              <a:t>Ordering Paper Materials in TIDE</a:t>
            </a:r>
          </a:p>
        </p:txBody>
      </p:sp>
      <p:sp>
        <p:nvSpPr>
          <p:cNvPr id="5" name="Rectangle 4">
            <a:extLst>
              <a:ext uri="{FF2B5EF4-FFF2-40B4-BE49-F238E27FC236}">
                <a16:creationId xmlns:a16="http://schemas.microsoft.com/office/drawing/2014/main" id="{41457173-0DF0-43A9-945B-7301598DBDAC}"/>
              </a:ext>
            </a:extLst>
          </p:cNvPr>
          <p:cNvSpPr/>
          <p:nvPr/>
        </p:nvSpPr>
        <p:spPr>
          <a:xfrm>
            <a:off x="5635340" y="1722566"/>
            <a:ext cx="4999132" cy="3570208"/>
          </a:xfrm>
          <a:prstGeom prst="rect">
            <a:avLst/>
          </a:prstGeom>
        </p:spPr>
        <p:txBody>
          <a:bodyPr wrap="square">
            <a:spAutoFit/>
          </a:bodyPr>
          <a:lstStyle/>
          <a:p>
            <a:pPr fontAlgn="base">
              <a:spcBef>
                <a:spcPts val="600"/>
              </a:spcBef>
              <a:spcAft>
                <a:spcPct val="0"/>
              </a:spcAft>
              <a:defRPr/>
            </a:pPr>
            <a:r>
              <a:rPr lang="en-US" sz="2400" b="1">
                <a:solidFill>
                  <a:srgbClr val="000000"/>
                </a:solidFill>
                <a:cs typeface="Arial" panose="020B0604020202020204" pitchFamily="34" charset="0"/>
              </a:rPr>
              <a:t>Step 1: </a:t>
            </a:r>
            <a:r>
              <a:rPr lang="en-US" sz="2400">
                <a:solidFill>
                  <a:srgbClr val="000000"/>
                </a:solidFill>
                <a:cs typeface="Arial" panose="020B0604020202020204" pitchFamily="34" charset="0"/>
              </a:rPr>
              <a:t>From the Orders task menu on the TIDE dashboard, the DA selects </a:t>
            </a:r>
            <a:r>
              <a:rPr lang="en-US" sz="2400" b="1">
                <a:solidFill>
                  <a:srgbClr val="000000"/>
                </a:solidFill>
                <a:cs typeface="Arial" panose="020B0604020202020204" pitchFamily="34" charset="0"/>
              </a:rPr>
              <a:t>Paper Orders</a:t>
            </a:r>
            <a:r>
              <a:rPr lang="en-US" sz="2400">
                <a:solidFill>
                  <a:srgbClr val="000000"/>
                </a:solidFill>
                <a:cs typeface="Arial" panose="020B0604020202020204" pitchFamily="34" charset="0"/>
              </a:rPr>
              <a:t>.</a:t>
            </a:r>
          </a:p>
          <a:p>
            <a:pPr fontAlgn="base">
              <a:spcBef>
                <a:spcPts val="600"/>
              </a:spcBef>
              <a:spcAft>
                <a:spcPct val="0"/>
              </a:spcAft>
              <a:defRPr/>
            </a:pPr>
            <a:r>
              <a:rPr lang="en-US" sz="2400" b="1">
                <a:solidFill>
                  <a:srgbClr val="000000"/>
                </a:solidFill>
                <a:cs typeface="Arial" panose="020B0604020202020204" pitchFamily="34" charset="0"/>
              </a:rPr>
              <a:t>Step 2: </a:t>
            </a:r>
            <a:r>
              <a:rPr lang="en-US" sz="2400">
                <a:solidFill>
                  <a:srgbClr val="000000"/>
                </a:solidFill>
                <a:cs typeface="Arial" panose="020B0604020202020204" pitchFamily="34" charset="0"/>
              </a:rPr>
              <a:t>Search for orders by District or School.</a:t>
            </a:r>
            <a:endParaRPr lang="en-US" sz="2400" b="1">
              <a:solidFill>
                <a:srgbClr val="000000"/>
              </a:solidFill>
              <a:cs typeface="Arial" panose="020B0604020202020204" pitchFamily="34" charset="0"/>
            </a:endParaRPr>
          </a:p>
          <a:p>
            <a:pPr fontAlgn="base">
              <a:spcBef>
                <a:spcPts val="600"/>
              </a:spcBef>
              <a:spcAft>
                <a:spcPct val="0"/>
              </a:spcAft>
              <a:defRPr/>
            </a:pPr>
            <a:r>
              <a:rPr lang="en-US" sz="2400" b="1">
                <a:solidFill>
                  <a:srgbClr val="000000"/>
                </a:solidFill>
                <a:cs typeface="Arial" panose="020B0604020202020204" pitchFamily="34" charset="0"/>
              </a:rPr>
              <a:t>Step 3: </a:t>
            </a:r>
            <a:r>
              <a:rPr lang="en-US" sz="2400">
                <a:solidFill>
                  <a:srgbClr val="000000"/>
                </a:solidFill>
                <a:cs typeface="Arial" panose="020B0604020202020204" pitchFamily="34" charset="0"/>
              </a:rPr>
              <a:t>Enter the quantity needed for each of the materials needed. </a:t>
            </a:r>
          </a:p>
          <a:p>
            <a:pPr fontAlgn="base">
              <a:spcBef>
                <a:spcPct val="0"/>
              </a:spcBef>
              <a:spcAft>
                <a:spcPct val="0"/>
              </a:spcAft>
              <a:defRPr/>
            </a:pPr>
            <a:endParaRPr lang="en-US" sz="2400">
              <a:solidFill>
                <a:srgbClr val="000000"/>
              </a:solidFill>
              <a:cs typeface="Arial" panose="020B0604020202020204" pitchFamily="34" charset="0"/>
            </a:endParaRPr>
          </a:p>
          <a:p>
            <a:pPr fontAlgn="base">
              <a:spcBef>
                <a:spcPct val="0"/>
              </a:spcBef>
              <a:spcAft>
                <a:spcPct val="0"/>
              </a:spcAft>
              <a:defRPr/>
            </a:pPr>
            <a:r>
              <a:rPr lang="en-US" sz="2400">
                <a:solidFill>
                  <a:srgbClr val="000000"/>
                </a:solidFill>
                <a:cs typeface="Arial" panose="020B0604020202020204" pitchFamily="34" charset="0"/>
              </a:rPr>
              <a:t>Districts can track shipments in TIDE.</a:t>
            </a:r>
            <a:endParaRPr lang="en-US" sz="2400">
              <a:solidFill>
                <a:srgbClr val="000000"/>
              </a:solidFill>
            </a:endParaRPr>
          </a:p>
        </p:txBody>
      </p:sp>
      <p:pic>
        <p:nvPicPr>
          <p:cNvPr id="6" name="Picture 5">
            <a:extLst>
              <a:ext uri="{FF2B5EF4-FFF2-40B4-BE49-F238E27FC236}">
                <a16:creationId xmlns:a16="http://schemas.microsoft.com/office/drawing/2014/main" id="{A9088E10-B453-4B89-97D4-E6915E5C1B13}"/>
              </a:ext>
            </a:extLst>
          </p:cNvPr>
          <p:cNvPicPr/>
          <p:nvPr/>
        </p:nvPicPr>
        <p:blipFill>
          <a:blip r:embed="rId3"/>
          <a:stretch>
            <a:fillRect/>
          </a:stretch>
        </p:blipFill>
        <p:spPr>
          <a:xfrm>
            <a:off x="1147283" y="1767331"/>
            <a:ext cx="3512968" cy="190617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D97206C-A292-4DB9-A3FF-4DEAE821DD03}"/>
              </a:ext>
            </a:extLst>
          </p:cNvPr>
          <p:cNvPicPr>
            <a:picLocks noChangeAspect="1"/>
          </p:cNvPicPr>
          <p:nvPr/>
        </p:nvPicPr>
        <p:blipFill>
          <a:blip r:embed="rId4"/>
          <a:stretch>
            <a:fillRect/>
          </a:stretch>
        </p:blipFill>
        <p:spPr>
          <a:xfrm>
            <a:off x="1147283" y="4158533"/>
            <a:ext cx="3512968" cy="164156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771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A0A3C4-8EBF-339D-D517-E9045CD8041A}"/>
              </a:ext>
            </a:extLst>
          </p:cNvPr>
          <p:cNvPicPr>
            <a:picLocks noChangeAspect="1"/>
          </p:cNvPicPr>
          <p:nvPr/>
        </p:nvPicPr>
        <p:blipFill>
          <a:blip r:embed="rId3">
            <a:alphaModFix amt="40000"/>
          </a:blip>
          <a:stretch>
            <a:fillRect/>
          </a:stretch>
        </p:blipFill>
        <p:spPr>
          <a:xfrm>
            <a:off x="9692441" y="3192966"/>
            <a:ext cx="2218614" cy="1952133"/>
          </a:xfrm>
          <a:prstGeom prst="rect">
            <a:avLst/>
          </a:prstGeom>
        </p:spPr>
      </p:pic>
      <p:sp>
        <p:nvSpPr>
          <p:cNvPr id="5" name="Rectangle 2"/>
          <p:cNvSpPr txBox="1">
            <a:spLocks noChangeArrowheads="1"/>
          </p:cNvSpPr>
          <p:nvPr/>
        </p:nvSpPr>
        <p:spPr>
          <a:xfrm>
            <a:off x="2031304" y="0"/>
            <a:ext cx="8129392" cy="13716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lvl1pPr algn="ctr" rtl="0" eaLnBrk="1" fontAlgn="base" hangingPunct="1">
              <a:spcBef>
                <a:spcPct val="0"/>
              </a:spcBef>
              <a:spcAft>
                <a:spcPct val="0"/>
              </a:spcAft>
              <a:defRPr sz="44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defRPr/>
            </a:pPr>
            <a:r>
              <a:rPr lang="en-US" sz="4000" b="1">
                <a:ln w="0"/>
                <a:solidFill>
                  <a:schemeClr val="bg1"/>
                </a:solidFill>
                <a:latin typeface="Arial" panose="020B0604020202020204" pitchFamily="34" charset="0"/>
                <a:cs typeface="Arial" panose="020B0604020202020204" pitchFamily="34" charset="0"/>
              </a:rPr>
              <a:t>Special Documented Accommodations</a:t>
            </a:r>
          </a:p>
        </p:txBody>
      </p:sp>
      <p:sp>
        <p:nvSpPr>
          <p:cNvPr id="4" name="Content Placeholder 3"/>
          <p:cNvSpPr>
            <a:spLocks noGrp="1"/>
          </p:cNvSpPr>
          <p:nvPr>
            <p:ph idx="4294967295"/>
          </p:nvPr>
        </p:nvSpPr>
        <p:spPr>
          <a:xfrm>
            <a:off x="387469" y="1515644"/>
            <a:ext cx="11510507" cy="5129212"/>
          </a:xfrm>
          <a:prstGeom prst="rect">
            <a:avLst/>
          </a:prstGeom>
        </p:spPr>
        <p:txBody>
          <a:bodyPr anchor="t">
            <a:noAutofit/>
          </a:bodyPr>
          <a:lstStyle/>
          <a:p>
            <a:pPr marL="0" indent="0">
              <a:buNone/>
            </a:pPr>
            <a:r>
              <a:rPr lang="en-US" sz="2200">
                <a:cs typeface="Arial" panose="020B0604020202020204" pitchFamily="34" charset="0"/>
              </a:rPr>
              <a:t>What are </a:t>
            </a:r>
            <a:r>
              <a:rPr lang="en-US" sz="2200">
                <a:cs typeface="Arial" panose="020B0604020202020204" pitchFamily="34" charset="0"/>
                <a:hlinkClick r:id="rId4"/>
              </a:rPr>
              <a:t>Special Documented Accommodations</a:t>
            </a:r>
            <a:r>
              <a:rPr lang="en-US" sz="2200">
                <a:cs typeface="Arial" panose="020B0604020202020204" pitchFamily="34" charset="0"/>
              </a:rPr>
              <a:t>?</a:t>
            </a:r>
          </a:p>
          <a:p>
            <a:pPr marL="0" indent="0">
              <a:buNone/>
            </a:pPr>
            <a:r>
              <a:rPr lang="en-US" sz="2000">
                <a:cs typeface="Arial" panose="020B0604020202020204" pitchFamily="34" charset="0"/>
              </a:rPr>
              <a:t>When universal tools, designated supports, and standard accommodations do not meet a student’s accessibility needs as described in their IEP/504 Plan, special, non-standard accommodations may be discussed by the PPT/Section 504 Team to determine appropriateness.  These accommodations are completed and verified through the PPT/Section 504 process in CT-SEDS.  They include:</a:t>
            </a:r>
          </a:p>
          <a:p>
            <a:pPr marL="690563">
              <a:spcBef>
                <a:spcPts val="400"/>
              </a:spcBef>
            </a:pPr>
            <a:r>
              <a:rPr lang="en-US" sz="2000">
                <a:cs typeface="Arial" panose="020B0604020202020204" pitchFamily="34" charset="0"/>
              </a:rPr>
              <a:t>Scribe</a:t>
            </a:r>
          </a:p>
          <a:p>
            <a:pPr marL="690563">
              <a:spcBef>
                <a:spcPts val="400"/>
              </a:spcBef>
            </a:pPr>
            <a:r>
              <a:rPr lang="en-US" sz="2000">
                <a:cs typeface="Arial" panose="020B0604020202020204" pitchFamily="34" charset="0"/>
              </a:rPr>
              <a:t>Read Aloud of ELA Reading Passages*</a:t>
            </a:r>
          </a:p>
          <a:p>
            <a:pPr marL="690563">
              <a:spcBef>
                <a:spcPts val="400"/>
              </a:spcBef>
            </a:pPr>
            <a:r>
              <a:rPr lang="en-US" sz="2000">
                <a:cs typeface="Arial" panose="020B0604020202020204" pitchFamily="34" charset="0"/>
              </a:rPr>
              <a:t>Human Signer/Visual Support for ELA or Math</a:t>
            </a:r>
          </a:p>
          <a:p>
            <a:pPr marL="690563">
              <a:spcBef>
                <a:spcPts val="400"/>
              </a:spcBef>
            </a:pPr>
            <a:r>
              <a:rPr lang="en-US" sz="2000">
                <a:cs typeface="Arial" panose="020B0604020202020204" pitchFamily="34" charset="0"/>
              </a:rPr>
              <a:t>Human Signer/Visual Support for ELA Reading Passages</a:t>
            </a:r>
          </a:p>
          <a:p>
            <a:pPr marL="690563">
              <a:spcBef>
                <a:spcPts val="400"/>
              </a:spcBef>
            </a:pPr>
            <a:r>
              <a:rPr lang="en-US" sz="2000">
                <a:cs typeface="Arial" panose="020B0604020202020204" pitchFamily="34" charset="0"/>
              </a:rPr>
              <a:t>Math Manipulatives (Grades 3-8)</a:t>
            </a:r>
          </a:p>
          <a:p>
            <a:pPr marL="690563">
              <a:spcBef>
                <a:spcPts val="400"/>
              </a:spcBef>
            </a:pPr>
            <a:r>
              <a:rPr lang="en-US" sz="2000">
                <a:cs typeface="Arial" panose="020B0604020202020204" pitchFamily="34" charset="0"/>
              </a:rPr>
              <a:t>Non-Embedded Calculator (Math Grades 6-8, calculator-allowed items only)</a:t>
            </a:r>
          </a:p>
          <a:p>
            <a:pPr marL="690563">
              <a:spcBef>
                <a:spcPts val="400"/>
              </a:spcBef>
            </a:pPr>
            <a:r>
              <a:rPr lang="en-US" sz="2000">
                <a:cs typeface="Arial" panose="020B0604020202020204" pitchFamily="34" charset="0"/>
              </a:rPr>
              <a:t>Print on Demand</a:t>
            </a:r>
          </a:p>
          <a:p>
            <a:pPr marL="690563">
              <a:spcBef>
                <a:spcPts val="400"/>
              </a:spcBef>
            </a:pPr>
            <a:r>
              <a:rPr lang="en-US" sz="2000">
                <a:cs typeface="Arial" panose="020B0604020202020204" pitchFamily="34" charset="0"/>
              </a:rPr>
              <a:t>Customized Accommodation</a:t>
            </a:r>
          </a:p>
        </p:txBody>
      </p:sp>
      <p:sp>
        <p:nvSpPr>
          <p:cNvPr id="2" name="TextBox 1"/>
          <p:cNvSpPr txBox="1"/>
          <p:nvPr/>
        </p:nvSpPr>
        <p:spPr>
          <a:xfrm>
            <a:off x="772869" y="6136013"/>
            <a:ext cx="11082527" cy="523220"/>
          </a:xfrm>
          <a:prstGeom prst="rect">
            <a:avLst/>
          </a:prstGeom>
          <a:noFill/>
        </p:spPr>
        <p:txBody>
          <a:bodyPr wrap="square" rtlCol="0">
            <a:spAutoFit/>
          </a:bodyPr>
          <a:lstStyle/>
          <a:p>
            <a:pPr fontAlgn="base">
              <a:spcBef>
                <a:spcPct val="0"/>
              </a:spcBef>
              <a:spcAft>
                <a:spcPct val="0"/>
              </a:spcAft>
              <a:defRPr/>
            </a:pPr>
            <a:r>
              <a:rPr lang="en-US" sz="1400">
                <a:solidFill>
                  <a:srgbClr val="000000"/>
                </a:solidFill>
                <a:latin typeface="Arial" panose="020B0604020202020204" pitchFamily="34" charset="0"/>
                <a:cs typeface="Arial" panose="020B0604020202020204" pitchFamily="34" charset="0"/>
              </a:rPr>
              <a:t>*Requires the completion of </a:t>
            </a:r>
            <a:r>
              <a:rPr lang="en-US" sz="1400">
                <a:solidFill>
                  <a:srgbClr val="000000"/>
                </a:solidFill>
                <a:latin typeface="Arial" panose="020B0604020202020204" pitchFamily="34" charset="0"/>
                <a:cs typeface="Arial" panose="020B0604020202020204" pitchFamily="34" charset="0"/>
                <a:hlinkClick r:id="rId5"/>
              </a:rPr>
              <a:t>Documented Evidence for a Read Aloud of the Smarter Balanced ELA Reading Passages</a:t>
            </a:r>
            <a:r>
              <a:rPr lang="en-US" sz="1400">
                <a:solidFill>
                  <a:srgbClr val="000000"/>
                </a:solidFill>
                <a:latin typeface="Arial" panose="020B0604020202020204" pitchFamily="34" charset="0"/>
                <a:cs typeface="Arial" panose="020B0604020202020204" pitchFamily="34" charset="0"/>
              </a:rPr>
              <a:t> by the PPT or Section 504. </a:t>
            </a:r>
            <a:endParaRPr lang="en-US" sz="1050">
              <a:solidFill>
                <a:srgbClr val="000000"/>
              </a:solidFill>
              <a:latin typeface="Arial" charset="0"/>
            </a:endParaRPr>
          </a:p>
        </p:txBody>
      </p:sp>
    </p:spTree>
    <p:extLst>
      <p:ext uri="{BB962C8B-B14F-4D97-AF65-F5344CB8AC3E}">
        <p14:creationId xmlns:p14="http://schemas.microsoft.com/office/powerpoint/2010/main" val="3561706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0" y="0"/>
            <a:ext cx="9144000" cy="13716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lvl1pPr algn="ctr" rtl="0" eaLnBrk="1" fontAlgn="base" hangingPunct="1">
              <a:spcBef>
                <a:spcPct val="0"/>
              </a:spcBef>
              <a:spcAft>
                <a:spcPct val="0"/>
              </a:spcAft>
              <a:defRPr sz="4400">
                <a:solidFill>
                  <a:schemeClr val="dk1"/>
                </a:solidFill>
                <a:latin typeface="+mn-lt"/>
                <a:ea typeface="+mn-ea"/>
                <a:cs typeface="+mn-cs"/>
              </a:defRPr>
            </a:lvl1pPr>
            <a:lvl2pPr algn="ctr" rtl="0" eaLnBrk="1" fontAlgn="base" hangingPunct="1">
              <a:spcBef>
                <a:spcPct val="0"/>
              </a:spcBef>
              <a:spcAft>
                <a:spcPct val="0"/>
              </a:spcAft>
              <a:defRPr sz="4400">
                <a:solidFill>
                  <a:schemeClr val="dk1"/>
                </a:solidFill>
                <a:latin typeface="+mn-lt"/>
                <a:ea typeface="+mn-ea"/>
                <a:cs typeface="+mn-cs"/>
              </a:defRPr>
            </a:lvl2pPr>
            <a:lvl3pPr algn="ctr" rtl="0" eaLnBrk="1" fontAlgn="base" hangingPunct="1">
              <a:spcBef>
                <a:spcPct val="0"/>
              </a:spcBef>
              <a:spcAft>
                <a:spcPct val="0"/>
              </a:spcAft>
              <a:defRPr sz="4400">
                <a:solidFill>
                  <a:schemeClr val="dk1"/>
                </a:solidFill>
                <a:latin typeface="+mn-lt"/>
                <a:ea typeface="+mn-ea"/>
                <a:cs typeface="+mn-cs"/>
              </a:defRPr>
            </a:lvl3pPr>
            <a:lvl4pPr algn="ctr" rtl="0" eaLnBrk="1" fontAlgn="base" hangingPunct="1">
              <a:spcBef>
                <a:spcPct val="0"/>
              </a:spcBef>
              <a:spcAft>
                <a:spcPct val="0"/>
              </a:spcAft>
              <a:defRPr sz="4400">
                <a:solidFill>
                  <a:schemeClr val="dk1"/>
                </a:solidFill>
                <a:latin typeface="+mn-lt"/>
                <a:ea typeface="+mn-ea"/>
                <a:cs typeface="+mn-cs"/>
              </a:defRPr>
            </a:lvl4pPr>
            <a:lvl5pPr algn="ctr" rtl="0" eaLnBrk="1" fontAlgn="base" hangingPunct="1">
              <a:spcBef>
                <a:spcPct val="0"/>
              </a:spcBef>
              <a:spcAft>
                <a:spcPct val="0"/>
              </a:spcAft>
              <a:defRPr sz="4400">
                <a:solidFill>
                  <a:schemeClr val="dk1"/>
                </a:solidFill>
                <a:latin typeface="+mn-lt"/>
                <a:ea typeface="+mn-ea"/>
                <a:cs typeface="+mn-cs"/>
              </a:defRPr>
            </a:lvl5pPr>
            <a:lvl6pPr marL="457200" algn="ctr" rtl="0" eaLnBrk="1" fontAlgn="base" hangingPunct="1">
              <a:spcBef>
                <a:spcPct val="0"/>
              </a:spcBef>
              <a:spcAft>
                <a:spcPct val="0"/>
              </a:spcAft>
              <a:defRPr sz="4400">
                <a:solidFill>
                  <a:schemeClr val="dk1"/>
                </a:solidFill>
                <a:latin typeface="+mn-lt"/>
                <a:ea typeface="+mn-ea"/>
                <a:cs typeface="+mn-cs"/>
              </a:defRPr>
            </a:lvl6pPr>
            <a:lvl7pPr marL="914400" algn="ctr" rtl="0" eaLnBrk="1" fontAlgn="base" hangingPunct="1">
              <a:spcBef>
                <a:spcPct val="0"/>
              </a:spcBef>
              <a:spcAft>
                <a:spcPct val="0"/>
              </a:spcAft>
              <a:defRPr sz="4400">
                <a:solidFill>
                  <a:schemeClr val="dk1"/>
                </a:solidFill>
                <a:latin typeface="+mn-lt"/>
                <a:ea typeface="+mn-ea"/>
                <a:cs typeface="+mn-cs"/>
              </a:defRPr>
            </a:lvl7pPr>
            <a:lvl8pPr marL="1371600" algn="ctr" rtl="0" eaLnBrk="1" fontAlgn="base" hangingPunct="1">
              <a:spcBef>
                <a:spcPct val="0"/>
              </a:spcBef>
              <a:spcAft>
                <a:spcPct val="0"/>
              </a:spcAft>
              <a:defRPr sz="4400">
                <a:solidFill>
                  <a:schemeClr val="dk1"/>
                </a:solidFill>
                <a:latin typeface="+mn-lt"/>
                <a:ea typeface="+mn-ea"/>
                <a:cs typeface="+mn-cs"/>
              </a:defRPr>
            </a:lvl8pPr>
            <a:lvl9pPr marL="1828800" algn="ctr" rtl="0" eaLnBrk="1" fontAlgn="base" hangingPunct="1">
              <a:spcBef>
                <a:spcPct val="0"/>
              </a:spcBef>
              <a:spcAft>
                <a:spcPct val="0"/>
              </a:spcAft>
              <a:defRPr sz="4400">
                <a:solidFill>
                  <a:schemeClr val="dk1"/>
                </a:solidFill>
                <a:latin typeface="+mn-lt"/>
                <a:ea typeface="+mn-ea"/>
                <a:cs typeface="+mn-cs"/>
              </a:defRPr>
            </a:lvl9pPr>
          </a:lstStyle>
          <a:p>
            <a:pPr>
              <a:defRPr/>
            </a:pPr>
            <a:r>
              <a:rPr lang="en-US" sz="4000" b="1">
                <a:ln w="0"/>
                <a:solidFill>
                  <a:schemeClr val="bg1"/>
                </a:solidFill>
                <a:latin typeface="Arial" panose="020B0604020202020204" pitchFamily="34" charset="0"/>
                <a:cs typeface="Arial" panose="020B0604020202020204" pitchFamily="34" charset="0"/>
              </a:rPr>
              <a:t>Preparing to Administer Special Documented Accommodation</a:t>
            </a:r>
          </a:p>
        </p:txBody>
      </p:sp>
      <p:pic>
        <p:nvPicPr>
          <p:cNvPr id="3" name="Picture 2">
            <a:hlinkClick r:id="rId3"/>
            <a:extLst>
              <a:ext uri="{FF2B5EF4-FFF2-40B4-BE49-F238E27FC236}">
                <a16:creationId xmlns:a16="http://schemas.microsoft.com/office/drawing/2014/main" id="{FFCA4E2B-EA4A-17BF-A405-1DA6486AD359}"/>
              </a:ext>
            </a:extLst>
          </p:cNvPr>
          <p:cNvPicPr>
            <a:picLocks noChangeAspect="1"/>
          </p:cNvPicPr>
          <p:nvPr/>
        </p:nvPicPr>
        <p:blipFill>
          <a:blip r:embed="rId4"/>
          <a:stretch>
            <a:fillRect/>
          </a:stretch>
        </p:blipFill>
        <p:spPr>
          <a:xfrm>
            <a:off x="247719" y="1528141"/>
            <a:ext cx="4682090" cy="5228580"/>
          </a:xfrm>
          <a:prstGeom prst="rect">
            <a:avLst/>
          </a:prstGeom>
          <a:ln>
            <a:solidFill>
              <a:schemeClr val="accent1">
                <a:shade val="50000"/>
              </a:schemeClr>
            </a:solidFill>
          </a:ln>
        </p:spPr>
      </p:pic>
      <p:sp>
        <p:nvSpPr>
          <p:cNvPr id="9" name="TextBox 8">
            <a:extLst>
              <a:ext uri="{FF2B5EF4-FFF2-40B4-BE49-F238E27FC236}">
                <a16:creationId xmlns:a16="http://schemas.microsoft.com/office/drawing/2014/main" id="{14E46529-1649-3777-A393-248FBF50DEDF}"/>
              </a:ext>
            </a:extLst>
          </p:cNvPr>
          <p:cNvSpPr txBox="1"/>
          <p:nvPr/>
        </p:nvSpPr>
        <p:spPr>
          <a:xfrm>
            <a:off x="5148687" y="1371600"/>
            <a:ext cx="6985003" cy="5909310"/>
          </a:xfrm>
          <a:prstGeom prst="rect">
            <a:avLst/>
          </a:prstGeom>
          <a:noFill/>
        </p:spPr>
        <p:txBody>
          <a:bodyPr wrap="square" rtlCol="0">
            <a:spAutoFit/>
          </a:bodyPr>
          <a:lstStyle/>
          <a:p>
            <a:r>
              <a:rPr lang="en-US" sz="2000" b="1"/>
              <a:t>DA’s should develop a plan for:</a:t>
            </a:r>
          </a:p>
          <a:p>
            <a:pPr marL="285750" indent="-285750">
              <a:buFont typeface="Arial" panose="020B0604020202020204" pitchFamily="34" charset="0"/>
              <a:buChar char="•"/>
            </a:pPr>
            <a:r>
              <a:rPr lang="en-US" sz="2000"/>
              <a:t>Reviewing all designated supports and accommodations and Special Documented Accommodations in IEPs/Section 504 Plans via Accommodation Report in CT-SEDS Everyday (see Data Manager or student Case Manager for details)</a:t>
            </a:r>
          </a:p>
          <a:p>
            <a:pPr marL="285750" indent="-285750">
              <a:buFont typeface="Arial" panose="020B0604020202020204" pitchFamily="34" charset="0"/>
              <a:buChar char="•"/>
            </a:pPr>
            <a:r>
              <a:rPr lang="en-US" sz="2000" i="0">
                <a:effectLst/>
              </a:rPr>
              <a:t>Verifying Documented Evidence for a Read Aloud of the Smarter Balanced ELA Reading Passages &amp; Decision Guidelines for Text-to-Speech of the Smarter Balanced ELA Reading Passages</a:t>
            </a:r>
          </a:p>
          <a:p>
            <a:pPr marL="285750" indent="-285750">
              <a:buFont typeface="Arial" panose="020B0604020202020204" pitchFamily="34" charset="0"/>
              <a:buChar char="•"/>
            </a:pPr>
            <a:r>
              <a:rPr lang="en-US" sz="2000" i="0">
                <a:effectLst/>
              </a:rPr>
              <a:t>Preparing for accommodation implement</a:t>
            </a:r>
            <a:r>
              <a:rPr lang="en-US" sz="2000"/>
              <a:t>ation</a:t>
            </a:r>
          </a:p>
          <a:p>
            <a:pPr marL="285750" indent="-285750">
              <a:buFont typeface="Arial" panose="020B0604020202020204" pitchFamily="34" charset="0"/>
              <a:buChar char="•"/>
            </a:pPr>
            <a:r>
              <a:rPr lang="en-US" sz="2000"/>
              <a:t>Training Staff</a:t>
            </a:r>
          </a:p>
          <a:p>
            <a:pPr marL="285750" indent="-285750">
              <a:buFont typeface="Arial" panose="020B0604020202020204" pitchFamily="34" charset="0"/>
              <a:buChar char="•"/>
            </a:pPr>
            <a:r>
              <a:rPr lang="en-US" sz="2000"/>
              <a:t>Collecting and Providing guidelines, test security forms, non-embedded test materials</a:t>
            </a:r>
          </a:p>
          <a:p>
            <a:pPr marL="285750" indent="-285750">
              <a:buFont typeface="Arial" panose="020B0604020202020204" pitchFamily="34" charset="0"/>
              <a:buChar char="•"/>
            </a:pPr>
            <a:r>
              <a:rPr lang="en-US" sz="2000" i="0">
                <a:effectLst/>
              </a:rPr>
              <a:t>Scheduling</a:t>
            </a:r>
          </a:p>
          <a:p>
            <a:pPr marL="285750" indent="-285750">
              <a:buFont typeface="Arial" panose="020B0604020202020204" pitchFamily="34" charset="0"/>
              <a:buChar char="•"/>
            </a:pPr>
            <a:r>
              <a:rPr lang="en-US" sz="2000"/>
              <a:t>Staffing</a:t>
            </a:r>
          </a:p>
          <a:p>
            <a:r>
              <a:rPr lang="en-US" sz="2000" b="1"/>
              <a:t>Contact the CSDE to request a customized accommodation or Print on Demand if applicable. </a:t>
            </a:r>
          </a:p>
          <a:p>
            <a:pPr marL="285750" indent="-285750">
              <a:buFont typeface="Arial" panose="020B0604020202020204" pitchFamily="34" charset="0"/>
              <a:buChar char="•"/>
            </a:pPr>
            <a:endParaRPr lang="en-US" sz="2000" i="0">
              <a:effectLst/>
            </a:endParaRPr>
          </a:p>
          <a:p>
            <a:pPr marL="285750" indent="-285750">
              <a:buFont typeface="Arial" panose="020B0604020202020204" pitchFamily="34" charset="0"/>
              <a:buChar char="•"/>
            </a:pPr>
            <a:endParaRPr lang="en-US"/>
          </a:p>
        </p:txBody>
      </p:sp>
      <p:pic>
        <p:nvPicPr>
          <p:cNvPr id="2" name="Picture 1">
            <a:extLst>
              <a:ext uri="{FF2B5EF4-FFF2-40B4-BE49-F238E27FC236}">
                <a16:creationId xmlns:a16="http://schemas.microsoft.com/office/drawing/2014/main" id="{08C8F584-39A1-E501-2074-9283CCD5F5AD}"/>
              </a:ext>
            </a:extLst>
          </p:cNvPr>
          <p:cNvPicPr>
            <a:picLocks noChangeAspect="1"/>
          </p:cNvPicPr>
          <p:nvPr/>
        </p:nvPicPr>
        <p:blipFill>
          <a:blip r:embed="rId5"/>
          <a:stretch>
            <a:fillRect/>
          </a:stretch>
        </p:blipFill>
        <p:spPr>
          <a:xfrm>
            <a:off x="4486025" y="1371600"/>
            <a:ext cx="609653" cy="597460"/>
          </a:xfrm>
          <a:prstGeom prst="rect">
            <a:avLst/>
          </a:prstGeom>
        </p:spPr>
      </p:pic>
    </p:spTree>
    <p:extLst>
      <p:ext uri="{BB962C8B-B14F-4D97-AF65-F5344CB8AC3E}">
        <p14:creationId xmlns:p14="http://schemas.microsoft.com/office/powerpoint/2010/main" val="886572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8774" y="1753954"/>
            <a:ext cx="11517330" cy="1200329"/>
          </a:xfrm>
          <a:prstGeom prst="rect">
            <a:avLst/>
          </a:prstGeom>
          <a:noFill/>
        </p:spPr>
        <p:txBody>
          <a:bodyPr wrap="square" rtlCol="0">
            <a:spAutoFit/>
          </a:bodyPr>
          <a:lstStyle/>
          <a:p>
            <a:pPr fontAlgn="base">
              <a:spcBef>
                <a:spcPct val="0"/>
              </a:spcBef>
              <a:spcAft>
                <a:spcPts val="1200"/>
              </a:spcAft>
              <a:defRPr/>
            </a:pPr>
            <a:r>
              <a:rPr lang="en-US" sz="2400">
                <a:solidFill>
                  <a:srgbClr val="000000"/>
                </a:solidFill>
                <a:cs typeface="Arial" panose="020B0604020202020204" pitchFamily="34" charset="0"/>
              </a:rPr>
              <a:t>In Connecticut, the exemption determination for a medical emergency rests primarily on the following criteria: </a:t>
            </a:r>
            <a:r>
              <a:rPr lang="en-US" sz="2400" b="1">
                <a:solidFill>
                  <a:srgbClr val="000000"/>
                </a:solidFill>
                <a:cs typeface="Arial" panose="020B0604020202020204" pitchFamily="34" charset="0"/>
              </a:rPr>
              <a:t>The student is unable to attend school and is medically/emotionally unavailable for homebound/hospitalized instruction for the </a:t>
            </a:r>
            <a:r>
              <a:rPr lang="en-US" sz="2400" b="1" u="sng">
                <a:solidFill>
                  <a:srgbClr val="000000"/>
                </a:solidFill>
                <a:cs typeface="Arial" panose="020B0604020202020204" pitchFamily="34" charset="0"/>
              </a:rPr>
              <a:t>entire testing window.</a:t>
            </a:r>
            <a:r>
              <a:rPr lang="en-US" sz="2400" u="sng">
                <a:solidFill>
                  <a:srgbClr val="000000"/>
                </a:solidFill>
                <a:cs typeface="Arial" panose="020B0604020202020204" pitchFamily="34" charset="0"/>
              </a:rPr>
              <a:t> </a:t>
            </a:r>
            <a:r>
              <a:rPr lang="en-US" sz="2400">
                <a:solidFill>
                  <a:srgbClr val="000000"/>
                </a:solidFill>
                <a:cs typeface="Arial" panose="020B0604020202020204" pitchFamily="34" charset="0"/>
              </a:rPr>
              <a:t> </a:t>
            </a:r>
          </a:p>
        </p:txBody>
      </p:sp>
      <p:sp>
        <p:nvSpPr>
          <p:cNvPr id="2" name="Title 1">
            <a:extLst>
              <a:ext uri="{FF2B5EF4-FFF2-40B4-BE49-F238E27FC236}">
                <a16:creationId xmlns:a16="http://schemas.microsoft.com/office/drawing/2014/main" id="{A7B579AC-B349-B401-5965-871B2338EBB4}"/>
              </a:ext>
            </a:extLst>
          </p:cNvPr>
          <p:cNvSpPr>
            <a:spLocks noGrp="1"/>
          </p:cNvSpPr>
          <p:nvPr>
            <p:ph type="title"/>
          </p:nvPr>
        </p:nvSpPr>
        <p:spPr>
          <a:xfrm>
            <a:off x="2058256" y="0"/>
            <a:ext cx="8075488" cy="1371600"/>
          </a:xfrm>
        </p:spPr>
        <p:txBody>
          <a:bodyPr>
            <a:noAutofit/>
          </a:bodyPr>
          <a:lstStyle/>
          <a:p>
            <a:br>
              <a:rPr lang="en-US" sz="4000" b="1">
                <a:ln w="0"/>
              </a:rPr>
            </a:br>
            <a:r>
              <a:rPr lang="en-US" sz="4000" b="1">
                <a:ln w="0"/>
              </a:rPr>
              <a:t>Medical Exemption Procedure </a:t>
            </a:r>
            <a:br>
              <a:rPr lang="en-US" sz="4000" b="1">
                <a:ln w="0"/>
                <a:latin typeface="Corbel" panose="020B0503020204020204"/>
                <a:cs typeface="Arial" panose="020B0604020202020204" pitchFamily="34" charset="0"/>
              </a:rPr>
            </a:br>
            <a:endParaRPr lang="en-US" sz="4000"/>
          </a:p>
        </p:txBody>
      </p:sp>
      <p:sp>
        <p:nvSpPr>
          <p:cNvPr id="3" name="TextBox 2">
            <a:extLst>
              <a:ext uri="{FF2B5EF4-FFF2-40B4-BE49-F238E27FC236}">
                <a16:creationId xmlns:a16="http://schemas.microsoft.com/office/drawing/2014/main" id="{AEECE691-26E5-6C33-BCDF-63429CDFD1E2}"/>
              </a:ext>
            </a:extLst>
          </p:cNvPr>
          <p:cNvSpPr txBox="1"/>
          <p:nvPr/>
        </p:nvSpPr>
        <p:spPr>
          <a:xfrm>
            <a:off x="3199624" y="3100317"/>
            <a:ext cx="6190867" cy="2894409"/>
          </a:xfrm>
          <a:prstGeom prst="round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eaLnBrk="0" fontAlgn="base" hangingPunct="0">
              <a:spcBef>
                <a:spcPct val="30000"/>
              </a:spcBef>
              <a:spcAft>
                <a:spcPct val="0"/>
              </a:spcAft>
              <a:defRPr/>
            </a:pPr>
            <a:r>
              <a:rPr lang="en-US" sz="2000">
                <a:solidFill>
                  <a:srgbClr val="000000"/>
                </a:solidFill>
                <a:cs typeface="Arial" panose="020B0604020202020204" pitchFamily="34" charset="0"/>
              </a:rPr>
              <a:t>Medical Exemption Form due dates (must be signed by presiding physical and returned to the CSDE): </a:t>
            </a:r>
          </a:p>
          <a:p>
            <a:pPr marL="171450" indent="-171450" eaLnBrk="0" fontAlgn="base" hangingPunct="0">
              <a:spcBef>
                <a:spcPct val="30000"/>
              </a:spcBef>
              <a:spcAft>
                <a:spcPct val="0"/>
              </a:spcAft>
              <a:buFont typeface="Arial" panose="020B0604020202020204" pitchFamily="34" charset="0"/>
              <a:buChar char="•"/>
              <a:defRPr/>
            </a:pPr>
            <a:r>
              <a:rPr lang="en-US" sz="2000">
                <a:solidFill>
                  <a:srgbClr val="000000"/>
                </a:solidFill>
                <a:cs typeface="Arial" panose="020B0604020202020204" pitchFamily="34" charset="0"/>
              </a:rPr>
              <a:t>LAS Links – </a:t>
            </a:r>
            <a:r>
              <a:rPr lang="en-US" sz="2000" b="1">
                <a:solidFill>
                  <a:srgbClr val="000000"/>
                </a:solidFill>
                <a:cs typeface="Arial" panose="020B0604020202020204" pitchFamily="34" charset="0"/>
              </a:rPr>
              <a:t>March 8, 2024</a:t>
            </a:r>
          </a:p>
          <a:p>
            <a:pPr marL="171450" indent="-171450" eaLnBrk="0" fontAlgn="base" hangingPunct="0">
              <a:spcBef>
                <a:spcPct val="30000"/>
              </a:spcBef>
              <a:spcAft>
                <a:spcPct val="0"/>
              </a:spcAft>
              <a:buFont typeface="Arial" panose="020B0604020202020204" pitchFamily="34" charset="0"/>
              <a:buChar char="•"/>
              <a:defRPr/>
            </a:pPr>
            <a:r>
              <a:rPr lang="en-US" sz="2000">
                <a:solidFill>
                  <a:srgbClr val="000000"/>
                </a:solidFill>
                <a:cs typeface="Arial" panose="020B0604020202020204" pitchFamily="34" charset="0"/>
              </a:rPr>
              <a:t>CAAELP - </a:t>
            </a:r>
            <a:r>
              <a:rPr lang="en-US" sz="2000" b="1">
                <a:solidFill>
                  <a:srgbClr val="000000"/>
                </a:solidFill>
                <a:cs typeface="Arial" panose="020B0604020202020204" pitchFamily="34" charset="0"/>
              </a:rPr>
              <a:t>April 5, 2024</a:t>
            </a:r>
          </a:p>
          <a:p>
            <a:pPr marL="171450" indent="-171450" eaLnBrk="0" fontAlgn="base" hangingPunct="0">
              <a:spcBef>
                <a:spcPct val="30000"/>
              </a:spcBef>
              <a:spcAft>
                <a:spcPct val="0"/>
              </a:spcAft>
              <a:buFont typeface="Arial" panose="020B0604020202020204" pitchFamily="34" charset="0"/>
              <a:buChar char="•"/>
              <a:defRPr/>
            </a:pPr>
            <a:r>
              <a:rPr lang="en-US" sz="2000">
                <a:solidFill>
                  <a:srgbClr val="000000"/>
                </a:solidFill>
                <a:cs typeface="Arial" panose="020B0604020202020204" pitchFamily="34" charset="0"/>
              </a:rPr>
              <a:t>Connecticut SAT School Day- </a:t>
            </a:r>
            <a:r>
              <a:rPr lang="en-US" sz="2000" b="1">
                <a:solidFill>
                  <a:srgbClr val="000000"/>
                </a:solidFill>
                <a:cs typeface="Arial" panose="020B0604020202020204" pitchFamily="34" charset="0"/>
              </a:rPr>
              <a:t>April 26, 2024; </a:t>
            </a:r>
            <a:r>
              <a:rPr lang="en-US" sz="2000">
                <a:solidFill>
                  <a:srgbClr val="000000"/>
                </a:solidFill>
                <a:cs typeface="Arial" panose="020B0604020202020204" pitchFamily="34" charset="0"/>
              </a:rPr>
              <a:t>and</a:t>
            </a:r>
          </a:p>
          <a:p>
            <a:pPr marL="171450" indent="-171450" eaLnBrk="0" fontAlgn="base" hangingPunct="0">
              <a:spcBef>
                <a:spcPct val="30000"/>
              </a:spcBef>
              <a:spcAft>
                <a:spcPct val="0"/>
              </a:spcAft>
              <a:buFont typeface="Arial" panose="020B0604020202020204" pitchFamily="34" charset="0"/>
              <a:buChar char="•"/>
              <a:defRPr/>
            </a:pPr>
            <a:r>
              <a:rPr lang="en-US" sz="2000">
                <a:solidFill>
                  <a:srgbClr val="000000"/>
                </a:solidFill>
                <a:cs typeface="Arial" panose="020B0604020202020204" pitchFamily="34" charset="0"/>
              </a:rPr>
              <a:t>Smarter Balanced, the NGSS, and the Connecticut Alternate Assessments (CTAA/CTAS) - </a:t>
            </a:r>
            <a:r>
              <a:rPr lang="en-US" sz="2000" b="1">
                <a:solidFill>
                  <a:srgbClr val="000000"/>
                </a:solidFill>
                <a:cs typeface="Arial" panose="020B0604020202020204" pitchFamily="34" charset="0"/>
              </a:rPr>
              <a:t>June 7, 2024</a:t>
            </a:r>
          </a:p>
        </p:txBody>
      </p:sp>
      <p:sp>
        <p:nvSpPr>
          <p:cNvPr id="4" name="TextBox 3">
            <a:extLst>
              <a:ext uri="{FF2B5EF4-FFF2-40B4-BE49-F238E27FC236}">
                <a16:creationId xmlns:a16="http://schemas.microsoft.com/office/drawing/2014/main" id="{6F009058-785A-0C08-7F1C-4316E2255B4A}"/>
              </a:ext>
            </a:extLst>
          </p:cNvPr>
          <p:cNvSpPr txBox="1"/>
          <p:nvPr/>
        </p:nvSpPr>
        <p:spPr>
          <a:xfrm>
            <a:off x="1616112" y="6252077"/>
            <a:ext cx="8959775" cy="461665"/>
          </a:xfrm>
          <a:prstGeom prst="rect">
            <a:avLst/>
          </a:prstGeom>
          <a:noFill/>
        </p:spPr>
        <p:txBody>
          <a:bodyPr wrap="square" rtlCol="0">
            <a:spAutoFit/>
          </a:bodyPr>
          <a:lstStyle/>
          <a:p>
            <a:pPr algn="ctr"/>
            <a:r>
              <a:rPr lang="en-US" sz="2400" b="1">
                <a:solidFill>
                  <a:srgbClr val="000000"/>
                </a:solidFill>
                <a:cs typeface="Arial" panose="020B0604020202020204" pitchFamily="34" charset="0"/>
              </a:rPr>
              <a:t>See Appendix for Medical Exemption of the </a:t>
            </a:r>
            <a:r>
              <a:rPr lang="en-US" sz="2400" b="1">
                <a:solidFill>
                  <a:srgbClr val="000000"/>
                </a:solidFill>
                <a:cs typeface="Arial" panose="020B0604020202020204" pitchFamily="34" charset="0"/>
                <a:hlinkClick r:id="rId3"/>
              </a:rPr>
              <a:t>Assessment Guidelines</a:t>
            </a:r>
            <a:r>
              <a:rPr lang="en-US" sz="2400" b="1">
                <a:solidFill>
                  <a:srgbClr val="000000"/>
                </a:solidFill>
                <a:cs typeface="Arial" panose="020B0604020202020204" pitchFamily="34" charset="0"/>
              </a:rPr>
              <a:t>.</a:t>
            </a:r>
            <a:endParaRPr lang="en-US" sz="2400" b="1"/>
          </a:p>
        </p:txBody>
      </p:sp>
    </p:spTree>
    <p:extLst>
      <p:ext uri="{BB962C8B-B14F-4D97-AF65-F5344CB8AC3E}">
        <p14:creationId xmlns:p14="http://schemas.microsoft.com/office/powerpoint/2010/main" val="15917137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2150301" y="0"/>
            <a:ext cx="7891398" cy="1371600"/>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lang="en-US" sz="4000" b="1">
                <a:solidFill>
                  <a:schemeClr val="bg1"/>
                </a:solidFill>
                <a:latin typeface="Arial" panose="020B0604020202020204" pitchFamily="34" charset="0"/>
                <a:cs typeface="Arial" panose="020B0604020202020204" pitchFamily="34" charset="0"/>
              </a:rPr>
              <a:t>Early Stopping Rule for </a:t>
            </a:r>
          </a:p>
          <a:p>
            <a:pPr fontAlgn="base">
              <a:spcAft>
                <a:spcPct val="0"/>
              </a:spcAft>
              <a:defRPr/>
            </a:pPr>
            <a:r>
              <a:rPr lang="en-US" sz="4000" b="1">
                <a:solidFill>
                  <a:schemeClr val="bg1"/>
                </a:solidFill>
                <a:latin typeface="Arial" panose="020B0604020202020204" pitchFamily="34" charset="0"/>
                <a:cs typeface="Arial" panose="020B0604020202020204" pitchFamily="34" charset="0"/>
              </a:rPr>
              <a:t>CTAA, CTAS, &amp; CAAELP</a:t>
            </a:r>
          </a:p>
        </p:txBody>
      </p:sp>
      <p:sp>
        <p:nvSpPr>
          <p:cNvPr id="2" name="Content Placeholder 2">
            <a:extLst>
              <a:ext uri="{FF2B5EF4-FFF2-40B4-BE49-F238E27FC236}">
                <a16:creationId xmlns:a16="http://schemas.microsoft.com/office/drawing/2014/main" id="{205145C8-F054-F349-53A8-77458F34A40C}"/>
              </a:ext>
            </a:extLst>
          </p:cNvPr>
          <p:cNvSpPr txBox="1">
            <a:spLocks/>
          </p:cNvSpPr>
          <p:nvPr/>
        </p:nvSpPr>
        <p:spPr>
          <a:xfrm>
            <a:off x="-2886" y="1470991"/>
            <a:ext cx="6157196" cy="5422601"/>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600">
                <a:solidFill>
                  <a:srgbClr val="000000"/>
                </a:solidFill>
                <a:latin typeface="+mn-lt"/>
              </a:rPr>
              <a:t>The </a:t>
            </a:r>
            <a:r>
              <a:rPr lang="en-US" sz="2600">
                <a:solidFill>
                  <a:srgbClr val="000000"/>
                </a:solidFill>
                <a:latin typeface="+mn-lt"/>
                <a:hlinkClick r:id="rId3"/>
              </a:rPr>
              <a:t>2023-24 Connecticut Alternate Assessment System Early Stopping Rule </a:t>
            </a:r>
            <a:r>
              <a:rPr lang="en-US" sz="2600">
                <a:solidFill>
                  <a:srgbClr val="000000"/>
                </a:solidFill>
                <a:latin typeface="+mn-lt"/>
              </a:rPr>
              <a:t>document includes:</a:t>
            </a:r>
          </a:p>
          <a:p>
            <a:pPr>
              <a:defRPr/>
            </a:pPr>
            <a:r>
              <a:rPr lang="en-US" sz="2600">
                <a:solidFill>
                  <a:srgbClr val="000000"/>
                </a:solidFill>
                <a:latin typeface="+mn-lt"/>
              </a:rPr>
              <a:t>The Student Response Check (Appendix A) </a:t>
            </a:r>
          </a:p>
          <a:p>
            <a:pPr>
              <a:defRPr/>
            </a:pPr>
            <a:r>
              <a:rPr lang="en-US" sz="2600">
                <a:solidFill>
                  <a:srgbClr val="000000"/>
                </a:solidFill>
                <a:latin typeface="+mn-lt"/>
              </a:rPr>
              <a:t>The SRC Administration Behavioral Notes (Appendix B)</a:t>
            </a:r>
          </a:p>
          <a:p>
            <a:pPr>
              <a:spcAft>
                <a:spcPts val="1200"/>
              </a:spcAft>
              <a:defRPr/>
            </a:pPr>
            <a:r>
              <a:rPr lang="en-US" sz="2600">
                <a:solidFill>
                  <a:srgbClr val="000000"/>
                </a:solidFill>
                <a:latin typeface="+mn-lt"/>
              </a:rPr>
              <a:t>The Early Stopping Rule Request and Attestation Form (Appendix C)</a:t>
            </a:r>
          </a:p>
        </p:txBody>
      </p:sp>
      <p:pic>
        <p:nvPicPr>
          <p:cNvPr id="3" name="Picture 2">
            <a:hlinkClick r:id="rId4"/>
            <a:extLst>
              <a:ext uri="{FF2B5EF4-FFF2-40B4-BE49-F238E27FC236}">
                <a16:creationId xmlns:a16="http://schemas.microsoft.com/office/drawing/2014/main" id="{781E736D-E581-C837-0FE4-38D44B6EBA34}"/>
              </a:ext>
            </a:extLst>
          </p:cNvPr>
          <p:cNvPicPr>
            <a:picLocks noChangeAspect="1"/>
          </p:cNvPicPr>
          <p:nvPr/>
        </p:nvPicPr>
        <p:blipFill>
          <a:blip r:embed="rId5"/>
          <a:stretch>
            <a:fillRect/>
          </a:stretch>
        </p:blipFill>
        <p:spPr>
          <a:xfrm>
            <a:off x="6376897" y="1524000"/>
            <a:ext cx="4902834" cy="5148943"/>
          </a:xfrm>
          <a:prstGeom prst="rect">
            <a:avLst/>
          </a:prstGeom>
          <a:ln>
            <a:solidFill>
              <a:schemeClr val="tx1"/>
            </a:solidFill>
          </a:ln>
        </p:spPr>
      </p:pic>
      <p:pic>
        <p:nvPicPr>
          <p:cNvPr id="4" name="Picture 3">
            <a:extLst>
              <a:ext uri="{FF2B5EF4-FFF2-40B4-BE49-F238E27FC236}">
                <a16:creationId xmlns:a16="http://schemas.microsoft.com/office/drawing/2014/main" id="{08DA2BAB-DF2F-16B0-F64F-B700656215A4}"/>
              </a:ext>
            </a:extLst>
          </p:cNvPr>
          <p:cNvPicPr>
            <a:picLocks noChangeAspect="1"/>
          </p:cNvPicPr>
          <p:nvPr/>
        </p:nvPicPr>
        <p:blipFill>
          <a:blip r:embed="rId6"/>
          <a:stretch>
            <a:fillRect/>
          </a:stretch>
        </p:blipFill>
        <p:spPr>
          <a:xfrm>
            <a:off x="10670078" y="1524000"/>
            <a:ext cx="609653" cy="597460"/>
          </a:xfrm>
          <a:prstGeom prst="rect">
            <a:avLst/>
          </a:prstGeom>
        </p:spPr>
      </p:pic>
    </p:spTree>
    <p:extLst>
      <p:ext uri="{BB962C8B-B14F-4D97-AF65-F5344CB8AC3E}">
        <p14:creationId xmlns:p14="http://schemas.microsoft.com/office/powerpoint/2010/main" val="3106753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8D6B44-355A-A109-3475-D451960A541E}"/>
              </a:ext>
            </a:extLst>
          </p:cNvPr>
          <p:cNvSpPr>
            <a:spLocks noGrp="1"/>
          </p:cNvSpPr>
          <p:nvPr>
            <p:ph sz="half" idx="1"/>
          </p:nvPr>
        </p:nvSpPr>
        <p:spPr>
          <a:xfrm>
            <a:off x="556588" y="2219739"/>
            <a:ext cx="4823165" cy="4496827"/>
          </a:xfrm>
        </p:spPr>
        <p:txBody>
          <a:bodyPr>
            <a:normAutofit/>
          </a:bodyPr>
          <a:lstStyle/>
          <a:p>
            <a:pPr marL="0" indent="0">
              <a:buNone/>
            </a:pPr>
            <a:r>
              <a:rPr lang="en-US" sz="2400"/>
              <a:t>From the TIDE menu, select Forms and choose the “Submit Forms” option.</a:t>
            </a:r>
          </a:p>
          <a:p>
            <a:pPr marL="0" indent="0">
              <a:buNone/>
            </a:pPr>
            <a:endParaRPr lang="en-US" sz="1400"/>
          </a:p>
          <a:p>
            <a:pPr marL="0" indent="0">
              <a:buNone/>
            </a:pPr>
            <a:endParaRPr lang="en-US" sz="1400"/>
          </a:p>
          <a:p>
            <a:pPr marL="0" indent="0">
              <a:buNone/>
            </a:pPr>
            <a:endParaRPr lang="en-US" sz="1400"/>
          </a:p>
          <a:p>
            <a:pPr marL="0" indent="0">
              <a:buNone/>
            </a:pPr>
            <a:r>
              <a:rPr lang="en-US" sz="2400"/>
              <a:t>Select the “Early Stopping Rule” from the drop-down menu.</a:t>
            </a:r>
          </a:p>
          <a:p>
            <a:pPr marL="0" indent="0">
              <a:buNone/>
            </a:pPr>
            <a:endParaRPr lang="en-US"/>
          </a:p>
          <a:p>
            <a:pPr marL="0" indent="0">
              <a:buNone/>
            </a:pPr>
            <a:endParaRPr lang="en-US"/>
          </a:p>
        </p:txBody>
      </p:sp>
      <p:sp>
        <p:nvSpPr>
          <p:cNvPr id="11" name="Content Placeholder 10">
            <a:extLst>
              <a:ext uri="{FF2B5EF4-FFF2-40B4-BE49-F238E27FC236}">
                <a16:creationId xmlns:a16="http://schemas.microsoft.com/office/drawing/2014/main" id="{708B0CEF-045D-FB28-D786-8738CA5EA8AF}"/>
              </a:ext>
            </a:extLst>
          </p:cNvPr>
          <p:cNvSpPr>
            <a:spLocks noGrp="1"/>
          </p:cNvSpPr>
          <p:nvPr>
            <p:ph sz="half" idx="2"/>
          </p:nvPr>
        </p:nvSpPr>
        <p:spPr>
          <a:xfrm>
            <a:off x="5897217" y="2274073"/>
            <a:ext cx="6158208" cy="4940151"/>
          </a:xfrm>
        </p:spPr>
        <p:txBody>
          <a:bodyPr>
            <a:normAutofit/>
          </a:bodyPr>
          <a:lstStyle/>
          <a:p>
            <a:pPr marL="0" indent="0">
              <a:buNone/>
            </a:pPr>
            <a:r>
              <a:rPr lang="en-US" sz="2400"/>
              <a:t>Complete and submit form.</a:t>
            </a:r>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r>
              <a:rPr lang="en-US" sz="2400"/>
              <a:t>After the form is submitted in TIDE and is approved by the CSDE, the ESR Indicator will be activated on the student dashboard. </a:t>
            </a:r>
            <a:endParaRPr lang="en-US"/>
          </a:p>
        </p:txBody>
      </p:sp>
      <p:sp>
        <p:nvSpPr>
          <p:cNvPr id="2" name="Title 1"/>
          <p:cNvSpPr>
            <a:spLocks noGrp="1"/>
          </p:cNvSpPr>
          <p:nvPr>
            <p:ph type="title"/>
          </p:nvPr>
        </p:nvSpPr>
        <p:spPr>
          <a:noFill/>
        </p:spPr>
        <p:txBody>
          <a:bodyPr anchor="ctr">
            <a:normAutofit/>
          </a:bodyPr>
          <a:lstStyle/>
          <a:p>
            <a:pPr algn="ctr"/>
            <a:r>
              <a:rPr lang="en-US" sz="4000">
                <a:latin typeface="Arial"/>
                <a:cs typeface="Arial"/>
              </a:rPr>
              <a:t>Update to ESR</a:t>
            </a:r>
          </a:p>
        </p:txBody>
      </p:sp>
      <p:pic>
        <p:nvPicPr>
          <p:cNvPr id="5" name="Picture 4">
            <a:extLst>
              <a:ext uri="{FF2B5EF4-FFF2-40B4-BE49-F238E27FC236}">
                <a16:creationId xmlns:a16="http://schemas.microsoft.com/office/drawing/2014/main" id="{C057019A-B678-5988-0D65-94A94FB124E9}"/>
              </a:ext>
            </a:extLst>
          </p:cNvPr>
          <p:cNvPicPr>
            <a:picLocks noChangeAspect="1"/>
          </p:cNvPicPr>
          <p:nvPr/>
        </p:nvPicPr>
        <p:blipFill>
          <a:blip r:embed="rId3"/>
          <a:stretch>
            <a:fillRect/>
          </a:stretch>
        </p:blipFill>
        <p:spPr>
          <a:xfrm>
            <a:off x="5897217" y="5660436"/>
            <a:ext cx="5766428" cy="1117522"/>
          </a:xfrm>
          <a:prstGeom prst="rect">
            <a:avLst/>
          </a:prstGeom>
          <a:ln>
            <a:solidFill>
              <a:schemeClr val="tx1"/>
            </a:solidFill>
          </a:ln>
        </p:spPr>
      </p:pic>
      <p:pic>
        <p:nvPicPr>
          <p:cNvPr id="16" name="Picture 15">
            <a:extLst>
              <a:ext uri="{FF2B5EF4-FFF2-40B4-BE49-F238E27FC236}">
                <a16:creationId xmlns:a16="http://schemas.microsoft.com/office/drawing/2014/main" id="{6E835E4E-F62C-2EAE-63D8-7A6F878D6376}"/>
              </a:ext>
            </a:extLst>
          </p:cNvPr>
          <p:cNvPicPr>
            <a:picLocks noChangeAspect="1"/>
          </p:cNvPicPr>
          <p:nvPr/>
        </p:nvPicPr>
        <p:blipFill>
          <a:blip r:embed="rId4"/>
          <a:stretch>
            <a:fillRect/>
          </a:stretch>
        </p:blipFill>
        <p:spPr>
          <a:xfrm>
            <a:off x="577118" y="3460994"/>
            <a:ext cx="2962275" cy="830997"/>
          </a:xfrm>
          <a:prstGeom prst="rect">
            <a:avLst/>
          </a:prstGeom>
        </p:spPr>
      </p:pic>
      <p:pic>
        <p:nvPicPr>
          <p:cNvPr id="18" name="Picture 17">
            <a:extLst>
              <a:ext uri="{FF2B5EF4-FFF2-40B4-BE49-F238E27FC236}">
                <a16:creationId xmlns:a16="http://schemas.microsoft.com/office/drawing/2014/main" id="{4AB3F402-2898-8E2A-F76E-3D6BE0D84E68}"/>
              </a:ext>
            </a:extLst>
          </p:cNvPr>
          <p:cNvPicPr>
            <a:picLocks noChangeAspect="1"/>
          </p:cNvPicPr>
          <p:nvPr/>
        </p:nvPicPr>
        <p:blipFill>
          <a:blip r:embed="rId5"/>
          <a:stretch>
            <a:fillRect/>
          </a:stretch>
        </p:blipFill>
        <p:spPr>
          <a:xfrm>
            <a:off x="581431" y="5368713"/>
            <a:ext cx="2606810" cy="830997"/>
          </a:xfrm>
          <a:prstGeom prst="rect">
            <a:avLst/>
          </a:prstGeom>
          <a:ln>
            <a:solidFill>
              <a:schemeClr val="tx1"/>
            </a:solidFill>
          </a:ln>
        </p:spPr>
      </p:pic>
      <p:pic>
        <p:nvPicPr>
          <p:cNvPr id="14" name="Graphic 13" descr="Badge 1 outline">
            <a:extLst>
              <a:ext uri="{FF2B5EF4-FFF2-40B4-BE49-F238E27FC236}">
                <a16:creationId xmlns:a16="http://schemas.microsoft.com/office/drawing/2014/main" id="{E88B4B63-B927-2E4B-A6CC-9C4A82F66B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575" y="2110324"/>
            <a:ext cx="440543" cy="440543"/>
          </a:xfrm>
          <a:prstGeom prst="rect">
            <a:avLst/>
          </a:prstGeom>
        </p:spPr>
      </p:pic>
      <p:pic>
        <p:nvPicPr>
          <p:cNvPr id="17" name="Graphic 16" descr="Badge outline">
            <a:extLst>
              <a:ext uri="{FF2B5EF4-FFF2-40B4-BE49-F238E27FC236}">
                <a16:creationId xmlns:a16="http://schemas.microsoft.com/office/drawing/2014/main" id="{9DB82E5B-6985-BDF5-AA5E-FD43378A5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664" y="4323138"/>
            <a:ext cx="507213" cy="507213"/>
          </a:xfrm>
          <a:prstGeom prst="rect">
            <a:avLst/>
          </a:prstGeom>
        </p:spPr>
      </p:pic>
      <p:pic>
        <p:nvPicPr>
          <p:cNvPr id="20" name="Graphic 19" descr="Badge 3 outline">
            <a:extLst>
              <a:ext uri="{FF2B5EF4-FFF2-40B4-BE49-F238E27FC236}">
                <a16:creationId xmlns:a16="http://schemas.microsoft.com/office/drawing/2014/main" id="{7206F457-7E57-EF22-A248-0C7D90E4BC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7574" y="2130194"/>
            <a:ext cx="507213" cy="507213"/>
          </a:xfrm>
          <a:prstGeom prst="rect">
            <a:avLst/>
          </a:prstGeom>
        </p:spPr>
      </p:pic>
      <p:sp>
        <p:nvSpPr>
          <p:cNvPr id="23" name="TextBox 22">
            <a:extLst>
              <a:ext uri="{FF2B5EF4-FFF2-40B4-BE49-F238E27FC236}">
                <a16:creationId xmlns:a16="http://schemas.microsoft.com/office/drawing/2014/main" id="{598435B6-469C-2F2A-224A-240EB11E0E7D}"/>
              </a:ext>
            </a:extLst>
          </p:cNvPr>
          <p:cNvSpPr txBox="1"/>
          <p:nvPr/>
        </p:nvSpPr>
        <p:spPr>
          <a:xfrm>
            <a:off x="412585" y="1489287"/>
            <a:ext cx="10733596" cy="523220"/>
          </a:xfrm>
          <a:prstGeom prst="rect">
            <a:avLst/>
          </a:prstGeom>
          <a:noFill/>
        </p:spPr>
        <p:txBody>
          <a:bodyPr wrap="square" rtlCol="0">
            <a:spAutoFit/>
          </a:bodyPr>
          <a:lstStyle/>
          <a:p>
            <a:r>
              <a:rPr lang="en-US" sz="2800" b="1"/>
              <a:t>New this year!  The </a:t>
            </a:r>
            <a:r>
              <a:rPr lang="en-US" sz="2800" b="1">
                <a:solidFill>
                  <a:srgbClr val="000000"/>
                </a:solidFill>
                <a:cs typeface="Arial"/>
              </a:rPr>
              <a:t>ESR Code is included on student dashboard in TIDE.</a:t>
            </a:r>
            <a:endParaRPr lang="en-US" sz="2800" b="1"/>
          </a:p>
        </p:txBody>
      </p:sp>
      <p:pic>
        <p:nvPicPr>
          <p:cNvPr id="25" name="Graphic 24" descr="Badge 4 outline">
            <a:extLst>
              <a:ext uri="{FF2B5EF4-FFF2-40B4-BE49-F238E27FC236}">
                <a16:creationId xmlns:a16="http://schemas.microsoft.com/office/drawing/2014/main" id="{16CD248A-51AD-B159-711D-B271B400A2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47574" y="4318367"/>
            <a:ext cx="507213" cy="507213"/>
          </a:xfrm>
          <a:prstGeom prst="rect">
            <a:avLst/>
          </a:prstGeom>
        </p:spPr>
      </p:pic>
      <p:pic>
        <p:nvPicPr>
          <p:cNvPr id="6" name="Picture 5">
            <a:extLst>
              <a:ext uri="{FF2B5EF4-FFF2-40B4-BE49-F238E27FC236}">
                <a16:creationId xmlns:a16="http://schemas.microsoft.com/office/drawing/2014/main" id="{020FA037-86B1-2A8C-E87A-CC39295DBB59}"/>
              </a:ext>
            </a:extLst>
          </p:cNvPr>
          <p:cNvPicPr>
            <a:picLocks noChangeAspect="1"/>
          </p:cNvPicPr>
          <p:nvPr/>
        </p:nvPicPr>
        <p:blipFill>
          <a:blip r:embed="rId14"/>
          <a:stretch>
            <a:fillRect/>
          </a:stretch>
        </p:blipFill>
        <p:spPr>
          <a:xfrm>
            <a:off x="9854724" y="2274073"/>
            <a:ext cx="1808921" cy="1874848"/>
          </a:xfrm>
          <a:prstGeom prst="rect">
            <a:avLst/>
          </a:prstGeom>
          <a:ln>
            <a:solidFill>
              <a:schemeClr val="tx1"/>
            </a:solidFill>
          </a:ln>
        </p:spPr>
      </p:pic>
    </p:spTree>
    <p:extLst>
      <p:ext uri="{BB962C8B-B14F-4D97-AF65-F5344CB8AC3E}">
        <p14:creationId xmlns:p14="http://schemas.microsoft.com/office/powerpoint/2010/main" val="614981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6926" y="3026663"/>
            <a:ext cx="7658146" cy="1435607"/>
          </a:xfrm>
        </p:spPr>
        <p:txBody>
          <a:bodyPr vert="horz" lIns="91440" tIns="45720" rIns="91440" bIns="45720" rtlCol="0" anchor="ctr">
            <a:normAutofit/>
          </a:bodyPr>
          <a:lstStyle/>
          <a:p>
            <a:pPr algn="ctr"/>
            <a:r>
              <a:rPr lang="en-US" sz="4200">
                <a:ln w="0"/>
              </a:rPr>
              <a:t>Questions </a:t>
            </a:r>
          </a:p>
        </p:txBody>
      </p:sp>
      <p:pic>
        <p:nvPicPr>
          <p:cNvPr id="4" name="Picture 3">
            <a:extLst>
              <a:ext uri="{FF2B5EF4-FFF2-40B4-BE49-F238E27FC236}">
                <a16:creationId xmlns:a16="http://schemas.microsoft.com/office/drawing/2014/main" id="{3B4B4C02-5C46-4796-B9FB-2A6723904884}"/>
              </a:ext>
            </a:extLst>
          </p:cNvPr>
          <p:cNvPicPr>
            <a:picLocks noChangeAspect="1"/>
          </p:cNvPicPr>
          <p:nvPr/>
        </p:nvPicPr>
        <p:blipFill>
          <a:blip r:embed="rId3"/>
          <a:stretch>
            <a:fillRect/>
          </a:stretch>
        </p:blipFill>
        <p:spPr>
          <a:xfrm>
            <a:off x="5100103" y="971676"/>
            <a:ext cx="1991792" cy="1828800"/>
          </a:xfrm>
          <a:prstGeom prst="rect">
            <a:avLst/>
          </a:prstGeom>
        </p:spPr>
      </p:pic>
    </p:spTree>
    <p:extLst>
      <p:ext uri="{BB962C8B-B14F-4D97-AF65-F5344CB8AC3E}">
        <p14:creationId xmlns:p14="http://schemas.microsoft.com/office/powerpoint/2010/main" val="109785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96F18-86F6-4704-C778-182ECCF18DE6}"/>
              </a:ext>
            </a:extLst>
          </p:cNvPr>
          <p:cNvSpPr>
            <a:spLocks noGrp="1"/>
          </p:cNvSpPr>
          <p:nvPr>
            <p:ph type="title"/>
          </p:nvPr>
        </p:nvSpPr>
        <p:spPr/>
        <p:txBody>
          <a:bodyPr/>
          <a:lstStyle/>
          <a:p>
            <a:r>
              <a:rPr lang="en-US"/>
              <a:t>CT-SEDS and TIDE</a:t>
            </a:r>
          </a:p>
        </p:txBody>
      </p:sp>
    </p:spTree>
    <p:extLst>
      <p:ext uri="{BB962C8B-B14F-4D97-AF65-F5344CB8AC3E}">
        <p14:creationId xmlns:p14="http://schemas.microsoft.com/office/powerpoint/2010/main" val="1051926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a:bodyPr>
          <a:lstStyle/>
          <a:p>
            <a:pPr algn="ctr"/>
            <a:r>
              <a:rPr lang="en-US" sz="4000">
                <a:latin typeface="Arial"/>
                <a:cs typeface="Arial"/>
              </a:rPr>
              <a:t>Update to CT-SEDS</a:t>
            </a:r>
          </a:p>
        </p:txBody>
      </p:sp>
      <p:sp>
        <p:nvSpPr>
          <p:cNvPr id="4" name="Content Placeholder 3">
            <a:extLst>
              <a:ext uri="{FF2B5EF4-FFF2-40B4-BE49-F238E27FC236}">
                <a16:creationId xmlns:a16="http://schemas.microsoft.com/office/drawing/2014/main" id="{557DB64F-DFD4-A42F-80A4-8ECB1D346898}"/>
              </a:ext>
            </a:extLst>
          </p:cNvPr>
          <p:cNvSpPr>
            <a:spLocks noGrp="1"/>
          </p:cNvSpPr>
          <p:nvPr>
            <p:ph idx="1"/>
          </p:nvPr>
        </p:nvSpPr>
        <p:spPr>
          <a:xfrm>
            <a:off x="831574" y="1825624"/>
            <a:ext cx="10446026" cy="4876258"/>
          </a:xfrm>
        </p:spPr>
        <p:txBody>
          <a:bodyPr>
            <a:normAutofit lnSpcReduction="10000"/>
          </a:bodyPr>
          <a:lstStyle/>
          <a:p>
            <a:r>
              <a:rPr lang="en-US"/>
              <a:t>Currently CSDE is providing a one-way import of accommodations from CT-SEDS into TIDE.</a:t>
            </a:r>
          </a:p>
          <a:p>
            <a:r>
              <a:rPr lang="en-US"/>
              <a:t>Allow up to 48 hours for accommodations to appear in TIDE following the IEP/Section 504 implementation date.</a:t>
            </a:r>
          </a:p>
          <a:p>
            <a:r>
              <a:rPr lang="en-US"/>
              <a:t>Currently CSDE is providing a weekly one-way import of Alt Eligibility data from implemented IEPs in CT-SEDS to TIDE. This data will turn the Alt flag indicator either on or off within TIDE based on status in IEP. If the Alt Flag is NOT populated in TIDE, confirm that the PPT completed the Connecticut Alternate Assessment Eligibility form within CT-SEDS and that the student meets eligibility criteria. Also verify that the IEP is implemented (refer to the IEP Start Date).</a:t>
            </a:r>
          </a:p>
          <a:p>
            <a:pPr marL="0" indent="0">
              <a:buNone/>
            </a:pPr>
            <a:endParaRPr lang="en-US"/>
          </a:p>
        </p:txBody>
      </p:sp>
    </p:spTree>
    <p:extLst>
      <p:ext uri="{BB962C8B-B14F-4D97-AF65-F5344CB8AC3E}">
        <p14:creationId xmlns:p14="http://schemas.microsoft.com/office/powerpoint/2010/main" val="21539456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E6A356-1A60-A669-9A69-65ED05AD8B2B}"/>
              </a:ext>
            </a:extLst>
          </p:cNvPr>
          <p:cNvPicPr>
            <a:picLocks noChangeAspect="1"/>
          </p:cNvPicPr>
          <p:nvPr/>
        </p:nvPicPr>
        <p:blipFill>
          <a:blip r:embed="rId3"/>
          <a:stretch>
            <a:fillRect/>
          </a:stretch>
        </p:blipFill>
        <p:spPr>
          <a:xfrm>
            <a:off x="6155706" y="1447552"/>
            <a:ext cx="1688589" cy="518638"/>
          </a:xfrm>
          <a:prstGeom prst="rect">
            <a:avLst/>
          </a:prstGeom>
        </p:spPr>
      </p:pic>
      <p:pic>
        <p:nvPicPr>
          <p:cNvPr id="7" name="Picture 6">
            <a:extLst>
              <a:ext uri="{FF2B5EF4-FFF2-40B4-BE49-F238E27FC236}">
                <a16:creationId xmlns:a16="http://schemas.microsoft.com/office/drawing/2014/main" id="{4A112EDE-3197-CA10-F611-D85048A3047F}"/>
              </a:ext>
            </a:extLst>
          </p:cNvPr>
          <p:cNvPicPr>
            <a:picLocks noChangeAspect="1"/>
          </p:cNvPicPr>
          <p:nvPr/>
        </p:nvPicPr>
        <p:blipFill>
          <a:blip r:embed="rId4"/>
          <a:stretch>
            <a:fillRect/>
          </a:stretch>
        </p:blipFill>
        <p:spPr>
          <a:xfrm>
            <a:off x="5156342" y="2085110"/>
            <a:ext cx="3687319" cy="4306170"/>
          </a:xfrm>
          <a:prstGeom prst="rect">
            <a:avLst/>
          </a:prstGeom>
          <a:ln>
            <a:solidFill>
              <a:schemeClr val="tx1"/>
            </a:solidFill>
          </a:ln>
        </p:spPr>
      </p:pic>
      <p:sp>
        <p:nvSpPr>
          <p:cNvPr id="8" name="Title 11">
            <a:extLst>
              <a:ext uri="{FF2B5EF4-FFF2-40B4-BE49-F238E27FC236}">
                <a16:creationId xmlns:a16="http://schemas.microsoft.com/office/drawing/2014/main" id="{AED93597-D469-EE98-FFD8-C7EADE3CF8E8}"/>
              </a:ext>
            </a:extLst>
          </p:cNvPr>
          <p:cNvSpPr txBox="1">
            <a:spLocks/>
          </p:cNvSpPr>
          <p:nvPr/>
        </p:nvSpPr>
        <p:spPr>
          <a:xfrm>
            <a:off x="2150302" y="0"/>
            <a:ext cx="7891397" cy="1371600"/>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4000">
                <a:solidFill>
                  <a:schemeClr val="bg1"/>
                </a:solidFill>
              </a:rPr>
              <a:t>CT-SEDS: IEP District and Statewide Testing Page</a:t>
            </a:r>
          </a:p>
        </p:txBody>
      </p:sp>
      <p:sp>
        <p:nvSpPr>
          <p:cNvPr id="9" name="Content Placeholder 2">
            <a:extLst>
              <a:ext uri="{FF2B5EF4-FFF2-40B4-BE49-F238E27FC236}">
                <a16:creationId xmlns:a16="http://schemas.microsoft.com/office/drawing/2014/main" id="{3CC3EDFB-6DF6-1029-84EA-187F5F009029}"/>
              </a:ext>
            </a:extLst>
          </p:cNvPr>
          <p:cNvSpPr txBox="1">
            <a:spLocks/>
          </p:cNvSpPr>
          <p:nvPr/>
        </p:nvSpPr>
        <p:spPr>
          <a:xfrm>
            <a:off x="566928" y="1603706"/>
            <a:ext cx="3538728" cy="4972914"/>
          </a:xfrm>
          <a:prstGeom prst="rect">
            <a:avLst/>
          </a:prstGeom>
          <a:solidFill>
            <a:schemeClr val="accent1">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00">
                <a:solidFill>
                  <a:srgbClr val="000000"/>
                </a:solidFill>
                <a:latin typeface="+mn-lt"/>
              </a:rPr>
              <a:t>This page includes:</a:t>
            </a:r>
          </a:p>
          <a:p>
            <a:pPr>
              <a:defRPr/>
            </a:pPr>
            <a:r>
              <a:rPr lang="en-US" sz="2200">
                <a:solidFill>
                  <a:srgbClr val="000000"/>
                </a:solidFill>
                <a:latin typeface="+mn-lt"/>
              </a:rPr>
              <a:t>Each specific state assessment (associated with the student’s tested grade)</a:t>
            </a:r>
          </a:p>
          <a:p>
            <a:pPr>
              <a:defRPr/>
            </a:pPr>
            <a:r>
              <a:rPr lang="en-US" sz="2200">
                <a:solidFill>
                  <a:srgbClr val="000000"/>
                </a:solidFill>
                <a:latin typeface="+mn-lt"/>
              </a:rPr>
              <a:t>A drop-down menu to select appropriate designated supports and accommodations</a:t>
            </a:r>
          </a:p>
          <a:p>
            <a:pPr>
              <a:defRPr/>
            </a:pPr>
            <a:r>
              <a:rPr lang="en-US" sz="2200">
                <a:solidFill>
                  <a:srgbClr val="000000"/>
                </a:solidFill>
                <a:latin typeface="+mn-lt"/>
              </a:rPr>
              <a:t>Prior to spring testing, designated supports and accommodations in a finalized IEP/504 in CT-SEDS will sync with TIDE</a:t>
            </a:r>
          </a:p>
          <a:p>
            <a:pPr>
              <a:defRPr/>
            </a:pPr>
            <a:endParaRPr lang="en-US" sz="2200">
              <a:solidFill>
                <a:srgbClr val="000000"/>
              </a:solidFill>
              <a:latin typeface="+mn-lt"/>
            </a:endParaRPr>
          </a:p>
        </p:txBody>
      </p:sp>
      <p:sp>
        <p:nvSpPr>
          <p:cNvPr id="10" name="Arrow: Left 9">
            <a:extLst>
              <a:ext uri="{FF2B5EF4-FFF2-40B4-BE49-F238E27FC236}">
                <a16:creationId xmlns:a16="http://schemas.microsoft.com/office/drawing/2014/main" id="{B0945B60-7D05-6109-D716-6B5413DDE42B}"/>
              </a:ext>
            </a:extLst>
          </p:cNvPr>
          <p:cNvSpPr/>
          <p:nvPr/>
        </p:nvSpPr>
        <p:spPr>
          <a:xfrm>
            <a:off x="7624934" y="3612870"/>
            <a:ext cx="978408" cy="324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200">
                <a:solidFill>
                  <a:srgbClr val="FFFFFF"/>
                </a:solidFill>
                <a:latin typeface="Arial" panose="020B0604020202020204" pitchFamily="34" charset="0"/>
                <a:cs typeface="Arial" panose="020B0604020202020204" pitchFamily="34" charset="0"/>
              </a:rPr>
              <a:t>Math</a:t>
            </a:r>
          </a:p>
        </p:txBody>
      </p:sp>
      <p:sp>
        <p:nvSpPr>
          <p:cNvPr id="11" name="Arrow: Left 10">
            <a:extLst>
              <a:ext uri="{FF2B5EF4-FFF2-40B4-BE49-F238E27FC236}">
                <a16:creationId xmlns:a16="http://schemas.microsoft.com/office/drawing/2014/main" id="{2ABDAB0E-6568-FD69-750C-6C233B7122F3}"/>
              </a:ext>
            </a:extLst>
          </p:cNvPr>
          <p:cNvSpPr/>
          <p:nvPr/>
        </p:nvSpPr>
        <p:spPr>
          <a:xfrm>
            <a:off x="7624934" y="4238195"/>
            <a:ext cx="978408" cy="324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200">
                <a:solidFill>
                  <a:srgbClr val="FFFFFF"/>
                </a:solidFill>
                <a:latin typeface="Arial" panose="020B0604020202020204" pitchFamily="34" charset="0"/>
                <a:cs typeface="Arial" panose="020B0604020202020204" pitchFamily="34" charset="0"/>
              </a:rPr>
              <a:t>ELA</a:t>
            </a:r>
          </a:p>
        </p:txBody>
      </p:sp>
      <p:sp>
        <p:nvSpPr>
          <p:cNvPr id="12" name="Arrow: Left 11">
            <a:extLst>
              <a:ext uri="{FF2B5EF4-FFF2-40B4-BE49-F238E27FC236}">
                <a16:creationId xmlns:a16="http://schemas.microsoft.com/office/drawing/2014/main" id="{F90329D8-81D9-84CB-D46F-9467A8F92E0E}"/>
              </a:ext>
            </a:extLst>
          </p:cNvPr>
          <p:cNvSpPr/>
          <p:nvPr/>
        </p:nvSpPr>
        <p:spPr>
          <a:xfrm>
            <a:off x="7624934" y="5410448"/>
            <a:ext cx="978408" cy="3246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200">
                <a:solidFill>
                  <a:srgbClr val="FFFFFF"/>
                </a:solidFill>
                <a:latin typeface="Arial" panose="020B0604020202020204" pitchFamily="34" charset="0"/>
                <a:cs typeface="Arial" panose="020B0604020202020204" pitchFamily="34" charset="0"/>
              </a:rPr>
              <a:t>Science</a:t>
            </a:r>
          </a:p>
        </p:txBody>
      </p:sp>
    </p:spTree>
    <p:extLst>
      <p:ext uri="{BB962C8B-B14F-4D97-AF65-F5344CB8AC3E}">
        <p14:creationId xmlns:p14="http://schemas.microsoft.com/office/powerpoint/2010/main" val="157285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D6CC-E002-4E3B-94A1-B159D3FAB6C7}"/>
              </a:ext>
            </a:extLst>
          </p:cNvPr>
          <p:cNvSpPr>
            <a:spLocks noGrp="1"/>
          </p:cNvSpPr>
          <p:nvPr>
            <p:ph type="title"/>
          </p:nvPr>
        </p:nvSpPr>
        <p:spPr>
          <a:xfrm>
            <a:off x="2058256" y="0"/>
            <a:ext cx="8075488" cy="1371600"/>
          </a:xfrm>
        </p:spPr>
        <p:txBody>
          <a:bodyPr>
            <a:noAutofit/>
          </a:bodyPr>
          <a:lstStyle/>
          <a:p>
            <a:r>
              <a:rPr lang="en-US" sz="4000">
                <a:ln w="0"/>
              </a:rPr>
              <a:t>What Remains the Same in 2024?</a:t>
            </a:r>
            <a:endParaRPr lang="en-US" sz="4000"/>
          </a:p>
        </p:txBody>
      </p:sp>
      <p:sp>
        <p:nvSpPr>
          <p:cNvPr id="3" name="Content Placeholder 2">
            <a:extLst>
              <a:ext uri="{FF2B5EF4-FFF2-40B4-BE49-F238E27FC236}">
                <a16:creationId xmlns:a16="http://schemas.microsoft.com/office/drawing/2014/main" id="{6D9405CA-B98F-4388-AA97-E6BE20F5BA01}"/>
              </a:ext>
            </a:extLst>
          </p:cNvPr>
          <p:cNvSpPr>
            <a:spLocks noGrp="1"/>
          </p:cNvSpPr>
          <p:nvPr>
            <p:ph idx="1"/>
          </p:nvPr>
        </p:nvSpPr>
        <p:spPr>
          <a:xfrm>
            <a:off x="1135039" y="1596790"/>
            <a:ext cx="9921923" cy="5105092"/>
          </a:xfrm>
        </p:spPr>
        <p:txBody>
          <a:bodyPr>
            <a:noAutofit/>
          </a:bodyPr>
          <a:lstStyle/>
          <a:p>
            <a:pPr>
              <a:spcBef>
                <a:spcPts val="0"/>
              </a:spcBef>
              <a:spcAft>
                <a:spcPts val="600"/>
              </a:spcAft>
              <a:buFont typeface="Wingdings" panose="05000000000000000000" pitchFamily="2" charset="2"/>
              <a:buChar char="§"/>
            </a:pPr>
            <a:r>
              <a:rPr lang="en-US" sz="2100">
                <a:cs typeface="Arial" panose="020B0604020202020204" pitchFamily="34" charset="0"/>
              </a:rPr>
              <a:t>TIDE System</a:t>
            </a:r>
          </a:p>
          <a:p>
            <a:pPr>
              <a:spcBef>
                <a:spcPts val="0"/>
              </a:spcBef>
              <a:spcAft>
                <a:spcPts val="600"/>
              </a:spcAft>
              <a:buFont typeface="Wingdings" panose="05000000000000000000" pitchFamily="2" charset="2"/>
              <a:buChar char="§"/>
            </a:pPr>
            <a:r>
              <a:rPr lang="en-US" sz="2100">
                <a:cs typeface="Arial" panose="020B0604020202020204" pitchFamily="34" charset="0"/>
              </a:rPr>
              <a:t>Office Hours</a:t>
            </a:r>
          </a:p>
          <a:p>
            <a:pPr>
              <a:spcBef>
                <a:spcPts val="0"/>
              </a:spcBef>
              <a:spcAft>
                <a:spcPts val="600"/>
              </a:spcAft>
              <a:buFont typeface="Wingdings" panose="05000000000000000000" pitchFamily="2" charset="2"/>
              <a:buChar char="§"/>
            </a:pPr>
            <a:r>
              <a:rPr lang="en-US" sz="2100">
                <a:cs typeface="Arial" panose="020B0604020202020204" pitchFamily="34" charset="0"/>
              </a:rPr>
              <a:t>Importance of maintaining data in PSIS Registration	</a:t>
            </a:r>
          </a:p>
          <a:p>
            <a:pPr>
              <a:spcBef>
                <a:spcPts val="0"/>
              </a:spcBef>
              <a:spcAft>
                <a:spcPts val="600"/>
              </a:spcAft>
              <a:buFont typeface="Wingdings" panose="05000000000000000000" pitchFamily="2" charset="2"/>
              <a:buChar char="§"/>
            </a:pPr>
            <a:r>
              <a:rPr lang="en-US" sz="2100">
                <a:cs typeface="Arial" panose="020B0604020202020204" pitchFamily="34" charset="0"/>
              </a:rPr>
              <a:t>Rolling results </a:t>
            </a:r>
          </a:p>
          <a:p>
            <a:pPr>
              <a:spcBef>
                <a:spcPts val="0"/>
              </a:spcBef>
              <a:spcAft>
                <a:spcPts val="600"/>
              </a:spcAft>
              <a:buFont typeface="Wingdings" panose="05000000000000000000" pitchFamily="2" charset="2"/>
              <a:buChar char="§"/>
            </a:pPr>
            <a:r>
              <a:rPr lang="en-US" sz="2100">
                <a:cs typeface="Arial" panose="020B0604020202020204" pitchFamily="34" charset="0"/>
              </a:rPr>
              <a:t>Test Delivery System </a:t>
            </a:r>
          </a:p>
          <a:p>
            <a:pPr>
              <a:spcBef>
                <a:spcPts val="0"/>
              </a:spcBef>
              <a:spcAft>
                <a:spcPts val="600"/>
              </a:spcAft>
              <a:buFont typeface="Wingdings" panose="05000000000000000000" pitchFamily="2" charset="2"/>
              <a:buChar char="§"/>
            </a:pPr>
            <a:r>
              <a:rPr lang="en-US" sz="2100">
                <a:cs typeface="Arial" panose="020B0604020202020204" pitchFamily="34" charset="0"/>
              </a:rPr>
              <a:t>Test Administration Procedures </a:t>
            </a:r>
          </a:p>
          <a:p>
            <a:pPr>
              <a:spcBef>
                <a:spcPts val="0"/>
              </a:spcBef>
              <a:spcAft>
                <a:spcPts val="600"/>
              </a:spcAft>
              <a:buFont typeface="Wingdings" panose="05000000000000000000" pitchFamily="2" charset="2"/>
              <a:buChar char="§"/>
            </a:pPr>
            <a:r>
              <a:rPr lang="en-US" sz="2100">
                <a:cs typeface="Arial" panose="020B0604020202020204" pitchFamily="34" charset="0"/>
              </a:rPr>
              <a:t>The tests</a:t>
            </a:r>
          </a:p>
          <a:p>
            <a:pPr>
              <a:spcBef>
                <a:spcPts val="0"/>
              </a:spcBef>
              <a:spcAft>
                <a:spcPts val="600"/>
              </a:spcAft>
              <a:buFont typeface="Wingdings" panose="05000000000000000000" pitchFamily="2" charset="2"/>
              <a:buChar char="§"/>
            </a:pPr>
            <a:r>
              <a:rPr lang="en-US" sz="2100">
                <a:cs typeface="Arial" panose="020B0604020202020204" pitchFamily="34" charset="0"/>
              </a:rPr>
              <a:t>Process for testing students in Private Approved, or  students in </a:t>
            </a:r>
            <a:r>
              <a:rPr lang="en-US" sz="2100">
                <a:cs typeface="Arial" panose="020B0604020202020204" pitchFamily="34" charset="0"/>
                <a:hlinkClick r:id="rId3"/>
              </a:rPr>
              <a:t>PSIS who attend Out-of-State Facilities or In-State-Non-Approved Facilities</a:t>
            </a:r>
            <a:endParaRPr lang="en-US" sz="2100">
              <a:cs typeface="Arial" panose="020B0604020202020204" pitchFamily="34" charset="0"/>
            </a:endParaRPr>
          </a:p>
          <a:p>
            <a:pPr>
              <a:spcBef>
                <a:spcPts val="0"/>
              </a:spcBef>
              <a:spcAft>
                <a:spcPts val="600"/>
              </a:spcAft>
              <a:buFont typeface="Wingdings" panose="05000000000000000000" pitchFamily="2" charset="2"/>
              <a:buChar char="§"/>
            </a:pPr>
            <a:r>
              <a:rPr lang="en-US" sz="2100">
                <a:cs typeface="Arial" panose="020B0604020202020204" pitchFamily="34" charset="0"/>
              </a:rPr>
              <a:t>Testing students with disabilities and/or English learners/multilingual learners</a:t>
            </a:r>
          </a:p>
          <a:p>
            <a:pPr>
              <a:spcBef>
                <a:spcPts val="0"/>
              </a:spcBef>
              <a:spcAft>
                <a:spcPts val="600"/>
              </a:spcAft>
              <a:buFont typeface="Wingdings" panose="05000000000000000000" pitchFamily="2" charset="2"/>
              <a:buChar char="§"/>
            </a:pPr>
            <a:r>
              <a:rPr lang="en-US" sz="2100">
                <a:cs typeface="Arial" panose="020B0604020202020204" pitchFamily="34" charset="0"/>
              </a:rPr>
              <a:t>Teacher Training Slide Deck (Updated for 2024)</a:t>
            </a:r>
          </a:p>
          <a:p>
            <a:pPr>
              <a:spcBef>
                <a:spcPts val="0"/>
              </a:spcBef>
              <a:spcAft>
                <a:spcPts val="600"/>
              </a:spcAft>
              <a:buFont typeface="Wingdings" panose="05000000000000000000" pitchFamily="2" charset="2"/>
              <a:buChar char="§"/>
            </a:pPr>
            <a:r>
              <a:rPr lang="en-US" sz="2100">
                <a:cs typeface="Arial"/>
                <a:hlinkClick r:id="rId4"/>
              </a:rPr>
              <a:t>Early Stopping Rule (ESR) Process </a:t>
            </a:r>
            <a:endParaRPr lang="en-US" sz="2100">
              <a:cs typeface="Arial" panose="020B0604020202020204" pitchFamily="34" charset="0"/>
            </a:endParaRPr>
          </a:p>
        </p:txBody>
      </p:sp>
      <p:pic>
        <p:nvPicPr>
          <p:cNvPr id="11" name="Picture 10">
            <a:extLst>
              <a:ext uri="{FF2B5EF4-FFF2-40B4-BE49-F238E27FC236}">
                <a16:creationId xmlns:a16="http://schemas.microsoft.com/office/drawing/2014/main" id="{FFE32DD8-8CF0-4822-B45C-95D890190717}"/>
              </a:ext>
            </a:extLst>
          </p:cNvPr>
          <p:cNvPicPr>
            <a:picLocks noChangeAspect="1"/>
          </p:cNvPicPr>
          <p:nvPr/>
        </p:nvPicPr>
        <p:blipFill>
          <a:blip r:embed="rId5"/>
          <a:stretch>
            <a:fillRect/>
          </a:stretch>
        </p:blipFill>
        <p:spPr>
          <a:xfrm>
            <a:off x="8761160" y="2137558"/>
            <a:ext cx="2731983" cy="1570652"/>
          </a:xfrm>
          <a:prstGeom prst="rect">
            <a:avLst/>
          </a:prstGeom>
        </p:spPr>
      </p:pic>
    </p:spTree>
    <p:extLst>
      <p:ext uri="{BB962C8B-B14F-4D97-AF65-F5344CB8AC3E}">
        <p14:creationId xmlns:p14="http://schemas.microsoft.com/office/powerpoint/2010/main" val="8812531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247E-99EE-94AB-AC48-4D85073AC417}"/>
              </a:ext>
            </a:extLst>
          </p:cNvPr>
          <p:cNvSpPr>
            <a:spLocks noGrp="1"/>
          </p:cNvSpPr>
          <p:nvPr>
            <p:ph type="title"/>
          </p:nvPr>
        </p:nvSpPr>
        <p:spPr/>
        <p:txBody>
          <a:bodyPr/>
          <a:lstStyle/>
          <a:p>
            <a:r>
              <a:rPr lang="en-US"/>
              <a:t>CT-SED FAQ and Resources </a:t>
            </a:r>
          </a:p>
        </p:txBody>
      </p:sp>
      <p:sp>
        <p:nvSpPr>
          <p:cNvPr id="3" name="Slide Number Placeholder 2">
            <a:extLst>
              <a:ext uri="{FF2B5EF4-FFF2-40B4-BE49-F238E27FC236}">
                <a16:creationId xmlns:a16="http://schemas.microsoft.com/office/drawing/2014/main" id="{2CCCCC90-C784-6153-8E18-AB734F3F6CE4}"/>
              </a:ext>
            </a:extLst>
          </p:cNvPr>
          <p:cNvSpPr>
            <a:spLocks noGrp="1"/>
          </p:cNvSpPr>
          <p:nvPr>
            <p:ph type="sldNum" sz="quarter" idx="4"/>
          </p:nvPr>
        </p:nvSpPr>
        <p:spPr/>
        <p:txBody>
          <a:bodyPr/>
          <a:lstStyle/>
          <a:p>
            <a:fld id="{13A326F7-3D62-4D6D-AF51-CF772FE3461F}" type="slidenum">
              <a:rPr lang="en-US" smtClean="0"/>
              <a:pPr/>
              <a:t>90</a:t>
            </a:fld>
            <a:endParaRPr lang="en-US"/>
          </a:p>
        </p:txBody>
      </p:sp>
      <p:sp>
        <p:nvSpPr>
          <p:cNvPr id="6" name="Rectangle 5">
            <a:extLst>
              <a:ext uri="{FF2B5EF4-FFF2-40B4-BE49-F238E27FC236}">
                <a16:creationId xmlns:a16="http://schemas.microsoft.com/office/drawing/2014/main" id="{D1926FEC-6C49-D30C-1992-4F9967F739EE}"/>
              </a:ext>
            </a:extLst>
          </p:cNvPr>
          <p:cNvSpPr/>
          <p:nvPr/>
        </p:nvSpPr>
        <p:spPr>
          <a:xfrm>
            <a:off x="0" y="3429000"/>
            <a:ext cx="12192000" cy="342899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extLst>
              <a:ext uri="{FF2B5EF4-FFF2-40B4-BE49-F238E27FC236}">
                <a16:creationId xmlns:a16="http://schemas.microsoft.com/office/drawing/2014/main" id="{95C1F0A5-6CCB-2321-3C70-0123D5BEF6C0}"/>
              </a:ext>
            </a:extLst>
          </p:cNvPr>
          <p:cNvPicPr>
            <a:picLocks noChangeAspect="1"/>
          </p:cNvPicPr>
          <p:nvPr/>
        </p:nvPicPr>
        <p:blipFill>
          <a:blip r:embed="rId4"/>
          <a:stretch>
            <a:fillRect/>
          </a:stretch>
        </p:blipFill>
        <p:spPr>
          <a:xfrm>
            <a:off x="6660518" y="3514477"/>
            <a:ext cx="4874257" cy="3213225"/>
          </a:xfrm>
          <a:prstGeom prst="rect">
            <a:avLst/>
          </a:prstGeom>
        </p:spPr>
      </p:pic>
      <p:pic>
        <p:nvPicPr>
          <p:cNvPr id="9" name="Picture 8">
            <a:extLst>
              <a:ext uri="{FF2B5EF4-FFF2-40B4-BE49-F238E27FC236}">
                <a16:creationId xmlns:a16="http://schemas.microsoft.com/office/drawing/2014/main" id="{9027B3E9-1A2E-292C-B17D-5B677FCCF3A4}"/>
              </a:ext>
            </a:extLst>
          </p:cNvPr>
          <p:cNvPicPr>
            <a:picLocks noChangeAspect="1"/>
          </p:cNvPicPr>
          <p:nvPr/>
        </p:nvPicPr>
        <p:blipFill>
          <a:blip r:embed="rId5"/>
          <a:stretch>
            <a:fillRect/>
          </a:stretch>
        </p:blipFill>
        <p:spPr>
          <a:xfrm>
            <a:off x="657224" y="3498237"/>
            <a:ext cx="5218789" cy="3213225"/>
          </a:xfrm>
          <a:prstGeom prst="rect">
            <a:avLst/>
          </a:prstGeom>
        </p:spPr>
      </p:pic>
      <p:sp>
        <p:nvSpPr>
          <p:cNvPr id="10" name="TextBox 9">
            <a:extLst>
              <a:ext uri="{FF2B5EF4-FFF2-40B4-BE49-F238E27FC236}">
                <a16:creationId xmlns:a16="http://schemas.microsoft.com/office/drawing/2014/main" id="{FDD127F6-6AE7-194C-ACAB-EEF57C5BF7F0}"/>
              </a:ext>
            </a:extLst>
          </p:cNvPr>
          <p:cNvSpPr txBox="1"/>
          <p:nvPr/>
        </p:nvSpPr>
        <p:spPr>
          <a:xfrm>
            <a:off x="949957" y="1534375"/>
            <a:ext cx="10582275" cy="954107"/>
          </a:xfrm>
          <a:prstGeom prst="rect">
            <a:avLst/>
          </a:prstGeom>
          <a:noFill/>
        </p:spPr>
        <p:txBody>
          <a:bodyPr wrap="square" rtlCol="0">
            <a:spAutoFit/>
          </a:bodyPr>
          <a:lstStyle/>
          <a:p>
            <a:r>
              <a:rPr lang="en-US" sz="2800"/>
              <a:t>To support districts and schools, the CSDE developed resources available in CT-SEDS and on the Student Assessment webpage.</a:t>
            </a:r>
          </a:p>
        </p:txBody>
      </p:sp>
      <p:sp>
        <p:nvSpPr>
          <p:cNvPr id="11" name="TextBox 10">
            <a:extLst>
              <a:ext uri="{FF2B5EF4-FFF2-40B4-BE49-F238E27FC236}">
                <a16:creationId xmlns:a16="http://schemas.microsoft.com/office/drawing/2014/main" id="{CE141F1F-B76F-C9CE-A37B-842ABD6A591A}"/>
              </a:ext>
            </a:extLst>
          </p:cNvPr>
          <p:cNvSpPr txBox="1"/>
          <p:nvPr/>
        </p:nvSpPr>
        <p:spPr>
          <a:xfrm>
            <a:off x="6660518" y="2582553"/>
            <a:ext cx="5419401" cy="923330"/>
          </a:xfrm>
          <a:prstGeom prst="rect">
            <a:avLst/>
          </a:prstGeom>
          <a:noFill/>
        </p:spPr>
        <p:txBody>
          <a:bodyPr wrap="square" rtlCol="0">
            <a:spAutoFit/>
          </a:bodyPr>
          <a:lstStyle/>
          <a:p>
            <a:r>
              <a:rPr lang="en-US" b="1" i="0">
                <a:solidFill>
                  <a:srgbClr val="0A0A0A"/>
                </a:solidFill>
                <a:effectLst/>
                <a:hlinkClick r:id="rId3"/>
              </a:rPr>
              <a:t>Resources for PPTs and 504 Teams - CT SEDS and Statewide Assessments</a:t>
            </a:r>
            <a:endParaRPr lang="en-US" b="1" i="0">
              <a:solidFill>
                <a:srgbClr val="0A0A0A"/>
              </a:solidFill>
              <a:effectLst/>
            </a:endParaRPr>
          </a:p>
          <a:p>
            <a:r>
              <a:rPr lang="en-US"/>
              <a:t> </a:t>
            </a:r>
          </a:p>
        </p:txBody>
      </p:sp>
      <p:sp>
        <p:nvSpPr>
          <p:cNvPr id="13" name="TextBox 12">
            <a:extLst>
              <a:ext uri="{FF2B5EF4-FFF2-40B4-BE49-F238E27FC236}">
                <a16:creationId xmlns:a16="http://schemas.microsoft.com/office/drawing/2014/main" id="{182B6248-849D-F4E1-BCEA-0747C0920DAC}"/>
              </a:ext>
            </a:extLst>
          </p:cNvPr>
          <p:cNvSpPr txBox="1"/>
          <p:nvPr/>
        </p:nvSpPr>
        <p:spPr>
          <a:xfrm>
            <a:off x="657224" y="2610014"/>
            <a:ext cx="5457534" cy="646331"/>
          </a:xfrm>
          <a:prstGeom prst="rect">
            <a:avLst/>
          </a:prstGeom>
          <a:noFill/>
        </p:spPr>
        <p:txBody>
          <a:bodyPr wrap="square" rtlCol="0">
            <a:spAutoFit/>
          </a:bodyPr>
          <a:lstStyle/>
          <a:p>
            <a:r>
              <a:rPr lang="en-US" b="1"/>
              <a:t>CT-SEDS to TIDE Designated Supports/Accommodation </a:t>
            </a:r>
          </a:p>
          <a:p>
            <a:r>
              <a:rPr lang="en-US" b="1"/>
              <a:t>Frequently Asked Questions  </a:t>
            </a:r>
          </a:p>
        </p:txBody>
      </p:sp>
      <p:pic>
        <p:nvPicPr>
          <p:cNvPr id="4" name="Picture 3">
            <a:extLst>
              <a:ext uri="{FF2B5EF4-FFF2-40B4-BE49-F238E27FC236}">
                <a16:creationId xmlns:a16="http://schemas.microsoft.com/office/drawing/2014/main" id="{51842A0C-6951-AD6D-B3DF-977652C0EE60}"/>
              </a:ext>
            </a:extLst>
          </p:cNvPr>
          <p:cNvPicPr>
            <a:picLocks noChangeAspect="1"/>
          </p:cNvPicPr>
          <p:nvPr/>
        </p:nvPicPr>
        <p:blipFill>
          <a:blip r:embed="rId6"/>
          <a:stretch>
            <a:fillRect/>
          </a:stretch>
        </p:blipFill>
        <p:spPr>
          <a:xfrm>
            <a:off x="10665814" y="3599954"/>
            <a:ext cx="609653" cy="597460"/>
          </a:xfrm>
          <a:prstGeom prst="rect">
            <a:avLst/>
          </a:prstGeom>
        </p:spPr>
      </p:pic>
    </p:spTree>
    <p:extLst>
      <p:ext uri="{BB962C8B-B14F-4D97-AF65-F5344CB8AC3E}">
        <p14:creationId xmlns:p14="http://schemas.microsoft.com/office/powerpoint/2010/main" val="3715637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1A97CD"/>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5E2A8-01EA-273C-403C-42C75647810D}"/>
              </a:ext>
            </a:extLst>
          </p:cNvPr>
          <p:cNvSpPr>
            <a:spLocks noGrp="1"/>
          </p:cNvSpPr>
          <p:nvPr>
            <p:ph type="title"/>
          </p:nvPr>
        </p:nvSpPr>
        <p:spPr>
          <a:xfrm>
            <a:off x="1340421" y="2971800"/>
            <a:ext cx="9498459" cy="1617663"/>
          </a:xfrm>
        </p:spPr>
        <p:txBody>
          <a:bodyPr>
            <a:normAutofit/>
          </a:bodyPr>
          <a:lstStyle/>
          <a:p>
            <a:r>
              <a:rPr lang="en-US" sz="4200"/>
              <a:t>Connecticut Alternate Assessment System (CTAA, CTAS, &amp; CAAELP)</a:t>
            </a:r>
          </a:p>
        </p:txBody>
      </p:sp>
    </p:spTree>
    <p:extLst>
      <p:ext uri="{BB962C8B-B14F-4D97-AF65-F5344CB8AC3E}">
        <p14:creationId xmlns:p14="http://schemas.microsoft.com/office/powerpoint/2010/main" val="3915414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1371600"/>
          </a:xfrm>
          <a:prstGeom prst="rect">
            <a:avLst/>
          </a:prstGeom>
          <a:noFill/>
        </p:spPr>
        <p:txBody>
          <a:bodyPr vert="horz" lIns="68580" tIns="34290" rIns="68580" bIns="34290" rtlCol="0" anchor="ctr">
            <a:noAutofit/>
          </a:bodyPr>
          <a:lstStyle>
            <a:lvl1pPr algn="ctr" defTabSz="914400" eaLnBrk="1" latinLnBrk="0" hangingPunct="1">
              <a:lnSpc>
                <a:spcPct val="90000"/>
              </a:lnSpc>
              <a:buNone/>
              <a:defRPr sz="3200" b="1">
                <a:latin typeface="+mj-lt"/>
                <a:ea typeface="+mj-ea"/>
                <a:cs typeface="+mj-cs"/>
              </a:defRPr>
            </a:lvl1pPr>
          </a:lstStyle>
          <a:p>
            <a:pPr fontAlgn="base">
              <a:spcBef>
                <a:spcPct val="0"/>
              </a:spcBef>
              <a:spcAft>
                <a:spcPct val="0"/>
              </a:spcAft>
              <a:defRPr/>
            </a:pPr>
            <a:r>
              <a:rPr lang="en-US" sz="4000">
                <a:solidFill>
                  <a:schemeClr val="bg1"/>
                </a:solidFill>
                <a:latin typeface="Corbel" panose="020B0503020204020204"/>
                <a:cs typeface="Arial" panose="020B0604020202020204" pitchFamily="34" charset="0"/>
              </a:rPr>
              <a:t>Connecticut Alternate Assessment System</a:t>
            </a:r>
          </a:p>
        </p:txBody>
      </p:sp>
      <p:graphicFrame>
        <p:nvGraphicFramePr>
          <p:cNvPr id="4" name="Table 3">
            <a:extLst>
              <a:ext uri="{FF2B5EF4-FFF2-40B4-BE49-F238E27FC236}">
                <a16:creationId xmlns:a16="http://schemas.microsoft.com/office/drawing/2014/main" id="{C90839FC-5364-C6A1-7394-A6B28D81323E}"/>
              </a:ext>
            </a:extLst>
          </p:cNvPr>
          <p:cNvGraphicFramePr>
            <a:graphicFrameLocks noGrp="1"/>
          </p:cNvGraphicFramePr>
          <p:nvPr>
            <p:extLst>
              <p:ext uri="{D42A27DB-BD31-4B8C-83A1-F6EECF244321}">
                <p14:modId xmlns:p14="http://schemas.microsoft.com/office/powerpoint/2010/main" val="256295696"/>
              </p:ext>
            </p:extLst>
          </p:nvPr>
        </p:nvGraphicFramePr>
        <p:xfrm>
          <a:off x="335281" y="1606253"/>
          <a:ext cx="11475720" cy="4865370"/>
        </p:xfrm>
        <a:graphic>
          <a:graphicData uri="http://schemas.openxmlformats.org/drawingml/2006/table">
            <a:tbl>
              <a:tblPr firstRow="1" bandRow="1">
                <a:tableStyleId>{5C22544A-7EE6-4342-B048-85BDC9FD1C3A}</a:tableStyleId>
              </a:tblPr>
              <a:tblGrid>
                <a:gridCol w="1230716">
                  <a:extLst>
                    <a:ext uri="{9D8B030D-6E8A-4147-A177-3AD203B41FA5}">
                      <a16:colId xmlns:a16="http://schemas.microsoft.com/office/drawing/2014/main" val="2518207905"/>
                    </a:ext>
                  </a:extLst>
                </a:gridCol>
                <a:gridCol w="3457421">
                  <a:extLst>
                    <a:ext uri="{9D8B030D-6E8A-4147-A177-3AD203B41FA5}">
                      <a16:colId xmlns:a16="http://schemas.microsoft.com/office/drawing/2014/main" val="4129378277"/>
                    </a:ext>
                  </a:extLst>
                </a:gridCol>
                <a:gridCol w="3594846">
                  <a:extLst>
                    <a:ext uri="{9D8B030D-6E8A-4147-A177-3AD203B41FA5}">
                      <a16:colId xmlns:a16="http://schemas.microsoft.com/office/drawing/2014/main" val="2122981305"/>
                    </a:ext>
                  </a:extLst>
                </a:gridCol>
                <a:gridCol w="3192737">
                  <a:extLst>
                    <a:ext uri="{9D8B030D-6E8A-4147-A177-3AD203B41FA5}">
                      <a16:colId xmlns:a16="http://schemas.microsoft.com/office/drawing/2014/main" val="3421591946"/>
                    </a:ext>
                  </a:extLst>
                </a:gridCol>
              </a:tblGrid>
              <a:tr h="638847">
                <a:tc>
                  <a:txBody>
                    <a:bodyPr/>
                    <a:lstStyle/>
                    <a:p>
                      <a:pPr marL="0" marR="0" algn="ctr">
                        <a:spcBef>
                          <a:spcPts val="0"/>
                        </a:spcBef>
                        <a:spcAft>
                          <a:spcPts val="0"/>
                        </a:spcAft>
                      </a:pPr>
                      <a:r>
                        <a:rPr lang="en-US" sz="1600">
                          <a:effectLst/>
                          <a:latin typeface="+mn-lt"/>
                          <a:ea typeface="Cambria" panose="02040503050406030204" pitchFamily="18" charset="0"/>
                          <a:cs typeface="Cambria" panose="02040503050406030204" pitchFamily="18" charset="0"/>
                        </a:rPr>
                        <a:t> </a:t>
                      </a:r>
                    </a:p>
                  </a:txBody>
                  <a:tcPr marL="0" marR="0" marT="0" marB="0"/>
                </a:tc>
                <a:tc>
                  <a:txBody>
                    <a:bodyPr/>
                    <a:lstStyle/>
                    <a:p>
                      <a:pPr marL="12065" marR="0" algn="ctr">
                        <a:spcBef>
                          <a:spcPts val="790"/>
                        </a:spcBef>
                        <a:spcAft>
                          <a:spcPts val="0"/>
                        </a:spcAft>
                      </a:pPr>
                      <a:r>
                        <a:rPr lang="en-US" sz="1800" b="1">
                          <a:effectLst/>
                          <a:latin typeface="+mn-lt"/>
                          <a:ea typeface="Cambria" panose="02040503050406030204" pitchFamily="18" charset="0"/>
                          <a:cs typeface="Cambria" panose="02040503050406030204" pitchFamily="18" charset="0"/>
                        </a:rPr>
                        <a:t>Connecticut Alternate Assessment (CTAA) for Math and ELA</a:t>
                      </a:r>
                      <a:endParaRPr lang="en-US" sz="1800">
                        <a:effectLst/>
                        <a:latin typeface="+mn-lt"/>
                        <a:ea typeface="Cambria" panose="02040503050406030204" pitchFamily="18" charset="0"/>
                        <a:cs typeface="Cambria" panose="02040503050406030204" pitchFamily="18" charset="0"/>
                      </a:endParaRPr>
                    </a:p>
                  </a:txBody>
                  <a:tcPr marL="0" marR="0" marT="0" marB="0"/>
                </a:tc>
                <a:tc>
                  <a:txBody>
                    <a:bodyPr/>
                    <a:lstStyle/>
                    <a:p>
                      <a:pPr marL="0" marR="0" algn="ctr">
                        <a:spcBef>
                          <a:spcPts val="25"/>
                        </a:spcBef>
                        <a:spcAft>
                          <a:spcPts val="0"/>
                        </a:spcAft>
                      </a:pPr>
                      <a:r>
                        <a:rPr lang="en-US" sz="1800" b="1">
                          <a:effectLst/>
                          <a:latin typeface="+mn-lt"/>
                          <a:ea typeface="Cambria" panose="02040503050406030204" pitchFamily="18" charset="0"/>
                          <a:cs typeface="Cambria" panose="02040503050406030204" pitchFamily="18" charset="0"/>
                        </a:rPr>
                        <a:t> Connecticut Alternate Science (CTAS)</a:t>
                      </a:r>
                      <a:endParaRPr lang="en-US" sz="1800">
                        <a:effectLst/>
                        <a:latin typeface="+mn-lt"/>
                        <a:ea typeface="Cambria" panose="02040503050406030204" pitchFamily="18" charset="0"/>
                        <a:cs typeface="Cambria" panose="02040503050406030204" pitchFamily="18" charset="0"/>
                      </a:endParaRPr>
                    </a:p>
                  </a:txBody>
                  <a:tcPr marL="0" marR="0" marT="0" marB="0"/>
                </a:tc>
                <a:tc>
                  <a:txBody>
                    <a:bodyPr/>
                    <a:lstStyle/>
                    <a:p>
                      <a:pPr marL="12065" marR="403860" algn="ctr">
                        <a:spcBef>
                          <a:spcPts val="80"/>
                        </a:spcBef>
                        <a:spcAft>
                          <a:spcPts val="0"/>
                        </a:spcAft>
                      </a:pPr>
                      <a:r>
                        <a:rPr lang="en-US" sz="1800" b="1">
                          <a:effectLst/>
                          <a:latin typeface="+mn-lt"/>
                          <a:ea typeface="Cambria" panose="02040503050406030204" pitchFamily="18" charset="0"/>
                          <a:cs typeface="Cambria" panose="02040503050406030204" pitchFamily="18" charset="0"/>
                        </a:rPr>
                        <a:t>Connecticut Alternate Assessment of English Language Proficiency (CAAELP)</a:t>
                      </a:r>
                      <a:endParaRPr lang="en-US" sz="1800">
                        <a:effectLst/>
                        <a:latin typeface="+mn-lt"/>
                        <a:ea typeface="Cambria" panose="02040503050406030204" pitchFamily="18" charset="0"/>
                        <a:cs typeface="Cambria" panose="02040503050406030204" pitchFamily="18" charset="0"/>
                      </a:endParaRPr>
                    </a:p>
                  </a:txBody>
                  <a:tcPr marL="0" marR="0" marT="0" marB="0"/>
                </a:tc>
                <a:extLst>
                  <a:ext uri="{0D108BD9-81ED-4DB2-BD59-A6C34878D82A}">
                    <a16:rowId xmlns:a16="http://schemas.microsoft.com/office/drawing/2014/main" val="3392997168"/>
                  </a:ext>
                </a:extLst>
              </a:tr>
              <a:tr h="885923">
                <a:tc>
                  <a:txBody>
                    <a:bodyPr/>
                    <a:lstStyle/>
                    <a:p>
                      <a:pPr marL="0" marR="0" algn="ctr">
                        <a:spcBef>
                          <a:spcPts val="20"/>
                        </a:spcBef>
                        <a:spcAft>
                          <a:spcPts val="0"/>
                        </a:spcAft>
                      </a:pPr>
                      <a:r>
                        <a:rPr lang="en-US" sz="1600" b="1">
                          <a:effectLst/>
                          <a:latin typeface="+mn-lt"/>
                          <a:ea typeface="Cambria" panose="02040503050406030204" pitchFamily="18" charset="0"/>
                          <a:cs typeface="Cambria" panose="02040503050406030204" pitchFamily="18" charset="0"/>
                        </a:rPr>
                        <a:t> Test Window</a:t>
                      </a:r>
                      <a:endParaRPr lang="en-US" sz="1600">
                        <a:effectLst/>
                        <a:latin typeface="+mn-lt"/>
                        <a:ea typeface="Cambria" panose="02040503050406030204" pitchFamily="18" charset="0"/>
                        <a:cs typeface="Cambria" panose="02040503050406030204" pitchFamily="18" charset="0"/>
                      </a:endParaRPr>
                    </a:p>
                  </a:txBody>
                  <a:tcPr marL="0" marR="0" marT="0"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March 25-May 31, 2024</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Administered throughout the year. Upload student score worksheets via the Data Entry Interface March 25-May 31, 2024 </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February 1-March 29, 2024</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extLst>
                  <a:ext uri="{0D108BD9-81ED-4DB2-BD59-A6C34878D82A}">
                    <a16:rowId xmlns:a16="http://schemas.microsoft.com/office/drawing/2014/main" val="140618794"/>
                  </a:ext>
                </a:extLst>
              </a:tr>
              <a:tr h="431813">
                <a:tc>
                  <a:txBody>
                    <a:bodyPr/>
                    <a:lstStyle/>
                    <a:p>
                      <a:pPr marL="12065" marR="111125" algn="ctr">
                        <a:spcBef>
                          <a:spcPts val="80"/>
                        </a:spcBef>
                        <a:spcAft>
                          <a:spcPts val="0"/>
                        </a:spcAft>
                      </a:pPr>
                      <a:r>
                        <a:rPr lang="en-US" sz="1600" b="1">
                          <a:effectLst/>
                          <a:latin typeface="+mn-lt"/>
                          <a:ea typeface="Cambria" panose="02040503050406030204" pitchFamily="18" charset="0"/>
                          <a:cs typeface="Cambria" panose="02040503050406030204" pitchFamily="18" charset="0"/>
                        </a:rPr>
                        <a:t>TIDE User Role Required</a:t>
                      </a:r>
                      <a:endParaRPr lang="en-US" sz="1600">
                        <a:effectLst/>
                        <a:latin typeface="+mn-lt"/>
                        <a:ea typeface="Cambria" panose="02040503050406030204" pitchFamily="18" charset="0"/>
                        <a:cs typeface="Cambria" panose="02040503050406030204" pitchFamily="18" charset="0"/>
                      </a:endParaRPr>
                    </a:p>
                  </a:txBody>
                  <a:tcPr marL="0" marR="0" marT="0" marB="0" anchor="ctr"/>
                </a:tc>
                <a:tc gridSpan="3">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Teacher Administering the Alternate (TEA)</a:t>
                      </a:r>
                    </a:p>
                    <a:p>
                      <a:pPr marL="0" marR="0" algn="ctr">
                        <a:spcBef>
                          <a:spcPts val="0"/>
                        </a:spcBef>
                        <a:spcAft>
                          <a:spcPts val="0"/>
                        </a:spcAft>
                      </a:pPr>
                      <a:r>
                        <a:rPr lang="en-US" sz="1800">
                          <a:solidFill>
                            <a:srgbClr val="000000"/>
                          </a:solidFill>
                          <a:effectLst/>
                          <a:latin typeface="+mn-lt"/>
                          <a:cs typeface="Calibri" panose="020F0502020204030204" pitchFamily="34" charset="0"/>
                        </a:rPr>
                        <a:t> </a:t>
                      </a:r>
                      <a:endParaRPr lang="en-US" sz="1800">
                        <a:effectLst/>
                        <a:latin typeface="+mn-lt"/>
                        <a:cs typeface="Arial" panose="020B0604020202020204" pitchFamily="34" charset="0"/>
                      </a:endParaRPr>
                    </a:p>
                  </a:txBody>
                  <a:tcPr marL="18415" marR="18415" marT="9525" marB="0" anchor="ctr"/>
                </a:tc>
                <a:tc hMerge="1">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 </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hMerge="1">
                  <a:txBody>
                    <a:bodyPr/>
                    <a:lstStyle/>
                    <a:p>
                      <a:pPr marL="0" marR="0" algn="ctr">
                        <a:spcBef>
                          <a:spcPts val="0"/>
                        </a:spcBef>
                        <a:spcAft>
                          <a:spcPts val="0"/>
                        </a:spcAft>
                      </a:pPr>
                      <a:endParaRPr lang="en-US" sz="1800">
                        <a:effectLst/>
                        <a:latin typeface="+mn-lt"/>
                        <a:ea typeface="Calibri" panose="020F0502020204030204" pitchFamily="34" charset="0"/>
                        <a:cs typeface="Arial" panose="020B0604020202020204" pitchFamily="34" charset="0"/>
                      </a:endParaRPr>
                    </a:p>
                  </a:txBody>
                  <a:tcPr marL="18415" marR="18415" marT="9525" marB="0" anchor="ctr"/>
                </a:tc>
                <a:extLst>
                  <a:ext uri="{0D108BD9-81ED-4DB2-BD59-A6C34878D82A}">
                    <a16:rowId xmlns:a16="http://schemas.microsoft.com/office/drawing/2014/main" val="3861068409"/>
                  </a:ext>
                </a:extLst>
              </a:tr>
              <a:tr h="608569">
                <a:tc>
                  <a:txBody>
                    <a:bodyPr/>
                    <a:lstStyle/>
                    <a:p>
                      <a:pPr marL="0" marR="0" algn="ctr">
                        <a:spcBef>
                          <a:spcPts val="45"/>
                        </a:spcBef>
                        <a:spcAft>
                          <a:spcPts val="0"/>
                        </a:spcAft>
                      </a:pPr>
                      <a:r>
                        <a:rPr lang="en-US" sz="1600" b="1">
                          <a:effectLst/>
                          <a:latin typeface="+mn-lt"/>
                          <a:ea typeface="Cambria" panose="02040503050406030204" pitchFamily="18" charset="0"/>
                          <a:cs typeface="Cambria" panose="02040503050406030204" pitchFamily="18" charset="0"/>
                        </a:rPr>
                        <a:t> Student Eligibility</a:t>
                      </a:r>
                      <a:endParaRPr lang="en-US" sz="1600">
                        <a:effectLst/>
                        <a:latin typeface="+mn-lt"/>
                        <a:ea typeface="Cambria" panose="02040503050406030204" pitchFamily="18" charset="0"/>
                        <a:cs typeface="Cambria" panose="02040503050406030204" pitchFamily="18" charset="0"/>
                      </a:endParaRPr>
                    </a:p>
                  </a:txBody>
                  <a:tcPr marL="0" marR="0" marT="0" marB="0" anchor="ctr"/>
                </a:tc>
                <a:tc gridSpan="2">
                  <a:txBody>
                    <a:bodyPr/>
                    <a:lstStyle/>
                    <a:p>
                      <a:pPr marL="0" marR="0" algn="l">
                        <a:spcBef>
                          <a:spcPts val="0"/>
                        </a:spcBef>
                        <a:spcAft>
                          <a:spcPts val="0"/>
                        </a:spcAft>
                      </a:pPr>
                      <a:r>
                        <a:rPr lang="en-US" sz="1800">
                          <a:effectLst/>
                          <a:latin typeface="+mn-lt"/>
                          <a:ea typeface="Times New Roman" panose="02020603050405020304" pitchFamily="18" charset="0"/>
                          <a:cs typeface="Calibri" panose="020F0502020204030204" pitchFamily="34" charset="0"/>
                        </a:rPr>
                        <a:t>Students identified as special education with significant cognitive disabilities per PPT decision using </a:t>
                      </a:r>
                      <a:r>
                        <a:rPr lang="en-US" sz="1800" u="sng">
                          <a:solidFill>
                            <a:srgbClr val="0F29F2"/>
                          </a:solidFill>
                          <a:effectLst/>
                          <a:latin typeface="+mn-lt"/>
                          <a:ea typeface="Times New Roman" panose="02020603050405020304" pitchFamily="18" charset="0"/>
                          <a:cs typeface="Calibri" panose="020F0502020204030204" pitchFamily="34" charset="0"/>
                          <a:hlinkClick r:id="rId3"/>
                        </a:rPr>
                        <a:t>Alternate Assessment System Eligibility Form</a:t>
                      </a:r>
                      <a:r>
                        <a:rPr lang="en-US" sz="1800" u="sng">
                          <a:solidFill>
                            <a:srgbClr val="0F29F2"/>
                          </a:solidFill>
                          <a:effectLst/>
                          <a:latin typeface="+mn-lt"/>
                          <a:ea typeface="Times New Roman" panose="02020603050405020304" pitchFamily="18" charset="0"/>
                          <a:cs typeface="Calibri" panose="020F0502020204030204" pitchFamily="34" charset="0"/>
                        </a:rPr>
                        <a:t>. </a:t>
                      </a:r>
                      <a:r>
                        <a:rPr lang="en-US" sz="1800" u="none">
                          <a:solidFill>
                            <a:schemeClr val="tx1"/>
                          </a:solidFill>
                          <a:effectLst/>
                          <a:latin typeface="+mn-lt"/>
                          <a:ea typeface="Times New Roman" panose="02020603050405020304" pitchFamily="18" charset="0"/>
                          <a:cs typeface="Calibri" panose="020F0502020204030204" pitchFamily="34" charset="0"/>
                        </a:rPr>
                        <a:t>This form must be submitted in CT-SEDS and IEP must be fully implemented</a:t>
                      </a:r>
                      <a:endParaRPr lang="en-US" sz="1800" u="none">
                        <a:solidFill>
                          <a:schemeClr val="tx1"/>
                        </a:solidFill>
                        <a:effectLst/>
                        <a:latin typeface="+mn-lt"/>
                        <a:ea typeface="Calibri" panose="020F0502020204030204" pitchFamily="34" charset="0"/>
                        <a:cs typeface="Arial" panose="020B0604020202020204" pitchFamily="34" charset="0"/>
                      </a:endParaRPr>
                    </a:p>
                  </a:txBody>
                  <a:tcPr marL="18415" marR="18415" marT="9525" marB="0"/>
                </a:tc>
                <a:tc hMerge="1">
                  <a:txBody>
                    <a:bodyPr/>
                    <a:lstStyle/>
                    <a:p>
                      <a:pPr marL="0" marR="0" algn="l">
                        <a:spcBef>
                          <a:spcPts val="0"/>
                        </a:spcBef>
                        <a:spcAft>
                          <a:spcPts val="0"/>
                        </a:spcAft>
                      </a:pPr>
                      <a:endParaRPr lang="en-US" sz="1800">
                        <a:solidFill>
                          <a:schemeClr val="tx1"/>
                        </a:solidFill>
                        <a:effectLst/>
                        <a:latin typeface="+mn-lt"/>
                        <a:ea typeface="Calibri" panose="020F0502020204030204" pitchFamily="34" charset="0"/>
                        <a:cs typeface="Arial" panose="020B0604020202020204" pitchFamily="34" charset="0"/>
                      </a:endParaRPr>
                    </a:p>
                  </a:txBody>
                  <a:tcPr marL="18415" marR="18415" marT="9525" marB="0"/>
                </a:tc>
                <a:tc>
                  <a:txBody>
                    <a:bodyPr/>
                    <a:lstStyle/>
                    <a:p>
                      <a:pPr marL="0" marR="0" algn="ctr">
                        <a:spcBef>
                          <a:spcPts val="0"/>
                        </a:spcBef>
                        <a:spcAft>
                          <a:spcPts val="0"/>
                        </a:spcAft>
                      </a:pPr>
                      <a:r>
                        <a:rPr lang="en-US" sz="1800">
                          <a:effectLst/>
                          <a:latin typeface="+mn-lt"/>
                          <a:ea typeface="Times New Roman" panose="02020603050405020304" pitchFamily="18" charset="0"/>
                          <a:cs typeface="Calibri" panose="020F0502020204030204" pitchFamily="34" charset="0"/>
                        </a:rPr>
                        <a:t>Students identified as EL/ML and special education with significant cognitive disabilities must have the </a:t>
                      </a:r>
                      <a:r>
                        <a:rPr lang="en-US" sz="1800" u="sng">
                          <a:solidFill>
                            <a:srgbClr val="0070C0"/>
                          </a:solidFill>
                          <a:effectLst/>
                          <a:latin typeface="+mn-lt"/>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Alternate Assessment System Eligibility </a:t>
                      </a:r>
                      <a:r>
                        <a:rPr lang="en-US" sz="1800" u="sng">
                          <a:solidFill>
                            <a:srgbClr val="0070C0"/>
                          </a:solidFill>
                          <a:effectLst/>
                          <a:latin typeface="+mn-lt"/>
                          <a:ea typeface="Times New Roman" panose="02020603050405020304" pitchFamily="18" charset="0"/>
                          <a:cs typeface="Calibri" panose="020F0502020204030204" pitchFamily="34" charset="0"/>
                        </a:rPr>
                        <a:t>Form </a:t>
                      </a:r>
                      <a:r>
                        <a:rPr lang="en-US" sz="1800" u="none">
                          <a:solidFill>
                            <a:srgbClr val="0070C0"/>
                          </a:solidFill>
                          <a:effectLst/>
                          <a:latin typeface="+mn-lt"/>
                          <a:ea typeface="Times New Roman" panose="02020603050405020304" pitchFamily="18" charset="0"/>
                          <a:cs typeface="Calibri" panose="020F0502020204030204" pitchFamily="34" charset="0"/>
                        </a:rPr>
                        <a:t> </a:t>
                      </a:r>
                      <a:r>
                        <a:rPr lang="en-US" sz="1800" u="none">
                          <a:solidFill>
                            <a:schemeClr val="tx1"/>
                          </a:solidFill>
                          <a:effectLst/>
                          <a:latin typeface="+mn-lt"/>
                          <a:ea typeface="Times New Roman" panose="02020603050405020304" pitchFamily="18" charset="0"/>
                          <a:cs typeface="Calibri" panose="020F0502020204030204" pitchFamily="34" charset="0"/>
                        </a:rPr>
                        <a:t>submitted in CT-SEDS at the PPT and IEP must be fully implemented.</a:t>
                      </a:r>
                      <a:endParaRPr lang="en-US" sz="1800">
                        <a:effectLst/>
                        <a:latin typeface="+mn-lt"/>
                        <a:ea typeface="Calibri" panose="020F0502020204030204" pitchFamily="34" charset="0"/>
                        <a:cs typeface="Arial" panose="020B0604020202020204" pitchFamily="34" charset="0"/>
                      </a:endParaRPr>
                    </a:p>
                  </a:txBody>
                  <a:tcPr marL="18415" marR="18415" marT="9525" marB="0"/>
                </a:tc>
                <a:extLst>
                  <a:ext uri="{0D108BD9-81ED-4DB2-BD59-A6C34878D82A}">
                    <a16:rowId xmlns:a16="http://schemas.microsoft.com/office/drawing/2014/main" val="86504160"/>
                  </a:ext>
                </a:extLst>
              </a:tr>
            </a:tbl>
          </a:graphicData>
        </a:graphic>
      </p:graphicFrame>
    </p:spTree>
    <p:extLst>
      <p:ext uri="{BB962C8B-B14F-4D97-AF65-F5344CB8AC3E}">
        <p14:creationId xmlns:p14="http://schemas.microsoft.com/office/powerpoint/2010/main" val="9599467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1371600"/>
          </a:xfrm>
          <a:prstGeom prst="rect">
            <a:avLst/>
          </a:prstGeom>
          <a:noFill/>
        </p:spPr>
        <p:txBody>
          <a:bodyPr vert="horz" lIns="68580" tIns="34290" rIns="68580" bIns="34290" rtlCol="0" anchor="ctr">
            <a:noAutofit/>
          </a:bodyPr>
          <a:lstStyle>
            <a:lvl1pPr algn="ctr" defTabSz="914400" eaLnBrk="1" latinLnBrk="0" hangingPunct="1">
              <a:lnSpc>
                <a:spcPct val="90000"/>
              </a:lnSpc>
              <a:buNone/>
              <a:defRPr sz="3200" b="1">
                <a:latin typeface="+mj-lt"/>
                <a:ea typeface="+mj-ea"/>
                <a:cs typeface="+mj-cs"/>
              </a:defRPr>
            </a:lvl1pPr>
          </a:lstStyle>
          <a:p>
            <a:pPr fontAlgn="base">
              <a:spcBef>
                <a:spcPct val="0"/>
              </a:spcBef>
              <a:spcAft>
                <a:spcPct val="0"/>
              </a:spcAft>
              <a:defRPr/>
            </a:pPr>
            <a:r>
              <a:rPr lang="en-US" sz="4000">
                <a:solidFill>
                  <a:schemeClr val="bg1"/>
                </a:solidFill>
                <a:latin typeface="Corbel" panose="020B0503020204020204"/>
                <a:cs typeface="Arial" panose="020B0604020202020204" pitchFamily="34" charset="0"/>
              </a:rPr>
              <a:t>Connecticut Alternate Assessment System</a:t>
            </a:r>
          </a:p>
        </p:txBody>
      </p:sp>
      <p:graphicFrame>
        <p:nvGraphicFramePr>
          <p:cNvPr id="3" name="Table 2">
            <a:extLst>
              <a:ext uri="{FF2B5EF4-FFF2-40B4-BE49-F238E27FC236}">
                <a16:creationId xmlns:a16="http://schemas.microsoft.com/office/drawing/2014/main" id="{75A9E2AC-C935-1826-D004-BDFE0D566E17}"/>
              </a:ext>
            </a:extLst>
          </p:cNvPr>
          <p:cNvGraphicFramePr>
            <a:graphicFrameLocks noGrp="1"/>
          </p:cNvGraphicFramePr>
          <p:nvPr>
            <p:extLst>
              <p:ext uri="{D42A27DB-BD31-4B8C-83A1-F6EECF244321}">
                <p14:modId xmlns:p14="http://schemas.microsoft.com/office/powerpoint/2010/main" val="3174365784"/>
              </p:ext>
            </p:extLst>
          </p:nvPr>
        </p:nvGraphicFramePr>
        <p:xfrm>
          <a:off x="152400" y="1690777"/>
          <a:ext cx="11932919" cy="4542383"/>
        </p:xfrm>
        <a:graphic>
          <a:graphicData uri="http://schemas.openxmlformats.org/drawingml/2006/table">
            <a:tbl>
              <a:tblPr firstRow="1" bandRow="1">
                <a:tableStyleId>{5C22544A-7EE6-4342-B048-85BDC9FD1C3A}</a:tableStyleId>
              </a:tblPr>
              <a:tblGrid>
                <a:gridCol w="1177379">
                  <a:extLst>
                    <a:ext uri="{9D8B030D-6E8A-4147-A177-3AD203B41FA5}">
                      <a16:colId xmlns:a16="http://schemas.microsoft.com/office/drawing/2014/main" val="2518207905"/>
                    </a:ext>
                  </a:extLst>
                </a:gridCol>
                <a:gridCol w="3585180">
                  <a:extLst>
                    <a:ext uri="{9D8B030D-6E8A-4147-A177-3AD203B41FA5}">
                      <a16:colId xmlns:a16="http://schemas.microsoft.com/office/drawing/2014/main" val="4129378277"/>
                    </a:ext>
                  </a:extLst>
                </a:gridCol>
                <a:gridCol w="3585180">
                  <a:extLst>
                    <a:ext uri="{9D8B030D-6E8A-4147-A177-3AD203B41FA5}">
                      <a16:colId xmlns:a16="http://schemas.microsoft.com/office/drawing/2014/main" val="2122981305"/>
                    </a:ext>
                  </a:extLst>
                </a:gridCol>
                <a:gridCol w="3585180">
                  <a:extLst>
                    <a:ext uri="{9D8B030D-6E8A-4147-A177-3AD203B41FA5}">
                      <a16:colId xmlns:a16="http://schemas.microsoft.com/office/drawing/2014/main" val="3421591946"/>
                    </a:ext>
                  </a:extLst>
                </a:gridCol>
              </a:tblGrid>
              <a:tr h="846458">
                <a:tc>
                  <a:txBody>
                    <a:bodyPr/>
                    <a:lstStyle/>
                    <a:p>
                      <a:pPr marL="0" marR="0" algn="ctr">
                        <a:spcBef>
                          <a:spcPts val="0"/>
                        </a:spcBef>
                        <a:spcAft>
                          <a:spcPts val="0"/>
                        </a:spcAft>
                      </a:pPr>
                      <a:r>
                        <a:rPr lang="en-US" sz="1600">
                          <a:effectLst/>
                          <a:latin typeface="+mn-lt"/>
                          <a:ea typeface="Cambria" panose="02040503050406030204" pitchFamily="18" charset="0"/>
                          <a:cs typeface="Cambria" panose="02040503050406030204" pitchFamily="18" charset="0"/>
                        </a:rPr>
                        <a:t> </a:t>
                      </a:r>
                    </a:p>
                  </a:txBody>
                  <a:tcPr marL="0" marR="0" marT="0" marB="0"/>
                </a:tc>
                <a:tc>
                  <a:txBody>
                    <a:bodyPr/>
                    <a:lstStyle/>
                    <a:p>
                      <a:pPr marL="12065" marR="0" algn="ctr">
                        <a:spcBef>
                          <a:spcPts val="790"/>
                        </a:spcBef>
                        <a:spcAft>
                          <a:spcPts val="0"/>
                        </a:spcAft>
                      </a:pPr>
                      <a:r>
                        <a:rPr lang="en-US" sz="1800" b="1">
                          <a:effectLst/>
                          <a:latin typeface="+mn-lt"/>
                          <a:ea typeface="Cambria" panose="02040503050406030204" pitchFamily="18" charset="0"/>
                          <a:cs typeface="Cambria" panose="02040503050406030204" pitchFamily="18" charset="0"/>
                        </a:rPr>
                        <a:t>Connecticut Alternate Assessment (CTAA) for Math and ELA</a:t>
                      </a:r>
                      <a:endParaRPr lang="en-US" sz="1800">
                        <a:effectLst/>
                        <a:latin typeface="+mn-lt"/>
                        <a:ea typeface="Cambria" panose="02040503050406030204" pitchFamily="18" charset="0"/>
                        <a:cs typeface="Cambria" panose="02040503050406030204" pitchFamily="18" charset="0"/>
                      </a:endParaRPr>
                    </a:p>
                  </a:txBody>
                  <a:tcPr marL="0" marR="0" marT="0" marB="0"/>
                </a:tc>
                <a:tc>
                  <a:txBody>
                    <a:bodyPr/>
                    <a:lstStyle/>
                    <a:p>
                      <a:pPr marL="0" marR="0" algn="ctr">
                        <a:spcBef>
                          <a:spcPts val="25"/>
                        </a:spcBef>
                        <a:spcAft>
                          <a:spcPts val="0"/>
                        </a:spcAft>
                      </a:pPr>
                      <a:r>
                        <a:rPr lang="en-US" sz="1800" b="1">
                          <a:effectLst/>
                          <a:latin typeface="+mn-lt"/>
                          <a:ea typeface="Cambria" panose="02040503050406030204" pitchFamily="18" charset="0"/>
                          <a:cs typeface="Cambria" panose="02040503050406030204" pitchFamily="18" charset="0"/>
                        </a:rPr>
                        <a:t> Connecticut Alternate Science (CTAS)</a:t>
                      </a:r>
                      <a:endParaRPr lang="en-US" sz="1800">
                        <a:effectLst/>
                        <a:latin typeface="+mn-lt"/>
                        <a:ea typeface="Cambria" panose="02040503050406030204" pitchFamily="18" charset="0"/>
                        <a:cs typeface="Cambria" panose="02040503050406030204" pitchFamily="18" charset="0"/>
                      </a:endParaRPr>
                    </a:p>
                  </a:txBody>
                  <a:tcPr marL="0" marR="0" marT="0" marB="0"/>
                </a:tc>
                <a:tc>
                  <a:txBody>
                    <a:bodyPr/>
                    <a:lstStyle/>
                    <a:p>
                      <a:pPr marL="12065" marR="403860" algn="ctr">
                        <a:spcBef>
                          <a:spcPts val="80"/>
                        </a:spcBef>
                        <a:spcAft>
                          <a:spcPts val="0"/>
                        </a:spcAft>
                      </a:pPr>
                      <a:r>
                        <a:rPr lang="en-US" sz="1800" b="1">
                          <a:effectLst/>
                          <a:latin typeface="+mn-lt"/>
                          <a:ea typeface="Cambria" panose="02040503050406030204" pitchFamily="18" charset="0"/>
                          <a:cs typeface="Cambria" panose="02040503050406030204" pitchFamily="18" charset="0"/>
                        </a:rPr>
                        <a:t>Connecticut Alternate Assessment of English Language Proficiency (CAAELP)</a:t>
                      </a:r>
                      <a:endParaRPr lang="en-US" sz="1800">
                        <a:effectLst/>
                        <a:latin typeface="+mn-lt"/>
                        <a:ea typeface="Cambria" panose="02040503050406030204" pitchFamily="18" charset="0"/>
                        <a:cs typeface="Cambria" panose="02040503050406030204" pitchFamily="18" charset="0"/>
                      </a:endParaRPr>
                    </a:p>
                  </a:txBody>
                  <a:tcPr marL="0" marR="0" marT="0" marB="0"/>
                </a:tc>
                <a:extLst>
                  <a:ext uri="{0D108BD9-81ED-4DB2-BD59-A6C34878D82A}">
                    <a16:rowId xmlns:a16="http://schemas.microsoft.com/office/drawing/2014/main" val="3392997168"/>
                  </a:ext>
                </a:extLst>
              </a:tr>
              <a:tr h="499661">
                <a:tc>
                  <a:txBody>
                    <a:bodyPr/>
                    <a:lstStyle/>
                    <a:p>
                      <a:pPr marL="12065" marR="0" algn="ctr">
                        <a:spcBef>
                          <a:spcPts val="70"/>
                        </a:spcBef>
                        <a:spcAft>
                          <a:spcPts val="0"/>
                        </a:spcAft>
                      </a:pPr>
                      <a:r>
                        <a:rPr lang="en-US" sz="1600" b="1">
                          <a:effectLst/>
                          <a:latin typeface="+mn-lt"/>
                          <a:ea typeface="Cambria" panose="02040503050406030204" pitchFamily="18" charset="0"/>
                          <a:cs typeface="Cambria" panose="02040503050406030204" pitchFamily="18" charset="0"/>
                        </a:rPr>
                        <a:t>Grades</a:t>
                      </a:r>
                      <a:endParaRPr lang="en-US" sz="1600">
                        <a:effectLst/>
                        <a:latin typeface="+mn-lt"/>
                        <a:ea typeface="Cambria" panose="02040503050406030204" pitchFamily="18" charset="0"/>
                        <a:cs typeface="Cambria" panose="02040503050406030204" pitchFamily="18" charset="0"/>
                      </a:endParaRPr>
                    </a:p>
                  </a:txBody>
                  <a:tcPr marL="0" marR="0" marT="0"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3-8 and 11</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5, 8, and 11</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K-12</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extLst>
                  <a:ext uri="{0D108BD9-81ED-4DB2-BD59-A6C34878D82A}">
                    <a16:rowId xmlns:a16="http://schemas.microsoft.com/office/drawing/2014/main" val="3913367416"/>
                  </a:ext>
                </a:extLst>
              </a:tr>
              <a:tr h="1280710">
                <a:tc>
                  <a:txBody>
                    <a:bodyPr/>
                    <a:lstStyle/>
                    <a:p>
                      <a:pPr marL="0" marR="0" algn="ctr">
                        <a:spcBef>
                          <a:spcPts val="20"/>
                        </a:spcBef>
                        <a:spcAft>
                          <a:spcPts val="0"/>
                        </a:spcAft>
                      </a:pPr>
                      <a:r>
                        <a:rPr lang="en-US" sz="1600" b="1">
                          <a:effectLst/>
                          <a:latin typeface="+mn-lt"/>
                          <a:ea typeface="Cambria" panose="02040503050406030204" pitchFamily="18" charset="0"/>
                          <a:cs typeface="Cambria" panose="02040503050406030204" pitchFamily="18" charset="0"/>
                        </a:rPr>
                        <a:t> Test Subject Areas</a:t>
                      </a:r>
                      <a:endParaRPr lang="en-US" sz="1600">
                        <a:effectLst/>
                        <a:latin typeface="+mn-lt"/>
                        <a:ea typeface="Cambria" panose="02040503050406030204" pitchFamily="18" charset="0"/>
                        <a:cs typeface="Cambria" panose="02040503050406030204" pitchFamily="18" charset="0"/>
                      </a:endParaRPr>
                    </a:p>
                  </a:txBody>
                  <a:tcPr marL="0" marR="0" marT="0" marB="0" anchor="ctr"/>
                </a:tc>
                <a:tc>
                  <a:txBody>
                    <a:bodyPr/>
                    <a:lstStyle/>
                    <a:p>
                      <a:pPr marL="0" marR="0">
                        <a:spcBef>
                          <a:spcPts val="0"/>
                        </a:spcBef>
                        <a:spcAft>
                          <a:spcPts val="0"/>
                        </a:spcAft>
                      </a:pPr>
                      <a:r>
                        <a:rPr lang="en-US" sz="1800">
                          <a:solidFill>
                            <a:srgbClr val="000000"/>
                          </a:solidFill>
                          <a:effectLst/>
                          <a:latin typeface="+mn-lt"/>
                          <a:ea typeface="Calibri" panose="020F0502020204030204" pitchFamily="34" charset="0"/>
                          <a:cs typeface="Calibri" panose="020F0502020204030204" pitchFamily="34" charset="0"/>
                        </a:rPr>
                        <a:t>English Language Arts</a:t>
                      </a:r>
                      <a:endParaRPr lang="en-US" sz="1800">
                        <a:effectLst/>
                        <a:latin typeface="+mn-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mn-lt"/>
                          <a:ea typeface="Times New Roman" panose="02020603050405020304" pitchFamily="18" charset="0"/>
                          <a:cs typeface="Calibri" panose="020F0502020204030204" pitchFamily="34" charset="0"/>
                        </a:rPr>
                        <a:t>Reading </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mn-lt"/>
                          <a:ea typeface="Times New Roman" panose="02020603050405020304" pitchFamily="18" charset="0"/>
                          <a:cs typeface="Calibri" panose="020F0502020204030204" pitchFamily="34" charset="0"/>
                        </a:rPr>
                        <a:t>Writing</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mn-lt"/>
                          <a:ea typeface="Calibri" panose="020F0502020204030204" pitchFamily="34" charset="0"/>
                          <a:cs typeface="Calibri" panose="020F0502020204030204" pitchFamily="34" charset="0"/>
                        </a:rPr>
                        <a:t>Mathematics</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spcBef>
                          <a:spcPts val="0"/>
                        </a:spcBef>
                        <a:spcAft>
                          <a:spcPts val="0"/>
                        </a:spcAft>
                      </a:pPr>
                      <a:r>
                        <a:rPr lang="en-US" sz="1800">
                          <a:solidFill>
                            <a:srgbClr val="000000"/>
                          </a:solidFill>
                          <a:effectLst/>
                          <a:latin typeface="+mn-lt"/>
                          <a:ea typeface="Times New Roman" panose="02020603050405020304" pitchFamily="18" charset="0"/>
                          <a:cs typeface="Calibri" panose="020F0502020204030204" pitchFamily="34" charset="0"/>
                        </a:rPr>
                        <a:t>Science</a:t>
                      </a:r>
                      <a:endParaRPr lang="en-US" sz="1800">
                        <a:effectLst/>
                        <a:latin typeface="+mn-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Earth</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Life</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Physical</a:t>
                      </a:r>
                      <a:endParaRPr lang="en-US" sz="1800">
                        <a:effectLst/>
                        <a:latin typeface="+mn-lt"/>
                        <a:ea typeface="Times New Roman" panose="02020603050405020304" pitchFamily="18" charset="0"/>
                        <a:cs typeface="Arial" panose="020B0604020202020204" pitchFamily="34" charset="0"/>
                      </a:endParaRPr>
                    </a:p>
                  </a:txBody>
                  <a:tcPr marL="18415" marR="18415" marT="9525" marB="0" anchor="ctr"/>
                </a:tc>
                <a:tc>
                  <a:txBody>
                    <a:bodyPr/>
                    <a:lstStyle/>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Reading </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Listening </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Speaking </a:t>
                      </a:r>
                      <a:endParaRPr lang="en-US" sz="1800">
                        <a:effectLst/>
                        <a:latin typeface="+mn-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a:solidFill>
                            <a:srgbClr val="000000"/>
                          </a:solidFill>
                          <a:effectLst/>
                          <a:latin typeface="+mn-lt"/>
                          <a:ea typeface="Times New Roman" panose="02020603050405020304" pitchFamily="18" charset="0"/>
                          <a:cs typeface="Calibri" panose="020F0502020204030204" pitchFamily="34" charset="0"/>
                        </a:rPr>
                        <a:t>Writing</a:t>
                      </a:r>
                      <a:endParaRPr lang="en-US" sz="1800">
                        <a:effectLst/>
                        <a:latin typeface="+mn-lt"/>
                        <a:ea typeface="Times New Roman" panose="02020603050405020304" pitchFamily="18" charset="0"/>
                        <a:cs typeface="Arial" panose="020B0604020202020204" pitchFamily="34" charset="0"/>
                      </a:endParaRPr>
                    </a:p>
                  </a:txBody>
                  <a:tcPr marL="18415" marR="18415" marT="9525" marB="0" anchor="ctr"/>
                </a:tc>
                <a:extLst>
                  <a:ext uri="{0D108BD9-81ED-4DB2-BD59-A6C34878D82A}">
                    <a16:rowId xmlns:a16="http://schemas.microsoft.com/office/drawing/2014/main" val="3702520672"/>
                  </a:ext>
                </a:extLst>
              </a:tr>
              <a:tr h="1915554">
                <a:tc>
                  <a:txBody>
                    <a:bodyPr/>
                    <a:lstStyle/>
                    <a:p>
                      <a:pPr marL="0" marR="0" algn="ctr">
                        <a:spcBef>
                          <a:spcPts val="20"/>
                        </a:spcBef>
                        <a:spcAft>
                          <a:spcPts val="0"/>
                        </a:spcAft>
                      </a:pPr>
                      <a:r>
                        <a:rPr lang="en-US" sz="1600" b="1">
                          <a:effectLst/>
                          <a:latin typeface="+mn-lt"/>
                          <a:ea typeface="Cambria" panose="02040503050406030204" pitchFamily="18" charset="0"/>
                          <a:cs typeface="Cambria" panose="02040503050406030204" pitchFamily="18" charset="0"/>
                        </a:rPr>
                        <a:t> Test Delivery Method</a:t>
                      </a:r>
                      <a:endParaRPr lang="en-US" sz="1600">
                        <a:effectLst/>
                        <a:latin typeface="+mn-lt"/>
                        <a:ea typeface="Cambria" panose="02040503050406030204" pitchFamily="18" charset="0"/>
                        <a:cs typeface="Cambria" panose="02040503050406030204" pitchFamily="18" charset="0"/>
                      </a:endParaRPr>
                    </a:p>
                  </a:txBody>
                  <a:tcPr marL="0" marR="0" marT="0" marB="0" anchor="ctr"/>
                </a:tc>
                <a:tc>
                  <a:txBody>
                    <a:bodyPr/>
                    <a:lstStyle/>
                    <a:p>
                      <a:pPr marL="0" marR="0" algn="l">
                        <a:spcBef>
                          <a:spcPts val="0"/>
                        </a:spcBef>
                        <a:spcAft>
                          <a:spcPts val="0"/>
                        </a:spcAft>
                      </a:pPr>
                      <a:r>
                        <a:rPr lang="en-US" sz="1800">
                          <a:effectLst/>
                          <a:latin typeface="+mn-lt"/>
                          <a:ea typeface="Times New Roman" panose="02020603050405020304" pitchFamily="18" charset="0"/>
                          <a:cs typeface="Calibri" panose="020F0502020204030204" pitchFamily="34" charset="0"/>
                        </a:rPr>
                        <a:t>Trained TEA (with TEA User Role) administers the grade-specific math and ELA items using Cambium’s online testing system individually to eligible students </a:t>
                      </a:r>
                      <a:r>
                        <a:rPr lang="en-US" sz="1800">
                          <a:effectLst/>
                          <a:latin typeface="+mn-lt"/>
                          <a:ea typeface="Calibri" panose="020F0502020204030204" pitchFamily="34" charset="0"/>
                          <a:cs typeface="Calibri" panose="020F0502020204030204" pitchFamily="34" charset="0"/>
                        </a:rPr>
                        <a:t>in</a:t>
                      </a:r>
                      <a:r>
                        <a:rPr lang="en-US" sz="1800">
                          <a:effectLst/>
                          <a:latin typeface="+mn-lt"/>
                          <a:ea typeface="Cambria" panose="02040503050406030204" pitchFamily="18" charset="0"/>
                          <a:cs typeface="Calibri" panose="020F0502020204030204" pitchFamily="34" charset="0"/>
                        </a:rPr>
                        <a:t> a one-to-one test setting.</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l">
                        <a:spcBef>
                          <a:spcPts val="0"/>
                        </a:spcBef>
                        <a:spcAft>
                          <a:spcPts val="0"/>
                        </a:spcAft>
                      </a:pPr>
                      <a:r>
                        <a:rPr lang="en-US" sz="1800">
                          <a:effectLst/>
                          <a:latin typeface="+mn-lt"/>
                          <a:ea typeface="Times New Roman" panose="02020603050405020304" pitchFamily="18" charset="0"/>
                          <a:cs typeface="Calibri" panose="020F0502020204030204" pitchFamily="34" charset="0"/>
                        </a:rPr>
                        <a:t>Trained TEA assesses eligible student with performance tasks based on Connecticut Alternate Science Assessment Essence statements </a:t>
                      </a:r>
                      <a:r>
                        <a:rPr lang="en-US" sz="1800">
                          <a:effectLst/>
                          <a:latin typeface="+mn-lt"/>
                          <a:ea typeface="Calibri" panose="020F0502020204030204" pitchFamily="34" charset="0"/>
                          <a:cs typeface="Calibri" panose="020F0502020204030204" pitchFamily="34" charset="0"/>
                        </a:rPr>
                        <a:t>in</a:t>
                      </a:r>
                      <a:r>
                        <a:rPr lang="en-US" sz="1800">
                          <a:effectLst/>
                          <a:latin typeface="+mn-lt"/>
                          <a:ea typeface="Cambria" panose="02040503050406030204" pitchFamily="18" charset="0"/>
                          <a:cs typeface="Calibri" panose="020F0502020204030204" pitchFamily="34" charset="0"/>
                        </a:rPr>
                        <a:t> a one-to-one test setting.</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tc>
                  <a:txBody>
                    <a:bodyPr/>
                    <a:lstStyle/>
                    <a:p>
                      <a:pPr marL="0" marR="0" algn="l">
                        <a:spcBef>
                          <a:spcPts val="0"/>
                        </a:spcBef>
                        <a:spcAft>
                          <a:spcPts val="0"/>
                        </a:spcAft>
                      </a:pPr>
                      <a:r>
                        <a:rPr lang="en-US" sz="1800">
                          <a:effectLst/>
                          <a:latin typeface="+mn-lt"/>
                          <a:ea typeface="Times New Roman" panose="02020603050405020304" pitchFamily="18" charset="0"/>
                          <a:cs typeface="Calibri" panose="020F0502020204030204" pitchFamily="34" charset="0"/>
                        </a:rPr>
                        <a:t>Trained educator (with TEA User Role) administers CAAELP assessment items to eligible EL/ML using the Cambium Test Delivery System in</a:t>
                      </a:r>
                      <a:r>
                        <a:rPr lang="en-US" sz="1800">
                          <a:effectLst/>
                          <a:latin typeface="+mn-lt"/>
                          <a:ea typeface="Cambria" panose="02040503050406030204" pitchFamily="18" charset="0"/>
                          <a:cs typeface="Calibri" panose="020F0502020204030204" pitchFamily="34" charset="0"/>
                        </a:rPr>
                        <a:t> a one-to-one test setting.</a:t>
                      </a:r>
                      <a:endParaRPr lang="en-US" sz="1800">
                        <a:effectLst/>
                        <a:latin typeface="+mn-lt"/>
                        <a:ea typeface="Calibri" panose="020F0502020204030204" pitchFamily="34" charset="0"/>
                        <a:cs typeface="Arial" panose="020B0604020202020204" pitchFamily="34" charset="0"/>
                      </a:endParaRPr>
                    </a:p>
                  </a:txBody>
                  <a:tcPr marL="18415" marR="18415" marT="9525" marB="0" anchor="ctr"/>
                </a:tc>
                <a:extLst>
                  <a:ext uri="{0D108BD9-81ED-4DB2-BD59-A6C34878D82A}">
                    <a16:rowId xmlns:a16="http://schemas.microsoft.com/office/drawing/2014/main" val="455071838"/>
                  </a:ext>
                </a:extLst>
              </a:tr>
            </a:tbl>
          </a:graphicData>
        </a:graphic>
      </p:graphicFrame>
    </p:spTree>
    <p:extLst>
      <p:ext uri="{BB962C8B-B14F-4D97-AF65-F5344CB8AC3E}">
        <p14:creationId xmlns:p14="http://schemas.microsoft.com/office/powerpoint/2010/main" val="2240031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0"/>
            <a:ext cx="9144000" cy="1371600"/>
          </a:xfrm>
          <a:prstGeom prst="rect">
            <a:avLst/>
          </a:prstGeom>
          <a:noFill/>
        </p:spPr>
        <p:txBody>
          <a:bodyPr vert="horz" lIns="68580" tIns="34290" rIns="68580" bIns="34290" rtlCol="0" anchor="ctr">
            <a:noAutofit/>
          </a:bodyPr>
          <a:lstStyle>
            <a:lvl1pPr algn="ctr" defTabSz="914400" eaLnBrk="1" latinLnBrk="0" hangingPunct="1">
              <a:lnSpc>
                <a:spcPct val="90000"/>
              </a:lnSpc>
              <a:buNone/>
              <a:defRPr sz="3200" b="1">
                <a:latin typeface="+mj-lt"/>
                <a:ea typeface="+mj-ea"/>
                <a:cs typeface="+mj-cs"/>
              </a:defRPr>
            </a:lvl1pPr>
          </a:lstStyle>
          <a:p>
            <a:pPr fontAlgn="base">
              <a:spcBef>
                <a:spcPct val="0"/>
              </a:spcBef>
              <a:spcAft>
                <a:spcPct val="0"/>
              </a:spcAft>
              <a:defRPr/>
            </a:pPr>
            <a:r>
              <a:rPr lang="en-US" sz="4000">
                <a:solidFill>
                  <a:schemeClr val="bg1"/>
                </a:solidFill>
                <a:latin typeface="Corbel" panose="020B0503020204020204"/>
                <a:cs typeface="Arial" panose="020B0604020202020204" pitchFamily="34" charset="0"/>
              </a:rPr>
              <a:t>Connecticut Alternate Assessment System</a:t>
            </a:r>
          </a:p>
        </p:txBody>
      </p:sp>
      <p:graphicFrame>
        <p:nvGraphicFramePr>
          <p:cNvPr id="3" name="Table 2">
            <a:extLst>
              <a:ext uri="{FF2B5EF4-FFF2-40B4-BE49-F238E27FC236}">
                <a16:creationId xmlns:a16="http://schemas.microsoft.com/office/drawing/2014/main" id="{619F7286-7556-2182-2BD4-56DFCCBD8CFC}"/>
              </a:ext>
            </a:extLst>
          </p:cNvPr>
          <p:cNvGraphicFramePr>
            <a:graphicFrameLocks noGrp="1"/>
          </p:cNvGraphicFramePr>
          <p:nvPr>
            <p:extLst>
              <p:ext uri="{D42A27DB-BD31-4B8C-83A1-F6EECF244321}">
                <p14:modId xmlns:p14="http://schemas.microsoft.com/office/powerpoint/2010/main" val="744774749"/>
              </p:ext>
            </p:extLst>
          </p:nvPr>
        </p:nvGraphicFramePr>
        <p:xfrm>
          <a:off x="261257" y="1632857"/>
          <a:ext cx="11579707" cy="4773952"/>
        </p:xfrm>
        <a:graphic>
          <a:graphicData uri="http://schemas.openxmlformats.org/drawingml/2006/table">
            <a:tbl>
              <a:tblPr firstRow="1" bandRow="1">
                <a:tableStyleId>{5C22544A-7EE6-4342-B048-85BDC9FD1C3A}</a:tableStyleId>
              </a:tblPr>
              <a:tblGrid>
                <a:gridCol w="2090057">
                  <a:extLst>
                    <a:ext uri="{9D8B030D-6E8A-4147-A177-3AD203B41FA5}">
                      <a16:colId xmlns:a16="http://schemas.microsoft.com/office/drawing/2014/main" val="2385453084"/>
                    </a:ext>
                  </a:extLst>
                </a:gridCol>
                <a:gridCol w="3026813">
                  <a:extLst>
                    <a:ext uri="{9D8B030D-6E8A-4147-A177-3AD203B41FA5}">
                      <a16:colId xmlns:a16="http://schemas.microsoft.com/office/drawing/2014/main" val="3466281044"/>
                    </a:ext>
                  </a:extLst>
                </a:gridCol>
                <a:gridCol w="3545852">
                  <a:extLst>
                    <a:ext uri="{9D8B030D-6E8A-4147-A177-3AD203B41FA5}">
                      <a16:colId xmlns:a16="http://schemas.microsoft.com/office/drawing/2014/main" val="176266183"/>
                    </a:ext>
                  </a:extLst>
                </a:gridCol>
                <a:gridCol w="2916985">
                  <a:extLst>
                    <a:ext uri="{9D8B030D-6E8A-4147-A177-3AD203B41FA5}">
                      <a16:colId xmlns:a16="http://schemas.microsoft.com/office/drawing/2014/main" val="4076746128"/>
                    </a:ext>
                  </a:extLst>
                </a:gridCol>
              </a:tblGrid>
              <a:tr h="835498">
                <a:tc>
                  <a:txBody>
                    <a:bodyPr/>
                    <a:lstStyle/>
                    <a:p>
                      <a:pPr marL="0" marR="0" algn="ctr">
                        <a:spcBef>
                          <a:spcPts val="0"/>
                        </a:spcBef>
                        <a:spcAft>
                          <a:spcPts val="0"/>
                        </a:spcAft>
                      </a:pPr>
                      <a:endParaRPr lang="en-US" sz="1100">
                        <a:effectLst/>
                        <a:latin typeface="+mn-lt"/>
                        <a:ea typeface="Cambria"/>
                        <a:cs typeface="Cambria" panose="02040503050406030204" pitchFamily="18" charset="0"/>
                      </a:endParaRPr>
                    </a:p>
                  </a:txBody>
                  <a:tcPr marL="0" marR="0" marT="0" marB="0">
                    <a:solidFill>
                      <a:schemeClr val="accent1"/>
                    </a:solidFill>
                  </a:tcPr>
                </a:tc>
                <a:tc>
                  <a:txBody>
                    <a:bodyPr/>
                    <a:lstStyle/>
                    <a:p>
                      <a:pPr marL="12065" marR="0" algn="ctr">
                        <a:spcBef>
                          <a:spcPts val="790"/>
                        </a:spcBef>
                        <a:spcAft>
                          <a:spcPts val="0"/>
                        </a:spcAft>
                      </a:pPr>
                      <a:endParaRPr lang="en-US" sz="1400" b="1">
                        <a:solidFill>
                          <a:schemeClr val="bg1"/>
                        </a:solidFill>
                        <a:effectLst/>
                        <a:latin typeface="+mn-lt"/>
                        <a:ea typeface="Cambria" panose="02040503050406030204" pitchFamily="18" charset="0"/>
                        <a:cs typeface="Cambria" panose="02040503050406030204" pitchFamily="18" charset="0"/>
                      </a:endParaRPr>
                    </a:p>
                    <a:p>
                      <a:pPr marL="12065" marR="0" algn="ctr">
                        <a:spcBef>
                          <a:spcPts val="790"/>
                        </a:spcBef>
                        <a:spcAft>
                          <a:spcPts val="0"/>
                        </a:spcAft>
                      </a:pPr>
                      <a:r>
                        <a:rPr lang="en-US" sz="1400" b="1">
                          <a:solidFill>
                            <a:schemeClr val="bg1"/>
                          </a:solidFill>
                          <a:effectLst/>
                          <a:latin typeface="+mn-lt"/>
                          <a:ea typeface="Cambria"/>
                          <a:cs typeface="Cambria" panose="02040503050406030204" pitchFamily="18" charset="0"/>
                        </a:rPr>
                        <a:t>Connecticut Alternate Assessment (CTAA) for Math and ELA</a:t>
                      </a:r>
                      <a:endParaRPr lang="en-US" sz="1200">
                        <a:solidFill>
                          <a:schemeClr val="bg1"/>
                        </a:solidFill>
                        <a:effectLst/>
                        <a:latin typeface="+mn-lt"/>
                        <a:ea typeface="Cambria"/>
                        <a:cs typeface="Cambria" panose="02040503050406030204" pitchFamily="18" charset="0"/>
                      </a:endParaRPr>
                    </a:p>
                  </a:txBody>
                  <a:tcPr marL="0" marR="0" marT="0" marB="0">
                    <a:solidFill>
                      <a:schemeClr val="accent1"/>
                    </a:solidFill>
                  </a:tcPr>
                </a:tc>
                <a:tc>
                  <a:txBody>
                    <a:bodyPr/>
                    <a:lstStyle/>
                    <a:p>
                      <a:pPr marL="0" marR="0" algn="ctr">
                        <a:spcBef>
                          <a:spcPts val="25"/>
                        </a:spcBef>
                        <a:spcAft>
                          <a:spcPts val="0"/>
                        </a:spcAft>
                      </a:pPr>
                      <a:endParaRPr lang="en-US" sz="1400" b="1">
                        <a:solidFill>
                          <a:schemeClr val="bg1"/>
                        </a:solidFill>
                        <a:effectLst/>
                        <a:latin typeface="+mn-lt"/>
                        <a:ea typeface="Cambria" panose="02040503050406030204" pitchFamily="18" charset="0"/>
                        <a:cs typeface="Cambria" panose="02040503050406030204" pitchFamily="18" charset="0"/>
                      </a:endParaRPr>
                    </a:p>
                    <a:p>
                      <a:pPr marL="0" marR="0" algn="ctr">
                        <a:spcBef>
                          <a:spcPts val="25"/>
                        </a:spcBef>
                        <a:spcAft>
                          <a:spcPts val="0"/>
                        </a:spcAft>
                      </a:pPr>
                      <a:r>
                        <a:rPr lang="en-US" sz="1400" b="1">
                          <a:solidFill>
                            <a:schemeClr val="bg1"/>
                          </a:solidFill>
                          <a:effectLst/>
                          <a:latin typeface="+mn-lt"/>
                          <a:ea typeface="Cambria"/>
                          <a:cs typeface="Cambria" panose="02040503050406030204" pitchFamily="18" charset="0"/>
                        </a:rPr>
                        <a:t> Connecticut Alternate Science (CTAS)</a:t>
                      </a:r>
                      <a:endParaRPr lang="en-US" sz="1200">
                        <a:solidFill>
                          <a:schemeClr val="bg1"/>
                        </a:solidFill>
                        <a:effectLst/>
                        <a:latin typeface="+mn-lt"/>
                        <a:ea typeface="Cambria"/>
                        <a:cs typeface="Cambria" panose="02040503050406030204" pitchFamily="18" charset="0"/>
                      </a:endParaRPr>
                    </a:p>
                  </a:txBody>
                  <a:tcPr marL="0" marR="0" marT="0" marB="0">
                    <a:solidFill>
                      <a:schemeClr val="accent1"/>
                    </a:solidFill>
                  </a:tcPr>
                </a:tc>
                <a:tc>
                  <a:txBody>
                    <a:bodyPr/>
                    <a:lstStyle/>
                    <a:p>
                      <a:pPr marL="12065" marR="403860" algn="ctr">
                        <a:spcBef>
                          <a:spcPts val="80"/>
                        </a:spcBef>
                        <a:spcAft>
                          <a:spcPts val="0"/>
                        </a:spcAft>
                      </a:pPr>
                      <a:endParaRPr lang="en-US" sz="1400" b="1">
                        <a:solidFill>
                          <a:schemeClr val="bg1"/>
                        </a:solidFill>
                        <a:effectLst/>
                        <a:latin typeface="+mn-lt"/>
                        <a:ea typeface="Cambria" panose="02040503050406030204" pitchFamily="18" charset="0"/>
                        <a:cs typeface="Cambria" panose="02040503050406030204" pitchFamily="18" charset="0"/>
                      </a:endParaRPr>
                    </a:p>
                    <a:p>
                      <a:pPr marL="12065" marR="403860" algn="ctr">
                        <a:spcBef>
                          <a:spcPts val="80"/>
                        </a:spcBef>
                        <a:spcAft>
                          <a:spcPts val="0"/>
                        </a:spcAft>
                      </a:pPr>
                      <a:r>
                        <a:rPr lang="en-US" sz="1400" b="1">
                          <a:solidFill>
                            <a:schemeClr val="bg1"/>
                          </a:solidFill>
                          <a:effectLst/>
                          <a:latin typeface="+mn-lt"/>
                          <a:ea typeface="Cambria"/>
                          <a:cs typeface="Cambria" panose="02040503050406030204" pitchFamily="18" charset="0"/>
                        </a:rPr>
                        <a:t>Connecticut Alternate Assessment of English Language Proficiency (CAAELP)</a:t>
                      </a:r>
                      <a:endParaRPr lang="en-US" sz="1200">
                        <a:solidFill>
                          <a:schemeClr val="bg1"/>
                        </a:solidFill>
                        <a:effectLst/>
                        <a:latin typeface="+mn-lt"/>
                        <a:ea typeface="Cambria"/>
                        <a:cs typeface="Cambria" panose="02040503050406030204" pitchFamily="18" charset="0"/>
                      </a:endParaRPr>
                    </a:p>
                  </a:txBody>
                  <a:tcPr marL="0" marR="0" marT="0" marB="0">
                    <a:solidFill>
                      <a:schemeClr val="accent1"/>
                    </a:solidFill>
                  </a:tcPr>
                </a:tc>
                <a:extLst>
                  <a:ext uri="{0D108BD9-81ED-4DB2-BD59-A6C34878D82A}">
                    <a16:rowId xmlns:a16="http://schemas.microsoft.com/office/drawing/2014/main" val="1226686581"/>
                  </a:ext>
                </a:extLst>
              </a:tr>
              <a:tr h="1290959">
                <a:tc>
                  <a:txBody>
                    <a:bodyPr/>
                    <a:lstStyle/>
                    <a:p>
                      <a:pPr marL="0" marR="0" algn="ctr">
                        <a:spcBef>
                          <a:spcPts val="20"/>
                        </a:spcBef>
                        <a:spcAft>
                          <a:spcPts val="0"/>
                        </a:spcAft>
                      </a:pPr>
                      <a:r>
                        <a:rPr lang="en-US" sz="1600" b="1">
                          <a:effectLst/>
                          <a:latin typeface="+mn-lt"/>
                          <a:ea typeface="Cambria"/>
                          <a:cs typeface="Cambria" panose="02040503050406030204" pitchFamily="18" charset="0"/>
                        </a:rPr>
                        <a:t> Required Administration Materials</a:t>
                      </a:r>
                      <a:endParaRPr lang="en-US" sz="1600">
                        <a:effectLst/>
                        <a:latin typeface="+mn-lt"/>
                        <a:ea typeface="Cambria"/>
                        <a:cs typeface="Cambria" panose="02040503050406030204" pitchFamily="18" charset="0"/>
                      </a:endParaRPr>
                    </a:p>
                  </a:txBody>
                  <a:tcPr marL="0" marR="0" marT="0" marB="0"/>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Administered with required secure Directions for Test Administration (DTAs) and CTAA Test Administration Manual.</a:t>
                      </a: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Designed to be administered throughout the school year using </a:t>
                      </a:r>
                      <a:r>
                        <a:rPr lang="en-US" sz="1600" u="sng">
                          <a:solidFill>
                            <a:schemeClr val="accent1">
                              <a:lumMod val="75000"/>
                            </a:schemeClr>
                          </a:solidFill>
                          <a:effectLst/>
                          <a:latin typeface="+mn-lt"/>
                          <a:ea typeface="Times New Roman" panose="02020603050405020304" pitchFamily="18" charset="0"/>
                          <a:cs typeface="Calibri"/>
                          <a:hlinkClick r:id="rId3">
                            <a:extLst>
                              <a:ext uri="{A12FA001-AC4F-418D-AE19-62706E023703}">
                                <ahyp:hlinkClr xmlns:ahyp="http://schemas.microsoft.com/office/drawing/2018/hyperlinkcolor" val="tx"/>
                              </a:ext>
                            </a:extLst>
                          </a:hlinkClick>
                        </a:rPr>
                        <a:t>CTAS Required Materials</a:t>
                      </a:r>
                      <a:r>
                        <a:rPr lang="en-US" sz="1600" u="sng">
                          <a:solidFill>
                            <a:schemeClr val="accent1">
                              <a:lumMod val="75000"/>
                            </a:schemeClr>
                          </a:solidFill>
                          <a:effectLst/>
                          <a:latin typeface="+mn-lt"/>
                          <a:ea typeface="Times New Roman" panose="02020603050405020304" pitchFamily="18" charset="0"/>
                          <a:cs typeface="Calibri"/>
                        </a:rPr>
                        <a:t> and CTAS Test Administration Manual</a:t>
                      </a:r>
                      <a:r>
                        <a:rPr lang="en-US" sz="1600">
                          <a:solidFill>
                            <a:schemeClr val="accent1">
                              <a:lumMod val="75000"/>
                            </a:schemeClr>
                          </a:solidFill>
                          <a:effectLst/>
                          <a:latin typeface="+mn-lt"/>
                          <a:ea typeface="Times New Roman" panose="02020603050405020304" pitchFamily="18" charset="0"/>
                          <a:cs typeface="Calibri"/>
                        </a:rPr>
                        <a:t>. </a:t>
                      </a:r>
                      <a:r>
                        <a:rPr lang="en-US" sz="1600">
                          <a:solidFill>
                            <a:srgbClr val="000000"/>
                          </a:solidFill>
                          <a:effectLst/>
                          <a:latin typeface="+mn-lt"/>
                          <a:ea typeface="Times New Roman" panose="02020603050405020304" pitchFamily="18" charset="0"/>
                          <a:cs typeface="Calibri"/>
                        </a:rPr>
                        <a:t>Student ratings recorded on the CTAS Student Score Worksheet and entered in the DEI.</a:t>
                      </a: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Administered using grade- and domain-specific Test Administrator Directions and Scoring Rubrics Booklets and CAAELP Test Administration Manual.</a:t>
                      </a:r>
                      <a:endParaRPr lang="en-US" sz="1600">
                        <a:effectLst/>
                        <a:latin typeface="+mn-lt"/>
                        <a:ea typeface="Calibri" panose="020F0502020204030204" pitchFamily="34" charset="0"/>
                        <a:cs typeface="Calibri"/>
                      </a:endParaRPr>
                    </a:p>
                  </a:txBody>
                  <a:tcPr marL="18415" marR="18415" marT="9525" marB="0" anchor="ctr"/>
                </a:tc>
                <a:extLst>
                  <a:ext uri="{0D108BD9-81ED-4DB2-BD59-A6C34878D82A}">
                    <a16:rowId xmlns:a16="http://schemas.microsoft.com/office/drawing/2014/main" val="592862164"/>
                  </a:ext>
                </a:extLst>
              </a:tr>
              <a:tr h="564734">
                <a:tc>
                  <a:txBody>
                    <a:bodyPr/>
                    <a:lstStyle/>
                    <a:p>
                      <a:pPr marL="12065" marR="0" algn="ctr">
                        <a:spcBef>
                          <a:spcPts val="70"/>
                        </a:spcBef>
                        <a:spcAft>
                          <a:spcPts val="0"/>
                        </a:spcAft>
                      </a:pPr>
                      <a:r>
                        <a:rPr lang="en-US" sz="1600" b="1">
                          <a:effectLst/>
                          <a:latin typeface="+mn-lt"/>
                          <a:ea typeface="Cambria"/>
                          <a:cs typeface="Cambria" panose="02040503050406030204" pitchFamily="18" charset="0"/>
                        </a:rPr>
                        <a:t>Security</a:t>
                      </a:r>
                      <a:endParaRPr lang="en-US" sz="1600">
                        <a:effectLst/>
                        <a:latin typeface="+mn-lt"/>
                        <a:ea typeface="Cambria"/>
                        <a:cs typeface="Cambria" panose="02040503050406030204" pitchFamily="18" charset="0"/>
                      </a:endParaRPr>
                    </a:p>
                  </a:txBody>
                  <a:tcPr marL="0" marR="0" marT="0" marB="0"/>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Secure</a:t>
                      </a: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Non-Secure</a:t>
                      </a: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Secure</a:t>
                      </a:r>
                      <a:endParaRPr lang="en-US" sz="1600">
                        <a:effectLst/>
                        <a:latin typeface="+mn-lt"/>
                        <a:ea typeface="Calibri" panose="020F0502020204030204" pitchFamily="34" charset="0"/>
                        <a:cs typeface="Calibri"/>
                      </a:endParaRPr>
                    </a:p>
                  </a:txBody>
                  <a:tcPr marL="18415" marR="18415" marT="9525" marB="0" anchor="ctr"/>
                </a:tc>
                <a:extLst>
                  <a:ext uri="{0D108BD9-81ED-4DB2-BD59-A6C34878D82A}">
                    <a16:rowId xmlns:a16="http://schemas.microsoft.com/office/drawing/2014/main" val="1734262620"/>
                  </a:ext>
                </a:extLst>
              </a:tr>
              <a:tr h="564734">
                <a:tc>
                  <a:txBody>
                    <a:bodyPr/>
                    <a:lstStyle/>
                    <a:p>
                      <a:pPr marL="0" marR="0" algn="ctr">
                        <a:spcBef>
                          <a:spcPts val="20"/>
                        </a:spcBef>
                        <a:spcAft>
                          <a:spcPts val="0"/>
                        </a:spcAft>
                      </a:pPr>
                      <a:r>
                        <a:rPr lang="en-US" sz="1600" b="1">
                          <a:effectLst/>
                          <a:latin typeface="+mn-lt"/>
                          <a:ea typeface="Cambria"/>
                          <a:cs typeface="Cambria" panose="02040503050406030204" pitchFamily="18" charset="0"/>
                        </a:rPr>
                        <a:t> Training</a:t>
                      </a:r>
                      <a:endParaRPr lang="en-US" sz="1600">
                        <a:effectLst/>
                        <a:latin typeface="+mn-lt"/>
                        <a:ea typeface="Cambria"/>
                        <a:cs typeface="Cambria" panose="02040503050406030204" pitchFamily="18" charset="0"/>
                      </a:endParaRPr>
                    </a:p>
                  </a:txBody>
                  <a:tcPr marL="0" marR="0" marT="0" marB="0"/>
                </a:tc>
                <a:tc gridSpan="2">
                  <a:txBody>
                    <a:bodyPr/>
                    <a:lstStyle/>
                    <a:p>
                      <a:pPr marL="0" marR="0" algn="ctr">
                        <a:spcBef>
                          <a:spcPts val="0"/>
                        </a:spcBef>
                        <a:spcAft>
                          <a:spcPts val="0"/>
                        </a:spcAft>
                      </a:pPr>
                      <a:r>
                        <a:rPr lang="en-US" sz="1600" u="sng">
                          <a:solidFill>
                            <a:srgbClr val="151AEB"/>
                          </a:solidFill>
                          <a:effectLst/>
                          <a:latin typeface="+mn-lt"/>
                          <a:ea typeface="Times New Roman" panose="02020603050405020304" pitchFamily="18" charset="0"/>
                          <a:cs typeface="Calibri"/>
                          <a:hlinkClick r:id="rId4"/>
                        </a:rPr>
                        <a:t>Connecticut Alternate Assessment System Training Course (cambiumast.com)</a:t>
                      </a:r>
                      <a:endParaRPr lang="en-US" sz="1600">
                        <a:effectLst/>
                        <a:latin typeface="+mn-lt"/>
                        <a:ea typeface="Calibri" panose="020F0502020204030204" pitchFamily="34" charset="0"/>
                        <a:cs typeface="Calibri"/>
                      </a:endParaRPr>
                    </a:p>
                  </a:txBody>
                  <a:tcPr marL="18415" marR="18415" marT="9525" marB="0" anchor="ctr"/>
                </a:tc>
                <a:tc hMerge="1">
                  <a:txBody>
                    <a:bodyPr/>
                    <a:lstStyle/>
                    <a:p>
                      <a:pPr marL="0" marR="0" algn="ctr">
                        <a:spcBef>
                          <a:spcPts val="0"/>
                        </a:spcBef>
                        <a:spcAft>
                          <a:spcPts val="0"/>
                        </a:spcAft>
                      </a:pP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u="sng">
                          <a:solidFill>
                            <a:srgbClr val="151AEB"/>
                          </a:solidFill>
                          <a:effectLst/>
                          <a:latin typeface="+mn-lt"/>
                          <a:ea typeface="Times New Roman" panose="02020603050405020304" pitchFamily="18" charset="0"/>
                          <a:cs typeface="Calibri"/>
                          <a:hlinkClick r:id="rId5"/>
                        </a:rPr>
                        <a:t>CAAELP Test Administration Training</a:t>
                      </a:r>
                      <a:endParaRPr lang="en-US" sz="1600">
                        <a:effectLst/>
                        <a:latin typeface="+mn-lt"/>
                        <a:ea typeface="Calibri" panose="020F0502020204030204" pitchFamily="34" charset="0"/>
                        <a:cs typeface="Calibri"/>
                      </a:endParaRPr>
                    </a:p>
                  </a:txBody>
                  <a:tcPr marL="18415" marR="18415" marT="9525" marB="0" anchor="ctr"/>
                </a:tc>
                <a:extLst>
                  <a:ext uri="{0D108BD9-81ED-4DB2-BD59-A6C34878D82A}">
                    <a16:rowId xmlns:a16="http://schemas.microsoft.com/office/drawing/2014/main" val="4269739493"/>
                  </a:ext>
                </a:extLst>
              </a:tr>
              <a:tr h="564734">
                <a:tc>
                  <a:txBody>
                    <a:bodyPr/>
                    <a:lstStyle/>
                    <a:p>
                      <a:pPr marL="12065" marR="0" algn="ctr">
                        <a:spcBef>
                          <a:spcPts val="780"/>
                        </a:spcBef>
                        <a:spcAft>
                          <a:spcPts val="0"/>
                        </a:spcAft>
                      </a:pPr>
                      <a:r>
                        <a:rPr lang="en-US" sz="1600" b="1">
                          <a:effectLst/>
                          <a:latin typeface="+mn-lt"/>
                          <a:ea typeface="Cambria"/>
                          <a:cs typeface="Cambria" panose="02040503050406030204" pitchFamily="18" charset="0"/>
                        </a:rPr>
                        <a:t>Certificate</a:t>
                      </a:r>
                      <a:endParaRPr lang="en-US" sz="1600">
                        <a:effectLst/>
                        <a:latin typeface="+mn-lt"/>
                        <a:ea typeface="Cambria"/>
                        <a:cs typeface="Cambria" panose="02040503050406030204" pitchFamily="18" charset="0"/>
                      </a:endParaRPr>
                    </a:p>
                  </a:txBody>
                  <a:tcPr marL="0" marR="0" marT="0" marB="0"/>
                </a:tc>
                <a:tc gridSpan="2">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"Trained status" indicated in TIDE profile. TEA can print/download Certificate after passing the required quiz.</a:t>
                      </a:r>
                      <a:endParaRPr lang="en-US" sz="1600">
                        <a:effectLst/>
                        <a:latin typeface="+mn-lt"/>
                        <a:ea typeface="Calibri" panose="020F0502020204030204" pitchFamily="34" charset="0"/>
                        <a:cs typeface="Calibri"/>
                      </a:endParaRPr>
                    </a:p>
                  </a:txBody>
                  <a:tcPr marL="18415" marR="18415" marT="9525" marB="0" anchor="ctr"/>
                </a:tc>
                <a:tc hMerge="1">
                  <a:txBody>
                    <a:bodyPr/>
                    <a:lstStyle/>
                    <a:p>
                      <a:pPr marL="0" marR="0" algn="ctr">
                        <a:spcBef>
                          <a:spcPts val="0"/>
                        </a:spcBef>
                        <a:spcAft>
                          <a:spcPts val="0"/>
                        </a:spcAft>
                      </a:pP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Trained status certificate is not linked to TIDE and should be maintained locally.</a:t>
                      </a:r>
                      <a:endParaRPr lang="en-US" sz="1600">
                        <a:effectLst/>
                        <a:latin typeface="+mn-lt"/>
                        <a:ea typeface="Calibri" panose="020F0502020204030204" pitchFamily="34" charset="0"/>
                        <a:cs typeface="Calibri"/>
                      </a:endParaRPr>
                    </a:p>
                  </a:txBody>
                  <a:tcPr marL="18415" marR="18415" marT="9525" marB="0" anchor="ctr"/>
                </a:tc>
                <a:extLst>
                  <a:ext uri="{0D108BD9-81ED-4DB2-BD59-A6C34878D82A}">
                    <a16:rowId xmlns:a16="http://schemas.microsoft.com/office/drawing/2014/main" val="1084740672"/>
                  </a:ext>
                </a:extLst>
              </a:tr>
              <a:tr h="564734">
                <a:tc>
                  <a:txBody>
                    <a:bodyPr/>
                    <a:lstStyle/>
                    <a:p>
                      <a:pPr marL="12065" marR="111125" algn="ctr">
                        <a:spcBef>
                          <a:spcPts val="780"/>
                        </a:spcBef>
                        <a:spcAft>
                          <a:spcPts val="0"/>
                        </a:spcAft>
                      </a:pPr>
                      <a:r>
                        <a:rPr lang="en-US" sz="1600" b="1">
                          <a:effectLst/>
                          <a:latin typeface="+mn-lt"/>
                          <a:ea typeface="Cambria"/>
                          <a:cs typeface="Cambria" panose="02040503050406030204" pitchFamily="18" charset="0"/>
                        </a:rPr>
                        <a:t>Submissions into DEI</a:t>
                      </a:r>
                      <a:endParaRPr lang="en-US" sz="1600">
                        <a:effectLst/>
                        <a:latin typeface="+mn-lt"/>
                        <a:ea typeface="Cambria"/>
                        <a:cs typeface="Cambria" panose="02040503050406030204" pitchFamily="18" charset="0"/>
                      </a:endParaRPr>
                    </a:p>
                  </a:txBody>
                  <a:tcPr marL="0" marR="0" marT="0" marB="0"/>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None </a:t>
                      </a:r>
                      <a:endParaRPr lang="en-US" sz="1600">
                        <a:effectLst/>
                        <a:latin typeface="+mn-lt"/>
                        <a:ea typeface="Calibri" panose="020F0502020204030204" pitchFamily="34" charset="0"/>
                        <a:cs typeface="Arial"/>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 CTAS Score Worksheet for scoring between March 25 and May 31, 2024.</a:t>
                      </a:r>
                      <a:endParaRPr lang="en-US" sz="1600">
                        <a:effectLst/>
                        <a:latin typeface="+mn-lt"/>
                        <a:ea typeface="Calibri" panose="020F0502020204030204" pitchFamily="34" charset="0"/>
                        <a:cs typeface="Calibri"/>
                      </a:endParaRPr>
                    </a:p>
                  </a:txBody>
                  <a:tcPr marL="18415" marR="18415" marT="9525" marB="0" anchor="ctr"/>
                </a:tc>
                <a:tc>
                  <a:txBody>
                    <a:bodyPr/>
                    <a:lstStyle/>
                    <a:p>
                      <a:pPr marL="0" marR="0" algn="ctr">
                        <a:spcBef>
                          <a:spcPts val="0"/>
                        </a:spcBef>
                        <a:spcAft>
                          <a:spcPts val="0"/>
                        </a:spcAft>
                      </a:pPr>
                      <a:r>
                        <a:rPr lang="en-US" sz="1600">
                          <a:solidFill>
                            <a:srgbClr val="000000"/>
                          </a:solidFill>
                          <a:effectLst/>
                          <a:latin typeface="+mn-lt"/>
                          <a:ea typeface="Times New Roman" panose="02020603050405020304" pitchFamily="18" charset="0"/>
                          <a:cs typeface="Calibri"/>
                        </a:rPr>
                        <a:t>None</a:t>
                      </a:r>
                      <a:endParaRPr lang="en-US" sz="1600">
                        <a:effectLst/>
                        <a:latin typeface="+mn-lt"/>
                        <a:ea typeface="Calibri" panose="020F0502020204030204" pitchFamily="34" charset="0"/>
                        <a:cs typeface="Calibri"/>
                      </a:endParaRPr>
                    </a:p>
                  </a:txBody>
                  <a:tcPr marL="18415" marR="18415" marT="9525" marB="0" anchor="ctr"/>
                </a:tc>
                <a:extLst>
                  <a:ext uri="{0D108BD9-81ED-4DB2-BD59-A6C34878D82A}">
                    <a16:rowId xmlns:a16="http://schemas.microsoft.com/office/drawing/2014/main" val="3541610541"/>
                  </a:ext>
                </a:extLst>
              </a:tr>
            </a:tbl>
          </a:graphicData>
        </a:graphic>
      </p:graphicFrame>
    </p:spTree>
    <p:extLst>
      <p:ext uri="{BB962C8B-B14F-4D97-AF65-F5344CB8AC3E}">
        <p14:creationId xmlns:p14="http://schemas.microsoft.com/office/powerpoint/2010/main" val="39348920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Autofit/>
          </a:bodyPr>
          <a:lstStyle/>
          <a:p>
            <a:r>
              <a:rPr lang="en-US" sz="3200" b="1" kern="1200"/>
              <a:t>CTAA </a:t>
            </a:r>
            <a:r>
              <a:rPr lang="en-US" sz="3200" b="1"/>
              <a:t>Verbal and Non-Verbal ELA Test Forms</a:t>
            </a:r>
            <a:br>
              <a:rPr lang="en-US" sz="3200" b="1"/>
            </a:br>
            <a:r>
              <a:rPr lang="en-US" sz="3200" b="1"/>
              <a:t> Grades 3 and 4 Only</a:t>
            </a:r>
            <a:endParaRPr lang="en-US" sz="3200" b="1" kern="1200"/>
          </a:p>
        </p:txBody>
      </p:sp>
      <p:sp>
        <p:nvSpPr>
          <p:cNvPr id="11" name="Slide Number Placeholder 4">
            <a:extLst>
              <a:ext uri="{FF2B5EF4-FFF2-40B4-BE49-F238E27FC236}">
                <a16:creationId xmlns:a16="http://schemas.microsoft.com/office/drawing/2014/main" id="{200BB63D-C2AC-FC19-B452-B2FA7E7C1313}"/>
              </a:ext>
            </a:extLst>
          </p:cNvPr>
          <p:cNvSpPr>
            <a:spLocks noGrp="1"/>
          </p:cNvSpPr>
          <p:nvPr>
            <p:ph type="sldNum" sz="quarter" idx="4"/>
          </p:nvPr>
        </p:nvSpPr>
        <p:spPr>
          <a:xfrm>
            <a:off x="11651751" y="6326691"/>
            <a:ext cx="540249" cy="348815"/>
          </a:xfrm>
        </p:spPr>
        <p:txBody>
          <a:bodyPr>
            <a:normAutofit/>
          </a:bodyPr>
          <a:lstStyle/>
          <a:p>
            <a:pPr>
              <a:spcAft>
                <a:spcPts val="600"/>
              </a:spcAft>
            </a:pPr>
            <a:fld id="{13A326F7-3D62-4D6D-AF51-CF772FE3461F}" type="slidenum">
              <a:rPr lang="en-US" smtClean="0"/>
              <a:pPr>
                <a:spcAft>
                  <a:spcPts val="600"/>
                </a:spcAft>
              </a:pPr>
              <a:t>95</a:t>
            </a:fld>
            <a:endParaRPr lang="en-US"/>
          </a:p>
        </p:txBody>
      </p:sp>
      <p:sp>
        <p:nvSpPr>
          <p:cNvPr id="3" name="Rectangle 2">
            <a:extLst>
              <a:ext uri="{FF2B5EF4-FFF2-40B4-BE49-F238E27FC236}">
                <a16:creationId xmlns:a16="http://schemas.microsoft.com/office/drawing/2014/main" id="{151F60C1-26AF-4D5F-F2D4-49B3E3ABBBE2}"/>
              </a:ext>
            </a:extLst>
          </p:cNvPr>
          <p:cNvSpPr/>
          <p:nvPr/>
        </p:nvSpPr>
        <p:spPr>
          <a:xfrm>
            <a:off x="1048215" y="1718460"/>
            <a:ext cx="10318595" cy="4642105"/>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400">
                <a:latin typeface="Calibri" panose="020F0502020204030204" pitchFamily="34" charset="0"/>
                <a:ea typeface="Arial" panose="020B0604020202020204" pitchFamily="34" charset="0"/>
                <a:cs typeface="Times New Roman" panose="02020603050405020304" pitchFamily="18" charset="0"/>
              </a:rPr>
              <a:t>The forms differ in the presentation of the foundational word identification items or Open-Response (OR) items.</a:t>
            </a:r>
          </a:p>
          <a:p>
            <a:pPr marL="342900" indent="-342900">
              <a:lnSpc>
                <a:spcPct val="107000"/>
              </a:lnSpc>
              <a:spcAft>
                <a:spcPts val="800"/>
              </a:spcAft>
              <a:buFont typeface="Arial" panose="020B0604020202020204" pitchFamily="34" charset="0"/>
              <a:buChar char="•"/>
            </a:pPr>
            <a:r>
              <a:rPr lang="en-US" sz="2400">
                <a:latin typeface="Calibri" panose="020F0502020204030204" pitchFamily="34" charset="0"/>
                <a:ea typeface="Arial" panose="020B0604020202020204" pitchFamily="34" charset="0"/>
                <a:cs typeface="Times New Roman" panose="02020603050405020304" pitchFamily="18" charset="0"/>
              </a:rPr>
              <a:t>The selection of either the Verbal or Non-Verbal form is based upon the student’s communication mode. </a:t>
            </a:r>
          </a:p>
          <a:p>
            <a:pPr marL="342900" indent="-342900">
              <a:lnSpc>
                <a:spcPct val="107000"/>
              </a:lnSpc>
              <a:spcAft>
                <a:spcPts val="800"/>
              </a:spcAft>
              <a:buFont typeface="Arial" panose="020B0604020202020204" pitchFamily="34" charset="0"/>
              <a:buChar char="•"/>
            </a:pPr>
            <a:r>
              <a:rPr lang="en-US" sz="2400">
                <a:latin typeface="Calibri" panose="020F0502020204030204" pitchFamily="34" charset="0"/>
                <a:ea typeface="Arial" panose="020B0604020202020204" pitchFamily="34" charset="0"/>
                <a:cs typeface="Times New Roman" panose="02020603050405020304" pitchFamily="18" charset="0"/>
              </a:rPr>
              <a:t>The form assignment must be made in TIDE prior to test administration. </a:t>
            </a:r>
          </a:p>
          <a:p>
            <a:pPr marL="342900" indent="-342900">
              <a:lnSpc>
                <a:spcPct val="107000"/>
              </a:lnSpc>
              <a:spcAft>
                <a:spcPts val="800"/>
              </a:spcAft>
              <a:buFont typeface="Arial" panose="020B0604020202020204" pitchFamily="34" charset="0"/>
              <a:buChar char="•"/>
            </a:pPr>
            <a:r>
              <a:rPr lang="en-US" sz="2400">
                <a:latin typeface="Calibri" panose="020F0502020204030204" pitchFamily="34" charset="0"/>
                <a:ea typeface="Calibri" panose="020F0502020204030204" pitchFamily="34" charset="0"/>
                <a:cs typeface="Times New Roman" panose="02020603050405020304" pitchFamily="18" charset="0"/>
              </a:rPr>
              <a:t>The Non-Verbal Form presents the Open Response items in a Selected-Response format for students who </a:t>
            </a:r>
            <a:r>
              <a:rPr lang="en-US" sz="2400" u="sng">
                <a:latin typeface="Calibri" panose="020F0502020204030204" pitchFamily="34" charset="0"/>
                <a:ea typeface="Calibri" panose="020F0502020204030204" pitchFamily="34" charset="0"/>
                <a:cs typeface="Times New Roman" panose="02020603050405020304" pitchFamily="18" charset="0"/>
              </a:rPr>
              <a:t>do not </a:t>
            </a:r>
            <a:r>
              <a:rPr lang="en-US" sz="2400">
                <a:latin typeface="Calibri" panose="020F0502020204030204" pitchFamily="34" charset="0"/>
                <a:ea typeface="Calibri" panose="020F0502020204030204" pitchFamily="34" charset="0"/>
                <a:cs typeface="Times New Roman" panose="02020603050405020304" pitchFamily="18" charset="0"/>
              </a:rPr>
              <a:t>respond</a:t>
            </a:r>
          </a:p>
          <a:p>
            <a:pPr marL="800100" lvl="1" indent="-342900">
              <a:lnSpc>
                <a:spcPct val="107000"/>
              </a:lnSpc>
              <a:spcAft>
                <a:spcPts val="800"/>
              </a:spcAft>
              <a:buFont typeface="Wingdings" panose="05000000000000000000" pitchFamily="2" charset="2"/>
              <a:buChar char="Ø"/>
            </a:pPr>
            <a:r>
              <a:rPr lang="en-US" sz="2400">
                <a:latin typeface="Calibri" panose="020F0502020204030204" pitchFamily="34" charset="0"/>
                <a:ea typeface="Calibri" panose="020F0502020204030204" pitchFamily="34" charset="0"/>
                <a:cs typeface="Times New Roman" panose="02020603050405020304" pitchFamily="18" charset="0"/>
              </a:rPr>
              <a:t>with oral speech;</a:t>
            </a:r>
          </a:p>
          <a:p>
            <a:pPr marL="800100" lvl="1" indent="-342900">
              <a:lnSpc>
                <a:spcPct val="107000"/>
              </a:lnSpc>
              <a:spcAft>
                <a:spcPts val="800"/>
              </a:spcAft>
              <a:buFont typeface="Wingdings" panose="05000000000000000000" pitchFamily="2" charset="2"/>
              <a:buChar char="Ø"/>
            </a:pPr>
            <a:r>
              <a:rPr lang="en-US" sz="2400">
                <a:latin typeface="Calibri" panose="020F0502020204030204" pitchFamily="34" charset="0"/>
                <a:ea typeface="Calibri" panose="020F0502020204030204" pitchFamily="34" charset="0"/>
                <a:cs typeface="Times New Roman" panose="02020603050405020304" pitchFamily="18" charset="0"/>
              </a:rPr>
              <a:t>are blind, deaf, or deaf-blind; or</a:t>
            </a:r>
          </a:p>
          <a:p>
            <a:pPr marL="800100" lvl="1" indent="-342900">
              <a:lnSpc>
                <a:spcPct val="107000"/>
              </a:lnSpc>
              <a:spcAft>
                <a:spcPts val="800"/>
              </a:spcAft>
              <a:buFont typeface="Wingdings" panose="05000000000000000000" pitchFamily="2" charset="2"/>
              <a:buChar char="Ø"/>
            </a:pPr>
            <a:r>
              <a:rPr lang="en-US" sz="2400">
                <a:latin typeface="Calibri" panose="020F0502020204030204" pitchFamily="34" charset="0"/>
                <a:ea typeface="Calibri" panose="020F0502020204030204" pitchFamily="34" charset="0"/>
                <a:cs typeface="Times New Roman" panose="02020603050405020304" pitchFamily="18" charset="0"/>
              </a:rPr>
              <a:t>use augmentative and alternative communication (AAC).</a:t>
            </a:r>
            <a:endParaRPr lang="en-US" sz="2400">
              <a:latin typeface="Calibri" panose="020F050202020403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88699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3100" b="1" kern="1200"/>
              <a:t>CTAA </a:t>
            </a:r>
            <a:r>
              <a:rPr lang="en-US" sz="3100" b="1"/>
              <a:t>Verbal and Non-Verbal ELA Test Forms</a:t>
            </a:r>
            <a:br>
              <a:rPr lang="en-US" sz="3100" b="1"/>
            </a:br>
            <a:r>
              <a:rPr lang="en-US" sz="3100" b="1"/>
              <a:t> Grades 3 and 4 Only</a:t>
            </a:r>
            <a:endParaRPr lang="en-US" sz="3100" b="1" kern="1200"/>
          </a:p>
        </p:txBody>
      </p:sp>
      <p:pic>
        <p:nvPicPr>
          <p:cNvPr id="6" name="Picture 5">
            <a:extLst>
              <a:ext uri="{FF2B5EF4-FFF2-40B4-BE49-F238E27FC236}">
                <a16:creationId xmlns:a16="http://schemas.microsoft.com/office/drawing/2014/main" id="{76647F08-E214-0F98-3BE0-94EC77129ECD}"/>
              </a:ext>
            </a:extLst>
          </p:cNvPr>
          <p:cNvPicPr>
            <a:picLocks noChangeAspect="1"/>
          </p:cNvPicPr>
          <p:nvPr/>
        </p:nvPicPr>
        <p:blipFill rotWithShape="1">
          <a:blip r:embed="rId3"/>
          <a:srcRect t="28932"/>
          <a:stretch/>
        </p:blipFill>
        <p:spPr>
          <a:xfrm>
            <a:off x="1506841" y="1653069"/>
            <a:ext cx="9482001" cy="4201698"/>
          </a:xfrm>
          <a:prstGeom prst="rect">
            <a:avLst/>
          </a:prstGeom>
          <a:noFill/>
        </p:spPr>
      </p:pic>
      <p:sp>
        <p:nvSpPr>
          <p:cNvPr id="11" name="Slide Number Placeholder 4">
            <a:extLst>
              <a:ext uri="{FF2B5EF4-FFF2-40B4-BE49-F238E27FC236}">
                <a16:creationId xmlns:a16="http://schemas.microsoft.com/office/drawing/2014/main" id="{200BB63D-C2AC-FC19-B452-B2FA7E7C1313}"/>
              </a:ext>
            </a:extLst>
          </p:cNvPr>
          <p:cNvSpPr>
            <a:spLocks noGrp="1"/>
          </p:cNvSpPr>
          <p:nvPr>
            <p:ph type="sldNum" sz="quarter" idx="4"/>
          </p:nvPr>
        </p:nvSpPr>
        <p:spPr>
          <a:xfrm>
            <a:off x="11651751" y="6326691"/>
            <a:ext cx="540249" cy="348815"/>
          </a:xfrm>
        </p:spPr>
        <p:txBody>
          <a:bodyPr>
            <a:normAutofit/>
          </a:bodyPr>
          <a:lstStyle/>
          <a:p>
            <a:pPr>
              <a:spcAft>
                <a:spcPts val="600"/>
              </a:spcAft>
            </a:pPr>
            <a:fld id="{13A326F7-3D62-4D6D-AF51-CF772FE3461F}" type="slidenum">
              <a:rPr lang="en-US" smtClean="0"/>
              <a:pPr>
                <a:spcAft>
                  <a:spcPts val="600"/>
                </a:spcAft>
              </a:pPr>
              <a:t>96</a:t>
            </a:fld>
            <a:endParaRPr lang="en-US"/>
          </a:p>
        </p:txBody>
      </p:sp>
      <p:sp>
        <p:nvSpPr>
          <p:cNvPr id="8" name="Rectangle 7">
            <a:extLst>
              <a:ext uri="{FF2B5EF4-FFF2-40B4-BE49-F238E27FC236}">
                <a16:creationId xmlns:a16="http://schemas.microsoft.com/office/drawing/2014/main" id="{991916C2-9B8A-BE2A-9488-0F3E4CC6CC74}"/>
              </a:ext>
            </a:extLst>
          </p:cNvPr>
          <p:cNvSpPr/>
          <p:nvPr/>
        </p:nvSpPr>
        <p:spPr>
          <a:xfrm>
            <a:off x="612454" y="5854767"/>
            <a:ext cx="10782527" cy="646331"/>
          </a:xfrm>
          <a:prstGeom prst="rect">
            <a:avLst/>
          </a:prstGeom>
        </p:spPr>
        <p:txBody>
          <a:bodyPr wrap="square">
            <a:spAutoFit/>
          </a:bodyPr>
          <a:lstStyle/>
          <a:p>
            <a:r>
              <a:rPr lang="en-US">
                <a:latin typeface="Calibri" panose="020F0502020204030204" pitchFamily="34" charset="0"/>
                <a:ea typeface="Arial" panose="020B0604020202020204" pitchFamily="34" charset="0"/>
                <a:cs typeface="Times New Roman" panose="02020603050405020304" pitchFamily="18" charset="0"/>
              </a:rPr>
              <a:t>The default setting is the Verbal form.  Procedures for selecting the form are located on the CSDE Comprehensive Assessment Program Portal under Alternate Assessment Resources or in the </a:t>
            </a:r>
            <a:r>
              <a:rPr lang="en-US" i="1">
                <a:latin typeface="Calibri" panose="020F0502020204030204" pitchFamily="34" charset="0"/>
                <a:ea typeface="Arial" panose="020B0604020202020204" pitchFamily="34" charset="0"/>
                <a:cs typeface="Times New Roman" panose="02020603050405020304" pitchFamily="18" charset="0"/>
              </a:rPr>
              <a:t>CTAA Test Administration Manual</a:t>
            </a:r>
            <a:r>
              <a:rPr lang="en-US">
                <a:latin typeface="Calibri" panose="020F0502020204030204" pitchFamily="34" charset="0"/>
                <a:ea typeface="Arial" panose="020B0604020202020204" pitchFamily="34" charset="0"/>
                <a:cs typeface="Times New Roman" panose="02020603050405020304" pitchFamily="18" charset="0"/>
              </a:rPr>
              <a:t>.</a:t>
            </a:r>
            <a:endParaRPr lang="en-US">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118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320" y="0"/>
            <a:ext cx="8595360" cy="1371600"/>
          </a:xfrm>
          <a:noFill/>
        </p:spPr>
        <p:txBody>
          <a:bodyPr anchor="ctr">
            <a:noAutofit/>
          </a:bodyPr>
          <a:lstStyle/>
          <a:p>
            <a:pPr algn="ctr"/>
            <a:r>
              <a:rPr lang="en-US" sz="3600"/>
              <a:t>Connecticut Alternate Assessment System for Eligible Students</a:t>
            </a:r>
          </a:p>
        </p:txBody>
      </p:sp>
      <p:sp>
        <p:nvSpPr>
          <p:cNvPr id="6" name="Rectangle 5">
            <a:extLst>
              <a:ext uri="{FF2B5EF4-FFF2-40B4-BE49-F238E27FC236}">
                <a16:creationId xmlns:a16="http://schemas.microsoft.com/office/drawing/2014/main" id="{92D5A8F7-08B4-9D64-1A69-F3BBB4A66237}"/>
              </a:ext>
            </a:extLst>
          </p:cNvPr>
          <p:cNvSpPr/>
          <p:nvPr/>
        </p:nvSpPr>
        <p:spPr>
          <a:xfrm>
            <a:off x="7674428" y="1440873"/>
            <a:ext cx="4516251" cy="541712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extLst>
              <a:ext uri="{FF2B5EF4-FFF2-40B4-BE49-F238E27FC236}">
                <a16:creationId xmlns:a16="http://schemas.microsoft.com/office/drawing/2014/main" id="{D63F90E9-5636-C291-63AE-0B93740D4656}"/>
              </a:ext>
            </a:extLst>
          </p:cNvPr>
          <p:cNvPicPr>
            <a:picLocks noChangeAspect="1"/>
          </p:cNvPicPr>
          <p:nvPr/>
        </p:nvPicPr>
        <p:blipFill>
          <a:blip r:embed="rId4"/>
          <a:stretch>
            <a:fillRect/>
          </a:stretch>
        </p:blipFill>
        <p:spPr>
          <a:xfrm>
            <a:off x="7917997" y="1490663"/>
            <a:ext cx="4019550" cy="5248275"/>
          </a:xfrm>
          <a:prstGeom prst="rect">
            <a:avLst/>
          </a:prstGeom>
        </p:spPr>
      </p:pic>
      <p:sp>
        <p:nvSpPr>
          <p:cNvPr id="4" name="TextBox 3">
            <a:extLst>
              <a:ext uri="{FF2B5EF4-FFF2-40B4-BE49-F238E27FC236}">
                <a16:creationId xmlns:a16="http://schemas.microsoft.com/office/drawing/2014/main" id="{6FE5E3BA-68E8-AA6D-0F5A-AB8198517B2B}"/>
              </a:ext>
            </a:extLst>
          </p:cNvPr>
          <p:cNvSpPr txBox="1"/>
          <p:nvPr/>
        </p:nvSpPr>
        <p:spPr>
          <a:xfrm>
            <a:off x="779132" y="1551923"/>
            <a:ext cx="6368142"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Calibri"/>
              </a:rPr>
              <a:t>PPTs complete this eligibility form when considering/determining eligibility for CAAELP, CTAA, or CTAS.</a:t>
            </a:r>
          </a:p>
          <a:p>
            <a:pPr marL="285750" indent="-285750">
              <a:buFont typeface="Arial"/>
              <a:buChar char="•"/>
            </a:pPr>
            <a:r>
              <a:rPr lang="en-US" sz="2400">
                <a:cs typeface="Calibri"/>
              </a:rPr>
              <a:t>Connecticut Alternate Assessment Eligibility Form is completed as part of the PPT process in CT-SEDS.</a:t>
            </a:r>
          </a:p>
          <a:p>
            <a:pPr marL="285750" indent="-285750">
              <a:buFont typeface="Arial"/>
              <a:buChar char="•"/>
            </a:pPr>
            <a:r>
              <a:rPr lang="en-US" sz="2400">
                <a:cs typeface="Calibri"/>
              </a:rPr>
              <a:t>Once IEP is implemented CT-SEDS will sync with TIDE to turn on the ALT Flag.</a:t>
            </a:r>
          </a:p>
          <a:p>
            <a:endParaRPr lang="en-US">
              <a:cs typeface="Calibri"/>
            </a:endParaRPr>
          </a:p>
          <a:p>
            <a:r>
              <a:rPr lang="en-US" b="1">
                <a:cs typeface="Calibri"/>
              </a:rPr>
              <a:t>Reminder: This assessment is designed for a small, specialized subgroup of students (approximately one-percent) with the most complex and significant needs. Districts should review local eligibility processes and screenings to ensure that they understand the eligibility process for alternate assessments. </a:t>
            </a:r>
          </a:p>
        </p:txBody>
      </p:sp>
      <p:pic>
        <p:nvPicPr>
          <p:cNvPr id="3" name="Picture 2">
            <a:extLst>
              <a:ext uri="{FF2B5EF4-FFF2-40B4-BE49-F238E27FC236}">
                <a16:creationId xmlns:a16="http://schemas.microsoft.com/office/drawing/2014/main" id="{B09F2F4C-28C8-1121-3953-C2828D776C70}"/>
              </a:ext>
            </a:extLst>
          </p:cNvPr>
          <p:cNvPicPr>
            <a:picLocks noChangeAspect="1"/>
          </p:cNvPicPr>
          <p:nvPr/>
        </p:nvPicPr>
        <p:blipFill>
          <a:blip r:embed="rId5"/>
          <a:stretch>
            <a:fillRect/>
          </a:stretch>
        </p:blipFill>
        <p:spPr>
          <a:xfrm>
            <a:off x="11256558" y="1551923"/>
            <a:ext cx="609653" cy="597460"/>
          </a:xfrm>
          <a:prstGeom prst="rect">
            <a:avLst/>
          </a:prstGeom>
        </p:spPr>
      </p:pic>
    </p:spTree>
    <p:extLst>
      <p:ext uri="{BB962C8B-B14F-4D97-AF65-F5344CB8AC3E}">
        <p14:creationId xmlns:p14="http://schemas.microsoft.com/office/powerpoint/2010/main" val="34584968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AED93597-D469-EE98-FFD8-C7EADE3CF8E8}"/>
              </a:ext>
            </a:extLst>
          </p:cNvPr>
          <p:cNvSpPr txBox="1">
            <a:spLocks/>
          </p:cNvSpPr>
          <p:nvPr/>
        </p:nvSpPr>
        <p:spPr>
          <a:xfrm>
            <a:off x="2338192" y="0"/>
            <a:ext cx="7515616" cy="1371600"/>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4000">
                <a:solidFill>
                  <a:schemeClr val="bg1"/>
                </a:solidFill>
              </a:rPr>
              <a:t>CT-SEDS: Alternate Assessment Eligibility</a:t>
            </a:r>
          </a:p>
        </p:txBody>
      </p:sp>
      <p:pic>
        <p:nvPicPr>
          <p:cNvPr id="16" name="Picture 15">
            <a:extLst>
              <a:ext uri="{FF2B5EF4-FFF2-40B4-BE49-F238E27FC236}">
                <a16:creationId xmlns:a16="http://schemas.microsoft.com/office/drawing/2014/main" id="{4C04E747-CEBD-2DB1-5536-663FCBC06EFD}"/>
              </a:ext>
            </a:extLst>
          </p:cNvPr>
          <p:cNvPicPr>
            <a:picLocks noChangeAspect="1"/>
          </p:cNvPicPr>
          <p:nvPr/>
        </p:nvPicPr>
        <p:blipFill>
          <a:blip r:embed="rId3"/>
          <a:stretch>
            <a:fillRect/>
          </a:stretch>
        </p:blipFill>
        <p:spPr>
          <a:xfrm>
            <a:off x="6502276" y="2431629"/>
            <a:ext cx="5073619" cy="4303217"/>
          </a:xfrm>
          <a:prstGeom prst="rect">
            <a:avLst/>
          </a:prstGeom>
          <a:ln>
            <a:solidFill>
              <a:schemeClr val="tx1"/>
            </a:solidFill>
          </a:ln>
        </p:spPr>
      </p:pic>
      <p:pic>
        <p:nvPicPr>
          <p:cNvPr id="17" name="Graphic 16" descr="Badge 1 outline">
            <a:extLst>
              <a:ext uri="{FF2B5EF4-FFF2-40B4-BE49-F238E27FC236}">
                <a16:creationId xmlns:a16="http://schemas.microsoft.com/office/drawing/2014/main" id="{0058E992-1676-0803-5DE4-83262CE15C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1946" y="1511443"/>
            <a:ext cx="423766" cy="423766"/>
          </a:xfrm>
          <a:prstGeom prst="rect">
            <a:avLst/>
          </a:prstGeom>
        </p:spPr>
      </p:pic>
      <p:pic>
        <p:nvPicPr>
          <p:cNvPr id="18" name="Graphic 17" descr="Badge outline">
            <a:extLst>
              <a:ext uri="{FF2B5EF4-FFF2-40B4-BE49-F238E27FC236}">
                <a16:creationId xmlns:a16="http://schemas.microsoft.com/office/drawing/2014/main" id="{59029014-410F-F12F-27FC-2C12B65858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31489" y="1511443"/>
            <a:ext cx="476014" cy="476014"/>
          </a:xfrm>
          <a:prstGeom prst="rect">
            <a:avLst/>
          </a:prstGeom>
        </p:spPr>
      </p:pic>
      <p:sp>
        <p:nvSpPr>
          <p:cNvPr id="19" name="Content Placeholder 2">
            <a:extLst>
              <a:ext uri="{FF2B5EF4-FFF2-40B4-BE49-F238E27FC236}">
                <a16:creationId xmlns:a16="http://schemas.microsoft.com/office/drawing/2014/main" id="{1C607078-4472-F3FF-76ED-A6B3A71A69D2}"/>
              </a:ext>
            </a:extLst>
          </p:cNvPr>
          <p:cNvSpPr txBox="1">
            <a:spLocks/>
          </p:cNvSpPr>
          <p:nvPr/>
        </p:nvSpPr>
        <p:spPr>
          <a:xfrm>
            <a:off x="2364555" y="1573594"/>
            <a:ext cx="4370070" cy="7011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mn-lt"/>
              </a:rPr>
              <a:t>PPTs can indicate that a student is being considered for the Connecticut Alternate Assessment System.</a:t>
            </a:r>
          </a:p>
          <a:p>
            <a:pPr>
              <a:defRPr/>
            </a:pPr>
            <a:endParaRPr lang="en-US" sz="1600">
              <a:solidFill>
                <a:srgbClr val="000000"/>
              </a:solidFill>
              <a:latin typeface="+mn-lt"/>
            </a:endParaRPr>
          </a:p>
          <a:p>
            <a:pPr>
              <a:defRPr/>
            </a:pPr>
            <a:endParaRPr lang="en-US" sz="1600">
              <a:solidFill>
                <a:srgbClr val="000000"/>
              </a:solidFill>
              <a:latin typeface="+mn-lt"/>
            </a:endParaRPr>
          </a:p>
        </p:txBody>
      </p:sp>
      <p:sp>
        <p:nvSpPr>
          <p:cNvPr id="20" name="Content Placeholder 2">
            <a:extLst>
              <a:ext uri="{FF2B5EF4-FFF2-40B4-BE49-F238E27FC236}">
                <a16:creationId xmlns:a16="http://schemas.microsoft.com/office/drawing/2014/main" id="{15783335-3D56-5F7F-BA10-02BD146AC9B1}"/>
              </a:ext>
            </a:extLst>
          </p:cNvPr>
          <p:cNvSpPr txBox="1">
            <a:spLocks/>
          </p:cNvSpPr>
          <p:nvPr/>
        </p:nvSpPr>
        <p:spPr>
          <a:xfrm>
            <a:off x="7424351" y="1609242"/>
            <a:ext cx="4229893" cy="4760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800">
                <a:solidFill>
                  <a:srgbClr val="000000"/>
                </a:solidFill>
                <a:latin typeface="+mn-lt"/>
              </a:rPr>
              <a:t>The Connecticut Alternate Assessment System Eligibility Form is built into CT-SEDS.</a:t>
            </a:r>
          </a:p>
          <a:p>
            <a:pPr>
              <a:defRPr/>
            </a:pPr>
            <a:endParaRPr lang="en-US" sz="1800">
              <a:solidFill>
                <a:srgbClr val="000000"/>
              </a:solidFill>
              <a:latin typeface="+mn-lt"/>
            </a:endParaRPr>
          </a:p>
          <a:p>
            <a:pPr>
              <a:defRPr/>
            </a:pPr>
            <a:endParaRPr lang="en-US" sz="1800">
              <a:solidFill>
                <a:srgbClr val="000000"/>
              </a:solidFill>
              <a:latin typeface="+mn-lt"/>
            </a:endParaRPr>
          </a:p>
        </p:txBody>
      </p:sp>
      <p:pic>
        <p:nvPicPr>
          <p:cNvPr id="2" name="Picture 1">
            <a:extLst>
              <a:ext uri="{FF2B5EF4-FFF2-40B4-BE49-F238E27FC236}">
                <a16:creationId xmlns:a16="http://schemas.microsoft.com/office/drawing/2014/main" id="{C01715CB-5499-BD05-E7DF-D20D76E78B81}"/>
              </a:ext>
            </a:extLst>
          </p:cNvPr>
          <p:cNvPicPr>
            <a:picLocks noChangeAspect="1"/>
          </p:cNvPicPr>
          <p:nvPr/>
        </p:nvPicPr>
        <p:blipFill>
          <a:blip r:embed="rId8"/>
          <a:stretch>
            <a:fillRect/>
          </a:stretch>
        </p:blipFill>
        <p:spPr>
          <a:xfrm>
            <a:off x="116430" y="1468819"/>
            <a:ext cx="1688589" cy="518638"/>
          </a:xfrm>
          <a:prstGeom prst="rect">
            <a:avLst/>
          </a:prstGeom>
        </p:spPr>
      </p:pic>
      <p:pic>
        <p:nvPicPr>
          <p:cNvPr id="3" name="Picture 2" descr="image">
            <a:extLst>
              <a:ext uri="{FF2B5EF4-FFF2-40B4-BE49-F238E27FC236}">
                <a16:creationId xmlns:a16="http://schemas.microsoft.com/office/drawing/2014/main" id="{69363035-22F2-FB65-81F3-5C4C47C13221}"/>
              </a:ext>
            </a:extLst>
          </p:cNvPr>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145996" y="2406761"/>
            <a:ext cx="5588598" cy="4303217"/>
          </a:xfrm>
          <a:prstGeom prst="rect">
            <a:avLst/>
          </a:prstGeom>
          <a:noFill/>
          <a:ln>
            <a:noFill/>
          </a:ln>
        </p:spPr>
      </p:pic>
      <p:sp>
        <p:nvSpPr>
          <p:cNvPr id="4" name="TextBox 3">
            <a:extLst>
              <a:ext uri="{FF2B5EF4-FFF2-40B4-BE49-F238E27FC236}">
                <a16:creationId xmlns:a16="http://schemas.microsoft.com/office/drawing/2014/main" id="{5C16F9B8-48D8-F7A9-1744-56F1A456FB85}"/>
              </a:ext>
            </a:extLst>
          </p:cNvPr>
          <p:cNvSpPr txBox="1"/>
          <p:nvPr/>
        </p:nvSpPr>
        <p:spPr>
          <a:xfrm>
            <a:off x="145996" y="5149418"/>
            <a:ext cx="2952804" cy="640080"/>
          </a:xfrm>
          <a:prstGeom prst="rect">
            <a:avLst/>
          </a:prstGeom>
          <a:noFill/>
          <a:ln w="19050">
            <a:solidFill>
              <a:srgbClr val="FF0000"/>
            </a:solidFill>
          </a:ln>
        </p:spPr>
        <p:txBody>
          <a:bodyPr wrap="square" rtlCol="0">
            <a:spAutoFit/>
          </a:bodyPr>
          <a:lstStyle/>
          <a:p>
            <a:endParaRPr lang="en-US"/>
          </a:p>
        </p:txBody>
      </p:sp>
      <p:sp>
        <p:nvSpPr>
          <p:cNvPr id="10" name="Arrow: Left 9">
            <a:extLst>
              <a:ext uri="{FF2B5EF4-FFF2-40B4-BE49-F238E27FC236}">
                <a16:creationId xmlns:a16="http://schemas.microsoft.com/office/drawing/2014/main" id="{B0945B60-7D05-6109-D716-6B5413DDE42B}"/>
              </a:ext>
            </a:extLst>
          </p:cNvPr>
          <p:cNvSpPr/>
          <p:nvPr/>
        </p:nvSpPr>
        <p:spPr>
          <a:xfrm>
            <a:off x="3460025" y="5004269"/>
            <a:ext cx="1817369" cy="7748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en-US" sz="1050">
                <a:solidFill>
                  <a:srgbClr val="FFFFFF"/>
                </a:solidFill>
                <a:latin typeface="Arial" panose="020B0604020202020204" pitchFamily="34" charset="0"/>
                <a:cs typeface="Arial" panose="020B0604020202020204" pitchFamily="34" charset="0"/>
              </a:rPr>
              <a:t>Alternate Assessment Eligibility</a:t>
            </a:r>
          </a:p>
        </p:txBody>
      </p:sp>
      <p:pic>
        <p:nvPicPr>
          <p:cNvPr id="6" name="Picture 5">
            <a:extLst>
              <a:ext uri="{FF2B5EF4-FFF2-40B4-BE49-F238E27FC236}">
                <a16:creationId xmlns:a16="http://schemas.microsoft.com/office/drawing/2014/main" id="{B24398BF-407D-AE7B-2CF5-00CF8B5A3658}"/>
              </a:ext>
            </a:extLst>
          </p:cNvPr>
          <p:cNvPicPr>
            <a:picLocks noChangeAspect="1"/>
          </p:cNvPicPr>
          <p:nvPr/>
        </p:nvPicPr>
        <p:blipFill>
          <a:blip r:embed="rId11"/>
          <a:stretch>
            <a:fillRect/>
          </a:stretch>
        </p:blipFill>
        <p:spPr>
          <a:xfrm>
            <a:off x="241300" y="5469877"/>
            <a:ext cx="228546" cy="309209"/>
          </a:xfrm>
          <a:prstGeom prst="rect">
            <a:avLst/>
          </a:prstGeom>
        </p:spPr>
      </p:pic>
    </p:spTree>
    <p:extLst>
      <p:ext uri="{BB962C8B-B14F-4D97-AF65-F5344CB8AC3E}">
        <p14:creationId xmlns:p14="http://schemas.microsoft.com/office/powerpoint/2010/main" val="21757954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58256" y="0"/>
            <a:ext cx="8075488" cy="1371600"/>
          </a:xfrm>
          <a:prstGeom prst="rect">
            <a:avLst/>
          </a:prstGeom>
          <a:noFill/>
        </p:spPr>
        <p:txBody>
          <a:bodyPr>
            <a:noAutofit/>
          </a:bodyPr>
          <a:lstStyle/>
          <a:p>
            <a:pPr algn="ctr"/>
            <a:r>
              <a:rPr lang="en-US"/>
              <a:t>Resources to Support Alternate Assessment System Eligibility</a:t>
            </a:r>
          </a:p>
        </p:txBody>
      </p:sp>
      <p:sp>
        <p:nvSpPr>
          <p:cNvPr id="4" name="TextBox 3"/>
          <p:cNvSpPr txBox="1"/>
          <p:nvPr/>
        </p:nvSpPr>
        <p:spPr>
          <a:xfrm>
            <a:off x="1742325" y="1525629"/>
            <a:ext cx="8707349" cy="5170646"/>
          </a:xfrm>
          <a:prstGeom prst="rect">
            <a:avLst/>
          </a:prstGeom>
          <a:noFill/>
        </p:spPr>
        <p:txBody>
          <a:bodyPr wrap="square" lIns="91440" tIns="45720" rIns="91440" bIns="45720" rtlCol="0" anchor="t">
            <a:spAutoFit/>
          </a:bodyPr>
          <a:lstStyle/>
          <a:p>
            <a:pPr fontAlgn="base">
              <a:spcBef>
                <a:spcPct val="0"/>
              </a:spcBef>
              <a:spcAft>
                <a:spcPct val="0"/>
              </a:spcAft>
              <a:defRPr/>
            </a:pPr>
            <a:r>
              <a:rPr lang="en-US" sz="2200">
                <a:solidFill>
                  <a:srgbClr val="000000"/>
                </a:solidFill>
                <a:cs typeface="Arial"/>
                <a:hlinkClick r:id="rId3"/>
              </a:rPr>
              <a:t>Frequently Asked Questions and Answers about the Connecticut Alternate Assessment System</a:t>
            </a:r>
            <a:endParaRPr lang="en-US" sz="2200">
              <a:solidFill>
                <a:srgbClr val="000000"/>
              </a:solidFill>
              <a:cs typeface="Arial"/>
            </a:endParaRPr>
          </a:p>
          <a:p>
            <a:pPr fontAlgn="base">
              <a:spcBef>
                <a:spcPct val="0"/>
              </a:spcBef>
              <a:spcAft>
                <a:spcPct val="0"/>
              </a:spcAft>
              <a:defRPr/>
            </a:pPr>
            <a:endParaRPr lang="en-US" sz="2200">
              <a:solidFill>
                <a:srgbClr val="000000"/>
              </a:solidFill>
              <a:cs typeface="Arial" panose="020B0604020202020204" pitchFamily="34" charset="0"/>
              <a:hlinkClick r:id="rId4" invalidUrl="http://"/>
            </a:endParaRPr>
          </a:p>
          <a:p>
            <a:pPr fontAlgn="base">
              <a:spcBef>
                <a:spcPct val="0"/>
              </a:spcBef>
              <a:spcAft>
                <a:spcPct val="0"/>
              </a:spcAft>
              <a:defRPr/>
            </a:pPr>
            <a:r>
              <a:rPr lang="en-US" sz="2200">
                <a:solidFill>
                  <a:srgbClr val="000000"/>
                </a:solidFill>
                <a:cs typeface="Arial"/>
                <a:hlinkClick r:id="rId5"/>
              </a:rPr>
              <a:t>Annotated Connecticut Alternate Assessment System Eligibility Form</a:t>
            </a:r>
            <a:endParaRPr lang="en-US" sz="2200">
              <a:solidFill>
                <a:srgbClr val="000000"/>
              </a:solidFill>
              <a:cs typeface="Arial"/>
            </a:endParaRPr>
          </a:p>
          <a:p>
            <a:pPr fontAlgn="base">
              <a:spcBef>
                <a:spcPct val="0"/>
              </a:spcBef>
              <a:spcAft>
                <a:spcPct val="0"/>
              </a:spcAft>
              <a:defRPr/>
            </a:pPr>
            <a:endParaRPr lang="en-US" sz="2200">
              <a:solidFill>
                <a:srgbClr val="000000"/>
              </a:solidFill>
              <a:cs typeface="Arial" panose="020B0604020202020204" pitchFamily="34" charset="0"/>
            </a:endParaRPr>
          </a:p>
          <a:p>
            <a:pPr fontAlgn="base">
              <a:spcBef>
                <a:spcPct val="0"/>
              </a:spcBef>
              <a:spcAft>
                <a:spcPct val="0"/>
              </a:spcAft>
              <a:defRPr/>
            </a:pPr>
            <a:r>
              <a:rPr lang="en-US" sz="2200">
                <a:solidFill>
                  <a:srgbClr val="000000"/>
                </a:solidFill>
                <a:cs typeface="Arial"/>
                <a:hlinkClick r:id="rId6"/>
              </a:rPr>
              <a:t>Frequently asked Questions and Answers About the Connecticut Alternate Assessment System Eligibility Form</a:t>
            </a:r>
            <a:endParaRPr lang="en-US" sz="2200">
              <a:solidFill>
                <a:srgbClr val="000000"/>
              </a:solidFill>
              <a:cs typeface="Arial"/>
            </a:endParaRPr>
          </a:p>
          <a:p>
            <a:pPr fontAlgn="base">
              <a:spcBef>
                <a:spcPct val="0"/>
              </a:spcBef>
              <a:spcAft>
                <a:spcPct val="0"/>
              </a:spcAft>
              <a:defRPr/>
            </a:pPr>
            <a:endParaRPr lang="en-US" sz="2200">
              <a:solidFill>
                <a:srgbClr val="000000"/>
              </a:solidFill>
              <a:cs typeface="Arial" panose="020B0604020202020204" pitchFamily="34" charset="0"/>
            </a:endParaRPr>
          </a:p>
          <a:p>
            <a:pPr fontAlgn="base">
              <a:spcBef>
                <a:spcPct val="0"/>
              </a:spcBef>
              <a:spcAft>
                <a:spcPct val="0"/>
              </a:spcAft>
              <a:defRPr/>
            </a:pPr>
            <a:r>
              <a:rPr lang="en-US" sz="2200">
                <a:solidFill>
                  <a:srgbClr val="000000"/>
                </a:solidFill>
                <a:cs typeface="Arial"/>
                <a:hlinkClick r:id="rId7"/>
              </a:rPr>
              <a:t>Connecticut Alternate Assessment System Participation Guidance for Planning and Placement Teams Flowchart </a:t>
            </a:r>
            <a:endParaRPr lang="en-US" sz="2200">
              <a:solidFill>
                <a:srgbClr val="000000"/>
              </a:solidFill>
              <a:cs typeface="Arial" panose="020B0604020202020204" pitchFamily="34" charset="0"/>
            </a:endParaRPr>
          </a:p>
          <a:p>
            <a:pPr>
              <a:spcBef>
                <a:spcPct val="0"/>
              </a:spcBef>
              <a:spcAft>
                <a:spcPct val="0"/>
              </a:spcAft>
              <a:defRPr/>
            </a:pPr>
            <a:endParaRPr lang="en-US" sz="2200">
              <a:solidFill>
                <a:srgbClr val="000000"/>
              </a:solidFill>
              <a:cs typeface="Arial" panose="020B0604020202020204" pitchFamily="34" charset="0"/>
            </a:endParaRPr>
          </a:p>
          <a:p>
            <a:pPr>
              <a:spcBef>
                <a:spcPct val="0"/>
              </a:spcBef>
              <a:spcAft>
                <a:spcPct val="0"/>
              </a:spcAft>
              <a:defRPr/>
            </a:pPr>
            <a:r>
              <a:rPr lang="en-US" sz="2200">
                <a:solidFill>
                  <a:srgbClr val="000000"/>
                </a:solidFill>
                <a:cs typeface="Calibri"/>
                <a:hlinkClick r:id="rId8"/>
              </a:rPr>
              <a:t>Comparison of Connecticut Alternate Assessments</a:t>
            </a:r>
            <a:endParaRPr lang="en-US" sz="2200">
              <a:cs typeface="Calibri"/>
            </a:endParaRPr>
          </a:p>
          <a:p>
            <a:pPr fontAlgn="base">
              <a:spcBef>
                <a:spcPct val="0"/>
              </a:spcBef>
              <a:spcAft>
                <a:spcPct val="0"/>
              </a:spcAft>
              <a:defRPr/>
            </a:pPr>
            <a:endParaRPr lang="en-US" sz="2200" u="sng">
              <a:solidFill>
                <a:srgbClr val="000000"/>
              </a:solidFill>
              <a:cs typeface="Arial" panose="020B0604020202020204" pitchFamily="34" charset="0"/>
            </a:endParaRPr>
          </a:p>
          <a:p>
            <a:pPr fontAlgn="base">
              <a:spcBef>
                <a:spcPct val="0"/>
              </a:spcBef>
              <a:spcAft>
                <a:spcPct val="0"/>
              </a:spcAft>
              <a:defRPr/>
            </a:pPr>
            <a:r>
              <a:rPr lang="en-US" sz="2200">
                <a:solidFill>
                  <a:srgbClr val="000000"/>
                </a:solidFill>
                <a:cs typeface="Arial"/>
              </a:rPr>
              <a:t>For more information, visit the </a:t>
            </a:r>
            <a:r>
              <a:rPr lang="en-US" sz="2200">
                <a:solidFill>
                  <a:srgbClr val="000000"/>
                </a:solidFill>
                <a:cs typeface="Arial"/>
                <a:hlinkClick r:id="rId9"/>
              </a:rPr>
              <a:t>CSDE Website </a:t>
            </a:r>
            <a:r>
              <a:rPr lang="en-US" sz="2200">
                <a:solidFill>
                  <a:srgbClr val="000000"/>
                </a:solidFill>
                <a:cs typeface="Arial"/>
              </a:rPr>
              <a:t>and the </a:t>
            </a:r>
            <a:r>
              <a:rPr lang="en-US" sz="2200">
                <a:solidFill>
                  <a:srgbClr val="000000"/>
                </a:solidFill>
                <a:cs typeface="Arial"/>
                <a:hlinkClick r:id="rId10"/>
              </a:rPr>
              <a:t>Connecticut  Comprehensive Assessment Program Portal</a:t>
            </a:r>
            <a:r>
              <a:rPr lang="en-US" sz="2200">
                <a:solidFill>
                  <a:srgbClr val="000000"/>
                </a:solidFill>
                <a:cs typeface="Arial"/>
              </a:rPr>
              <a:t>.</a:t>
            </a:r>
          </a:p>
        </p:txBody>
      </p:sp>
    </p:spTree>
    <p:extLst>
      <p:ext uri="{BB962C8B-B14F-4D97-AF65-F5344CB8AC3E}">
        <p14:creationId xmlns:p14="http://schemas.microsoft.com/office/powerpoint/2010/main" val="813229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DEInfinitePossibilitiesTemplate.potx" id="{53AC99CE-08E4-4032-A7D2-C52744C95DD9}" vid="{3EFE6A22-6215-4849-979B-E4BE8257F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32173F7A8AF44CAD29E02D9EC3CE55" ma:contentTypeVersion="19" ma:contentTypeDescription="Create a new document." ma:contentTypeScope="" ma:versionID="8582fa4e56e876a3384ba3bcf4c361f4">
  <xsd:schema xmlns:xsd="http://www.w3.org/2001/XMLSchema" xmlns:xs="http://www.w3.org/2001/XMLSchema" xmlns:p="http://schemas.microsoft.com/office/2006/metadata/properties" xmlns:ns1="http://schemas.microsoft.com/sharepoint/v3" xmlns:ns2="3188db64-835f-49dd-a92e-b63c50075c64" xmlns:ns3="bd8f7d19-50dd-4ca5-833a-f68575fcf434" targetNamespace="http://schemas.microsoft.com/office/2006/metadata/properties" ma:root="true" ma:fieldsID="8e078f89d51db40cadd614e849786702" ns1:_="" ns2:_="" ns3:_="">
    <xsd:import namespace="http://schemas.microsoft.com/sharepoint/v3"/>
    <xsd:import namespace="3188db64-835f-49dd-a92e-b63c50075c64"/>
    <xsd:import namespace="bd8f7d19-50dd-4ca5-833a-f68575fcf434"/>
    <xsd:element name="properties">
      <xsd:complexType>
        <xsd:sequence>
          <xsd:element name="documentManagement">
            <xsd:complexType>
              <xsd:all>
                <xsd:element ref="ns2:MediaServiceMetadata" minOccurs="0"/>
                <xsd:element ref="ns2:MediaServiceFastMetadata" minOccurs="0"/>
                <xsd:element ref="ns2:Category" minOccurs="0"/>
                <xsd:element ref="ns3:SharedWithUsers" minOccurs="0"/>
                <xsd:element ref="ns3:SharedWithDetails"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88db64-835f-49dd-a92e-b63c50075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 ma:index="10" nillable="true" ma:displayName="Category" ma:description="Just trying things out" ma:format="Dropdown" ma:internalName="Category">
      <xsd:simpleType>
        <xsd:restriction base="dms:Choice">
          <xsd:enumeration value="Testing"/>
          <xsd:enumeration value="Data Entry"/>
          <xsd:enumeration value="Final Files"/>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8f7d19-50dd-4ca5-833a-f68575fcf4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1ec1ed3-c848-4268-b15b-d96bcb8e7fc6}" ma:internalName="TaxCatchAll" ma:showField="CatchAllData" ma:web="bd8f7d19-50dd-4ca5-833a-f68575fcf4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d8f7d19-50dd-4ca5-833a-f68575fcf434" xsi:nil="true"/>
    <lcf76f155ced4ddcb4097134ff3c332f xmlns="3188db64-835f-49dd-a92e-b63c50075c64">
      <Terms xmlns="http://schemas.microsoft.com/office/infopath/2007/PartnerControls"/>
    </lcf76f155ced4ddcb4097134ff3c332f>
    <_ip_UnifiedCompliancePolicyProperties xmlns="http://schemas.microsoft.com/sharepoint/v3" xsi:nil="true"/>
    <Category xmlns="3188db64-835f-49dd-a92e-b63c50075c64" xsi:nil="true"/>
  </documentManagement>
</p:properties>
</file>

<file path=customXml/itemProps1.xml><?xml version="1.0" encoding="utf-8"?>
<ds:datastoreItem xmlns:ds="http://schemas.openxmlformats.org/officeDocument/2006/customXml" ds:itemID="{C65AE84A-15C0-4063-9A79-B5B3E77100F8}">
  <ds:schemaRefs>
    <ds:schemaRef ds:uri="3188db64-835f-49dd-a92e-b63c50075c64"/>
    <ds:schemaRef ds:uri="bd8f7d19-50dd-4ca5-833a-f68575fcf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07628E-2628-404B-80FC-E468610F6309}">
  <ds:schemaRefs>
    <ds:schemaRef ds:uri="http://schemas.microsoft.com/sharepoint/v3/contenttype/forms"/>
  </ds:schemaRefs>
</ds:datastoreItem>
</file>

<file path=customXml/itemProps3.xml><?xml version="1.0" encoding="utf-8"?>
<ds:datastoreItem xmlns:ds="http://schemas.openxmlformats.org/officeDocument/2006/customXml" ds:itemID="{E20EC4FA-ED48-497D-87A7-675D1C73284F}">
  <ds:schemaRefs>
    <ds:schemaRef ds:uri="3188db64-835f-49dd-a92e-b63c50075c64"/>
    <ds:schemaRef ds:uri="bd8f7d19-50dd-4ca5-833a-f68575fcf4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CSDEInfinitePossibilitiesTemplate</Template>
  <TotalTime>15</TotalTime>
  <Words>16018</Words>
  <Application>Microsoft Office PowerPoint</Application>
  <PresentationFormat>Widescreen</PresentationFormat>
  <Paragraphs>1157</Paragraphs>
  <Slides>109</Slides>
  <Notes>109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109</vt:i4>
      </vt:variant>
    </vt:vector>
  </HeadingPairs>
  <TitlesOfParts>
    <vt:vector size="123" baseType="lpstr">
      <vt:lpstr>Arial</vt:lpstr>
      <vt:lpstr>Arial,Sans-Serif</vt:lpstr>
      <vt:lpstr>Calibri</vt:lpstr>
      <vt:lpstr>Cambria</vt:lpstr>
      <vt:lpstr>Corbel</vt:lpstr>
      <vt:lpstr>Courier New</vt:lpstr>
      <vt:lpstr>Lato</vt:lpstr>
      <vt:lpstr>Roboto</vt:lpstr>
      <vt:lpstr>Segoe UI</vt:lpstr>
      <vt:lpstr>Symbol</vt:lpstr>
      <vt:lpstr>Times New Roman</vt:lpstr>
      <vt:lpstr>Wingdings</vt:lpstr>
      <vt:lpstr>Wingdings 2</vt:lpstr>
      <vt:lpstr>Office Theme</vt:lpstr>
      <vt:lpstr> 2024 District Administrator’s Test Administration Workshop</vt:lpstr>
      <vt:lpstr>Performance Office</vt:lpstr>
      <vt:lpstr>Performance Office</vt:lpstr>
      <vt:lpstr>Cambium Assessment Project Team</vt:lpstr>
      <vt:lpstr>Presentation Overview</vt:lpstr>
      <vt:lpstr>Who Do I Contact?  </vt:lpstr>
      <vt:lpstr>2023-24 Assessment Office Hours</vt:lpstr>
      <vt:lpstr>2024 Testing Calendar </vt:lpstr>
      <vt:lpstr>What Remains the Same in 2024?</vt:lpstr>
      <vt:lpstr>What’s New in 2024?</vt:lpstr>
      <vt:lpstr>State Policy Regarding Participation</vt:lpstr>
      <vt:lpstr>Participation - Connecticut General Statutes 10-14n</vt:lpstr>
      <vt:lpstr>TIDE/PSIS Data Sync</vt:lpstr>
      <vt:lpstr>TIDE/PSIS Data Sync</vt:lpstr>
      <vt:lpstr>TIDE/PSIS Data Sync Facts</vt:lpstr>
      <vt:lpstr>TIDE/PSIS Data Sync Student Status Change</vt:lpstr>
      <vt:lpstr>Questions </vt:lpstr>
      <vt:lpstr>Test Security</vt:lpstr>
      <vt:lpstr>Test Security</vt:lpstr>
      <vt:lpstr>Test Security and Proctoring</vt:lpstr>
      <vt:lpstr>TA Security Confirmation/Attestation Page</vt:lpstr>
      <vt:lpstr>Improprieties, Irregularities, and  Breaches</vt:lpstr>
      <vt:lpstr>Test Security Definitions</vt:lpstr>
      <vt:lpstr>PowerPoint Presentation</vt:lpstr>
      <vt:lpstr>Appeal Types</vt:lpstr>
      <vt:lpstr>Tips on Entering Appeals</vt:lpstr>
      <vt:lpstr>Appeals Process for an  Accommodation Issue</vt:lpstr>
      <vt:lpstr>Testing Time Reminders</vt:lpstr>
      <vt:lpstr>Testing Time Reminder</vt:lpstr>
      <vt:lpstr>Testing Time Reminder</vt:lpstr>
      <vt:lpstr>Testing Time Reminder</vt:lpstr>
      <vt:lpstr>Questions </vt:lpstr>
      <vt:lpstr>CAI System</vt:lpstr>
      <vt:lpstr>CT Comprehensive Assessment Program Portal </vt:lpstr>
      <vt:lpstr>Secure Browser Updates </vt:lpstr>
      <vt:lpstr>Chrome Update</vt:lpstr>
      <vt:lpstr>Chrome Update – Spanish TTS</vt:lpstr>
      <vt:lpstr>Accessing Systems </vt:lpstr>
      <vt:lpstr>Test Information Distribution Engine (TIDE) Updates</vt:lpstr>
      <vt:lpstr>TIDE Updates</vt:lpstr>
      <vt:lpstr>TIDE Updates – Uploads</vt:lpstr>
      <vt:lpstr>TIDE Updates – Uploads </vt:lpstr>
      <vt:lpstr>TIDE Updates – Uploads</vt:lpstr>
      <vt:lpstr>TIDE Inbox – Student Record Update History </vt:lpstr>
      <vt:lpstr>TIDE Participation  Reports</vt:lpstr>
      <vt:lpstr>TIDE: Participation Reports  (Test Status Code Report)</vt:lpstr>
      <vt:lpstr>TIDE: Participation Reports  (Test Completion Rates)</vt:lpstr>
      <vt:lpstr>Test Delivery System           (TDS) Updates </vt:lpstr>
      <vt:lpstr>TDS Updates </vt:lpstr>
      <vt:lpstr>TDS Updates </vt:lpstr>
      <vt:lpstr>TDS Updates </vt:lpstr>
      <vt:lpstr>TDS Update: Word Prediction </vt:lpstr>
      <vt:lpstr>TDS Update: End Test </vt:lpstr>
      <vt:lpstr>TDS: End Test </vt:lpstr>
      <vt:lpstr>Questions </vt:lpstr>
      <vt:lpstr>Accessibility and Special Populations</vt:lpstr>
      <vt:lpstr>Accessibility and Special Populations Overview</vt:lpstr>
      <vt:lpstr>2024 Calendar for Special Considerations</vt:lpstr>
      <vt:lpstr>2024 Calendar for Special Considerations</vt:lpstr>
      <vt:lpstr>Who is Eligible for Supports and Accommodations?</vt:lpstr>
      <vt:lpstr>Understanding Universal Tools</vt:lpstr>
      <vt:lpstr>Understanding Designated Supports</vt:lpstr>
      <vt:lpstr>Selecting Designated Supports for Students Without an IEP/504 Plan</vt:lpstr>
      <vt:lpstr>Understanding Accessibility Supports</vt:lpstr>
      <vt:lpstr>Understanding Accessibility Supports</vt:lpstr>
      <vt:lpstr>Designated Support/Accommodation Eligibility</vt:lpstr>
      <vt:lpstr>PowerPoint Presentation</vt:lpstr>
      <vt:lpstr>CSDE Assessment Guidelines</vt:lpstr>
      <vt:lpstr>Reader Options Resource for Smarter Balanced/NGSS</vt:lpstr>
      <vt:lpstr>Reader Options Resource for Smarter Balanced/NGSS</vt:lpstr>
      <vt:lpstr>Decision Guidelines for Text-to-Speech of the ELA Reading Passages</vt:lpstr>
      <vt:lpstr>Documented Evidence for Reader Supports </vt:lpstr>
      <vt:lpstr>EL/ML Language Supports SB/NGSS</vt:lpstr>
      <vt:lpstr>Provide Students with Opportunities to Practice</vt:lpstr>
      <vt:lpstr>New Designated Supports and Accommodations</vt:lpstr>
      <vt:lpstr>New Designated Supports &amp; Accommodations</vt:lpstr>
      <vt:lpstr>TTS in Spanish with Math and/or Science Spanish Toggle</vt:lpstr>
      <vt:lpstr>Accommodation Reminders</vt:lpstr>
      <vt:lpstr>Large Print or Braille Test Materials</vt:lpstr>
      <vt:lpstr>Ordering Paper Materials in TIDE</vt:lpstr>
      <vt:lpstr>PowerPoint Presentation</vt:lpstr>
      <vt:lpstr>PowerPoint Presentation</vt:lpstr>
      <vt:lpstr> Medical Exemption Procedure  </vt:lpstr>
      <vt:lpstr>PowerPoint Presentation</vt:lpstr>
      <vt:lpstr>Update to ESR</vt:lpstr>
      <vt:lpstr>Questions </vt:lpstr>
      <vt:lpstr>CT-SEDS and TIDE</vt:lpstr>
      <vt:lpstr>Update to CT-SEDS</vt:lpstr>
      <vt:lpstr>PowerPoint Presentation</vt:lpstr>
      <vt:lpstr>CT-SED FAQ and Resources </vt:lpstr>
      <vt:lpstr>Connecticut Alternate Assessment System (CTAA, CTAS, &amp; CAAELP)</vt:lpstr>
      <vt:lpstr>PowerPoint Presentation</vt:lpstr>
      <vt:lpstr>PowerPoint Presentation</vt:lpstr>
      <vt:lpstr>PowerPoint Presentation</vt:lpstr>
      <vt:lpstr>CTAA Verbal and Non-Verbal ELA Test Forms  Grades 3 and 4 Only</vt:lpstr>
      <vt:lpstr>CTAA Verbal and Non-Verbal ELA Test Forms  Grades 3 and 4 Only</vt:lpstr>
      <vt:lpstr>Connecticut Alternate Assessment System for Eligible Students</vt:lpstr>
      <vt:lpstr>PowerPoint Presentation</vt:lpstr>
      <vt:lpstr>Resources to Support Alternate Assessment System Eligibility</vt:lpstr>
      <vt:lpstr>Alternate Assessment System Training Requirements CTAA/CTAS</vt:lpstr>
      <vt:lpstr>Alternate Assessment System Training Requirements CAAELP (Grades K-12)</vt:lpstr>
      <vt:lpstr>Connecticut Alternate English Language Proficiency Assessment (CAAELP)</vt:lpstr>
      <vt:lpstr>Reprint of CTAS Materials</vt:lpstr>
      <vt:lpstr>Data Entry Interface (DEI)</vt:lpstr>
      <vt:lpstr>PowerPoint Presentation</vt:lpstr>
      <vt:lpstr>PowerPoint Presentation</vt:lpstr>
      <vt:lpstr>Questions </vt:lpstr>
      <vt:lpstr>Special Populations Contact Information</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Krisst, Abe</dc:creator>
  <cp:lastModifiedBy>Krisst, Abe</cp:lastModifiedBy>
  <cp:revision>2</cp:revision>
  <cp:lastPrinted>2024-01-17T15:49:58Z</cp:lastPrinted>
  <dcterms:created xsi:type="dcterms:W3CDTF">2023-12-26T14:21:14Z</dcterms:created>
  <dcterms:modified xsi:type="dcterms:W3CDTF">2024-01-26T16:24:24Z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0x0101006B32173F7A8AF44CAD29E02D9EC3CE55</vt:lpwstr>
  </property>
  <property fmtid="{D5CDD505-2E9C-101B-9397-08002B2CF9AE}" pid="3" name="MediaServiceImageTags">
    <vt:lpwstr/>
  </property>
</Properties>
</file>