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37" r:id="rId1"/>
    <p:sldMasterId id="2147483648" r:id="rId2"/>
    <p:sldMasterId id="2147483929" r:id="rId3"/>
    <p:sldMasterId id="2147483901" r:id="rId4"/>
    <p:sldMasterId id="2147483916" r:id="rId5"/>
    <p:sldMasterId id="2147483945" r:id="rId6"/>
    <p:sldMasterId id="2147483952" r:id="rId7"/>
    <p:sldMasterId id="2147483964" r:id="rId8"/>
    <p:sldMasterId id="2147483976" r:id="rId9"/>
    <p:sldMasterId id="2147484135" r:id="rId10"/>
    <p:sldMasterId id="2147484167" r:id="rId11"/>
    <p:sldMasterId id="2147484169" r:id="rId12"/>
    <p:sldMasterId id="2147484175" r:id="rId13"/>
    <p:sldMasterId id="2147484193" r:id="rId14"/>
    <p:sldMasterId id="2147484243" r:id="rId15"/>
  </p:sldMasterIdLst>
  <p:notesMasterIdLst>
    <p:notesMasterId r:id="rId91"/>
  </p:notesMasterIdLst>
  <p:handoutMasterIdLst>
    <p:handoutMasterId r:id="rId92"/>
  </p:handoutMasterIdLst>
  <p:sldIdLst>
    <p:sldId id="981" r:id="rId16"/>
    <p:sldId id="982" r:id="rId17"/>
    <p:sldId id="1377" r:id="rId18"/>
    <p:sldId id="1121" r:id="rId19"/>
    <p:sldId id="1251" r:id="rId20"/>
    <p:sldId id="1005" r:id="rId21"/>
    <p:sldId id="985" r:id="rId22"/>
    <p:sldId id="986" r:id="rId23"/>
    <p:sldId id="1254" r:id="rId24"/>
    <p:sldId id="1368" r:id="rId25"/>
    <p:sldId id="1369" r:id="rId26"/>
    <p:sldId id="1421" r:id="rId27"/>
    <p:sldId id="1189" r:id="rId28"/>
    <p:sldId id="994" r:id="rId29"/>
    <p:sldId id="1366" r:id="rId30"/>
    <p:sldId id="996" r:id="rId31"/>
    <p:sldId id="1031" r:id="rId32"/>
    <p:sldId id="1032" r:id="rId33"/>
    <p:sldId id="1194" r:id="rId34"/>
    <p:sldId id="1192" r:id="rId35"/>
    <p:sldId id="1381" r:id="rId36"/>
    <p:sldId id="1383" r:id="rId37"/>
    <p:sldId id="1382" r:id="rId38"/>
    <p:sldId id="1006" r:id="rId39"/>
    <p:sldId id="1007" r:id="rId40"/>
    <p:sldId id="1293" r:id="rId41"/>
    <p:sldId id="1253" r:id="rId42"/>
    <p:sldId id="1008" r:id="rId43"/>
    <p:sldId id="1120" r:id="rId44"/>
    <p:sldId id="1367" r:id="rId45"/>
    <p:sldId id="1024" r:id="rId46"/>
    <p:sldId id="1384" r:id="rId47"/>
    <p:sldId id="1199" r:id="rId48"/>
    <p:sldId id="1025" r:id="rId49"/>
    <p:sldId id="1263" r:id="rId50"/>
    <p:sldId id="1264" r:id="rId51"/>
    <p:sldId id="1379" r:id="rId52"/>
    <p:sldId id="1370" r:id="rId53"/>
    <p:sldId id="1372" r:id="rId54"/>
    <p:sldId id="1378" r:id="rId55"/>
    <p:sldId id="1371" r:id="rId56"/>
    <p:sldId id="1375" r:id="rId57"/>
    <p:sldId id="1386" r:id="rId58"/>
    <p:sldId id="1387" r:id="rId59"/>
    <p:sldId id="1388" r:id="rId60"/>
    <p:sldId id="1389" r:id="rId61"/>
    <p:sldId id="1390" r:id="rId62"/>
    <p:sldId id="1391" r:id="rId63"/>
    <p:sldId id="1392" r:id="rId64"/>
    <p:sldId id="1393" r:id="rId65"/>
    <p:sldId id="1394" r:id="rId66"/>
    <p:sldId id="1395" r:id="rId67"/>
    <p:sldId id="1396" r:id="rId68"/>
    <p:sldId id="1397" r:id="rId69"/>
    <p:sldId id="1398" r:id="rId70"/>
    <p:sldId id="1399" r:id="rId71"/>
    <p:sldId id="1400" r:id="rId72"/>
    <p:sldId id="1402" r:id="rId73"/>
    <p:sldId id="1409" r:id="rId74"/>
    <p:sldId id="1410" r:id="rId75"/>
    <p:sldId id="1411" r:id="rId76"/>
    <p:sldId id="1412" r:id="rId77"/>
    <p:sldId id="1408" r:id="rId78"/>
    <p:sldId id="1401" r:id="rId79"/>
    <p:sldId id="1413" r:id="rId80"/>
    <p:sldId id="1403" r:id="rId81"/>
    <p:sldId id="1406" r:id="rId82"/>
    <p:sldId id="1414" r:id="rId83"/>
    <p:sldId id="1415" r:id="rId84"/>
    <p:sldId id="1417" r:id="rId85"/>
    <p:sldId id="1418" r:id="rId86"/>
    <p:sldId id="1419" r:id="rId87"/>
    <p:sldId id="1416" r:id="rId88"/>
    <p:sldId id="1420" r:id="rId89"/>
    <p:sldId id="1292" r:id="rId90"/>
  </p:sldIdLst>
  <p:sldSz cx="9144000" cy="6858000" type="screen4x3"/>
  <p:notesSz cx="7315200" cy="96012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73A289B-0CCB-4771-9F58-F6A24A51545C}">
          <p14:sldIdLst>
            <p14:sldId id="981"/>
            <p14:sldId id="982"/>
            <p14:sldId id="1377"/>
            <p14:sldId id="1121"/>
            <p14:sldId id="1251"/>
            <p14:sldId id="1005"/>
            <p14:sldId id="985"/>
            <p14:sldId id="986"/>
          </p14:sldIdLst>
        </p14:section>
        <p14:section name="Untitled Section" id="{19B4F633-9551-42D5-8F95-31FA0152158C}">
          <p14:sldIdLst>
            <p14:sldId id="1254"/>
            <p14:sldId id="1368"/>
            <p14:sldId id="1369"/>
            <p14:sldId id="1421"/>
            <p14:sldId id="1189"/>
            <p14:sldId id="994"/>
            <p14:sldId id="1366"/>
            <p14:sldId id="996"/>
            <p14:sldId id="1031"/>
            <p14:sldId id="1032"/>
            <p14:sldId id="1194"/>
            <p14:sldId id="1192"/>
            <p14:sldId id="1381"/>
            <p14:sldId id="1383"/>
            <p14:sldId id="1382"/>
            <p14:sldId id="1006"/>
            <p14:sldId id="1007"/>
            <p14:sldId id="1293"/>
            <p14:sldId id="1253"/>
            <p14:sldId id="1008"/>
            <p14:sldId id="1120"/>
            <p14:sldId id="1367"/>
            <p14:sldId id="1024"/>
            <p14:sldId id="1384"/>
            <p14:sldId id="1199"/>
            <p14:sldId id="1025"/>
            <p14:sldId id="1263"/>
            <p14:sldId id="1264"/>
            <p14:sldId id="1379"/>
            <p14:sldId id="1370"/>
            <p14:sldId id="1372"/>
            <p14:sldId id="1378"/>
            <p14:sldId id="1371"/>
            <p14:sldId id="1375"/>
            <p14:sldId id="1386"/>
            <p14:sldId id="1387"/>
            <p14:sldId id="1388"/>
            <p14:sldId id="1389"/>
            <p14:sldId id="1390"/>
            <p14:sldId id="1391"/>
            <p14:sldId id="1392"/>
            <p14:sldId id="1393"/>
            <p14:sldId id="1394"/>
            <p14:sldId id="1395"/>
            <p14:sldId id="1396"/>
            <p14:sldId id="1397"/>
            <p14:sldId id="1398"/>
            <p14:sldId id="1399"/>
            <p14:sldId id="1400"/>
            <p14:sldId id="1402"/>
            <p14:sldId id="1409"/>
            <p14:sldId id="1410"/>
            <p14:sldId id="1411"/>
            <p14:sldId id="1412"/>
            <p14:sldId id="1408"/>
            <p14:sldId id="1401"/>
            <p14:sldId id="1413"/>
            <p14:sldId id="1403"/>
            <p14:sldId id="1406"/>
            <p14:sldId id="1414"/>
            <p14:sldId id="1415"/>
            <p14:sldId id="1417"/>
            <p14:sldId id="1418"/>
            <p14:sldId id="1419"/>
            <p14:sldId id="1416"/>
            <p14:sldId id="1420"/>
            <p14:sldId id="1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6"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99"/>
    <a:srgbClr val="3333FF"/>
    <a:srgbClr val="3333CC"/>
    <a:srgbClr val="CCECFF"/>
    <a:srgbClr val="666699"/>
    <a:srgbClr val="080808"/>
    <a:srgbClr val="99CCFF"/>
    <a:srgbClr val="FFFF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98E8B-BDB8-4F40-B3CA-7811AB48D891}" v="11" dt="2021-01-19T20:45:44.708"/>
    <p1510:client id="{1EAD41A0-4689-4BF2-A11C-DFE65D581B12}" v="100" dt="2021-01-15T21:51:06.357"/>
    <p1510:client id="{4FA8B6D1-D989-45A3-B620-36093F9B5C3D}" v="83" dt="2021-01-19T15:07:07.883"/>
    <p1510:client id="{71A87626-A034-454A-83E6-CE57D5826E84}" v="3" dt="2021-01-19T17:00:13.518"/>
    <p1510:client id="{731C4719-4A37-4F43-A13C-2CA7BC1A6201}" v="15" dt="2021-01-17T13:04:26.933"/>
    <p1510:client id="{83C608F6-7726-4AA4-8029-FFBE8B6405CC}" v="5" dt="2021-01-19T16:45:33.879"/>
    <p1510:client id="{A3CB85DA-9B91-446F-B0C6-EFB9611C6D58}" v="36" dt="2021-01-15T20:06:42.863"/>
    <p1510:client id="{A3D3D835-D190-41D9-A11A-F08583EE6A10}" v="1" dt="2021-01-19T19:45:57.980"/>
    <p1510:client id="{CBFAC7BB-60A1-4B89-8033-C23BBF7BE4AD}" v="11" dt="2021-01-19T21:11:21.578"/>
    <p1510:client id="{E80E140D-2966-4D36-A337-B3CB201FDE94}" v="2" dt="2021-01-19T16:01:53.981"/>
    <p1510:client id="{FFC7942A-073D-49C8-B476-6C69365803F0}" v="2" dt="2021-01-19T16:23:00.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p:cViewPr varScale="1">
        <p:scale>
          <a:sx n="69" d="100"/>
          <a:sy n="69" d="100"/>
        </p:scale>
        <p:origin x="1200"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presProps" Target="presProps.xml"/><Relationship Id="rId10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BFAC7BB-60A1-4B89-8033-C23BBF7BE4AD}"/>
    <pc:docChg chg="modSld">
      <pc:chgData name="" userId="" providerId="" clId="Web-{CBFAC7BB-60A1-4B89-8033-C23BBF7BE4AD}" dt="2021-01-19T21:16:23.961" v="89"/>
      <pc:docMkLst>
        <pc:docMk/>
      </pc:docMkLst>
      <pc:sldChg chg="modSp">
        <pc:chgData name="" userId="" providerId="" clId="Web-{CBFAC7BB-60A1-4B89-8033-C23BBF7BE4AD}" dt="2021-01-19T21:11:14.405" v="85"/>
        <pc:sldMkLst>
          <pc:docMk/>
          <pc:sldMk cId="1370026082" sldId="1024"/>
        </pc:sldMkLst>
        <pc:graphicFrameChg chg="mod modGraphic">
          <ac:chgData name="" userId="" providerId="" clId="Web-{CBFAC7BB-60A1-4B89-8033-C23BBF7BE4AD}" dt="2021-01-19T21:11:14.405" v="85"/>
          <ac:graphicFrameMkLst>
            <pc:docMk/>
            <pc:sldMk cId="1370026082" sldId="1024"/>
            <ac:graphicFrameMk id="9" creationId="{00000000-0000-0000-0000-000000000000}"/>
          </ac:graphicFrameMkLst>
        </pc:graphicFrameChg>
      </pc:sldChg>
      <pc:sldChg chg="modNotes">
        <pc:chgData name="" userId="" providerId="" clId="Web-{CBFAC7BB-60A1-4B89-8033-C23BBF7BE4AD}" dt="2021-01-19T21:10:56.654" v="83"/>
        <pc:sldMkLst>
          <pc:docMk/>
          <pc:sldMk cId="1557732479" sldId="1120"/>
        </pc:sldMkLst>
      </pc:sldChg>
      <pc:sldChg chg="modNotes">
        <pc:chgData name="" userId="" providerId="" clId="Web-{CBFAC7BB-60A1-4B89-8033-C23BBF7BE4AD}" dt="2021-01-19T21:15:47.443" v="86"/>
        <pc:sldMkLst>
          <pc:docMk/>
          <pc:sldMk cId="2912906236" sldId="1263"/>
        </pc:sldMkLst>
      </pc:sldChg>
      <pc:sldChg chg="modNotes">
        <pc:chgData name="" userId="" providerId="" clId="Web-{CBFAC7BB-60A1-4B89-8033-C23BBF7BE4AD}" dt="2021-01-19T21:16:23.961" v="89"/>
        <pc:sldMkLst>
          <pc:docMk/>
          <pc:sldMk cId="3238727442" sldId="1264"/>
        </pc:sldMkLst>
      </pc:sldChg>
    </pc:docChg>
  </pc:docChgLst>
  <pc:docChgLst>
    <pc:chgData clId="Web-{1DB15503-6852-4774-9550-7F26F3C4EB85}"/>
    <pc:docChg chg="modSld">
      <pc:chgData name="" userId="" providerId="" clId="Web-{1DB15503-6852-4774-9550-7F26F3C4EB85}" dt="2021-01-19T16:12:19.165" v="49"/>
      <pc:docMkLst>
        <pc:docMk/>
      </pc:docMkLst>
      <pc:sldChg chg="modNotes">
        <pc:chgData name="" userId="" providerId="" clId="Web-{1DB15503-6852-4774-9550-7F26F3C4EB85}" dt="2021-01-19T16:12:19.165" v="49"/>
        <pc:sldMkLst>
          <pc:docMk/>
          <pc:sldMk cId="1805226926" sldId="1379"/>
        </pc:sldMkLst>
      </pc:sldChg>
    </pc:docChg>
  </pc:docChgLst>
  <pc:docChgLst>
    <pc:chgData clId="Web-{13698E8B-BDB8-4F40-B3CA-7811AB48D891}"/>
    <pc:docChg chg="modSld">
      <pc:chgData name="" userId="" providerId="" clId="Web-{13698E8B-BDB8-4F40-B3CA-7811AB48D891}" dt="2021-01-19T20:49:45.039" v="377"/>
      <pc:docMkLst>
        <pc:docMk/>
      </pc:docMkLst>
      <pc:sldChg chg="modNotes">
        <pc:chgData name="" userId="" providerId="" clId="Web-{13698E8B-BDB8-4F40-B3CA-7811AB48D891}" dt="2021-01-19T20:48:42.659" v="311"/>
        <pc:sldMkLst>
          <pc:docMk/>
          <pc:sldMk cId="2287004633" sldId="1025"/>
        </pc:sldMkLst>
      </pc:sldChg>
      <pc:sldChg chg="modNotes">
        <pc:chgData name="" userId="" providerId="" clId="Web-{13698E8B-BDB8-4F40-B3CA-7811AB48D891}" dt="2021-01-19T20:45:14.862" v="306"/>
        <pc:sldMkLst>
          <pc:docMk/>
          <pc:sldMk cId="2912906236" sldId="1263"/>
        </pc:sldMkLst>
      </pc:sldChg>
      <pc:sldChg chg="modNotes">
        <pc:chgData name="" userId="" providerId="" clId="Web-{13698E8B-BDB8-4F40-B3CA-7811AB48D891}" dt="2021-01-19T20:49:45.039" v="377"/>
        <pc:sldMkLst>
          <pc:docMk/>
          <pc:sldMk cId="3238727442" sldId="1264"/>
        </pc:sldMkLst>
      </pc:sldChg>
      <pc:sldChg chg="modSp">
        <pc:chgData name="" userId="" providerId="" clId="Web-{13698E8B-BDB8-4F40-B3CA-7811AB48D891}" dt="2021-01-19T20:45:39.145" v="310" actId="20577"/>
        <pc:sldMkLst>
          <pc:docMk/>
          <pc:sldMk cId="1654721126" sldId="1371"/>
        </pc:sldMkLst>
        <pc:spChg chg="mod">
          <ac:chgData name="" userId="" providerId="" clId="Web-{13698E8B-BDB8-4F40-B3CA-7811AB48D891}" dt="2021-01-19T20:45:39.145" v="310" actId="20577"/>
          <ac:spMkLst>
            <pc:docMk/>
            <pc:sldMk cId="1654721126" sldId="1371"/>
            <ac:spMk id="4" creationId="{00000000-0000-0000-0000-000000000000}"/>
          </ac:spMkLst>
        </pc:spChg>
      </pc:sldChg>
      <pc:sldChg chg="modSp modNotes">
        <pc:chgData name="" userId="" providerId="" clId="Web-{13698E8B-BDB8-4F40-B3CA-7811AB48D891}" dt="2021-01-19T20:41:34.408" v="7" actId="20577"/>
        <pc:sldMkLst>
          <pc:docMk/>
          <pc:sldMk cId="396326852" sldId="1421"/>
        </pc:sldMkLst>
        <pc:spChg chg="mod">
          <ac:chgData name="" userId="" providerId="" clId="Web-{13698E8B-BDB8-4F40-B3CA-7811AB48D891}" dt="2021-01-19T20:41:34.408" v="7" actId="20577"/>
          <ac:spMkLst>
            <pc:docMk/>
            <pc:sldMk cId="396326852" sldId="1421"/>
            <ac:spMk id="5" creationId="{00000000-0000-0000-0000-000000000000}"/>
          </ac:spMkLst>
        </pc:spChg>
      </pc:sldChg>
    </pc:docChg>
  </pc:docChgLst>
  <pc:docChgLst>
    <pc:chgData clId="Web-{FFC7942A-073D-49C8-B476-6C69365803F0}"/>
    <pc:docChg chg="modSld">
      <pc:chgData name="" userId="" providerId="" clId="Web-{FFC7942A-073D-49C8-B476-6C69365803F0}" dt="2021-01-19T16:22:56.234" v="151"/>
      <pc:docMkLst>
        <pc:docMk/>
      </pc:docMkLst>
      <pc:sldChg chg="modNotes">
        <pc:chgData name="" userId="" providerId="" clId="Web-{FFC7942A-073D-49C8-B476-6C69365803F0}" dt="2021-01-19T16:22:01.983" v="125"/>
        <pc:sldMkLst>
          <pc:docMk/>
          <pc:sldMk cId="66025327" sldId="981"/>
        </pc:sldMkLst>
      </pc:sldChg>
      <pc:sldChg chg="modNotes">
        <pc:chgData name="" userId="" providerId="" clId="Web-{FFC7942A-073D-49C8-B476-6C69365803F0}" dt="2021-01-19T16:22:38.312" v="149"/>
        <pc:sldMkLst>
          <pc:docMk/>
          <pc:sldMk cId="3507217838" sldId="1368"/>
        </pc:sldMkLst>
      </pc:sldChg>
      <pc:sldChg chg="modNotes">
        <pc:chgData name="" userId="" providerId="" clId="Web-{FFC7942A-073D-49C8-B476-6C69365803F0}" dt="2021-01-19T16:15:41.368" v="100"/>
        <pc:sldMkLst>
          <pc:docMk/>
          <pc:sldMk cId="1805226926" sldId="1379"/>
        </pc:sldMkLst>
      </pc:sldChg>
      <pc:sldChg chg="modNotes">
        <pc:chgData name="" userId="" providerId="" clId="Web-{FFC7942A-073D-49C8-B476-6C69365803F0}" dt="2021-01-19T16:22:56.234" v="151"/>
        <pc:sldMkLst>
          <pc:docMk/>
          <pc:sldMk cId="396326852" sldId="1421"/>
        </pc:sldMkLst>
      </pc:sldChg>
    </pc:docChg>
  </pc:docChgLst>
  <pc:docChgLst>
    <pc:chgData clId="Web-{E80E140D-2966-4D36-A337-B3CB201FDE94}"/>
    <pc:docChg chg="modSld">
      <pc:chgData name="" userId="" providerId="" clId="Web-{E80E140D-2966-4D36-A337-B3CB201FDE94}" dt="2021-01-19T16:03:53.252" v="107"/>
      <pc:docMkLst>
        <pc:docMk/>
      </pc:docMkLst>
      <pc:sldChg chg="modNotes">
        <pc:chgData name="" userId="" providerId="" clId="Web-{E80E140D-2966-4D36-A337-B3CB201FDE94}" dt="2021-01-19T16:01:49.356" v="41"/>
        <pc:sldMkLst>
          <pc:docMk/>
          <pc:sldMk cId="4251077197" sldId="1007"/>
        </pc:sldMkLst>
      </pc:sldChg>
      <pc:sldChg chg="modNotes">
        <pc:chgData name="" userId="" providerId="" clId="Web-{E80E140D-2966-4D36-A337-B3CB201FDE94}" dt="2021-01-19T16:02:38.749" v="44"/>
        <pc:sldMkLst>
          <pc:docMk/>
          <pc:sldMk cId="1557732479" sldId="1120"/>
        </pc:sldMkLst>
      </pc:sldChg>
      <pc:sldChg chg="modNotes">
        <pc:chgData name="" userId="" providerId="" clId="Web-{E80E140D-2966-4D36-A337-B3CB201FDE94}" dt="2021-01-19T16:03:53.252" v="107"/>
        <pc:sldMkLst>
          <pc:docMk/>
          <pc:sldMk cId="1805226926" sldId="1379"/>
        </pc:sldMkLst>
      </pc:sldChg>
      <pc:sldChg chg="modNotes">
        <pc:chgData name="" userId="" providerId="" clId="Web-{E80E140D-2966-4D36-A337-B3CB201FDE94}" dt="2021-01-19T16:00:34.696" v="1"/>
        <pc:sldMkLst>
          <pc:docMk/>
          <pc:sldMk cId="396326852" sldId="1421"/>
        </pc:sldMkLst>
      </pc:sldChg>
    </pc:docChg>
  </pc:docChgLst>
  <pc:docChgLst>
    <pc:chgData clId="Web-{4FA8B6D1-D989-45A3-B620-36093F9B5C3D}"/>
    <pc:docChg chg="delSld modSld modSection">
      <pc:chgData name="" userId="" providerId="" clId="Web-{4FA8B6D1-D989-45A3-B620-36093F9B5C3D}" dt="2021-01-19T15:07:07.883" v="49" actId="20577"/>
      <pc:docMkLst>
        <pc:docMk/>
      </pc:docMkLst>
      <pc:sldChg chg="modSp">
        <pc:chgData name="" userId="" providerId="" clId="Web-{4FA8B6D1-D989-45A3-B620-36093F9B5C3D}" dt="2021-01-19T15:07:07.883" v="49" actId="20577"/>
        <pc:sldMkLst>
          <pc:docMk/>
          <pc:sldMk cId="3507217838" sldId="1368"/>
        </pc:sldMkLst>
        <pc:spChg chg="mod">
          <ac:chgData name="" userId="" providerId="" clId="Web-{4FA8B6D1-D989-45A3-B620-36093F9B5C3D}" dt="2021-01-19T15:07:07.883" v="49" actId="20577"/>
          <ac:spMkLst>
            <pc:docMk/>
            <pc:sldMk cId="3507217838" sldId="1368"/>
            <ac:spMk id="5" creationId="{00000000-0000-0000-0000-000000000000}"/>
          </ac:spMkLst>
        </pc:spChg>
      </pc:sldChg>
      <pc:sldChg chg="del">
        <pc:chgData name="" userId="" providerId="" clId="Web-{4FA8B6D1-D989-45A3-B620-36093F9B5C3D}" dt="2021-01-19T15:05:38.300" v="0"/>
        <pc:sldMkLst>
          <pc:docMk/>
          <pc:sldMk cId="3020497874" sldId="1385"/>
        </pc:sldMkLst>
      </pc:sldChg>
      <pc:sldChg chg="modSp">
        <pc:chgData name="" userId="" providerId="" clId="Web-{4FA8B6D1-D989-45A3-B620-36093F9B5C3D}" dt="2021-01-19T15:06:37.007" v="19" actId="20577"/>
        <pc:sldMkLst>
          <pc:docMk/>
          <pc:sldMk cId="396326852" sldId="1421"/>
        </pc:sldMkLst>
        <pc:spChg chg="mod">
          <ac:chgData name="" userId="" providerId="" clId="Web-{4FA8B6D1-D989-45A3-B620-36093F9B5C3D}" dt="2021-01-19T15:06:37.007" v="19" actId="20577"/>
          <ac:spMkLst>
            <pc:docMk/>
            <pc:sldMk cId="396326852" sldId="1421"/>
            <ac:spMk id="5" creationId="{00000000-0000-0000-0000-000000000000}"/>
          </ac:spMkLst>
        </pc:spChg>
      </pc:sldChg>
    </pc:docChg>
  </pc:docChgLst>
  <pc:docChgLst>
    <pc:chgData clId="Web-{71A87626-A034-454A-83E6-CE57D5826E84}"/>
    <pc:docChg chg="modSld">
      <pc:chgData name="" userId="" providerId="" clId="Web-{71A87626-A034-454A-83E6-CE57D5826E84}" dt="2021-01-19T17:00:55.537" v="340"/>
      <pc:docMkLst>
        <pc:docMk/>
      </pc:docMkLst>
      <pc:sldChg chg="modNotes">
        <pc:chgData name="" userId="" providerId="" clId="Web-{71A87626-A034-454A-83E6-CE57D5826E84}" dt="2021-01-19T16:56:36.549" v="102"/>
        <pc:sldMkLst>
          <pc:docMk/>
          <pc:sldMk cId="66025327" sldId="981"/>
        </pc:sldMkLst>
      </pc:sldChg>
      <pc:sldChg chg="modNotes">
        <pc:chgData name="" userId="" providerId="" clId="Web-{71A87626-A034-454A-83E6-CE57D5826E84}" dt="2021-01-19T17:00:55.537" v="340"/>
        <pc:sldMkLst>
          <pc:docMk/>
          <pc:sldMk cId="3232858363" sldId="994"/>
        </pc:sldMkLst>
      </pc:sldChg>
      <pc:sldChg chg="modNotes">
        <pc:chgData name="" userId="" providerId="" clId="Web-{71A87626-A034-454A-83E6-CE57D5826E84}" dt="2021-01-19T16:57:47.898" v="106"/>
        <pc:sldMkLst>
          <pc:docMk/>
          <pc:sldMk cId="2080419707" sldId="1005"/>
        </pc:sldMkLst>
      </pc:sldChg>
      <pc:sldChg chg="modNotes">
        <pc:chgData name="" userId="" providerId="" clId="Web-{71A87626-A034-454A-83E6-CE57D5826E84}" dt="2021-01-19T16:59:04.951" v="115"/>
        <pc:sldMkLst>
          <pc:docMk/>
          <pc:sldMk cId="425461212" sldId="1369"/>
        </pc:sldMkLst>
      </pc:sldChg>
      <pc:sldChg chg="modNotes">
        <pc:chgData name="" userId="" providerId="" clId="Web-{71A87626-A034-454A-83E6-CE57D5826E84}" dt="2021-01-19T17:00:07.487" v="260"/>
        <pc:sldMkLst>
          <pc:docMk/>
          <pc:sldMk cId="396326852" sldId="1421"/>
        </pc:sldMkLst>
      </pc:sldChg>
    </pc:docChg>
  </pc:docChgLst>
  <pc:docChgLst>
    <pc:chgData clId="Web-{731C4719-4A37-4F43-A13C-2CA7BC1A6201}"/>
    <pc:docChg chg="delSld modSld modSection">
      <pc:chgData name="" userId="" providerId="" clId="Web-{731C4719-4A37-4F43-A13C-2CA7BC1A6201}" dt="2021-01-17T13:06:15.185" v="191"/>
      <pc:docMkLst>
        <pc:docMk/>
      </pc:docMkLst>
      <pc:sldChg chg="modNotes">
        <pc:chgData name="" userId="" providerId="" clId="Web-{731C4719-4A37-4F43-A13C-2CA7BC1A6201}" dt="2021-01-17T12:38:07.783" v="55"/>
        <pc:sldMkLst>
          <pc:docMk/>
          <pc:sldMk cId="66025327" sldId="981"/>
        </pc:sldMkLst>
      </pc:sldChg>
      <pc:sldChg chg="modSp modNotes">
        <pc:chgData name="" userId="" providerId="" clId="Web-{731C4719-4A37-4F43-A13C-2CA7BC1A6201}" dt="2021-01-17T13:06:15.185" v="191"/>
        <pc:sldMkLst>
          <pc:docMk/>
          <pc:sldMk cId="3232858363" sldId="994"/>
        </pc:sldMkLst>
        <pc:spChg chg="mod">
          <ac:chgData name="" userId="" providerId="" clId="Web-{731C4719-4A37-4F43-A13C-2CA7BC1A6201}" dt="2021-01-17T13:04:26.933" v="172" actId="20577"/>
          <ac:spMkLst>
            <pc:docMk/>
            <pc:sldMk cId="3232858363" sldId="994"/>
            <ac:spMk id="5" creationId="{00000000-0000-0000-0000-000000000000}"/>
          </ac:spMkLst>
        </pc:spChg>
      </pc:sldChg>
      <pc:sldChg chg="modNotes">
        <pc:chgData name="" userId="" providerId="" clId="Web-{731C4719-4A37-4F43-A13C-2CA7BC1A6201}" dt="2021-01-17T13:03:18.495" v="161"/>
        <pc:sldMkLst>
          <pc:docMk/>
          <pc:sldMk cId="1312167802" sldId="996"/>
        </pc:sldMkLst>
      </pc:sldChg>
      <pc:sldChg chg="modNotes">
        <pc:chgData name="" userId="" providerId="" clId="Web-{731C4719-4A37-4F43-A13C-2CA7BC1A6201}" dt="2021-01-17T12:30:56.524" v="18"/>
        <pc:sldMkLst>
          <pc:docMk/>
          <pc:sldMk cId="2080419707" sldId="1005"/>
        </pc:sldMkLst>
      </pc:sldChg>
      <pc:sldChg chg="modNotes">
        <pc:chgData name="" userId="" providerId="" clId="Web-{731C4719-4A37-4F43-A13C-2CA7BC1A6201}" dt="2021-01-17T12:48:05.590" v="122"/>
        <pc:sldMkLst>
          <pc:docMk/>
          <pc:sldMk cId="1575994661" sldId="1254"/>
        </pc:sldMkLst>
      </pc:sldChg>
      <pc:sldChg chg="del">
        <pc:chgData name="" userId="" providerId="" clId="Web-{731C4719-4A37-4F43-A13C-2CA7BC1A6201}" dt="2021-01-17T12:21:47.640" v="0"/>
        <pc:sldMkLst>
          <pc:docMk/>
          <pc:sldMk cId="578379623" sldId="1376"/>
        </pc:sldMkLst>
      </pc:sldChg>
    </pc:docChg>
  </pc:docChgLst>
  <pc:docChgLst>
    <pc:chgData clId="Web-{A3D3D835-D190-41D9-A11A-F08583EE6A10}"/>
    <pc:docChg chg="modSld">
      <pc:chgData name="" userId="" providerId="" clId="Web-{A3D3D835-D190-41D9-A11A-F08583EE6A10}" dt="2021-01-19T19:47:09.533" v="103"/>
      <pc:docMkLst>
        <pc:docMk/>
      </pc:docMkLst>
      <pc:sldChg chg="modNotes">
        <pc:chgData name="" userId="" providerId="" clId="Web-{A3D3D835-D190-41D9-A11A-F08583EE6A10}" dt="2021-01-19T19:45:53.027" v="66"/>
        <pc:sldMkLst>
          <pc:docMk/>
          <pc:sldMk cId="4251077197" sldId="1007"/>
        </pc:sldMkLst>
      </pc:sldChg>
      <pc:sldChg chg="modNotes">
        <pc:chgData name="" userId="" providerId="" clId="Web-{A3D3D835-D190-41D9-A11A-F08583EE6A10}" dt="2021-01-19T19:47:09.533" v="103"/>
        <pc:sldMkLst>
          <pc:docMk/>
          <pc:sldMk cId="2287004633" sldId="1025"/>
        </pc:sldMkLst>
      </pc:sldChg>
      <pc:sldChg chg="modNotes">
        <pc:chgData name="" userId="" providerId="" clId="Web-{A3D3D835-D190-41D9-A11A-F08583EE6A10}" dt="2021-01-19T19:46:17.310" v="90"/>
        <pc:sldMkLst>
          <pc:docMk/>
          <pc:sldMk cId="4265605586" sldId="1293"/>
        </pc:sldMkLst>
      </pc:sldChg>
    </pc:docChg>
  </pc:docChgLst>
  <pc:docChgLst>
    <pc:chgData clId="Web-{C3943479-C512-489B-8B5D-882463D75CC8}"/>
    <pc:docChg chg="modSld">
      <pc:chgData name="" userId="" providerId="" clId="Web-{C3943479-C512-489B-8B5D-882463D75CC8}" dt="2021-01-19T15:29:41.848" v="67"/>
      <pc:docMkLst>
        <pc:docMk/>
      </pc:docMkLst>
      <pc:sldChg chg="modNotes">
        <pc:chgData name="" userId="" providerId="" clId="Web-{C3943479-C512-489B-8B5D-882463D75CC8}" dt="2021-01-19T15:29:20.738" v="57"/>
        <pc:sldMkLst>
          <pc:docMk/>
          <pc:sldMk cId="66025327" sldId="981"/>
        </pc:sldMkLst>
      </pc:sldChg>
      <pc:sldChg chg="modNotes">
        <pc:chgData name="" userId="" providerId="" clId="Web-{C3943479-C512-489B-8B5D-882463D75CC8}" dt="2021-01-19T15:29:41.848" v="67"/>
        <pc:sldMkLst>
          <pc:docMk/>
          <pc:sldMk cId="3147348129" sldId="1251"/>
        </pc:sldMkLst>
      </pc:sldChg>
    </pc:docChg>
  </pc:docChgLst>
  <pc:docChgLst>
    <pc:chgData clId="Web-{83C608F6-7726-4AA4-8029-FFBE8B6405CC}"/>
    <pc:docChg chg="modSld">
      <pc:chgData name="" userId="" providerId="" clId="Web-{83C608F6-7726-4AA4-8029-FFBE8B6405CC}" dt="2021-01-19T16:45:31.317" v="245"/>
      <pc:docMkLst>
        <pc:docMk/>
      </pc:docMkLst>
      <pc:sldChg chg="modNotes">
        <pc:chgData name="" userId="" providerId="" clId="Web-{83C608F6-7726-4AA4-8029-FFBE8B6405CC}" dt="2021-01-19T16:45:31.317" v="245"/>
        <pc:sldMkLst>
          <pc:docMk/>
          <pc:sldMk cId="3147348129" sldId="1251"/>
        </pc:sldMkLst>
      </pc:sldChg>
      <pc:sldChg chg="modNotes">
        <pc:chgData name="" userId="" providerId="" clId="Web-{83C608F6-7726-4AA4-8029-FFBE8B6405CC}" dt="2021-01-19T16:30:03.634" v="31"/>
        <pc:sldMkLst>
          <pc:docMk/>
          <pc:sldMk cId="3507217838" sldId="1368"/>
        </pc:sldMkLst>
      </pc:sldChg>
      <pc:sldChg chg="delCm">
        <pc:chgData name="" userId="" providerId="" clId="Web-{83C608F6-7726-4AA4-8029-FFBE8B6405CC}" dt="2021-01-19T16:27:22.246" v="0"/>
        <pc:sldMkLst>
          <pc:docMk/>
          <pc:sldMk cId="1229740530" sldId="1406"/>
        </pc:sldMkLst>
      </pc:sldChg>
      <pc:sldChg chg="modSp">
        <pc:chgData name="" userId="" providerId="" clId="Web-{83C608F6-7726-4AA4-8029-FFBE8B6405CC}" dt="2021-01-19T16:27:49.405" v="2" actId="20577"/>
        <pc:sldMkLst>
          <pc:docMk/>
          <pc:sldMk cId="2962180662" sldId="1417"/>
        </pc:sldMkLst>
        <pc:spChg chg="mod">
          <ac:chgData name="" userId="" providerId="" clId="Web-{83C608F6-7726-4AA4-8029-FFBE8B6405CC}" dt="2021-01-19T16:27:49.405" v="2" actId="20577"/>
          <ac:spMkLst>
            <pc:docMk/>
            <pc:sldMk cId="2962180662" sldId="1417"/>
            <ac:spMk id="16" creationId="{8034141C-5693-2649-B454-45765E8EFFBB}"/>
          </ac:spMkLst>
        </pc:spChg>
      </pc:sldChg>
    </pc:docChg>
  </pc:docChgLst>
  <pc:docChgLst>
    <pc:chgData clId="Web-{1EAD41A0-4689-4BF2-A11C-DFE65D581B12}"/>
    <pc:docChg chg="modSld">
      <pc:chgData name="" userId="" providerId="" clId="Web-{1EAD41A0-4689-4BF2-A11C-DFE65D581B12}" dt="2021-01-15T21:51:02.607" v="123"/>
      <pc:docMkLst>
        <pc:docMk/>
      </pc:docMkLst>
      <pc:sldChg chg="modNotes">
        <pc:chgData name="" userId="" providerId="" clId="Web-{1EAD41A0-4689-4BF2-A11C-DFE65D581B12}" dt="2021-01-15T21:43:48.117" v="86"/>
        <pc:sldMkLst>
          <pc:docMk/>
          <pc:sldMk cId="66025327" sldId="981"/>
        </pc:sldMkLst>
      </pc:sldChg>
      <pc:sldChg chg="modSp delCm">
        <pc:chgData name="" userId="" providerId="" clId="Web-{1EAD41A0-4689-4BF2-A11C-DFE65D581B12}" dt="2021-01-15T21:51:02.607" v="123"/>
        <pc:sldMkLst>
          <pc:docMk/>
          <pc:sldMk cId="2517231119" sldId="982"/>
        </pc:sldMkLst>
        <pc:graphicFrameChg chg="mod modGraphic">
          <ac:chgData name="" userId="" providerId="" clId="Web-{1EAD41A0-4689-4BF2-A11C-DFE65D581B12}" dt="2021-01-15T21:51:02.607" v="123"/>
          <ac:graphicFrameMkLst>
            <pc:docMk/>
            <pc:sldMk cId="2517231119" sldId="982"/>
            <ac:graphicFrameMk id="2" creationId="{140887B3-15A9-4E00-970B-F047411F5D41}"/>
          </ac:graphicFrameMkLst>
        </pc:graphicFrameChg>
      </pc:sldChg>
      <pc:sldChg chg="delCm modNotes">
        <pc:chgData name="" userId="" providerId="" clId="Web-{1EAD41A0-4689-4BF2-A11C-DFE65D581B12}" dt="2021-01-15T21:48:11.468" v="107"/>
        <pc:sldMkLst>
          <pc:docMk/>
          <pc:sldMk cId="3232858363" sldId="994"/>
        </pc:sldMkLst>
      </pc:sldChg>
      <pc:sldChg chg="delCm">
        <pc:chgData name="" userId="" providerId="" clId="Web-{1EAD41A0-4689-4BF2-A11C-DFE65D581B12}" dt="2021-01-15T20:56:40.303" v="10"/>
        <pc:sldMkLst>
          <pc:docMk/>
          <pc:sldMk cId="1361558433" sldId="1194"/>
        </pc:sldMkLst>
      </pc:sldChg>
      <pc:sldChg chg="delCm">
        <pc:chgData name="" userId="" providerId="" clId="Web-{1EAD41A0-4689-4BF2-A11C-DFE65D581B12}" dt="2021-01-15T21:31:32.430" v="43"/>
        <pc:sldMkLst>
          <pc:docMk/>
          <pc:sldMk cId="2912906236" sldId="1263"/>
        </pc:sldMkLst>
      </pc:sldChg>
      <pc:sldChg chg="delCm">
        <pc:chgData name="" userId="" providerId="" clId="Web-{1EAD41A0-4689-4BF2-A11C-DFE65D581B12}" dt="2021-01-15T20:56:53.663" v="11"/>
        <pc:sldMkLst>
          <pc:docMk/>
          <pc:sldMk cId="4265605586" sldId="1293"/>
        </pc:sldMkLst>
      </pc:sldChg>
      <pc:sldChg chg="delCm">
        <pc:chgData name="" userId="" providerId="" clId="Web-{1EAD41A0-4689-4BF2-A11C-DFE65D581B12}" dt="2021-01-15T20:56:32.756" v="9"/>
        <pc:sldMkLst>
          <pc:docMk/>
          <pc:sldMk cId="3917577277" sldId="1366"/>
        </pc:sldMkLst>
      </pc:sldChg>
      <pc:sldChg chg="modNotes">
        <pc:chgData name="" userId="" providerId="" clId="Web-{1EAD41A0-4689-4BF2-A11C-DFE65D581B12}" dt="2021-01-15T21:45:20.031" v="92"/>
        <pc:sldMkLst>
          <pc:docMk/>
          <pc:sldMk cId="3507217838" sldId="1368"/>
        </pc:sldMkLst>
      </pc:sldChg>
      <pc:sldChg chg="modNotes">
        <pc:chgData name="" userId="" providerId="" clId="Web-{1EAD41A0-4689-4BF2-A11C-DFE65D581B12}" dt="2021-01-15T21:46:04.254" v="96"/>
        <pc:sldMkLst>
          <pc:docMk/>
          <pc:sldMk cId="425461212" sldId="1369"/>
        </pc:sldMkLst>
      </pc:sldChg>
      <pc:sldChg chg="delCm">
        <pc:chgData name="" userId="" providerId="" clId="Web-{1EAD41A0-4689-4BF2-A11C-DFE65D581B12}" dt="2021-01-15T21:38:18.902" v="70"/>
        <pc:sldMkLst>
          <pc:docMk/>
          <pc:sldMk cId="1994830006" sldId="1372"/>
        </pc:sldMkLst>
      </pc:sldChg>
      <pc:sldChg chg="modSp delCm">
        <pc:chgData name="" userId="" providerId="" clId="Web-{1EAD41A0-4689-4BF2-A11C-DFE65D581B12}" dt="2021-01-15T20:57:19.163" v="42"/>
        <pc:sldMkLst>
          <pc:docMk/>
          <pc:sldMk cId="933182436" sldId="1384"/>
        </pc:sldMkLst>
        <pc:graphicFrameChg chg="mod modGraphic">
          <ac:chgData name="" userId="" providerId="" clId="Web-{1EAD41A0-4689-4BF2-A11C-DFE65D581B12}" dt="2021-01-15T20:57:19.163" v="42"/>
          <ac:graphicFrameMkLst>
            <pc:docMk/>
            <pc:sldMk cId="933182436" sldId="1384"/>
            <ac:graphicFrameMk id="9" creationId="{00000000-0000-0000-0000-000000000000}"/>
          </ac:graphicFrameMkLst>
        </pc:graphicFrameChg>
      </pc:sldChg>
      <pc:sldChg chg="modSp delCm modNotes">
        <pc:chgData name="" userId="" providerId="" clId="Web-{1EAD41A0-4689-4BF2-A11C-DFE65D581B12}" dt="2021-01-15T21:46:15.661" v="97"/>
        <pc:sldMkLst>
          <pc:docMk/>
          <pc:sldMk cId="3020497874" sldId="1385"/>
        </pc:sldMkLst>
        <pc:spChg chg="mod">
          <ac:chgData name="" userId="" providerId="" clId="Web-{1EAD41A0-4689-4BF2-A11C-DFE65D581B12}" dt="2021-01-15T20:56:21.490" v="7" actId="20577"/>
          <ac:spMkLst>
            <pc:docMk/>
            <pc:sldMk cId="3020497874" sldId="1385"/>
            <ac:spMk id="5" creationId="{00000000-0000-0000-0000-000000000000}"/>
          </ac:spMkLst>
        </pc:spChg>
      </pc:sldChg>
      <pc:sldChg chg="modSp delCm">
        <pc:chgData name="" userId="" providerId="" clId="Web-{1EAD41A0-4689-4BF2-A11C-DFE65D581B12}" dt="2021-01-15T21:32:13.856" v="49" actId="20577"/>
        <pc:sldMkLst>
          <pc:docMk/>
          <pc:sldMk cId="1730278442" sldId="1388"/>
        </pc:sldMkLst>
        <pc:spChg chg="mod">
          <ac:chgData name="" userId="" providerId="" clId="Web-{1EAD41A0-4689-4BF2-A11C-DFE65D581B12}" dt="2021-01-15T21:32:13.856" v="49" actId="20577"/>
          <ac:spMkLst>
            <pc:docMk/>
            <pc:sldMk cId="1730278442" sldId="1388"/>
            <ac:spMk id="4" creationId="{00000000-0000-0000-0000-000000000000}"/>
          </ac:spMkLst>
        </pc:spChg>
      </pc:sldChg>
      <pc:sldChg chg="modSp delCm">
        <pc:chgData name="" userId="" providerId="" clId="Web-{1EAD41A0-4689-4BF2-A11C-DFE65D581B12}" dt="2021-01-15T21:32:37.998" v="51"/>
        <pc:sldMkLst>
          <pc:docMk/>
          <pc:sldMk cId="2632933876" sldId="1389"/>
        </pc:sldMkLst>
        <pc:spChg chg="mod">
          <ac:chgData name="" userId="" providerId="" clId="Web-{1EAD41A0-4689-4BF2-A11C-DFE65D581B12}" dt="2021-01-15T21:32:34.982" v="50" actId="20577"/>
          <ac:spMkLst>
            <pc:docMk/>
            <pc:sldMk cId="2632933876" sldId="1389"/>
            <ac:spMk id="4" creationId="{00000000-0000-0000-0000-000000000000}"/>
          </ac:spMkLst>
        </pc:spChg>
      </pc:sldChg>
      <pc:sldChg chg="modSp delCm">
        <pc:chgData name="" userId="" providerId="" clId="Web-{1EAD41A0-4689-4BF2-A11C-DFE65D581B12}" dt="2021-01-15T21:33:07.001" v="54" actId="20577"/>
        <pc:sldMkLst>
          <pc:docMk/>
          <pc:sldMk cId="1591106686" sldId="1390"/>
        </pc:sldMkLst>
        <pc:spChg chg="mod">
          <ac:chgData name="" userId="" providerId="" clId="Web-{1EAD41A0-4689-4BF2-A11C-DFE65D581B12}" dt="2021-01-15T21:33:07.001" v="54" actId="20577"/>
          <ac:spMkLst>
            <pc:docMk/>
            <pc:sldMk cId="1591106686" sldId="1390"/>
            <ac:spMk id="5" creationId="{AED26E98-6860-44C6-B9B9-7854EBC39498}"/>
          </ac:spMkLst>
        </pc:spChg>
      </pc:sldChg>
      <pc:sldChg chg="modSp delCm">
        <pc:chgData name="" userId="" providerId="" clId="Web-{1EAD41A0-4689-4BF2-A11C-DFE65D581B12}" dt="2021-01-15T21:33:31.987" v="63" actId="20577"/>
        <pc:sldMkLst>
          <pc:docMk/>
          <pc:sldMk cId="1621664591" sldId="1402"/>
        </pc:sldMkLst>
        <pc:spChg chg="mod">
          <ac:chgData name="" userId="" providerId="" clId="Web-{1EAD41A0-4689-4BF2-A11C-DFE65D581B12}" dt="2021-01-15T21:33:31.987" v="63" actId="20577"/>
          <ac:spMkLst>
            <pc:docMk/>
            <pc:sldMk cId="1621664591" sldId="1402"/>
            <ac:spMk id="9" creationId="{41AEF6E9-8F70-439D-817A-67CEC286A74D}"/>
          </ac:spMkLst>
        </pc:spChg>
      </pc:sldChg>
      <pc:sldChg chg="delCm">
        <pc:chgData name="" userId="" providerId="" clId="Web-{1EAD41A0-4689-4BF2-A11C-DFE65D581B12}" dt="2021-01-15T21:33:41.941" v="64"/>
        <pc:sldMkLst>
          <pc:docMk/>
          <pc:sldMk cId="541266311" sldId="1408"/>
        </pc:sldMkLst>
      </pc:sldChg>
      <pc:sldChg chg="delCm">
        <pc:chgData name="" userId="" providerId="" clId="Web-{1EAD41A0-4689-4BF2-A11C-DFE65D581B12}" dt="2021-01-15T21:33:50.426" v="65"/>
        <pc:sldMkLst>
          <pc:docMk/>
          <pc:sldMk cId="1702793724" sldId="1413"/>
        </pc:sldMkLst>
      </pc:sldChg>
      <pc:sldChg chg="delCm">
        <pc:chgData name="" userId="" providerId="" clId="Web-{1EAD41A0-4689-4BF2-A11C-DFE65D581B12}" dt="2021-01-15T21:34:51.760" v="66"/>
        <pc:sldMkLst>
          <pc:docMk/>
          <pc:sldMk cId="2962180662" sldId="1417"/>
        </pc:sldMkLst>
      </pc:sldChg>
      <pc:sldChg chg="modNotes">
        <pc:chgData name="" userId="" providerId="" clId="Web-{1EAD41A0-4689-4BF2-A11C-DFE65D581B12}" dt="2021-01-15T21:46:20.005" v="98"/>
        <pc:sldMkLst>
          <pc:docMk/>
          <pc:sldMk cId="396326852" sldId="1421"/>
        </pc:sldMkLst>
      </pc:sldChg>
    </pc:docChg>
  </pc:docChgLst>
  <pc:docChgLst>
    <pc:chgData clId="Web-{A3CB85DA-9B91-446F-B0C6-EFB9611C6D58}"/>
    <pc:docChg chg="modSld">
      <pc:chgData name="" userId="" providerId="" clId="Web-{A3CB85DA-9B91-446F-B0C6-EFB9611C6D58}" dt="2021-01-15T20:06:42.863" v="32"/>
      <pc:docMkLst>
        <pc:docMk/>
      </pc:docMkLst>
      <pc:sldChg chg="addCm">
        <pc:chgData name="" userId="" providerId="" clId="Web-{A3CB85DA-9B91-446F-B0C6-EFB9611C6D58}" dt="2021-01-15T19:17:58.346" v="0"/>
        <pc:sldMkLst>
          <pc:docMk/>
          <pc:sldMk cId="2517231119" sldId="982"/>
        </pc:sldMkLst>
      </pc:sldChg>
      <pc:sldChg chg="addCm">
        <pc:chgData name="" userId="" providerId="" clId="Web-{A3CB85DA-9B91-446F-B0C6-EFB9611C6D58}" dt="2021-01-15T19:25:26.655" v="3"/>
        <pc:sldMkLst>
          <pc:docMk/>
          <pc:sldMk cId="3232858363" sldId="994"/>
        </pc:sldMkLst>
      </pc:sldChg>
      <pc:sldChg chg="addCm">
        <pc:chgData name="" userId="" providerId="" clId="Web-{A3CB85DA-9B91-446F-B0C6-EFB9611C6D58}" dt="2021-01-15T19:28:08.390" v="5"/>
        <pc:sldMkLst>
          <pc:docMk/>
          <pc:sldMk cId="1361558433" sldId="1194"/>
        </pc:sldMkLst>
      </pc:sldChg>
      <pc:sldChg chg="addCm">
        <pc:chgData name="" userId="" providerId="" clId="Web-{A3CB85DA-9B91-446F-B0C6-EFB9611C6D58}" dt="2021-01-15T19:37:24.897" v="8"/>
        <pc:sldMkLst>
          <pc:docMk/>
          <pc:sldMk cId="2912906236" sldId="1263"/>
        </pc:sldMkLst>
      </pc:sldChg>
      <pc:sldChg chg="addCm">
        <pc:chgData name="" userId="" providerId="" clId="Web-{A3CB85DA-9B91-446F-B0C6-EFB9611C6D58}" dt="2021-01-15T19:32:00.162" v="6"/>
        <pc:sldMkLst>
          <pc:docMk/>
          <pc:sldMk cId="4265605586" sldId="1293"/>
        </pc:sldMkLst>
      </pc:sldChg>
      <pc:sldChg chg="addCm">
        <pc:chgData name="" userId="" providerId="" clId="Web-{A3CB85DA-9B91-446F-B0C6-EFB9611C6D58}" dt="2021-01-15T19:26:41.006" v="4"/>
        <pc:sldMkLst>
          <pc:docMk/>
          <pc:sldMk cId="3917577277" sldId="1366"/>
        </pc:sldMkLst>
      </pc:sldChg>
      <pc:sldChg chg="modSp addCm">
        <pc:chgData name="" userId="" providerId="" clId="Web-{A3CB85DA-9B91-446F-B0C6-EFB9611C6D58}" dt="2021-01-15T19:41:30.233" v="14"/>
        <pc:sldMkLst>
          <pc:docMk/>
          <pc:sldMk cId="1994830006" sldId="1372"/>
        </pc:sldMkLst>
        <pc:spChg chg="mod">
          <ac:chgData name="" userId="" providerId="" clId="Web-{A3CB85DA-9B91-446F-B0C6-EFB9611C6D58}" dt="2021-01-15T19:41:00.261" v="13" actId="20577"/>
          <ac:spMkLst>
            <pc:docMk/>
            <pc:sldMk cId="1994830006" sldId="1372"/>
            <ac:spMk id="4" creationId="{00000000-0000-0000-0000-000000000000}"/>
          </ac:spMkLst>
        </pc:spChg>
      </pc:sldChg>
      <pc:sldChg chg="addCm">
        <pc:chgData name="" userId="" providerId="" clId="Web-{A3CB85DA-9B91-446F-B0C6-EFB9611C6D58}" dt="2021-01-15T19:34:34.880" v="7"/>
        <pc:sldMkLst>
          <pc:docMk/>
          <pc:sldMk cId="933182436" sldId="1384"/>
        </pc:sldMkLst>
      </pc:sldChg>
      <pc:sldChg chg="addCm">
        <pc:chgData name="" userId="" providerId="" clId="Web-{A3CB85DA-9B91-446F-B0C6-EFB9611C6D58}" dt="2021-01-15T19:23:42.677" v="2"/>
        <pc:sldMkLst>
          <pc:docMk/>
          <pc:sldMk cId="3020497874" sldId="1385"/>
        </pc:sldMkLst>
      </pc:sldChg>
      <pc:sldChg chg="addCm modCm">
        <pc:chgData name="" userId="" providerId="" clId="Web-{A3CB85DA-9B91-446F-B0C6-EFB9611C6D58}" dt="2021-01-15T19:45:57.009" v="17"/>
        <pc:sldMkLst>
          <pc:docMk/>
          <pc:sldMk cId="1730278442" sldId="1388"/>
        </pc:sldMkLst>
      </pc:sldChg>
      <pc:sldChg chg="addCm">
        <pc:chgData name="" userId="" providerId="" clId="Web-{A3CB85DA-9B91-446F-B0C6-EFB9611C6D58}" dt="2021-01-15T19:47:23.220" v="18"/>
        <pc:sldMkLst>
          <pc:docMk/>
          <pc:sldMk cId="2632933876" sldId="1389"/>
        </pc:sldMkLst>
      </pc:sldChg>
      <pc:sldChg chg="addCm">
        <pc:chgData name="" userId="" providerId="" clId="Web-{A3CB85DA-9B91-446F-B0C6-EFB9611C6D58}" dt="2021-01-15T19:48:54.104" v="19"/>
        <pc:sldMkLst>
          <pc:docMk/>
          <pc:sldMk cId="1591106686" sldId="1390"/>
        </pc:sldMkLst>
      </pc:sldChg>
      <pc:sldChg chg="addCm">
        <pc:chgData name="" userId="" providerId="" clId="Web-{A3CB85DA-9B91-446F-B0C6-EFB9611C6D58}" dt="2021-01-15T19:57:03.917" v="21"/>
        <pc:sldMkLst>
          <pc:docMk/>
          <pc:sldMk cId="1621664591" sldId="1402"/>
        </pc:sldMkLst>
      </pc:sldChg>
      <pc:sldChg chg="addCm">
        <pc:chgData name="" userId="" providerId="" clId="Web-{A3CB85DA-9B91-446F-B0C6-EFB9611C6D58}" dt="2021-01-15T19:59:18.664" v="22"/>
        <pc:sldMkLst>
          <pc:docMk/>
          <pc:sldMk cId="541266311" sldId="1408"/>
        </pc:sldMkLst>
      </pc:sldChg>
      <pc:sldChg chg="modSp addCm">
        <pc:chgData name="" userId="" providerId="" clId="Web-{A3CB85DA-9B91-446F-B0C6-EFB9611C6D58}" dt="2021-01-15T20:06:42.863" v="32"/>
        <pc:sldMkLst>
          <pc:docMk/>
          <pc:sldMk cId="2962180662" sldId="1417"/>
        </pc:sldMkLst>
        <pc:spChg chg="mod">
          <ac:chgData name="" userId="" providerId="" clId="Web-{A3CB85DA-9B91-446F-B0C6-EFB9611C6D58}" dt="2021-01-15T20:05:29.044" v="30" actId="1076"/>
          <ac:spMkLst>
            <pc:docMk/>
            <pc:sldMk cId="2962180662" sldId="1417"/>
            <ac:spMk id="2" creationId="{00000000-0000-0000-0000-000000000000}"/>
          </ac:spMkLst>
        </pc:spChg>
        <pc:spChg chg="mod">
          <ac:chgData name="" userId="" providerId="" clId="Web-{A3CB85DA-9B91-446F-B0C6-EFB9611C6D58}" dt="2021-01-15T20:05:36.216" v="31" actId="1076"/>
          <ac:spMkLst>
            <pc:docMk/>
            <pc:sldMk cId="2962180662" sldId="1417"/>
            <ac:spMk id="3" creationId="{716793E9-C30F-470D-8CB1-97AB04199E0A}"/>
          </ac:spMkLst>
        </pc:spChg>
        <pc:spChg chg="mod">
          <ac:chgData name="" userId="" providerId="" clId="Web-{A3CB85DA-9B91-446F-B0C6-EFB9611C6D58}" dt="2021-01-15T20:05:15.620" v="29"/>
          <ac:spMkLst>
            <pc:docMk/>
            <pc:sldMk cId="2962180662" sldId="1417"/>
            <ac:spMk id="4" creationId="{130E6513-6AF5-4F28-B45D-FA20747A65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7"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4142970"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7"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4142970"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lgn="r">
              <a:defRPr sz="1200">
                <a:latin typeface="Arial" charset="0"/>
              </a:defRPr>
            </a:lvl1pPr>
          </a:lstStyle>
          <a:p>
            <a:pPr>
              <a:defRPr/>
            </a:pPr>
            <a:fld id="{A0E22309-E4A2-47B7-8D06-249A94B4A174}" type="slidenum">
              <a:rPr lang="en-US"/>
              <a:pPr>
                <a:defRPr/>
              </a:pPr>
              <a:t>‹#›</a:t>
            </a:fld>
            <a:endParaRPr lang="en-US"/>
          </a:p>
        </p:txBody>
      </p:sp>
    </p:spTree>
    <p:extLst>
      <p:ext uri="{BB962C8B-B14F-4D97-AF65-F5344CB8AC3E}">
        <p14:creationId xmlns:p14="http://schemas.microsoft.com/office/powerpoint/2010/main" val="335662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170583" cy="480390"/>
          </a:xfrm>
          <a:prstGeom prst="rect">
            <a:avLst/>
          </a:prstGeom>
        </p:spPr>
        <p:txBody>
          <a:bodyPr vert="horz" lIns="96282" tIns="48141" rIns="96282" bIns="4814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142970" y="5"/>
            <a:ext cx="3170583" cy="480390"/>
          </a:xfrm>
          <a:prstGeom prst="rect">
            <a:avLst/>
          </a:prstGeom>
        </p:spPr>
        <p:txBody>
          <a:bodyPr vert="horz" lIns="96282" tIns="48141" rIns="96282" bIns="48141" rtlCol="0"/>
          <a:lstStyle>
            <a:lvl1pPr algn="r">
              <a:defRPr sz="1200">
                <a:latin typeface="Arial" charset="0"/>
              </a:defRPr>
            </a:lvl1pPr>
          </a:lstStyle>
          <a:p>
            <a:pPr>
              <a:defRPr/>
            </a:pPr>
            <a:fld id="{0D9AF1C2-7666-45A4-BF69-32CF3F253C0E}" type="datetimeFigureOut">
              <a:rPr lang="en-US"/>
              <a:pPr>
                <a:defRPr/>
              </a:pPr>
              <a:t>1/27/2021</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282" tIns="48141" rIns="96282" bIns="48141" rtlCol="0" anchor="ctr"/>
          <a:lstStyle/>
          <a:p>
            <a:pPr lvl="0"/>
            <a:endParaRPr lang="en-US" noProof="0"/>
          </a:p>
        </p:txBody>
      </p:sp>
      <p:sp>
        <p:nvSpPr>
          <p:cNvPr id="5" name="Notes Placeholder 4"/>
          <p:cNvSpPr>
            <a:spLocks noGrp="1"/>
          </p:cNvSpPr>
          <p:nvPr>
            <p:ph type="body" sz="quarter" idx="3"/>
          </p:nvPr>
        </p:nvSpPr>
        <p:spPr>
          <a:xfrm>
            <a:off x="732187" y="4561239"/>
            <a:ext cx="5850835" cy="4320213"/>
          </a:xfrm>
          <a:prstGeom prst="rect">
            <a:avLst/>
          </a:prstGeom>
        </p:spPr>
        <p:txBody>
          <a:bodyPr vert="horz" lIns="96282" tIns="48141" rIns="96282" bIns="481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9119178"/>
            <a:ext cx="3170583" cy="480390"/>
          </a:xfrm>
          <a:prstGeom prst="rect">
            <a:avLst/>
          </a:prstGeom>
        </p:spPr>
        <p:txBody>
          <a:bodyPr vert="horz" lIns="96282" tIns="48141" rIns="96282" bIns="4814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2970" y="9119178"/>
            <a:ext cx="3170583" cy="480390"/>
          </a:xfrm>
          <a:prstGeom prst="rect">
            <a:avLst/>
          </a:prstGeom>
        </p:spPr>
        <p:txBody>
          <a:bodyPr vert="horz" lIns="96282" tIns="48141" rIns="96282" bIns="48141" rtlCol="0" anchor="b"/>
          <a:lstStyle>
            <a:lvl1pPr algn="r">
              <a:defRPr sz="1200">
                <a:latin typeface="Arial" charset="0"/>
              </a:defRPr>
            </a:lvl1pPr>
          </a:lstStyle>
          <a:p>
            <a:pPr>
              <a:defRPr/>
            </a:pPr>
            <a:fld id="{9CAD9C9B-24D6-44DC-A3B7-3E9F9185F237}" type="slidenum">
              <a:rPr lang="en-US"/>
              <a:pPr>
                <a:defRPr/>
              </a:pPr>
              <a:t>‹#›</a:t>
            </a:fld>
            <a:endParaRPr lang="en-US"/>
          </a:p>
        </p:txBody>
      </p:sp>
    </p:spTree>
    <p:extLst>
      <p:ext uri="{BB962C8B-B14F-4D97-AF65-F5344CB8AC3E}">
        <p14:creationId xmlns:p14="http://schemas.microsoft.com/office/powerpoint/2010/main" val="235582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4715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10</a:t>
            </a:fld>
            <a:endParaRPr lang="en-US"/>
          </a:p>
        </p:txBody>
      </p:sp>
    </p:spTree>
    <p:extLst>
      <p:ext uri="{BB962C8B-B14F-4D97-AF65-F5344CB8AC3E}">
        <p14:creationId xmlns:p14="http://schemas.microsoft.com/office/powerpoint/2010/main" val="218768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11</a:t>
            </a:fld>
            <a:endParaRPr lang="en-US"/>
          </a:p>
        </p:txBody>
      </p:sp>
    </p:spTree>
    <p:extLst>
      <p:ext uri="{BB962C8B-B14F-4D97-AF65-F5344CB8AC3E}">
        <p14:creationId xmlns:p14="http://schemas.microsoft.com/office/powerpoint/2010/main" val="129649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20000"/>
              </a:lnSpc>
              <a:spcBef>
                <a:spcPts val="1000"/>
              </a:spcBef>
              <a:spcAft>
                <a:spcPts val="0"/>
              </a:spcAft>
              <a:buFont typeface="Arial,Sans-Serif"/>
              <a:buChar char="•"/>
            </a:pP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12</a:t>
            </a:fld>
            <a:endParaRPr lang="en-US"/>
          </a:p>
        </p:txBody>
      </p:sp>
    </p:spTree>
    <p:extLst>
      <p:ext uri="{BB962C8B-B14F-4D97-AF65-F5344CB8AC3E}">
        <p14:creationId xmlns:p14="http://schemas.microsoft.com/office/powerpoint/2010/main" val="194953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ts val="0"/>
              </a:spcBef>
              <a:spcAft>
                <a:spcPts val="300"/>
              </a:spcAft>
            </a:pP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13</a:t>
            </a:fld>
            <a:endParaRPr lang="en-US"/>
          </a:p>
        </p:txBody>
      </p:sp>
    </p:spTree>
    <p:extLst>
      <p:ext uri="{BB962C8B-B14F-4D97-AF65-F5344CB8AC3E}">
        <p14:creationId xmlns:p14="http://schemas.microsoft.com/office/powerpoint/2010/main" val="35305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14</a:t>
            </a:fld>
            <a:endParaRPr lang="en-US"/>
          </a:p>
        </p:txBody>
      </p:sp>
    </p:spTree>
    <p:extLst>
      <p:ext uri="{BB962C8B-B14F-4D97-AF65-F5344CB8AC3E}">
        <p14:creationId xmlns:p14="http://schemas.microsoft.com/office/powerpoint/2010/main" val="114258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06573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indent="-17716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6750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29495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4245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spcAft>
                <a:spcPts val="0"/>
              </a:spcAft>
              <a:buFont typeface="Arial"/>
              <a:buChar char="•"/>
            </a:pP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08871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53233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20</a:t>
            </a:fld>
            <a:endParaRPr lang="en-US"/>
          </a:p>
        </p:txBody>
      </p:sp>
    </p:spTree>
    <p:extLst>
      <p:ext uri="{BB962C8B-B14F-4D97-AF65-F5344CB8AC3E}">
        <p14:creationId xmlns:p14="http://schemas.microsoft.com/office/powerpoint/2010/main" val="102127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34385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8304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676889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422818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40452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39122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57806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4228468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1000"/>
              </a:spcBef>
              <a:spcAft>
                <a:spcPts val="0"/>
              </a:spcAft>
              <a:buFont typeface="Arial,Sans-Serif"/>
              <a:buChar char="•"/>
            </a:pP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76442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273984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30</a:t>
            </a:fld>
            <a:endParaRPr lang="en-US"/>
          </a:p>
        </p:txBody>
      </p:sp>
    </p:spTree>
    <p:extLst>
      <p:ext uri="{BB962C8B-B14F-4D97-AF65-F5344CB8AC3E}">
        <p14:creationId xmlns:p14="http://schemas.microsoft.com/office/powerpoint/2010/main" val="1138579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442535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885597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27190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968042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006281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37</a:t>
            </a:fld>
            <a:endParaRPr lang="en-US"/>
          </a:p>
        </p:txBody>
      </p:sp>
    </p:spTree>
    <p:extLst>
      <p:ext uri="{BB962C8B-B14F-4D97-AF65-F5344CB8AC3E}">
        <p14:creationId xmlns:p14="http://schemas.microsoft.com/office/powerpoint/2010/main" val="2813352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15841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87868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42061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CAD9C9B-24D6-44DC-A3B7-3E9F9185F237}" type="slidenum">
              <a:rPr lang="en-US"/>
              <a:pPr>
                <a:defRPr/>
              </a:pPr>
              <a:t>4</a:t>
            </a:fld>
            <a:endParaRPr lang="en-US"/>
          </a:p>
        </p:txBody>
      </p:sp>
    </p:spTree>
    <p:extLst>
      <p:ext uri="{BB962C8B-B14F-4D97-AF65-F5344CB8AC3E}">
        <p14:creationId xmlns:p14="http://schemas.microsoft.com/office/powerpoint/2010/main" val="13984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38109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619466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3352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0539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6847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46694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1124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97359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12183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583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AD9C9B-24D6-44DC-A3B7-3E9F9185F237}" type="slidenum">
              <a:rPr lang="en-US"/>
              <a:pPr>
                <a:defRPr/>
              </a:pPr>
              <a:t>5</a:t>
            </a:fld>
            <a:endParaRPr lang="en-US"/>
          </a:p>
        </p:txBody>
      </p:sp>
    </p:spTree>
    <p:extLst>
      <p:ext uri="{BB962C8B-B14F-4D97-AF65-F5344CB8AC3E}">
        <p14:creationId xmlns:p14="http://schemas.microsoft.com/office/powerpoint/2010/main" val="2358753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0864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018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0904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97519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3378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912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8246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41807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17476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769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729587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3597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37460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823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81286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03992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04112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5536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3649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23791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210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8872582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549965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82383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440786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79438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75</a:t>
            </a:fld>
            <a:endParaRPr lang="en-US"/>
          </a:p>
        </p:txBody>
      </p:sp>
    </p:spTree>
    <p:extLst>
      <p:ext uri="{BB962C8B-B14F-4D97-AF65-F5344CB8AC3E}">
        <p14:creationId xmlns:p14="http://schemas.microsoft.com/office/powerpoint/2010/main" val="339552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53282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9</a:t>
            </a:fld>
            <a:endParaRPr lang="en-US"/>
          </a:p>
        </p:txBody>
      </p:sp>
    </p:spTree>
    <p:extLst>
      <p:ext uri="{BB962C8B-B14F-4D97-AF65-F5344CB8AC3E}">
        <p14:creationId xmlns:p14="http://schemas.microsoft.com/office/powerpoint/2010/main" val="333300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de.ct.gov/sde/cwp/view.asp?a=2748&amp;Q=335214&amp;PM=1" TargetMode="External"/><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hyperlink" Target="http://www.sde.ct.gov/sde/cwp/view.asp?a=2748&amp;Q=335456&amp;PM=1"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10.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jpe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12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7296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9855" y="6176963"/>
            <a:ext cx="1128673" cy="376806"/>
          </a:xfrm>
          <a:prstGeom prst="rect">
            <a:avLst/>
          </a:prstGeom>
        </p:spPr>
      </p:pic>
    </p:spTree>
    <p:extLst>
      <p:ext uri="{BB962C8B-B14F-4D97-AF65-F5344CB8AC3E}">
        <p14:creationId xmlns:p14="http://schemas.microsoft.com/office/powerpoint/2010/main" val="896989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93730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677" y="6235961"/>
            <a:ext cx="1128673" cy="376806"/>
          </a:xfrm>
          <a:prstGeom prst="rect">
            <a:avLst/>
          </a:prstGeom>
        </p:spPr>
      </p:pic>
    </p:spTree>
    <p:extLst>
      <p:ext uri="{BB962C8B-B14F-4D97-AF65-F5344CB8AC3E}">
        <p14:creationId xmlns:p14="http://schemas.microsoft.com/office/powerpoint/2010/main" val="36322097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156637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5679289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761351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215739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85103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880365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86596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904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493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45777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22002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335341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027063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208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46554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8940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80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4099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24135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742198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0924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765394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5997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a:xfrm>
            <a:off x="6457950" y="6356350"/>
            <a:ext cx="2057400" cy="365125"/>
          </a:xfrm>
          <a:prstGeom prst="rect">
            <a:avLst/>
          </a:prstGeom>
        </p:spPr>
        <p:txBody>
          <a:bodyPr/>
          <a:lstStyle/>
          <a:p>
            <a:fld id="{F3477EC8-074D-41C4-94AE-E9EA7CEEA348}"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521722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50282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093623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894952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90996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385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2" cstate="print"/>
          <a:srcRect/>
          <a:stretch>
            <a:fillRect/>
          </a:stretch>
        </p:blipFill>
        <p:spPr bwMode="auto">
          <a:xfrm>
            <a:off x="0" y="120320"/>
            <a:ext cx="9144000" cy="6858000"/>
          </a:xfrm>
          <a:prstGeom prst="rect">
            <a:avLst/>
          </a:prstGeom>
          <a:noFill/>
          <a:ln w="9525">
            <a:noFill/>
            <a:miter lim="800000"/>
            <a:headEnd/>
            <a:tailEnd/>
          </a:ln>
        </p:spPr>
      </p:pic>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a:t>Click to edit Master title style</a:t>
            </a:r>
          </a:p>
        </p:txBody>
      </p:sp>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12" name="Picture 3"/>
          <p:cNvPicPr>
            <a:picLocks noChangeAspect="1" noChangeArrowheads="1"/>
          </p:cNvPicPr>
          <p:nvPr userDrawn="1"/>
        </p:nvPicPr>
        <p:blipFill>
          <a:blip r:embed="rId3" cstate="print"/>
          <a:srcRect/>
          <a:stretch>
            <a:fillRect/>
          </a:stretch>
        </p:blipFill>
        <p:spPr bwMode="auto">
          <a:xfrm>
            <a:off x="0" y="120320"/>
            <a:ext cx="2015055" cy="2430375"/>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5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a:t>Click to edit Master title style</a:t>
            </a:r>
          </a:p>
        </p:txBody>
      </p:sp>
      <p:pic>
        <p:nvPicPr>
          <p:cNvPr id="6" name="Picture 6" descr="101130_Smarter_PPT_v5r1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8"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spTree>
    <p:extLst>
      <p:ext uri="{BB962C8B-B14F-4D97-AF65-F5344CB8AC3E}">
        <p14:creationId xmlns:p14="http://schemas.microsoft.com/office/powerpoint/2010/main" val="299022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a:solidFill>
                  <a:schemeClr val="bg1"/>
                </a:solidFill>
                <a:latin typeface="Adobe Garamond Pro" pitchFamily="18" charset="0"/>
              </a:rPr>
              <a:t>Connecticut SDE</a:t>
            </a:r>
          </a:p>
        </p:txBody>
      </p:sp>
      <p:pic>
        <p:nvPicPr>
          <p:cNvPr id="8"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sp>
        <p:nvSpPr>
          <p:cNvPr id="6"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Rectangle 3"/>
          <p:cNvSpPr>
            <a:spLocks noGrp="1" noChangeArrowheads="1"/>
          </p:cNvSpPr>
          <p:nvPr>
            <p:ph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12"/>
          <p:cNvSpPr>
            <a:spLocks noChangeShapeType="1"/>
          </p:cNvSpPr>
          <p:nvPr userDrawn="1"/>
        </p:nvSpPr>
        <p:spPr bwMode="auto">
          <a:xfrm>
            <a:off x="0" y="902352"/>
            <a:ext cx="9144000" cy="0"/>
          </a:xfrm>
          <a:prstGeom prst="line">
            <a:avLst/>
          </a:prstGeom>
          <a:noFill/>
          <a:ln w="9525">
            <a:solidFill>
              <a:schemeClr val="tx1"/>
            </a:solidFill>
            <a:round/>
            <a:headEnd/>
            <a:tailEnd/>
          </a:ln>
          <a:effectLst/>
        </p:spPr>
        <p:txBody>
          <a:bodyPr/>
          <a:lstStyle/>
          <a:p>
            <a:pPr>
              <a:defRPr/>
            </a:pPr>
            <a:endParaRPr lang="en-US"/>
          </a:p>
        </p:txBody>
      </p:sp>
      <p:pic>
        <p:nvPicPr>
          <p:cNvPr id="11" name="Picture 9" descr="N.C.S.C.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2595" y="5979661"/>
            <a:ext cx="2071592" cy="7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58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
            <a:ext cx="8229600" cy="8842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191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98"/>
            <a:ext cx="8229600" cy="89243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057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546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057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4546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68342"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214695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3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7797"/>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27797"/>
            <a:ext cx="1128673" cy="376806"/>
          </a:xfrm>
          <a:prstGeom prst="rect">
            <a:avLst/>
          </a:prstGeom>
        </p:spPr>
      </p:pic>
    </p:spTree>
    <p:extLst>
      <p:ext uri="{BB962C8B-B14F-4D97-AF65-F5344CB8AC3E}">
        <p14:creationId xmlns:p14="http://schemas.microsoft.com/office/powerpoint/2010/main" val="137308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9357"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311586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35684" y="647299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68988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9357"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20181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9357"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2251942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43849"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378802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27520"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77699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894863"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144234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27521"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1438253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a:xfrm>
            <a:off x="7927521"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3128739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9"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7" name="Picture 6">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8" name="Picture 7"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112324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49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741" y="5977464"/>
            <a:ext cx="1502410" cy="497205"/>
          </a:xfrm>
          <a:prstGeom prst="rect">
            <a:avLst/>
          </a:prstGeom>
          <a:noFill/>
          <a:ln>
            <a:noFill/>
          </a:ln>
        </p:spPr>
      </p:pic>
      <p:pic>
        <p:nvPicPr>
          <p:cNvPr id="5" name="Picture 4" descr="C:\Users\krissta\AppData\Local\Microsoft\Windows\Temporary Internet Files\Content.Outlook\K9J2BXVV\CAPT_CMT_SCIENCE (2).jpg">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875292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420928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882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71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339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532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939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0312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25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64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7198" y="6176963"/>
            <a:ext cx="1128673" cy="376806"/>
          </a:xfrm>
          <a:prstGeom prst="rect">
            <a:avLst/>
          </a:prstGeom>
        </p:spPr>
      </p:pic>
    </p:spTree>
    <p:extLst>
      <p:ext uri="{BB962C8B-B14F-4D97-AF65-F5344CB8AC3E}">
        <p14:creationId xmlns:p14="http://schemas.microsoft.com/office/powerpoint/2010/main" val="305919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048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17AD8B5-E574-4C36-98D5-39BD75E091DF}" type="datetime1">
              <a:rPr lang="en-US" sz="1800">
                <a:solidFill>
                  <a:srgbClr val="63666A"/>
                </a:solidFill>
              </a:rPr>
              <a:pPr defTabSz="457200">
                <a:defRPr/>
              </a:pPr>
              <a:t>1/27/2021</a:t>
            </a:fld>
            <a:endParaRPr lang="en-US" sz="1800">
              <a:solidFill>
                <a:srgbClr val="63666A"/>
              </a:solidFill>
            </a:endParaRPr>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a:defRPr/>
            </a:lvl1pPr>
          </a:lstStyle>
          <a:p>
            <a:pPr>
              <a:defRPr/>
            </a:pPr>
            <a:r>
              <a:rPr lang="en-US"/>
              <a:t>Slide </a:t>
            </a:r>
            <a:fld id="{542D788D-9E5F-4927-8568-E777316EE2BA}" type="slidenum">
              <a:rPr lang="en-US"/>
              <a:pPr>
                <a:defRPr/>
              </a:pPr>
              <a:t>‹#›</a:t>
            </a:fld>
            <a:endParaRPr lang="en-US"/>
          </a:p>
        </p:txBody>
      </p:sp>
    </p:spTree>
    <p:extLst>
      <p:ext uri="{BB962C8B-B14F-4D97-AF65-F5344CB8AC3E}">
        <p14:creationId xmlns:p14="http://schemas.microsoft.com/office/powerpoint/2010/main" val="1012427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642100" y="6407150"/>
            <a:ext cx="2133600" cy="365125"/>
          </a:xfrm>
          <a:prstGeom prst="rect">
            <a:avLst/>
          </a:prstGeom>
        </p:spPr>
        <p:txBody>
          <a:bodyPr/>
          <a:lstStyle>
            <a:lvl1pPr>
              <a:defRPr sz="1400" b="0">
                <a:solidFill>
                  <a:srgbClr val="9EA0A1"/>
                </a:solidFill>
                <a:latin typeface="Arial Black" pitchFamily="34" charset="0"/>
              </a:defRPr>
            </a:lvl1pPr>
          </a:lstStyle>
          <a:p>
            <a:pPr>
              <a:defRPr/>
            </a:pPr>
            <a:r>
              <a:rPr lang="en-US"/>
              <a:t>Slide </a:t>
            </a:r>
            <a:fld id="{B8666373-50CA-437B-8CE4-DDE4291F9EC3}" type="slidenum">
              <a:rPr lang="en-US"/>
              <a:pPr>
                <a:defRPr/>
              </a:pPr>
              <a:t>‹#›</a:t>
            </a:fld>
            <a:endParaRPr lang="en-US"/>
          </a:p>
        </p:txBody>
      </p:sp>
    </p:spTree>
    <p:extLst>
      <p:ext uri="{BB962C8B-B14F-4D97-AF65-F5344CB8AC3E}">
        <p14:creationId xmlns:p14="http://schemas.microsoft.com/office/powerpoint/2010/main" val="261114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0C226DE-6BD5-4013-8E08-88533A4AF3A9}" type="datetime1">
              <a:rPr lang="en-US" sz="1800">
                <a:solidFill>
                  <a:srgbClr val="63666A"/>
                </a:solidFill>
              </a:rPr>
              <a:pPr defTabSz="457200">
                <a:defRPr/>
              </a:pPr>
              <a:t>1/27/2021</a:t>
            </a:fld>
            <a:endParaRPr lang="en-US" sz="1800">
              <a:solidFill>
                <a:srgbClr val="63666A"/>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8D94BF6C-BA38-4BD8-AAF0-DA20069FB4B3}" type="slidenum">
              <a:rPr lang="en-US"/>
              <a:pPr>
                <a:defRPr/>
              </a:pPr>
              <a:t>‹#›</a:t>
            </a:fld>
            <a:endParaRPr lang="en-US"/>
          </a:p>
        </p:txBody>
      </p:sp>
    </p:spTree>
    <p:extLst>
      <p:ext uri="{BB962C8B-B14F-4D97-AF65-F5344CB8AC3E}">
        <p14:creationId xmlns:p14="http://schemas.microsoft.com/office/powerpoint/2010/main" val="382240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A6DC415-D5A3-426D-9FE2-66A9D7B80791}" type="datetime1">
              <a:rPr lang="en-US" sz="1800">
                <a:solidFill>
                  <a:srgbClr val="63666A"/>
                </a:solidFill>
              </a:rPr>
              <a:pPr defTabSz="457200">
                <a:defRPr/>
              </a:pPr>
              <a:t>1/27/2021</a:t>
            </a:fld>
            <a:endParaRPr lang="en-US" sz="180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DB7CD1EA-8F66-465F-AFC8-22ACA936CD84}" type="slidenum">
              <a:rPr lang="en-US"/>
              <a:pPr>
                <a:defRPr/>
              </a:pPr>
              <a:t>‹#›</a:t>
            </a:fld>
            <a:endParaRPr lang="en-US"/>
          </a:p>
        </p:txBody>
      </p:sp>
    </p:spTree>
    <p:extLst>
      <p:ext uri="{BB962C8B-B14F-4D97-AF65-F5344CB8AC3E}">
        <p14:creationId xmlns:p14="http://schemas.microsoft.com/office/powerpoint/2010/main" val="2070274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F15F6BD-F787-405A-85F0-28C11CDA3415}" type="datetime1">
              <a:rPr lang="en-US" sz="1800">
                <a:solidFill>
                  <a:srgbClr val="63666A"/>
                </a:solidFill>
              </a:rPr>
              <a:pPr defTabSz="457200">
                <a:defRPr/>
              </a:pPr>
              <a:t>1/27/2021</a:t>
            </a:fld>
            <a:endParaRPr lang="en-US" sz="1800">
              <a:solidFill>
                <a:srgbClr val="63666A"/>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9EA0A1"/>
                </a:solidFill>
                <a:latin typeface="Arial Black" pitchFamily="34" charset="0"/>
              </a:defRPr>
            </a:lvl1pPr>
          </a:lstStyle>
          <a:p>
            <a:pPr>
              <a:defRPr/>
            </a:pPr>
            <a:r>
              <a:rPr lang="en-US"/>
              <a:t>Slide </a:t>
            </a:r>
            <a:fld id="{360B6BFE-A3F7-4850-81CC-2B2F3A03155A}" type="slidenum">
              <a:rPr lang="en-US"/>
              <a:pPr>
                <a:defRPr/>
              </a:pPr>
              <a:t>‹#›</a:t>
            </a:fld>
            <a:endParaRPr lang="en-US"/>
          </a:p>
        </p:txBody>
      </p:sp>
    </p:spTree>
    <p:extLst>
      <p:ext uri="{BB962C8B-B14F-4D97-AF65-F5344CB8AC3E}">
        <p14:creationId xmlns:p14="http://schemas.microsoft.com/office/powerpoint/2010/main" val="132724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9771603-2F8C-4954-B648-5464AE3FC273}" type="datetime1">
              <a:rPr lang="en-US" sz="1800">
                <a:solidFill>
                  <a:srgbClr val="63666A"/>
                </a:solidFill>
              </a:rPr>
              <a:pPr defTabSz="457200">
                <a:defRPr/>
              </a:pPr>
              <a:t>1/27/2021</a:t>
            </a:fld>
            <a:endParaRPr lang="en-US" sz="1800">
              <a:solidFill>
                <a:srgbClr val="63666A"/>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4999B1A0-2B1B-42EE-A0D3-67F2E8A9C119}" type="slidenum">
              <a:rPr lang="en-US"/>
              <a:pPr>
                <a:defRPr/>
              </a:pPr>
              <a:t>‹#›</a:t>
            </a:fld>
            <a:endParaRPr lang="en-US"/>
          </a:p>
        </p:txBody>
      </p:sp>
    </p:spTree>
    <p:extLst>
      <p:ext uri="{BB962C8B-B14F-4D97-AF65-F5344CB8AC3E}">
        <p14:creationId xmlns:p14="http://schemas.microsoft.com/office/powerpoint/2010/main" val="2748260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5AAFF91-BC03-443D-B994-3158DD3434A3}" type="datetime1">
              <a:rPr lang="en-US" sz="1800">
                <a:solidFill>
                  <a:srgbClr val="63666A"/>
                </a:solidFill>
              </a:rPr>
              <a:pPr defTabSz="457200">
                <a:defRPr/>
              </a:pPr>
              <a:t>1/27/2021</a:t>
            </a:fld>
            <a:endParaRPr lang="en-US" sz="1800">
              <a:solidFill>
                <a:srgbClr val="63666A"/>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25C9EC21-E7BA-4A17-AB64-D1D09AD6D115}" type="slidenum">
              <a:rPr lang="en-US"/>
              <a:pPr>
                <a:defRPr/>
              </a:pPr>
              <a:t>‹#›</a:t>
            </a:fld>
            <a:endParaRPr lang="en-US"/>
          </a:p>
        </p:txBody>
      </p:sp>
    </p:spTree>
    <p:extLst>
      <p:ext uri="{BB962C8B-B14F-4D97-AF65-F5344CB8AC3E}">
        <p14:creationId xmlns:p14="http://schemas.microsoft.com/office/powerpoint/2010/main" val="3722983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F941268-B03F-4F54-8D4B-15272FFE1974}" type="datetime1">
              <a:rPr lang="en-US" sz="1800">
                <a:solidFill>
                  <a:srgbClr val="63666A"/>
                </a:solidFill>
              </a:rPr>
              <a:pPr defTabSz="457200">
                <a:defRPr/>
              </a:pPr>
              <a:t>1/27/2021</a:t>
            </a:fld>
            <a:endParaRPr lang="en-US" sz="180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2413A7C5-7682-4CA6-AC8A-37B2DA2DBE79}" type="slidenum">
              <a:rPr lang="en-US"/>
              <a:pPr>
                <a:defRPr/>
              </a:pPr>
              <a:t>‹#›</a:t>
            </a:fld>
            <a:endParaRPr lang="en-US"/>
          </a:p>
        </p:txBody>
      </p:sp>
    </p:spTree>
    <p:extLst>
      <p:ext uri="{BB962C8B-B14F-4D97-AF65-F5344CB8AC3E}">
        <p14:creationId xmlns:p14="http://schemas.microsoft.com/office/powerpoint/2010/main" val="1995751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C60F69B-F6ED-4BD3-9656-0203EA9C2509}" type="datetime1">
              <a:rPr lang="en-US" sz="1800">
                <a:solidFill>
                  <a:srgbClr val="63666A"/>
                </a:solidFill>
              </a:rPr>
              <a:pPr defTabSz="457200">
                <a:defRPr/>
              </a:pPr>
              <a:t>1/27/2021</a:t>
            </a:fld>
            <a:endParaRPr lang="en-US" sz="180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B3AEE53C-C50B-45E7-9DF1-BA9B088E54F9}" type="slidenum">
              <a:rPr lang="en-US"/>
              <a:pPr>
                <a:defRPr/>
              </a:pPr>
              <a:t>‹#›</a:t>
            </a:fld>
            <a:endParaRPr lang="en-US"/>
          </a:p>
        </p:txBody>
      </p:sp>
    </p:spTree>
    <p:extLst>
      <p:ext uri="{BB962C8B-B14F-4D97-AF65-F5344CB8AC3E}">
        <p14:creationId xmlns:p14="http://schemas.microsoft.com/office/powerpoint/2010/main" val="379500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68594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B03CAE3-79C8-4339-BC00-32B75D0276C9}" type="datetime1">
              <a:rPr lang="en-US" sz="1800">
                <a:solidFill>
                  <a:srgbClr val="63666A"/>
                </a:solidFill>
              </a:rPr>
              <a:pPr defTabSz="457200">
                <a:defRPr/>
              </a:pPr>
              <a:t>1/27/2021</a:t>
            </a:fld>
            <a:endParaRPr lang="en-US" sz="180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85D78ECA-2BF6-4178-9B6D-A83DB747A170}" type="slidenum">
              <a:rPr lang="en-US"/>
              <a:pPr>
                <a:defRPr/>
              </a:pPr>
              <a:t>‹#›</a:t>
            </a:fld>
            <a:endParaRPr lang="en-US"/>
          </a:p>
        </p:txBody>
      </p:sp>
    </p:spTree>
    <p:extLst>
      <p:ext uri="{BB962C8B-B14F-4D97-AF65-F5344CB8AC3E}">
        <p14:creationId xmlns:p14="http://schemas.microsoft.com/office/powerpoint/2010/main" val="3690248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2B9042C-E543-4D72-9825-4EFEDE3C67D0}" type="datetime1">
              <a:rPr lang="en-US" sz="1800">
                <a:solidFill>
                  <a:srgbClr val="63666A"/>
                </a:solidFill>
              </a:rPr>
              <a:pPr defTabSz="457200">
                <a:defRPr/>
              </a:pPr>
              <a:t>1/27/2021</a:t>
            </a:fld>
            <a:endParaRPr lang="en-US" sz="180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t>Slide </a:t>
            </a:r>
            <a:fld id="{DB0A7BF7-646A-4ED8-A59E-B07E07B0838C}" type="slidenum">
              <a:rPr lang="en-US"/>
              <a:pPr>
                <a:defRPr/>
              </a:pPr>
              <a:t>‹#›</a:t>
            </a:fld>
            <a:endParaRPr lang="en-US"/>
          </a:p>
        </p:txBody>
      </p:sp>
    </p:spTree>
    <p:extLst>
      <p:ext uri="{BB962C8B-B14F-4D97-AF65-F5344CB8AC3E}">
        <p14:creationId xmlns:p14="http://schemas.microsoft.com/office/powerpoint/2010/main" val="1278726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01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8629884" y="6436903"/>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a:solidFill>
                <a:schemeClr val="bg1">
                  <a:lumMod val="65000"/>
                </a:schemeClr>
              </a:solidFill>
            </a:endParaRPr>
          </a:p>
        </p:txBody>
      </p:sp>
    </p:spTree>
    <p:extLst>
      <p:ext uri="{BB962C8B-B14F-4D97-AF65-F5344CB8AC3E}">
        <p14:creationId xmlns:p14="http://schemas.microsoft.com/office/powerpoint/2010/main" val="299331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922583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53072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385519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3" name="Title 2"/>
          <p:cNvSpPr>
            <a:spLocks noGrp="1"/>
          </p:cNvSpPr>
          <p:nvPr>
            <p:ph type="title"/>
          </p:nvPr>
        </p:nvSpPr>
        <p:spPr/>
        <p:txBody>
          <a:bodyPr anchor="t" anchorCtr="0"/>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411567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073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40887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7634" y="6227797"/>
            <a:ext cx="1128673" cy="376806"/>
          </a:xfrm>
          <a:prstGeom prst="rect">
            <a:avLst/>
          </a:prstGeom>
        </p:spPr>
      </p:pic>
    </p:spTree>
    <p:extLst>
      <p:ext uri="{BB962C8B-B14F-4D97-AF65-F5344CB8AC3E}">
        <p14:creationId xmlns:p14="http://schemas.microsoft.com/office/powerpoint/2010/main" val="2311627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879385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178225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1184485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1466455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3997399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2696750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3318837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3952188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a:p>
        </p:txBody>
      </p:sp>
    </p:spTree>
    <p:extLst>
      <p:ext uri="{BB962C8B-B14F-4D97-AF65-F5344CB8AC3E}">
        <p14:creationId xmlns:p14="http://schemas.microsoft.com/office/powerpoint/2010/main" val="143776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353783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0970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3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109027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3504540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3618072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2516313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4238352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3388145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2895470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3864724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a:p>
        </p:txBody>
      </p:sp>
    </p:spTree>
    <p:extLst>
      <p:ext uri="{BB962C8B-B14F-4D97-AF65-F5344CB8AC3E}">
        <p14:creationId xmlns:p14="http://schemas.microsoft.com/office/powerpoint/2010/main" val="7479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5436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19F0-B047-45DB-9E38-FD95AB8359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A0BFD-0A8A-4152-966E-4B319E4456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A363CC4-92B1-4464-BAB9-C2C9A8ACD11C}"/>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a:solidFill>
                <a:srgbClr val="FFFFFF">
                  <a:lumMod val="75000"/>
                </a:srgbClr>
              </a:solidFill>
            </a:endParaRPr>
          </a:p>
        </p:txBody>
      </p:sp>
    </p:spTree>
    <p:extLst>
      <p:ext uri="{BB962C8B-B14F-4D97-AF65-F5344CB8AC3E}">
        <p14:creationId xmlns:p14="http://schemas.microsoft.com/office/powerpoint/2010/main" val="3147524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302406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3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941639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B694-CB79-4769-84D0-921A56D17A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265EFB-9286-4F63-881B-54C21B8B3BE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B2D63853-F284-49CC-AC95-04F24C36FE7F}"/>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a:solidFill>
                <a:srgbClr val="FFFFFF">
                  <a:lumMod val="75000"/>
                </a:srgbClr>
              </a:solidFill>
            </a:endParaRPr>
          </a:p>
        </p:txBody>
      </p:sp>
    </p:spTree>
    <p:extLst>
      <p:ext uri="{BB962C8B-B14F-4D97-AF65-F5344CB8AC3E}">
        <p14:creationId xmlns:p14="http://schemas.microsoft.com/office/powerpoint/2010/main" val="28891860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B2A7-ED20-480B-9F52-49E21A5999B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12E1A2-13B5-4829-80F1-5645BAA5FD6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7829E2E-317A-4D3E-A85D-13B33E8DC4EA}"/>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a:solidFill>
                <a:srgbClr val="FFFFFF">
                  <a:lumMod val="75000"/>
                </a:srgbClr>
              </a:solidFill>
            </a:endParaRPr>
          </a:p>
        </p:txBody>
      </p:sp>
    </p:spTree>
    <p:extLst>
      <p:ext uri="{BB962C8B-B14F-4D97-AF65-F5344CB8AC3E}">
        <p14:creationId xmlns:p14="http://schemas.microsoft.com/office/powerpoint/2010/main" val="10373288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22294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3437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5645"/>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43204"/>
            <a:ext cx="1128673" cy="376806"/>
          </a:xfrm>
          <a:prstGeom prst="rect">
            <a:avLst/>
          </a:prstGeom>
        </p:spPr>
      </p:pic>
    </p:spTree>
    <p:extLst>
      <p:ext uri="{BB962C8B-B14F-4D97-AF65-F5344CB8AC3E}">
        <p14:creationId xmlns:p14="http://schemas.microsoft.com/office/powerpoint/2010/main" val="961713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46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5.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xml"/><Relationship Id="rId1"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2.xml"/><Relationship Id="rId1"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5" Type="http://schemas.openxmlformats.org/officeDocument/2006/relationships/image" Target="../media/image16.pn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9.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hyperlink" Target="http://www.sde.ct.gov/sde/cwp/view.asp?a=2748&amp;Q=335456&amp;PM=1"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18" Type="http://schemas.openxmlformats.org/officeDocument/2006/relationships/hyperlink" Target="http://www.sde.ct.gov/sde/cwp/view.asp?a=2748&amp;Q=335456&amp;PM=1" TargetMode="Externa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0.png"/><Relationship Id="rId2" Type="http://schemas.openxmlformats.org/officeDocument/2006/relationships/slideLayout" Target="../slideLayouts/slideLayout40.xml"/><Relationship Id="rId16" Type="http://schemas.openxmlformats.org/officeDocument/2006/relationships/hyperlink" Target="http://www.sde.ct.gov/sde/cwp/view.asp?a=2748&amp;Q=335214&amp;PM=1" TargetMode="Externa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png"/><Relationship Id="rId10" Type="http://schemas.openxmlformats.org/officeDocument/2006/relationships/slideLayout" Target="../slideLayouts/slideLayout48.xml"/><Relationship Id="rId19" Type="http://schemas.openxmlformats.org/officeDocument/2006/relationships/image" Target="../media/image9.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3.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6.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0.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hyperlink" Target="http://www.sde.ct.gov/sde/cwp/view.asp?a=2748&amp;Q=335214&amp;PM=1"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1/27/2021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572000" y="6356350"/>
            <a:ext cx="4220006" cy="276999"/>
          </a:xfrm>
          <a:prstGeom prst="rect">
            <a:avLst/>
          </a:prstGeom>
          <a:noFill/>
        </p:spPr>
        <p:txBody>
          <a:bodyPr wrap="square" rtlCol="0">
            <a:spAutoFit/>
          </a:bodyPr>
          <a:lstStyle/>
          <a:p>
            <a:pPr algn="r"/>
            <a:r>
              <a:rPr lang="en-US" sz="1200" spc="5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38931"/>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a:solidFill>
                <a:schemeClr val="bg1">
                  <a:lumMod val="65000"/>
                </a:schemeClr>
              </a:solidFill>
            </a:endParaRPr>
          </a:p>
        </p:txBody>
      </p:sp>
    </p:spTree>
    <p:extLst>
      <p:ext uri="{BB962C8B-B14F-4D97-AF65-F5344CB8AC3E}">
        <p14:creationId xmlns:p14="http://schemas.microsoft.com/office/powerpoint/2010/main" val="157755399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50" r:id="rId3"/>
    <p:sldLayoutId id="2147484153" r:id="rId4"/>
    <p:sldLayoutId id="2147484152" r:id="rId5"/>
    <p:sldLayoutId id="2147484140" r:id="rId6"/>
    <p:sldLayoutId id="2147484151" r:id="rId7"/>
    <p:sldLayoutId id="2147484141" r:id="rId8"/>
    <p:sldLayoutId id="2147484142" r:id="rId9"/>
    <p:sldLayoutId id="2147484143" r:id="rId10"/>
    <p:sldLayoutId id="2147484144" r:id="rId11"/>
    <p:sldLayoutId id="2147484145" r:id="rId12"/>
    <p:sldLayoutId id="21474841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213"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076681462"/>
      </p:ext>
    </p:extLst>
  </p:cSld>
  <p:clrMap bg1="lt1" tx1="dk1" bg2="lt2" tx2="dk2" accent1="accent1" accent2="accent2" accent3="accent3" accent4="accent4" accent5="accent5" accent6="accent6" hlink="hlink" folHlink="folHlink"/>
  <p:sldLayoutIdLst>
    <p:sldLayoutId id="2147484250"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144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964048075"/>
      </p:ext>
    </p:extLst>
  </p:cSld>
  <p:clrMap bg1="lt1" tx1="dk1" bg2="lt2" tx2="dk2" accent1="accent1" accent2="accent2" accent3="accent3" accent4="accent4" accent5="accent5" accent6="accent6" hlink="hlink" folHlink="folHlink"/>
  <p:sldLayoutIdLst>
    <p:sldLayoutId id="2147484251"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22533" y="6373046"/>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a:solidFill>
                <a:schemeClr val="bg1">
                  <a:lumMod val="65000"/>
                </a:schemeClr>
              </a:solidFill>
            </a:endParaRPr>
          </a:p>
        </p:txBody>
      </p:sp>
    </p:spTree>
    <p:extLst>
      <p:ext uri="{BB962C8B-B14F-4D97-AF65-F5344CB8AC3E}">
        <p14:creationId xmlns:p14="http://schemas.microsoft.com/office/powerpoint/2010/main" val="2058138214"/>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65059"/>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a:solidFill>
                <a:schemeClr val="bg1">
                  <a:lumMod val="65000"/>
                </a:schemeClr>
              </a:solidFill>
            </a:endParaRPr>
          </a:p>
        </p:txBody>
      </p:sp>
    </p:spTree>
    <p:extLst>
      <p:ext uri="{BB962C8B-B14F-4D97-AF65-F5344CB8AC3E}">
        <p14:creationId xmlns:p14="http://schemas.microsoft.com/office/powerpoint/2010/main" val="2253203146"/>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9" r:id="rId4"/>
    <p:sldLayoutId id="2147484201" r:id="rId5"/>
    <p:sldLayoutId id="2147484202" r:id="rId6"/>
    <p:sldLayoutId id="2147484203" r:id="rId7"/>
    <p:sldLayoutId id="2147484204" r:id="rId8"/>
    <p:sldLayoutId id="2147484205" r:id="rId9"/>
    <p:sldLayoutId id="2147484206" r:id="rId10"/>
    <p:sldLayoutId id="2147484208" r:id="rId11"/>
    <p:sldLayoutId id="2147484210" r:id="rId12"/>
    <p:sldLayoutId id="2147484248"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95391943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16" cstate="print"/>
          <a:srcRect/>
          <a:stretch>
            <a:fillRect/>
          </a:stretch>
        </p:blipFill>
        <p:spPr bwMode="auto">
          <a:xfrm>
            <a:off x="0" y="144384"/>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Text Box 14"/>
          <p:cNvSpPr txBox="1">
            <a:spLocks noChangeArrowheads="1"/>
          </p:cNvSpPr>
          <p:nvPr/>
        </p:nvSpPr>
        <p:spPr bwMode="auto">
          <a:xfrm>
            <a:off x="8610600" y="6491288"/>
            <a:ext cx="533400" cy="366712"/>
          </a:xfrm>
          <a:prstGeom prst="rect">
            <a:avLst/>
          </a:prstGeom>
          <a:noFill/>
          <a:ln w="9525">
            <a:noFill/>
            <a:miter lim="800000"/>
            <a:headEnd/>
            <a:tailEnd/>
          </a:ln>
          <a:effectLst/>
        </p:spPr>
        <p:txBody>
          <a:bodyPr>
            <a:spAutoFit/>
          </a:bodyPr>
          <a:lstStyle/>
          <a:p>
            <a:pPr>
              <a:spcBef>
                <a:spcPct val="50000"/>
              </a:spcBef>
              <a:defRPr/>
            </a:pPr>
            <a:fld id="{D1FFD9BB-4D4B-41B0-8F36-3373095D6080}" type="slidenum">
              <a:rPr lang="en-US" sz="1800">
                <a:solidFill>
                  <a:schemeClr val="bg1"/>
                </a:solidFill>
                <a:latin typeface="Adobe Garamond Pro Bold" pitchFamily="18" charset="0"/>
              </a:rPr>
              <a:pPr>
                <a:spcBef>
                  <a:spcPct val="50000"/>
                </a:spcBef>
                <a:defRPr/>
              </a:pPr>
              <a:t>‹#›</a:t>
            </a:fld>
            <a:endParaRPr lang="en-US" sz="1800">
              <a:solidFill>
                <a:schemeClr val="bg1"/>
              </a:solidFill>
              <a:latin typeface="Adobe Garamond Pro Bold" pitchFamily="18" charset="0"/>
            </a:endParaRPr>
          </a:p>
        </p:txBody>
      </p:sp>
      <p:pic>
        <p:nvPicPr>
          <p:cNvPr id="12" name="Picture 3"/>
          <p:cNvPicPr>
            <a:picLocks noChangeAspect="1" noChangeArrowheads="1"/>
          </p:cNvPicPr>
          <p:nvPr/>
        </p:nvPicPr>
        <p:blipFill>
          <a:blip r:embed="rId17" cstate="print"/>
          <a:srcRect/>
          <a:stretch>
            <a:fillRect/>
          </a:stretch>
        </p:blipFill>
        <p:spPr bwMode="auto">
          <a:xfrm>
            <a:off x="62608" y="5823283"/>
            <a:ext cx="851692" cy="1027233"/>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942" r:id="rId2"/>
    <p:sldLayoutId id="2147483914" r:id="rId3"/>
    <p:sldLayoutId id="214748391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Lst>
  <p:hf sldNum="0" hdr="0" dt="0"/>
  <p:txStyles>
    <p:titleStyle>
      <a:lvl1pPr algn="ctr" rtl="0" eaLnBrk="1" fontAlgn="base" hangingPunct="1">
        <a:spcBef>
          <a:spcPct val="0"/>
        </a:spcBef>
        <a:spcAft>
          <a:spcPct val="0"/>
        </a:spcAft>
        <a:defRPr sz="4000" b="1">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00099"/>
          </a:solidFill>
          <a:latin typeface="Adobe Garamond Pro Bold" pitchFamily="18" charset="0"/>
        </a:defRPr>
      </a:lvl2pPr>
      <a:lvl3pPr algn="ctr" rtl="0" eaLnBrk="1" fontAlgn="base" hangingPunct="1">
        <a:spcBef>
          <a:spcPct val="0"/>
        </a:spcBef>
        <a:spcAft>
          <a:spcPct val="0"/>
        </a:spcAft>
        <a:defRPr sz="4400">
          <a:solidFill>
            <a:srgbClr val="000099"/>
          </a:solidFill>
          <a:latin typeface="Adobe Garamond Pro Bold" pitchFamily="18" charset="0"/>
        </a:defRPr>
      </a:lvl3pPr>
      <a:lvl4pPr algn="ctr" rtl="0" eaLnBrk="1" fontAlgn="base" hangingPunct="1">
        <a:spcBef>
          <a:spcPct val="0"/>
        </a:spcBef>
        <a:spcAft>
          <a:spcPct val="0"/>
        </a:spcAft>
        <a:defRPr sz="4400">
          <a:solidFill>
            <a:srgbClr val="000099"/>
          </a:solidFill>
          <a:latin typeface="Adobe Garamond Pro Bold" pitchFamily="18" charset="0"/>
        </a:defRPr>
      </a:lvl4pPr>
      <a:lvl5pPr algn="ctr" rtl="0" eaLnBrk="1" fontAlgn="base" hangingPunct="1">
        <a:spcBef>
          <a:spcPct val="0"/>
        </a:spcBef>
        <a:spcAft>
          <a:spcPct val="0"/>
        </a:spcAft>
        <a:defRPr sz="4400">
          <a:solidFill>
            <a:srgbClr val="000099"/>
          </a:solidFill>
          <a:latin typeface="Adobe Garamond Pro Bold" pitchFamily="18" charset="0"/>
        </a:defRPr>
      </a:lvl5pPr>
      <a:lvl6pPr marL="457200" algn="ctr" rtl="0" eaLnBrk="1" fontAlgn="base" hangingPunct="1">
        <a:spcBef>
          <a:spcPct val="0"/>
        </a:spcBef>
        <a:spcAft>
          <a:spcPct val="0"/>
        </a:spcAft>
        <a:defRPr sz="4400">
          <a:solidFill>
            <a:srgbClr val="000099"/>
          </a:solidFill>
          <a:latin typeface="Adobe Garamond Pro Bold" pitchFamily="18" charset="0"/>
        </a:defRPr>
      </a:lvl6pPr>
      <a:lvl7pPr marL="914400" algn="ctr" rtl="0" eaLnBrk="1" fontAlgn="base" hangingPunct="1">
        <a:spcBef>
          <a:spcPct val="0"/>
        </a:spcBef>
        <a:spcAft>
          <a:spcPct val="0"/>
        </a:spcAft>
        <a:defRPr sz="4400">
          <a:solidFill>
            <a:srgbClr val="000099"/>
          </a:solidFill>
          <a:latin typeface="Adobe Garamond Pro Bold" pitchFamily="18" charset="0"/>
        </a:defRPr>
      </a:lvl7pPr>
      <a:lvl8pPr marL="1371600" algn="ctr" rtl="0" eaLnBrk="1" fontAlgn="base" hangingPunct="1">
        <a:spcBef>
          <a:spcPct val="0"/>
        </a:spcBef>
        <a:spcAft>
          <a:spcPct val="0"/>
        </a:spcAft>
        <a:defRPr sz="4400">
          <a:solidFill>
            <a:srgbClr val="000099"/>
          </a:solidFill>
          <a:latin typeface="Adobe Garamond Pro Bold" pitchFamily="18" charset="0"/>
        </a:defRPr>
      </a:lvl8pPr>
      <a:lvl9pPr marL="1828800" algn="ctr" rtl="0" eaLnBrk="1" fontAlgn="base" hangingPunct="1">
        <a:spcBef>
          <a:spcPct val="0"/>
        </a:spcBef>
        <a:spcAft>
          <a:spcPct val="0"/>
        </a:spcAft>
        <a:defRPr sz="4400">
          <a:solidFill>
            <a:srgbClr val="000099"/>
          </a:solidFill>
          <a:latin typeface="Adobe Garamond Pro Bold"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10" name="Picture 9" descr="C:\Users\krissta\AppData\Local\Microsoft\Windows\Temporary Internet Files\Content.Outlook\K9J2BXVV\CAPT_CMT_SCIENCE (2).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6597" y="5960543"/>
            <a:ext cx="1487170" cy="497205"/>
          </a:xfrm>
          <a:prstGeom prst="rect">
            <a:avLst/>
          </a:prstGeom>
          <a:noFill/>
          <a:ln>
            <a:noFill/>
          </a:ln>
        </p:spPr>
      </p:pic>
      <p:sp>
        <p:nvSpPr>
          <p:cNvPr id="6" name="Slide Number Placeholder 6"/>
          <p:cNvSpPr>
            <a:spLocks noGrp="1"/>
          </p:cNvSpPr>
          <p:nvPr>
            <p:ph type="sldNum" sz="quarter" idx="4"/>
          </p:nvPr>
        </p:nvSpPr>
        <p:spPr>
          <a:xfrm>
            <a:off x="7943849"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a:p>
        </p:txBody>
      </p:sp>
    </p:spTree>
    <p:extLst>
      <p:ext uri="{BB962C8B-B14F-4D97-AF65-F5344CB8AC3E}">
        <p14:creationId xmlns:p14="http://schemas.microsoft.com/office/powerpoint/2010/main" val="398652203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5" cstate="print"/>
          <a:srcRect/>
          <a:stretch>
            <a:fillRect/>
          </a:stretch>
        </p:blipFill>
        <p:spPr bwMode="auto">
          <a:xfrm>
            <a:off x="62608" y="5823283"/>
            <a:ext cx="851692" cy="1027233"/>
          </a:xfrm>
          <a:prstGeom prst="rect">
            <a:avLst/>
          </a:prstGeom>
          <a:noFill/>
          <a:ln w="9525">
            <a:noFill/>
            <a:miter lim="800000"/>
            <a:headEnd/>
            <a:tailEnd/>
          </a:ln>
        </p:spPr>
      </p:pic>
      <p:pic>
        <p:nvPicPr>
          <p:cNvPr id="9" name="Picture 8">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10" name="Picture 9" descr="C:\Users\krissta\AppData\Local\Microsoft\Windows\Temporary Internet Files\Content.Outlook\K9J2BXVV\CAPT_CMT_SCIENCE (2).jpg">
            <a:hlinkClick r:id="rId18"/>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347130881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62992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mj-ea"/>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pic>
        <p:nvPicPr>
          <p:cNvPr id="7" name="Picture 6">
            <a:extLst>
              <a:ext uri="{FF2B5EF4-FFF2-40B4-BE49-F238E27FC236}">
                <a16:creationId xmlns:a16="http://schemas.microsoft.com/office/drawing/2014/main" id="{E9D7100A-70B5-A94C-A244-0FDBF1A29F7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1130" y="5854331"/>
            <a:ext cx="1097280" cy="940387"/>
          </a:xfrm>
          <a:prstGeom prst="rect">
            <a:avLst/>
          </a:prstGeom>
        </p:spPr>
      </p:pic>
    </p:spTree>
    <p:extLst>
      <p:ext uri="{BB962C8B-B14F-4D97-AF65-F5344CB8AC3E}">
        <p14:creationId xmlns:p14="http://schemas.microsoft.com/office/powerpoint/2010/main" val="244006473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93068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8" name="Picture 7">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25625" y="6014408"/>
            <a:ext cx="1502410" cy="497205"/>
          </a:xfrm>
          <a:prstGeom prst="rect">
            <a:avLst/>
          </a:prstGeom>
          <a:noFill/>
          <a:ln>
            <a:noFill/>
          </a:ln>
        </p:spPr>
      </p:pic>
    </p:spTree>
    <p:extLst>
      <p:ext uri="{BB962C8B-B14F-4D97-AF65-F5344CB8AC3E}">
        <p14:creationId xmlns:p14="http://schemas.microsoft.com/office/powerpoint/2010/main" val="47896559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4249"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5.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3" Type="http://schemas.openxmlformats.org/officeDocument/2006/relationships/hyperlink" Target="https://ct.portal.cambiumast.com/core/fileparse.php/51/urlt/Out-of-State-and-Non-Approved-Facilities.pdf" TargetMode="External"/><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0.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9/12/12/technology-media-and-telecom-predictions-202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hyperlink" Target="mailto:Abe.Krisst@ct.gov" TargetMode="External"/><Relationship Id="rId2" Type="http://schemas.openxmlformats.org/officeDocument/2006/relationships/notesSlide" Target="../notesSlides/notesSlide2.xml"/><Relationship Id="rId1" Type="http://schemas.openxmlformats.org/officeDocument/2006/relationships/slideLayout" Target="../slideLayouts/slideLayout120.xml"/><Relationship Id="rId6" Type="http://schemas.openxmlformats.org/officeDocument/2006/relationships/hyperlink" Target="mailto:Jeff.Greig@ct.gov" TargetMode="External"/><Relationship Id="rId5" Type="http://schemas.openxmlformats.org/officeDocument/2006/relationships/hyperlink" Target="mailto:Janet.Stuck@ct.gov" TargetMode="External"/><Relationship Id="rId4" Type="http://schemas.openxmlformats.org/officeDocument/2006/relationships/hyperlink" Target="mailto:Deirdre.Ducharme@ct.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3" Type="http://schemas.openxmlformats.org/officeDocument/2006/relationships/hyperlink" Target="https://ct.portal.cambiumast.com/core/fileparse.php/51/urlt/Accessibility-Chart.pdf" TargetMode="External"/><Relationship Id="rId2" Type="http://schemas.openxmlformats.org/officeDocument/2006/relationships/notesSlide" Target="../notesSlides/notesSlide21.xml"/><Relationship Id="rId1" Type="http://schemas.openxmlformats.org/officeDocument/2006/relationships/slideLayout" Target="../slideLayouts/slideLayout120.xml"/><Relationship Id="rId5" Type="http://schemas.openxmlformats.org/officeDocument/2006/relationships/hyperlink" Target="https://ct.portal.cambiumast.com/resources/guidelines-and-documentation/" TargetMode="External"/><Relationship Id="rId4" Type="http://schemas.openxmlformats.org/officeDocument/2006/relationships/hyperlink" Target="https://ct.portal.cambiumast.com/core/fileparse.php/51/urlt/CSDE-Assessment-Guidelines.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6.xml"/><Relationship Id="rId5" Type="http://schemas.openxmlformats.org/officeDocument/2006/relationships/hyperlink" Target="https://creativecommons.org/licenses/by-nc-sa/3.0/" TargetMode="External"/><Relationship Id="rId4" Type="http://schemas.openxmlformats.org/officeDocument/2006/relationships/hyperlink" Target="https://ppgreview.ca/2017/11/22/policy-and-civic-participation-november-22nd-201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3" Type="http://schemas.openxmlformats.org/officeDocument/2006/relationships/hyperlink" Target="mailto:cristi.alberino@ct.gov" TargetMode="External"/><Relationship Id="rId2" Type="http://schemas.openxmlformats.org/officeDocument/2006/relationships/notesSlide" Target="../notesSlides/notesSlide3.xml"/><Relationship Id="rId1" Type="http://schemas.openxmlformats.org/officeDocument/2006/relationships/slideLayout" Target="../slideLayouts/slideLayout120.xml"/><Relationship Id="rId4" Type="http://schemas.openxmlformats.org/officeDocument/2006/relationships/hyperlink" Target="mailto:Michelle.Rosado@ct.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34.xml"/><Relationship Id="rId1" Type="http://schemas.openxmlformats.org/officeDocument/2006/relationships/slideLayout" Target="../slideLayouts/slideLayout120.xml"/><Relationship Id="rId4" Type="http://schemas.openxmlformats.org/officeDocument/2006/relationships/hyperlink" Target="mailto:Cristi.Alberino@ct.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notesSlide" Target="../notesSlides/notesSlide43.xml"/><Relationship Id="rId1" Type="http://schemas.openxmlformats.org/officeDocument/2006/relationships/slideLayout" Target="../slideLayouts/slideLayout1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0.xml"/></Relationships>
</file>

<file path=ppt/slides/_rels/slide47.xml.rels><?xml version="1.0" encoding="UTF-8" standalone="yes"?>
<Relationships xmlns="http://schemas.openxmlformats.org/package/2006/relationships"><Relationship Id="rId3" Type="http://schemas.openxmlformats.org/officeDocument/2006/relationships/hyperlink" Target="https://support.google.com/chrome/a/answer/6220366?hl=en" TargetMode="External"/><Relationship Id="rId2" Type="http://schemas.openxmlformats.org/officeDocument/2006/relationships/notesSlide" Target="../notesSlides/notesSlide46.xml"/><Relationship Id="rId1" Type="http://schemas.openxmlformats.org/officeDocument/2006/relationships/slideLayout" Target="../slideLayouts/slideLayout120.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0.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20.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20.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0.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20.xml"/><Relationship Id="rId5" Type="http://schemas.openxmlformats.org/officeDocument/2006/relationships/image" Target="../media/image32.png"/><Relationship Id="rId4" Type="http://schemas.openxmlformats.org/officeDocument/2006/relationships/hyperlink" Target="https://xd.adobe.com/view/ef45d32c-ecfd-449d-6342-d50bdab5abdf-9974/"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8" Type="http://schemas.openxmlformats.org/officeDocument/2006/relationships/hyperlink" Target="mailto:Janet.Stuck@ct.gov" TargetMode="External"/><Relationship Id="rId3" Type="http://schemas.openxmlformats.org/officeDocument/2006/relationships/hyperlink" Target="mailto:cthelpdesk@cambiumassessment.com" TargetMode="External"/><Relationship Id="rId7" Type="http://schemas.openxmlformats.org/officeDocument/2006/relationships/hyperlink" Target="mailto:Deirdre.Ducharme@ct.gov" TargetMode="External"/><Relationship Id="rId2" Type="http://schemas.openxmlformats.org/officeDocument/2006/relationships/notesSlide" Target="../notesSlides/notesSlide6.xml"/><Relationship Id="rId1" Type="http://schemas.openxmlformats.org/officeDocument/2006/relationships/slideLayout" Target="../slideLayouts/slideLayout123.xml"/><Relationship Id="rId6" Type="http://schemas.openxmlformats.org/officeDocument/2006/relationships/hyperlink" Target="mailto:Abe.Krisst@ct.gov" TargetMode="External"/><Relationship Id="rId5" Type="http://schemas.openxmlformats.org/officeDocument/2006/relationships/hyperlink" Target="mailto:Cristi.Alberino@ct.gov" TargetMode="External"/><Relationship Id="rId4" Type="http://schemas.openxmlformats.org/officeDocument/2006/relationships/hyperlink" Target="mailto:ctstudentassessment@ct.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20.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20.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20.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120.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20.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20.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20.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120.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120.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120.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hyperlink" Target="mailto:cthelpdesk@cambiumassessment.com"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120.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0.xml"/></Relationships>
</file>

<file path=ppt/slides/_rels/slide74.xml.rels><?xml version="1.0" encoding="UTF-8" standalone="yes"?>
<Relationships xmlns="http://schemas.openxmlformats.org/package/2006/relationships"><Relationship Id="rId3" Type="http://schemas.openxmlformats.org/officeDocument/2006/relationships/hyperlink" Target="http://ct.portal.cambiumast.com/" TargetMode="External"/><Relationship Id="rId2" Type="http://schemas.openxmlformats.org/officeDocument/2006/relationships/notesSlide" Target="../notesSlides/notesSlide73.xml"/><Relationship Id="rId1" Type="http://schemas.openxmlformats.org/officeDocument/2006/relationships/slideLayout" Target="../slideLayouts/slideLayout120.xml"/><Relationship Id="rId4" Type="http://schemas.openxmlformats.org/officeDocument/2006/relationships/hyperlink" Target="mailto:cthelpdesk@cambiumassessment.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1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46006" y="398047"/>
            <a:ext cx="8261709" cy="6266754"/>
          </a:xfrm>
          <a:prstGeom prst="rect">
            <a:avLst/>
          </a:prstGeom>
        </p:spPr>
      </p:pic>
      <p:sp>
        <p:nvSpPr>
          <p:cNvPr id="13" name="Content Placeholder 4"/>
          <p:cNvSpPr txBox="1">
            <a:spLocks/>
          </p:cNvSpPr>
          <p:nvPr/>
        </p:nvSpPr>
        <p:spPr>
          <a:xfrm>
            <a:off x="457200" y="2151558"/>
            <a:ext cx="8229600" cy="4560840"/>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a:latin typeface="Helvetica"/>
                <a:cs typeface="Helvetica"/>
              </a:rPr>
              <a:t/>
            </a:r>
            <a:br>
              <a:rPr lang="en-US" sz="4000" b="1">
                <a:latin typeface="Helvetica"/>
                <a:cs typeface="Helvetica"/>
              </a:rPr>
            </a:br>
            <a:r>
              <a:rPr lang="en-US" sz="4600" b="1">
                <a:latin typeface="Arial"/>
                <a:cs typeface="Arial"/>
              </a:rPr>
              <a:t>District Administrator’s</a:t>
            </a:r>
          </a:p>
          <a:p>
            <a:pPr marL="0" indent="0" algn="ctr">
              <a:buFont typeface="Arial"/>
              <a:buNone/>
            </a:pPr>
            <a:r>
              <a:rPr lang="en-US" sz="4000">
                <a:latin typeface="Arial"/>
                <a:cs typeface="Arial"/>
              </a:rPr>
              <a:t>Test Administration Workshop</a:t>
            </a:r>
          </a:p>
          <a:p>
            <a:pPr marL="0" indent="0" algn="ctr">
              <a:buFont typeface="Arial"/>
              <a:buNone/>
            </a:pPr>
            <a:endParaRPr lang="en-US" sz="3600" b="1">
              <a:latin typeface="Arial" panose="020B0604020202020204" pitchFamily="34" charset="0"/>
              <a:cs typeface="Arial" panose="020B0604020202020204" pitchFamily="34" charset="0"/>
            </a:endParaRPr>
          </a:p>
          <a:p>
            <a:pPr marL="0" indent="0" algn="ctr">
              <a:buFont typeface="Arial"/>
              <a:buNone/>
            </a:pPr>
            <a:r>
              <a:rPr lang="en-US" sz="2400" b="1">
                <a:latin typeface="Arial"/>
                <a:cs typeface="Arial"/>
              </a:rPr>
              <a:t>Smarter Balanced, NGSS Standard, CTAA, and CTAS</a:t>
            </a:r>
            <a:endParaRPr lang="en-US" sz="2000" b="1">
              <a:latin typeface="Arial"/>
              <a:cs typeface="Arial"/>
            </a:endParaRPr>
          </a:p>
          <a:p>
            <a:pPr marL="0" indent="0" algn="ctr">
              <a:buFont typeface="Arial"/>
              <a:buNone/>
            </a:pPr>
            <a:r>
              <a:rPr lang="en-US" sz="2400">
                <a:latin typeface="Arial"/>
                <a:cs typeface="Arial"/>
              </a:rPr>
              <a:t>January 20, 21, and 22</a:t>
            </a:r>
          </a:p>
          <a:p>
            <a:pPr marL="0" indent="0" algn="ctr">
              <a:buFont typeface="Arial"/>
              <a:buNone/>
            </a:pPr>
            <a:endParaRPr lang="en-US" sz="3600" b="1">
              <a:latin typeface="Arial" panose="020B0604020202020204" pitchFamily="34" charset="0"/>
              <a:cs typeface="Arial" panose="020B0604020202020204" pitchFamily="34" charset="0"/>
            </a:endParaRPr>
          </a:p>
          <a:p>
            <a:pPr marL="0" indent="0" algn="ctr">
              <a:buFont typeface="Arial"/>
              <a:buNone/>
            </a:pPr>
            <a:endParaRPr lang="en-US" sz="3600" b="1">
              <a:latin typeface="Arial" panose="020B0604020202020204" pitchFamily="34" charset="0"/>
              <a:cs typeface="Arial" panose="020B0604020202020204" pitchFamily="34" charset="0"/>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a:solidFill>
                  <a:srgbClr val="002D73"/>
                </a:solidFill>
                <a:latin typeface="Times New Roman"/>
                <a:cs typeface="Times New Roman"/>
              </a:rPr>
              <a:t>CONNECTICUT STATE DEPARTMENT OF EDUCATION </a:t>
            </a:r>
            <a:r>
              <a:rPr lang="en-US" sz="1800">
                <a:solidFill>
                  <a:srgbClr val="002D73"/>
                </a:solidFill>
                <a:latin typeface="Times New Roman"/>
                <a:cs typeface="Times New Roman"/>
              </a:rPr>
              <a:t/>
            </a:r>
            <a:br>
              <a:rPr lang="en-US" sz="1800">
                <a:solidFill>
                  <a:srgbClr val="002D73"/>
                </a:solidFill>
                <a:latin typeface="Times New Roman"/>
                <a:cs typeface="Times New Roman"/>
              </a:rPr>
            </a:br>
            <a:endParaRPr lang="en-US" sz="1800" b="1">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6602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07035"/>
            <a:ext cx="9144000" cy="1097280"/>
          </a:xfrm>
        </p:spPr>
        <p:txBody>
          <a:bodyPr>
            <a:normAutofit/>
          </a:bodyPr>
          <a:lstStyle/>
          <a:p>
            <a:pPr algn="ctr"/>
            <a:r>
              <a:rPr lang="en-US" sz="3600" b="1">
                <a:ln w="0"/>
                <a:solidFill>
                  <a:srgbClr val="FFFFFF"/>
                </a:solidFill>
                <a:latin typeface="Arial" panose="020B0604020202020204" pitchFamily="34" charset="0"/>
                <a:cs typeface="Arial" panose="020B0604020202020204" pitchFamily="34" charset="0"/>
              </a:rPr>
              <a:t>Current Status on Assessment</a:t>
            </a:r>
          </a:p>
        </p:txBody>
      </p:sp>
      <p:sp>
        <p:nvSpPr>
          <p:cNvPr id="5" name="Content Placeholder 4"/>
          <p:cNvSpPr>
            <a:spLocks noGrp="1"/>
          </p:cNvSpPr>
          <p:nvPr>
            <p:ph idx="1"/>
          </p:nvPr>
        </p:nvSpPr>
        <p:spPr>
          <a:xfrm>
            <a:off x="626364" y="1911350"/>
            <a:ext cx="7891272" cy="4391099"/>
          </a:xfrm>
        </p:spPr>
        <p:txBody>
          <a:bodyPr vert="horz" lIns="91440" tIns="45720" rIns="91440" bIns="45720" rtlCol="0" anchor="t">
            <a:normAutofit lnSpcReduction="10000"/>
          </a:bodyPr>
          <a:lstStyle/>
          <a:p>
            <a:r>
              <a:rPr lang="en-US" sz="2200" dirty="0">
                <a:latin typeface="Arial"/>
                <a:cs typeface="Arial"/>
              </a:rPr>
              <a:t>Health and safety is priority number one.  </a:t>
            </a:r>
          </a:p>
          <a:p>
            <a:r>
              <a:rPr lang="en-US" sz="2200" dirty="0">
                <a:latin typeface="Arial"/>
                <a:cs typeface="Arial"/>
              </a:rPr>
              <a:t>CSDE remains committed to administering the state academic assessments to the fullest extent possible in 2020-21. </a:t>
            </a:r>
            <a:endParaRPr lang="en-US" dirty="0"/>
          </a:p>
          <a:p>
            <a:r>
              <a:rPr lang="en-US" sz="2200" dirty="0">
                <a:latin typeface="Arial"/>
                <a:cs typeface="Arial"/>
              </a:rPr>
              <a:t>Having results in 2020-21 will allow CSDE:</a:t>
            </a:r>
          </a:p>
          <a:p>
            <a:pPr lvl="1">
              <a:buFont typeface="Courier New" panose="02070309020205020404" pitchFamily="49" charset="0"/>
              <a:buChar char="o"/>
            </a:pPr>
            <a:r>
              <a:rPr lang="en-US" sz="2200" dirty="0">
                <a:latin typeface="Arial"/>
                <a:cs typeface="Arial"/>
              </a:rPr>
              <a:t>to monitor long-term trends; </a:t>
            </a:r>
            <a:endParaRPr lang="en-US" sz="2200" dirty="0"/>
          </a:p>
          <a:p>
            <a:pPr lvl="1">
              <a:buFont typeface="Courier New" panose="02070309020205020404" pitchFamily="49" charset="0"/>
              <a:buChar char="o"/>
            </a:pPr>
            <a:r>
              <a:rPr lang="en-US" sz="2200" dirty="0">
                <a:latin typeface="Arial"/>
                <a:cs typeface="Arial"/>
              </a:rPr>
              <a:t>evaluate the full impact of the pandemic on student achievement and growth; and </a:t>
            </a:r>
            <a:endParaRPr lang="en-US" sz="2200" dirty="0"/>
          </a:p>
          <a:p>
            <a:pPr lvl="1">
              <a:buFont typeface="Courier New" panose="02070309020205020404" pitchFamily="49" charset="0"/>
              <a:buChar char="o"/>
            </a:pPr>
            <a:r>
              <a:rPr lang="en-US" sz="2200" dirty="0">
                <a:latin typeface="Arial"/>
                <a:cs typeface="Arial"/>
              </a:rPr>
              <a:t>target support and resources where they are needed the most. </a:t>
            </a:r>
          </a:p>
          <a:p>
            <a:r>
              <a:rPr lang="en-US" sz="2200" dirty="0">
                <a:latin typeface="Arial"/>
                <a:cs typeface="Arial"/>
              </a:rPr>
              <a:t>Having a measure in 2020-21 will also allow CSDE to restart the academic growth measure with the 2021-22 school year. </a:t>
            </a:r>
            <a:endParaRPr lang="en-US" sz="2200" dirty="0"/>
          </a:p>
          <a:p>
            <a:pPr marL="0" indent="0">
              <a:buNone/>
            </a:pPr>
            <a:endParaRPr lang="en-US" sz="2300"/>
          </a:p>
          <a:p>
            <a:endParaRPr lang="en-US" sz="2300"/>
          </a:p>
          <a:p>
            <a:endParaRPr lang="en-US" sz="2300"/>
          </a:p>
          <a:p>
            <a:endParaRPr lang="en-US" sz="2300"/>
          </a:p>
        </p:txBody>
      </p:sp>
    </p:spTree>
    <p:extLst>
      <p:ext uri="{BB962C8B-B14F-4D97-AF65-F5344CB8AC3E}">
        <p14:creationId xmlns:p14="http://schemas.microsoft.com/office/powerpoint/2010/main" val="350721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07035"/>
            <a:ext cx="9144000" cy="1097280"/>
          </a:xfrm>
        </p:spPr>
        <p:txBody>
          <a:bodyPr>
            <a:normAutofit/>
          </a:bodyPr>
          <a:lstStyle/>
          <a:p>
            <a:pPr algn="ctr"/>
            <a:r>
              <a:rPr lang="en-US" sz="3600" b="1">
                <a:ln w="0"/>
                <a:solidFill>
                  <a:srgbClr val="FFFFFF"/>
                </a:solidFill>
              </a:rPr>
              <a:t>Current Status on Accountability  </a:t>
            </a:r>
          </a:p>
        </p:txBody>
      </p:sp>
      <p:sp>
        <p:nvSpPr>
          <p:cNvPr id="5" name="Content Placeholder 4"/>
          <p:cNvSpPr>
            <a:spLocks noGrp="1"/>
          </p:cNvSpPr>
          <p:nvPr>
            <p:ph idx="1"/>
          </p:nvPr>
        </p:nvSpPr>
        <p:spPr>
          <a:xfrm>
            <a:off x="628650" y="2096316"/>
            <a:ext cx="7886700" cy="3575685"/>
          </a:xfrm>
        </p:spPr>
        <p:txBody>
          <a:bodyPr vert="horz" lIns="91440" tIns="45720" rIns="91440" bIns="45720" rtlCol="0" anchor="t">
            <a:normAutofit lnSpcReduction="10000"/>
          </a:bodyPr>
          <a:lstStyle/>
          <a:p>
            <a:r>
              <a:rPr lang="en-US" sz="2300">
                <a:latin typeface="Arial"/>
                <a:cs typeface="Arial"/>
              </a:rPr>
              <a:t>State assessments do not have to be synonymous with school and district accountability.</a:t>
            </a:r>
          </a:p>
          <a:p>
            <a:r>
              <a:rPr lang="en-US" sz="2300">
                <a:latin typeface="Arial"/>
                <a:cs typeface="Arial"/>
              </a:rPr>
              <a:t>CSDE will seek federal approval to waive formal school and district accountability in 2020-21. </a:t>
            </a:r>
          </a:p>
          <a:p>
            <a:r>
              <a:rPr lang="en-US" sz="2300">
                <a:latin typeface="Arial"/>
                <a:cs typeface="Arial"/>
              </a:rPr>
              <a:t>Connecticut is asking for federal approval to waive:</a:t>
            </a:r>
          </a:p>
          <a:p>
            <a:pPr lvl="1">
              <a:buFont typeface="Courier New" panose="02070309020205020404" pitchFamily="49" charset="0"/>
              <a:buChar char="o"/>
            </a:pPr>
            <a:r>
              <a:rPr lang="en-US" sz="2200">
                <a:latin typeface="Arial"/>
                <a:cs typeface="Arial"/>
              </a:rPr>
              <a:t>summative ratings (i.e., the Accountability Index);</a:t>
            </a:r>
            <a:endParaRPr lang="en-US" sz="2200"/>
          </a:p>
          <a:p>
            <a:pPr lvl="1">
              <a:buFont typeface="Courier New" panose="02070309020205020404" pitchFamily="49" charset="0"/>
              <a:buChar char="o"/>
            </a:pPr>
            <a:r>
              <a:rPr lang="en-US" sz="2200">
                <a:latin typeface="Arial"/>
                <a:cs typeface="Arial"/>
              </a:rPr>
              <a:t>sorting schools into categories 1-5; and</a:t>
            </a:r>
          </a:p>
          <a:p>
            <a:pPr lvl="1">
              <a:buFont typeface="Courier New" panose="02070309020205020404" pitchFamily="49" charset="0"/>
              <a:buChar char="o"/>
            </a:pPr>
            <a:r>
              <a:rPr lang="en-US" sz="2200">
                <a:latin typeface="Arial"/>
                <a:cs typeface="Arial"/>
              </a:rPr>
              <a:t>identifying new Turnaround or Focus schools (categories 4 and 5) in fall 2021 based on 2020-21 data. </a:t>
            </a:r>
          </a:p>
          <a:p>
            <a:pPr>
              <a:buFont typeface="Arial" panose="02070309020205020404" pitchFamily="49" charset="0"/>
              <a:buChar char="•"/>
            </a:pPr>
            <a:r>
              <a:rPr lang="en-US" sz="2100">
                <a:latin typeface="Arial"/>
                <a:cs typeface="Arial"/>
              </a:rPr>
              <a:t>What about changes at federal level?</a:t>
            </a:r>
            <a:r>
              <a:rPr lang="en-US" sz="2600">
                <a:latin typeface="Arial"/>
                <a:cs typeface="Arial"/>
              </a:rPr>
              <a:t>  </a:t>
            </a:r>
            <a:endParaRPr lang="en-US" sz="2600"/>
          </a:p>
          <a:p>
            <a:endParaRPr lang="en-US" sz="2300"/>
          </a:p>
          <a:p>
            <a:endParaRPr lang="en-US" sz="2300"/>
          </a:p>
          <a:p>
            <a:endParaRPr lang="en-US" sz="2300"/>
          </a:p>
        </p:txBody>
      </p:sp>
    </p:spTree>
    <p:extLst>
      <p:ext uri="{BB962C8B-B14F-4D97-AF65-F5344CB8AC3E}">
        <p14:creationId xmlns:p14="http://schemas.microsoft.com/office/powerpoint/2010/main" val="42546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07035"/>
            <a:ext cx="9144000" cy="1097280"/>
          </a:xfrm>
        </p:spPr>
        <p:txBody>
          <a:bodyPr>
            <a:normAutofit/>
          </a:bodyPr>
          <a:lstStyle/>
          <a:p>
            <a:pPr algn="ctr"/>
            <a:r>
              <a:rPr lang="en-US" sz="3600" b="1">
                <a:ln w="0"/>
                <a:solidFill>
                  <a:srgbClr val="FFFFFF"/>
                </a:solidFill>
              </a:rPr>
              <a:t>Current Status on Accountability  </a:t>
            </a:r>
          </a:p>
        </p:txBody>
      </p:sp>
      <p:sp>
        <p:nvSpPr>
          <p:cNvPr id="5" name="Content Placeholder 4"/>
          <p:cNvSpPr>
            <a:spLocks noGrp="1"/>
          </p:cNvSpPr>
          <p:nvPr>
            <p:ph idx="1"/>
          </p:nvPr>
        </p:nvSpPr>
        <p:spPr>
          <a:xfrm>
            <a:off x="628650" y="1990438"/>
            <a:ext cx="7886700" cy="3575685"/>
          </a:xfrm>
        </p:spPr>
        <p:txBody>
          <a:bodyPr vert="horz" lIns="91440" tIns="45720" rIns="91440" bIns="45720" rtlCol="0" anchor="t">
            <a:noAutofit/>
          </a:bodyPr>
          <a:lstStyle/>
          <a:p>
            <a:pPr marL="0" indent="0">
              <a:buNone/>
            </a:pPr>
            <a:r>
              <a:rPr lang="en-US" sz="2100">
                <a:latin typeface="Arial"/>
                <a:cs typeface="Arial"/>
              </a:rPr>
              <a:t>What about Participation?  </a:t>
            </a:r>
            <a:endParaRPr lang="en-US" sz="2100"/>
          </a:p>
          <a:p>
            <a:pPr>
              <a:lnSpc>
                <a:spcPct val="120000"/>
              </a:lnSpc>
            </a:pPr>
            <a:r>
              <a:rPr lang="en-US" sz="1800" dirty="0">
                <a:latin typeface="Arial"/>
                <a:cs typeface="Arial"/>
              </a:rPr>
              <a:t>To ensure that we get the most complete measure of student performance, CSDE expects universal participation of students when the state assessments can be delivered safely. </a:t>
            </a:r>
            <a:endParaRPr lang="en-US" sz="1800" dirty="0"/>
          </a:p>
          <a:p>
            <a:pPr>
              <a:lnSpc>
                <a:spcPct val="120000"/>
              </a:lnSpc>
            </a:pPr>
            <a:r>
              <a:rPr lang="en-US" sz="1800" dirty="0">
                <a:latin typeface="Arial"/>
                <a:cs typeface="Arial"/>
              </a:rPr>
              <a:t>Pressure release valve of waiver.  </a:t>
            </a:r>
            <a:endParaRPr lang="en-US" sz="1800" dirty="0"/>
          </a:p>
          <a:p>
            <a:pPr>
              <a:lnSpc>
                <a:spcPct val="120000"/>
              </a:lnSpc>
            </a:pPr>
            <a:endParaRPr lang="en-US" sz="2100" dirty="0"/>
          </a:p>
          <a:p>
            <a:endParaRPr lang="en-US" sz="1600"/>
          </a:p>
          <a:p>
            <a:endParaRPr lang="en-US" sz="1600"/>
          </a:p>
          <a:p>
            <a:endParaRPr lang="en-US" sz="1600"/>
          </a:p>
        </p:txBody>
      </p:sp>
    </p:spTree>
    <p:extLst>
      <p:ext uri="{BB962C8B-B14F-4D97-AF65-F5344CB8AC3E}">
        <p14:creationId xmlns:p14="http://schemas.microsoft.com/office/powerpoint/2010/main" val="39632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07035"/>
            <a:ext cx="9144000" cy="1097280"/>
          </a:xfrm>
        </p:spPr>
        <p:txBody>
          <a:bodyPr>
            <a:normAutofit/>
          </a:bodyPr>
          <a:lstStyle/>
          <a:p>
            <a:pPr algn="ctr"/>
            <a:r>
              <a:rPr lang="en-US" sz="3600" b="1">
                <a:ln w="0"/>
                <a:solidFill>
                  <a:srgbClr val="FFFFFF"/>
                </a:solidFill>
                <a:latin typeface="Arial" panose="020B0604020202020204" pitchFamily="34" charset="0"/>
                <a:cs typeface="Arial" panose="020B0604020202020204" pitchFamily="34" charset="0"/>
              </a:rPr>
              <a:t>What Remains the Same in 2021?</a:t>
            </a:r>
          </a:p>
        </p:txBody>
      </p:sp>
      <p:sp>
        <p:nvSpPr>
          <p:cNvPr id="5" name="Content Placeholder 4"/>
          <p:cNvSpPr>
            <a:spLocks noGrp="1"/>
          </p:cNvSpPr>
          <p:nvPr>
            <p:ph idx="1"/>
          </p:nvPr>
        </p:nvSpPr>
        <p:spPr>
          <a:xfrm>
            <a:off x="968284" y="1911350"/>
            <a:ext cx="7522573" cy="4389120"/>
          </a:xfrm>
        </p:spPr>
        <p:txBody>
          <a:bodyPr vert="horz" lIns="91440" tIns="45720" rIns="91440" bIns="45720" rtlCol="0" anchor="t">
            <a:noAutofit/>
          </a:bodyPr>
          <a:lstStyle/>
          <a:p>
            <a:pPr>
              <a:spcBef>
                <a:spcPts val="0"/>
              </a:spcBef>
              <a:spcAft>
                <a:spcPts val="300"/>
              </a:spcAft>
            </a:pPr>
            <a:r>
              <a:rPr lang="en-US" sz="1900">
                <a:latin typeface="Arial"/>
                <a:cs typeface="Arial"/>
              </a:rPr>
              <a:t>TIDE System</a:t>
            </a:r>
            <a:endParaRPr lang="en-US"/>
          </a:p>
          <a:p>
            <a:pPr>
              <a:spcBef>
                <a:spcPts val="0"/>
              </a:spcBef>
              <a:spcAft>
                <a:spcPts val="300"/>
              </a:spcAft>
            </a:pPr>
            <a:r>
              <a:rPr lang="en-US" sz="1900">
                <a:latin typeface="Arial"/>
                <a:cs typeface="Arial"/>
              </a:rPr>
              <a:t>Provision of Testing Manuals </a:t>
            </a:r>
            <a:endParaRPr lang="en-US" sz="1900"/>
          </a:p>
          <a:p>
            <a:pPr marL="571500" lvl="2" indent="-342900">
              <a:spcBef>
                <a:spcPts val="0"/>
              </a:spcBef>
              <a:spcAft>
                <a:spcPts val="300"/>
              </a:spcAft>
              <a:buFont typeface="Courier New" panose="020B0604020202020204" pitchFamily="34" charset="0"/>
              <a:buChar char="o"/>
            </a:pPr>
            <a:r>
              <a:rPr lang="en-US" sz="1900">
                <a:latin typeface="Arial"/>
                <a:cs typeface="Arial"/>
              </a:rPr>
              <a:t>2021 Test Coordinator Manual </a:t>
            </a:r>
            <a:endParaRPr lang="en-US" sz="1900"/>
          </a:p>
          <a:p>
            <a:pPr marL="571500" lvl="2" indent="-342900">
              <a:spcBef>
                <a:spcPts val="0"/>
              </a:spcBef>
              <a:spcAft>
                <a:spcPts val="300"/>
              </a:spcAft>
              <a:buFont typeface="Courier New" panose="020B0604020202020204" pitchFamily="34" charset="0"/>
              <a:buChar char="o"/>
            </a:pPr>
            <a:r>
              <a:rPr lang="en-US" sz="1900">
                <a:latin typeface="Arial"/>
                <a:cs typeface="Arial"/>
              </a:rPr>
              <a:t>2021 NGSS, CTAA, CTAS, and Smarter Balanced Administration Manuals  </a:t>
            </a:r>
            <a:endParaRPr lang="en-US" sz="1900"/>
          </a:p>
          <a:p>
            <a:pPr>
              <a:spcBef>
                <a:spcPts val="0"/>
              </a:spcBef>
              <a:spcAft>
                <a:spcPts val="300"/>
              </a:spcAft>
            </a:pPr>
            <a:r>
              <a:rPr lang="en-US" sz="1900">
                <a:latin typeface="Arial"/>
                <a:cs typeface="Arial"/>
              </a:rPr>
              <a:t>Who Needs to be Tested? All students including:</a:t>
            </a:r>
          </a:p>
          <a:p>
            <a:pPr marL="571500" lvl="2" indent="-342900">
              <a:spcBef>
                <a:spcPts val="0"/>
              </a:spcBef>
              <a:spcAft>
                <a:spcPts val="300"/>
              </a:spcAft>
              <a:buFont typeface="Courier New" panose="020B0604020202020204" pitchFamily="34" charset="0"/>
              <a:buChar char="o"/>
            </a:pPr>
            <a:r>
              <a:rPr lang="en-US" sz="1900">
                <a:latin typeface="Arial"/>
                <a:cs typeface="Arial"/>
              </a:rPr>
              <a:t>Students in Private Approved Facilities</a:t>
            </a:r>
          </a:p>
          <a:p>
            <a:pPr marL="571500" lvl="2" indent="-342900">
              <a:spcBef>
                <a:spcPts val="0"/>
              </a:spcBef>
              <a:spcAft>
                <a:spcPts val="300"/>
              </a:spcAft>
              <a:buFont typeface="Courier New" panose="020B0604020202020204" pitchFamily="34" charset="0"/>
              <a:buChar char="o"/>
            </a:pPr>
            <a:r>
              <a:rPr lang="en-US" sz="1900">
                <a:latin typeface="Arial"/>
                <a:cs typeface="Arial"/>
              </a:rPr>
              <a:t>Students in </a:t>
            </a:r>
            <a:r>
              <a:rPr lang="en-US" sz="1900">
                <a:latin typeface="Arial"/>
                <a:cs typeface="Arial"/>
                <a:hlinkClick r:id="rId3"/>
              </a:rPr>
              <a:t>PSIS who attend Out-of-State Facilities or In-State Non-Approved Facilities</a:t>
            </a:r>
            <a:endParaRPr lang="en-US" sz="1900">
              <a:latin typeface="Arial"/>
              <a:cs typeface="Arial"/>
            </a:endParaRPr>
          </a:p>
          <a:p>
            <a:pPr marL="571500" lvl="2" indent="-342900">
              <a:spcBef>
                <a:spcPts val="0"/>
              </a:spcBef>
              <a:spcAft>
                <a:spcPts val="300"/>
              </a:spcAft>
              <a:buFont typeface="Courier New" panose="020B0604020202020204" pitchFamily="34" charset="0"/>
              <a:buChar char="o"/>
            </a:pPr>
            <a:r>
              <a:rPr lang="en-US" sz="1900">
                <a:latin typeface="Arial"/>
                <a:cs typeface="Arial"/>
              </a:rPr>
              <a:t>Students with Disabilities and/or English learners</a:t>
            </a:r>
          </a:p>
          <a:p>
            <a:pPr marL="571500" lvl="2" indent="-342900">
              <a:spcBef>
                <a:spcPts val="0"/>
              </a:spcBef>
              <a:spcAft>
                <a:spcPts val="300"/>
              </a:spcAft>
              <a:buFont typeface="Courier New" panose="020B0604020202020204" pitchFamily="34" charset="0"/>
              <a:buChar char="o"/>
            </a:pPr>
            <a:r>
              <a:rPr lang="en-US" sz="1900">
                <a:latin typeface="Arial"/>
                <a:cs typeface="Arial"/>
              </a:rPr>
              <a:t>Full-time remote learners</a:t>
            </a:r>
          </a:p>
          <a:p>
            <a:pPr>
              <a:spcBef>
                <a:spcPts val="0"/>
              </a:spcBef>
              <a:spcAft>
                <a:spcPts val="300"/>
              </a:spcAft>
            </a:pPr>
            <a:r>
              <a:rPr lang="en-US" sz="1900">
                <a:latin typeface="Arial"/>
                <a:cs typeface="Arial"/>
              </a:rPr>
              <a:t>Office Hours</a:t>
            </a:r>
          </a:p>
          <a:p>
            <a:pPr>
              <a:spcBef>
                <a:spcPts val="0"/>
              </a:spcBef>
              <a:spcAft>
                <a:spcPts val="300"/>
              </a:spcAft>
            </a:pPr>
            <a:r>
              <a:rPr lang="en-US" sz="1900">
                <a:latin typeface="Arial"/>
                <a:cs typeface="Arial"/>
              </a:rPr>
              <a:t>Importance of Maintaining Data in PSIS Registration</a:t>
            </a:r>
            <a:endParaRPr lang="en-US">
              <a:latin typeface="Arial"/>
              <a:cs typeface="Arial"/>
            </a:endParaRPr>
          </a:p>
          <a:p>
            <a:pPr>
              <a:spcBef>
                <a:spcPts val="0"/>
              </a:spcBef>
              <a:spcAft>
                <a:spcPts val="300"/>
              </a:spcAft>
            </a:pPr>
            <a:r>
              <a:rPr lang="en-US" sz="1900">
                <a:latin typeface="Arial"/>
                <a:cs typeface="Arial"/>
              </a:rPr>
              <a:t>Ordering of Paper Materials in TIDE (Braille and Large Print)			</a:t>
            </a:r>
            <a:endParaRPr lang="en-US"/>
          </a:p>
          <a:p>
            <a:endParaRPr lang="en-US" sz="1800"/>
          </a:p>
          <a:p>
            <a:pPr marL="0" indent="0">
              <a:buNone/>
            </a:pPr>
            <a:endParaRPr lang="en-US" sz="1800"/>
          </a:p>
          <a:p>
            <a:endParaRPr lang="en-US" sz="1800"/>
          </a:p>
          <a:p>
            <a:endParaRPr lang="en-US" sz="1800"/>
          </a:p>
          <a:p>
            <a:endParaRPr lang="en-US" sz="1800"/>
          </a:p>
        </p:txBody>
      </p:sp>
    </p:spTree>
    <p:extLst>
      <p:ext uri="{BB962C8B-B14F-4D97-AF65-F5344CB8AC3E}">
        <p14:creationId xmlns:p14="http://schemas.microsoft.com/office/powerpoint/2010/main" val="415964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03560"/>
            <a:ext cx="9144000" cy="1097280"/>
          </a:xfrm>
        </p:spPr>
        <p:txBody>
          <a:bodyPr>
            <a:normAutofit/>
          </a:bodyPr>
          <a:lstStyle/>
          <a:p>
            <a:pPr algn="ctr"/>
            <a:r>
              <a:rPr lang="en-US" sz="3600" b="1">
                <a:ln w="0"/>
                <a:solidFill>
                  <a:srgbClr val="FFFFFF"/>
                </a:solidFill>
                <a:latin typeface="Arial"/>
                <a:cs typeface="Arial"/>
              </a:rPr>
              <a:t>What’s New in 2021?</a:t>
            </a:r>
          </a:p>
        </p:txBody>
      </p:sp>
      <p:sp>
        <p:nvSpPr>
          <p:cNvPr id="5" name="Content Placeholder 4"/>
          <p:cNvSpPr>
            <a:spLocks noGrp="1"/>
          </p:cNvSpPr>
          <p:nvPr>
            <p:ph idx="1"/>
          </p:nvPr>
        </p:nvSpPr>
        <p:spPr>
          <a:xfrm>
            <a:off x="628650" y="2101933"/>
            <a:ext cx="7886700" cy="3933107"/>
          </a:xfrm>
        </p:spPr>
        <p:txBody>
          <a:bodyPr vert="horz" lIns="91440" tIns="45720" rIns="91440" bIns="45720" rtlCol="0" anchor="t">
            <a:noAutofit/>
          </a:bodyPr>
          <a:lstStyle/>
          <a:p>
            <a:r>
              <a:rPr lang="en-US" sz="1950" dirty="0">
                <a:latin typeface="Arial"/>
                <a:cs typeface="Arial"/>
              </a:rPr>
              <a:t>Focused training for Special Populations (Thursday and Friday of this week)</a:t>
            </a:r>
          </a:p>
          <a:p>
            <a:r>
              <a:rPr lang="en-US" sz="1950" dirty="0">
                <a:latin typeface="Arial"/>
                <a:cs typeface="Arial"/>
              </a:rPr>
              <a:t>TCM and TAM’s for in-person testing</a:t>
            </a:r>
          </a:p>
          <a:p>
            <a:r>
              <a:rPr lang="en-US" sz="1950" dirty="0">
                <a:latin typeface="Arial"/>
                <a:cs typeface="Arial"/>
              </a:rPr>
              <a:t>Scheduling test sessions in advance</a:t>
            </a:r>
          </a:p>
          <a:p>
            <a:r>
              <a:rPr lang="en-US" sz="1950" dirty="0">
                <a:latin typeface="Arial"/>
                <a:cs typeface="Arial"/>
              </a:rPr>
              <a:t>Remote testing and remote testing manuals</a:t>
            </a:r>
          </a:p>
          <a:p>
            <a:r>
              <a:rPr lang="en-US" sz="1950" dirty="0">
                <a:latin typeface="Arial"/>
                <a:cs typeface="Arial"/>
              </a:rPr>
              <a:t>Embedded Speech-to-Text Accommodation and Math Translation Glossary </a:t>
            </a:r>
          </a:p>
          <a:p>
            <a:r>
              <a:rPr lang="en-US" sz="1950" dirty="0">
                <a:latin typeface="Arial"/>
                <a:cs typeface="Arial"/>
              </a:rPr>
              <a:t>Secure Browser</a:t>
            </a:r>
          </a:p>
          <a:p>
            <a:r>
              <a:rPr lang="en-US" sz="1950" dirty="0">
                <a:latin typeface="Arial"/>
                <a:cs typeface="Arial"/>
              </a:rPr>
              <a:t>Results Delivery for Assessments – Smarter/CTAA and NGSS/CTAS</a:t>
            </a:r>
            <a:endParaRPr lang="en-US" sz="1950" dirty="0"/>
          </a:p>
          <a:p>
            <a:pPr marL="0" indent="0">
              <a:buNone/>
            </a:pPr>
            <a:endParaRPr lang="en-US" sz="190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8" y="403560"/>
            <a:ext cx="1546697"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12" y="403560"/>
            <a:ext cx="1546696"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5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600" b="1">
                <a:ln w="0"/>
                <a:solidFill>
                  <a:srgbClr val="000099"/>
                </a:solidFill>
                <a:latin typeface="Arial"/>
                <a:cs typeface="Arial"/>
              </a:rPr>
              <a:t>2020 - 21 Assessment Office Hours</a:t>
            </a:r>
            <a:r>
              <a:rPr lang="en-US" sz="3600" b="1">
                <a:ln w="0"/>
                <a:solidFill>
                  <a:srgbClr val="FF0000"/>
                </a:solidFill>
                <a:latin typeface="Arial"/>
                <a:cs typeface="Arial"/>
              </a:rPr>
              <a:t>*</a:t>
            </a:r>
          </a:p>
        </p:txBody>
      </p:sp>
      <p:graphicFrame>
        <p:nvGraphicFramePr>
          <p:cNvPr id="4" name="Table 3"/>
          <p:cNvGraphicFramePr>
            <a:graphicFrameLocks noGrp="1"/>
          </p:cNvGraphicFramePr>
          <p:nvPr>
            <p:extLst>
              <p:ext uri="{D42A27DB-BD31-4B8C-83A1-F6EECF244321}">
                <p14:modId xmlns:p14="http://schemas.microsoft.com/office/powerpoint/2010/main" val="3008803792"/>
              </p:ext>
            </p:extLst>
          </p:nvPr>
        </p:nvGraphicFramePr>
        <p:xfrm>
          <a:off x="321994" y="1151682"/>
          <a:ext cx="8500012" cy="4387264"/>
        </p:xfrm>
        <a:graphic>
          <a:graphicData uri="http://schemas.openxmlformats.org/drawingml/2006/table">
            <a:tbl>
              <a:tblPr firstRow="1" bandRow="1">
                <a:tableStyleId>{5C22544A-7EE6-4342-B048-85BDC9FD1C3A}</a:tableStyleId>
              </a:tblPr>
              <a:tblGrid>
                <a:gridCol w="2833337">
                  <a:extLst>
                    <a:ext uri="{9D8B030D-6E8A-4147-A177-3AD203B41FA5}">
                      <a16:colId xmlns:a16="http://schemas.microsoft.com/office/drawing/2014/main" val="2271564695"/>
                    </a:ext>
                  </a:extLst>
                </a:gridCol>
                <a:gridCol w="5666675">
                  <a:extLst>
                    <a:ext uri="{9D8B030D-6E8A-4147-A177-3AD203B41FA5}">
                      <a16:colId xmlns:a16="http://schemas.microsoft.com/office/drawing/2014/main" val="1818408059"/>
                    </a:ext>
                  </a:extLst>
                </a:gridCol>
              </a:tblGrid>
              <a:tr h="635000">
                <a:tc>
                  <a:txBody>
                    <a:bodyPr/>
                    <a:lstStyle/>
                    <a:p>
                      <a:pPr algn="ctr"/>
                      <a:r>
                        <a:rPr lang="en-US" sz="2800">
                          <a:solidFill>
                            <a:schemeClr val="tx1"/>
                          </a:solidFill>
                          <a:latin typeface="Arial"/>
                          <a:cs typeface="Arial"/>
                        </a:rPr>
                        <a:t>Date</a:t>
                      </a:r>
                    </a:p>
                  </a:txBody>
                  <a:tcPr anchor="ctr"/>
                </a:tc>
                <a:tc>
                  <a:txBody>
                    <a:bodyPr/>
                    <a:lstStyle/>
                    <a:p>
                      <a:pPr algn="ctr"/>
                      <a:r>
                        <a:rPr lang="en-US" sz="2800">
                          <a:solidFill>
                            <a:schemeClr val="tx1"/>
                          </a:solidFill>
                          <a:latin typeface="Arial"/>
                          <a:cs typeface="Arial"/>
                        </a:rPr>
                        <a:t>Topics</a:t>
                      </a:r>
                    </a:p>
                  </a:txBody>
                  <a:tcPr anchor="ctr"/>
                </a:tc>
                <a:extLst>
                  <a:ext uri="{0D108BD9-81ED-4DB2-BD59-A6C34878D82A}">
                    <a16:rowId xmlns:a16="http://schemas.microsoft.com/office/drawing/2014/main" val="2975272029"/>
                  </a:ext>
                </a:extLst>
              </a:tr>
              <a:tr h="1593669">
                <a:tc>
                  <a:txBody>
                    <a:bodyPr/>
                    <a:lstStyle/>
                    <a:p>
                      <a:pPr algn="ctr"/>
                      <a:r>
                        <a:rPr lang="en-US" sz="2400" dirty="0">
                          <a:latin typeface="Arial"/>
                          <a:cs typeface="Arial"/>
                        </a:rPr>
                        <a:t>February 16</a:t>
                      </a:r>
                    </a:p>
                    <a:p>
                      <a:pPr algn="ctr"/>
                      <a:r>
                        <a:rPr lang="en-US" sz="2400" dirty="0">
                          <a:latin typeface="Arial"/>
                          <a:cs typeface="Arial"/>
                        </a:rPr>
                        <a:t>3:00-4:00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a:effectLst/>
                          <a:latin typeface="Arial"/>
                          <a:cs typeface="Arial"/>
                        </a:rPr>
                        <a:t>Connecticut Alternate Assessments/</a:t>
                      </a:r>
                      <a:r>
                        <a:rPr lang="en-US" sz="2400" b="0" kern="1200">
                          <a:solidFill>
                            <a:schemeClr val="dk1"/>
                          </a:solidFill>
                          <a:effectLst/>
                          <a:latin typeface="Arial"/>
                          <a:ea typeface="+mn-ea"/>
                          <a:cs typeface="Arial"/>
                        </a:rPr>
                        <a:t>Accessibility and Accommodations</a:t>
                      </a:r>
                      <a:endParaRPr lang="en-US">
                        <a:latin typeface="Arial"/>
                        <a:cs typeface="Arial"/>
                      </a:endParaRPr>
                    </a:p>
                  </a:txBody>
                  <a:tcPr anchor="ctr"/>
                </a:tc>
                <a:extLst>
                  <a:ext uri="{0D108BD9-81ED-4DB2-BD59-A6C34878D82A}">
                    <a16:rowId xmlns:a16="http://schemas.microsoft.com/office/drawing/2014/main" val="288236551"/>
                  </a:ext>
                </a:extLst>
              </a:tr>
              <a:tr h="752930">
                <a:tc>
                  <a:txBody>
                    <a:bodyPr/>
                    <a:lstStyle/>
                    <a:p>
                      <a:pPr algn="ctr"/>
                      <a:r>
                        <a:rPr lang="en-US" sz="2400" dirty="0">
                          <a:latin typeface="Arial"/>
                          <a:cs typeface="Arial"/>
                        </a:rPr>
                        <a:t>March</a:t>
                      </a:r>
                      <a:r>
                        <a:rPr lang="en-US" sz="2400" baseline="0" dirty="0">
                          <a:latin typeface="Arial"/>
                          <a:cs typeface="Arial"/>
                        </a:rPr>
                        <a:t> 15</a:t>
                      </a:r>
                    </a:p>
                    <a:p>
                      <a:pPr algn="ctr"/>
                      <a:r>
                        <a:rPr lang="en-US" sz="2400" kern="1200" dirty="0">
                          <a:solidFill>
                            <a:schemeClr val="dk1"/>
                          </a:solidFill>
                          <a:effectLst/>
                          <a:latin typeface="Arial"/>
                          <a:ea typeface="+mn-ea"/>
                          <a:cs typeface="Arial"/>
                        </a:rPr>
                        <a:t>3:30-4:30 </a:t>
                      </a:r>
                      <a:endParaRPr lang="en-US"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a:effectLst/>
                          <a:latin typeface="Arial"/>
                          <a:cs typeface="Arial"/>
                        </a:rPr>
                        <a:t>Connecticut Alternate Assessments/</a:t>
                      </a:r>
                      <a:r>
                        <a:rPr lang="en-US" sz="2400" b="0" kern="1200">
                          <a:solidFill>
                            <a:schemeClr val="dk1"/>
                          </a:solidFill>
                          <a:effectLst/>
                          <a:latin typeface="Arial"/>
                          <a:ea typeface="+mn-ea"/>
                          <a:cs typeface="Arial"/>
                        </a:rPr>
                        <a:t>Accessibility and Accommodations</a:t>
                      </a:r>
                      <a:endParaRPr lang="en-US" sz="2400">
                        <a:latin typeface="Arial"/>
                        <a:cs typeface="Arial"/>
                      </a:endParaRPr>
                    </a:p>
                  </a:txBody>
                  <a:tcPr anchor="ctr"/>
                </a:tc>
                <a:extLst>
                  <a:ext uri="{0D108BD9-81ED-4DB2-BD59-A6C34878D82A}">
                    <a16:rowId xmlns:a16="http://schemas.microsoft.com/office/drawing/2014/main" val="3255054462"/>
                  </a:ext>
                </a:extLst>
              </a:tr>
              <a:tr h="969875">
                <a:tc>
                  <a:txBody>
                    <a:bodyPr/>
                    <a:lstStyle/>
                    <a:p>
                      <a:pPr algn="ctr"/>
                      <a:r>
                        <a:rPr lang="en-US" sz="2400" dirty="0">
                          <a:latin typeface="Arial"/>
                          <a:cs typeface="Arial"/>
                        </a:rPr>
                        <a:t>April 1 and every</a:t>
                      </a:r>
                      <a:r>
                        <a:rPr lang="en-US" sz="2400" baseline="0" dirty="0">
                          <a:latin typeface="Arial"/>
                          <a:cs typeface="Arial"/>
                        </a:rPr>
                        <a:t> Thursday (3 p.m.)</a:t>
                      </a:r>
                      <a:endParaRPr lang="en-US" sz="2400" dirty="0">
                        <a:latin typeface="Arial"/>
                        <a:cs typeface="Arial"/>
                      </a:endParaRPr>
                    </a:p>
                  </a:txBody>
                  <a:tcPr anchor="ctr"/>
                </a:tc>
                <a:tc>
                  <a:txBody>
                    <a:bodyPr/>
                    <a:lstStyle/>
                    <a:p>
                      <a:pPr marL="0" lvl="0" indent="0" algn="ctr">
                        <a:buNone/>
                      </a:pPr>
                      <a:r>
                        <a:rPr lang="en-US" sz="2400" dirty="0">
                          <a:latin typeface="Arial"/>
                          <a:cs typeface="Arial"/>
                        </a:rPr>
                        <a:t>Smarter, NGSS, CTAS and CTAA Topics (</a:t>
                      </a:r>
                      <a:r>
                        <a:rPr lang="en-US" sz="2400" dirty="0">
                          <a:solidFill>
                            <a:srgbClr val="FF0000"/>
                          </a:solidFill>
                          <a:latin typeface="Arial"/>
                          <a:cs typeface="Arial"/>
                        </a:rPr>
                        <a:t>April 8</a:t>
                      </a:r>
                      <a:r>
                        <a:rPr lang="en-US" sz="2400" dirty="0">
                          <a:latin typeface="Arial"/>
                          <a:cs typeface="Arial"/>
                        </a:rPr>
                        <a:t> – Remote Proctoring Tool)</a:t>
                      </a:r>
                      <a:endParaRPr lang="en-US" dirty="0">
                        <a:latin typeface="Arial"/>
                        <a:cs typeface="Arial"/>
                      </a:endParaRPr>
                    </a:p>
                  </a:txBody>
                  <a:tcPr anchor="ctr"/>
                </a:tc>
                <a:extLst>
                  <a:ext uri="{0D108BD9-81ED-4DB2-BD59-A6C34878D82A}">
                    <a16:rowId xmlns:a16="http://schemas.microsoft.com/office/drawing/2014/main" val="1508981732"/>
                  </a:ext>
                </a:extLst>
              </a:tr>
            </a:tbl>
          </a:graphicData>
        </a:graphic>
      </p:graphicFrame>
      <p:sp>
        <p:nvSpPr>
          <p:cNvPr id="3" name="TextBox 2">
            <a:extLst>
              <a:ext uri="{FF2B5EF4-FFF2-40B4-BE49-F238E27FC236}">
                <a16:creationId xmlns:a16="http://schemas.microsoft.com/office/drawing/2014/main" id="{8EDCFB10-18EB-4601-AFC8-0CDA917E57C2}"/>
              </a:ext>
            </a:extLst>
          </p:cNvPr>
          <p:cNvSpPr txBox="1"/>
          <p:nvPr/>
        </p:nvSpPr>
        <p:spPr>
          <a:xfrm>
            <a:off x="1175657" y="5593348"/>
            <a:ext cx="71192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latin typeface="Arial"/>
                <a:cs typeface="Arial"/>
              </a:rPr>
              <a:t>*NOTE:</a:t>
            </a:r>
            <a:r>
              <a:rPr lang="en-US" sz="1600">
                <a:solidFill>
                  <a:srgbClr val="FF0000"/>
                </a:solidFill>
                <a:latin typeface="Arial"/>
                <a:cs typeface="Arial"/>
              </a:rPr>
              <a:t> There are additional Office Hours for LAS Links and Connecticut SAT School Day.</a:t>
            </a:r>
            <a:endParaRPr lang="en-US" sz="1600">
              <a:solidFill>
                <a:srgbClr val="FF0000"/>
              </a:solidFill>
              <a:cs typeface="Arial"/>
            </a:endParaRPr>
          </a:p>
        </p:txBody>
      </p:sp>
    </p:spTree>
    <p:extLst>
      <p:ext uri="{BB962C8B-B14F-4D97-AF65-F5344CB8AC3E}">
        <p14:creationId xmlns:p14="http://schemas.microsoft.com/office/powerpoint/2010/main" val="391757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97280"/>
          </a:xfrm>
        </p:spPr>
        <p:txBody>
          <a:bodyPr>
            <a:noAutofit/>
          </a:bodyPr>
          <a:lstStyle/>
          <a:p>
            <a:pPr algn="ctr"/>
            <a:r>
              <a:rPr lang="en-US" sz="3600" b="1">
                <a:ln w="0"/>
                <a:solidFill>
                  <a:srgbClr val="000099"/>
                </a:solidFill>
                <a:latin typeface="Arial"/>
                <a:cs typeface="Arial"/>
              </a:rPr>
              <a:t>2020–21 Assessment Calendar</a:t>
            </a:r>
            <a:endParaRPr lang="en-US" sz="3600" b="1">
              <a:ln w="0"/>
              <a:solidFill>
                <a:srgbClr val="000099"/>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5907673"/>
              </p:ext>
            </p:extLst>
          </p:nvPr>
        </p:nvGraphicFramePr>
        <p:xfrm>
          <a:off x="124096" y="774001"/>
          <a:ext cx="8895807" cy="5348687"/>
        </p:xfrm>
        <a:graphic>
          <a:graphicData uri="http://schemas.openxmlformats.org/drawingml/2006/table">
            <a:tbl>
              <a:tblPr firstRow="1" firstCol="1" bandRow="1">
                <a:tableStyleId>{5C22544A-7EE6-4342-B048-85BDC9FD1C3A}</a:tableStyleId>
              </a:tblPr>
              <a:tblGrid>
                <a:gridCol w="2351316">
                  <a:extLst>
                    <a:ext uri="{9D8B030D-6E8A-4147-A177-3AD203B41FA5}">
                      <a16:colId xmlns:a16="http://schemas.microsoft.com/office/drawing/2014/main" val="20000"/>
                    </a:ext>
                  </a:extLst>
                </a:gridCol>
                <a:gridCol w="1528354">
                  <a:extLst>
                    <a:ext uri="{9D8B030D-6E8A-4147-A177-3AD203B41FA5}">
                      <a16:colId xmlns:a16="http://schemas.microsoft.com/office/drawing/2014/main" val="20001"/>
                    </a:ext>
                  </a:extLst>
                </a:gridCol>
                <a:gridCol w="2952676">
                  <a:extLst>
                    <a:ext uri="{9D8B030D-6E8A-4147-A177-3AD203B41FA5}">
                      <a16:colId xmlns:a16="http://schemas.microsoft.com/office/drawing/2014/main" val="20002"/>
                    </a:ext>
                  </a:extLst>
                </a:gridCol>
                <a:gridCol w="2063461">
                  <a:extLst>
                    <a:ext uri="{9D8B030D-6E8A-4147-A177-3AD203B41FA5}">
                      <a16:colId xmlns:a16="http://schemas.microsoft.com/office/drawing/2014/main" val="20003"/>
                    </a:ext>
                  </a:extLst>
                </a:gridCol>
              </a:tblGrid>
              <a:tr h="269630">
                <a:tc>
                  <a:txBody>
                    <a:bodyPr/>
                    <a:lstStyle/>
                    <a:p>
                      <a:pPr marL="0" marR="0" algn="ctr">
                        <a:lnSpc>
                          <a:spcPct val="115000"/>
                        </a:lnSpc>
                        <a:spcBef>
                          <a:spcPts val="0"/>
                        </a:spcBef>
                        <a:spcAft>
                          <a:spcPts val="0"/>
                        </a:spcAft>
                      </a:pPr>
                      <a:r>
                        <a:rPr lang="en-US" sz="1800" kern="1200">
                          <a:effectLst/>
                          <a:latin typeface="Arial"/>
                          <a:cs typeface="Arial"/>
                        </a:rPr>
                        <a:t>State Assessment</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Grade(s)</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Testing Window</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Delivery</a:t>
                      </a:r>
                      <a:r>
                        <a:rPr lang="en-US" sz="1800" kern="1200" baseline="0">
                          <a:effectLst/>
                          <a:latin typeface="Arial"/>
                          <a:cs typeface="Arial"/>
                        </a:rPr>
                        <a:t> </a:t>
                      </a:r>
                      <a:r>
                        <a:rPr lang="en-US" sz="1800" kern="1200">
                          <a:effectLst/>
                          <a:latin typeface="Arial"/>
                          <a:cs typeface="Arial"/>
                        </a:rPr>
                        <a:t>Method</a:t>
                      </a:r>
                      <a:endParaRPr lang="en-US" sz="1800">
                        <a:solidFill>
                          <a:srgbClr val="221E1F"/>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0"/>
                  </a:ext>
                </a:extLst>
              </a:tr>
              <a:tr h="668213">
                <a:tc>
                  <a:txBody>
                    <a:bodyPr/>
                    <a:lstStyle/>
                    <a:p>
                      <a:pPr marL="0" marR="0" algn="ctr">
                        <a:lnSpc>
                          <a:spcPct val="115000"/>
                        </a:lnSpc>
                        <a:spcBef>
                          <a:spcPts val="0"/>
                        </a:spcBef>
                        <a:spcAft>
                          <a:spcPts val="0"/>
                        </a:spcAft>
                      </a:pPr>
                      <a:r>
                        <a:rPr lang="en-US" sz="1800" kern="1200">
                          <a:effectLst/>
                          <a:latin typeface="Arial"/>
                          <a:cs typeface="Arial"/>
                        </a:rPr>
                        <a:t>Smarter Balanced</a:t>
                      </a:r>
                      <a:endParaRPr lang="en-US" sz="1800">
                        <a:effectLst/>
                        <a:latin typeface="Arial"/>
                        <a:cs typeface="Arial"/>
                      </a:endParaRPr>
                    </a:p>
                    <a:p>
                      <a:pPr marL="0" marR="0" algn="ctr">
                        <a:lnSpc>
                          <a:spcPct val="115000"/>
                        </a:lnSpc>
                        <a:spcBef>
                          <a:spcPts val="0"/>
                        </a:spcBef>
                        <a:spcAft>
                          <a:spcPts val="0"/>
                        </a:spcAft>
                      </a:pPr>
                      <a:r>
                        <a:rPr lang="en-US" sz="1800" kern="1200">
                          <a:effectLst/>
                          <a:latin typeface="Arial"/>
                          <a:cs typeface="Arial"/>
                        </a:rPr>
                        <a:t>ELA</a:t>
                      </a:r>
                      <a:r>
                        <a:rPr lang="en-US" sz="1800" kern="1200" baseline="0">
                          <a:effectLst/>
                          <a:latin typeface="Arial"/>
                          <a:cs typeface="Arial"/>
                        </a:rPr>
                        <a:t> </a:t>
                      </a:r>
                      <a:r>
                        <a:rPr lang="en-US" sz="1800" kern="1200">
                          <a:effectLst/>
                          <a:latin typeface="Arial"/>
                          <a:cs typeface="Arial"/>
                        </a:rPr>
                        <a:t>&amp; Math</a:t>
                      </a:r>
                      <a:r>
                        <a:rPr lang="en-US" sz="1800" kern="1200">
                          <a:solidFill>
                            <a:srgbClr val="FF0000"/>
                          </a:solidFill>
                          <a:effectLst/>
                          <a:latin typeface="Arial"/>
                          <a:cs typeface="Arial"/>
                        </a:rPr>
                        <a:t>*</a:t>
                      </a:r>
                      <a:endParaRPr lang="en-US" sz="180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3 – 8</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March 29 – June 4</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Online</a:t>
                      </a:r>
                      <a:endParaRPr lang="en-US" sz="18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1"/>
                  </a:ext>
                </a:extLst>
              </a:tr>
              <a:tr h="884553">
                <a:tc>
                  <a:txBody>
                    <a:bodyPr/>
                    <a:lstStyle/>
                    <a:p>
                      <a:pPr marL="0" marR="0" algn="ctr">
                        <a:lnSpc>
                          <a:spcPct val="115000"/>
                        </a:lnSpc>
                        <a:spcBef>
                          <a:spcPts val="0"/>
                        </a:spcBef>
                        <a:spcAft>
                          <a:spcPts val="0"/>
                        </a:spcAft>
                      </a:pPr>
                      <a:r>
                        <a:rPr lang="en-US" sz="1800" kern="1200">
                          <a:effectLst/>
                          <a:latin typeface="Arial"/>
                          <a:cs typeface="Arial"/>
                        </a:rPr>
                        <a:t>Connecticut Alternate Assessment (CTAA)</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3 – 8 and 11</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March 29 – June</a:t>
                      </a:r>
                      <a:r>
                        <a:rPr lang="en-US" sz="1800" kern="1200" baseline="0">
                          <a:solidFill>
                            <a:srgbClr val="000099"/>
                          </a:solidFill>
                          <a:effectLst/>
                          <a:latin typeface="Arial"/>
                          <a:cs typeface="Arial"/>
                        </a:rPr>
                        <a:t> 4</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Online</a:t>
                      </a:r>
                      <a:endParaRPr lang="en-US" sz="18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2"/>
                  </a:ext>
                </a:extLst>
              </a:tr>
              <a:tr h="457197">
                <a:tc rowSpan="2">
                  <a:txBody>
                    <a:bodyPr/>
                    <a:lstStyle/>
                    <a:p>
                      <a:pPr marL="0" marR="0" algn="ctr">
                        <a:lnSpc>
                          <a:spcPct val="115000"/>
                        </a:lnSpc>
                        <a:spcBef>
                          <a:spcPts val="0"/>
                        </a:spcBef>
                        <a:spcAft>
                          <a:spcPts val="0"/>
                        </a:spcAft>
                      </a:pPr>
                      <a:r>
                        <a:rPr lang="en-US" sz="1800" kern="1200">
                          <a:effectLst/>
                          <a:latin typeface="Arial"/>
                          <a:cs typeface="Arial"/>
                        </a:rPr>
                        <a:t>NGSS Assessments</a:t>
                      </a:r>
                      <a:r>
                        <a:rPr lang="en-US" sz="1800" kern="1200">
                          <a:solidFill>
                            <a:srgbClr val="FF0000"/>
                          </a:solidFill>
                          <a:effectLst/>
                          <a:latin typeface="Arial"/>
                          <a:cs typeface="Arial"/>
                        </a:rPr>
                        <a:t>*</a:t>
                      </a:r>
                      <a:endParaRPr lang="en-US" sz="180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800" kern="1200">
                          <a:solidFill>
                            <a:srgbClr val="000099"/>
                          </a:solidFill>
                          <a:effectLst/>
                          <a:latin typeface="Arial"/>
                          <a:cs typeface="Arial"/>
                        </a:rPr>
                        <a:t>11</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a:solidFill>
                            <a:srgbClr val="000099"/>
                          </a:solidFill>
                          <a:effectLst/>
                          <a:latin typeface="Arial"/>
                          <a:cs typeface="Arial"/>
                        </a:rPr>
                        <a:t>February 1 – June 4</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Online</a:t>
                      </a:r>
                      <a:endParaRPr lang="en-US" sz="18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3"/>
                  </a:ext>
                </a:extLst>
              </a:tr>
              <a:tr h="399561">
                <a:tc vMerge="1">
                  <a:txBody>
                    <a:bodyPr/>
                    <a:lstStyle/>
                    <a:p>
                      <a:pPr marL="0" marR="0" algn="ctr">
                        <a:lnSpc>
                          <a:spcPct val="115000"/>
                        </a:lnSpc>
                        <a:spcBef>
                          <a:spcPts val="0"/>
                        </a:spcBef>
                        <a:spcAft>
                          <a:spcPts val="0"/>
                        </a:spcAft>
                      </a:pPr>
                      <a:endParaRPr lang="en-US" sz="1800">
                        <a:solidFill>
                          <a:srgbClr val="221E1F"/>
                        </a:solidFill>
                        <a:effectLst/>
                        <a:latin typeface="Franklin Gothic Medium" panose="020B0603020102020204" pitchFamily="34" charset="0"/>
                        <a:ea typeface="Times New Roman"/>
                      </a:endParaRPr>
                    </a:p>
                  </a:txBody>
                  <a:tcPr marL="69532" marR="69532" marT="9525" marB="0" anchor="ctr"/>
                </a:tc>
                <a:tc>
                  <a:txBody>
                    <a:bodyPr/>
                    <a:lstStyle/>
                    <a:p>
                      <a:pPr marL="0" marR="0" algn="ctr">
                        <a:spcBef>
                          <a:spcPts val="0"/>
                        </a:spcBef>
                        <a:spcAft>
                          <a:spcPts val="0"/>
                        </a:spcAft>
                      </a:pPr>
                      <a:r>
                        <a:rPr lang="en-US" sz="1800" kern="1200">
                          <a:solidFill>
                            <a:srgbClr val="000099"/>
                          </a:solidFill>
                          <a:effectLst/>
                          <a:latin typeface="Arial"/>
                          <a:ea typeface="+mn-ea"/>
                          <a:cs typeface="Arial"/>
                        </a:rPr>
                        <a:t>5</a:t>
                      </a:r>
                      <a:r>
                        <a:rPr lang="en-US" sz="1800" kern="1200" baseline="0">
                          <a:solidFill>
                            <a:srgbClr val="000099"/>
                          </a:solidFill>
                          <a:effectLst/>
                          <a:latin typeface="Arial"/>
                          <a:ea typeface="+mn-ea"/>
                          <a:cs typeface="Arial"/>
                        </a:rPr>
                        <a:t> and 8</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March 29 – June 4</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Online</a:t>
                      </a:r>
                      <a:endParaRPr lang="en-US" sz="18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4"/>
                  </a:ext>
                </a:extLst>
              </a:tr>
              <a:tr h="1066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effectLst/>
                          <a:latin typeface="Arial"/>
                          <a:cs typeface="Arial"/>
                        </a:rPr>
                        <a:t>Connecticut Alternate Science Assessment (CTAS)</a:t>
                      </a:r>
                      <a:endParaRPr lang="en-US" sz="1800">
                        <a:solidFill>
                          <a:srgbClr val="221E1F"/>
                        </a:solidFill>
                        <a:effectLst/>
                        <a:latin typeface="Arial"/>
                        <a:ea typeface="Times New Roman"/>
                        <a:cs typeface="Arial"/>
                      </a:endParaRPr>
                    </a:p>
                    <a:p>
                      <a:endParaRPr lang="en-US">
                        <a:latin typeface="Arial" panose="020B0604020202020204" pitchFamily="34" charset="0"/>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800" kern="1200">
                          <a:solidFill>
                            <a:srgbClr val="000099"/>
                          </a:solidFill>
                          <a:effectLst/>
                          <a:latin typeface="Arial"/>
                          <a:ea typeface="+mn-ea"/>
                          <a:cs typeface="Arial"/>
                        </a:rPr>
                        <a:t>5</a:t>
                      </a:r>
                      <a:r>
                        <a:rPr lang="en-US" sz="1800" kern="1200" baseline="0">
                          <a:solidFill>
                            <a:srgbClr val="000099"/>
                          </a:solidFill>
                          <a:effectLst/>
                          <a:latin typeface="Arial"/>
                          <a:ea typeface="+mn-ea"/>
                          <a:cs typeface="Arial"/>
                        </a:rPr>
                        <a:t>, 8, and 11</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Test</a:t>
                      </a:r>
                      <a:r>
                        <a:rPr lang="en-US" sz="1800" kern="1200" baseline="0">
                          <a:solidFill>
                            <a:srgbClr val="000099"/>
                          </a:solidFill>
                          <a:effectLst/>
                          <a:latin typeface="Arial"/>
                          <a:cs typeface="Arial"/>
                        </a:rPr>
                        <a:t> should be administered throughout the school year. Student ratings entered in the DEI: </a:t>
                      </a:r>
                      <a:r>
                        <a:rPr lang="en-US" sz="1800" kern="1200">
                          <a:solidFill>
                            <a:srgbClr val="000099"/>
                          </a:solidFill>
                          <a:effectLst/>
                          <a:latin typeface="Arial"/>
                          <a:cs typeface="Arial"/>
                        </a:rPr>
                        <a:t>March 29 – June 4</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Online Upload</a:t>
                      </a:r>
                    </a:p>
                    <a:p>
                      <a:pPr marL="0" marR="0" algn="ctr">
                        <a:lnSpc>
                          <a:spcPct val="115000"/>
                        </a:lnSpc>
                        <a:spcBef>
                          <a:spcPts val="0"/>
                        </a:spcBef>
                        <a:spcAft>
                          <a:spcPts val="0"/>
                        </a:spcAft>
                      </a:pPr>
                      <a:r>
                        <a:rPr lang="en-US" sz="1800" kern="1200">
                          <a:solidFill>
                            <a:srgbClr val="000099"/>
                          </a:solidFill>
                          <a:effectLst/>
                          <a:latin typeface="Arial"/>
                          <a:ea typeface="Times New Roman"/>
                          <a:cs typeface="Arial"/>
                        </a:rPr>
                        <a:t>March</a:t>
                      </a:r>
                      <a:r>
                        <a:rPr lang="en-US" sz="1800" kern="1200" baseline="0">
                          <a:solidFill>
                            <a:srgbClr val="000099"/>
                          </a:solidFill>
                          <a:effectLst/>
                          <a:latin typeface="Arial"/>
                          <a:ea typeface="Times New Roman"/>
                          <a:cs typeface="Arial"/>
                        </a:rPr>
                        <a:t> 29 – June 4</a:t>
                      </a:r>
                      <a:endParaRPr lang="en-US" sz="18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5"/>
                  </a:ext>
                </a:extLst>
              </a:tr>
              <a:tr h="808888">
                <a:tc>
                  <a:txBody>
                    <a:bodyPr/>
                    <a:lstStyle/>
                    <a:p>
                      <a:pPr marL="0" marR="0" algn="ctr">
                        <a:lnSpc>
                          <a:spcPct val="115000"/>
                        </a:lnSpc>
                        <a:spcBef>
                          <a:spcPts val="0"/>
                        </a:spcBef>
                        <a:spcAft>
                          <a:spcPts val="0"/>
                        </a:spcAft>
                      </a:pPr>
                      <a:r>
                        <a:rPr lang="en-US" sz="1800" kern="1200">
                          <a:solidFill>
                            <a:schemeClr val="lt1"/>
                          </a:solidFill>
                          <a:effectLst/>
                          <a:latin typeface="Arial"/>
                          <a:ea typeface="+mn-ea"/>
                          <a:cs typeface="Arial"/>
                        </a:rPr>
                        <a:t>Connecticut</a:t>
                      </a:r>
                      <a:r>
                        <a:rPr lang="en-US" sz="1800" kern="1200" baseline="0">
                          <a:solidFill>
                            <a:schemeClr val="lt1"/>
                          </a:solidFill>
                          <a:effectLst/>
                          <a:latin typeface="Arial"/>
                          <a:ea typeface="+mn-ea"/>
                          <a:cs typeface="Arial"/>
                        </a:rPr>
                        <a:t> SAT School Day</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11</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solidFill>
                            <a:srgbClr val="000099"/>
                          </a:solidFill>
                          <a:effectLst/>
                          <a:latin typeface="Arial"/>
                          <a:cs typeface="Arial"/>
                        </a:rPr>
                        <a:t>March 24</a:t>
                      </a:r>
                      <a:r>
                        <a:rPr lang="en-US" sz="1800" kern="1200" baseline="0">
                          <a:solidFill>
                            <a:srgbClr val="000099"/>
                          </a:solidFill>
                          <a:effectLst/>
                          <a:latin typeface="Arial"/>
                          <a:cs typeface="Arial"/>
                        </a:rPr>
                        <a:t> or April 13</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a:solidFill>
                            <a:srgbClr val="000099"/>
                          </a:solidFill>
                          <a:effectLst/>
                          <a:latin typeface="Arial"/>
                          <a:ea typeface="Times New Roman"/>
                          <a:cs typeface="Arial"/>
                        </a:rPr>
                        <a:t>Make</a:t>
                      </a:r>
                      <a:r>
                        <a:rPr lang="en-US" sz="1800" kern="1200" baseline="0">
                          <a:solidFill>
                            <a:srgbClr val="000099"/>
                          </a:solidFill>
                          <a:effectLst/>
                          <a:latin typeface="Arial"/>
                          <a:ea typeface="Times New Roman"/>
                          <a:cs typeface="Arial"/>
                        </a:rPr>
                        <a:t>up Dates: April 27 and 28, and May 18</a:t>
                      </a:r>
                      <a:endParaRPr lang="en-US" sz="18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a:cs typeface="Arial"/>
                        </a:rPr>
                        <a:t>Paper </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302BB048-7B83-4A61-A12A-EB157A6C89A3}"/>
              </a:ext>
            </a:extLst>
          </p:cNvPr>
          <p:cNvSpPr txBox="1"/>
          <p:nvPr/>
        </p:nvSpPr>
        <p:spPr>
          <a:xfrm>
            <a:off x="1606731" y="6084965"/>
            <a:ext cx="7009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latin typeface="Arial"/>
                <a:cs typeface="Arial"/>
              </a:rPr>
              <a:t>*Remote Proctoring Window Opens April 19 for Smarter Balanced and NGSS.  </a:t>
            </a:r>
            <a:endParaRPr lang="en-US" sz="1400">
              <a:solidFill>
                <a:srgbClr val="FF0000"/>
              </a:solidFill>
              <a:cs typeface="Arial"/>
            </a:endParaRPr>
          </a:p>
        </p:txBody>
      </p:sp>
    </p:spTree>
    <p:extLst>
      <p:ext uri="{BB962C8B-B14F-4D97-AF65-F5344CB8AC3E}">
        <p14:creationId xmlns:p14="http://schemas.microsoft.com/office/powerpoint/2010/main" val="131216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6962"/>
          </a:xfrm>
        </p:spPr>
        <p:txBody>
          <a:bodyPr>
            <a:normAutofit/>
          </a:bodyPr>
          <a:lstStyle/>
          <a:p>
            <a:pPr algn="ctr"/>
            <a:r>
              <a:rPr lang="en-US" sz="3600" b="1">
                <a:ln w="0"/>
                <a:solidFill>
                  <a:srgbClr val="000099"/>
                </a:solidFill>
                <a:latin typeface="Arial" panose="020B0604020202020204" pitchFamily="34" charset="0"/>
                <a:cs typeface="Arial" panose="020B0604020202020204" pitchFamily="34" charset="0"/>
              </a:rPr>
              <a:t>TIDE/PSIS Data Sync</a:t>
            </a:r>
            <a:endParaRPr lang="en-US" sz="3600" b="1">
              <a:solidFill>
                <a:srgbClr val="000099"/>
              </a:solidFill>
              <a:latin typeface="Arial" panose="020B0604020202020204" pitchFamily="34" charset="0"/>
              <a:cs typeface="Arial" panose="020B0604020202020204" pitchFamily="34" charset="0"/>
            </a:endParaRPr>
          </a:p>
        </p:txBody>
      </p:sp>
      <p:pic>
        <p:nvPicPr>
          <p:cNvPr id="3" name="Picture 3" descr="A picture containing light, outdoor, sitting, street&#10;&#10;Description automatically generated">
            <a:extLst>
              <a:ext uri="{FF2B5EF4-FFF2-40B4-BE49-F238E27FC236}">
                <a16:creationId xmlns:a16="http://schemas.microsoft.com/office/drawing/2014/main" id="{5573A2C6-D2B0-4E3D-B544-62F8262A82C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44090" y="1344474"/>
            <a:ext cx="7255821" cy="41591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B29959C1-3683-4092-ACD1-4D436BDB582F}"/>
              </a:ext>
            </a:extLst>
          </p:cNvPr>
          <p:cNvSpPr txBox="1"/>
          <p:nvPr/>
        </p:nvSpPr>
        <p:spPr>
          <a:xfrm>
            <a:off x="3200400" y="4237038"/>
            <a:ext cx="2743200" cy="317500"/>
          </a:xfrm>
          <a:prstGeom prst="rect">
            <a:avLst/>
          </a:prstGeom>
        </p:spPr>
        <p:txBody>
          <a:bodyPr>
            <a:normAutofit fontScale="25000" lnSpcReduction="20000"/>
          </a:bodyPr>
          <a:lstStyle/>
          <a:p>
            <a:r>
              <a:rPr lang="en-US">
                <a:hlinkClick r:id="rId4"/>
              </a:rPr>
              <a:t>This Photo</a:t>
            </a:r>
            <a:r>
              <a:rPr lang="en-US"/>
              <a:t> by Unknown author is licensed under </a:t>
            </a:r>
            <a:r>
              <a:rPr lang="en-US">
                <a:hlinkClick r:id="rId5"/>
              </a:rPr>
              <a:t>CC BY-SA</a:t>
            </a:r>
            <a:r>
              <a:rPr lang="en-US"/>
              <a:t>.</a:t>
            </a:r>
          </a:p>
        </p:txBody>
      </p:sp>
    </p:spTree>
    <p:extLst>
      <p:ext uri="{BB962C8B-B14F-4D97-AF65-F5344CB8AC3E}">
        <p14:creationId xmlns:p14="http://schemas.microsoft.com/office/powerpoint/2010/main" val="148063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407035"/>
            <a:ext cx="9144000" cy="1097280"/>
          </a:xfrm>
        </p:spPr>
        <p:txBody>
          <a:bodyPr vert="horz" lIns="91440" tIns="45720" rIns="91440" bIns="45720" rtlCol="0" anchor="ctr">
            <a:normAutofit/>
          </a:bodyPr>
          <a:lstStyle/>
          <a:p>
            <a:pPr algn="ctr"/>
            <a:r>
              <a:rPr lang="en-US" sz="3600" b="1" kern="1200">
                <a:ln w="0"/>
                <a:solidFill>
                  <a:srgbClr val="FFFFFF"/>
                </a:solidFill>
              </a:rPr>
              <a:t>TIDE/PSIS Data Sync</a:t>
            </a:r>
          </a:p>
        </p:txBody>
      </p:sp>
      <p:sp>
        <p:nvSpPr>
          <p:cNvPr id="3" name="Content Placeholder 2"/>
          <p:cNvSpPr>
            <a:spLocks noGrp="1"/>
          </p:cNvSpPr>
          <p:nvPr>
            <p:ph idx="4294967295"/>
          </p:nvPr>
        </p:nvSpPr>
        <p:spPr>
          <a:xfrm>
            <a:off x="628650" y="2141517"/>
            <a:ext cx="7886700" cy="3931920"/>
          </a:xfrm>
        </p:spPr>
        <p:txBody>
          <a:bodyPr vert="horz" lIns="91440" tIns="45720" rIns="91440" bIns="45720" rtlCol="0">
            <a:normAutofit/>
          </a:bodyPr>
          <a:lstStyle/>
          <a:p>
            <a:pPr>
              <a:lnSpc>
                <a:spcPct val="120000"/>
              </a:lnSpc>
            </a:pPr>
            <a:r>
              <a:rPr lang="en-US" sz="2400"/>
              <a:t>District Administrators need to work with District PSIS Coordinators to ensure accurate student information is reported in the PSIS Registration Module and TIDE. </a:t>
            </a:r>
          </a:p>
          <a:p>
            <a:pPr>
              <a:lnSpc>
                <a:spcPct val="120000"/>
              </a:lnSpc>
            </a:pPr>
            <a:r>
              <a:rPr lang="en-US" sz="2400"/>
              <a:t>During the summative test window, changes made in PSIS Registration will automatically be updated in TIDE by the following day. </a:t>
            </a:r>
          </a:p>
        </p:txBody>
      </p:sp>
    </p:spTree>
    <p:extLst>
      <p:ext uri="{BB962C8B-B14F-4D97-AF65-F5344CB8AC3E}">
        <p14:creationId xmlns:p14="http://schemas.microsoft.com/office/powerpoint/2010/main" val="372183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TIDE/PSIS Data Sync</a:t>
            </a:r>
          </a:p>
        </p:txBody>
      </p:sp>
      <p:sp>
        <p:nvSpPr>
          <p:cNvPr id="3" name="Content Placeholder 2"/>
          <p:cNvSpPr>
            <a:spLocks noGrp="1"/>
          </p:cNvSpPr>
          <p:nvPr>
            <p:ph idx="4294967295"/>
          </p:nvPr>
        </p:nvSpPr>
        <p:spPr>
          <a:xfrm>
            <a:off x="628650" y="2190997"/>
            <a:ext cx="7886700" cy="3931920"/>
          </a:xfrm>
        </p:spPr>
        <p:txBody>
          <a:bodyPr vert="horz" lIns="91440" tIns="45720" rIns="91440" bIns="45720" rtlCol="0" anchor="t">
            <a:noAutofit/>
          </a:bodyPr>
          <a:lstStyle/>
          <a:p>
            <a:r>
              <a:rPr lang="en-US" sz="2000">
                <a:latin typeface="Arial"/>
                <a:cs typeface="Arial"/>
              </a:rPr>
              <a:t>Testing Demographics</a:t>
            </a:r>
            <a:r>
              <a:rPr lang="en-US" sz="2000" b="1">
                <a:latin typeface="Arial"/>
                <a:cs typeface="Arial"/>
              </a:rPr>
              <a:t> SPED, FRL, EL, Military Family, and Homeless values </a:t>
            </a:r>
            <a:r>
              <a:rPr lang="en-US" sz="2000">
                <a:latin typeface="Arial"/>
                <a:cs typeface="Arial"/>
              </a:rPr>
              <a:t>were loaded in November 2020.  </a:t>
            </a:r>
            <a:endParaRPr lang="en-US"/>
          </a:p>
          <a:p>
            <a:r>
              <a:rPr lang="en-US" sz="2000">
                <a:latin typeface="Arial"/>
                <a:cs typeface="Arial"/>
              </a:rPr>
              <a:t>The values for </a:t>
            </a:r>
            <a:r>
              <a:rPr lang="en-US" sz="2000" b="1">
                <a:latin typeface="Arial"/>
                <a:cs typeface="Arial"/>
              </a:rPr>
              <a:t>Recently Arrived EL and Section 504 </a:t>
            </a:r>
            <a:r>
              <a:rPr lang="en-US" sz="2000">
                <a:latin typeface="Arial"/>
                <a:cs typeface="Arial"/>
              </a:rPr>
              <a:t>were not pulled from Freeze Zero. These must be set in the PSIS Registration Module.  </a:t>
            </a:r>
            <a:endParaRPr lang="en-US"/>
          </a:p>
          <a:p>
            <a:r>
              <a:rPr lang="en-US" sz="2000">
                <a:latin typeface="Arial"/>
                <a:cs typeface="Arial"/>
              </a:rPr>
              <a:t>Student demographic values will be saved and the fields locked in PSIS on </a:t>
            </a:r>
            <a:r>
              <a:rPr lang="en-US" sz="2000" b="1">
                <a:latin typeface="Arial"/>
                <a:cs typeface="Arial"/>
              </a:rPr>
              <a:t>June 4, 2021</a:t>
            </a:r>
            <a:r>
              <a:rPr lang="en-US" sz="2000">
                <a:latin typeface="Arial"/>
                <a:cs typeface="Arial"/>
              </a:rPr>
              <a:t>.  All changes to a student’s status at the time of testing </a:t>
            </a:r>
            <a:r>
              <a:rPr lang="en-US" sz="2000" u="sng">
                <a:latin typeface="Arial"/>
                <a:cs typeface="Arial"/>
              </a:rPr>
              <a:t>must be made by June 4, 2021.</a:t>
            </a:r>
            <a:endParaRPr lang="en-US" sz="2000">
              <a:latin typeface="Arial"/>
              <a:cs typeface="Arial"/>
            </a:endParaRPr>
          </a:p>
          <a:p>
            <a:pPr marL="0" algn="ctr"/>
            <a:r>
              <a:rPr lang="en-US" sz="2000" b="1">
                <a:solidFill>
                  <a:srgbClr val="FF0000"/>
                </a:solidFill>
                <a:latin typeface="Calibri"/>
                <a:cs typeface="Calibri"/>
              </a:rPr>
              <a:t>Students who are repeaters should be tested. </a:t>
            </a:r>
          </a:p>
          <a:p>
            <a:pPr marL="0" algn="ctr"/>
            <a:r>
              <a:rPr lang="en-US" sz="2000" b="1">
                <a:solidFill>
                  <a:srgbClr val="FF0000"/>
                </a:solidFill>
                <a:latin typeface="Calibri"/>
                <a:cs typeface="Calibri"/>
              </a:rPr>
              <a:t>Student’s grade in PSIS is that grade in which the test is given.</a:t>
            </a:r>
          </a:p>
          <a:p>
            <a:pPr marL="0" algn="ctr"/>
            <a:r>
              <a:rPr lang="en-US" sz="2000" b="1">
                <a:solidFill>
                  <a:srgbClr val="FF0000"/>
                </a:solidFill>
                <a:latin typeface="Calibri"/>
                <a:cs typeface="Calibri"/>
              </a:rPr>
              <a:t>Grade 11 "skippers" are not tested.  </a:t>
            </a:r>
            <a:r>
              <a:rPr lang="en-US" sz="3200" b="1">
                <a:solidFill>
                  <a:srgbClr val="FF0000"/>
                </a:solidFill>
                <a:latin typeface="Calibri"/>
                <a:cs typeface="Calibri"/>
              </a:rPr>
              <a:t>  </a:t>
            </a:r>
          </a:p>
          <a:p>
            <a:pPr marL="0"/>
            <a:endParaRPr lang="en-US" sz="2100">
              <a:latin typeface="+mn-lt"/>
              <a:cs typeface="+mn-cs"/>
            </a:endParaRPr>
          </a:p>
        </p:txBody>
      </p:sp>
    </p:spTree>
    <p:extLst>
      <p:ext uri="{BB962C8B-B14F-4D97-AF65-F5344CB8AC3E}">
        <p14:creationId xmlns:p14="http://schemas.microsoft.com/office/powerpoint/2010/main" val="136155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D4D28E87-62D2-4602-B72F-5F74AA23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idx="4294967295"/>
          </p:nvPr>
        </p:nvSpPr>
        <p:spPr>
          <a:xfrm>
            <a:off x="0" y="408892"/>
            <a:ext cx="9144000" cy="1097280"/>
          </a:xfrm>
          <a:prstGeom prst="rect">
            <a:avLst/>
          </a:prstGeom>
        </p:spPr>
        <p:txBody>
          <a:bodyPr vert="horz" lIns="91440" tIns="45720" rIns="91440" bIns="45720" rtlCol="0" anchor="b">
            <a:noAutofit/>
          </a:bodyPr>
          <a:lstStyle/>
          <a:p>
            <a:pPr algn="ctr"/>
            <a:r>
              <a:rPr lang="en-US" altLang="en-US" sz="3600" b="1">
                <a:ln w="0"/>
                <a:solidFill>
                  <a:schemeClr val="bg1"/>
                </a:solidFill>
              </a:rPr>
              <a:t>CSDE Assessment Staff - </a:t>
            </a:r>
            <a:br>
              <a:rPr lang="en-US" altLang="en-US" sz="3600" b="1">
                <a:ln w="0"/>
                <a:solidFill>
                  <a:schemeClr val="bg1"/>
                </a:solidFill>
              </a:rPr>
            </a:br>
            <a:r>
              <a:rPr lang="en-US" altLang="en-US" sz="3600" b="1">
                <a:ln w="0"/>
                <a:solidFill>
                  <a:schemeClr val="bg1"/>
                </a:solidFill>
              </a:rPr>
              <a:t>Performance Office</a:t>
            </a: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a:solidFill>
                <a:schemeClr val="tx1"/>
              </a:solidFill>
              <a:latin typeface="Arial"/>
              <a:cs typeface="Arial"/>
            </a:endParaRPr>
          </a:p>
        </p:txBody>
      </p:sp>
      <p:graphicFrame>
        <p:nvGraphicFramePr>
          <p:cNvPr id="2" name="Table 3">
            <a:extLst>
              <a:ext uri="{FF2B5EF4-FFF2-40B4-BE49-F238E27FC236}">
                <a16:creationId xmlns:a16="http://schemas.microsoft.com/office/drawing/2014/main" id="{140887B3-15A9-4E00-970B-F047411F5D41}"/>
              </a:ext>
            </a:extLst>
          </p:cNvPr>
          <p:cNvGraphicFramePr>
            <a:graphicFrameLocks noGrp="1"/>
          </p:cNvGraphicFramePr>
          <p:nvPr>
            <p:extLst>
              <p:ext uri="{D42A27DB-BD31-4B8C-83A1-F6EECF244321}">
                <p14:modId xmlns:p14="http://schemas.microsoft.com/office/powerpoint/2010/main" val="429897000"/>
              </p:ext>
            </p:extLst>
          </p:nvPr>
        </p:nvGraphicFramePr>
        <p:xfrm>
          <a:off x="630000" y="2286000"/>
          <a:ext cx="7886700" cy="3469788"/>
        </p:xfrm>
        <a:graphic>
          <a:graphicData uri="http://schemas.openxmlformats.org/drawingml/2006/table">
            <a:tbl>
              <a:tblPr firstRow="1" bandRow="1">
                <a:tableStyleId>{5C22544A-7EE6-4342-B048-85BDC9FD1C3A}</a:tableStyleId>
              </a:tblPr>
              <a:tblGrid>
                <a:gridCol w="2000676">
                  <a:extLst>
                    <a:ext uri="{9D8B030D-6E8A-4147-A177-3AD203B41FA5}">
                      <a16:colId xmlns:a16="http://schemas.microsoft.com/office/drawing/2014/main" val="2174573210"/>
                    </a:ext>
                  </a:extLst>
                </a:gridCol>
                <a:gridCol w="3987658">
                  <a:extLst>
                    <a:ext uri="{9D8B030D-6E8A-4147-A177-3AD203B41FA5}">
                      <a16:colId xmlns:a16="http://schemas.microsoft.com/office/drawing/2014/main" val="3569182064"/>
                    </a:ext>
                  </a:extLst>
                </a:gridCol>
                <a:gridCol w="1898366">
                  <a:extLst>
                    <a:ext uri="{9D8B030D-6E8A-4147-A177-3AD203B41FA5}">
                      <a16:colId xmlns:a16="http://schemas.microsoft.com/office/drawing/2014/main" val="3225338328"/>
                    </a:ext>
                  </a:extLst>
                </a:gridCol>
              </a:tblGrid>
              <a:tr h="2781000">
                <a:tc>
                  <a:txBody>
                    <a:bodyPr/>
                    <a:lstStyle/>
                    <a:p>
                      <a:pPr marL="228600" marR="0" lvl="0" indent="-228600" algn="ctr">
                        <a:lnSpc>
                          <a:spcPct val="100000"/>
                        </a:lnSpc>
                        <a:spcBef>
                          <a:spcPts val="0"/>
                        </a:spcBef>
                        <a:spcAft>
                          <a:spcPts val="0"/>
                        </a:spcAft>
                        <a:buNone/>
                      </a:pPr>
                      <a:endParaRPr lang="en-US" sz="1600" b="0" i="0" u="none" strike="noStrike" noProof="0">
                        <a:solidFill>
                          <a:schemeClr val="tx1"/>
                        </a:solidFill>
                        <a:latin typeface="Arial"/>
                      </a:endParaRPr>
                    </a:p>
                    <a:p>
                      <a:pPr marL="228600" marR="0" lvl="0" indent="-228600" algn="ctr">
                        <a:lnSpc>
                          <a:spcPct val="100000"/>
                        </a:lnSpc>
                        <a:spcBef>
                          <a:spcPts val="0"/>
                        </a:spcBef>
                        <a:spcAft>
                          <a:spcPts val="0"/>
                        </a:spcAft>
                        <a:buNone/>
                      </a:pPr>
                      <a:endParaRPr lang="en-US" sz="1600" b="0" i="0" u="none" strike="noStrike" noProof="0">
                        <a:solidFill>
                          <a:schemeClr val="tx1"/>
                        </a:solidFill>
                        <a:latin typeface="Arial"/>
                      </a:endParaRPr>
                    </a:p>
                    <a:p>
                      <a:pPr marL="228600" marR="0" lvl="0" indent="-228600" algn="ctr">
                        <a:lnSpc>
                          <a:spcPct val="100000"/>
                        </a:lnSpc>
                        <a:spcBef>
                          <a:spcPts val="0"/>
                        </a:spcBef>
                        <a:spcAft>
                          <a:spcPts val="0"/>
                        </a:spcAft>
                        <a:buNone/>
                      </a:pPr>
                      <a:endParaRPr lang="en-US" sz="1600" b="0" i="0" u="none" strike="noStrike" noProof="0">
                        <a:solidFill>
                          <a:schemeClr val="tx1"/>
                        </a:solidFill>
                        <a:latin typeface="Arial"/>
                      </a:endParaRPr>
                    </a:p>
                    <a:p>
                      <a:pPr marL="228600" marR="0" lvl="0" indent="-228600" algn="ctr">
                        <a:lnSpc>
                          <a:spcPct val="100000"/>
                        </a:lnSpc>
                        <a:spcBef>
                          <a:spcPts val="0"/>
                        </a:spcBef>
                        <a:spcAft>
                          <a:spcPts val="0"/>
                        </a:spcAft>
                        <a:buNone/>
                      </a:pPr>
                      <a:endParaRPr lang="en-US" sz="1600" b="0" i="0" u="none" strike="noStrike" noProof="0">
                        <a:solidFill>
                          <a:schemeClr val="tx1"/>
                        </a:solidFill>
                        <a:latin typeface="Arial"/>
                      </a:endParaRPr>
                    </a:p>
                    <a:p>
                      <a:pPr marL="228600" marR="0" lvl="0" indent="-228600" algn="ctr">
                        <a:lnSpc>
                          <a:spcPct val="100000"/>
                        </a:lnSpc>
                        <a:spcBef>
                          <a:spcPts val="0"/>
                        </a:spcBef>
                        <a:spcAft>
                          <a:spcPts val="0"/>
                        </a:spcAft>
                        <a:buNone/>
                      </a:pPr>
                      <a:r>
                        <a:rPr lang="en-US" sz="1600" b="0" i="0" u="none" strike="noStrike" noProof="0">
                          <a:solidFill>
                            <a:schemeClr val="tx1"/>
                          </a:solidFill>
                          <a:latin typeface="Arial"/>
                        </a:rPr>
                        <a:t>Bureau Chief</a:t>
                      </a:r>
                      <a:endParaRPr lang="en-US" sz="1600" b="0" i="0" u="none" strike="noStrike" noProof="0" dirty="0">
                        <a:solidFill>
                          <a:schemeClr val="tx1"/>
                        </a:solidFill>
                        <a:latin typeface="Arial"/>
                      </a:endParaRPr>
                    </a:p>
                    <a:p>
                      <a:pPr marL="228600" marR="0" lvl="0" indent="-228600" algn="ctr">
                        <a:lnSpc>
                          <a:spcPct val="100000"/>
                        </a:lnSpc>
                        <a:spcBef>
                          <a:spcPts val="0"/>
                        </a:spcBef>
                        <a:spcAft>
                          <a:spcPts val="0"/>
                        </a:spcAft>
                        <a:buNone/>
                      </a:pPr>
                      <a:r>
                        <a:rPr lang="en-US" sz="1600" b="0" i="0" u="none" strike="noStrike" noProof="0">
                          <a:solidFill>
                            <a:schemeClr val="tx1"/>
                          </a:solidFill>
                          <a:latin typeface="Arial"/>
                        </a:rPr>
                        <a:t>Abe Krisst </a:t>
                      </a:r>
                      <a:endParaRPr lang="en-US" sz="1600" b="1" i="0" u="none" strike="noStrike" noProof="0">
                        <a:solidFill>
                          <a:schemeClr val="tx1"/>
                        </a:solidFill>
                        <a:latin typeface="Calibri"/>
                      </a:endParaRPr>
                    </a:p>
                    <a:p>
                      <a:pPr marL="228600" marR="0" lvl="0" indent="-228600" algn="ctr">
                        <a:lnSpc>
                          <a:spcPct val="100000"/>
                        </a:lnSpc>
                        <a:spcBef>
                          <a:spcPts val="0"/>
                        </a:spcBef>
                        <a:spcAft>
                          <a:spcPts val="0"/>
                        </a:spcAft>
                        <a:buNone/>
                      </a:pPr>
                      <a:r>
                        <a:rPr lang="en-US" sz="1600" b="0" i="0" u="none" strike="noStrike" noProof="0" dirty="0">
                          <a:latin typeface="Arial"/>
                        </a:rPr>
                        <a:t> </a:t>
                      </a:r>
                      <a:r>
                        <a:rPr lang="en-US" sz="1600" b="0" i="0" u="none" strike="noStrike" noProof="0" dirty="0">
                          <a:solidFill>
                            <a:schemeClr val="tx2"/>
                          </a:solidFill>
                          <a:latin typeface="Arial"/>
                          <a:hlinkClick r:id="rId3">
                            <a:extLst>
                              <a:ext uri="{A12FA001-AC4F-418D-AE19-62706E023703}">
                                <ahyp:hlinkClr xmlns:ahyp="http://schemas.microsoft.com/office/drawing/2018/hyperlinkcolor" xmlns="" val="tx"/>
                              </a:ext>
                            </a:extLst>
                          </a:hlinkClick>
                        </a:rPr>
                        <a:t>Abe.Krisst@ct.gov</a:t>
                      </a:r>
                      <a:r>
                        <a:rPr lang="en-US" sz="1600" b="0" i="0" u="none" strike="noStrike" noProof="0" dirty="0">
                          <a:solidFill>
                            <a:schemeClr val="tx2"/>
                          </a:solidFill>
                          <a:latin typeface="Arial"/>
                        </a:rPr>
                        <a:t> </a:t>
                      </a:r>
                      <a:endParaRPr lang="en-US" sz="1600" b="1" i="0" u="none" strike="noStrike" noProof="0" dirty="0">
                        <a:solidFill>
                          <a:schemeClr val="tx2"/>
                        </a:solidFill>
                        <a:latin typeface="Calibri"/>
                      </a:endParaRPr>
                    </a:p>
                    <a:p>
                      <a:pPr marL="228600" marR="0" lvl="0" indent="-228600" algn="ctr">
                        <a:lnSpc>
                          <a:spcPct val="100000"/>
                        </a:lnSpc>
                        <a:spcBef>
                          <a:spcPts val="0"/>
                        </a:spcBef>
                        <a:spcAft>
                          <a:spcPts val="0"/>
                        </a:spcAft>
                        <a:buNone/>
                      </a:pPr>
                      <a:r>
                        <a:rPr lang="en-US" sz="1600" b="0" i="0" u="none" strike="noStrike" noProof="0" dirty="0">
                          <a:solidFill>
                            <a:schemeClr val="tx1"/>
                          </a:solidFill>
                          <a:latin typeface="Arial"/>
                        </a:rPr>
                        <a:t>(860) 713-6894</a:t>
                      </a:r>
                      <a:endParaRPr lang="en-US" sz="1600" b="1" i="0" u="none" strike="noStrike" noProof="0" dirty="0">
                        <a:solidFill>
                          <a:schemeClr val="tx1"/>
                        </a:solidFill>
                        <a:latin typeface="Calibri"/>
                      </a:endParaRPr>
                    </a:p>
                    <a:p>
                      <a:pPr lvl="0">
                        <a:buNone/>
                      </a:pPr>
                      <a:endParaRPr lang="en-US" sz="1600"/>
                    </a:p>
                  </a:txBody>
                  <a:tcPr marL="56029" marR="56029" marT="28014" marB="28014"/>
                </a:tc>
                <a:tc>
                  <a:txBody>
                    <a:bodyPr/>
                    <a:lstStyle/>
                    <a:p>
                      <a:pPr lvl="0" algn="ctr">
                        <a:lnSpc>
                          <a:spcPct val="100000"/>
                        </a:lnSpc>
                        <a:spcBef>
                          <a:spcPts val="0"/>
                        </a:spcBef>
                        <a:spcAft>
                          <a:spcPts val="0"/>
                        </a:spcAft>
                        <a:buNone/>
                      </a:pPr>
                      <a:endParaRPr lang="en-US" sz="1600" b="1" i="0" u="none" strike="noStrike" noProof="0">
                        <a:solidFill>
                          <a:schemeClr val="tx1"/>
                        </a:solidFill>
                        <a:latin typeface="Arial"/>
                      </a:endParaRPr>
                    </a:p>
                    <a:p>
                      <a:pPr lvl="0" algn="ctr">
                        <a:lnSpc>
                          <a:spcPct val="100000"/>
                        </a:lnSpc>
                        <a:spcBef>
                          <a:spcPts val="0"/>
                        </a:spcBef>
                        <a:spcAft>
                          <a:spcPts val="0"/>
                        </a:spcAft>
                        <a:buNone/>
                      </a:pPr>
                      <a:r>
                        <a:rPr lang="en-US" sz="1600" b="1" i="0" u="none" strike="noStrike" noProof="0" dirty="0">
                          <a:solidFill>
                            <a:schemeClr val="tx1"/>
                          </a:solidFill>
                          <a:latin typeface="Arial"/>
                        </a:rPr>
                        <a:t>Special Populations and Accommodations </a:t>
                      </a:r>
                    </a:p>
                    <a:p>
                      <a:pPr lvl="0" algn="ctr">
                        <a:lnSpc>
                          <a:spcPct val="100000"/>
                        </a:lnSpc>
                        <a:spcBef>
                          <a:spcPts val="0"/>
                        </a:spcBef>
                        <a:spcAft>
                          <a:spcPts val="0"/>
                        </a:spcAft>
                        <a:buNone/>
                      </a:pPr>
                      <a:r>
                        <a:rPr lang="en-US" sz="1600" b="1" i="0" u="none" strike="noStrike" noProof="0" dirty="0">
                          <a:solidFill>
                            <a:schemeClr val="tx1"/>
                          </a:solidFill>
                          <a:latin typeface="Arial"/>
                        </a:rPr>
                        <a:t>(Smarter, NGSS, Connecticut SAT School Day, Alternate</a:t>
                      </a:r>
                      <a:r>
                        <a:rPr lang="en-US" sz="1600" b="1" i="0" u="none" strike="noStrike" baseline="0" noProof="0" dirty="0">
                          <a:solidFill>
                            <a:schemeClr val="tx1"/>
                          </a:solidFill>
                          <a:latin typeface="Arial"/>
                        </a:rPr>
                        <a:t> Assessments)</a:t>
                      </a:r>
                      <a:endParaRPr lang="en-US" sz="1600" b="0" i="0" u="none" strike="noStrike" noProof="0" dirty="0">
                        <a:solidFill>
                          <a:schemeClr val="tx1"/>
                        </a:solidFill>
                        <a:latin typeface="Calibri"/>
                      </a:endParaRPr>
                    </a:p>
                    <a:p>
                      <a:pPr marL="228600" marR="0" lvl="0" indent="-228600" algn="ctr">
                        <a:lnSpc>
                          <a:spcPct val="100000"/>
                        </a:lnSpc>
                        <a:spcBef>
                          <a:spcPts val="0"/>
                        </a:spcBef>
                        <a:spcAft>
                          <a:spcPct val="0"/>
                        </a:spcAft>
                        <a:buNone/>
                      </a:pPr>
                      <a:endParaRPr lang="en-US" sz="1600" b="0" i="0" u="none" strike="noStrike" noProof="0">
                        <a:latin typeface="Calibri"/>
                      </a:endParaRPr>
                    </a:p>
                    <a:p>
                      <a:pPr marL="228600" marR="0" lvl="0" indent="-228600" algn="ctr">
                        <a:lnSpc>
                          <a:spcPct val="100000"/>
                        </a:lnSpc>
                        <a:spcBef>
                          <a:spcPts val="0"/>
                        </a:spcBef>
                        <a:spcAft>
                          <a:spcPct val="0"/>
                        </a:spcAft>
                        <a:buNone/>
                      </a:pPr>
                      <a:r>
                        <a:rPr lang="en-US" sz="1600" b="0" i="0" u="none" strike="noStrike" noProof="0" dirty="0">
                          <a:solidFill>
                            <a:schemeClr val="tx1"/>
                          </a:solidFill>
                          <a:latin typeface="Arial"/>
                        </a:rPr>
                        <a:t>Deirdre Ducharme</a:t>
                      </a:r>
                      <a:endParaRPr lang="en-US" sz="1600" b="0" i="0" u="none" strike="noStrike" noProof="0" dirty="0">
                        <a:solidFill>
                          <a:schemeClr val="tx1"/>
                        </a:solidFill>
                        <a:latin typeface="Calibri"/>
                      </a:endParaRPr>
                    </a:p>
                    <a:p>
                      <a:pPr marL="228600" marR="0" lvl="0" indent="-228600" algn="ctr">
                        <a:lnSpc>
                          <a:spcPct val="100000"/>
                        </a:lnSpc>
                        <a:spcBef>
                          <a:spcPts val="0"/>
                        </a:spcBef>
                        <a:spcAft>
                          <a:spcPct val="0"/>
                        </a:spcAft>
                        <a:buNone/>
                      </a:pPr>
                      <a:r>
                        <a:rPr lang="en-US" sz="1600" b="0" i="0" u="none" strike="noStrike" noProof="0" dirty="0">
                          <a:solidFill>
                            <a:schemeClr val="tx1"/>
                          </a:solidFill>
                          <a:latin typeface="Arial"/>
                          <a:hlinkClick r:id="rId4">
                            <a:extLst>
                              <a:ext uri="{A12FA001-AC4F-418D-AE19-62706E023703}">
                                <ahyp:hlinkClr xmlns:ahyp="http://schemas.microsoft.com/office/drawing/2018/hyperlinkcolor" xmlns="" val="tx"/>
                              </a:ext>
                            </a:extLst>
                          </a:hlinkClick>
                        </a:rPr>
                        <a:t>Deirdre.Ducharme@ct.gov</a:t>
                      </a:r>
                      <a:endParaRPr lang="en-US" sz="1600" b="0" i="0" u="none" strike="noStrike" noProof="0" dirty="0">
                        <a:solidFill>
                          <a:schemeClr val="tx1"/>
                        </a:solidFill>
                        <a:latin typeface="Arial"/>
                      </a:endParaRPr>
                    </a:p>
                    <a:p>
                      <a:pPr marL="228600" marR="0" lvl="0" indent="-228600" algn="ctr">
                        <a:lnSpc>
                          <a:spcPct val="100000"/>
                        </a:lnSpc>
                        <a:spcBef>
                          <a:spcPts val="0"/>
                        </a:spcBef>
                        <a:spcAft>
                          <a:spcPct val="0"/>
                        </a:spcAft>
                        <a:buNone/>
                      </a:pPr>
                      <a:r>
                        <a:rPr lang="en-US" sz="1600" b="0" i="0" u="none" strike="noStrike" noProof="0" dirty="0">
                          <a:solidFill>
                            <a:schemeClr val="tx1"/>
                          </a:solidFill>
                          <a:latin typeface="Arial"/>
                        </a:rPr>
                        <a:t>(860) 713-6859</a:t>
                      </a:r>
                      <a:endParaRPr lang="en-US" sz="1600" b="0" i="0" u="none" strike="noStrike" noProof="0" dirty="0">
                        <a:solidFill>
                          <a:schemeClr val="tx1"/>
                        </a:solidFill>
                        <a:latin typeface="Calibri"/>
                      </a:endParaRPr>
                    </a:p>
                    <a:p>
                      <a:pPr marL="228600" marR="0" lvl="0" indent="-228600" algn="ctr">
                        <a:lnSpc>
                          <a:spcPct val="100000"/>
                        </a:lnSpc>
                        <a:spcBef>
                          <a:spcPts val="0"/>
                        </a:spcBef>
                        <a:spcAft>
                          <a:spcPct val="0"/>
                        </a:spcAft>
                        <a:buNone/>
                      </a:pPr>
                      <a:endParaRPr lang="en-US" sz="1600" b="0" i="0" u="none" strike="noStrike" noProof="0">
                        <a:latin typeface="Calibri"/>
                      </a:endParaRPr>
                    </a:p>
                    <a:p>
                      <a:pPr marL="228600" marR="0" lvl="0" indent="-228600" algn="ctr">
                        <a:lnSpc>
                          <a:spcPct val="100000"/>
                        </a:lnSpc>
                        <a:spcBef>
                          <a:spcPts val="0"/>
                        </a:spcBef>
                        <a:spcAft>
                          <a:spcPct val="0"/>
                        </a:spcAft>
                        <a:buNone/>
                      </a:pPr>
                      <a:r>
                        <a:rPr lang="en-US" sz="1600" b="0" i="0" u="none" strike="noStrike" noProof="0" dirty="0">
                          <a:solidFill>
                            <a:schemeClr val="tx1"/>
                          </a:solidFill>
                          <a:latin typeface="Arial"/>
                        </a:rPr>
                        <a:t>Janet Stuck </a:t>
                      </a:r>
                      <a:endParaRPr lang="en-US" sz="1600" b="0" i="0" u="none" strike="noStrike" noProof="0" dirty="0">
                        <a:solidFill>
                          <a:schemeClr val="tx1"/>
                        </a:solidFill>
                        <a:latin typeface="Calibri"/>
                      </a:endParaRPr>
                    </a:p>
                    <a:p>
                      <a:pPr marL="228600" marR="0" lvl="0" indent="-228600" algn="ctr">
                        <a:lnSpc>
                          <a:spcPct val="100000"/>
                        </a:lnSpc>
                        <a:spcBef>
                          <a:spcPts val="0"/>
                        </a:spcBef>
                        <a:spcAft>
                          <a:spcPct val="0"/>
                        </a:spcAft>
                        <a:buNone/>
                      </a:pPr>
                      <a:r>
                        <a:rPr lang="en-US" sz="1600" b="0" i="0" u="none" strike="noStrike" noProof="0" dirty="0">
                          <a:solidFill>
                            <a:srgbClr val="44546A"/>
                          </a:solidFill>
                          <a:latin typeface="Arial"/>
                          <a:hlinkClick r:id="rId5">
                            <a:extLst>
                              <a:ext uri="{A12FA001-AC4F-418D-AE19-62706E023703}">
                                <ahyp:hlinkClr xmlns:ahyp="http://schemas.microsoft.com/office/drawing/2018/hyperlinkcolor" xmlns="" val="tx"/>
                              </a:ext>
                            </a:extLst>
                          </a:hlinkClick>
                        </a:rPr>
                        <a:t>Janet.Stuck@ct.gov</a:t>
                      </a:r>
                      <a:r>
                        <a:rPr lang="en-US" sz="1600" b="0" i="0" u="none" strike="noStrike" noProof="0" dirty="0">
                          <a:solidFill>
                            <a:srgbClr val="44546A"/>
                          </a:solidFill>
                          <a:latin typeface="Arial"/>
                        </a:rPr>
                        <a:t> </a:t>
                      </a:r>
                      <a:endParaRPr lang="en-US" sz="1600" b="0" i="0" u="none" strike="noStrike" noProof="0" dirty="0">
                        <a:solidFill>
                          <a:srgbClr val="44546A"/>
                        </a:solidFill>
                        <a:latin typeface="Calibri"/>
                      </a:endParaRPr>
                    </a:p>
                    <a:p>
                      <a:pPr marL="228600" marR="0" lvl="0" indent="-228600" algn="ctr">
                        <a:lnSpc>
                          <a:spcPct val="100000"/>
                        </a:lnSpc>
                        <a:spcBef>
                          <a:spcPts val="0"/>
                        </a:spcBef>
                        <a:spcAft>
                          <a:spcPct val="0"/>
                        </a:spcAft>
                        <a:buNone/>
                      </a:pPr>
                      <a:r>
                        <a:rPr lang="en-US" sz="1600" b="0" i="0" u="none" strike="noStrike" noProof="0" dirty="0">
                          <a:solidFill>
                            <a:schemeClr val="tx1"/>
                          </a:solidFill>
                          <a:latin typeface="Arial"/>
                        </a:rPr>
                        <a:t>(860) 713-6837</a:t>
                      </a:r>
                      <a:endParaRPr lang="en-US" sz="1600" b="0" i="0" u="none" strike="noStrike" noProof="0" dirty="0">
                        <a:solidFill>
                          <a:schemeClr val="tx1"/>
                        </a:solidFill>
                        <a:latin typeface="Calibri"/>
                      </a:endParaRPr>
                    </a:p>
                    <a:p>
                      <a:pPr lvl="0">
                        <a:buNone/>
                      </a:pPr>
                      <a:endParaRPr lang="en-US" sz="1600"/>
                    </a:p>
                  </a:txBody>
                  <a:tcPr marL="56029" marR="56029" marT="28014" marB="28014"/>
                </a:tc>
                <a:tc>
                  <a:txBody>
                    <a:bodyPr/>
                    <a:lstStyle/>
                    <a:p>
                      <a:pPr lvl="0" algn="ctr">
                        <a:lnSpc>
                          <a:spcPct val="100000"/>
                        </a:lnSpc>
                        <a:spcBef>
                          <a:spcPts val="0"/>
                        </a:spcBef>
                        <a:spcAft>
                          <a:spcPts val="0"/>
                        </a:spcAft>
                        <a:buNone/>
                      </a:pPr>
                      <a:endParaRPr lang="en-US" sz="1600" b="1" i="0" u="none" strike="noStrike" noProof="0" dirty="0">
                        <a:solidFill>
                          <a:schemeClr val="tx1"/>
                        </a:solidFill>
                        <a:latin typeface="Arial"/>
                      </a:endParaRPr>
                    </a:p>
                    <a:p>
                      <a:pPr lvl="0" algn="ctr">
                        <a:lnSpc>
                          <a:spcPct val="100000"/>
                        </a:lnSpc>
                        <a:spcBef>
                          <a:spcPts val="0"/>
                        </a:spcBef>
                        <a:spcAft>
                          <a:spcPts val="0"/>
                        </a:spcAft>
                        <a:buNone/>
                      </a:pPr>
                      <a:endParaRPr lang="en-US" sz="1600" b="1" i="0" u="none" strike="noStrike" noProof="0" dirty="0">
                        <a:solidFill>
                          <a:schemeClr val="tx1"/>
                        </a:solidFill>
                        <a:latin typeface="Arial"/>
                      </a:endParaRPr>
                    </a:p>
                    <a:p>
                      <a:pPr lvl="0" algn="ctr">
                        <a:lnSpc>
                          <a:spcPct val="100000"/>
                        </a:lnSpc>
                        <a:spcBef>
                          <a:spcPts val="0"/>
                        </a:spcBef>
                        <a:spcAft>
                          <a:spcPts val="0"/>
                        </a:spcAft>
                        <a:buNone/>
                      </a:pPr>
                      <a:endParaRPr lang="en-US" sz="1600" b="1" i="0" u="none" strike="noStrike" noProof="0" dirty="0">
                        <a:solidFill>
                          <a:schemeClr val="tx1"/>
                        </a:solidFill>
                        <a:latin typeface="Arial"/>
                      </a:endParaRPr>
                    </a:p>
                    <a:p>
                      <a:pPr lvl="0" algn="ctr">
                        <a:lnSpc>
                          <a:spcPct val="100000"/>
                        </a:lnSpc>
                        <a:spcBef>
                          <a:spcPts val="0"/>
                        </a:spcBef>
                        <a:spcAft>
                          <a:spcPts val="0"/>
                        </a:spcAft>
                        <a:buNone/>
                      </a:pPr>
                      <a:endParaRPr lang="en-US" sz="1600" b="1" i="0" u="none" strike="noStrike" noProof="0" dirty="0">
                        <a:solidFill>
                          <a:schemeClr val="tx1"/>
                        </a:solidFill>
                        <a:latin typeface="Arial"/>
                      </a:endParaRPr>
                    </a:p>
                    <a:p>
                      <a:pPr lvl="0" algn="ctr">
                        <a:lnSpc>
                          <a:spcPct val="100000"/>
                        </a:lnSpc>
                        <a:spcBef>
                          <a:spcPts val="0"/>
                        </a:spcBef>
                        <a:spcAft>
                          <a:spcPts val="0"/>
                        </a:spcAft>
                        <a:buNone/>
                      </a:pPr>
                      <a:r>
                        <a:rPr lang="en-US" sz="1600" b="1" i="0" u="none" strike="noStrike" noProof="0" dirty="0">
                          <a:solidFill>
                            <a:schemeClr val="tx1"/>
                          </a:solidFill>
                          <a:latin typeface="Arial"/>
                        </a:rPr>
                        <a:t>NGSS Standard and CTAS</a:t>
                      </a:r>
                      <a:endParaRPr lang="en-US" sz="1600" b="0" i="0" u="none" strike="noStrike" noProof="0" dirty="0">
                        <a:solidFill>
                          <a:schemeClr val="tx1"/>
                        </a:solidFill>
                        <a:latin typeface="Calibri"/>
                      </a:endParaRPr>
                    </a:p>
                    <a:p>
                      <a:pPr lvl="0" algn="ctr">
                        <a:lnSpc>
                          <a:spcPct val="100000"/>
                        </a:lnSpc>
                        <a:spcBef>
                          <a:spcPts val="0"/>
                        </a:spcBef>
                        <a:spcAft>
                          <a:spcPts val="0"/>
                        </a:spcAft>
                        <a:buNone/>
                      </a:pPr>
                      <a:endParaRPr lang="en-US" sz="1600" b="1" i="0" u="none" strike="noStrike" noProof="0" dirty="0">
                        <a:solidFill>
                          <a:schemeClr val="tx1"/>
                        </a:solidFill>
                        <a:latin typeface="Arial"/>
                      </a:endParaRPr>
                    </a:p>
                    <a:p>
                      <a:pPr marL="228600" marR="0" lvl="0" indent="-228600" algn="ctr">
                        <a:lnSpc>
                          <a:spcPct val="100000"/>
                        </a:lnSpc>
                        <a:spcBef>
                          <a:spcPts val="0"/>
                        </a:spcBef>
                        <a:spcAft>
                          <a:spcPts val="0"/>
                        </a:spcAft>
                        <a:buNone/>
                      </a:pPr>
                      <a:r>
                        <a:rPr lang="en-US" sz="1600" b="0" i="0" u="none" strike="noStrike" noProof="0" dirty="0">
                          <a:solidFill>
                            <a:schemeClr val="tx1"/>
                          </a:solidFill>
                          <a:latin typeface="Arial"/>
                        </a:rPr>
                        <a:t>Jeff Greig</a:t>
                      </a:r>
                      <a:endParaRPr lang="en-US" sz="1600" b="0" i="0" u="none" strike="noStrike" noProof="0" dirty="0">
                        <a:solidFill>
                          <a:schemeClr val="tx1"/>
                        </a:solidFill>
                        <a:latin typeface="Calibri"/>
                      </a:endParaRPr>
                    </a:p>
                    <a:p>
                      <a:pPr marL="228600" marR="0" lvl="0" indent="-228600" algn="ctr">
                        <a:lnSpc>
                          <a:spcPct val="100000"/>
                        </a:lnSpc>
                        <a:spcBef>
                          <a:spcPts val="0"/>
                        </a:spcBef>
                        <a:spcAft>
                          <a:spcPts val="0"/>
                        </a:spcAft>
                        <a:buNone/>
                      </a:pPr>
                      <a:r>
                        <a:rPr lang="en-US" sz="1600" b="0" i="0" u="none" strike="noStrike" noProof="0" dirty="0">
                          <a:solidFill>
                            <a:schemeClr val="tx2"/>
                          </a:solidFill>
                          <a:latin typeface="Arial"/>
                          <a:hlinkClick r:id="rId6">
                            <a:extLst>
                              <a:ext uri="{A12FA001-AC4F-418D-AE19-62706E023703}">
                                <ahyp:hlinkClr xmlns:ahyp="http://schemas.microsoft.com/office/drawing/2018/hyperlinkcolor" xmlns="" val="tx"/>
                              </a:ext>
                            </a:extLst>
                          </a:hlinkClick>
                        </a:rPr>
                        <a:t>Jeff.Greig@ct.gov</a:t>
                      </a:r>
                      <a:r>
                        <a:rPr lang="en-US" sz="1600" b="0" i="0" u="none" strike="noStrike" noProof="0" dirty="0">
                          <a:solidFill>
                            <a:schemeClr val="tx2"/>
                          </a:solidFill>
                          <a:latin typeface="Arial"/>
                        </a:rPr>
                        <a:t> </a:t>
                      </a:r>
                      <a:endParaRPr lang="en-US" sz="1600" b="0" i="0" u="none" strike="noStrike" noProof="0" dirty="0">
                        <a:solidFill>
                          <a:schemeClr val="tx2"/>
                        </a:solidFill>
                        <a:latin typeface="Calibri"/>
                      </a:endParaRPr>
                    </a:p>
                    <a:p>
                      <a:pPr marL="228600" marR="0" lvl="0" indent="-228600" algn="ctr">
                        <a:lnSpc>
                          <a:spcPct val="100000"/>
                        </a:lnSpc>
                        <a:spcBef>
                          <a:spcPts val="0"/>
                        </a:spcBef>
                        <a:spcAft>
                          <a:spcPts val="0"/>
                        </a:spcAft>
                        <a:buNone/>
                      </a:pPr>
                      <a:r>
                        <a:rPr lang="en-US" sz="1600" b="0" i="0" u="none" strike="noStrike" noProof="0" dirty="0">
                          <a:solidFill>
                            <a:schemeClr val="tx1"/>
                          </a:solidFill>
                          <a:latin typeface="Arial"/>
                        </a:rPr>
                        <a:t>(860) 713-6854</a:t>
                      </a:r>
                      <a:endParaRPr lang="en-US" sz="1600" b="0" i="0" u="none" strike="noStrike" noProof="0" dirty="0">
                        <a:solidFill>
                          <a:schemeClr val="tx1"/>
                        </a:solidFill>
                        <a:latin typeface="Calibri"/>
                      </a:endParaRPr>
                    </a:p>
                    <a:p>
                      <a:pPr lvl="0">
                        <a:buNone/>
                      </a:pPr>
                      <a:endParaRPr lang="en-US" sz="1600" dirty="0"/>
                    </a:p>
                  </a:txBody>
                  <a:tcPr marL="56029" marR="56029" marT="28014" marB="28014"/>
                </a:tc>
                <a:extLst>
                  <a:ext uri="{0D108BD9-81ED-4DB2-BD59-A6C34878D82A}">
                    <a16:rowId xmlns:a16="http://schemas.microsoft.com/office/drawing/2014/main" val="583090551"/>
                  </a:ext>
                </a:extLst>
              </a:tr>
            </a:tbl>
          </a:graphicData>
        </a:graphic>
      </p:graphicFrame>
    </p:spTree>
    <p:extLst>
      <p:ext uri="{BB962C8B-B14F-4D97-AF65-F5344CB8AC3E}">
        <p14:creationId xmlns:p14="http://schemas.microsoft.com/office/powerpoint/2010/main" val="251723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967266"/>
            <a:ext cx="1971675" cy="2547257"/>
          </a:xfrm>
          <a:noFill/>
        </p:spPr>
        <p:txBody>
          <a:bodyPr vert="horz" lIns="91440" tIns="45720" rIns="91440" bIns="45720" rtlCol="0" anchor="ctr">
            <a:noAutofit/>
          </a:bodyPr>
          <a:lstStyle/>
          <a:p>
            <a:pPr algn="ctr"/>
            <a:r>
              <a:rPr lang="en-US" sz="2800" b="1">
                <a:ln w="0"/>
                <a:solidFill>
                  <a:srgbClr val="FFFFFF"/>
                </a:solidFill>
                <a:latin typeface="Arial"/>
                <a:cs typeface="Arial"/>
              </a:rPr>
              <a:t>TIDE/PSIS Data Sync</a:t>
            </a:r>
            <a:r>
              <a:rPr lang="en-US" sz="2800" b="1">
                <a:ln w="0"/>
              </a:rPr>
              <a:t/>
            </a:r>
            <a:br>
              <a:rPr lang="en-US" sz="2800" b="1">
                <a:ln w="0"/>
              </a:rPr>
            </a:br>
            <a:r>
              <a:rPr lang="en-US" sz="2800" b="1">
                <a:ln w="0"/>
                <a:solidFill>
                  <a:srgbClr val="FFFFFF"/>
                </a:solidFill>
                <a:latin typeface="Arial"/>
                <a:cs typeface="Arial"/>
              </a:rPr>
              <a:t>Student Status Change</a:t>
            </a:r>
            <a:r>
              <a:rPr lang="en-US" sz="2800" b="1">
                <a:ln w="0"/>
                <a:solidFill>
                  <a:srgbClr val="FF0000"/>
                </a:solidFill>
                <a:latin typeface="Arial"/>
                <a:cs typeface="Arial"/>
              </a:rPr>
              <a:t>*</a:t>
            </a:r>
            <a:endParaRPr lang="en-US" sz="2800" b="1">
              <a:solidFill>
                <a:srgbClr val="FF0000"/>
              </a:solidFill>
            </a:endParaRPr>
          </a:p>
        </p:txBody>
      </p:sp>
      <p:graphicFrame>
        <p:nvGraphicFramePr>
          <p:cNvPr id="3" name="Table 4">
            <a:extLst>
              <a:ext uri="{FF2B5EF4-FFF2-40B4-BE49-F238E27FC236}">
                <a16:creationId xmlns:a16="http://schemas.microsoft.com/office/drawing/2014/main" id="{BDF82722-AC0C-4829-9BAB-1CE66EE2B6A1}"/>
              </a:ext>
            </a:extLst>
          </p:cNvPr>
          <p:cNvGraphicFramePr>
            <a:graphicFrameLocks noGrp="1"/>
          </p:cNvGraphicFramePr>
          <p:nvPr>
            <p:extLst>
              <p:ext uri="{D42A27DB-BD31-4B8C-83A1-F6EECF244321}">
                <p14:modId xmlns:p14="http://schemas.microsoft.com/office/powerpoint/2010/main" val="55741114"/>
              </p:ext>
            </p:extLst>
          </p:nvPr>
        </p:nvGraphicFramePr>
        <p:xfrm>
          <a:off x="3162395" y="543517"/>
          <a:ext cx="5505522" cy="5299690"/>
        </p:xfrm>
        <a:graphic>
          <a:graphicData uri="http://schemas.openxmlformats.org/drawingml/2006/table">
            <a:tbl>
              <a:tblPr firstRow="1" bandRow="1">
                <a:tableStyleId>{5C22544A-7EE6-4342-B048-85BDC9FD1C3A}</a:tableStyleId>
              </a:tblPr>
              <a:tblGrid>
                <a:gridCol w="1900795">
                  <a:extLst>
                    <a:ext uri="{9D8B030D-6E8A-4147-A177-3AD203B41FA5}">
                      <a16:colId xmlns:a16="http://schemas.microsoft.com/office/drawing/2014/main" val="1662137368"/>
                    </a:ext>
                  </a:extLst>
                </a:gridCol>
                <a:gridCol w="1721706">
                  <a:extLst>
                    <a:ext uri="{9D8B030D-6E8A-4147-A177-3AD203B41FA5}">
                      <a16:colId xmlns:a16="http://schemas.microsoft.com/office/drawing/2014/main" val="3102376616"/>
                    </a:ext>
                  </a:extLst>
                </a:gridCol>
                <a:gridCol w="1883021">
                  <a:extLst>
                    <a:ext uri="{9D8B030D-6E8A-4147-A177-3AD203B41FA5}">
                      <a16:colId xmlns:a16="http://schemas.microsoft.com/office/drawing/2014/main" val="669177943"/>
                    </a:ext>
                  </a:extLst>
                </a:gridCol>
              </a:tblGrid>
              <a:tr h="1862378">
                <a:tc>
                  <a:txBody>
                    <a:bodyPr/>
                    <a:lstStyle/>
                    <a:p>
                      <a:pPr algn="ctr"/>
                      <a:r>
                        <a:rPr lang="en-US" sz="1800" b="1">
                          <a:latin typeface="Arial" panose="020B0604020202020204" pitchFamily="34" charset="0"/>
                          <a:cs typeface="Arial" panose="020B0604020202020204" pitchFamily="34" charset="0"/>
                        </a:rPr>
                        <a:t>Status</a:t>
                      </a:r>
                    </a:p>
                  </a:txBody>
                  <a:tcPr marL="72737" marR="72737" marT="36368" marB="36368" anchor="ctr"/>
                </a:tc>
                <a:tc>
                  <a:txBody>
                    <a:bodyPr/>
                    <a:lstStyle/>
                    <a:p>
                      <a:pPr algn="ctr"/>
                      <a:r>
                        <a:rPr lang="en-US" sz="1800" b="1">
                          <a:latin typeface="Arial" panose="020B0604020202020204" pitchFamily="34" charset="0"/>
                          <a:cs typeface="Arial" panose="020B0604020202020204" pitchFamily="34" charset="0"/>
                        </a:rPr>
                        <a:t>If student has already taken any state assessment </a:t>
                      </a:r>
                    </a:p>
                  </a:txBody>
                  <a:tcPr marL="72737" marR="72737" marT="36368" marB="36368" anchor="ctr"/>
                </a:tc>
                <a:tc>
                  <a:txBody>
                    <a:bodyPr/>
                    <a:lstStyle/>
                    <a:p>
                      <a:pPr lvl="0" algn="ctr">
                        <a:buNone/>
                      </a:pPr>
                      <a:r>
                        <a:rPr lang="en-US" sz="1800" b="1" i="0" u="none" strike="noStrike" noProof="0">
                          <a:latin typeface="Arial" panose="020B0604020202020204" pitchFamily="34" charset="0"/>
                          <a:cs typeface="Arial" panose="020B0604020202020204" pitchFamily="34" charset="0"/>
                        </a:rPr>
                        <a:t>If student has not already taken any state assessment </a:t>
                      </a:r>
                      <a:endParaRPr lang="en-US" sz="1800" b="1">
                        <a:latin typeface="Arial" panose="020B0604020202020204" pitchFamily="34" charset="0"/>
                        <a:cs typeface="Arial" panose="020B0604020202020204" pitchFamily="34" charset="0"/>
                      </a:endParaRPr>
                    </a:p>
                  </a:txBody>
                  <a:tcPr marL="72737" marR="72737" marT="36368" marB="36368" anchor="ctr"/>
                </a:tc>
                <a:extLst>
                  <a:ext uri="{0D108BD9-81ED-4DB2-BD59-A6C34878D82A}">
                    <a16:rowId xmlns:a16="http://schemas.microsoft.com/office/drawing/2014/main" val="712889381"/>
                  </a:ext>
                </a:extLst>
              </a:tr>
              <a:tr h="1148745">
                <a:tc>
                  <a:txBody>
                    <a:bodyPr/>
                    <a:lstStyle/>
                    <a:p>
                      <a:pPr algn="ctr"/>
                      <a:r>
                        <a:rPr lang="en-US" sz="1800">
                          <a:latin typeface="Arial" panose="020B0604020202020204" pitchFamily="34" charset="0"/>
                          <a:cs typeface="Arial" panose="020B0604020202020204" pitchFamily="34" charset="0"/>
                        </a:rPr>
                        <a:t>If SPED/EL/FRL was YES originally and then changed.</a:t>
                      </a:r>
                    </a:p>
                  </a:txBody>
                  <a:tcPr marL="72737" marR="72737" marT="36368" marB="36368" anchor="ctr"/>
                </a:tc>
                <a:tc>
                  <a:txBody>
                    <a:bodyPr/>
                    <a:lstStyle/>
                    <a:p>
                      <a:pPr algn="ctr"/>
                      <a:r>
                        <a:rPr lang="en-US" sz="1800">
                          <a:latin typeface="Arial" panose="020B0604020202020204" pitchFamily="34" charset="0"/>
                          <a:cs typeface="Arial" panose="020B0604020202020204" pitchFamily="34" charset="0"/>
                        </a:rPr>
                        <a:t>Leave status as YES for all tests.</a:t>
                      </a:r>
                    </a:p>
                  </a:txBody>
                  <a:tcPr marL="72737" marR="72737" marT="36368" marB="36368" anchor="ctr"/>
                </a:tc>
                <a:tc>
                  <a:txBody>
                    <a:bodyPr/>
                    <a:lstStyle/>
                    <a:p>
                      <a:pPr algn="ctr"/>
                      <a:r>
                        <a:rPr lang="en-US" sz="1800">
                          <a:latin typeface="Arial" panose="020B0604020202020204" pitchFamily="34" charset="0"/>
                          <a:cs typeface="Arial" panose="020B0604020202020204" pitchFamily="34" charset="0"/>
                        </a:rPr>
                        <a:t>Change status to NO for all tests.</a:t>
                      </a:r>
                    </a:p>
                  </a:txBody>
                  <a:tcPr marL="72737" marR="72737" marT="36368" marB="36368" anchor="ctr"/>
                </a:tc>
                <a:extLst>
                  <a:ext uri="{0D108BD9-81ED-4DB2-BD59-A6C34878D82A}">
                    <a16:rowId xmlns:a16="http://schemas.microsoft.com/office/drawing/2014/main" val="3770416711"/>
                  </a:ext>
                </a:extLst>
              </a:tr>
              <a:tr h="2109517">
                <a:tc>
                  <a:txBody>
                    <a:bodyPr/>
                    <a:lstStyle/>
                    <a:p>
                      <a:pPr algn="ctr"/>
                      <a:r>
                        <a:rPr lang="en-US" sz="1800">
                          <a:latin typeface="Arial" panose="020B0604020202020204" pitchFamily="34" charset="0"/>
                          <a:cs typeface="Arial" panose="020B0604020202020204" pitchFamily="34" charset="0"/>
                        </a:rPr>
                        <a:t>If SPED/EL/FRL was NO originally and then changed.  </a:t>
                      </a:r>
                    </a:p>
                  </a:txBody>
                  <a:tcPr marL="72737" marR="72737" marT="36368" marB="36368" anchor="ctr"/>
                </a:tc>
                <a:tc>
                  <a:txBody>
                    <a:bodyPr/>
                    <a:lstStyle/>
                    <a:p>
                      <a:pPr algn="ctr"/>
                      <a:r>
                        <a:rPr lang="en-US" sz="1800">
                          <a:latin typeface="Arial" panose="020B0604020202020204" pitchFamily="34" charset="0"/>
                          <a:cs typeface="Arial" panose="020B0604020202020204" pitchFamily="34" charset="0"/>
                        </a:rPr>
                        <a:t>Change to YES for all subsequent tests and the CSDE will apply this status for all tests. </a:t>
                      </a:r>
                    </a:p>
                  </a:txBody>
                  <a:tcPr marL="72737" marR="72737" marT="36368" marB="36368" anchor="ctr"/>
                </a:tc>
                <a:tc>
                  <a:txBody>
                    <a:bodyPr/>
                    <a:lstStyle/>
                    <a:p>
                      <a:pPr algn="ctr"/>
                      <a:r>
                        <a:rPr lang="en-US" sz="1800" dirty="0">
                          <a:latin typeface="Arial" panose="020B0604020202020204" pitchFamily="34" charset="0"/>
                          <a:cs typeface="Arial" panose="020B0604020202020204" pitchFamily="34" charset="0"/>
                        </a:rPr>
                        <a:t>Change status to YES.  </a:t>
                      </a:r>
                    </a:p>
                  </a:txBody>
                  <a:tcPr marL="72737" marR="72737" marT="36368" marB="36368" anchor="ctr"/>
                </a:tc>
                <a:extLst>
                  <a:ext uri="{0D108BD9-81ED-4DB2-BD59-A6C34878D82A}">
                    <a16:rowId xmlns:a16="http://schemas.microsoft.com/office/drawing/2014/main" val="1945896055"/>
                  </a:ext>
                </a:extLst>
              </a:tr>
            </a:tbl>
          </a:graphicData>
        </a:graphic>
      </p:graphicFrame>
      <p:sp>
        <p:nvSpPr>
          <p:cNvPr id="4" name="TextBox 3">
            <a:extLst>
              <a:ext uri="{FF2B5EF4-FFF2-40B4-BE49-F238E27FC236}">
                <a16:creationId xmlns:a16="http://schemas.microsoft.com/office/drawing/2014/main" id="{2989A072-9B17-4695-A96F-361CA9F0DABA}"/>
              </a:ext>
            </a:extLst>
          </p:cNvPr>
          <p:cNvSpPr txBox="1"/>
          <p:nvPr/>
        </p:nvSpPr>
        <p:spPr>
          <a:xfrm>
            <a:off x="1460032" y="5843207"/>
            <a:ext cx="76820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0000"/>
                </a:solidFill>
                <a:latin typeface="Arial"/>
                <a:cs typeface="Arial"/>
              </a:rPr>
              <a:t>*Making these changes may impact the student eligibility for designated supports and accommodations.  </a:t>
            </a:r>
          </a:p>
        </p:txBody>
      </p:sp>
    </p:spTree>
    <p:extLst>
      <p:ext uri="{BB962C8B-B14F-4D97-AF65-F5344CB8AC3E}">
        <p14:creationId xmlns:p14="http://schemas.microsoft.com/office/powerpoint/2010/main" val="286351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Designated Supports and Accommodations</a:t>
            </a:r>
            <a:endParaRPr lang="en-US" sz="3600" b="1" kern="1200">
              <a:ln w="0"/>
              <a:solidFill>
                <a:srgbClr val="FFFFFF"/>
              </a:solidFill>
            </a:endParaRP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9" name="Content Placeholder 2"/>
          <p:cNvSpPr txBox="1">
            <a:spLocks/>
          </p:cNvSpPr>
          <p:nvPr/>
        </p:nvSpPr>
        <p:spPr>
          <a:xfrm>
            <a:off x="651641" y="1869173"/>
            <a:ext cx="7891272" cy="41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300"/>
              </a:spcBef>
              <a:spcAft>
                <a:spcPts val="0"/>
              </a:spcAft>
            </a:pPr>
            <a:r>
              <a:rPr lang="en-US" sz="1950">
                <a:latin typeface="Arial"/>
                <a:cs typeface="Arial"/>
              </a:rPr>
              <a:t>Prior to testing, ensure that all embedded (and non-embedded) designated supports and accommodations are entered/uploaded into TIDE. Refer to the </a:t>
            </a:r>
            <a:r>
              <a:rPr lang="en-US" sz="1950">
                <a:latin typeface="Arial"/>
                <a:cs typeface="Arial"/>
                <a:hlinkClick r:id="rId3"/>
              </a:rPr>
              <a:t>Accessibility Chart </a:t>
            </a:r>
            <a:r>
              <a:rPr lang="en-US" sz="1950">
                <a:latin typeface="Arial"/>
                <a:cs typeface="Arial"/>
              </a:rPr>
              <a:t>for the list.</a:t>
            </a:r>
          </a:p>
          <a:p>
            <a:pPr fontAlgn="auto">
              <a:lnSpc>
                <a:spcPct val="100000"/>
              </a:lnSpc>
              <a:spcBef>
                <a:spcPts val="300"/>
              </a:spcBef>
              <a:spcAft>
                <a:spcPts val="0"/>
              </a:spcAft>
            </a:pPr>
            <a:r>
              <a:rPr lang="en-US" sz="1950" b="1">
                <a:latin typeface="Arial"/>
                <a:cs typeface="Arial"/>
              </a:rPr>
              <a:t>If applicable</a:t>
            </a:r>
            <a:r>
              <a:rPr lang="en-US" sz="1950">
                <a:latin typeface="Arial"/>
                <a:cs typeface="Arial"/>
              </a:rPr>
              <a:t>, work with school staff and eligible students to practice using the new embedded speech-to-text accommodation, which should eliminate the need for third-party software for Speech-to-Text. Remember students will need to test in a separate setting.</a:t>
            </a:r>
          </a:p>
          <a:p>
            <a:pPr fontAlgn="auto">
              <a:lnSpc>
                <a:spcPct val="100000"/>
              </a:lnSpc>
              <a:spcBef>
                <a:spcPts val="300"/>
              </a:spcBef>
              <a:spcAft>
                <a:spcPts val="0"/>
              </a:spcAft>
            </a:pPr>
            <a:r>
              <a:rPr lang="en-US" sz="1950">
                <a:latin typeface="Arial"/>
                <a:cs typeface="Arial"/>
              </a:rPr>
              <a:t>Contact the CSDE if you have a student that requires the use of a special documented accommodation (i.e., use of a scribe or human reader). Petitions are due by January 22.</a:t>
            </a:r>
          </a:p>
          <a:p>
            <a:pPr fontAlgn="auto">
              <a:lnSpc>
                <a:spcPct val="100000"/>
              </a:lnSpc>
              <a:spcBef>
                <a:spcPts val="300"/>
              </a:spcBef>
              <a:spcAft>
                <a:spcPts val="0"/>
              </a:spcAft>
            </a:pPr>
            <a:r>
              <a:rPr lang="en-US" sz="1950">
                <a:latin typeface="Arial"/>
                <a:cs typeface="Arial"/>
              </a:rPr>
              <a:t>Refer to the </a:t>
            </a:r>
            <a:r>
              <a:rPr lang="en-US" sz="1950">
                <a:latin typeface="Arial"/>
                <a:cs typeface="Arial"/>
                <a:hlinkClick r:id="rId4"/>
              </a:rPr>
              <a:t>Assessment Guidelines </a:t>
            </a:r>
            <a:r>
              <a:rPr lang="en-US" sz="1950">
                <a:latin typeface="Arial"/>
                <a:cs typeface="Arial"/>
              </a:rPr>
              <a:t>and the </a:t>
            </a:r>
            <a:r>
              <a:rPr lang="en-US" sz="1950">
                <a:latin typeface="Arial"/>
                <a:cs typeface="Arial"/>
                <a:hlinkClick r:id="rId5"/>
              </a:rPr>
              <a:t>Guidelines and Documentation</a:t>
            </a:r>
            <a:r>
              <a:rPr lang="en-US" sz="1950">
                <a:latin typeface="Arial"/>
                <a:cs typeface="Arial"/>
              </a:rPr>
              <a:t>  tab located on the Connecticut Portal for additional resources.</a:t>
            </a:r>
          </a:p>
          <a:p>
            <a:pPr fontAlgn="auto">
              <a:spcAft>
                <a:spcPts val="0"/>
              </a:spcAft>
            </a:pPr>
            <a:endParaRPr lang="en-US" sz="1600"/>
          </a:p>
          <a:p>
            <a:pPr fontAlgn="auto">
              <a:spcAft>
                <a:spcPts val="0"/>
              </a:spcAft>
            </a:pPr>
            <a:endParaRPr lang="en-US" sz="1400"/>
          </a:p>
          <a:p>
            <a:pPr fontAlgn="auto">
              <a:spcAft>
                <a:spcPts val="0"/>
              </a:spcAft>
            </a:pPr>
            <a:endParaRPr lang="en-US" sz="1400"/>
          </a:p>
          <a:p>
            <a:pPr fontAlgn="auto">
              <a:spcAft>
                <a:spcPts val="0"/>
              </a:spcAft>
            </a:pPr>
            <a:endParaRPr lang="en-US" sz="1400"/>
          </a:p>
          <a:p>
            <a:pPr fontAlgn="auto">
              <a:spcAft>
                <a:spcPts val="0"/>
              </a:spcAft>
            </a:pPr>
            <a:endParaRPr lang="en-US" sz="1400"/>
          </a:p>
          <a:p>
            <a:pPr fontAlgn="auto">
              <a:lnSpc>
                <a:spcPct val="120000"/>
              </a:lnSpc>
              <a:spcAft>
                <a:spcPts val="0"/>
              </a:spcAft>
            </a:pPr>
            <a:endParaRPr lang="en-US" sz="1400"/>
          </a:p>
        </p:txBody>
      </p:sp>
    </p:spTree>
    <p:extLst>
      <p:ext uri="{BB962C8B-B14F-4D97-AF65-F5344CB8AC3E}">
        <p14:creationId xmlns:p14="http://schemas.microsoft.com/office/powerpoint/2010/main" val="273077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Activation of the Alternate Flag Indicator for Alternate Assessments</a:t>
            </a:r>
            <a:endParaRPr lang="en-US" sz="3600" b="1" kern="1200">
              <a:ln w="0"/>
              <a:solidFill>
                <a:srgbClr val="FFFFFF"/>
              </a:solidFill>
            </a:endParaRP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9" name="Content Placeholder 2"/>
          <p:cNvSpPr txBox="1">
            <a:spLocks/>
          </p:cNvSpPr>
          <p:nvPr/>
        </p:nvSpPr>
        <p:spPr>
          <a:xfrm>
            <a:off x="628650" y="2190998"/>
            <a:ext cx="7886700" cy="35832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n-US" sz="2300"/>
              <a:t>Alt Flag Indicators are activated weekly by Cambium as forms are submitted using the Data Entry Interface through February 15.</a:t>
            </a:r>
          </a:p>
          <a:p>
            <a:pPr fontAlgn="auto">
              <a:lnSpc>
                <a:spcPct val="120000"/>
              </a:lnSpc>
              <a:spcAft>
                <a:spcPts val="0"/>
              </a:spcAft>
            </a:pPr>
            <a:r>
              <a:rPr lang="en-US" sz="2300"/>
              <a:t>If forms are submitted after this date, TEAs will need to notify their District Administrator, who will contact the Connecticut Helpdesk to request the activation of the Alt Flag Indicator. </a:t>
            </a:r>
          </a:p>
        </p:txBody>
      </p:sp>
    </p:spTree>
    <p:extLst>
      <p:ext uri="{BB962C8B-B14F-4D97-AF65-F5344CB8AC3E}">
        <p14:creationId xmlns:p14="http://schemas.microsoft.com/office/powerpoint/2010/main" val="304389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531" y="407035"/>
            <a:ext cx="9144000" cy="1097280"/>
          </a:xfrm>
        </p:spPr>
        <p:txBody>
          <a:bodyPr vert="horz" lIns="91440" tIns="45720" rIns="91440" bIns="45720" rtlCol="0" anchor="ctr">
            <a:normAutofit/>
          </a:bodyPr>
          <a:lstStyle/>
          <a:p>
            <a:pPr algn="ctr"/>
            <a:r>
              <a:rPr lang="en-US" sz="3600" b="1">
                <a:ln w="0"/>
                <a:solidFill>
                  <a:srgbClr val="FFFFFF"/>
                </a:solidFill>
              </a:rPr>
              <a:t>Activation of the Alternate Flag Indicator for Alternate Assessments</a:t>
            </a:r>
            <a:endParaRPr lang="en-US" sz="3600" b="1" kern="1200">
              <a:ln w="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5085172"/>
              </p:ext>
            </p:extLst>
          </p:nvPr>
        </p:nvGraphicFramePr>
        <p:xfrm>
          <a:off x="104503" y="1976664"/>
          <a:ext cx="8948057" cy="4776833"/>
        </p:xfrm>
        <a:graphic>
          <a:graphicData uri="http://schemas.openxmlformats.org/drawingml/2006/table">
            <a:tbl>
              <a:tblPr/>
              <a:tblGrid>
                <a:gridCol w="4219303">
                  <a:extLst>
                    <a:ext uri="{9D8B030D-6E8A-4147-A177-3AD203B41FA5}">
                      <a16:colId xmlns:a16="http://schemas.microsoft.com/office/drawing/2014/main" val="4281680396"/>
                    </a:ext>
                  </a:extLst>
                </a:gridCol>
                <a:gridCol w="4728754">
                  <a:extLst>
                    <a:ext uri="{9D8B030D-6E8A-4147-A177-3AD203B41FA5}">
                      <a16:colId xmlns:a16="http://schemas.microsoft.com/office/drawing/2014/main" val="1341363050"/>
                    </a:ext>
                  </a:extLst>
                </a:gridCol>
              </a:tblGrid>
              <a:tr h="1987818">
                <a:tc>
                  <a:txBody>
                    <a:bodyPr/>
                    <a:lstStyle/>
                    <a:p>
                      <a:pPr marR="0" indent="0" algn="ctr" rtl="0">
                        <a:lnSpc>
                          <a:spcPct val="100000"/>
                        </a:lnSpc>
                        <a:spcBef>
                          <a:spcPts val="0"/>
                        </a:spcBef>
                        <a:spcAft>
                          <a:spcPts val="300"/>
                        </a:spcAft>
                      </a:pPr>
                      <a:r>
                        <a:rPr lang="en-US" sz="2200" b="1" kern="1400">
                          <a:ln>
                            <a:noFill/>
                          </a:ln>
                          <a:solidFill>
                            <a:srgbClr val="000000"/>
                          </a:solidFill>
                          <a:effectLst/>
                          <a:latin typeface="Arial"/>
                          <a:cs typeface="Arial"/>
                        </a:rPr>
                        <a:t>Connecticut Alternate Assessment Eligibility Form </a:t>
                      </a:r>
                      <a:endParaRPr lang="en-US" sz="2200" kern="1400">
                        <a:ln>
                          <a:noFill/>
                        </a:ln>
                        <a:solidFill>
                          <a:srgbClr val="000000"/>
                        </a:solidFill>
                        <a:effectLst/>
                        <a:latin typeface="Arial" panose="020B0604020202020204" pitchFamily="34" charset="0"/>
                        <a:cs typeface="Arial" panose="020B0604020202020204" pitchFamily="34" charset="0"/>
                      </a:endParaRPr>
                    </a:p>
                    <a:p>
                      <a:pPr marR="0" indent="0" algn="ctr" rtl="0">
                        <a:lnSpc>
                          <a:spcPct val="100000"/>
                        </a:lnSpc>
                        <a:spcBef>
                          <a:spcPts val="0"/>
                        </a:spcBef>
                        <a:spcAft>
                          <a:spcPts val="300"/>
                        </a:spcAft>
                      </a:pPr>
                      <a:r>
                        <a:rPr lang="en-US" sz="2200" b="1" kern="1400">
                          <a:ln>
                            <a:noFill/>
                          </a:ln>
                          <a:solidFill>
                            <a:srgbClr val="000000"/>
                          </a:solidFill>
                          <a:effectLst/>
                          <a:latin typeface="Arial"/>
                          <a:cs typeface="Arial"/>
                        </a:rPr>
                        <a:t>Submission Deadlines through</a:t>
                      </a:r>
                      <a:endParaRPr lang="en-US" sz="2200" kern="1400">
                        <a:ln>
                          <a:noFill/>
                        </a:ln>
                        <a:solidFill>
                          <a:srgbClr val="000000"/>
                        </a:solidFill>
                        <a:effectLst/>
                        <a:latin typeface="Arial"/>
                        <a:cs typeface="Arial"/>
                      </a:endParaRPr>
                    </a:p>
                    <a:p>
                      <a:pPr marR="0" indent="0" algn="ctr" rtl="0">
                        <a:lnSpc>
                          <a:spcPct val="100000"/>
                        </a:lnSpc>
                        <a:spcBef>
                          <a:spcPts val="0"/>
                        </a:spcBef>
                        <a:spcAft>
                          <a:spcPts val="300"/>
                        </a:spcAft>
                      </a:pPr>
                      <a:r>
                        <a:rPr lang="en-US" sz="2200" b="1" kern="1400">
                          <a:ln>
                            <a:noFill/>
                          </a:ln>
                          <a:solidFill>
                            <a:srgbClr val="000000"/>
                          </a:solidFill>
                          <a:effectLst/>
                          <a:latin typeface="Arial"/>
                          <a:cs typeface="Arial"/>
                        </a:rPr>
                        <a:t>the Data Entry Interface (DEI)</a:t>
                      </a:r>
                      <a:endParaRPr lang="en-US" sz="2200" kern="1400">
                        <a:ln>
                          <a:noFill/>
                        </a:ln>
                        <a:solidFill>
                          <a:srgbClr val="000000"/>
                        </a:solidFill>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marR="0" indent="0" algn="ctr" rtl="0">
                        <a:lnSpc>
                          <a:spcPct val="100000"/>
                        </a:lnSpc>
                        <a:spcBef>
                          <a:spcPts val="0"/>
                        </a:spcBef>
                        <a:spcAft>
                          <a:spcPts val="300"/>
                        </a:spcAft>
                      </a:pPr>
                      <a:r>
                        <a:rPr lang="en-US" sz="2200" b="1" kern="1400">
                          <a:ln>
                            <a:noFill/>
                          </a:ln>
                          <a:solidFill>
                            <a:srgbClr val="000000"/>
                          </a:solidFill>
                          <a:effectLst/>
                          <a:latin typeface="Arial"/>
                          <a:cs typeface="Arial"/>
                        </a:rPr>
                        <a:t>Connecticut Alternate Assessment Eligibility Form</a:t>
                      </a:r>
                      <a:endParaRPr lang="en-US" sz="2200" kern="1400">
                        <a:ln>
                          <a:noFill/>
                        </a:ln>
                        <a:solidFill>
                          <a:srgbClr val="000000"/>
                        </a:solidFill>
                        <a:effectLst/>
                        <a:latin typeface="Arial"/>
                        <a:cs typeface="Arial"/>
                      </a:endParaRPr>
                    </a:p>
                    <a:p>
                      <a:pPr marR="0" indent="0" algn="ctr" rtl="0">
                        <a:lnSpc>
                          <a:spcPct val="100000"/>
                        </a:lnSpc>
                        <a:spcBef>
                          <a:spcPts val="0"/>
                        </a:spcBef>
                        <a:spcAft>
                          <a:spcPts val="300"/>
                        </a:spcAft>
                      </a:pPr>
                      <a:r>
                        <a:rPr lang="en-US" sz="2200" b="1" kern="1400">
                          <a:ln>
                            <a:noFill/>
                          </a:ln>
                          <a:solidFill>
                            <a:srgbClr val="000000"/>
                          </a:solidFill>
                          <a:effectLst/>
                          <a:latin typeface="Arial"/>
                          <a:cs typeface="Arial"/>
                        </a:rPr>
                        <a:t>Student Subgroup</a:t>
                      </a:r>
                      <a:endParaRPr lang="en-US" sz="2200" kern="1400">
                        <a:ln>
                          <a:noFill/>
                        </a:ln>
                        <a:solidFill>
                          <a:srgbClr val="000000"/>
                        </a:solidFill>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778005999"/>
                  </a:ext>
                </a:extLst>
              </a:tr>
              <a:tr h="1578699">
                <a:tc>
                  <a:txBody>
                    <a:bodyPr/>
                    <a:lstStyle/>
                    <a:p>
                      <a:pPr marR="0" indent="0" algn="l" rtl="0">
                        <a:lnSpc>
                          <a:spcPct val="119000"/>
                        </a:lnSpc>
                        <a:spcBef>
                          <a:spcPts val="0"/>
                        </a:spcBef>
                        <a:spcAft>
                          <a:spcPts val="300"/>
                        </a:spcAft>
                      </a:pPr>
                      <a:r>
                        <a:rPr lang="en-US" sz="2200" kern="1400">
                          <a:ln>
                            <a:noFill/>
                          </a:ln>
                          <a:solidFill>
                            <a:srgbClr val="000000"/>
                          </a:solidFill>
                          <a:effectLst/>
                          <a:latin typeface="Arial"/>
                          <a:cs typeface="Arial"/>
                        </a:rPr>
                        <a:t>November 12, 2020-January 15, 2021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R="0" indent="0" algn="l" rtl="0">
                        <a:lnSpc>
                          <a:spcPct val="100000"/>
                        </a:lnSpc>
                        <a:spcBef>
                          <a:spcPts val="0"/>
                        </a:spcBef>
                        <a:spcAft>
                          <a:spcPts val="300"/>
                        </a:spcAft>
                      </a:pPr>
                      <a:r>
                        <a:rPr lang="en-US" sz="2200" kern="1400">
                          <a:ln>
                            <a:noFill/>
                          </a:ln>
                          <a:solidFill>
                            <a:srgbClr val="000000"/>
                          </a:solidFill>
                          <a:effectLst/>
                          <a:latin typeface="Arial"/>
                          <a:cs typeface="Arial"/>
                        </a:rPr>
                        <a:t>Eligible students in Grade 11; </a:t>
                      </a:r>
                      <a:r>
                        <a:rPr lang="en-US" sz="2200" b="1" kern="1400">
                          <a:ln>
                            <a:noFill/>
                          </a:ln>
                          <a:solidFill>
                            <a:srgbClr val="000000"/>
                          </a:solidFill>
                          <a:effectLst/>
                          <a:latin typeface="Arial"/>
                          <a:cs typeface="Arial"/>
                        </a:rPr>
                        <a:t>and</a:t>
                      </a:r>
                    </a:p>
                    <a:p>
                      <a:pPr marR="0" indent="0" algn="l" rtl="0">
                        <a:lnSpc>
                          <a:spcPct val="100000"/>
                        </a:lnSpc>
                        <a:spcBef>
                          <a:spcPts val="0"/>
                        </a:spcBef>
                        <a:spcAft>
                          <a:spcPts val="300"/>
                        </a:spcAft>
                      </a:pPr>
                      <a:r>
                        <a:rPr lang="en-US" sz="2200" kern="1400">
                          <a:ln>
                            <a:noFill/>
                          </a:ln>
                          <a:solidFill>
                            <a:srgbClr val="000000"/>
                          </a:solidFill>
                          <a:effectLst/>
                          <a:latin typeface="Arial"/>
                          <a:cs typeface="Arial"/>
                        </a:rPr>
                        <a:t>Eligible dually-identified (English learner and Special Education) students in Grades 3-8 and 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842804511"/>
                  </a:ext>
                </a:extLst>
              </a:tr>
              <a:tr h="1210316">
                <a:tc>
                  <a:txBody>
                    <a:bodyPr/>
                    <a:lstStyle/>
                    <a:p>
                      <a:pPr marR="0" indent="0" algn="l" rtl="0">
                        <a:lnSpc>
                          <a:spcPct val="119000"/>
                        </a:lnSpc>
                        <a:spcBef>
                          <a:spcPts val="0"/>
                        </a:spcBef>
                        <a:spcAft>
                          <a:spcPts val="300"/>
                        </a:spcAft>
                      </a:pPr>
                      <a:r>
                        <a:rPr lang="en-US" sz="2200" kern="1400">
                          <a:ln>
                            <a:noFill/>
                          </a:ln>
                          <a:solidFill>
                            <a:srgbClr val="000000"/>
                          </a:solidFill>
                          <a:effectLst/>
                          <a:latin typeface="Arial"/>
                          <a:cs typeface="Arial"/>
                        </a:rPr>
                        <a:t>November 12, 2020-February 15, 2021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R="0" indent="0" algn="l" rtl="0">
                        <a:lnSpc>
                          <a:spcPct val="100000"/>
                        </a:lnSpc>
                        <a:spcBef>
                          <a:spcPts val="0"/>
                        </a:spcBef>
                        <a:spcAft>
                          <a:spcPts val="300"/>
                        </a:spcAft>
                      </a:pPr>
                      <a:r>
                        <a:rPr lang="en-US" sz="2200" kern="1400" dirty="0">
                          <a:ln>
                            <a:noFill/>
                          </a:ln>
                          <a:solidFill>
                            <a:srgbClr val="000000"/>
                          </a:solidFill>
                          <a:effectLst/>
                          <a:latin typeface="Arial"/>
                          <a:cs typeface="Arial"/>
                        </a:rPr>
                        <a:t>Eligible students in Grades 3-8; </a:t>
                      </a:r>
                      <a:r>
                        <a:rPr lang="en-US" sz="2200" b="1" kern="1400" dirty="0">
                          <a:ln>
                            <a:noFill/>
                          </a:ln>
                          <a:solidFill>
                            <a:srgbClr val="000000"/>
                          </a:solidFill>
                          <a:effectLst/>
                          <a:latin typeface="Arial"/>
                          <a:cs typeface="Arial"/>
                        </a:rPr>
                        <a:t>and</a:t>
                      </a:r>
                    </a:p>
                    <a:p>
                      <a:pPr marR="0" indent="0" algn="l" rtl="0">
                        <a:lnSpc>
                          <a:spcPct val="100000"/>
                        </a:lnSpc>
                        <a:spcBef>
                          <a:spcPts val="0"/>
                        </a:spcBef>
                        <a:spcAft>
                          <a:spcPts val="300"/>
                        </a:spcAft>
                      </a:pPr>
                      <a:r>
                        <a:rPr lang="en-US" sz="2200" kern="1400" dirty="0">
                          <a:ln>
                            <a:noFill/>
                          </a:ln>
                          <a:solidFill>
                            <a:srgbClr val="000000"/>
                          </a:solidFill>
                          <a:effectLst/>
                          <a:latin typeface="Arial"/>
                          <a:cs typeface="Arial"/>
                        </a:rPr>
                        <a:t>Newly eligible Grade 11 students (extended deadline)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3015157029"/>
                  </a:ext>
                </a:extLst>
              </a:tr>
            </a:tbl>
          </a:graphicData>
        </a:graphic>
      </p:graphicFrame>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72169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4370227"/>
            <a:ext cx="6858000" cy="1193138"/>
          </a:xfrm>
        </p:spPr>
        <p:txBody>
          <a:bodyPr vert="horz" lIns="91440" tIns="45720" rIns="91440" bIns="45720" rtlCol="0" anchor="ctr">
            <a:normAutofit/>
          </a:bodyPr>
          <a:lstStyle/>
          <a:p>
            <a:pPr algn="ctr"/>
            <a:r>
              <a:rPr lang="en-US" sz="3600" b="1">
                <a:ln w="0"/>
                <a:solidFill>
                  <a:srgbClr val="3333CC"/>
                </a:solidFill>
                <a:latin typeface="Arial"/>
                <a:cs typeface="Arial"/>
              </a:rPr>
              <a:t>Test</a:t>
            </a:r>
            <a:r>
              <a:rPr lang="en-US" sz="3600" b="1">
                <a:solidFill>
                  <a:srgbClr val="3333CC"/>
                </a:solidFill>
                <a:latin typeface="Arial"/>
                <a:cs typeface="Arial"/>
              </a:rPr>
              <a:t> </a:t>
            </a:r>
            <a:r>
              <a:rPr lang="en-US" sz="3600" b="1">
                <a:ln w="0"/>
                <a:solidFill>
                  <a:srgbClr val="3333CC"/>
                </a:solidFill>
                <a:latin typeface="Arial"/>
                <a:cs typeface="Arial"/>
              </a:rPr>
              <a:t>Security</a:t>
            </a:r>
          </a:p>
        </p:txBody>
      </p:sp>
      <p:pic>
        <p:nvPicPr>
          <p:cNvPr id="4" name="Picture 4" descr="A close up of a device&#10;&#10;Description automatically generated">
            <a:extLst>
              <a:ext uri="{FF2B5EF4-FFF2-40B4-BE49-F238E27FC236}">
                <a16:creationId xmlns:a16="http://schemas.microsoft.com/office/drawing/2014/main" id="{8CC631F7-D33F-4681-B968-CB8069842A82}"/>
              </a:ext>
            </a:extLst>
          </p:cNvPr>
          <p:cNvPicPr>
            <a:picLocks noChangeAspect="1"/>
          </p:cNvPicPr>
          <p:nvPr/>
        </p:nvPicPr>
        <p:blipFill rotWithShape="1">
          <a:blip r:embed="rId3"/>
          <a:srcRect l="23243" r="3" b="3"/>
          <a:stretch/>
        </p:blipFill>
        <p:spPr>
          <a:xfrm>
            <a:off x="1267534" y="386205"/>
            <a:ext cx="667758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83972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Test Security</a:t>
            </a:r>
          </a:p>
        </p:txBody>
      </p:sp>
      <p:sp>
        <p:nvSpPr>
          <p:cNvPr id="3" name="Content Placeholder 2"/>
          <p:cNvSpPr>
            <a:spLocks noGrp="1"/>
          </p:cNvSpPr>
          <p:nvPr>
            <p:ph idx="4294967295"/>
          </p:nvPr>
        </p:nvSpPr>
        <p:spPr>
          <a:xfrm>
            <a:off x="628650" y="2141516"/>
            <a:ext cx="7886700" cy="4114800"/>
          </a:xfrm>
        </p:spPr>
        <p:txBody>
          <a:bodyPr vert="horz" lIns="91440" tIns="45720" rIns="91440" bIns="45720" rtlCol="0" anchor="t">
            <a:noAutofit/>
          </a:bodyPr>
          <a:lstStyle/>
          <a:p>
            <a:pPr marL="0"/>
            <a:r>
              <a:rPr lang="en-US" sz="2400">
                <a:latin typeface="Arial"/>
                <a:cs typeface="Arial"/>
              </a:rPr>
              <a:t>Breaches of test security include, but are not limited to:</a:t>
            </a:r>
          </a:p>
          <a:p>
            <a:pPr lvl="1"/>
            <a:r>
              <a:rPr lang="en-US">
                <a:latin typeface="Arial"/>
                <a:cs typeface="Arial"/>
              </a:rPr>
              <a:t>analyzing/copying test items </a:t>
            </a:r>
          </a:p>
          <a:p>
            <a:pPr lvl="1"/>
            <a:r>
              <a:rPr lang="en-US">
                <a:latin typeface="Arial"/>
                <a:cs typeface="Arial"/>
              </a:rPr>
              <a:t>coaching students</a:t>
            </a:r>
          </a:p>
          <a:p>
            <a:pPr lvl="1"/>
            <a:r>
              <a:rPr lang="en-US">
                <a:latin typeface="Arial"/>
                <a:cs typeface="Arial"/>
              </a:rPr>
              <a:t>giving students answers, and/or changing students’ answers</a:t>
            </a:r>
          </a:p>
          <a:p>
            <a:pPr lvl="1"/>
            <a:r>
              <a:rPr lang="en-US">
                <a:latin typeface="Arial"/>
                <a:cs typeface="Arial"/>
              </a:rPr>
              <a:t>allowing students access to digital, electronic, or manual devices (except approved accommodations)</a:t>
            </a:r>
          </a:p>
          <a:p>
            <a:pPr lvl="1"/>
            <a:r>
              <a:rPr lang="en-US">
                <a:latin typeface="Arial"/>
                <a:cs typeface="Arial"/>
              </a:rPr>
              <a:t>unauthorized log-in to the Test Delivery System</a:t>
            </a:r>
          </a:p>
          <a:p>
            <a:pPr lvl="1"/>
            <a:endParaRPr lang="en-US"/>
          </a:p>
          <a:p>
            <a:pPr marL="1028700" lvl="2" indent="-342900"/>
            <a:r>
              <a:rPr lang="en-US" sz="1600" b="1">
                <a:solidFill>
                  <a:srgbClr val="FF0000"/>
                </a:solidFill>
                <a:latin typeface="Arial"/>
                <a:cs typeface="Arial"/>
              </a:rPr>
              <a:t>Cell phone use by students is prohibited!</a:t>
            </a:r>
          </a:p>
          <a:p>
            <a:pPr marL="1028700" lvl="2" indent="-342900"/>
            <a:r>
              <a:rPr lang="en-US" sz="1600" b="1">
                <a:solidFill>
                  <a:srgbClr val="FF0000"/>
                </a:solidFill>
                <a:latin typeface="Arial"/>
                <a:cs typeface="Arial"/>
              </a:rPr>
              <a:t>Additional guidance about remote testing will be forthcoming.  </a:t>
            </a:r>
            <a:endParaRPr lang="en-US" sz="1600" b="1">
              <a:solidFill>
                <a:srgbClr val="FF0000"/>
              </a:solidFill>
            </a:endParaRPr>
          </a:p>
        </p:txBody>
      </p:sp>
    </p:spTree>
    <p:extLst>
      <p:ext uri="{BB962C8B-B14F-4D97-AF65-F5344CB8AC3E}">
        <p14:creationId xmlns:p14="http://schemas.microsoft.com/office/powerpoint/2010/main" val="425107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Test Security and Proctoring</a:t>
            </a:r>
          </a:p>
        </p:txBody>
      </p:sp>
      <p:sp>
        <p:nvSpPr>
          <p:cNvPr id="3" name="Content Placeholder 2"/>
          <p:cNvSpPr>
            <a:spLocks noGrp="1"/>
          </p:cNvSpPr>
          <p:nvPr>
            <p:ph idx="4294967295"/>
          </p:nvPr>
        </p:nvSpPr>
        <p:spPr>
          <a:xfrm>
            <a:off x="628650" y="2082141"/>
            <a:ext cx="7886700" cy="4094821"/>
          </a:xfrm>
        </p:spPr>
        <p:txBody>
          <a:bodyPr vert="horz" lIns="91440" tIns="45720" rIns="91440" bIns="45720" rtlCol="0" anchor="t">
            <a:normAutofit/>
          </a:bodyPr>
          <a:lstStyle/>
          <a:p>
            <a:r>
              <a:rPr lang="en-US" sz="1450">
                <a:latin typeface="Arial"/>
                <a:cs typeface="Arial"/>
              </a:rPr>
              <a:t>Violation of test security is a serious matter with far-reaching consequences. Breaches of test security include, but are not limited to, copying or photographing of test materials, failing to return test materials, </a:t>
            </a:r>
            <a:r>
              <a:rPr lang="en-US" sz="1450" b="1">
                <a:latin typeface="Arial"/>
                <a:cs typeface="Arial"/>
              </a:rPr>
              <a:t>coaching students, giving students answers, and/or changing students’ answers</a:t>
            </a:r>
            <a:r>
              <a:rPr lang="en-US" sz="1450">
                <a:latin typeface="Arial"/>
                <a:cs typeface="Arial"/>
              </a:rPr>
              <a:t>. Such acts may lead to the invalidation of an entire school district’s student test scores, disruption of the test system statewide, and legal action against the individual(s) committing the breach. A breach of test security may be dealt with as a violation of the Code of Professional Responsibility for Teachers, as well as a violation of other pertinent state and federal law and regulation. The Connecticut State Department of Education will investigate all such matters and pursue appropriate follow-up action. Any person found to have intentionally breached the security of the test system may be subject to sanctions including, but not limited to, disciplinary action by a local board of education, the revocation of Connecticut teaching certification by the State Board of Education,* and civil liability pursuant to federal copyright law.</a:t>
            </a:r>
          </a:p>
          <a:p>
            <a:r>
              <a:rPr lang="en-US" sz="1450">
                <a:latin typeface="Arial"/>
                <a:cs typeface="Arial"/>
              </a:rPr>
              <a:t>*See Section 10-145b(i) (2) (E) of the Connecticut General Statutes, which reads in relevant part as follows: The State Board of Education may revoke any certificate, permit, or authorization issued pursuant to said sections if the holder is found to </a:t>
            </a:r>
            <a:r>
              <a:rPr lang="en-US" sz="1450" b="1">
                <a:latin typeface="Arial"/>
                <a:cs typeface="Arial"/>
              </a:rPr>
              <a:t>have intentionally disclosed specific questions or answers to students</a:t>
            </a:r>
            <a:r>
              <a:rPr lang="en-US" sz="1450">
                <a:latin typeface="Arial"/>
                <a:cs typeface="Arial"/>
              </a:rPr>
              <a:t>, or otherwise improperly breached the security of any administration of a mastery examination, pursuant to section 10-14n. </a:t>
            </a:r>
            <a:endParaRPr lang="en-US" sz="1450"/>
          </a:p>
          <a:p>
            <a:pPr marL="0"/>
            <a:endParaRPr lang="en-US" sz="1400" b="1">
              <a:latin typeface="+mn-lt"/>
              <a:cs typeface="+mn-cs"/>
            </a:endParaRPr>
          </a:p>
        </p:txBody>
      </p:sp>
    </p:spTree>
    <p:extLst>
      <p:ext uri="{BB962C8B-B14F-4D97-AF65-F5344CB8AC3E}">
        <p14:creationId xmlns:p14="http://schemas.microsoft.com/office/powerpoint/2010/main" val="426560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600" b="1">
                <a:ln w="0"/>
                <a:solidFill>
                  <a:srgbClr val="000099"/>
                </a:solidFill>
                <a:latin typeface="Arial" panose="020B0604020202020204" pitchFamily="34" charset="0"/>
                <a:cs typeface="Arial" panose="020B0604020202020204" pitchFamily="34" charset="0"/>
              </a:rPr>
              <a:t>TA Security Confirmation Page</a:t>
            </a:r>
          </a:p>
        </p:txBody>
      </p:sp>
      <p:pic>
        <p:nvPicPr>
          <p:cNvPr id="1026" name="Picture 2" descr="image003">
            <a:extLst>
              <a:ext uri="{FF2B5EF4-FFF2-40B4-BE49-F238E27FC236}">
                <a16:creationId xmlns:a16="http://schemas.microsoft.com/office/drawing/2014/main" id="{24059991-F266-4220-A4A6-75349C255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790" y="933562"/>
            <a:ext cx="6335484" cy="539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99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393" y="5110423"/>
            <a:ext cx="8179546" cy="671540"/>
          </a:xfrm>
          <a:noFill/>
        </p:spPr>
        <p:txBody>
          <a:bodyPr vert="horz" lIns="91440" tIns="45720" rIns="91440" bIns="45720" rtlCol="0" anchor="ctr">
            <a:normAutofit/>
          </a:bodyPr>
          <a:lstStyle/>
          <a:p>
            <a:pPr algn="ctr"/>
            <a:r>
              <a:rPr lang="en-US" sz="3600" b="1">
                <a:ln w="0"/>
                <a:solidFill>
                  <a:srgbClr val="000099"/>
                </a:solidFill>
                <a:latin typeface="Arial"/>
                <a:cs typeface="Arial"/>
              </a:rPr>
              <a:t>State Policy Regarding Participation</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EF6598A0-D746-47BF-B59B-C85F58C9EBEF}"/>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8916" r="5582" b="2"/>
          <a:stretch/>
        </p:blipFill>
        <p:spPr>
          <a:xfrm>
            <a:off x="1627521" y="804672"/>
            <a:ext cx="5888958" cy="3554676"/>
          </a:xfrm>
          <a:prstGeom prst="rect">
            <a:avLst/>
          </a:prstGeom>
          <a:effectLst/>
        </p:spPr>
      </p:pic>
      <p:sp>
        <p:nvSpPr>
          <p:cNvPr id="5" name="TextBox 4">
            <a:extLst>
              <a:ext uri="{FF2B5EF4-FFF2-40B4-BE49-F238E27FC236}">
                <a16:creationId xmlns:a16="http://schemas.microsoft.com/office/drawing/2014/main" id="{02FF94E2-0F8C-4552-B894-249DD5801C23}"/>
              </a:ext>
            </a:extLst>
          </p:cNvPr>
          <p:cNvSpPr txBox="1"/>
          <p:nvPr/>
        </p:nvSpPr>
        <p:spPr>
          <a:xfrm>
            <a:off x="5061961" y="4159293"/>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4">
                  <a:extLst>
                    <a:ext uri="{A12FA001-AC4F-418D-AE19-62706E023703}">
                      <ahyp:hlinkClr xmlns:ahyp="http://schemas.microsoft.com/office/drawing/2018/hyperlinkcolor" xmlns=""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a:extLst>
                    <a:ext uri="{A12FA001-AC4F-418D-AE19-62706E023703}">
                      <ahyp:hlinkClr xmlns:ahyp="http://schemas.microsoft.com/office/drawing/2018/hyperlinkcolor" xmlns="" val="tx"/>
                    </a:ext>
                  </a:extLst>
                </a:hlinkClick>
              </a:rPr>
              <a:t>CC BY-SA-NC</a:t>
            </a:r>
            <a:r>
              <a:rPr lang="en-US" sz="700">
                <a:solidFill>
                  <a:srgbClr val="FFFFFF"/>
                </a:solidFill>
                <a:latin typeface="+mn-lt"/>
              </a:rPr>
              <a:t>.</a:t>
            </a:r>
          </a:p>
        </p:txBody>
      </p:sp>
    </p:spTree>
    <p:extLst>
      <p:ext uri="{BB962C8B-B14F-4D97-AF65-F5344CB8AC3E}">
        <p14:creationId xmlns:p14="http://schemas.microsoft.com/office/powerpoint/2010/main" val="236491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407035"/>
            <a:ext cx="9144000" cy="1097280"/>
          </a:xfrm>
        </p:spPr>
        <p:txBody>
          <a:bodyPr vert="horz" lIns="91440" tIns="45720" rIns="91440" bIns="45720" rtlCol="0" anchor="ctr">
            <a:noAutofit/>
          </a:bodyPr>
          <a:lstStyle/>
          <a:p>
            <a:pPr algn="ctr"/>
            <a:r>
              <a:rPr lang="en-US" sz="3600" b="1">
                <a:solidFill>
                  <a:srgbClr val="FFFFFF"/>
                </a:solidFill>
              </a:rPr>
              <a:t> </a:t>
            </a:r>
            <a:r>
              <a:rPr lang="en-US" sz="3600" b="1" kern="1200">
                <a:ln w="0"/>
                <a:solidFill>
                  <a:srgbClr val="FFFFFF"/>
                </a:solidFill>
              </a:rPr>
              <a:t>Participation - Connecticut General Statutes </a:t>
            </a:r>
            <a:r>
              <a:rPr lang="en-US" sz="3600" b="1">
                <a:ln w="0"/>
                <a:solidFill>
                  <a:srgbClr val="FFFFFF"/>
                </a:solidFill>
              </a:rPr>
              <a:t>10-14n</a:t>
            </a:r>
            <a:endParaRPr lang="en-US" sz="3600" b="1" kern="1200">
              <a:ln w="0"/>
              <a:solidFill>
                <a:srgbClr val="FFFFFF"/>
              </a:solidFill>
            </a:endParaRPr>
          </a:p>
        </p:txBody>
      </p:sp>
      <p:sp>
        <p:nvSpPr>
          <p:cNvPr id="3" name="Content Placeholder 2"/>
          <p:cNvSpPr>
            <a:spLocks noGrp="1"/>
          </p:cNvSpPr>
          <p:nvPr>
            <p:ph idx="4294967295"/>
          </p:nvPr>
        </p:nvSpPr>
        <p:spPr>
          <a:xfrm>
            <a:off x="628650" y="2033451"/>
            <a:ext cx="7886700" cy="3738562"/>
          </a:xfrm>
        </p:spPr>
        <p:txBody>
          <a:bodyPr vert="horz" lIns="91440" tIns="45720" rIns="91440" bIns="45720" rtlCol="0">
            <a:noAutofit/>
          </a:bodyPr>
          <a:lstStyle/>
          <a:p>
            <a:pPr marL="688975" lvl="2"/>
            <a:r>
              <a:rPr lang="en-US" sz="2300"/>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p>
          <a:p>
            <a:pPr marL="400050" lvl="2" indent="0">
              <a:lnSpc>
                <a:spcPct val="100000"/>
              </a:lnSpc>
              <a:spcBef>
                <a:spcPts val="300"/>
              </a:spcBef>
              <a:buNone/>
            </a:pPr>
            <a:endParaRPr lang="en-US" sz="2300"/>
          </a:p>
          <a:p>
            <a:pPr marL="742950" lvl="2"/>
            <a:r>
              <a:rPr lang="en-US" sz="2300"/>
              <a:t>(3) For the school year commencing July 1, 2018, and each school year thereafter, each student enrolled in grades five, eight, and eleven in any public school shall annually take a state-wide mastery examination in science during the regular school day.</a:t>
            </a:r>
          </a:p>
        </p:txBody>
      </p:sp>
    </p:spTree>
    <p:extLst>
      <p:ext uri="{BB962C8B-B14F-4D97-AF65-F5344CB8AC3E}">
        <p14:creationId xmlns:p14="http://schemas.microsoft.com/office/powerpoint/2010/main" val="155773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D4D28E87-62D2-4602-B72F-5F74AA23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idx="4294967295"/>
          </p:nvPr>
        </p:nvSpPr>
        <p:spPr>
          <a:xfrm>
            <a:off x="0" y="408892"/>
            <a:ext cx="9144000" cy="1097280"/>
          </a:xfrm>
          <a:prstGeom prst="rect">
            <a:avLst/>
          </a:prstGeom>
        </p:spPr>
        <p:txBody>
          <a:bodyPr vert="horz" lIns="91440" tIns="45720" rIns="91440" bIns="45720" rtlCol="0" anchor="b">
            <a:noAutofit/>
          </a:bodyPr>
          <a:lstStyle/>
          <a:p>
            <a:pPr algn="ctr"/>
            <a:r>
              <a:rPr lang="en-US" altLang="en-US" sz="3600" b="1">
                <a:ln w="0"/>
                <a:solidFill>
                  <a:schemeClr val="bg1"/>
                </a:solidFill>
              </a:rPr>
              <a:t>CSDE Assessment Staff - </a:t>
            </a:r>
            <a:br>
              <a:rPr lang="en-US" altLang="en-US" sz="3600" b="1">
                <a:ln w="0"/>
                <a:solidFill>
                  <a:schemeClr val="bg1"/>
                </a:solidFill>
              </a:rPr>
            </a:br>
            <a:r>
              <a:rPr lang="en-US" altLang="en-US" sz="3600" b="1">
                <a:ln w="0"/>
                <a:solidFill>
                  <a:schemeClr val="bg1"/>
                </a:solidFill>
              </a:rPr>
              <a:t>Performance Office</a:t>
            </a: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a:solidFill>
                <a:schemeClr val="tx1"/>
              </a:solidFill>
              <a:latin typeface="Arial"/>
              <a:cs typeface="Arial"/>
            </a:endParaRPr>
          </a:p>
        </p:txBody>
      </p:sp>
      <p:sp>
        <p:nvSpPr>
          <p:cNvPr id="8" name="Rectangle 3"/>
          <p:cNvSpPr txBox="1">
            <a:spLocks noChangeArrowheads="1"/>
          </p:cNvSpPr>
          <p:nvPr/>
        </p:nvSpPr>
        <p:spPr>
          <a:xfrm>
            <a:off x="2764953" y="5032404"/>
            <a:ext cx="3822700" cy="1198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2DCC3E5D-2B62-4F9F-921C-6688F6682BCB}"/>
              </a:ext>
            </a:extLst>
          </p:cNvPr>
          <p:cNvGraphicFramePr>
            <a:graphicFrameLocks noGrp="1"/>
          </p:cNvGraphicFramePr>
          <p:nvPr>
            <p:extLst>
              <p:ext uri="{D42A27DB-BD31-4B8C-83A1-F6EECF244321}">
                <p14:modId xmlns:p14="http://schemas.microsoft.com/office/powerpoint/2010/main" val="3041917898"/>
              </p:ext>
            </p:extLst>
          </p:nvPr>
        </p:nvGraphicFramePr>
        <p:xfrm>
          <a:off x="1371600" y="2006505"/>
          <a:ext cx="6400800" cy="4596468"/>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1217726133"/>
                    </a:ext>
                  </a:extLst>
                </a:gridCol>
              </a:tblGrid>
              <a:tr h="1452541">
                <a:tc>
                  <a:txBody>
                    <a:bodyPr/>
                    <a:lstStyle/>
                    <a:p>
                      <a:pPr lvl="0" algn="ctr">
                        <a:lnSpc>
                          <a:spcPct val="100000"/>
                        </a:lnSpc>
                        <a:spcBef>
                          <a:spcPts val="0"/>
                        </a:spcBef>
                        <a:spcAft>
                          <a:spcPts val="0"/>
                        </a:spcAft>
                        <a:buNone/>
                      </a:pPr>
                      <a:r>
                        <a:rPr lang="en-US" sz="2200" b="1" i="0" u="none" strike="noStrike" noProof="0">
                          <a:solidFill>
                            <a:schemeClr val="tx1"/>
                          </a:solidFill>
                          <a:latin typeface="Arial" panose="020B0604020202020204" pitchFamily="34" charset="0"/>
                          <a:cs typeface="Arial" panose="020B0604020202020204" pitchFamily="34" charset="0"/>
                        </a:rPr>
                        <a:t>Smarter Balanced/Interims</a:t>
                      </a:r>
                    </a:p>
                    <a:p>
                      <a:pPr lvl="0" algn="ctr">
                        <a:lnSpc>
                          <a:spcPct val="100000"/>
                        </a:lnSpc>
                        <a:spcBef>
                          <a:spcPts val="0"/>
                        </a:spcBef>
                        <a:spcAft>
                          <a:spcPts val="0"/>
                        </a:spcAft>
                        <a:buNone/>
                      </a:pPr>
                      <a:r>
                        <a:rPr lang="en-US" sz="2200" b="1" i="0" u="none" strike="noStrike" noProof="0">
                          <a:solidFill>
                            <a:schemeClr val="tx1"/>
                          </a:solidFill>
                          <a:latin typeface="Arial" panose="020B0604020202020204" pitchFamily="34" charset="0"/>
                          <a:cs typeface="Arial" panose="020B0604020202020204" pitchFamily="34" charset="0"/>
                        </a:rPr>
                        <a:t>All</a:t>
                      </a:r>
                      <a:r>
                        <a:rPr lang="en-US" sz="2200" b="1" i="0" u="none" strike="noStrike" baseline="0" noProof="0">
                          <a:solidFill>
                            <a:schemeClr val="tx1"/>
                          </a:solidFill>
                          <a:latin typeface="Arial" panose="020B0604020202020204" pitchFamily="34" charset="0"/>
                          <a:cs typeface="Arial" panose="020B0604020202020204" pitchFamily="34" charset="0"/>
                        </a:rPr>
                        <a:t> Appeals</a:t>
                      </a:r>
                      <a:endParaRPr lang="en-US" sz="2200" b="0" i="0" u="none" strike="noStrike" noProof="0">
                        <a:solidFill>
                          <a:schemeClr val="tx1"/>
                        </a:solidFill>
                        <a:latin typeface="Arial" panose="020B0604020202020204" pitchFamily="34" charset="0"/>
                        <a:cs typeface="Arial" panose="020B0604020202020204" pitchFamily="34" charset="0"/>
                      </a:endParaRPr>
                    </a:p>
                    <a:p>
                      <a:pPr marL="0" marR="0" lvl="1" indent="0" algn="ctr">
                        <a:lnSpc>
                          <a:spcPct val="100000"/>
                        </a:lnSpc>
                        <a:spcBef>
                          <a:spcPts val="0"/>
                        </a:spcBef>
                        <a:spcAft>
                          <a:spcPts val="0"/>
                        </a:spcAft>
                        <a:buNone/>
                      </a:pPr>
                      <a:r>
                        <a:rPr lang="en-US" sz="2200" b="0" i="0" u="none" strike="noStrike" noProof="0">
                          <a:solidFill>
                            <a:schemeClr val="tx1"/>
                          </a:solidFill>
                          <a:latin typeface="Arial" panose="020B0604020202020204" pitchFamily="34" charset="0"/>
                          <a:cs typeface="Arial" panose="020B0604020202020204" pitchFamily="34" charset="0"/>
                        </a:rPr>
                        <a:t>Cristi Alberino, Ph.D.</a:t>
                      </a:r>
                    </a:p>
                    <a:p>
                      <a:pPr marL="0" marR="0" lvl="1" indent="0" algn="ctr">
                        <a:lnSpc>
                          <a:spcPct val="100000"/>
                        </a:lnSpc>
                        <a:spcBef>
                          <a:spcPts val="0"/>
                        </a:spcBef>
                        <a:spcAft>
                          <a:spcPts val="0"/>
                        </a:spcAft>
                        <a:buNone/>
                      </a:pPr>
                      <a:r>
                        <a:rPr lang="en-US" sz="2200" b="0" i="0" u="none" strike="noStrike" noProof="0">
                          <a:solidFill>
                            <a:schemeClr val="tx2"/>
                          </a:solidFill>
                          <a:latin typeface="Arial" panose="020B0604020202020204" pitchFamily="34" charset="0"/>
                          <a:cs typeface="Arial" panose="020B0604020202020204" pitchFamily="34" charset="0"/>
                          <a:hlinkClick r:id="rId3"/>
                        </a:rPr>
                        <a:t>Cristi.Alberino@ct.gov</a:t>
                      </a:r>
                      <a:r>
                        <a:rPr lang="en-US" sz="2200" b="0" i="0" u="none" strike="noStrike" noProof="0">
                          <a:solidFill>
                            <a:schemeClr val="tx2"/>
                          </a:solidFill>
                          <a:latin typeface="Arial" panose="020B0604020202020204" pitchFamily="34" charset="0"/>
                          <a:cs typeface="Arial" panose="020B0604020202020204" pitchFamily="34" charset="0"/>
                        </a:rPr>
                        <a:t> </a:t>
                      </a:r>
                      <a:endParaRPr lang="en-US" sz="2200" b="0" i="0" u="none" strike="noStrike" noProof="0">
                        <a:latin typeface="Arial" panose="020B0604020202020204" pitchFamily="34" charset="0"/>
                        <a:cs typeface="Arial" panose="020B0604020202020204" pitchFamily="34" charset="0"/>
                      </a:endParaRPr>
                    </a:p>
                    <a:p>
                      <a:pPr marL="0" marR="0" lvl="1" indent="0" algn="ctr">
                        <a:lnSpc>
                          <a:spcPct val="100000"/>
                        </a:lnSpc>
                        <a:spcBef>
                          <a:spcPts val="0"/>
                        </a:spcBef>
                        <a:spcAft>
                          <a:spcPts val="0"/>
                        </a:spcAft>
                        <a:buNone/>
                      </a:pPr>
                      <a:r>
                        <a:rPr lang="en-US" sz="2200" b="0" i="0" u="none" strike="noStrike" noProof="0">
                          <a:solidFill>
                            <a:schemeClr val="tx1"/>
                          </a:solidFill>
                          <a:latin typeface="Arial" panose="020B0604020202020204" pitchFamily="34" charset="0"/>
                          <a:cs typeface="Arial" panose="020B0604020202020204" pitchFamily="34" charset="0"/>
                        </a:rPr>
                        <a:t>(860) 713-6862</a:t>
                      </a:r>
                    </a:p>
                  </a:txBody>
                  <a:tcPr marL="79277" marR="79277" marT="39638" marB="39638"/>
                </a:tc>
                <a:extLst>
                  <a:ext uri="{0D108BD9-81ED-4DB2-BD59-A6C34878D82A}">
                    <a16:rowId xmlns:a16="http://schemas.microsoft.com/office/drawing/2014/main" val="856785799"/>
                  </a:ext>
                </a:extLst>
              </a:tr>
              <a:tr h="1285410">
                <a:tc>
                  <a:txBody>
                    <a:bodyPr/>
                    <a:lstStyle/>
                    <a:p>
                      <a:pPr lvl="0" algn="ctr">
                        <a:lnSpc>
                          <a:spcPct val="100000"/>
                        </a:lnSpc>
                        <a:spcBef>
                          <a:spcPts val="0"/>
                        </a:spcBef>
                        <a:spcAft>
                          <a:spcPts val="0"/>
                        </a:spcAft>
                        <a:buNone/>
                      </a:pPr>
                      <a:r>
                        <a:rPr lang="en-US" sz="2200" b="1" i="0" u="none" strike="noStrike" noProof="0">
                          <a:latin typeface="Arial" panose="020B0604020202020204" pitchFamily="34" charset="0"/>
                          <a:cs typeface="Arial" panose="020B0604020202020204" pitchFamily="34" charset="0"/>
                        </a:rPr>
                        <a:t>Connecticut SAT School Day</a:t>
                      </a:r>
                    </a:p>
                    <a:p>
                      <a:pPr marL="228600" marR="0" lvl="0" indent="-228600" algn="ctr">
                        <a:lnSpc>
                          <a:spcPct val="100000"/>
                        </a:lnSpc>
                        <a:spcBef>
                          <a:spcPts val="0"/>
                        </a:spcBef>
                        <a:spcAft>
                          <a:spcPct val="0"/>
                        </a:spcAft>
                        <a:buNone/>
                      </a:pPr>
                      <a:r>
                        <a:rPr lang="en-US" sz="2200" b="0" i="0" u="none" strike="noStrike" noProof="0">
                          <a:solidFill>
                            <a:schemeClr val="tx1"/>
                          </a:solidFill>
                          <a:latin typeface="Arial" panose="020B0604020202020204" pitchFamily="34" charset="0"/>
                          <a:cs typeface="Arial" panose="020B0604020202020204" pitchFamily="34" charset="0"/>
                        </a:rPr>
                        <a:t>Michelle Rosado</a:t>
                      </a:r>
                      <a:endParaRPr lang="en-US" sz="2200" b="0" i="0" u="none" strike="noStrike" noProof="0">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200" b="0" i="0" u="none" strike="noStrike" noProof="0">
                          <a:solidFill>
                            <a:srgbClr val="44546A"/>
                          </a:solidFill>
                          <a:latin typeface="Arial" panose="020B0604020202020204" pitchFamily="34" charset="0"/>
                          <a:cs typeface="Arial" panose="020B0604020202020204" pitchFamily="34" charset="0"/>
                          <a:hlinkClick r:id="rId4"/>
                        </a:rPr>
                        <a:t>Michelle.Rosado@ct.gov</a:t>
                      </a:r>
                      <a:r>
                        <a:rPr lang="en-US" sz="2200" b="0" i="0" u="none" strike="noStrike" noProof="0">
                          <a:solidFill>
                            <a:srgbClr val="44546A"/>
                          </a:solidFill>
                          <a:latin typeface="Arial" panose="020B0604020202020204" pitchFamily="34" charset="0"/>
                          <a:cs typeface="Arial" panose="020B0604020202020204" pitchFamily="34" charset="0"/>
                        </a:rPr>
                        <a:t> </a:t>
                      </a:r>
                      <a:endParaRPr lang="en-US" sz="2200" b="0" i="0" u="none" strike="noStrike" noProof="0">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200" b="0" i="0" u="none" strike="noStrike" noProof="0">
                          <a:solidFill>
                            <a:schemeClr val="tx1"/>
                          </a:solidFill>
                          <a:latin typeface="Arial" panose="020B0604020202020204" pitchFamily="34" charset="0"/>
                          <a:cs typeface="Arial" panose="020B0604020202020204" pitchFamily="34" charset="0"/>
                        </a:rPr>
                        <a:t>(860) 713-6748</a:t>
                      </a:r>
                      <a:endParaRPr lang="en-US" sz="2200" b="0" i="0" u="none" strike="noStrike" noProof="0">
                        <a:latin typeface="Arial" panose="020B0604020202020204" pitchFamily="34" charset="0"/>
                        <a:cs typeface="Arial" panose="020B0604020202020204" pitchFamily="34" charset="0"/>
                      </a:endParaRPr>
                    </a:p>
                  </a:txBody>
                  <a:tcPr marL="79277" marR="79277" marT="39638" marB="39638"/>
                </a:tc>
                <a:extLst>
                  <a:ext uri="{0D108BD9-81ED-4DB2-BD59-A6C34878D82A}">
                    <a16:rowId xmlns:a16="http://schemas.microsoft.com/office/drawing/2014/main" val="3912094906"/>
                  </a:ext>
                </a:extLst>
              </a:tr>
              <a:tr h="1285410">
                <a:tc>
                  <a:txBody>
                    <a:bodyPr/>
                    <a:lstStyle/>
                    <a:p>
                      <a:pPr lvl="0" algn="ctr">
                        <a:lnSpc>
                          <a:spcPct val="100000"/>
                        </a:lnSpc>
                        <a:spcBef>
                          <a:spcPts val="0"/>
                        </a:spcBef>
                        <a:spcAft>
                          <a:spcPts val="0"/>
                        </a:spcAft>
                        <a:buNone/>
                      </a:pPr>
                      <a:r>
                        <a:rPr lang="en-US" sz="2200" b="1" i="0" u="none" strike="noStrike" noProof="0" dirty="0">
                          <a:latin typeface="Arial" panose="020B0604020202020204" pitchFamily="34" charset="0"/>
                          <a:cs typeface="Arial" panose="020B0604020202020204" pitchFamily="34" charset="0"/>
                        </a:rPr>
                        <a:t>Support for ALL Assessments</a:t>
                      </a:r>
                      <a:endParaRPr lang="en-US" sz="2200" dirty="0">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200" b="0" i="0" u="none" strike="noStrike" noProof="0" dirty="0">
                          <a:solidFill>
                            <a:schemeClr val="tx1"/>
                          </a:solidFill>
                          <a:latin typeface="Arial" panose="020B0604020202020204" pitchFamily="34" charset="0"/>
                          <a:cs typeface="Arial" panose="020B0604020202020204" pitchFamily="34" charset="0"/>
                        </a:rPr>
                        <a:t>Marlene Chameroy</a:t>
                      </a:r>
                      <a:endParaRPr lang="en-US" sz="2200" b="0" i="0" u="none" strike="noStrike" noProof="0" dirty="0">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200" b="0" i="0" u="none" strike="noStrike" noProof="0" dirty="0">
                          <a:solidFill>
                            <a:srgbClr val="44546A"/>
                          </a:solidFill>
                          <a:latin typeface="Arial" panose="020B0604020202020204" pitchFamily="34" charset="0"/>
                          <a:cs typeface="Arial" panose="020B0604020202020204" pitchFamily="34" charset="0"/>
                          <a:hlinkClick r:id="rId4"/>
                        </a:rPr>
                        <a:t>Marlene</a:t>
                      </a:r>
                      <a:r>
                        <a:rPr lang="en-US" sz="2200" b="0" i="0" u="none" strike="noStrike" noProof="0" dirty="0">
                          <a:solidFill>
                            <a:srgbClr val="44546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.Chameroy@ct.gov</a:t>
                      </a:r>
                      <a:r>
                        <a:rPr lang="en-US" sz="2200" b="0" i="0" u="none" strike="noStrike" noProof="0" dirty="0">
                          <a:solidFill>
                            <a:srgbClr val="44546A"/>
                          </a:solidFill>
                          <a:latin typeface="Arial" panose="020B0604020202020204" pitchFamily="34" charset="0"/>
                          <a:cs typeface="Arial" panose="020B0604020202020204" pitchFamily="34" charset="0"/>
                        </a:rPr>
                        <a:t> </a:t>
                      </a:r>
                    </a:p>
                    <a:p>
                      <a:pPr marL="228600" marR="0" lvl="0" indent="-228600" algn="ctr">
                        <a:lnSpc>
                          <a:spcPct val="100000"/>
                        </a:lnSpc>
                        <a:spcBef>
                          <a:spcPts val="0"/>
                        </a:spcBef>
                        <a:spcAft>
                          <a:spcPct val="0"/>
                        </a:spcAft>
                        <a:buNone/>
                      </a:pPr>
                      <a:r>
                        <a:rPr lang="en-US" sz="2200" b="0" i="0" u="none" strike="noStrike" noProof="0" dirty="0">
                          <a:solidFill>
                            <a:schemeClr val="tx1"/>
                          </a:solidFill>
                          <a:latin typeface="Arial" panose="020B0604020202020204" pitchFamily="34" charset="0"/>
                          <a:cs typeface="Arial" panose="020B0604020202020204" pitchFamily="34" charset="0"/>
                        </a:rPr>
                        <a:t>(860) 713-6860</a:t>
                      </a:r>
                      <a:endParaRPr lang="en-US" sz="2200" dirty="0">
                        <a:latin typeface="Arial" panose="020B0604020202020204" pitchFamily="34" charset="0"/>
                        <a:cs typeface="Arial" panose="020B0604020202020204" pitchFamily="34" charset="0"/>
                      </a:endParaRPr>
                    </a:p>
                  </a:txBody>
                  <a:tcPr marL="79277" marR="79277" marT="39638" marB="39638"/>
                </a:tc>
                <a:extLst>
                  <a:ext uri="{0D108BD9-81ED-4DB2-BD59-A6C34878D82A}">
                    <a16:rowId xmlns:a16="http://schemas.microsoft.com/office/drawing/2014/main" val="3496696042"/>
                  </a:ext>
                </a:extLst>
              </a:tr>
            </a:tbl>
          </a:graphicData>
        </a:graphic>
      </p:graphicFrame>
    </p:spTree>
    <p:extLst>
      <p:ext uri="{BB962C8B-B14F-4D97-AF65-F5344CB8AC3E}">
        <p14:creationId xmlns:p14="http://schemas.microsoft.com/office/powerpoint/2010/main" val="6285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71854"/>
            <a:ext cx="7886700" cy="2863142"/>
          </a:xfrm>
        </p:spPr>
        <p:txBody>
          <a:bodyPr vert="horz" lIns="91440" tIns="45720" rIns="91440" bIns="45720" rtlCol="0" anchor="b">
            <a:noAutofit/>
          </a:bodyPr>
          <a:lstStyle/>
          <a:p>
            <a:pPr algn="ctr"/>
            <a:r>
              <a:rPr lang="en-US" sz="4800" b="1">
                <a:solidFill>
                  <a:schemeClr val="bg1"/>
                </a:solidFill>
              </a:rPr>
              <a:t>Improprieties, Irregularities, </a:t>
            </a:r>
            <a:br>
              <a:rPr lang="en-US" sz="4800" b="1">
                <a:solidFill>
                  <a:schemeClr val="bg1"/>
                </a:solidFill>
              </a:rPr>
            </a:br>
            <a:r>
              <a:rPr lang="en-US" sz="4800" b="1">
                <a:solidFill>
                  <a:schemeClr val="bg1"/>
                </a:solidFill>
              </a:rPr>
              <a:t>and </a:t>
            </a:r>
            <a:br>
              <a:rPr lang="en-US" sz="4800" b="1">
                <a:solidFill>
                  <a:schemeClr val="bg1"/>
                </a:solidFill>
              </a:rPr>
            </a:br>
            <a:r>
              <a:rPr lang="en-US" sz="4800" b="1">
                <a:solidFill>
                  <a:schemeClr val="bg1"/>
                </a:solidFill>
              </a:rPr>
              <a:t>Breaches</a:t>
            </a:r>
            <a:endParaRPr lang="en-US" sz="4800" b="1" kern="1200">
              <a:solidFill>
                <a:schemeClr val="bg1"/>
              </a:solidFill>
            </a:endParaRPr>
          </a:p>
        </p:txBody>
      </p:sp>
    </p:spTree>
    <p:extLst>
      <p:ext uri="{BB962C8B-B14F-4D97-AF65-F5344CB8AC3E}">
        <p14:creationId xmlns:p14="http://schemas.microsoft.com/office/powerpoint/2010/main" val="71622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9144001" cy="1097280"/>
          </a:xfrm>
        </p:spPr>
        <p:txBody>
          <a:bodyPr>
            <a:normAutofit/>
          </a:bodyPr>
          <a:lstStyle/>
          <a:p>
            <a:pPr algn="ctr" eaLnBrk="1" hangingPunct="1"/>
            <a:r>
              <a:rPr lang="en-US" sz="3600" b="1">
                <a:ln w="0"/>
                <a:solidFill>
                  <a:srgbClr val="000099"/>
                </a:solidFill>
                <a:latin typeface="Arial"/>
                <a:cs typeface="Arial"/>
              </a:rPr>
              <a:t>Test Security Definitions</a:t>
            </a:r>
            <a:endParaRPr lang="en-US" sz="3600" b="1">
              <a:ln w="0"/>
              <a:solidFill>
                <a:srgbClr val="000099"/>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54984264"/>
              </p:ext>
            </p:extLst>
          </p:nvPr>
        </p:nvGraphicFramePr>
        <p:xfrm>
          <a:off x="483477" y="851341"/>
          <a:ext cx="8203320" cy="5272869"/>
        </p:xfrm>
        <a:graphic>
          <a:graphicData uri="http://schemas.openxmlformats.org/drawingml/2006/table">
            <a:tbl>
              <a:tblPr firstRow="1" bandRow="1">
                <a:tableStyleId>{5C22544A-7EE6-4342-B048-85BDC9FD1C3A}</a:tableStyleId>
              </a:tblPr>
              <a:tblGrid>
                <a:gridCol w="2222145">
                  <a:extLst>
                    <a:ext uri="{9D8B030D-6E8A-4147-A177-3AD203B41FA5}">
                      <a16:colId xmlns:a16="http://schemas.microsoft.com/office/drawing/2014/main" val="20000"/>
                    </a:ext>
                  </a:extLst>
                </a:gridCol>
                <a:gridCol w="5981175">
                  <a:extLst>
                    <a:ext uri="{9D8B030D-6E8A-4147-A177-3AD203B41FA5}">
                      <a16:colId xmlns:a16="http://schemas.microsoft.com/office/drawing/2014/main" val="20001"/>
                    </a:ext>
                  </a:extLst>
                </a:gridCol>
              </a:tblGrid>
              <a:tr h="442886">
                <a:tc>
                  <a:txBody>
                    <a:bodyPr/>
                    <a:lstStyle/>
                    <a:p>
                      <a:r>
                        <a:rPr lang="en-US" sz="2400" dirty="0">
                          <a:latin typeface="Arial"/>
                          <a:cs typeface="Arial"/>
                        </a:rPr>
                        <a:t>Type </a:t>
                      </a:r>
                    </a:p>
                  </a:txBody>
                  <a:tcPr anchor="ctr"/>
                </a:tc>
                <a:tc>
                  <a:txBody>
                    <a:bodyPr/>
                    <a:lstStyle/>
                    <a:p>
                      <a:r>
                        <a:rPr lang="en-US" sz="2400" dirty="0">
                          <a:latin typeface="Arial"/>
                          <a:cs typeface="Arial"/>
                        </a:rPr>
                        <a:t>Definition</a:t>
                      </a:r>
                    </a:p>
                  </a:txBody>
                  <a:tcPr anchor="ctr"/>
                </a:tc>
                <a:extLst>
                  <a:ext uri="{0D108BD9-81ED-4DB2-BD59-A6C34878D82A}">
                    <a16:rowId xmlns:a16="http://schemas.microsoft.com/office/drawing/2014/main" val="10000"/>
                  </a:ext>
                </a:extLst>
              </a:tr>
              <a:tr h="1682966">
                <a:tc>
                  <a:txBody>
                    <a:bodyPr/>
                    <a:lstStyle/>
                    <a:p>
                      <a:pPr marL="0" marR="0" indent="0" algn="l" rtl="0" eaLnBrk="1" fontAlgn="auto" latinLnBrk="0" hangingPunct="1">
                        <a:lnSpc>
                          <a:spcPct val="100000"/>
                        </a:lnSpc>
                        <a:spcBef>
                          <a:spcPts val="0"/>
                        </a:spcBef>
                        <a:spcAft>
                          <a:spcPts val="0"/>
                        </a:spcAft>
                        <a:buClrTx/>
                        <a:buSzTx/>
                        <a:buFontTx/>
                        <a:buNone/>
                      </a:pPr>
                      <a:r>
                        <a:rPr lang="en-US" sz="2400" b="1" kern="1200" dirty="0">
                          <a:solidFill>
                            <a:schemeClr val="dk1"/>
                          </a:solidFill>
                          <a:effectLst/>
                          <a:latin typeface="Arial"/>
                          <a:ea typeface="+mn-ea"/>
                          <a:cs typeface="Arial"/>
                        </a:rPr>
                        <a:t>Breach </a:t>
                      </a:r>
                    </a:p>
                  </a:txBody>
                  <a:tcPr anchor="ctr"/>
                </a:tc>
                <a:tc>
                  <a:txBody>
                    <a:bodyPr/>
                    <a:lstStyle/>
                    <a:p>
                      <a:pPr lvl="0">
                        <a:buNone/>
                      </a:pPr>
                      <a:r>
                        <a:rPr lang="en-US" sz="1800" b="0" i="0" u="none" strike="noStrike" kern="1200" noProof="0" dirty="0">
                          <a:solidFill>
                            <a:srgbClr val="FF0000"/>
                          </a:solidFill>
                          <a:effectLst/>
                          <a:latin typeface="Arial"/>
                          <a:cs typeface="Arial"/>
                        </a:rPr>
                        <a:t>A test security incident that poses a threat to the validity of the test.</a:t>
                      </a:r>
                      <a:r>
                        <a:rPr lang="en-US" sz="1800" b="0" i="0" u="none" strike="noStrike" kern="1200" noProof="0" dirty="0">
                          <a:effectLst/>
                          <a:latin typeface="Arial"/>
                          <a:cs typeface="Arial"/>
                        </a:rPr>
                        <a:t> Examples may include the release of secure materials or a security/system risk. These circumstances have external implications and may result in a decision to remove the test item(s) from the available, secure item bank. </a:t>
                      </a:r>
                      <a:endParaRPr lang="en-US" sz="1800" dirty="0">
                        <a:latin typeface="Arial"/>
                        <a:cs typeface="Arial"/>
                      </a:endParaRPr>
                    </a:p>
                  </a:txBody>
                  <a:tcPr anchor="ctr"/>
                </a:tc>
                <a:extLst>
                  <a:ext uri="{0D108BD9-81ED-4DB2-BD59-A6C34878D82A}">
                    <a16:rowId xmlns:a16="http://schemas.microsoft.com/office/drawing/2014/main" val="10001"/>
                  </a:ext>
                </a:extLst>
              </a:tr>
              <a:tr h="1340949">
                <a:tc>
                  <a:txBody>
                    <a:bodyPr/>
                    <a:lstStyle/>
                    <a:p>
                      <a:r>
                        <a:rPr lang="en-US" sz="2400" b="1" kern="1200" dirty="0">
                          <a:solidFill>
                            <a:schemeClr val="dk1"/>
                          </a:solidFill>
                          <a:effectLst/>
                          <a:latin typeface="Arial"/>
                          <a:ea typeface="+mn-ea"/>
                          <a:cs typeface="Arial"/>
                        </a:rPr>
                        <a:t>Irregularity</a:t>
                      </a:r>
                    </a:p>
                  </a:txBody>
                  <a:tcPr anchor="ctr"/>
                </a:tc>
                <a:tc>
                  <a:txBody>
                    <a:bodyPr/>
                    <a:lstStyle/>
                    <a:p>
                      <a:pPr lvl="0">
                        <a:buNone/>
                      </a:pPr>
                      <a:r>
                        <a:rPr lang="en-US" sz="1800" b="0" i="0" u="none" strike="noStrike" kern="1200" noProof="0" dirty="0">
                          <a:solidFill>
                            <a:srgbClr val="FF0000"/>
                          </a:solidFill>
                          <a:effectLst/>
                          <a:latin typeface="Arial"/>
                          <a:cs typeface="Arial"/>
                        </a:rPr>
                        <a:t>A test security incident that impacts an individual or group of students who are testing and may potentially affect student performance on the test, test security, or test validity. </a:t>
                      </a:r>
                      <a:endParaRPr lang="en-US" sz="1800" dirty="0">
                        <a:solidFill>
                          <a:srgbClr val="FF0000"/>
                        </a:solidFill>
                        <a:latin typeface="Arial"/>
                        <a:cs typeface="Arial"/>
                      </a:endParaRPr>
                    </a:p>
                  </a:txBody>
                  <a:tcPr anchor="ctr"/>
                </a:tc>
                <a:extLst>
                  <a:ext uri="{0D108BD9-81ED-4DB2-BD59-A6C34878D82A}">
                    <a16:rowId xmlns:a16="http://schemas.microsoft.com/office/drawing/2014/main" val="10002"/>
                  </a:ext>
                </a:extLst>
              </a:tr>
              <a:tr h="1417234">
                <a:tc>
                  <a:txBody>
                    <a:bodyPr/>
                    <a:lstStyle/>
                    <a:p>
                      <a:r>
                        <a:rPr lang="en-US" sz="2400" b="1" kern="1200" dirty="0">
                          <a:solidFill>
                            <a:schemeClr val="dk1"/>
                          </a:solidFill>
                          <a:effectLst/>
                          <a:latin typeface="Arial"/>
                          <a:ea typeface="+mn-ea"/>
                          <a:cs typeface="Arial"/>
                        </a:rPr>
                        <a:t>Impropriety</a:t>
                      </a:r>
                    </a:p>
                  </a:txBody>
                  <a:tcPr anchor="ctr"/>
                </a:tc>
                <a:tc>
                  <a:txBody>
                    <a:bodyPr/>
                    <a:lstStyle/>
                    <a:p>
                      <a:pPr marL="0" marR="0" lvl="0" indent="0" algn="l">
                        <a:lnSpc>
                          <a:spcPct val="100000"/>
                        </a:lnSpc>
                        <a:spcBef>
                          <a:spcPts val="0"/>
                        </a:spcBef>
                        <a:spcAft>
                          <a:spcPts val="0"/>
                        </a:spcAft>
                        <a:buNone/>
                      </a:pPr>
                      <a:r>
                        <a:rPr lang="en-US" sz="1800" b="0" i="0" u="none" strike="noStrike" kern="1200" noProof="0" dirty="0">
                          <a:solidFill>
                            <a:srgbClr val="FF0000"/>
                          </a:solidFill>
                          <a:effectLst/>
                          <a:latin typeface="Arial"/>
                          <a:cs typeface="Arial"/>
                        </a:rPr>
                        <a:t>A test security incident that has a low impact on the individual or group of students </a:t>
                      </a:r>
                      <a:r>
                        <a:rPr lang="en-US" sz="1800" b="0" i="0" u="none" strike="noStrike" kern="1200" noProof="0" dirty="0">
                          <a:effectLst/>
                          <a:latin typeface="Arial"/>
                          <a:cs typeface="Arial"/>
                        </a:rPr>
                        <a:t>who are testing and has a </a:t>
                      </a:r>
                      <a:r>
                        <a:rPr lang="en-US" sz="1800" b="0" i="0" u="none" strike="noStrike" kern="1200" noProof="0" dirty="0">
                          <a:solidFill>
                            <a:srgbClr val="FF0000"/>
                          </a:solidFill>
                          <a:effectLst/>
                          <a:latin typeface="Arial"/>
                          <a:cs typeface="Arial"/>
                        </a:rPr>
                        <a:t>low risk</a:t>
                      </a:r>
                      <a:r>
                        <a:rPr lang="en-US" sz="1800" b="0" i="0" u="none" strike="noStrike" kern="1200" noProof="0" dirty="0">
                          <a:effectLst/>
                          <a:latin typeface="Arial"/>
                          <a:cs typeface="Arial"/>
                        </a:rPr>
                        <a:t> of potentially affecting student performance on the test, test security, or test validity. These circumstances can be corrected and contained at the local level. </a:t>
                      </a:r>
                      <a:endParaRPr lang="en-US" sz="1800" dirty="0">
                        <a:latin typeface="Arial"/>
                        <a:cs typeface="Arial"/>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002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9144001" cy="1097280"/>
          </a:xfrm>
        </p:spPr>
        <p:txBody>
          <a:bodyPr>
            <a:normAutofit/>
          </a:bodyPr>
          <a:lstStyle/>
          <a:p>
            <a:pPr algn="ctr" eaLnBrk="1" hangingPunct="1"/>
            <a:r>
              <a:rPr lang="en-US" sz="3600" b="1">
                <a:ln w="0"/>
                <a:solidFill>
                  <a:srgbClr val="000099"/>
                </a:solidFill>
                <a:latin typeface="Arial"/>
                <a:cs typeface="Arial"/>
              </a:rPr>
              <a:t>Test Security Actions</a:t>
            </a:r>
            <a:endParaRPr lang="en-US" sz="3600" b="1">
              <a:ln w="0"/>
              <a:solidFill>
                <a:srgbClr val="000099"/>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41978848"/>
              </p:ext>
            </p:extLst>
          </p:nvPr>
        </p:nvGraphicFramePr>
        <p:xfrm>
          <a:off x="468000" y="1107000"/>
          <a:ext cx="8256479" cy="4110048"/>
        </p:xfrm>
        <a:graphic>
          <a:graphicData uri="http://schemas.openxmlformats.org/drawingml/2006/table">
            <a:tbl>
              <a:tblPr firstRow="1" bandRow="1">
                <a:tableStyleId>{5C22544A-7EE6-4342-B048-85BDC9FD1C3A}</a:tableStyleId>
              </a:tblPr>
              <a:tblGrid>
                <a:gridCol w="2270531">
                  <a:extLst>
                    <a:ext uri="{9D8B030D-6E8A-4147-A177-3AD203B41FA5}">
                      <a16:colId xmlns:a16="http://schemas.microsoft.com/office/drawing/2014/main" val="20000"/>
                    </a:ext>
                  </a:extLst>
                </a:gridCol>
                <a:gridCol w="5985948">
                  <a:extLst>
                    <a:ext uri="{9D8B030D-6E8A-4147-A177-3AD203B41FA5}">
                      <a16:colId xmlns:a16="http://schemas.microsoft.com/office/drawing/2014/main" val="20001"/>
                    </a:ext>
                  </a:extLst>
                </a:gridCol>
              </a:tblGrid>
              <a:tr h="338575">
                <a:tc>
                  <a:txBody>
                    <a:bodyPr/>
                    <a:lstStyle/>
                    <a:p>
                      <a:r>
                        <a:rPr lang="en-US">
                          <a:latin typeface="Arial"/>
                          <a:cs typeface="Arial"/>
                        </a:rPr>
                        <a:t>Type</a:t>
                      </a:r>
                    </a:p>
                  </a:txBody>
                  <a:tcPr anchor="ctr"/>
                </a:tc>
                <a:tc>
                  <a:txBody>
                    <a:bodyPr/>
                    <a:lstStyle/>
                    <a:p>
                      <a:r>
                        <a:rPr lang="en-US">
                          <a:latin typeface="Arial"/>
                          <a:cs typeface="Arial"/>
                        </a:rPr>
                        <a:t>Action</a:t>
                      </a:r>
                    </a:p>
                  </a:txBody>
                  <a:tcPr anchor="ctr"/>
                </a:tc>
                <a:extLst>
                  <a:ext uri="{0D108BD9-81ED-4DB2-BD59-A6C34878D82A}">
                    <a16:rowId xmlns:a16="http://schemas.microsoft.com/office/drawing/2014/main" val="10000"/>
                  </a:ext>
                </a:extLst>
              </a:tr>
              <a:tr h="1090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a:solidFill>
                            <a:schemeClr val="dk1"/>
                          </a:solidFill>
                          <a:effectLst/>
                          <a:latin typeface="Arial"/>
                          <a:ea typeface="+mn-ea"/>
                          <a:cs typeface="Arial"/>
                        </a:rPr>
                        <a:t>Breach</a:t>
                      </a:r>
                      <a:endParaRPr lang="en-US" sz="2400" kern="1200">
                        <a:solidFill>
                          <a:schemeClr val="dk1"/>
                        </a:solidFill>
                        <a:effectLst/>
                        <a:latin typeface="Arial"/>
                        <a:ea typeface="+mn-ea"/>
                        <a:cs typeface="Arial"/>
                      </a:endParaRPr>
                    </a:p>
                  </a:txBody>
                  <a:tcPr anchor="ctr"/>
                </a:tc>
                <a:tc>
                  <a:txBody>
                    <a:bodyPr/>
                    <a:lstStyle/>
                    <a:p>
                      <a:pPr marL="0" lvl="0" indent="0">
                        <a:buNone/>
                      </a:pPr>
                      <a:r>
                        <a:rPr lang="en-US" sz="2400" b="0" i="0" u="none" strike="noStrike" kern="1200" noProof="0" dirty="0">
                          <a:solidFill>
                            <a:schemeClr val="dk1"/>
                          </a:solidFill>
                          <a:effectLst/>
                          <a:latin typeface="Arial"/>
                        </a:rPr>
                        <a:t>The District Administrator </a:t>
                      </a:r>
                      <a:r>
                        <a:rPr lang="en-US" sz="2400" b="1" i="0" u="none" strike="noStrike" kern="1200" noProof="0" dirty="0">
                          <a:solidFill>
                            <a:schemeClr val="dk1"/>
                          </a:solidFill>
                          <a:effectLst/>
                          <a:latin typeface="Arial"/>
                        </a:rPr>
                        <a:t>must immediately </a:t>
                      </a:r>
                      <a:r>
                        <a:rPr lang="en-US" sz="2400" b="0" i="0" u="none" strike="noStrike" kern="1200" noProof="0" dirty="0">
                          <a:solidFill>
                            <a:schemeClr val="dk1"/>
                          </a:solidFill>
                          <a:effectLst/>
                          <a:latin typeface="Arial"/>
                        </a:rPr>
                        <a:t>notify the CSDE</a:t>
                      </a:r>
                      <a:r>
                        <a:rPr lang="en-US" sz="2400" b="0" i="0" u="none" strike="noStrike" kern="1200" baseline="0" noProof="0" dirty="0">
                          <a:solidFill>
                            <a:schemeClr val="dk1"/>
                          </a:solidFill>
                          <a:effectLst/>
                          <a:latin typeface="Arial"/>
                        </a:rPr>
                        <a:t> at 860-713-</a:t>
                      </a:r>
                      <a:r>
                        <a:rPr lang="en-US" sz="2400" b="0" i="0" u="none" strike="noStrike" kern="1200" baseline="0" noProof="0">
                          <a:solidFill>
                            <a:schemeClr val="dk1"/>
                          </a:solidFill>
                          <a:effectLst/>
                          <a:latin typeface="Arial"/>
                        </a:rPr>
                        <a:t>6860 of ctstudentassessment@ct.gov.</a:t>
                      </a:r>
                      <a:endParaRPr lang="en-US" b="0"/>
                    </a:p>
                  </a:txBody>
                  <a:tcPr anchor="ctr"/>
                </a:tc>
                <a:extLst>
                  <a:ext uri="{0D108BD9-81ED-4DB2-BD59-A6C34878D82A}">
                    <a16:rowId xmlns:a16="http://schemas.microsoft.com/office/drawing/2014/main" val="10001"/>
                  </a:ext>
                </a:extLst>
              </a:tr>
              <a:tr h="1090968">
                <a:tc>
                  <a:txBody>
                    <a:bodyPr/>
                    <a:lstStyle/>
                    <a:p>
                      <a:r>
                        <a:rPr lang="en-US" sz="2400" b="1" kern="1200">
                          <a:solidFill>
                            <a:schemeClr val="dk1"/>
                          </a:solidFill>
                          <a:effectLst/>
                          <a:latin typeface="Arial"/>
                          <a:ea typeface="+mn-ea"/>
                          <a:cs typeface="Arial"/>
                        </a:rPr>
                        <a:t>Irregularity</a:t>
                      </a:r>
                      <a:endParaRPr lang="en-US" sz="2400">
                        <a:latin typeface="Arial"/>
                        <a:cs typeface="Arial"/>
                      </a:endParaRPr>
                    </a:p>
                  </a:txBody>
                  <a:tcPr anchor="ctr"/>
                </a:tc>
                <a:tc>
                  <a:txBody>
                    <a:bodyPr/>
                    <a:lstStyle/>
                    <a:p>
                      <a:pPr defTabSz="0"/>
                      <a:r>
                        <a:rPr lang="en-US" sz="2400" kern="1200">
                          <a:solidFill>
                            <a:schemeClr val="dk1"/>
                          </a:solidFill>
                          <a:effectLst/>
                          <a:latin typeface="Arial"/>
                          <a:ea typeface="+mn-ea"/>
                          <a:cs typeface="Arial"/>
                        </a:rPr>
                        <a:t>Incident submitted in the Appeals module of TIDE (if appropriate) by end of the day of the incident</a:t>
                      </a:r>
                      <a:endParaRPr lang="en-US" sz="2400">
                        <a:latin typeface="Arial"/>
                        <a:cs typeface="Arial"/>
                      </a:endParaRPr>
                    </a:p>
                  </a:txBody>
                  <a:tcPr anchor="ctr"/>
                </a:tc>
                <a:extLst>
                  <a:ext uri="{0D108BD9-81ED-4DB2-BD59-A6C34878D82A}">
                    <a16:rowId xmlns:a16="http://schemas.microsoft.com/office/drawing/2014/main" val="10002"/>
                  </a:ext>
                </a:extLst>
              </a:tr>
              <a:tr h="1366848">
                <a:tc>
                  <a:txBody>
                    <a:bodyPr/>
                    <a:lstStyle/>
                    <a:p>
                      <a:r>
                        <a:rPr lang="en-US" sz="2400" b="1" kern="1200">
                          <a:solidFill>
                            <a:schemeClr val="dk1"/>
                          </a:solidFill>
                          <a:effectLst/>
                          <a:latin typeface="Arial"/>
                          <a:ea typeface="+mn-ea"/>
                          <a:cs typeface="Arial"/>
                        </a:rPr>
                        <a:t>Impropriety</a:t>
                      </a:r>
                      <a:endParaRPr lang="en-US" sz="2400">
                        <a:latin typeface="Arial"/>
                        <a:cs typeface="Arial"/>
                      </a:endParaRPr>
                    </a:p>
                  </a:txBody>
                  <a:tcPr anchor="ctr"/>
                </a:tc>
                <a:tc>
                  <a:txBody>
                    <a:bodyPr/>
                    <a:lstStyle/>
                    <a:p>
                      <a:pPr lvl="0" algn="l" defTabSz="0">
                        <a:lnSpc>
                          <a:spcPct val="100000"/>
                        </a:lnSpc>
                        <a:spcBef>
                          <a:spcPts val="0"/>
                        </a:spcBef>
                        <a:spcAft>
                          <a:spcPts val="0"/>
                        </a:spcAft>
                        <a:buNone/>
                      </a:pPr>
                      <a:r>
                        <a:rPr lang="en-US" sz="2400" b="0" i="0" u="none" strike="noStrike" kern="1200" noProof="0" dirty="0">
                          <a:solidFill>
                            <a:schemeClr val="dk1"/>
                          </a:solidFill>
                          <a:effectLst/>
                          <a:latin typeface="Arial"/>
                        </a:rPr>
                        <a:t>Incident corrected and contained at the district/school or entered in the Appeals module of TIDE (if appropriate)</a:t>
                      </a:r>
                      <a:endParaRPr lang="en-US" sz="2400" b="0" i="0" u="none" strike="noStrike" kern="1200" noProof="0" dirty="0">
                        <a:effectLst/>
                      </a:endParaRPr>
                    </a:p>
                  </a:txBody>
                  <a:tcPr anchor="ctr"/>
                </a:tc>
                <a:extLst>
                  <a:ext uri="{0D108BD9-81ED-4DB2-BD59-A6C34878D82A}">
                    <a16:rowId xmlns:a16="http://schemas.microsoft.com/office/drawing/2014/main" val="10003"/>
                  </a:ext>
                </a:extLst>
              </a:tr>
            </a:tbl>
          </a:graphicData>
        </a:graphic>
      </p:graphicFrame>
      <p:sp>
        <p:nvSpPr>
          <p:cNvPr id="11" name="TextBox 10"/>
          <p:cNvSpPr txBox="1"/>
          <p:nvPr/>
        </p:nvSpPr>
        <p:spPr>
          <a:xfrm>
            <a:off x="504825" y="5457283"/>
            <a:ext cx="8229601" cy="646331"/>
          </a:xfrm>
          <a:prstGeom prst="rect">
            <a:avLst/>
          </a:prstGeom>
          <a:noFill/>
        </p:spPr>
        <p:txBody>
          <a:bodyPr wrap="square" lIns="91440" tIns="45720" rIns="91440" bIns="45720" rtlCol="0" anchor="t">
            <a:spAutoFit/>
          </a:bodyPr>
          <a:lstStyle/>
          <a:p>
            <a:pPr marL="628650" indent="-628650"/>
            <a:r>
              <a:rPr lang="en-US" sz="1800" b="1">
                <a:solidFill>
                  <a:srgbClr val="FF0000"/>
                </a:solidFill>
                <a:latin typeface="Arial"/>
                <a:cs typeface="Arial"/>
              </a:rPr>
              <a:t>Note</a:t>
            </a:r>
            <a:r>
              <a:rPr lang="en-US" sz="1800">
                <a:solidFill>
                  <a:srgbClr val="FF0000"/>
                </a:solidFill>
                <a:latin typeface="Arial"/>
                <a:cs typeface="Arial"/>
              </a:rPr>
              <a:t>: The Test Security Levels are described in Appendix G of the Test Coordinator’s Manual.</a:t>
            </a:r>
          </a:p>
        </p:txBody>
      </p:sp>
    </p:spTree>
    <p:extLst>
      <p:ext uri="{BB962C8B-B14F-4D97-AF65-F5344CB8AC3E}">
        <p14:creationId xmlns:p14="http://schemas.microsoft.com/office/powerpoint/2010/main" val="933182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324" t="29514" r="10941" b="-1"/>
          <a:stretch/>
        </p:blipFill>
        <p:spPr>
          <a:xfrm>
            <a:off x="2132053" y="940242"/>
            <a:ext cx="4968480" cy="5698256"/>
          </a:xfrm>
          <a:prstGeom prst="rect">
            <a:avLst/>
          </a:prstGeom>
        </p:spPr>
      </p:pic>
      <p:sp>
        <p:nvSpPr>
          <p:cNvPr id="2" name="Rectangle 1"/>
          <p:cNvSpPr/>
          <p:nvPr/>
        </p:nvSpPr>
        <p:spPr>
          <a:xfrm>
            <a:off x="2556101" y="153063"/>
            <a:ext cx="4031797" cy="78717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Testing</a:t>
            </a:r>
            <a:r>
              <a:rPr lang="en-US" sz="3600" b="1"/>
              <a:t> </a:t>
            </a:r>
            <a:r>
              <a:rPr lang="en-US" sz="3600" b="1">
                <a:solidFill>
                  <a:schemeClr val="tx1"/>
                </a:solidFill>
              </a:rPr>
              <a:t>Incident</a:t>
            </a:r>
          </a:p>
        </p:txBody>
      </p:sp>
    </p:spTree>
    <p:extLst>
      <p:ext uri="{BB962C8B-B14F-4D97-AF65-F5344CB8AC3E}">
        <p14:creationId xmlns:p14="http://schemas.microsoft.com/office/powerpoint/2010/main" val="2061049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600" b="1">
                <a:ln w="0"/>
                <a:solidFill>
                  <a:srgbClr val="000099"/>
                </a:solidFill>
                <a:latin typeface="Arial" panose="020B0604020202020204" pitchFamily="34" charset="0"/>
                <a:cs typeface="Arial" panose="020B0604020202020204" pitchFamily="34" charset="0"/>
              </a:rPr>
              <a:t>Appeal Types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8383567"/>
              </p:ext>
            </p:extLst>
          </p:nvPr>
        </p:nvGraphicFramePr>
        <p:xfrm>
          <a:off x="457200" y="914400"/>
          <a:ext cx="8229600" cy="4966265"/>
        </p:xfrm>
        <a:graphic>
          <a:graphicData uri="http://schemas.openxmlformats.org/drawingml/2006/table">
            <a:tbl>
              <a:tblPr firstRow="1" bandRow="1">
                <a:tableStyleId>{5C22544A-7EE6-4342-B048-85BDC9FD1C3A}</a:tableStyleId>
              </a:tblPr>
              <a:tblGrid>
                <a:gridCol w="1989457">
                  <a:extLst>
                    <a:ext uri="{9D8B030D-6E8A-4147-A177-3AD203B41FA5}">
                      <a16:colId xmlns:a16="http://schemas.microsoft.com/office/drawing/2014/main" val="20000"/>
                    </a:ext>
                  </a:extLst>
                </a:gridCol>
                <a:gridCol w="6240143">
                  <a:extLst>
                    <a:ext uri="{9D8B030D-6E8A-4147-A177-3AD203B41FA5}">
                      <a16:colId xmlns:a16="http://schemas.microsoft.com/office/drawing/2014/main" val="20001"/>
                    </a:ext>
                  </a:extLst>
                </a:gridCol>
              </a:tblGrid>
              <a:tr h="548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a:solidFill>
                            <a:schemeClr val="bg1"/>
                          </a:solidFill>
                          <a:latin typeface="Arial" panose="020B0604020202020204" pitchFamily="34" charset="0"/>
                          <a:ea typeface="+mn-ea"/>
                          <a:cs typeface="Arial" panose="020B0604020202020204" pitchFamily="34" charset="0"/>
                        </a:rPr>
                        <a:t>Appeal Type </a:t>
                      </a:r>
                      <a:endParaRPr lang="en-US" sz="1800" b="1">
                        <a:solidFill>
                          <a:schemeClr val="bg1"/>
                        </a:solidFill>
                        <a:latin typeface="Arial" panose="020B0604020202020204" pitchFamily="34" charset="0"/>
                        <a:cs typeface="Arial" panose="020B0604020202020204" pitchFamily="34" charset="0"/>
                      </a:endParaRPr>
                    </a:p>
                  </a:txBody>
                  <a:tcPr marL="81925" marR="81925" anchor="ctr"/>
                </a:tc>
                <a:tc>
                  <a:txBody>
                    <a:bodyPr/>
                    <a:lstStyle/>
                    <a:p>
                      <a:pPr algn="ctr"/>
                      <a:r>
                        <a:rPr lang="en-US" sz="1800" b="1">
                          <a:solidFill>
                            <a:schemeClr val="bg1"/>
                          </a:solidFill>
                          <a:latin typeface="Arial" panose="020B0604020202020204" pitchFamily="34" charset="0"/>
                          <a:cs typeface="Arial" panose="020B0604020202020204" pitchFamily="34" charset="0"/>
                        </a:rPr>
                        <a:t>Description</a:t>
                      </a:r>
                    </a:p>
                  </a:txBody>
                  <a:tcPr marL="81925" marR="81925" anchor="ctr"/>
                </a:tc>
                <a:extLst>
                  <a:ext uri="{0D108BD9-81ED-4DB2-BD59-A6C34878D82A}">
                    <a16:rowId xmlns:a16="http://schemas.microsoft.com/office/drawing/2014/main" val="10000"/>
                  </a:ext>
                </a:extLst>
              </a:tr>
              <a:tr h="668585">
                <a:tc>
                  <a:txBody>
                    <a:bodyPr/>
                    <a:lstStyle/>
                    <a:p>
                      <a:r>
                        <a:rPr lang="en-US" sz="1800" b="1">
                          <a:solidFill>
                            <a:schemeClr val="tx1"/>
                          </a:solidFill>
                          <a:latin typeface="Arial" panose="020B0604020202020204" pitchFamily="34" charset="0"/>
                          <a:cs typeface="Arial" panose="020B0604020202020204" pitchFamily="34" charset="0"/>
                        </a:rPr>
                        <a:t>Reset a Test</a:t>
                      </a:r>
                    </a:p>
                  </a:txBody>
                  <a:tcPr marL="81925" marR="81925" anchor="ctr"/>
                </a:tc>
                <a:tc>
                  <a:txBody>
                    <a:bodyPr/>
                    <a:lstStyle/>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Removes the test and scores from the system</a:t>
                      </a:r>
                    </a:p>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Enables student to start a new test</a:t>
                      </a:r>
                    </a:p>
                  </a:txBody>
                  <a:tcPr marL="81925" marR="81925" anchor="ctr"/>
                </a:tc>
                <a:extLst>
                  <a:ext uri="{0D108BD9-81ED-4DB2-BD59-A6C34878D82A}">
                    <a16:rowId xmlns:a16="http://schemas.microsoft.com/office/drawing/2014/main" val="10001"/>
                  </a:ext>
                </a:extLst>
              </a:tr>
              <a:tr h="635923">
                <a:tc>
                  <a:txBody>
                    <a:bodyPr/>
                    <a:lstStyle/>
                    <a:p>
                      <a:r>
                        <a:rPr lang="en-US" sz="1800" b="1">
                          <a:solidFill>
                            <a:schemeClr val="tx1"/>
                          </a:solidFill>
                          <a:latin typeface="Arial" panose="020B0604020202020204" pitchFamily="34" charset="0"/>
                          <a:cs typeface="Arial" panose="020B0604020202020204" pitchFamily="34" charset="0"/>
                        </a:rPr>
                        <a:t>Re-open a Test</a:t>
                      </a:r>
                    </a:p>
                  </a:txBody>
                  <a:tcPr marL="81925" marR="81925" anchor="ctr"/>
                </a:tc>
                <a:tc>
                  <a:txBody>
                    <a:bodyPr/>
                    <a:lstStyle/>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Allows for a test that has already been submitted in error or has expired to be re-opened</a:t>
                      </a:r>
                    </a:p>
                  </a:txBody>
                  <a:tcPr marL="81925" marR="81925" anchor="ctr"/>
                </a:tc>
                <a:extLst>
                  <a:ext uri="{0D108BD9-81ED-4DB2-BD59-A6C34878D82A}">
                    <a16:rowId xmlns:a16="http://schemas.microsoft.com/office/drawing/2014/main" val="10002"/>
                  </a:ext>
                </a:extLst>
              </a:tr>
              <a:tr h="635923">
                <a:tc>
                  <a:txBody>
                    <a:bodyPr/>
                    <a:lstStyle/>
                    <a:p>
                      <a:r>
                        <a:rPr lang="en-US" sz="1800" b="1">
                          <a:solidFill>
                            <a:schemeClr val="tx1"/>
                          </a:solidFill>
                          <a:latin typeface="Arial" panose="020B0604020202020204" pitchFamily="34" charset="0"/>
                          <a:cs typeface="Arial" panose="020B0604020202020204" pitchFamily="34" charset="0"/>
                        </a:rPr>
                        <a:t>Re-open</a:t>
                      </a:r>
                      <a:r>
                        <a:rPr lang="en-US" sz="1800" b="1" baseline="0">
                          <a:solidFill>
                            <a:schemeClr val="tx1"/>
                          </a:solidFill>
                          <a:latin typeface="Arial" panose="020B0604020202020204" pitchFamily="34" charset="0"/>
                          <a:cs typeface="Arial" panose="020B0604020202020204" pitchFamily="34" charset="0"/>
                        </a:rPr>
                        <a:t> a Test Segment </a:t>
                      </a:r>
                      <a:endParaRPr lang="en-US" sz="1800" b="1">
                        <a:solidFill>
                          <a:schemeClr val="tx1"/>
                        </a:solidFill>
                        <a:latin typeface="Arial" panose="020B0604020202020204" pitchFamily="34" charset="0"/>
                        <a:cs typeface="Arial" panose="020B0604020202020204" pitchFamily="34" charset="0"/>
                      </a:endParaRPr>
                    </a:p>
                  </a:txBody>
                  <a:tcPr marL="81925" marR="81925" anchor="ctr"/>
                </a:tc>
                <a:tc>
                  <a:txBody>
                    <a:bodyPr/>
                    <a:lstStyle/>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Re-opening a test segment</a:t>
                      </a:r>
                      <a:r>
                        <a:rPr lang="en-US" sz="1800" baseline="0">
                          <a:solidFill>
                            <a:schemeClr val="tx1"/>
                          </a:solidFill>
                          <a:latin typeface="Arial" panose="020B0604020202020204" pitchFamily="34" charset="0"/>
                          <a:cs typeface="Arial" panose="020B0604020202020204" pitchFamily="34" charset="0"/>
                        </a:rPr>
                        <a:t> allows a student to access the first segment of a test that was submitted in error </a:t>
                      </a:r>
                      <a:endParaRPr lang="en-US" sz="180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3"/>
                  </a:ext>
                </a:extLst>
              </a:tr>
              <a:tr h="635923">
                <a:tc>
                  <a:txBody>
                    <a:bodyPr/>
                    <a:lstStyle/>
                    <a:p>
                      <a:r>
                        <a:rPr lang="en-US" sz="1800" b="1">
                          <a:solidFill>
                            <a:schemeClr val="tx1"/>
                          </a:solidFill>
                          <a:latin typeface="Arial" panose="020B0604020202020204" pitchFamily="34" charset="0"/>
                          <a:cs typeface="Arial" panose="020B0604020202020204" pitchFamily="34" charset="0"/>
                        </a:rPr>
                        <a:t>Grace Period Extension</a:t>
                      </a:r>
                    </a:p>
                  </a:txBody>
                  <a:tcPr marL="81925" marR="81925" anchor="ctr"/>
                </a:tc>
                <a:tc>
                  <a:txBody>
                    <a:bodyPr/>
                    <a:lstStyle/>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Granted if a test session</a:t>
                      </a:r>
                      <a:r>
                        <a:rPr lang="en-US" sz="1800" baseline="0">
                          <a:solidFill>
                            <a:schemeClr val="tx1"/>
                          </a:solidFill>
                          <a:latin typeface="Arial" panose="020B0604020202020204" pitchFamily="34" charset="0"/>
                          <a:cs typeface="Arial" panose="020B0604020202020204" pitchFamily="34" charset="0"/>
                        </a:rPr>
                        <a:t> is unexpectedly interrupted</a:t>
                      </a:r>
                    </a:p>
                    <a:p>
                      <a:pPr marL="285750" indent="-285750">
                        <a:buFont typeface="Arial" panose="020B0604020202020204" pitchFamily="34" charset="0"/>
                        <a:buChar char="•"/>
                      </a:pPr>
                      <a:r>
                        <a:rPr lang="en-US" sz="1800" baseline="0">
                          <a:solidFill>
                            <a:schemeClr val="tx1"/>
                          </a:solidFill>
                          <a:latin typeface="Arial" panose="020B0604020202020204" pitchFamily="34" charset="0"/>
                          <a:cs typeface="Arial" panose="020B0604020202020204" pitchFamily="34" charset="0"/>
                        </a:rPr>
                        <a:t>Allows access to all previous responses</a:t>
                      </a:r>
                      <a:endParaRPr lang="en-US" sz="180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4"/>
                  </a:ext>
                </a:extLst>
              </a:tr>
              <a:tr h="908461">
                <a:tc>
                  <a:txBody>
                    <a:bodyPr/>
                    <a:lstStyle/>
                    <a:p>
                      <a:r>
                        <a:rPr lang="en-US" sz="1800" b="1">
                          <a:solidFill>
                            <a:schemeClr val="tx1"/>
                          </a:solidFill>
                          <a:latin typeface="Arial" panose="020B0604020202020204" pitchFamily="34" charset="0"/>
                          <a:cs typeface="Arial" panose="020B0604020202020204" pitchFamily="34" charset="0"/>
                        </a:rPr>
                        <a:t>Restore a Test That Has Been Reset</a:t>
                      </a:r>
                    </a:p>
                  </a:txBody>
                  <a:tcPr marL="81925" marR="81925" anchor="ctr"/>
                </a:tc>
                <a:tc>
                  <a:txBody>
                    <a:bodyPr/>
                    <a:lstStyle/>
                    <a:p>
                      <a:pPr marL="285750" indent="-285750">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Returns a test from the Reset</a:t>
                      </a:r>
                      <a:r>
                        <a:rPr lang="en-US" sz="1800" baseline="0">
                          <a:solidFill>
                            <a:schemeClr val="tx1"/>
                          </a:solidFill>
                          <a:latin typeface="Arial" panose="020B0604020202020204" pitchFamily="34" charset="0"/>
                          <a:cs typeface="Arial" panose="020B0604020202020204" pitchFamily="34" charset="0"/>
                        </a:rPr>
                        <a:t> status to its prior status</a:t>
                      </a:r>
                    </a:p>
                    <a:p>
                      <a:pPr marL="285750" indent="-285750">
                        <a:buFont typeface="Arial" panose="020B0604020202020204" pitchFamily="34" charset="0"/>
                        <a:buChar char="•"/>
                      </a:pPr>
                      <a:r>
                        <a:rPr lang="en-US" sz="1800" baseline="0">
                          <a:solidFill>
                            <a:schemeClr val="tx1"/>
                          </a:solidFill>
                          <a:latin typeface="Arial" panose="020B0604020202020204" pitchFamily="34" charset="0"/>
                          <a:cs typeface="Arial" panose="020B0604020202020204" pitchFamily="34" charset="0"/>
                        </a:rPr>
                        <a:t>Only allowed on tests that have been reset</a:t>
                      </a:r>
                    </a:p>
                    <a:p>
                      <a:pPr marL="285750" indent="-285750">
                        <a:buFont typeface="Arial" panose="020B0604020202020204" pitchFamily="34" charset="0"/>
                        <a:buChar char="•"/>
                      </a:pPr>
                      <a:r>
                        <a:rPr lang="en-US" sz="1800" baseline="0">
                          <a:solidFill>
                            <a:schemeClr val="tx1"/>
                          </a:solidFill>
                          <a:latin typeface="Arial" panose="020B0604020202020204" pitchFamily="34" charset="0"/>
                          <a:cs typeface="Arial" panose="020B0604020202020204" pitchFamily="34" charset="0"/>
                        </a:rPr>
                        <a:t>A test can be restored if it was reset in error</a:t>
                      </a:r>
                      <a:endParaRPr lang="en-US" sz="180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5"/>
                  </a:ext>
                </a:extLst>
              </a:tr>
              <a:tr h="908461">
                <a:tc>
                  <a:txBody>
                    <a:bodyPr/>
                    <a:lstStyle/>
                    <a:p>
                      <a:r>
                        <a:rPr lang="en-US" sz="1800" b="1">
                          <a:solidFill>
                            <a:schemeClr val="tx1"/>
                          </a:solidFill>
                          <a:latin typeface="Arial" panose="020B0604020202020204" pitchFamily="34" charset="0"/>
                          <a:cs typeface="Arial" panose="020B0604020202020204" pitchFamily="34" charset="0"/>
                        </a:rPr>
                        <a:t>Invalidate a Test</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Rarely Used</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Eliminates the</a:t>
                      </a:r>
                      <a:r>
                        <a:rPr lang="en-US" sz="1800" baseline="0" dirty="0">
                          <a:solidFill>
                            <a:schemeClr val="tx1"/>
                          </a:solidFill>
                          <a:latin typeface="Arial" panose="020B0604020202020204" pitchFamily="34" charset="0"/>
                          <a:cs typeface="Arial" panose="020B0604020202020204" pitchFamily="34" charset="0"/>
                        </a:rPr>
                        <a:t> test</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Student does not receive a score</a:t>
                      </a:r>
                    </a:p>
                  </a:txBody>
                  <a:tcPr marL="81925" marR="819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700463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600" b="1">
                <a:ln w="0"/>
                <a:solidFill>
                  <a:srgbClr val="000099"/>
                </a:solidFill>
                <a:latin typeface="Arial" panose="020B0604020202020204" pitchFamily="34" charset="0"/>
                <a:cs typeface="Arial" panose="020B0604020202020204" pitchFamily="34" charset="0"/>
              </a:rPr>
              <a:t>Tips on Entering Appeals</a:t>
            </a:r>
          </a:p>
        </p:txBody>
      </p:sp>
      <p:graphicFrame>
        <p:nvGraphicFramePr>
          <p:cNvPr id="3" name="Table 2"/>
          <p:cNvGraphicFramePr>
            <a:graphicFrameLocks noGrp="1"/>
          </p:cNvGraphicFramePr>
          <p:nvPr>
            <p:extLst>
              <p:ext uri="{D42A27DB-BD31-4B8C-83A1-F6EECF244321}">
                <p14:modId xmlns:p14="http://schemas.microsoft.com/office/powerpoint/2010/main" val="2025895449"/>
              </p:ext>
            </p:extLst>
          </p:nvPr>
        </p:nvGraphicFramePr>
        <p:xfrm>
          <a:off x="457200" y="921753"/>
          <a:ext cx="8229600" cy="4901531"/>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4188222314"/>
                    </a:ext>
                  </a:extLst>
                </a:gridCol>
                <a:gridCol w="4914900">
                  <a:extLst>
                    <a:ext uri="{9D8B030D-6E8A-4147-A177-3AD203B41FA5}">
                      <a16:colId xmlns:a16="http://schemas.microsoft.com/office/drawing/2014/main" val="4112093004"/>
                    </a:ext>
                  </a:extLst>
                </a:gridCol>
              </a:tblGrid>
              <a:tr h="548640">
                <a:tc>
                  <a:txBody>
                    <a:bodyPr/>
                    <a:lstStyle/>
                    <a:p>
                      <a:pPr algn="ctr"/>
                      <a:r>
                        <a:rPr lang="en-US" sz="1800">
                          <a:solidFill>
                            <a:schemeClr val="bg1"/>
                          </a:solidFill>
                          <a:latin typeface="Arial" panose="020B0604020202020204" pitchFamily="34" charset="0"/>
                          <a:cs typeface="Arial" panose="020B0604020202020204" pitchFamily="34" charset="0"/>
                        </a:rPr>
                        <a:t>Tip</a:t>
                      </a:r>
                    </a:p>
                  </a:txBody>
                  <a:tcPr anchor="ctr"/>
                </a:tc>
                <a:tc>
                  <a:txBody>
                    <a:bodyPr/>
                    <a:lstStyle/>
                    <a:p>
                      <a:pPr algn="ctr"/>
                      <a:r>
                        <a:rPr lang="en-US" sz="1800">
                          <a:solidFill>
                            <a:schemeClr val="bg1"/>
                          </a:solidFill>
                          <a:latin typeface="Arial" panose="020B0604020202020204" pitchFamily="34" charset="0"/>
                          <a:cs typeface="Arial" panose="020B0604020202020204" pitchFamily="34" charset="0"/>
                        </a:rPr>
                        <a:t>What</a:t>
                      </a:r>
                      <a:r>
                        <a:rPr lang="en-US" sz="1800" baseline="0">
                          <a:solidFill>
                            <a:schemeClr val="bg1"/>
                          </a:solidFill>
                          <a:latin typeface="Arial" panose="020B0604020202020204" pitchFamily="34" charset="0"/>
                          <a:cs typeface="Arial" panose="020B0604020202020204" pitchFamily="34" charset="0"/>
                        </a:rPr>
                        <a:t> does that mean?</a:t>
                      </a:r>
                      <a:endParaRPr lang="en-US" sz="180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1262155"/>
                  </a:ext>
                </a:extLst>
              </a:tr>
              <a:tr h="1272807">
                <a:tc>
                  <a:txBody>
                    <a:bodyPr/>
                    <a:lstStyle/>
                    <a:p>
                      <a:pPr algn="ctr"/>
                      <a:r>
                        <a:rPr lang="en-US" sz="1800" b="1">
                          <a:latin typeface="Arial" panose="020B0604020202020204" pitchFamily="34" charset="0"/>
                          <a:cs typeface="Arial" panose="020B0604020202020204" pitchFamily="34" charset="0"/>
                        </a:rPr>
                        <a:t>Enter</a:t>
                      </a:r>
                      <a:r>
                        <a:rPr lang="en-US" sz="1800" b="1" baseline="0">
                          <a:latin typeface="Arial" panose="020B0604020202020204" pitchFamily="34" charset="0"/>
                          <a:cs typeface="Arial" panose="020B0604020202020204" pitchFamily="34" charset="0"/>
                        </a:rPr>
                        <a:t> Appeals Judiciously</a:t>
                      </a:r>
                      <a:endParaRPr lang="en-US" sz="1800" b="1">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a:latin typeface="Arial" panose="020B0604020202020204" pitchFamily="34" charset="0"/>
                          <a:cs typeface="Arial" panose="020B0604020202020204" pitchFamily="34" charset="0"/>
                        </a:rPr>
                        <a:t>Staff</a:t>
                      </a:r>
                      <a:r>
                        <a:rPr lang="en-US" sz="1800" baseline="0">
                          <a:latin typeface="Arial" panose="020B0604020202020204" pitchFamily="34" charset="0"/>
                          <a:cs typeface="Arial" panose="020B0604020202020204" pitchFamily="34" charset="0"/>
                        </a:rPr>
                        <a:t> entering appeals should be trained. </a:t>
                      </a:r>
                    </a:p>
                    <a:p>
                      <a:pPr marL="285750" indent="-285750" algn="l">
                        <a:buFont typeface="Arial" panose="020B0604020202020204" pitchFamily="34" charset="0"/>
                        <a:buChar char="•"/>
                      </a:pPr>
                      <a:r>
                        <a:rPr lang="en-US" sz="1800" baseline="0">
                          <a:latin typeface="Arial"/>
                          <a:cs typeface="Arial"/>
                        </a:rPr>
                        <a:t>CSDE is reviewing every appeal closely and does not approve everything.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0070977"/>
                  </a:ext>
                </a:extLst>
              </a:tr>
              <a:tr h="1617044">
                <a:tc>
                  <a:txBody>
                    <a:bodyPr/>
                    <a:lstStyle/>
                    <a:p>
                      <a:pPr algn="ctr"/>
                      <a:r>
                        <a:rPr lang="en-US" sz="1800" b="1">
                          <a:latin typeface="Arial" panose="020B0604020202020204" pitchFamily="34" charset="0"/>
                          <a:cs typeface="Arial" panose="020B0604020202020204" pitchFamily="34" charset="0"/>
                        </a:rPr>
                        <a:t>Re-open</a:t>
                      </a:r>
                      <a:r>
                        <a:rPr lang="en-US" sz="1800" b="1" baseline="0">
                          <a:latin typeface="Arial" panose="020B0604020202020204" pitchFamily="34" charset="0"/>
                          <a:cs typeface="Arial" panose="020B0604020202020204" pitchFamily="34" charset="0"/>
                        </a:rPr>
                        <a:t> or Grace Period Extension Should Only be Used When Needed</a:t>
                      </a:r>
                      <a:endParaRPr lang="en-US" sz="1800" b="1">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a:latin typeface="Arial" panose="020B0604020202020204" pitchFamily="34" charset="0"/>
                          <a:cs typeface="Arial" panose="020B0604020202020204" pitchFamily="34" charset="0"/>
                        </a:rPr>
                        <a:t>Students should not be allowed back into the test just to double check work if they already submitted their test. Students are encouraged to review items prior to ending their test.</a:t>
                      </a:r>
                    </a:p>
                  </a:txBody>
                  <a:tcPr anchor="ctr"/>
                </a:tc>
                <a:extLst>
                  <a:ext uri="{0D108BD9-81ED-4DB2-BD59-A6C34878D82A}">
                    <a16:rowId xmlns:a16="http://schemas.microsoft.com/office/drawing/2014/main" val="2964716538"/>
                  </a:ext>
                </a:extLst>
              </a:tr>
              <a:tr h="1042127">
                <a:tc>
                  <a:txBody>
                    <a:bodyPr/>
                    <a:lstStyle/>
                    <a:p>
                      <a:pPr algn="ctr"/>
                      <a:r>
                        <a:rPr lang="en-US" sz="1800" b="1">
                          <a:latin typeface="Arial" panose="020B0604020202020204" pitchFamily="34" charset="0"/>
                          <a:cs typeface="Arial" panose="020B0604020202020204" pitchFamily="34" charset="0"/>
                        </a:rPr>
                        <a:t>When Unsure of What to do, Reach Out for Help  </a:t>
                      </a:r>
                    </a:p>
                    <a:p>
                      <a:pPr algn="ctr"/>
                      <a:r>
                        <a:rPr lang="en-US" sz="1800" b="1">
                          <a:latin typeface="Arial" panose="020B0604020202020204" pitchFamily="34" charset="0"/>
                          <a:cs typeface="Arial" panose="020B0604020202020204" pitchFamily="34" charset="0"/>
                        </a:rPr>
                        <a:t> </a:t>
                      </a:r>
                    </a:p>
                  </a:txBody>
                  <a:tcPr anchor="ctr"/>
                </a:tc>
                <a:tc>
                  <a:txBody>
                    <a:bodyPr/>
                    <a:lstStyle/>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Contact</a:t>
                      </a:r>
                      <a:r>
                        <a:rPr lang="en-US" sz="1800" baseline="0" dirty="0">
                          <a:latin typeface="Arial" panose="020B0604020202020204" pitchFamily="34" charset="0"/>
                          <a:cs typeface="Arial" panose="020B0604020202020204" pitchFamily="34" charset="0"/>
                        </a:rPr>
                        <a:t> the CSDE with any questions. </a:t>
                      </a:r>
                      <a:r>
                        <a:rPr lang="en-US" sz="1800" baseline="0" dirty="0">
                          <a:latin typeface="Arial" panose="020B0604020202020204" pitchFamily="34" charset="0"/>
                          <a:cs typeface="Arial" panose="020B0604020202020204" pitchFamily="34" charset="0"/>
                          <a:hlinkClick r:id="rId3"/>
                        </a:rPr>
                        <a:t>ctstudentassessment@ct.gov</a:t>
                      </a:r>
                      <a:r>
                        <a:rPr lang="en-US" sz="1800" baseline="0" dirty="0">
                          <a:latin typeface="Arial" panose="020B0604020202020204" pitchFamily="34" charset="0"/>
                          <a:cs typeface="Arial" panose="020B0604020202020204" pitchFamily="34" charset="0"/>
                        </a:rPr>
                        <a:t> </a:t>
                      </a:r>
                    </a:p>
                    <a:p>
                      <a:pPr marL="0" indent="0" algn="l">
                        <a:buFont typeface="Arial" panose="020B0604020202020204" pitchFamily="34" charset="0"/>
                        <a:buNone/>
                      </a:pPr>
                      <a:r>
                        <a:rPr lang="en-US" sz="1800" baseline="0" dirty="0">
                          <a:latin typeface="Arial" panose="020B0604020202020204" pitchFamily="34" charset="0"/>
                          <a:cs typeface="Arial" panose="020B0604020202020204" pitchFamily="34" charset="0"/>
                        </a:rPr>
                        <a:t>     860-713-6860</a:t>
                      </a:r>
                    </a:p>
                    <a:p>
                      <a:pPr marL="0" indent="0" algn="l">
                        <a:buFont typeface="Arial" panose="020B0604020202020204" pitchFamily="34" charset="0"/>
                        <a:buNone/>
                      </a:pPr>
                      <a:r>
                        <a:rPr lang="en-US" sz="1800" baseline="0" dirty="0">
                          <a:latin typeface="Arial" panose="020B0604020202020204" pitchFamily="34" charset="0"/>
                          <a:cs typeface="Arial" panose="020B0604020202020204" pitchFamily="34" charset="0"/>
                        </a:rPr>
                        <a:t>     or email </a:t>
                      </a:r>
                      <a:r>
                        <a:rPr lang="en-US" sz="1800" baseline="0" dirty="0">
                          <a:latin typeface="Arial" panose="020B0604020202020204" pitchFamily="34" charset="0"/>
                          <a:cs typeface="Arial" panose="020B0604020202020204" pitchFamily="34" charset="0"/>
                          <a:hlinkClick r:id="rId4"/>
                        </a:rPr>
                        <a:t>Cristi.Alberino@ct.gov</a:t>
                      </a:r>
                      <a:endParaRPr lang="en-US" sz="1800" baseline="0" dirty="0">
                        <a:latin typeface="Arial" panose="020B0604020202020204" pitchFamily="34" charset="0"/>
                        <a:cs typeface="Arial" panose="020B0604020202020204" pitchFamily="34" charset="0"/>
                      </a:endParaRPr>
                    </a:p>
                    <a:p>
                      <a:pPr marL="285750" lvl="1" indent="-285750" algn="l">
                        <a:buFont typeface="Arial" panose="020B0604020202020204" pitchFamily="34" charset="0"/>
                        <a:buNone/>
                      </a:pP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1318156"/>
                  </a:ext>
                </a:extLst>
              </a:tr>
            </a:tbl>
          </a:graphicData>
        </a:graphic>
      </p:graphicFrame>
    </p:spTree>
    <p:extLst>
      <p:ext uri="{BB962C8B-B14F-4D97-AF65-F5344CB8AC3E}">
        <p14:creationId xmlns:p14="http://schemas.microsoft.com/office/powerpoint/2010/main" val="291290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fontScale="90000"/>
          </a:bodyPr>
          <a:lstStyle/>
          <a:p>
            <a:pPr algn="ctr"/>
            <a:r>
              <a:rPr lang="en-US" sz="4000" b="1">
                <a:ln w="0"/>
                <a:solidFill>
                  <a:srgbClr val="000099"/>
                </a:solidFill>
                <a:latin typeface="Arial" panose="020B0604020202020204" pitchFamily="34" charset="0"/>
                <a:cs typeface="Arial" panose="020B0604020202020204" pitchFamily="34" charset="0"/>
              </a:rPr>
              <a:t>Appeals Process for an </a:t>
            </a:r>
            <a:br>
              <a:rPr lang="en-US" sz="4000" b="1">
                <a:ln w="0"/>
                <a:solidFill>
                  <a:srgbClr val="000099"/>
                </a:solidFill>
                <a:latin typeface="Arial" panose="020B0604020202020204" pitchFamily="34" charset="0"/>
                <a:cs typeface="Arial" panose="020B0604020202020204" pitchFamily="34" charset="0"/>
              </a:rPr>
            </a:br>
            <a:r>
              <a:rPr lang="en-US" sz="4000" b="1">
                <a:ln w="0"/>
                <a:solidFill>
                  <a:srgbClr val="000099"/>
                </a:solidFill>
                <a:latin typeface="Arial" panose="020B0604020202020204" pitchFamily="34" charset="0"/>
                <a:cs typeface="Arial" panose="020B0604020202020204" pitchFamily="34" charset="0"/>
              </a:rPr>
              <a:t>Accommodation Issue</a:t>
            </a:r>
          </a:p>
        </p:txBody>
      </p:sp>
      <p:sp>
        <p:nvSpPr>
          <p:cNvPr id="4" name="TextBox 3"/>
          <p:cNvSpPr txBox="1"/>
          <p:nvPr/>
        </p:nvSpPr>
        <p:spPr>
          <a:xfrm>
            <a:off x="481988" y="1097280"/>
            <a:ext cx="8180024" cy="5970865"/>
          </a:xfrm>
          <a:prstGeom prst="rect">
            <a:avLst/>
          </a:prstGeom>
          <a:noFill/>
        </p:spPr>
        <p:txBody>
          <a:bodyPr wrap="square" lIns="91440" tIns="45720" rIns="91440" bIns="45720" rtlCol="0" anchor="t">
            <a:spAutoFit/>
          </a:bodyPr>
          <a:lstStyle/>
          <a:p>
            <a:r>
              <a:rPr lang="en-US" sz="2000">
                <a:latin typeface="Arial"/>
                <a:cs typeface="Arial"/>
              </a:rPr>
              <a:t>If a testing irregularity occurs, </a:t>
            </a:r>
            <a:r>
              <a:rPr lang="en-US" sz="2000" b="1">
                <a:latin typeface="Arial"/>
                <a:cs typeface="Arial"/>
              </a:rPr>
              <a:t>and a student with an IEP or 504 Plan is not given the correct assessment, is not provided their mandated accommodations</a:t>
            </a:r>
            <a:r>
              <a:rPr lang="en-US" sz="2000">
                <a:latin typeface="Arial"/>
                <a:cs typeface="Arial"/>
              </a:rPr>
              <a:t>, </a:t>
            </a:r>
            <a:r>
              <a:rPr lang="en-US" sz="2000" b="1">
                <a:latin typeface="Arial"/>
                <a:cs typeface="Arial"/>
              </a:rPr>
              <a:t>or if any student is given an accommodation they are not entitled to, </a:t>
            </a:r>
            <a:r>
              <a:rPr lang="en-US" sz="2000">
                <a:latin typeface="Arial"/>
                <a:cs typeface="Arial"/>
              </a:rPr>
              <a:t>the DA must provide a letter to the CSDE on district/school letterhead. Letters must be signed by the DA and faxed to </a:t>
            </a:r>
            <a:r>
              <a:rPr lang="en-US" sz="2000" i="1">
                <a:latin typeface="Arial"/>
                <a:cs typeface="Arial"/>
              </a:rPr>
              <a:t>Performance Office Irregularities</a:t>
            </a:r>
            <a:r>
              <a:rPr lang="en-US" sz="2000">
                <a:latin typeface="Arial"/>
                <a:cs typeface="Arial"/>
              </a:rPr>
              <a:t> at 860-713-7033.</a:t>
            </a:r>
          </a:p>
          <a:p>
            <a:endParaRPr lang="en-US" sz="600">
              <a:latin typeface="Arial" panose="020B0604020202020204" pitchFamily="34" charset="0"/>
              <a:cs typeface="Arial" panose="020B0604020202020204" pitchFamily="34" charset="0"/>
            </a:endParaRPr>
          </a:p>
          <a:p>
            <a:r>
              <a:rPr lang="en-US" sz="1900">
                <a:latin typeface="Arial"/>
                <a:cs typeface="Arial"/>
              </a:rPr>
              <a:t>The letter </a:t>
            </a:r>
            <a:r>
              <a:rPr lang="en-US" sz="1900" b="1">
                <a:latin typeface="Arial"/>
                <a:cs typeface="Arial"/>
              </a:rPr>
              <a:t>must include</a:t>
            </a:r>
            <a:r>
              <a:rPr lang="en-US" sz="1900">
                <a:latin typeface="Arial"/>
                <a:cs typeface="Arial"/>
              </a:rPr>
              <a:t>:</a:t>
            </a:r>
          </a:p>
          <a:p>
            <a:endParaRPr lang="en-US" sz="6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900">
                <a:latin typeface="Arial"/>
                <a:cs typeface="Arial"/>
              </a:rPr>
              <a:t>The student’s grade, SASID, and the name of the test on which the irregularity occurred;</a:t>
            </a:r>
          </a:p>
          <a:p>
            <a:pPr marL="742950" lvl="1" indent="-285750">
              <a:buFont typeface="Arial" panose="020B0604020202020204" pitchFamily="34" charset="0"/>
              <a:buChar char="•"/>
            </a:pPr>
            <a:r>
              <a:rPr lang="en-US" sz="1900">
                <a:latin typeface="Arial"/>
                <a:cs typeface="Arial"/>
              </a:rPr>
              <a:t>The date and a detailed explanation of the irregularity;</a:t>
            </a:r>
          </a:p>
          <a:p>
            <a:pPr marL="742950" lvl="1" indent="-285750">
              <a:buFont typeface="Arial" panose="020B0604020202020204" pitchFamily="34" charset="0"/>
              <a:buChar char="•"/>
            </a:pPr>
            <a:r>
              <a:rPr lang="en-US" sz="1900">
                <a:latin typeface="Arial"/>
                <a:cs typeface="Arial"/>
              </a:rPr>
              <a:t>The name of the teacher involved;</a:t>
            </a:r>
          </a:p>
          <a:p>
            <a:pPr marL="742950" lvl="1" indent="-285750">
              <a:buFont typeface="Arial" panose="020B0604020202020204" pitchFamily="34" charset="0"/>
              <a:buChar char="•"/>
            </a:pPr>
            <a:r>
              <a:rPr lang="en-US" sz="1900">
                <a:latin typeface="Arial"/>
                <a:cs typeface="Arial"/>
              </a:rPr>
              <a:t>A description of the discussion that occurred with parents/guardians of the student explaining the irregularity, options offered, and impact on the student’s time; and</a:t>
            </a:r>
          </a:p>
          <a:p>
            <a:pPr marL="742950" lvl="1" indent="-285750">
              <a:buFont typeface="Arial" panose="020B0604020202020204" pitchFamily="34" charset="0"/>
              <a:buChar char="•"/>
            </a:pPr>
            <a:r>
              <a:rPr lang="en-US" sz="1900">
                <a:latin typeface="Arial"/>
                <a:cs typeface="Arial"/>
              </a:rPr>
              <a:t>A brief list of procedures in place to ensure the irregularity is not repeated.</a:t>
            </a:r>
          </a:p>
          <a:p>
            <a:endParaRPr lang="en-US" sz="2000">
              <a:latin typeface="+mn-lt"/>
            </a:endParaRPr>
          </a:p>
          <a:p>
            <a:endParaRPr lang="en-US" sz="2000">
              <a:latin typeface="+mn-lt"/>
            </a:endParaRPr>
          </a:p>
        </p:txBody>
      </p:sp>
    </p:spTree>
    <p:extLst>
      <p:ext uri="{BB962C8B-B14F-4D97-AF65-F5344CB8AC3E}">
        <p14:creationId xmlns:p14="http://schemas.microsoft.com/office/powerpoint/2010/main" val="3238727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313525"/>
            <a:ext cx="7886700" cy="1379799"/>
          </a:xfrm>
        </p:spPr>
        <p:txBody>
          <a:bodyPr vert="horz" lIns="91440" tIns="45720" rIns="91440" bIns="45720" rtlCol="0" anchor="b">
            <a:normAutofit/>
          </a:bodyPr>
          <a:lstStyle/>
          <a:p>
            <a:pPr algn="ctr"/>
            <a:r>
              <a:rPr lang="en-US" sz="4800" b="1" kern="1200">
                <a:solidFill>
                  <a:srgbClr val="FFFFFF"/>
                </a:solidFill>
              </a:rPr>
              <a:t>Remote Proctoring</a:t>
            </a:r>
          </a:p>
        </p:txBody>
      </p:sp>
    </p:spTree>
    <p:extLst>
      <p:ext uri="{BB962C8B-B14F-4D97-AF65-F5344CB8AC3E}">
        <p14:creationId xmlns:p14="http://schemas.microsoft.com/office/powerpoint/2010/main" val="1805226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407035"/>
            <a:ext cx="9144000" cy="1097280"/>
          </a:xfrm>
        </p:spPr>
        <p:txBody>
          <a:bodyPr vert="horz" lIns="91440" tIns="45720" rIns="91440" bIns="45720" rtlCol="0" anchor="ctr">
            <a:normAutofit/>
          </a:bodyPr>
          <a:lstStyle/>
          <a:p>
            <a:pPr algn="ctr"/>
            <a:r>
              <a:rPr lang="en-US" sz="3600" b="1" kern="1200">
                <a:ln w="0"/>
                <a:solidFill>
                  <a:srgbClr val="FFFFFF"/>
                </a:solidFill>
              </a:rPr>
              <a:t>What is Remote Proctoring?</a:t>
            </a:r>
          </a:p>
        </p:txBody>
      </p:sp>
      <p:sp>
        <p:nvSpPr>
          <p:cNvPr id="4" name="TextBox 3"/>
          <p:cNvSpPr txBox="1"/>
          <p:nvPr/>
        </p:nvSpPr>
        <p:spPr>
          <a:xfrm>
            <a:off x="628650" y="2137954"/>
            <a:ext cx="7886700" cy="4114800"/>
          </a:xfrm>
          <a:prstGeom prst="rect">
            <a:avLst/>
          </a:prstGeom>
        </p:spPr>
        <p:txBody>
          <a:bodyPr vert="horz" lIns="91440" tIns="45720" rIns="91440" bIns="45720" rtlCol="0" anchor="t">
            <a:normAutofit fontScale="92500"/>
          </a:bodyPr>
          <a:lstStyle/>
          <a:p>
            <a:pPr marL="342900" indent="-228600">
              <a:lnSpc>
                <a:spcPct val="90000"/>
              </a:lnSpc>
              <a:spcAft>
                <a:spcPts val="600"/>
              </a:spcAft>
              <a:buFont typeface="Arial" panose="020B0604020202020204" pitchFamily="34" charset="0"/>
              <a:buChar char="•"/>
            </a:pPr>
            <a:r>
              <a:rPr lang="en-US" sz="2400">
                <a:latin typeface="Arial"/>
                <a:cs typeface="Arial"/>
              </a:rPr>
              <a:t>Remote proctoring is a process in which a student participates in a Smarter Balanced or NGSS Assessment </a:t>
            </a:r>
            <a:r>
              <a:rPr lang="en-US" sz="2400" b="1">
                <a:latin typeface="Arial"/>
                <a:cs typeface="Arial"/>
              </a:rPr>
              <a:t>in the home environment and the test administrator is not physically present</a:t>
            </a:r>
            <a:r>
              <a:rPr lang="en-US" sz="2400">
                <a:latin typeface="Arial"/>
                <a:cs typeface="Arial"/>
              </a:rPr>
              <a:t>.</a:t>
            </a:r>
          </a:p>
          <a:p>
            <a:pPr marL="342900" indent="-228600">
              <a:lnSpc>
                <a:spcPct val="90000"/>
              </a:lnSpc>
              <a:spcAft>
                <a:spcPts val="600"/>
              </a:spcAft>
              <a:buFont typeface="Arial" panose="020B0604020202020204" pitchFamily="34" charset="0"/>
              <a:buChar char="•"/>
            </a:pPr>
            <a:r>
              <a:rPr lang="en-US" sz="2400">
                <a:latin typeface="Arial"/>
                <a:cs typeface="Arial"/>
              </a:rPr>
              <a:t>CAI has developed remote proctoring tools that are paired with their standard Test Delivery System to administer tests at home.  </a:t>
            </a:r>
          </a:p>
          <a:p>
            <a:pPr marL="342900" indent="-228600">
              <a:lnSpc>
                <a:spcPct val="90000"/>
              </a:lnSpc>
              <a:spcAft>
                <a:spcPts val="600"/>
              </a:spcAft>
              <a:buFont typeface="Arial" panose="020B0604020202020204" pitchFamily="34" charset="0"/>
              <a:buChar char="•"/>
            </a:pPr>
            <a:r>
              <a:rPr lang="en-US" sz="2400">
                <a:latin typeface="Arial"/>
                <a:cs typeface="Arial"/>
              </a:rPr>
              <a:t>The Remote Proctoring Tools will be made available for Smarter Balanced and NGSS Summative Assessments </a:t>
            </a:r>
            <a:r>
              <a:rPr lang="en-US" sz="2400">
                <a:solidFill>
                  <a:srgbClr val="FF0000"/>
                </a:solidFill>
                <a:latin typeface="Arial"/>
                <a:cs typeface="Arial"/>
              </a:rPr>
              <a:t>on April 19, 2021</a:t>
            </a:r>
            <a:r>
              <a:rPr lang="en-US" sz="2400">
                <a:latin typeface="Arial"/>
                <a:cs typeface="Arial"/>
              </a:rPr>
              <a:t>.</a:t>
            </a:r>
            <a:endParaRPr lang="en-US" sz="240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400">
                <a:latin typeface="Arial"/>
                <a:cs typeface="Arial"/>
              </a:rPr>
              <a:t>Remote Proctoring is currently being used  for LAS Links test administration using the DRC InSight system.   </a:t>
            </a:r>
          </a:p>
          <a:p>
            <a:pPr>
              <a:lnSpc>
                <a:spcPct val="90000"/>
              </a:lnSpc>
              <a:spcAft>
                <a:spcPts val="600"/>
              </a:spcAft>
            </a:pPr>
            <a:endParaRPr lang="en-US" sz="2100">
              <a:latin typeface="+mn-lt"/>
              <a:cs typeface="Calibri" panose="020F0502020204030204"/>
            </a:endParaRPr>
          </a:p>
        </p:txBody>
      </p:sp>
    </p:spTree>
    <p:extLst>
      <p:ext uri="{BB962C8B-B14F-4D97-AF65-F5344CB8AC3E}">
        <p14:creationId xmlns:p14="http://schemas.microsoft.com/office/powerpoint/2010/main" val="213890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When to Use Remote Proctoring for Summative Assessments</a:t>
            </a:r>
            <a:endParaRPr lang="en-US" sz="3600" kern="1200">
              <a:solidFill>
                <a:srgbClr val="FFFFFF"/>
              </a:solidFill>
            </a:endParaRPr>
          </a:p>
        </p:txBody>
      </p:sp>
      <p:sp>
        <p:nvSpPr>
          <p:cNvPr id="4" name="TextBox 3"/>
          <p:cNvSpPr txBox="1"/>
          <p:nvPr/>
        </p:nvSpPr>
        <p:spPr>
          <a:xfrm>
            <a:off x="628650" y="2076501"/>
            <a:ext cx="7886700" cy="4206240"/>
          </a:xfrm>
          <a:prstGeom prst="rect">
            <a:avLst/>
          </a:prstGeom>
        </p:spPr>
        <p:txBody>
          <a:bodyPr vert="horz" lIns="91440" tIns="45720" rIns="91440" bIns="45720" rtlCol="0" anchor="t">
            <a:normAutofit/>
          </a:bodyPr>
          <a:lstStyle/>
          <a:p>
            <a:pPr>
              <a:lnSpc>
                <a:spcPct val="90000"/>
              </a:lnSpc>
              <a:spcAft>
                <a:spcPts val="600"/>
              </a:spcAft>
            </a:pPr>
            <a:r>
              <a:rPr lang="en-US" sz="2300" b="1">
                <a:latin typeface="Arial"/>
                <a:cs typeface="Arial"/>
              </a:rPr>
              <a:t>Administration Hierarchy (Smarter Balanced and NGSS)</a:t>
            </a:r>
            <a:r>
              <a:rPr lang="en-US" sz="2300">
                <a:latin typeface="Arial"/>
                <a:cs typeface="Arial"/>
              </a:rPr>
              <a:t>: </a:t>
            </a:r>
          </a:p>
          <a:p>
            <a:pPr marL="457200" indent="-457200">
              <a:lnSpc>
                <a:spcPct val="90000"/>
              </a:lnSpc>
              <a:spcAft>
                <a:spcPts val="600"/>
              </a:spcAft>
              <a:buAutoNum type="arabicPeriod"/>
            </a:pPr>
            <a:r>
              <a:rPr lang="en-US" sz="2300">
                <a:latin typeface="Arial"/>
                <a:cs typeface="Arial"/>
              </a:rPr>
              <a:t>Students attending school fully in-person or in hybrid mode must be tested in-person.</a:t>
            </a:r>
            <a:endParaRPr lang="en-US" sz="2300">
              <a:latin typeface="Arial" panose="020B0604020202020204" pitchFamily="34" charset="0"/>
              <a:cs typeface="Arial" panose="020B0604020202020204" pitchFamily="34" charset="0"/>
            </a:endParaRPr>
          </a:p>
          <a:p>
            <a:pPr marL="457200" indent="-457200">
              <a:lnSpc>
                <a:spcPct val="90000"/>
              </a:lnSpc>
              <a:spcAft>
                <a:spcPts val="600"/>
              </a:spcAft>
              <a:buAutoNum type="arabicPeriod"/>
            </a:pPr>
            <a:r>
              <a:rPr lang="en-US" sz="2300">
                <a:latin typeface="Arial"/>
                <a:cs typeface="Arial"/>
              </a:rPr>
              <a:t>Students who are fully remote and can be tested in-person or in an alternate secure district location (i.e., in a suitable room in a school or district-operated building), should be tested in this manner.   </a:t>
            </a:r>
          </a:p>
          <a:p>
            <a:pPr marL="457200" indent="-457200">
              <a:lnSpc>
                <a:spcPct val="90000"/>
              </a:lnSpc>
              <a:spcAft>
                <a:spcPts val="600"/>
              </a:spcAft>
              <a:buAutoNum type="arabicPeriod"/>
            </a:pPr>
            <a:r>
              <a:rPr lang="en-US" sz="2300">
                <a:latin typeface="Arial"/>
                <a:cs typeface="Arial"/>
              </a:rPr>
              <a:t>Remote administration is available </a:t>
            </a:r>
            <a:r>
              <a:rPr lang="en-US" sz="2300" b="1">
                <a:latin typeface="Arial"/>
                <a:cs typeface="Arial"/>
              </a:rPr>
              <a:t>only</a:t>
            </a:r>
            <a:r>
              <a:rPr lang="en-US" sz="2300">
                <a:latin typeface="Arial"/>
                <a:cs typeface="Arial"/>
              </a:rPr>
              <a:t> to those students who are fully remote and cannot test in person or in an alternate secure district location.</a:t>
            </a:r>
            <a:endParaRPr lang="en-US" sz="2300">
              <a:latin typeface="Arial" panose="020B0604020202020204" pitchFamily="34" charset="0"/>
              <a:cs typeface="Arial" panose="020B0604020202020204" pitchFamily="34" charset="0"/>
            </a:endParaRPr>
          </a:p>
          <a:p>
            <a:pPr>
              <a:lnSpc>
                <a:spcPct val="90000"/>
              </a:lnSpc>
              <a:spcAft>
                <a:spcPts val="600"/>
              </a:spcAft>
            </a:pPr>
            <a:endParaRPr lang="en-US" sz="2400">
              <a:latin typeface="Arial" panose="020B0604020202020204" pitchFamily="34" charset="0"/>
              <a:cs typeface="Arial" panose="020B0604020202020204" pitchFamily="34" charset="0"/>
            </a:endParaRPr>
          </a:p>
          <a:p>
            <a:pPr marL="571500" lvl="1">
              <a:lnSpc>
                <a:spcPct val="90000"/>
              </a:lnSpc>
              <a:spcAft>
                <a:spcPts val="600"/>
              </a:spcAft>
            </a:pPr>
            <a:endParaRPr lang="en-US" sz="230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300">
              <a:latin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2300">
              <a:latin typeface="+mn-lt"/>
            </a:endParaRPr>
          </a:p>
        </p:txBody>
      </p:sp>
    </p:spTree>
    <p:extLst>
      <p:ext uri="{BB962C8B-B14F-4D97-AF65-F5344CB8AC3E}">
        <p14:creationId xmlns:p14="http://schemas.microsoft.com/office/powerpoint/2010/main" val="199483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94" t="59682" r="1528"/>
          <a:stretch/>
        </p:blipFill>
        <p:spPr>
          <a:xfrm>
            <a:off x="120650" y="1925748"/>
            <a:ext cx="8902700" cy="2727213"/>
          </a:xfrm>
          <a:prstGeom prst="rect">
            <a:avLst/>
          </a:prstGeom>
        </p:spPr>
      </p:pic>
      <p:sp>
        <p:nvSpPr>
          <p:cNvPr id="4" name="Rectangle 2"/>
          <p:cNvSpPr txBox="1">
            <a:spLocks noChangeArrowheads="1"/>
          </p:cNvSpPr>
          <p:nvPr/>
        </p:nvSpPr>
        <p:spPr>
          <a:xfrm>
            <a:off x="0" y="0"/>
            <a:ext cx="9144000" cy="1096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en-US" sz="3600" b="1">
                <a:ln w="0"/>
                <a:solidFill>
                  <a:srgbClr val="000099"/>
                </a:solidFill>
                <a:latin typeface="Arial" panose="020B0604020202020204" pitchFamily="34" charset="0"/>
                <a:cs typeface="Arial" panose="020B0604020202020204" pitchFamily="34" charset="0"/>
              </a:rPr>
              <a:t>CSDE Assessment Staff</a:t>
            </a:r>
            <a:br>
              <a:rPr lang="en-US" altLang="en-US" sz="3600" b="1">
                <a:ln w="0"/>
                <a:solidFill>
                  <a:srgbClr val="000099"/>
                </a:solidFill>
                <a:latin typeface="Arial" panose="020B0604020202020204" pitchFamily="34" charset="0"/>
                <a:cs typeface="Arial" panose="020B0604020202020204" pitchFamily="34" charset="0"/>
              </a:rPr>
            </a:br>
            <a:r>
              <a:rPr lang="en-US" altLang="en-US" sz="3600" b="1">
                <a:ln w="0"/>
                <a:solidFill>
                  <a:srgbClr val="000099"/>
                </a:solidFill>
                <a:latin typeface="Arial" panose="020B0604020202020204" pitchFamily="34" charset="0"/>
                <a:cs typeface="Arial" panose="020B0604020202020204" pitchFamily="34" charset="0"/>
              </a:rPr>
              <a:t>Performance Office</a:t>
            </a:r>
          </a:p>
        </p:txBody>
      </p:sp>
    </p:spTree>
    <p:extLst>
      <p:ext uri="{BB962C8B-B14F-4D97-AF65-F5344CB8AC3E}">
        <p14:creationId xmlns:p14="http://schemas.microsoft.com/office/powerpoint/2010/main" val="1975055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188720"/>
          </a:xfrm>
        </p:spPr>
        <p:txBody>
          <a:bodyPr vert="horz" lIns="91440" tIns="45720" rIns="91440" bIns="45720" rtlCol="0" anchor="ctr">
            <a:normAutofit/>
          </a:bodyPr>
          <a:lstStyle/>
          <a:p>
            <a:pPr algn="ctr"/>
            <a:r>
              <a:rPr lang="en-US" sz="3600" b="1">
                <a:ln w="0"/>
                <a:solidFill>
                  <a:srgbClr val="FFFFFF"/>
                </a:solidFill>
                <a:latin typeface="Arial"/>
                <a:cs typeface="Arial"/>
              </a:rPr>
              <a:t>Testing Hierarchy</a:t>
            </a:r>
            <a:r>
              <a:rPr lang="en-US" sz="3600" b="1">
                <a:ln w="0"/>
                <a:solidFill>
                  <a:srgbClr val="FF0000"/>
                </a:solidFill>
                <a:latin typeface="Arial"/>
                <a:cs typeface="Arial"/>
              </a:rPr>
              <a:t>*</a:t>
            </a:r>
            <a:r>
              <a:rPr lang="en-US" sz="3600" b="1" kern="1200">
                <a:ln w="0"/>
                <a:solidFill>
                  <a:srgbClr val="FFFFFF"/>
                </a:solidFill>
                <a:latin typeface="Arial"/>
                <a:cs typeface="Arial"/>
              </a:rPr>
              <a:t> </a:t>
            </a:r>
            <a:endParaRPr lang="en-US" sz="3600" kern="1200">
              <a:solidFill>
                <a:srgbClr val="FFFFFF"/>
              </a:solidFill>
              <a:latin typeface="Arial"/>
              <a:cs typeface="Arial"/>
            </a:endParaRPr>
          </a:p>
        </p:txBody>
      </p:sp>
      <p:sp>
        <p:nvSpPr>
          <p:cNvPr id="4" name="TextBox 3"/>
          <p:cNvSpPr txBox="1"/>
          <p:nvPr/>
        </p:nvSpPr>
        <p:spPr>
          <a:xfrm>
            <a:off x="628650" y="2438400"/>
            <a:ext cx="7886700" cy="3738562"/>
          </a:xfrm>
          <a:prstGeom prst="rect">
            <a:avLst/>
          </a:prstGeom>
        </p:spPr>
        <p:txBody>
          <a:bodyPr vert="horz" lIns="91440" tIns="45720" rIns="91440" bIns="45720" rtlCol="0" anchor="t">
            <a:normAutofit/>
          </a:bodyPr>
          <a:lstStyle/>
          <a:p>
            <a:pPr>
              <a:lnSpc>
                <a:spcPct val="90000"/>
              </a:lnSpc>
              <a:spcAft>
                <a:spcPts val="600"/>
              </a:spcAft>
            </a:pPr>
            <a:endParaRPr lang="en-US" sz="2300">
              <a:latin typeface="+mn-lt"/>
              <a:cs typeface="Calibri"/>
            </a:endParaRPr>
          </a:p>
          <a:p>
            <a:pPr indent="-228600">
              <a:lnSpc>
                <a:spcPct val="90000"/>
              </a:lnSpc>
              <a:spcAft>
                <a:spcPts val="600"/>
              </a:spcAft>
              <a:buFont typeface="Arial" panose="020B0604020202020204" pitchFamily="34" charset="0"/>
              <a:buChar char="•"/>
            </a:pPr>
            <a:endParaRPr lang="en-US" sz="2300">
              <a:latin typeface="+mn-lt"/>
            </a:endParaRPr>
          </a:p>
        </p:txBody>
      </p:sp>
      <p:grpSp>
        <p:nvGrpSpPr>
          <p:cNvPr id="9" name="Group 8"/>
          <p:cNvGrpSpPr/>
          <p:nvPr/>
        </p:nvGrpSpPr>
        <p:grpSpPr>
          <a:xfrm>
            <a:off x="120315" y="1984962"/>
            <a:ext cx="8903370" cy="4425463"/>
            <a:chOff x="-2" y="2119712"/>
            <a:chExt cx="9143999" cy="4738288"/>
          </a:xfrm>
        </p:grpSpPr>
        <p:sp>
          <p:nvSpPr>
            <p:cNvPr id="5" name="Flowchart: Extract 4"/>
            <p:cNvSpPr/>
            <p:nvPr/>
          </p:nvSpPr>
          <p:spPr>
            <a:xfrm rot="10800000">
              <a:off x="-2" y="2119712"/>
              <a:ext cx="9143999" cy="4738288"/>
            </a:xfrm>
            <a:prstGeom prst="flowChartExtra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13297" y="2205673"/>
              <a:ext cx="5890660" cy="1548803"/>
            </a:xfrm>
            <a:prstGeom prst="rect">
              <a:avLst/>
            </a:prstGeom>
            <a:noFill/>
          </p:spPr>
          <p:txBody>
            <a:bodyPr wrap="square" lIns="91440" tIns="45720" rIns="91440" bIns="45720" rtlCol="0" anchor="t">
              <a:spAutoFit/>
            </a:bodyPr>
            <a:lstStyle/>
            <a:p>
              <a:pPr algn="ctr"/>
              <a:r>
                <a:rPr lang="en-US" sz="2800">
                  <a:latin typeface="Arial"/>
                  <a:cs typeface="Arial"/>
                </a:rPr>
                <a:t>In-Person Testing</a:t>
              </a:r>
            </a:p>
            <a:p>
              <a:pPr marL="172720" algn="ctr"/>
              <a:r>
                <a:rPr lang="en-US" sz="2000">
                  <a:latin typeface="Arial"/>
                  <a:cs typeface="Arial"/>
                </a:rPr>
                <a:t>For all </a:t>
              </a:r>
              <a:r>
                <a:rPr lang="en-US" sz="2000" i="1">
                  <a:latin typeface="Arial"/>
                  <a:cs typeface="Arial"/>
                </a:rPr>
                <a:t>in-person</a:t>
              </a:r>
              <a:r>
                <a:rPr lang="en-US" sz="2000">
                  <a:latin typeface="Arial"/>
                  <a:cs typeface="Arial"/>
                </a:rPr>
                <a:t> and </a:t>
              </a:r>
              <a:r>
                <a:rPr lang="en-US" sz="2000" i="1">
                  <a:latin typeface="Arial"/>
                  <a:cs typeface="Arial"/>
                </a:rPr>
                <a:t>hybrid</a:t>
              </a:r>
              <a:r>
                <a:rPr lang="en-US" sz="2000">
                  <a:latin typeface="Arial"/>
                  <a:cs typeface="Arial"/>
                </a:rPr>
                <a:t> students</a:t>
              </a:r>
            </a:p>
            <a:p>
              <a:pPr marL="172720" algn="ctr"/>
              <a:r>
                <a:rPr lang="en-US" sz="2000">
                  <a:latin typeface="Arial"/>
                  <a:cs typeface="Arial"/>
                </a:rPr>
                <a:t>For remote learners who can come to school safely</a:t>
              </a:r>
            </a:p>
          </p:txBody>
        </p:sp>
        <p:sp>
          <p:nvSpPr>
            <p:cNvPr id="7" name="Flowchart: Extract 6"/>
            <p:cNvSpPr/>
            <p:nvPr/>
          </p:nvSpPr>
          <p:spPr>
            <a:xfrm rot="10800000">
              <a:off x="2194560" y="4375934"/>
              <a:ext cx="4774131" cy="2482066"/>
            </a:xfrm>
            <a:prstGeom prst="flowChartExtra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159621" y="4092227"/>
            <a:ext cx="2993457" cy="1569660"/>
          </a:xfrm>
          <a:prstGeom prst="rect">
            <a:avLst/>
          </a:prstGeom>
          <a:noFill/>
        </p:spPr>
        <p:txBody>
          <a:bodyPr wrap="square" lIns="91440" tIns="45720" rIns="91440" bIns="45720" rtlCol="0" anchor="t">
            <a:spAutoFit/>
          </a:bodyPr>
          <a:lstStyle/>
          <a:p>
            <a:r>
              <a:rPr lang="en-US" sz="2800">
                <a:latin typeface="Arial"/>
                <a:cs typeface="Arial"/>
              </a:rPr>
              <a:t>Remote Testing</a:t>
            </a:r>
          </a:p>
          <a:p>
            <a:pPr algn="ctr"/>
            <a:r>
              <a:rPr lang="en-US" sz="1800">
                <a:latin typeface="Arial"/>
                <a:cs typeface="Arial"/>
              </a:rPr>
              <a:t>Remote learners who are not able to come to school</a:t>
            </a:r>
          </a:p>
          <a:p>
            <a:endParaRPr lang="en-US"/>
          </a:p>
        </p:txBody>
      </p:sp>
      <p:sp>
        <p:nvSpPr>
          <p:cNvPr id="3" name="TextBox 2">
            <a:extLst>
              <a:ext uri="{FF2B5EF4-FFF2-40B4-BE49-F238E27FC236}">
                <a16:creationId xmlns:a16="http://schemas.microsoft.com/office/drawing/2014/main" id="{6031684D-9258-4F9D-8831-747CE95394C8}"/>
              </a:ext>
            </a:extLst>
          </p:cNvPr>
          <p:cNvSpPr txBox="1"/>
          <p:nvPr/>
        </p:nvSpPr>
        <p:spPr>
          <a:xfrm>
            <a:off x="6677167" y="4662478"/>
            <a:ext cx="227036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Arial"/>
                <a:cs typeface="Arial"/>
              </a:rPr>
              <a:t>*In general, remote testing should be utilized later in the window.</a:t>
            </a:r>
            <a:r>
              <a:rPr lang="en-US" sz="2000">
                <a:latin typeface="Arial"/>
                <a:cs typeface="Arial"/>
              </a:rPr>
              <a:t> </a:t>
            </a:r>
            <a:endParaRPr lang="en-US" sz="2000">
              <a:cs typeface="Arial"/>
            </a:endParaRPr>
          </a:p>
        </p:txBody>
      </p:sp>
    </p:spTree>
    <p:extLst>
      <p:ext uri="{BB962C8B-B14F-4D97-AF65-F5344CB8AC3E}">
        <p14:creationId xmlns:p14="http://schemas.microsoft.com/office/powerpoint/2010/main" val="340447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4000" b="1" kern="1200">
                <a:ln w="0"/>
                <a:solidFill>
                  <a:srgbClr val="FFFFFF"/>
                </a:solidFill>
                <a:latin typeface="Arial"/>
                <a:cs typeface="Arial"/>
              </a:rPr>
              <a:t>Is There a Remote Proctoring </a:t>
            </a:r>
            <a:r>
              <a:rPr lang="en-US" sz="4000" b="1">
                <a:ln w="0"/>
                <a:solidFill>
                  <a:srgbClr val="FFFFFF"/>
                </a:solidFill>
                <a:latin typeface="Arial"/>
                <a:cs typeface="Arial"/>
              </a:rPr>
              <a:t>Option</a:t>
            </a:r>
            <a:r>
              <a:rPr lang="en-US" sz="4000" b="1" kern="1200">
                <a:ln w="0"/>
                <a:solidFill>
                  <a:srgbClr val="FFFFFF"/>
                </a:solidFill>
                <a:latin typeface="Arial"/>
                <a:cs typeface="Arial"/>
              </a:rPr>
              <a:t> for CTAS and CTAA?     </a:t>
            </a:r>
          </a:p>
        </p:txBody>
      </p:sp>
      <p:sp>
        <p:nvSpPr>
          <p:cNvPr id="4" name="TextBox 3"/>
          <p:cNvSpPr txBox="1"/>
          <p:nvPr/>
        </p:nvSpPr>
        <p:spPr>
          <a:xfrm>
            <a:off x="628650" y="2123090"/>
            <a:ext cx="7886700" cy="4235669"/>
          </a:xfrm>
          <a:prstGeom prst="rect">
            <a:avLst/>
          </a:prstGeom>
        </p:spPr>
        <p:txBody>
          <a:bodyPr vert="horz" lIns="91440" tIns="45720" rIns="91440" bIns="45720" rtlCol="0" anchor="t">
            <a:normAutofit fontScale="85000" lnSpcReduction="20000"/>
          </a:bodyPr>
          <a:lstStyle/>
          <a:p>
            <a:pPr marL="514350" lvl="1" indent="-168275">
              <a:lnSpc>
                <a:spcPct val="120000"/>
              </a:lnSpc>
              <a:spcBef>
                <a:spcPts val="600"/>
              </a:spcBef>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There is no remote proctoring tool for the CTAS and CTAA due to the complexities of the test design and test administration.  </a:t>
            </a:r>
          </a:p>
          <a:p>
            <a:pPr marL="514350" lvl="1" indent="-168275">
              <a:lnSpc>
                <a:spcPct val="120000"/>
              </a:lnSpc>
              <a:spcBef>
                <a:spcPts val="600"/>
              </a:spcBef>
              <a:spcAft>
                <a:spcPts val="0"/>
              </a:spcAft>
              <a:buFont typeface="Arial" panose="020B0604020202020204" pitchFamily="34" charset="0"/>
              <a:buChar char="•"/>
            </a:pPr>
            <a:r>
              <a:rPr lang="en-US" sz="2600">
                <a:latin typeface="Arial"/>
                <a:cs typeface="Arial"/>
              </a:rPr>
              <a:t>The CSDE recommends that the CTAS and CTAA be administered in a school environment.    </a:t>
            </a:r>
          </a:p>
          <a:p>
            <a:pPr marL="514350" lvl="1" indent="-168275">
              <a:lnSpc>
                <a:spcPct val="120000"/>
              </a:lnSpc>
              <a:spcBef>
                <a:spcPts val="600"/>
              </a:spcBef>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If a student is a fully-remote student, it would be possible to administer the tests </a:t>
            </a:r>
            <a:r>
              <a:rPr lang="en-US" sz="2600" b="1">
                <a:latin typeface="Arial" panose="020B0604020202020204" pitchFamily="34" charset="0"/>
                <a:cs typeface="Arial" panose="020B0604020202020204" pitchFamily="34" charset="0"/>
              </a:rPr>
              <a:t>only</a:t>
            </a:r>
            <a:r>
              <a:rPr lang="en-US" sz="2600">
                <a:latin typeface="Arial" panose="020B0604020202020204" pitchFamily="34" charset="0"/>
                <a:cs typeface="Arial" panose="020B0604020202020204" pitchFamily="34" charset="0"/>
              </a:rPr>
              <a:t> if a trained teacher is available in person to administer the alternate assessments in a one-to-one situation in the remote environment over as many sessions as the student requires.</a:t>
            </a:r>
            <a:endParaRPr lang="en-US" sz="2100">
              <a:latin typeface="Arial" panose="020B0604020202020204" pitchFamily="34" charset="0"/>
              <a:cs typeface="Arial" panose="020B0604020202020204" pitchFamily="34" charset="0"/>
            </a:endParaRPr>
          </a:p>
          <a:p>
            <a:pPr indent="-228600">
              <a:lnSpc>
                <a:spcPct val="140000"/>
              </a:lnSpc>
              <a:spcBef>
                <a:spcPts val="600"/>
              </a:spcBef>
              <a:spcAft>
                <a:spcPts val="600"/>
              </a:spcAft>
              <a:buFont typeface="Arial" panose="020B0604020202020204" pitchFamily="34" charset="0"/>
              <a:buChar char="•"/>
            </a:pPr>
            <a:endParaRPr lang="en-US" sz="2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72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Can my District use the Remote Proctoring Tool Now?</a:t>
            </a:r>
            <a:endParaRPr lang="en-US" sz="3600" kern="1200">
              <a:solidFill>
                <a:srgbClr val="FFFFFF"/>
              </a:solidFill>
            </a:endParaRPr>
          </a:p>
        </p:txBody>
      </p:sp>
      <p:sp>
        <p:nvSpPr>
          <p:cNvPr id="4" name="TextBox 3"/>
          <p:cNvSpPr txBox="1"/>
          <p:nvPr/>
        </p:nvSpPr>
        <p:spPr>
          <a:xfrm>
            <a:off x="628650" y="1913907"/>
            <a:ext cx="7886700" cy="4263055"/>
          </a:xfrm>
          <a:prstGeom prst="rect">
            <a:avLst/>
          </a:prstGeom>
        </p:spPr>
        <p:txBody>
          <a:bodyPr vert="horz" lIns="91440" tIns="45720" rIns="91440" bIns="45720" rtlCol="0" anchor="t">
            <a:normAutofit/>
          </a:bodyPr>
          <a:lstStyle/>
          <a:p>
            <a:pPr marL="342900" indent="-228600">
              <a:spcBef>
                <a:spcPts val="600"/>
              </a:spcBef>
              <a:spcAft>
                <a:spcPts val="600"/>
              </a:spcAft>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228600">
              <a:lnSpc>
                <a:spcPct val="120000"/>
              </a:lnSpc>
              <a:spcBef>
                <a:spcPts val="600"/>
              </a:spcBef>
              <a:buFont typeface="Arial" panose="020B0604020202020204" pitchFamily="34" charset="0"/>
              <a:buChar char="•"/>
            </a:pPr>
            <a:r>
              <a:rPr lang="en-US" sz="2300">
                <a:latin typeface="Arial"/>
                <a:cs typeface="Arial"/>
              </a:rPr>
              <a:t>Beginning in February, all districts will have access to the Remote Proctoring Tool via the NGSS and Smarter Balanced Interim Assessments.  </a:t>
            </a:r>
          </a:p>
          <a:p>
            <a:pPr marL="342900" indent="-228600">
              <a:lnSpc>
                <a:spcPct val="120000"/>
              </a:lnSpc>
              <a:spcBef>
                <a:spcPts val="600"/>
              </a:spcBef>
              <a:buFont typeface="Arial" panose="020B0604020202020204" pitchFamily="34" charset="0"/>
              <a:buChar char="•"/>
            </a:pPr>
            <a:r>
              <a:rPr lang="en-US" sz="2300">
                <a:latin typeface="Arial" panose="020B0604020202020204" pitchFamily="34" charset="0"/>
                <a:cs typeface="Arial" panose="020B0604020202020204" pitchFamily="34" charset="0"/>
              </a:rPr>
              <a:t>In the next few weeks, more resources will be released to support the administration of these assessments. </a:t>
            </a:r>
          </a:p>
          <a:p>
            <a:pPr indent="-228600">
              <a:lnSpc>
                <a:spcPct val="90000"/>
              </a:lnSpc>
              <a:spcAft>
                <a:spcPts val="600"/>
              </a:spcAft>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31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313525"/>
            <a:ext cx="7886700" cy="1379799"/>
          </a:xfrm>
        </p:spPr>
        <p:txBody>
          <a:bodyPr vert="horz" lIns="91440" tIns="45720" rIns="91440" bIns="45720" rtlCol="0" anchor="b">
            <a:normAutofit/>
          </a:bodyPr>
          <a:lstStyle/>
          <a:p>
            <a:pPr algn="ctr"/>
            <a:r>
              <a:rPr lang="en-US" sz="4800" b="1" kern="1200">
                <a:solidFill>
                  <a:srgbClr val="FFFFFF"/>
                </a:solidFill>
              </a:rPr>
              <a:t>Cambium System Updates </a:t>
            </a:r>
          </a:p>
        </p:txBody>
      </p:sp>
    </p:spTree>
    <p:extLst>
      <p:ext uri="{BB962C8B-B14F-4D97-AF65-F5344CB8AC3E}">
        <p14:creationId xmlns:p14="http://schemas.microsoft.com/office/powerpoint/2010/main" val="249111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Portal </a:t>
            </a:r>
            <a:endParaRPr lang="en-US" sz="3600" kern="1200">
              <a:solidFill>
                <a:srgbClr val="FFFFFF"/>
              </a:solidFill>
            </a:endParaRPr>
          </a:p>
        </p:txBody>
      </p:sp>
      <p:sp>
        <p:nvSpPr>
          <p:cNvPr id="4" name="TextBox 3"/>
          <p:cNvSpPr txBox="1"/>
          <p:nvPr/>
        </p:nvSpPr>
        <p:spPr>
          <a:xfrm>
            <a:off x="628650" y="2237581"/>
            <a:ext cx="7886700" cy="3900487"/>
          </a:xfrm>
          <a:prstGeom prst="rect">
            <a:avLst/>
          </a:prstGeom>
        </p:spPr>
        <p:txBody>
          <a:bodyPr vert="horz" lIns="91440" tIns="45720" rIns="91440" bIns="45720" rtlCol="0" anchor="t">
            <a:normAutofit/>
          </a:bodyPr>
          <a:lstStyle/>
          <a:p>
            <a:pPr marL="3429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Arial"/>
              </a:rPr>
              <a:t>All CAI systems and resource materials can be accessed via the Connecticut Comprehensive Assessment Portal (</a:t>
            </a:r>
            <a:r>
              <a:rPr kumimoji="0" lang="en-US" sz="2400" b="0" i="0" u="none" strike="noStrike" kern="1200" cap="none" spc="0" normalizeH="0" baseline="0" noProof="0">
                <a:ln>
                  <a:noFill/>
                </a:ln>
                <a:solidFill>
                  <a:prstClr val="black"/>
                </a:solidFill>
                <a:effectLst/>
                <a:uLnTx/>
                <a:uFillTx/>
                <a:latin typeface="Arial"/>
                <a:ea typeface="+mn-ea"/>
                <a:cs typeface="Arial"/>
                <a:hlinkClick r:id="rId3"/>
              </a:rPr>
              <a:t>https://ct.portal.cambiumast.com/</a:t>
            </a:r>
            <a:r>
              <a:rPr kumimoji="0" lang="en-US" sz="2400" b="0" i="0" u="none" strike="noStrike" kern="1200" cap="none" spc="0" normalizeH="0" baseline="0" noProof="0">
                <a:ln>
                  <a:noFill/>
                </a:ln>
                <a:solidFill>
                  <a:prstClr val="black"/>
                </a:solidFill>
                <a:effectLst/>
                <a:uLnTx/>
                <a:uFillTx/>
                <a:latin typeface="Arial"/>
                <a:ea typeface="+mn-ea"/>
                <a:cs typeface="Arial"/>
              </a:rPr>
              <a:t>).</a:t>
            </a:r>
          </a:p>
          <a:p>
            <a:pPr marL="3429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a:ea typeface="+mn-ea"/>
              <a:cs typeface="Arial"/>
            </a:endParaRPr>
          </a:p>
          <a:p>
            <a:pPr marL="3429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Arial"/>
              </a:rPr>
              <a:t>The portal is undergoing a redesign. The new portal redesign will be released in June 2021. The URL will remain the same. </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6880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kern="1200">
                <a:ln w="0"/>
                <a:solidFill>
                  <a:srgbClr val="FFFFFF"/>
                </a:solidFill>
              </a:rPr>
              <a:t>Secure Browser Updates </a:t>
            </a:r>
            <a:endParaRPr lang="en-US" sz="3600" kern="1200">
              <a:solidFill>
                <a:srgbClr val="FFFFFF"/>
              </a:solidFill>
            </a:endParaRPr>
          </a:p>
        </p:txBody>
      </p:sp>
      <p:sp>
        <p:nvSpPr>
          <p:cNvPr id="4" name="TextBox 3"/>
          <p:cNvSpPr txBox="1"/>
          <p:nvPr/>
        </p:nvSpPr>
        <p:spPr>
          <a:xfrm>
            <a:off x="628650" y="1913907"/>
            <a:ext cx="7886700" cy="4263055"/>
          </a:xfrm>
          <a:prstGeom prst="rect">
            <a:avLst/>
          </a:prstGeom>
        </p:spPr>
        <p:txBody>
          <a:bodyPr vert="horz" lIns="91440" tIns="45720" rIns="91440" bIns="45720" rtlCol="0" anchor="t">
            <a:normAutofit fontScale="92500"/>
          </a:bodyPr>
          <a:lstStyle/>
          <a:p>
            <a:pPr marL="342900" marR="0" lvl="0" indent="-342900" algn="l" defTabSz="914400" rtl="0" eaLnBrk="1" fontAlgn="base" latinLnBrk="0" hangingPunct="1">
              <a:lnSpc>
                <a:spcPct val="100000"/>
              </a:lnSpc>
              <a:spcBef>
                <a:spcPct val="0"/>
              </a:spcBef>
              <a:spcAft>
                <a:spcPct val="0"/>
              </a:spcAft>
              <a:buClr>
                <a:srgbClr val="35A396">
                  <a:lumMod val="75000"/>
                </a:srgbClr>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The Secure Browser is designed to ensure test security by prohibiting students from accessing any other programs or websites during testing.</a:t>
            </a:r>
          </a:p>
          <a:p>
            <a:pPr marL="342900" marR="0" lvl="0" indent="-342900" algn="l" defTabSz="914400" rtl="0" eaLnBrk="1" fontAlgn="base" latinLnBrk="0" hangingPunct="1">
              <a:lnSpc>
                <a:spcPct val="100000"/>
              </a:lnSpc>
              <a:spcBef>
                <a:spcPct val="0"/>
              </a:spcBef>
              <a:spcAft>
                <a:spcPct val="0"/>
              </a:spcAft>
              <a:buClr>
                <a:srgbClr val="35A396">
                  <a:lumMod val="75000"/>
                </a:srgbClr>
              </a:buClr>
              <a:buSzTx/>
              <a:buFont typeface="Arial" panose="020B0604020202020204" pitchFamily="34" charset="0"/>
              <a:buChar char="•"/>
              <a:tabLst/>
              <a:defRPr/>
            </a:pPr>
            <a:endPar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342900" indent="-342900">
              <a:buClr>
                <a:srgbClr val="35A396">
                  <a:lumMod val="75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cs typeface="Arial"/>
              </a:rPr>
              <a:t>The </a:t>
            </a:r>
            <a:r>
              <a:rPr lang="en-US" sz="2400">
                <a:latin typeface="Arial"/>
                <a:cs typeface="Arial"/>
              </a:rPr>
              <a:t>2020-21 </a:t>
            </a:r>
            <a:r>
              <a:rPr kumimoji="0" lang="en-US" sz="2400" b="0" i="0" u="none" strike="noStrike" kern="1200" cap="none" spc="0" normalizeH="0" baseline="0" noProof="0">
                <a:ln>
                  <a:noFill/>
                </a:ln>
                <a:effectLst/>
                <a:uLnTx/>
                <a:uFillTx/>
                <a:latin typeface="Arial"/>
                <a:cs typeface="Arial"/>
              </a:rPr>
              <a:t>Secure Browser was released on August 14, 2020. Download the latest secure browser from the portal. </a:t>
            </a:r>
            <a:r>
              <a:rPr kumimoji="0" lang="en-US" sz="2400" b="1" i="0" u="none" strike="noStrike" kern="1200" cap="none" spc="0" normalizeH="0" baseline="0" noProof="0">
                <a:ln>
                  <a:noFill/>
                </a:ln>
                <a:effectLst/>
                <a:uLnTx/>
                <a:uFillTx/>
                <a:latin typeface="Arial"/>
                <a:cs typeface="Arial"/>
              </a:rPr>
              <a:t>The browser from </a:t>
            </a:r>
            <a:r>
              <a:rPr lang="en-US" sz="2400" b="1">
                <a:latin typeface="Arial"/>
                <a:cs typeface="Arial"/>
              </a:rPr>
              <a:t>2019-20</a:t>
            </a:r>
            <a:r>
              <a:rPr kumimoji="0" lang="en-US" sz="2400" b="1" i="0" u="none" strike="noStrike" kern="1200" cap="none" spc="0" normalizeH="0" baseline="0" noProof="0">
                <a:ln>
                  <a:noFill/>
                </a:ln>
                <a:effectLst/>
                <a:uLnTx/>
                <a:uFillTx/>
                <a:latin typeface="Arial"/>
                <a:cs typeface="Arial"/>
              </a:rPr>
              <a:t> will no longer work.</a:t>
            </a:r>
            <a:r>
              <a:rPr lang="en-US" sz="2400" b="1">
                <a:latin typeface="Arial"/>
                <a:cs typeface="Arial"/>
              </a:rPr>
              <a:t> </a:t>
            </a:r>
            <a:endParaRPr lang="en-US" sz="2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342900" indent="-342900">
              <a:buClr>
                <a:srgbClr val="35A396">
                  <a:lumMod val="75000"/>
                </a:srgbClr>
              </a:buClr>
              <a:buFont typeface="Arial" panose="020B0604020202020204" pitchFamily="34" charset="0"/>
              <a:buChar char="•"/>
              <a:defRPr/>
            </a:pPr>
            <a:r>
              <a:rPr lang="en-US" sz="2400">
                <a:latin typeface="Arial" panose="020B0604020202020204" pitchFamily="34" charset="0"/>
                <a:cs typeface="Arial" panose="020B0604020202020204" pitchFamily="34" charset="0"/>
              </a:rPr>
              <a:t>Students will be required to use the Secure Browser to take the summative Smarter Balanced, NGSS, and the CTAA assessments regardless if they are taking the test in class or remote. </a:t>
            </a:r>
          </a:p>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0278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iOS Update</a:t>
            </a:r>
            <a:endParaRPr lang="en-US" sz="3600" kern="1200">
              <a:solidFill>
                <a:srgbClr val="FFFFFF"/>
              </a:solidFill>
            </a:endParaRPr>
          </a:p>
        </p:txBody>
      </p:sp>
      <p:sp>
        <p:nvSpPr>
          <p:cNvPr id="4" name="TextBox 3"/>
          <p:cNvSpPr txBox="1"/>
          <p:nvPr/>
        </p:nvSpPr>
        <p:spPr>
          <a:xfrm>
            <a:off x="628650" y="1979563"/>
            <a:ext cx="7886700" cy="4263055"/>
          </a:xfrm>
          <a:prstGeom prst="rect">
            <a:avLst/>
          </a:prstGeom>
        </p:spPr>
        <p:txBody>
          <a:bodyPr vert="horz" lIns="91440" tIns="45720" rIns="91440" bIns="45720" rtlCol="0" anchor="t">
            <a:normAutofit/>
          </a:bodyPr>
          <a:lstStyle/>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r>
              <a:rPr kumimoji="0" lang="en-US" sz="2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Video conferencing for remote administration will now be supported on the Mobile Secure Browser app for iPads running iOS 14.3 and up. </a:t>
            </a:r>
          </a:p>
          <a:p>
            <a:pPr marL="342900" indent="-342900">
              <a:buClr>
                <a:srgbClr val="35A396">
                  <a:lumMod val="75000"/>
                </a:srgbClr>
              </a:buClr>
              <a:buFont typeface="Arial" panose="020B0604020202020204" pitchFamily="34" charset="0"/>
              <a:buChar char="•"/>
              <a:defRPr/>
            </a:pPr>
            <a:r>
              <a:rPr kumimoji="0" lang="en-US" sz="2300" b="0" i="0" u="none" strike="noStrike" kern="1200" cap="none" spc="0" normalizeH="0" baseline="0" noProof="0">
                <a:ln>
                  <a:noFill/>
                </a:ln>
                <a:effectLst/>
                <a:uLnTx/>
                <a:uFillTx/>
                <a:latin typeface="Arial"/>
                <a:ea typeface="Calibri" panose="020F0502020204030204" pitchFamily="34" charset="0"/>
                <a:cs typeface="Arial"/>
              </a:rPr>
              <a:t>If you are planning to use video conferencing for remote administration via iPad, please make sure to update your operating system</a:t>
            </a:r>
            <a:r>
              <a:rPr lang="en-US" sz="2300">
                <a:latin typeface="Arial"/>
                <a:ea typeface="Calibri" panose="020F0502020204030204" pitchFamily="34" charset="0"/>
                <a:cs typeface="Arial"/>
              </a:rPr>
              <a:t>,</a:t>
            </a:r>
            <a:r>
              <a:rPr kumimoji="0" lang="en-US" sz="2300" b="0" i="0" u="none" strike="noStrike" kern="1200" cap="none" spc="0" normalizeH="0" baseline="0" noProof="0">
                <a:ln>
                  <a:noFill/>
                </a:ln>
                <a:effectLst/>
                <a:uLnTx/>
                <a:uFillTx/>
                <a:latin typeface="Arial"/>
                <a:ea typeface="Calibri" panose="020F0502020204030204" pitchFamily="34" charset="0"/>
                <a:cs typeface="Arial"/>
              </a:rPr>
              <a:t> as well as to update to the latest version of the Mobile Secure Browser app.</a:t>
            </a:r>
            <a:r>
              <a:rPr lang="en-US" sz="2300">
                <a:latin typeface="Arial"/>
                <a:ea typeface="Calibri" panose="020F0502020204030204" pitchFamily="34" charset="0"/>
                <a:cs typeface="Arial"/>
              </a:rPr>
              <a:t> </a:t>
            </a:r>
            <a:endParaRPr lang="en-US" sz="23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
                <a:srgbClr val="35A396">
                  <a:lumMod val="75000"/>
                </a:srgbClr>
              </a:buClr>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you are not planning to use iPad video conferencing for remote administration, no action is required.</a:t>
            </a:r>
          </a:p>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2933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Chrome Update</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500516" y="1911350"/>
            <a:ext cx="7891272" cy="4183709"/>
          </a:xfrm>
          <a:prstGeom prst="rect">
            <a:avLst/>
          </a:prstGeom>
        </p:spPr>
        <p:txBody>
          <a:bodyPr wrap="square" lIns="91440" tIns="45720" rIns="91440" bIns="45720" anchor="t">
            <a:spAutoFit/>
          </a:bodyPr>
          <a:lstStyle/>
          <a:p>
            <a:pPr marL="457200" marR="0" lvl="0" indent="-457200" algn="l" defTabSz="914400" rtl="0" eaLnBrk="1" fontAlgn="base" latinLnBrk="0" hangingPunct="1">
              <a:lnSpc>
                <a:spcPct val="110000"/>
              </a:lnSpc>
              <a:spcBef>
                <a:spcPts val="30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rPr>
              <a:t>CAI currently supports Chrome versions 83 to 86. </a:t>
            </a:r>
          </a:p>
          <a:p>
            <a:pPr marL="457200" indent="-457200">
              <a:lnSpc>
                <a:spcPct val="110000"/>
              </a:lnSpc>
              <a:spcBef>
                <a:spcPts val="300"/>
              </a:spcBef>
              <a:spcAft>
                <a:spcPts val="300"/>
              </a:spcAft>
              <a:buClr>
                <a:srgbClr val="35A396">
                  <a:lumMod val="75000"/>
                </a:srgbClr>
              </a:buClr>
              <a:buFont typeface="Arial" panose="020B0604020202020204" pitchFamily="34" charset="0"/>
              <a:buChar char="•"/>
              <a:defRPr/>
            </a:pPr>
            <a:r>
              <a:rPr kumimoji="0" lang="en-US" sz="1800" b="0" i="0" u="none" strike="noStrike" kern="1200" cap="none" spc="0" normalizeH="0" baseline="0" noProof="0">
                <a:ln>
                  <a:noFill/>
                </a:ln>
                <a:effectLst/>
                <a:uLnTx/>
                <a:uFillTx/>
                <a:latin typeface="Arial"/>
                <a:cs typeface="Arial"/>
              </a:rPr>
              <a:t>CAI provides presumptive support for new versions of Chrome as they are released, which means students are not prevented from taking tests on the newest versions. However, although CAI and Google work collaboratively on new versions, CAI does need to perform internal testing to make sure there are no issues. If issues are discovered we will resolve them</a:t>
            </a:r>
            <a:r>
              <a:rPr lang="en-US" sz="1800">
                <a:latin typeface="Arial"/>
                <a:cs typeface="Arial"/>
              </a:rPr>
              <a:t>,</a:t>
            </a:r>
            <a:r>
              <a:rPr kumimoji="0" lang="en-US" sz="1800" b="0" i="0" u="none" strike="noStrike" kern="1200" cap="none" spc="0" normalizeH="0" baseline="0" noProof="0">
                <a:ln>
                  <a:noFill/>
                </a:ln>
                <a:effectLst/>
                <a:uLnTx/>
                <a:uFillTx/>
                <a:latin typeface="Arial"/>
                <a:cs typeface="Arial"/>
              </a:rPr>
              <a:t> as quickly as possible.</a:t>
            </a:r>
            <a:r>
              <a:rPr lang="en-US" sz="1800">
                <a:latin typeface="Arial"/>
                <a:cs typeface="Arial"/>
              </a:rPr>
              <a:t> </a:t>
            </a:r>
            <a:endParaRPr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indent="-457200">
              <a:lnSpc>
                <a:spcPct val="110000"/>
              </a:lnSpc>
              <a:spcBef>
                <a:spcPts val="300"/>
              </a:spcBef>
              <a:buClr>
                <a:srgbClr val="35A396">
                  <a:lumMod val="75000"/>
                </a:srgbClr>
              </a:buClr>
              <a:buFont typeface="Arial" panose="020B0604020202020204" pitchFamily="34" charset="0"/>
              <a:buChar char="•"/>
              <a:defRPr/>
            </a:pPr>
            <a:r>
              <a:rPr kumimoji="0"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t>Recommended:</a:t>
            </a:r>
            <a:r>
              <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rPr>
              <a:t> Lock down devices before the test administration window begins. This reduces the risk of any issues occurring during testing should a new version be released with </a:t>
            </a:r>
            <a:r>
              <a:rPr lang="en-US" sz="1800">
                <a:latin typeface="Arial" panose="020B0604020202020204" pitchFamily="34" charset="0"/>
                <a:cs typeface="Arial" panose="020B0604020202020204" pitchFamily="34" charset="0"/>
              </a:rPr>
              <a:t>unanticipated </a:t>
            </a:r>
            <a:r>
              <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rPr>
              <a:t>problems.</a:t>
            </a:r>
          </a:p>
          <a:p>
            <a:pPr marL="457200" marR="0" lvl="0" indent="-457200" algn="l" defTabSz="914400" rtl="0" eaLnBrk="1" fontAlgn="base" latinLnBrk="0" hangingPunct="1">
              <a:lnSpc>
                <a:spcPct val="110000"/>
              </a:lnSpc>
              <a:spcBef>
                <a:spcPts val="30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Arial"/>
                <a:cs typeface="Arial"/>
              </a:rPr>
              <a:t>CAI no longer supports a device if Google stops supporting it. Monitor Google’s end-of-life policy </a:t>
            </a:r>
            <a:r>
              <a:rPr kumimoji="0" lang="en-US" sz="1800" b="0" i="0" u="none" strike="noStrike" kern="1200" cap="none" spc="0" normalizeH="0" baseline="0" noProof="0" dirty="0">
                <a:ln>
                  <a:noFill/>
                </a:ln>
                <a:effectLst/>
                <a:uLnTx/>
                <a:uFillTx/>
                <a:latin typeface="Arial"/>
                <a:cs typeface="Arial"/>
                <a:hlinkClick r:id="rId3">
                  <a:extLst>
                    <a:ext uri="{A12FA001-AC4F-418D-AE19-62706E023703}">
                      <ahyp:hlinkClr xmlns:ahyp="http://schemas.microsoft.com/office/drawing/2018/hyperlinkcolor" xmlns="" val="tx"/>
                    </a:ext>
                  </a:extLst>
                </a:hlinkClick>
              </a:rPr>
              <a:t>https://support.google.com/chrome/a/answer/6220366?hl=en</a:t>
            </a:r>
            <a:r>
              <a:rPr kumimoji="0" lang="en-US" sz="1800" b="0" i="0" u="none" strike="noStrike" kern="1200" cap="none" spc="0" normalizeH="0" baseline="0" noProof="0" dirty="0">
                <a:ln>
                  <a:noFill/>
                </a:ln>
                <a:effectLst/>
                <a:uLnTx/>
                <a:uFillTx/>
                <a:latin typeface="Arial"/>
                <a:cs typeface="Arial"/>
              </a:rPr>
              <a:t>.</a:t>
            </a:r>
            <a:endParaRPr lang="en-US" sz="18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1591106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Accessing Systems </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626364" y="2062678"/>
            <a:ext cx="7891272" cy="2015936"/>
          </a:xfrm>
          <a:prstGeom prst="rect">
            <a:avLst/>
          </a:prstGeom>
        </p:spPr>
        <p:txBody>
          <a:bodyPr wrap="square">
            <a:spAutoFit/>
          </a:bodyPr>
          <a:lstStyle/>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user accounts were rolled over and passwords reset on August 27, 2020. </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you log in on a new device or browser (or clear the cache on a previously-used browser) you must enter an emailed code after passing the initial login screen. This step does not occur when you activate your account.</a:t>
            </a:r>
          </a:p>
        </p:txBody>
      </p:sp>
      <p:pic>
        <p:nvPicPr>
          <p:cNvPr id="4" name="Picture 3">
            <a:extLst>
              <a:ext uri="{FF2B5EF4-FFF2-40B4-BE49-F238E27FC236}">
                <a16:creationId xmlns:a16="http://schemas.microsoft.com/office/drawing/2014/main" id="{D20A7C33-5214-4B2B-8B16-0526D88E9C12}"/>
              </a:ext>
            </a:extLst>
          </p:cNvPr>
          <p:cNvPicPr>
            <a:picLocks noChangeAspect="1"/>
          </p:cNvPicPr>
          <p:nvPr/>
        </p:nvPicPr>
        <p:blipFill>
          <a:blip r:embed="rId3"/>
          <a:stretch>
            <a:fillRect/>
          </a:stretch>
        </p:blipFill>
        <p:spPr>
          <a:xfrm>
            <a:off x="3097428" y="4052234"/>
            <a:ext cx="2949144" cy="2335037"/>
          </a:xfrm>
          <a:prstGeom prst="rect">
            <a:avLst/>
          </a:prstGeom>
          <a:ln w="6350">
            <a:solidFill>
              <a:schemeClr val="tx1"/>
            </a:solidFill>
          </a:ln>
        </p:spPr>
      </p:pic>
    </p:spTree>
    <p:extLst>
      <p:ext uri="{BB962C8B-B14F-4D97-AF65-F5344CB8AC3E}">
        <p14:creationId xmlns:p14="http://schemas.microsoft.com/office/powerpoint/2010/main" val="3761694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Information Distribution Engine (TIDE) Updates</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626364" y="2055094"/>
            <a:ext cx="7891272" cy="3970318"/>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TIDE supports state, district, and school test coordinators throughout the testing process, from test preparation, to test administration, to post-administration.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Features include the following: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Add/Manage </a:t>
            </a:r>
            <a:r>
              <a:rPr lang="en-US" sz="2100">
                <a:solidFill>
                  <a:prstClr val="black"/>
                </a:solidFill>
                <a:latin typeface="Arial" panose="020B0604020202020204" pitchFamily="34" charset="0"/>
                <a:cs typeface="Arial" panose="020B0604020202020204" pitchFamily="34" charset="0"/>
              </a:rPr>
              <a:t>User Accounts</a:t>
            </a:r>
            <a:endPar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Review Student Demographic Information</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Review/Edit Student Settings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Create/Submit Appeals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Create Rosters</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Order Paper Materials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Run Participation Reports </a:t>
            </a:r>
          </a:p>
        </p:txBody>
      </p:sp>
    </p:spTree>
    <p:extLst>
      <p:ext uri="{BB962C8B-B14F-4D97-AF65-F5344CB8AC3E}">
        <p14:creationId xmlns:p14="http://schemas.microsoft.com/office/powerpoint/2010/main" val="385356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01601"/>
            <a:ext cx="9167035" cy="6730999"/>
            <a:chOff x="-393625" y="295842"/>
            <a:chExt cx="10078529" cy="7314724"/>
          </a:xfrm>
        </p:grpSpPr>
        <p:pic>
          <p:nvPicPr>
            <p:cNvPr id="2" name="Picture 1"/>
            <p:cNvPicPr>
              <a:picLocks noChangeAspect="1"/>
            </p:cNvPicPr>
            <p:nvPr/>
          </p:nvPicPr>
          <p:blipFill rotWithShape="1">
            <a:blip r:embed="rId3"/>
            <a:srcRect l="527" t="6253" r="527"/>
            <a:stretch/>
          </p:blipFill>
          <p:spPr>
            <a:xfrm>
              <a:off x="-393625" y="295842"/>
              <a:ext cx="10078529" cy="7314724"/>
            </a:xfrm>
            <a:prstGeom prst="rect">
              <a:avLst/>
            </a:prstGeom>
          </p:spPr>
        </p:pic>
        <p:sp>
          <p:nvSpPr>
            <p:cNvPr id="3" name="Rectangle 2"/>
            <p:cNvSpPr/>
            <p:nvPr/>
          </p:nvSpPr>
          <p:spPr>
            <a:xfrm>
              <a:off x="-393625" y="808023"/>
              <a:ext cx="1745348" cy="1047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7348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Updates</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626364" y="1997342"/>
            <a:ext cx="7891272" cy="4447371"/>
          </a:xfrm>
          <a:prstGeom prst="rect">
            <a:avLst/>
          </a:prstGeom>
        </p:spPr>
        <p:txBody>
          <a:bodyPr wrap="square">
            <a:spAutoFit/>
          </a:body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students taking a summative assessment (Smarter Balanced, NGSS, CTAA and CTAS) need to be in TIDE.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users who are proctoring a summative assessment or need access to the DEI need to have an account in TIDE.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Starting in Fall 2019, CAI is no longer offering the Julie Voice Pack. </a:t>
            </a:r>
          </a:p>
          <a:p>
            <a:pPr marL="800100" marR="0" lvl="1" indent="-342900" algn="l" defTabSz="914400" rtl="0" eaLnBrk="1" fontAlgn="base" latinLnBrk="0" hangingPunct="1">
              <a:lnSpc>
                <a:spcPct val="100000"/>
              </a:lnSpc>
              <a:spcBef>
                <a:spcPts val="600"/>
              </a:spcBef>
              <a:spcAft>
                <a:spcPct val="0"/>
              </a:spcAft>
              <a:buClrTx/>
              <a:buSzTx/>
              <a:buFont typeface="Courier New" panose="02070309020205020404" pitchFamily="49" charset="0"/>
              <a:buChar char="o"/>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Students testing on the Windows platform can use the voice pack built into the platform or other voice packs but should not use the Julie voice pack unless districts have purchased the license directly from NeoSpeech. </a:t>
            </a:r>
          </a:p>
          <a:p>
            <a:pPr marL="457200" marR="0" lvl="1" indent="0" algn="l" defTabSz="914400" rtl="0" eaLnBrk="1" fontAlgn="base" latinLnBrk="0" hangingPunct="1">
              <a:lnSpc>
                <a:spcPct val="100000"/>
              </a:lnSpc>
              <a:spcBef>
                <a:spcPts val="600"/>
              </a:spcBef>
              <a:spcAft>
                <a:spcPct val="0"/>
              </a:spcAft>
              <a:buClrTx/>
              <a:buSzTx/>
              <a:buFontTx/>
              <a:buNone/>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838809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626364" y="2276475"/>
            <a:ext cx="7891272" cy="2723823"/>
          </a:xfrm>
          <a:prstGeom prst="rect">
            <a:avLst/>
          </a:prstGeom>
        </p:spPr>
        <p:txBody>
          <a:bodyPr wrap="square">
            <a:spAutoFit/>
          </a:bodyPr>
          <a:lstStyle/>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Plan and Manage Testing</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Test Status Code Report </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Test Completion Rates</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Test Session Status Report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510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rgbClr val="FFFFFF"/>
                </a:solidFill>
              </a:rPr>
              <a:t>(Plan and Manage Testing)</a:t>
            </a:r>
            <a:endParaRPr lang="en-US" sz="3600" kern="1200">
              <a:solidFill>
                <a:srgbClr val="FFFFFF"/>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95880A-0F9E-4A52-B6AC-767B33805D40}"/>
              </a:ext>
            </a:extLst>
          </p:cNvPr>
          <p:cNvPicPr>
            <a:picLocks noChangeAspect="1"/>
          </p:cNvPicPr>
          <p:nvPr/>
        </p:nvPicPr>
        <p:blipFill>
          <a:blip r:embed="rId3"/>
          <a:stretch>
            <a:fillRect/>
          </a:stretch>
        </p:blipFill>
        <p:spPr>
          <a:xfrm>
            <a:off x="508177" y="2161425"/>
            <a:ext cx="3378771" cy="3124455"/>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83E142B6-7700-490D-8DC7-AD198DECADAE}"/>
              </a:ext>
            </a:extLst>
          </p:cNvPr>
          <p:cNvPicPr>
            <a:picLocks noChangeAspect="1"/>
          </p:cNvPicPr>
          <p:nvPr/>
        </p:nvPicPr>
        <p:blipFill>
          <a:blip r:embed="rId4"/>
          <a:stretch>
            <a:fillRect/>
          </a:stretch>
        </p:blipFill>
        <p:spPr>
          <a:xfrm>
            <a:off x="3010665" y="2611473"/>
            <a:ext cx="5403869" cy="3420510"/>
          </a:xfrm>
          <a:prstGeom prst="rect">
            <a:avLst/>
          </a:prstGeom>
          <a:ln w="9525">
            <a:solidFill>
              <a:schemeClr val="tx1"/>
            </a:solidFill>
          </a:ln>
        </p:spPr>
      </p:pic>
    </p:spTree>
    <p:extLst>
      <p:ext uri="{BB962C8B-B14F-4D97-AF65-F5344CB8AC3E}">
        <p14:creationId xmlns:p14="http://schemas.microsoft.com/office/powerpoint/2010/main" val="3102542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chemeClr val="bg1"/>
                </a:solidFill>
              </a:rPr>
              <a:t>(</a:t>
            </a:r>
            <a:r>
              <a:rPr kumimoji="0" lang="en-US" sz="36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Test Status Code Report</a:t>
            </a:r>
            <a:r>
              <a:rPr lang="en-US" sz="3600" b="1">
                <a:ln w="0"/>
                <a:solidFill>
                  <a:schemeClr val="bg1"/>
                </a:solidFill>
              </a:rPr>
              <a:t>)</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93FE37D-507F-4E81-8F76-71D87C5F7A79}"/>
              </a:ext>
            </a:extLst>
          </p:cNvPr>
          <p:cNvPicPr>
            <a:picLocks noChangeAspect="1"/>
          </p:cNvPicPr>
          <p:nvPr/>
        </p:nvPicPr>
        <p:blipFill>
          <a:blip r:embed="rId3"/>
          <a:stretch>
            <a:fillRect/>
          </a:stretch>
        </p:blipFill>
        <p:spPr>
          <a:xfrm>
            <a:off x="421878" y="2410039"/>
            <a:ext cx="3803482" cy="2890404"/>
          </a:xfrm>
          <a:prstGeom prst="rect">
            <a:avLst/>
          </a:prstGeom>
          <a:ln w="6350" cap="sq">
            <a:solidFill>
              <a:srgbClr val="000000"/>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BE454AD1-6D3E-49EF-BDD4-D3340DF201B2}"/>
              </a:ext>
            </a:extLst>
          </p:cNvPr>
          <p:cNvSpPr/>
          <p:nvPr/>
        </p:nvSpPr>
        <p:spPr>
          <a:xfrm>
            <a:off x="787865" y="4314443"/>
            <a:ext cx="991402" cy="2061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7376A12-A223-4EDF-84B2-B0642910C71F}"/>
              </a:ext>
            </a:extLst>
          </p:cNvPr>
          <p:cNvPicPr>
            <a:picLocks noChangeAspect="1"/>
          </p:cNvPicPr>
          <p:nvPr/>
        </p:nvPicPr>
        <p:blipFill>
          <a:blip r:embed="rId4"/>
          <a:stretch>
            <a:fillRect/>
          </a:stretch>
        </p:blipFill>
        <p:spPr>
          <a:xfrm>
            <a:off x="1638468" y="2395595"/>
            <a:ext cx="7223385" cy="1407695"/>
          </a:xfrm>
          <a:prstGeom prst="rect">
            <a:avLst/>
          </a:prstGeom>
          <a:ln w="6350">
            <a:solidFill>
              <a:schemeClr val="tx1"/>
            </a:solidFill>
          </a:ln>
        </p:spPr>
      </p:pic>
    </p:spTree>
    <p:extLst>
      <p:ext uri="{BB962C8B-B14F-4D97-AF65-F5344CB8AC3E}">
        <p14:creationId xmlns:p14="http://schemas.microsoft.com/office/powerpoint/2010/main" val="1088642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chemeClr val="bg1"/>
                </a:solidFill>
              </a:rPr>
              <a:t>(</a:t>
            </a:r>
            <a:r>
              <a:rPr kumimoji="0" lang="en-US" sz="36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Test Status Code Report</a:t>
            </a:r>
            <a:r>
              <a:rPr lang="en-US" sz="3600" b="1">
                <a:ln w="0"/>
                <a:solidFill>
                  <a:schemeClr val="bg1"/>
                </a:solidFill>
              </a:rPr>
              <a:t>)</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CB8AC12-756F-4A79-B390-3B98C71A2B38}"/>
              </a:ext>
            </a:extLst>
          </p:cNvPr>
          <p:cNvSpPr txBox="1"/>
          <p:nvPr/>
        </p:nvSpPr>
        <p:spPr>
          <a:xfrm>
            <a:off x="626363" y="1911350"/>
            <a:ext cx="7891272" cy="4124206"/>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tab pos="684213" algn="l"/>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Specific report used to view each student’s test status and all special codes to explain a student’s non-participation in a test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Displays all test statuses for each test for which each student in a district/school is eligible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May be generated at the district level or at the school level, depending on your user role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Report should be generated for each test to obtain an accurate picture reflecting the testing status of all students for all tests in the school or district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Particularly useful for Summative Assessments</a:t>
            </a:r>
          </a:p>
        </p:txBody>
      </p:sp>
    </p:spTree>
    <p:extLst>
      <p:ext uri="{BB962C8B-B14F-4D97-AF65-F5344CB8AC3E}">
        <p14:creationId xmlns:p14="http://schemas.microsoft.com/office/powerpoint/2010/main" val="3829301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chemeClr val="bg1"/>
                </a:solidFill>
              </a:rPr>
              <a:t>(</a:t>
            </a:r>
            <a:r>
              <a:rPr kumimoji="0" lang="en-US" sz="36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Test Completion Rates</a:t>
            </a:r>
            <a:r>
              <a:rPr lang="en-US" sz="3600" b="1">
                <a:ln w="0"/>
                <a:solidFill>
                  <a:schemeClr val="bg1"/>
                </a:solidFill>
              </a:rPr>
              <a:t>)</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E96AB3C4-C47E-4784-9A56-61C54C1791C7}"/>
              </a:ext>
            </a:extLst>
          </p:cNvPr>
          <p:cNvSpPr>
            <a:spLocks noGrp="1"/>
          </p:cNvSpPr>
          <p:nvPr/>
        </p:nvSpPr>
        <p:spPr>
          <a:xfrm>
            <a:off x="626364" y="2006346"/>
            <a:ext cx="7891272" cy="401576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rtl="0" eaLnBrk="1" fontAlgn="base" hangingPunct="1">
              <a:spcBef>
                <a:spcPts val="600"/>
              </a:spcBef>
              <a:spcAft>
                <a:spcPts val="0"/>
              </a:spcAft>
              <a:buClr>
                <a:schemeClr val="bg2">
                  <a:lumMod val="75000"/>
                </a:schemeClr>
              </a:buClr>
              <a:buFont typeface="Arial" panose="020B0604020202020204" pitchFamily="34" charset="0"/>
              <a:buNone/>
              <a:defRPr lang="en-US" sz="2400" b="0" i="0" kern="1200" baseline="0" dirty="0" smtClean="0">
                <a:solidFill>
                  <a:schemeClr val="tx2"/>
                </a:solidFill>
                <a:latin typeface="+mn-lt"/>
                <a:ea typeface="Arial" pitchFamily="34" charset="0"/>
                <a:cs typeface="Arial" pitchFamily="34" charset="0"/>
              </a:defRPr>
            </a:lvl1pPr>
            <a:lvl2pPr marL="231775" indent="-228600" algn="l" rtl="0" eaLnBrk="1" fontAlgn="base" hangingPunct="1">
              <a:spcBef>
                <a:spcPts val="600"/>
              </a:spcBef>
              <a:spcAft>
                <a:spcPts val="0"/>
              </a:spcAft>
              <a:buClr>
                <a:schemeClr val="bg2">
                  <a:lumMod val="75000"/>
                </a:schemeClr>
              </a:buClr>
              <a:buFont typeface="Arial" pitchFamily="34" charset="0"/>
              <a:buChar char="•"/>
              <a:defRPr lang="en-US" sz="2400" kern="1200" dirty="0" smtClean="0">
                <a:solidFill>
                  <a:schemeClr val="tx2"/>
                </a:solidFill>
                <a:latin typeface="+mn-lt"/>
                <a:ea typeface="Arial" pitchFamily="34" charset="0"/>
                <a:cs typeface="Arial" pitchFamily="34" charset="0"/>
              </a:defRPr>
            </a:lvl2pPr>
            <a:lvl3pPr marL="457200"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lang="en-US" sz="1800" kern="1200" dirty="0" smtClean="0">
                <a:solidFill>
                  <a:schemeClr val="tx2"/>
                </a:solidFill>
                <a:latin typeface="+mn-lt"/>
                <a:ea typeface="Arial" pitchFamily="34" charset="0"/>
                <a:cs typeface="Arial" pitchFamily="34" charset="0"/>
              </a:defRPr>
            </a:lvl3pPr>
            <a:lvl4pPr marL="688975"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lang="en-US" sz="1400" kern="1200" dirty="0" smtClean="0">
                <a:solidFill>
                  <a:schemeClr val="tx2"/>
                </a:solidFill>
                <a:latin typeface="+mn-lt"/>
                <a:ea typeface="Arial" pitchFamily="34" charset="0"/>
                <a:cs typeface="Arial" pitchFamily="34" charset="0"/>
              </a:defRPr>
            </a:lvl4pPr>
            <a:lvl5pPr marL="914400" indent="-228600" algn="l" rtl="0" eaLnBrk="1" fontAlgn="base" hangingPunct="1">
              <a:spcBef>
                <a:spcPts val="600"/>
              </a:spcBef>
              <a:spcAft>
                <a:spcPts val="0"/>
              </a:spcAft>
              <a:buClr>
                <a:schemeClr val="bg2">
                  <a:lumMod val="75000"/>
                </a:schemeClr>
              </a:buClr>
              <a:buFont typeface="Arial" pitchFamily="34" charset="0"/>
              <a:buChar char="•"/>
              <a:defRPr lang="en-US" sz="1400" kern="1200" baseline="0" dirty="0" smtClean="0">
                <a:solidFill>
                  <a:schemeClr val="tx2">
                    <a:lumMod val="75000"/>
                  </a:schemeClr>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baseline="0" dirty="0" smtClean="0">
                <a:solidFill>
                  <a:schemeClr val="tx2">
                    <a:lumMod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rPr>
              <a:t>High-level reports used to summarize the number and percentage of students who have started or completed a test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rPr>
              <a:t>May be generated at the district or school level, depending on your user role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rPr>
              <a:t>All students in the specified school or district will be included in this report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rPr>
              <a:t>Report should be generated for each test to obtain an accurate picture that reflects the testing status of all students for all tests in the school or district</a:t>
            </a:r>
          </a:p>
        </p:txBody>
      </p:sp>
    </p:spTree>
    <p:extLst>
      <p:ext uri="{BB962C8B-B14F-4D97-AF65-F5344CB8AC3E}">
        <p14:creationId xmlns:p14="http://schemas.microsoft.com/office/powerpoint/2010/main" val="4700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chemeClr val="bg1"/>
                </a:solidFill>
              </a:rPr>
              <a:t>(</a:t>
            </a:r>
            <a:r>
              <a:rPr kumimoji="0" lang="en-US" sz="36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Test Session Status Report</a:t>
            </a:r>
            <a:r>
              <a:rPr lang="en-US" sz="3600" b="1">
                <a:ln w="0"/>
                <a:solidFill>
                  <a:schemeClr val="bg1"/>
                </a:solidFill>
              </a:rPr>
              <a:t>)</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39F587-EE8D-499A-B636-1EC281136695}"/>
              </a:ext>
            </a:extLst>
          </p:cNvPr>
          <p:cNvPicPr>
            <a:picLocks noChangeAspect="1"/>
          </p:cNvPicPr>
          <p:nvPr/>
        </p:nvPicPr>
        <p:blipFill>
          <a:blip r:embed="rId3"/>
          <a:stretch>
            <a:fillRect/>
          </a:stretch>
        </p:blipFill>
        <p:spPr>
          <a:xfrm>
            <a:off x="524724" y="2276475"/>
            <a:ext cx="3803482" cy="2890404"/>
          </a:xfrm>
          <a:prstGeom prst="rect">
            <a:avLst/>
          </a:prstGeom>
          <a:ln w="6350" cap="sq">
            <a:solidFill>
              <a:srgbClr val="0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5A34FA89-759C-48B9-A26F-7C24FB18749E}"/>
              </a:ext>
            </a:extLst>
          </p:cNvPr>
          <p:cNvSpPr/>
          <p:nvPr/>
        </p:nvSpPr>
        <p:spPr>
          <a:xfrm>
            <a:off x="957334" y="3610755"/>
            <a:ext cx="991402" cy="2218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hlinkClick r:id="rId4"/>
            <a:extLst>
              <a:ext uri="{FF2B5EF4-FFF2-40B4-BE49-F238E27FC236}">
                <a16:creationId xmlns:a16="http://schemas.microsoft.com/office/drawing/2014/main" id="{7E7FCC5B-3D1B-4BA1-AA3D-46678F5440FE}"/>
              </a:ext>
            </a:extLst>
          </p:cNvPr>
          <p:cNvPicPr>
            <a:picLocks noChangeAspect="1"/>
          </p:cNvPicPr>
          <p:nvPr/>
        </p:nvPicPr>
        <p:blipFill>
          <a:blip r:embed="rId5"/>
          <a:stretch>
            <a:fillRect/>
          </a:stretch>
        </p:blipFill>
        <p:spPr>
          <a:xfrm>
            <a:off x="1617422" y="3913895"/>
            <a:ext cx="7088672" cy="25789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49992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TIDE: Participation Reports </a:t>
            </a:r>
            <a:br>
              <a:rPr lang="en-US" sz="3600" b="1">
                <a:ln w="0"/>
                <a:solidFill>
                  <a:srgbClr val="FFFFFF"/>
                </a:solidFill>
              </a:rPr>
            </a:br>
            <a:r>
              <a:rPr lang="en-US" sz="3600" b="1">
                <a:ln w="0"/>
                <a:solidFill>
                  <a:schemeClr val="bg1"/>
                </a:solidFill>
              </a:rPr>
              <a:t>(</a:t>
            </a:r>
            <a:r>
              <a:rPr kumimoji="0" lang="en-US" sz="36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Test Session Status Report</a:t>
            </a:r>
            <a:r>
              <a:rPr lang="en-US" sz="3600" b="1">
                <a:ln w="0"/>
                <a:solidFill>
                  <a:schemeClr val="bg1"/>
                </a:solidFill>
              </a:rPr>
              <a:t>)</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626363" y="2192822"/>
            <a:ext cx="7891272"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30000"/>
              </a:spcBef>
              <a:spcAft>
                <a:spcPct val="30000"/>
              </a:spcAft>
              <a:buClrTx/>
              <a:buSzTx/>
              <a:buNone/>
              <a:tabLst/>
              <a:defRPr/>
            </a:pPr>
            <a:r>
              <a:rPr kumimoji="0" lang="en-US" sz="2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 for Session-level reports for District and School Users </a:t>
            </a:r>
          </a:p>
          <a:p>
            <a:pPr marL="746125" marR="0" lvl="1" indent="-349250" algn="l" defTabSz="914400" rtl="0" eaLnBrk="0" fontAlgn="base" latinLnBrk="0" hangingPunct="0">
              <a:lnSpc>
                <a:spcPct val="90000"/>
              </a:lnSpc>
              <a:spcBef>
                <a:spcPct val="0"/>
              </a:spcBef>
              <a:spcAft>
                <a:spcPct val="30000"/>
              </a:spcAft>
              <a:buClrTx/>
              <a:buSzTx/>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Dashboard type report of current testing activity</a:t>
            </a:r>
          </a:p>
          <a:p>
            <a:pPr marL="746125" marR="0" lvl="1" indent="-349250" algn="l" defTabSz="914400" rtl="0" eaLnBrk="0" fontAlgn="base" latinLnBrk="0" hangingPunct="0">
              <a:lnSpc>
                <a:spcPct val="90000"/>
              </a:lnSpc>
              <a:spcBef>
                <a:spcPct val="0"/>
              </a:spcBef>
              <a:spcAft>
                <a:spcPct val="30000"/>
              </a:spcAft>
              <a:buClrTx/>
              <a:buSzTx/>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Includes cumulative counts of the number of tests started, paused, and completed in a session/school</a:t>
            </a:r>
          </a:p>
          <a:p>
            <a:pPr marL="746125" marR="0" lvl="1" indent="-349250" algn="l" defTabSz="914400" rtl="0" eaLnBrk="0" fontAlgn="base" latinLnBrk="0" hangingPunct="0">
              <a:lnSpc>
                <a:spcPct val="90000"/>
              </a:lnSpc>
              <a:spcBef>
                <a:spcPct val="0"/>
              </a:spcBef>
              <a:spcAft>
                <a:spcPct val="30000"/>
              </a:spcAft>
              <a:buClrTx/>
              <a:buSzTx/>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Information updated every couple of minutes</a:t>
            </a:r>
          </a:p>
          <a:p>
            <a:pPr marL="396875" marR="0" lvl="1" indent="0" algn="l" defTabSz="914400" rtl="0" eaLnBrk="0" fontAlgn="base" latinLnBrk="0" hangingPunct="0">
              <a:lnSpc>
                <a:spcPct val="90000"/>
              </a:lnSpc>
              <a:spcBef>
                <a:spcPct val="0"/>
              </a:spcBef>
              <a:spcAft>
                <a:spcPct val="30000"/>
              </a:spcAft>
              <a:buClrTx/>
              <a:buSz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105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3600" b="1">
                <a:ln w="0"/>
                <a:solidFill>
                  <a:srgbClr val="FFFFFF"/>
                </a:solidFill>
              </a:rPr>
              <a:t/>
            </a:r>
            <a:br>
              <a:rPr lang="en-US" sz="3600" b="1">
                <a:ln w="0"/>
                <a:solidFill>
                  <a:srgbClr val="FFFFFF"/>
                </a:solidFill>
              </a:rPr>
            </a:br>
            <a:r>
              <a:rPr lang="en-US" sz="4000" b="1">
                <a:ln w="0"/>
                <a:solidFill>
                  <a:srgbClr val="FFFFFF"/>
                </a:solidFill>
              </a:rPr>
              <a:t>Test Delivery: Student Interface Updates</a:t>
            </a:r>
            <a:br>
              <a:rPr lang="en-US" sz="4000" b="1">
                <a:ln w="0"/>
                <a:solidFill>
                  <a:srgbClr val="FFFFFF"/>
                </a:solidFill>
              </a:rPr>
            </a:br>
            <a:r>
              <a:rPr lang="en-US" sz="4000" b="1">
                <a:ln w="0"/>
                <a:solidFill>
                  <a:srgbClr val="FFFFFF"/>
                </a:solidFill>
              </a:rPr>
              <a:t>(Embedded Speech-to-Text) </a:t>
            </a:r>
            <a:r>
              <a:rPr lang="en-US" sz="2400">
                <a:cs typeface="+mn-cs"/>
              </a:rPr>
              <a:t/>
            </a:r>
            <a:br>
              <a:rPr lang="en-US" sz="24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626364" y="2074345"/>
            <a:ext cx="7891272"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CAI’s Embedded Speech-to-Text Tool</a:t>
            </a:r>
            <a:endParaRPr kumimoji="0" lang="en-US"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28600" marR="0" lvl="1" algn="l" defTabSz="914400" rtl="0" eaLnBrk="1" fontAlgn="base" latinLnBrk="0" hangingPunct="1">
              <a:lnSpc>
                <a:spcPct val="100000"/>
              </a:lnSpc>
              <a:spcBef>
                <a:spcPts val="500"/>
              </a:spcBef>
              <a:spcAft>
                <a:spcPct val="0"/>
              </a:spcAft>
              <a:buClrTx/>
              <a:buSzTx/>
              <a:buFont typeface="Arial" panose="020B0604020202020204" pitchFamily="34" charset="0"/>
              <a:buChar char="•"/>
              <a:tabLst/>
              <a:defRPr/>
            </a:pPr>
            <a:r>
              <a:rPr lang="en-US" sz="2000">
                <a:latin typeface="Arial"/>
                <a:cs typeface="Arial"/>
              </a:rPr>
              <a:t>Is</a:t>
            </a:r>
            <a:r>
              <a:rPr kumimoji="0" lang="en-US" sz="2000" b="0" i="0" u="none" strike="noStrike" kern="1200" cap="none" spc="0" normalizeH="0" baseline="0" noProof="0">
                <a:ln>
                  <a:noFill/>
                </a:ln>
                <a:effectLst/>
                <a:uLnTx/>
                <a:uFillTx/>
                <a:latin typeface="Arial"/>
                <a:cs typeface="Arial"/>
              </a:rPr>
              <a:t> embedded in the Test Delivery System, which means it can be configured and governed like any other embedded accessibility resource.</a:t>
            </a:r>
            <a:endParaRPr lang="en-US" sz="2000" b="0" i="0" u="none" strike="noStrike" kern="1200" cap="none" spc="0" normalizeH="0" baseline="0" noProof="0" dirty="0">
              <a:ln>
                <a:noFill/>
              </a:ln>
              <a:effectLst/>
              <a:uLnTx/>
              <a:uFillTx/>
              <a:latin typeface="Arial"/>
              <a:cs typeface="Arial"/>
            </a:endParaRPr>
          </a:p>
          <a:p>
            <a:pPr marL="228600" marR="0" lvl="1" algn="l" defTabSz="914400" rtl="0" eaLnBrk="1" fontAlgn="base" latinLnBrk="0" hangingPunct="1">
              <a:lnSpc>
                <a:spcPct val="100000"/>
              </a:lnSpc>
              <a:spcBef>
                <a:spcPts val="500"/>
              </a:spcBef>
              <a:spcAft>
                <a:spcPct val="0"/>
              </a:spcAft>
              <a:buClrTx/>
              <a:buSzTx/>
              <a:buFont typeface="Arial" panose="020B0604020202020204" pitchFamily="34" charset="0"/>
              <a:buChar char="•"/>
              <a:tabLst/>
              <a:defRPr/>
            </a:pPr>
            <a:r>
              <a:rPr lang="en-US" sz="2000">
                <a:latin typeface="Arial"/>
                <a:cs typeface="Arial"/>
              </a:rPr>
              <a:t>Does</a:t>
            </a:r>
            <a:r>
              <a:rPr kumimoji="0" lang="en-US" sz="2000" b="0" i="0" u="none" strike="noStrike" kern="1200" cap="none" spc="0" normalizeH="0" baseline="0" noProof="0">
                <a:ln>
                  <a:noFill/>
                </a:ln>
                <a:effectLst/>
                <a:uLnTx/>
                <a:uFillTx/>
                <a:latin typeface="Arial"/>
                <a:cs typeface="Arial"/>
              </a:rPr>
              <a:t> not require any software to be installed on the device, or prior setup.</a:t>
            </a:r>
            <a:endParaRPr lang="en-US" sz="2000" b="0" i="0" u="none" strike="noStrike" kern="1200" cap="none" spc="0" normalizeH="0" baseline="0" noProof="0" dirty="0">
              <a:ln>
                <a:noFill/>
              </a:ln>
              <a:effectLst/>
              <a:uLnTx/>
              <a:uFillTx/>
              <a:latin typeface="Arial"/>
              <a:cs typeface="Arial"/>
            </a:endParaRPr>
          </a:p>
          <a:p>
            <a:pPr marL="228600" lvl="1">
              <a:lnSpc>
                <a:spcPct val="100000"/>
              </a:lnSpc>
              <a:defRPr/>
            </a:pPr>
            <a:r>
              <a:rPr lang="en-US" sz="2000">
                <a:latin typeface="Arial"/>
                <a:cs typeface="Arial"/>
              </a:rPr>
              <a:t>Must </a:t>
            </a:r>
            <a:r>
              <a:rPr kumimoji="0" lang="en-US" sz="2000" b="0" i="0" u="none" strike="noStrike" kern="1200" cap="none" spc="0" normalizeH="0" baseline="0" noProof="0">
                <a:ln>
                  <a:noFill/>
                </a:ln>
                <a:effectLst/>
                <a:uLnTx/>
                <a:uFillTx/>
                <a:latin typeface="Arial"/>
                <a:cs typeface="Arial"/>
              </a:rPr>
              <a:t>be selected in TIDE.</a:t>
            </a:r>
            <a:r>
              <a:rPr lang="en-US" sz="2000" dirty="0">
                <a:latin typeface="Arial"/>
                <a:cs typeface="Arial"/>
              </a:rPr>
              <a:t> </a:t>
            </a:r>
            <a:endParaRPr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1" algn="l" defTabSz="914400" rtl="0" eaLnBrk="1" fontAlgn="base" latinLnBrk="0" hangingPunct="1">
              <a:lnSpc>
                <a:spcPct val="100000"/>
              </a:lnSpc>
              <a:spcBef>
                <a:spcPts val="500"/>
              </a:spcBef>
              <a:spcAft>
                <a:spcPct val="0"/>
              </a:spcAft>
              <a:buClrTx/>
              <a:buSzTx/>
              <a:buFont typeface="Arial" panose="020B0604020202020204" pitchFamily="34" charset="0"/>
              <a:buChar char="•"/>
              <a:tabLst/>
              <a:defRPr/>
            </a:pPr>
            <a:r>
              <a:rPr lang="en-US" sz="2000">
                <a:latin typeface="Arial"/>
                <a:cs typeface="Arial"/>
              </a:rPr>
              <a:t>Is</a:t>
            </a:r>
            <a:r>
              <a:rPr kumimoji="0" lang="en-US" sz="2000" b="0" i="0" u="none" strike="noStrike" kern="1200" cap="none" spc="0" normalizeH="0" baseline="0" noProof="0">
                <a:ln>
                  <a:noFill/>
                </a:ln>
                <a:effectLst/>
                <a:uLnTx/>
                <a:uFillTx/>
                <a:latin typeface="Arial"/>
                <a:cs typeface="Arial"/>
              </a:rPr>
              <a:t> cross-platform compatible, and has consistent presentation and functionality (i.e.; desktop, chrome, iOS, etc.</a:t>
            </a:r>
            <a:r>
              <a:rPr kumimoji="0" lang="en-US" sz="2000" b="0" i="0" u="none" strike="noStrike" kern="1200" cap="none" spc="0" normalizeH="0" baseline="0" noProof="0" dirty="0">
                <a:ln>
                  <a:noFill/>
                </a:ln>
                <a:effectLst/>
                <a:uLnTx/>
                <a:uFillTx/>
                <a:latin typeface="Arial"/>
                <a:cs typeface="Arial"/>
              </a:rPr>
              <a:t>)</a:t>
            </a:r>
            <a:endParaRPr lang="en-US" sz="2000" b="0" i="0" u="none" strike="noStrike" kern="1200" cap="none" spc="0" normalizeH="0" baseline="0" noProof="0" dirty="0">
              <a:ln>
                <a:noFill/>
              </a:ln>
              <a:effectLst/>
              <a:uLnTx/>
              <a:uFillTx/>
              <a:latin typeface="Arial"/>
              <a:cs typeface="Arial"/>
            </a:endParaRPr>
          </a:p>
          <a:p>
            <a:pPr marL="228600" lvl="1">
              <a:lnSpc>
                <a:spcPct val="100000"/>
              </a:lnSpc>
              <a:defRPr/>
            </a:pPr>
            <a:r>
              <a:rPr lang="en-US" sz="2000">
                <a:latin typeface="Arial"/>
                <a:cs typeface="Arial"/>
              </a:rPr>
              <a:t>Only </a:t>
            </a:r>
            <a:r>
              <a:rPr kumimoji="0" lang="en-US" sz="2000" b="0" i="0" u="none" strike="noStrike" kern="1200" cap="none" spc="0" normalizeH="0" baseline="0" noProof="0">
                <a:ln>
                  <a:noFill/>
                </a:ln>
                <a:effectLst/>
                <a:uLnTx/>
                <a:uFillTx/>
                <a:latin typeface="Arial"/>
                <a:cs typeface="Arial"/>
              </a:rPr>
              <a:t>appears on the item interactions that should have it. This tool is only on the short answer items that are on the ELA (CAT) and Math (PT) tests.</a:t>
            </a:r>
            <a:r>
              <a:rPr lang="en-US" sz="2000">
                <a:latin typeface="Arial"/>
                <a:cs typeface="Arial"/>
              </a:rPr>
              <a:t> </a:t>
            </a:r>
            <a:endParaRPr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664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3600" b="1">
                <a:ln w="0"/>
                <a:solidFill>
                  <a:srgbClr val="FFFFFF"/>
                </a:solidFill>
              </a:rPr>
              <a:t/>
            </a:r>
            <a:br>
              <a:rPr lang="en-US" sz="3600" b="1">
                <a:ln w="0"/>
                <a:solidFill>
                  <a:srgbClr val="FFFFFF"/>
                </a:solidFill>
              </a:rPr>
            </a:br>
            <a:r>
              <a:rPr lang="en-US" sz="4000" b="1">
                <a:ln w="0"/>
                <a:solidFill>
                  <a:srgbClr val="FFFFFF"/>
                </a:solidFill>
              </a:rPr>
              <a:t>Test Delivery: Student Interface Updates</a:t>
            </a:r>
            <a:br>
              <a:rPr lang="en-US" sz="4000" b="1">
                <a:ln w="0"/>
                <a:solidFill>
                  <a:srgbClr val="FFFFFF"/>
                </a:solidFill>
              </a:rPr>
            </a:br>
            <a:r>
              <a:rPr lang="en-US" sz="4000" b="1">
                <a:ln w="0"/>
                <a:solidFill>
                  <a:srgbClr val="FFFFFF"/>
                </a:solidFill>
              </a:rPr>
              <a:t>(Embedded Speech-to-Text) </a:t>
            </a:r>
            <a:r>
              <a:rPr lang="en-US" sz="2400">
                <a:cs typeface="+mn-cs"/>
              </a:rPr>
              <a:t/>
            </a:r>
            <a:br>
              <a:rPr lang="en-US" sz="24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626364" y="2032200"/>
            <a:ext cx="7891272" cy="399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500"/>
              </a:spcBef>
              <a:spcAft>
                <a:spcPct val="0"/>
              </a:spcAft>
              <a:buClrTx/>
              <a:buSzTx/>
              <a:buFont typeface="Arial" panose="020B0604020202020204" pitchFamily="34" charset="0"/>
              <a:buNone/>
              <a:tabLst/>
              <a:defRPr/>
            </a:pPr>
            <a:r>
              <a:rPr kumimoji="0" lang="en-US" sz="2100" b="1" u="none" strike="noStrike" kern="1200" cap="none" spc="0" normalizeH="0" noProof="0">
                <a:ln>
                  <a:noFill/>
                </a:ln>
                <a:solidFill>
                  <a:prstClr val="black"/>
                </a:solidFill>
                <a:effectLst/>
                <a:uLnTx/>
                <a:uFillTx/>
              </a:rPr>
              <a:t>How it works</a:t>
            </a:r>
            <a:r>
              <a:rPr lang="en-US" sz="2100" b="1">
                <a:solidFill>
                  <a:prstClr val="black"/>
                </a:solidFill>
              </a:rPr>
              <a:t>:</a:t>
            </a:r>
            <a:endParaRPr kumimoji="0" lang="en-US" sz="2100" b="1" u="none" strike="noStrike" kern="1200" cap="none" spc="0" normalizeH="0" noProof="0">
              <a:ln>
                <a:noFill/>
              </a:ln>
              <a:solidFill>
                <a:prstClr val="black"/>
              </a:solidFill>
              <a:effectLst/>
              <a:uLnTx/>
              <a:uFillTx/>
            </a:endParaRPr>
          </a:p>
          <a:p>
            <a:pPr marL="228600" marR="0" lvl="1"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sz="2100" u="none" strike="noStrike" kern="1200" cap="none" spc="0" normalizeH="0" noProof="0">
                <a:ln>
                  <a:noFill/>
                </a:ln>
                <a:effectLst/>
                <a:uLnTx/>
                <a:uFillTx/>
                <a:latin typeface="Arial" panose="020B0604020202020204" pitchFamily="34" charset="0"/>
                <a:ea typeface="+mn-ea"/>
                <a:cs typeface="Arial" panose="020B0604020202020204" pitchFamily="34" charset="0"/>
              </a:rPr>
              <a:t>When the accessibility resource is enabled, a microphone icon will appear in or near the response space for constructed-response items.</a:t>
            </a:r>
          </a:p>
          <a:p>
            <a:pPr marL="228600" marR="0" lvl="1"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sz="2100" u="none" strike="noStrike" kern="1200" cap="none" spc="0" normalizeH="0" noProof="0">
                <a:ln>
                  <a:noFill/>
                </a:ln>
                <a:effectLst/>
                <a:uLnTx/>
                <a:uFillTx/>
                <a:latin typeface="Arial" panose="020B0604020202020204" pitchFamily="34" charset="0"/>
                <a:ea typeface="+mn-ea"/>
                <a:cs typeface="Arial" panose="020B0604020202020204" pitchFamily="34" charset="0"/>
              </a:rPr>
              <a:t>The student will click on the microphone icon and begin speaking.</a:t>
            </a:r>
          </a:p>
          <a:p>
            <a:pPr marL="228600" marR="0" lvl="1"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sz="2100" u="none" strike="noStrike" kern="1200" cap="none" spc="0" normalizeH="0" noProof="0">
                <a:ln>
                  <a:noFill/>
                </a:ln>
                <a:effectLst/>
                <a:uLnTx/>
                <a:uFillTx/>
                <a:latin typeface="Arial" panose="020B0604020202020204" pitchFamily="34" charset="0"/>
                <a:ea typeface="+mn-ea"/>
                <a:cs typeface="Arial" panose="020B0604020202020204" pitchFamily="34" charset="0"/>
              </a:rPr>
              <a:t>As the student speaks, the transcribed text will appear in the provided response area.</a:t>
            </a:r>
          </a:p>
          <a:p>
            <a:pPr marL="228600" marR="0" lvl="1"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sz="2100" u="none" strike="noStrike" kern="1200" cap="none" spc="0" normalizeH="0" noProof="0">
                <a:ln>
                  <a:noFill/>
                </a:ln>
                <a:effectLst/>
                <a:uLnTx/>
                <a:uFillTx/>
                <a:latin typeface="Arial" panose="020B0604020202020204" pitchFamily="34" charset="0"/>
                <a:ea typeface="+mn-ea"/>
                <a:cs typeface="Arial" panose="020B0604020202020204" pitchFamily="34" charset="0"/>
              </a:rPr>
              <a:t>The student is permitted to dictate up to 5 minutes of speech at a time.</a:t>
            </a:r>
          </a:p>
        </p:txBody>
      </p:sp>
    </p:spTree>
    <p:extLst>
      <p:ext uri="{BB962C8B-B14F-4D97-AF65-F5344CB8AC3E}">
        <p14:creationId xmlns:p14="http://schemas.microsoft.com/office/powerpoint/2010/main" val="280556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6963"/>
          </a:xfrm>
        </p:spPr>
        <p:txBody>
          <a:bodyPr>
            <a:noAutofit/>
          </a:bodyPr>
          <a:lstStyle/>
          <a:p>
            <a:pPr algn="ctr"/>
            <a:r>
              <a:rPr lang="en-US" sz="3600" b="1">
                <a:ln w="0"/>
                <a:solidFill>
                  <a:srgbClr val="000099"/>
                </a:solidFill>
                <a:latin typeface="Arial" panose="020B0604020202020204" pitchFamily="34" charset="0"/>
                <a:cs typeface="Arial" panose="020B0604020202020204" pitchFamily="34" charset="0"/>
              </a:rPr>
              <a:t>Contact Information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18265894"/>
              </p:ext>
            </p:extLst>
          </p:nvPr>
        </p:nvGraphicFramePr>
        <p:xfrm>
          <a:off x="44067" y="903289"/>
          <a:ext cx="9055866" cy="4940304"/>
        </p:xfrm>
        <a:graphic>
          <a:graphicData uri="http://schemas.openxmlformats.org/drawingml/2006/table">
            <a:tbl>
              <a:tblPr firstRow="1" bandRow="1">
                <a:tableStyleId>{5C22544A-7EE6-4342-B048-85BDC9FD1C3A}</a:tableStyleId>
              </a:tblPr>
              <a:tblGrid>
                <a:gridCol w="3299791">
                  <a:extLst>
                    <a:ext uri="{9D8B030D-6E8A-4147-A177-3AD203B41FA5}">
                      <a16:colId xmlns:a16="http://schemas.microsoft.com/office/drawing/2014/main" val="20000"/>
                    </a:ext>
                  </a:extLst>
                </a:gridCol>
                <a:gridCol w="1520242">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3080133">
                  <a:extLst>
                    <a:ext uri="{9D8B030D-6E8A-4147-A177-3AD203B41FA5}">
                      <a16:colId xmlns:a16="http://schemas.microsoft.com/office/drawing/2014/main" val="20003"/>
                    </a:ext>
                  </a:extLst>
                </a:gridCol>
              </a:tblGrid>
              <a:tr h="343536">
                <a:tc>
                  <a:txBody>
                    <a:bodyPr/>
                    <a:lstStyle/>
                    <a:p>
                      <a:pPr algn="ctr"/>
                      <a:r>
                        <a:rPr lang="en-US" sz="1800">
                          <a:latin typeface="Arial" panose="020B0604020202020204" pitchFamily="34" charset="0"/>
                          <a:cs typeface="Arial" panose="020B0604020202020204" pitchFamily="34" charset="0"/>
                        </a:rPr>
                        <a:t>Purpose</a:t>
                      </a:r>
                    </a:p>
                  </a:txBody>
                  <a:tcPr/>
                </a:tc>
                <a:tc>
                  <a:txBody>
                    <a:bodyPr/>
                    <a:lstStyle/>
                    <a:p>
                      <a:pPr algn="ctr"/>
                      <a:r>
                        <a:rPr lang="en-US" sz="1800">
                          <a:latin typeface="Arial" panose="020B0604020202020204" pitchFamily="34" charset="0"/>
                          <a:cs typeface="Arial" panose="020B0604020202020204" pitchFamily="34" charset="0"/>
                        </a:rPr>
                        <a:t>Who</a:t>
                      </a:r>
                    </a:p>
                  </a:txBody>
                  <a:tcPr/>
                </a:tc>
                <a:tc>
                  <a:txBody>
                    <a:bodyPr/>
                    <a:lstStyle/>
                    <a:p>
                      <a:pPr algn="ctr"/>
                      <a:r>
                        <a:rPr lang="en-US" sz="1800">
                          <a:latin typeface="Arial" panose="020B0604020202020204" pitchFamily="34" charset="0"/>
                          <a:cs typeface="Arial" panose="020B0604020202020204" pitchFamily="34" charset="0"/>
                        </a:rPr>
                        <a:t>Phone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E-mail</a:t>
                      </a:r>
                      <a:r>
                        <a:rPr lang="en-US" sz="1800" baseline="0">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PREFERRED)</a:t>
                      </a:r>
                    </a:p>
                  </a:txBody>
                  <a:tcPr/>
                </a:tc>
                <a:extLst>
                  <a:ext uri="{0D108BD9-81ED-4DB2-BD59-A6C34878D82A}">
                    <a16:rowId xmlns:a16="http://schemas.microsoft.com/office/drawing/2014/main" val="10000"/>
                  </a:ext>
                </a:extLst>
              </a:tr>
              <a:tr h="1374144">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Arial" panose="020B0604020202020204" pitchFamily="34" charset="0"/>
                          <a:ea typeface="+mn-ea"/>
                          <a:cs typeface="Arial" panose="020B0604020202020204" pitchFamily="34" charset="0"/>
                        </a:rPr>
                        <a:t>Test Administration Procedures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Arial" panose="020B0604020202020204" pitchFamily="34" charset="0"/>
                          <a:ea typeface="+mn-ea"/>
                          <a:cs typeface="Arial" panose="020B0604020202020204" pitchFamily="34" charset="0"/>
                        </a:rPr>
                        <a:t>Technology Questions</a:t>
                      </a:r>
                    </a:p>
                  </a:txBody>
                  <a:tcPr anchor="ctr"/>
                </a:tc>
                <a:tc>
                  <a:txBody>
                    <a:bodyPr/>
                    <a:lstStyle/>
                    <a:p>
                      <a:r>
                        <a:rPr lang="en-US" sz="1800">
                          <a:solidFill>
                            <a:schemeClr val="tx1"/>
                          </a:solidFill>
                          <a:latin typeface="Arial" panose="020B0604020202020204" pitchFamily="34" charset="0"/>
                          <a:cs typeface="Arial" panose="020B0604020202020204" pitchFamily="34" charset="0"/>
                        </a:rPr>
                        <a:t>Connecticut</a:t>
                      </a:r>
                      <a:r>
                        <a:rPr lang="en-US" sz="1800" baseline="0">
                          <a:solidFill>
                            <a:schemeClr val="tx1"/>
                          </a:solidFill>
                          <a:latin typeface="Arial" panose="020B0604020202020204" pitchFamily="34" charset="0"/>
                          <a:cs typeface="Arial" panose="020B0604020202020204" pitchFamily="34" charset="0"/>
                        </a:rPr>
                        <a:t> </a:t>
                      </a:r>
                    </a:p>
                    <a:p>
                      <a:r>
                        <a:rPr lang="en-US" sz="1800" baseline="0">
                          <a:solidFill>
                            <a:schemeClr val="tx1"/>
                          </a:solidFill>
                          <a:latin typeface="Arial"/>
                          <a:cs typeface="Arial"/>
                        </a:rPr>
                        <a:t>Help Desk - Cambium Assessment, Inc.</a:t>
                      </a:r>
                    </a:p>
                  </a:txBody>
                  <a:tcPr anchor="ctr"/>
                </a:tc>
                <a:tc>
                  <a:txBody>
                    <a:bodyPr/>
                    <a:lstStyle/>
                    <a:p>
                      <a:pPr algn="ctr"/>
                      <a:r>
                        <a:rPr lang="en-US" sz="1800">
                          <a:solidFill>
                            <a:schemeClr val="tx1"/>
                          </a:solidFill>
                          <a:latin typeface="Arial" panose="020B0604020202020204" pitchFamily="34" charset="0"/>
                          <a:cs typeface="Arial" panose="020B0604020202020204" pitchFamily="34" charset="0"/>
                        </a:rPr>
                        <a:t>844-202-7583</a:t>
                      </a:r>
                    </a:p>
                  </a:txBody>
                  <a:tcPr anchor="ctr"/>
                </a:tc>
                <a:tc>
                  <a:txBody>
                    <a:bodyPr/>
                    <a:lstStyle/>
                    <a:p>
                      <a:pPr algn="ctr"/>
                      <a:r>
                        <a:rPr lang="en-US" sz="1800" u="sng" kern="1200" dirty="0" smtClean="0">
                          <a:solidFill>
                            <a:schemeClr val="dk1"/>
                          </a:solidFill>
                          <a:effectLst/>
                          <a:latin typeface="Arial" panose="020B0604020202020204" pitchFamily="34" charset="0"/>
                          <a:ea typeface="+mn-ea"/>
                          <a:cs typeface="Arial" panose="020B0604020202020204" pitchFamily="34" charset="0"/>
                          <a:hlinkClick r:id="rId3"/>
                        </a:rPr>
                        <a:t>cthelpdesk@cambiumassessment.com</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1"/>
                  </a:ext>
                </a:extLst>
              </a:tr>
              <a:tr h="171767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tx1"/>
                          </a:solidFill>
                          <a:latin typeface="Arial" panose="020B0604020202020204" pitchFamily="34" charset="0"/>
                          <a:cs typeface="Arial" panose="020B0604020202020204" pitchFamily="34" charset="0"/>
                        </a:rPr>
                        <a:t>Smarter Balanced and NGSS Assessments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latin typeface="Arial" panose="020B0604020202020204" pitchFamily="34" charset="0"/>
                          <a:cs typeface="Arial" panose="020B0604020202020204" pitchFamily="34" charset="0"/>
                        </a:rPr>
                        <a:t>State Policy</a:t>
                      </a:r>
                      <a:r>
                        <a:rPr lang="en-US" sz="1800" baseline="0">
                          <a:solidFill>
                            <a:schemeClr val="tx1"/>
                          </a:solidFill>
                          <a:latin typeface="Arial" panose="020B0604020202020204" pitchFamily="34" charset="0"/>
                          <a:cs typeface="Arial" panose="020B0604020202020204" pitchFamily="34" charset="0"/>
                        </a:rPr>
                        <a:t> </a:t>
                      </a:r>
                      <a:r>
                        <a:rPr lang="en-US" sz="1800">
                          <a:solidFill>
                            <a:schemeClr val="tx1"/>
                          </a:solidFill>
                          <a:latin typeface="Arial" panose="020B0604020202020204" pitchFamily="34" charset="0"/>
                          <a:cs typeface="Arial" panose="020B0604020202020204" pitchFamily="34" charset="0"/>
                        </a:rPr>
                        <a:t>Test Administration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latin typeface="Arial" panose="020B0604020202020204" pitchFamily="34" charset="0"/>
                          <a:cs typeface="Arial" panose="020B0604020202020204" pitchFamily="34" charset="0"/>
                        </a:rPr>
                        <a:t>Reporting of Security Breaches Only</a:t>
                      </a:r>
                    </a:p>
                  </a:txBody>
                  <a:tcPr anchor="ctr"/>
                </a:tc>
                <a:tc>
                  <a:txBody>
                    <a:bodyPr/>
                    <a:lstStyle/>
                    <a:p>
                      <a:r>
                        <a:rPr lang="en-US" sz="1800">
                          <a:solidFill>
                            <a:schemeClr val="tx1"/>
                          </a:solidFill>
                          <a:latin typeface="Arial" panose="020B0604020202020204" pitchFamily="34" charset="0"/>
                          <a:cs typeface="Arial" panose="020B0604020202020204" pitchFamily="34" charset="0"/>
                        </a:rPr>
                        <a:t>CSDE </a:t>
                      </a:r>
                    </a:p>
                    <a:p>
                      <a:r>
                        <a:rPr lang="en-US" sz="1800">
                          <a:solidFill>
                            <a:schemeClr val="tx1"/>
                          </a:solidFill>
                          <a:latin typeface="Arial" panose="020B0604020202020204" pitchFamily="34" charset="0"/>
                          <a:cs typeface="Arial" panose="020B0604020202020204" pitchFamily="34" charset="0"/>
                        </a:rPr>
                        <a:t>Performance Office</a:t>
                      </a:r>
                    </a:p>
                  </a:txBody>
                  <a:tcPr anchor="ctr"/>
                </a:tc>
                <a:tc>
                  <a:txBody>
                    <a:bodyPr/>
                    <a:lstStyle/>
                    <a:p>
                      <a:pPr algn="ctr"/>
                      <a:r>
                        <a:rPr lang="en-US" sz="1800" dirty="0">
                          <a:solidFill>
                            <a:schemeClr val="tx1"/>
                          </a:solidFill>
                          <a:latin typeface="Arial" panose="020B0604020202020204" pitchFamily="34" charset="0"/>
                          <a:cs typeface="Arial" panose="020B0604020202020204" pitchFamily="34" charset="0"/>
                        </a:rPr>
                        <a:t>860-713-6860</a:t>
                      </a:r>
                    </a:p>
                  </a:txBody>
                  <a:tcPr anchor="ctr"/>
                </a:tc>
                <a:tc>
                  <a:txBody>
                    <a:bodyPr/>
                    <a:lstStyle/>
                    <a:p>
                      <a:pPr algn="ctr">
                        <a:lnSpc>
                          <a:spcPct val="150000"/>
                        </a:lnSpc>
                      </a:pPr>
                      <a:r>
                        <a:rPr lang="en-US" sz="1600" dirty="0">
                          <a:solidFill>
                            <a:schemeClr val="tx1"/>
                          </a:solidFill>
                          <a:latin typeface="Arial" panose="020B0604020202020204" pitchFamily="34" charset="0"/>
                          <a:cs typeface="Arial" panose="020B0604020202020204" pitchFamily="34" charset="0"/>
                          <a:hlinkClick r:id="rId4"/>
                        </a:rPr>
                        <a:t>ctstudentassessment@ct.gov</a:t>
                      </a:r>
                      <a:endParaRPr lang="en-US" sz="1600" dirty="0">
                        <a:solidFill>
                          <a:schemeClr val="tx1"/>
                        </a:solidFill>
                        <a:latin typeface="Arial" panose="020B0604020202020204" pitchFamily="34" charset="0"/>
                        <a:cs typeface="Arial" panose="020B0604020202020204" pitchFamily="34" charset="0"/>
                      </a:endParaRPr>
                    </a:p>
                    <a:p>
                      <a:pPr algn="ctr">
                        <a:lnSpc>
                          <a:spcPct val="150000"/>
                        </a:lnSpc>
                      </a:pPr>
                      <a:r>
                        <a:rPr lang="en-US" sz="1600" dirty="0">
                          <a:solidFill>
                            <a:schemeClr val="tx1"/>
                          </a:solidFill>
                          <a:latin typeface="Arial" panose="020B0604020202020204" pitchFamily="34" charset="0"/>
                          <a:cs typeface="Arial" panose="020B0604020202020204" pitchFamily="34" charset="0"/>
                          <a:hlinkClick r:id="rId5"/>
                        </a:rPr>
                        <a:t>Cristi.Alberino@ct.gov</a:t>
                      </a:r>
                      <a:endParaRPr lang="en-US" sz="1600" dirty="0">
                        <a:solidFill>
                          <a:schemeClr val="tx1"/>
                        </a:solidFill>
                        <a:latin typeface="Arial" panose="020B0604020202020204" pitchFamily="34" charset="0"/>
                        <a:cs typeface="Arial" panose="020B0604020202020204" pitchFamily="34" charset="0"/>
                      </a:endParaRPr>
                    </a:p>
                    <a:p>
                      <a:pPr algn="ctr">
                        <a:lnSpc>
                          <a:spcPct val="150000"/>
                        </a:lnSpc>
                      </a:pPr>
                      <a:r>
                        <a:rPr lang="en-US" sz="1600" dirty="0">
                          <a:solidFill>
                            <a:schemeClr val="tx1"/>
                          </a:solidFill>
                          <a:latin typeface="Arial" panose="020B0604020202020204" pitchFamily="34" charset="0"/>
                          <a:cs typeface="Arial" panose="020B0604020202020204" pitchFamily="34" charset="0"/>
                          <a:hlinkClick r:id="rId6"/>
                        </a:rPr>
                        <a:t>Abe.Krisst@ct.gov</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1374144">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latin typeface="Arial" panose="020B0604020202020204" pitchFamily="34" charset="0"/>
                          <a:cs typeface="Arial" panose="020B0604020202020204" pitchFamily="34" charset="0"/>
                        </a:rPr>
                        <a:t>Designated Supports</a:t>
                      </a:r>
                      <a:r>
                        <a:rPr lang="en-US" sz="1800" baseline="0">
                          <a:solidFill>
                            <a:schemeClr val="tx1"/>
                          </a:solidFill>
                          <a:latin typeface="Arial" panose="020B0604020202020204" pitchFamily="34" charset="0"/>
                          <a:cs typeface="Arial" panose="020B0604020202020204" pitchFamily="34" charset="0"/>
                        </a:rPr>
                        <a:t> and </a:t>
                      </a:r>
                      <a:r>
                        <a:rPr lang="en-US" sz="1800">
                          <a:solidFill>
                            <a:schemeClr val="tx1"/>
                          </a:solidFill>
                          <a:latin typeface="Arial" panose="020B0604020202020204" pitchFamily="34" charset="0"/>
                          <a:cs typeface="Arial" panose="020B0604020202020204" pitchFamily="34" charset="0"/>
                        </a:rPr>
                        <a:t>Accommodations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latin typeface="Arial" panose="020B0604020202020204" pitchFamily="34" charset="0"/>
                          <a:cs typeface="Arial" panose="020B0604020202020204" pitchFamily="34" charset="0"/>
                        </a:rPr>
                        <a:t>CTAA and CTAS</a:t>
                      </a:r>
                    </a:p>
                  </a:txBody>
                  <a:tcPr anchor="ctr"/>
                </a:tc>
                <a:tc>
                  <a:txBody>
                    <a:bodyPr/>
                    <a:lstStyle/>
                    <a:p>
                      <a:r>
                        <a:rPr lang="en-US" sz="1800">
                          <a:solidFill>
                            <a:schemeClr val="tx1"/>
                          </a:solidFill>
                          <a:latin typeface="Arial" panose="020B0604020202020204" pitchFamily="34" charset="0"/>
                          <a:cs typeface="Arial" panose="020B0604020202020204" pitchFamily="34" charset="0"/>
                        </a:rPr>
                        <a:t>Deirdre</a:t>
                      </a:r>
                      <a:r>
                        <a:rPr lang="en-US" sz="1800" baseline="0">
                          <a:solidFill>
                            <a:schemeClr val="tx1"/>
                          </a:solidFill>
                          <a:latin typeface="Arial" panose="020B0604020202020204" pitchFamily="34" charset="0"/>
                          <a:cs typeface="Arial" panose="020B0604020202020204" pitchFamily="34" charset="0"/>
                        </a:rPr>
                        <a:t> Ducharme</a:t>
                      </a:r>
                    </a:p>
                    <a:p>
                      <a:endParaRPr lang="en-US" sz="1800">
                        <a:solidFill>
                          <a:schemeClr val="tx1"/>
                        </a:solidFill>
                        <a:latin typeface="Arial" panose="020B0604020202020204" pitchFamily="34" charset="0"/>
                        <a:cs typeface="Arial" panose="020B0604020202020204" pitchFamily="34" charset="0"/>
                      </a:endParaRPr>
                    </a:p>
                    <a:p>
                      <a:r>
                        <a:rPr lang="en-US" sz="1800">
                          <a:solidFill>
                            <a:schemeClr val="tx1"/>
                          </a:solidFill>
                          <a:latin typeface="Arial" panose="020B0604020202020204" pitchFamily="34" charset="0"/>
                          <a:cs typeface="Arial" panose="020B0604020202020204" pitchFamily="34" charset="0"/>
                        </a:rPr>
                        <a:t>Janet</a:t>
                      </a:r>
                      <a:r>
                        <a:rPr lang="en-US" sz="1800" baseline="0">
                          <a:solidFill>
                            <a:schemeClr val="tx1"/>
                          </a:solidFill>
                          <a:latin typeface="Arial" panose="020B0604020202020204" pitchFamily="34" charset="0"/>
                          <a:cs typeface="Arial" panose="020B0604020202020204" pitchFamily="34" charset="0"/>
                        </a:rPr>
                        <a:t> Stuck</a:t>
                      </a:r>
                      <a:endParaRPr lang="en-US" sz="180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800">
                          <a:solidFill>
                            <a:schemeClr val="tx1"/>
                          </a:solidFill>
                          <a:latin typeface="Arial" panose="020B0604020202020204" pitchFamily="34" charset="0"/>
                          <a:cs typeface="Arial" panose="020B0604020202020204" pitchFamily="34" charset="0"/>
                        </a:rPr>
                        <a:t>860-713-6859</a:t>
                      </a:r>
                    </a:p>
                    <a:p>
                      <a:pPr algn="ctr"/>
                      <a:endParaRPr lang="en-US" sz="180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hlinkClick r:id="rId7"/>
                        </a:rPr>
                        <a:t>Deirdre.Ducharme@ct.gov</a:t>
                      </a:r>
                      <a:endParaRPr lang="en-US" sz="1600" dirty="0">
                        <a:solidFill>
                          <a:schemeClr val="tx1"/>
                        </a:solidFill>
                        <a:latin typeface="Arial" panose="020B0604020202020204" pitchFamily="34" charset="0"/>
                        <a:cs typeface="Arial" panose="020B0604020202020204" pitchFamily="34" charset="0"/>
                      </a:endParaRPr>
                    </a:p>
                    <a:p>
                      <a:pPr algn="ctr"/>
                      <a:endParaRPr lang="en-US" sz="1600" dirty="0">
                        <a:solidFill>
                          <a:schemeClr val="tx1"/>
                        </a:solidFill>
                        <a:latin typeface="Arial" panose="020B0604020202020204" pitchFamily="34" charset="0"/>
                        <a:cs typeface="Arial" panose="020B0604020202020204" pitchFamily="34" charset="0"/>
                        <a:hlinkClick r:id="rId8"/>
                      </a:endParaRPr>
                    </a:p>
                    <a:p>
                      <a:pPr algn="ctr"/>
                      <a:r>
                        <a:rPr lang="en-US" sz="1600" dirty="0">
                          <a:solidFill>
                            <a:schemeClr val="tx1"/>
                          </a:solidFill>
                          <a:latin typeface="Arial" panose="020B0604020202020204" pitchFamily="34" charset="0"/>
                          <a:cs typeface="Arial" panose="020B0604020202020204" pitchFamily="34" charset="0"/>
                          <a:hlinkClick r:id="rId8"/>
                        </a:rPr>
                        <a:t>Janet.Stuck@ct.gov</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0419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4000" b="1">
                <a:ln w="0"/>
                <a:solidFill>
                  <a:srgbClr val="FFFFFF"/>
                </a:solidFill>
              </a:rPr>
              <a:t/>
            </a:r>
            <a:br>
              <a:rPr lang="en-US" sz="4000" b="1">
                <a:ln w="0"/>
                <a:solidFill>
                  <a:srgbClr val="FFFFFF"/>
                </a:solidFill>
              </a:rPr>
            </a:br>
            <a:r>
              <a:rPr lang="en-US" sz="4000" b="1">
                <a:ln w="0"/>
                <a:solidFill>
                  <a:srgbClr val="FFFFFF"/>
                </a:solidFill>
              </a:rPr>
              <a:t>Test Delivery: Student Interface Updates</a:t>
            </a:r>
            <a:br>
              <a:rPr lang="en-US" sz="4000" b="1">
                <a:ln w="0"/>
                <a:solidFill>
                  <a:srgbClr val="FFFFFF"/>
                </a:solidFill>
              </a:rPr>
            </a:br>
            <a:r>
              <a:rPr lang="en-US" sz="4000" b="1">
                <a:ln w="0"/>
                <a:solidFill>
                  <a:srgbClr val="FFFFFF"/>
                </a:solidFill>
              </a:rPr>
              <a:t>(Embedded Speech-to-Text) </a:t>
            </a:r>
            <a:r>
              <a:rPr lang="en-US" sz="4000">
                <a:cs typeface="+mn-cs"/>
              </a:rPr>
              <a:t/>
            </a:r>
            <a:br>
              <a:rPr lang="en-US" sz="40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D1A607A-3D7D-4CD5-952A-50E54ED93396}"/>
              </a:ext>
            </a:extLst>
          </p:cNvPr>
          <p:cNvPicPr>
            <a:picLocks noChangeAspect="1"/>
          </p:cNvPicPr>
          <p:nvPr/>
        </p:nvPicPr>
        <p:blipFill>
          <a:blip r:embed="rId3"/>
          <a:stretch>
            <a:fillRect/>
          </a:stretch>
        </p:blipFill>
        <p:spPr>
          <a:xfrm>
            <a:off x="1333725" y="1911350"/>
            <a:ext cx="6107094" cy="4453710"/>
          </a:xfrm>
          <a:prstGeom prst="rect">
            <a:avLst/>
          </a:prstGeom>
        </p:spPr>
      </p:pic>
    </p:spTree>
    <p:extLst>
      <p:ext uri="{BB962C8B-B14F-4D97-AF65-F5344CB8AC3E}">
        <p14:creationId xmlns:p14="http://schemas.microsoft.com/office/powerpoint/2010/main" val="3460531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4000" b="1">
                <a:ln w="0"/>
                <a:solidFill>
                  <a:srgbClr val="FFFFFF"/>
                </a:solidFill>
              </a:rPr>
              <a:t/>
            </a:r>
            <a:br>
              <a:rPr lang="en-US" sz="4000" b="1">
                <a:ln w="0"/>
                <a:solidFill>
                  <a:srgbClr val="FFFFFF"/>
                </a:solidFill>
              </a:rPr>
            </a:br>
            <a:r>
              <a:rPr lang="en-US" sz="4000" b="1">
                <a:ln w="0"/>
                <a:solidFill>
                  <a:srgbClr val="FFFFFF"/>
                </a:solidFill>
              </a:rPr>
              <a:t>Test Delivery: Student Interface Updates</a:t>
            </a:r>
            <a:br>
              <a:rPr lang="en-US" sz="4000" b="1">
                <a:ln w="0"/>
                <a:solidFill>
                  <a:srgbClr val="FFFFFF"/>
                </a:solidFill>
              </a:rPr>
            </a:br>
            <a:r>
              <a:rPr lang="en-US" sz="4000" b="1">
                <a:ln w="0"/>
                <a:solidFill>
                  <a:srgbClr val="FFFFFF"/>
                </a:solidFill>
              </a:rPr>
              <a:t>(Enhanced Line Reader/Masking Hybrid ) </a:t>
            </a:r>
            <a:r>
              <a:rPr lang="en-US" sz="4000">
                <a:cs typeface="+mn-cs"/>
              </a:rPr>
              <a:t/>
            </a:r>
            <a:br>
              <a:rPr lang="en-US" sz="40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5DF24E-C9C1-4EE2-9E33-1AC294B5FBDD}"/>
              </a:ext>
            </a:extLst>
          </p:cNvPr>
          <p:cNvSpPr txBox="1"/>
          <p:nvPr/>
        </p:nvSpPr>
        <p:spPr>
          <a:xfrm>
            <a:off x="626364" y="1966274"/>
            <a:ext cx="7891272" cy="135421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50" b="0" i="0" u="none" strike="noStrike" kern="1200" cap="none" spc="0" normalizeH="0" baseline="0" noProof="0">
                <a:ln>
                  <a:noFill/>
                </a:ln>
                <a:effectLst/>
                <a:uLnTx/>
                <a:uFillTx/>
                <a:latin typeface="Arial" charset="0"/>
                <a:ea typeface="+mn-ea"/>
                <a:cs typeface="+mn-cs"/>
              </a:rPr>
              <a:t>A new Line Reader mode is available, which adds a dark gray background to test content, except for the line that being highlighted. Provides the straightforward functionality of the Line Reader, with the distraction-removing benefits of the Masking tool.</a:t>
            </a:r>
          </a:p>
        </p:txBody>
      </p:sp>
      <p:pic>
        <p:nvPicPr>
          <p:cNvPr id="8" name="Picture 7" descr="A screenshot of a computer&#10;&#10;Description automatically generated">
            <a:extLst>
              <a:ext uri="{FF2B5EF4-FFF2-40B4-BE49-F238E27FC236}">
                <a16:creationId xmlns:a16="http://schemas.microsoft.com/office/drawing/2014/main" id="{9C3B2709-FE35-6F48-A7A7-17D5CCD08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884" y="3299187"/>
            <a:ext cx="4316232" cy="3059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3493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4000" b="1">
                <a:ln w="0"/>
                <a:solidFill>
                  <a:srgbClr val="FFFFFF"/>
                </a:solidFill>
              </a:rPr>
              <a:t/>
            </a:r>
            <a:br>
              <a:rPr lang="en-US" sz="4000" b="1">
                <a:ln w="0"/>
                <a:solidFill>
                  <a:srgbClr val="FFFFFF"/>
                </a:solidFill>
              </a:rPr>
            </a:br>
            <a:r>
              <a:rPr lang="en-US" sz="4000" b="1">
                <a:ln w="0"/>
                <a:solidFill>
                  <a:srgbClr val="FFFFFF"/>
                </a:solidFill>
              </a:rPr>
              <a:t>Test Delivery: Student Interface Updates</a:t>
            </a:r>
            <a:br>
              <a:rPr lang="en-US" sz="4000" b="1">
                <a:ln w="0"/>
                <a:solidFill>
                  <a:srgbClr val="FFFFFF"/>
                </a:solidFill>
              </a:rPr>
            </a:br>
            <a:r>
              <a:rPr lang="en-US" sz="4000" b="1">
                <a:ln w="0"/>
                <a:solidFill>
                  <a:srgbClr val="FFFFFF"/>
                </a:solidFill>
              </a:rPr>
              <a:t>(Enhanced Line Reader/Masking Hybrid ) </a:t>
            </a:r>
            <a:r>
              <a:rPr lang="en-US" sz="4000">
                <a:cs typeface="+mn-cs"/>
              </a:rPr>
              <a:t/>
            </a:r>
            <a:br>
              <a:rPr lang="en-US" sz="40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349073E-D31F-445B-8F88-2B3A1C56A669}"/>
              </a:ext>
            </a:extLst>
          </p:cNvPr>
          <p:cNvPicPr>
            <a:picLocks noChangeAspect="1"/>
          </p:cNvPicPr>
          <p:nvPr/>
        </p:nvPicPr>
        <p:blipFill>
          <a:blip r:embed="rId3"/>
          <a:stretch>
            <a:fillRect/>
          </a:stretch>
        </p:blipFill>
        <p:spPr>
          <a:xfrm>
            <a:off x="626364" y="2276474"/>
            <a:ext cx="7891272" cy="3632356"/>
          </a:xfrm>
          <a:prstGeom prst="rect">
            <a:avLst/>
          </a:prstGeom>
        </p:spPr>
      </p:pic>
    </p:spTree>
    <p:extLst>
      <p:ext uri="{BB962C8B-B14F-4D97-AF65-F5344CB8AC3E}">
        <p14:creationId xmlns:p14="http://schemas.microsoft.com/office/powerpoint/2010/main" val="2106232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fontScale="90000"/>
          </a:bodyPr>
          <a:lstStyle/>
          <a:p>
            <a:pPr algn="ctr"/>
            <a:r>
              <a:rPr lang="en-US" sz="3600" b="1">
                <a:ln w="0"/>
                <a:solidFill>
                  <a:srgbClr val="FFFFFF"/>
                </a:solidFill>
              </a:rPr>
              <a:t/>
            </a:r>
            <a:br>
              <a:rPr lang="en-US" sz="3600" b="1">
                <a:ln w="0"/>
                <a:solidFill>
                  <a:srgbClr val="FFFFFF"/>
                </a:solidFill>
              </a:rPr>
            </a:br>
            <a:r>
              <a:rPr lang="en-US" sz="4000" b="1">
                <a:ln w="0"/>
                <a:solidFill>
                  <a:srgbClr val="FFFFFF"/>
                </a:solidFill>
              </a:rPr>
              <a:t>Test Delivery: TA Interface Updates</a:t>
            </a:r>
            <a:br>
              <a:rPr lang="en-US" sz="4000" b="1">
                <a:ln w="0"/>
                <a:solidFill>
                  <a:srgbClr val="FFFFFF"/>
                </a:solidFill>
              </a:rPr>
            </a:br>
            <a:r>
              <a:rPr lang="en-US" sz="4000" b="1">
                <a:ln w="0"/>
                <a:solidFill>
                  <a:srgbClr val="FFFFFF"/>
                </a:solidFill>
              </a:rPr>
              <a:t>(Session Screensaver) </a:t>
            </a:r>
            <a:r>
              <a:rPr lang="en-US" sz="2400">
                <a:cs typeface="+mn-cs"/>
              </a:rPr>
              <a:t/>
            </a:r>
            <a:br>
              <a:rPr lang="en-US" sz="2400">
                <a:cs typeface="+mn-cs"/>
              </a:rPr>
            </a:br>
            <a:r>
              <a:rPr lang="en-US" sz="3600" b="1">
                <a:ln w="0"/>
                <a:solidFill>
                  <a:srgbClr val="FFFFFF"/>
                </a:solidFill>
              </a:rPr>
              <a:t>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0" y="1984372"/>
            <a:ext cx="8682974"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1" indent="0" algn="l" defTabSz="914400" rtl="0" eaLnBrk="0" fontAlgn="base" latinLnBrk="0" hangingPunct="0">
              <a:lnSpc>
                <a:spcPct val="90000"/>
              </a:lnSpc>
              <a:spcBef>
                <a:spcPct val="0"/>
              </a:spcBef>
              <a:spcAft>
                <a:spcPct val="3000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FEB2C09F-20BF-A447-8B86-619EF4E3A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118" y="2247883"/>
            <a:ext cx="5075274" cy="999045"/>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drawing&#10;&#10;Description automatically generated">
            <a:extLst>
              <a:ext uri="{FF2B5EF4-FFF2-40B4-BE49-F238E27FC236}">
                <a16:creationId xmlns:a16="http://schemas.microsoft.com/office/drawing/2014/main" id="{5246E236-0334-0543-892E-E42A3B629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036" y="3486722"/>
            <a:ext cx="2500979" cy="2090286"/>
          </a:xfrm>
          <a:prstGeom prst="rect">
            <a:avLst/>
          </a:prstGeom>
          <a:ln>
            <a:noFill/>
          </a:ln>
          <a:effectLst>
            <a:outerShdw blurRad="292100" dist="139700" dir="2700000" algn="tl" rotWithShape="0">
              <a:srgbClr val="333333">
                <a:alpha val="65000"/>
              </a:srgbClr>
            </a:outerShdw>
          </a:effectLst>
        </p:spPr>
      </p:pic>
      <p:sp>
        <p:nvSpPr>
          <p:cNvPr id="10" name="TextBox 3">
            <a:extLst>
              <a:ext uri="{FF2B5EF4-FFF2-40B4-BE49-F238E27FC236}">
                <a16:creationId xmlns:a16="http://schemas.microsoft.com/office/drawing/2014/main" id="{A181931E-6B85-5A47-BC2A-B5D8A5F8D284}"/>
              </a:ext>
            </a:extLst>
          </p:cNvPr>
          <p:cNvSpPr txBox="1"/>
          <p:nvPr/>
        </p:nvSpPr>
        <p:spPr>
          <a:xfrm>
            <a:off x="5364392" y="1932168"/>
            <a:ext cx="3623057" cy="43627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7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 new screensaver can be displayed at any time by clicking a new button in the top right corner of the Session ID widget.</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7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Screen content is now covered, helping to hide student PII while the session is active and the proctor is not at their device.</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7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Allows proctors to walk the room and help students get logged in; session ID is viewable from afar. </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7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Screensaver will also display after a period of TA inactivity.</a:t>
            </a:r>
          </a:p>
        </p:txBody>
      </p:sp>
    </p:spTree>
    <p:extLst>
      <p:ext uri="{BB962C8B-B14F-4D97-AF65-F5344CB8AC3E}">
        <p14:creationId xmlns:p14="http://schemas.microsoft.com/office/powerpoint/2010/main" val="541266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(New Session Dashboard)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628073" y="3592579"/>
            <a:ext cx="8682974"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1" indent="0" algn="l" defTabSz="914400" rtl="0" eaLnBrk="0" fontAlgn="base" latinLnBrk="0" hangingPunct="0">
              <a:lnSpc>
                <a:spcPct val="90000"/>
              </a:lnSpc>
              <a:spcBef>
                <a:spcPct val="0"/>
              </a:spcBef>
              <a:spcAft>
                <a:spcPct val="3000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3">
            <a:extLst>
              <a:ext uri="{FF2B5EF4-FFF2-40B4-BE49-F238E27FC236}">
                <a16:creationId xmlns:a16="http://schemas.microsoft.com/office/drawing/2014/main" id="{A181931E-6B85-5A47-BC2A-B5D8A5F8D284}"/>
              </a:ext>
            </a:extLst>
          </p:cNvPr>
          <p:cNvSpPr txBox="1"/>
          <p:nvPr/>
        </p:nvSpPr>
        <p:spPr>
          <a:xfrm>
            <a:off x="626364" y="1911350"/>
            <a:ext cx="7891272" cy="21390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New screen – “Session Dashboard”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the past, the first screen a TA saw when logging in was the test tree where they chose the tests they wanted to add to their session.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screen will be a one-stop-shop for all active and scheduled sessions a TA has created.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the past, TAs could only create active sessions. Starting this year, TA will have the ability to schedule testing sessions in advance. </a:t>
            </a:r>
          </a:p>
        </p:txBody>
      </p:sp>
      <p:pic>
        <p:nvPicPr>
          <p:cNvPr id="13" name="Picture 12">
            <a:extLst>
              <a:ext uri="{FF2B5EF4-FFF2-40B4-BE49-F238E27FC236}">
                <a16:creationId xmlns:a16="http://schemas.microsoft.com/office/drawing/2014/main" id="{BE0E5D94-25D7-43B5-B3FF-931E5B7A13AA}"/>
              </a:ext>
            </a:extLst>
          </p:cNvPr>
          <p:cNvPicPr>
            <a:picLocks noChangeAspect="1"/>
          </p:cNvPicPr>
          <p:nvPr/>
        </p:nvPicPr>
        <p:blipFill>
          <a:blip r:embed="rId3"/>
          <a:stretch>
            <a:fillRect/>
          </a:stretch>
        </p:blipFill>
        <p:spPr>
          <a:xfrm>
            <a:off x="1776529" y="4193236"/>
            <a:ext cx="5590942" cy="2127690"/>
          </a:xfrm>
          <a:prstGeom prst="rect">
            <a:avLst/>
          </a:prstGeom>
          <a:ln w="9525">
            <a:solidFill>
              <a:schemeClr val="tx1"/>
            </a:solidFill>
          </a:ln>
        </p:spPr>
      </p:pic>
    </p:spTree>
    <p:extLst>
      <p:ext uri="{BB962C8B-B14F-4D97-AF65-F5344CB8AC3E}">
        <p14:creationId xmlns:p14="http://schemas.microsoft.com/office/powerpoint/2010/main" val="2535170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(Revamped Test Selection)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0" y="1984372"/>
            <a:ext cx="8682974"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1" indent="0" algn="l" defTabSz="914400" rtl="0" eaLnBrk="0" fontAlgn="base" latinLnBrk="0" hangingPunct="0">
              <a:lnSpc>
                <a:spcPct val="90000"/>
              </a:lnSpc>
              <a:spcBef>
                <a:spcPct val="0"/>
              </a:spcBef>
              <a:spcAft>
                <a:spcPct val="3000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3">
            <a:extLst>
              <a:ext uri="{FF2B5EF4-FFF2-40B4-BE49-F238E27FC236}">
                <a16:creationId xmlns:a16="http://schemas.microsoft.com/office/drawing/2014/main" id="{A181931E-6B85-5A47-BC2A-B5D8A5F8D284}"/>
              </a:ext>
            </a:extLst>
          </p:cNvPr>
          <p:cNvSpPr txBox="1"/>
          <p:nvPr/>
        </p:nvSpPr>
        <p:spPr>
          <a:xfrm>
            <a:off x="5285825" y="1984372"/>
            <a:ext cx="3704171" cy="40164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Familiar presentation, but revamped to include some quality of life improvements.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Top level categories remain as-is, retaining the same colors, names, etc.</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Additional features have been added, but nothing has been removed.</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Responsive design still permits use on form factors as small as a smartphone.</a:t>
            </a:r>
          </a:p>
        </p:txBody>
      </p:sp>
      <p:pic>
        <p:nvPicPr>
          <p:cNvPr id="4" name="Picture 3">
            <a:extLst>
              <a:ext uri="{FF2B5EF4-FFF2-40B4-BE49-F238E27FC236}">
                <a16:creationId xmlns:a16="http://schemas.microsoft.com/office/drawing/2014/main" id="{D6C2BCCA-137F-48D6-9DA4-0826241C253D}"/>
              </a:ext>
            </a:extLst>
          </p:cNvPr>
          <p:cNvPicPr>
            <a:picLocks noChangeAspect="1"/>
          </p:cNvPicPr>
          <p:nvPr/>
        </p:nvPicPr>
        <p:blipFill>
          <a:blip r:embed="rId3"/>
          <a:stretch>
            <a:fillRect/>
          </a:stretch>
        </p:blipFill>
        <p:spPr>
          <a:xfrm>
            <a:off x="235891" y="2537367"/>
            <a:ext cx="4911462" cy="2494102"/>
          </a:xfrm>
          <a:prstGeom prst="rect">
            <a:avLst/>
          </a:prstGeom>
        </p:spPr>
      </p:pic>
    </p:spTree>
    <p:extLst>
      <p:ext uri="{BB962C8B-B14F-4D97-AF65-F5344CB8AC3E}">
        <p14:creationId xmlns:p14="http://schemas.microsoft.com/office/powerpoint/2010/main" val="1702793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(Revamped Test Selection)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0" y="1984372"/>
            <a:ext cx="8682974"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1" indent="0" algn="l" defTabSz="914400" rtl="0" eaLnBrk="0" fontAlgn="base" latinLnBrk="0" hangingPunct="0">
              <a:lnSpc>
                <a:spcPct val="90000"/>
              </a:lnSpc>
              <a:spcBef>
                <a:spcPct val="0"/>
              </a:spcBef>
              <a:spcAft>
                <a:spcPct val="3000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20167EC-A913-4AE4-B214-FEBADD943ABA}"/>
              </a:ext>
            </a:extLst>
          </p:cNvPr>
          <p:cNvPicPr>
            <a:picLocks noChangeAspect="1"/>
          </p:cNvPicPr>
          <p:nvPr/>
        </p:nvPicPr>
        <p:blipFill>
          <a:blip r:embed="rId3"/>
          <a:stretch>
            <a:fillRect/>
          </a:stretch>
        </p:blipFill>
        <p:spPr>
          <a:xfrm>
            <a:off x="142236" y="2644412"/>
            <a:ext cx="5310478" cy="2678248"/>
          </a:xfrm>
          <a:prstGeom prst="rect">
            <a:avLst/>
          </a:prstGeom>
        </p:spPr>
      </p:pic>
      <p:sp>
        <p:nvSpPr>
          <p:cNvPr id="11" name="TextBox 13">
            <a:extLst>
              <a:ext uri="{FF2B5EF4-FFF2-40B4-BE49-F238E27FC236}">
                <a16:creationId xmlns:a16="http://schemas.microsoft.com/office/drawing/2014/main" id="{4C198F09-03F3-E649-8FFC-156F57AD625B}"/>
              </a:ext>
            </a:extLst>
          </p:cNvPr>
          <p:cNvSpPr txBox="1"/>
          <p:nvPr/>
        </p:nvSpPr>
        <p:spPr>
          <a:xfrm>
            <a:off x="5497531" y="1984372"/>
            <a:ext cx="3526726"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After clicking on a top-level test category, the user is taken to an expanded view of the test selection tree.</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All the tests are displayed in the traditional tree structure.</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A new “Selected Tests” view on the right summarizes the selections made across all categories, to be delivered in this test session.</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571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(Revamped Test Selection)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3">
            <a:extLst>
              <a:ext uri="{FF2B5EF4-FFF2-40B4-BE49-F238E27FC236}">
                <a16:creationId xmlns:a16="http://schemas.microsoft.com/office/drawing/2014/main" id="{4C198F09-03F3-E649-8FFC-156F57AD625B}"/>
              </a:ext>
            </a:extLst>
          </p:cNvPr>
          <p:cNvSpPr txBox="1"/>
          <p:nvPr/>
        </p:nvSpPr>
        <p:spPr>
          <a:xfrm>
            <a:off x="5120639" y="1911350"/>
            <a:ext cx="3859009" cy="46628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50" b="0" i="0" u="none" strike="noStrike" kern="1200" cap="none" spc="0" normalizeH="0" baseline="0" noProof="0">
                <a:ln>
                  <a:noFill/>
                </a:ln>
                <a:effectLst/>
                <a:uLnTx/>
                <a:uFillTx/>
                <a:latin typeface="Arial" panose="020B0604020202020204" pitchFamily="34" charset="0"/>
                <a:cs typeface="Arial" panose="020B0604020202020204" pitchFamily="34" charset="0"/>
              </a:rPr>
              <a:t>A new filter function allows users to filter the list of available tests by grade and subject.</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50" b="0" i="0" u="none" strike="noStrike" kern="1200" cap="none" spc="0" normalizeH="0" baseline="0" noProof="0">
                <a:ln>
                  <a:noFill/>
                </a:ln>
                <a:effectLst/>
                <a:uLnTx/>
                <a:uFillTx/>
                <a:latin typeface="Arial" panose="020B0604020202020204" pitchFamily="34" charset="0"/>
                <a:cs typeface="Arial" panose="020B0604020202020204" pitchFamily="34" charset="0"/>
              </a:rPr>
              <a:t>Particularly useful for Interim Assessments, where users will encounter a large number of test titles.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50" b="0" i="0" u="none" strike="noStrike" kern="1200" cap="none" spc="0" normalizeH="0" baseline="0" noProof="0">
                <a:ln>
                  <a:noFill/>
                </a:ln>
                <a:effectLst/>
                <a:uLnTx/>
                <a:uFillTx/>
                <a:latin typeface="Arial" panose="020B0604020202020204" pitchFamily="34" charset="0"/>
                <a:cs typeface="Arial" panose="020B0604020202020204" pitchFamily="34" charset="0"/>
              </a:rPr>
              <a:t>The new Global Search feature is accessed from the top menu bar in the TA Interface.</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50" b="0" i="0" u="none" strike="noStrike" kern="1200" cap="none" spc="0" normalizeH="0" baseline="0" noProof="0">
                <a:ln>
                  <a:noFill/>
                </a:ln>
                <a:effectLst/>
                <a:uLnTx/>
                <a:uFillTx/>
                <a:latin typeface="Arial" panose="020B0604020202020204" pitchFamily="34" charset="0"/>
                <a:cs typeface="Arial" panose="020B0604020202020204" pitchFamily="34" charset="0"/>
              </a:rPr>
              <a:t>Users are now able to perform a text-based search across ALL the tests they are permitted to deliver.</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D22758-08CD-4238-8A6C-F5CC65FB6530}"/>
              </a:ext>
            </a:extLst>
          </p:cNvPr>
          <p:cNvPicPr>
            <a:picLocks noChangeAspect="1"/>
          </p:cNvPicPr>
          <p:nvPr/>
        </p:nvPicPr>
        <p:blipFill>
          <a:blip r:embed="rId3"/>
          <a:stretch>
            <a:fillRect/>
          </a:stretch>
        </p:blipFill>
        <p:spPr>
          <a:xfrm>
            <a:off x="95646" y="2731636"/>
            <a:ext cx="5024993" cy="2598821"/>
          </a:xfrm>
          <a:prstGeom prst="rect">
            <a:avLst/>
          </a:prstGeom>
        </p:spPr>
      </p:pic>
    </p:spTree>
    <p:extLst>
      <p:ext uri="{BB962C8B-B14F-4D97-AF65-F5344CB8AC3E}">
        <p14:creationId xmlns:p14="http://schemas.microsoft.com/office/powerpoint/2010/main" val="1229740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(Scheduling Session in Advance)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626364" y="2012081"/>
            <a:ext cx="7891272"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1" indent="0" algn="l" defTabSz="914400" rtl="0" eaLnBrk="0" fontAlgn="base" latinLnBrk="0" hangingPunct="0">
              <a:lnSpc>
                <a:spcPct val="100000"/>
              </a:lnSpc>
              <a:spcBef>
                <a:spcPts val="3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help ensure the day of testing runs as smoothly as possible, teachers can schedule test sessions in advance. When a teacher schedules a test session in advance, the online testing system provides a session ID and link to the test session. Teachers provide this information to their students so students can join the session when it begins. Students using the Secure Browser enter the session ID when they are signing in to take the test.</a:t>
            </a:r>
          </a:p>
        </p:txBody>
      </p:sp>
      <p:pic>
        <p:nvPicPr>
          <p:cNvPr id="10" name="Picture 9">
            <a:extLst>
              <a:ext uri="{FF2B5EF4-FFF2-40B4-BE49-F238E27FC236}">
                <a16:creationId xmlns:a16="http://schemas.microsoft.com/office/drawing/2014/main" id="{73A0EF16-8479-44EB-9779-FA62E8EF9591}"/>
              </a:ext>
            </a:extLst>
          </p:cNvPr>
          <p:cNvPicPr/>
          <p:nvPr/>
        </p:nvPicPr>
        <p:blipFill>
          <a:blip r:embed="rId3">
            <a:extLst>
              <a:ext uri="{28A0092B-C50C-407E-A947-70E740481C1C}">
                <a14:useLocalDpi xmlns:a14="http://schemas.microsoft.com/office/drawing/2010/main" val="0"/>
              </a:ext>
            </a:extLst>
          </a:blip>
          <a:stretch>
            <a:fillRect/>
          </a:stretch>
        </p:blipFill>
        <p:spPr>
          <a:xfrm>
            <a:off x="1623316" y="4236820"/>
            <a:ext cx="5897367" cy="2056230"/>
          </a:xfrm>
          <a:prstGeom prst="rect">
            <a:avLst/>
          </a:prstGeom>
          <a:ln w="9522" cmpd="sng">
            <a:solidFill>
              <a:srgbClr val="A6A6A6"/>
            </a:solidFill>
            <a:prstDash val="solid"/>
          </a:ln>
        </p:spPr>
      </p:pic>
      <p:sp>
        <p:nvSpPr>
          <p:cNvPr id="12" name="Rectangle 11">
            <a:extLst>
              <a:ext uri="{FF2B5EF4-FFF2-40B4-BE49-F238E27FC236}">
                <a16:creationId xmlns:a16="http://schemas.microsoft.com/office/drawing/2014/main" id="{E799AFE5-8CD6-4C83-856C-BB9C611D8E7A}"/>
              </a:ext>
            </a:extLst>
          </p:cNvPr>
          <p:cNvSpPr/>
          <p:nvPr/>
        </p:nvSpPr>
        <p:spPr>
          <a:xfrm>
            <a:off x="2431081" y="4438485"/>
            <a:ext cx="821934" cy="172417"/>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824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(Scheduling Session in Advance)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34F07C5-45E3-476A-9973-072A2A2E61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22408" y="2032067"/>
            <a:ext cx="3386245" cy="2084438"/>
          </a:xfrm>
          <a:prstGeom prst="rect">
            <a:avLst/>
          </a:prstGeom>
          <a:ln w="9522" cmpd="sng">
            <a:solidFill>
              <a:srgbClr val="A6A6A6"/>
            </a:solidFill>
            <a:prstDash val="solid"/>
          </a:ln>
        </p:spPr>
      </p:pic>
      <p:pic>
        <p:nvPicPr>
          <p:cNvPr id="15" name="Picture 14">
            <a:extLst>
              <a:ext uri="{FF2B5EF4-FFF2-40B4-BE49-F238E27FC236}">
                <a16:creationId xmlns:a16="http://schemas.microsoft.com/office/drawing/2014/main" id="{FB8CE8A1-1EF6-4D21-A9DE-6B047CC7827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97567" y="4168720"/>
            <a:ext cx="3435534" cy="2106951"/>
          </a:xfrm>
          <a:prstGeom prst="rect">
            <a:avLst/>
          </a:prstGeom>
          <a:ln w="9522" cmpd="sng">
            <a:solidFill>
              <a:srgbClr val="A6A6A6"/>
            </a:solidFill>
            <a:prstDash val="solid"/>
          </a:ln>
        </p:spPr>
      </p:pic>
      <p:sp>
        <p:nvSpPr>
          <p:cNvPr id="16" name="TextBox 7">
            <a:extLst>
              <a:ext uri="{FF2B5EF4-FFF2-40B4-BE49-F238E27FC236}">
                <a16:creationId xmlns:a16="http://schemas.microsoft.com/office/drawing/2014/main" id="{8034141C-5693-2649-B454-45765E8EFFBB}"/>
              </a:ext>
            </a:extLst>
          </p:cNvPr>
          <p:cNvSpPr txBox="1"/>
          <p:nvPr/>
        </p:nvSpPr>
        <p:spPr>
          <a:xfrm>
            <a:off x="4721211" y="2032067"/>
            <a:ext cx="4182157" cy="36009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TA will fill in the dates that the test(s) will be delivered to the students.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After clicking [Next] the TA will see the tests that are available.</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TA will be asked to select the test they will be administering in this future session. </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11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1200"/>
            <a:ext cx="8229600" cy="4389120"/>
          </a:xfrm>
        </p:spPr>
        <p:txBody>
          <a:bodyPr>
            <a:noAutofit/>
          </a:bodyPr>
          <a:lstStyle/>
          <a:p>
            <a:pPr marL="63500" lvl="1" indent="0" algn="ctr">
              <a:buNone/>
            </a:pPr>
            <a:r>
              <a:rPr lang="en-US" sz="2400" dirty="0">
                <a:solidFill>
                  <a:schemeClr val="tx1"/>
                </a:solidFill>
                <a:latin typeface="Arial" panose="020B0604020202020204" pitchFamily="34" charset="0"/>
              </a:rPr>
              <a:t>Connecticut Help Desk</a:t>
            </a:r>
          </a:p>
          <a:p>
            <a:pPr marL="63500" lvl="1" indent="0" algn="ctr">
              <a:buNone/>
            </a:pPr>
            <a:r>
              <a:rPr lang="en-US" sz="2400" dirty="0">
                <a:solidFill>
                  <a:schemeClr val="tx1"/>
                </a:solidFill>
                <a:latin typeface="Arial" panose="020B0604020202020204" pitchFamily="34" charset="0"/>
              </a:rPr>
              <a:t>844-202-7583 </a:t>
            </a:r>
          </a:p>
          <a:p>
            <a:pPr marL="63500" lvl="1" indent="0" algn="ctr">
              <a:buNone/>
            </a:pPr>
            <a:r>
              <a:rPr lang="en-US" u="sng" smtClean="0">
                <a:hlinkClick r:id="rId3"/>
              </a:rPr>
              <a:t>cthelpdesk@cambiumassessment.com</a:t>
            </a:r>
            <a:endParaRPr lang="en-US" sz="2400" dirty="0">
              <a:solidFill>
                <a:schemeClr val="tx1"/>
              </a:solidFill>
              <a:latin typeface="Arial" panose="020B0604020202020204" pitchFamily="34" charset="0"/>
            </a:endParaRPr>
          </a:p>
          <a:p>
            <a:pPr marL="63500" lvl="1" indent="0" algn="ctr">
              <a:buNone/>
            </a:pPr>
            <a:endParaRPr lang="en-US" sz="2400" dirty="0">
              <a:solidFill>
                <a:schemeClr val="tx1"/>
              </a:solidFill>
              <a:latin typeface="Arial" panose="020B0604020202020204" pitchFamily="34" charset="0"/>
            </a:endParaRPr>
          </a:p>
          <a:p>
            <a:pPr marL="63500" lvl="1" indent="0" algn="ctr">
              <a:buNone/>
            </a:pPr>
            <a:r>
              <a:rPr lang="en-US" sz="2000" dirty="0">
                <a:solidFill>
                  <a:schemeClr val="tx1"/>
                </a:solidFill>
                <a:latin typeface="Arial"/>
                <a:cs typeface="Arial"/>
              </a:rPr>
              <a:t>The Help Desk is open Monday – Friday 7:00 a.m. to 7:00 p.m. </a:t>
            </a:r>
            <a:endParaRPr lang="en-US" sz="2000" dirty="0">
              <a:solidFill>
                <a:schemeClr val="tx1"/>
              </a:solidFill>
              <a:latin typeface="Arial" panose="020B0604020202020204" pitchFamily="34" charset="0"/>
            </a:endParaRPr>
          </a:p>
          <a:p>
            <a:pPr marL="63500" lvl="1" indent="0" algn="ctr">
              <a:buNone/>
            </a:pPr>
            <a:r>
              <a:rPr lang="en-US" sz="2000" dirty="0">
                <a:solidFill>
                  <a:schemeClr val="tx1"/>
                </a:solidFill>
                <a:latin typeface="Arial"/>
                <a:cs typeface="Arial"/>
              </a:rPr>
              <a:t>during testing.</a:t>
            </a:r>
          </a:p>
          <a:p>
            <a:pPr marL="63500" lvl="1" indent="0" algn="ctr">
              <a:buNone/>
            </a:pPr>
            <a:endParaRPr lang="en-US" sz="2400" dirty="0">
              <a:solidFill>
                <a:schemeClr val="tx1"/>
              </a:solidFill>
              <a:latin typeface="Arial" panose="020B0604020202020204" pitchFamily="34" charset="0"/>
            </a:endParaRPr>
          </a:p>
          <a:p>
            <a:pPr marL="63500" lvl="1" indent="0" algn="ctr">
              <a:buNone/>
            </a:pPr>
            <a:r>
              <a:rPr lang="en-US" sz="2400" u="sng" dirty="0">
                <a:solidFill>
                  <a:schemeClr val="tx1"/>
                </a:solidFill>
                <a:latin typeface="Arial" panose="020B0604020202020204" pitchFamily="34" charset="0"/>
              </a:rPr>
              <a:t>CAI Project Team </a:t>
            </a:r>
          </a:p>
          <a:p>
            <a:pPr marL="63500" lvl="1" indent="0" algn="ctr">
              <a:buNone/>
            </a:pPr>
            <a:r>
              <a:rPr lang="en-US" sz="2400" dirty="0">
                <a:solidFill>
                  <a:schemeClr val="tx1"/>
                </a:solidFill>
                <a:latin typeface="Arial" panose="020B0604020202020204" pitchFamily="34" charset="0"/>
              </a:rPr>
              <a:t>Jen Chou, Program Director	</a:t>
            </a:r>
          </a:p>
          <a:p>
            <a:pPr marL="63500" lvl="1" indent="0" algn="ctr">
              <a:buNone/>
            </a:pPr>
            <a:r>
              <a:rPr lang="en-US" sz="2400" dirty="0">
                <a:solidFill>
                  <a:schemeClr val="tx1"/>
                </a:solidFill>
                <a:latin typeface="Arial" panose="020B0604020202020204" pitchFamily="34" charset="0"/>
              </a:rPr>
              <a:t>Amber Benlian, Program Manager </a:t>
            </a:r>
          </a:p>
          <a:p>
            <a:pPr marL="63500" lvl="1" indent="0" algn="ctr">
              <a:buNone/>
            </a:pPr>
            <a:r>
              <a:rPr lang="en-US" sz="2400" dirty="0">
                <a:solidFill>
                  <a:schemeClr val="tx1"/>
                </a:solidFill>
                <a:latin typeface="Arial" panose="020B0604020202020204" pitchFamily="34" charset="0"/>
              </a:rPr>
              <a:t>Marie Musumeci, Program Coordinator</a:t>
            </a:r>
          </a:p>
          <a:p>
            <a:pPr marL="457200" lvl="1" indent="0" algn="ctr">
              <a:buNone/>
            </a:pPr>
            <a:r>
              <a:rPr lang="en-US" sz="2200" dirty="0">
                <a:solidFill>
                  <a:schemeClr val="tx1"/>
                </a:solidFill>
                <a:latin typeface="Arial" panose="020B0604020202020204" pitchFamily="34" charset="0"/>
              </a:rPr>
              <a:t> </a:t>
            </a:r>
            <a:endParaRPr lang="en-US" sz="2200" dirty="0">
              <a:solidFill>
                <a:schemeClr val="tx2"/>
              </a:solidFill>
              <a:latin typeface="Arial" panose="020B0604020202020204" pitchFamily="34" charset="0"/>
            </a:endParaRPr>
          </a:p>
        </p:txBody>
      </p:sp>
      <p:sp>
        <p:nvSpPr>
          <p:cNvPr id="2" name="Title 1"/>
          <p:cNvSpPr>
            <a:spLocks noGrp="1"/>
          </p:cNvSpPr>
          <p:nvPr>
            <p:ph type="title"/>
          </p:nvPr>
        </p:nvSpPr>
        <p:spPr>
          <a:xfrm>
            <a:off x="0" y="0"/>
            <a:ext cx="9144000" cy="1097280"/>
          </a:xfrm>
        </p:spPr>
        <p:txBody>
          <a:bodyPr anchor="ctr">
            <a:normAutofit/>
          </a:bodyPr>
          <a:lstStyle/>
          <a:p>
            <a:pPr algn="ctr"/>
            <a:r>
              <a:rPr lang="en-US" sz="3600" b="1">
                <a:ln w="0"/>
                <a:solidFill>
                  <a:srgbClr val="000099"/>
                </a:solidFill>
                <a:latin typeface="Arial" panose="020B0604020202020204" pitchFamily="34" charset="0"/>
                <a:cs typeface="Arial" panose="020B0604020202020204" pitchFamily="34" charset="0"/>
              </a:rPr>
              <a:t> Cambium Assessment, Inc. (CAI)</a:t>
            </a:r>
          </a:p>
        </p:txBody>
      </p:sp>
    </p:spTree>
    <p:extLst>
      <p:ext uri="{BB962C8B-B14F-4D97-AF65-F5344CB8AC3E}">
        <p14:creationId xmlns:p14="http://schemas.microsoft.com/office/powerpoint/2010/main" val="1647631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54239"/>
            <a:ext cx="9144000" cy="1097280"/>
          </a:xfrm>
        </p:spPr>
        <p:txBody>
          <a:bodyPr vert="horz" lIns="91440" tIns="45720" rIns="91440" bIns="45720" rtlCol="0" anchor="ctr">
            <a:normAutofit/>
          </a:bodyPr>
          <a:lstStyle/>
          <a:p>
            <a:pPr algn="ctr"/>
            <a:r>
              <a:rPr lang="en-US" sz="3600" b="1">
                <a:ln w="0"/>
                <a:solidFill>
                  <a:srgbClr val="FFFFFF"/>
                </a:solidFill>
              </a:rPr>
              <a:t>Test Delivery: TA Interface Updates</a:t>
            </a:r>
            <a:br>
              <a:rPr lang="en-US" sz="3600" b="1">
                <a:ln w="0"/>
                <a:solidFill>
                  <a:srgbClr val="FFFFFF"/>
                </a:solidFill>
              </a:rPr>
            </a:br>
            <a:r>
              <a:rPr lang="en-US" sz="3600" b="1">
                <a:ln w="0"/>
                <a:solidFill>
                  <a:srgbClr val="FFFFFF"/>
                </a:solidFill>
              </a:rPr>
              <a:t>(Scheduling Session in Advance) </a:t>
            </a:r>
            <a:endParaRPr lang="en-US" sz="3600" kern="1200">
              <a:solidFill>
                <a:schemeClr val="bg1"/>
              </a:solidFill>
            </a:endParaRPr>
          </a:p>
        </p:txBody>
      </p:sp>
      <p:pic>
        <p:nvPicPr>
          <p:cNvPr id="15" name="Picture 14">
            <a:extLst>
              <a:ext uri="{FF2B5EF4-FFF2-40B4-BE49-F238E27FC236}">
                <a16:creationId xmlns:a16="http://schemas.microsoft.com/office/drawing/2014/main" id="{FB8CE8A1-1EF6-4D21-A9DE-6B047CC782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23235" y="4345613"/>
            <a:ext cx="3524200" cy="2046003"/>
          </a:xfrm>
          <a:prstGeom prst="rect">
            <a:avLst/>
          </a:prstGeom>
          <a:ln w="9522" cmpd="sng">
            <a:solidFill>
              <a:srgbClr val="A6A6A6"/>
            </a:solidFill>
            <a:prstDash val="solid"/>
          </a:ln>
        </p:spPr>
      </p:pic>
      <p:sp>
        <p:nvSpPr>
          <p:cNvPr id="16" name="TextBox 7">
            <a:extLst>
              <a:ext uri="{FF2B5EF4-FFF2-40B4-BE49-F238E27FC236}">
                <a16:creationId xmlns:a16="http://schemas.microsoft.com/office/drawing/2014/main" id="{8034141C-5693-2649-B454-45765E8EFFBB}"/>
              </a:ext>
            </a:extLst>
          </p:cNvPr>
          <p:cNvSpPr txBox="1"/>
          <p:nvPr/>
        </p:nvSpPr>
        <p:spPr>
          <a:xfrm>
            <a:off x="5082139" y="1911350"/>
            <a:ext cx="3935566" cy="38472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a:cs typeface="Arial"/>
              </a:rPr>
              <a:t>The Session Information pop-up window appears</a:t>
            </a:r>
            <a:r>
              <a:rPr kumimoji="0" lang="en-US" b="0" i="0" u="none" strike="noStrike" kern="1200" cap="none" spc="0" normalizeH="0" noProof="0" dirty="0">
                <a:ln>
                  <a:noFill/>
                </a:ln>
                <a:effectLst/>
                <a:uLnTx/>
                <a:uFillTx/>
                <a:latin typeface="Arial"/>
                <a:cs typeface="Arial"/>
              </a:rPr>
              <a:t> and </a:t>
            </a:r>
            <a:r>
              <a:rPr kumimoji="0" lang="en-US" b="0" i="0" u="none" strike="noStrike" kern="1200" cap="none" spc="0" normalizeH="0" baseline="0" noProof="0" dirty="0">
                <a:ln>
                  <a:noFill/>
                </a:ln>
                <a:effectLst/>
                <a:uLnTx/>
                <a:uFillTx/>
                <a:latin typeface="Arial"/>
                <a:cs typeface="Arial"/>
              </a:rPr>
              <a:t>provides the session ID. Teachers can copy this session ID and save in a secure location in case they need it later.</a:t>
            </a:r>
            <a:endParaRPr lang="en-US" b="0" i="0" u="none" strike="noStrike" kern="1200" cap="none" spc="0" normalizeH="0" baseline="0" noProof="0" dirty="0">
              <a:ln>
                <a:noFill/>
              </a:ln>
              <a:effectLst/>
              <a:uLnTx/>
              <a:uFillTx/>
              <a:latin typeface="Arial"/>
              <a:cs typeface="Arial"/>
            </a:endParaRP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a:cs typeface="Arial"/>
              </a:rPr>
              <a:t>The Test Administration site appears again, displaying the Upcoming Sessions page. The scheduled session appears in the table.</a:t>
            </a:r>
            <a:endParaRPr lang="en-US" b="0" i="0" u="none" strike="noStrike" kern="1200" cap="none" spc="0" normalizeH="0" baseline="0" noProof="0" dirty="0">
              <a:ln>
                <a:noFill/>
              </a:ln>
              <a:effectLst/>
              <a:uLnTx/>
              <a:uFillTx/>
              <a:latin typeface="Arial"/>
              <a:cs typeface="Arial"/>
            </a:endParaRPr>
          </a:p>
          <a:p>
            <a:pPr marL="342900" indent="-342900">
              <a:spcBef>
                <a:spcPts val="600"/>
              </a:spcBef>
              <a:buFont typeface="Arial" panose="020B0604020202020204" pitchFamily="34" charset="0"/>
              <a:buChar char="•"/>
              <a:defRPr/>
            </a:pPr>
            <a:r>
              <a:rPr kumimoji="0" lang="en-US" b="0" i="0" u="none" strike="noStrike" kern="1200" cap="none" spc="0" normalizeH="0" baseline="0" noProof="0" dirty="0">
                <a:ln>
                  <a:noFill/>
                </a:ln>
                <a:effectLst/>
                <a:uLnTx/>
                <a:uFillTx/>
                <a:latin typeface="Arial"/>
                <a:cs typeface="Arial"/>
              </a:rPr>
              <a:t>This feature can be used for in-class and remote testing.</a:t>
            </a:r>
            <a:r>
              <a:rPr lang="en-US" dirty="0">
                <a:latin typeface="Arial"/>
                <a:cs typeface="Arial"/>
              </a:rPr>
              <a:t>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A screenshot of a cell phone&#10;&#10;Description automatically generated">
            <a:extLst>
              <a:ext uri="{FF2B5EF4-FFF2-40B4-BE49-F238E27FC236}">
                <a16:creationId xmlns:a16="http://schemas.microsoft.com/office/drawing/2014/main" id="{1C33F58C-2E2E-834B-8164-CF2B14BAE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234" y="1911350"/>
            <a:ext cx="3524201" cy="2342484"/>
          </a:xfrm>
          <a:prstGeom prst="rect">
            <a:avLst/>
          </a:prstGeom>
          <a:ln>
            <a:noFill/>
          </a:ln>
          <a:effectLst>
            <a:outerShdw blurRad="292100" dist="139700" dir="2700000" algn="tl" rotWithShape="0">
              <a:srgbClr val="333333">
                <a:alpha val="65000"/>
              </a:srgbClr>
            </a:outerShdw>
          </a:effectLst>
        </p:spPr>
      </p:pic>
      <p:sp>
        <p:nvSpPr>
          <p:cNvPr id="3" name="Rectangle 1">
            <a:extLst>
              <a:ext uri="{FF2B5EF4-FFF2-40B4-BE49-F238E27FC236}">
                <a16:creationId xmlns:a16="http://schemas.microsoft.com/office/drawing/2014/main" id="{716793E9-C30F-470D-8CB1-97AB04199E0A}"/>
              </a:ext>
            </a:extLst>
          </p:cNvPr>
          <p:cNvSpPr>
            <a:spLocks noChangeArrowheads="1"/>
          </p:cNvSpPr>
          <p:nvPr/>
        </p:nvSpPr>
        <p:spPr bwMode="auto">
          <a:xfrm>
            <a:off x="-500743" y="714102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1200" b="0" i="1"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Session Information </a:t>
            </a:r>
            <a:r>
              <a:rPr kumimoji="0" lang="en-US" altLang="en-US" sz="1200" b="0" i="0"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pop-up window appears. This pop-up window provides the session ID. Teachers should copy this session ID for themselves and save it in a secure location in case they need it later.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2">
            <a:extLst>
              <a:ext uri="{FF2B5EF4-FFF2-40B4-BE49-F238E27FC236}">
                <a16:creationId xmlns:a16="http://schemas.microsoft.com/office/drawing/2014/main" id="{130E6513-6AF5-4F28-B45D-FA20747A65E2}"/>
              </a:ext>
            </a:extLst>
          </p:cNvPr>
          <p:cNvSpPr>
            <a:spLocks noChangeArrowheads="1"/>
          </p:cNvSpPr>
          <p:nvPr/>
        </p:nvSpPr>
        <p:spPr bwMode="auto">
          <a:xfrm>
            <a:off x="97971"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1200" b="0" i="1"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Test Administration</a:t>
            </a:r>
            <a:r>
              <a:rPr kumimoji="0" lang="en-US" altLang="en-US" sz="1200" b="0" i="0"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 site appears again, displaying the </a:t>
            </a:r>
            <a:r>
              <a:rPr kumimoji="0" lang="en-US" altLang="en-US" sz="1200" b="0" i="1"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Upcoming Sessions</a:t>
            </a:r>
            <a:r>
              <a:rPr kumimoji="0" lang="en-US" altLang="en-US" sz="1200" b="0" i="0" u="sng" strike="noStrike" kern="1200" cap="none" spc="0" normalizeH="0" baseline="0" noProof="0">
                <a:ln>
                  <a:noFill/>
                </a:ln>
                <a:solidFill>
                  <a:srgbClr val="008080"/>
                </a:solidFill>
                <a:effectLst/>
                <a:uLnTx/>
                <a:uFillTx/>
                <a:latin typeface="Calibri" panose="020F0502020204030204" pitchFamily="34" charset="0"/>
                <a:ea typeface="Times New Roman" panose="02020603050405020304" pitchFamily="18" charset="0"/>
                <a:cs typeface="Calibri" panose="020F0502020204030204" pitchFamily="34" charset="0"/>
              </a:rPr>
              <a:t> page. The scheduled session appears in the 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2180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Remote Testing</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CE3A715-8E08-429B-972D-A8B24E1CDCAA}"/>
              </a:ext>
            </a:extLst>
          </p:cNvPr>
          <p:cNvSpPr txBox="1"/>
          <p:nvPr/>
        </p:nvSpPr>
        <p:spPr>
          <a:xfrm>
            <a:off x="626364" y="1911350"/>
            <a:ext cx="7891272" cy="466281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prstClr val="black"/>
                </a:solidFill>
                <a:effectLst/>
                <a:uLnTx/>
                <a:uFillTx/>
                <a:latin typeface="Arial" charset="0"/>
                <a:ea typeface="+mn-ea"/>
                <a:cs typeface="+mn-cs"/>
              </a:rPr>
              <a:t>Some information about the remote testing platform: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Same platform used for in-class testing.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No additional software to purchase or install.</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Works in all Secure Browsers WITHOUT requiring permissive mode.</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TAs will be able to see and talk to all their</a:t>
            </a:r>
            <a:r>
              <a:rPr kumimoji="0" lang="en-US" sz="1900" b="0" i="0" u="none" strike="noStrike" kern="1200" cap="none" spc="0" normalizeH="0" noProof="0">
                <a:ln>
                  <a:noFill/>
                </a:ln>
                <a:solidFill>
                  <a:prstClr val="black"/>
                </a:solidFill>
                <a:effectLst/>
                <a:uLnTx/>
                <a:uFillTx/>
                <a:latin typeface="Arial" charset="0"/>
                <a:ea typeface="+mn-ea"/>
                <a:cs typeface="+mn-cs"/>
              </a:rPr>
              <a:t> </a:t>
            </a:r>
            <a:r>
              <a:rPr kumimoji="0" lang="en-US" sz="1900" b="0" i="0" u="none" strike="noStrike" kern="1200" cap="none" spc="0" normalizeH="0" baseline="0" noProof="0">
                <a:ln>
                  <a:noFill/>
                </a:ln>
                <a:solidFill>
                  <a:prstClr val="black"/>
                </a:solidFill>
                <a:effectLst/>
                <a:uLnTx/>
                <a:uFillTx/>
                <a:latin typeface="Arial" charset="0"/>
                <a:ea typeface="+mn-ea"/>
                <a:cs typeface="+mn-cs"/>
              </a:rPr>
              <a:t>students via broadcast or one-on-one. Students cannot see or talk to one another</a:t>
            </a:r>
            <a:r>
              <a:rPr kumimoji="0" lang="en-US" sz="1900" b="0" i="0" u="none" strike="noStrike" kern="1200" cap="none" spc="0" normalizeH="0" noProof="0">
                <a:ln>
                  <a:noFill/>
                </a:ln>
                <a:solidFill>
                  <a:prstClr val="black"/>
                </a:solidFill>
                <a:effectLst/>
                <a:uLnTx/>
                <a:uFillTx/>
                <a:latin typeface="Arial" charset="0"/>
                <a:ea typeface="+mn-ea"/>
                <a:cs typeface="+mn-cs"/>
              </a:rPr>
              <a:t> or </a:t>
            </a:r>
            <a:r>
              <a:rPr kumimoji="0" lang="en-US" sz="1900" b="0" i="0" u="none" strike="noStrike" kern="1200" cap="none" spc="0" normalizeH="0" baseline="0" noProof="0">
                <a:ln>
                  <a:noFill/>
                </a:ln>
                <a:solidFill>
                  <a:prstClr val="black"/>
                </a:solidFill>
                <a:effectLst/>
                <a:uLnTx/>
                <a:uFillTx/>
                <a:latin typeface="Arial" charset="0"/>
                <a:ea typeface="+mn-ea"/>
                <a:cs typeface="+mn-cs"/>
              </a:rPr>
              <a:t>know how many others are in that test session.</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Students and TAs will not need to juggle multiple pieces of software during a test administration and be forced to choose one or the other to interact with at a given time. Everything will be on the screen, and student test content will not be obscured by the new functionality.</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rial" charset="0"/>
                <a:ea typeface="+mn-ea"/>
                <a:cs typeface="+mn-cs"/>
              </a:rPr>
              <a:t>All embedded tools will work with the exception of Print on Demand and Online Braille/Embossing. </a:t>
            </a:r>
          </a:p>
          <a:p>
            <a:pPr marL="3429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7804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Test Delivery: Remote Testing</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CE3A715-8E08-429B-972D-A8B24E1CDCAA}"/>
              </a:ext>
            </a:extLst>
          </p:cNvPr>
          <p:cNvSpPr txBox="1"/>
          <p:nvPr/>
        </p:nvSpPr>
        <p:spPr>
          <a:xfrm>
            <a:off x="626364" y="2276475"/>
            <a:ext cx="7891272" cy="2323713"/>
          </a:xfrm>
          <a:prstGeom prst="rect">
            <a:avLst/>
          </a:prstGeom>
          <a:noFill/>
        </p:spPr>
        <p:txBody>
          <a:bodyPr wrap="square">
            <a:spAutoFit/>
          </a:bodyPr>
          <a:lstStyle/>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charset="0"/>
                <a:ea typeface="+mn-ea"/>
                <a:cs typeface="+mn-cs"/>
              </a:rPr>
              <a:t>Remote Testing Pilot started in November 2020.</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charset="0"/>
                <a:ea typeface="+mn-ea"/>
                <a:cs typeface="+mn-cs"/>
              </a:rPr>
              <a:t>Over 3,500 tests have been taken using the remote proctoring features.</a:t>
            </a:r>
          </a:p>
          <a:p>
            <a:pPr marL="342900" marR="0" lvl="1"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charset="0"/>
                <a:ea typeface="+mn-ea"/>
                <a:cs typeface="+mn-cs"/>
              </a:rPr>
              <a:t>This tool will be made available to all teachers and students for the interim assessments in February 2021</a:t>
            </a:r>
            <a:r>
              <a:rPr kumimoji="0" lang="en-US" sz="2200" b="0" i="0" u="none" strike="noStrike" kern="1200" cap="none" spc="0" normalizeH="0" baseline="0" noProof="0">
                <a:ln>
                  <a:noFill/>
                </a:ln>
                <a:solidFill>
                  <a:prstClr val="black"/>
                </a:solidFill>
                <a:effectLst/>
                <a:uLnTx/>
                <a:uFillTx/>
                <a:latin typeface="Arial" charset="0"/>
                <a:ea typeface="+mn-ea"/>
                <a:cs typeface="+mn-cs"/>
              </a:rPr>
              <a:t>.  </a:t>
            </a:r>
          </a:p>
          <a:p>
            <a:pPr marL="0" marR="0" lvl="1" indent="0" algn="l" defTabSz="914400" rtl="0" eaLnBrk="1" fontAlgn="base" latinLnBrk="0" hangingPunct="1">
              <a:lnSpc>
                <a:spcPct val="100000"/>
              </a:lnSpc>
              <a:spcBef>
                <a:spcPts val="60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59271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Centralized Reporting System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97419" y="3015384"/>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85BB27E-094B-421E-AC84-833CE58C8260}"/>
              </a:ext>
            </a:extLst>
          </p:cNvPr>
          <p:cNvSpPr txBox="1"/>
          <p:nvPr/>
        </p:nvSpPr>
        <p:spPr>
          <a:xfrm>
            <a:off x="626364" y="2138221"/>
            <a:ext cx="7891272" cy="261610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charset="0"/>
                <a:ea typeface="+mn-ea"/>
                <a:cs typeface="+mn-cs"/>
              </a:rPr>
              <a:t>All interim and summative assessments results are now available in the Centralized Reporting System (CRS). </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charset="0"/>
                <a:ea typeface="+mn-ea"/>
                <a:cs typeface="+mn-cs"/>
              </a:rPr>
              <a:t>CAI migrated all previous summative results for Smarter Balanced, NGSS, CTAA and CTAS into CRS over the summer. </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charset="0"/>
                <a:ea typeface="+mn-ea"/>
                <a:cs typeface="+mn-cs"/>
              </a:rPr>
              <a:t>The Online Reporting System (ORS) is no longer available. </a:t>
            </a:r>
          </a:p>
        </p:txBody>
      </p:sp>
    </p:spTree>
    <p:extLst>
      <p:ext uri="{BB962C8B-B14F-4D97-AF65-F5344CB8AC3E}">
        <p14:creationId xmlns:p14="http://schemas.microsoft.com/office/powerpoint/2010/main" val="1688328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365125"/>
            <a:ext cx="9144000" cy="1097280"/>
          </a:xfrm>
        </p:spPr>
        <p:txBody>
          <a:bodyPr vert="horz" lIns="91440" tIns="45720" rIns="91440" bIns="45720" rtlCol="0" anchor="ctr">
            <a:normAutofit/>
          </a:bodyPr>
          <a:lstStyle/>
          <a:p>
            <a:pPr algn="ctr"/>
            <a:r>
              <a:rPr lang="en-US" sz="3600" b="1">
                <a:ln w="0"/>
                <a:solidFill>
                  <a:srgbClr val="FFFFFF"/>
                </a:solidFill>
              </a:rPr>
              <a:t>Further Information </a:t>
            </a:r>
            <a:endParaRPr lang="en-US" sz="3600" kern="1200">
              <a:solidFill>
                <a:schemeClr val="bg1"/>
              </a:solidFill>
            </a:endParaRPr>
          </a:p>
        </p:txBody>
      </p:sp>
      <p:sp>
        <p:nvSpPr>
          <p:cNvPr id="5" name="Rectangle 4">
            <a:extLst>
              <a:ext uri="{FF2B5EF4-FFF2-40B4-BE49-F238E27FC236}">
                <a16:creationId xmlns:a16="http://schemas.microsoft.com/office/drawing/2014/main" id="{AED26E98-6860-44C6-B9B9-7854EBC39498}"/>
              </a:ext>
            </a:extLst>
          </p:cNvPr>
          <p:cNvSpPr/>
          <p:nvPr/>
        </p:nvSpPr>
        <p:spPr>
          <a:xfrm>
            <a:off x="282146" y="2276475"/>
            <a:ext cx="8579707" cy="1015663"/>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1AEF6E9-8F70-439D-817A-67CEC286A74D}"/>
              </a:ext>
            </a:extLst>
          </p:cNvPr>
          <p:cNvSpPr txBox="1">
            <a:spLocks/>
          </p:cNvSpPr>
          <p:nvPr/>
        </p:nvSpPr>
        <p:spPr>
          <a:xfrm>
            <a:off x="282146" y="2357852"/>
            <a:ext cx="8682974" cy="259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FFFFFF">
                  <a:lumMod val="65000"/>
                </a:srgbClr>
              </a:buClr>
              <a:buSzTx/>
              <a:buFont typeface="Wingdings" pitchFamily="2" charset="2"/>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Connecticut Assessment Program Portal  </a:t>
            </a:r>
          </a:p>
          <a:p>
            <a:pPr marL="230187" marR="0" lvl="1" indent="0" algn="ctr" defTabSz="914400" rtl="0" eaLnBrk="1" fontAlgn="auto" latinLnBrk="0" hangingPunct="1">
              <a:lnSpc>
                <a:spcPct val="100000"/>
              </a:lnSpc>
              <a:spcBef>
                <a:spcPts val="600"/>
              </a:spcBef>
              <a:spcAft>
                <a:spcPts val="0"/>
              </a:spcAft>
              <a:buClr>
                <a:srgbClr val="FFFFFF">
                  <a:lumMod val="65000"/>
                </a:srgbClr>
              </a:buClr>
              <a:buSzTx/>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hlinkClick r:id="rId3">
                  <a:extLst>
                    <a:ext uri="{A12FA001-AC4F-418D-AE19-62706E023703}">
                      <ahyp:hlinkClr xmlns:ahyp="http://schemas.microsoft.com/office/drawing/2018/hyperlinkcolor" xmlns="" val="tx"/>
                    </a:ext>
                  </a:extLst>
                </a:hlinkClick>
              </a:rPr>
              <a:t>http://ct.portal.cambiumast.com/</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a:p>
            <a:pPr marL="463550" marR="0" lvl="1" indent="-233363" algn="l" defTabSz="914400" rtl="0" eaLnBrk="1" fontAlgn="auto" latinLnBrk="0" hangingPunct="1">
              <a:lnSpc>
                <a:spcPct val="100000"/>
              </a:lnSpc>
              <a:spcBef>
                <a:spcPts val="600"/>
              </a:spcBef>
              <a:spcAft>
                <a:spcPts val="0"/>
              </a:spcAft>
              <a:buClr>
                <a:srgbClr val="FFFFFF">
                  <a:lumMod val="65000"/>
                </a:srgbClr>
              </a:buClr>
              <a:buSzTx/>
              <a:buFont typeface="Arial"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Connecticut Help Desk  </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a:p>
            <a:pPr marL="0" marR="0" lvl="1" indent="0" algn="ctr" defTabSz="914400" rtl="0" eaLnBrk="0" fontAlgn="base" latinLnBrk="0" hangingPunct="0">
              <a:lnSpc>
                <a:spcPct val="100000"/>
              </a:lnSpc>
              <a:spcBef>
                <a:spcPts val="600"/>
              </a:spcBef>
              <a:spcAft>
                <a:spcPts val="0"/>
              </a:spcAft>
              <a:buClr>
                <a:srgbClr val="FFFFFF">
                  <a:lumMod val="65000"/>
                </a:srgbClr>
              </a:buClr>
              <a:buSzTx/>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Cambium Assessment, Inc. (CAI)</a:t>
            </a:r>
          </a:p>
          <a:p>
            <a:pPr marL="0" marR="0" lvl="1" indent="0" algn="ctr" defTabSz="914400" rtl="0" eaLnBrk="0" fontAlgn="base" latinLnBrk="0" hangingPunct="0">
              <a:lnSpc>
                <a:spcPct val="100000"/>
              </a:lnSpc>
              <a:spcBef>
                <a:spcPts val="600"/>
              </a:spcBef>
              <a:spcAft>
                <a:spcPts val="0"/>
              </a:spcAft>
              <a:buClr>
                <a:srgbClr val="FFFFFF">
                  <a:lumMod val="65000"/>
                </a:srgbClr>
              </a:buClr>
              <a:buSzTx/>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1.844.202.7583</a:t>
            </a:r>
          </a:p>
          <a:p>
            <a:pPr marL="0" marR="0" lvl="1" indent="0" algn="ctr" defTabSz="914400" rtl="0" eaLnBrk="0" fontAlgn="base" latinLnBrk="0" hangingPunct="0">
              <a:lnSpc>
                <a:spcPct val="100000"/>
              </a:lnSpc>
              <a:spcBef>
                <a:spcPts val="600"/>
              </a:spcBef>
              <a:spcAft>
                <a:spcPts val="0"/>
              </a:spcAft>
              <a:buClr>
                <a:srgbClr val="FFFFFF">
                  <a:lumMod val="65000"/>
                </a:srgbClr>
              </a:buClr>
              <a:buSzTx/>
              <a:buFont typeface="Arial" pitchFamily="34" charset="0"/>
              <a:buNone/>
              <a:tabLst/>
              <a:defRPr/>
            </a:pPr>
            <a:r>
              <a:rPr kumimoji="0" lang="en-US" sz="2100" b="0" i="0" u="none" strike="noStrike" kern="1200" cap="none" spc="0" normalizeH="0" baseline="0" noProof="0">
                <a:ln>
                  <a:noFill/>
                </a:ln>
                <a:solidFill>
                  <a:srgbClr val="1A72B2"/>
                </a:solidFill>
                <a:effectLst/>
                <a:uLnTx/>
                <a:uFillTx/>
                <a:latin typeface="Arial" panose="020B0604020202020204" pitchFamily="34" charset="0"/>
                <a:ea typeface="+mn-ea"/>
                <a:cs typeface="Arial" panose="020B0604020202020204" pitchFamily="34" charset="0"/>
                <a:hlinkClick r:id="rId4"/>
              </a:rPr>
              <a:t>cthelpdesk@cambiumassessment.com</a:t>
            </a: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8969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082756" y="640081"/>
            <a:ext cx="6978488" cy="5225143"/>
          </a:xfrm>
          <a:prstGeom prst="rect">
            <a:avLst/>
          </a:prstGeom>
          <a:ln w="50800">
            <a:solidFill>
              <a:srgbClr val="000099"/>
            </a:solidFill>
          </a:ln>
          <a:effectLst>
            <a:outerShdw blurRad="50800" dist="50800" dir="5400000" algn="ctr" rotWithShape="0">
              <a:schemeClr val="bg1">
                <a:alpha val="17000"/>
              </a:schemeClr>
            </a:outerShdw>
          </a:effectLst>
          <a:sp3d/>
        </p:spPr>
      </p:pic>
    </p:spTree>
    <p:extLst>
      <p:ext uri="{BB962C8B-B14F-4D97-AF65-F5344CB8AC3E}">
        <p14:creationId xmlns:p14="http://schemas.microsoft.com/office/powerpoint/2010/main" val="88520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407035"/>
            <a:ext cx="9144000" cy="1097280"/>
          </a:xfrm>
        </p:spPr>
        <p:txBody>
          <a:bodyPr vert="horz" lIns="91440" tIns="45720" rIns="91440" bIns="45720" rtlCol="0" anchor="ctr">
            <a:normAutofit/>
          </a:bodyPr>
          <a:lstStyle/>
          <a:p>
            <a:pPr algn="ctr"/>
            <a:r>
              <a:rPr lang="en-US" sz="3600" b="1">
                <a:ln w="0"/>
                <a:solidFill>
                  <a:srgbClr val="FFFFFF"/>
                </a:solidFill>
              </a:rPr>
              <a:t>Presentation Overview</a:t>
            </a:r>
          </a:p>
        </p:txBody>
      </p:sp>
      <p:sp>
        <p:nvSpPr>
          <p:cNvPr id="3" name="Content Placeholder 2"/>
          <p:cNvSpPr>
            <a:spLocks noGrp="1"/>
          </p:cNvSpPr>
          <p:nvPr>
            <p:ph idx="4294967295"/>
          </p:nvPr>
        </p:nvSpPr>
        <p:spPr>
          <a:xfrm>
            <a:off x="840406" y="2111141"/>
            <a:ext cx="7886700" cy="4114800"/>
          </a:xfrm>
        </p:spPr>
        <p:txBody>
          <a:bodyPr vert="horz" lIns="91440" tIns="45720" rIns="91440" bIns="45720" rtlCol="0">
            <a:noAutofit/>
          </a:bodyPr>
          <a:lstStyle/>
          <a:p>
            <a:pPr marL="0" indent="0">
              <a:spcBef>
                <a:spcPts val="0"/>
              </a:spcBef>
              <a:spcAft>
                <a:spcPts val="600"/>
              </a:spcAft>
              <a:buNone/>
            </a:pPr>
            <a:r>
              <a:rPr lang="en-US" sz="2400"/>
              <a:t>Overview of Assessments for Spring 2021</a:t>
            </a:r>
          </a:p>
          <a:p>
            <a:pPr marL="457200" lvl="2">
              <a:spcBef>
                <a:spcPts val="0"/>
              </a:spcBef>
              <a:spcAft>
                <a:spcPts val="600"/>
              </a:spcAft>
            </a:pPr>
            <a:r>
              <a:rPr lang="en-US" sz="2300"/>
              <a:t>Assessment and Accountability for 2020–21</a:t>
            </a:r>
          </a:p>
          <a:p>
            <a:pPr marL="457200" lvl="2">
              <a:spcBef>
                <a:spcPts val="0"/>
              </a:spcBef>
              <a:spcAft>
                <a:spcPts val="600"/>
              </a:spcAft>
            </a:pPr>
            <a:r>
              <a:rPr lang="en-US" sz="2300"/>
              <a:t>What’s the Same and What’s New? </a:t>
            </a:r>
          </a:p>
          <a:p>
            <a:pPr marL="457200" lvl="2">
              <a:spcBef>
                <a:spcPts val="0"/>
              </a:spcBef>
              <a:spcAft>
                <a:spcPts val="600"/>
              </a:spcAft>
            </a:pPr>
            <a:r>
              <a:rPr lang="en-US" sz="2300"/>
              <a:t>Office Hours/Calendar </a:t>
            </a:r>
          </a:p>
          <a:p>
            <a:pPr marL="457200" lvl="2">
              <a:spcBef>
                <a:spcPts val="0"/>
              </a:spcBef>
              <a:spcAft>
                <a:spcPts val="600"/>
              </a:spcAft>
            </a:pPr>
            <a:r>
              <a:rPr lang="en-US" sz="2300"/>
              <a:t>TIDE/PSIS Data Sync</a:t>
            </a:r>
          </a:p>
          <a:p>
            <a:pPr marL="457200" lvl="2">
              <a:spcBef>
                <a:spcPts val="0"/>
              </a:spcBef>
              <a:spcAft>
                <a:spcPts val="600"/>
              </a:spcAft>
            </a:pPr>
            <a:r>
              <a:rPr lang="en-US" sz="2300"/>
              <a:t>Policies – Security and Participation</a:t>
            </a:r>
          </a:p>
          <a:p>
            <a:pPr marL="0" lvl="2" indent="0">
              <a:spcBef>
                <a:spcPts val="0"/>
              </a:spcBef>
              <a:spcAft>
                <a:spcPts val="600"/>
              </a:spcAft>
              <a:buNone/>
            </a:pPr>
            <a:r>
              <a:rPr lang="en-US" sz="2400"/>
              <a:t>Improprieties, Irregularities, and Breaches </a:t>
            </a:r>
          </a:p>
          <a:p>
            <a:pPr marL="457200" lvl="2">
              <a:spcBef>
                <a:spcPts val="0"/>
              </a:spcBef>
              <a:spcAft>
                <a:spcPts val="600"/>
              </a:spcAft>
            </a:pPr>
            <a:r>
              <a:rPr lang="en-US" sz="2300"/>
              <a:t>Appeals</a:t>
            </a:r>
          </a:p>
          <a:p>
            <a:pPr marL="0" indent="0">
              <a:spcBef>
                <a:spcPts val="0"/>
              </a:spcBef>
              <a:spcAft>
                <a:spcPts val="600"/>
              </a:spcAft>
              <a:buNone/>
            </a:pPr>
            <a:r>
              <a:rPr lang="en-US" sz="2400"/>
              <a:t>Remote Proctoring System</a:t>
            </a:r>
          </a:p>
          <a:p>
            <a:pPr marL="0" indent="0">
              <a:spcBef>
                <a:spcPts val="0"/>
              </a:spcBef>
              <a:spcAft>
                <a:spcPts val="600"/>
              </a:spcAft>
              <a:buNone/>
            </a:pPr>
            <a:r>
              <a:rPr lang="en-US" sz="2400"/>
              <a:t>Cambium Systems Overview</a:t>
            </a:r>
          </a:p>
          <a:p>
            <a:pPr marL="0"/>
            <a:r>
              <a:rPr lang="en-US" sz="1800">
                <a:latin typeface="+mn-lt"/>
                <a:cs typeface="+mn-cs"/>
              </a:rPr>
              <a:t> </a:t>
            </a:r>
          </a:p>
          <a:p>
            <a:pPr marL="457200" lvl="1"/>
            <a:endParaRPr lang="en-US" sz="1800">
              <a:latin typeface="+mn-lt"/>
              <a:cs typeface="+mn-cs"/>
            </a:endParaRPr>
          </a:p>
        </p:txBody>
      </p:sp>
    </p:spTree>
    <p:extLst>
      <p:ext uri="{BB962C8B-B14F-4D97-AF65-F5344CB8AC3E}">
        <p14:creationId xmlns:p14="http://schemas.microsoft.com/office/powerpoint/2010/main" val="15719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73446"/>
            <a:ext cx="7886700" cy="2659957"/>
          </a:xfrm>
        </p:spPr>
        <p:txBody>
          <a:bodyPr vert="horz" lIns="91440" tIns="45720" rIns="91440" bIns="45720" rtlCol="0" anchor="b">
            <a:normAutofit/>
          </a:bodyPr>
          <a:lstStyle/>
          <a:p>
            <a:pPr algn="ctr"/>
            <a:r>
              <a:rPr lang="en-US" sz="4800" b="1">
                <a:solidFill>
                  <a:srgbClr val="FFFFFF"/>
                </a:solidFill>
              </a:rPr>
              <a:t>Assessment and Accountability for </a:t>
            </a:r>
            <a:br>
              <a:rPr lang="en-US" sz="4800" b="1">
                <a:solidFill>
                  <a:srgbClr val="FFFFFF"/>
                </a:solidFill>
              </a:rPr>
            </a:br>
            <a:r>
              <a:rPr lang="en-US" sz="4800" b="1">
                <a:solidFill>
                  <a:srgbClr val="FFFFFF"/>
                </a:solidFill>
              </a:rPr>
              <a:t>2020-21</a:t>
            </a:r>
          </a:p>
        </p:txBody>
      </p:sp>
    </p:spTree>
    <p:extLst>
      <p:ext uri="{BB962C8B-B14F-4D97-AF65-F5344CB8AC3E}">
        <p14:creationId xmlns:p14="http://schemas.microsoft.com/office/powerpoint/2010/main" val="157599466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dobe Garamond Pro Bold"/>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5282</Words>
  <Application>Microsoft Office PowerPoint</Application>
  <PresentationFormat>On-screen Show (4:3)</PresentationFormat>
  <Paragraphs>620</Paragraphs>
  <Slides>75</Slides>
  <Notes>74</Notes>
  <HiddenSlides>0</HiddenSlides>
  <MMClips>0</MMClips>
  <ScaleCrop>false</ScaleCrop>
  <HeadingPairs>
    <vt:vector size="6" baseType="variant">
      <vt:variant>
        <vt:lpstr>Fonts Used</vt:lpstr>
      </vt:variant>
      <vt:variant>
        <vt:i4>16</vt:i4>
      </vt:variant>
      <vt:variant>
        <vt:lpstr>Theme</vt:lpstr>
      </vt:variant>
      <vt:variant>
        <vt:i4>15</vt:i4>
      </vt:variant>
      <vt:variant>
        <vt:lpstr>Slide Titles</vt:lpstr>
      </vt:variant>
      <vt:variant>
        <vt:i4>75</vt:i4>
      </vt:variant>
    </vt:vector>
  </HeadingPairs>
  <TitlesOfParts>
    <vt:vector size="106" baseType="lpstr">
      <vt:lpstr>ＭＳ Ｐゴシック</vt:lpstr>
      <vt:lpstr>Adobe Garamond Pro</vt:lpstr>
      <vt:lpstr>Adobe Garamond Pro Bold</vt:lpstr>
      <vt:lpstr>Arial</vt:lpstr>
      <vt:lpstr>Arial Black</vt:lpstr>
      <vt:lpstr>Arial Narrow</vt:lpstr>
      <vt:lpstr>Arial,Sans-Serif</vt:lpstr>
      <vt:lpstr>Calibri</vt:lpstr>
      <vt:lpstr>Calibri Light</vt:lpstr>
      <vt:lpstr>Courier New</vt:lpstr>
      <vt:lpstr>Franklin Gothic Book</vt:lpstr>
      <vt:lpstr>Franklin Gothic Demi</vt:lpstr>
      <vt:lpstr>FranklinGothic</vt:lpstr>
      <vt:lpstr>Helvetica</vt:lpstr>
      <vt:lpstr>Times New Roman</vt:lpstr>
      <vt:lpstr>Wingdings</vt:lpstr>
      <vt:lpstr>2_Custom Design</vt:lpstr>
      <vt:lpstr>TEMPLATE</vt:lpstr>
      <vt:lpstr>15_Office Theme</vt:lpstr>
      <vt:lpstr>13_Office Theme</vt:lpstr>
      <vt:lpstr>14_Office Theme</vt:lpstr>
      <vt:lpstr>Basic</vt:lpstr>
      <vt:lpstr>Custom Design</vt:lpstr>
      <vt:lpstr>1_Custom Design</vt:lpstr>
      <vt:lpstr>1_Basic</vt:lpstr>
      <vt:lpstr>80_Basic</vt:lpstr>
      <vt:lpstr>81_Basic</vt:lpstr>
      <vt:lpstr>82_Basic</vt:lpstr>
      <vt:lpstr>3_Custom Design</vt:lpstr>
      <vt:lpstr>4_Custom Design</vt:lpstr>
      <vt:lpstr>88_Basic</vt:lpstr>
      <vt:lpstr>PowerPoint Presentation</vt:lpstr>
      <vt:lpstr>CSDE Assessment Staff -  Performance Office</vt:lpstr>
      <vt:lpstr>CSDE Assessment Staff -  Performance Office</vt:lpstr>
      <vt:lpstr>PowerPoint Presentation</vt:lpstr>
      <vt:lpstr>PowerPoint Presentation</vt:lpstr>
      <vt:lpstr>Contact Information</vt:lpstr>
      <vt:lpstr> Cambium Assessment, Inc. (CAI)</vt:lpstr>
      <vt:lpstr>Presentation Overview</vt:lpstr>
      <vt:lpstr>Assessment and Accountability for  2020-21</vt:lpstr>
      <vt:lpstr>Current Status on Assessment</vt:lpstr>
      <vt:lpstr>Current Status on Accountability  </vt:lpstr>
      <vt:lpstr>Current Status on Accountability  </vt:lpstr>
      <vt:lpstr>What Remains the Same in 2021?</vt:lpstr>
      <vt:lpstr>What’s New in 2021?</vt:lpstr>
      <vt:lpstr>2020 - 21 Assessment Office Hours*</vt:lpstr>
      <vt:lpstr>2020–21 Assessment Calendar</vt:lpstr>
      <vt:lpstr>TIDE/PSIS Data Sync</vt:lpstr>
      <vt:lpstr>TIDE/PSIS Data Sync</vt:lpstr>
      <vt:lpstr>TIDE/PSIS Data Sync</vt:lpstr>
      <vt:lpstr>TIDE/PSIS Data Sync Student Status Change*</vt:lpstr>
      <vt:lpstr>TIDE Designated Supports and Accommodations</vt:lpstr>
      <vt:lpstr>Activation of the Alternate Flag Indicator for Alternate Assessments</vt:lpstr>
      <vt:lpstr>Activation of the Alternate Flag Indicator for Alternate Assessments</vt:lpstr>
      <vt:lpstr>Test Security</vt:lpstr>
      <vt:lpstr>Test Security</vt:lpstr>
      <vt:lpstr>Test Security and Proctoring</vt:lpstr>
      <vt:lpstr>TA Security Confirmation Page</vt:lpstr>
      <vt:lpstr>State Policy Regarding Participation</vt:lpstr>
      <vt:lpstr> Participation - Connecticut General Statutes 10-14n</vt:lpstr>
      <vt:lpstr>Improprieties, Irregularities,  and  Breaches</vt:lpstr>
      <vt:lpstr>Test Security Definitions</vt:lpstr>
      <vt:lpstr>Test Security Actions</vt:lpstr>
      <vt:lpstr>PowerPoint Presentation</vt:lpstr>
      <vt:lpstr>Appeal Types</vt:lpstr>
      <vt:lpstr>Tips on Entering Appeals</vt:lpstr>
      <vt:lpstr>Appeals Process for an  Accommodation Issue</vt:lpstr>
      <vt:lpstr>Remote Proctoring</vt:lpstr>
      <vt:lpstr>What is Remote Proctoring?</vt:lpstr>
      <vt:lpstr>When to Use Remote Proctoring for Summative Assessments</vt:lpstr>
      <vt:lpstr>Testing Hierarchy* </vt:lpstr>
      <vt:lpstr>Is There a Remote Proctoring Option for CTAS and CTAA?     </vt:lpstr>
      <vt:lpstr>Can my District use the Remote Proctoring Tool Now?</vt:lpstr>
      <vt:lpstr>Cambium System Updates </vt:lpstr>
      <vt:lpstr>Portal </vt:lpstr>
      <vt:lpstr>Secure Browser Updates </vt:lpstr>
      <vt:lpstr>iOS Update</vt:lpstr>
      <vt:lpstr>Chrome Update</vt:lpstr>
      <vt:lpstr>Accessing Systems </vt:lpstr>
      <vt:lpstr>Test Information Distribution Engine (TIDE) Updates</vt:lpstr>
      <vt:lpstr>TIDE Updates</vt:lpstr>
      <vt:lpstr>TIDE: Participation Reports </vt:lpstr>
      <vt:lpstr>TIDE: Participation Reports  (Plan and Manage Testing)</vt:lpstr>
      <vt:lpstr>TIDE: Participation Reports  (Test Status Code Report)</vt:lpstr>
      <vt:lpstr>TIDE: Participation Reports  (Test Status Code Report)</vt:lpstr>
      <vt:lpstr>TIDE: Participation Reports  (Test Completion Rates)</vt:lpstr>
      <vt:lpstr>TIDE: Participation Reports  (Test Session Status Report)</vt:lpstr>
      <vt:lpstr>TIDE: Participation Reports  (Test Session Status Report)</vt:lpstr>
      <vt:lpstr> Test Delivery: Student Interface Updates (Embedded Speech-to-Text)    </vt:lpstr>
      <vt:lpstr> Test Delivery: Student Interface Updates (Embedded Speech-to-Text)    </vt:lpstr>
      <vt:lpstr> Test Delivery: Student Interface Updates (Embedded Speech-to-Text)    </vt:lpstr>
      <vt:lpstr> Test Delivery: Student Interface Updates (Enhanced Line Reader/Masking Hybrid )    </vt:lpstr>
      <vt:lpstr> Test Delivery: Student Interface Updates (Enhanced Line Reader/Masking Hybrid )    </vt:lpstr>
      <vt:lpstr> Test Delivery: TA Interface Updates (Session Screensaver)    </vt:lpstr>
      <vt:lpstr>Test Delivery: TA Interface Updates (New Session Dashboard)  </vt:lpstr>
      <vt:lpstr>Test Delivery: TA Interface Updates (Revamped Test Selection)  </vt:lpstr>
      <vt:lpstr>Test Delivery: TA Interface Updates (Revamped Test Selection)  </vt:lpstr>
      <vt:lpstr>Test Delivery: TA Interface Updates (Revamped Test Selection)  </vt:lpstr>
      <vt:lpstr>Test Delivery: TA Interface Updates (Scheduling Session in Advance)  </vt:lpstr>
      <vt:lpstr>Test Delivery: TA Interface Updates (Scheduling Session in Advance) </vt:lpstr>
      <vt:lpstr>Test Delivery: TA Interface Updates (Scheduling Session in Advance) </vt:lpstr>
      <vt:lpstr>Test Delivery: Remote Testing</vt:lpstr>
      <vt:lpstr>Test Delivery: Remote Testing</vt:lpstr>
      <vt:lpstr>Centralized Reporting System </vt:lpstr>
      <vt:lpstr>Further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2021-01-19T21:19:23Z</dcterms:created>
  <dcterms:modified xsi:type="dcterms:W3CDTF">2021-01-27T17:18:37Z</dcterms:modified>
</cp:coreProperties>
</file>