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83" r:id="rId6"/>
    <p:sldId id="257" r:id="rId7"/>
    <p:sldId id="258" r:id="rId8"/>
    <p:sldId id="259" r:id="rId9"/>
    <p:sldId id="260" r:id="rId10"/>
    <p:sldId id="261" r:id="rId11"/>
    <p:sldId id="262" r:id="rId12"/>
    <p:sldId id="263" r:id="rId13"/>
    <p:sldId id="264" r:id="rId14"/>
    <p:sldId id="266" r:id="rId15"/>
    <p:sldId id="267" r:id="rId16"/>
    <p:sldId id="265" r:id="rId17"/>
    <p:sldId id="268" r:id="rId18"/>
    <p:sldId id="269" r:id="rId19"/>
    <p:sldId id="270" r:id="rId20"/>
    <p:sldId id="271" r:id="rId21"/>
    <p:sldId id="272" r:id="rId22"/>
    <p:sldId id="273" r:id="rId23"/>
    <p:sldId id="274" r:id="rId24"/>
    <p:sldId id="275" r:id="rId25"/>
    <p:sldId id="276"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7CFB6-E5FB-4AF0-AC4B-F450E9BFB6EB}" v="1" dt="2026-02-18T18:25:53.446"/>
    <p1510:client id="{90400937-F917-8EB5-E367-4B07D0C11393}" v="1" dt="2026-02-17T14:32:59.233"/>
    <p1510:client id="{EF9C398A-3D5F-4185-8B8B-A71DF110FE81}" v="12" dt="2026-02-17T14:35:07.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879" y="7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93" y="2720181"/>
            <a:ext cx="8229600" cy="1143000"/>
          </a:xfrm>
        </p:spPr>
        <p:txBody>
          <a:bodyPr>
            <a:normAutofit fontScale="90000"/>
          </a:bodyPr>
          <a:lstStyle/>
          <a:p>
            <a:r>
              <a:t>easyCBM: </a:t>
            </a:r>
            <a:br>
              <a:rPr/>
            </a:br>
            <a:r>
              <a:t>Using Your K-3 Assessment Data</a:t>
            </a:r>
            <a:br>
              <a:rPr/>
            </a:br>
            <a:br>
              <a:rPr/>
            </a:br>
            <a:r>
              <a:t>Feb. 10,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Assigning Progress Monitoring</a:t>
            </a:r>
            <a:endParaRPr/>
          </a:p>
        </p:txBody>
      </p:sp>
      <p:pic>
        <p:nvPicPr>
          <p:cNvPr id="4" name="Content Placeholder 3" descr="First select Measures and the Progress Monitoring tab. &#10;Choose the instructional level on the grade  level bar. All measures and subjects are shown below for that grade.&#10;There are PDFs of the student copy and an assessor pdf if a fluency measure. &#10;At the far right there is a link to enter scores.&#10;When clicking, you will need to select the group.&#10;Teacher will be able to enter item level data, using the timer in the system, and marking any items incorrect. &#10;When time is up hit save. It will automatically score and the teacher can then assess the next student.&#10;">
            <a:extLst>
              <a:ext uri="{FF2B5EF4-FFF2-40B4-BE49-F238E27FC236}">
                <a16:creationId xmlns:a16="http://schemas.microsoft.com/office/drawing/2014/main" id="{1E7230A3-98CD-F264-6DAA-D68E55612746}"/>
              </a:ext>
            </a:extLst>
          </p:cNvPr>
          <p:cNvPicPr>
            <a:picLocks noGrp="1" noChangeAspect="1"/>
          </p:cNvPicPr>
          <p:nvPr>
            <p:ph idx="1"/>
          </p:nvPr>
        </p:nvPicPr>
        <p:blipFill>
          <a:blip r:embed="rId2"/>
          <a:stretch>
            <a:fillRect/>
          </a:stretch>
        </p:blipFill>
        <p:spPr>
          <a:xfrm>
            <a:off x="364795" y="1417638"/>
            <a:ext cx="5797798" cy="2792210"/>
          </a:xfrm>
          <a:prstGeom prst="rect">
            <a:avLst/>
          </a:prstGeom>
        </p:spPr>
      </p:pic>
      <p:pic>
        <p:nvPicPr>
          <p:cNvPr id="5" name="Picture 4" descr="students who will be taking an online measure. Select the measure at the instructional grade level. At the far right column check &quot;take Online&quot;. then select the group to take the measure online. Using the radio button select the student feedback: simple thank you, overall score, or detailed scoring. The system defaults to detailed scoring, if not selected. ">
            <a:extLst>
              <a:ext uri="{FF2B5EF4-FFF2-40B4-BE49-F238E27FC236}">
                <a16:creationId xmlns:a16="http://schemas.microsoft.com/office/drawing/2014/main" id="{D5E5F241-5285-9114-394A-E7884BED5DC7}"/>
              </a:ext>
            </a:extLst>
          </p:cNvPr>
          <p:cNvPicPr>
            <a:picLocks noChangeAspect="1"/>
          </p:cNvPicPr>
          <p:nvPr/>
        </p:nvPicPr>
        <p:blipFill>
          <a:blip r:embed="rId3"/>
          <a:stretch>
            <a:fillRect/>
          </a:stretch>
        </p:blipFill>
        <p:spPr>
          <a:xfrm>
            <a:off x="1115907" y="3701584"/>
            <a:ext cx="7206097" cy="26397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a:t>
            </a:r>
            <a:r>
              <a:rPr lang="en-US"/>
              <a:t>cores in easyCBM</a:t>
            </a:r>
            <a:endParaRPr/>
          </a:p>
        </p:txBody>
      </p:sp>
      <p:pic>
        <p:nvPicPr>
          <p:cNvPr id="5" name="Content Placeholder 4" descr="A table defines educational assessment terms including Percentile, Score, and Lexile, with columns for Score, Description, and Example &amp; Meaning. Each row provides a concise definition, example scenario, and explanation, using gray headers and alternating white and light gray cells for clarity.&#10;&#10;">
            <a:extLst>
              <a:ext uri="{FF2B5EF4-FFF2-40B4-BE49-F238E27FC236}">
                <a16:creationId xmlns:a16="http://schemas.microsoft.com/office/drawing/2014/main" id="{96086D5A-07DA-8F76-7BBA-B2EF402DD681}"/>
              </a:ext>
            </a:extLst>
          </p:cNvPr>
          <p:cNvPicPr>
            <a:picLocks noGrp="1" noChangeAspect="1"/>
          </p:cNvPicPr>
          <p:nvPr>
            <p:ph idx="1"/>
          </p:nvPr>
        </p:nvPicPr>
        <p:blipFill>
          <a:blip r:embed="rId2"/>
          <a:stretch>
            <a:fillRect/>
          </a:stretch>
        </p:blipFill>
        <p:spPr>
          <a:xfrm>
            <a:off x="457200" y="1335024"/>
            <a:ext cx="8229600" cy="50840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Scores in </a:t>
            </a:r>
            <a:r>
              <a:rPr lang="en-US" err="1"/>
              <a:t>easyCBM</a:t>
            </a:r>
            <a:r>
              <a:rPr lang="en-US"/>
              <a:t> - Continued</a:t>
            </a:r>
            <a:endParaRPr/>
          </a:p>
        </p:txBody>
      </p:sp>
      <p:pic>
        <p:nvPicPr>
          <p:cNvPr id="4" name="Picture 3" descr="A table explaining educational scoring metrics with three columns labeled Score, Description, and Example &amp; Meaning. It details Accuracy as percentage of words read correctly and Rate of Improvement (ROI) as change over time, providing examples, formulas, and interpretation guidelines for student reading performance.&#10;&#10;">
            <a:extLst>
              <a:ext uri="{FF2B5EF4-FFF2-40B4-BE49-F238E27FC236}">
                <a16:creationId xmlns:a16="http://schemas.microsoft.com/office/drawing/2014/main" id="{8AA09FE4-1501-46D4-14D6-EEADDDAC86F5}"/>
              </a:ext>
            </a:extLst>
          </p:cNvPr>
          <p:cNvPicPr>
            <a:picLocks noChangeAspect="1"/>
          </p:cNvPicPr>
          <p:nvPr/>
        </p:nvPicPr>
        <p:blipFill>
          <a:blip r:embed="rId2"/>
          <a:stretch>
            <a:fillRect/>
          </a:stretch>
        </p:blipFill>
        <p:spPr>
          <a:xfrm>
            <a:off x="304619" y="1584378"/>
            <a:ext cx="8719643" cy="49989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9079992" cy="1143000"/>
          </a:xfrm>
        </p:spPr>
        <p:txBody>
          <a:bodyPr>
            <a:normAutofit fontScale="90000"/>
          </a:bodyPr>
          <a:lstStyle/>
          <a:p>
            <a:r>
              <a:rPr lang="en-US"/>
              <a:t>Analyze and Track Progress using Reports</a:t>
            </a:r>
            <a:endParaRPr/>
          </a:p>
        </p:txBody>
      </p:sp>
      <p:pic>
        <p:nvPicPr>
          <p:cNvPr id="4" name="Picture 3" descr="Building and District users have a School Comparison, or a Grade/Measure Comparison Report showing bar charts comparing reading proficiency levels for the grade across Fall, Winter, and Spring seasons, segmented by different reading measures (F, W, S, LN, LS, PS). Chart uses color-coded risk zones—green for low risk, yellow for some risk, and red for high risk—with percentage labels indicating student distribution in each proficiency category.">
            <a:extLst>
              <a:ext uri="{FF2B5EF4-FFF2-40B4-BE49-F238E27FC236}">
                <a16:creationId xmlns:a16="http://schemas.microsoft.com/office/drawing/2014/main" id="{6BA7A08D-BF0C-0FBF-C558-7905AD023C01}"/>
              </a:ext>
            </a:extLst>
          </p:cNvPr>
          <p:cNvPicPr>
            <a:picLocks noChangeAspect="1"/>
          </p:cNvPicPr>
          <p:nvPr/>
        </p:nvPicPr>
        <p:blipFill>
          <a:blip r:embed="rId2"/>
          <a:stretch>
            <a:fillRect/>
          </a:stretch>
        </p:blipFill>
        <p:spPr>
          <a:xfrm>
            <a:off x="853335" y="1423459"/>
            <a:ext cx="7437330" cy="51599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isk Analysis Report"/>
          <p:cNvSpPr>
            <a:spLocks noGrp="1"/>
          </p:cNvSpPr>
          <p:nvPr>
            <p:ph type="title"/>
          </p:nvPr>
        </p:nvSpPr>
        <p:spPr/>
        <p:txBody>
          <a:bodyPr/>
          <a:lstStyle/>
          <a:p>
            <a:r>
              <a:rPr lang="en-US"/>
              <a:t>Risk Analysis Report</a:t>
            </a:r>
            <a:endParaRPr/>
          </a:p>
        </p:txBody>
      </p:sp>
      <p:pic>
        <p:nvPicPr>
          <p:cNvPr id="5" name="Picture 4" descr="View school or grade level risk by percentage or total for each season.">
            <a:extLst>
              <a:ext uri="{FF2B5EF4-FFF2-40B4-BE49-F238E27FC236}">
                <a16:creationId xmlns:a16="http://schemas.microsoft.com/office/drawing/2014/main" id="{6EFD3164-E9D0-3A2D-B516-1E8262F25896}"/>
              </a:ext>
            </a:extLst>
          </p:cNvPr>
          <p:cNvPicPr>
            <a:picLocks noChangeAspect="1"/>
          </p:cNvPicPr>
          <p:nvPr/>
        </p:nvPicPr>
        <p:blipFill>
          <a:blip r:embed="rId2"/>
          <a:stretch>
            <a:fillRect/>
          </a:stretch>
        </p:blipFill>
        <p:spPr>
          <a:xfrm>
            <a:off x="99491" y="1374481"/>
            <a:ext cx="5204030" cy="662513"/>
          </a:xfrm>
          <a:prstGeom prst="rect">
            <a:avLst/>
          </a:prstGeom>
        </p:spPr>
      </p:pic>
      <p:pic>
        <p:nvPicPr>
          <p:cNvPr id="8" name="Picture 7" descr="Table displaying Grade Reading Risk Analysis comparing students across Fall, Winter, and Spring terms. Color-coded cells (red for High, yellow for Some, green for Low) highlight risk levels, with arrows indicating changes in reading risk status between terms.">
            <a:extLst>
              <a:ext uri="{FF2B5EF4-FFF2-40B4-BE49-F238E27FC236}">
                <a16:creationId xmlns:a16="http://schemas.microsoft.com/office/drawing/2014/main" id="{221DF33C-2125-1212-A0AD-8305761054E6}"/>
              </a:ext>
            </a:extLst>
          </p:cNvPr>
          <p:cNvPicPr>
            <a:picLocks noChangeAspect="1"/>
          </p:cNvPicPr>
          <p:nvPr/>
        </p:nvPicPr>
        <p:blipFill>
          <a:blip r:embed="rId3"/>
          <a:stretch>
            <a:fillRect/>
          </a:stretch>
        </p:blipFill>
        <p:spPr>
          <a:xfrm>
            <a:off x="238868" y="2269940"/>
            <a:ext cx="4763457" cy="1906422"/>
          </a:xfrm>
          <a:prstGeom prst="rect">
            <a:avLst/>
          </a:prstGeom>
        </p:spPr>
      </p:pic>
      <p:pic>
        <p:nvPicPr>
          <p:cNvPr id="9" name="Picture 8" descr="Screenshot of a  Reading Risk Analysis table for a district or building user  showing risk levels across Fall, Winter, and Spring terms with percentage data for low, some, and high risk categories. The table shows percentage by risk level.">
            <a:extLst>
              <a:ext uri="{FF2B5EF4-FFF2-40B4-BE49-F238E27FC236}">
                <a16:creationId xmlns:a16="http://schemas.microsoft.com/office/drawing/2014/main" id="{C6E10E6F-ECA1-0EC4-1127-46DB579AEE71}"/>
              </a:ext>
            </a:extLst>
          </p:cNvPr>
          <p:cNvPicPr>
            <a:picLocks noChangeAspect="1"/>
          </p:cNvPicPr>
          <p:nvPr/>
        </p:nvPicPr>
        <p:blipFill>
          <a:blip r:embed="rId4"/>
          <a:stretch>
            <a:fillRect/>
          </a:stretch>
        </p:blipFill>
        <p:spPr>
          <a:xfrm>
            <a:off x="4485789" y="3532126"/>
            <a:ext cx="4419343" cy="28269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enchmark Report"/>
          <p:cNvSpPr>
            <a:spLocks noGrp="1"/>
          </p:cNvSpPr>
          <p:nvPr>
            <p:ph type="title"/>
          </p:nvPr>
        </p:nvSpPr>
        <p:spPr/>
        <p:txBody>
          <a:bodyPr/>
          <a:lstStyle/>
          <a:p>
            <a:r>
              <a:rPr lang="en-US"/>
              <a:t>Benchmark </a:t>
            </a:r>
            <a:r>
              <a:t>Report</a:t>
            </a:r>
          </a:p>
        </p:txBody>
      </p:sp>
      <p:sp>
        <p:nvSpPr>
          <p:cNvPr id="3" name="Content Placeholder 2" descr="Sort any header column for quick identification"/>
          <p:cNvSpPr>
            <a:spLocks noGrp="1"/>
          </p:cNvSpPr>
          <p:nvPr>
            <p:ph idx="1"/>
          </p:nvPr>
        </p:nvSpPr>
        <p:spPr>
          <a:xfrm>
            <a:off x="304808" y="969582"/>
            <a:ext cx="8065008" cy="1252411"/>
          </a:xfrm>
        </p:spPr>
        <p:txBody>
          <a:bodyPr>
            <a:normAutofit/>
          </a:bodyPr>
          <a:lstStyle/>
          <a:p>
            <a:endParaRPr/>
          </a:p>
          <a:p>
            <a:pPr marL="0" indent="0">
              <a:buNone/>
            </a:pPr>
            <a:r>
              <a:rPr lang="en-US" sz="1800"/>
              <a:t>Sort any header column for quick identification</a:t>
            </a:r>
            <a:endParaRPr sz="1800"/>
          </a:p>
        </p:txBody>
      </p:sp>
      <p:pic>
        <p:nvPicPr>
          <p:cNvPr id="4" name="Picture 3" descr="Benchmark Report is the first report a user sees when clicking the Reports tab. The report shows each students performance on a benchmark assessment. Season, subject, and group can be selected. The percentile and raw score is provided for the measure taken and is color coded by risk levels.  there is another column for risk and suggested progress monitoring, and Lexile . ">
            <a:extLst>
              <a:ext uri="{FF2B5EF4-FFF2-40B4-BE49-F238E27FC236}">
                <a16:creationId xmlns:a16="http://schemas.microsoft.com/office/drawing/2014/main" id="{326004A7-A788-FD47-03FE-1C6592FC84BA}"/>
              </a:ext>
            </a:extLst>
          </p:cNvPr>
          <p:cNvPicPr>
            <a:picLocks noChangeAspect="1"/>
          </p:cNvPicPr>
          <p:nvPr/>
        </p:nvPicPr>
        <p:blipFill>
          <a:blip r:embed="rId2"/>
          <a:stretch>
            <a:fillRect/>
          </a:stretch>
        </p:blipFill>
        <p:spPr>
          <a:xfrm>
            <a:off x="457200" y="1970533"/>
            <a:ext cx="7676877" cy="4543458"/>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enchmark Report – Comparing Measures"/>
          <p:cNvSpPr>
            <a:spLocks noGrp="1"/>
          </p:cNvSpPr>
          <p:nvPr>
            <p:ph type="title"/>
          </p:nvPr>
        </p:nvSpPr>
        <p:spPr>
          <a:xfrm>
            <a:off x="0" y="274638"/>
            <a:ext cx="8924544" cy="1143000"/>
          </a:xfrm>
        </p:spPr>
        <p:txBody>
          <a:bodyPr>
            <a:normAutofit/>
          </a:bodyPr>
          <a:lstStyle/>
          <a:p>
            <a:r>
              <a:rPr lang="en-US" sz="3600"/>
              <a:t>Benchmark Report – Comparing Measures</a:t>
            </a:r>
            <a:endParaRPr sz="3600"/>
          </a:p>
        </p:txBody>
      </p:sp>
      <p:pic>
        <p:nvPicPr>
          <p:cNvPr id="4" name="Picture 3" descr="Table compares performance for the measure across Fall, Winter, and Spring. the last column provides growth based on raw score. Cells use color coding by risk. Columns can be sorted.">
            <a:extLst>
              <a:ext uri="{FF2B5EF4-FFF2-40B4-BE49-F238E27FC236}">
                <a16:creationId xmlns:a16="http://schemas.microsoft.com/office/drawing/2014/main" id="{93B618B2-385C-AD49-2483-00358509B317}"/>
              </a:ext>
            </a:extLst>
          </p:cNvPr>
          <p:cNvPicPr>
            <a:picLocks noChangeAspect="1"/>
          </p:cNvPicPr>
          <p:nvPr/>
        </p:nvPicPr>
        <p:blipFill>
          <a:blip r:embed="rId2"/>
          <a:stretch>
            <a:fillRect/>
          </a:stretch>
        </p:blipFill>
        <p:spPr>
          <a:xfrm>
            <a:off x="270899" y="1320300"/>
            <a:ext cx="8602202" cy="46577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Composite Report</a:t>
            </a:r>
            <a:endParaRPr/>
          </a:p>
        </p:txBody>
      </p:sp>
      <p:pic>
        <p:nvPicPr>
          <p:cNvPr id="4" name="Picture 3" descr="The composite  weights all three benchmark assessments equally.&#10;the table displays each student's raw score and percentile for each of the three measures. The composite percentile is in the last column. The percentiles are highlighted by risk percentiles in red, yellow, or green.">
            <a:extLst>
              <a:ext uri="{FF2B5EF4-FFF2-40B4-BE49-F238E27FC236}">
                <a16:creationId xmlns:a16="http://schemas.microsoft.com/office/drawing/2014/main" id="{88383ED8-14ED-E5A9-13F0-37F2A3ADC99B}"/>
              </a:ext>
            </a:extLst>
          </p:cNvPr>
          <p:cNvPicPr>
            <a:picLocks noChangeAspect="1"/>
          </p:cNvPicPr>
          <p:nvPr/>
        </p:nvPicPr>
        <p:blipFill>
          <a:blip r:embed="rId2"/>
          <a:stretch>
            <a:fillRect/>
          </a:stretch>
        </p:blipFill>
        <p:spPr>
          <a:xfrm>
            <a:off x="128016" y="1421614"/>
            <a:ext cx="8886170" cy="3726458"/>
          </a:xfrm>
          <a:prstGeom prst="rect">
            <a:avLst/>
          </a:prstGeom>
        </p:spPr>
      </p:pic>
      <p:sp>
        <p:nvSpPr>
          <p:cNvPr id="7" name="TextBox 6" descr="The Composite report can be obtained  by selecting the Composite Report button on the reports tab. The year, season, grade, building, teacher, and group are then selected. Any column can be sorted, and the report can be exported into an Excel document.&#10;">
            <a:extLst>
              <a:ext uri="{FF2B5EF4-FFF2-40B4-BE49-F238E27FC236}">
                <a16:creationId xmlns:a16="http://schemas.microsoft.com/office/drawing/2014/main" id="{F05B19CF-5ED9-6E01-F7EA-31912B5E363A}"/>
              </a:ext>
            </a:extLst>
          </p:cNvPr>
          <p:cNvSpPr txBox="1"/>
          <p:nvPr/>
        </p:nvSpPr>
        <p:spPr>
          <a:xfrm>
            <a:off x="658368" y="5476707"/>
            <a:ext cx="8355818" cy="369332"/>
          </a:xfrm>
          <a:prstGeom prst="rect">
            <a:avLst/>
          </a:prstGeom>
          <a:noFill/>
        </p:spPr>
        <p:txBody>
          <a:bodyPr wrap="square">
            <a:spAutoFit/>
          </a:bodyPr>
          <a:lstStyle/>
          <a:p>
            <a:r>
              <a:rPr lang="en-US"/>
              <a:t>Reports &gt; Composite Report &gt; Year &gt; Season &gt; Grade &gt; Building &gt; Teacher &gt; Group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Individual Student Report</a:t>
            </a:r>
            <a:endParaRPr/>
          </a:p>
        </p:txBody>
      </p:sp>
      <p:pic>
        <p:nvPicPr>
          <p:cNvPr id="4" name="Content Placeholder 3" descr="Individual Student Graphs is where you can dive deep into individual student data. A Radio button lets you select data from this year, last, year, or all data. Data from all measures can be selected or specify the measure by marking the check box. ">
            <a:extLst>
              <a:ext uri="{FF2B5EF4-FFF2-40B4-BE49-F238E27FC236}">
                <a16:creationId xmlns:a16="http://schemas.microsoft.com/office/drawing/2014/main" id="{10ADD511-0CF2-01D5-1B54-9F91CD2E5575}"/>
              </a:ext>
            </a:extLst>
          </p:cNvPr>
          <p:cNvPicPr>
            <a:picLocks noGrp="1" noChangeAspect="1"/>
          </p:cNvPicPr>
          <p:nvPr>
            <p:ph idx="1"/>
          </p:nvPr>
        </p:nvPicPr>
        <p:blipFill>
          <a:blip r:embed="rId2"/>
          <a:stretch>
            <a:fillRect/>
          </a:stretch>
        </p:blipFill>
        <p:spPr>
          <a:xfrm>
            <a:off x="-921960" y="1335024"/>
            <a:ext cx="4493142" cy="4525963"/>
          </a:xfrm>
          <a:prstGeom prst="rect">
            <a:avLst/>
          </a:prstGeom>
        </p:spPr>
      </p:pic>
      <p:pic>
        <p:nvPicPr>
          <p:cNvPr id="5" name="Picture 4" descr="the Line graph and data table show results on each measure selected. The dates on the x axis relate to the benchmark dates, and the y-axis is based on raw score. the Graph includes colored trend lines for the indicated percentile. The gray line is the 50th percentile and the black line is the students trajectory. The table below the graph shows the name or number of the measure taken, and a column with a link to view the test, a column with the raw score, ROI, and accuracy.">
            <a:extLst>
              <a:ext uri="{FF2B5EF4-FFF2-40B4-BE49-F238E27FC236}">
                <a16:creationId xmlns:a16="http://schemas.microsoft.com/office/drawing/2014/main" id="{A2B08194-221F-A695-D0E6-D4FEF030118B}"/>
              </a:ext>
            </a:extLst>
          </p:cNvPr>
          <p:cNvPicPr>
            <a:picLocks noChangeAspect="1"/>
          </p:cNvPicPr>
          <p:nvPr/>
        </p:nvPicPr>
        <p:blipFill>
          <a:blip r:embed="rId3"/>
          <a:stretch>
            <a:fillRect/>
          </a:stretch>
        </p:blipFill>
        <p:spPr>
          <a:xfrm>
            <a:off x="3998530" y="1596975"/>
            <a:ext cx="5145470" cy="4084674"/>
          </a:xfrm>
          <a:prstGeom prst="rect">
            <a:avLst/>
          </a:prstGeom>
        </p:spPr>
      </p:pic>
      <p:pic>
        <p:nvPicPr>
          <p:cNvPr id="6" name="Picture 5">
            <a:extLst>
              <a:ext uri="{FF2B5EF4-FFF2-40B4-BE49-F238E27FC236}">
                <a16:creationId xmlns:a16="http://schemas.microsoft.com/office/drawing/2014/main" id="{3E90D911-8183-A5CC-3F22-7E96186A8C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18853" y="3349720"/>
            <a:ext cx="1304657" cy="7254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Individual Benchmark Reports</a:t>
            </a:r>
            <a:endParaRPr/>
          </a:p>
        </p:txBody>
      </p:sp>
      <p:pic>
        <p:nvPicPr>
          <p:cNvPr id="4" name="Picture 3" descr="The Benchmark Performance Report is under the Individual Tab under Reports. The Bar chart shows benchmark performance for the student across seasons, and each measure. Each colored bar is segmenting with yellow and red segments indicating performance levels, with a black line marking the student's score for each measure.">
            <a:extLst>
              <a:ext uri="{FF2B5EF4-FFF2-40B4-BE49-F238E27FC236}">
                <a16:creationId xmlns:a16="http://schemas.microsoft.com/office/drawing/2014/main" id="{ED2E98AB-DDC6-38E8-49C4-93245563E878}"/>
              </a:ext>
            </a:extLst>
          </p:cNvPr>
          <p:cNvPicPr>
            <a:picLocks noChangeAspect="1"/>
          </p:cNvPicPr>
          <p:nvPr/>
        </p:nvPicPr>
        <p:blipFill>
          <a:blip r:embed="rId2"/>
          <a:stretch>
            <a:fillRect/>
          </a:stretch>
        </p:blipFill>
        <p:spPr>
          <a:xfrm>
            <a:off x="265688" y="3429000"/>
            <a:ext cx="4699504" cy="3426407"/>
          </a:xfrm>
          <a:prstGeom prst="rect">
            <a:avLst/>
          </a:prstGeom>
        </p:spPr>
      </p:pic>
      <p:pic>
        <p:nvPicPr>
          <p:cNvPr id="7" name="Picture 6" descr="This is the benchmark history report and it has a  table and bar chart showing student performance across all grades and seasons. Bar chart uses red, yellow, and white to indicate performance levels, while the table below lists grade, season, date taken, raw scores and percentiles with color-coded cells in each column.">
            <a:extLst>
              <a:ext uri="{FF2B5EF4-FFF2-40B4-BE49-F238E27FC236}">
                <a16:creationId xmlns:a16="http://schemas.microsoft.com/office/drawing/2014/main" id="{F22D06A6-6A95-E747-E9E4-60E42F17FD47}"/>
              </a:ext>
            </a:extLst>
          </p:cNvPr>
          <p:cNvPicPr>
            <a:picLocks noChangeAspect="1"/>
          </p:cNvPicPr>
          <p:nvPr/>
        </p:nvPicPr>
        <p:blipFill>
          <a:blip r:embed="rId3"/>
          <a:stretch>
            <a:fillRect/>
          </a:stretch>
        </p:blipFill>
        <p:spPr>
          <a:xfrm>
            <a:off x="2857936" y="1143001"/>
            <a:ext cx="6179690" cy="48825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DCC492-8995-4BF0-A612-20A7835A1CFA}"/>
              </a:ext>
            </a:extLst>
          </p:cNvPr>
          <p:cNvSpPr txBox="1">
            <a:spLocks noGrp="1"/>
          </p:cNvSpPr>
          <p:nvPr>
            <p:ph type="title"/>
          </p:nvPr>
        </p:nvSpPr>
        <p:spPr>
          <a:xfrm>
            <a:off x="457200" y="584528"/>
            <a:ext cx="5270674" cy="523220"/>
          </a:xfrm>
          <a:prstGeom prst="rect">
            <a:avLst/>
          </a:prstGeom>
          <a:noFill/>
        </p:spPr>
        <p:txBody>
          <a:bodyPr wrap="none">
            <a:spAutoFit/>
          </a:bodyPr>
          <a:lstStyle/>
          <a:p>
            <a:pPr algn="l"/>
            <a:r>
              <a:rPr lang="en-US" sz="2800" b="0" i="0">
                <a:solidFill>
                  <a:srgbClr val="000000"/>
                </a:solidFill>
              </a:rPr>
              <a:t>Purposes for Testing with easyCBM</a:t>
            </a:r>
            <a:endParaRPr sz="2800" b="0" i="0">
              <a:solidFill>
                <a:srgbClr val="000000"/>
              </a:solidFill>
            </a:endParaRPr>
          </a:p>
        </p:txBody>
      </p:sp>
      <p:sp>
        <p:nvSpPr>
          <p:cNvPr id="4" name="TextBox 3">
            <a:extLst>
              <a:ext uri="{FF2B5EF4-FFF2-40B4-BE49-F238E27FC236}">
                <a16:creationId xmlns:a16="http://schemas.microsoft.com/office/drawing/2014/main" id="{52F51B45-B944-B394-A8DE-94D5A834ECEE}"/>
              </a:ext>
            </a:extLst>
          </p:cNvPr>
          <p:cNvSpPr txBox="1"/>
          <p:nvPr/>
        </p:nvSpPr>
        <p:spPr>
          <a:xfrm>
            <a:off x="285751" y="1428749"/>
            <a:ext cx="8433706" cy="3954929"/>
          </a:xfrm>
          <a:prstGeom prst="rect">
            <a:avLst/>
          </a:prstGeom>
          <a:noFill/>
        </p:spPr>
        <p:txBody>
          <a:bodyPr wrap="square" rtlCol="0">
            <a:spAutoFit/>
          </a:bodyPr>
          <a:lstStyle/>
          <a:p>
            <a:r>
              <a:rPr lang="en-US">
                <a:solidFill>
                  <a:srgbClr val="000000"/>
                </a:solidFill>
              </a:rPr>
              <a:t>Examples of appropriate uses of easyCBM results:</a:t>
            </a:r>
          </a:p>
          <a:p>
            <a:endParaRPr lang="en-US" sz="800" b="1"/>
          </a:p>
          <a:p>
            <a:pPr marL="285750" indent="-285750">
              <a:spcAft>
                <a:spcPts val="600"/>
              </a:spcAft>
              <a:buFont typeface="Arial" panose="020B0604020202020204" pitchFamily="34" charset="0"/>
              <a:buChar char="•"/>
            </a:pPr>
            <a:r>
              <a:rPr lang="en-US">
                <a:solidFill>
                  <a:srgbClr val="000000"/>
                </a:solidFill>
              </a:rPr>
              <a:t>Identify student strengths and weaknesses </a:t>
            </a:r>
          </a:p>
          <a:p>
            <a:pPr marL="285750" indent="-285750">
              <a:spcAft>
                <a:spcPts val="600"/>
              </a:spcAft>
              <a:buFont typeface="Arial" panose="020B0604020202020204" pitchFamily="34" charset="0"/>
              <a:buChar char="•"/>
            </a:pPr>
            <a:r>
              <a:rPr lang="en-US">
                <a:solidFill>
                  <a:srgbClr val="000000"/>
                </a:solidFill>
                <a:latin typeface="Arial"/>
                <a:cs typeface="Arial"/>
              </a:rPr>
              <a:t>Inform classroom instruction</a:t>
            </a:r>
          </a:p>
          <a:p>
            <a:pPr marL="285750" indent="-285750">
              <a:spcAft>
                <a:spcPts val="600"/>
              </a:spcAft>
              <a:buFont typeface="Arial" panose="020B0604020202020204" pitchFamily="34" charset="0"/>
              <a:buChar char="•"/>
            </a:pPr>
            <a:r>
              <a:rPr lang="en-US">
                <a:solidFill>
                  <a:srgbClr val="000000"/>
                </a:solidFill>
              </a:rPr>
              <a:t>Monitor student progress &amp; growth</a:t>
            </a:r>
          </a:p>
          <a:p>
            <a:pPr marL="285750" indent="-285750">
              <a:spcAft>
                <a:spcPts val="600"/>
              </a:spcAft>
              <a:buFont typeface="Arial" panose="020B0604020202020204" pitchFamily="34" charset="0"/>
              <a:buChar char="•"/>
            </a:pPr>
            <a:r>
              <a:rPr lang="en-US">
                <a:solidFill>
                  <a:srgbClr val="000000"/>
                </a:solidFill>
                <a:latin typeface="Arial"/>
                <a:cs typeface="Arial"/>
              </a:rPr>
              <a:t>Measure performance against core standards</a:t>
            </a:r>
          </a:p>
          <a:p>
            <a:pPr marL="285750" indent="-285750">
              <a:spcAft>
                <a:spcPts val="600"/>
              </a:spcAft>
              <a:buFont typeface="Arial" panose="020B0604020202020204" pitchFamily="34" charset="0"/>
              <a:buChar char="•"/>
            </a:pPr>
            <a:r>
              <a:rPr lang="en-US">
                <a:solidFill>
                  <a:srgbClr val="000000"/>
                </a:solidFill>
                <a:latin typeface="Arial"/>
                <a:cs typeface="Arial"/>
              </a:rPr>
              <a:t>Implement Response to Intervention (RTI) and MTSS</a:t>
            </a:r>
            <a:endParaRPr lang="en-US" sz="1400"/>
          </a:p>
          <a:p>
            <a:pPr marL="285750" indent="-285750">
              <a:spcAft>
                <a:spcPts val="600"/>
              </a:spcAft>
              <a:buFont typeface="Arial" panose="020B0604020202020204" pitchFamily="34" charset="0"/>
              <a:buChar char="•"/>
            </a:pPr>
            <a:r>
              <a:rPr lang="en-US">
                <a:solidFill>
                  <a:srgbClr val="000000"/>
                </a:solidFill>
              </a:rPr>
              <a:t>Inform academic &amp; program placement decisions </a:t>
            </a:r>
          </a:p>
          <a:p>
            <a:pPr marL="285750" indent="-285750">
              <a:spcAft>
                <a:spcPts val="600"/>
              </a:spcAft>
              <a:buFont typeface="Arial" panose="020B0604020202020204" pitchFamily="34" charset="0"/>
              <a:buChar char="•"/>
            </a:pPr>
            <a:r>
              <a:rPr lang="en-US">
                <a:solidFill>
                  <a:srgbClr val="000000"/>
                </a:solidFill>
              </a:rPr>
              <a:t>Make comparisons of student/group performance </a:t>
            </a:r>
          </a:p>
          <a:p>
            <a:pPr marL="285750" indent="-285750">
              <a:spcAft>
                <a:spcPts val="600"/>
              </a:spcAft>
              <a:buFont typeface="Arial" panose="020B0604020202020204" pitchFamily="34" charset="0"/>
              <a:buChar char="•"/>
            </a:pPr>
            <a:r>
              <a:rPr lang="en-US">
                <a:solidFill>
                  <a:srgbClr val="000000"/>
                </a:solidFill>
              </a:rPr>
              <a:t>Evaluate academic programs </a:t>
            </a:r>
          </a:p>
          <a:p>
            <a:pPr marL="285750" indent="-285750">
              <a:spcAft>
                <a:spcPts val="600"/>
              </a:spcAft>
              <a:buFont typeface="Arial" panose="020B0604020202020204" pitchFamily="34" charset="0"/>
              <a:buChar char="•"/>
            </a:pPr>
            <a:r>
              <a:rPr lang="en-US">
                <a:solidFill>
                  <a:srgbClr val="000000"/>
                </a:solidFill>
                <a:latin typeface="Arial"/>
                <a:cs typeface="Arial"/>
              </a:rPr>
              <a:t>Support accountability (meet school, district, &amp; state reporting requirements)</a:t>
            </a:r>
          </a:p>
          <a:p>
            <a:endParaRPr lang="en-US"/>
          </a:p>
        </p:txBody>
      </p:sp>
    </p:spTree>
    <p:extLst>
      <p:ext uri="{BB962C8B-B14F-4D97-AF65-F5344CB8AC3E}">
        <p14:creationId xmlns:p14="http://schemas.microsoft.com/office/powerpoint/2010/main" val="396396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Individual Progress Report</a:t>
            </a:r>
            <a:endParaRPr/>
          </a:p>
        </p:txBody>
      </p:sp>
      <p:pic>
        <p:nvPicPr>
          <p:cNvPr id="4" name="Content Placeholder 3" descr="The Student Progress Report can be obtained by selecting the student report button on the Reports dashboard. The user selects group  and report parameters. ">
            <a:extLst>
              <a:ext uri="{FF2B5EF4-FFF2-40B4-BE49-F238E27FC236}">
                <a16:creationId xmlns:a16="http://schemas.microsoft.com/office/drawing/2014/main" id="{DC5A7EA6-5F4F-E6A6-8417-7B856D15B411}"/>
              </a:ext>
            </a:extLst>
          </p:cNvPr>
          <p:cNvPicPr>
            <a:picLocks noGrp="1" noChangeAspect="1"/>
          </p:cNvPicPr>
          <p:nvPr>
            <p:ph idx="1"/>
          </p:nvPr>
        </p:nvPicPr>
        <p:blipFill>
          <a:blip r:embed="rId2"/>
          <a:stretch>
            <a:fillRect/>
          </a:stretch>
        </p:blipFill>
        <p:spPr>
          <a:xfrm>
            <a:off x="313785" y="1253925"/>
            <a:ext cx="3651821" cy="3883489"/>
          </a:xfrm>
          <a:prstGeom prst="rect">
            <a:avLst/>
          </a:prstGeom>
        </p:spPr>
      </p:pic>
      <p:pic>
        <p:nvPicPr>
          <p:cNvPr id="5" name="Picture 4" descr="The Student Progress Report is generated. It will show all measures selected for the group and the time frame in graph and table form. Graphs include the percentile ranks and raw scores plotted. Below lists the CBM taken, date assessed, score,  percentiles, ROI, and accuracy percentages.">
            <a:extLst>
              <a:ext uri="{FF2B5EF4-FFF2-40B4-BE49-F238E27FC236}">
                <a16:creationId xmlns:a16="http://schemas.microsoft.com/office/drawing/2014/main" id="{7735D959-1310-508E-5A4D-692035BC6038}"/>
              </a:ext>
            </a:extLst>
          </p:cNvPr>
          <p:cNvPicPr>
            <a:picLocks noChangeAspect="1"/>
          </p:cNvPicPr>
          <p:nvPr/>
        </p:nvPicPr>
        <p:blipFill>
          <a:blip r:embed="rId3"/>
          <a:stretch>
            <a:fillRect/>
          </a:stretch>
        </p:blipFill>
        <p:spPr>
          <a:xfrm>
            <a:off x="3991341" y="1327077"/>
            <a:ext cx="4951363" cy="38103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a:t>Parent Report</a:t>
            </a:r>
            <a:endParaRPr/>
          </a:p>
        </p:txBody>
      </p:sp>
      <p:pic>
        <p:nvPicPr>
          <p:cNvPr id="4" name="Content Placeholder 3" descr="The Parent Report can be printed individually or for all students. It is found under Reports on the Individual tab. The Parent Report link  is the last column. The  report shows reading benchmark assessment scores and percentiles across fall, winter, and spring for each measure and the composite.  The report Includes line graphs for each benchmark measure, with labeled axes, trend lines, and a legend explaining risk settings.">
            <a:extLst>
              <a:ext uri="{FF2B5EF4-FFF2-40B4-BE49-F238E27FC236}">
                <a16:creationId xmlns:a16="http://schemas.microsoft.com/office/drawing/2014/main" id="{04D6F4CA-E56D-2066-D749-DB4B194F4A36}"/>
              </a:ext>
            </a:extLst>
          </p:cNvPr>
          <p:cNvPicPr>
            <a:picLocks noGrp="1" noChangeAspect="1"/>
          </p:cNvPicPr>
          <p:nvPr>
            <p:ph idx="1"/>
          </p:nvPr>
        </p:nvPicPr>
        <p:blipFill>
          <a:blip r:embed="rId2"/>
          <a:stretch>
            <a:fillRect/>
          </a:stretch>
        </p:blipFill>
        <p:spPr>
          <a:xfrm>
            <a:off x="1152144" y="1076519"/>
            <a:ext cx="6272783" cy="57814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85"/>
            <a:ext cx="8229600" cy="1143000"/>
          </a:xfrm>
        </p:spPr>
        <p:txBody>
          <a:bodyPr/>
          <a:lstStyle/>
          <a:p>
            <a:r>
              <a:rPr lang="en-US"/>
              <a:t>Group Reporting</a:t>
            </a:r>
            <a:endParaRPr/>
          </a:p>
        </p:txBody>
      </p:sp>
      <p:pic>
        <p:nvPicPr>
          <p:cNvPr id="4" name="Picture 3" descr="Group Reports are under the group tab. Select the group. Scroll down and select the CBM you wish to see.">
            <a:extLst>
              <a:ext uri="{FF2B5EF4-FFF2-40B4-BE49-F238E27FC236}">
                <a16:creationId xmlns:a16="http://schemas.microsoft.com/office/drawing/2014/main" id="{3CF524FA-2DEB-32E2-E150-B02DD3CA04EE}"/>
              </a:ext>
            </a:extLst>
          </p:cNvPr>
          <p:cNvPicPr>
            <a:picLocks noChangeAspect="1"/>
          </p:cNvPicPr>
          <p:nvPr/>
        </p:nvPicPr>
        <p:blipFill>
          <a:blip r:embed="rId2"/>
          <a:stretch>
            <a:fillRect/>
          </a:stretch>
        </p:blipFill>
        <p:spPr>
          <a:xfrm>
            <a:off x="0" y="901843"/>
            <a:ext cx="5200339" cy="2274005"/>
          </a:xfrm>
          <a:prstGeom prst="rect">
            <a:avLst/>
          </a:prstGeom>
        </p:spPr>
      </p:pic>
      <p:pic>
        <p:nvPicPr>
          <p:cNvPr id="6" name="Picture 5" descr="the summary of the CBM appears in a Bar chart and a line graph shows for groups of 10 or less. The Bar chart displays number of students by score ranges, while the line graph tracks individual student performance trends over time .">
            <a:extLst>
              <a:ext uri="{FF2B5EF4-FFF2-40B4-BE49-F238E27FC236}">
                <a16:creationId xmlns:a16="http://schemas.microsoft.com/office/drawing/2014/main" id="{70042399-2CF3-2CF7-AAB1-E30768B2328B}"/>
              </a:ext>
            </a:extLst>
          </p:cNvPr>
          <p:cNvPicPr>
            <a:picLocks noChangeAspect="1"/>
          </p:cNvPicPr>
          <p:nvPr/>
        </p:nvPicPr>
        <p:blipFill>
          <a:blip r:embed="rId3"/>
          <a:stretch>
            <a:fillRect/>
          </a:stretch>
        </p:blipFill>
        <p:spPr>
          <a:xfrm>
            <a:off x="729584" y="2828195"/>
            <a:ext cx="3420152" cy="4029805"/>
          </a:xfrm>
          <a:prstGeom prst="rect">
            <a:avLst/>
          </a:prstGeom>
        </p:spPr>
      </p:pic>
      <p:pic>
        <p:nvPicPr>
          <p:cNvPr id="7" name="Picture 6" descr="Following the summary is the Item Analysis&quot; showing student performance on each item with columns showing number of students correct, percentage correct, and student names incorrect. Columns can be sorted. Specific student names listed under incorrect responses, can be hovered over and will highlight the items the student missed.">
            <a:extLst>
              <a:ext uri="{FF2B5EF4-FFF2-40B4-BE49-F238E27FC236}">
                <a16:creationId xmlns:a16="http://schemas.microsoft.com/office/drawing/2014/main" id="{3BC3B9C8-E7D3-4C63-311D-19783424E795}"/>
              </a:ext>
            </a:extLst>
          </p:cNvPr>
          <p:cNvPicPr>
            <a:picLocks noChangeAspect="1"/>
          </p:cNvPicPr>
          <p:nvPr/>
        </p:nvPicPr>
        <p:blipFill>
          <a:blip r:embed="rId4"/>
          <a:stretch>
            <a:fillRect/>
          </a:stretch>
        </p:blipFill>
        <p:spPr>
          <a:xfrm>
            <a:off x="4143887" y="1845359"/>
            <a:ext cx="5000113" cy="1847248"/>
          </a:xfrm>
          <a:prstGeom prst="rect">
            <a:avLst/>
          </a:prstGeom>
        </p:spPr>
      </p:pic>
      <p:pic>
        <p:nvPicPr>
          <p:cNvPr id="8" name="Picture 7" descr="Under the Item Analysis is a Table displaying student test scores with columns for student name, graph link, test view link, and percent correct.">
            <a:extLst>
              <a:ext uri="{FF2B5EF4-FFF2-40B4-BE49-F238E27FC236}">
                <a16:creationId xmlns:a16="http://schemas.microsoft.com/office/drawing/2014/main" id="{213BFFEE-F3F8-84E5-5224-0A934AD39BD4}"/>
              </a:ext>
            </a:extLst>
          </p:cNvPr>
          <p:cNvPicPr>
            <a:picLocks noChangeAspect="1"/>
          </p:cNvPicPr>
          <p:nvPr/>
        </p:nvPicPr>
        <p:blipFill>
          <a:blip r:embed="rId5"/>
          <a:stretch>
            <a:fillRect/>
          </a:stretch>
        </p:blipFill>
        <p:spPr>
          <a:xfrm>
            <a:off x="4149736" y="3682153"/>
            <a:ext cx="4182218" cy="1847248"/>
          </a:xfrm>
          <a:prstGeom prst="rect">
            <a:avLst/>
          </a:prstGeom>
        </p:spPr>
      </p:pic>
      <p:pic>
        <p:nvPicPr>
          <p:cNvPr id="9" name="Picture 8" descr="When selecting the Show graph link you will see the individual line graph for the measure. Clicking the view test link shows the students test with items selected.">
            <a:extLst>
              <a:ext uri="{FF2B5EF4-FFF2-40B4-BE49-F238E27FC236}">
                <a16:creationId xmlns:a16="http://schemas.microsoft.com/office/drawing/2014/main" id="{302DBB3D-1376-B483-30B7-DE2173A4A39B}"/>
              </a:ext>
            </a:extLst>
          </p:cNvPr>
          <p:cNvPicPr>
            <a:picLocks noChangeAspect="1"/>
          </p:cNvPicPr>
          <p:nvPr/>
        </p:nvPicPr>
        <p:blipFill>
          <a:blip r:embed="rId6"/>
          <a:stretch>
            <a:fillRect/>
          </a:stretch>
        </p:blipFill>
        <p:spPr>
          <a:xfrm>
            <a:off x="6096177" y="4773197"/>
            <a:ext cx="2947421" cy="2103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Screening</a:t>
            </a:r>
            <a:endParaRPr/>
          </a:p>
        </p:txBody>
      </p:sp>
      <p:sp>
        <p:nvSpPr>
          <p:cNvPr id="3" name="Content Placeholder 2"/>
          <p:cNvSpPr>
            <a:spLocks noGrp="1"/>
          </p:cNvSpPr>
          <p:nvPr>
            <p:ph idx="1"/>
          </p:nvPr>
        </p:nvSpPr>
        <p:spPr/>
        <p:txBody>
          <a:bodyPr>
            <a:normAutofit fontScale="85000" lnSpcReduction="10000"/>
          </a:bodyPr>
          <a:lstStyle/>
          <a:p>
            <a:pPr fontAlgn="base"/>
            <a:r>
              <a:rPr lang="en-US" sz="2400">
                <a:solidFill>
                  <a:srgbClr val="000000"/>
                </a:solidFill>
                <a:highlight>
                  <a:srgbClr val="FFFFFF"/>
                </a:highlight>
              </a:rPr>
              <a:t>Step 1: Sort the benchmark results by risk from most to least.</a:t>
            </a:r>
          </a:p>
          <a:p>
            <a:pPr fontAlgn="base"/>
            <a:endParaRPr lang="en-US" sz="2000">
              <a:highlight>
                <a:srgbClr val="FFFFFF"/>
              </a:highlight>
            </a:endParaRPr>
          </a:p>
          <a:p>
            <a:pPr fontAlgn="base"/>
            <a:r>
              <a:rPr lang="en-US" sz="2400">
                <a:solidFill>
                  <a:srgbClr val="000000"/>
                </a:solidFill>
                <a:highlight>
                  <a:srgbClr val="FFFFFF"/>
                </a:highlight>
              </a:rPr>
              <a:t>Step 2: Look at Individual Scores to determine most at risk.</a:t>
            </a:r>
          </a:p>
          <a:p>
            <a:pPr fontAlgn="base"/>
            <a:endParaRPr lang="en-US" sz="2000" b="1">
              <a:highlight>
                <a:srgbClr val="FFFFFF"/>
              </a:highlight>
            </a:endParaRPr>
          </a:p>
          <a:p>
            <a:pPr fontAlgn="base"/>
            <a:r>
              <a:rPr lang="en-US" sz="2400">
                <a:solidFill>
                  <a:srgbClr val="000000"/>
                </a:solidFill>
                <a:highlight>
                  <a:srgbClr val="FFFFFF"/>
                </a:highlight>
              </a:rPr>
              <a:t>Step 3: Create small groups with common skill deficits.</a:t>
            </a:r>
          </a:p>
          <a:p>
            <a:pPr marL="1257300" lvl="2" indent="-342900" fontAlgn="base">
              <a:buFont typeface="Courier New" panose="02070309020205020404" pitchFamily="49" charset="0"/>
              <a:buChar char="o"/>
            </a:pPr>
            <a:r>
              <a:rPr lang="en-US">
                <a:solidFill>
                  <a:srgbClr val="000000"/>
                </a:solidFill>
                <a:highlight>
                  <a:srgbClr val="FFFFFF"/>
                </a:highlight>
              </a:rPr>
              <a:t>Name groups appropriately as students see</a:t>
            </a:r>
          </a:p>
          <a:p>
            <a:pPr marL="1257300" lvl="2" indent="-342900" fontAlgn="base">
              <a:buFont typeface="Courier New" panose="02070309020205020404" pitchFamily="49" charset="0"/>
              <a:buChar char="o"/>
            </a:pPr>
            <a:r>
              <a:rPr lang="en-US">
                <a:solidFill>
                  <a:srgbClr val="000000"/>
                </a:solidFill>
                <a:highlight>
                  <a:srgbClr val="FFFFFF"/>
                </a:highlight>
              </a:rPr>
              <a:t>Choose name based on instruction of need</a:t>
            </a:r>
          </a:p>
          <a:p>
            <a:pPr fontAlgn="base"/>
            <a:endParaRPr lang="en-US" sz="2000" b="1">
              <a:highlight>
                <a:srgbClr val="FFFFFF"/>
              </a:highlight>
            </a:endParaRPr>
          </a:p>
          <a:p>
            <a:pPr fontAlgn="base"/>
            <a:r>
              <a:rPr lang="en-US" sz="2400">
                <a:solidFill>
                  <a:srgbClr val="000000"/>
                </a:solidFill>
                <a:highlight>
                  <a:srgbClr val="FFFFFF"/>
                </a:highlight>
              </a:rPr>
              <a:t>Step 4: Choose the Progress Monitoring measure and determine the appropriate level.</a:t>
            </a:r>
          </a:p>
          <a:p>
            <a:pPr fontAlgn="base"/>
            <a:endParaRPr lang="en-US" sz="2000">
              <a:highlight>
                <a:srgbClr val="FFFFFF"/>
              </a:highlight>
            </a:endParaRPr>
          </a:p>
          <a:p>
            <a:pPr fontAlgn="base"/>
            <a:r>
              <a:rPr lang="en-US" sz="2400">
                <a:solidFill>
                  <a:srgbClr val="000000"/>
                </a:solidFill>
                <a:highlight>
                  <a:srgbClr val="FFFFFF"/>
                </a:highlight>
              </a:rPr>
              <a:t>Step 5: Set attainable goals for grade and instructional level growth.</a:t>
            </a:r>
          </a:p>
          <a:p>
            <a:pPr fontAlgn="base"/>
            <a:endParaRPr lang="en-US" sz="2000" b="1">
              <a:highlight>
                <a:srgbClr val="FFFFFF"/>
              </a:highlight>
            </a:endParaRPr>
          </a:p>
          <a:p>
            <a:pPr fontAlgn="base"/>
            <a:r>
              <a:rPr lang="en-US" sz="2400">
                <a:solidFill>
                  <a:srgbClr val="000000"/>
                </a:solidFill>
                <a:highlight>
                  <a:srgbClr val="FFFFFF"/>
                </a:highlight>
              </a:rPr>
              <a:t>Step 6: Track and analyze progress, continue, change, or exit intervention.</a:t>
            </a:r>
          </a:p>
          <a:p>
            <a:endParaRPr/>
          </a:p>
          <a:p>
            <a:endParaRPr/>
          </a:p>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296183"/>
            <a:ext cx="8686800" cy="1143000"/>
          </a:xfrm>
        </p:spPr>
        <p:txBody>
          <a:bodyPr>
            <a:normAutofit fontScale="90000"/>
          </a:bodyPr>
          <a:lstStyle/>
          <a:p>
            <a:r>
              <a:rPr lang="en-US"/>
              <a:t>Use Benchmark Reports to Identify Risk</a:t>
            </a:r>
            <a:endParaRPr/>
          </a:p>
        </p:txBody>
      </p:sp>
      <p:pic>
        <p:nvPicPr>
          <p:cNvPr id="4" name="Picture 3" descr="Legend chart showing color-coded percentile ranges for individual measures, with green representing 90-100, white 41-89, yellow 26-40, and red 0-25 percentiles. The chart helps interpret data by categorizing performance levels using distinct colors and percentile brackets.">
            <a:extLst>
              <a:ext uri="{FF2B5EF4-FFF2-40B4-BE49-F238E27FC236}">
                <a16:creationId xmlns:a16="http://schemas.microsoft.com/office/drawing/2014/main" id="{8B7F57C3-8D02-646D-2792-4CCD9F801CDD}"/>
              </a:ext>
            </a:extLst>
          </p:cNvPr>
          <p:cNvPicPr>
            <a:picLocks noChangeAspect="1"/>
          </p:cNvPicPr>
          <p:nvPr/>
        </p:nvPicPr>
        <p:blipFill>
          <a:blip r:embed="rId2"/>
          <a:stretch>
            <a:fillRect/>
          </a:stretch>
        </p:blipFill>
        <p:spPr>
          <a:xfrm>
            <a:off x="233557" y="1363210"/>
            <a:ext cx="3664014" cy="2694666"/>
          </a:xfrm>
          <a:prstGeom prst="rect">
            <a:avLst/>
          </a:prstGeom>
        </p:spPr>
      </p:pic>
      <p:pic>
        <p:nvPicPr>
          <p:cNvPr id="10" name="Content Placeholder 9" descr="Table displaying student reading assessment data with columns for last name initials (LN), letter naming (LS), phoneme segmentation (PS), risk level, suggested progress monitoring, and  Lexile scores. Color-coded cells highlight performance levels, with red indicating high risk, yellow moderate, and green low risk; students with high risk may see suggested monitoring.">
            <a:extLst>
              <a:ext uri="{FF2B5EF4-FFF2-40B4-BE49-F238E27FC236}">
                <a16:creationId xmlns:a16="http://schemas.microsoft.com/office/drawing/2014/main" id="{346062A2-51C1-7004-05BB-5B74A7370FFE}"/>
              </a:ext>
            </a:extLst>
          </p:cNvPr>
          <p:cNvPicPr>
            <a:picLocks noGrp="1" noChangeAspect="1"/>
          </p:cNvPicPr>
          <p:nvPr>
            <p:ph idx="1"/>
          </p:nvPr>
        </p:nvPicPr>
        <p:blipFill>
          <a:blip r:embed="rId3"/>
          <a:stretch>
            <a:fillRect/>
          </a:stretch>
        </p:blipFill>
        <p:spPr>
          <a:xfrm>
            <a:off x="3897571" y="2392136"/>
            <a:ext cx="4980898" cy="36360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a:solidFill>
                  <a:srgbClr val="000000"/>
                </a:solidFill>
                <a:latin typeface="Trebuchet MS" panose="020B0603020202020204" pitchFamily="34" charset="0"/>
              </a:rPr>
              <a:t> </a:t>
            </a:r>
            <a:r>
              <a:rPr lang="en-US">
                <a:solidFill>
                  <a:srgbClr val="000000"/>
                </a:solidFill>
              </a:rPr>
              <a:t>2. Look at Individual Scores to determine most at risk</a:t>
            </a:r>
            <a:endParaRPr/>
          </a:p>
        </p:txBody>
      </p:sp>
      <p:pic>
        <p:nvPicPr>
          <p:cNvPr id="4" name="Picture 3" descr="look at the measures individually to determine risk further. &#10;&#10;For example,Looking at this benchmark report, in row 6, Callum shows some risk overall, but Comprehension and Vocabulary are at or above the 50th percentile, so we may not need to be concerned about a lower PRF, unless other information shows something different.  &#10;we  need to ask ourselves:&#10;Does the student typically understand what they are reading and are they slow readers?&#10;&#10;Since the higher order skills take precedent over those that are lower order in reading development.&#10;&#10; Look at additional classroom information to support your decision making. If this is the fall benchmark, check in winter and review to see if the trend continues for the next benchmark. &#10;">
            <a:extLst>
              <a:ext uri="{FF2B5EF4-FFF2-40B4-BE49-F238E27FC236}">
                <a16:creationId xmlns:a16="http://schemas.microsoft.com/office/drawing/2014/main" id="{6AADB067-0B26-21E7-B407-DD146F380F6E}"/>
              </a:ext>
            </a:extLst>
          </p:cNvPr>
          <p:cNvPicPr>
            <a:picLocks noChangeAspect="1"/>
          </p:cNvPicPr>
          <p:nvPr/>
        </p:nvPicPr>
        <p:blipFill>
          <a:blip r:embed="rId2"/>
          <a:stretch>
            <a:fillRect/>
          </a:stretch>
        </p:blipFill>
        <p:spPr>
          <a:xfrm>
            <a:off x="653143" y="1565349"/>
            <a:ext cx="7198311" cy="51261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Is Phoneme Segmenting (PS) low?</a:t>
            </a:r>
            <a:endParaRPr/>
          </a:p>
        </p:txBody>
      </p:sp>
      <p:pic>
        <p:nvPicPr>
          <p:cNvPr id="4" name="Picture Placeholder 3" descr="Kindergarten benchmark report. &#10;&#10;Phoneme segmenting is important for pre-readers, but once they are learning to read words it is typical for PS to plateau and taper off. &#10;How Is the student’s Word reading (WRF)? If WRF is on target at this level, it is likely they have moved beyond phonemes when reading.  (See Harriet row 2 and Chadwick row 7) &#10;Their WRF percentile is above the 50th. In the progress monitoring suggestion column there is nothing indicated because they are doing well on the most difficult skill .  We want to Continue to build their Word reading fluency and PS for intervention is not necessary. &#10;">
            <a:extLst>
              <a:ext uri="{FF2B5EF4-FFF2-40B4-BE49-F238E27FC236}">
                <a16:creationId xmlns:a16="http://schemas.microsoft.com/office/drawing/2014/main" id="{00014C86-F248-A81B-9381-6D31AFC6AB00}"/>
              </a:ext>
            </a:extLst>
          </p:cNvPr>
          <p:cNvPicPr>
            <a:picLocks noChangeAspect="1"/>
          </p:cNvPicPr>
          <p:nvPr/>
        </p:nvPicPr>
        <p:blipFill>
          <a:blip r:embed="rId2"/>
          <a:srcRect t="12537" b="12537"/>
          <a:stretch/>
        </p:blipFill>
        <p:spPr>
          <a:xfrm>
            <a:off x="189829" y="1600200"/>
            <a:ext cx="8496971" cy="4779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2800"/>
              <a:t>Word Reading Fluency (WRF) vs. Passage Reading Fluency (PRF)</a:t>
            </a:r>
            <a:endParaRPr sz="2800"/>
          </a:p>
        </p:txBody>
      </p:sp>
      <p:pic>
        <p:nvPicPr>
          <p:cNvPr id="4" name="Picture Placeholder 5" descr="sample of word reading fluency measure">
            <a:extLst>
              <a:ext uri="{FF2B5EF4-FFF2-40B4-BE49-F238E27FC236}">
                <a16:creationId xmlns:a16="http://schemas.microsoft.com/office/drawing/2014/main" id="{201C4FAA-E9C7-B080-1B1B-A02BAB925941}"/>
              </a:ext>
            </a:extLst>
          </p:cNvPr>
          <p:cNvPicPr>
            <a:picLocks noGrp="1" noChangeAspect="1"/>
          </p:cNvPicPr>
          <p:nvPr>
            <p:ph idx="1"/>
          </p:nvPr>
        </p:nvPicPr>
        <p:blipFill>
          <a:blip r:embed="rId2"/>
          <a:srcRect l="6446" r="6446"/>
          <a:stretch/>
        </p:blipFill>
        <p:spPr>
          <a:xfrm>
            <a:off x="197393" y="1534886"/>
            <a:ext cx="3794943" cy="2729563"/>
          </a:xfrm>
          <a:prstGeom prst="rect">
            <a:avLst/>
          </a:prstGeom>
          <a:noFill/>
          <a:ln w="12700">
            <a:solidFill>
              <a:schemeClr val="tx1"/>
            </a:solidFill>
          </a:ln>
        </p:spPr>
      </p:pic>
      <p:pic>
        <p:nvPicPr>
          <p:cNvPr id="5" name="Picture 4" descr="sample of passage reading fluency measure">
            <a:extLst>
              <a:ext uri="{FF2B5EF4-FFF2-40B4-BE49-F238E27FC236}">
                <a16:creationId xmlns:a16="http://schemas.microsoft.com/office/drawing/2014/main" id="{54DDCB68-ABB9-3D47-444B-7FF235DD648C}"/>
              </a:ext>
            </a:extLst>
          </p:cNvPr>
          <p:cNvPicPr>
            <a:picLocks noChangeAspect="1"/>
          </p:cNvPicPr>
          <p:nvPr/>
        </p:nvPicPr>
        <p:blipFill>
          <a:blip r:embed="rId3"/>
          <a:stretch>
            <a:fillRect/>
          </a:stretch>
        </p:blipFill>
        <p:spPr>
          <a:xfrm>
            <a:off x="4399849" y="1580709"/>
            <a:ext cx="4213471" cy="952059"/>
          </a:xfrm>
          <a:prstGeom prst="rect">
            <a:avLst/>
          </a:prstGeom>
        </p:spPr>
      </p:pic>
      <p:sp>
        <p:nvSpPr>
          <p:cNvPr id="8" name="TextBox 7">
            <a:extLst>
              <a:ext uri="{FF2B5EF4-FFF2-40B4-BE49-F238E27FC236}">
                <a16:creationId xmlns:a16="http://schemas.microsoft.com/office/drawing/2014/main" id="{22E80547-3F32-8122-EA3F-556FC276ABA5}"/>
              </a:ext>
            </a:extLst>
          </p:cNvPr>
          <p:cNvSpPr txBox="1"/>
          <p:nvPr/>
        </p:nvSpPr>
        <p:spPr>
          <a:xfrm>
            <a:off x="424543" y="4465864"/>
            <a:ext cx="2947307" cy="2585323"/>
          </a:xfrm>
          <a:prstGeom prst="rect">
            <a:avLst/>
          </a:prstGeom>
          <a:noFill/>
        </p:spPr>
        <p:txBody>
          <a:bodyPr wrap="square" rtlCol="0">
            <a:spAutoFit/>
          </a:bodyPr>
          <a:lstStyle/>
          <a:p>
            <a:pPr algn="ctr"/>
            <a:r>
              <a:rPr lang="en-US" u="sng"/>
              <a:t>WRF</a:t>
            </a:r>
            <a:r>
              <a:rPr lang="en-US"/>
              <a:t> </a:t>
            </a:r>
          </a:p>
          <a:p>
            <a:pPr marL="285750" indent="-285750">
              <a:buFont typeface="Arial" panose="020B0604020202020204" pitchFamily="34" charset="0"/>
              <a:buChar char="•"/>
            </a:pPr>
            <a:r>
              <a:rPr lang="en-US"/>
              <a:t>If only reading 1 word at a time</a:t>
            </a:r>
          </a:p>
          <a:p>
            <a:pPr marL="285750" indent="-285750">
              <a:buFont typeface="Arial" panose="020B0604020202020204" pitchFamily="34" charset="0"/>
              <a:buChar char="•"/>
            </a:pPr>
            <a:r>
              <a:rPr lang="en-US"/>
              <a:t>For slow readers</a:t>
            </a:r>
          </a:p>
          <a:p>
            <a:pPr marL="285750" indent="-285750">
              <a:buFont typeface="Arial" panose="020B0604020202020204" pitchFamily="34" charset="0"/>
              <a:buChar char="•"/>
            </a:pPr>
            <a:r>
              <a:rPr lang="en-US"/>
              <a:t>To build confidence</a:t>
            </a:r>
          </a:p>
          <a:p>
            <a:pPr marL="285750" indent="-285750">
              <a:buFont typeface="Arial" panose="020B0604020202020204" pitchFamily="34" charset="0"/>
              <a:buChar char="•"/>
            </a:pPr>
            <a:r>
              <a:rPr lang="en-US"/>
              <a:t>Each row gets progressively harder</a:t>
            </a:r>
          </a:p>
          <a:p>
            <a:endParaRPr lang="en-US"/>
          </a:p>
          <a:p>
            <a:endParaRPr lang="en-US"/>
          </a:p>
        </p:txBody>
      </p:sp>
      <p:pic>
        <p:nvPicPr>
          <p:cNvPr id="7" name="Picture 6" descr="WRF and PRF &#10;Highly correlated&#10;Alterate forms&#10;Measures fluency">
            <a:extLst>
              <a:ext uri="{FF2B5EF4-FFF2-40B4-BE49-F238E27FC236}">
                <a16:creationId xmlns:a16="http://schemas.microsoft.com/office/drawing/2014/main" id="{C6AE2607-06E5-AFC7-9E8B-B34D90B784C4}"/>
              </a:ext>
            </a:extLst>
          </p:cNvPr>
          <p:cNvPicPr>
            <a:picLocks noChangeAspect="1"/>
          </p:cNvPicPr>
          <p:nvPr/>
        </p:nvPicPr>
        <p:blipFill>
          <a:blip r:embed="rId4"/>
          <a:stretch>
            <a:fillRect/>
          </a:stretch>
        </p:blipFill>
        <p:spPr>
          <a:xfrm>
            <a:off x="5077727" y="3538279"/>
            <a:ext cx="3054361" cy="28348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7" y="274638"/>
            <a:ext cx="8596993" cy="1143000"/>
          </a:xfrm>
        </p:spPr>
        <p:txBody>
          <a:bodyPr>
            <a:normAutofit fontScale="90000"/>
          </a:bodyPr>
          <a:lstStyle/>
          <a:p>
            <a:r>
              <a:rPr lang="en-US"/>
              <a:t>Create Groups with Shared Skill Deficits</a:t>
            </a:r>
            <a:endParaRPr/>
          </a:p>
        </p:txBody>
      </p:sp>
      <p:pic>
        <p:nvPicPr>
          <p:cNvPr id="5" name="Picture 4" descr="Screenshot of interface displaying a list of student groups under &quot;Groups&quot; in &quot;My Students&quot;. there is a button to add a new group and type in group name. group names can be seen by the student. Teachers will only see the groups they have created.Groups can by as small as one student or many. Students can be in multiple groups.">
            <a:extLst>
              <a:ext uri="{FF2B5EF4-FFF2-40B4-BE49-F238E27FC236}">
                <a16:creationId xmlns:a16="http://schemas.microsoft.com/office/drawing/2014/main" id="{4220D773-5340-3B1A-C513-7A0551E05B72}"/>
              </a:ext>
            </a:extLst>
          </p:cNvPr>
          <p:cNvPicPr>
            <a:picLocks noChangeAspect="1"/>
          </p:cNvPicPr>
          <p:nvPr/>
        </p:nvPicPr>
        <p:blipFill>
          <a:blip r:embed="rId2"/>
          <a:stretch>
            <a:fillRect/>
          </a:stretch>
        </p:blipFill>
        <p:spPr>
          <a:xfrm>
            <a:off x="603160" y="1321281"/>
            <a:ext cx="7937680" cy="3121423"/>
          </a:xfrm>
          <a:prstGeom prst="rect">
            <a:avLst/>
          </a:prstGeom>
        </p:spPr>
      </p:pic>
      <p:pic>
        <p:nvPicPr>
          <p:cNvPr id="6" name="Picture 5" descr="List of student names assigned.  Click box next to student name to add to a group. Deselect to omit student from group.">
            <a:extLst>
              <a:ext uri="{FF2B5EF4-FFF2-40B4-BE49-F238E27FC236}">
                <a16:creationId xmlns:a16="http://schemas.microsoft.com/office/drawing/2014/main" id="{C11FB03F-49E4-EDA3-B815-221BA4E2E183}"/>
              </a:ext>
            </a:extLst>
          </p:cNvPr>
          <p:cNvPicPr>
            <a:picLocks noChangeAspect="1"/>
          </p:cNvPicPr>
          <p:nvPr/>
        </p:nvPicPr>
        <p:blipFill>
          <a:blip r:embed="rId3"/>
          <a:stretch>
            <a:fillRect/>
          </a:stretch>
        </p:blipFill>
        <p:spPr>
          <a:xfrm>
            <a:off x="4891731" y="2464281"/>
            <a:ext cx="3566469" cy="2475191"/>
          </a:xfrm>
          <a:prstGeom prst="rect">
            <a:avLst/>
          </a:prstGeom>
        </p:spPr>
      </p:pic>
      <p:pic>
        <p:nvPicPr>
          <p:cNvPr id="4" name="Content Placeholder 3" descr="Screenshot of creating student groups from benchmark report screen. Color-coded legend uses yellow and red squares to indicate different risk levels, with buttons for creating or canceling group creation and exporting data as CSV.">
            <a:extLst>
              <a:ext uri="{FF2B5EF4-FFF2-40B4-BE49-F238E27FC236}">
                <a16:creationId xmlns:a16="http://schemas.microsoft.com/office/drawing/2014/main" id="{C980F33D-16B9-6CF8-B3EA-C77D2F070CD8}"/>
              </a:ext>
            </a:extLst>
          </p:cNvPr>
          <p:cNvPicPr>
            <a:picLocks noGrp="1" noChangeAspect="1"/>
          </p:cNvPicPr>
          <p:nvPr>
            <p:ph idx="1"/>
          </p:nvPr>
        </p:nvPicPr>
        <p:blipFill>
          <a:blip r:embed="rId4"/>
          <a:stretch>
            <a:fillRect/>
          </a:stretch>
        </p:blipFill>
        <p:spPr>
          <a:xfrm>
            <a:off x="661308" y="5003946"/>
            <a:ext cx="8229600" cy="17350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79" y="274638"/>
            <a:ext cx="9527721" cy="1143000"/>
          </a:xfrm>
        </p:spPr>
        <p:txBody>
          <a:bodyPr>
            <a:normAutofit/>
          </a:bodyPr>
          <a:lstStyle/>
          <a:p>
            <a:r>
              <a:rPr lang="en-US" sz="2800"/>
              <a:t>Choose Appropriate Skill and Progress Monitoring Measure</a:t>
            </a:r>
            <a:endParaRPr sz="2800"/>
          </a:p>
        </p:txBody>
      </p:sp>
      <p:sp>
        <p:nvSpPr>
          <p:cNvPr id="4" name="Content Placeholder 3">
            <a:extLst>
              <a:ext uri="{FF2B5EF4-FFF2-40B4-BE49-F238E27FC236}">
                <a16:creationId xmlns:a16="http://schemas.microsoft.com/office/drawing/2014/main" id="{6FAC055E-F999-1A3F-B81F-50755BFBFABC}"/>
              </a:ext>
            </a:extLst>
          </p:cNvPr>
          <p:cNvSpPr>
            <a:spLocks noGrp="1"/>
          </p:cNvSpPr>
          <p:nvPr>
            <p:ph idx="1"/>
          </p:nvPr>
        </p:nvSpPr>
        <p:spPr>
          <a:xfrm>
            <a:off x="229846" y="1859244"/>
            <a:ext cx="3192235" cy="2786970"/>
          </a:xfrm>
          <a:prstGeom prst="rect">
            <a:avLst/>
          </a:prstGeom>
          <a:solidFill>
            <a:schemeClr val="accent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l">
              <a:buNone/>
            </a:pPr>
            <a:r>
              <a:rPr lang="en-US" sz="2400" b="0" i="0">
                <a:solidFill>
                  <a:srgbClr val="000000"/>
                </a:solidFill>
              </a:rPr>
              <a:t>Measures are organized according to the progression of literacy skills, becoming increasingly difficult as skills advance.</a:t>
            </a:r>
          </a:p>
        </p:txBody>
      </p:sp>
      <p:pic>
        <p:nvPicPr>
          <p:cNvPr id="7" name="Picture 6" descr="Screenshot ofl progress monitoring dashboard showing measures for Reading, Math, and Spanish across grade levels 1 to 8, with grade 2 selected. Subject Links to  specific assessments.&#10;There are 17 measures available for each fluency measure and the other measures have 10 each measure and every grade.">
            <a:extLst>
              <a:ext uri="{FF2B5EF4-FFF2-40B4-BE49-F238E27FC236}">
                <a16:creationId xmlns:a16="http://schemas.microsoft.com/office/drawing/2014/main" id="{1144E904-3826-6223-C592-967C37DF4117}"/>
              </a:ext>
            </a:extLst>
          </p:cNvPr>
          <p:cNvPicPr>
            <a:picLocks noChangeAspect="1"/>
          </p:cNvPicPr>
          <p:nvPr/>
        </p:nvPicPr>
        <p:blipFill>
          <a:blip r:embed="rId2"/>
          <a:stretch>
            <a:fillRect/>
          </a:stretch>
        </p:blipFill>
        <p:spPr>
          <a:xfrm>
            <a:off x="3628479" y="1703613"/>
            <a:ext cx="5175846" cy="43706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88494a673d913e167e1fafd7577adc6f">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5b2f94ed1a89e9edbe87443e44cdeae5"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documentManagement>
</p:properties>
</file>

<file path=customXml/itemProps1.xml><?xml version="1.0" encoding="utf-8"?>
<ds:datastoreItem xmlns:ds="http://schemas.openxmlformats.org/officeDocument/2006/customXml" ds:itemID="{86F88372-7FA3-45DD-93A5-83EFB6227790}">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91FC33-1BFF-4D7B-99AD-BF6746CEBBAC}">
  <ds:schemaRefs>
    <ds:schemaRef ds:uri="http://schemas.microsoft.com/sharepoint/v3/contenttype/forms"/>
  </ds:schemaRefs>
</ds:datastoreItem>
</file>

<file path=customXml/itemProps3.xml><?xml version="1.0" encoding="utf-8"?>
<ds:datastoreItem xmlns:ds="http://schemas.openxmlformats.org/officeDocument/2006/customXml" ds:itemID="{3ECBB93D-231E-42F6-9D91-3A81BF36AE02}">
  <ds:schemaRefs>
    <ds:schemaRef ds:uri="3188db64-835f-49dd-a92e-b63c50075c64"/>
    <ds:schemaRef ds:uri="bd8f7d19-50dd-4ca5-833a-f68575fcf434"/>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On-screen Show (4:3)</PresentationFormat>
  <Paragraphs>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Trebuchet MS</vt:lpstr>
      <vt:lpstr>Office Theme</vt:lpstr>
      <vt:lpstr>easyCBM:  Using Your K-3 Assessment Data  Feb. 10, 2026</vt:lpstr>
      <vt:lpstr>Purposes for Testing with easyCBM</vt:lpstr>
      <vt:lpstr>After Screening</vt:lpstr>
      <vt:lpstr>Use Benchmark Reports to Identify Risk</vt:lpstr>
      <vt:lpstr> 2. Look at Individual Scores to determine most at risk</vt:lpstr>
      <vt:lpstr>Is Phoneme Segmenting (PS) low?</vt:lpstr>
      <vt:lpstr>Word Reading Fluency (WRF) vs. Passage Reading Fluency (PRF)</vt:lpstr>
      <vt:lpstr>Create Groups with Shared Skill Deficits</vt:lpstr>
      <vt:lpstr>Choose Appropriate Skill and Progress Monitoring Measure</vt:lpstr>
      <vt:lpstr>Assigning Progress Monitoring</vt:lpstr>
      <vt:lpstr>Scores in easyCBM</vt:lpstr>
      <vt:lpstr>Scores in easyCBM - Continued</vt:lpstr>
      <vt:lpstr>Analyze and Track Progress using Reports</vt:lpstr>
      <vt:lpstr>Risk Analysis Report</vt:lpstr>
      <vt:lpstr>Benchmark Report</vt:lpstr>
      <vt:lpstr>Benchmark Report – Comparing Measures</vt:lpstr>
      <vt:lpstr>Composite Report</vt:lpstr>
      <vt:lpstr>Individual Student Report</vt:lpstr>
      <vt:lpstr>Individual Benchmark Reports</vt:lpstr>
      <vt:lpstr>Individual Progress Report</vt:lpstr>
      <vt:lpstr>Parent Report</vt:lpstr>
      <vt:lpstr>Group Reporting</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Seifert, Katherine</dc:creator>
  <cp:keywords/>
  <dc:description>generated using python-pptx</dc:description>
  <cp:lastModifiedBy>Krisst, Abe</cp:lastModifiedBy>
  <cp:revision>2</cp:revision>
  <dcterms:created xsi:type="dcterms:W3CDTF">2013-01-27T09:14:16Z</dcterms:created>
  <dcterms:modified xsi:type="dcterms:W3CDTF">2026-02-18T18:25:53Z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