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0" r:id="rId5"/>
  </p:sldMasterIdLst>
  <p:notesMasterIdLst>
    <p:notesMasterId r:id="rId32"/>
  </p:notesMasterIdLst>
  <p:sldIdLst>
    <p:sldId id="256" r:id="rId6"/>
    <p:sldId id="1646" r:id="rId7"/>
    <p:sldId id="1683" r:id="rId8"/>
    <p:sldId id="1684" r:id="rId9"/>
    <p:sldId id="1694" r:id="rId10"/>
    <p:sldId id="1688" r:id="rId11"/>
    <p:sldId id="1690" r:id="rId12"/>
    <p:sldId id="1686" r:id="rId13"/>
    <p:sldId id="1691" r:id="rId14"/>
    <p:sldId id="1689" r:id="rId15"/>
    <p:sldId id="1692" r:id="rId16"/>
    <p:sldId id="1693" r:id="rId17"/>
    <p:sldId id="1685" r:id="rId18"/>
    <p:sldId id="1698" r:id="rId19"/>
    <p:sldId id="1696" r:id="rId20"/>
    <p:sldId id="1625" r:id="rId21"/>
    <p:sldId id="1629" r:id="rId22"/>
    <p:sldId id="1633" r:id="rId23"/>
    <p:sldId id="1634" r:id="rId24"/>
    <p:sldId id="1635" r:id="rId25"/>
    <p:sldId id="1637" r:id="rId26"/>
    <p:sldId id="1652" r:id="rId27"/>
    <p:sldId id="1640" r:id="rId28"/>
    <p:sldId id="1687" r:id="rId29"/>
    <p:sldId id="1567" r:id="rId30"/>
    <p:sldId id="166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D42126-D7D8-42D6-4633-4B471D32A2FD}" name="Krisst, Abe" initials="AK" userId="S::Abe.Krisst@ct.gov::38295860-adcb-4891-8b7c-950c0ba9306b" providerId="AD"/>
  <p188:author id="{3BD44039-CB72-DE58-2911-255DC32EAEBC}" name="Adams, Bridget" initials="" userId="S::Bridget.Adams@ct.gov::438d73ce-1341-467d-9a5e-aae125e1d90f" providerId="AD"/>
  <p188:author id="{CBCDB739-6EC1-DE8A-2FBE-92B0A02C6976}" name="Alberino, Cristi" initials="AC" userId="S::Cristi.Alberino@ct.gov::672981b7-3579-4467-a4f8-07fed1688a5f" providerId="AD"/>
  <p188:author id="{D0F4BC43-B75D-4CB9-C440-2F5A7B62B32C}" name="Krisst, Abe" initials="KA" userId="S::abe.krisst@ct.gov::38295860-adcb-4891-8b7c-950c0ba9306b" providerId="AD"/>
  <p188:author id="{670A0980-4C0A-0213-A3D5-482B296A6647}" name="Bean, Kimberly" initials="BK" userId="S::kimberly.bean@ct.gov::71d66cd7-5cd3-4aa0-a4c2-e0380dbf7d99" providerId="AD"/>
  <p188:author id="{3DFC0095-2282-AA22-00F3-E049C29F1948}" name="Ducharme, Deirdre" initials="DD" userId="S::Deirdre.Ducharme@ct.gov::9b1f5df4-d39a-4c88-94a8-b8c4a25e4853" providerId="AD"/>
  <p188:author id="{BB52BAA5-0894-FCAA-9AFE-49EF9AA6F0DE}" name="Ducharme, Deirdre" initials="DD" userId="S::deirdre.ducharme@ct.gov::9b1f5df4-d39a-4c88-94a8-b8c4a25e4853" providerId="AD"/>
  <p188:author id="{E9889CA9-7AB4-6E11-C576-FC66AE1B6854}" name="Johnson, Kimberly" initials="JK" userId="S::Kimberly.Johnson@ct.gov::3a482607-d525-496c-b773-f13397f688cf" providerId="AD"/>
  <p188:author id="{0AD4B5B2-701B-26A3-927F-BC20BAE1EF0A}" name="Papa-Santini, Dorothy" initials="PD" userId="S::dori.papa@ct.gov::f79aa98c-8b65-476f-a9d9-087b985c6e27" providerId="AD"/>
  <p188:author id="{AB1726B6-C687-1511-AAAD-FF9070609E67}" name="Seifert, Katherine" initials="SK" userId="S::katherine.seifert@ct.gov::8d3f7f7e-a9e0-4d01-be36-79db4dde40a5" providerId="AD"/>
  <p188:author id="{3E0BB2CC-FC26-2CC9-7DD1-E64D3E038E34}" name="Seifert, Katherine" initials="SK" userId="S::Katherine.Seifert@ct.gov::8d3f7f7e-a9e0-4d01-be36-79db4dde40a5" providerId="AD"/>
  <p188:author id="{E86E54EA-81E5-5356-B1AB-777F3925AB91}" name="Jennifer Chou" initials="JC" userId="S::jennifer.chou_cambiumassessment.com#ext#@ct.gov::bccd7182-548b-4c8c-a7bc-f27ff42ba4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DC4D9"/>
    <a:srgbClr val="0563C1"/>
    <a:srgbClr val="1E72C7"/>
    <a:srgbClr val="0815BE"/>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12EF50-3C42-48EA-8743-86E86D2D4548}" v="5" dt="2025-03-19T18:00:47.7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432" y="96"/>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965D64-7423-4D68-9E44-8535796A4248}"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F9E23-3657-41AF-913F-C69B64B47684}" type="slidenum">
              <a:rPr lang="en-US" smtClean="0"/>
              <a:t>‹#›</a:t>
            </a:fld>
            <a:endParaRPr lang="en-US"/>
          </a:p>
        </p:txBody>
      </p:sp>
    </p:spTree>
    <p:extLst>
      <p:ext uri="{BB962C8B-B14F-4D97-AF65-F5344CB8AC3E}">
        <p14:creationId xmlns:p14="http://schemas.microsoft.com/office/powerpoint/2010/main" val="3325134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bluebook.collegeboard.org/students/accommodations-assistive-technology" TargetMode="External"/><Relationship Id="rId3" Type="http://schemas.openxmlformats.org/officeDocument/2006/relationships/hyperlink" Target="https://portal.ct.gov/sde/student-assessment/sat/connecticut-sat-school-day/related-resources" TargetMode="External"/><Relationship Id="rId7" Type="http://schemas.openxmlformats.org/officeDocument/2006/relationships/hyperlink" Target="https://gcc02.safelinks.protection.outlook.com/?url=https%3A%2F%2Furldefense.com%2Fv3%2F__https%3A%2Fclick.e.collegeboard.org%2F%3Fqs%3D85193a5ebf63d278884630f3aa3d0a83dababd77edf9913ce5f02b749040e4f8247e33edd12df3d1984588afa7de1779a4caf7a04716620fc7e1f56ea50c86d0__%3B!!EAPaXxOOW7smCwU!jBICfc2hpj6UCbjftQ2gvQTZ616B3yqQfivU8P4CZZUKmRG8t3z7jPJLYNEpS0ZQDrxiWytkOLNfp2i-qbgtVE6iOA%24&amp;data=05%7C02%7CMichelle.Rosado%40ct.gov%7Cfd7818aea5434fee6fe908dd3631d54f%7C118b7cfaa3dd48b9b02631ff69bb738b%7C0%7C0%7C638726309829716219%7CUnknown%7CTWFpbGZsb3d8eyJFbXB0eU1hcGkiOnRydWUsIlYiOiIwLjAuMDAwMCIsIlAiOiJXaW4zMiIsIkFOIjoiTWFpbCIsIldUIjoyfQ%3D%3D%7C0%7C%7C%7C&amp;sdata=WtreWcBk2j5dDrA7%2Bk2PQ6OymL7ZSPjRIHVUDyc6Aq0%3D&amp;reserved=0"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gcc02.safelinks.protection.outlook.com/?url=https%3A%2F%2Furldefense.com%2Fv3%2F__https%3A%2Fclick.e.collegeboard.org%2F%3Fqs%3D85193a5ebf63d2785ee87b669d241e94893ab49caff9d78b3907c58f462e3408a129661b36816629579dbe3ea2428a154cbe7429fa56d06304707ed5d25ab84b__%3B!!EAPaXxOOW7smCwU!jBICfc2hpj6UCbjftQ2gvQTZ616B3yqQfivU8P4CZZUKmRG8t3z7jPJLYNEpS0ZQDrxiWytkOLNfp2i-qbhP6dXbfA%24&amp;data=05%7C02%7CMichelle.Rosado%40ct.gov%7Cfd7818aea5434fee6fe908dd3631d54f%7C118b7cfaa3dd48b9b02631ff69bb738b%7C0%7C0%7C638726309829703302%7CUnknown%7CTWFpbGZsb3d8eyJFbXB0eU1hcGkiOnRydWUsIlYiOiIwLjAuMDAwMCIsIlAiOiJXaW4zMiIsIkFOIjoiTWFpbCIsIldUIjoyfQ%3D%3D%7C0%7C%7C%7C&amp;sdata=eZM9ZmhmR7a5Qf%2Bj2D3phF9MoQw0VdhS2ZPc36BkLUs%3D&amp;reserved=0" TargetMode="External"/><Relationship Id="rId5" Type="http://schemas.openxmlformats.org/officeDocument/2006/relationships/hyperlink" Target="https://gcc02.safelinks.protection.outlook.com/?url=https%3A%2F%2Furldefense.com%2Fv3%2F__https%3A%2Fclick.e.collegeboard.org%2F%3Fqs%3D85193a5ebf63d278ba59dafbfb29c2c6017a0c234b4ac3f93b3385de81cce662d7dab3cb2501b07ee6e859d15765abab2cd9179b2d13e37bc4e1674fd47dee70__%3B!!EAPaXxOOW7smCwU!jBICfc2hpj6UCbjftQ2gvQTZ616B3yqQfivU8P4CZZUKmRG8t3z7jPJLYNEpS0ZQDrxiWytkOLNfp2i-qbh8a1-C9w%24&amp;data=05%7C02%7CMichelle.Rosado%40ct.gov%7Cfd7818aea5434fee6fe908dd3631d54f%7C118b7cfaa3dd48b9b02631ff69bb738b%7C0%7C0%7C638726309829690090%7CUnknown%7CTWFpbGZsb3d8eyJFbXB0eU1hcGkiOnRydWUsIlYiOiIwLjAuMDAwMCIsIlAiOiJXaW4zMiIsIkFOIjoiTWFpbCIsIldUIjoyfQ%3D%3D%7C0%7C%7C%7C&amp;sdata=qiwAbyNavDN7lxIfLh3fwNSdEp7yPWl3NxMbC06gopE%3D&amp;reserved=0" TargetMode="External"/><Relationship Id="rId4" Type="http://schemas.openxmlformats.org/officeDocument/2006/relationships/hyperlink" Target="https://support.satsuite.collegeboard.org/in-school-testing/accommodations/supports-english-learners" TargetMode="External"/><Relationship Id="rId9" Type="http://schemas.openxmlformats.org/officeDocument/2006/relationships/hyperlink" Target="https://bluebook.collegeboard.org/students/practice"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t.portal.cambiumast.com/resource-item/en/csde-assessment-guidelines" TargetMode="External"/><Relationship Id="rId7" Type="http://schemas.openxmlformats.org/officeDocument/2006/relationships/hyperlink" Target="https://portal.ct.gov/-/media/sde/student-assessment/special-populations/las-links-accessibility-chart-final.pdf?rev=a9cb927b69fd4717911a7271fd568dc3&amp;hash=A16B453E1EA2739002CCAD62A422E6E1"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portal.ct.gov/-/media/sde/student-assessment/sat/2024_25-ct-sat-school-day-accessibility-chart-fall-version.pdf?rev=61abb70fb53f435bbfad65eea3d32460&amp;hash=CBDFA77A9EA595794CEB46B27F8BEA52" TargetMode="External"/><Relationship Id="rId5" Type="http://schemas.openxmlformats.org/officeDocument/2006/relationships/hyperlink" Target="https://portal.ct.gov/sde/student-assessment/main-assessment/student-assessment/summative-assessment---end-of-year" TargetMode="External"/><Relationship Id="rId4" Type="http://schemas.openxmlformats.org/officeDocument/2006/relationships/hyperlink" Target="https://ct.portal.cambiumast.com/resource-item/en/accessibility-chart"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t.portal.cambiumast.com/resource-item/en/description-of-designated-supports-and-accommodations-for-smarter-balanced-and-ngss-assessment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t.portal.cambiumast.com/content/contentresources/en/CT-Assessments-Accessibility-Considerations.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ortal.ct.gov/-/media/sde/student-assessment/special-populations/ccsso_educator-team-accessibility-supports-implementation-and-followup-questionnaires_master.pdf?rev=9c69a7534709410c9b40ed411e8090c4&amp;hash=84026AD06AF4C13E5994BDA2984940A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t.portal.cambiumast.com/resource-item/en/connecticut-smarter-balanced-and-ngss-assessments-reader-options-table"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ct.portal.cambiumast.com/resource-item/en/reader-designated-supports-and-accommodations-for-sb-and-the-ngss"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t.portal.cambiumast.com/resource-item/en/decision-guidelines-for-text-to-speech-of-the-smarter-balanced-ela-reading-passag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t.portal.cambiumast.com/resource-item/en/ct-seds-to-tide-designated-supports-and-accommodations-sync-faq"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ct.portal.cambiumast.com/resource-item/en/cross-checking-student-tide-test-settings-and-ct-seds"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t.portal.cambiumast.com/resource-item/en/documented-evidence-for-a-read-aloud-of-the-smarter-balanced-ela-reading-passages"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t.portal.cambiumast.com/resource-item/en/smarter-balanced-assessments-read-aloud-guidelines"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t.portal.cambiumast.com/resource-item/en/csde-assessment-guidelines"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ct.portal.cambiumast.com/resource-item/en/process-for-requesting-special-documented-accommodations"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ct.portal.cambiumast.com/resource-item/en/comparison-of-connecticut-alternate-assessments" TargetMode="External"/><Relationship Id="rId3" Type="http://schemas.openxmlformats.org/officeDocument/2006/relationships/hyperlink" Target="https://ct.portal.cambiumast.com/resource-item/en/frequently-asked-questions-and-answers-about-the-connecticut-alternate-assessment-system" TargetMode="External"/><Relationship Id="rId7" Type="http://schemas.openxmlformats.org/officeDocument/2006/relationships/hyperlink" Target="https://ct.portal.cambiumast.com/resource-item/en/connecticut-alternate-assessment-system-participation-guidance-for-planning-and-placement-teams"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ct.portal.cambiumast.com/resource-item/en/annotated-connecticut-alternate-assessment-eligibility-form" TargetMode="External"/><Relationship Id="rId5" Type="http://schemas.openxmlformats.org/officeDocument/2006/relationships/hyperlink" Target="https://ct.portal.cambiumast.com/resource-item/en/connecticut-alternate-assessment-eligibility-form" TargetMode="External"/><Relationship Id="rId10" Type="http://schemas.openxmlformats.org/officeDocument/2006/relationships/hyperlink" Target="https://ct.portal.cambiumast.com/" TargetMode="External"/><Relationship Id="rId4" Type="http://schemas.openxmlformats.org/officeDocument/2006/relationships/hyperlink" Target="https://ct.portal.cambiumast.com/resource-item/en/faq-about-the-connecticut-alternate-assessment-system-eligibility-form" TargetMode="External"/><Relationship Id="rId9" Type="http://schemas.openxmlformats.org/officeDocument/2006/relationships/hyperlink" Target="https://portal.ct.gov/sde"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t.portal.cambiumast.com/resource-item/en/ct-seds-to-tide-designated-supports-and-accommodations-sync-faq"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t.portal.cambiumast.com/resource-item/en/cross-checking-student-tide-test-settings-and-ct-sed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000000"/>
              </a:solidFill>
              <a:latin typeface="Calibri"/>
              <a:cs typeface="Calibri"/>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1</a:t>
            </a:fld>
            <a:endParaRPr lang="en-US"/>
          </a:p>
        </p:txBody>
      </p:sp>
    </p:spTree>
    <p:extLst>
      <p:ext uri="{BB962C8B-B14F-4D97-AF65-F5344CB8AC3E}">
        <p14:creationId xmlns:p14="http://schemas.microsoft.com/office/powerpoint/2010/main" val="2105500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atin typeface="Aptos"/>
              </a:rPr>
              <a:t>For ELs/MLs who are not being considered for the Connecticut Alternate Assessment System, PPTs or Section 504 teams will complete the following for the English Language Proficiency Assessment:</a:t>
            </a:r>
          </a:p>
          <a:p>
            <a:pPr marL="171450" indent="-171450">
              <a:buFont typeface="Arial" panose="020B0604020202020204" pitchFamily="34" charset="0"/>
              <a:buChar char="•"/>
            </a:pPr>
            <a:r>
              <a:rPr lang="en-US">
                <a:latin typeface="Aptos"/>
              </a:rPr>
              <a:t>Verify the assessment listed is accurate.</a:t>
            </a:r>
            <a:endParaRPr lang="en-US"/>
          </a:p>
          <a:p>
            <a:pPr marL="171450" indent="-171450">
              <a:buFont typeface="Arial" panose="020B0604020202020204" pitchFamily="34" charset="0"/>
              <a:buChar char="•"/>
            </a:pPr>
            <a:r>
              <a:rPr lang="en-US">
                <a:latin typeface="Aptos"/>
              </a:rPr>
              <a:t>Select with or without accommodations in the "Participation Level". </a:t>
            </a:r>
            <a:endParaRPr lang="en-US"/>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10</a:t>
            </a:fld>
            <a:endParaRPr lang="en-US"/>
          </a:p>
        </p:txBody>
      </p:sp>
    </p:spTree>
    <p:extLst>
      <p:ext uri="{BB962C8B-B14F-4D97-AF65-F5344CB8AC3E}">
        <p14:creationId xmlns:p14="http://schemas.microsoft.com/office/powerpoint/2010/main" val="2092188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r>
              <a:rPr lang="en-US">
                <a:latin typeface="Aptos"/>
              </a:rPr>
              <a:t>If selecting with accommodations, ensure the accommodations selected align with accessibility supports used throughout instruction and on other assessments. </a:t>
            </a:r>
            <a:endParaRPr lang="en-US"/>
          </a:p>
          <a:p>
            <a:pPr marL="457200" indent="-457200"/>
            <a:r>
              <a:rPr lang="en-US">
                <a:latin typeface="Aptos"/>
              </a:rPr>
              <a:t>Teams will add accommodations by clicking the "Add Accommodations" button. </a:t>
            </a:r>
            <a:endParaRPr lang="en-US"/>
          </a:p>
          <a:p>
            <a:pPr marL="457200" indent="-457200"/>
            <a:r>
              <a:rPr lang="en-US">
                <a:latin typeface="Aptos"/>
              </a:rPr>
              <a:t>Please note, if selecting LAS Links TTS or LAS Links Read Aloud of Passages, the corresponding hyperlinked decision guides should be completed for screening purposes. File and maintain locally. </a:t>
            </a:r>
            <a:endParaRPr lang="en-US"/>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11</a:t>
            </a:fld>
            <a:endParaRPr lang="en-US"/>
          </a:p>
        </p:txBody>
      </p:sp>
    </p:spTree>
    <p:extLst>
      <p:ext uri="{BB962C8B-B14F-4D97-AF65-F5344CB8AC3E}">
        <p14:creationId xmlns:p14="http://schemas.microsoft.com/office/powerpoint/2010/main" val="1221444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some resources to support teams with determining LAS Links Accommodations.</a:t>
            </a:r>
          </a:p>
        </p:txBody>
      </p:sp>
      <p:sp>
        <p:nvSpPr>
          <p:cNvPr id="4" name="Slide Number Placeholder 3"/>
          <p:cNvSpPr>
            <a:spLocks noGrp="1"/>
          </p:cNvSpPr>
          <p:nvPr>
            <p:ph type="sldNum" sz="quarter" idx="5"/>
          </p:nvPr>
        </p:nvSpPr>
        <p:spPr/>
        <p:txBody>
          <a:bodyPr/>
          <a:lstStyle/>
          <a:p>
            <a:fld id="{DECF9E23-3657-41AF-913F-C69B64B47684}" type="slidenum">
              <a:rPr lang="en-US" smtClean="0"/>
              <a:t>12</a:t>
            </a:fld>
            <a:endParaRPr lang="en-US"/>
          </a:p>
        </p:txBody>
      </p:sp>
    </p:spTree>
    <p:extLst>
      <p:ext uri="{BB962C8B-B14F-4D97-AF65-F5344CB8AC3E}">
        <p14:creationId xmlns:p14="http://schemas.microsoft.com/office/powerpoint/2010/main" val="2990715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Connecticut SAT School Day--Related Resources</a:t>
            </a:r>
            <a:r>
              <a:rPr lang="en-US"/>
              <a:t>; https://portal.ct.gov/sde/student-assessment/sat/connecticut-sat-school-day/related-resources</a:t>
            </a:r>
          </a:p>
          <a:p>
            <a:endParaRPr lang="en-US"/>
          </a:p>
          <a:p>
            <a:r>
              <a:rPr lang="en-US"/>
              <a:t>Questions and Answers for Parents &amp; Guardians Regarding Extended-Time Accommodation: https://portal.ct.gov/-/media/sde/student-assessment/sat/parent_guardian-q-and-a-flexibility-for-extended-time.pdf?rev=2f6728bcabca469faeb7a1f71975bf00&amp;hash=F41B5FB9EECE20C615AE2B0D84B7AE63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Apto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ptos"/>
              </a:rPr>
              <a:t>CT SAT School Day Accessibility Chart: https://portal.ct.gov/-/media/sde/student-assessment/sat/2024_25-ct-sat-school-day-accessibility-chart-fall-version.pdf?rev=61abb70fb53f435bbfad65eea3d32460&amp;hash=CBDFA77A9EA595794CEB46B27F8BEA52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Apto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ptos"/>
              </a:rPr>
              <a:t>Supports for ELs/MLs: </a:t>
            </a:r>
            <a:r>
              <a:rPr lang="en-US">
                <a:hlinkClick r:id="rId4"/>
              </a:rPr>
              <a:t>Supports for English Learners | In-School Testing - SAT Suite of Assessments</a:t>
            </a:r>
            <a:r>
              <a:rPr lang="en-US" sz="1200">
                <a:latin typeface="Aptos"/>
              </a:rPr>
              <a:t>; https://support.satsuite.collegeboard.org/in-school-testing/accommodations/supports-english-learners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Aptos"/>
            </a:endParaRPr>
          </a:p>
          <a:p>
            <a:pPr marL="0" marR="0" algn="l">
              <a:lnSpc>
                <a:spcPts val="1875"/>
              </a:lnSpc>
              <a:spcBef>
                <a:spcPts val="0"/>
              </a:spcBef>
              <a:spcAft>
                <a:spcPts val="0"/>
              </a:spcAft>
            </a:pPr>
            <a:r>
              <a:rPr lang="en-US" sz="1800" b="1">
                <a:solidFill>
                  <a:srgbClr val="000000"/>
                </a:solidFill>
                <a:effectLst/>
                <a:latin typeface="Rockwell" panose="02060603020205020403" pitchFamily="18" charset="0"/>
                <a:ea typeface="Times New Roman" panose="02020603050405020304" pitchFamily="18" charset="0"/>
              </a:rPr>
              <a:t>Additional Information</a:t>
            </a:r>
            <a:endParaRPr lang="en-US" sz="1800" b="1">
              <a:effectLst/>
              <a:latin typeface="Rockwell" panose="02060603020205020403" pitchFamily="18" charset="0"/>
              <a:ea typeface="Aptos" panose="020B0004020202020204" pitchFamily="34" charset="0"/>
            </a:endParaRPr>
          </a:p>
          <a:p>
            <a:pPr marL="0" marR="0" algn="l">
              <a:lnSpc>
                <a:spcPts val="1500"/>
              </a:lnSpc>
              <a:spcBef>
                <a:spcPts val="0"/>
              </a:spcBef>
              <a:spcAft>
                <a:spcPts val="0"/>
              </a:spcAft>
            </a:pPr>
            <a:r>
              <a:rPr lang="en-US" sz="1800">
                <a:solidFill>
                  <a:srgbClr val="000000"/>
                </a:solidFill>
                <a:effectLst/>
                <a:latin typeface="Times New Roman" panose="02020603050405020304" pitchFamily="18" charset="0"/>
                <a:ea typeface="Aptos" panose="020B0004020202020204" pitchFamily="34" charset="0"/>
              </a:rPr>
              <a:t>For more information about screen readers (non-embedded), see </a:t>
            </a:r>
            <a:r>
              <a:rPr lang="en-US" sz="1800" u="sng" strike="noStrike">
                <a:solidFill>
                  <a:srgbClr val="0077C8"/>
                </a:solidFill>
                <a:effectLst/>
                <a:latin typeface="Arial" panose="020B0604020202020204" pitchFamily="34" charset="0"/>
                <a:ea typeface="Aptos" panose="020B0004020202020204" pitchFamily="34" charset="0"/>
                <a:cs typeface="Arial" panose="020B0604020202020204" pitchFamily="34" charset="0"/>
                <a:hlinkClick r:id="rId5"/>
              </a:rPr>
              <a:t>Accommodations and Assistive Technology</a:t>
            </a:r>
            <a:r>
              <a:rPr lang="en-US" sz="1800">
                <a:solidFill>
                  <a:srgbClr val="000000"/>
                </a:solidFill>
                <a:effectLst/>
                <a:latin typeface="Times New Roman" panose="02020603050405020304" pitchFamily="18" charset="0"/>
                <a:ea typeface="Aptos" panose="020B0004020202020204" pitchFamily="34" charset="0"/>
              </a:rPr>
              <a:t>. For general information about accommodations, see </a:t>
            </a:r>
            <a:r>
              <a:rPr lang="en-US" sz="1800" u="sng" strike="noStrike">
                <a:solidFill>
                  <a:srgbClr val="0077C8"/>
                </a:solidFill>
                <a:effectLst/>
                <a:latin typeface="Arial" panose="020B0604020202020204" pitchFamily="34" charset="0"/>
                <a:ea typeface="Aptos" panose="020B0004020202020204" pitchFamily="34" charset="0"/>
                <a:cs typeface="Arial" panose="020B0604020202020204" pitchFamily="34" charset="0"/>
                <a:hlinkClick r:id="rId6"/>
              </a:rPr>
              <a:t>Accommodations on College Board Exams</a:t>
            </a:r>
            <a:r>
              <a:rPr lang="en-US" sz="1800">
                <a:solidFill>
                  <a:srgbClr val="000000"/>
                </a:solidFill>
                <a:effectLst/>
                <a:latin typeface="Times New Roman" panose="02020603050405020304" pitchFamily="18" charset="0"/>
                <a:ea typeface="Aptos" panose="020B0004020202020204" pitchFamily="34" charset="0"/>
              </a:rPr>
              <a:t> or speak with your school's SSD coordinator, or contact College Board Services for Students with Disabilities at 844-255-7728 (international: +1-212-713-8333) or complete the </a:t>
            </a:r>
            <a:r>
              <a:rPr lang="en-US" sz="1800" u="sng" strike="noStrike">
                <a:solidFill>
                  <a:srgbClr val="0077C8"/>
                </a:solidFill>
                <a:effectLst/>
                <a:latin typeface="Arial" panose="020B0604020202020204" pitchFamily="34" charset="0"/>
                <a:ea typeface="Aptos" panose="020B0004020202020204" pitchFamily="34" charset="0"/>
                <a:cs typeface="Arial" panose="020B0604020202020204" pitchFamily="34" charset="0"/>
                <a:hlinkClick r:id="rId7"/>
              </a:rPr>
              <a:t>College Board Accommodations Inquiry Form</a:t>
            </a:r>
            <a:r>
              <a:rPr lang="en-US" sz="1800">
                <a:solidFill>
                  <a:srgbClr val="000000"/>
                </a:solidFill>
                <a:effectLst/>
                <a:latin typeface="Times New Roman" panose="02020603050405020304" pitchFamily="18" charset="0"/>
                <a:ea typeface="Aptos" panose="020B0004020202020204" pitchFamily="34" charset="0"/>
              </a:rPr>
              <a:t>.</a:t>
            </a:r>
            <a:br>
              <a:rPr lang="en-US" sz="1800">
                <a:solidFill>
                  <a:srgbClr val="000000"/>
                </a:solidFill>
                <a:effectLst/>
                <a:latin typeface="Times New Roman" panose="02020603050405020304" pitchFamily="18" charset="0"/>
                <a:ea typeface="Aptos" panose="020B0004020202020204" pitchFamily="34" charset="0"/>
              </a:rPr>
            </a:br>
            <a:endParaRPr lang="en-US" sz="1800">
              <a:solidFill>
                <a:srgbClr val="000000"/>
              </a:solidFill>
              <a:effectLst/>
              <a:latin typeface="Times New Roman" panose="02020603050405020304" pitchFamily="18" charset="0"/>
              <a:ea typeface="Aptos" panose="020B0004020202020204" pitchFamily="34" charset="0"/>
            </a:endParaRPr>
          </a:p>
          <a:p>
            <a:pPr marL="0" marR="0" algn="l">
              <a:lnSpc>
                <a:spcPts val="1500"/>
              </a:lnSpc>
              <a:spcBef>
                <a:spcPts val="0"/>
              </a:spcBef>
              <a:spcAft>
                <a:spcPts val="0"/>
              </a:spcAft>
            </a:pPr>
            <a:endParaRPr lang="en-US" sz="1800">
              <a:solidFill>
                <a:srgbClr val="000000"/>
              </a:solidFill>
              <a:effectLst/>
              <a:latin typeface="Times New Roman" panose="02020603050405020304" pitchFamily="18" charset="0"/>
              <a:ea typeface="Aptos" panose="020B0004020202020204" pitchFamily="34" charset="0"/>
            </a:endParaRPr>
          </a:p>
          <a:p>
            <a:pPr marL="0" marR="0" algn="l">
              <a:lnSpc>
                <a:spcPts val="1500"/>
              </a:lnSpc>
              <a:spcBef>
                <a:spcPts val="0"/>
              </a:spcBef>
              <a:spcAft>
                <a:spcPts val="0"/>
              </a:spcAft>
            </a:pPr>
            <a:r>
              <a:rPr lang="en-US" sz="2800">
                <a:hlinkClick r:id="rId8"/>
              </a:rPr>
              <a:t>Accommodations and Assistive Technology - Bluebook | College Board</a:t>
            </a:r>
            <a:r>
              <a:rPr lang="en-US" sz="1800">
                <a:solidFill>
                  <a:srgbClr val="000000"/>
                </a:solidFill>
                <a:effectLst/>
                <a:latin typeface="Times New Roman" panose="02020603050405020304" pitchFamily="18" charset="0"/>
              </a:rPr>
              <a:t>; https://bluebook.collegeboard.org/students/accommodations-assistive-technology</a:t>
            </a:r>
          </a:p>
          <a:p>
            <a:pPr marL="0" marR="0" algn="l">
              <a:lnSpc>
                <a:spcPts val="1500"/>
              </a:lnSpc>
              <a:spcBef>
                <a:spcPts val="0"/>
              </a:spcBef>
              <a:spcAft>
                <a:spcPts val="0"/>
              </a:spcAft>
            </a:pPr>
            <a:endParaRPr lang="en-US" sz="1800">
              <a:solidFill>
                <a:srgbClr val="000000"/>
              </a:solidFill>
              <a:effectLst/>
              <a:latin typeface="Times New Roman" panose="02020603050405020304" pitchFamily="18" charset="0"/>
              <a:ea typeface="Aptos" panose="020B0004020202020204" pitchFamily="34" charset="0"/>
            </a:endParaRPr>
          </a:p>
          <a:p>
            <a:pPr marL="0" marR="0" algn="l">
              <a:lnSpc>
                <a:spcPts val="1500"/>
              </a:lnSpc>
              <a:spcBef>
                <a:spcPts val="0"/>
              </a:spcBef>
              <a:spcAft>
                <a:spcPts val="0"/>
              </a:spcAft>
            </a:pPr>
            <a:r>
              <a:rPr lang="en-US" sz="2800">
                <a:hlinkClick r:id="rId9"/>
              </a:rPr>
              <a:t>Practice – Bluebook for Students | College Board</a:t>
            </a:r>
            <a:r>
              <a:rPr lang="en-US" sz="1800">
                <a:solidFill>
                  <a:srgbClr val="000000"/>
                </a:solidFill>
                <a:effectLst/>
                <a:latin typeface="Times New Roman" panose="02020603050405020304" pitchFamily="18" charset="0"/>
              </a:rPr>
              <a:t>; https://bluebook.collegeboard.org/students/practice </a:t>
            </a:r>
            <a:br>
              <a:rPr lang="en-US" sz="1800">
                <a:solidFill>
                  <a:srgbClr val="000000"/>
                </a:solidFill>
                <a:effectLst/>
                <a:latin typeface="Times New Roman" panose="02020603050405020304" pitchFamily="18" charset="0"/>
                <a:ea typeface="Aptos" panose="020B0004020202020204" pitchFamily="34" charset="0"/>
              </a:rPr>
            </a:br>
            <a:endParaRPr lang="en-US" sz="1200">
              <a:latin typeface="Apto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Apto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Aptos"/>
            </a:endParaRPr>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13</a:t>
            </a:fld>
            <a:endParaRPr lang="en-US"/>
          </a:p>
        </p:txBody>
      </p:sp>
    </p:spTree>
    <p:extLst>
      <p:ext uri="{BB962C8B-B14F-4D97-AF65-F5344CB8AC3E}">
        <p14:creationId xmlns:p14="http://schemas.microsoft.com/office/powerpoint/2010/main" val="2996770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best resource to begin with is the Assessment Guidelines (</a:t>
            </a:r>
            <a:r>
              <a:rPr lang="en-US">
                <a:hlinkClick r:id="rId3"/>
              </a:rPr>
              <a:t>CSDE Assessment Guidelines</a:t>
            </a:r>
            <a:r>
              <a:rPr lang="en-US"/>
              <a:t>; https://ct.portal.cambiumast.com/resource-item/en/csde-assessment-guidelines) and Accessibility Chart (shown on the next slide).</a:t>
            </a:r>
          </a:p>
          <a:p>
            <a:endParaRPr lang="en-US"/>
          </a:p>
          <a:p>
            <a:r>
              <a:rPr lang="en-US"/>
              <a:t>The Accessibility Chart, shown here, was developed specifically for the Smarter Balanced and the Next Generation Science Standards Assessments. It provides 3 tiers of support ranging from Universal Tools (shown to the far left in blue), designated supports (shown in orange and located in the center of the chart), and accommodations shown in red to the far right. You'll notice that within each section, embedded and non embedded tools are listed along with hyperlinks to additional information if applicable. Please note the user Key, located on the far right, that includes symbols noting tools that are not available on science versions, those accommodations that are non-standard and require additional teacher training, along with other tools that might be appropriate for ELs/MLs.  </a:t>
            </a:r>
            <a:br>
              <a:rPr lang="en-US">
                <a:cs typeface="+mn-lt"/>
              </a:rPr>
            </a:br>
            <a:endParaRPr lang="en-US"/>
          </a:p>
          <a:p>
            <a:r>
              <a:rPr lang="en-US"/>
              <a:t>While the Accessibility Chart is a great reference, details about each of these accessibility features are documented in the CSDE Assessment Guidelines. </a:t>
            </a:r>
          </a:p>
          <a:p>
            <a:endParaRPr lang="en-US"/>
          </a:p>
          <a:p>
            <a:r>
              <a:rPr lang="en-US"/>
              <a:t>Accessibility Charts, also available for the LAS Links Assessment and the Connecticut SAT School Day, are posted to the CSDE web page.</a:t>
            </a:r>
          </a:p>
          <a:p>
            <a:endParaRPr lang="en-US"/>
          </a:p>
          <a:p>
            <a:r>
              <a:rPr lang="en-US"/>
              <a:t>Additional Information:</a:t>
            </a:r>
          </a:p>
          <a:p>
            <a:r>
              <a:rPr lang="en-US"/>
              <a:t>Accessibility Chart for Smarter Balanced/NGSS: </a:t>
            </a:r>
            <a:r>
              <a:rPr lang="en-US">
                <a:hlinkClick r:id="rId4"/>
              </a:rPr>
              <a:t>Accessibility Chart</a:t>
            </a:r>
            <a:r>
              <a:rPr lang="en-US"/>
              <a:t>; https://ct.portal.cambiumast.com/resource-item/en/accessibility-chart</a:t>
            </a:r>
          </a:p>
          <a:p>
            <a:endParaRPr lang="en-US"/>
          </a:p>
          <a:p>
            <a:r>
              <a:rPr lang="en-US"/>
              <a:t>Other Accessibility Charts are available for the CT SAT School Day and LAS Links –available on the CSDE webpage. </a:t>
            </a:r>
            <a:r>
              <a:rPr lang="en-US">
                <a:hlinkClick r:id="rId5"/>
              </a:rPr>
              <a:t>Connecticut Sensible Assessment System--Summative Assessment - End-of-Year</a:t>
            </a:r>
            <a:r>
              <a:rPr lang="en-US"/>
              <a:t>; https://portal.ct.gov/sde/student-assessment/main-assessment/student-assessment/summative-assessment---end-of-year</a:t>
            </a:r>
          </a:p>
          <a:p>
            <a:endParaRPr lang="en-US"/>
          </a:p>
          <a:p>
            <a:r>
              <a:rPr lang="en-US"/>
              <a:t>CT SAT School Day: </a:t>
            </a:r>
            <a:r>
              <a:rPr lang="en-US">
                <a:hlinkClick r:id="rId6"/>
              </a:rPr>
              <a:t>PowerPoint Presentation</a:t>
            </a:r>
            <a:r>
              <a:rPr lang="en-US"/>
              <a:t>; https://portal.ct.gov/-/media/sde/student-assessment/sat/2024_25-ct-sat-school-day-accessibility-chart-fall-version.pdf?rev=61abb70fb53f435bbfad65eea3d32460&amp;hash=CBDFA77A9EA595794CEB46B27F8BEA52</a:t>
            </a:r>
          </a:p>
          <a:p>
            <a:endParaRPr lang="en-US"/>
          </a:p>
          <a:p>
            <a:r>
              <a:rPr lang="en-US"/>
              <a:t>LAS Links:  </a:t>
            </a:r>
            <a:r>
              <a:rPr lang="en-US">
                <a:hlinkClick r:id="rId7"/>
              </a:rPr>
              <a:t>las-links-accessibility-chart-final.pdf</a:t>
            </a:r>
            <a:r>
              <a:rPr lang="en-US"/>
              <a:t>; https://portal.ct.gov/-/media/sde/student-assessment/special-populations/las-links-accessibility-chart-final.pdf?rev=a9cb927b69fd4717911a7271fd568dc3&amp;hash=A16B453E1EA2739002CCAD62A422E6E1</a:t>
            </a:r>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14</a:t>
            </a:fld>
            <a:endParaRPr lang="en-US"/>
          </a:p>
        </p:txBody>
      </p:sp>
    </p:spTree>
    <p:extLst>
      <p:ext uri="{BB962C8B-B14F-4D97-AF65-F5344CB8AC3E}">
        <p14:creationId xmlns:p14="http://schemas.microsoft.com/office/powerpoint/2010/main" val="609110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Description of Designated Supports and Accommodations for Smarter Balanced and Next Generation Science Standards Assessments</a:t>
            </a:r>
            <a:r>
              <a:rPr lang="en-US"/>
              <a:t>; https://ct.portal.cambiumast.com/resource-item/en/description-of-designated-supports-and-accommodations-for-smarter-balanced-and-ngss-assessments</a:t>
            </a:r>
          </a:p>
          <a:p>
            <a:endParaRPr lang="en-US"/>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15</a:t>
            </a:fld>
            <a:endParaRPr lang="en-US"/>
          </a:p>
        </p:txBody>
      </p:sp>
    </p:spTree>
    <p:extLst>
      <p:ext uri="{BB962C8B-B14F-4D97-AF65-F5344CB8AC3E}">
        <p14:creationId xmlns:p14="http://schemas.microsoft.com/office/powerpoint/2010/main" val="136878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When considering accessibility supports, educators, including those on the PPT and Section 504 Teams should consider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cs typeface="Calibri"/>
              </a:rPr>
              <a:t>What are the student’s strengths that can be built upon to increase access?</a:t>
            </a:r>
          </a:p>
          <a:p>
            <a:pPr marL="171450" indent="-171450">
              <a:buFont typeface="Arial" panose="020B0604020202020204" pitchFamily="34" charset="0"/>
              <a:buChar char="•"/>
              <a:defRPr/>
            </a:pPr>
            <a:r>
              <a:rPr lang="en-US">
                <a:cs typeface="Calibri"/>
              </a:rPr>
              <a:t>What are the barriers the student is currently facing in accessing the learning environment?</a:t>
            </a:r>
          </a:p>
          <a:p>
            <a:pPr marL="171450" indent="-171450">
              <a:buFont typeface="Arial" panose="020B0604020202020204" pitchFamily="34" charset="0"/>
              <a:buChar char="•"/>
              <a:defRPr/>
            </a:pPr>
            <a:r>
              <a:rPr lang="en-US">
                <a:cs typeface="Calibri"/>
              </a:rPr>
              <a:t>What tools are they currently using with success (automaticity, accuracy, independence, positive reporting by student)?</a:t>
            </a:r>
          </a:p>
          <a:p>
            <a:pPr marL="171450" indent="-171450">
              <a:buFont typeface="Arial" panose="020B0604020202020204" pitchFamily="34" charset="0"/>
              <a:buChar char="•"/>
              <a:defRPr/>
            </a:pPr>
            <a:r>
              <a:rPr lang="en-US">
                <a:cs typeface="Calibri"/>
              </a:rPr>
              <a:t>Has the team reviewed accessibility through the continuum of supports? (Low to High)?</a:t>
            </a:r>
          </a:p>
          <a:p>
            <a:pPr marL="171450" indent="-171450">
              <a:buFont typeface="Arial" panose="020B0604020202020204" pitchFamily="34" charset="0"/>
              <a:buChar char="•"/>
              <a:defRPr/>
            </a:pPr>
            <a:endParaRPr lang="en-US">
              <a:cs typeface="Calibri"/>
            </a:endParaRPr>
          </a:p>
          <a:p>
            <a:pPr marL="171450" indent="-171450">
              <a:buFont typeface="Arial" panose="020B0604020202020204" pitchFamily="34" charset="0"/>
              <a:buChar char="•"/>
              <a:defRPr/>
            </a:pPr>
            <a:r>
              <a:rPr lang="en-US"/>
              <a:t>The </a:t>
            </a:r>
            <a:r>
              <a:rPr lang="en-US">
                <a:hlinkClick r:id="rId3"/>
              </a:rPr>
              <a:t>CT-Assessments-Accessibility-Considerations.pdf</a:t>
            </a:r>
            <a:r>
              <a:rPr lang="en-US"/>
              <a:t> resource provides more information about implementing a clear and consistent process for determining accessibility features. https://ct.portal.cambiumast.com/content/contentresources/en/CT-Assessments-Accessibility-Considerations.pdf.</a:t>
            </a:r>
            <a:endParaRPr lang="en-US">
              <a:cs typeface="Calibri"/>
            </a:endParaRPr>
          </a:p>
          <a:p>
            <a:pPr marL="171450" indent="-171450">
              <a:buFont typeface="Arial" panose="020B0604020202020204" pitchFamily="34" charset="0"/>
              <a:buChar char="•"/>
              <a:defRPr/>
            </a:pPr>
            <a:endParaRPr lang="en-US">
              <a:cs typeface="Calibri"/>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16</a:t>
            </a:fld>
            <a:endParaRPr lang="en-US"/>
          </a:p>
        </p:txBody>
      </p:sp>
    </p:spTree>
    <p:extLst>
      <p:ext uri="{BB962C8B-B14F-4D97-AF65-F5344CB8AC3E}">
        <p14:creationId xmlns:p14="http://schemas.microsoft.com/office/powerpoint/2010/main" val="872284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Trialing supports is key in determining if the accessibility tool is the right fit for the student in effort to reduce barriers. Educators can use practice tests and interim assessments to ensure the student is able to and wants to use the support. Take time to talk with the student to discuss if the student sees benefit to the tool, and uses it with accuracy, automaticity, and with independence. By doing this you will gain information to ensure appropriate accessibility supports. </a:t>
            </a:r>
          </a:p>
          <a:p>
            <a:pPr>
              <a:defRPr/>
            </a:pPr>
            <a:endParaRPr lang="en-US">
              <a:cs typeface="Calibri"/>
            </a:endParaRPr>
          </a:p>
          <a:p>
            <a:pPr>
              <a:defRPr/>
            </a:pPr>
            <a:r>
              <a:rPr lang="en-US">
                <a:cs typeface="Calibri"/>
              </a:rPr>
              <a:t>Has the student practiced with these tools before?</a:t>
            </a:r>
          </a:p>
          <a:p>
            <a:pPr>
              <a:defRPr/>
            </a:pPr>
            <a:r>
              <a:rPr lang="en-US">
                <a:cs typeface="Calibri"/>
              </a:rPr>
              <a:t>Has the student used these tools within the instructional setting?</a:t>
            </a:r>
          </a:p>
          <a:p>
            <a:pPr>
              <a:defRPr/>
            </a:pPr>
            <a:r>
              <a:rPr lang="en-US">
                <a:cs typeface="Calibri"/>
              </a:rPr>
              <a:t>How does the student report they feel about the tool, does it help or is it confusing to use?</a:t>
            </a:r>
          </a:p>
          <a:p>
            <a:pPr>
              <a:defRPr/>
            </a:pPr>
            <a:r>
              <a:rPr lang="en-US">
                <a:cs typeface="Calibri"/>
              </a:rPr>
              <a:t>Is there evidence to support that this tool reduces the barrier?</a:t>
            </a:r>
          </a:p>
          <a:p>
            <a:pPr>
              <a:defRPr/>
            </a:pPr>
            <a:endParaRPr lang="en-US">
              <a:cs typeface="Calibri"/>
            </a:endParaRPr>
          </a:p>
          <a:p>
            <a:pPr>
              <a:defRPr/>
            </a:pPr>
            <a:endParaRPr lang="en-US">
              <a:cs typeface="Calibri"/>
            </a:endParaRPr>
          </a:p>
          <a:p>
            <a:pPr marL="0" marR="0" indent="0">
              <a:spcBef>
                <a:spcPts val="0"/>
              </a:spcBef>
              <a:spcAft>
                <a:spcPts val="600"/>
              </a:spcAft>
              <a:buNone/>
            </a:pPr>
            <a:r>
              <a:rPr lang="en-US" sz="2000">
                <a:effectLst/>
                <a:ea typeface="Times New Roman" panose="02020603050405020304" pitchFamily="18" charset="0"/>
              </a:rPr>
              <a:t>How well do students who receive universal tools, designated supports, language supports, and accommodations perform on assessments (e.g., Smarter Balanced, NGSS, summative and interim)? If students are not meeting the expected level of performance, is it due to:</a:t>
            </a:r>
          </a:p>
          <a:p>
            <a:pPr lvl="1">
              <a:spcBef>
                <a:spcPts val="0"/>
              </a:spcBef>
              <a:buFont typeface="Wingdings" panose="05000000000000000000" pitchFamily="2" charset="2"/>
              <a:buChar char="§"/>
            </a:pPr>
            <a:r>
              <a:rPr lang="en-US" sz="2000">
                <a:effectLst/>
                <a:ea typeface="Times New Roman" panose="02020603050405020304" pitchFamily="18" charset="0"/>
              </a:rPr>
              <a:t>Students not having access to the necessary instruction?</a:t>
            </a:r>
          </a:p>
          <a:p>
            <a:pPr lvl="1">
              <a:spcBef>
                <a:spcPts val="0"/>
              </a:spcBef>
              <a:buFont typeface="Wingdings" panose="05000000000000000000" pitchFamily="2" charset="2"/>
              <a:buChar char="§"/>
            </a:pPr>
            <a:r>
              <a:rPr lang="en-US" sz="2000">
                <a:effectLst/>
                <a:ea typeface="Times New Roman" panose="02020603050405020304" pitchFamily="18" charset="0"/>
              </a:rPr>
              <a:t>Students not receiving the appropriate universal tools, designated supports, language supports or accommodations?</a:t>
            </a:r>
          </a:p>
          <a:p>
            <a:pPr lvl="1">
              <a:spcBef>
                <a:spcPts val="0"/>
              </a:spcBef>
              <a:buFont typeface="Wingdings" panose="05000000000000000000" pitchFamily="2" charset="2"/>
              <a:buChar char="§"/>
            </a:pPr>
            <a:r>
              <a:rPr lang="en-US" sz="2000">
                <a:effectLst/>
                <a:ea typeface="Times New Roman" panose="02020603050405020304" pitchFamily="18" charset="0"/>
              </a:rPr>
              <a:t>Students using universal tools, designated supports, or accommodations that were not effective?</a:t>
            </a:r>
          </a:p>
          <a:p>
            <a:pPr lvl="1">
              <a:spcBef>
                <a:spcPts val="0"/>
              </a:spcBef>
              <a:buFont typeface="Wingdings" panose="05000000000000000000" pitchFamily="2" charset="2"/>
              <a:buChar char="§"/>
            </a:pPr>
            <a:r>
              <a:rPr lang="en-US" sz="2000">
                <a:effectLst/>
                <a:ea typeface="Times New Roman" panose="02020603050405020304" pitchFamily="18" charset="0"/>
              </a:rPr>
              <a:t>Students unfamiliar with how to use and/or access the universal tools, designated supports, or accommodations?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ea typeface="Times New Roman" panose="02020603050405020304" pitchFamily="18" charset="0"/>
              </a:rPr>
              <a:t>What combinations of universal tools, designated supports, language supports, and accommodations seem to be effective? What data do you have to support this?</a:t>
            </a:r>
          </a:p>
          <a:p>
            <a:pPr>
              <a:defRPr/>
            </a:pPr>
            <a:endParaRPr lang="en-US">
              <a:cs typeface="Calibri"/>
            </a:endParaRPr>
          </a:p>
          <a:p>
            <a:pPr>
              <a:defRPr/>
            </a:pPr>
            <a:r>
              <a:rPr lang="en-US"/>
              <a:t>Created by the Counsel of Chief State School Officers, these resources can be used by educators to help guide their identification and provision of accessibility supports to meet the individual needs of learners.</a:t>
            </a:r>
          </a:p>
          <a:p>
            <a:pPr>
              <a:defRPr/>
            </a:pPr>
            <a:endParaRPr lang="en-US"/>
          </a:p>
          <a:p>
            <a:pPr>
              <a:defRPr/>
            </a:pPr>
            <a:r>
              <a:rPr lang="en-US"/>
              <a:t>The first tool (shown to the left), the </a:t>
            </a:r>
            <a:r>
              <a:rPr lang="en-US" i="1"/>
              <a:t>Accessibility Supports in the Classroom: Questions for Educator Teams</a:t>
            </a:r>
            <a:r>
              <a:rPr lang="en-US"/>
              <a:t>, helps educator teams collaborate and collect feedback from all vested parties, including the student if applicable. Use this chart to track different aspects of the way(s) in which a student uses accessibility supports (universal tools, designated supports, and accommodations) in each classroom setting. This will help inform consistent decision-making on accessibility supports. </a:t>
            </a:r>
          </a:p>
          <a:p>
            <a:pPr>
              <a:defRPr/>
            </a:pPr>
            <a:r>
              <a:rPr lang="en-US"/>
              <a:t> </a:t>
            </a:r>
          </a:p>
          <a:p>
            <a:pPr>
              <a:defRPr/>
            </a:pPr>
            <a:r>
              <a:rPr lang="en-US"/>
              <a:t>Each team member answers questions about the implementation of the accessibility support the student uses in their class. </a:t>
            </a:r>
          </a:p>
          <a:p>
            <a:pPr>
              <a:defRPr/>
            </a:pPr>
            <a:r>
              <a:rPr lang="en-US"/>
              <a:t> </a:t>
            </a:r>
          </a:p>
          <a:p>
            <a:pPr marL="342900" indent="-342900">
              <a:buAutoNum type="arabicPeriod"/>
              <a:defRPr/>
            </a:pPr>
            <a:r>
              <a:rPr lang="en-US"/>
              <a:t>Is it noted in student’s planning tool (such as a student profile) and/or EL/ML, IEP, or Section 504 Plan? </a:t>
            </a:r>
          </a:p>
          <a:p>
            <a:pPr marL="342900" indent="-342900">
              <a:buAutoNum type="arabicPeriod"/>
              <a:defRPr/>
            </a:pPr>
            <a:r>
              <a:rPr lang="en-US"/>
              <a:t>For what types of task(s) is it used? </a:t>
            </a:r>
          </a:p>
          <a:p>
            <a:pPr marL="342900" indent="-342900">
              <a:buAutoNum type="arabicPeriod"/>
              <a:defRPr/>
            </a:pPr>
            <a:r>
              <a:rPr lang="en-US"/>
              <a:t>Does the student use it for that task every time? Note how often. </a:t>
            </a:r>
          </a:p>
          <a:p>
            <a:pPr marL="342900" indent="-342900">
              <a:buAutoNum type="arabicPeriod"/>
              <a:defRPr/>
            </a:pPr>
            <a:r>
              <a:rPr lang="en-US"/>
              <a:t>Does the student use it alone or with assistance? (e.g., aide, peers?) </a:t>
            </a:r>
          </a:p>
          <a:p>
            <a:pPr marL="342900" indent="-342900">
              <a:buAutoNum type="arabicPeriod"/>
              <a:defRPr/>
            </a:pPr>
            <a:r>
              <a:rPr lang="en-US"/>
              <a:t>If more than one support is available, how do these supports interact? (e.g., does one accessibility support seem more effective when used with another on a task?) </a:t>
            </a:r>
          </a:p>
          <a:p>
            <a:pPr marL="342900" indent="-342900">
              <a:buAutoNum type="arabicPeriod"/>
              <a:defRPr/>
            </a:pPr>
            <a:r>
              <a:rPr lang="en-US"/>
              <a:t>If the accessibility support is presented differently on the test (e.g., DESMOS calculator), how can you give the student opportunities to practice using it?</a:t>
            </a:r>
          </a:p>
          <a:p>
            <a:pPr marL="342900" indent="-342900">
              <a:buAutoNum type="arabicPeriod"/>
              <a:defRPr/>
            </a:pPr>
            <a:endParaRPr lang="en-US"/>
          </a:p>
          <a:p>
            <a:pPr>
              <a:defRPr/>
            </a:pPr>
            <a:r>
              <a:rPr lang="en-US"/>
              <a:t>The second tool displayed on the right is the</a:t>
            </a:r>
            <a:r>
              <a:rPr lang="en-US" i="1"/>
              <a:t> Accessibility Supports From the Student’s Perspective</a:t>
            </a:r>
            <a:r>
              <a:rPr lang="en-US"/>
              <a:t>. This tools is so important to gain a student’s perspective on which tools and accessibility features they feel are helpful to them. This not only creates voice and choice for the student but empowers them in their learning.  The questions can be answered by the student independently or as part of an interview process. Be certain that the student understands the concept of “accessibility supports” (universal tools, designated supports, and accommodations), and provide examples as necessary. Teams may want to do this as part of a trial or after accessing tools on the practice test. Educators may also want to provide a list of possible accessibility supports to provide the student with an understanding of the range of supports that may be available. If trialing the support, keep in mind that the teacher may need to explicitly show the student how and when to use it. After use and practice, determine if this is the best fit for this student.</a:t>
            </a:r>
          </a:p>
          <a:p>
            <a:pPr>
              <a:defRPr/>
            </a:pPr>
            <a:endParaRPr lang="en-US"/>
          </a:p>
          <a:p>
            <a:pPr>
              <a:defRPr/>
            </a:pPr>
            <a:r>
              <a:rPr lang="en-US"/>
              <a:t>This resource is located on the CSDE webpage: </a:t>
            </a:r>
            <a:r>
              <a:rPr lang="en-US">
                <a:hlinkClick r:id="rId3"/>
              </a:rPr>
              <a:t>https://portal.ct.gov/-/media/sde/student-assessment/special-populations/ccsso_educator-team-accessibility-supports-implementation-and-followup-questionnaires_master.pdf?rev=9c69a7534709410c9b40ed411e8090c4&amp;hash=84026AD06AF4C13E5994BDA2984940A3</a:t>
            </a:r>
            <a:r>
              <a:rPr lang="en-US"/>
              <a:t>.</a:t>
            </a:r>
          </a:p>
          <a:p>
            <a:pPr>
              <a:defRPr/>
            </a:pPr>
            <a:endParaRPr lang="en-US">
              <a:cs typeface="Calibri"/>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17</a:t>
            </a:fld>
            <a:endParaRPr lang="en-US"/>
          </a:p>
        </p:txBody>
      </p:sp>
    </p:spTree>
    <p:extLst>
      <p:ext uri="{BB962C8B-B14F-4D97-AF65-F5344CB8AC3E}">
        <p14:creationId xmlns:p14="http://schemas.microsoft.com/office/powerpoint/2010/main" val="1284280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u="none" strike="noStrike">
                <a:solidFill>
                  <a:srgbClr val="000000"/>
                </a:solidFill>
                <a:effectLst/>
                <a:highlight>
                  <a:srgbClr val="F5F5F5"/>
                </a:highlight>
                <a:latin typeface="+mn-lt"/>
              </a:rPr>
              <a:t>Planning and Placement Teams and Section 504 Teams should be familiar with these resources to understand which supports are available to certain students based on identified need. There are specific policies ad procedures that must be followed to ensure accurate measurement of student learning and accurate reporting of student performance. </a:t>
            </a:r>
          </a:p>
          <a:p>
            <a:pPr algn="l" rtl="0" fontAlgn="base"/>
            <a:endParaRPr lang="en-US" sz="1200" b="0" i="0" u="none" strike="noStrike">
              <a:solidFill>
                <a:srgbClr val="000000"/>
              </a:solidFill>
              <a:effectLst/>
              <a:highlight>
                <a:srgbClr val="F5F5F5"/>
              </a:highlight>
              <a:latin typeface="+mn-lt"/>
            </a:endParaRPr>
          </a:p>
          <a:p>
            <a:pPr algn="l" rtl="0" fontAlgn="base"/>
            <a:r>
              <a:rPr lang="en-US" sz="1200" b="0" i="0" u="none" strike="noStrike">
                <a:solidFill>
                  <a:srgbClr val="000000"/>
                </a:solidFill>
                <a:effectLst/>
                <a:highlight>
                  <a:srgbClr val="F5F5F5"/>
                </a:highlight>
                <a:latin typeface="+mn-lt"/>
              </a:rPr>
              <a:t>The Connecticut Smarter Balanced and NGSS Assessments Reader Options Table</a:t>
            </a:r>
            <a:r>
              <a:rPr lang="en-US" sz="1200" b="0" i="0">
                <a:solidFill>
                  <a:srgbClr val="444444"/>
                </a:solidFill>
                <a:effectLst/>
                <a:highlight>
                  <a:srgbClr val="F5F5F5"/>
                </a:highlight>
                <a:latin typeface="+mn-lt"/>
              </a:rPr>
              <a:t>​ </a:t>
            </a:r>
            <a:r>
              <a:rPr lang="en-US" sz="1200" b="0" i="0" u="none" strike="noStrike">
                <a:solidFill>
                  <a:srgbClr val="000000"/>
                </a:solidFill>
                <a:effectLst/>
                <a:highlight>
                  <a:srgbClr val="F5F5F5"/>
                </a:highlight>
                <a:latin typeface="+mn-lt"/>
              </a:rPr>
              <a:t>provides an in-depth look at the different reader options available for SB/NGSS. It defines the purpose, test requirements, and necessary documentation (if applicable) for various embedded and non-embedded Smarter Balanced and NGSS reader supports and accommodations. This tool can help educators determine the most appropriate accessibility features that support access to print/text. </a:t>
            </a:r>
            <a:endParaRPr lang="en-US" sz="1200" b="0" i="0">
              <a:solidFill>
                <a:srgbClr val="444444"/>
              </a:solidFill>
              <a:effectLst/>
              <a:highlight>
                <a:srgbClr val="F5F5F5"/>
              </a:highlight>
              <a:latin typeface="+mn-lt"/>
            </a:endParaRPr>
          </a:p>
          <a:p>
            <a:endParaRPr lang="en-US" sz="120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hlinkClick r:id="rId3"/>
              </a:rPr>
              <a:t>Connecticut Smarter Balanced and NGSS Assessments Reader Options Table</a:t>
            </a:r>
            <a:r>
              <a:rPr lang="en-US" sz="1200">
                <a:latin typeface="+mn-lt"/>
              </a:rPr>
              <a:t>; https://ct.portal.cambiumast.com/resource-item/en/connecticut-smarter-balanced-and-ngss-assessments-reader-options-table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4"/>
              </a:rPr>
              <a:t>Reader Designated Supports and Accommodations for Smarter Balanced Mathematics and English Language Arts and the Next Generation Science Standards (NGSS) Assessments</a:t>
            </a:r>
            <a:r>
              <a:rPr lang="en-US" sz="1200">
                <a:latin typeface="+mn-lt"/>
              </a:rPr>
              <a:t>; https://ct.portal.cambiumast.com/resource-item/en/reader-designated-supports-and-accommodations-for-sb-and-the-ngss</a:t>
            </a:r>
          </a:p>
          <a:p>
            <a:endParaRPr lang="en-US">
              <a:cs typeface="Calibri"/>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18</a:t>
            </a:fld>
            <a:endParaRPr lang="en-US"/>
          </a:p>
        </p:txBody>
      </p:sp>
    </p:spTree>
    <p:extLst>
      <p:ext uri="{BB962C8B-B14F-4D97-AF65-F5344CB8AC3E}">
        <p14:creationId xmlns:p14="http://schemas.microsoft.com/office/powerpoint/2010/main" val="2220760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595959"/>
                </a:solidFill>
                <a:effectLst/>
                <a:latin typeface="+mn-lt"/>
              </a:rPr>
              <a:t>The questions provided in this document can assist IEP/Section 504 decision-making teams in determining whether it is appropriate to indicate that the student should be provided the reading passages for an ELA reading assessment via a text-to-speech accommodation.</a:t>
            </a:r>
          </a:p>
          <a:p>
            <a:endParaRPr lang="en-US" b="0" i="0">
              <a:solidFill>
                <a:srgbClr val="595959"/>
              </a:solidFill>
              <a:effectLst/>
              <a:latin typeface="+mn-lt"/>
            </a:endParaRPr>
          </a:p>
          <a:p>
            <a:pPr>
              <a:defRPr/>
            </a:pPr>
            <a:r>
              <a:rPr lang="en-US">
                <a:latin typeface="+mn-lt"/>
              </a:rPr>
              <a:t>PPTs should use this form to help document the need for the embedded text-to-speech of the Smarter Balanced reading passages. This accommodation is only for students with an IEP or Section 504 Plan in Grades 3-8 with a documented print disability, or for students who are blind with inadequate braille skills. </a:t>
            </a:r>
            <a:r>
              <a:rPr lang="en-US" b="0" i="0">
                <a:solidFill>
                  <a:schemeClr val="tx1"/>
                </a:solidFill>
                <a:effectLst/>
                <a:latin typeface="+mn-lt"/>
              </a:rPr>
              <a:t>Additionally, i</a:t>
            </a:r>
            <a:r>
              <a:rPr lang="en-US" b="0" i="0">
                <a:solidFill>
                  <a:srgbClr val="000000"/>
                </a:solidFill>
                <a:effectLst/>
                <a:latin typeface="+mn-lt"/>
              </a:rPr>
              <a:t>f the student has a print/reading-based disability (dyslexia), there must be strong evidence of the persistence of the disability despite intensive, extensive, and targeted instruction that is based on the Science of Reading and that the student needs extensive supports to access print. There should be documentation of the interventions used and formative assessment data on the effects of each intervention. The student should be familiar with this accommodation and use it regularly during instruction, and typically, the student would most likely be using alternate educational materials (AEM) during instruction. </a:t>
            </a:r>
          </a:p>
          <a:p>
            <a:pPr>
              <a:defRPr/>
            </a:pPr>
            <a:endParaRPr lang="en-US">
              <a:latin typeface="+mn-lt"/>
            </a:endParaRPr>
          </a:p>
          <a:p>
            <a:pPr marL="0" marR="0" lvl="0" indent="0" algn="l" defTabSz="914400">
              <a:lnSpc>
                <a:spcPct val="100000"/>
              </a:lnSpc>
              <a:spcBef>
                <a:spcPts val="0"/>
              </a:spcBef>
              <a:spcAft>
                <a:spcPts val="0"/>
              </a:spcAft>
              <a:buClrTx/>
              <a:buSzTx/>
              <a:buFontTx/>
              <a:buNone/>
              <a:tabLst/>
              <a:defRPr/>
            </a:pPr>
            <a:r>
              <a:rPr lang="en-US">
                <a:latin typeface="+mn-lt"/>
              </a:rPr>
              <a:t>If your student qualifies, select the Text-to-Speech of ELA Passages (Embedded Accommodation) in CT-SEDS, along with Text-to-Speech (Embedded Designated Support) for math and science stimuli and items, if appropriate. Please complete and maintain this form locally with the student’s record.</a:t>
            </a:r>
          </a:p>
          <a:p>
            <a:endParaRPr lang="en-US">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This accommodation is intended to be used for students with a documented print disability, or for students who are blind with inadequate braille skills. Please complete and maintain this form locally with the student’s record.</a:t>
            </a:r>
          </a:p>
          <a:p>
            <a:endParaRPr lang="en-US">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mn-lt"/>
                <a:hlinkClick r:id="rId3"/>
              </a:rPr>
              <a:t>Decision Guidelines for Text-to-Speech of the Smarter Balanced ELA Reading Passages</a:t>
            </a:r>
            <a:r>
              <a:rPr lang="en-US">
                <a:latin typeface="+mn-lt"/>
              </a:rPr>
              <a:t>; https://ct.portal.cambiumast.com/resource-item/en/decision-guidelines-for-text-to-speech-of-the-smarter-balanced-ela-reading-passages</a:t>
            </a:r>
          </a:p>
          <a:p>
            <a:endParaRPr lang="en-US">
              <a:cs typeface="Calibri"/>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19</a:t>
            </a:fld>
            <a:endParaRPr lang="en-US"/>
          </a:p>
        </p:txBody>
      </p:sp>
    </p:spTree>
    <p:extLst>
      <p:ext uri="{BB962C8B-B14F-4D97-AF65-F5344CB8AC3E}">
        <p14:creationId xmlns:p14="http://schemas.microsoft.com/office/powerpoint/2010/main" val="204176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Designated supports and accommodations must be identified for the student’s current grade in CT-SEDS and plans must be finalized and implemented.</a:t>
            </a:r>
          </a:p>
          <a:p>
            <a:endParaRPr lang="en-US" sz="1200"/>
          </a:p>
          <a:p>
            <a:r>
              <a:rPr lang="en-US" sz="1200"/>
              <a:t>Designated supports and accommodations are updated daily in TIDE to reflect changes made to students plans in CT-SEDS within 48 hours of finalization and the implementation date.</a:t>
            </a:r>
          </a:p>
          <a:p>
            <a:endParaRPr lang="en-US"/>
          </a:p>
          <a:p>
            <a:r>
              <a:rPr lang="en-US"/>
              <a:t>Look for the following:</a:t>
            </a:r>
          </a:p>
          <a:p>
            <a:endParaRPr lang="en-US"/>
          </a:p>
          <a:p>
            <a:pPr marL="285750" indent="-285750">
              <a:buFont typeface="Arial,Sans-Serif"/>
              <a:buChar char="•"/>
            </a:pPr>
            <a:r>
              <a:rPr lang="en-US"/>
              <a:t>Eligibility for any embedded or non-embedded accommodation requires the IDEA or Section 504 indicator (based on the PSIS registration fields) set to Yes. Without this indication, accommodations cannot sync to TIDE from CT-SEDS. Contact your PSIS Coordinator if this field is not set in TIDE.</a:t>
            </a:r>
          </a:p>
          <a:p>
            <a:endParaRPr lang="en-US"/>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lang="en-US"/>
              <a:t>The student’s EL/ML designation must be set to Yes in PSIS if the student is identified as EL/ML. Contact your PSIS Coordinator if this field is not set in TIDE.</a:t>
            </a:r>
          </a:p>
          <a:p>
            <a:endParaRPr lang="en-US"/>
          </a:p>
          <a:p>
            <a:pPr marL="0" indent="0">
              <a:buFont typeface="Arial,Sans-Serif"/>
              <a:buNone/>
            </a:pPr>
            <a:r>
              <a:rPr lang="en-US"/>
              <a:t>Accommodations should </a:t>
            </a:r>
            <a:r>
              <a:rPr lang="en-US" b="1"/>
              <a:t>NEVER </a:t>
            </a:r>
            <a:r>
              <a:rPr lang="en-US"/>
              <a:t>be manually entered or batch uploaded in TIDE. The IEP/Section 504 is the source of truth! If corrections are necessary, contact the Case Manager and an amendment of edit/revise can be conducted.</a:t>
            </a:r>
          </a:p>
          <a:p>
            <a:pPr marL="0" indent="0">
              <a:buNone/>
            </a:pPr>
            <a:endParaRPr lang="en-US" sz="1200">
              <a:cs typeface="Arial"/>
            </a:endParaRPr>
          </a:p>
          <a:p>
            <a:endParaRPr lang="en-US">
              <a:cs typeface="Arial"/>
            </a:endParaRPr>
          </a:p>
          <a:p>
            <a:pPr marL="0" indent="0">
              <a:buNone/>
            </a:pPr>
            <a:r>
              <a:rPr lang="en-US" sz="1200">
                <a:cs typeface="Arial"/>
              </a:rPr>
              <a:t>Refer to the </a:t>
            </a:r>
            <a:r>
              <a:rPr lang="en-US" sz="1200">
                <a:cs typeface="Arial"/>
                <a:hlinkClick r:id="rId3"/>
              </a:rPr>
              <a:t>CT-SEDS to TIDE Designated Supports and Accommodations FAQ </a:t>
            </a:r>
            <a:r>
              <a:rPr lang="en-US" sz="1200">
                <a:cs typeface="Arial"/>
              </a:rPr>
              <a:t>for more information.</a:t>
            </a:r>
          </a:p>
          <a:p>
            <a:endParaRPr lang="en-US">
              <a:hlinkClick r:id="rId3"/>
            </a:endParaRPr>
          </a:p>
          <a:p>
            <a:r>
              <a:rPr lang="en-US">
                <a:hlinkClick r:id="rId3"/>
              </a:rPr>
              <a:t>CT-SEDS to TIDE Designated Supports/Accommodations Sync Frequently Asked Questions</a:t>
            </a:r>
            <a:r>
              <a:rPr lang="en-US"/>
              <a:t>; https://ct.portal.cambiumast.com/resource-item/en/ct-seds-to-tide-designated-supports-and-accommodations-sync-faq</a:t>
            </a:r>
          </a:p>
          <a:p>
            <a:endParaRPr lang="en-US"/>
          </a:p>
          <a:p>
            <a:r>
              <a:rPr lang="en-US">
                <a:hlinkClick r:id="rId4"/>
              </a:rPr>
              <a:t>Cross-Checking Student TIDE Test Settings and CT-SEDS</a:t>
            </a:r>
            <a:r>
              <a:rPr lang="en-US"/>
              <a:t>; https://ct.portal.cambiumast.com/resource-item/en/cross-checking-student-tide-test-settings-and-ct-seds</a:t>
            </a:r>
          </a:p>
        </p:txBody>
      </p:sp>
      <p:sp>
        <p:nvSpPr>
          <p:cNvPr id="4" name="Slide Number Placeholder 3"/>
          <p:cNvSpPr>
            <a:spLocks noGrp="1"/>
          </p:cNvSpPr>
          <p:nvPr>
            <p:ph type="sldNum" sz="quarter" idx="5"/>
          </p:nvPr>
        </p:nvSpPr>
        <p:spPr/>
        <p:txBody>
          <a:bodyPr/>
          <a:lstStyle/>
          <a:p>
            <a:fld id="{DECF9E23-3657-41AF-913F-C69B64B47684}" type="slidenum">
              <a:rPr lang="en-US" smtClean="0"/>
              <a:t>2</a:t>
            </a:fld>
            <a:endParaRPr lang="en-US"/>
          </a:p>
        </p:txBody>
      </p:sp>
    </p:spTree>
    <p:extLst>
      <p:ext uri="{BB962C8B-B14F-4D97-AF65-F5344CB8AC3E}">
        <p14:creationId xmlns:p14="http://schemas.microsoft.com/office/powerpoint/2010/main" val="3047737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u="none" strike="noStrike">
                <a:solidFill>
                  <a:srgbClr val="000000"/>
                </a:solidFill>
                <a:effectLst/>
                <a:latin typeface="+mn-lt"/>
              </a:rPr>
              <a:t>The Non-Embedded Special Documented Read Aloud of ELA Reading Passages (Human Reader) screener should be used when a student cannot access the embedded text-to-speech software provided by the test delivery system, the student may be eligible to work with a human reader. </a:t>
            </a:r>
            <a:r>
              <a:rPr lang="en-US" sz="1200" b="0" i="0">
                <a:solidFill>
                  <a:srgbClr val="444444"/>
                </a:solidFill>
                <a:effectLst/>
                <a:latin typeface="+mn-lt"/>
              </a:rPr>
              <a:t>​</a:t>
            </a:r>
          </a:p>
          <a:p>
            <a:pPr algn="l" rtl="0" fontAlgn="base"/>
            <a:r>
              <a:rPr lang="en-US" sz="1200" b="0" i="0">
                <a:solidFill>
                  <a:srgbClr val="444444"/>
                </a:solidFill>
                <a:effectLst/>
                <a:highlight>
                  <a:srgbClr val="F5F5F5"/>
                </a:highlight>
                <a:latin typeface="+mn-lt"/>
              </a:rPr>
              <a:t>​</a:t>
            </a:r>
            <a:endParaRPr lang="en-US" sz="1200" b="0" i="0">
              <a:solidFill>
                <a:schemeClr val="tx1"/>
              </a:solidFill>
              <a:effectLst/>
              <a:latin typeface="+mn-lt"/>
            </a:endParaRPr>
          </a:p>
          <a:p>
            <a:pPr algn="l" rtl="0" fontAlgn="base"/>
            <a:r>
              <a:rPr lang="en-US" sz="1200" b="0" i="0" u="none" strike="noStrike">
                <a:solidFill>
                  <a:schemeClr val="tx1"/>
                </a:solidFill>
                <a:effectLst/>
                <a:latin typeface="+mn-lt"/>
              </a:rPr>
              <a:t>Guidance for Read Aloud Accommodation: </a:t>
            </a:r>
            <a:r>
              <a:rPr lang="en-US" sz="1200" b="0" i="0">
                <a:solidFill>
                  <a:schemeClr val="tx1"/>
                </a:solidFill>
                <a:effectLst/>
                <a:latin typeface="+mn-lt"/>
              </a:rPr>
              <a:t>​</a:t>
            </a:r>
          </a:p>
          <a:p>
            <a:pPr algn="l" rtl="0" fontAlgn="base"/>
            <a:r>
              <a:rPr lang="en-US" sz="1200" b="0" i="0" u="none" strike="noStrike">
                <a:solidFill>
                  <a:schemeClr val="tx1"/>
                </a:solidFill>
                <a:effectLst/>
                <a:latin typeface="+mn-lt"/>
              </a:rPr>
              <a:t>Human readers are allowable for ELA reading passages, in addition to items, as a special documented accommodation for eligible students in Grades 3-8 who have an implemented IEP or 504 Plan in CT-SEDS. A human reader is an adult who provides an oral presentation of the assessment text to an eligible student. The student depends on the human reader to read the test questions accurately, pronounce words correctly, and speak in a clear voice throughout the test. The human reader must be trained and qualified and must follow the Smarter Balanced Read Aloud Guidelines presented here. The guiding principle in reading aloud is to ensure that the student has access to test content. </a:t>
            </a:r>
            <a:r>
              <a:rPr lang="en-US" sz="1200" b="0" i="0">
                <a:solidFill>
                  <a:schemeClr val="tx1"/>
                </a:solidFill>
                <a:effectLst/>
                <a:latin typeface="+mn-lt"/>
              </a:rPr>
              <a:t>​</a:t>
            </a:r>
          </a:p>
          <a:p>
            <a:pPr algn="l" rtl="0" fontAlgn="base"/>
            <a:r>
              <a:rPr lang="en-US" sz="1200" b="0" i="0">
                <a:solidFill>
                  <a:schemeClr val="tx1"/>
                </a:solidFill>
                <a:effectLst/>
                <a:latin typeface="+mn-lt"/>
              </a:rPr>
              <a:t>​</a:t>
            </a:r>
          </a:p>
          <a:p>
            <a:pPr algn="l" rtl="0" fontAlgn="base"/>
            <a:r>
              <a:rPr lang="en-US" sz="1200" b="0" i="0" u="none" strike="noStrike">
                <a:solidFill>
                  <a:schemeClr val="tx1"/>
                </a:solidFill>
                <a:effectLst/>
                <a:latin typeface="+mn-lt"/>
              </a:rPr>
              <a:t>If a reader is selected for use on statewide assessments, they should also be consistently embedded and accessed in the student’s instructional setting. It is recommended that a consistent process in each district be used to determine and communicate decisions regarding these supports for individual students.</a:t>
            </a:r>
            <a:r>
              <a:rPr lang="en-US" sz="1200" b="0" i="0">
                <a:solidFill>
                  <a:schemeClr val="tx1"/>
                </a:solidFill>
                <a:effectLst/>
                <a:latin typeface="+mn-lt"/>
              </a:rPr>
              <a:t>​</a:t>
            </a:r>
          </a:p>
          <a:p>
            <a:pPr algn="l" rtl="0" fontAlgn="base"/>
            <a:r>
              <a:rPr lang="en-US" sz="1200" b="0" i="0">
                <a:solidFill>
                  <a:schemeClr val="tx1"/>
                </a:solidFill>
                <a:effectLst/>
                <a:latin typeface="+mn-lt"/>
              </a:rPr>
              <a:t>​</a:t>
            </a:r>
          </a:p>
          <a:p>
            <a:pPr algn="l" rtl="0" fontAlgn="base"/>
            <a:r>
              <a:rPr lang="en-US" sz="1200" b="0" i="0" u="none" strike="noStrike">
                <a:solidFill>
                  <a:schemeClr val="tx1"/>
                </a:solidFill>
                <a:effectLst/>
                <a:latin typeface="+mn-lt"/>
              </a:rPr>
              <a:t>If the accommodation or special documented accommodation is selected in an implemented IEP or Section 504 Plan in CT-SEDS prior to student testing, the accommodation will import to the TIDE system. Please note students should not have both as they are conflicting accommodations. </a:t>
            </a:r>
            <a:r>
              <a:rPr lang="en-US" sz="1200" b="0" i="0">
                <a:solidFill>
                  <a:schemeClr val="tx1"/>
                </a:solidFill>
                <a:effectLst/>
                <a:latin typeface="+mn-lt"/>
              </a:rPr>
              <a:t>​</a:t>
            </a:r>
          </a:p>
          <a:p>
            <a:pPr algn="l" rtl="0" fontAlgn="base"/>
            <a:r>
              <a:rPr lang="en-US" sz="1200" b="0" i="0">
                <a:solidFill>
                  <a:schemeClr val="tx1"/>
                </a:solidFill>
                <a:effectLst/>
                <a:latin typeface="+mn-lt"/>
              </a:rPr>
              <a:t>​</a:t>
            </a:r>
          </a:p>
          <a:p>
            <a:pPr algn="l" rtl="0" fontAlgn="base"/>
            <a:r>
              <a:rPr lang="en-US" sz="1200" b="0" i="0" u="none" strike="noStrike">
                <a:solidFill>
                  <a:schemeClr val="tx1"/>
                </a:solidFill>
                <a:effectLst/>
                <a:latin typeface="+mn-lt"/>
              </a:rPr>
              <a:t>Before serving as a human reader, the teacher/proctor must review the Read Aloud Guidelines and sign the Test Security/Confidentiality Agreement Form (Appendix B of the Read Aloud Guidelines). Once signed, the form should be returned to the District Administrator for signature and filed with the student record.</a:t>
            </a:r>
          </a:p>
          <a:p>
            <a:pPr algn="l" rtl="0" fontAlgn="base"/>
            <a:endParaRPr lang="en-US" sz="1200" b="0" i="0" u="none" strike="noStrike">
              <a:solidFill>
                <a:schemeClr val="tx1"/>
              </a:solidFill>
              <a:effectLst/>
              <a:latin typeface="+mn-lt"/>
            </a:endParaRPr>
          </a:p>
          <a:p>
            <a:r>
              <a:rPr lang="en-US" sz="1200">
                <a:latin typeface="+mn-lt"/>
                <a:hlinkClick r:id="rId3"/>
              </a:rPr>
              <a:t>Documented Evidence for a Read Aloud of the Smarter Balanced ELA Reading Passages</a:t>
            </a:r>
            <a:r>
              <a:rPr lang="en-US" sz="1200">
                <a:latin typeface="+mn-lt"/>
              </a:rPr>
              <a:t>; https://ct.portal.cambiumast.com/resource-item/en/documented-evidence-for-a-read-aloud-of-the-smarter-balanced-ela-reading-passages</a:t>
            </a:r>
          </a:p>
          <a:p>
            <a:endParaRPr lang="en-US" sz="1200">
              <a:latin typeface="+mn-lt"/>
              <a:cs typeface="Calibri"/>
            </a:endParaRPr>
          </a:p>
          <a:p>
            <a:endParaRPr lang="en-US" sz="1200">
              <a:latin typeface="+mn-lt"/>
              <a:cs typeface="Calibri"/>
            </a:endParaRPr>
          </a:p>
          <a:p>
            <a:r>
              <a:rPr lang="en-US" sz="1200">
                <a:latin typeface="+mn-lt"/>
                <a:hlinkClick r:id="rId4"/>
              </a:rPr>
              <a:t>Smarter Balanced Assessments: Read Aloud Guidelines</a:t>
            </a:r>
            <a:r>
              <a:rPr lang="en-US" sz="1200">
                <a:latin typeface="+mn-lt"/>
                <a:cs typeface="Calibri"/>
              </a:rPr>
              <a:t>; https://ct.portal.cambiumast.com/resource-item/en/smarter-balanced-assessments-read-aloud-guidelines</a:t>
            </a:r>
          </a:p>
          <a:p>
            <a:pPr algn="l" rtl="0" fontAlgn="base"/>
            <a:endParaRPr lang="en-US" sz="1200" b="0" i="0">
              <a:solidFill>
                <a:schemeClr val="tx1"/>
              </a:solidFill>
              <a:effectLst/>
              <a:latin typeface="+mn-lt"/>
            </a:endParaRPr>
          </a:p>
          <a:p>
            <a:endParaRPr lang="en-US">
              <a:cs typeface="Calibri"/>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20</a:t>
            </a:fld>
            <a:endParaRPr lang="en-US"/>
          </a:p>
        </p:txBody>
      </p:sp>
    </p:spTree>
    <p:extLst>
      <p:ext uri="{BB962C8B-B14F-4D97-AF65-F5344CB8AC3E}">
        <p14:creationId xmlns:p14="http://schemas.microsoft.com/office/powerpoint/2010/main" val="3411741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In exceptional circumstances, there may be a student whose disabilities are such that the allowable embedded and non-embedded accommodations described in the </a:t>
            </a:r>
            <a:r>
              <a:rPr lang="en-US">
                <a:hlinkClick r:id="rId3"/>
              </a:rPr>
              <a:t>CSDE Assessment Guidelines </a:t>
            </a:r>
            <a:r>
              <a:rPr lang="en-US"/>
              <a:t> (https://ct.portal.cambiumast.com/resource-item/en/csde-assessment-guidelines) provide insufficient access to the Smarter Balanced and/or NGSS Assessments. </a:t>
            </a:r>
          </a:p>
          <a:p>
            <a:pPr marL="0" indent="0">
              <a:buNone/>
            </a:pPr>
            <a:endParaRPr lang="en-US"/>
          </a:p>
          <a:p>
            <a:pPr marL="0" indent="0">
              <a:buNone/>
            </a:pPr>
            <a:r>
              <a:rPr lang="en-US"/>
              <a:t>In this case, non-standard accommodations may be determined by the Planning and Placement Team (PPT)/Section 504 Team for students with an identified need based on evidence documented throughout the IEP/Section 504 Plan. These accommodations typically align to those used by the student during instruction and in other learning environments.</a:t>
            </a:r>
          </a:p>
          <a:p>
            <a:endParaRPr lang="en-US"/>
          </a:p>
          <a:p>
            <a:r>
              <a:rPr lang="en-US">
                <a:hlinkClick r:id="rId4"/>
              </a:rPr>
              <a:t>Special Documented Accommodations</a:t>
            </a:r>
            <a:r>
              <a:rPr lang="en-US"/>
              <a:t>; </a:t>
            </a:r>
            <a:r>
              <a:rPr lang="en-US">
                <a:hlinkClick r:id="rId4"/>
              </a:rPr>
              <a:t>https://ct.portal.cambiumast.com/resource-item/en/process-for-requesting-special-documented-accommodations</a:t>
            </a:r>
            <a:endParaRPr lang="en-US"/>
          </a:p>
          <a:p>
            <a:endParaRPr lang="en-US"/>
          </a:p>
          <a:p>
            <a:r>
              <a:rPr lang="en-US">
                <a:hlinkClick r:id="rId3"/>
              </a:rPr>
              <a:t>CSDE Assessment Guidelines</a:t>
            </a:r>
            <a:r>
              <a:rPr lang="en-US"/>
              <a:t>; </a:t>
            </a:r>
            <a:r>
              <a:rPr lang="en-US">
                <a:hlinkClick r:id="rId3"/>
              </a:rPr>
              <a:t>https://ct.portal.cambiumast.com/resource-item/en/csde-assessment-guidelines</a:t>
            </a:r>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21</a:t>
            </a:fld>
            <a:endParaRPr lang="en-US"/>
          </a:p>
        </p:txBody>
      </p:sp>
    </p:spTree>
    <p:extLst>
      <p:ext uri="{BB962C8B-B14F-4D97-AF65-F5344CB8AC3E}">
        <p14:creationId xmlns:p14="http://schemas.microsoft.com/office/powerpoint/2010/main" val="470057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now going to briefly discuss the purpose for alternate assessments.</a:t>
            </a:r>
          </a:p>
        </p:txBody>
      </p:sp>
      <p:sp>
        <p:nvSpPr>
          <p:cNvPr id="4" name="Slide Number Placeholder 3"/>
          <p:cNvSpPr>
            <a:spLocks noGrp="1"/>
          </p:cNvSpPr>
          <p:nvPr>
            <p:ph type="sldNum" sz="quarter" idx="5"/>
          </p:nvPr>
        </p:nvSpPr>
        <p:spPr/>
        <p:txBody>
          <a:bodyPr/>
          <a:lstStyle/>
          <a:p>
            <a:fld id="{0A3C37BE-C303-496D-B5CD-85F2937540FC}" type="slidenum">
              <a:rPr lang="en-US" smtClean="0"/>
              <a:t>22</a:t>
            </a:fld>
            <a:endParaRPr lang="en-US"/>
          </a:p>
        </p:txBody>
      </p:sp>
    </p:spTree>
    <p:extLst>
      <p:ext uri="{BB962C8B-B14F-4D97-AF65-F5344CB8AC3E}">
        <p14:creationId xmlns:p14="http://schemas.microsoft.com/office/powerpoint/2010/main" val="4086323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FontTx/>
              <a:buNone/>
              <a:defRPr/>
            </a:pPr>
            <a:r>
              <a:rPr lang="en-US" sz="1200">
                <a:solidFill>
                  <a:schemeClr val="bg1"/>
                </a:solidFill>
                <a:latin typeface="Aptos"/>
              </a:rPr>
              <a:t>The </a:t>
            </a:r>
            <a:r>
              <a:rPr lang="en-US">
                <a:latin typeface="+mn-lt"/>
              </a:rPr>
              <a:t>following characteristics describe a student with the most significant cognitive disabilities. The Planning and Placement Team will need to r</a:t>
            </a:r>
            <a:r>
              <a:rPr lang="en-US"/>
              <a:t>eview and</a:t>
            </a:r>
            <a:r>
              <a:rPr lang="en-US">
                <a:latin typeface="+mn-lt"/>
              </a:rPr>
              <a:t> document certain criteria using the Connecticut Alternate Assessment Eligibility Form, which is embedded within CT-SEDS. To qualify the student must:</a:t>
            </a:r>
          </a:p>
          <a:p>
            <a:pPr marL="171450" indent="-171450">
              <a:buFont typeface="Arial" panose="020B0604020202020204" pitchFamily="34" charset="0"/>
              <a:buChar char="•"/>
              <a:defRPr/>
            </a:pPr>
            <a:r>
              <a:rPr lang="en-US">
                <a:latin typeface="+mn-lt"/>
              </a:rPr>
              <a:t>be identified with one or more of the existing categories of disability under the IDEA </a:t>
            </a:r>
          </a:p>
          <a:p>
            <a:pPr marL="171450" indent="-171450">
              <a:buFont typeface="Arial" panose="020B0604020202020204" pitchFamily="34" charset="0"/>
              <a:buChar char="•"/>
              <a:defRPr/>
            </a:pPr>
            <a:r>
              <a:rPr lang="en-US"/>
              <a:t>have a significant</a:t>
            </a:r>
            <a:r>
              <a:rPr lang="en-US">
                <a:latin typeface="+mn-lt"/>
              </a:rPr>
              <a:t> Intellectual Impairment</a:t>
            </a:r>
          </a:p>
          <a:p>
            <a:pPr marL="171450" indent="-171450">
              <a:buFont typeface="Arial" panose="020B0604020202020204" pitchFamily="34" charset="0"/>
              <a:buChar char="•"/>
            </a:pPr>
            <a:r>
              <a:rPr lang="en-US"/>
              <a:t>have functional</a:t>
            </a:r>
            <a:r>
              <a:rPr lang="en-US">
                <a:latin typeface="+mn-lt"/>
              </a:rPr>
              <a:t> adaptive skills that are well below age level expectations</a:t>
            </a:r>
          </a:p>
          <a:p>
            <a:pPr marL="171450" indent="-171450">
              <a:buFont typeface="Arial" panose="020B0604020202020204" pitchFamily="34" charset="0"/>
              <a:buChar char="•"/>
            </a:pPr>
            <a:r>
              <a:rPr lang="en-US" b="0" i="0">
                <a:effectLst/>
                <a:latin typeface="+mn-lt"/>
              </a:rPr>
              <a:t>require intensive instruction and significant supports</a:t>
            </a:r>
            <a:endParaRPr lang="en-US">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baseline="0">
              <a:solidFill>
                <a:schemeClr val="tx1"/>
              </a:solidFill>
              <a:latin typeface="+mn-lt"/>
              <a:cs typeface="Arial" panose="020B0604020202020204" pitchFamily="34" charset="0"/>
            </a:endParaRPr>
          </a:p>
          <a:p>
            <a:r>
              <a:rPr lang="en-US"/>
              <a:t>Additional Resources:</a:t>
            </a:r>
          </a:p>
          <a:p>
            <a:r>
              <a:rPr lang="en-US">
                <a:hlinkClick r:id="rId3"/>
              </a:rPr>
              <a:t>Frequently Asked Questions and Answers about the Connecticut Alternate Assessment System</a:t>
            </a:r>
            <a:r>
              <a:rPr lang="en-US"/>
              <a:t>; https://ct.portal.cambiumast.com/resource-item/en/frequently-asked-questions-and-answers-about-the-connecticut-alternate-assessment-system</a:t>
            </a:r>
          </a:p>
          <a:p>
            <a:endParaRPr lang="en-US"/>
          </a:p>
          <a:p>
            <a:r>
              <a:rPr lang="en-US">
                <a:hlinkClick r:id="rId4"/>
              </a:rPr>
              <a:t>FAQ About the Connecticut Alternate Assessment System Eligibility Form</a:t>
            </a:r>
            <a:r>
              <a:rPr lang="en-US"/>
              <a:t>; https://ct.portal.cambiumast.com/resource-item/en/faq-about-the-connecticut-alternate-assessment-system-eligibility-form</a:t>
            </a:r>
          </a:p>
          <a:p>
            <a:endParaRPr lang="en-US"/>
          </a:p>
          <a:p>
            <a:r>
              <a:rPr lang="en-US">
                <a:hlinkClick r:id="rId5"/>
              </a:rPr>
              <a:t>Connecticut Alternate Assessment Eligibility Form</a:t>
            </a:r>
            <a:r>
              <a:rPr lang="en-US"/>
              <a:t>; https://ct.portal.cambiumast.com/resource-item/en/connecticut-alternate-assessment-eligibility-form</a:t>
            </a:r>
          </a:p>
          <a:p>
            <a:endParaRPr lang="en-US"/>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Included on this slide are resources to help support your understanding of the purpose and eligibility for the Connecticut Alternate Assessment System.</a:t>
            </a:r>
          </a:p>
          <a:p>
            <a:endParaRPr lang="en-US"/>
          </a:p>
          <a:p>
            <a:r>
              <a:rPr lang="en-US"/>
              <a:t>Links to Resources:</a:t>
            </a:r>
          </a:p>
          <a:p>
            <a:r>
              <a:rPr lang="en-US">
                <a:hlinkClick r:id="rId3"/>
              </a:rPr>
              <a:t>Frequently Asked Questions and Answers about the Connecticut Alternate Assessment System</a:t>
            </a:r>
            <a:r>
              <a:rPr lang="en-US"/>
              <a:t>; https://ct.portal.cambiumast.com/resource-item/en/frequently-asked-questions-and-answers-about-the-connecticut-alternate-assessment-system</a:t>
            </a:r>
          </a:p>
          <a:p>
            <a:endParaRPr lang="en-US"/>
          </a:p>
          <a:p>
            <a:r>
              <a:rPr lang="en-US">
                <a:hlinkClick r:id="rId6"/>
              </a:rPr>
              <a:t>Annotated Connecticut Alternate Assessment Eligibility Form</a:t>
            </a:r>
            <a:r>
              <a:rPr lang="en-US"/>
              <a:t>; https://ct.portal.cambiumast.com/resource-item/en/annotated-connecticut-alternate-assessment-eligibility-form</a:t>
            </a:r>
          </a:p>
          <a:p>
            <a:endParaRPr lang="en-US"/>
          </a:p>
          <a:p>
            <a:r>
              <a:rPr lang="en-US">
                <a:hlinkClick r:id="rId4"/>
              </a:rPr>
              <a:t>FAQ About the Connecticut Alternate Assessment System Eligibility Form</a:t>
            </a:r>
            <a:r>
              <a:rPr lang="en-US"/>
              <a:t>; https://ct.portal.cambiumast.com/resource-item/en/faq-about-the-connecticut-alternate-assessment-system-eligibility-form</a:t>
            </a:r>
          </a:p>
          <a:p>
            <a:endParaRPr lang="en-US"/>
          </a:p>
          <a:p>
            <a:r>
              <a:rPr lang="en-US">
                <a:hlinkClick r:id="rId7"/>
              </a:rPr>
              <a:t>Connecticut Alternate Assessment System Participation Guidance for Planning and Placement Teams</a:t>
            </a:r>
            <a:r>
              <a:rPr lang="en-US"/>
              <a:t>; https://ct.portal.cambiumast.com/resource-item/en/connecticut-alternate-assessment-system-participation-guidance-for-planning-and-placement-teams</a:t>
            </a:r>
          </a:p>
          <a:p>
            <a:endParaRPr lang="en-US"/>
          </a:p>
          <a:p>
            <a:r>
              <a:rPr lang="en-US">
                <a:hlinkClick r:id="rId8"/>
              </a:rPr>
              <a:t>Comparison of Connecticut Alternate Assessments</a:t>
            </a:r>
            <a:r>
              <a:rPr lang="en-US"/>
              <a:t>; https://ct.portal.cambiumast.com/resource-item/en/comparison-of-connecticut-alternate-assessments</a:t>
            </a:r>
          </a:p>
          <a:p>
            <a:endParaRPr lang="en-US"/>
          </a:p>
          <a:p>
            <a:r>
              <a:rPr lang="en-US"/>
              <a:t>Connecticut State Department of Education homepage: </a:t>
            </a:r>
            <a:r>
              <a:rPr lang="en-US">
                <a:hlinkClick r:id="rId9"/>
              </a:rPr>
              <a:t>Connecticut State Department of Education</a:t>
            </a:r>
            <a:r>
              <a:rPr lang="en-US"/>
              <a:t>; https://portal.ct.gov/sde</a:t>
            </a:r>
          </a:p>
          <a:p>
            <a:r>
              <a:rPr lang="en-US">
                <a:hlinkClick r:id="rId10"/>
              </a:rPr>
              <a:t>Cambium Home Page</a:t>
            </a:r>
            <a:r>
              <a:rPr lang="en-US"/>
              <a:t>; https://ct.portal.cambiumast.com/</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23</a:t>
            </a:fld>
            <a:endParaRPr lang="en-US"/>
          </a:p>
        </p:txBody>
      </p:sp>
    </p:spTree>
    <p:extLst>
      <p:ext uri="{BB962C8B-B14F-4D97-AF65-F5344CB8AC3E}">
        <p14:creationId xmlns:p14="http://schemas.microsoft.com/office/powerpoint/2010/main" val="2741173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b="0" i="0" u="none" strike="noStrike">
                <a:solidFill>
                  <a:srgbClr val="000000"/>
                </a:solidFill>
                <a:effectLst/>
                <a:highlight>
                  <a:srgbClr val="F5F5F5"/>
                </a:highlight>
                <a:latin typeface="Aptos" panose="020B0004020202020204" pitchFamily="34" charset="0"/>
              </a:rPr>
              <a:t>While a student may not be determined to have a significant cognitive disability based solely on an IDEA classification, individuals with an intellectual disability, multiple disabilities, autism, or traumatic brain injury are more likely to be eligible for an alternate assessment. Students with a primary disability category of SLD, SLD/Dyslexia, and Emotional Disability may not have evidence supporting a significant cognitive disability that is pervasive in nature. </a:t>
            </a:r>
            <a:r>
              <a:rPr lang="en-US" b="0" i="0">
                <a:solidFill>
                  <a:srgbClr val="000000"/>
                </a:solidFill>
                <a:effectLst/>
                <a:highlight>
                  <a:srgbClr val="F5F5F5"/>
                </a:highlight>
                <a:latin typeface="Aptos" panose="020B0004020202020204" pitchFamily="34" charset="0"/>
              </a:rPr>
              <a:t>​</a:t>
            </a:r>
            <a:endParaRPr lang="en-US" b="0" i="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highlight>
                  <a:srgbClr val="F5F5F5"/>
                </a:highlight>
                <a:latin typeface="Aptos" panose="020B0004020202020204" pitchFamily="34" charset="0"/>
              </a:rPr>
              <a:t>Sections 34 CFR 300.309 (3)(a)(1) and (2) and 300.8(c)(4)(i) of the IDEA requires that intellectual factors/impairments be ruled out in order to qualify for special education services under the categories of a specific learning disability or emotional disability. </a:t>
            </a:r>
            <a:r>
              <a:rPr lang="en-US" b="0" i="0">
                <a:solidFill>
                  <a:srgbClr val="000000"/>
                </a:solidFill>
                <a:effectLst/>
                <a:highlight>
                  <a:srgbClr val="F5F5F5"/>
                </a:highlight>
                <a:latin typeface="Aptos" panose="020B0004020202020204" pitchFamily="34" charset="0"/>
              </a:rPr>
              <a:t>​</a:t>
            </a:r>
            <a:endParaRPr lang="en-US" b="0" i="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highlight>
                  <a:srgbClr val="F5F5F5"/>
                </a:highlight>
                <a:latin typeface="Aptos" panose="020B0004020202020204" pitchFamily="34" charset="0"/>
              </a:rPr>
              <a:t>These students should participate on standard assessments with the provision of designated supports, accommodations, and assistive technology (if applicable).</a:t>
            </a:r>
            <a:endParaRPr lang="en-US" b="0" i="0">
              <a:solidFill>
                <a:srgbClr val="000000"/>
              </a:solidFill>
              <a:effectLst/>
              <a:highlight>
                <a:srgbClr val="F5F5F5"/>
              </a:highligh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24</a:t>
            </a:fld>
            <a:endParaRPr lang="en-US"/>
          </a:p>
        </p:txBody>
      </p:sp>
    </p:spTree>
    <p:extLst>
      <p:ext uri="{BB962C8B-B14F-4D97-AF65-F5344CB8AC3E}">
        <p14:creationId xmlns:p14="http://schemas.microsoft.com/office/powerpoint/2010/main" val="1896340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Here are CSDE contacts from the Performance Office and </a:t>
            </a:r>
            <a:r>
              <a:rPr lang="en-US"/>
              <a:t>Bureau of Special Education. Please reach out with any questions. </a:t>
            </a:r>
          </a:p>
          <a:p>
            <a:endParaRPr lang="en-US"/>
          </a:p>
          <a:p>
            <a:r>
              <a:rPr lang="en-US"/>
              <a:t>We are here to support you and your teams. </a:t>
            </a:r>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25</a:t>
            </a:fld>
            <a:endParaRPr lang="en-US"/>
          </a:p>
        </p:txBody>
      </p:sp>
    </p:spTree>
    <p:extLst>
      <p:ext uri="{BB962C8B-B14F-4D97-AF65-F5344CB8AC3E}">
        <p14:creationId xmlns:p14="http://schemas.microsoft.com/office/powerpoint/2010/main" val="1101186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90A9D-D777-333F-CC77-E36E3CB2A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17F27-2E9E-683E-45E7-F55ED01B37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289A3B-34FA-30AB-500B-7269B815F4B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BE93CA-961F-05A2-D416-117B910262E3}"/>
              </a:ext>
            </a:extLst>
          </p:cNvPr>
          <p:cNvSpPr>
            <a:spLocks noGrp="1"/>
          </p:cNvSpPr>
          <p:nvPr>
            <p:ph type="sldNum" sz="quarter" idx="5"/>
          </p:nvPr>
        </p:nvSpPr>
        <p:spPr/>
        <p:txBody>
          <a:bodyPr/>
          <a:lstStyle/>
          <a:p>
            <a:fld id="{0A3C37BE-C303-496D-B5CD-85F2937540FC}" type="slidenum">
              <a:rPr lang="en-US" smtClean="0"/>
              <a:t>26</a:t>
            </a:fld>
            <a:endParaRPr lang="en-US"/>
          </a:p>
        </p:txBody>
      </p:sp>
    </p:spTree>
    <p:extLst>
      <p:ext uri="{BB962C8B-B14F-4D97-AF65-F5344CB8AC3E}">
        <p14:creationId xmlns:p14="http://schemas.microsoft.com/office/powerpoint/2010/main" val="3880408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Designated supports and accommodations must be identified for the student’s current grade in CT-SEDS and plans must be finalized and implemented.</a:t>
            </a:r>
          </a:p>
          <a:p>
            <a:endParaRPr lang="en-US" sz="1200"/>
          </a:p>
          <a:p>
            <a:r>
              <a:rPr lang="en-US" sz="1200"/>
              <a:t>The Alternate Assessment Indicator in TIDE will activate for students who qualify for the Connecticut Alternate Assessment System per the completion of the Connecticut Alternate Assessment System Eligibility Form  (embedded within CT-SEDS). This form must be completed annually and align to the student’s current grade of enrollment. The plan must be finalized and implemented for the alternate assessment data to sync to TIDE.</a:t>
            </a:r>
          </a:p>
          <a:p>
            <a:endParaRPr lang="en-US" sz="1200"/>
          </a:p>
          <a:p>
            <a:r>
              <a:rPr lang="en-US" sz="1200"/>
              <a:t>Designated supports and accommodations are updated daily in TIDE to reflect changes made to students plans in CT-SEDS within 48 hours of finalization and the implementation date.</a:t>
            </a:r>
          </a:p>
          <a:p>
            <a:pPr marL="0" indent="0">
              <a:buNone/>
            </a:pPr>
            <a:endParaRPr lang="en-US" sz="1200">
              <a:cs typeface="Arial"/>
            </a:endParaRPr>
          </a:p>
          <a:p>
            <a:pPr marL="0" indent="0">
              <a:buNone/>
            </a:pPr>
            <a:r>
              <a:rPr lang="en-US" sz="1200">
                <a:cs typeface="Arial"/>
              </a:rPr>
              <a:t>Refer to the </a:t>
            </a:r>
            <a:r>
              <a:rPr lang="en-US">
                <a:hlinkClick r:id="rId3"/>
              </a:rPr>
              <a:t>CT-SEDS to TIDE Designated Supports/Accommodations Sync Frequently Asked Questions</a:t>
            </a:r>
            <a:r>
              <a:rPr lang="en-US"/>
              <a:t>; https://ct.portal.cambiumast.com/resource-item/en/ct-seds-to-tide-designated-supports-and-accommodations-sync-faq for more information.</a:t>
            </a:r>
          </a:p>
          <a:p>
            <a:endParaRPr lang="en-US"/>
          </a:p>
          <a:p>
            <a:r>
              <a:rPr lang="en-US">
                <a:hlinkClick r:id="rId4"/>
              </a:rPr>
              <a:t>Cross-Checking Student TIDE Test Settings and CT-SEDS</a:t>
            </a:r>
            <a:r>
              <a:rPr lang="en-US"/>
              <a:t>; https://ct.portal.cambiumast.com/resource-item/en/cross-checking-student-tide-test-settings-and-ct-seds</a:t>
            </a:r>
          </a:p>
        </p:txBody>
      </p:sp>
      <p:sp>
        <p:nvSpPr>
          <p:cNvPr id="4" name="Slide Number Placeholder 3"/>
          <p:cNvSpPr>
            <a:spLocks noGrp="1"/>
          </p:cNvSpPr>
          <p:nvPr>
            <p:ph type="sldNum" sz="quarter" idx="5"/>
          </p:nvPr>
        </p:nvSpPr>
        <p:spPr/>
        <p:txBody>
          <a:bodyPr/>
          <a:lstStyle/>
          <a:p>
            <a:fld id="{DECF9E23-3657-41AF-913F-C69B64B47684}" type="slidenum">
              <a:rPr lang="en-US" smtClean="0"/>
              <a:t>3</a:t>
            </a:fld>
            <a:endParaRPr lang="en-US"/>
          </a:p>
        </p:txBody>
      </p:sp>
    </p:spTree>
    <p:extLst>
      <p:ext uri="{BB962C8B-B14F-4D97-AF65-F5344CB8AC3E}">
        <p14:creationId xmlns:p14="http://schemas.microsoft.com/office/powerpoint/2010/main" val="509598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convening at the PPT or Section 504 meeting, be sure to select the student’s current grade of enrollment and any other grade covered by the duration of the plan.</a:t>
            </a:r>
          </a:p>
          <a:p>
            <a:endParaRPr lang="en-US"/>
          </a:p>
          <a:p>
            <a:r>
              <a:rPr lang="en-US"/>
              <a:t>Also, on the statewide accommodation page in CT-SEDS, indicate if the student is being considered for the Connecticut Alternate Assessment System (CTAA, CTAS, and/or CAAELP). If the student is not being considered for this assessment system, choose not and proceed with the selection of accommodations for applicable testing areas (Smarter Balanced Math, ELA, and NGSS- if applicable). If the team is considering the student for the Alternate Assessment System, select yes and complete the embedded eligibility form.</a:t>
            </a:r>
          </a:p>
        </p:txBody>
      </p:sp>
      <p:sp>
        <p:nvSpPr>
          <p:cNvPr id="4" name="Slide Number Placeholder 3"/>
          <p:cNvSpPr>
            <a:spLocks noGrp="1"/>
          </p:cNvSpPr>
          <p:nvPr>
            <p:ph type="sldNum" sz="quarter" idx="5"/>
          </p:nvPr>
        </p:nvSpPr>
        <p:spPr/>
        <p:txBody>
          <a:bodyPr/>
          <a:lstStyle/>
          <a:p>
            <a:fld id="{DECF9E23-3657-41AF-913F-C69B64B47684}" type="slidenum">
              <a:rPr lang="en-US" smtClean="0"/>
              <a:t>4</a:t>
            </a:fld>
            <a:endParaRPr lang="en-US"/>
          </a:p>
        </p:txBody>
      </p:sp>
    </p:spTree>
    <p:extLst>
      <p:ext uri="{BB962C8B-B14F-4D97-AF65-F5344CB8AC3E}">
        <p14:creationId xmlns:p14="http://schemas.microsoft.com/office/powerpoint/2010/main" val="2088795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t>The NGSS summative assessments (grades 5, 8, and 11)	</a:t>
            </a:r>
          </a:p>
          <a:p>
            <a:pPr marL="742950" lvl="1" indent="-285750">
              <a:buFont typeface="Arial" panose="020B0604020202020204" pitchFamily="34" charset="0"/>
              <a:buChar char="•"/>
            </a:pPr>
            <a:r>
              <a:rPr lang="en-US"/>
              <a:t>Use drop-down menu on the statewide testing tile in CT-SEDS to document designated supports/accommodations</a:t>
            </a:r>
          </a:p>
          <a:p>
            <a:pPr marL="285750" indent="-285750">
              <a:buFont typeface="Arial" panose="020B0604020202020204" pitchFamily="34" charset="0"/>
              <a:buChar char="•"/>
            </a:pPr>
            <a:r>
              <a:rPr lang="en-US"/>
              <a:t>NGSS interims are available in grade bands (Grades 3-4, 6-7, 9-10)</a:t>
            </a:r>
          </a:p>
          <a:p>
            <a:pPr marL="742950" lvl="1" indent="-285750">
              <a:buFont typeface="Arial" panose="020B0604020202020204" pitchFamily="34" charset="0"/>
              <a:buChar char="•"/>
            </a:pPr>
            <a:r>
              <a:rPr lang="en-US"/>
              <a:t>Teams should document designated supports/accommodations for off-grade interims in the districtwide testing portion of the District/Statewide Assessment tile and in the Supplemental Aids and Services portion of CT-SEDS. </a:t>
            </a:r>
          </a:p>
          <a:p>
            <a:pPr marL="742950" lvl="1" indent="-285750">
              <a:buFont typeface="Arial" panose="020B0604020202020204" pitchFamily="34" charset="0"/>
              <a:buChar char="•"/>
            </a:pPr>
            <a:r>
              <a:rPr lang="en-US"/>
              <a:t>These designated supports and accommodations should mirror those selected for Smarter Balanced ELA and math in the finalized and implemented plan for that current grade level. </a:t>
            </a:r>
          </a:p>
          <a:p>
            <a:pPr marL="341313" lvl="1" indent="-341313">
              <a:buFont typeface="Arial" panose="020B0604020202020204" pitchFamily="34" charset="0"/>
              <a:buChar char="•"/>
            </a:pPr>
            <a:r>
              <a:rPr lang="en-US"/>
              <a:t>Accommodations for PSAT/SAT (in off-grades 9-10, 12) should be documented in the Supplemental Aids and Services section.</a:t>
            </a:r>
          </a:p>
          <a:p>
            <a:pPr marL="341313" lvl="1" indent="-341313">
              <a:buFont typeface="Arial" panose="020B0604020202020204" pitchFamily="34" charset="0"/>
              <a:buChar char="•"/>
            </a:pPr>
            <a:r>
              <a:rPr lang="en-US"/>
              <a:t>Accommodations for CT SAT School Day (Grade 11) should be documented in CT SAT School Day accommodation menu. Please note that accommodation names will be updated soon to reflect the new embedded text-to-speech and flexibility in extended time.</a:t>
            </a:r>
          </a:p>
          <a:p>
            <a:pPr marL="341313" lvl="1" indent="-341313">
              <a:buFont typeface="Arial" panose="020B0604020202020204" pitchFamily="34" charset="0"/>
              <a:buChar char="•"/>
            </a:pPr>
            <a:endParaRPr lang="en-US"/>
          </a:p>
          <a:p>
            <a:r>
              <a:rPr lang="en-US"/>
              <a:t>The NGSS summative assessments, administered in Grades 5, 8, and 11, includes an accommodations drop-down menu on the statewide testing tile in CT-SEDS. If students are going to participate on NGSS interim assessments in off grades (Grades 3-4, 6-7, 9-10), teams should document accommodations in the districtwide testing portion of the District/Statewide Assessment tile and in the Supplemental Aids and Services portion of CT-SEDS. These designated supports and accommodations should mirror those selected for Smarter Balanced ELA and math in the finalized and implemented plan for that current grade level. </a:t>
            </a:r>
          </a:p>
          <a:p>
            <a:endParaRPr lang="en-US"/>
          </a:p>
          <a:p>
            <a:r>
              <a:rPr lang="en-US"/>
              <a:t>Although NGSS accommodations in off-grades will not sync to TIDE, teachers can refer to the documentation within the finalized and implemented plan to know which supports and accommodations certain students are eligible for when taking NGSS interims. Following the directions in the Entering Designated Supports and Accommodations Using the Test Administration Interface section, teachers can add applicable test supports using the Test Administration Interface prior to approving the interim assessment. Note: The Planning and Placement Team (PPT) or Section 504 Team will need to convene or amend plans if designated supports and accommodations were not planned for the current grade of enrollment. Refer to the Documenting Designated Supports and Accommodations in TIDE brochure for more information on students taking NGSS interims in off-grades.</a:t>
            </a:r>
          </a:p>
          <a:p>
            <a:endParaRPr lang="en-US"/>
          </a:p>
          <a:p>
            <a:r>
              <a:rPr lang="en-US"/>
              <a:t>Similarly, teams should select accommodations for the College Board Assessments in the Supplemental Aids and Services and district wide assessments page for students taking the PSAT/SAT in grades 8/9, 9-10, and 12. Accommodations for the CT SAT School Day (Grade 11) should be documented in the CT SAT School Day accommodation menu for statewide testing. As a reminder, accommodations from CT-SEDS do not sync to the College Board’s SSD System. Requests must be requested separately by the SSD Coordinator. Be sure to work with this point-person to ensure that the student is eligible for accommodations for the College Board and that the student account accurately represent those accommodations selected in the IEP.</a:t>
            </a:r>
          </a:p>
          <a:p>
            <a:pPr marL="341313" lvl="1" indent="-341313">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5</a:t>
            </a:fld>
            <a:endParaRPr lang="en-US"/>
          </a:p>
        </p:txBody>
      </p:sp>
    </p:spTree>
    <p:extLst>
      <p:ext uri="{BB962C8B-B14F-4D97-AF65-F5344CB8AC3E}">
        <p14:creationId xmlns:p14="http://schemas.microsoft.com/office/powerpoint/2010/main" val="125585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When planning for students who are dually identified teams need to be aware of and verify the following:</a:t>
            </a:r>
          </a:p>
          <a:p>
            <a:pPr marL="457200" indent="-457200">
              <a:spcBef>
                <a:spcPts val="1000"/>
              </a:spcBef>
              <a:buFont typeface="Arial"/>
              <a:buChar char="•"/>
            </a:pPr>
            <a:r>
              <a:rPr lang="en-US"/>
              <a:t>Consult with English Language Assessment Coordinator for EL/ML Status.</a:t>
            </a:r>
          </a:p>
          <a:p>
            <a:pPr marL="457200" indent="-457200">
              <a:spcBef>
                <a:spcPts val="1000"/>
              </a:spcBef>
              <a:buFont typeface="Arial"/>
              <a:buChar char="•"/>
            </a:pPr>
            <a:r>
              <a:rPr lang="en-US"/>
              <a:t>Check CT-SEDS Student Information and Personal Information tiles to verify if CT-SEDS has the accurate EL/ML status. If student is EL/ML, refer to the blue check box in PSIS to confirm that the "Is the student an English Learner (EL)?“ is selected.</a:t>
            </a:r>
          </a:p>
          <a:p>
            <a:pPr marL="457200" indent="-457200">
              <a:spcBef>
                <a:spcPts val="1000"/>
              </a:spcBef>
              <a:buFont typeface="Arial"/>
              <a:buChar char="•"/>
            </a:pPr>
            <a:r>
              <a:rPr lang="en-US"/>
              <a:t>If this is not accurate reach out to your PSIS Coordinator. </a:t>
            </a:r>
          </a:p>
        </p:txBody>
      </p:sp>
      <p:sp>
        <p:nvSpPr>
          <p:cNvPr id="4" name="Slide Number Placeholder 3"/>
          <p:cNvSpPr>
            <a:spLocks noGrp="1"/>
          </p:cNvSpPr>
          <p:nvPr>
            <p:ph type="sldNum" sz="quarter" idx="5"/>
          </p:nvPr>
        </p:nvSpPr>
        <p:spPr/>
        <p:txBody>
          <a:bodyPr/>
          <a:lstStyle/>
          <a:p>
            <a:fld id="{DECF9E23-3657-41AF-913F-C69B64B47684}" type="slidenum">
              <a:rPr lang="en-US" smtClean="0"/>
              <a:t>6</a:t>
            </a:fld>
            <a:endParaRPr lang="en-US"/>
          </a:p>
        </p:txBody>
      </p:sp>
    </p:spTree>
    <p:extLst>
      <p:ext uri="{BB962C8B-B14F-4D97-AF65-F5344CB8AC3E}">
        <p14:creationId xmlns:p14="http://schemas.microsoft.com/office/powerpoint/2010/main" val="285575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Additionally, on the District and State Testing tile under the Statewide Assessment Information tile, teams will want to ensure for student who are dually identified that "yes" is indicated for English Learner. If this is not indicated as "yes" then the ELP assessments will not populate for the grade levels selected. </a:t>
            </a:r>
          </a:p>
        </p:txBody>
      </p:sp>
      <p:sp>
        <p:nvSpPr>
          <p:cNvPr id="4" name="Slide Number Placeholder 3"/>
          <p:cNvSpPr>
            <a:spLocks noGrp="1"/>
          </p:cNvSpPr>
          <p:nvPr>
            <p:ph type="sldNum" sz="quarter" idx="5"/>
          </p:nvPr>
        </p:nvSpPr>
        <p:spPr/>
        <p:txBody>
          <a:bodyPr/>
          <a:lstStyle/>
          <a:p>
            <a:fld id="{DECF9E23-3657-41AF-913F-C69B64B47684}" type="slidenum">
              <a:rPr lang="en-US" smtClean="0"/>
              <a:t>7</a:t>
            </a:fld>
            <a:endParaRPr lang="en-US"/>
          </a:p>
        </p:txBody>
      </p:sp>
    </p:spTree>
    <p:extLst>
      <p:ext uri="{BB962C8B-B14F-4D97-AF65-F5344CB8AC3E}">
        <p14:creationId xmlns:p14="http://schemas.microsoft.com/office/powerpoint/2010/main" val="1550489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the PPT is considering any of the Connecticut Alternate Assessments, including CAAELP, they must indicate that the team is considering the Connecticut Alternate Assessments by clicking "Yes". Teams can now complete the  Connecticut Alternate Assessment System Eligibility Form that will populate in CT-SEDS to determine if the student is eligible for the Alternate Assessment System.</a:t>
            </a:r>
          </a:p>
        </p:txBody>
      </p:sp>
      <p:sp>
        <p:nvSpPr>
          <p:cNvPr id="4" name="Slide Number Placeholder 3"/>
          <p:cNvSpPr>
            <a:spLocks noGrp="1"/>
          </p:cNvSpPr>
          <p:nvPr>
            <p:ph type="sldNum" sz="quarter" idx="5"/>
          </p:nvPr>
        </p:nvSpPr>
        <p:spPr/>
        <p:txBody>
          <a:bodyPr/>
          <a:lstStyle/>
          <a:p>
            <a:fld id="{DECF9E23-3657-41AF-913F-C69B64B47684}" type="slidenum">
              <a:rPr lang="en-US" smtClean="0"/>
              <a:t>8</a:t>
            </a:fld>
            <a:endParaRPr lang="en-US"/>
          </a:p>
        </p:txBody>
      </p:sp>
    </p:spTree>
    <p:extLst>
      <p:ext uri="{BB962C8B-B14F-4D97-AF65-F5344CB8AC3E}">
        <p14:creationId xmlns:p14="http://schemas.microsoft.com/office/powerpoint/2010/main" val="3906139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the </a:t>
            </a:r>
            <a:r>
              <a:rPr lang="en-US" sz="1200">
                <a:latin typeface="Aptos"/>
              </a:rPr>
              <a:t>Connecticut Alternate Assessment System Eligibility Form populates, the PPT will complete with current evaluation results and numerical scores the Connecticut Alternate Assessment System Eligibility Form that will populate in CT-SEDS. The PPT will then verify the student is eligible and will participate in the Connecticut Alternate Assessment System. Once this is verified and saved the PPT will then be able to select ELP-ALT. Only when both the Connecticut Alternate Assessment System Eligibility Form and the correct grade of enrollment of ELP-ALT are completed will the student be rostered for the CAAELP. Once the IEP is finalized and implemented CT-SEDS will sync with TIDE to turn the Alternate Assessment Indicator on in TIDE. </a:t>
            </a:r>
          </a:p>
          <a:p>
            <a:endParaRPr lang="en-US" sz="1200">
              <a:latin typeface="Aptos"/>
            </a:endParaRPr>
          </a:p>
          <a:p>
            <a:r>
              <a:rPr lang="en-US" sz="1800" b="0" i="0">
                <a:solidFill>
                  <a:srgbClr val="000000"/>
                </a:solidFill>
                <a:effectLst/>
                <a:latin typeface="Calibri" panose="020F0502020204030204" pitchFamily="34" charset="0"/>
              </a:rPr>
              <a:t>Please note, in Grades K-2, 9, 10, and 12 the CT-SEDS systems provides the option to select ELP-ALT. PPTs should not select this unless they have completed and verified eligibility through the Connecticut Alternate Assessment System Eligibility Form. If the Connecticut Alternate Assessment System Eligibility Form is not completed and only ELP-ALT is selected the will not roster for the CAAELP assessment in TIDE. For students in Grades 5-8 and 11, ELP-ALT will only populate if the Connecticut Alternate Assessment System Eligibility Form is completed and verified.  </a:t>
            </a:r>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9</a:t>
            </a:fld>
            <a:endParaRPr lang="en-US"/>
          </a:p>
        </p:txBody>
      </p:sp>
    </p:spTree>
    <p:extLst>
      <p:ext uri="{BB962C8B-B14F-4D97-AF65-F5344CB8AC3E}">
        <p14:creationId xmlns:p14="http://schemas.microsoft.com/office/powerpoint/2010/main" val="3411923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4" name="Picture 3" descr="A black background with yellow text and stars&#10;&#10;Description automatically generated">
            <a:extLst>
              <a:ext uri="{FF2B5EF4-FFF2-40B4-BE49-F238E27FC236}">
                <a16:creationId xmlns:a16="http://schemas.microsoft.com/office/drawing/2014/main" id="{2B394924-50F2-2753-E389-FC1CEF479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Subtitle 2">
            <a:extLst>
              <a:ext uri="{FF2B5EF4-FFF2-40B4-BE49-F238E27FC236}">
                <a16:creationId xmlns:a16="http://schemas.microsoft.com/office/drawing/2014/main" id="{6BA90DEF-B0AE-011D-8A3D-2F853DD1029A}"/>
              </a:ext>
            </a:extLst>
          </p:cNvPr>
          <p:cNvSpPr>
            <a:spLocks noGrp="1"/>
          </p:cNvSpPr>
          <p:nvPr>
            <p:ph type="subTitle" idx="1" hasCustomPrompt="1"/>
          </p:nvPr>
        </p:nvSpPr>
        <p:spPr>
          <a:xfrm>
            <a:off x="8184381" y="4972719"/>
            <a:ext cx="3356149" cy="589045"/>
          </a:xfrm>
        </p:spPr>
        <p:txBody>
          <a:bodyPr anchor="ctr">
            <a:normAutofit/>
          </a:bodyPr>
          <a:lstStyle>
            <a:lvl1pPr marL="0" indent="0" algn="ctr">
              <a:buNone/>
              <a:defRPr sz="1800" b="0">
                <a:solidFill>
                  <a:schemeClr val="bg1"/>
                </a:solidFill>
                <a:latin typeface="Aptos" panose="020B00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nSpc>
                <a:spcPct val="100000"/>
              </a:lnSpc>
              <a:spcBef>
                <a:spcPts val="600"/>
              </a:spcBef>
            </a:pPr>
            <a:r>
              <a:rPr lang="en-US" sz="1800" b="1">
                <a:solidFill>
                  <a:schemeClr val="bg1"/>
                </a:solidFill>
                <a:latin typeface="Aptos" panose="020B0004020202020204" pitchFamily="34" charset="0"/>
                <a:cs typeface="Arial" panose="020B0604020202020204" pitchFamily="34" charset="0"/>
              </a:rPr>
              <a:t>Date</a:t>
            </a:r>
          </a:p>
        </p:txBody>
      </p:sp>
      <p:sp>
        <p:nvSpPr>
          <p:cNvPr id="2" name="Title 1">
            <a:extLst>
              <a:ext uri="{FF2B5EF4-FFF2-40B4-BE49-F238E27FC236}">
                <a16:creationId xmlns:a16="http://schemas.microsoft.com/office/drawing/2014/main" id="{D114DEC5-F3B2-36BB-660C-D025405AD069}"/>
              </a:ext>
            </a:extLst>
          </p:cNvPr>
          <p:cNvSpPr>
            <a:spLocks noGrp="1"/>
          </p:cNvSpPr>
          <p:nvPr>
            <p:ph type="ctrTitle"/>
          </p:nvPr>
        </p:nvSpPr>
        <p:spPr>
          <a:xfrm>
            <a:off x="8376344" y="1644595"/>
            <a:ext cx="2972223" cy="840001"/>
          </a:xfrm>
          <a:ln>
            <a:noFill/>
          </a:ln>
        </p:spPr>
        <p:txBody>
          <a:bodyPr anchor="ctr">
            <a:normAutofit/>
          </a:bodyPr>
          <a:lstStyle>
            <a:lvl1pPr algn="ctr">
              <a:defRPr sz="4400" b="1">
                <a:solidFill>
                  <a:schemeClr val="bg1"/>
                </a:solidFill>
                <a:latin typeface="Aptos ExtraBold" panose="020B0004020202020204" pitchFamily="34" charset="0"/>
                <a:cs typeface="Arial" panose="020B0604020202020204" pitchFamily="34" charset="0"/>
              </a:defRPr>
            </a:lvl1pPr>
          </a:lstStyle>
          <a:p>
            <a:r>
              <a:rPr lang="en-US"/>
              <a:t>Click to edit Master title style</a:t>
            </a:r>
          </a:p>
        </p:txBody>
      </p:sp>
      <p:cxnSp>
        <p:nvCxnSpPr>
          <p:cNvPr id="13" name="Straight Connector 12">
            <a:extLst>
              <a:ext uri="{FF2B5EF4-FFF2-40B4-BE49-F238E27FC236}">
                <a16:creationId xmlns:a16="http://schemas.microsoft.com/office/drawing/2014/main" id="{96C1DF54-CB91-434A-EDF4-36B526C41470}"/>
              </a:ext>
            </a:extLst>
          </p:cNvPr>
          <p:cNvCxnSpPr>
            <a:cxnSpLocks/>
          </p:cNvCxnSpPr>
          <p:nvPr/>
        </p:nvCxnSpPr>
        <p:spPr>
          <a:xfrm>
            <a:off x="7190512" y="554182"/>
            <a:ext cx="0" cy="5818909"/>
          </a:xfrm>
          <a:prstGeom prst="line">
            <a:avLst/>
          </a:prstGeom>
          <a:ln>
            <a:solidFill>
              <a:srgbClr val="1A97CD"/>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7C9455F-ABC5-31C8-54DC-CC3029C59D51}"/>
              </a:ext>
            </a:extLst>
          </p:cNvPr>
          <p:cNvSpPr txBox="1"/>
          <p:nvPr/>
        </p:nvSpPr>
        <p:spPr>
          <a:xfrm>
            <a:off x="8184381" y="5617924"/>
            <a:ext cx="3356149" cy="646331"/>
          </a:xfrm>
          <a:prstGeom prst="rect">
            <a:avLst/>
          </a:prstGeom>
          <a:noFill/>
        </p:spPr>
        <p:txBody>
          <a:bodyPr wrap="square">
            <a:spAutoFit/>
          </a:bodyPr>
          <a:lstStyle/>
          <a:p>
            <a:pPr algn="ctr">
              <a:lnSpc>
                <a:spcPct val="100000"/>
              </a:lnSpc>
              <a:spcBef>
                <a:spcPts val="600"/>
              </a:spcBef>
            </a:pPr>
            <a:r>
              <a:rPr lang="en-US" sz="1800">
                <a:solidFill>
                  <a:schemeClr val="bg1"/>
                </a:solidFill>
                <a:latin typeface="Aptos" panose="020B0004020202020204" pitchFamily="34" charset="0"/>
                <a:cs typeface="Arial" panose="020B0604020202020204" pitchFamily="34" charset="0"/>
              </a:rPr>
              <a:t>Connecticut State </a:t>
            </a:r>
            <a:br>
              <a:rPr lang="en-US" sz="1800">
                <a:solidFill>
                  <a:schemeClr val="bg1"/>
                </a:solidFill>
                <a:latin typeface="Aptos" panose="020B0004020202020204" pitchFamily="34" charset="0"/>
                <a:cs typeface="Arial" panose="020B0604020202020204" pitchFamily="34" charset="0"/>
              </a:rPr>
            </a:br>
            <a:r>
              <a:rPr lang="en-US" sz="1800">
                <a:solidFill>
                  <a:schemeClr val="bg1"/>
                </a:solidFill>
                <a:latin typeface="Aptos" panose="020B0004020202020204" pitchFamily="34" charset="0"/>
                <a:cs typeface="Arial" panose="020B0604020202020204" pitchFamily="34" charset="0"/>
              </a:rPr>
              <a:t>Department of Education</a:t>
            </a:r>
          </a:p>
        </p:txBody>
      </p:sp>
    </p:spTree>
    <p:extLst>
      <p:ext uri="{BB962C8B-B14F-4D97-AF65-F5344CB8AC3E}">
        <p14:creationId xmlns:p14="http://schemas.microsoft.com/office/powerpoint/2010/main" val="26216492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1331B4-8886-884C-97D5-3124897D6AD0}"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595860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1331B4-8886-884C-97D5-3124897D6AD0}"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571257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1331B4-8886-884C-97D5-3124897D6AD0}" type="datetimeFigureOut">
              <a:rPr lang="en-US" smtClean="0"/>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40073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1331B4-8886-884C-97D5-3124897D6AD0}" type="datetimeFigureOut">
              <a:rPr lang="en-US" smtClean="0"/>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310689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331B4-8886-884C-97D5-3124897D6AD0}" type="datetimeFigureOut">
              <a:rPr lang="en-US" smtClean="0"/>
              <a:t>3/19/2025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181680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1331B4-8886-884C-97D5-3124897D6AD0}"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668136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1331B4-8886-884C-97D5-3124897D6AD0}"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4171586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1331B4-8886-884C-97D5-3124897D6AD0}"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4204378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1331B4-8886-884C-97D5-3124897D6AD0}"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089188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Content Placeholder 6">
            <a:extLst>
              <a:ext uri="{FF2B5EF4-FFF2-40B4-BE49-F238E27FC236}">
                <a16:creationId xmlns:a16="http://schemas.microsoft.com/office/drawing/2014/main" id="{FF362581-F535-FF96-C04C-F880308B0BB8}"/>
              </a:ext>
            </a:extLst>
          </p:cNvPr>
          <p:cNvPicPr>
            <a:picLocks noChangeAspect="1"/>
          </p:cNvPicPr>
          <p:nvPr/>
        </p:nvPicPr>
        <p:blipFill>
          <a:blip r:embed="rId2"/>
          <a:stretch>
            <a:fillRect/>
          </a:stretch>
        </p:blipFill>
        <p:spPr>
          <a:xfrm>
            <a:off x="0" y="0"/>
            <a:ext cx="12192000" cy="1422400"/>
          </a:xfrm>
          <a:prstGeom prst="rect">
            <a:avLst/>
          </a:prstGeom>
        </p:spPr>
      </p:pic>
      <p:sp>
        <p:nvSpPr>
          <p:cNvPr id="2" name="Title 1">
            <a:extLst>
              <a:ext uri="{FF2B5EF4-FFF2-40B4-BE49-F238E27FC236}">
                <a16:creationId xmlns:a16="http://schemas.microsoft.com/office/drawing/2014/main" id="{4472F37A-2923-AF66-A4C7-58303D45DD88}"/>
              </a:ext>
            </a:extLst>
          </p:cNvPr>
          <p:cNvSpPr>
            <a:spLocks noGrp="1"/>
          </p:cNvSpPr>
          <p:nvPr>
            <p:ph type="title"/>
          </p:nvPr>
        </p:nvSpPr>
        <p:spPr>
          <a:xfrm>
            <a:off x="2327097" y="365125"/>
            <a:ext cx="7505215" cy="823097"/>
          </a:xfrm>
        </p:spPr>
        <p:txBody>
          <a:bodyPr>
            <a:normAutofit/>
          </a:bodyPr>
          <a:lstStyle>
            <a:lvl1pPr algn="ctr">
              <a:defRPr sz="3200" b="1">
                <a:solidFill>
                  <a:srgbClr val="FFC000"/>
                </a:solidFill>
                <a:latin typeface="Aptos" panose="020B00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1115DC6-4D55-C872-3759-4264BA852C41}"/>
              </a:ext>
            </a:extLst>
          </p:cNvPr>
          <p:cNvSpPr>
            <a:spLocks noGrp="1"/>
          </p:cNvSpPr>
          <p:nvPr>
            <p:ph idx="1"/>
          </p:nvPr>
        </p:nvSpPr>
        <p:spPr>
          <a:xfrm>
            <a:off x="838200" y="1825624"/>
            <a:ext cx="10515600" cy="4876258"/>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2984E5B-B01D-DAE4-4C4C-646679F7633B}"/>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330EA680-D336-4FF7-8B7A-9848BB0A1C32}" type="slidenum">
              <a:rPr lang="en-US" smtClean="0"/>
              <a:t>‹#›</a:t>
            </a:fld>
            <a:endParaRPr lang="en-US"/>
          </a:p>
        </p:txBody>
      </p:sp>
    </p:spTree>
    <p:extLst>
      <p:ext uri="{BB962C8B-B14F-4D97-AF65-F5344CB8AC3E}">
        <p14:creationId xmlns:p14="http://schemas.microsoft.com/office/powerpoint/2010/main" val="376753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F6FF-F20F-E3D2-2F7A-05DB5539FF67}"/>
              </a:ext>
            </a:extLst>
          </p:cNvPr>
          <p:cNvSpPr>
            <a:spLocks noGrp="1"/>
          </p:cNvSpPr>
          <p:nvPr>
            <p:ph type="title"/>
          </p:nvPr>
        </p:nvSpPr>
        <p:spPr>
          <a:xfrm>
            <a:off x="1346770" y="3158199"/>
            <a:ext cx="9498459" cy="2877930"/>
          </a:xfrm>
        </p:spPr>
        <p:txBody>
          <a:bodyPr anchor="ctr">
            <a:normAutofit/>
          </a:bodyPr>
          <a:lstStyle>
            <a:lvl1pPr algn="ctr">
              <a:defRPr sz="4000">
                <a:solidFill>
                  <a:schemeClr val="tx1"/>
                </a:solidFill>
                <a:latin typeface="Aptos" panose="020B00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A477320C-903D-5228-6C16-DDD6180F22C4}"/>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330EA680-D336-4FF7-8B7A-9848BB0A1C32}" type="slidenum">
              <a:rPr lang="en-US" smtClean="0"/>
              <a:t>‹#›</a:t>
            </a:fld>
            <a:endParaRPr lang="en-US"/>
          </a:p>
        </p:txBody>
      </p:sp>
      <p:pic>
        <p:nvPicPr>
          <p:cNvPr id="4" name="Picture 3" descr="A yellow text on a black background&#10;&#10;Description automatically generated">
            <a:extLst>
              <a:ext uri="{FF2B5EF4-FFF2-40B4-BE49-F238E27FC236}">
                <a16:creationId xmlns:a16="http://schemas.microsoft.com/office/drawing/2014/main" id="{8D4F414E-CFEA-227F-16C4-0D7BC5CB2233}"/>
              </a:ext>
            </a:extLst>
          </p:cNvPr>
          <p:cNvPicPr>
            <a:picLocks noChangeAspect="1"/>
          </p:cNvPicPr>
          <p:nvPr/>
        </p:nvPicPr>
        <p:blipFill>
          <a:blip r:embed="rId2"/>
          <a:stretch>
            <a:fillRect/>
          </a:stretch>
        </p:blipFill>
        <p:spPr>
          <a:xfrm>
            <a:off x="0" y="0"/>
            <a:ext cx="12192000" cy="2324099"/>
          </a:xfrm>
          <a:prstGeom prst="rect">
            <a:avLst/>
          </a:prstGeom>
        </p:spPr>
      </p:pic>
    </p:spTree>
    <p:extLst>
      <p:ext uri="{BB962C8B-B14F-4D97-AF65-F5344CB8AC3E}">
        <p14:creationId xmlns:p14="http://schemas.microsoft.com/office/powerpoint/2010/main" val="1115075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DC552C-E849-F6EE-6A9A-79A52D6EEB16}"/>
              </a:ext>
            </a:extLst>
          </p:cNvPr>
          <p:cNvSpPr>
            <a:spLocks noGrp="1"/>
          </p:cNvSpPr>
          <p:nvPr>
            <p:ph sz="half" idx="1"/>
          </p:nvPr>
        </p:nvSpPr>
        <p:spPr>
          <a:xfrm>
            <a:off x="838200" y="1825624"/>
            <a:ext cx="5181600" cy="4876257"/>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1099EC-018B-4156-ABA4-F738D49CBCDD}"/>
              </a:ext>
            </a:extLst>
          </p:cNvPr>
          <p:cNvSpPr>
            <a:spLocks noGrp="1"/>
          </p:cNvSpPr>
          <p:nvPr>
            <p:ph sz="half" idx="2"/>
          </p:nvPr>
        </p:nvSpPr>
        <p:spPr>
          <a:xfrm>
            <a:off x="6172200" y="1825624"/>
            <a:ext cx="5181600" cy="4876257"/>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Content Placeholder 6">
            <a:extLst>
              <a:ext uri="{FF2B5EF4-FFF2-40B4-BE49-F238E27FC236}">
                <a16:creationId xmlns:a16="http://schemas.microsoft.com/office/drawing/2014/main" id="{71B72E2A-8938-0392-780E-02F763048A6F}"/>
              </a:ext>
            </a:extLst>
          </p:cNvPr>
          <p:cNvPicPr>
            <a:picLocks noChangeAspect="1"/>
          </p:cNvPicPr>
          <p:nvPr/>
        </p:nvPicPr>
        <p:blipFill>
          <a:blip r:embed="rId2"/>
          <a:stretch>
            <a:fillRect/>
          </a:stretch>
        </p:blipFill>
        <p:spPr>
          <a:xfrm>
            <a:off x="0" y="0"/>
            <a:ext cx="12192000" cy="1422400"/>
          </a:xfrm>
          <a:prstGeom prst="rect">
            <a:avLst/>
          </a:prstGeom>
        </p:spPr>
      </p:pic>
      <p:sp>
        <p:nvSpPr>
          <p:cNvPr id="2" name="Title 1">
            <a:extLst>
              <a:ext uri="{FF2B5EF4-FFF2-40B4-BE49-F238E27FC236}">
                <a16:creationId xmlns:a16="http://schemas.microsoft.com/office/drawing/2014/main" id="{67375D5E-02B6-EC20-77F7-3E454CEF56D4}"/>
              </a:ext>
            </a:extLst>
          </p:cNvPr>
          <p:cNvSpPr>
            <a:spLocks noGrp="1"/>
          </p:cNvSpPr>
          <p:nvPr>
            <p:ph type="title"/>
          </p:nvPr>
        </p:nvSpPr>
        <p:spPr>
          <a:xfrm>
            <a:off x="2436725" y="365125"/>
            <a:ext cx="7480998" cy="823097"/>
          </a:xfrm>
        </p:spPr>
        <p:txBody>
          <a:bodyPr>
            <a:normAutofit/>
          </a:bodyPr>
          <a:lstStyle>
            <a:lvl1pPr algn="ctr">
              <a:defRPr sz="3200" b="1">
                <a:solidFill>
                  <a:srgbClr val="FFC000"/>
                </a:solidFill>
                <a:latin typeface="Aptos" panose="020B000402020202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360779AC-4C5D-3352-DE9F-97FFB9183759}"/>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330EA680-D336-4FF7-8B7A-9848BB0A1C32}" type="slidenum">
              <a:rPr lang="en-US" smtClean="0"/>
              <a:t>‹#›</a:t>
            </a:fld>
            <a:endParaRPr lang="en-US"/>
          </a:p>
        </p:txBody>
      </p:sp>
    </p:spTree>
    <p:extLst>
      <p:ext uri="{BB962C8B-B14F-4D97-AF65-F5344CB8AC3E}">
        <p14:creationId xmlns:p14="http://schemas.microsoft.com/office/powerpoint/2010/main" val="829766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474F63-3266-E37F-C987-C82E667C36D2}"/>
              </a:ext>
            </a:extLst>
          </p:cNvPr>
          <p:cNvSpPr>
            <a:spLocks noGrp="1"/>
          </p:cNvSpPr>
          <p:nvPr>
            <p:ph type="body" idx="1"/>
          </p:nvPr>
        </p:nvSpPr>
        <p:spPr>
          <a:xfrm>
            <a:off x="839788" y="1681163"/>
            <a:ext cx="5157787" cy="823912"/>
          </a:xfrm>
        </p:spPr>
        <p:txBody>
          <a:bodyPr anchor="b">
            <a:noAutofit/>
          </a:bodyPr>
          <a:lstStyle>
            <a:lvl1pPr marL="0" indent="0">
              <a:buNone/>
              <a:defRPr sz="28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9D113D-9B21-0C95-59B6-519DF9D0A0E2}"/>
              </a:ext>
            </a:extLst>
          </p:cNvPr>
          <p:cNvSpPr>
            <a:spLocks noGrp="1"/>
          </p:cNvSpPr>
          <p:nvPr>
            <p:ph sz="half" idx="2"/>
          </p:nvPr>
        </p:nvSpPr>
        <p:spPr>
          <a:xfrm>
            <a:off x="839788" y="2505074"/>
            <a:ext cx="5157787" cy="4196807"/>
          </a:xfrm>
        </p:spPr>
        <p:txBody>
          <a:bodyPr>
            <a:normAutofit/>
          </a:bodyPr>
          <a:lstStyle>
            <a:lvl1pPr>
              <a:defRPr sz="2400">
                <a:latin typeface="Aptos" panose="020B0004020202020204" pitchFamily="34" charset="0"/>
              </a:defRPr>
            </a:lvl1pPr>
            <a:lvl2pPr>
              <a:defRPr sz="2000">
                <a:latin typeface="Aptos" panose="020B0004020202020204" pitchFamily="34" charset="0"/>
              </a:defRPr>
            </a:lvl2pPr>
            <a:lvl3pPr>
              <a:defRPr sz="1800">
                <a:latin typeface="Aptos" panose="020B0004020202020204" pitchFamily="34" charset="0"/>
              </a:defRPr>
            </a:lvl3pPr>
            <a:lvl4pPr>
              <a:defRPr sz="1600">
                <a:latin typeface="Aptos" panose="020B0004020202020204" pitchFamily="34" charset="0"/>
              </a:defRPr>
            </a:lvl4pPr>
            <a:lvl5pPr>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4A1717-77A6-8BB9-3C72-B61F5793E2C2}"/>
              </a:ext>
            </a:extLst>
          </p:cNvPr>
          <p:cNvSpPr>
            <a:spLocks noGrp="1"/>
          </p:cNvSpPr>
          <p:nvPr>
            <p:ph type="body" sz="quarter" idx="3"/>
          </p:nvPr>
        </p:nvSpPr>
        <p:spPr>
          <a:xfrm>
            <a:off x="6172200" y="1681163"/>
            <a:ext cx="5183188" cy="823912"/>
          </a:xfrm>
        </p:spPr>
        <p:txBody>
          <a:bodyPr anchor="b">
            <a:noAutofit/>
          </a:bodyPr>
          <a:lstStyle>
            <a:lvl1pPr marL="0" indent="0">
              <a:buNone/>
              <a:defRPr sz="28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1" name="Content Placeholder 6">
            <a:extLst>
              <a:ext uri="{FF2B5EF4-FFF2-40B4-BE49-F238E27FC236}">
                <a16:creationId xmlns:a16="http://schemas.microsoft.com/office/drawing/2014/main" id="{EEF17FD0-3012-3AD8-229B-6179407C064F}"/>
              </a:ext>
            </a:extLst>
          </p:cNvPr>
          <p:cNvPicPr>
            <a:picLocks noChangeAspect="1"/>
          </p:cNvPicPr>
          <p:nvPr/>
        </p:nvPicPr>
        <p:blipFill>
          <a:blip r:embed="rId2"/>
          <a:stretch>
            <a:fillRect/>
          </a:stretch>
        </p:blipFill>
        <p:spPr>
          <a:xfrm>
            <a:off x="0" y="0"/>
            <a:ext cx="12192000" cy="1422400"/>
          </a:xfrm>
          <a:prstGeom prst="rect">
            <a:avLst/>
          </a:prstGeom>
        </p:spPr>
      </p:pic>
      <p:sp>
        <p:nvSpPr>
          <p:cNvPr id="6" name="Content Placeholder 5">
            <a:extLst>
              <a:ext uri="{FF2B5EF4-FFF2-40B4-BE49-F238E27FC236}">
                <a16:creationId xmlns:a16="http://schemas.microsoft.com/office/drawing/2014/main" id="{53EC8A23-03DF-3CC8-20FC-449CA819457C}"/>
              </a:ext>
            </a:extLst>
          </p:cNvPr>
          <p:cNvSpPr>
            <a:spLocks noGrp="1"/>
          </p:cNvSpPr>
          <p:nvPr>
            <p:ph sz="quarter" idx="4"/>
          </p:nvPr>
        </p:nvSpPr>
        <p:spPr>
          <a:xfrm>
            <a:off x="6172200" y="2505074"/>
            <a:ext cx="5183188" cy="4196807"/>
          </a:xfrm>
        </p:spPr>
        <p:txBody>
          <a:bodyPr>
            <a:normAutofit/>
          </a:bodyPr>
          <a:lstStyle>
            <a:lvl1pPr>
              <a:defRPr sz="2400">
                <a:latin typeface="Aptos" panose="020B0004020202020204" pitchFamily="34" charset="0"/>
              </a:defRPr>
            </a:lvl1pPr>
            <a:lvl2pPr>
              <a:defRPr sz="2000">
                <a:latin typeface="Aptos" panose="020B0004020202020204" pitchFamily="34" charset="0"/>
              </a:defRPr>
            </a:lvl2pPr>
            <a:lvl3pPr>
              <a:defRPr sz="1800">
                <a:latin typeface="Aptos" panose="020B0004020202020204" pitchFamily="34" charset="0"/>
              </a:defRPr>
            </a:lvl3pPr>
            <a:lvl4pPr>
              <a:defRPr sz="1600">
                <a:latin typeface="Aptos" panose="020B0004020202020204" pitchFamily="34" charset="0"/>
              </a:defRPr>
            </a:lvl4pPr>
            <a:lvl5pPr>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D9F3F10-9781-37B7-AFFB-9AE0645F1480}"/>
              </a:ext>
            </a:extLst>
          </p:cNvPr>
          <p:cNvSpPr>
            <a:spLocks noGrp="1"/>
          </p:cNvSpPr>
          <p:nvPr>
            <p:ph type="title"/>
          </p:nvPr>
        </p:nvSpPr>
        <p:spPr>
          <a:xfrm>
            <a:off x="2491991" y="365125"/>
            <a:ext cx="7355394" cy="823097"/>
          </a:xfrm>
        </p:spPr>
        <p:txBody>
          <a:bodyPr>
            <a:normAutofit/>
          </a:bodyPr>
          <a:lstStyle>
            <a:lvl1pPr algn="ctr">
              <a:defRPr sz="3200" b="1">
                <a:solidFill>
                  <a:srgbClr val="FFC000"/>
                </a:solidFill>
                <a:latin typeface="Aptos" panose="020B0004020202020204" pitchFamily="34" charset="0"/>
              </a:defRPr>
            </a:lvl1pPr>
          </a:lstStyle>
          <a:p>
            <a:r>
              <a:rPr lang="en-US"/>
              <a:t>Click to edit Master title style</a:t>
            </a:r>
          </a:p>
        </p:txBody>
      </p:sp>
      <p:sp>
        <p:nvSpPr>
          <p:cNvPr id="8" name="Slide Number Placeholder 5">
            <a:extLst>
              <a:ext uri="{FF2B5EF4-FFF2-40B4-BE49-F238E27FC236}">
                <a16:creationId xmlns:a16="http://schemas.microsoft.com/office/drawing/2014/main" id="{EDFFB941-7B41-A1FD-BAF3-794124D9C63C}"/>
              </a:ext>
            </a:extLst>
          </p:cNvPr>
          <p:cNvSpPr>
            <a:spLocks noGrp="1"/>
          </p:cNvSpPr>
          <p:nvPr>
            <p:ph type="sldNum" sz="quarter" idx="10"/>
          </p:nvPr>
        </p:nvSpPr>
        <p:spPr>
          <a:xfrm>
            <a:off x="11651751" y="6326691"/>
            <a:ext cx="540249" cy="348815"/>
          </a:xfrm>
          <a:prstGeom prst="rect">
            <a:avLst/>
          </a:prstGeom>
        </p:spPr>
        <p:txBody>
          <a:bodyPr/>
          <a:lstStyle>
            <a:lvl1pPr algn="r">
              <a:defRPr sz="1400" b="1"/>
            </a:lvl1pPr>
          </a:lstStyle>
          <a:p>
            <a:fld id="{330EA680-D336-4FF7-8B7A-9848BB0A1C32}" type="slidenum">
              <a:rPr lang="en-US" smtClean="0"/>
              <a:t>‹#›</a:t>
            </a:fld>
            <a:endParaRPr lang="en-US"/>
          </a:p>
        </p:txBody>
      </p:sp>
    </p:spTree>
    <p:extLst>
      <p:ext uri="{BB962C8B-B14F-4D97-AF65-F5344CB8AC3E}">
        <p14:creationId xmlns:p14="http://schemas.microsoft.com/office/powerpoint/2010/main" val="4089071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DC25AC8-9418-BAC9-4CBB-7E7BEF05C968}"/>
              </a:ext>
            </a:extLst>
          </p:cNvPr>
          <p:cNvPicPr>
            <a:picLocks noChangeAspect="1"/>
          </p:cNvPicPr>
          <p:nvPr/>
        </p:nvPicPr>
        <p:blipFill>
          <a:blip r:embed="rId2"/>
          <a:stretch>
            <a:fillRect/>
          </a:stretch>
        </p:blipFill>
        <p:spPr>
          <a:xfrm>
            <a:off x="0" y="0"/>
            <a:ext cx="12192000" cy="1422400"/>
          </a:xfrm>
          <a:prstGeom prst="rect">
            <a:avLst/>
          </a:prstGeom>
        </p:spPr>
      </p:pic>
      <p:sp>
        <p:nvSpPr>
          <p:cNvPr id="2" name="Title 1">
            <a:extLst>
              <a:ext uri="{FF2B5EF4-FFF2-40B4-BE49-F238E27FC236}">
                <a16:creationId xmlns:a16="http://schemas.microsoft.com/office/drawing/2014/main" id="{00E609F2-2872-379D-9764-FA5914301FAD}"/>
              </a:ext>
            </a:extLst>
          </p:cNvPr>
          <p:cNvSpPr>
            <a:spLocks noGrp="1"/>
          </p:cNvSpPr>
          <p:nvPr>
            <p:ph type="title"/>
          </p:nvPr>
        </p:nvSpPr>
        <p:spPr>
          <a:xfrm>
            <a:off x="2527300" y="365125"/>
            <a:ext cx="7234674" cy="823097"/>
          </a:xfrm>
        </p:spPr>
        <p:txBody>
          <a:bodyPr>
            <a:normAutofit/>
          </a:bodyPr>
          <a:lstStyle>
            <a:lvl1pPr algn="ctr">
              <a:defRPr sz="3200" b="1">
                <a:solidFill>
                  <a:srgbClr val="FFC000"/>
                </a:solidFill>
                <a:latin typeface="Aptos" panose="020B00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79C58B80-E5FC-1EC2-6472-916757174EE2}"/>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330EA680-D336-4FF7-8B7A-9848BB0A1C32}" type="slidenum">
              <a:rPr lang="en-US" smtClean="0"/>
              <a:t>‹#›</a:t>
            </a:fld>
            <a:endParaRPr lang="en-US"/>
          </a:p>
        </p:txBody>
      </p:sp>
    </p:spTree>
    <p:extLst>
      <p:ext uri="{BB962C8B-B14F-4D97-AF65-F5344CB8AC3E}">
        <p14:creationId xmlns:p14="http://schemas.microsoft.com/office/powerpoint/2010/main" val="601804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3/19/2025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33181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1331B4-8886-884C-97D5-3124897D6AD0}"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793771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1331B4-8886-884C-97D5-3124897D6AD0}"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941345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0F9DB7-1108-19B2-B691-E28587B23F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4A5BB3-30A5-7AF5-C0F0-08F2D5664F06}"/>
              </a:ext>
            </a:extLst>
          </p:cNvPr>
          <p:cNvSpPr>
            <a:spLocks noGrp="1"/>
          </p:cNvSpPr>
          <p:nvPr>
            <p:ph type="body" idx="1"/>
          </p:nvPr>
        </p:nvSpPr>
        <p:spPr>
          <a:xfrm>
            <a:off x="838200" y="1825625"/>
            <a:ext cx="10515600" cy="4351338"/>
          </a:xfrm>
          <a:prstGeom prst="rect">
            <a:avLst/>
          </a:prstGeom>
        </p:spPr>
        <p:txBody>
          <a:bodyPr vert="horz" wrap="square"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D019850-FB62-8A7E-6E10-2B383EBB7D76}"/>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330EA680-D336-4FF7-8B7A-9848BB0A1C32}" type="slidenum">
              <a:rPr lang="en-US" smtClean="0"/>
              <a:t>‹#›</a:t>
            </a:fld>
            <a:endParaRPr lang="en-US"/>
          </a:p>
        </p:txBody>
      </p:sp>
    </p:spTree>
    <p:extLst>
      <p:ext uri="{BB962C8B-B14F-4D97-AF65-F5344CB8AC3E}">
        <p14:creationId xmlns:p14="http://schemas.microsoft.com/office/powerpoint/2010/main" val="22913260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331B4-8886-884C-97D5-3124897D6AD0}" type="datetimeFigureOut">
              <a:rPr lang="en-US" smtClean="0"/>
              <a:t>3/19/2025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258D-CF54-2C4E-9726-8648A0B8DDCC}" type="slidenum">
              <a:rPr lang="en-US" smtClean="0"/>
              <a:t>‹#›</a:t>
            </a:fld>
            <a:endParaRPr lang="en-US"/>
          </a:p>
        </p:txBody>
      </p:sp>
    </p:spTree>
    <p:extLst>
      <p:ext uri="{BB962C8B-B14F-4D97-AF65-F5344CB8AC3E}">
        <p14:creationId xmlns:p14="http://schemas.microsoft.com/office/powerpoint/2010/main" val="9410071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portal.ct.gov/-/media/sde/student-assessment/special-populations/2023_24-las-links-accessibility-chart-final.pdf" TargetMode="External"/><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laslinks.com/connecticut-information/" TargetMode="External"/><Relationship Id="rId5" Type="http://schemas.openxmlformats.org/officeDocument/2006/relationships/hyperlink" Target="https://laslinks.com/PDFs/LAS_Links_TAM.pdf" TargetMode="External"/><Relationship Id="rId10" Type="http://schemas.openxmlformats.org/officeDocument/2006/relationships/image" Target="../media/image24.png"/><Relationship Id="rId4" Type="http://schemas.openxmlformats.org/officeDocument/2006/relationships/hyperlink" Target="https://portal.ct.gov/-/media/sde/student-assessment/special-populations/las-links-reader-options-table_final.pdf" TargetMode="External"/><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hyperlink" Target="https://bluebook.collegeboard.org/students/accommodations-assistive-technology" TargetMode="External"/><Relationship Id="rId3" Type="http://schemas.openxmlformats.org/officeDocument/2006/relationships/hyperlink" Target="https://ct.portal.cambiumast.com/resource-item/en/csde-assessment-guidelines" TargetMode="External"/><Relationship Id="rId7" Type="http://schemas.openxmlformats.org/officeDocument/2006/relationships/hyperlink" Target="https://portal.ct.gov/-/media/sde/student-assessment/sat/parent_guardian-q-and-a-flexibility-for-extended-time.pdf?rev=2f6728bcabca469faeb7a1f71975bf00&amp;hash=F41B5FB9EECE20C615AE2B0D84B7AE6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support.satsuite.collegeboard.org/in-school-testing/accommodations/supports-english-learners" TargetMode="External"/><Relationship Id="rId5" Type="http://schemas.openxmlformats.org/officeDocument/2006/relationships/hyperlink" Target="https://portal.ct.gov/-/media/sde/student-assessment/sat/2024_25-ct-sat-school-day-accessibility-chart-fall-version.pdf?rev=61abb70fb53f435bbfad65eea3d32460&amp;hash=CBDFA77A9EA595794CEB46B27F8BEA52" TargetMode="External"/><Relationship Id="rId4" Type="http://schemas.openxmlformats.org/officeDocument/2006/relationships/hyperlink" Target="https://portal.ct.gov/sde/student-assessment/sat/connecticut-sat-school-day/related-resources" TargetMode="External"/><Relationship Id="rId9" Type="http://schemas.openxmlformats.org/officeDocument/2006/relationships/hyperlink" Target="https://bluebook.collegeboard.org/students/practic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ct.portal.cambiumast.com/resource-item/en/accessibility-chart" TargetMode="External"/><Relationship Id="rId3" Type="http://schemas.openxmlformats.org/officeDocument/2006/relationships/hyperlink" Target="https://ct.portal.cambiumast.com/resource-item/en/csde-assessment-guidelines" TargetMode="External"/><Relationship Id="rId7" Type="http://schemas.openxmlformats.org/officeDocument/2006/relationships/hyperlink" Target="https://portal.ct.gov/sde/student-assessment/resources-for-ppts-and-504-teams-related-to-ct-seds-and-statewide-assessment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ct.portal.cambiumast.com/resource-item/en/embedded-and-non-embedded-designated-supports-for-english-learners" TargetMode="External"/><Relationship Id="rId5" Type="http://schemas.openxmlformats.org/officeDocument/2006/relationships/hyperlink" Target="https://ct.portal.cambiumast.com/content/contentresources/en/CT-Assessments-Accessibility-Considerations.pdf" TargetMode="External"/><Relationship Id="rId10" Type="http://schemas.openxmlformats.org/officeDocument/2006/relationships/image" Target="../media/image26.png"/><Relationship Id="rId4" Type="http://schemas.openxmlformats.org/officeDocument/2006/relationships/hyperlink" Target="https://portal.ct.gov/-/media/sde/student-assessment/special-populations/ccsso_educator-team-accessibility-supports-implementation-and-followup-questionnaires_master.pdf?rev=9c69a7534709410c9b40ed411e8090c4&amp;hash=84026AD06AF4C13E5994BDA2984940A3" TargetMode="External"/><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hyperlink" Target="https://ct.portal.cambiumast.com/resource-item/en/csde-assessment-guidelines"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ct.portal.cambiumast.com/content/contentresources/en/CT-Assessments-Accessibility-Considerations.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portal.ct.gov/-/media/sde/student-assessment/special-populations/ccsso_educator-team-accessibility-supports-implementation-and-followup-questionnaires_master.pdf?rev=9c69a7534709410c9b40ed411e8090c4&amp;hash=84026AD06AF4C13E5994BDA2984940A3"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hyperlink" Target="https://ct.portal.cambiumast.com/resource-item/en/connecticut-smarter-balanced-and-ngss-assessments-reader-options-table"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ct.portal.cambiumast.com/resource-item/en/reader-designated-supports-and-accommodations-for-sb-and-the-ngs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t.portal.cambiumast.com/resource-item/en/decision-guidelines-for-text-to-speech-of-the-smarter-balanced-ela-reading-passages"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t.portal.cambiumast.com/resource-item/en/documented-evidence-for-a-read-aloud-of-the-smarter-balanced-ela-reading-passages"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ct.portal.cambiumast.com/content/contentresources/en/Smarter-Balanced-Read-Aloud-Guidelines.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t.portal.cambiumast.com/resource-item/en/process-for-requesting-special-documented-accommodations"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hyperlink" Target="Special%20Documented%20Accommodations;%20https:/ct.portal.cambiumast.com/resource-item/en/process-for-requesting-special-documented-accommodation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s://ct.portal.cambiumast.com/resource-item/en/comparison-of-connecticut-alternate-assessments" TargetMode="External"/><Relationship Id="rId3" Type="http://schemas.openxmlformats.org/officeDocument/2006/relationships/hyperlink" Target="https://ct.portal.cambiumast.com/resource-item/en/frequently-asked-questions-and-answers-about-the-connecticut-alternate-assessment-system" TargetMode="External"/><Relationship Id="rId7" Type="http://schemas.openxmlformats.org/officeDocument/2006/relationships/hyperlink" Target="https://ct.portal.cambiumast.com/resource-item/en/connecticut-alternate-assessment-system-participation-guidance-for-planning-and-placement-teams" TargetMode="External"/><Relationship Id="rId12" Type="http://schemas.openxmlformats.org/officeDocument/2006/relationships/hyperlink" Target="https://ct.portal.cambiumast.com/"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s://ct.portal.cambiumast.com/resource-item/en/faq-about-the-connecticut-alternate-assessment-system-eligibility-form" TargetMode="External"/><Relationship Id="rId11" Type="http://schemas.openxmlformats.org/officeDocument/2006/relationships/hyperlink" Target="https://portal.ct.gov/SDE" TargetMode="External"/><Relationship Id="rId5" Type="http://schemas.openxmlformats.org/officeDocument/2006/relationships/hyperlink" Target="https://ct.portal.cambiumast.com/resource-item/en/annotated-connecticut-alternate-assessment-eligibility-form" TargetMode="External"/><Relationship Id="rId10" Type="http://schemas.openxmlformats.org/officeDocument/2006/relationships/hyperlink" Target="https://ct.portal.cambiumast.com/resource-list/en/connecticut-alternate-assessment-system-training-resources" TargetMode="External"/><Relationship Id="rId4" Type="http://schemas.openxmlformats.org/officeDocument/2006/relationships/hyperlink" Target="NULL" TargetMode="External"/><Relationship Id="rId9" Type="http://schemas.openxmlformats.org/officeDocument/2006/relationships/hyperlink" Target="https://portal.ct.gov/-/media/sde/student-assessment/special-populations/ensuring-appropriate-student-identification-and-eligibility-criteria-for-participation-in-the-connec.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hyperlink" Target="mailto:Jeff.Greig@ct.gov" TargetMode="External"/><Relationship Id="rId3" Type="http://schemas.openxmlformats.org/officeDocument/2006/relationships/hyperlink" Target="mailto:Abe.krisst@ct.gov" TargetMode="External"/><Relationship Id="rId7" Type="http://schemas.openxmlformats.org/officeDocument/2006/relationships/hyperlink" Target="mailto:Cristi.Alberino@ct.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Kimberly.Johnson@ct.gov" TargetMode="External"/><Relationship Id="rId5" Type="http://schemas.openxmlformats.org/officeDocument/2006/relationships/hyperlink" Target="mailto:Katherine.Seifert@ct.gov" TargetMode="External"/><Relationship Id="rId4" Type="http://schemas.openxmlformats.org/officeDocument/2006/relationships/hyperlink" Target="mailto:deirdre.ducharme@ct.g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ct.portal.cambiumast.com/resource-item/en/ct-seds-to-tide-designated-supports-and-accommodations-sync-faq" TargetMode="External"/><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ct.portal.cambiumast.com/resource-item/en/cross-checking-student-tide-test-settings-and-ct-sed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t.portal.cambiumast.com/resource-item/en/ct-seds-to-tide-designated-supports-and-accommodations-sync-faq"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84381" y="3224803"/>
            <a:ext cx="3356149" cy="1509243"/>
          </a:xfrm>
        </p:spPr>
        <p:txBody>
          <a:bodyPr>
            <a:normAutofit/>
          </a:bodyPr>
          <a:lstStyle/>
          <a:p>
            <a:r>
              <a:rPr lang="en-US" sz="2800">
                <a:latin typeface="Aptos"/>
                <a:cs typeface="Arial"/>
              </a:rPr>
              <a:t>January 21, 2025</a:t>
            </a:r>
            <a:endParaRPr lang="en-US"/>
          </a:p>
        </p:txBody>
      </p:sp>
      <p:sp>
        <p:nvSpPr>
          <p:cNvPr id="2" name="Title 1"/>
          <p:cNvSpPr>
            <a:spLocks noGrp="1"/>
          </p:cNvSpPr>
          <p:nvPr>
            <p:ph type="ctrTitle"/>
          </p:nvPr>
        </p:nvSpPr>
        <p:spPr>
          <a:xfrm>
            <a:off x="7419109" y="1736035"/>
            <a:ext cx="4534593" cy="2116914"/>
          </a:xfrm>
        </p:spPr>
        <p:txBody>
          <a:bodyPr>
            <a:normAutofit/>
          </a:bodyPr>
          <a:lstStyle/>
          <a:p>
            <a:r>
              <a:rPr lang="en-US" sz="3600" kern="1400">
                <a:latin typeface="Aptos"/>
                <a:cs typeface="Arial"/>
              </a:rPr>
              <a:t>CT-SEDS Office Hours</a:t>
            </a: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1BDF-65DB-0600-B4DE-202BF9E3FBA8}"/>
              </a:ext>
            </a:extLst>
          </p:cNvPr>
          <p:cNvSpPr>
            <a:spLocks noGrp="1"/>
          </p:cNvSpPr>
          <p:nvPr>
            <p:ph type="title"/>
          </p:nvPr>
        </p:nvSpPr>
        <p:spPr/>
        <p:txBody>
          <a:bodyPr/>
          <a:lstStyle/>
          <a:p>
            <a:r>
              <a:rPr lang="en-US">
                <a:solidFill>
                  <a:schemeClr val="bg1"/>
                </a:solidFill>
                <a:latin typeface="Aptos"/>
                <a:cs typeface="Arial"/>
              </a:rPr>
              <a:t>LAS Links (ELP)</a:t>
            </a:r>
            <a:endParaRPr lang="en-US"/>
          </a:p>
        </p:txBody>
      </p:sp>
      <p:sp>
        <p:nvSpPr>
          <p:cNvPr id="3" name="Content Placeholder 2">
            <a:extLst>
              <a:ext uri="{FF2B5EF4-FFF2-40B4-BE49-F238E27FC236}">
                <a16:creationId xmlns:a16="http://schemas.microsoft.com/office/drawing/2014/main" id="{0DBE2D20-DC30-3F26-A0E5-D267D2FA7CC6}"/>
              </a:ext>
            </a:extLst>
          </p:cNvPr>
          <p:cNvSpPr>
            <a:spLocks noGrp="1"/>
          </p:cNvSpPr>
          <p:nvPr>
            <p:ph idx="1"/>
          </p:nvPr>
        </p:nvSpPr>
        <p:spPr>
          <a:xfrm>
            <a:off x="838200" y="1699945"/>
            <a:ext cx="10515600" cy="4528055"/>
          </a:xfrm>
        </p:spPr>
        <p:txBody>
          <a:bodyPr vert="horz" wrap="square" lIns="91440" tIns="45720" rIns="91440" bIns="45720" rtlCol="0" anchor="t">
            <a:normAutofit/>
          </a:bodyPr>
          <a:lstStyle/>
          <a:p>
            <a:pPr marL="0" indent="0">
              <a:buNone/>
            </a:pPr>
            <a:r>
              <a:rPr lang="en-US" sz="2400">
                <a:latin typeface="Aptos"/>
              </a:rPr>
              <a:t>For </a:t>
            </a:r>
            <a:r>
              <a:rPr lang="en-US" sz="2400" err="1">
                <a:latin typeface="Aptos"/>
              </a:rPr>
              <a:t>ELs</a:t>
            </a:r>
            <a:r>
              <a:rPr lang="en-US" sz="2400">
                <a:latin typeface="Aptos"/>
              </a:rPr>
              <a:t>/</a:t>
            </a:r>
            <a:r>
              <a:rPr lang="en-US" sz="2400" err="1">
                <a:latin typeface="Aptos"/>
              </a:rPr>
              <a:t>MLs</a:t>
            </a:r>
            <a:r>
              <a:rPr lang="en-US" sz="2400">
                <a:latin typeface="Aptos"/>
              </a:rPr>
              <a:t> who are not being considered for the Connecticut Alternate Assessment System, </a:t>
            </a:r>
            <a:r>
              <a:rPr lang="en-US" sz="2400" err="1">
                <a:latin typeface="Aptos"/>
              </a:rPr>
              <a:t>PPTs</a:t>
            </a:r>
            <a:r>
              <a:rPr lang="en-US" sz="2400">
                <a:latin typeface="Aptos"/>
              </a:rPr>
              <a:t> or Section 504 teams will complete the following for the English Language Proficiency Assessment:</a:t>
            </a:r>
          </a:p>
          <a:p>
            <a:r>
              <a:rPr lang="en-US" sz="2400">
                <a:latin typeface="Aptos"/>
              </a:rPr>
              <a:t>Verify the assessment listed is accurate.</a:t>
            </a:r>
            <a:endParaRPr lang="en-US" sz="2400"/>
          </a:p>
          <a:p>
            <a:r>
              <a:rPr lang="en-US" sz="2400">
                <a:latin typeface="Aptos"/>
              </a:rPr>
              <a:t>Select with or without accommodations in the "Participation Level". </a:t>
            </a:r>
            <a:endParaRPr lang="en-US" sz="2400"/>
          </a:p>
          <a:p>
            <a:endParaRPr lang="en-US"/>
          </a:p>
        </p:txBody>
      </p:sp>
      <p:pic>
        <p:nvPicPr>
          <p:cNvPr id="4" name="Picture 3">
            <a:extLst>
              <a:ext uri="{FF2B5EF4-FFF2-40B4-BE49-F238E27FC236}">
                <a16:creationId xmlns:a16="http://schemas.microsoft.com/office/drawing/2014/main" id="{2BE2C52C-CB37-6D99-831C-4230BC50DFFB}"/>
              </a:ext>
            </a:extLst>
          </p:cNvPr>
          <p:cNvPicPr>
            <a:picLocks noChangeAspect="1"/>
          </p:cNvPicPr>
          <p:nvPr/>
        </p:nvPicPr>
        <p:blipFill>
          <a:blip r:embed="rId3"/>
          <a:stretch>
            <a:fillRect/>
          </a:stretch>
        </p:blipFill>
        <p:spPr>
          <a:xfrm>
            <a:off x="1735570" y="4010744"/>
            <a:ext cx="8688268" cy="2294621"/>
          </a:xfrm>
          <a:prstGeom prst="rect">
            <a:avLst/>
          </a:prstGeom>
        </p:spPr>
      </p:pic>
    </p:spTree>
    <p:extLst>
      <p:ext uri="{BB962C8B-B14F-4D97-AF65-F5344CB8AC3E}">
        <p14:creationId xmlns:p14="http://schemas.microsoft.com/office/powerpoint/2010/main" val="1721977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1BDF-65DB-0600-B4DE-202BF9E3FBA8}"/>
              </a:ext>
            </a:extLst>
          </p:cNvPr>
          <p:cNvSpPr>
            <a:spLocks noGrp="1"/>
          </p:cNvSpPr>
          <p:nvPr>
            <p:ph type="title"/>
          </p:nvPr>
        </p:nvSpPr>
        <p:spPr/>
        <p:txBody>
          <a:bodyPr/>
          <a:lstStyle/>
          <a:p>
            <a:r>
              <a:rPr lang="en-US">
                <a:solidFill>
                  <a:schemeClr val="bg1"/>
                </a:solidFill>
                <a:latin typeface="Aptos"/>
                <a:cs typeface="Arial"/>
              </a:rPr>
              <a:t>LAS Links (ELP)</a:t>
            </a:r>
            <a:endParaRPr lang="en-US"/>
          </a:p>
        </p:txBody>
      </p:sp>
      <p:sp>
        <p:nvSpPr>
          <p:cNvPr id="3" name="Content Placeholder 2">
            <a:extLst>
              <a:ext uri="{FF2B5EF4-FFF2-40B4-BE49-F238E27FC236}">
                <a16:creationId xmlns:a16="http://schemas.microsoft.com/office/drawing/2014/main" id="{0DBE2D20-DC30-3F26-A0E5-D267D2FA7CC6}"/>
              </a:ext>
            </a:extLst>
          </p:cNvPr>
          <p:cNvSpPr>
            <a:spLocks noGrp="1"/>
          </p:cNvSpPr>
          <p:nvPr>
            <p:ph idx="1"/>
          </p:nvPr>
        </p:nvSpPr>
        <p:spPr>
          <a:xfrm>
            <a:off x="838201" y="1576972"/>
            <a:ext cx="6347400" cy="5124910"/>
          </a:xfrm>
        </p:spPr>
        <p:txBody>
          <a:bodyPr vert="horz" wrap="square" lIns="91440" tIns="45720" rIns="91440" bIns="45720" rtlCol="0" anchor="t">
            <a:normAutofit/>
          </a:bodyPr>
          <a:lstStyle/>
          <a:p>
            <a:pPr marL="457200" indent="-457200"/>
            <a:r>
              <a:rPr lang="en-US" sz="2400">
                <a:latin typeface="Aptos"/>
              </a:rPr>
              <a:t>If selecting with accommodations, ensure the accommodations selected align with accessibility supports used throughout instruction and on other assessments. </a:t>
            </a:r>
            <a:endParaRPr lang="en-US" sz="2400"/>
          </a:p>
          <a:p>
            <a:pPr marL="457200" indent="-457200"/>
            <a:r>
              <a:rPr lang="en-US" sz="2400">
                <a:latin typeface="Aptos"/>
              </a:rPr>
              <a:t>Add accommodations by clicking the "Add Accommodations" button. </a:t>
            </a:r>
            <a:endParaRPr lang="en-US" sz="2400"/>
          </a:p>
          <a:p>
            <a:pPr marL="457200" indent="-457200"/>
            <a:r>
              <a:rPr lang="en-US" sz="2400">
                <a:latin typeface="Aptos"/>
              </a:rPr>
              <a:t>Please note, if selecting LAS Links TTS or LAS Links Read Aloud of Passages, the corresponding hyperlinked decision guides should be completed for screening purposes. File and maintain locally. </a:t>
            </a:r>
            <a:endParaRPr lang="en-US" sz="2400"/>
          </a:p>
          <a:p>
            <a:pPr marL="457200" indent="-457200"/>
            <a:endParaRPr lang="en-US"/>
          </a:p>
          <a:p>
            <a:endParaRPr lang="en-US"/>
          </a:p>
        </p:txBody>
      </p:sp>
      <p:pic>
        <p:nvPicPr>
          <p:cNvPr id="6" name="Picture 5">
            <a:extLst>
              <a:ext uri="{FF2B5EF4-FFF2-40B4-BE49-F238E27FC236}">
                <a16:creationId xmlns:a16="http://schemas.microsoft.com/office/drawing/2014/main" id="{9A5726FD-346E-CCEA-151D-DC68BACA6242}"/>
              </a:ext>
            </a:extLst>
          </p:cNvPr>
          <p:cNvPicPr>
            <a:picLocks noChangeAspect="1"/>
          </p:cNvPicPr>
          <p:nvPr/>
        </p:nvPicPr>
        <p:blipFill>
          <a:blip r:embed="rId3"/>
          <a:stretch>
            <a:fillRect/>
          </a:stretch>
        </p:blipFill>
        <p:spPr>
          <a:xfrm>
            <a:off x="7068315" y="1749600"/>
            <a:ext cx="4968528" cy="992597"/>
          </a:xfrm>
          <a:prstGeom prst="rect">
            <a:avLst/>
          </a:prstGeom>
        </p:spPr>
      </p:pic>
      <p:pic>
        <p:nvPicPr>
          <p:cNvPr id="7" name="Picture 6">
            <a:extLst>
              <a:ext uri="{FF2B5EF4-FFF2-40B4-BE49-F238E27FC236}">
                <a16:creationId xmlns:a16="http://schemas.microsoft.com/office/drawing/2014/main" id="{9AD627DC-8EBE-251F-B0AF-DB7ECF0D307C}"/>
              </a:ext>
            </a:extLst>
          </p:cNvPr>
          <p:cNvPicPr>
            <a:picLocks noChangeAspect="1"/>
          </p:cNvPicPr>
          <p:nvPr/>
        </p:nvPicPr>
        <p:blipFill>
          <a:blip r:embed="rId4"/>
          <a:stretch>
            <a:fillRect/>
          </a:stretch>
        </p:blipFill>
        <p:spPr>
          <a:xfrm>
            <a:off x="7336800" y="3140636"/>
            <a:ext cx="4520043" cy="3561246"/>
          </a:xfrm>
          <a:prstGeom prst="rect">
            <a:avLst/>
          </a:prstGeom>
        </p:spPr>
      </p:pic>
    </p:spTree>
    <p:extLst>
      <p:ext uri="{BB962C8B-B14F-4D97-AF65-F5344CB8AC3E}">
        <p14:creationId xmlns:p14="http://schemas.microsoft.com/office/powerpoint/2010/main" val="3609980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BE2D20-DC30-3F26-A0E5-D267D2FA7CC6}"/>
              </a:ext>
            </a:extLst>
          </p:cNvPr>
          <p:cNvSpPr>
            <a:spLocks noGrp="1"/>
          </p:cNvSpPr>
          <p:nvPr>
            <p:ph sz="half" idx="1"/>
          </p:nvPr>
        </p:nvSpPr>
        <p:spPr/>
        <p:txBody>
          <a:bodyPr vert="horz" wrap="square" lIns="91440" tIns="45720" rIns="91440" bIns="45720" rtlCol="0" anchor="t">
            <a:normAutofit/>
          </a:bodyPr>
          <a:lstStyle/>
          <a:p>
            <a:pPr marL="457200" indent="-457200"/>
            <a:endParaRPr lang="en-US"/>
          </a:p>
          <a:p>
            <a:pPr marL="457200" indent="-457200"/>
            <a:endParaRPr lang="en-US"/>
          </a:p>
          <a:p>
            <a:endParaRPr lang="en-US"/>
          </a:p>
        </p:txBody>
      </p:sp>
      <p:sp>
        <p:nvSpPr>
          <p:cNvPr id="6" name="Content Placeholder 5">
            <a:extLst>
              <a:ext uri="{FF2B5EF4-FFF2-40B4-BE49-F238E27FC236}">
                <a16:creationId xmlns:a16="http://schemas.microsoft.com/office/drawing/2014/main" id="{00029261-D591-C6BD-6891-17EFFAFB0070}"/>
              </a:ext>
            </a:extLst>
          </p:cNvPr>
          <p:cNvSpPr>
            <a:spLocks noGrp="1"/>
          </p:cNvSpPr>
          <p:nvPr>
            <p:ph sz="half" idx="2"/>
          </p:nvPr>
        </p:nvSpPr>
        <p:spPr>
          <a:xfrm>
            <a:off x="461211" y="1593013"/>
            <a:ext cx="5181600" cy="4876257"/>
          </a:xfrm>
        </p:spPr>
        <p:txBody>
          <a:bodyPr vert="horz" wrap="square" lIns="91440" tIns="45720" rIns="91440" bIns="45720" rtlCol="0" anchor="t">
            <a:normAutofit lnSpcReduction="10000"/>
          </a:bodyPr>
          <a:lstStyle/>
          <a:p>
            <a:r>
              <a:rPr lang="en-US">
                <a:latin typeface="Aptos"/>
                <a:hlinkClick r:id="rId3"/>
              </a:rPr>
              <a:t>2024-25 Accessibility Features for LAS Links Assessment Grades K-12</a:t>
            </a:r>
            <a:endParaRPr lang="en-US">
              <a:latin typeface="Aptos"/>
            </a:endParaRPr>
          </a:p>
          <a:p>
            <a:r>
              <a:rPr lang="en-US">
                <a:latin typeface="Aptos"/>
                <a:hlinkClick r:id="rId4"/>
              </a:rPr>
              <a:t>LAS Links Reader Options Table</a:t>
            </a:r>
            <a:endParaRPr lang="en-US"/>
          </a:p>
          <a:p>
            <a:r>
              <a:rPr lang="en-US">
                <a:latin typeface="Aptos"/>
                <a:hlinkClick r:id="rId5"/>
              </a:rPr>
              <a:t>LAS Links Form F Online Test Directions and Test Administration Manual 2024-25</a:t>
            </a:r>
            <a:r>
              <a:rPr lang="en-US">
                <a:latin typeface="Aptos"/>
              </a:rPr>
              <a:t> Appendix C</a:t>
            </a:r>
          </a:p>
          <a:p>
            <a:r>
              <a:rPr lang="en-US">
                <a:latin typeface="Aptos"/>
                <a:hlinkClick r:id="rId6"/>
              </a:rPr>
              <a:t>Connecticut DRC LAS Links Website</a:t>
            </a:r>
          </a:p>
          <a:p>
            <a:endParaRPr lang="en-US">
              <a:solidFill>
                <a:srgbClr val="000000"/>
              </a:solidFill>
              <a:latin typeface="Aptos"/>
            </a:endParaRPr>
          </a:p>
          <a:p>
            <a:endParaRPr lang="en-US"/>
          </a:p>
        </p:txBody>
      </p:sp>
      <p:sp>
        <p:nvSpPr>
          <p:cNvPr id="2" name="Title 1">
            <a:extLst>
              <a:ext uri="{FF2B5EF4-FFF2-40B4-BE49-F238E27FC236}">
                <a16:creationId xmlns:a16="http://schemas.microsoft.com/office/drawing/2014/main" id="{78171BDF-65DB-0600-B4DE-202BF9E3FBA8}"/>
              </a:ext>
            </a:extLst>
          </p:cNvPr>
          <p:cNvSpPr>
            <a:spLocks noGrp="1"/>
          </p:cNvSpPr>
          <p:nvPr>
            <p:ph type="title"/>
          </p:nvPr>
        </p:nvSpPr>
        <p:spPr/>
        <p:txBody>
          <a:bodyPr>
            <a:normAutofit fontScale="90000"/>
          </a:bodyPr>
          <a:lstStyle/>
          <a:p>
            <a:r>
              <a:rPr lang="en-US">
                <a:solidFill>
                  <a:schemeClr val="bg1"/>
                </a:solidFill>
                <a:latin typeface="Aptos"/>
                <a:cs typeface="Arial"/>
              </a:rPr>
              <a:t>LAS Links (ELP) Accommodation Resources for PPT/Section 504 Teams</a:t>
            </a:r>
            <a:endParaRPr lang="en-US">
              <a:solidFill>
                <a:schemeClr val="bg1"/>
              </a:solidFill>
            </a:endParaRPr>
          </a:p>
        </p:txBody>
      </p:sp>
      <p:pic>
        <p:nvPicPr>
          <p:cNvPr id="4" name="Picture 3">
            <a:extLst>
              <a:ext uri="{FF2B5EF4-FFF2-40B4-BE49-F238E27FC236}">
                <a16:creationId xmlns:a16="http://schemas.microsoft.com/office/drawing/2014/main" id="{02A6D2C9-6D4E-DBC7-0FD5-BF152E1413AC}"/>
              </a:ext>
            </a:extLst>
          </p:cNvPr>
          <p:cNvPicPr>
            <a:picLocks noChangeAspect="1"/>
          </p:cNvPicPr>
          <p:nvPr/>
        </p:nvPicPr>
        <p:blipFill>
          <a:blip r:embed="rId7"/>
          <a:stretch>
            <a:fillRect/>
          </a:stretch>
        </p:blipFill>
        <p:spPr>
          <a:xfrm>
            <a:off x="6116052" y="1515477"/>
            <a:ext cx="3015917" cy="1918035"/>
          </a:xfrm>
          <a:prstGeom prst="rect">
            <a:avLst/>
          </a:prstGeom>
        </p:spPr>
      </p:pic>
      <p:pic>
        <p:nvPicPr>
          <p:cNvPr id="5" name="Picture 4">
            <a:extLst>
              <a:ext uri="{FF2B5EF4-FFF2-40B4-BE49-F238E27FC236}">
                <a16:creationId xmlns:a16="http://schemas.microsoft.com/office/drawing/2014/main" id="{863DC083-5D68-3EE2-32B5-E1C5E85C9D81}"/>
              </a:ext>
            </a:extLst>
          </p:cNvPr>
          <p:cNvPicPr>
            <a:picLocks noChangeAspect="1"/>
          </p:cNvPicPr>
          <p:nvPr/>
        </p:nvPicPr>
        <p:blipFill>
          <a:blip r:embed="rId8"/>
          <a:stretch>
            <a:fillRect/>
          </a:stretch>
        </p:blipFill>
        <p:spPr>
          <a:xfrm>
            <a:off x="9426240" y="1591928"/>
            <a:ext cx="2323098" cy="1596692"/>
          </a:xfrm>
          <a:prstGeom prst="rect">
            <a:avLst/>
          </a:prstGeom>
        </p:spPr>
      </p:pic>
      <p:pic>
        <p:nvPicPr>
          <p:cNvPr id="7" name="Picture 6">
            <a:extLst>
              <a:ext uri="{FF2B5EF4-FFF2-40B4-BE49-F238E27FC236}">
                <a16:creationId xmlns:a16="http://schemas.microsoft.com/office/drawing/2014/main" id="{F139CC04-0104-607D-C5C9-03B08A4BCC43}"/>
              </a:ext>
            </a:extLst>
          </p:cNvPr>
          <p:cNvPicPr>
            <a:picLocks noChangeAspect="1"/>
          </p:cNvPicPr>
          <p:nvPr/>
        </p:nvPicPr>
        <p:blipFill>
          <a:blip r:embed="rId9"/>
          <a:stretch>
            <a:fillRect/>
          </a:stretch>
        </p:blipFill>
        <p:spPr>
          <a:xfrm>
            <a:off x="6411664" y="3914273"/>
            <a:ext cx="1983534" cy="2294022"/>
          </a:xfrm>
          <a:prstGeom prst="rect">
            <a:avLst/>
          </a:prstGeom>
        </p:spPr>
      </p:pic>
      <p:pic>
        <p:nvPicPr>
          <p:cNvPr id="8" name="Picture 7">
            <a:extLst>
              <a:ext uri="{FF2B5EF4-FFF2-40B4-BE49-F238E27FC236}">
                <a16:creationId xmlns:a16="http://schemas.microsoft.com/office/drawing/2014/main" id="{AC9A721E-B7C6-2854-2B5A-B48505FDD1B4}"/>
              </a:ext>
            </a:extLst>
          </p:cNvPr>
          <p:cNvPicPr>
            <a:picLocks noChangeAspect="1"/>
          </p:cNvPicPr>
          <p:nvPr/>
        </p:nvPicPr>
        <p:blipFill>
          <a:blip r:embed="rId10"/>
          <a:stretch>
            <a:fillRect/>
          </a:stretch>
        </p:blipFill>
        <p:spPr>
          <a:xfrm>
            <a:off x="8819648" y="3914023"/>
            <a:ext cx="3055018" cy="2182228"/>
          </a:xfrm>
          <a:prstGeom prst="rect">
            <a:avLst/>
          </a:prstGeom>
        </p:spPr>
      </p:pic>
    </p:spTree>
    <p:extLst>
      <p:ext uri="{BB962C8B-B14F-4D97-AF65-F5344CB8AC3E}">
        <p14:creationId xmlns:p14="http://schemas.microsoft.com/office/powerpoint/2010/main" val="1116655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p:txBody>
          <a:bodyPr>
            <a:noAutofit/>
          </a:bodyPr>
          <a:lstStyle/>
          <a:p>
            <a:r>
              <a:rPr lang="en-US">
                <a:solidFill>
                  <a:srgbClr val="FFFFFF"/>
                </a:solidFill>
              </a:rPr>
              <a:t>CT SAT School Day</a:t>
            </a:r>
          </a:p>
        </p:txBody>
      </p:sp>
      <p:sp>
        <p:nvSpPr>
          <p:cNvPr id="3" name="Content Placeholder 3">
            <a:extLst>
              <a:ext uri="{FF2B5EF4-FFF2-40B4-BE49-F238E27FC236}">
                <a16:creationId xmlns:a16="http://schemas.microsoft.com/office/drawing/2014/main" id="{B0811A11-C421-D1FD-6627-706BCA7361D8}"/>
              </a:ext>
            </a:extLst>
          </p:cNvPr>
          <p:cNvSpPr>
            <a:spLocks noGrp="1"/>
          </p:cNvSpPr>
          <p:nvPr>
            <p:ph idx="1"/>
          </p:nvPr>
        </p:nvSpPr>
        <p:spPr>
          <a:xfrm>
            <a:off x="309700" y="1616617"/>
            <a:ext cx="7462222" cy="4876258"/>
          </a:xfrm>
        </p:spPr>
        <p:txBody>
          <a:bodyPr vert="horz" wrap="square" lIns="91440" tIns="45720" rIns="91440" bIns="45720" rtlCol="0" anchor="t">
            <a:noAutofit/>
          </a:bodyPr>
          <a:lstStyle/>
          <a:p>
            <a:r>
              <a:rPr lang="en-US" sz="1800">
                <a:latin typeface="Aptos"/>
              </a:rPr>
              <a:t>PPT/Section 504 teams should communicate regularly with high school SSD Coordinators to ensure student eligibility and approval of accommodations in SSD (remember CT-SEDS and SSD do not sync).</a:t>
            </a:r>
          </a:p>
          <a:p>
            <a:pPr lvl="1"/>
            <a:r>
              <a:rPr lang="en-US" sz="1600">
                <a:latin typeface="Aptos"/>
              </a:rPr>
              <a:t>Only active/implemented IEP/Section 504 Plans = Eligibility for CT SAT School Day Accommodations in SSD.</a:t>
            </a:r>
          </a:p>
          <a:p>
            <a:pPr lvl="1"/>
            <a:r>
              <a:rPr lang="en-US" sz="1600">
                <a:latin typeface="Aptos"/>
              </a:rPr>
              <a:t>Accommodations in CT-SEDS should be requested in SSD; the nomenclature may vary but there should be a match between the two systems. Keep in mind that the CT SAT School Day is online, therefore accommodations requests should be relevant for online testing.</a:t>
            </a:r>
          </a:p>
          <a:p>
            <a:pPr lvl="1"/>
            <a:r>
              <a:rPr lang="en-US" sz="1600">
                <a:latin typeface="Aptos"/>
              </a:rPr>
              <a:t>Accommodations in SSD should be reviewed to ensure alignment with CT-SEDs. Refer to the </a:t>
            </a:r>
            <a:r>
              <a:rPr lang="en-US" sz="1600">
                <a:latin typeface="Aptos"/>
                <a:hlinkClick r:id="rId3"/>
              </a:rPr>
              <a:t>CSDE Assessment Guidelines </a:t>
            </a:r>
            <a:r>
              <a:rPr lang="en-US" sz="1600">
                <a:latin typeface="Aptos"/>
              </a:rPr>
              <a:t>for more details.</a:t>
            </a:r>
          </a:p>
          <a:p>
            <a:r>
              <a:rPr lang="en-US" sz="1800">
                <a:latin typeface="Aptos"/>
              </a:rPr>
              <a:t>Updated accommodations for spring 2025!</a:t>
            </a:r>
          </a:p>
          <a:p>
            <a:pPr lvl="1"/>
            <a:r>
              <a:rPr lang="en-US" sz="1600">
                <a:latin typeface="Aptos"/>
              </a:rPr>
              <a:t>Embedded text-to-speech (SY 2025) vs. text-to-speech (via operating system –in SY 2024)</a:t>
            </a:r>
          </a:p>
          <a:p>
            <a:pPr lvl="1"/>
            <a:r>
              <a:rPr lang="en-US" sz="1600">
                <a:latin typeface="Aptos"/>
              </a:rPr>
              <a:t>Students newly identified with embedded text-to-speech in SSD will not automatically be approved for time and one-half; this extended time will need to be requested separately in SSD.</a:t>
            </a:r>
          </a:p>
          <a:p>
            <a:pPr lvl="1"/>
            <a:r>
              <a:rPr lang="en-US" sz="1600">
                <a:latin typeface="Aptos"/>
              </a:rPr>
              <a:t>Flexibility with extended time (Up to time and one-half; up to double time)</a:t>
            </a:r>
            <a:endParaRPr lang="en-US" sz="1600"/>
          </a:p>
          <a:p>
            <a:pPr marL="0" indent="0">
              <a:buNone/>
            </a:pPr>
            <a:endParaRPr lang="en-US" sz="1200">
              <a:latin typeface="Times New Roman"/>
              <a:cs typeface="Times New Roman"/>
            </a:endParaRPr>
          </a:p>
          <a:p>
            <a:pPr marL="0" indent="0">
              <a:buNone/>
            </a:pPr>
            <a:endParaRPr lang="en-US" sz="2000">
              <a:latin typeface="Aptos"/>
            </a:endParaRPr>
          </a:p>
          <a:p>
            <a:pPr marL="0" indent="0">
              <a:buNone/>
            </a:pPr>
            <a:endParaRPr lang="en-US" sz="2000">
              <a:latin typeface="Aptos"/>
            </a:endParaRPr>
          </a:p>
          <a:p>
            <a:pPr marL="0" indent="0">
              <a:buNone/>
            </a:pPr>
            <a:endParaRPr lang="en-US" sz="2000">
              <a:latin typeface="Aptos"/>
            </a:endParaRPr>
          </a:p>
          <a:p>
            <a:endParaRPr lang="en-US" sz="2000" b="1"/>
          </a:p>
          <a:p>
            <a:endParaRPr lang="en-US" sz="1100">
              <a:latin typeface="Aptos"/>
            </a:endParaRPr>
          </a:p>
        </p:txBody>
      </p:sp>
      <p:sp>
        <p:nvSpPr>
          <p:cNvPr id="5" name="Content Placeholder 3">
            <a:extLst>
              <a:ext uri="{FF2B5EF4-FFF2-40B4-BE49-F238E27FC236}">
                <a16:creationId xmlns:a16="http://schemas.microsoft.com/office/drawing/2014/main" id="{DF6C9911-F84E-1A66-986A-E509F07D63E4}"/>
              </a:ext>
            </a:extLst>
          </p:cNvPr>
          <p:cNvSpPr txBox="1">
            <a:spLocks/>
          </p:cNvSpPr>
          <p:nvPr/>
        </p:nvSpPr>
        <p:spPr>
          <a:xfrm>
            <a:off x="7939144" y="1616617"/>
            <a:ext cx="3943156" cy="5096155"/>
          </a:xfrm>
          <a:prstGeom prst="rect">
            <a:avLst/>
          </a:prstGeom>
          <a:ln>
            <a:solidFill>
              <a:srgbClr val="080808"/>
            </a:solidFill>
          </a:ln>
        </p:spPr>
        <p:txBody>
          <a:bodyPr vert="horz" wrap="square"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a:latin typeface="Aptos"/>
                <a:cs typeface="Arial"/>
              </a:rPr>
              <a:t>SAT School Day Resources</a:t>
            </a:r>
          </a:p>
          <a:p>
            <a:pPr marL="0" indent="0">
              <a:buFont typeface="Arial" panose="020B0604020202020204" pitchFamily="34" charset="0"/>
              <a:buNone/>
            </a:pPr>
            <a:r>
              <a:rPr lang="en-US" sz="1600">
                <a:latin typeface="Aptos"/>
                <a:cs typeface="Arial"/>
                <a:hlinkClick r:id="rId4"/>
              </a:rPr>
              <a:t>CT SAT School Day webpage</a:t>
            </a:r>
            <a:endParaRPr lang="en-US" sz="1600">
              <a:latin typeface="Aptos"/>
              <a:cs typeface="Arial"/>
            </a:endParaRPr>
          </a:p>
          <a:p>
            <a:pPr marL="0" indent="0">
              <a:buNone/>
            </a:pPr>
            <a:r>
              <a:rPr lang="en-US" sz="1600">
                <a:latin typeface="Aptos"/>
                <a:hlinkClick r:id="rId5"/>
              </a:rPr>
              <a:t>CT SAT School Day Accessibility Chart</a:t>
            </a:r>
            <a:endParaRPr lang="en-US" sz="1600">
              <a:latin typeface="Aptos"/>
            </a:endParaRPr>
          </a:p>
          <a:p>
            <a:pPr marL="0" indent="0">
              <a:buNone/>
            </a:pPr>
            <a:r>
              <a:rPr lang="en-US" sz="1600">
                <a:latin typeface="Aptos"/>
                <a:hlinkClick r:id="rId6"/>
              </a:rPr>
              <a:t>Supports for ELs/MLs</a:t>
            </a:r>
            <a:endParaRPr lang="en-US" sz="1600">
              <a:latin typeface="Aptos"/>
            </a:endParaRPr>
          </a:p>
          <a:p>
            <a:pPr marL="0" indent="0">
              <a:buNone/>
            </a:pPr>
            <a:r>
              <a:rPr lang="en-US" sz="1600">
                <a:latin typeface="Aptos"/>
              </a:rPr>
              <a:t>College Board brief on Text-to-Speech</a:t>
            </a:r>
          </a:p>
          <a:p>
            <a:pPr marL="0" indent="0">
              <a:buNone/>
            </a:pPr>
            <a:r>
              <a:rPr lang="en-US" sz="1600">
                <a:latin typeface="Aptos"/>
                <a:hlinkClick r:id="rId7"/>
              </a:rPr>
              <a:t>Question and Answers for Parents &amp; Guardians Regarding Extended-Time Accommodations</a:t>
            </a:r>
            <a:r>
              <a:rPr lang="en-US" sz="1600">
                <a:latin typeface="Aptos"/>
              </a:rPr>
              <a:t> provides information to parents about extended time and the new flexibility to end the test after standard time has elapsed.</a:t>
            </a:r>
          </a:p>
          <a:p>
            <a:pPr marL="0" indent="0">
              <a:buNone/>
            </a:pPr>
            <a:r>
              <a:rPr lang="en-US" sz="1600">
                <a:latin typeface="Aptos"/>
                <a:hlinkClick r:id="rId8"/>
              </a:rPr>
              <a:t>Accommodations and Assistive Technology</a:t>
            </a:r>
            <a:endParaRPr lang="en-US" sz="1600">
              <a:latin typeface="Aptos"/>
            </a:endParaRPr>
          </a:p>
          <a:p>
            <a:pPr marL="0" indent="0">
              <a:buNone/>
            </a:pPr>
            <a:r>
              <a:rPr lang="en-US" sz="1600">
                <a:latin typeface="Aptos"/>
                <a:hlinkClick r:id="rId9"/>
              </a:rPr>
              <a:t>Bluebook Practice Tests</a:t>
            </a:r>
            <a:endParaRPr lang="en-US" sz="1600">
              <a:latin typeface="Aptos"/>
            </a:endParaRPr>
          </a:p>
          <a:p>
            <a:pPr marL="0" indent="0">
              <a:buNone/>
            </a:pPr>
            <a:r>
              <a:rPr lang="en-US" sz="1600">
                <a:latin typeface="Aptos"/>
                <a:hlinkClick r:id="rId4"/>
              </a:rPr>
              <a:t>Recorded webinars and trainings</a:t>
            </a:r>
            <a:endParaRPr lang="en-US" sz="2500">
              <a:latin typeface="Aptos"/>
            </a:endParaRPr>
          </a:p>
        </p:txBody>
      </p:sp>
    </p:spTree>
    <p:extLst>
      <p:ext uri="{BB962C8B-B14F-4D97-AF65-F5344CB8AC3E}">
        <p14:creationId xmlns:p14="http://schemas.microsoft.com/office/powerpoint/2010/main" val="1582596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p:txBody>
          <a:bodyPr>
            <a:noAutofit/>
          </a:bodyPr>
          <a:lstStyle/>
          <a:p>
            <a:r>
              <a:rPr lang="en-US">
                <a:solidFill>
                  <a:srgbClr val="FFFFFF"/>
                </a:solidFill>
              </a:rPr>
              <a:t>Accessibility Features for Smarter Balanced and Next Generation Science Standards</a:t>
            </a:r>
          </a:p>
        </p:txBody>
      </p:sp>
      <p:sp>
        <p:nvSpPr>
          <p:cNvPr id="3" name="Content Placeholder 3">
            <a:extLst>
              <a:ext uri="{FF2B5EF4-FFF2-40B4-BE49-F238E27FC236}">
                <a16:creationId xmlns:a16="http://schemas.microsoft.com/office/drawing/2014/main" id="{B0811A11-C421-D1FD-6627-706BCA7361D8}"/>
              </a:ext>
            </a:extLst>
          </p:cNvPr>
          <p:cNvSpPr>
            <a:spLocks noGrp="1"/>
          </p:cNvSpPr>
          <p:nvPr>
            <p:ph idx="1"/>
          </p:nvPr>
        </p:nvSpPr>
        <p:spPr>
          <a:xfrm>
            <a:off x="309700" y="1616617"/>
            <a:ext cx="7462222" cy="4876258"/>
          </a:xfrm>
        </p:spPr>
        <p:txBody>
          <a:bodyPr vert="horz" wrap="square" lIns="91440" tIns="45720" rIns="91440" bIns="45720" rtlCol="0" anchor="t">
            <a:noAutofit/>
          </a:bodyPr>
          <a:lstStyle/>
          <a:p>
            <a:pPr marL="0" indent="0">
              <a:buNone/>
            </a:pPr>
            <a:endParaRPr lang="en-US" sz="1200">
              <a:latin typeface="Times New Roman"/>
              <a:cs typeface="Times New Roman"/>
            </a:endParaRPr>
          </a:p>
          <a:p>
            <a:pPr marL="0" indent="0">
              <a:buNone/>
            </a:pPr>
            <a:endParaRPr lang="en-US" sz="2000">
              <a:latin typeface="Aptos"/>
            </a:endParaRPr>
          </a:p>
          <a:p>
            <a:pPr marL="0" indent="0">
              <a:buNone/>
            </a:pPr>
            <a:endParaRPr lang="en-US" sz="2000">
              <a:latin typeface="Aptos"/>
            </a:endParaRPr>
          </a:p>
          <a:p>
            <a:pPr marL="0" indent="0">
              <a:buNone/>
            </a:pPr>
            <a:endParaRPr lang="en-US" sz="2000">
              <a:latin typeface="Aptos"/>
            </a:endParaRPr>
          </a:p>
          <a:p>
            <a:endParaRPr lang="en-US" sz="2000" b="1"/>
          </a:p>
          <a:p>
            <a:endParaRPr lang="en-US" sz="1100">
              <a:latin typeface="Aptos"/>
            </a:endParaRPr>
          </a:p>
        </p:txBody>
      </p:sp>
      <p:sp>
        <p:nvSpPr>
          <p:cNvPr id="5" name="Content Placeholder 3">
            <a:extLst>
              <a:ext uri="{FF2B5EF4-FFF2-40B4-BE49-F238E27FC236}">
                <a16:creationId xmlns:a16="http://schemas.microsoft.com/office/drawing/2014/main" id="{DF6C9911-F84E-1A66-986A-E509F07D63E4}"/>
              </a:ext>
            </a:extLst>
          </p:cNvPr>
          <p:cNvSpPr txBox="1">
            <a:spLocks/>
          </p:cNvSpPr>
          <p:nvPr/>
        </p:nvSpPr>
        <p:spPr>
          <a:xfrm>
            <a:off x="6734287" y="1616617"/>
            <a:ext cx="5148013" cy="5096155"/>
          </a:xfrm>
          <a:prstGeom prst="rect">
            <a:avLst/>
          </a:prstGeom>
          <a:ln>
            <a:solidFill>
              <a:srgbClr val="080808"/>
            </a:solidFill>
          </a:ln>
        </p:spPr>
        <p:txBody>
          <a:bodyPr vert="horz" wrap="square"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a:latin typeface="Aptos"/>
                <a:cs typeface="Arial"/>
              </a:rPr>
              <a:t>Accessibility Resources</a:t>
            </a:r>
          </a:p>
          <a:p>
            <a:r>
              <a:rPr lang="en-US" sz="1800">
                <a:hlinkClick r:id="rId3"/>
              </a:rPr>
              <a:t>CSDE Assessment Guidelines</a:t>
            </a:r>
            <a:endParaRPr lang="en-US" sz="1800">
              <a:hlinkClick r:id="rId4"/>
            </a:endParaRPr>
          </a:p>
          <a:p>
            <a:r>
              <a:rPr lang="en-US" sz="1800">
                <a:hlinkClick r:id="rId5"/>
              </a:rPr>
              <a:t>Accessibility Considerations</a:t>
            </a:r>
            <a:endParaRPr lang="en-US" sz="1800">
              <a:hlinkClick r:id="rId4"/>
            </a:endParaRPr>
          </a:p>
          <a:p>
            <a:r>
              <a:rPr lang="en-US" sz="1800">
                <a:hlinkClick r:id="rId4"/>
              </a:rPr>
              <a:t>CCSSO Questions to Ask When Selecting Accessibility Supports</a:t>
            </a:r>
            <a:r>
              <a:rPr lang="en-US" sz="1800"/>
              <a:t> (various tools that elicit discussion with educator teams, student, parent/guardian, and classroom teacher)</a:t>
            </a:r>
          </a:p>
          <a:p>
            <a:r>
              <a:rPr lang="en-US" sz="1800">
                <a:latin typeface="Aptos"/>
                <a:cs typeface="Arial"/>
                <a:hlinkClick r:id="rId6"/>
              </a:rPr>
              <a:t>EL/ML Designated Supports </a:t>
            </a:r>
            <a:r>
              <a:rPr lang="en-US" sz="1800">
                <a:latin typeface="Aptos"/>
                <a:cs typeface="Arial"/>
              </a:rPr>
              <a:t>brochure</a:t>
            </a:r>
          </a:p>
          <a:p>
            <a:r>
              <a:rPr lang="en-US" sz="1800">
                <a:latin typeface="Aptos"/>
                <a:cs typeface="Arial"/>
                <a:hlinkClick r:id="rId7"/>
              </a:rPr>
              <a:t>Resources for PPT/Section 504 Teams </a:t>
            </a:r>
            <a:r>
              <a:rPr lang="en-US" sz="1800">
                <a:latin typeface="Aptos"/>
                <a:cs typeface="Arial"/>
              </a:rPr>
              <a:t>webpage</a:t>
            </a:r>
            <a:endParaRPr lang="en-US" sz="2000">
              <a:latin typeface="Aptos"/>
              <a:cs typeface="Arial"/>
            </a:endParaRPr>
          </a:p>
        </p:txBody>
      </p:sp>
      <p:pic>
        <p:nvPicPr>
          <p:cNvPr id="6" name="Picture 5">
            <a:hlinkClick r:id="rId8"/>
            <a:extLst>
              <a:ext uri="{FF2B5EF4-FFF2-40B4-BE49-F238E27FC236}">
                <a16:creationId xmlns:a16="http://schemas.microsoft.com/office/drawing/2014/main" id="{89573B47-AA5B-6AED-0FD8-94545CD691DD}"/>
              </a:ext>
            </a:extLst>
          </p:cNvPr>
          <p:cNvPicPr>
            <a:picLocks noChangeAspect="1"/>
          </p:cNvPicPr>
          <p:nvPr/>
        </p:nvPicPr>
        <p:blipFill>
          <a:blip r:embed="rId9"/>
          <a:stretch>
            <a:fillRect/>
          </a:stretch>
        </p:blipFill>
        <p:spPr>
          <a:xfrm>
            <a:off x="681588" y="1635089"/>
            <a:ext cx="5493032" cy="4159464"/>
          </a:xfrm>
          <a:prstGeom prst="rect">
            <a:avLst/>
          </a:prstGeom>
        </p:spPr>
      </p:pic>
      <p:pic>
        <p:nvPicPr>
          <p:cNvPr id="9" name="Picture 8" descr="This is the cover to the CSDE Assessment Guidelines document: https://ct.portal.cambiumast.com/resource-item/en/csde-assessment-guidelines.">
            <a:hlinkClick r:id="rId3"/>
            <a:extLst>
              <a:ext uri="{FF2B5EF4-FFF2-40B4-BE49-F238E27FC236}">
                <a16:creationId xmlns:a16="http://schemas.microsoft.com/office/drawing/2014/main" id="{BD11EAEE-D461-49D3-D2C8-05BD70B8D330}"/>
              </a:ext>
            </a:extLst>
          </p:cNvPr>
          <p:cNvPicPr>
            <a:picLocks noChangeAspect="1"/>
          </p:cNvPicPr>
          <p:nvPr/>
        </p:nvPicPr>
        <p:blipFill>
          <a:blip r:embed="rId10"/>
          <a:stretch>
            <a:fillRect/>
          </a:stretch>
        </p:blipFill>
        <p:spPr>
          <a:xfrm>
            <a:off x="10266831" y="4837080"/>
            <a:ext cx="1491007" cy="1875692"/>
          </a:xfrm>
          <a:prstGeom prst="rect">
            <a:avLst/>
          </a:prstGeom>
          <a:ln>
            <a:solidFill>
              <a:srgbClr val="080808"/>
            </a:solidFill>
          </a:ln>
        </p:spPr>
      </p:pic>
    </p:spTree>
    <p:extLst>
      <p:ext uri="{BB962C8B-B14F-4D97-AF65-F5344CB8AC3E}">
        <p14:creationId xmlns:p14="http://schemas.microsoft.com/office/powerpoint/2010/main" val="3995035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F9B3198-AF2C-7C56-739E-12447371A14E}"/>
              </a:ext>
            </a:extLst>
          </p:cNvPr>
          <p:cNvSpPr/>
          <p:nvPr/>
        </p:nvSpPr>
        <p:spPr>
          <a:xfrm>
            <a:off x="1716561" y="5815636"/>
            <a:ext cx="1402789" cy="68009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r>
              <a:rPr lang="en-US" sz="750" b="1" i="1">
                <a:solidFill>
                  <a:prstClr val="black"/>
                </a:solidFill>
                <a:latin typeface="Calibri"/>
                <a:cs typeface="Calibri"/>
              </a:rPr>
              <a:t>Refer to the </a:t>
            </a:r>
            <a:r>
              <a:rPr lang="en-US" sz="750" b="1" i="1">
                <a:solidFill>
                  <a:prstClr val="black"/>
                </a:solidFill>
                <a:latin typeface="Calibri"/>
                <a:cs typeface="Calibri"/>
                <a:hlinkClick r:id="rId3">
                  <a:extLst>
                    <a:ext uri="{A12FA001-AC4F-418D-AE19-62706E023703}">
                      <ahyp:hlinkClr xmlns:ahyp="http://schemas.microsoft.com/office/drawing/2018/hyperlinkcolor" val="tx"/>
                    </a:ext>
                  </a:extLst>
                </a:hlinkClick>
              </a:rPr>
              <a:t>CSDE Assessment Guidelines </a:t>
            </a:r>
            <a:r>
              <a:rPr lang="en-US" sz="750" b="1" i="1">
                <a:solidFill>
                  <a:prstClr val="black"/>
                </a:solidFill>
                <a:latin typeface="Calibri"/>
                <a:cs typeface="Calibri"/>
              </a:rPr>
              <a:t> for detailed information on universal tools, supports, and accommodations</a:t>
            </a:r>
            <a:r>
              <a:rPr lang="en-US" sz="750" i="1">
                <a:solidFill>
                  <a:prstClr val="black"/>
                </a:solidFill>
                <a:latin typeface="Calibri"/>
                <a:cs typeface="Calibri"/>
              </a:rPr>
              <a:t>.</a:t>
            </a:r>
            <a:endParaRPr lang="en-US" sz="750">
              <a:solidFill>
                <a:prstClr val="black"/>
              </a:solidFill>
              <a:latin typeface="Calibri"/>
              <a:cs typeface="Calibri"/>
            </a:endParaRPr>
          </a:p>
        </p:txBody>
      </p:sp>
      <p:sp>
        <p:nvSpPr>
          <p:cNvPr id="16" name="TextBox 15">
            <a:extLst>
              <a:ext uri="{FF2B5EF4-FFF2-40B4-BE49-F238E27FC236}">
                <a16:creationId xmlns:a16="http://schemas.microsoft.com/office/drawing/2014/main" id="{0D0A9603-F96D-2E5F-526F-1BEA70B61271}"/>
              </a:ext>
            </a:extLst>
          </p:cNvPr>
          <p:cNvSpPr txBox="1"/>
          <p:nvPr/>
        </p:nvSpPr>
        <p:spPr>
          <a:xfrm>
            <a:off x="9630311" y="3734548"/>
            <a:ext cx="944877" cy="268426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0" rIns="0" rtlCol="0">
            <a:spAutoFit/>
          </a:bodyPr>
          <a:lstStyle/>
          <a:p>
            <a:pPr algn="ctr" defTabSz="457200"/>
            <a:r>
              <a:rPr lang="en-US" sz="1050" b="1">
                <a:solidFill>
                  <a:prstClr val="black"/>
                </a:solidFill>
                <a:latin typeface="Calibri"/>
              </a:rPr>
              <a:t>Key</a:t>
            </a:r>
          </a:p>
          <a:p>
            <a:pPr algn="ctr" defTabSz="457200"/>
            <a:r>
              <a:rPr lang="en-US" sz="1050" b="1">
                <a:solidFill>
                  <a:prstClr val="black"/>
                </a:solidFill>
                <a:latin typeface="Calibri"/>
              </a:rPr>
              <a:t>^</a:t>
            </a:r>
            <a:r>
              <a:rPr lang="en-US" sz="825" b="1">
                <a:solidFill>
                  <a:prstClr val="black"/>
                </a:solidFill>
                <a:latin typeface="Calibri"/>
              </a:rPr>
              <a:t> </a:t>
            </a:r>
            <a:r>
              <a:rPr lang="en-US" sz="713" b="1">
                <a:solidFill>
                  <a:prstClr val="black"/>
                </a:solidFill>
                <a:latin typeface="Calibri"/>
              </a:rPr>
              <a:t>NOT available for Science</a:t>
            </a:r>
          </a:p>
          <a:p>
            <a:pPr algn="ctr" defTabSz="457200"/>
            <a:r>
              <a:rPr lang="en-US" sz="1050" b="1">
                <a:solidFill>
                  <a:prstClr val="black"/>
                </a:solidFill>
                <a:latin typeface="Calibri"/>
              </a:rPr>
              <a:t>* </a:t>
            </a:r>
            <a:r>
              <a:rPr lang="en-US" sz="713" b="1">
                <a:solidFill>
                  <a:prstClr val="black"/>
                </a:solidFill>
                <a:latin typeface="Calibri"/>
              </a:rPr>
              <a:t>Suggested for English learners/multilingual learners (ELs/MLs)</a:t>
            </a:r>
          </a:p>
          <a:p>
            <a:pPr algn="ctr" defTabSz="457200"/>
            <a:endParaRPr lang="en-US" sz="788" b="1">
              <a:solidFill>
                <a:prstClr val="black"/>
              </a:solidFill>
              <a:latin typeface="Calibri"/>
            </a:endParaRPr>
          </a:p>
          <a:p>
            <a:pPr algn="ctr" defTabSz="457200"/>
            <a:r>
              <a:rPr lang="en-US" sz="1050" b="1">
                <a:solidFill>
                  <a:prstClr val="black"/>
                </a:solidFill>
                <a:latin typeface="Calibri"/>
              </a:rPr>
              <a:t> +  </a:t>
            </a:r>
            <a:r>
              <a:rPr lang="en-US" sz="713" b="1">
                <a:solidFill>
                  <a:prstClr val="black"/>
                </a:solidFill>
                <a:latin typeface="Calibri"/>
              </a:rPr>
              <a:t>Individual Test Setting</a:t>
            </a:r>
          </a:p>
          <a:p>
            <a:pPr algn="ctr" defTabSz="457200"/>
            <a:endParaRPr lang="en-US" sz="1050" b="1">
              <a:solidFill>
                <a:prstClr val="black"/>
              </a:solidFill>
              <a:latin typeface="Calibri"/>
            </a:endParaRPr>
          </a:p>
          <a:p>
            <a:pPr algn="ctr" defTabSz="457200"/>
            <a:r>
              <a:rPr lang="en-US" sz="1050" b="1">
                <a:solidFill>
                  <a:prstClr val="black"/>
                </a:solidFill>
                <a:latin typeface="Calibri"/>
              </a:rPr>
              <a:t>#</a:t>
            </a:r>
            <a:r>
              <a:rPr lang="en-US" sz="788" b="1">
                <a:solidFill>
                  <a:prstClr val="black"/>
                </a:solidFill>
                <a:latin typeface="Calibri"/>
              </a:rPr>
              <a:t> </a:t>
            </a:r>
            <a:r>
              <a:rPr lang="en-US" sz="713" b="1">
                <a:solidFill>
                  <a:prstClr val="black"/>
                </a:solidFill>
                <a:latin typeface="Calibri"/>
              </a:rPr>
              <a:t>Special Documented Accommodation</a:t>
            </a:r>
          </a:p>
          <a:p>
            <a:pPr algn="ctr" defTabSz="457200"/>
            <a:endParaRPr lang="en-US" sz="788" b="1">
              <a:solidFill>
                <a:prstClr val="black"/>
              </a:solidFill>
              <a:latin typeface="Calibri"/>
            </a:endParaRPr>
          </a:p>
          <a:p>
            <a:pPr algn="ctr" defTabSz="457200"/>
            <a:r>
              <a:rPr lang="en-US" sz="1050" b="1">
                <a:solidFill>
                  <a:prstClr val="black"/>
                </a:solidFill>
                <a:latin typeface="Calibri"/>
              </a:rPr>
              <a:t>~</a:t>
            </a:r>
            <a:r>
              <a:rPr lang="en-US" sz="788" b="1">
                <a:solidFill>
                  <a:prstClr val="black"/>
                </a:solidFill>
                <a:latin typeface="Calibri"/>
              </a:rPr>
              <a:t> </a:t>
            </a:r>
            <a:r>
              <a:rPr lang="en-US" sz="713" b="1">
                <a:solidFill>
                  <a:prstClr val="black"/>
                </a:solidFill>
                <a:latin typeface="Calibri"/>
              </a:rPr>
              <a:t>Requires Trained Educator</a:t>
            </a:r>
          </a:p>
          <a:p>
            <a:pPr algn="ctr" defTabSz="457200"/>
            <a:endParaRPr lang="en-US" sz="713" b="1">
              <a:solidFill>
                <a:prstClr val="black"/>
              </a:solidFill>
              <a:latin typeface="Calibri"/>
            </a:endParaRPr>
          </a:p>
          <a:p>
            <a:pPr algn="ctr" defTabSz="457200"/>
            <a:endParaRPr lang="en-US" sz="713" b="1">
              <a:solidFill>
                <a:prstClr val="black"/>
              </a:solidFill>
              <a:latin typeface="Calibri"/>
            </a:endParaRPr>
          </a:p>
          <a:p>
            <a:pPr algn="ctr" defTabSz="457200"/>
            <a:r>
              <a:rPr lang="en-US" sz="713" b="1">
                <a:solidFill>
                  <a:prstClr val="black"/>
                </a:solidFill>
                <a:latin typeface="Calibri"/>
              </a:rPr>
              <a:t>This resource was updated 11/22/24.</a:t>
            </a:r>
          </a:p>
          <a:p>
            <a:pPr algn="ctr" defTabSz="457200"/>
            <a:endParaRPr lang="en-US" sz="788" b="1">
              <a:solidFill>
                <a:prstClr val="black"/>
              </a:solidFill>
              <a:latin typeface="Calibri"/>
            </a:endParaRPr>
          </a:p>
        </p:txBody>
      </p:sp>
      <p:sp>
        <p:nvSpPr>
          <p:cNvPr id="3" name="TextBox 2">
            <a:extLst>
              <a:ext uri="{FF2B5EF4-FFF2-40B4-BE49-F238E27FC236}">
                <a16:creationId xmlns:a16="http://schemas.microsoft.com/office/drawing/2014/main" id="{7A1D4497-8C8F-9C0C-F52E-153B7D724DE6}"/>
              </a:ext>
            </a:extLst>
          </p:cNvPr>
          <p:cNvSpPr txBox="1"/>
          <p:nvPr/>
        </p:nvSpPr>
        <p:spPr>
          <a:xfrm>
            <a:off x="2456156" y="29186"/>
            <a:ext cx="7075503" cy="523220"/>
          </a:xfrm>
          <a:prstGeom prst="rect">
            <a:avLst/>
          </a:prstGeom>
          <a:noFill/>
        </p:spPr>
        <p:txBody>
          <a:bodyPr wrap="square" rtlCol="0">
            <a:spAutoFit/>
          </a:bodyPr>
          <a:lstStyle/>
          <a:p>
            <a:pPr algn="ctr" defTabSz="457200"/>
            <a:r>
              <a:rPr lang="en-US" sz="1400" b="1">
                <a:solidFill>
                  <a:prstClr val="black"/>
                </a:solidFill>
                <a:latin typeface="Calibri"/>
              </a:rPr>
              <a:t>2024-25 Accessibility Features for Connecticut Smarter Balanced and </a:t>
            </a:r>
          </a:p>
          <a:p>
            <a:pPr algn="ctr" defTabSz="457200"/>
            <a:r>
              <a:rPr lang="en-US" sz="1400" b="1">
                <a:solidFill>
                  <a:prstClr val="black"/>
                </a:solidFill>
                <a:latin typeface="Calibri"/>
              </a:rPr>
              <a:t>Next Generation Science Standards (NGSS) Assessments</a:t>
            </a:r>
          </a:p>
        </p:txBody>
      </p:sp>
      <p:pic>
        <p:nvPicPr>
          <p:cNvPr id="8" name="Picture 7">
            <a:extLst>
              <a:ext uri="{FF2B5EF4-FFF2-40B4-BE49-F238E27FC236}">
                <a16:creationId xmlns:a16="http://schemas.microsoft.com/office/drawing/2014/main" id="{FC95ADA9-9F5F-368B-5394-FDF1E5BFE4ED}"/>
              </a:ext>
            </a:extLst>
          </p:cNvPr>
          <p:cNvPicPr>
            <a:picLocks noChangeAspect="1"/>
          </p:cNvPicPr>
          <p:nvPr/>
        </p:nvPicPr>
        <p:blipFill>
          <a:blip r:embed="rId4"/>
          <a:stretch>
            <a:fillRect/>
          </a:stretch>
        </p:blipFill>
        <p:spPr>
          <a:xfrm>
            <a:off x="619839" y="241118"/>
            <a:ext cx="4999021" cy="6284483"/>
          </a:xfrm>
          <a:prstGeom prst="rect">
            <a:avLst/>
          </a:prstGeom>
        </p:spPr>
      </p:pic>
      <p:pic>
        <p:nvPicPr>
          <p:cNvPr id="13" name="Picture 12">
            <a:extLst>
              <a:ext uri="{FF2B5EF4-FFF2-40B4-BE49-F238E27FC236}">
                <a16:creationId xmlns:a16="http://schemas.microsoft.com/office/drawing/2014/main" id="{97491262-FBA5-2D43-FB10-71F17835F7F9}"/>
              </a:ext>
            </a:extLst>
          </p:cNvPr>
          <p:cNvPicPr>
            <a:picLocks noChangeAspect="1"/>
          </p:cNvPicPr>
          <p:nvPr/>
        </p:nvPicPr>
        <p:blipFill>
          <a:blip r:embed="rId5"/>
          <a:stretch>
            <a:fillRect/>
          </a:stretch>
        </p:blipFill>
        <p:spPr>
          <a:xfrm>
            <a:off x="6715582" y="241118"/>
            <a:ext cx="4999021" cy="6284483"/>
          </a:xfrm>
          <a:prstGeom prst="rect">
            <a:avLst/>
          </a:prstGeom>
        </p:spPr>
      </p:pic>
    </p:spTree>
    <p:extLst>
      <p:ext uri="{BB962C8B-B14F-4D97-AF65-F5344CB8AC3E}">
        <p14:creationId xmlns:p14="http://schemas.microsoft.com/office/powerpoint/2010/main" val="45246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25AAD26-17F3-0B57-59D4-753ACB2DFCDE}"/>
              </a:ext>
            </a:extLst>
          </p:cNvPr>
          <p:cNvSpPr>
            <a:spLocks noGrp="1"/>
          </p:cNvSpPr>
          <p:nvPr>
            <p:ph sz="half" idx="1"/>
          </p:nvPr>
        </p:nvSpPr>
        <p:spPr>
          <a:xfrm>
            <a:off x="233438" y="1490133"/>
            <a:ext cx="8316081" cy="4990387"/>
          </a:xfrm>
          <a:ln>
            <a:solidFill>
              <a:schemeClr val="tx1"/>
            </a:solidFill>
          </a:ln>
        </p:spPr>
        <p:txBody>
          <a:bodyPr vert="horz" wrap="square" lIns="91440" tIns="45720" rIns="91440" bIns="45720" rtlCol="0" anchor="t">
            <a:noAutofit/>
          </a:bodyPr>
          <a:lstStyle/>
          <a:p>
            <a:pPr marR="0">
              <a:spcBef>
                <a:spcPts val="0"/>
              </a:spcBef>
              <a:spcAft>
                <a:spcPts val="600"/>
              </a:spcAft>
            </a:pPr>
            <a:r>
              <a:rPr lang="en-US" sz="2000">
                <a:solidFill>
                  <a:srgbClr val="000000"/>
                </a:solidFill>
                <a:effectLst/>
                <a:latin typeface="Aptos"/>
                <a:ea typeface="Arial" panose="020B0604020202020204" pitchFamily="34" charset="0"/>
              </a:rPr>
              <a:t>What are the specific barriers that the individual has that require universal tools, designated supports, language supports, or accommodations within the learning environment?</a:t>
            </a:r>
            <a:endParaRPr lang="en-US" sz="2000">
              <a:effectLst/>
              <a:latin typeface="Aptos"/>
              <a:ea typeface="Times New Roman" panose="02020603050405020304" pitchFamily="18" charset="0"/>
            </a:endParaRPr>
          </a:p>
          <a:p>
            <a:pPr marR="0">
              <a:spcBef>
                <a:spcPts val="0"/>
              </a:spcBef>
              <a:spcAft>
                <a:spcPts val="600"/>
              </a:spcAft>
            </a:pPr>
            <a:r>
              <a:rPr lang="en-US" sz="2000">
                <a:effectLst/>
                <a:latin typeface="Aptos"/>
                <a:ea typeface="Times New Roman" panose="02020603050405020304" pitchFamily="18" charset="0"/>
              </a:rPr>
              <a:t>What considerations have been reviewed for student accessibility and independence along the continuum of services for access?</a:t>
            </a:r>
          </a:p>
          <a:p>
            <a:pPr marR="0">
              <a:spcBef>
                <a:spcPts val="0"/>
              </a:spcBef>
              <a:spcAft>
                <a:spcPts val="600"/>
              </a:spcAft>
            </a:pPr>
            <a:r>
              <a:rPr lang="en-US" sz="2000">
                <a:effectLst/>
                <a:latin typeface="Aptos"/>
                <a:ea typeface="Times New Roman" panose="02020603050405020304" pitchFamily="18" charset="0"/>
              </a:rPr>
              <a:t>What are the specific universal tools, designated supports, language supports, or accommodations being used within the learning environment with success that are providing the student with access?</a:t>
            </a:r>
          </a:p>
          <a:p>
            <a:pPr marR="0">
              <a:spcBef>
                <a:spcPts val="0"/>
              </a:spcBef>
              <a:spcAft>
                <a:spcPts val="600"/>
              </a:spcAft>
            </a:pPr>
            <a:r>
              <a:rPr lang="en-US" sz="2000">
                <a:effectLst/>
                <a:latin typeface="Aptos"/>
                <a:ea typeface="Times New Roman" panose="02020603050405020304" pitchFamily="18" charset="0"/>
              </a:rPr>
              <a:t>Has the student utilized the universal tools, designated supports, language supports, or accommodations within the educational setting? If yes: </a:t>
            </a:r>
          </a:p>
          <a:p>
            <a:pPr lvl="1">
              <a:spcBef>
                <a:spcPts val="0"/>
              </a:spcBef>
              <a:spcAft>
                <a:spcPts val="600"/>
              </a:spcAft>
              <a:buFont typeface="Wingdings" panose="05000000000000000000" pitchFamily="2" charset="2"/>
              <a:buChar char="§"/>
            </a:pPr>
            <a:r>
              <a:rPr lang="en-US" sz="2000">
                <a:effectLst/>
                <a:latin typeface="Aptos"/>
                <a:ea typeface="Times New Roman" panose="02020603050405020304" pitchFamily="18" charset="0"/>
              </a:rPr>
              <a:t>What was the level of student usage?</a:t>
            </a:r>
          </a:p>
          <a:p>
            <a:pPr lvl="1">
              <a:spcBef>
                <a:spcPts val="0"/>
              </a:spcBef>
              <a:spcAft>
                <a:spcPts val="600"/>
              </a:spcAft>
              <a:buFont typeface="Wingdings" panose="05000000000000000000" pitchFamily="2" charset="2"/>
              <a:buChar char="§"/>
            </a:pPr>
            <a:r>
              <a:rPr lang="en-US" sz="2000">
                <a:effectLst/>
                <a:latin typeface="Aptos"/>
                <a:ea typeface="Times New Roman" panose="02020603050405020304" pitchFamily="18" charset="0"/>
              </a:rPr>
              <a:t>Has it shown that it increases accessibility?</a:t>
            </a:r>
          </a:p>
          <a:p>
            <a:pPr lvl="1">
              <a:spcBef>
                <a:spcPts val="0"/>
              </a:spcBef>
              <a:spcAft>
                <a:spcPts val="600"/>
              </a:spcAft>
              <a:buFont typeface="Wingdings" panose="05000000000000000000" pitchFamily="2" charset="2"/>
              <a:buChar char="§"/>
            </a:pPr>
            <a:r>
              <a:rPr lang="en-US" sz="2000">
                <a:effectLst/>
                <a:latin typeface="Aptos"/>
                <a:ea typeface="Times New Roman" panose="02020603050405020304" pitchFamily="18" charset="0"/>
              </a:rPr>
              <a:t>Has it shown that it increases independence?</a:t>
            </a:r>
            <a:endParaRPr lang="en-US" sz="2000">
              <a:latin typeface="Aptos"/>
            </a:endParaRPr>
          </a:p>
        </p:txBody>
      </p:sp>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p:txBody>
          <a:bodyPr vert="horz" lIns="91440" tIns="45720" rIns="91440" bIns="45720" rtlCol="0" anchor="ctr">
            <a:noAutofit/>
          </a:bodyPr>
          <a:lstStyle/>
          <a:p>
            <a:r>
              <a:rPr lang="en-US">
                <a:solidFill>
                  <a:srgbClr val="FFFFFF"/>
                </a:solidFill>
              </a:rPr>
              <a:t>Considerations for Educator Teams Including PPT and Section 504 Teams</a:t>
            </a:r>
          </a:p>
        </p:txBody>
      </p:sp>
      <p:pic>
        <p:nvPicPr>
          <p:cNvPr id="4" name="Picture 3" descr="This is an image of the cover of the Connecticut Statewide Assessments Accessibility Considerations Manual: https://ct.portal.cambiumast.com/content/contentresources/en/CT-Assessments-Accessibility-Considerations.pdf.">
            <a:extLst>
              <a:ext uri="{FF2B5EF4-FFF2-40B4-BE49-F238E27FC236}">
                <a16:creationId xmlns:a16="http://schemas.microsoft.com/office/drawing/2014/main" id="{B818175C-0963-2317-52C7-4AC9EB8E978E}"/>
              </a:ext>
            </a:extLst>
          </p:cNvPr>
          <p:cNvPicPr>
            <a:picLocks noChangeAspect="1"/>
          </p:cNvPicPr>
          <p:nvPr/>
        </p:nvPicPr>
        <p:blipFill>
          <a:blip r:embed="rId3"/>
          <a:stretch>
            <a:fillRect/>
          </a:stretch>
        </p:blipFill>
        <p:spPr>
          <a:xfrm>
            <a:off x="8733600" y="1872580"/>
            <a:ext cx="3229729" cy="3942200"/>
          </a:xfrm>
          <a:prstGeom prst="rect">
            <a:avLst/>
          </a:prstGeom>
          <a:ln>
            <a:solidFill>
              <a:srgbClr val="0815BE"/>
            </a:solidFill>
          </a:ln>
        </p:spPr>
      </p:pic>
      <p:sp>
        <p:nvSpPr>
          <p:cNvPr id="9" name="TextBox 8">
            <a:extLst>
              <a:ext uri="{FF2B5EF4-FFF2-40B4-BE49-F238E27FC236}">
                <a16:creationId xmlns:a16="http://schemas.microsoft.com/office/drawing/2014/main" id="{4B5CFC96-B44D-3245-0D40-0521DBB6D470}"/>
              </a:ext>
            </a:extLst>
          </p:cNvPr>
          <p:cNvSpPr txBox="1"/>
          <p:nvPr/>
        </p:nvSpPr>
        <p:spPr>
          <a:xfrm>
            <a:off x="7205472" y="6476077"/>
            <a:ext cx="4754615" cy="369332"/>
          </a:xfrm>
          <a:prstGeom prst="rect">
            <a:avLst/>
          </a:prstGeom>
          <a:noFill/>
        </p:spPr>
        <p:txBody>
          <a:bodyPr wrap="square">
            <a:spAutoFit/>
          </a:bodyPr>
          <a:lstStyle/>
          <a:p>
            <a:r>
              <a:rPr lang="en-US">
                <a:hlinkClick r:id="rId4"/>
              </a:rPr>
              <a:t>CT-Assessments-Accessibility-Considerations.pdf</a:t>
            </a:r>
            <a:endParaRPr lang="en-US"/>
          </a:p>
        </p:txBody>
      </p:sp>
    </p:spTree>
    <p:extLst>
      <p:ext uri="{BB962C8B-B14F-4D97-AF65-F5344CB8AC3E}">
        <p14:creationId xmlns:p14="http://schemas.microsoft.com/office/powerpoint/2010/main" val="429439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EE3A311-72C9-709B-B9C1-BAD43C846E21}"/>
              </a:ext>
            </a:extLst>
          </p:cNvPr>
          <p:cNvSpPr>
            <a:spLocks noGrp="1"/>
          </p:cNvSpPr>
          <p:nvPr>
            <p:ph sz="half" idx="2"/>
          </p:nvPr>
        </p:nvSpPr>
        <p:spPr>
          <a:xfrm>
            <a:off x="624506" y="1656000"/>
            <a:ext cx="6613125" cy="4839432"/>
          </a:xfrm>
          <a:ln>
            <a:noFill/>
          </a:ln>
        </p:spPr>
        <p:txBody>
          <a:bodyPr vert="horz" wrap="square" lIns="91440" tIns="45720" rIns="91440" bIns="45720" rtlCol="0" anchor="t">
            <a:noAutofit/>
          </a:bodyPr>
          <a:lstStyle/>
          <a:p>
            <a:pPr marL="0" indent="0">
              <a:spcBef>
                <a:spcPts val="0"/>
              </a:spcBef>
              <a:spcAft>
                <a:spcPts val="600"/>
              </a:spcAft>
              <a:buNone/>
            </a:pPr>
            <a:r>
              <a:rPr lang="en-US" sz="2000">
                <a:solidFill>
                  <a:srgbClr val="000000"/>
                </a:solidFill>
                <a:effectLst/>
                <a:latin typeface="Aptos"/>
                <a:ea typeface="Segoe UI Symbol"/>
              </a:rPr>
              <a:t>Trial the designated support, language supports (for EL/ML), and/or accommodations within the practice test in TIDE.  What was the student’s level of:</a:t>
            </a:r>
            <a:endParaRPr lang="en-US" sz="2000">
              <a:effectLst/>
              <a:latin typeface="Aptos"/>
              <a:ea typeface="Segoe UI Symbol"/>
            </a:endParaRPr>
          </a:p>
          <a:p>
            <a:pPr marL="228600" lvl="1">
              <a:spcBef>
                <a:spcPts val="0"/>
              </a:spcBef>
            </a:pPr>
            <a:r>
              <a:rPr lang="en-US" sz="2000">
                <a:solidFill>
                  <a:srgbClr val="000000"/>
                </a:solidFill>
                <a:effectLst/>
                <a:latin typeface="Aptos"/>
                <a:ea typeface="Segoe UI Symbol"/>
              </a:rPr>
              <a:t>Automaticity</a:t>
            </a:r>
            <a:endParaRPr lang="en-US" sz="2000">
              <a:effectLst/>
              <a:latin typeface="Aptos"/>
              <a:ea typeface="Segoe UI Symbol"/>
            </a:endParaRPr>
          </a:p>
          <a:p>
            <a:pPr marL="228600" lvl="1">
              <a:spcBef>
                <a:spcPts val="0"/>
              </a:spcBef>
            </a:pPr>
            <a:r>
              <a:rPr lang="en-US" sz="2000">
                <a:solidFill>
                  <a:srgbClr val="000000"/>
                </a:solidFill>
                <a:effectLst/>
                <a:latin typeface="Aptos"/>
                <a:ea typeface="Segoe UI Symbol"/>
              </a:rPr>
              <a:t>Independence</a:t>
            </a:r>
            <a:endParaRPr lang="en-US" sz="2000">
              <a:effectLst/>
              <a:latin typeface="Aptos"/>
              <a:ea typeface="Segoe UI Symbol"/>
            </a:endParaRPr>
          </a:p>
          <a:p>
            <a:pPr marL="228600" lvl="1">
              <a:spcBef>
                <a:spcPts val="0"/>
              </a:spcBef>
            </a:pPr>
            <a:r>
              <a:rPr lang="en-US" sz="2000">
                <a:solidFill>
                  <a:srgbClr val="000000"/>
                </a:solidFill>
                <a:effectLst/>
                <a:latin typeface="Aptos"/>
                <a:ea typeface="Segoe UI Symbol"/>
              </a:rPr>
              <a:t>Usage</a:t>
            </a:r>
          </a:p>
          <a:p>
            <a:pPr marL="457200" lvl="1" indent="0">
              <a:spcBef>
                <a:spcPts val="0"/>
              </a:spcBef>
              <a:buNone/>
            </a:pPr>
            <a:endParaRPr lang="en-US" sz="2000">
              <a:solidFill>
                <a:srgbClr val="000000"/>
              </a:solidFill>
              <a:effectLst/>
              <a:ea typeface="Segoe UI Symbol" panose="020B0502040204020203" pitchFamily="34" charset="0"/>
            </a:endParaRPr>
          </a:p>
          <a:p>
            <a:pPr marL="0" lvl="1" indent="0">
              <a:spcBef>
                <a:spcPts val="0"/>
              </a:spcBef>
              <a:buNone/>
            </a:pPr>
            <a:r>
              <a:rPr lang="en-US" sz="2000">
                <a:effectLst/>
                <a:latin typeface="Aptos"/>
                <a:ea typeface="Times New Roman" panose="02020603050405020304" pitchFamily="18" charset="0"/>
              </a:rPr>
              <a:t>Talk to the student about their perception of how well the universal tools, designated supports, language supports, or accommodations worked. </a:t>
            </a:r>
          </a:p>
          <a:p>
            <a:pPr marL="342900" lvl="1" indent="-342900">
              <a:spcBef>
                <a:spcPts val="0"/>
              </a:spcBef>
            </a:pPr>
            <a:endParaRPr lang="en-US" sz="2000">
              <a:ea typeface="Times New Roman" panose="02020603050405020304" pitchFamily="18" charset="0"/>
            </a:endParaRPr>
          </a:p>
          <a:p>
            <a:pPr marL="0" lvl="1" indent="0">
              <a:spcBef>
                <a:spcPts val="0"/>
              </a:spcBef>
              <a:buNone/>
            </a:pPr>
            <a:r>
              <a:rPr lang="en-US" sz="2000" err="1">
                <a:latin typeface="Aptos"/>
                <a:hlinkClick r:id="rId3"/>
              </a:rPr>
              <a:t>CCSSO</a:t>
            </a:r>
            <a:r>
              <a:rPr lang="en-US" sz="2000">
                <a:latin typeface="Aptos"/>
                <a:hlinkClick r:id="rId3"/>
              </a:rPr>
              <a:t> Questions to Ask When Selecting Accessibility Supports</a:t>
            </a:r>
            <a:r>
              <a:rPr lang="en-US" sz="2000">
                <a:latin typeface="Aptos"/>
              </a:rPr>
              <a:t> (various tools that elicit discussion with educator teams, student, parent/guardian, and classroom teacher)</a:t>
            </a:r>
          </a:p>
          <a:p>
            <a:pPr marL="342900" lvl="1" indent="-342900">
              <a:spcBef>
                <a:spcPts val="0"/>
              </a:spcBef>
            </a:pPr>
            <a:endParaRPr lang="en-US" sz="2000">
              <a:effectLst/>
              <a:ea typeface="Times New Roman" panose="02020603050405020304" pitchFamily="18" charset="0"/>
            </a:endParaRPr>
          </a:p>
          <a:p>
            <a:pPr lvl="1">
              <a:spcBef>
                <a:spcPts val="0"/>
              </a:spcBef>
              <a:buFont typeface="Wingdings" panose="05000000000000000000" pitchFamily="2" charset="2"/>
              <a:buChar char="§"/>
            </a:pPr>
            <a:endParaRPr lang="en-US" sz="2000">
              <a:solidFill>
                <a:srgbClr val="000000"/>
              </a:solidFill>
              <a:effectLst/>
              <a:ea typeface="Segoe UI Symbol" panose="020B0502040204020203" pitchFamily="34" charset="0"/>
            </a:endParaRPr>
          </a:p>
        </p:txBody>
      </p:sp>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p:txBody>
          <a:bodyPr vert="horz" lIns="91440" tIns="45720" rIns="91440" bIns="45720" rtlCol="0" anchor="ctr">
            <a:noAutofit/>
          </a:bodyPr>
          <a:lstStyle/>
          <a:p>
            <a:r>
              <a:rPr lang="en-US">
                <a:solidFill>
                  <a:srgbClr val="FFFFFF"/>
                </a:solidFill>
              </a:rPr>
              <a:t>Considerations for Educator Teams Including PPT and Section 504 Teams</a:t>
            </a:r>
          </a:p>
        </p:txBody>
      </p:sp>
      <p:pic>
        <p:nvPicPr>
          <p:cNvPr id="4" name="Picture 3" descr="This is an image and excerpt of a form that can be used by educator teams that can be used to track different aspects and ways a student uses accessibility supports during instruction. It was developed by the CCSSO.">
            <a:extLst>
              <a:ext uri="{FF2B5EF4-FFF2-40B4-BE49-F238E27FC236}">
                <a16:creationId xmlns:a16="http://schemas.microsoft.com/office/drawing/2014/main" id="{CDD68582-1D69-4730-F7A5-C13CF5DC5CC6}"/>
              </a:ext>
            </a:extLst>
          </p:cNvPr>
          <p:cNvPicPr>
            <a:picLocks noChangeAspect="1"/>
          </p:cNvPicPr>
          <p:nvPr/>
        </p:nvPicPr>
        <p:blipFill>
          <a:blip r:embed="rId4"/>
          <a:stretch>
            <a:fillRect/>
          </a:stretch>
        </p:blipFill>
        <p:spPr>
          <a:xfrm>
            <a:off x="7783610" y="1544186"/>
            <a:ext cx="3598009" cy="2763534"/>
          </a:xfrm>
          <a:prstGeom prst="rect">
            <a:avLst/>
          </a:prstGeom>
          <a:ln>
            <a:solidFill>
              <a:srgbClr val="0815BE"/>
            </a:solidFill>
          </a:ln>
        </p:spPr>
      </p:pic>
      <p:pic>
        <p:nvPicPr>
          <p:cNvPr id="6" name="Picture 5" descr="This is an image and excerpt of a form that can be used by educator teams to collect student feedback on the use of specific  accessibility supports during instruction. It was developed by the CCSSO.">
            <a:extLst>
              <a:ext uri="{FF2B5EF4-FFF2-40B4-BE49-F238E27FC236}">
                <a16:creationId xmlns:a16="http://schemas.microsoft.com/office/drawing/2014/main" id="{4EC7343F-28D7-633D-187E-480074C2B9CF}"/>
              </a:ext>
            </a:extLst>
          </p:cNvPr>
          <p:cNvPicPr>
            <a:picLocks noChangeAspect="1"/>
          </p:cNvPicPr>
          <p:nvPr/>
        </p:nvPicPr>
        <p:blipFill>
          <a:blip r:embed="rId5"/>
          <a:stretch>
            <a:fillRect/>
          </a:stretch>
        </p:blipFill>
        <p:spPr>
          <a:xfrm>
            <a:off x="8597409" y="3547913"/>
            <a:ext cx="3330189" cy="2944962"/>
          </a:xfrm>
          <a:prstGeom prst="rect">
            <a:avLst/>
          </a:prstGeom>
          <a:ln>
            <a:solidFill>
              <a:srgbClr val="0815BE"/>
            </a:solidFill>
          </a:ln>
        </p:spPr>
      </p:pic>
    </p:spTree>
    <p:extLst>
      <p:ext uri="{BB962C8B-B14F-4D97-AF65-F5344CB8AC3E}">
        <p14:creationId xmlns:p14="http://schemas.microsoft.com/office/powerpoint/2010/main" val="3583503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258170" y="365125"/>
            <a:ext cx="7659553" cy="823097"/>
          </a:xfrm>
        </p:spPr>
        <p:txBody>
          <a:bodyPr vert="horz" lIns="91440" tIns="45720" rIns="91440" bIns="45720" rtlCol="0" anchor="ctr">
            <a:noAutofit/>
          </a:bodyPr>
          <a:lstStyle/>
          <a:p>
            <a:r>
              <a:rPr lang="en-US" b="1" kern="1200">
                <a:solidFill>
                  <a:srgbClr val="FFFFFF"/>
                </a:solidFill>
                <a:latin typeface="Aptos" panose="020B0004020202020204" pitchFamily="34" charset="0"/>
                <a:ea typeface="+mj-ea"/>
                <a:cs typeface="Arial" panose="020B0604020202020204" pitchFamily="34" charset="0"/>
              </a:rPr>
              <a:t>Reader Options </a:t>
            </a:r>
            <a:r>
              <a:rPr lang="en-US">
                <a:solidFill>
                  <a:srgbClr val="FFFFFF"/>
                </a:solidFill>
              </a:rPr>
              <a:t>for </a:t>
            </a:r>
            <a:br>
              <a:rPr lang="en-US">
                <a:solidFill>
                  <a:srgbClr val="FFFFFF"/>
                </a:solidFill>
              </a:rPr>
            </a:br>
            <a:r>
              <a:rPr lang="en-US">
                <a:solidFill>
                  <a:srgbClr val="FFFFFF"/>
                </a:solidFill>
              </a:rPr>
              <a:t>Smarter Balanced &amp; NGSS</a:t>
            </a:r>
            <a:endParaRPr lang="en-US" b="1" kern="1200">
              <a:solidFill>
                <a:srgbClr val="FFFFFF"/>
              </a:solidFill>
              <a:latin typeface="Aptos" panose="020B00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3D1D9436-F49F-A1C4-BE1E-D4E05345A8BD}"/>
              </a:ext>
            </a:extLst>
          </p:cNvPr>
          <p:cNvSpPr txBox="1">
            <a:spLocks/>
          </p:cNvSpPr>
          <p:nvPr/>
        </p:nvSpPr>
        <p:spPr>
          <a:xfrm>
            <a:off x="6141368" y="1534493"/>
            <a:ext cx="5649579" cy="4771713"/>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a:latin typeface="Aptos" panose="020B0004020202020204" pitchFamily="34" charset="0"/>
              <a:ea typeface="+mn-lt"/>
              <a:cs typeface="Arial" panose="020B0604020202020204" pitchFamily="34" charset="0"/>
            </a:endParaRPr>
          </a:p>
        </p:txBody>
      </p:sp>
      <p:sp>
        <p:nvSpPr>
          <p:cNvPr id="3" name="TextBox 2">
            <a:extLst>
              <a:ext uri="{FF2B5EF4-FFF2-40B4-BE49-F238E27FC236}">
                <a16:creationId xmlns:a16="http://schemas.microsoft.com/office/drawing/2014/main" id="{41479ABB-3027-D06F-9356-121B9488486E}"/>
              </a:ext>
            </a:extLst>
          </p:cNvPr>
          <p:cNvSpPr txBox="1"/>
          <p:nvPr/>
        </p:nvSpPr>
        <p:spPr>
          <a:xfrm>
            <a:off x="479215" y="1543386"/>
            <a:ext cx="5829694" cy="5109091"/>
          </a:xfrm>
          <a:prstGeom prst="rect">
            <a:avLst/>
          </a:prstGeom>
          <a:noFill/>
          <a:ln>
            <a:noFill/>
          </a:ln>
        </p:spPr>
        <p:txBody>
          <a:bodyPr wrap="square" lIns="91440" tIns="45720" rIns="91440" bIns="45720" rtlCol="0" anchor="t">
            <a:spAutoFit/>
          </a:bodyPr>
          <a:lstStyle/>
          <a:p>
            <a:r>
              <a:rPr lang="en-US" sz="2000" b="1">
                <a:solidFill>
                  <a:srgbClr val="002060"/>
                </a:solidFill>
                <a:latin typeface="Aptos"/>
                <a:hlinkClick r:id="rId3"/>
              </a:rPr>
              <a:t>Connecticut Smarter Balanced and NGSS Assessments Reader Options Table</a:t>
            </a:r>
            <a:endParaRPr lang="en-US" sz="2000" b="1">
              <a:solidFill>
                <a:srgbClr val="002060"/>
              </a:solidFill>
              <a:latin typeface="Aptos"/>
            </a:endParaRPr>
          </a:p>
          <a:p>
            <a:endParaRPr lang="en-US" sz="2400" b="1">
              <a:solidFill>
                <a:srgbClr val="002060"/>
              </a:solidFill>
              <a:latin typeface="Aptos" panose="020B0004020202020204" pitchFamily="34" charset="0"/>
            </a:endParaRPr>
          </a:p>
          <a:p>
            <a:r>
              <a:rPr lang="en-US">
                <a:latin typeface="Aptos"/>
              </a:rPr>
              <a:t>This resource provides a quick glance at reader supports by accessibility type and assessment. </a:t>
            </a:r>
            <a:r>
              <a:rPr lang="en-US" err="1">
                <a:latin typeface="Aptos"/>
              </a:rPr>
              <a:t>PPTs</a:t>
            </a:r>
            <a:r>
              <a:rPr lang="en-US">
                <a:latin typeface="Aptos"/>
              </a:rPr>
              <a:t> and Section 504 Teams should review this resource to determine if and which designated supports and accommodations are most appropriate for the student.</a:t>
            </a:r>
          </a:p>
          <a:p>
            <a:endParaRPr lang="en-US" sz="2000">
              <a:latin typeface="Aptos"/>
            </a:endParaRPr>
          </a:p>
          <a:p>
            <a:r>
              <a:rPr lang="en-US" sz="2000" b="1">
                <a:solidFill>
                  <a:schemeClr val="tx2">
                    <a:lumMod val="60000"/>
                    <a:lumOff val="40000"/>
                  </a:schemeClr>
                </a:solidFill>
                <a:latin typeface="Aptos"/>
                <a:hlinkClick r:id="rId4"/>
              </a:rPr>
              <a:t>Reader Designated Supports and Accommodations for Smarter Balanced and NGSS</a:t>
            </a:r>
            <a:endParaRPr lang="en-US" sz="2000" b="1">
              <a:solidFill>
                <a:schemeClr val="tx2">
                  <a:lumMod val="60000"/>
                  <a:lumOff val="40000"/>
                </a:schemeClr>
              </a:solidFill>
              <a:latin typeface="Aptos"/>
            </a:endParaRPr>
          </a:p>
          <a:p>
            <a:endParaRPr lang="en-US" sz="2000" b="1">
              <a:solidFill>
                <a:schemeClr val="tx2">
                  <a:lumMod val="60000"/>
                  <a:lumOff val="40000"/>
                </a:schemeClr>
              </a:solidFill>
              <a:latin typeface="Aptos"/>
            </a:endParaRPr>
          </a:p>
          <a:p>
            <a:r>
              <a:rPr lang="en-US">
                <a:latin typeface="Aptos"/>
              </a:rPr>
              <a:t>This resource provides an explanation of reader designated supports and accommodations with corresponding screeners and guidelines to support eligibility and use on statewide assessments.</a:t>
            </a:r>
            <a:endParaRPr lang="en-US">
              <a:latin typeface="Aptos" panose="020B0004020202020204" pitchFamily="34" charset="0"/>
            </a:endParaRPr>
          </a:p>
        </p:txBody>
      </p:sp>
      <p:pic>
        <p:nvPicPr>
          <p:cNvPr id="5" name="Picture 4" descr="This is an image of the Connecticut Smarter Balanced and Next Generation Science Standards (NGSS) Assessments Reader Option Table available on the portal: https://ct.portal.cambiumast.com/resource-item/en/connecticut-smarter-balanced-and-ngss-assessments-reader-options-table.">
            <a:extLst>
              <a:ext uri="{FF2B5EF4-FFF2-40B4-BE49-F238E27FC236}">
                <a16:creationId xmlns:a16="http://schemas.microsoft.com/office/drawing/2014/main" id="{24C7E331-6A69-E32C-3418-C7C5E53034C9}"/>
              </a:ext>
            </a:extLst>
          </p:cNvPr>
          <p:cNvPicPr>
            <a:picLocks noChangeAspect="1"/>
          </p:cNvPicPr>
          <p:nvPr/>
        </p:nvPicPr>
        <p:blipFill>
          <a:blip r:embed="rId5"/>
          <a:stretch>
            <a:fillRect/>
          </a:stretch>
        </p:blipFill>
        <p:spPr>
          <a:xfrm>
            <a:off x="6424588" y="1534493"/>
            <a:ext cx="3590781" cy="2838759"/>
          </a:xfrm>
          <a:prstGeom prst="rect">
            <a:avLst/>
          </a:prstGeom>
          <a:ln>
            <a:solidFill>
              <a:schemeClr val="accent1"/>
            </a:solidFill>
          </a:ln>
        </p:spPr>
      </p:pic>
      <p:pic>
        <p:nvPicPr>
          <p:cNvPr id="6" name="Picture 5">
            <a:extLst>
              <a:ext uri="{FF2B5EF4-FFF2-40B4-BE49-F238E27FC236}">
                <a16:creationId xmlns:a16="http://schemas.microsoft.com/office/drawing/2014/main" id="{39BC5095-FF48-3639-BAB7-7983C3A9CD67}"/>
              </a:ext>
            </a:extLst>
          </p:cNvPr>
          <p:cNvPicPr>
            <a:picLocks noChangeAspect="1"/>
          </p:cNvPicPr>
          <p:nvPr/>
        </p:nvPicPr>
        <p:blipFill>
          <a:blip r:embed="rId6"/>
          <a:stretch>
            <a:fillRect/>
          </a:stretch>
        </p:blipFill>
        <p:spPr>
          <a:xfrm>
            <a:off x="8921910" y="3377296"/>
            <a:ext cx="2753358" cy="3275181"/>
          </a:xfrm>
          <a:prstGeom prst="rect">
            <a:avLst/>
          </a:prstGeom>
          <a:ln>
            <a:solidFill>
              <a:schemeClr val="tx1"/>
            </a:solidFill>
          </a:ln>
        </p:spPr>
      </p:pic>
    </p:spTree>
    <p:extLst>
      <p:ext uri="{BB962C8B-B14F-4D97-AF65-F5344CB8AC3E}">
        <p14:creationId xmlns:p14="http://schemas.microsoft.com/office/powerpoint/2010/main" val="3830305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258170" y="365125"/>
            <a:ext cx="7659553" cy="823097"/>
          </a:xfrm>
        </p:spPr>
        <p:txBody>
          <a:bodyPr vert="horz" lIns="91440" tIns="45720" rIns="91440" bIns="45720" rtlCol="0" anchor="ctr">
            <a:noAutofit/>
          </a:bodyPr>
          <a:lstStyle/>
          <a:p>
            <a:r>
              <a:rPr lang="en-US">
                <a:solidFill>
                  <a:srgbClr val="FFFFFF"/>
                </a:solidFill>
              </a:rPr>
              <a:t>Decision Guidelines for Text-to-Speech of the Smarter Balanced ELA Reading Passages</a:t>
            </a:r>
            <a:endParaRPr lang="en-US" b="1" kern="1200">
              <a:solidFill>
                <a:srgbClr val="FFFFFF"/>
              </a:solidFill>
              <a:latin typeface="Aptos" panose="020B00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3D1D9436-F49F-A1C4-BE1E-D4E05345A8BD}"/>
              </a:ext>
            </a:extLst>
          </p:cNvPr>
          <p:cNvSpPr txBox="1">
            <a:spLocks/>
          </p:cNvSpPr>
          <p:nvPr/>
        </p:nvSpPr>
        <p:spPr>
          <a:xfrm>
            <a:off x="6141368" y="1534493"/>
            <a:ext cx="5649579" cy="4771713"/>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a:latin typeface="Aptos" panose="020B0004020202020204" pitchFamily="34" charset="0"/>
              <a:ea typeface="+mn-lt"/>
              <a:cs typeface="Arial" panose="020B0604020202020204" pitchFamily="34" charset="0"/>
            </a:endParaRPr>
          </a:p>
        </p:txBody>
      </p:sp>
      <p:sp>
        <p:nvSpPr>
          <p:cNvPr id="3" name="TextBox 2">
            <a:extLst>
              <a:ext uri="{FF2B5EF4-FFF2-40B4-BE49-F238E27FC236}">
                <a16:creationId xmlns:a16="http://schemas.microsoft.com/office/drawing/2014/main" id="{41479ABB-3027-D06F-9356-121B9488486E}"/>
              </a:ext>
            </a:extLst>
          </p:cNvPr>
          <p:cNvSpPr txBox="1"/>
          <p:nvPr/>
        </p:nvSpPr>
        <p:spPr>
          <a:xfrm>
            <a:off x="401053" y="1682154"/>
            <a:ext cx="5740315" cy="4708981"/>
          </a:xfrm>
          <a:prstGeom prst="rect">
            <a:avLst/>
          </a:prstGeom>
          <a:noFill/>
          <a:ln>
            <a:noFill/>
          </a:ln>
        </p:spPr>
        <p:txBody>
          <a:bodyPr wrap="square" lIns="91440" tIns="45720" rIns="91440" bIns="45720" rtlCol="0" anchor="t">
            <a:spAutoFit/>
          </a:bodyPr>
          <a:lstStyle/>
          <a:p>
            <a:r>
              <a:rPr lang="en-US" sz="2000" b="1">
                <a:solidFill>
                  <a:srgbClr val="002060"/>
                </a:solidFill>
                <a:latin typeface="Aptos"/>
                <a:hlinkClick r:id="rId3"/>
              </a:rPr>
              <a:t>Decision Guidelines for Text-to-Speech of the Smarter Balanced ELA Reading Passages</a:t>
            </a:r>
            <a:endParaRPr lang="en-US" sz="2000" b="1">
              <a:solidFill>
                <a:srgbClr val="002060"/>
              </a:solidFill>
              <a:latin typeface="Aptos"/>
            </a:endParaRPr>
          </a:p>
          <a:p>
            <a:endParaRPr lang="en-US" sz="2000" b="1">
              <a:solidFill>
                <a:srgbClr val="002060"/>
              </a:solidFill>
              <a:latin typeface="Aptos" panose="020B0004020202020204" pitchFamily="34" charset="0"/>
            </a:endParaRPr>
          </a:p>
          <a:p>
            <a:pPr marL="228600" indent="-228600">
              <a:buFont typeface="Arial" panose="020B0604020202020204" pitchFamily="34" charset="0"/>
              <a:buChar char="•"/>
            </a:pPr>
            <a:r>
              <a:rPr lang="en-US" sz="2000">
                <a:latin typeface="Aptos"/>
              </a:rPr>
              <a:t>Used by </a:t>
            </a:r>
            <a:r>
              <a:rPr lang="en-US" sz="2000" err="1">
                <a:latin typeface="Aptos"/>
              </a:rPr>
              <a:t>PPTs</a:t>
            </a:r>
            <a:r>
              <a:rPr lang="en-US" sz="2000">
                <a:latin typeface="Aptos"/>
              </a:rPr>
              <a:t>/Section 504 Teams to establish the extent of need of this reader accommodation for the text-to-speech (TTS) of ELA Reading Passages.</a:t>
            </a:r>
          </a:p>
          <a:p>
            <a:endParaRPr lang="en-US" sz="2000">
              <a:latin typeface="Aptos" panose="020B0004020202020204" pitchFamily="34" charset="0"/>
            </a:endParaRPr>
          </a:p>
          <a:p>
            <a:pPr marL="228600" indent="-228600">
              <a:buFont typeface="Arial" panose="020B0604020202020204" pitchFamily="34" charset="0"/>
              <a:buChar char="•"/>
            </a:pPr>
            <a:r>
              <a:rPr lang="en-US" sz="2000">
                <a:latin typeface="Aptos"/>
              </a:rPr>
              <a:t>This accommodation is intended for students:</a:t>
            </a:r>
          </a:p>
          <a:p>
            <a:pPr marL="800100" lvl="1" indent="-342900">
              <a:buFont typeface="Wingdings" panose="05000000000000000000" pitchFamily="2" charset="2"/>
              <a:buChar char="§"/>
            </a:pPr>
            <a:r>
              <a:rPr lang="en-US" sz="2000">
                <a:latin typeface="Aptos"/>
              </a:rPr>
              <a:t>with a documented print disability</a:t>
            </a:r>
          </a:p>
          <a:p>
            <a:pPr marL="800100" lvl="1" indent="-342900">
              <a:buFont typeface="Wingdings" panose="05000000000000000000" pitchFamily="2" charset="2"/>
              <a:buChar char="§"/>
            </a:pPr>
            <a:r>
              <a:rPr lang="en-US" sz="2000">
                <a:latin typeface="Aptos"/>
              </a:rPr>
              <a:t>with significant visual disabilities</a:t>
            </a:r>
          </a:p>
          <a:p>
            <a:pPr marL="800100" lvl="1" indent="-342900">
              <a:buFont typeface="Wingdings" panose="05000000000000000000" pitchFamily="2" charset="2"/>
              <a:buChar char="§"/>
            </a:pPr>
            <a:r>
              <a:rPr lang="en-US" sz="2000">
                <a:latin typeface="Aptos"/>
              </a:rPr>
              <a:t>who are blind with inadequate braille skills</a:t>
            </a:r>
          </a:p>
          <a:p>
            <a:endParaRPr lang="en-US" sz="2000">
              <a:latin typeface="Aptos" panose="020B0004020202020204" pitchFamily="34" charset="0"/>
            </a:endParaRPr>
          </a:p>
          <a:p>
            <a:pPr marL="228600" indent="-228600">
              <a:buFont typeface="Arial" panose="020B0604020202020204" pitchFamily="34" charset="0"/>
              <a:buChar char="•"/>
            </a:pPr>
            <a:r>
              <a:rPr lang="en-US" sz="2000">
                <a:latin typeface="Aptos"/>
              </a:rPr>
              <a:t>Complete this and maintain this form locally with the student’s record.</a:t>
            </a:r>
          </a:p>
        </p:txBody>
      </p:sp>
      <p:pic>
        <p:nvPicPr>
          <p:cNvPr id="6" name="Picture 5" descr="This is an image of the Decision Guidelines for Text-to-Speech of the Smarter Balanced ELA Reading Passages located on the portal: https://ct.portal.cambiumast.com/resource-item/en/decision-guidelines-for-text-to-speech-of-the-smarter-balanced-ela-reading-passages.">
            <a:extLst>
              <a:ext uri="{FF2B5EF4-FFF2-40B4-BE49-F238E27FC236}">
                <a16:creationId xmlns:a16="http://schemas.microsoft.com/office/drawing/2014/main" id="{30547A17-F4AA-202C-FBBF-C479644476EC}"/>
              </a:ext>
            </a:extLst>
          </p:cNvPr>
          <p:cNvPicPr>
            <a:picLocks noChangeAspect="1"/>
          </p:cNvPicPr>
          <p:nvPr/>
        </p:nvPicPr>
        <p:blipFill>
          <a:blip r:embed="rId4"/>
          <a:stretch>
            <a:fillRect/>
          </a:stretch>
        </p:blipFill>
        <p:spPr>
          <a:xfrm>
            <a:off x="6376946" y="1712932"/>
            <a:ext cx="5470497" cy="4647426"/>
          </a:xfrm>
          <a:prstGeom prst="rect">
            <a:avLst/>
          </a:prstGeom>
          <a:ln>
            <a:solidFill>
              <a:schemeClr val="accent1"/>
            </a:solidFill>
          </a:ln>
        </p:spPr>
      </p:pic>
    </p:spTree>
    <p:extLst>
      <p:ext uri="{BB962C8B-B14F-4D97-AF65-F5344CB8AC3E}">
        <p14:creationId xmlns:p14="http://schemas.microsoft.com/office/powerpoint/2010/main" val="3551824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p:txBody>
          <a:bodyPr>
            <a:noAutofit/>
          </a:bodyPr>
          <a:lstStyle/>
          <a:p>
            <a:r>
              <a:rPr lang="en-US">
                <a:solidFill>
                  <a:srgbClr val="FFFFFF"/>
                </a:solidFill>
              </a:rPr>
              <a:t>CT-SEDS/TIDE Data Sync</a:t>
            </a:r>
          </a:p>
        </p:txBody>
      </p:sp>
      <p:sp>
        <p:nvSpPr>
          <p:cNvPr id="3" name="Content Placeholder 3">
            <a:extLst>
              <a:ext uri="{FF2B5EF4-FFF2-40B4-BE49-F238E27FC236}">
                <a16:creationId xmlns:a16="http://schemas.microsoft.com/office/drawing/2014/main" id="{B0811A11-C421-D1FD-6627-706BCA7361D8}"/>
              </a:ext>
            </a:extLst>
          </p:cNvPr>
          <p:cNvSpPr>
            <a:spLocks noGrp="1"/>
          </p:cNvSpPr>
          <p:nvPr>
            <p:ph idx="1"/>
          </p:nvPr>
        </p:nvSpPr>
        <p:spPr>
          <a:xfrm>
            <a:off x="367645" y="1616617"/>
            <a:ext cx="6818463" cy="4876258"/>
          </a:xfrm>
        </p:spPr>
        <p:txBody>
          <a:bodyPr vert="horz" wrap="square" lIns="91440" tIns="45720" rIns="91440" bIns="45720" rtlCol="0" anchor="t">
            <a:noAutofit/>
          </a:bodyPr>
          <a:lstStyle/>
          <a:p>
            <a:r>
              <a:rPr lang="en-US" sz="2000">
                <a:latin typeface="Aptos"/>
              </a:rPr>
              <a:t>Designated supports and accommodations must be identified for the student’s </a:t>
            </a:r>
            <a:r>
              <a:rPr lang="en-US" sz="2000" b="1">
                <a:latin typeface="Aptos"/>
              </a:rPr>
              <a:t>current grade </a:t>
            </a:r>
            <a:r>
              <a:rPr lang="en-US" sz="2000">
                <a:latin typeface="Aptos"/>
              </a:rPr>
              <a:t>in </a:t>
            </a:r>
            <a:r>
              <a:rPr lang="en-US" sz="2000" b="1">
                <a:latin typeface="Aptos"/>
              </a:rPr>
              <a:t>finalized and implemented plans in CT-SEDS. </a:t>
            </a:r>
            <a:endParaRPr lang="en-US" sz="2000"/>
          </a:p>
          <a:p>
            <a:r>
              <a:rPr lang="en-US" sz="2000">
                <a:latin typeface="Aptos"/>
              </a:rPr>
              <a:t>These must be implemented prior to your school/district's testing schedule. Delay testing student if plan is </a:t>
            </a:r>
            <a:r>
              <a:rPr lang="en-US" sz="2000" b="1">
                <a:latin typeface="Aptos"/>
              </a:rPr>
              <a:t>not</a:t>
            </a:r>
            <a:r>
              <a:rPr lang="en-US" sz="2000">
                <a:latin typeface="Aptos"/>
              </a:rPr>
              <a:t> finalized/implemented and accommodations are needed.</a:t>
            </a:r>
            <a:endParaRPr lang="en-US" sz="2000"/>
          </a:p>
          <a:p>
            <a:r>
              <a:rPr lang="en-US" sz="2000">
                <a:latin typeface="Aptos"/>
              </a:rPr>
              <a:t>Designated supports and accommodations are updated daily in TIDE to reflect changes made to students’ plans in CT-SEDS within 48 hours of finalization and the implementation date. (Image shown on upper right.)</a:t>
            </a:r>
          </a:p>
        </p:txBody>
      </p:sp>
      <p:pic>
        <p:nvPicPr>
          <p:cNvPr id="6" name="Picture 5">
            <a:extLst>
              <a:ext uri="{FF2B5EF4-FFF2-40B4-BE49-F238E27FC236}">
                <a16:creationId xmlns:a16="http://schemas.microsoft.com/office/drawing/2014/main" id="{77C59134-012F-4426-DEE3-614B64391BCE}"/>
              </a:ext>
            </a:extLst>
          </p:cNvPr>
          <p:cNvPicPr>
            <a:picLocks noChangeAspect="1"/>
          </p:cNvPicPr>
          <p:nvPr/>
        </p:nvPicPr>
        <p:blipFill>
          <a:blip r:embed="rId3"/>
          <a:stretch>
            <a:fillRect/>
          </a:stretch>
        </p:blipFill>
        <p:spPr>
          <a:xfrm>
            <a:off x="7261412" y="2021068"/>
            <a:ext cx="4390821" cy="3390028"/>
          </a:xfrm>
          <a:prstGeom prst="rect">
            <a:avLst/>
          </a:prstGeom>
          <a:ln>
            <a:solidFill>
              <a:schemeClr val="accent1"/>
            </a:solidFill>
          </a:ln>
        </p:spPr>
      </p:pic>
    </p:spTree>
    <p:extLst>
      <p:ext uri="{BB962C8B-B14F-4D97-AF65-F5344CB8AC3E}">
        <p14:creationId xmlns:p14="http://schemas.microsoft.com/office/powerpoint/2010/main" val="3670983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2258170" y="365125"/>
            <a:ext cx="7659553" cy="823097"/>
          </a:xfrm>
        </p:spPr>
        <p:txBody>
          <a:bodyPr vert="horz" lIns="91440" tIns="45720" rIns="91440" bIns="45720" rtlCol="0" anchor="ctr">
            <a:noAutofit/>
          </a:bodyPr>
          <a:lstStyle/>
          <a:p>
            <a:r>
              <a:rPr lang="en-US">
                <a:solidFill>
                  <a:srgbClr val="FFFFFF"/>
                </a:solidFill>
              </a:rPr>
              <a:t>Documented Evidence for Read Aloud of the Smarter Balanced ELA Reading Passages</a:t>
            </a:r>
            <a:endParaRPr lang="en-US" b="1" kern="1200">
              <a:solidFill>
                <a:srgbClr val="FFFFFF"/>
              </a:solidFill>
              <a:latin typeface="Aptos" panose="020B00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3D1D9436-F49F-A1C4-BE1E-D4E05345A8BD}"/>
              </a:ext>
            </a:extLst>
          </p:cNvPr>
          <p:cNvSpPr txBox="1">
            <a:spLocks/>
          </p:cNvSpPr>
          <p:nvPr/>
        </p:nvSpPr>
        <p:spPr>
          <a:xfrm>
            <a:off x="6141368" y="1534493"/>
            <a:ext cx="5649579" cy="4771713"/>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a:latin typeface="Aptos" panose="020B0004020202020204" pitchFamily="34" charset="0"/>
              <a:ea typeface="+mn-lt"/>
              <a:cs typeface="Arial" panose="020B0604020202020204" pitchFamily="34" charset="0"/>
            </a:endParaRPr>
          </a:p>
        </p:txBody>
      </p:sp>
      <p:sp>
        <p:nvSpPr>
          <p:cNvPr id="3" name="TextBox 2">
            <a:extLst>
              <a:ext uri="{FF2B5EF4-FFF2-40B4-BE49-F238E27FC236}">
                <a16:creationId xmlns:a16="http://schemas.microsoft.com/office/drawing/2014/main" id="{41479ABB-3027-D06F-9356-121B9488486E}"/>
              </a:ext>
            </a:extLst>
          </p:cNvPr>
          <p:cNvSpPr txBox="1"/>
          <p:nvPr/>
        </p:nvSpPr>
        <p:spPr>
          <a:xfrm>
            <a:off x="530490" y="1727441"/>
            <a:ext cx="6115110" cy="4016484"/>
          </a:xfrm>
          <a:prstGeom prst="rect">
            <a:avLst/>
          </a:prstGeom>
          <a:noFill/>
          <a:ln>
            <a:noFill/>
          </a:ln>
        </p:spPr>
        <p:txBody>
          <a:bodyPr wrap="square" lIns="91440" tIns="45720" rIns="91440" bIns="45720" rtlCol="0" anchor="t">
            <a:spAutoFit/>
          </a:bodyPr>
          <a:lstStyle/>
          <a:p>
            <a:pPr marL="0" indent="0">
              <a:buNone/>
            </a:pPr>
            <a:r>
              <a:rPr lang="en-US" sz="2000" b="1">
                <a:latin typeface="Aptos"/>
              </a:rPr>
              <a:t>Non-Embedded Read Aloud of ELA Reading Passages </a:t>
            </a:r>
          </a:p>
          <a:p>
            <a:pPr marL="228600" indent="-228600">
              <a:spcBef>
                <a:spcPts val="600"/>
              </a:spcBef>
              <a:spcAft>
                <a:spcPts val="600"/>
              </a:spcAft>
              <a:buFont typeface="Arial" panose="020B0604020202020204" pitchFamily="34" charset="0"/>
              <a:buChar char="•"/>
            </a:pPr>
            <a:r>
              <a:rPr lang="en-US" sz="2000">
                <a:latin typeface="Aptos"/>
              </a:rPr>
              <a:t>Teams should complete the </a:t>
            </a:r>
            <a:r>
              <a:rPr lang="en-US" sz="2000">
                <a:latin typeface="Aptos"/>
                <a:hlinkClick r:id="rId3"/>
              </a:rPr>
              <a:t>Documented Evidence for a Read Aloud of the Smarter Balanced ELA Reading Passages </a:t>
            </a:r>
            <a:r>
              <a:rPr lang="en-US" sz="2000">
                <a:latin typeface="Aptos"/>
              </a:rPr>
              <a:t>as a screener for eligibility and maintain locally with the student’s record.</a:t>
            </a:r>
          </a:p>
          <a:p>
            <a:pPr marL="228600" indent="-228600">
              <a:spcBef>
                <a:spcPts val="600"/>
              </a:spcBef>
              <a:spcAft>
                <a:spcPts val="600"/>
              </a:spcAft>
              <a:buFont typeface="Arial" panose="020B0604020202020204" pitchFamily="34" charset="0"/>
              <a:buChar char="•"/>
            </a:pPr>
            <a:r>
              <a:rPr lang="en-US" sz="2000">
                <a:latin typeface="Aptos"/>
              </a:rPr>
              <a:t>The qualified individual acting as the reader should review the Smarter Balanced Assessments </a:t>
            </a:r>
            <a:r>
              <a:rPr lang="en-US" sz="2000">
                <a:latin typeface="Aptos"/>
                <a:hlinkClick r:id="rId4"/>
              </a:rPr>
              <a:t>Read Aloud Guidelines </a:t>
            </a:r>
            <a:r>
              <a:rPr lang="en-US" sz="2000">
                <a:latin typeface="Aptos"/>
              </a:rPr>
              <a:t>and sign the Test Security/Confidentiality Agreement Form (Appendix B of document). The signed security/attestation form should be maintained locally.</a:t>
            </a:r>
          </a:p>
        </p:txBody>
      </p:sp>
      <p:pic>
        <p:nvPicPr>
          <p:cNvPr id="8" name="Picture 7" descr="This is an image of the Documented Evidence for a Read Aloud of the Smarter Balanced ELA Reading passages document located on the portal: https://ct.portal.cambiumast.com/resource-item/en/documented-evidence-for-a-read-aloud-of-the-smarter-balanced-ela-reading-passages.">
            <a:extLst>
              <a:ext uri="{FF2B5EF4-FFF2-40B4-BE49-F238E27FC236}">
                <a16:creationId xmlns:a16="http://schemas.microsoft.com/office/drawing/2014/main" id="{C8959186-39F7-41AC-0335-86359612E359}"/>
              </a:ext>
            </a:extLst>
          </p:cNvPr>
          <p:cNvPicPr>
            <a:picLocks noChangeAspect="1"/>
          </p:cNvPicPr>
          <p:nvPr/>
        </p:nvPicPr>
        <p:blipFill>
          <a:blip r:embed="rId5"/>
          <a:stretch>
            <a:fillRect/>
          </a:stretch>
        </p:blipFill>
        <p:spPr>
          <a:xfrm>
            <a:off x="7653600" y="1534493"/>
            <a:ext cx="3843035" cy="2842128"/>
          </a:xfrm>
          <a:prstGeom prst="rect">
            <a:avLst/>
          </a:prstGeom>
          <a:ln>
            <a:solidFill>
              <a:schemeClr val="accent1"/>
            </a:solidFill>
          </a:ln>
        </p:spPr>
      </p:pic>
      <p:pic>
        <p:nvPicPr>
          <p:cNvPr id="13" name="Picture 12" descr="This is an image of the Smarter Balanced Read Aloud Guidelines located on the portal that is used by the reader to review prior to testing. The guideline is located on the portal: https://ct.portal.cambiumast.com/resource-item/en/documented-evidence-for-a-read-aloud-of-the-smarter-balanced-ela-reading-passages.">
            <a:extLst>
              <a:ext uri="{FF2B5EF4-FFF2-40B4-BE49-F238E27FC236}">
                <a16:creationId xmlns:a16="http://schemas.microsoft.com/office/drawing/2014/main" id="{79371C07-7D14-4C43-675C-A3F949317114}"/>
              </a:ext>
            </a:extLst>
          </p:cNvPr>
          <p:cNvPicPr>
            <a:picLocks noChangeAspect="1"/>
          </p:cNvPicPr>
          <p:nvPr/>
        </p:nvPicPr>
        <p:blipFill>
          <a:blip r:embed="rId6"/>
          <a:stretch>
            <a:fillRect/>
          </a:stretch>
        </p:blipFill>
        <p:spPr>
          <a:xfrm>
            <a:off x="7686278" y="4506221"/>
            <a:ext cx="3777677" cy="2275856"/>
          </a:xfrm>
          <a:prstGeom prst="rect">
            <a:avLst/>
          </a:prstGeom>
          <a:ln>
            <a:solidFill>
              <a:schemeClr val="accent1"/>
            </a:solidFill>
          </a:ln>
        </p:spPr>
      </p:pic>
    </p:spTree>
    <p:extLst>
      <p:ext uri="{BB962C8B-B14F-4D97-AF65-F5344CB8AC3E}">
        <p14:creationId xmlns:p14="http://schemas.microsoft.com/office/powerpoint/2010/main" val="2302639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3B07200C-E17B-4492-E162-6D9C41ACCBE2}"/>
              </a:ext>
            </a:extLst>
          </p:cNvPr>
          <p:cNvSpPr txBox="1">
            <a:spLocks/>
          </p:cNvSpPr>
          <p:nvPr/>
        </p:nvSpPr>
        <p:spPr>
          <a:xfrm>
            <a:off x="1901940" y="347612"/>
            <a:ext cx="7480998" cy="8230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rgbClr val="FFC000"/>
                </a:solidFill>
                <a:latin typeface="Aptos" panose="020B0004020202020204" pitchFamily="34" charset="0"/>
                <a:ea typeface="+mj-ea"/>
                <a:cs typeface="Arial" panose="020B0604020202020204" pitchFamily="34" charset="0"/>
              </a:defRPr>
            </a:lvl1pPr>
          </a:lstStyle>
          <a:p>
            <a:r>
              <a:rPr lang="en-US">
                <a:solidFill>
                  <a:srgbClr val="FFFFFF"/>
                </a:solidFill>
              </a:rPr>
              <a:t>What are Special Documented Accommodations?</a:t>
            </a:r>
          </a:p>
        </p:txBody>
      </p:sp>
      <p:sp>
        <p:nvSpPr>
          <p:cNvPr id="4" name="Content Placeholder 3">
            <a:extLst>
              <a:ext uri="{FF2B5EF4-FFF2-40B4-BE49-F238E27FC236}">
                <a16:creationId xmlns:a16="http://schemas.microsoft.com/office/drawing/2014/main" id="{6FFE76AA-362E-6C0C-D2F3-E4827A34E3A7}"/>
              </a:ext>
            </a:extLst>
          </p:cNvPr>
          <p:cNvSpPr>
            <a:spLocks noGrp="1"/>
          </p:cNvSpPr>
          <p:nvPr>
            <p:ph sz="half" idx="1"/>
          </p:nvPr>
        </p:nvSpPr>
        <p:spPr>
          <a:xfrm>
            <a:off x="460839" y="1718797"/>
            <a:ext cx="6329799" cy="4791591"/>
          </a:xfrm>
        </p:spPr>
        <p:txBody>
          <a:bodyPr vert="horz" wrap="square" lIns="91440" tIns="45720" rIns="91440" bIns="45720" rtlCol="0" anchor="t">
            <a:normAutofit/>
          </a:bodyPr>
          <a:lstStyle/>
          <a:p>
            <a:pPr marL="0" indent="0">
              <a:buNone/>
            </a:pPr>
            <a:r>
              <a:rPr lang="en-US" sz="2000">
                <a:latin typeface="Aptos"/>
              </a:rPr>
              <a:t>Special Documented Accommodations are:</a:t>
            </a:r>
          </a:p>
          <a:p>
            <a:r>
              <a:rPr lang="en-US" sz="2000">
                <a:latin typeface="Aptos"/>
              </a:rPr>
              <a:t>non-standard accommodations (e.g., scribe, read aloud of ELA Reading Passages, Human Signer, Math Manipulatives). </a:t>
            </a:r>
          </a:p>
          <a:p>
            <a:r>
              <a:rPr lang="en-US" sz="2000">
                <a:latin typeface="Aptos"/>
              </a:rPr>
              <a:t>align to those used by the student during instruction and in other learning environments.</a:t>
            </a:r>
          </a:p>
          <a:p>
            <a:r>
              <a:rPr lang="en-US" sz="2000">
                <a:latin typeface="Aptos"/>
              </a:rPr>
              <a:t>must be administered in an individual test setting.</a:t>
            </a:r>
          </a:p>
          <a:p>
            <a:pPr marL="0" indent="0">
              <a:buNone/>
            </a:pPr>
            <a:endParaRPr lang="en-US" sz="2000">
              <a:latin typeface="Aptos"/>
            </a:endParaRPr>
          </a:p>
          <a:p>
            <a:pPr marL="0" indent="0">
              <a:buNone/>
            </a:pPr>
            <a:r>
              <a:rPr lang="en-US" sz="2000">
                <a:latin typeface="Aptos"/>
              </a:rPr>
              <a:t>Teams should review the </a:t>
            </a:r>
            <a:r>
              <a:rPr lang="en-US" sz="2000">
                <a:latin typeface="Aptos"/>
                <a:hlinkClick r:id="rId3"/>
              </a:rPr>
              <a:t>Special Documented Accommodations for Smarter Balanced and Next Generation Science Standards (NGSS) Assessments Overview </a:t>
            </a:r>
            <a:r>
              <a:rPr lang="en-US" sz="2000">
                <a:latin typeface="Aptos"/>
              </a:rPr>
              <a:t>(shown on the right) for a listing of corresponding guidelines and protocols.</a:t>
            </a:r>
          </a:p>
        </p:txBody>
      </p:sp>
      <p:pic>
        <p:nvPicPr>
          <p:cNvPr id="8" name="Content Placeholder 8" descr="This is an image of the cover of the Special Documented Accommodations for Smarter Balanced and Next Generation Science Standards (NGSS) Assessments Overview located on the portal: https://ct.portal.cambiumast.com/resource-item/en/process-for-requesting-special-documented-accommodations.&#10;">
            <a:hlinkClick r:id="rId4"/>
            <a:extLst>
              <a:ext uri="{FF2B5EF4-FFF2-40B4-BE49-F238E27FC236}">
                <a16:creationId xmlns:a16="http://schemas.microsoft.com/office/drawing/2014/main" id="{AE1217AF-B5C3-D26C-2784-FF2BD77D4086}"/>
              </a:ext>
            </a:extLst>
          </p:cNvPr>
          <p:cNvPicPr>
            <a:picLocks noChangeAspect="1"/>
          </p:cNvPicPr>
          <p:nvPr/>
        </p:nvPicPr>
        <p:blipFill>
          <a:blip r:embed="rId5"/>
          <a:stretch>
            <a:fillRect/>
          </a:stretch>
        </p:blipFill>
        <p:spPr>
          <a:xfrm>
            <a:off x="7295813" y="1530801"/>
            <a:ext cx="4174249" cy="5167581"/>
          </a:xfrm>
          <a:prstGeom prst="rect">
            <a:avLst/>
          </a:prstGeom>
          <a:ln>
            <a:solidFill>
              <a:schemeClr val="accent1"/>
            </a:solidFill>
          </a:ln>
        </p:spPr>
      </p:pic>
    </p:spTree>
    <p:extLst>
      <p:ext uri="{BB962C8B-B14F-4D97-AF65-F5344CB8AC3E}">
        <p14:creationId xmlns:p14="http://schemas.microsoft.com/office/powerpoint/2010/main" val="811954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EC14EE-ACFF-69C9-452E-49A00F092DBD}"/>
              </a:ext>
            </a:extLst>
          </p:cNvPr>
          <p:cNvPicPr>
            <a:picLocks noChangeAspect="1"/>
          </p:cNvPicPr>
          <p:nvPr/>
        </p:nvPicPr>
        <p:blipFill>
          <a:blip r:embed="rId3"/>
          <a:srcRect t="5128" r="-1" b="12182"/>
          <a:stretch/>
        </p:blipFill>
        <p:spPr>
          <a:xfrm>
            <a:off x="146023" y="1876833"/>
            <a:ext cx="4278060" cy="2831646"/>
          </a:xfrm>
          <a:prstGeom prst="rect">
            <a:avLst/>
          </a:prstGeom>
        </p:spPr>
      </p:pic>
      <p:sp>
        <p:nvSpPr>
          <p:cNvPr id="4" name="TextBox 3">
            <a:extLst>
              <a:ext uri="{FF2B5EF4-FFF2-40B4-BE49-F238E27FC236}">
                <a16:creationId xmlns:a16="http://schemas.microsoft.com/office/drawing/2014/main" id="{C718905F-E64E-A1D6-C8DE-A2B1B51F77C1}"/>
              </a:ext>
            </a:extLst>
          </p:cNvPr>
          <p:cNvSpPr txBox="1"/>
          <p:nvPr/>
        </p:nvSpPr>
        <p:spPr>
          <a:xfrm>
            <a:off x="3222212" y="2138494"/>
            <a:ext cx="8148997" cy="2308324"/>
          </a:xfrm>
          <a:prstGeom prst="rect">
            <a:avLst/>
          </a:prstGeom>
          <a:noFill/>
        </p:spPr>
        <p:txBody>
          <a:bodyPr wrap="square" lIns="91440" tIns="45720" rIns="91440" bIns="45720" rtlCol="0" anchor="t">
            <a:spAutoFit/>
          </a:bodyPr>
          <a:lstStyle/>
          <a:p>
            <a:pPr algn="ctr"/>
            <a:r>
              <a:rPr lang="en-US" sz="4000" b="1">
                <a:solidFill>
                  <a:schemeClr val="bg1"/>
                </a:solidFill>
                <a:latin typeface="Aptos"/>
                <a:ea typeface="Calibri"/>
                <a:cs typeface="Calibri"/>
              </a:rPr>
              <a:t>The Connecticut Alternate Assessment System (CTAA, CTAS, &amp; CAAELP)</a:t>
            </a:r>
            <a:endParaRPr lang="en-US" sz="4000" b="1">
              <a:solidFill>
                <a:schemeClr val="bg1"/>
              </a:solidFill>
              <a:latin typeface="Apto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139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3B07200C-E17B-4492-E162-6D9C41ACCBE2}"/>
              </a:ext>
            </a:extLst>
          </p:cNvPr>
          <p:cNvSpPr txBox="1">
            <a:spLocks/>
          </p:cNvSpPr>
          <p:nvPr/>
        </p:nvSpPr>
        <p:spPr>
          <a:xfrm>
            <a:off x="1503123" y="156118"/>
            <a:ext cx="8567803" cy="123427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rgbClr val="FFC000"/>
                </a:solidFill>
                <a:latin typeface="Aptos" panose="020B0004020202020204" pitchFamily="34" charset="0"/>
                <a:ea typeface="+mj-ea"/>
                <a:cs typeface="Arial" panose="020B0604020202020204" pitchFamily="34" charset="0"/>
              </a:defRPr>
            </a:lvl1pPr>
          </a:lstStyle>
          <a:p>
            <a:r>
              <a:rPr lang="en-US">
                <a:solidFill>
                  <a:schemeClr val="bg1"/>
                </a:solidFill>
              </a:rPr>
              <a:t>What are the characteristics of a student with the most significant cognitive disabilities?</a:t>
            </a:r>
          </a:p>
        </p:txBody>
      </p:sp>
      <p:sp>
        <p:nvSpPr>
          <p:cNvPr id="2" name="Content Placeholder 2">
            <a:extLst>
              <a:ext uri="{FF2B5EF4-FFF2-40B4-BE49-F238E27FC236}">
                <a16:creationId xmlns:a16="http://schemas.microsoft.com/office/drawing/2014/main" id="{FEA07D49-700C-4ECD-67AE-5C4C79D4A189}"/>
              </a:ext>
            </a:extLst>
          </p:cNvPr>
          <p:cNvSpPr>
            <a:spLocks noGrp="1"/>
          </p:cNvSpPr>
          <p:nvPr>
            <p:ph idx="1"/>
          </p:nvPr>
        </p:nvSpPr>
        <p:spPr>
          <a:xfrm>
            <a:off x="538780" y="1771835"/>
            <a:ext cx="4850802" cy="4715025"/>
          </a:xfrm>
        </p:spPr>
        <p:txBody>
          <a:bodyPr vert="horz" wrap="square" lIns="91440" tIns="45720" rIns="91440" bIns="45720" rtlCol="0" anchor="t">
            <a:noAutofit/>
          </a:bodyPr>
          <a:lstStyle/>
          <a:p>
            <a:pPr marL="0" indent="0">
              <a:buNone/>
            </a:pPr>
            <a:r>
              <a:rPr lang="en-US" sz="2000">
                <a:latin typeface="Aptos"/>
              </a:rPr>
              <a:t>The </a:t>
            </a:r>
            <a:r>
              <a:rPr lang="en-US" sz="2000">
                <a:latin typeface="Aptos" panose="020B0004020202020204" pitchFamily="34" charset="0"/>
              </a:rPr>
              <a:t>Connecticut Alternate Assessment System is designed for a very small number of children with the</a:t>
            </a:r>
            <a:r>
              <a:rPr lang="en-US" sz="2000" b="1">
                <a:latin typeface="Aptos" panose="020B0004020202020204" pitchFamily="34" charset="0"/>
              </a:rPr>
              <a:t> most significant cognitive </a:t>
            </a:r>
            <a:r>
              <a:rPr lang="en-US" sz="2000">
                <a:latin typeface="Aptos" panose="020B0004020202020204" pitchFamily="34" charset="0"/>
              </a:rPr>
              <a:t>disabilities. Characteristics include:</a:t>
            </a:r>
            <a:endParaRPr lang="en-US" sz="2000"/>
          </a:p>
          <a:p>
            <a:r>
              <a:rPr lang="en-US" sz="2000"/>
              <a:t>The identification of one or more of the existing categories of disability under the IDEA</a:t>
            </a:r>
          </a:p>
          <a:p>
            <a:r>
              <a:rPr lang="en-US" sz="2000"/>
              <a:t>Significant Intellectual Impairment</a:t>
            </a:r>
          </a:p>
          <a:p>
            <a:r>
              <a:rPr lang="en-US" sz="2000"/>
              <a:t>Functional adaptive skills are well below age level expectations</a:t>
            </a:r>
          </a:p>
          <a:p>
            <a:r>
              <a:rPr lang="en-US" sz="2000" b="0" i="0">
                <a:effectLst/>
                <a:highlight>
                  <a:srgbClr val="FFFFFF"/>
                </a:highlight>
              </a:rPr>
              <a:t>Need for intensive instruction and significant supports</a:t>
            </a:r>
            <a:endParaRPr lang="en-US" sz="2000"/>
          </a:p>
          <a:p>
            <a:pPr marL="0" indent="0">
              <a:buNone/>
            </a:pPr>
            <a:endParaRPr lang="en-US"/>
          </a:p>
        </p:txBody>
      </p:sp>
      <p:sp>
        <p:nvSpPr>
          <p:cNvPr id="3" name="Content Placeholder 2">
            <a:extLst>
              <a:ext uri="{FF2B5EF4-FFF2-40B4-BE49-F238E27FC236}">
                <a16:creationId xmlns:a16="http://schemas.microsoft.com/office/drawing/2014/main" id="{3D99327A-F7F1-0728-8696-A094C02A4841}"/>
              </a:ext>
            </a:extLst>
          </p:cNvPr>
          <p:cNvSpPr txBox="1">
            <a:spLocks/>
          </p:cNvSpPr>
          <p:nvPr/>
        </p:nvSpPr>
        <p:spPr>
          <a:xfrm>
            <a:off x="5787024" y="1579049"/>
            <a:ext cx="6205370" cy="4930046"/>
          </a:xfrm>
          <a:prstGeom prst="rect">
            <a:avLst/>
          </a:prstGeom>
        </p:spPr>
        <p:txBody>
          <a:bodyPr vert="horz" wrap="square" lIns="91440" tIns="45720" rIns="91440" bIns="45720" rtlCol="0" anchor="t">
            <a:normAutofit fontScale="475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800"/>
              <a:t>Resources</a:t>
            </a:r>
          </a:p>
          <a:p>
            <a:pPr fontAlgn="base">
              <a:spcBef>
                <a:spcPct val="0"/>
              </a:spcBef>
              <a:spcAft>
                <a:spcPct val="0"/>
              </a:spcAft>
              <a:defRPr/>
            </a:pPr>
            <a:r>
              <a:rPr lang="en-US" sz="3800">
                <a:solidFill>
                  <a:srgbClr val="000000"/>
                </a:solidFill>
                <a:latin typeface="Aptos" panose="020B0004020202020204" pitchFamily="34" charset="0"/>
                <a:cs typeface="Arial"/>
                <a:hlinkClick r:id="rId3"/>
              </a:rPr>
              <a:t>Frequently Asked Questions and Answers about the Connecticut Alternate Assessment System</a:t>
            </a:r>
            <a:endParaRPr lang="en-US" sz="3800">
              <a:solidFill>
                <a:srgbClr val="000000"/>
              </a:solidFill>
              <a:latin typeface="Aptos" panose="020B0004020202020204" pitchFamily="34" charset="0"/>
              <a:cs typeface="Arial"/>
            </a:endParaRPr>
          </a:p>
          <a:p>
            <a:pPr fontAlgn="base">
              <a:spcBef>
                <a:spcPct val="0"/>
              </a:spcBef>
              <a:spcAft>
                <a:spcPct val="0"/>
              </a:spcAft>
              <a:defRPr/>
            </a:pPr>
            <a:endParaRPr lang="en-US" sz="3800">
              <a:solidFill>
                <a:srgbClr val="000000"/>
              </a:solidFill>
              <a:latin typeface="Aptos" panose="020B0004020202020204" pitchFamily="34" charset="0"/>
              <a:cs typeface="Arial" panose="020B0604020202020204" pitchFamily="34" charset="0"/>
              <a:hlinkClick r:id="rId4" invalidUrl="http://"/>
            </a:endParaRPr>
          </a:p>
          <a:p>
            <a:pPr fontAlgn="base">
              <a:spcBef>
                <a:spcPct val="0"/>
              </a:spcBef>
              <a:spcAft>
                <a:spcPct val="0"/>
              </a:spcAft>
              <a:defRPr/>
            </a:pPr>
            <a:r>
              <a:rPr lang="en-US" sz="3800">
                <a:solidFill>
                  <a:srgbClr val="000000"/>
                </a:solidFill>
                <a:latin typeface="Aptos" panose="020B0004020202020204" pitchFamily="34" charset="0"/>
                <a:cs typeface="Arial"/>
                <a:hlinkClick r:id="rId5"/>
              </a:rPr>
              <a:t>Annotated Connecticut Alternate Assessment System Eligibility Form</a:t>
            </a:r>
            <a:endParaRPr lang="en-US" sz="3800">
              <a:solidFill>
                <a:srgbClr val="000000"/>
              </a:solidFill>
              <a:latin typeface="Aptos" panose="020B0004020202020204" pitchFamily="34" charset="0"/>
              <a:cs typeface="Arial"/>
            </a:endParaRPr>
          </a:p>
          <a:p>
            <a:pPr fontAlgn="base">
              <a:spcBef>
                <a:spcPct val="0"/>
              </a:spcBef>
              <a:spcAft>
                <a:spcPct val="0"/>
              </a:spcAft>
              <a:defRPr/>
            </a:pPr>
            <a:endParaRPr lang="en-US" sz="3800">
              <a:solidFill>
                <a:srgbClr val="000000"/>
              </a:solidFill>
              <a:latin typeface="Aptos" panose="020B0004020202020204" pitchFamily="34" charset="0"/>
              <a:cs typeface="Arial" panose="020B0604020202020204" pitchFamily="34" charset="0"/>
            </a:endParaRPr>
          </a:p>
          <a:p>
            <a:pPr fontAlgn="base">
              <a:spcBef>
                <a:spcPct val="0"/>
              </a:spcBef>
              <a:spcAft>
                <a:spcPct val="0"/>
              </a:spcAft>
              <a:defRPr/>
            </a:pPr>
            <a:r>
              <a:rPr lang="en-US" sz="3800">
                <a:solidFill>
                  <a:srgbClr val="000000"/>
                </a:solidFill>
                <a:latin typeface="Aptos" panose="020B0004020202020204" pitchFamily="34" charset="0"/>
                <a:cs typeface="Arial"/>
                <a:hlinkClick r:id="rId6"/>
              </a:rPr>
              <a:t>Frequently asked Questions and Answers About the Connecticut Alternate Assessment System Eligibility Form</a:t>
            </a:r>
            <a:endParaRPr lang="en-US" sz="3800">
              <a:solidFill>
                <a:srgbClr val="000000"/>
              </a:solidFill>
              <a:latin typeface="Aptos" panose="020B0004020202020204" pitchFamily="34" charset="0"/>
              <a:cs typeface="Arial"/>
            </a:endParaRPr>
          </a:p>
          <a:p>
            <a:pPr fontAlgn="base">
              <a:spcBef>
                <a:spcPct val="0"/>
              </a:spcBef>
              <a:spcAft>
                <a:spcPct val="0"/>
              </a:spcAft>
              <a:defRPr/>
            </a:pPr>
            <a:endParaRPr lang="en-US" sz="3800">
              <a:solidFill>
                <a:srgbClr val="000000"/>
              </a:solidFill>
              <a:latin typeface="Aptos" panose="020B0004020202020204" pitchFamily="34" charset="0"/>
              <a:cs typeface="Arial" panose="020B0604020202020204" pitchFamily="34" charset="0"/>
            </a:endParaRPr>
          </a:p>
          <a:p>
            <a:pPr fontAlgn="base">
              <a:spcBef>
                <a:spcPct val="0"/>
              </a:spcBef>
              <a:spcAft>
                <a:spcPct val="0"/>
              </a:spcAft>
              <a:defRPr/>
            </a:pPr>
            <a:r>
              <a:rPr lang="en-US" sz="3800">
                <a:solidFill>
                  <a:srgbClr val="000000"/>
                </a:solidFill>
                <a:latin typeface="Aptos" panose="020B0004020202020204" pitchFamily="34" charset="0"/>
                <a:cs typeface="Arial"/>
                <a:hlinkClick r:id="rId7"/>
              </a:rPr>
              <a:t>Connecticut Alternate Assessment System Participation Guidance for Planning and Placement Teams Flowchart </a:t>
            </a:r>
            <a:endParaRPr lang="en-US" sz="3800">
              <a:solidFill>
                <a:srgbClr val="000000"/>
              </a:solidFill>
              <a:latin typeface="Aptos" panose="020B0004020202020204" pitchFamily="34" charset="0"/>
              <a:cs typeface="Arial" panose="020B0604020202020204" pitchFamily="34" charset="0"/>
            </a:endParaRPr>
          </a:p>
          <a:p>
            <a:pPr>
              <a:spcBef>
                <a:spcPct val="0"/>
              </a:spcBef>
              <a:spcAft>
                <a:spcPct val="0"/>
              </a:spcAft>
              <a:defRPr/>
            </a:pPr>
            <a:endParaRPr lang="en-US" sz="3800">
              <a:solidFill>
                <a:srgbClr val="000000"/>
              </a:solidFill>
              <a:latin typeface="Aptos" panose="020B0004020202020204" pitchFamily="34" charset="0"/>
              <a:cs typeface="Arial" panose="020B0604020202020204" pitchFamily="34" charset="0"/>
            </a:endParaRPr>
          </a:p>
          <a:p>
            <a:pPr>
              <a:spcBef>
                <a:spcPct val="0"/>
              </a:spcBef>
              <a:spcAft>
                <a:spcPct val="0"/>
              </a:spcAft>
              <a:defRPr/>
            </a:pPr>
            <a:r>
              <a:rPr lang="en-US" sz="3800">
                <a:solidFill>
                  <a:srgbClr val="000000"/>
                </a:solidFill>
                <a:latin typeface="Aptos" panose="020B0004020202020204" pitchFamily="34" charset="0"/>
                <a:cs typeface="Calibri"/>
                <a:hlinkClick r:id="rId8"/>
              </a:rPr>
              <a:t>Comparison of Connecticut Alternate Assessments</a:t>
            </a:r>
            <a:endParaRPr lang="en-US" sz="3800">
              <a:solidFill>
                <a:srgbClr val="000000"/>
              </a:solidFill>
              <a:latin typeface="Aptos" panose="020B0004020202020204" pitchFamily="34" charset="0"/>
              <a:cs typeface="Calibri"/>
            </a:endParaRPr>
          </a:p>
          <a:p>
            <a:pPr>
              <a:spcBef>
                <a:spcPct val="0"/>
              </a:spcBef>
              <a:spcAft>
                <a:spcPct val="0"/>
              </a:spcAft>
              <a:defRPr/>
            </a:pPr>
            <a:endParaRPr lang="en-US" sz="3800">
              <a:solidFill>
                <a:srgbClr val="000000"/>
              </a:solidFill>
              <a:latin typeface="Aptos" panose="020B0004020202020204" pitchFamily="34" charset="0"/>
              <a:cs typeface="Calibri"/>
            </a:endParaRPr>
          </a:p>
          <a:p>
            <a:pPr>
              <a:spcBef>
                <a:spcPct val="0"/>
              </a:spcBef>
              <a:spcAft>
                <a:spcPct val="0"/>
              </a:spcAft>
              <a:defRPr/>
            </a:pPr>
            <a:r>
              <a:rPr lang="en-US" sz="3800">
                <a:solidFill>
                  <a:srgbClr val="000000"/>
                </a:solidFill>
                <a:latin typeface="Aptos" panose="020B0004020202020204" pitchFamily="34" charset="0"/>
                <a:cs typeface="Calibri"/>
                <a:hlinkClick r:id="rId9"/>
              </a:rPr>
              <a:t>Ensuring Appropriate Student Identification and Eligibility Criteria for Alternate Assessments</a:t>
            </a:r>
            <a:r>
              <a:rPr lang="en-US" sz="3800">
                <a:solidFill>
                  <a:srgbClr val="000000"/>
                </a:solidFill>
                <a:latin typeface="Aptos" panose="020B0004020202020204" pitchFamily="34" charset="0"/>
                <a:cs typeface="Calibri"/>
              </a:rPr>
              <a:t> [PDF]</a:t>
            </a:r>
          </a:p>
          <a:p>
            <a:pPr marL="0" indent="0">
              <a:spcBef>
                <a:spcPct val="0"/>
              </a:spcBef>
              <a:spcAft>
                <a:spcPct val="0"/>
              </a:spcAft>
              <a:buNone/>
              <a:defRPr/>
            </a:pPr>
            <a:endParaRPr lang="en-US" sz="3800">
              <a:solidFill>
                <a:srgbClr val="000000"/>
              </a:solidFill>
              <a:latin typeface="Aptos" panose="020B0004020202020204" pitchFamily="34" charset="0"/>
              <a:cs typeface="Calibri"/>
            </a:endParaRPr>
          </a:p>
          <a:p>
            <a:pPr>
              <a:spcBef>
                <a:spcPct val="0"/>
              </a:spcBef>
              <a:spcAft>
                <a:spcPct val="0"/>
              </a:spcAft>
              <a:defRPr/>
            </a:pPr>
            <a:r>
              <a:rPr lang="en-US" sz="3800">
                <a:solidFill>
                  <a:srgbClr val="000000"/>
                </a:solidFill>
                <a:cs typeface="Calibri"/>
                <a:hlinkClick r:id="rId10"/>
              </a:rPr>
              <a:t>PDFs of Connecticut Alternate Assessment Training</a:t>
            </a:r>
            <a:endParaRPr lang="en-US" sz="3800">
              <a:latin typeface="Aptos" panose="020B0004020202020204" pitchFamily="34" charset="0"/>
              <a:cs typeface="Calibri"/>
            </a:endParaRPr>
          </a:p>
          <a:p>
            <a:pPr fontAlgn="base">
              <a:spcBef>
                <a:spcPct val="0"/>
              </a:spcBef>
              <a:spcAft>
                <a:spcPct val="0"/>
              </a:spcAft>
              <a:defRPr/>
            </a:pPr>
            <a:endParaRPr lang="en-US" sz="3800" u="sng">
              <a:solidFill>
                <a:srgbClr val="000000"/>
              </a:solidFill>
              <a:latin typeface="Aptos" panose="020B0004020202020204" pitchFamily="34" charset="0"/>
              <a:cs typeface="Arial" panose="020B0604020202020204" pitchFamily="34" charset="0"/>
            </a:endParaRPr>
          </a:p>
          <a:p>
            <a:pPr fontAlgn="base">
              <a:spcBef>
                <a:spcPct val="0"/>
              </a:spcBef>
              <a:spcAft>
                <a:spcPct val="0"/>
              </a:spcAft>
              <a:defRPr/>
            </a:pPr>
            <a:r>
              <a:rPr lang="en-US" sz="3800">
                <a:solidFill>
                  <a:srgbClr val="000000"/>
                </a:solidFill>
                <a:latin typeface="Aptos" panose="020B0004020202020204" pitchFamily="34" charset="0"/>
                <a:cs typeface="Arial"/>
              </a:rPr>
              <a:t>For more information, visit the </a:t>
            </a:r>
            <a:r>
              <a:rPr lang="en-US" sz="3800">
                <a:solidFill>
                  <a:srgbClr val="000000"/>
                </a:solidFill>
                <a:latin typeface="Aptos" panose="020B0004020202020204" pitchFamily="34" charset="0"/>
                <a:cs typeface="Arial"/>
                <a:hlinkClick r:id="rId11"/>
              </a:rPr>
              <a:t>CSDE Website </a:t>
            </a:r>
            <a:r>
              <a:rPr lang="en-US" sz="3800">
                <a:solidFill>
                  <a:srgbClr val="000000"/>
                </a:solidFill>
                <a:latin typeface="Aptos" panose="020B0004020202020204" pitchFamily="34" charset="0"/>
                <a:cs typeface="Arial"/>
              </a:rPr>
              <a:t>and the </a:t>
            </a:r>
            <a:r>
              <a:rPr lang="en-US" sz="3800">
                <a:solidFill>
                  <a:srgbClr val="000000"/>
                </a:solidFill>
                <a:latin typeface="Aptos" panose="020B0004020202020204" pitchFamily="34" charset="0"/>
                <a:cs typeface="Arial"/>
                <a:hlinkClick r:id="rId12"/>
              </a:rPr>
              <a:t>Connecticut  Comprehensive Assessment Program Portal</a:t>
            </a:r>
            <a:endParaRPr lang="en-US"/>
          </a:p>
          <a:p>
            <a:pPr marL="0" indent="0">
              <a:buFont typeface="Arial" panose="020B0604020202020204" pitchFamily="34" charset="0"/>
              <a:buNone/>
            </a:pPr>
            <a:endParaRPr lang="en-US"/>
          </a:p>
        </p:txBody>
      </p:sp>
    </p:spTree>
    <p:extLst>
      <p:ext uri="{BB962C8B-B14F-4D97-AF65-F5344CB8AC3E}">
        <p14:creationId xmlns:p14="http://schemas.microsoft.com/office/powerpoint/2010/main" val="818852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3B07200C-E17B-4492-E162-6D9C41ACCBE2}"/>
              </a:ext>
            </a:extLst>
          </p:cNvPr>
          <p:cNvSpPr txBox="1">
            <a:spLocks/>
          </p:cNvSpPr>
          <p:nvPr/>
        </p:nvSpPr>
        <p:spPr>
          <a:xfrm>
            <a:off x="1503123" y="156118"/>
            <a:ext cx="8567803" cy="123427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rgbClr val="FFC000"/>
                </a:solidFill>
                <a:latin typeface="Aptos" panose="020B0004020202020204" pitchFamily="34" charset="0"/>
                <a:ea typeface="+mj-ea"/>
                <a:cs typeface="Arial" panose="020B0604020202020204" pitchFamily="34" charset="0"/>
              </a:defRPr>
            </a:lvl1pPr>
          </a:lstStyle>
          <a:p>
            <a:r>
              <a:rPr lang="en-US">
                <a:solidFill>
                  <a:schemeClr val="bg1"/>
                </a:solidFill>
              </a:rPr>
              <a:t>Disability Categories</a:t>
            </a:r>
          </a:p>
        </p:txBody>
      </p:sp>
      <p:sp>
        <p:nvSpPr>
          <p:cNvPr id="2" name="Content Placeholder 2">
            <a:extLst>
              <a:ext uri="{FF2B5EF4-FFF2-40B4-BE49-F238E27FC236}">
                <a16:creationId xmlns:a16="http://schemas.microsoft.com/office/drawing/2014/main" id="{FEA07D49-700C-4ECD-67AE-5C4C79D4A189}"/>
              </a:ext>
            </a:extLst>
          </p:cNvPr>
          <p:cNvSpPr>
            <a:spLocks noGrp="1"/>
          </p:cNvSpPr>
          <p:nvPr>
            <p:ph idx="1"/>
          </p:nvPr>
        </p:nvSpPr>
        <p:spPr>
          <a:xfrm>
            <a:off x="929640" y="1825624"/>
            <a:ext cx="10332720" cy="4474376"/>
          </a:xfrm>
        </p:spPr>
        <p:txBody>
          <a:bodyPr vert="horz" wrap="square" lIns="91440" tIns="45720" rIns="91440" bIns="45720" rtlCol="0" anchor="t">
            <a:normAutofit fontScale="92500" lnSpcReduction="20000"/>
          </a:bodyPr>
          <a:lstStyle/>
          <a:p>
            <a:pPr algn="l" rtl="0" fontAlgn="base">
              <a:buFont typeface="Arial" panose="020B0604020202020204" pitchFamily="34" charset="0"/>
              <a:buChar char="•"/>
            </a:pPr>
            <a:r>
              <a:rPr lang="en-US" b="0" i="0" u="none" strike="noStrike">
                <a:solidFill>
                  <a:srgbClr val="000000"/>
                </a:solidFill>
                <a:effectLst/>
              </a:rPr>
              <a:t>Students with an intellectual disability, multiple disabilities, autism, or traumatic brain injury are more likely to be eligible for an alternate assessment.</a:t>
            </a:r>
          </a:p>
          <a:p>
            <a:pPr algn="l" rtl="0" fontAlgn="base">
              <a:buFont typeface="Arial" panose="020B0604020202020204" pitchFamily="34" charset="0"/>
              <a:buChar char="•"/>
            </a:pPr>
            <a:r>
              <a:rPr lang="en-US" b="0" i="0" u="none" strike="noStrike">
                <a:solidFill>
                  <a:srgbClr val="000000"/>
                </a:solidFill>
                <a:effectLst/>
              </a:rPr>
              <a:t>Students with a primary disability category of </a:t>
            </a:r>
            <a:r>
              <a:rPr lang="en-US" b="0" i="0" u="none" strike="noStrike" err="1">
                <a:solidFill>
                  <a:srgbClr val="000000"/>
                </a:solidFill>
                <a:effectLst/>
              </a:rPr>
              <a:t>SLD</a:t>
            </a:r>
            <a:r>
              <a:rPr lang="en-US" b="0" i="0" u="none" strike="noStrike">
                <a:solidFill>
                  <a:srgbClr val="000000"/>
                </a:solidFill>
                <a:effectLst/>
              </a:rPr>
              <a:t>, </a:t>
            </a:r>
            <a:r>
              <a:rPr lang="en-US" b="0" i="0" u="none" strike="noStrike" err="1">
                <a:solidFill>
                  <a:srgbClr val="000000"/>
                </a:solidFill>
                <a:effectLst/>
              </a:rPr>
              <a:t>SLD</a:t>
            </a:r>
            <a:r>
              <a:rPr lang="en-US" b="0" i="0" u="none" strike="noStrike">
                <a:solidFill>
                  <a:srgbClr val="000000"/>
                </a:solidFill>
                <a:effectLst/>
              </a:rPr>
              <a:t>/Dyslexia, and Emotional Disability may not have evidence supporting a significant cognitive disability that is pervasive in nature. </a:t>
            </a:r>
            <a:r>
              <a:rPr lang="en-US" b="0" i="0">
                <a:solidFill>
                  <a:srgbClr val="000000"/>
                </a:solidFill>
                <a:effectLst/>
              </a:rPr>
              <a:t>​</a:t>
            </a:r>
          </a:p>
          <a:p>
            <a:pPr lvl="1" fontAlgn="base">
              <a:spcAft>
                <a:spcPts val="600"/>
              </a:spcAft>
            </a:pPr>
            <a:r>
              <a:rPr lang="en-US" b="0" i="0" u="none" strike="noStrike">
                <a:solidFill>
                  <a:srgbClr val="000000"/>
                </a:solidFill>
                <a:effectLst/>
              </a:rPr>
              <a:t>Sections 34 CFR 300.309 (3)(a)(1) and (2) and 300.8(c)(4)(</a:t>
            </a:r>
            <a:r>
              <a:rPr lang="en-US" b="0" i="0" u="none" strike="noStrike" err="1">
                <a:solidFill>
                  <a:srgbClr val="000000"/>
                </a:solidFill>
                <a:effectLst/>
              </a:rPr>
              <a:t>i</a:t>
            </a:r>
            <a:r>
              <a:rPr lang="en-US" b="0" i="0" u="none" strike="noStrike">
                <a:solidFill>
                  <a:srgbClr val="000000"/>
                </a:solidFill>
                <a:effectLst/>
              </a:rPr>
              <a:t>) of the IDEA requires that intellectual factors/impairments be ruled out in order to qualify for special education services under the categories of a specific learning disability or emotional disability. </a:t>
            </a:r>
            <a:r>
              <a:rPr lang="en-US" b="0" i="0">
                <a:solidFill>
                  <a:srgbClr val="000000"/>
                </a:solidFill>
                <a:effectLst/>
              </a:rPr>
              <a:t>​</a:t>
            </a:r>
          </a:p>
          <a:p>
            <a:pPr lvl="1" fontAlgn="base">
              <a:spcAft>
                <a:spcPts val="600"/>
              </a:spcAft>
            </a:pPr>
            <a:r>
              <a:rPr lang="en-US" b="0" i="0" u="none" strike="noStrike">
                <a:solidFill>
                  <a:srgbClr val="000000"/>
                </a:solidFill>
                <a:effectLst/>
              </a:rPr>
              <a:t>These students should participate on standard assessments with the provision of designated supports, accommodations, and assistive technology (if applicable).</a:t>
            </a:r>
            <a:endParaRPr lang="en-US" b="0" i="0">
              <a:solidFill>
                <a:srgbClr val="000000"/>
              </a:solidFill>
              <a:effectLst/>
            </a:endParaRPr>
          </a:p>
          <a:p>
            <a:pPr marL="0" indent="0">
              <a:buNone/>
            </a:pPr>
            <a:endParaRPr lang="en-US"/>
          </a:p>
        </p:txBody>
      </p:sp>
    </p:spTree>
    <p:extLst>
      <p:ext uri="{BB962C8B-B14F-4D97-AF65-F5344CB8AC3E}">
        <p14:creationId xmlns:p14="http://schemas.microsoft.com/office/powerpoint/2010/main" val="4183271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8130B-B075-BD52-3169-892C28D8ECD6}"/>
              </a:ext>
            </a:extLst>
          </p:cNvPr>
          <p:cNvSpPr>
            <a:spLocks noGrp="1"/>
          </p:cNvSpPr>
          <p:nvPr>
            <p:ph type="title"/>
          </p:nvPr>
        </p:nvSpPr>
        <p:spPr/>
        <p:txBody>
          <a:bodyPr/>
          <a:lstStyle/>
          <a:p>
            <a:r>
              <a:rPr lang="en-US">
                <a:solidFill>
                  <a:srgbClr val="FFFFFF"/>
                </a:solidFill>
              </a:rPr>
              <a:t>CSDE Performance Office Contacts</a:t>
            </a:r>
          </a:p>
        </p:txBody>
      </p:sp>
      <p:graphicFrame>
        <p:nvGraphicFramePr>
          <p:cNvPr id="4" name="Table 3" descr="This table provides the contact information for ">
            <a:extLst>
              <a:ext uri="{FF2B5EF4-FFF2-40B4-BE49-F238E27FC236}">
                <a16:creationId xmlns:a16="http://schemas.microsoft.com/office/drawing/2014/main" id="{327EA20B-369B-EFFA-7C24-F07DD5D1175C}"/>
              </a:ext>
            </a:extLst>
          </p:cNvPr>
          <p:cNvGraphicFramePr>
            <a:graphicFrameLocks noGrp="1"/>
          </p:cNvGraphicFramePr>
          <p:nvPr>
            <p:extLst>
              <p:ext uri="{D42A27DB-BD31-4B8C-83A1-F6EECF244321}">
                <p14:modId xmlns:p14="http://schemas.microsoft.com/office/powerpoint/2010/main" val="2598874230"/>
              </p:ext>
            </p:extLst>
          </p:nvPr>
        </p:nvGraphicFramePr>
        <p:xfrm>
          <a:off x="71919" y="1539240"/>
          <a:ext cx="5820881" cy="4846320"/>
        </p:xfrm>
        <a:graphic>
          <a:graphicData uri="http://schemas.openxmlformats.org/drawingml/2006/table">
            <a:tbl>
              <a:tblPr firstRow="1" bandRow="1">
                <a:tableStyleId>{5C22544A-7EE6-4342-B048-85BDC9FD1C3A}</a:tableStyleId>
              </a:tblPr>
              <a:tblGrid>
                <a:gridCol w="5820881">
                  <a:extLst>
                    <a:ext uri="{9D8B030D-6E8A-4147-A177-3AD203B41FA5}">
                      <a16:colId xmlns:a16="http://schemas.microsoft.com/office/drawing/2014/main" val="907906314"/>
                    </a:ext>
                  </a:extLst>
                </a:gridCol>
              </a:tblGrid>
              <a:tr h="1235552">
                <a:tc>
                  <a:txBody>
                    <a:bodyPr/>
                    <a:lstStyle/>
                    <a:p>
                      <a:pPr lvl="0" algn="ctr">
                        <a:lnSpc>
                          <a:spcPct val="100000"/>
                        </a:lnSpc>
                        <a:spcBef>
                          <a:spcPts val="0"/>
                        </a:spcBef>
                        <a:spcAft>
                          <a:spcPts val="0"/>
                        </a:spcAft>
                        <a:buNone/>
                      </a:pPr>
                      <a:r>
                        <a:rPr lang="en-US" sz="2000" b="0" i="0" u="none" strike="noStrike" noProof="0">
                          <a:solidFill>
                            <a:srgbClr val="000000"/>
                          </a:solidFill>
                          <a:latin typeface="Aptos" panose="020B0004020202020204" pitchFamily="34" charset="0"/>
                        </a:rPr>
                        <a:t>Abe Krisst</a:t>
                      </a:r>
                    </a:p>
                    <a:p>
                      <a:pPr lvl="0" algn="ctr">
                        <a:lnSpc>
                          <a:spcPct val="100000"/>
                        </a:lnSpc>
                        <a:spcBef>
                          <a:spcPts val="0"/>
                        </a:spcBef>
                        <a:spcAft>
                          <a:spcPts val="0"/>
                        </a:spcAft>
                        <a:buNone/>
                      </a:pPr>
                      <a:r>
                        <a:rPr lang="en-US" sz="2000" b="0" i="0" u="none" strike="noStrike" noProof="0">
                          <a:solidFill>
                            <a:srgbClr val="000000"/>
                          </a:solidFill>
                          <a:latin typeface="Aptos" panose="020B0004020202020204" pitchFamily="34" charset="0"/>
                        </a:rPr>
                        <a:t>Bureau Chief</a:t>
                      </a:r>
                      <a:br>
                        <a:rPr lang="en-US" sz="2000" b="0" i="0" u="none" strike="noStrike" noProof="0">
                          <a:solidFill>
                            <a:srgbClr val="000000"/>
                          </a:solidFill>
                          <a:latin typeface="Aptos" panose="020B0004020202020204" pitchFamily="34" charset="0"/>
                        </a:rPr>
                      </a:br>
                      <a:r>
                        <a:rPr lang="en-US" sz="2000" b="0" i="0" u="none" strike="noStrike" noProof="0">
                          <a:solidFill>
                            <a:srgbClr val="000000"/>
                          </a:solidFill>
                          <a:latin typeface="Aptos" panose="020B0004020202020204" pitchFamily="34" charset="0"/>
                        </a:rPr>
                        <a:t>Connecticut Education – Performance Office</a:t>
                      </a:r>
                      <a:br>
                        <a:rPr lang="en-US" sz="2000" b="0" i="0" u="none" strike="noStrike" noProof="0">
                          <a:solidFill>
                            <a:srgbClr val="000000"/>
                          </a:solidFill>
                          <a:latin typeface="Aptos" panose="020B0004020202020204" pitchFamily="34" charset="0"/>
                        </a:rPr>
                      </a:br>
                      <a:r>
                        <a:rPr lang="en-US" sz="2000" b="0" i="0" u="none" strike="noStrike" noProof="0">
                          <a:solidFill>
                            <a:srgbClr val="000000"/>
                          </a:solidFill>
                          <a:latin typeface="Aptos" panose="020B0004020202020204" pitchFamily="34" charset="0"/>
                        </a:rPr>
                        <a:t>Phone: 860-713-6894; Mobile Phone: 860-690-0650</a:t>
                      </a:r>
                      <a:endParaRPr lang="en-US" sz="2000">
                        <a:latin typeface="Aptos" panose="020B0004020202020204" pitchFamily="34" charset="0"/>
                      </a:endParaRPr>
                    </a:p>
                    <a:p>
                      <a:pPr lvl="0" algn="ctr">
                        <a:lnSpc>
                          <a:spcPct val="100000"/>
                        </a:lnSpc>
                        <a:spcBef>
                          <a:spcPts val="0"/>
                        </a:spcBef>
                        <a:spcAft>
                          <a:spcPts val="0"/>
                        </a:spcAft>
                        <a:buNone/>
                      </a:pPr>
                      <a:r>
                        <a:rPr lang="en-US" sz="2000" b="0" i="0" u="none" strike="noStrike" noProof="0">
                          <a:solidFill>
                            <a:srgbClr val="000000"/>
                          </a:solidFill>
                          <a:latin typeface="Aptos" panose="020B0004020202020204" pitchFamily="34" charset="0"/>
                        </a:rPr>
                        <a:t>Email: </a:t>
                      </a:r>
                      <a:r>
                        <a:rPr lang="en-US" sz="2000" b="0" i="0" u="none" strike="noStrike" noProof="0">
                          <a:solidFill>
                            <a:srgbClr val="467886"/>
                          </a:solidFill>
                          <a:latin typeface="Aptos" panose="020B0004020202020204" pitchFamily="34" charset="0"/>
                          <a:hlinkClick r:id="rId3"/>
                        </a:rPr>
                        <a:t>Abe.Krisst@ct.gov</a:t>
                      </a:r>
                      <a:endParaRPr lang="en-US" sz="2000">
                        <a:latin typeface="Aptos" panose="020B0004020202020204" pitchFamily="34" charset="0"/>
                      </a:endParaRPr>
                    </a:p>
                  </a:txBody>
                  <a:tcPr>
                    <a:solidFill>
                      <a:schemeClr val="bg2"/>
                    </a:solidFill>
                  </a:tcPr>
                </a:tc>
                <a:extLst>
                  <a:ext uri="{0D108BD9-81ED-4DB2-BD59-A6C34878D82A}">
                    <a16:rowId xmlns:a16="http://schemas.microsoft.com/office/drawing/2014/main" val="511080106"/>
                  </a:ext>
                </a:extLst>
              </a:tr>
              <a:tr h="1467218">
                <a:tc>
                  <a:txBody>
                    <a:bodyPr/>
                    <a:lstStyle/>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Deirdre Ducharme</a:t>
                      </a:r>
                      <a:endParaRPr lang="en-US" sz="2000" b="0" i="0" u="none" strike="noStrike" noProof="0">
                        <a:latin typeface="Aptos" panose="020B0004020202020204" pitchFamily="34" charset="0"/>
                      </a:endParaRPr>
                    </a:p>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Education Consultant</a:t>
                      </a:r>
                      <a:endParaRPr lang="en-US" sz="2000" b="0" i="0" u="none" strike="noStrike" noProof="0">
                        <a:latin typeface="Aptos" panose="020B0004020202020204" pitchFamily="34" charset="0"/>
                      </a:endParaRPr>
                    </a:p>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Performance Office- Special Populations</a:t>
                      </a:r>
                      <a:endParaRPr lang="en-US" sz="2000" b="0" i="0" u="none" strike="noStrike" noProof="0">
                        <a:latin typeface="Aptos" panose="020B0004020202020204" pitchFamily="34" charset="0"/>
                      </a:endParaRPr>
                    </a:p>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Direct line: 860-713-6859</a:t>
                      </a:r>
                      <a:endParaRPr lang="en-US" sz="2000" b="0" i="0" u="none" strike="noStrike" noProof="0">
                        <a:latin typeface="Aptos" panose="020B0004020202020204" pitchFamily="34" charset="0"/>
                      </a:endParaRPr>
                    </a:p>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Email: </a:t>
                      </a:r>
                      <a:r>
                        <a:rPr lang="en-US" sz="2000" b="0" i="0" u="none" strike="noStrike" noProof="0">
                          <a:solidFill>
                            <a:schemeClr val="tx1"/>
                          </a:solidFill>
                          <a:latin typeface="Aptos" panose="020B0004020202020204" pitchFamily="34" charset="0"/>
                          <a:hlinkClick r:id="rId4"/>
                        </a:rPr>
                        <a:t>Deirdre.Ducharme@ct.gov</a:t>
                      </a:r>
                      <a:endParaRPr lang="en-US" sz="2000">
                        <a:latin typeface="Aptos" panose="020B0004020202020204" pitchFamily="34" charset="0"/>
                      </a:endParaRPr>
                    </a:p>
                  </a:txBody>
                  <a:tcPr/>
                </a:tc>
                <a:extLst>
                  <a:ext uri="{0D108BD9-81ED-4DB2-BD59-A6C34878D82A}">
                    <a16:rowId xmlns:a16="http://schemas.microsoft.com/office/drawing/2014/main" val="1962101237"/>
                  </a:ext>
                </a:extLst>
              </a:tr>
              <a:tr h="1467218">
                <a:tc>
                  <a:txBody>
                    <a:bodyPr/>
                    <a:lstStyle/>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Katie Seifert</a:t>
                      </a:r>
                      <a:br>
                        <a:rPr lang="en-US" sz="2000" b="0" i="0" u="none" strike="noStrike" noProof="0">
                          <a:solidFill>
                            <a:srgbClr val="000000"/>
                          </a:solidFill>
                          <a:latin typeface="Aptos" panose="020B0004020202020204" pitchFamily="34" charset="0"/>
                        </a:rPr>
                      </a:br>
                      <a:r>
                        <a:rPr lang="en-US" sz="2000" b="0" i="0" u="none" strike="noStrike" noProof="0">
                          <a:solidFill>
                            <a:schemeClr val="tx1"/>
                          </a:solidFill>
                          <a:latin typeface="Aptos" panose="020B0004020202020204" pitchFamily="34" charset="0"/>
                        </a:rPr>
                        <a:t>Associate Education Consultant</a:t>
                      </a:r>
                      <a:endParaRPr lang="en-US" sz="2000" b="0">
                        <a:solidFill>
                          <a:schemeClr val="tx1"/>
                        </a:solidFill>
                        <a:latin typeface="Aptos" panose="020B0004020202020204" pitchFamily="34" charset="0"/>
                      </a:endParaRPr>
                    </a:p>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Performance Office- Special Populations</a:t>
                      </a:r>
                      <a:endParaRPr lang="en-US" sz="2000" b="0">
                        <a:solidFill>
                          <a:schemeClr val="tx1"/>
                        </a:solidFill>
                        <a:latin typeface="Aptos" panose="020B0004020202020204" pitchFamily="34" charset="0"/>
                      </a:endParaRPr>
                    </a:p>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Direct line: 860-713-6722</a:t>
                      </a:r>
                      <a:endParaRPr lang="en-US" sz="2000" b="0">
                        <a:solidFill>
                          <a:schemeClr val="tx1"/>
                        </a:solidFill>
                        <a:latin typeface="Aptos" panose="020B0004020202020204" pitchFamily="34" charset="0"/>
                      </a:endParaRPr>
                    </a:p>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Email: </a:t>
                      </a:r>
                      <a:r>
                        <a:rPr lang="en-US" sz="2000" b="0" i="0" u="sng" strike="noStrike" noProof="0">
                          <a:solidFill>
                            <a:srgbClr val="1E72C7"/>
                          </a:solidFill>
                          <a:latin typeface="Aptos" panose="020B0004020202020204" pitchFamily="34" charset="0"/>
                          <a:hlinkClick r:id="rId5">
                            <a:extLst>
                              <a:ext uri="{A12FA001-AC4F-418D-AE19-62706E023703}">
                                <ahyp:hlinkClr xmlns:ahyp="http://schemas.microsoft.com/office/drawing/2018/hyperlinkcolor" val="tx"/>
                              </a:ext>
                            </a:extLst>
                          </a:hlinkClick>
                        </a:rPr>
                        <a:t>Katherine.Seifert@ct.gov</a:t>
                      </a:r>
                      <a:r>
                        <a:rPr lang="en-US" sz="2000" b="0" i="0" u="none" strike="noStrike" noProof="0">
                          <a:solidFill>
                            <a:srgbClr val="1E72C7"/>
                          </a:solidFill>
                          <a:latin typeface="Aptos" panose="020B0004020202020204" pitchFamily="34" charset="0"/>
                        </a:rPr>
                        <a:t>  </a:t>
                      </a:r>
                      <a:endParaRPr lang="en-US" sz="2000" b="0">
                        <a:solidFill>
                          <a:srgbClr val="1E72C7"/>
                        </a:solidFill>
                        <a:latin typeface="Aptos" panose="020B0004020202020204" pitchFamily="34" charset="0"/>
                      </a:endParaRPr>
                    </a:p>
                  </a:txBody>
                  <a:tcPr/>
                </a:tc>
                <a:extLst>
                  <a:ext uri="{0D108BD9-81ED-4DB2-BD59-A6C34878D82A}">
                    <a16:rowId xmlns:a16="http://schemas.microsoft.com/office/drawing/2014/main" val="2737782947"/>
                  </a:ext>
                </a:extLst>
              </a:tr>
            </a:tbl>
          </a:graphicData>
        </a:graphic>
      </p:graphicFrame>
      <p:graphicFrame>
        <p:nvGraphicFramePr>
          <p:cNvPr id="3" name="Table 2" descr="This table provides the contact information for ">
            <a:extLst>
              <a:ext uri="{FF2B5EF4-FFF2-40B4-BE49-F238E27FC236}">
                <a16:creationId xmlns:a16="http://schemas.microsoft.com/office/drawing/2014/main" id="{84F3328F-D25B-F626-4C86-BB305F4AECFA}"/>
              </a:ext>
            </a:extLst>
          </p:cNvPr>
          <p:cNvGraphicFramePr>
            <a:graphicFrameLocks noGrp="1"/>
          </p:cNvGraphicFramePr>
          <p:nvPr>
            <p:extLst>
              <p:ext uri="{D42A27DB-BD31-4B8C-83A1-F6EECF244321}">
                <p14:modId xmlns:p14="http://schemas.microsoft.com/office/powerpoint/2010/main" val="2974405205"/>
              </p:ext>
            </p:extLst>
          </p:nvPr>
        </p:nvGraphicFramePr>
        <p:xfrm>
          <a:off x="6096000" y="1539240"/>
          <a:ext cx="6024081" cy="4846320"/>
        </p:xfrm>
        <a:graphic>
          <a:graphicData uri="http://schemas.openxmlformats.org/drawingml/2006/table">
            <a:tbl>
              <a:tblPr firstRow="1" bandRow="1">
                <a:tableStyleId>{5C22544A-7EE6-4342-B048-85BDC9FD1C3A}</a:tableStyleId>
              </a:tblPr>
              <a:tblGrid>
                <a:gridCol w="6024081">
                  <a:extLst>
                    <a:ext uri="{9D8B030D-6E8A-4147-A177-3AD203B41FA5}">
                      <a16:colId xmlns:a16="http://schemas.microsoft.com/office/drawing/2014/main" val="907906314"/>
                    </a:ext>
                  </a:extLst>
                </a:gridCol>
              </a:tblGrid>
              <a:tr h="1235552">
                <a:tc>
                  <a:txBody>
                    <a:bodyPr/>
                    <a:lstStyle/>
                    <a:p>
                      <a:pPr lvl="0" algn="ctr">
                        <a:lnSpc>
                          <a:spcPct val="100000"/>
                        </a:lnSpc>
                        <a:spcBef>
                          <a:spcPts val="0"/>
                        </a:spcBef>
                        <a:spcAft>
                          <a:spcPts val="0"/>
                        </a:spcAft>
                        <a:buNone/>
                      </a:pPr>
                      <a:r>
                        <a:rPr lang="en-US" sz="2000" b="0" i="0" u="none" strike="noStrike" noProof="0">
                          <a:solidFill>
                            <a:srgbClr val="000000"/>
                          </a:solidFill>
                          <a:latin typeface="Aptos"/>
                        </a:rPr>
                        <a:t>Kimberly Johnson</a:t>
                      </a:r>
                    </a:p>
                    <a:p>
                      <a:pPr lvl="0" algn="ctr">
                        <a:lnSpc>
                          <a:spcPct val="100000"/>
                        </a:lnSpc>
                        <a:spcBef>
                          <a:spcPts val="0"/>
                        </a:spcBef>
                        <a:spcAft>
                          <a:spcPts val="0"/>
                        </a:spcAft>
                        <a:buNone/>
                      </a:pPr>
                      <a:r>
                        <a:rPr lang="en-US" sz="2000" b="0" i="0" u="none" strike="noStrike" noProof="0">
                          <a:solidFill>
                            <a:srgbClr val="000000"/>
                          </a:solidFill>
                          <a:latin typeface="Aptos" panose="020B0004020202020204" pitchFamily="34" charset="0"/>
                        </a:rPr>
                        <a:t>Education Support Technician</a:t>
                      </a:r>
                    </a:p>
                    <a:p>
                      <a:pPr lvl="0" algn="ctr">
                        <a:lnSpc>
                          <a:spcPct val="100000"/>
                        </a:lnSpc>
                        <a:spcBef>
                          <a:spcPts val="0"/>
                        </a:spcBef>
                        <a:spcAft>
                          <a:spcPts val="0"/>
                        </a:spcAft>
                        <a:buNone/>
                      </a:pPr>
                      <a:r>
                        <a:rPr lang="en-US" sz="2000" b="0" i="0" u="none" strike="noStrike" noProof="0">
                          <a:solidFill>
                            <a:srgbClr val="000000"/>
                          </a:solidFill>
                          <a:latin typeface="Aptos" panose="020B0004020202020204" pitchFamily="34" charset="0"/>
                        </a:rPr>
                        <a:t>Performance Office</a:t>
                      </a:r>
                    </a:p>
                    <a:p>
                      <a:pPr lvl="0" algn="ctr">
                        <a:lnSpc>
                          <a:spcPct val="100000"/>
                        </a:lnSpc>
                        <a:spcBef>
                          <a:spcPts val="0"/>
                        </a:spcBef>
                        <a:spcAft>
                          <a:spcPts val="0"/>
                        </a:spcAft>
                        <a:buNone/>
                      </a:pPr>
                      <a:r>
                        <a:rPr lang="en-US" sz="2000" b="0" i="0" u="none" strike="noStrike" noProof="0">
                          <a:solidFill>
                            <a:srgbClr val="000000"/>
                          </a:solidFill>
                          <a:latin typeface="Aptos" panose="020B0004020202020204" pitchFamily="34" charset="0"/>
                        </a:rPr>
                        <a:t>Phone: 860-713-6885</a:t>
                      </a:r>
                    </a:p>
                    <a:p>
                      <a:pPr lvl="0" algn="ctr">
                        <a:lnSpc>
                          <a:spcPct val="100000"/>
                        </a:lnSpc>
                        <a:spcBef>
                          <a:spcPts val="0"/>
                        </a:spcBef>
                        <a:spcAft>
                          <a:spcPts val="0"/>
                        </a:spcAft>
                        <a:buNone/>
                      </a:pPr>
                      <a:r>
                        <a:rPr lang="en-US" sz="2000" b="0" i="0" u="none" strike="noStrike" noProof="0">
                          <a:solidFill>
                            <a:srgbClr val="000000"/>
                          </a:solidFill>
                          <a:latin typeface="Aptos" panose="020B0004020202020204" pitchFamily="34" charset="0"/>
                        </a:rPr>
                        <a:t>Email: </a:t>
                      </a:r>
                      <a:r>
                        <a:rPr lang="en-US" sz="2000" b="0" i="0" u="none" strike="noStrike" noProof="0">
                          <a:solidFill>
                            <a:srgbClr val="000000"/>
                          </a:solidFill>
                          <a:latin typeface="Aptos" panose="020B0004020202020204" pitchFamily="34" charset="0"/>
                          <a:hlinkClick r:id="rId6"/>
                        </a:rPr>
                        <a:t>Kimberly.Johnson@ct.gov</a:t>
                      </a:r>
                      <a:endParaRPr lang="en-US" sz="2000">
                        <a:latin typeface="Aptos" panose="020B0004020202020204" pitchFamily="34" charset="0"/>
                      </a:endParaRPr>
                    </a:p>
                  </a:txBody>
                  <a:tcPr>
                    <a:solidFill>
                      <a:schemeClr val="bg2"/>
                    </a:solidFill>
                  </a:tcPr>
                </a:tc>
                <a:extLst>
                  <a:ext uri="{0D108BD9-81ED-4DB2-BD59-A6C34878D82A}">
                    <a16:rowId xmlns:a16="http://schemas.microsoft.com/office/drawing/2014/main" val="511080106"/>
                  </a:ext>
                </a:extLst>
              </a:tr>
              <a:tr h="1467218">
                <a:tc>
                  <a:txBody>
                    <a:bodyPr/>
                    <a:lstStyle/>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Cristi Alberino</a:t>
                      </a:r>
                      <a:endParaRPr lang="en-US" sz="2000" b="0" i="0" u="none" strike="noStrike" noProof="0">
                        <a:latin typeface="Aptos" panose="020B0004020202020204" pitchFamily="34" charset="0"/>
                      </a:endParaRPr>
                    </a:p>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Education Consultant</a:t>
                      </a:r>
                    </a:p>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Performance Office –Interim &amp; Summative Assessments</a:t>
                      </a:r>
                    </a:p>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Email: </a:t>
                      </a:r>
                      <a:r>
                        <a:rPr lang="en-US" sz="2000" b="0" i="0" u="none" strike="noStrike" noProof="0">
                          <a:solidFill>
                            <a:schemeClr val="tx1"/>
                          </a:solidFill>
                          <a:latin typeface="Aptos" panose="020B0004020202020204" pitchFamily="34" charset="0"/>
                          <a:hlinkClick r:id="rId7"/>
                        </a:rPr>
                        <a:t>Cristi.Alberino@ct.gov</a:t>
                      </a:r>
                      <a:r>
                        <a:rPr lang="en-US" sz="2000" b="0" i="0" u="none" strike="noStrike" noProof="0">
                          <a:solidFill>
                            <a:schemeClr val="tx1"/>
                          </a:solidFill>
                          <a:latin typeface="Aptos" panose="020B0004020202020204" pitchFamily="34" charset="0"/>
                        </a:rPr>
                        <a:t> </a:t>
                      </a:r>
                      <a:endParaRPr lang="en-US" sz="2000">
                        <a:latin typeface="Aptos" panose="020B0004020202020204" pitchFamily="34" charset="0"/>
                      </a:endParaRPr>
                    </a:p>
                  </a:txBody>
                  <a:tcPr/>
                </a:tc>
                <a:extLst>
                  <a:ext uri="{0D108BD9-81ED-4DB2-BD59-A6C34878D82A}">
                    <a16:rowId xmlns:a16="http://schemas.microsoft.com/office/drawing/2014/main" val="1962101237"/>
                  </a:ext>
                </a:extLst>
              </a:tr>
              <a:tr h="1467218">
                <a:tc>
                  <a:txBody>
                    <a:bodyPr/>
                    <a:lstStyle/>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Jeff Greig</a:t>
                      </a:r>
                      <a:br>
                        <a:rPr lang="en-US" sz="2000" b="0" i="0" u="none" strike="noStrike" noProof="0">
                          <a:solidFill>
                            <a:srgbClr val="000000"/>
                          </a:solidFill>
                          <a:latin typeface="Aptos" panose="020B0004020202020204" pitchFamily="34" charset="0"/>
                        </a:rPr>
                      </a:br>
                      <a:r>
                        <a:rPr lang="en-US" sz="2000" b="0" i="0" u="none" strike="noStrike" noProof="0">
                          <a:solidFill>
                            <a:schemeClr val="tx1"/>
                          </a:solidFill>
                          <a:latin typeface="Aptos" panose="020B0004020202020204" pitchFamily="34" charset="0"/>
                        </a:rPr>
                        <a:t>Education Consultant</a:t>
                      </a:r>
                      <a:endParaRPr lang="en-US" sz="2000" b="0">
                        <a:solidFill>
                          <a:schemeClr val="tx1"/>
                        </a:solidFill>
                        <a:latin typeface="Aptos" panose="020B0004020202020204" pitchFamily="34" charset="0"/>
                      </a:endParaRPr>
                    </a:p>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Performance Office – NGSS Interim &amp; Summative Assessments</a:t>
                      </a:r>
                      <a:endParaRPr lang="en-US" sz="2000" b="0">
                        <a:solidFill>
                          <a:schemeClr val="tx1"/>
                        </a:solidFill>
                        <a:latin typeface="Aptos" panose="020B0004020202020204" pitchFamily="34" charset="0"/>
                      </a:endParaRPr>
                    </a:p>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Email: </a:t>
                      </a:r>
                      <a:r>
                        <a:rPr lang="en-US" sz="2000" b="0" i="0" u="none" strike="noStrike" noProof="0">
                          <a:solidFill>
                            <a:schemeClr val="tx1"/>
                          </a:solidFill>
                          <a:latin typeface="Aptos" panose="020B0004020202020204" pitchFamily="34" charset="0"/>
                          <a:hlinkClick r:id="rId8"/>
                        </a:rPr>
                        <a:t>Jeff.Greig@ct.gov</a:t>
                      </a:r>
                      <a:endParaRPr lang="en-US" sz="2000" b="0">
                        <a:solidFill>
                          <a:srgbClr val="1E72C7"/>
                        </a:solidFill>
                        <a:latin typeface="Aptos" panose="020B0004020202020204" pitchFamily="34" charset="0"/>
                      </a:endParaRPr>
                    </a:p>
                  </a:txBody>
                  <a:tcPr/>
                </a:tc>
                <a:extLst>
                  <a:ext uri="{0D108BD9-81ED-4DB2-BD59-A6C34878D82A}">
                    <a16:rowId xmlns:a16="http://schemas.microsoft.com/office/drawing/2014/main" val="2737782947"/>
                  </a:ext>
                </a:extLst>
              </a:tr>
            </a:tbl>
          </a:graphicData>
        </a:graphic>
      </p:graphicFrame>
    </p:spTree>
    <p:extLst>
      <p:ext uri="{BB962C8B-B14F-4D97-AF65-F5344CB8AC3E}">
        <p14:creationId xmlns:p14="http://schemas.microsoft.com/office/powerpoint/2010/main" val="1154689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E7F4A-5094-6D89-0515-55F8E697C8F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6F5BCB3-7A69-F0F8-FE20-BD6E2F5E2630}"/>
              </a:ext>
            </a:extLst>
          </p:cNvPr>
          <p:cNvPicPr>
            <a:picLocks noChangeAspect="1"/>
          </p:cNvPicPr>
          <p:nvPr/>
        </p:nvPicPr>
        <p:blipFill>
          <a:blip r:embed="rId3"/>
          <a:srcRect t="5128" r="-1" b="12182"/>
          <a:stretch/>
        </p:blipFill>
        <p:spPr>
          <a:xfrm>
            <a:off x="35668" y="0"/>
            <a:ext cx="12156332" cy="6881608"/>
          </a:xfrm>
          <a:prstGeom prst="rect">
            <a:avLst/>
          </a:prstGeom>
        </p:spPr>
      </p:pic>
      <p:sp>
        <p:nvSpPr>
          <p:cNvPr id="4" name="TextBox 3">
            <a:extLst>
              <a:ext uri="{FF2B5EF4-FFF2-40B4-BE49-F238E27FC236}">
                <a16:creationId xmlns:a16="http://schemas.microsoft.com/office/drawing/2014/main" id="{417065AC-DA7F-2848-27FF-626F7ED4003B}"/>
              </a:ext>
            </a:extLst>
          </p:cNvPr>
          <p:cNvSpPr txBox="1"/>
          <p:nvPr/>
        </p:nvSpPr>
        <p:spPr>
          <a:xfrm>
            <a:off x="6200920" y="1422320"/>
            <a:ext cx="5438495" cy="5447645"/>
          </a:xfrm>
          <a:prstGeom prst="rect">
            <a:avLst/>
          </a:prstGeom>
          <a:noFill/>
        </p:spPr>
        <p:txBody>
          <a:bodyPr wrap="square" lIns="91440" tIns="45720" rIns="91440" bIns="45720" rtlCol="0" anchor="t">
            <a:spAutoFit/>
          </a:bodyPr>
          <a:lstStyle/>
          <a:p>
            <a:pPr algn="ctr"/>
            <a:r>
              <a:rPr lang="en-US" sz="4000">
                <a:solidFill>
                  <a:srgbClr val="FFFFFF"/>
                </a:solidFill>
                <a:latin typeface="Aptos" panose="020B0004020202020204" pitchFamily="34" charset="0"/>
              </a:rPr>
              <a:t>Thank you!!!!</a:t>
            </a:r>
          </a:p>
          <a:p>
            <a:pPr algn="ctr"/>
            <a:endParaRPr lang="en-US" sz="5400" b="0">
              <a:solidFill>
                <a:srgbClr val="FFFFFF"/>
              </a:solidFill>
              <a:latin typeface="Aptos" panose="020B0004020202020204" pitchFamily="34" charset="0"/>
              <a:cs typeface="Arial" panose="020B0604020202020204" pitchFamily="34" charset="0"/>
            </a:endParaRPr>
          </a:p>
          <a:p>
            <a:pPr algn="ctr"/>
            <a:r>
              <a:rPr lang="en-US" sz="3200" b="0">
                <a:solidFill>
                  <a:srgbClr val="FFFFFF"/>
                </a:solidFill>
                <a:latin typeface="Aptos" panose="020B0004020202020204" pitchFamily="34" charset="0"/>
                <a:cs typeface="Arial" panose="020B0604020202020204" pitchFamily="34" charset="0"/>
              </a:rPr>
              <a:t>Thank you for attending and for all you do for your students.</a:t>
            </a:r>
          </a:p>
          <a:p>
            <a:pPr algn="ctr"/>
            <a:endParaRPr lang="en-US" sz="3200">
              <a:solidFill>
                <a:srgbClr val="FFFFFF"/>
              </a:solidFill>
              <a:latin typeface="Aptos" panose="020B0004020202020204" pitchFamily="34" charset="0"/>
              <a:cs typeface="Arial" panose="020B0604020202020204" pitchFamily="34" charset="0"/>
            </a:endParaRPr>
          </a:p>
          <a:p>
            <a:pPr algn="ctr"/>
            <a:endParaRPr lang="en-US" sz="3200" b="0">
              <a:solidFill>
                <a:srgbClr val="FFFFFF"/>
              </a:solidFill>
              <a:latin typeface="Aptos" panose="020B0004020202020204" pitchFamily="34" charset="0"/>
              <a:cs typeface="Arial" panose="020B0604020202020204" pitchFamily="34" charset="0"/>
            </a:endParaRPr>
          </a:p>
          <a:p>
            <a:pPr algn="ctr"/>
            <a:endParaRPr lang="en-US" sz="2000">
              <a:solidFill>
                <a:srgbClr val="FFFFFF"/>
              </a:solidFill>
              <a:latin typeface="Aptos" panose="020B0004020202020204" pitchFamily="34" charset="0"/>
              <a:cs typeface="Arial" panose="020B0604020202020204" pitchFamily="34" charset="0"/>
            </a:endParaRPr>
          </a:p>
          <a:p>
            <a:pPr algn="ctr"/>
            <a:r>
              <a:rPr lang="en-US" sz="2000" b="0">
                <a:solidFill>
                  <a:srgbClr val="FFFFFF"/>
                </a:solidFill>
                <a:latin typeface="Aptos" panose="020B0004020202020204" pitchFamily="34" charset="0"/>
                <a:cs typeface="Arial" panose="020B0604020202020204" pitchFamily="34" charset="0"/>
              </a:rPr>
              <a:t>Connecticut State Department of Education</a:t>
            </a:r>
          </a:p>
          <a:p>
            <a:pPr algn="ctr"/>
            <a:r>
              <a:rPr lang="en-US" sz="5400" b="0">
                <a:solidFill>
                  <a:srgbClr val="FFFFFF"/>
                </a:solidFill>
                <a:latin typeface="Aptos" panose="020B0004020202020204" pitchFamily="34" charset="0"/>
                <a:cs typeface="Arial" panose="020B0604020202020204" pitchFamily="34" charset="0"/>
              </a:rPr>
              <a:t> </a:t>
            </a:r>
            <a:endParaRPr lang="en-US" sz="1400" b="0">
              <a:solidFill>
                <a:srgbClr val="FFFFFF"/>
              </a:solidFill>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29864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p:txBody>
          <a:bodyPr>
            <a:noAutofit/>
          </a:bodyPr>
          <a:lstStyle/>
          <a:p>
            <a:r>
              <a:rPr lang="en-US">
                <a:solidFill>
                  <a:srgbClr val="FFFFFF"/>
                </a:solidFill>
              </a:rPr>
              <a:t>CT-SEDS/TIDE Data Sync</a:t>
            </a:r>
          </a:p>
        </p:txBody>
      </p:sp>
      <p:sp>
        <p:nvSpPr>
          <p:cNvPr id="3" name="Content Placeholder 3">
            <a:extLst>
              <a:ext uri="{FF2B5EF4-FFF2-40B4-BE49-F238E27FC236}">
                <a16:creationId xmlns:a16="http://schemas.microsoft.com/office/drawing/2014/main" id="{B0811A11-C421-D1FD-6627-706BCA7361D8}"/>
              </a:ext>
            </a:extLst>
          </p:cNvPr>
          <p:cNvSpPr>
            <a:spLocks noGrp="1"/>
          </p:cNvSpPr>
          <p:nvPr>
            <p:ph idx="1"/>
          </p:nvPr>
        </p:nvSpPr>
        <p:spPr>
          <a:xfrm>
            <a:off x="201130" y="1616617"/>
            <a:ext cx="7361496" cy="4876258"/>
          </a:xfrm>
        </p:spPr>
        <p:txBody>
          <a:bodyPr vert="horz" wrap="square" lIns="91440" tIns="45720" rIns="91440" bIns="45720" rtlCol="0" anchor="t">
            <a:noAutofit/>
          </a:bodyPr>
          <a:lstStyle/>
          <a:p>
            <a:r>
              <a:rPr lang="en-US" sz="1900" err="1">
                <a:latin typeface="Aptos"/>
              </a:rPr>
              <a:t>PSIS</a:t>
            </a:r>
            <a:r>
              <a:rPr lang="en-US" sz="1900">
                <a:latin typeface="Aptos"/>
              </a:rPr>
              <a:t> must accurately reflect the student's status to sync with TIDE. Without these indicators set in </a:t>
            </a:r>
            <a:r>
              <a:rPr lang="en-US" sz="1900" err="1">
                <a:latin typeface="Aptos"/>
              </a:rPr>
              <a:t>PSIS</a:t>
            </a:r>
            <a:r>
              <a:rPr lang="en-US" sz="1900">
                <a:latin typeface="Aptos"/>
              </a:rPr>
              <a:t>, accommodations will not sync between CT-SEDS and TIDE. (Images shown on upper right.)</a:t>
            </a:r>
          </a:p>
          <a:p>
            <a:pPr lvl="1"/>
            <a:r>
              <a:rPr lang="en-US" sz="1900">
                <a:latin typeface="Aptos"/>
              </a:rPr>
              <a:t>Contact your </a:t>
            </a:r>
            <a:r>
              <a:rPr lang="en-US" sz="1900" err="1">
                <a:latin typeface="Aptos"/>
              </a:rPr>
              <a:t>PSIS</a:t>
            </a:r>
            <a:r>
              <a:rPr lang="en-US" sz="1900">
                <a:latin typeface="Aptos"/>
              </a:rPr>
              <a:t> Coordinator if a student is newly identified in CT-SEDS under IDEA or Section 504 status, or if the student is dually identified with either categories and EL/ML. </a:t>
            </a:r>
          </a:p>
          <a:p>
            <a:r>
              <a:rPr lang="en-US" sz="1900">
                <a:latin typeface="Aptos"/>
              </a:rPr>
              <a:t>The Alternate Assessment indicator in TIDE will activate for students who qualify for the Alternate Assessment per the completion of the Connecticut Alternate Assessment System Eligibility Form for the student's current grade in CT-SEDS. (Image shown on right.)</a:t>
            </a:r>
            <a:endParaRPr lang="en-US" sz="1900"/>
          </a:p>
          <a:p>
            <a:r>
              <a:rPr lang="en-US" sz="1900" b="1">
                <a:latin typeface="Aptos"/>
              </a:rPr>
              <a:t>Do not schedule testing</a:t>
            </a:r>
            <a:r>
              <a:rPr lang="en-US" sz="1900">
                <a:latin typeface="Aptos"/>
              </a:rPr>
              <a:t> for a student that qualifies for an alternate assessment </a:t>
            </a:r>
            <a:r>
              <a:rPr lang="en-US" sz="1900" b="1">
                <a:latin typeface="Aptos"/>
              </a:rPr>
              <a:t>until their plan is finalized, implemented, and the Alternate Assessment indicator is set in TIDE. </a:t>
            </a:r>
            <a:r>
              <a:rPr lang="en-US" sz="1900">
                <a:latin typeface="Aptos"/>
              </a:rPr>
              <a:t>(The same applies to students whose plan is changing from alternate to standard.)</a:t>
            </a:r>
          </a:p>
          <a:p>
            <a:pPr marL="0" indent="0">
              <a:buNone/>
            </a:pPr>
            <a:endParaRPr lang="en-US" sz="2000">
              <a:latin typeface="Aptos"/>
            </a:endParaRPr>
          </a:p>
        </p:txBody>
      </p:sp>
      <p:sp>
        <p:nvSpPr>
          <p:cNvPr id="4" name="Content Placeholder 3">
            <a:extLst>
              <a:ext uri="{FF2B5EF4-FFF2-40B4-BE49-F238E27FC236}">
                <a16:creationId xmlns:a16="http://schemas.microsoft.com/office/drawing/2014/main" id="{0A6C041F-9950-81DD-76E7-A0E067911900}"/>
              </a:ext>
            </a:extLst>
          </p:cNvPr>
          <p:cNvSpPr txBox="1">
            <a:spLocks/>
          </p:cNvSpPr>
          <p:nvPr/>
        </p:nvSpPr>
        <p:spPr>
          <a:xfrm>
            <a:off x="7890894" y="4410712"/>
            <a:ext cx="4099976" cy="2302137"/>
          </a:xfrm>
          <a:prstGeom prst="rect">
            <a:avLst/>
          </a:prstGeom>
          <a:ln>
            <a:solidFill>
              <a:srgbClr val="080808"/>
            </a:solidFill>
          </a:ln>
        </p:spPr>
        <p:txBody>
          <a:bodyPr vert="horz" wrap="square"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a:latin typeface="Aptos"/>
                <a:cs typeface="Arial"/>
              </a:rPr>
              <a:t>CT-SEDS/TIDE Resources</a:t>
            </a:r>
          </a:p>
          <a:p>
            <a:r>
              <a:rPr lang="en-US" sz="2000">
                <a:latin typeface="Aptos"/>
                <a:cs typeface="Arial"/>
                <a:hlinkClick r:id="rId3"/>
              </a:rPr>
              <a:t>CT-SEDS to TIDE Designated Supports and Accommodations FAQ</a:t>
            </a:r>
            <a:endParaRPr lang="en-US" sz="2000">
              <a:latin typeface="Aptos"/>
              <a:cs typeface="Arial"/>
            </a:endParaRPr>
          </a:p>
          <a:p>
            <a:r>
              <a:rPr lang="en-US" sz="2000">
                <a:hlinkClick r:id="rId4"/>
              </a:rPr>
              <a:t>Cross-Checking Student TIDE Test Settings and CT-SEDS</a:t>
            </a:r>
            <a:endParaRPr lang="en-US" sz="2000">
              <a:latin typeface="Aptos"/>
              <a:cs typeface="Arial"/>
            </a:endParaRPr>
          </a:p>
          <a:p>
            <a:pPr marL="0" indent="0">
              <a:buFont typeface="Arial" panose="020B0604020202020204" pitchFamily="34" charset="0"/>
              <a:buNone/>
            </a:pPr>
            <a:endParaRPr lang="en-US" sz="2500">
              <a:latin typeface="Aptos"/>
            </a:endParaRPr>
          </a:p>
        </p:txBody>
      </p:sp>
      <p:pic>
        <p:nvPicPr>
          <p:cNvPr id="5" name="Picture 4" descr="This is an image of the IDEA indicator in TIDE with a Blank and Yes option. This data is populated to TIDE from PSIS.">
            <a:extLst>
              <a:ext uri="{FF2B5EF4-FFF2-40B4-BE49-F238E27FC236}">
                <a16:creationId xmlns:a16="http://schemas.microsoft.com/office/drawing/2014/main" id="{9C646FAA-DD64-B663-BC35-1E8512324F18}"/>
              </a:ext>
            </a:extLst>
          </p:cNvPr>
          <p:cNvPicPr>
            <a:picLocks noChangeAspect="1"/>
          </p:cNvPicPr>
          <p:nvPr/>
        </p:nvPicPr>
        <p:blipFill>
          <a:blip r:embed="rId5"/>
          <a:stretch>
            <a:fillRect/>
          </a:stretch>
        </p:blipFill>
        <p:spPr>
          <a:xfrm>
            <a:off x="8240244" y="1815512"/>
            <a:ext cx="3184135" cy="468477"/>
          </a:xfrm>
          <a:prstGeom prst="rect">
            <a:avLst/>
          </a:prstGeom>
          <a:ln w="6350" cap="sq">
            <a:solidFill>
              <a:srgbClr val="080808"/>
            </a:solidFill>
            <a:miter lim="800000"/>
          </a:ln>
          <a:effectLst>
            <a:outerShdw blurRad="25400" dist="50800" dir="2700000" algn="tl" rotWithShape="0">
              <a:srgbClr val="000000">
                <a:alpha val="40000"/>
              </a:srgbClr>
            </a:outerShdw>
          </a:effectLst>
        </p:spPr>
      </p:pic>
      <p:pic>
        <p:nvPicPr>
          <p:cNvPr id="7" name="Picture 6" descr="This is an image of the Section 504 indicator in TIDE with a drop-down menu for Yes and No. This data is populated to TIDE from PSIS.">
            <a:extLst>
              <a:ext uri="{FF2B5EF4-FFF2-40B4-BE49-F238E27FC236}">
                <a16:creationId xmlns:a16="http://schemas.microsoft.com/office/drawing/2014/main" id="{64AD795C-887D-DE29-66BE-C11AE76C5028}"/>
              </a:ext>
            </a:extLst>
          </p:cNvPr>
          <p:cNvPicPr>
            <a:picLocks noChangeAspect="1"/>
          </p:cNvPicPr>
          <p:nvPr/>
        </p:nvPicPr>
        <p:blipFill>
          <a:blip r:embed="rId6"/>
          <a:stretch>
            <a:fillRect/>
          </a:stretch>
        </p:blipFill>
        <p:spPr>
          <a:xfrm>
            <a:off x="8240244" y="2380652"/>
            <a:ext cx="3184135" cy="468477"/>
          </a:xfrm>
          <a:prstGeom prst="rect">
            <a:avLst/>
          </a:prstGeom>
          <a:ln w="6350" cap="sq">
            <a:solidFill>
              <a:srgbClr val="080808"/>
            </a:solidFill>
            <a:miter lim="800000"/>
          </a:ln>
          <a:effectLst>
            <a:outerShdw blurRad="57150" dist="50800" dir="2700000" algn="tl" rotWithShape="0">
              <a:srgbClr val="000000">
                <a:alpha val="40000"/>
              </a:srgbClr>
            </a:outerShdw>
          </a:effectLst>
        </p:spPr>
      </p:pic>
      <p:pic>
        <p:nvPicPr>
          <p:cNvPr id="9" name="Picture 8" descr="This is an image of the EL/ML indicator in TIDE with a Blank and Yes option. This data is populated to TIDE from PSIS.">
            <a:extLst>
              <a:ext uri="{FF2B5EF4-FFF2-40B4-BE49-F238E27FC236}">
                <a16:creationId xmlns:a16="http://schemas.microsoft.com/office/drawing/2014/main" id="{05ACE056-E8B2-10F1-B301-BA22FD37A2E1}"/>
              </a:ext>
            </a:extLst>
          </p:cNvPr>
          <p:cNvPicPr>
            <a:picLocks noChangeAspect="1"/>
          </p:cNvPicPr>
          <p:nvPr/>
        </p:nvPicPr>
        <p:blipFill>
          <a:blip r:embed="rId7"/>
          <a:stretch>
            <a:fillRect/>
          </a:stretch>
        </p:blipFill>
        <p:spPr>
          <a:xfrm>
            <a:off x="8240244" y="2945792"/>
            <a:ext cx="3184135" cy="379833"/>
          </a:xfrm>
          <a:prstGeom prst="rect">
            <a:avLst/>
          </a:prstGeom>
          <a:ln w="6350" cap="sq">
            <a:solidFill>
              <a:schemeClr val="tx1"/>
            </a:solidFill>
            <a:miter lim="800000"/>
          </a:ln>
          <a:effectLst>
            <a:outerShdw blurRad="25400" dist="50800" dir="2700000" algn="ctr" rotWithShape="0">
              <a:schemeClr val="tx1">
                <a:alpha val="40000"/>
              </a:schemeClr>
            </a:outerShdw>
          </a:effectLst>
        </p:spPr>
      </p:pic>
      <p:pic>
        <p:nvPicPr>
          <p:cNvPr id="8" name="Picture 7">
            <a:extLst>
              <a:ext uri="{FF2B5EF4-FFF2-40B4-BE49-F238E27FC236}">
                <a16:creationId xmlns:a16="http://schemas.microsoft.com/office/drawing/2014/main" id="{A7FB6FA5-9C41-20F1-D630-6F72B8BCFC48}"/>
              </a:ext>
            </a:extLst>
          </p:cNvPr>
          <p:cNvPicPr>
            <a:picLocks noChangeAspect="1"/>
          </p:cNvPicPr>
          <p:nvPr/>
        </p:nvPicPr>
        <p:blipFill>
          <a:blip r:embed="rId8"/>
          <a:stretch>
            <a:fillRect/>
          </a:stretch>
        </p:blipFill>
        <p:spPr>
          <a:xfrm>
            <a:off x="8240243" y="3531955"/>
            <a:ext cx="3184135" cy="468476"/>
          </a:xfrm>
          <a:prstGeom prst="rect">
            <a:avLst/>
          </a:prstGeom>
          <a:ln>
            <a:solidFill>
              <a:srgbClr val="080808"/>
            </a:solidFill>
          </a:ln>
        </p:spPr>
      </p:pic>
    </p:spTree>
    <p:extLst>
      <p:ext uri="{BB962C8B-B14F-4D97-AF65-F5344CB8AC3E}">
        <p14:creationId xmlns:p14="http://schemas.microsoft.com/office/powerpoint/2010/main" val="2329674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p:txBody>
          <a:bodyPr>
            <a:noAutofit/>
          </a:bodyPr>
          <a:lstStyle/>
          <a:p>
            <a:r>
              <a:rPr lang="en-US">
                <a:solidFill>
                  <a:srgbClr val="FFFFFF"/>
                </a:solidFill>
              </a:rPr>
              <a:t>Reminders</a:t>
            </a:r>
          </a:p>
        </p:txBody>
      </p:sp>
      <p:sp>
        <p:nvSpPr>
          <p:cNvPr id="3" name="Content Placeholder 3">
            <a:extLst>
              <a:ext uri="{FF2B5EF4-FFF2-40B4-BE49-F238E27FC236}">
                <a16:creationId xmlns:a16="http://schemas.microsoft.com/office/drawing/2014/main" id="{B0811A11-C421-D1FD-6627-706BCA7361D8}"/>
              </a:ext>
            </a:extLst>
          </p:cNvPr>
          <p:cNvSpPr>
            <a:spLocks noGrp="1"/>
          </p:cNvSpPr>
          <p:nvPr>
            <p:ph idx="1"/>
          </p:nvPr>
        </p:nvSpPr>
        <p:spPr>
          <a:xfrm>
            <a:off x="800580" y="1674126"/>
            <a:ext cx="10547707" cy="4818749"/>
          </a:xfrm>
        </p:spPr>
        <p:txBody>
          <a:bodyPr vert="horz" wrap="square" lIns="91440" tIns="45720" rIns="91440" bIns="45720" rtlCol="0" anchor="t">
            <a:noAutofit/>
          </a:bodyPr>
          <a:lstStyle/>
          <a:p>
            <a:r>
              <a:rPr lang="en-US" sz="2200">
                <a:latin typeface="Aptos"/>
              </a:rPr>
              <a:t>Plan for all grades covered by the duration of the </a:t>
            </a:r>
            <a:r>
              <a:rPr lang="en-US" sz="2200" err="1">
                <a:latin typeface="Aptos"/>
              </a:rPr>
              <a:t>IEP</a:t>
            </a:r>
            <a:r>
              <a:rPr lang="en-US" sz="2200">
                <a:latin typeface="Aptos"/>
              </a:rPr>
              <a:t>/Section 504 Plan.</a:t>
            </a:r>
          </a:p>
          <a:p>
            <a:pPr marL="0" indent="0">
              <a:buNone/>
            </a:pPr>
            <a:endParaRPr lang="en-US" sz="2500">
              <a:latin typeface="Aptos"/>
            </a:endParaRPr>
          </a:p>
          <a:p>
            <a:pPr marL="0" indent="0">
              <a:buNone/>
            </a:pPr>
            <a:endParaRPr lang="en-US" sz="2500">
              <a:latin typeface="Aptos"/>
            </a:endParaRPr>
          </a:p>
          <a:p>
            <a:pPr marL="0" indent="0">
              <a:buNone/>
            </a:pPr>
            <a:endParaRPr lang="en-US" sz="2500">
              <a:latin typeface="Aptos"/>
            </a:endParaRPr>
          </a:p>
          <a:p>
            <a:endParaRPr lang="en-US" sz="2000">
              <a:latin typeface="Aptos"/>
            </a:endParaRPr>
          </a:p>
          <a:p>
            <a:r>
              <a:rPr lang="en-US" sz="2200">
                <a:latin typeface="Aptos"/>
              </a:rPr>
              <a:t>Complete the Connecticut Alternate Assessment System Eligibility Form to determine eligibility of the </a:t>
            </a:r>
            <a:r>
              <a:rPr lang="en-US" sz="2200" err="1">
                <a:latin typeface="Aptos"/>
              </a:rPr>
              <a:t>CAAELP</a:t>
            </a:r>
            <a:r>
              <a:rPr lang="en-US" sz="2200">
                <a:latin typeface="Aptos"/>
              </a:rPr>
              <a:t> in Grades K-12.</a:t>
            </a:r>
          </a:p>
        </p:txBody>
      </p:sp>
      <p:pic>
        <p:nvPicPr>
          <p:cNvPr id="5" name="Picture 4">
            <a:extLst>
              <a:ext uri="{FF2B5EF4-FFF2-40B4-BE49-F238E27FC236}">
                <a16:creationId xmlns:a16="http://schemas.microsoft.com/office/drawing/2014/main" id="{4FE695F5-ABC5-C136-D959-91292102D77F}"/>
              </a:ext>
            </a:extLst>
          </p:cNvPr>
          <p:cNvPicPr>
            <a:picLocks noChangeAspect="1"/>
          </p:cNvPicPr>
          <p:nvPr/>
        </p:nvPicPr>
        <p:blipFill>
          <a:blip r:embed="rId3"/>
          <a:stretch>
            <a:fillRect/>
          </a:stretch>
        </p:blipFill>
        <p:spPr>
          <a:xfrm>
            <a:off x="449919" y="5049879"/>
            <a:ext cx="11249025" cy="1143359"/>
          </a:xfrm>
          <a:prstGeom prst="rect">
            <a:avLst/>
          </a:prstGeom>
        </p:spPr>
      </p:pic>
      <p:pic>
        <p:nvPicPr>
          <p:cNvPr id="6" name="Picture 5">
            <a:extLst>
              <a:ext uri="{FF2B5EF4-FFF2-40B4-BE49-F238E27FC236}">
                <a16:creationId xmlns:a16="http://schemas.microsoft.com/office/drawing/2014/main" id="{36B4A234-DC45-1D96-FAA1-BB7821B3A9F2}"/>
              </a:ext>
            </a:extLst>
          </p:cNvPr>
          <p:cNvPicPr>
            <a:picLocks noChangeAspect="1"/>
          </p:cNvPicPr>
          <p:nvPr/>
        </p:nvPicPr>
        <p:blipFill>
          <a:blip r:embed="rId4"/>
          <a:stretch>
            <a:fillRect/>
          </a:stretch>
        </p:blipFill>
        <p:spPr>
          <a:xfrm>
            <a:off x="2748703" y="2186947"/>
            <a:ext cx="6651459" cy="1510466"/>
          </a:xfrm>
          <a:prstGeom prst="rect">
            <a:avLst/>
          </a:prstGeom>
        </p:spPr>
      </p:pic>
    </p:spTree>
    <p:extLst>
      <p:ext uri="{BB962C8B-B14F-4D97-AF65-F5344CB8AC3E}">
        <p14:creationId xmlns:p14="http://schemas.microsoft.com/office/powerpoint/2010/main" val="3598856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p:txBody>
          <a:bodyPr>
            <a:noAutofit/>
          </a:bodyPr>
          <a:lstStyle/>
          <a:p>
            <a:r>
              <a:rPr lang="en-US">
                <a:solidFill>
                  <a:schemeClr val="bg1"/>
                </a:solidFill>
                <a:latin typeface="Aptos"/>
                <a:cs typeface="Arial"/>
              </a:rPr>
              <a:t>Off-Grade Level NGSS Interim Assessments and College Board</a:t>
            </a:r>
            <a:endParaRPr lang="en-US">
              <a:solidFill>
                <a:srgbClr val="FFFFFF"/>
              </a:solidFill>
            </a:endParaRPr>
          </a:p>
        </p:txBody>
      </p:sp>
      <p:sp>
        <p:nvSpPr>
          <p:cNvPr id="3" name="Content Placeholder 3">
            <a:extLst>
              <a:ext uri="{FF2B5EF4-FFF2-40B4-BE49-F238E27FC236}">
                <a16:creationId xmlns:a16="http://schemas.microsoft.com/office/drawing/2014/main" id="{B0811A11-C421-D1FD-6627-706BCA7361D8}"/>
              </a:ext>
            </a:extLst>
          </p:cNvPr>
          <p:cNvSpPr>
            <a:spLocks noGrp="1"/>
          </p:cNvSpPr>
          <p:nvPr>
            <p:ph idx="1"/>
          </p:nvPr>
        </p:nvSpPr>
        <p:spPr>
          <a:xfrm>
            <a:off x="237892" y="1717258"/>
            <a:ext cx="7905307" cy="4818749"/>
          </a:xfrm>
        </p:spPr>
        <p:txBody>
          <a:bodyPr vert="horz" wrap="square" lIns="91440" tIns="45720" rIns="91440" bIns="45720" rtlCol="0" anchor="t">
            <a:noAutofit/>
          </a:bodyPr>
          <a:lstStyle/>
          <a:p>
            <a:r>
              <a:rPr lang="en-US" sz="2200">
                <a:latin typeface="Aptos"/>
              </a:rPr>
              <a:t>Document language supports (if applicable) and accommodations in the Supplemental Aids and Services Section for students in Grades K-2 and 9-10 and 12. This ensures that the correct accommodations are selected for LAS Links, PSAT/SAT, and the optional interim assessments.</a:t>
            </a:r>
          </a:p>
          <a:p>
            <a:pPr marL="0" indent="0">
              <a:buNone/>
            </a:pPr>
            <a:endParaRPr lang="en-US" sz="2000">
              <a:latin typeface="Aptos"/>
            </a:endParaRPr>
          </a:p>
          <a:p>
            <a:pPr marL="0" indent="0">
              <a:buNone/>
            </a:pPr>
            <a:endParaRPr lang="en-US" sz="2000">
              <a:latin typeface="Aptos"/>
            </a:endParaRPr>
          </a:p>
        </p:txBody>
      </p:sp>
      <p:pic>
        <p:nvPicPr>
          <p:cNvPr id="4" name="Content Placeholder 3">
            <a:extLst>
              <a:ext uri="{FF2B5EF4-FFF2-40B4-BE49-F238E27FC236}">
                <a16:creationId xmlns:a16="http://schemas.microsoft.com/office/drawing/2014/main" id="{D548096D-095B-93C5-DD79-CB32DED3D69C}"/>
              </a:ext>
            </a:extLst>
          </p:cNvPr>
          <p:cNvPicPr>
            <a:picLocks noChangeAspect="1"/>
          </p:cNvPicPr>
          <p:nvPr/>
        </p:nvPicPr>
        <p:blipFill>
          <a:blip r:embed="rId3"/>
          <a:stretch>
            <a:fillRect/>
          </a:stretch>
        </p:blipFill>
        <p:spPr>
          <a:xfrm>
            <a:off x="8436728" y="1609725"/>
            <a:ext cx="3019425" cy="1819275"/>
          </a:xfrm>
          <a:prstGeom prst="rect">
            <a:avLst/>
          </a:prstGeom>
        </p:spPr>
      </p:pic>
      <p:pic>
        <p:nvPicPr>
          <p:cNvPr id="5" name="Picture 4">
            <a:extLst>
              <a:ext uri="{FF2B5EF4-FFF2-40B4-BE49-F238E27FC236}">
                <a16:creationId xmlns:a16="http://schemas.microsoft.com/office/drawing/2014/main" id="{66FD09A4-23B5-A3BF-C736-78FFDFC64E8F}"/>
              </a:ext>
            </a:extLst>
          </p:cNvPr>
          <p:cNvPicPr>
            <a:picLocks noChangeAspect="1"/>
          </p:cNvPicPr>
          <p:nvPr/>
        </p:nvPicPr>
        <p:blipFill>
          <a:blip r:embed="rId4"/>
          <a:stretch>
            <a:fillRect/>
          </a:stretch>
        </p:blipFill>
        <p:spPr>
          <a:xfrm>
            <a:off x="502793" y="3853583"/>
            <a:ext cx="9329519" cy="1819275"/>
          </a:xfrm>
          <a:prstGeom prst="rect">
            <a:avLst/>
          </a:prstGeom>
        </p:spPr>
      </p:pic>
      <p:sp>
        <p:nvSpPr>
          <p:cNvPr id="7" name="TextBox 6">
            <a:extLst>
              <a:ext uri="{FF2B5EF4-FFF2-40B4-BE49-F238E27FC236}">
                <a16:creationId xmlns:a16="http://schemas.microsoft.com/office/drawing/2014/main" id="{884BB3DC-7C52-BEF2-4BFE-FF7A223C50D1}"/>
              </a:ext>
            </a:extLst>
          </p:cNvPr>
          <p:cNvSpPr txBox="1"/>
          <p:nvPr/>
        </p:nvSpPr>
        <p:spPr>
          <a:xfrm>
            <a:off x="237893" y="6166675"/>
            <a:ext cx="10120256" cy="369332"/>
          </a:xfrm>
          <a:prstGeom prst="rect">
            <a:avLst/>
          </a:prstGeom>
          <a:noFill/>
        </p:spPr>
        <p:txBody>
          <a:bodyPr wrap="square">
            <a:spAutoFit/>
          </a:bodyPr>
          <a:lstStyle/>
          <a:p>
            <a:r>
              <a:rPr lang="en-US" sz="1800">
                <a:latin typeface="Aptos"/>
                <a:cs typeface="Arial"/>
              </a:rPr>
              <a:t>Refer to the </a:t>
            </a:r>
            <a:r>
              <a:rPr lang="en-US" sz="1800">
                <a:latin typeface="Aptos"/>
                <a:cs typeface="Arial"/>
                <a:hlinkClick r:id="rId5"/>
              </a:rPr>
              <a:t>CT-SEDS to TIDE Designated Supports and Accommodations FAQ </a:t>
            </a:r>
            <a:r>
              <a:rPr lang="en-US" sz="1800">
                <a:latin typeface="Aptos"/>
                <a:cs typeface="Arial"/>
              </a:rPr>
              <a:t>for more information.</a:t>
            </a:r>
            <a:endParaRPr lang="en-US"/>
          </a:p>
        </p:txBody>
      </p:sp>
    </p:spTree>
    <p:extLst>
      <p:ext uri="{BB962C8B-B14F-4D97-AF65-F5344CB8AC3E}">
        <p14:creationId xmlns:p14="http://schemas.microsoft.com/office/powerpoint/2010/main" val="1932841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7006-3648-827C-628F-AEB6EF5E82B1}"/>
              </a:ext>
            </a:extLst>
          </p:cNvPr>
          <p:cNvSpPr>
            <a:spLocks noGrp="1"/>
          </p:cNvSpPr>
          <p:nvPr>
            <p:ph type="title"/>
          </p:nvPr>
        </p:nvSpPr>
        <p:spPr/>
        <p:txBody>
          <a:bodyPr>
            <a:noAutofit/>
          </a:bodyPr>
          <a:lstStyle/>
          <a:p>
            <a:r>
              <a:rPr lang="en-US">
                <a:solidFill>
                  <a:schemeClr val="bg1"/>
                </a:solidFill>
                <a:latin typeface="Aptos"/>
                <a:cs typeface="Arial"/>
              </a:rPr>
              <a:t>English Language Proficiency Assessments and CT-SEDS</a:t>
            </a:r>
            <a:endParaRPr lang="en-US"/>
          </a:p>
        </p:txBody>
      </p:sp>
      <p:sp>
        <p:nvSpPr>
          <p:cNvPr id="3" name="Content Placeholder 2">
            <a:extLst>
              <a:ext uri="{FF2B5EF4-FFF2-40B4-BE49-F238E27FC236}">
                <a16:creationId xmlns:a16="http://schemas.microsoft.com/office/drawing/2014/main" id="{2CF18943-514B-C0F2-77D7-D3ED33B3C033}"/>
              </a:ext>
            </a:extLst>
          </p:cNvPr>
          <p:cNvSpPr>
            <a:spLocks noGrp="1"/>
          </p:cNvSpPr>
          <p:nvPr>
            <p:ph idx="1"/>
          </p:nvPr>
        </p:nvSpPr>
        <p:spPr>
          <a:xfrm>
            <a:off x="814137" y="1464677"/>
            <a:ext cx="10050379" cy="4876258"/>
          </a:xfrm>
        </p:spPr>
        <p:txBody>
          <a:bodyPr vert="horz" wrap="square" lIns="91440" tIns="45720" rIns="91440" bIns="45720" rtlCol="0" anchor="t">
            <a:normAutofit/>
          </a:bodyPr>
          <a:lstStyle/>
          <a:p>
            <a:pPr marL="0" indent="0">
              <a:buNone/>
            </a:pPr>
            <a:r>
              <a:rPr lang="en-US" sz="2200">
                <a:latin typeface="Aptos"/>
              </a:rPr>
              <a:t>Important items to check and verify:</a:t>
            </a:r>
          </a:p>
          <a:p>
            <a:pPr marL="457200" indent="-457200"/>
            <a:r>
              <a:rPr lang="en-US" sz="2200">
                <a:latin typeface="Aptos"/>
              </a:rPr>
              <a:t>Consult with English Language Assessment Coordinator for EL/ML Status.</a:t>
            </a:r>
          </a:p>
          <a:p>
            <a:pPr marL="457200" indent="-457200"/>
            <a:r>
              <a:rPr lang="en-US" sz="2200">
                <a:latin typeface="Aptos"/>
              </a:rPr>
              <a:t>Check CT-SEDS Student Information and Personal Information tiles to verify if CT-SEDS has the accurate EL/ML status. If student is EL/ML, refer to the blue check box in </a:t>
            </a:r>
            <a:r>
              <a:rPr lang="en-US" sz="2200" err="1">
                <a:latin typeface="Aptos"/>
              </a:rPr>
              <a:t>PSIS</a:t>
            </a:r>
            <a:r>
              <a:rPr lang="en-US" sz="2200">
                <a:latin typeface="Aptos"/>
              </a:rPr>
              <a:t> to confirm that the "Is the student an English Learner (EL)?“ is selected.</a:t>
            </a:r>
          </a:p>
          <a:p>
            <a:pPr marL="457200" indent="-457200"/>
            <a:r>
              <a:rPr lang="en-US" sz="2200">
                <a:latin typeface="Aptos"/>
              </a:rPr>
              <a:t>If this is not accurate reach out to your </a:t>
            </a:r>
            <a:r>
              <a:rPr lang="en-US" sz="2200" err="1">
                <a:latin typeface="Aptos"/>
              </a:rPr>
              <a:t>PSIS</a:t>
            </a:r>
            <a:r>
              <a:rPr lang="en-US" sz="2200">
                <a:latin typeface="Aptos"/>
              </a:rPr>
              <a:t> Coordinator. </a:t>
            </a:r>
            <a:endParaRPr lang="en-US" sz="2200" strike="sngStrike">
              <a:highlight>
                <a:srgbClr val="FFFF00"/>
              </a:highlight>
              <a:latin typeface="Aptos"/>
            </a:endParaRPr>
          </a:p>
        </p:txBody>
      </p:sp>
      <p:pic>
        <p:nvPicPr>
          <p:cNvPr id="5" name="Picture 4">
            <a:extLst>
              <a:ext uri="{FF2B5EF4-FFF2-40B4-BE49-F238E27FC236}">
                <a16:creationId xmlns:a16="http://schemas.microsoft.com/office/drawing/2014/main" id="{87F97A63-A789-3600-275F-130EA5EDCDB1}"/>
              </a:ext>
            </a:extLst>
          </p:cNvPr>
          <p:cNvPicPr>
            <a:picLocks noChangeAspect="1"/>
          </p:cNvPicPr>
          <p:nvPr/>
        </p:nvPicPr>
        <p:blipFill>
          <a:blip r:embed="rId3"/>
          <a:stretch>
            <a:fillRect/>
          </a:stretch>
        </p:blipFill>
        <p:spPr>
          <a:xfrm>
            <a:off x="2734176" y="4630273"/>
            <a:ext cx="6210300" cy="1238250"/>
          </a:xfrm>
          <a:prstGeom prst="rect">
            <a:avLst/>
          </a:prstGeom>
        </p:spPr>
      </p:pic>
    </p:spTree>
    <p:extLst>
      <p:ext uri="{BB962C8B-B14F-4D97-AF65-F5344CB8AC3E}">
        <p14:creationId xmlns:p14="http://schemas.microsoft.com/office/powerpoint/2010/main" val="1112772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7006-3648-827C-628F-AEB6EF5E82B1}"/>
              </a:ext>
            </a:extLst>
          </p:cNvPr>
          <p:cNvSpPr>
            <a:spLocks noGrp="1"/>
          </p:cNvSpPr>
          <p:nvPr>
            <p:ph type="title"/>
          </p:nvPr>
        </p:nvSpPr>
        <p:spPr/>
        <p:txBody>
          <a:bodyPr>
            <a:normAutofit fontScale="90000"/>
          </a:bodyPr>
          <a:lstStyle/>
          <a:p>
            <a:r>
              <a:rPr lang="en-US">
                <a:solidFill>
                  <a:schemeClr val="bg1"/>
                </a:solidFill>
                <a:latin typeface="Aptos"/>
                <a:cs typeface="Arial"/>
              </a:rPr>
              <a:t>English Language Proficiency Assessments and CT-SEDS</a:t>
            </a:r>
            <a:endParaRPr lang="en-US"/>
          </a:p>
        </p:txBody>
      </p:sp>
      <p:sp>
        <p:nvSpPr>
          <p:cNvPr id="3" name="Content Placeholder 2">
            <a:extLst>
              <a:ext uri="{FF2B5EF4-FFF2-40B4-BE49-F238E27FC236}">
                <a16:creationId xmlns:a16="http://schemas.microsoft.com/office/drawing/2014/main" id="{2CF18943-514B-C0F2-77D7-D3ED33B3C033}"/>
              </a:ext>
            </a:extLst>
          </p:cNvPr>
          <p:cNvSpPr>
            <a:spLocks noGrp="1"/>
          </p:cNvSpPr>
          <p:nvPr>
            <p:ph idx="1"/>
          </p:nvPr>
        </p:nvSpPr>
        <p:spPr>
          <a:xfrm>
            <a:off x="814137" y="1464677"/>
            <a:ext cx="10050379" cy="4876258"/>
          </a:xfrm>
        </p:spPr>
        <p:txBody>
          <a:bodyPr vert="horz" wrap="square" lIns="91440" tIns="45720" rIns="91440" bIns="45720" rtlCol="0" anchor="t">
            <a:normAutofit/>
          </a:bodyPr>
          <a:lstStyle/>
          <a:p>
            <a:pPr marL="0" indent="0">
              <a:buNone/>
            </a:pPr>
            <a:r>
              <a:rPr lang="en-US" sz="2200">
                <a:latin typeface="Aptos"/>
              </a:rPr>
              <a:t>Important items to check and verify:</a:t>
            </a:r>
          </a:p>
          <a:p>
            <a:pPr marL="457200" indent="-457200"/>
            <a:r>
              <a:rPr lang="en-US" sz="2200">
                <a:latin typeface="Aptos"/>
              </a:rPr>
              <a:t>That the student has been identified as an English Learner (refer to the District and State Testing tile under the Statewide Assessment Information tile). </a:t>
            </a:r>
          </a:p>
          <a:p>
            <a:pPr marL="457200" indent="-457200"/>
            <a:endParaRPr lang="en-US">
              <a:latin typeface="Aptos"/>
            </a:endParaRPr>
          </a:p>
        </p:txBody>
      </p:sp>
      <p:pic>
        <p:nvPicPr>
          <p:cNvPr id="4" name="Picture 3">
            <a:extLst>
              <a:ext uri="{FF2B5EF4-FFF2-40B4-BE49-F238E27FC236}">
                <a16:creationId xmlns:a16="http://schemas.microsoft.com/office/drawing/2014/main" id="{209C7088-815F-AA4D-E391-261F39B3BCD7}"/>
              </a:ext>
            </a:extLst>
          </p:cNvPr>
          <p:cNvPicPr>
            <a:picLocks noChangeAspect="1"/>
          </p:cNvPicPr>
          <p:nvPr/>
        </p:nvPicPr>
        <p:blipFill>
          <a:blip r:embed="rId3"/>
          <a:stretch>
            <a:fillRect/>
          </a:stretch>
        </p:blipFill>
        <p:spPr>
          <a:xfrm>
            <a:off x="1378618" y="2934183"/>
            <a:ext cx="8921416" cy="2782804"/>
          </a:xfrm>
          <a:prstGeom prst="rect">
            <a:avLst/>
          </a:prstGeom>
        </p:spPr>
      </p:pic>
    </p:spTree>
    <p:extLst>
      <p:ext uri="{BB962C8B-B14F-4D97-AF65-F5344CB8AC3E}">
        <p14:creationId xmlns:p14="http://schemas.microsoft.com/office/powerpoint/2010/main" val="1446210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p:txBody>
          <a:bodyPr>
            <a:noAutofit/>
          </a:bodyPr>
          <a:lstStyle/>
          <a:p>
            <a:r>
              <a:rPr lang="en-US">
                <a:solidFill>
                  <a:srgbClr val="FFFFFF"/>
                </a:solidFill>
                <a:latin typeface="Aptos"/>
                <a:cs typeface="Arial"/>
              </a:rPr>
              <a:t>CAAELP (ALT-ELP)</a:t>
            </a:r>
            <a:endParaRPr lang="en-US">
              <a:solidFill>
                <a:srgbClr val="FFFFFF"/>
              </a:solidFill>
            </a:endParaRPr>
          </a:p>
        </p:txBody>
      </p:sp>
      <p:sp>
        <p:nvSpPr>
          <p:cNvPr id="3" name="Content Placeholder 3">
            <a:extLst>
              <a:ext uri="{FF2B5EF4-FFF2-40B4-BE49-F238E27FC236}">
                <a16:creationId xmlns:a16="http://schemas.microsoft.com/office/drawing/2014/main" id="{B0811A11-C421-D1FD-6627-706BCA7361D8}"/>
              </a:ext>
            </a:extLst>
          </p:cNvPr>
          <p:cNvSpPr>
            <a:spLocks noGrp="1"/>
          </p:cNvSpPr>
          <p:nvPr>
            <p:ph idx="1"/>
          </p:nvPr>
        </p:nvSpPr>
        <p:spPr>
          <a:xfrm>
            <a:off x="683591" y="1616617"/>
            <a:ext cx="10446026" cy="4258583"/>
          </a:xfrm>
        </p:spPr>
        <p:txBody>
          <a:bodyPr vert="horz" wrap="square" lIns="91440" tIns="45720" rIns="91440" bIns="45720" rtlCol="0" anchor="t">
            <a:noAutofit/>
          </a:bodyPr>
          <a:lstStyle/>
          <a:p>
            <a:r>
              <a:rPr lang="en-US" sz="2200">
                <a:latin typeface="Aptos"/>
              </a:rPr>
              <a:t>If the PPT is considering any of the Connecticut Alternate Assessments, including CAAELP, they must indicate that the team is considering the Connecticut Alternate Assessments by clicking "Yes". </a:t>
            </a:r>
          </a:p>
          <a:p>
            <a:endParaRPr lang="en-US" sz="2500">
              <a:latin typeface="Aptos"/>
            </a:endParaRPr>
          </a:p>
          <a:p>
            <a:endParaRPr lang="en-US" sz="2500">
              <a:latin typeface="Aptos"/>
            </a:endParaRPr>
          </a:p>
          <a:p>
            <a:endParaRPr lang="en-US" sz="2500">
              <a:latin typeface="Aptos"/>
            </a:endParaRPr>
          </a:p>
          <a:p>
            <a:endParaRPr lang="en-US" sz="2500">
              <a:latin typeface="Aptos"/>
            </a:endParaRPr>
          </a:p>
          <a:p>
            <a:r>
              <a:rPr lang="en-US" sz="2200">
                <a:latin typeface="Aptos"/>
              </a:rPr>
              <a:t>Once "Yes" is selected, the PPT will then complete the Connecticut Alternate Assessment System Eligibility Form that will populate in CT-SEDS.</a:t>
            </a:r>
          </a:p>
        </p:txBody>
      </p:sp>
      <p:pic>
        <p:nvPicPr>
          <p:cNvPr id="4" name="Picture 3">
            <a:extLst>
              <a:ext uri="{FF2B5EF4-FFF2-40B4-BE49-F238E27FC236}">
                <a16:creationId xmlns:a16="http://schemas.microsoft.com/office/drawing/2014/main" id="{FB4820C4-70B6-9240-2B99-F4B4AFF151CC}"/>
              </a:ext>
            </a:extLst>
          </p:cNvPr>
          <p:cNvPicPr>
            <a:picLocks noChangeAspect="1"/>
          </p:cNvPicPr>
          <p:nvPr/>
        </p:nvPicPr>
        <p:blipFill>
          <a:blip r:embed="rId3"/>
          <a:stretch>
            <a:fillRect/>
          </a:stretch>
        </p:blipFill>
        <p:spPr>
          <a:xfrm>
            <a:off x="412830" y="3028673"/>
            <a:ext cx="11333748" cy="1679443"/>
          </a:xfrm>
          <a:prstGeom prst="rect">
            <a:avLst/>
          </a:prstGeom>
        </p:spPr>
      </p:pic>
    </p:spTree>
    <p:extLst>
      <p:ext uri="{BB962C8B-B14F-4D97-AF65-F5344CB8AC3E}">
        <p14:creationId xmlns:p14="http://schemas.microsoft.com/office/powerpoint/2010/main" val="1212690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p:txBody>
          <a:bodyPr>
            <a:noAutofit/>
          </a:bodyPr>
          <a:lstStyle/>
          <a:p>
            <a:r>
              <a:rPr lang="en-US">
                <a:solidFill>
                  <a:srgbClr val="FFFFFF"/>
                </a:solidFill>
                <a:latin typeface="Aptos"/>
                <a:cs typeface="Arial"/>
              </a:rPr>
              <a:t>CAAELP (ALT-ELP)</a:t>
            </a:r>
            <a:endParaRPr lang="en-US">
              <a:solidFill>
                <a:srgbClr val="FFFFFF"/>
              </a:solidFill>
            </a:endParaRPr>
          </a:p>
        </p:txBody>
      </p:sp>
      <p:sp>
        <p:nvSpPr>
          <p:cNvPr id="3" name="Content Placeholder 3">
            <a:extLst>
              <a:ext uri="{FF2B5EF4-FFF2-40B4-BE49-F238E27FC236}">
                <a16:creationId xmlns:a16="http://schemas.microsoft.com/office/drawing/2014/main" id="{B0811A11-C421-D1FD-6627-706BCA7361D8}"/>
              </a:ext>
            </a:extLst>
          </p:cNvPr>
          <p:cNvSpPr>
            <a:spLocks noGrp="1"/>
          </p:cNvSpPr>
          <p:nvPr>
            <p:ph idx="1"/>
          </p:nvPr>
        </p:nvSpPr>
        <p:spPr>
          <a:xfrm>
            <a:off x="683591" y="1616617"/>
            <a:ext cx="10446026" cy="4876258"/>
          </a:xfrm>
        </p:spPr>
        <p:txBody>
          <a:bodyPr vert="horz" wrap="square" lIns="91440" tIns="45720" rIns="91440" bIns="45720" rtlCol="0" anchor="t">
            <a:noAutofit/>
          </a:bodyPr>
          <a:lstStyle/>
          <a:p>
            <a:r>
              <a:rPr lang="en-US" sz="2200">
                <a:latin typeface="Aptos"/>
              </a:rPr>
              <a:t>After the Alternate Assessment System Eligibility Form is completed in its entirety with current numerical data, the team will verify this information and click "Save". </a:t>
            </a:r>
          </a:p>
          <a:p>
            <a:endParaRPr lang="en-US" sz="2500">
              <a:latin typeface="Aptos"/>
            </a:endParaRPr>
          </a:p>
          <a:p>
            <a:endParaRPr lang="en-US" sz="2500">
              <a:latin typeface="Aptos"/>
            </a:endParaRPr>
          </a:p>
          <a:p>
            <a:pPr marL="0" indent="0">
              <a:buNone/>
            </a:pPr>
            <a:endParaRPr lang="en-US" sz="2500">
              <a:latin typeface="Aptos"/>
            </a:endParaRPr>
          </a:p>
          <a:p>
            <a:r>
              <a:rPr lang="en-US" sz="2200">
                <a:latin typeface="Aptos"/>
              </a:rPr>
              <a:t>Next, the PPT will go to the grades that were selected for summative testing and verify that </a:t>
            </a:r>
            <a:r>
              <a:rPr lang="en-US" sz="2200" err="1">
                <a:latin typeface="Aptos"/>
              </a:rPr>
              <a:t>ELP</a:t>
            </a:r>
            <a:r>
              <a:rPr lang="en-US" sz="2200">
                <a:latin typeface="Aptos"/>
              </a:rPr>
              <a:t>-ALT is prepopulated for the student based on the completion of the Alternate Assessment System Eligibility Form. </a:t>
            </a:r>
          </a:p>
          <a:p>
            <a:endParaRPr lang="en-US" sz="2500">
              <a:latin typeface="Aptos"/>
            </a:endParaRPr>
          </a:p>
          <a:p>
            <a:endParaRPr lang="en-US" sz="2500">
              <a:latin typeface="Aptos"/>
            </a:endParaRPr>
          </a:p>
        </p:txBody>
      </p:sp>
      <p:pic>
        <p:nvPicPr>
          <p:cNvPr id="4" name="Picture 3">
            <a:extLst>
              <a:ext uri="{FF2B5EF4-FFF2-40B4-BE49-F238E27FC236}">
                <a16:creationId xmlns:a16="http://schemas.microsoft.com/office/drawing/2014/main" id="{8764F056-4F2C-BB61-5710-43FA20455986}"/>
              </a:ext>
            </a:extLst>
          </p:cNvPr>
          <p:cNvPicPr>
            <a:picLocks noChangeAspect="1"/>
          </p:cNvPicPr>
          <p:nvPr/>
        </p:nvPicPr>
        <p:blipFill>
          <a:blip r:embed="rId3"/>
          <a:stretch>
            <a:fillRect/>
          </a:stretch>
        </p:blipFill>
        <p:spPr>
          <a:xfrm>
            <a:off x="1840431" y="2418413"/>
            <a:ext cx="8132345" cy="1300414"/>
          </a:xfrm>
          <a:prstGeom prst="rect">
            <a:avLst/>
          </a:prstGeom>
        </p:spPr>
      </p:pic>
      <p:pic>
        <p:nvPicPr>
          <p:cNvPr id="7" name="Picture 6">
            <a:extLst>
              <a:ext uri="{FF2B5EF4-FFF2-40B4-BE49-F238E27FC236}">
                <a16:creationId xmlns:a16="http://schemas.microsoft.com/office/drawing/2014/main" id="{9BA15245-1C0A-7034-9C5F-32EA30B714AF}"/>
              </a:ext>
            </a:extLst>
          </p:cNvPr>
          <p:cNvPicPr>
            <a:picLocks noChangeAspect="1"/>
          </p:cNvPicPr>
          <p:nvPr/>
        </p:nvPicPr>
        <p:blipFill>
          <a:blip r:embed="rId4"/>
          <a:stretch>
            <a:fillRect/>
          </a:stretch>
        </p:blipFill>
        <p:spPr>
          <a:xfrm>
            <a:off x="3233664" y="5118914"/>
            <a:ext cx="5724672" cy="1468396"/>
          </a:xfrm>
          <a:prstGeom prst="rect">
            <a:avLst/>
          </a:prstGeom>
        </p:spPr>
      </p:pic>
    </p:spTree>
    <p:extLst>
      <p:ext uri="{BB962C8B-B14F-4D97-AF65-F5344CB8AC3E}">
        <p14:creationId xmlns:p14="http://schemas.microsoft.com/office/powerpoint/2010/main" val="3119837236"/>
      </p:ext>
    </p:extLst>
  </p:cSld>
  <p:clrMapOvr>
    <a:masterClrMapping/>
  </p:clrMapOvr>
</p:sld>
</file>

<file path=ppt/theme/theme1.xml><?xml version="1.0" encoding="utf-8"?>
<a:theme xmlns:a="http://schemas.openxmlformats.org/drawingml/2006/main" name="2425 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niverseOfOpportunities_template.potx" id="{DA9B7810-D05F-415D-BE88-61560BFB4366}" vid="{9E02503F-8B23-4924-8A9C-2CD5763944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32173F7A8AF44CAD29E02D9EC3CE55" ma:contentTypeVersion="20" ma:contentTypeDescription="Create a new document." ma:contentTypeScope="" ma:versionID="835bbd24e974a203930c9d2dda9e37ee">
  <xsd:schema xmlns:xsd="http://www.w3.org/2001/XMLSchema" xmlns:xs="http://www.w3.org/2001/XMLSchema" xmlns:p="http://schemas.microsoft.com/office/2006/metadata/properties" xmlns:ns1="http://schemas.microsoft.com/sharepoint/v3" xmlns:ns2="3188db64-835f-49dd-a92e-b63c50075c64" xmlns:ns3="bd8f7d19-50dd-4ca5-833a-f68575fcf434" targetNamespace="http://schemas.microsoft.com/office/2006/metadata/properties" ma:root="true" ma:fieldsID="a52ab9b855127a48c7eef16d359eae5c" ns1:_="" ns2:_="" ns3:_="">
    <xsd:import namespace="http://schemas.microsoft.com/sharepoint/v3"/>
    <xsd:import namespace="3188db64-835f-49dd-a92e-b63c50075c64"/>
    <xsd:import namespace="bd8f7d19-50dd-4ca5-833a-f68575fcf434"/>
    <xsd:element name="properties">
      <xsd:complexType>
        <xsd:sequence>
          <xsd:element name="documentManagement">
            <xsd:complexType>
              <xsd:all>
                <xsd:element ref="ns2:MediaServiceMetadata" minOccurs="0"/>
                <xsd:element ref="ns2:MediaServiceFastMetadata" minOccurs="0"/>
                <xsd:element ref="ns2:Category" minOccurs="0"/>
                <xsd:element ref="ns3:SharedWithUsers" minOccurs="0"/>
                <xsd:element ref="ns3:SharedWithDetail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88db64-835f-49dd-a92e-b63c50075c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y" ma:index="10" nillable="true" ma:displayName="Category" ma:description="Just trying things out" ma:format="Dropdown" ma:internalName="Category">
      <xsd:simpleType>
        <xsd:restriction base="dms:Choice">
          <xsd:enumeration value="Testing"/>
          <xsd:enumeration value="Data Entry"/>
          <xsd:enumeration value="Final Files"/>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8f7d19-50dd-4ca5-833a-f68575fcf43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1ec1ed3-c848-4268-b15b-d96bcb8e7fc6}" ma:internalName="TaxCatchAll" ma:showField="CatchAllData" ma:web="bd8f7d19-50dd-4ca5-833a-f68575fcf4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bd8f7d19-50dd-4ca5-833a-f68575fcf434" xsi:nil="true"/>
    <lcf76f155ced4ddcb4097134ff3c332f xmlns="3188db64-835f-49dd-a92e-b63c50075c64">
      <Terms xmlns="http://schemas.microsoft.com/office/infopath/2007/PartnerControls"/>
    </lcf76f155ced4ddcb4097134ff3c332f>
    <_ip_UnifiedCompliancePolicyProperties xmlns="http://schemas.microsoft.com/sharepoint/v3" xsi:nil="true"/>
    <Category xmlns="3188db64-835f-49dd-a92e-b63c50075c64" xsi:nil="true"/>
  </documentManagement>
</p:properties>
</file>

<file path=customXml/itemProps1.xml><?xml version="1.0" encoding="utf-8"?>
<ds:datastoreItem xmlns:ds="http://schemas.openxmlformats.org/officeDocument/2006/customXml" ds:itemID="{B321FCF5-5D34-4EC4-AB4F-A4337DC9E441}">
  <ds:schemaRefs>
    <ds:schemaRef ds:uri="3188db64-835f-49dd-a92e-b63c50075c64"/>
    <ds:schemaRef ds:uri="bd8f7d19-50dd-4ca5-833a-f68575fcf4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8194EF1-7EA1-4B2F-834E-CB72590FDCC1}">
  <ds:schemaRefs>
    <ds:schemaRef ds:uri="http://schemas.microsoft.com/sharepoint/v3/contenttype/forms"/>
  </ds:schemaRefs>
</ds:datastoreItem>
</file>

<file path=customXml/itemProps3.xml><?xml version="1.0" encoding="utf-8"?>
<ds:datastoreItem xmlns:ds="http://schemas.openxmlformats.org/officeDocument/2006/customXml" ds:itemID="{9A047293-45DF-4A5F-BCBA-10AAB17338B7}">
  <ds:schemaRefs>
    <ds:schemaRef ds:uri="3188db64-835f-49dd-a92e-b63c50075c64"/>
    <ds:schemaRef ds:uri="bd8f7d19-50dd-4ca5-833a-f68575fcf4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2425 ppt</Template>
  <TotalTime>1</TotalTime>
  <Words>7077</Words>
  <Application>Microsoft Office PowerPoint</Application>
  <PresentationFormat>Widescreen</PresentationFormat>
  <Paragraphs>447</Paragraphs>
  <Slides>26</Slides>
  <Notes>26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Aptos</vt:lpstr>
      <vt:lpstr>Aptos ExtraBold</vt:lpstr>
      <vt:lpstr>Arial</vt:lpstr>
      <vt:lpstr>Arial,Sans-Serif</vt:lpstr>
      <vt:lpstr>Calibri</vt:lpstr>
      <vt:lpstr>Rockwell</vt:lpstr>
      <vt:lpstr>Segoe UI Symbol</vt:lpstr>
      <vt:lpstr>Times New Roman</vt:lpstr>
      <vt:lpstr>Wingdings</vt:lpstr>
      <vt:lpstr>2425 ppt</vt:lpstr>
      <vt:lpstr>Office Theme</vt:lpstr>
      <vt:lpstr>CT-SEDS Office Hours</vt:lpstr>
      <vt:lpstr>CT-SEDS/TIDE Data Sync</vt:lpstr>
      <vt:lpstr>CT-SEDS/TIDE Data Sync</vt:lpstr>
      <vt:lpstr>Reminders</vt:lpstr>
      <vt:lpstr>Off-Grade Level NGSS Interim Assessments and College Board</vt:lpstr>
      <vt:lpstr>English Language Proficiency Assessments and CT-SEDS</vt:lpstr>
      <vt:lpstr>English Language Proficiency Assessments and CT-SEDS</vt:lpstr>
      <vt:lpstr>CAAELP (ALT-ELP)</vt:lpstr>
      <vt:lpstr>CAAELP (ALT-ELP)</vt:lpstr>
      <vt:lpstr>LAS Links (ELP)</vt:lpstr>
      <vt:lpstr>LAS Links (ELP)</vt:lpstr>
      <vt:lpstr>LAS Links (ELP) Accommodation Resources for PPT/Section 504 Teams</vt:lpstr>
      <vt:lpstr>CT SAT School Day</vt:lpstr>
      <vt:lpstr>Accessibility Features for Smarter Balanced and Next Generation Science Standards</vt:lpstr>
      <vt:lpstr>PowerPoint Presentation</vt:lpstr>
      <vt:lpstr>Considerations for Educator Teams Including PPT and Section 504 Teams</vt:lpstr>
      <vt:lpstr>Considerations for Educator Teams Including PPT and Section 504 Teams</vt:lpstr>
      <vt:lpstr>Reader Options for  Smarter Balanced &amp; NGSS</vt:lpstr>
      <vt:lpstr>Decision Guidelines for Text-to-Speech of the Smarter Balanced ELA Reading Passages</vt:lpstr>
      <vt:lpstr>Documented Evidence for Read Aloud of the Smarter Balanced ELA Reading Passages</vt:lpstr>
      <vt:lpstr>PowerPoint Presentation</vt:lpstr>
      <vt:lpstr>PowerPoint Presentation</vt:lpstr>
      <vt:lpstr>PowerPoint Presentation</vt:lpstr>
      <vt:lpstr>PowerPoint Presentation</vt:lpstr>
      <vt:lpstr>CSDE Performance Office Contacts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Ensuring Appropriate Student Identification and Eligibility Criteria for Participation in the Connecticut Alternate Assessments</dc:title>
  <dc:creator>Ducharme, Deirdre</dc:creator>
  <cp:lastModifiedBy>Ducharme, Deirdre</cp:lastModifiedBy>
  <cp:revision>4</cp:revision>
  <dcterms:created xsi:type="dcterms:W3CDTF">2024-09-30T18:00:31Z</dcterms:created>
  <dcterms:modified xsi:type="dcterms:W3CDTF">2025-03-19T18:14:10Z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0x0101006B32173F7A8AF44CAD29E02D9EC3CE55</vt:lpwstr>
  </property>
  <property fmtid="{D5CDD505-2E9C-101B-9397-08002B2CF9AE}" pid="3" name="MediaServiceImageTags">
    <vt:lpwstr/>
  </property>
</Properties>
</file>