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2"/>
  </p:notesMasterIdLst>
  <p:sldIdLst>
    <p:sldId id="256" r:id="rId2"/>
    <p:sldId id="259" r:id="rId3"/>
    <p:sldId id="271" r:id="rId4"/>
    <p:sldId id="262" r:id="rId5"/>
    <p:sldId id="263" r:id="rId6"/>
    <p:sldId id="260" r:id="rId7"/>
    <p:sldId id="261" r:id="rId8"/>
    <p:sldId id="257" r:id="rId9"/>
    <p:sldId id="264" r:id="rId10"/>
    <p:sldId id="265" r:id="rId11"/>
    <p:sldId id="266" r:id="rId12"/>
    <p:sldId id="267" r:id="rId13"/>
    <p:sldId id="268" r:id="rId14"/>
    <p:sldId id="269" r:id="rId15"/>
    <p:sldId id="270" r:id="rId16"/>
    <p:sldId id="258" r:id="rId17"/>
    <p:sldId id="272" r:id="rId18"/>
    <p:sldId id="273" r:id="rId19"/>
    <p:sldId id="274" r:id="rId20"/>
    <p:sldId id="276" r:id="rId21"/>
    <p:sldId id="277" r:id="rId22"/>
    <p:sldId id="278" r:id="rId23"/>
    <p:sldId id="279" r:id="rId24"/>
    <p:sldId id="280" r:id="rId25"/>
    <p:sldId id="281" r:id="rId26"/>
    <p:sldId id="283" r:id="rId27"/>
    <p:sldId id="282" r:id="rId28"/>
    <p:sldId id="284" r:id="rId29"/>
    <p:sldId id="285" r:id="rId30"/>
    <p:sldId id="286" r:id="rId31"/>
    <p:sldId id="287" r:id="rId32"/>
    <p:sldId id="288" r:id="rId33"/>
    <p:sldId id="1516" r:id="rId34"/>
    <p:sldId id="1517" r:id="rId35"/>
    <p:sldId id="1521" r:id="rId36"/>
    <p:sldId id="290" r:id="rId37"/>
    <p:sldId id="291" r:id="rId38"/>
    <p:sldId id="1293" r:id="rId39"/>
    <p:sldId id="1007" r:id="rId40"/>
    <p:sldId id="1253" r:id="rId41"/>
    <p:sldId id="1024" r:id="rId42"/>
    <p:sldId id="294" r:id="rId43"/>
    <p:sldId id="295" r:id="rId44"/>
    <p:sldId id="299" r:id="rId45"/>
    <p:sldId id="301" r:id="rId46"/>
    <p:sldId id="302" r:id="rId47"/>
    <p:sldId id="303" r:id="rId48"/>
    <p:sldId id="304" r:id="rId49"/>
    <p:sldId id="305" r:id="rId50"/>
    <p:sldId id="310" r:id="rId51"/>
    <p:sldId id="311" r:id="rId52"/>
    <p:sldId id="307" r:id="rId53"/>
    <p:sldId id="1434" r:id="rId54"/>
    <p:sldId id="1489" r:id="rId55"/>
    <p:sldId id="1498" r:id="rId56"/>
    <p:sldId id="1504" r:id="rId57"/>
    <p:sldId id="1428" r:id="rId58"/>
    <p:sldId id="1320" r:id="rId59"/>
    <p:sldId id="1397" r:id="rId60"/>
    <p:sldId id="309"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08DA49-FDF6-1CA3-2CDF-57AEF4EAE984}" name="Johnson, Kimberly" initials="JK" userId="S::kimberly.johnson@ct.gov::3a482607-d525-496c-b773-f13397f688cf" providerId="AD"/>
  <p188:author id="{3DFC0095-2282-AA22-00F3-E049C29F1948}" name="Ducharme, Deirdre" initials="DD" userId="S::Deirdre.Ducharme@ct.gov::9b1f5df4-d39a-4c88-94a8-b8c4a25e4853" providerId="AD"/>
  <p188:author id="{BB52BAA5-0894-FCAA-9AFE-49EF9AA6F0DE}" name="Ducharme, Deirdre" initials="DD" userId="S::deirdre.ducharme@ct.gov::9b1f5df4-d39a-4c88-94a8-b8c4a25e4853" providerId="AD"/>
  <p188:author id="{E9889CA9-7AB4-6E11-C576-FC66AE1B6854}" name="Johnson, Kimberly" initials="KJ" userId="S::Kimberly.Johnson@ct.gov::3a482607-d525-496c-b773-f13397f688cf" providerId="AD"/>
  <p188:author id="{AB1726B6-C687-1511-AAAD-FF9070609E67}" name="Seifert, Katherine" initials="SK" userId="S::katherine.seifert@ct.gov::8d3f7f7e-a9e0-4d01-be36-79db4dde40a5" providerId="AD"/>
  <p188:author id="{3E0BB2CC-FC26-2CC9-7DD1-E64D3E038E34}" name="Seifert, Katherine" initials="KS" userId="S::Katherine.Seifert@ct.gov::8d3f7f7e-a9e0-4d01-be36-79db4dde40a5" providerId="AD"/>
  <p188:author id="{E86E54EA-81E5-5356-B1AB-777F3925AB91}" name="Jennifer Chou" initials="JC" userId="S::jennifer.chou_cambiumassessment.com#ext#@ct.gov::bccd7182-548b-4c8c-a7bc-f27ff42ba49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799"/>
    <a:srgbClr val="DEEBF7"/>
    <a:srgbClr val="52BAE8"/>
    <a:srgbClr val="7DCCEF"/>
    <a:srgbClr val="1CA2DE"/>
    <a:srgbClr val="99B2DF"/>
    <a:srgbClr val="A1CCED"/>
    <a:srgbClr val="21A7E3"/>
    <a:srgbClr val="1A97CD"/>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A30B5A-5D56-4C19-B926-48B4221B2BC1}" v="1760" dt="2024-01-26T16:13:34.378"/>
    <p1510:client id="{B196E24F-C9FC-94BB-4D86-AA388920C259}" v="22" dt="2024-01-26T16:07:44.765"/>
    <p1510:client id="{CD755C14-08BC-2D34-055C-0048DF5AA37E}" v="2" dt="2024-01-26T14:33:17.6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760" autoAdjust="0"/>
  </p:normalViewPr>
  <p:slideViewPr>
    <p:cSldViewPr snapToGrid="0">
      <p:cViewPr varScale="1">
        <p:scale>
          <a:sx n="69" d="100"/>
          <a:sy n="69" d="100"/>
        </p:scale>
        <p:origin x="1205" y="5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6F8B7B-F694-44CE-AAD2-DF0BBCF8D9B9}"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1FEAA2B-382F-4608-8695-8CAD86D004C1}">
      <dgm:prSet custT="1"/>
      <dgm:spPr/>
      <dgm:t>
        <a:bodyPr/>
        <a:lstStyle/>
        <a:p>
          <a:pPr>
            <a:lnSpc>
              <a:spcPct val="100000"/>
            </a:lnSpc>
          </a:pPr>
          <a:r>
            <a:rPr lang="en-US" sz="2400"/>
            <a:t>Online using a computer/tablet</a:t>
          </a:r>
        </a:p>
      </dgm:t>
    </dgm:pt>
    <dgm:pt modelId="{85BF1FB2-D06E-43E7-85C5-FE89A6611CD2}" type="parTrans" cxnId="{B1214401-BEEC-429B-B09A-22B60E3F76C9}">
      <dgm:prSet/>
      <dgm:spPr/>
      <dgm:t>
        <a:bodyPr/>
        <a:lstStyle/>
        <a:p>
          <a:endParaRPr lang="en-US"/>
        </a:p>
      </dgm:t>
    </dgm:pt>
    <dgm:pt modelId="{4E18A625-42CF-48BD-B2BC-0B787D1965B0}" type="sibTrans" cxnId="{B1214401-BEEC-429B-B09A-22B60E3F76C9}">
      <dgm:prSet/>
      <dgm:spPr/>
      <dgm:t>
        <a:bodyPr/>
        <a:lstStyle/>
        <a:p>
          <a:pPr>
            <a:lnSpc>
              <a:spcPct val="100000"/>
            </a:lnSpc>
          </a:pPr>
          <a:endParaRPr lang="en-US"/>
        </a:p>
      </dgm:t>
    </dgm:pt>
    <dgm:pt modelId="{7BAF3AD1-9DBE-40E5-8D59-41027F044865}">
      <dgm:prSet custT="1"/>
      <dgm:spPr/>
      <dgm:t>
        <a:bodyPr/>
        <a:lstStyle/>
        <a:p>
          <a:pPr>
            <a:lnSpc>
              <a:spcPct val="100000"/>
            </a:lnSpc>
          </a:pPr>
          <a:r>
            <a:rPr lang="en-US" sz="2400"/>
            <a:t>Built-in tools (highlighter, mark for review, digital notepad)</a:t>
          </a:r>
        </a:p>
      </dgm:t>
    </dgm:pt>
    <dgm:pt modelId="{22E7C4B9-1BEF-4A9F-9DA3-8C092774B667}" type="parTrans" cxnId="{6D54B541-260F-4139-9C1E-863AFC125133}">
      <dgm:prSet/>
      <dgm:spPr/>
      <dgm:t>
        <a:bodyPr/>
        <a:lstStyle/>
        <a:p>
          <a:endParaRPr lang="en-US"/>
        </a:p>
      </dgm:t>
    </dgm:pt>
    <dgm:pt modelId="{88209CAC-19E3-4BA3-AF69-D738E2045B6D}" type="sibTrans" cxnId="{6D54B541-260F-4139-9C1E-863AFC125133}">
      <dgm:prSet/>
      <dgm:spPr/>
      <dgm:t>
        <a:bodyPr/>
        <a:lstStyle/>
        <a:p>
          <a:pPr>
            <a:lnSpc>
              <a:spcPct val="100000"/>
            </a:lnSpc>
          </a:pPr>
          <a:endParaRPr lang="en-US"/>
        </a:p>
      </dgm:t>
    </dgm:pt>
    <dgm:pt modelId="{F8B9EFEA-EC72-4D25-B04B-828852646F09}">
      <dgm:prSet custT="1"/>
      <dgm:spPr/>
      <dgm:t>
        <a:bodyPr/>
        <a:lstStyle/>
        <a:p>
          <a:pPr>
            <a:lnSpc>
              <a:spcPct val="100000"/>
            </a:lnSpc>
          </a:pPr>
          <a:r>
            <a:rPr lang="en-US" sz="2400"/>
            <a:t>Varied question types (multiple choice, constructed response, grid-in)</a:t>
          </a:r>
        </a:p>
      </dgm:t>
    </dgm:pt>
    <dgm:pt modelId="{A3718E09-3F90-40F9-BDD2-40D5867CDF16}" type="parTrans" cxnId="{464839AE-0559-43CB-916C-88F574992B5D}">
      <dgm:prSet/>
      <dgm:spPr/>
      <dgm:t>
        <a:bodyPr/>
        <a:lstStyle/>
        <a:p>
          <a:endParaRPr lang="en-US"/>
        </a:p>
      </dgm:t>
    </dgm:pt>
    <dgm:pt modelId="{D49711B7-AB42-4191-967A-1646CFAF5CEA}" type="sibTrans" cxnId="{464839AE-0559-43CB-916C-88F574992B5D}">
      <dgm:prSet/>
      <dgm:spPr/>
      <dgm:t>
        <a:bodyPr/>
        <a:lstStyle/>
        <a:p>
          <a:pPr>
            <a:lnSpc>
              <a:spcPct val="100000"/>
            </a:lnSpc>
          </a:pPr>
          <a:endParaRPr lang="en-US"/>
        </a:p>
      </dgm:t>
    </dgm:pt>
    <dgm:pt modelId="{6C6D03CA-9EC0-4B70-A1F9-805634BFF8C1}">
      <dgm:prSet custT="1"/>
      <dgm:spPr/>
      <dgm:t>
        <a:bodyPr/>
        <a:lstStyle/>
        <a:p>
          <a:pPr>
            <a:lnSpc>
              <a:spcPct val="100000"/>
            </a:lnSpc>
          </a:pPr>
          <a:r>
            <a:rPr lang="en-US" sz="2400"/>
            <a:t>Adjusts item difficulty (computer adaptive) (Smarter Balanced/NGSS); CT SAT School Day is multi-stage adaptive)</a:t>
          </a:r>
        </a:p>
      </dgm:t>
    </dgm:pt>
    <dgm:pt modelId="{0B6491C4-EA6F-4BE1-9036-C650746142F3}" type="parTrans" cxnId="{7AE6C224-3A7D-4978-B9C8-C932039633BC}">
      <dgm:prSet/>
      <dgm:spPr/>
      <dgm:t>
        <a:bodyPr/>
        <a:lstStyle/>
        <a:p>
          <a:endParaRPr lang="en-US"/>
        </a:p>
      </dgm:t>
    </dgm:pt>
    <dgm:pt modelId="{93F67EF5-7E2C-446E-9215-9101838F9887}" type="sibTrans" cxnId="{7AE6C224-3A7D-4978-B9C8-C932039633BC}">
      <dgm:prSet/>
      <dgm:spPr/>
      <dgm:t>
        <a:bodyPr/>
        <a:lstStyle/>
        <a:p>
          <a:endParaRPr lang="en-US"/>
        </a:p>
      </dgm:t>
    </dgm:pt>
    <dgm:pt modelId="{E1CBE505-AB50-4354-9623-C5F6EE5591CE}" type="pres">
      <dgm:prSet presAssocID="{FC6F8B7B-F694-44CE-AAD2-DF0BBCF8D9B9}" presName="root" presStyleCnt="0">
        <dgm:presLayoutVars>
          <dgm:dir/>
          <dgm:resizeHandles val="exact"/>
        </dgm:presLayoutVars>
      </dgm:prSet>
      <dgm:spPr/>
    </dgm:pt>
    <dgm:pt modelId="{9F869444-1D2D-4989-B9E6-C72E9B06F2DD}" type="pres">
      <dgm:prSet presAssocID="{FC6F8B7B-F694-44CE-AAD2-DF0BBCF8D9B9}" presName="container" presStyleCnt="0">
        <dgm:presLayoutVars>
          <dgm:dir/>
          <dgm:resizeHandles val="exact"/>
        </dgm:presLayoutVars>
      </dgm:prSet>
      <dgm:spPr/>
    </dgm:pt>
    <dgm:pt modelId="{9D1FE817-2507-423C-87C2-3EF8813F6E20}" type="pres">
      <dgm:prSet presAssocID="{71FEAA2B-382F-4608-8695-8CAD86D004C1}" presName="compNode" presStyleCnt="0"/>
      <dgm:spPr/>
    </dgm:pt>
    <dgm:pt modelId="{4D223273-049F-4ECE-9B1F-A4651ABCE7B0}" type="pres">
      <dgm:prSet presAssocID="{71FEAA2B-382F-4608-8695-8CAD86D004C1}" presName="iconBgRect" presStyleLbl="bgShp" presStyleIdx="0" presStyleCnt="4"/>
      <dgm:spPr/>
    </dgm:pt>
    <dgm:pt modelId="{22F79B7C-E670-4CA7-BF86-051CA0E81F04}" type="pres">
      <dgm:prSet presAssocID="{71FEAA2B-382F-4608-8695-8CAD86D004C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rogrammer male with solid fill"/>
        </a:ext>
      </dgm:extLst>
    </dgm:pt>
    <dgm:pt modelId="{1E82D674-018F-416F-9EBF-D85326F9739B}" type="pres">
      <dgm:prSet presAssocID="{71FEAA2B-382F-4608-8695-8CAD86D004C1}" presName="spaceRect" presStyleCnt="0"/>
      <dgm:spPr/>
    </dgm:pt>
    <dgm:pt modelId="{D4F33F38-6C2A-4F67-ACD0-5BDBC88F15E2}" type="pres">
      <dgm:prSet presAssocID="{71FEAA2B-382F-4608-8695-8CAD86D004C1}" presName="textRect" presStyleLbl="revTx" presStyleIdx="0" presStyleCnt="4">
        <dgm:presLayoutVars>
          <dgm:chMax val="1"/>
          <dgm:chPref val="1"/>
        </dgm:presLayoutVars>
      </dgm:prSet>
      <dgm:spPr/>
    </dgm:pt>
    <dgm:pt modelId="{DCF500C4-0B53-4AA4-8D57-1F1604AEC513}" type="pres">
      <dgm:prSet presAssocID="{4E18A625-42CF-48BD-B2BC-0B787D1965B0}" presName="sibTrans" presStyleLbl="sibTrans2D1" presStyleIdx="0" presStyleCnt="0"/>
      <dgm:spPr/>
    </dgm:pt>
    <dgm:pt modelId="{15DE920E-0A64-4077-AC71-9F1690C71FC9}" type="pres">
      <dgm:prSet presAssocID="{7BAF3AD1-9DBE-40E5-8D59-41027F044865}" presName="compNode" presStyleCnt="0"/>
      <dgm:spPr/>
    </dgm:pt>
    <dgm:pt modelId="{81B40D17-DB1A-4606-A845-FAF58FF8DE46}" type="pres">
      <dgm:prSet presAssocID="{7BAF3AD1-9DBE-40E5-8D59-41027F044865}" presName="iconBgRect" presStyleLbl="bgShp" presStyleIdx="1" presStyleCnt="4"/>
      <dgm:spPr/>
    </dgm:pt>
    <dgm:pt modelId="{98A9061E-F18D-41AB-8F6F-1B7151A8505E}" type="pres">
      <dgm:prSet presAssocID="{7BAF3AD1-9DBE-40E5-8D59-41027F04486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ols"/>
        </a:ext>
      </dgm:extLst>
    </dgm:pt>
    <dgm:pt modelId="{D5D87656-9A7B-4559-BF57-6C2917D01257}" type="pres">
      <dgm:prSet presAssocID="{7BAF3AD1-9DBE-40E5-8D59-41027F044865}" presName="spaceRect" presStyleCnt="0"/>
      <dgm:spPr/>
    </dgm:pt>
    <dgm:pt modelId="{2D027A3D-5D10-41F6-A667-BCE46ED48CC4}" type="pres">
      <dgm:prSet presAssocID="{7BAF3AD1-9DBE-40E5-8D59-41027F044865}" presName="textRect" presStyleLbl="revTx" presStyleIdx="1" presStyleCnt="4">
        <dgm:presLayoutVars>
          <dgm:chMax val="1"/>
          <dgm:chPref val="1"/>
        </dgm:presLayoutVars>
      </dgm:prSet>
      <dgm:spPr/>
    </dgm:pt>
    <dgm:pt modelId="{3C21FADD-5764-4686-B68C-46882A5D0DFE}" type="pres">
      <dgm:prSet presAssocID="{88209CAC-19E3-4BA3-AF69-D738E2045B6D}" presName="sibTrans" presStyleLbl="sibTrans2D1" presStyleIdx="0" presStyleCnt="0"/>
      <dgm:spPr/>
    </dgm:pt>
    <dgm:pt modelId="{6CAC8A48-B939-4D9E-B1B5-65392080BF90}" type="pres">
      <dgm:prSet presAssocID="{F8B9EFEA-EC72-4D25-B04B-828852646F09}" presName="compNode" presStyleCnt="0"/>
      <dgm:spPr/>
    </dgm:pt>
    <dgm:pt modelId="{2A348489-4E19-4976-A2A7-31F74718A405}" type="pres">
      <dgm:prSet presAssocID="{F8B9EFEA-EC72-4D25-B04B-828852646F09}" presName="iconBgRect" presStyleLbl="bgShp" presStyleIdx="2" presStyleCnt="4"/>
      <dgm:spPr/>
    </dgm:pt>
    <dgm:pt modelId="{A1D96912-7EBF-4D07-BAFE-7089ABE96D30}" type="pres">
      <dgm:prSet presAssocID="{F8B9EFEA-EC72-4D25-B04B-828852646F0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Workflow with solid fill"/>
        </a:ext>
      </dgm:extLst>
    </dgm:pt>
    <dgm:pt modelId="{72B5E048-81AE-4BF6-A852-D73A18DD1136}" type="pres">
      <dgm:prSet presAssocID="{F8B9EFEA-EC72-4D25-B04B-828852646F09}" presName="spaceRect" presStyleCnt="0"/>
      <dgm:spPr/>
    </dgm:pt>
    <dgm:pt modelId="{59178C41-89EC-4800-ABA2-37A504968A49}" type="pres">
      <dgm:prSet presAssocID="{F8B9EFEA-EC72-4D25-B04B-828852646F09}" presName="textRect" presStyleLbl="revTx" presStyleIdx="2" presStyleCnt="4">
        <dgm:presLayoutVars>
          <dgm:chMax val="1"/>
          <dgm:chPref val="1"/>
        </dgm:presLayoutVars>
      </dgm:prSet>
      <dgm:spPr/>
    </dgm:pt>
    <dgm:pt modelId="{CFD9E93D-0511-4AC9-8561-5587E5C964F5}" type="pres">
      <dgm:prSet presAssocID="{D49711B7-AB42-4191-967A-1646CFAF5CEA}" presName="sibTrans" presStyleLbl="sibTrans2D1" presStyleIdx="0" presStyleCnt="0"/>
      <dgm:spPr/>
    </dgm:pt>
    <dgm:pt modelId="{08E18B27-1B24-4B43-88CA-BA3494E79F1A}" type="pres">
      <dgm:prSet presAssocID="{6C6D03CA-9EC0-4B70-A1F9-805634BFF8C1}" presName="compNode" presStyleCnt="0"/>
      <dgm:spPr/>
    </dgm:pt>
    <dgm:pt modelId="{C28F795E-6067-4328-A8D6-F7CBFEFEECE3}" type="pres">
      <dgm:prSet presAssocID="{6C6D03CA-9EC0-4B70-A1F9-805634BFF8C1}" presName="iconBgRect" presStyleLbl="bgShp" presStyleIdx="3" presStyleCnt="4"/>
      <dgm:spPr/>
    </dgm:pt>
    <dgm:pt modelId="{47F64D6D-CA9A-4564-9DC1-761E09A1D610}" type="pres">
      <dgm:prSet presAssocID="{6C6D03CA-9EC0-4B70-A1F9-805634BFF8C1}"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Weights Uneven with solid fill"/>
        </a:ext>
      </dgm:extLst>
    </dgm:pt>
    <dgm:pt modelId="{265AF402-2A1B-4F74-8DA3-7AA6401933EE}" type="pres">
      <dgm:prSet presAssocID="{6C6D03CA-9EC0-4B70-A1F9-805634BFF8C1}" presName="spaceRect" presStyleCnt="0"/>
      <dgm:spPr/>
    </dgm:pt>
    <dgm:pt modelId="{67FE5019-668A-4EF4-8DD5-D8C53E79FCFB}" type="pres">
      <dgm:prSet presAssocID="{6C6D03CA-9EC0-4B70-A1F9-805634BFF8C1}" presName="textRect" presStyleLbl="revTx" presStyleIdx="3" presStyleCnt="4" custLinFactNeighborX="2883" custLinFactNeighborY="33478">
        <dgm:presLayoutVars>
          <dgm:chMax val="1"/>
          <dgm:chPref val="1"/>
        </dgm:presLayoutVars>
      </dgm:prSet>
      <dgm:spPr/>
    </dgm:pt>
  </dgm:ptLst>
  <dgm:cxnLst>
    <dgm:cxn modelId="{B1214401-BEEC-429B-B09A-22B60E3F76C9}" srcId="{FC6F8B7B-F694-44CE-AAD2-DF0BBCF8D9B9}" destId="{71FEAA2B-382F-4608-8695-8CAD86D004C1}" srcOrd="0" destOrd="0" parTransId="{85BF1FB2-D06E-43E7-85C5-FE89A6611CD2}" sibTransId="{4E18A625-42CF-48BD-B2BC-0B787D1965B0}"/>
    <dgm:cxn modelId="{95292D0C-5736-449C-BB75-D1F395F4B598}" type="presOf" srcId="{88209CAC-19E3-4BA3-AF69-D738E2045B6D}" destId="{3C21FADD-5764-4686-B68C-46882A5D0DFE}" srcOrd="0" destOrd="0" presId="urn:microsoft.com/office/officeart/2018/2/layout/IconCircleList"/>
    <dgm:cxn modelId="{7AE6C224-3A7D-4978-B9C8-C932039633BC}" srcId="{FC6F8B7B-F694-44CE-AAD2-DF0BBCF8D9B9}" destId="{6C6D03CA-9EC0-4B70-A1F9-805634BFF8C1}" srcOrd="3" destOrd="0" parTransId="{0B6491C4-EA6F-4BE1-9036-C650746142F3}" sibTransId="{93F67EF5-7E2C-446E-9215-9101838F9887}"/>
    <dgm:cxn modelId="{6D54B541-260F-4139-9C1E-863AFC125133}" srcId="{FC6F8B7B-F694-44CE-AAD2-DF0BBCF8D9B9}" destId="{7BAF3AD1-9DBE-40E5-8D59-41027F044865}" srcOrd="1" destOrd="0" parTransId="{22E7C4B9-1BEF-4A9F-9DA3-8C092774B667}" sibTransId="{88209CAC-19E3-4BA3-AF69-D738E2045B6D}"/>
    <dgm:cxn modelId="{F3D3216D-D061-4338-AAA4-E2A954CE3DF2}" type="presOf" srcId="{FC6F8B7B-F694-44CE-AAD2-DF0BBCF8D9B9}" destId="{E1CBE505-AB50-4354-9623-C5F6EE5591CE}" srcOrd="0" destOrd="0" presId="urn:microsoft.com/office/officeart/2018/2/layout/IconCircleList"/>
    <dgm:cxn modelId="{DF95D9A1-F1D6-46F8-BD7D-38EAC93A821A}" type="presOf" srcId="{F8B9EFEA-EC72-4D25-B04B-828852646F09}" destId="{59178C41-89EC-4800-ABA2-37A504968A49}" srcOrd="0" destOrd="0" presId="urn:microsoft.com/office/officeart/2018/2/layout/IconCircleList"/>
    <dgm:cxn modelId="{F2EFCDA9-BABC-4C53-9857-7DF2FD5DA877}" type="presOf" srcId="{6C6D03CA-9EC0-4B70-A1F9-805634BFF8C1}" destId="{67FE5019-668A-4EF4-8DD5-D8C53E79FCFB}" srcOrd="0" destOrd="0" presId="urn:microsoft.com/office/officeart/2018/2/layout/IconCircleList"/>
    <dgm:cxn modelId="{464839AE-0559-43CB-916C-88F574992B5D}" srcId="{FC6F8B7B-F694-44CE-AAD2-DF0BBCF8D9B9}" destId="{F8B9EFEA-EC72-4D25-B04B-828852646F09}" srcOrd="2" destOrd="0" parTransId="{A3718E09-3F90-40F9-BDD2-40D5867CDF16}" sibTransId="{D49711B7-AB42-4191-967A-1646CFAF5CEA}"/>
    <dgm:cxn modelId="{6F9EB2D7-E13F-44F4-A072-CF458E377EEB}" type="presOf" srcId="{D49711B7-AB42-4191-967A-1646CFAF5CEA}" destId="{CFD9E93D-0511-4AC9-8561-5587E5C964F5}" srcOrd="0" destOrd="0" presId="urn:microsoft.com/office/officeart/2018/2/layout/IconCircleList"/>
    <dgm:cxn modelId="{39910FE2-460B-4AD7-80F9-507B45C42871}" type="presOf" srcId="{4E18A625-42CF-48BD-B2BC-0B787D1965B0}" destId="{DCF500C4-0B53-4AA4-8D57-1F1604AEC513}" srcOrd="0" destOrd="0" presId="urn:microsoft.com/office/officeart/2018/2/layout/IconCircleList"/>
    <dgm:cxn modelId="{868DF1EC-07FC-4006-9BC0-067A24B6D620}" type="presOf" srcId="{7BAF3AD1-9DBE-40E5-8D59-41027F044865}" destId="{2D027A3D-5D10-41F6-A667-BCE46ED48CC4}" srcOrd="0" destOrd="0" presId="urn:microsoft.com/office/officeart/2018/2/layout/IconCircleList"/>
    <dgm:cxn modelId="{DA7572F4-0AE7-455B-A744-79C5FDEE27B9}" type="presOf" srcId="{71FEAA2B-382F-4608-8695-8CAD86D004C1}" destId="{D4F33F38-6C2A-4F67-ACD0-5BDBC88F15E2}" srcOrd="0" destOrd="0" presId="urn:microsoft.com/office/officeart/2018/2/layout/IconCircleList"/>
    <dgm:cxn modelId="{5D344F00-2914-4B3C-B52C-B1C1BD143DCB}" type="presParOf" srcId="{E1CBE505-AB50-4354-9623-C5F6EE5591CE}" destId="{9F869444-1D2D-4989-B9E6-C72E9B06F2DD}" srcOrd="0" destOrd="0" presId="urn:microsoft.com/office/officeart/2018/2/layout/IconCircleList"/>
    <dgm:cxn modelId="{D9DC3059-99A2-4545-A996-47433D20647C}" type="presParOf" srcId="{9F869444-1D2D-4989-B9E6-C72E9B06F2DD}" destId="{9D1FE817-2507-423C-87C2-3EF8813F6E20}" srcOrd="0" destOrd="0" presId="urn:microsoft.com/office/officeart/2018/2/layout/IconCircleList"/>
    <dgm:cxn modelId="{75255EC4-DA8A-4C6C-B4BF-645BA038BF28}" type="presParOf" srcId="{9D1FE817-2507-423C-87C2-3EF8813F6E20}" destId="{4D223273-049F-4ECE-9B1F-A4651ABCE7B0}" srcOrd="0" destOrd="0" presId="urn:microsoft.com/office/officeart/2018/2/layout/IconCircleList"/>
    <dgm:cxn modelId="{4865AEA4-3449-4817-AFB2-1D27A15D4D8D}" type="presParOf" srcId="{9D1FE817-2507-423C-87C2-3EF8813F6E20}" destId="{22F79B7C-E670-4CA7-BF86-051CA0E81F04}" srcOrd="1" destOrd="0" presId="urn:microsoft.com/office/officeart/2018/2/layout/IconCircleList"/>
    <dgm:cxn modelId="{30537E1C-F5EC-431C-A0DB-3A7A70719F02}" type="presParOf" srcId="{9D1FE817-2507-423C-87C2-3EF8813F6E20}" destId="{1E82D674-018F-416F-9EBF-D85326F9739B}" srcOrd="2" destOrd="0" presId="urn:microsoft.com/office/officeart/2018/2/layout/IconCircleList"/>
    <dgm:cxn modelId="{FA3631C5-EA8B-495A-A13C-3413985C2593}" type="presParOf" srcId="{9D1FE817-2507-423C-87C2-3EF8813F6E20}" destId="{D4F33F38-6C2A-4F67-ACD0-5BDBC88F15E2}" srcOrd="3" destOrd="0" presId="urn:microsoft.com/office/officeart/2018/2/layout/IconCircleList"/>
    <dgm:cxn modelId="{2827AA45-3F5B-4DCE-A4EB-E80144AFF93B}" type="presParOf" srcId="{9F869444-1D2D-4989-B9E6-C72E9B06F2DD}" destId="{DCF500C4-0B53-4AA4-8D57-1F1604AEC513}" srcOrd="1" destOrd="0" presId="urn:microsoft.com/office/officeart/2018/2/layout/IconCircleList"/>
    <dgm:cxn modelId="{5B0D8125-DD73-4242-B9EA-CCBD755E5F7E}" type="presParOf" srcId="{9F869444-1D2D-4989-B9E6-C72E9B06F2DD}" destId="{15DE920E-0A64-4077-AC71-9F1690C71FC9}" srcOrd="2" destOrd="0" presId="urn:microsoft.com/office/officeart/2018/2/layout/IconCircleList"/>
    <dgm:cxn modelId="{8BB89E5A-5D31-4297-A2FE-03A3005EAF00}" type="presParOf" srcId="{15DE920E-0A64-4077-AC71-9F1690C71FC9}" destId="{81B40D17-DB1A-4606-A845-FAF58FF8DE46}" srcOrd="0" destOrd="0" presId="urn:microsoft.com/office/officeart/2018/2/layout/IconCircleList"/>
    <dgm:cxn modelId="{0D81A4B4-30F3-4D54-A79E-F5D22915F666}" type="presParOf" srcId="{15DE920E-0A64-4077-AC71-9F1690C71FC9}" destId="{98A9061E-F18D-41AB-8F6F-1B7151A8505E}" srcOrd="1" destOrd="0" presId="urn:microsoft.com/office/officeart/2018/2/layout/IconCircleList"/>
    <dgm:cxn modelId="{00A0F8EE-CC28-41AD-AFD3-C246AE4BC83B}" type="presParOf" srcId="{15DE920E-0A64-4077-AC71-9F1690C71FC9}" destId="{D5D87656-9A7B-4559-BF57-6C2917D01257}" srcOrd="2" destOrd="0" presId="urn:microsoft.com/office/officeart/2018/2/layout/IconCircleList"/>
    <dgm:cxn modelId="{51F5682D-1C5D-4A10-8F3D-BC6EF5D13AB7}" type="presParOf" srcId="{15DE920E-0A64-4077-AC71-9F1690C71FC9}" destId="{2D027A3D-5D10-41F6-A667-BCE46ED48CC4}" srcOrd="3" destOrd="0" presId="urn:microsoft.com/office/officeart/2018/2/layout/IconCircleList"/>
    <dgm:cxn modelId="{0DA052AD-2B04-4296-9DA4-B9FF6C30E4A8}" type="presParOf" srcId="{9F869444-1D2D-4989-B9E6-C72E9B06F2DD}" destId="{3C21FADD-5764-4686-B68C-46882A5D0DFE}" srcOrd="3" destOrd="0" presId="urn:microsoft.com/office/officeart/2018/2/layout/IconCircleList"/>
    <dgm:cxn modelId="{5E069312-1F7C-41C6-9D69-80C057DB87E1}" type="presParOf" srcId="{9F869444-1D2D-4989-B9E6-C72E9B06F2DD}" destId="{6CAC8A48-B939-4D9E-B1B5-65392080BF90}" srcOrd="4" destOrd="0" presId="urn:microsoft.com/office/officeart/2018/2/layout/IconCircleList"/>
    <dgm:cxn modelId="{554BD99D-D30E-4FFE-8546-79E43E5EBD34}" type="presParOf" srcId="{6CAC8A48-B939-4D9E-B1B5-65392080BF90}" destId="{2A348489-4E19-4976-A2A7-31F74718A405}" srcOrd="0" destOrd="0" presId="urn:microsoft.com/office/officeart/2018/2/layout/IconCircleList"/>
    <dgm:cxn modelId="{CC57FF38-21BD-4788-B6BF-54E939509E1A}" type="presParOf" srcId="{6CAC8A48-B939-4D9E-B1B5-65392080BF90}" destId="{A1D96912-7EBF-4D07-BAFE-7089ABE96D30}" srcOrd="1" destOrd="0" presId="urn:microsoft.com/office/officeart/2018/2/layout/IconCircleList"/>
    <dgm:cxn modelId="{BAC66B4F-E730-4945-AC35-5CD0B2C3E491}" type="presParOf" srcId="{6CAC8A48-B939-4D9E-B1B5-65392080BF90}" destId="{72B5E048-81AE-4BF6-A852-D73A18DD1136}" srcOrd="2" destOrd="0" presId="urn:microsoft.com/office/officeart/2018/2/layout/IconCircleList"/>
    <dgm:cxn modelId="{50BD7C19-9D1D-4CB0-B094-381033F1C78F}" type="presParOf" srcId="{6CAC8A48-B939-4D9E-B1B5-65392080BF90}" destId="{59178C41-89EC-4800-ABA2-37A504968A49}" srcOrd="3" destOrd="0" presId="urn:microsoft.com/office/officeart/2018/2/layout/IconCircleList"/>
    <dgm:cxn modelId="{AB415E20-C776-4945-A88A-54E475BBE6ED}" type="presParOf" srcId="{9F869444-1D2D-4989-B9E6-C72E9B06F2DD}" destId="{CFD9E93D-0511-4AC9-8561-5587E5C964F5}" srcOrd="5" destOrd="0" presId="urn:microsoft.com/office/officeart/2018/2/layout/IconCircleList"/>
    <dgm:cxn modelId="{F80991FF-6CF5-4991-AE21-961CD9C138A0}" type="presParOf" srcId="{9F869444-1D2D-4989-B9E6-C72E9B06F2DD}" destId="{08E18B27-1B24-4B43-88CA-BA3494E79F1A}" srcOrd="6" destOrd="0" presId="urn:microsoft.com/office/officeart/2018/2/layout/IconCircleList"/>
    <dgm:cxn modelId="{CD03C2FF-A658-4CF5-B590-738BBE0DEF3B}" type="presParOf" srcId="{08E18B27-1B24-4B43-88CA-BA3494E79F1A}" destId="{C28F795E-6067-4328-A8D6-F7CBFEFEECE3}" srcOrd="0" destOrd="0" presId="urn:microsoft.com/office/officeart/2018/2/layout/IconCircleList"/>
    <dgm:cxn modelId="{6AC4E45E-8438-489A-819C-451E2035E8CE}" type="presParOf" srcId="{08E18B27-1B24-4B43-88CA-BA3494E79F1A}" destId="{47F64D6D-CA9A-4564-9DC1-761E09A1D610}" srcOrd="1" destOrd="0" presId="urn:microsoft.com/office/officeart/2018/2/layout/IconCircleList"/>
    <dgm:cxn modelId="{3C8A12C6-4D5B-492D-988E-1F2B367C33BF}" type="presParOf" srcId="{08E18B27-1B24-4B43-88CA-BA3494E79F1A}" destId="{265AF402-2A1B-4F74-8DA3-7AA6401933EE}" srcOrd="2" destOrd="0" presId="urn:microsoft.com/office/officeart/2018/2/layout/IconCircleList"/>
    <dgm:cxn modelId="{DF0F9FB2-9702-47B3-8621-7F6F21702B52}" type="presParOf" srcId="{08E18B27-1B24-4B43-88CA-BA3494E79F1A}" destId="{67FE5019-668A-4EF4-8DD5-D8C53E79FCFB}" srcOrd="3" destOrd="0" presId="urn:microsoft.com/office/officeart/2018/2/layout/IconCircleList"/>
  </dgm:cxnLst>
  <dgm:bg>
    <a:solidFill>
      <a:schemeClr val="accent2">
        <a:lumMod val="20000"/>
        <a:lumOff val="80000"/>
      </a:schemeClr>
    </a:solidFill>
  </dgm:bg>
  <dgm:whole>
    <a:ln>
      <a:solidFill>
        <a:schemeClr val="accent2"/>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223273-049F-4ECE-9B1F-A4651ABCE7B0}">
      <dsp:nvSpPr>
        <dsp:cNvPr id="0" name=""/>
        <dsp:cNvSpPr/>
      </dsp:nvSpPr>
      <dsp:spPr>
        <a:xfrm>
          <a:off x="17496" y="843136"/>
          <a:ext cx="1235352" cy="123535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F79B7C-E670-4CA7-BF86-051CA0E81F04}">
      <dsp:nvSpPr>
        <dsp:cNvPr id="0" name=""/>
        <dsp:cNvSpPr/>
      </dsp:nvSpPr>
      <dsp:spPr>
        <a:xfrm>
          <a:off x="276920" y="1102560"/>
          <a:ext cx="716504" cy="7165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F33F38-6C2A-4F67-ACD0-5BDBC88F15E2}">
      <dsp:nvSpPr>
        <dsp:cNvPr id="0" name=""/>
        <dsp:cNvSpPr/>
      </dsp:nvSpPr>
      <dsp:spPr>
        <a:xfrm>
          <a:off x="1517567" y="843136"/>
          <a:ext cx="2911903" cy="1235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Online using a computer/tablet</a:t>
          </a:r>
        </a:p>
      </dsp:txBody>
      <dsp:txXfrm>
        <a:off x="1517567" y="843136"/>
        <a:ext cx="2911903" cy="1235352"/>
      </dsp:txXfrm>
    </dsp:sp>
    <dsp:sp modelId="{81B40D17-DB1A-4606-A845-FAF58FF8DE46}">
      <dsp:nvSpPr>
        <dsp:cNvPr id="0" name=""/>
        <dsp:cNvSpPr/>
      </dsp:nvSpPr>
      <dsp:spPr>
        <a:xfrm>
          <a:off x="4936847" y="843136"/>
          <a:ext cx="1235352" cy="123535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A9061E-F18D-41AB-8F6F-1B7151A8505E}">
      <dsp:nvSpPr>
        <dsp:cNvPr id="0" name=""/>
        <dsp:cNvSpPr/>
      </dsp:nvSpPr>
      <dsp:spPr>
        <a:xfrm>
          <a:off x="5196271" y="1102560"/>
          <a:ext cx="716504" cy="7165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027A3D-5D10-41F6-A667-BCE46ED48CC4}">
      <dsp:nvSpPr>
        <dsp:cNvPr id="0" name=""/>
        <dsp:cNvSpPr/>
      </dsp:nvSpPr>
      <dsp:spPr>
        <a:xfrm>
          <a:off x="6436918" y="843136"/>
          <a:ext cx="2911903" cy="1235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Built-in tools (highlighter, mark for review, digital notepad)</a:t>
          </a:r>
        </a:p>
      </dsp:txBody>
      <dsp:txXfrm>
        <a:off x="6436918" y="843136"/>
        <a:ext cx="2911903" cy="1235352"/>
      </dsp:txXfrm>
    </dsp:sp>
    <dsp:sp modelId="{2A348489-4E19-4976-A2A7-31F74718A405}">
      <dsp:nvSpPr>
        <dsp:cNvPr id="0" name=""/>
        <dsp:cNvSpPr/>
      </dsp:nvSpPr>
      <dsp:spPr>
        <a:xfrm>
          <a:off x="17496" y="2929918"/>
          <a:ext cx="1235352" cy="123535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D96912-7EBF-4D07-BAFE-7089ABE96D30}">
      <dsp:nvSpPr>
        <dsp:cNvPr id="0" name=""/>
        <dsp:cNvSpPr/>
      </dsp:nvSpPr>
      <dsp:spPr>
        <a:xfrm>
          <a:off x="276920" y="3189342"/>
          <a:ext cx="716504" cy="7165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178C41-89EC-4800-ABA2-37A504968A49}">
      <dsp:nvSpPr>
        <dsp:cNvPr id="0" name=""/>
        <dsp:cNvSpPr/>
      </dsp:nvSpPr>
      <dsp:spPr>
        <a:xfrm>
          <a:off x="1517567" y="2929918"/>
          <a:ext cx="2911903" cy="1235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Varied question types (multiple choice, constructed response, grid-in)</a:t>
          </a:r>
        </a:p>
      </dsp:txBody>
      <dsp:txXfrm>
        <a:off x="1517567" y="2929918"/>
        <a:ext cx="2911903" cy="1235352"/>
      </dsp:txXfrm>
    </dsp:sp>
    <dsp:sp modelId="{C28F795E-6067-4328-A8D6-F7CBFEFEECE3}">
      <dsp:nvSpPr>
        <dsp:cNvPr id="0" name=""/>
        <dsp:cNvSpPr/>
      </dsp:nvSpPr>
      <dsp:spPr>
        <a:xfrm>
          <a:off x="4936847" y="2929918"/>
          <a:ext cx="1235352" cy="123535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F64D6D-CA9A-4564-9DC1-761E09A1D610}">
      <dsp:nvSpPr>
        <dsp:cNvPr id="0" name=""/>
        <dsp:cNvSpPr/>
      </dsp:nvSpPr>
      <dsp:spPr>
        <a:xfrm>
          <a:off x="5196271" y="3189342"/>
          <a:ext cx="716504" cy="71650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FE5019-668A-4EF4-8DD5-D8C53E79FCFB}">
      <dsp:nvSpPr>
        <dsp:cNvPr id="0" name=""/>
        <dsp:cNvSpPr/>
      </dsp:nvSpPr>
      <dsp:spPr>
        <a:xfrm>
          <a:off x="6454414" y="3343489"/>
          <a:ext cx="2911903" cy="1235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Adjusts item difficulty (computer adaptive) (Smarter Balanced/NGSS); CT SAT School Day is multi-stage adaptive)</a:t>
          </a:r>
        </a:p>
      </dsp:txBody>
      <dsp:txXfrm>
        <a:off x="6454414" y="3343489"/>
        <a:ext cx="2911903" cy="1235352"/>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63529-B3E2-4A1B-BC3A-5A421A944C1E}"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9A5E30-BEC5-4ADD-805D-B470BD9E9C4C}" type="slidenum">
              <a:rPr lang="en-US" smtClean="0"/>
              <a:t>‹#›</a:t>
            </a:fld>
            <a:endParaRPr lang="en-US"/>
          </a:p>
        </p:txBody>
      </p:sp>
    </p:spTree>
    <p:extLst>
      <p:ext uri="{BB962C8B-B14F-4D97-AF65-F5344CB8AC3E}">
        <p14:creationId xmlns:p14="http://schemas.microsoft.com/office/powerpoint/2010/main" val="1987327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t.portal.cambiumast.com/resources/guides/testing-students-in-psis-who-attend-out-of-state-and-non-approved-facilitie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gcc02.safelinks.protection.outlook.com/?url=https%3A%2F%2Fsites.ed.gov%2Fidea%2Ffiles%2Fpolicy_speced_guid_idea_memosdcltrs_q-and-a-on-elp-swd.pdf&amp;data=05%7C01%7CDeirdre.Ducharme%40ct.gov%7C2717f4bd6970465b4e7f08daef28223e%7C118b7cfaa3dd48b9b02631ff69bb738b%7C0%7C0%7C638085252891822159%7CUnknown%7CTWFpbGZsb3d8eyJWIjoiMC4wLjAwMDAiLCJQIjoiV2luMzIiLCJBTiI6Ik1haWwiLCJXVCI6Mn0%3D%7C3000%7C%7C%7C&amp;sdata=EV%2BAjXrYz9aR%2F9bQ7EoZAnvek1Ulxs02tq0mudjCwvI%3D&amp;reserved=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portal.ct.gov/-/media/SDE/Student-Assessment/Smarter-Interim-Assessments/InterimAssessments-FINAL.pdf" TargetMode="External"/><Relationship Id="rId3" Type="http://schemas.openxmlformats.org/officeDocument/2006/relationships/hyperlink" Target="https://portal.ct.gov/SDE/Student-Assessment/Smarter-Balanced/Find-Information-about-Smarter-Balanced" TargetMode="External"/><Relationship Id="rId7" Type="http://schemas.openxmlformats.org/officeDocument/2006/relationships/hyperlink" Target="https://portal.ct.gov/SDE/Student-Assessment/ELP-Assessment/English-Language-Proficiency-Assessment---LAS-Links"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portal.ct.gov/SDE/Student-Assessment/CTAA-Skills-Checklist/Connecticut-Alternate-Assessments" TargetMode="External"/><Relationship Id="rId5" Type="http://schemas.openxmlformats.org/officeDocument/2006/relationships/hyperlink" Target="https://portal.ct.gov/SDE/Student-Assessment/SAT/Connecticut-SAT-School-Day" TargetMode="External"/><Relationship Id="rId4" Type="http://schemas.openxmlformats.org/officeDocument/2006/relationships/hyperlink" Target="https://portal.ct.gov/SDE/Student-Assessment/NGSS-Science/NGSS-Science" TargetMode="External"/><Relationship Id="rId9" Type="http://schemas.openxmlformats.org/officeDocument/2006/relationships/hyperlink" Target="https://smarterbalanced.org/new-quick-guide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t.portal.cambiumast.com/core/fileparse.php/51/urlt/Out-of-State-and-Non-Approved-Facilities.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t.portal.cambiumast.com/-/media/project/client-portals/connecticut/pdf/2019/tide-user-guide.pdf"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ct.portal.cambiumast.com/resources/guides/accessing-tide" TargetMode="External"/><Relationship Id="rId4" Type="http://schemas.openxmlformats.org/officeDocument/2006/relationships/hyperlink" Target="https://ct.portal.cambiumast.com/-/media/project/client-portals/connecticut/pdf/2018/accessing-tide-brochure.pdf"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t.portal.cambiumast.com/resources/guides/user-role-permissions-for-secure-online-system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ct.portal.cambiumast.com/resources/accessibility-and-special-populations/accessibility-chart"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ct.portal.cambiumast.com/resources/guides/csde-assessment-guidelines"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ct.portal.cambiumast.com/resources/accessibility-and-special-populations/accessibility-chart"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ct.portal.cambiumast.com/resources/guides/csde-assessment-guidelines"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ct.portal.cambiumast.com/resources/accessibility-and-special-populations/accessibility-chart"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ct.portal.cambiumast.com/resources/guides/csde-assessment-guidelines"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ct.portal.cambiumast.com/resources/accessibility-and-special-populations/accessibility-chart"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ct.portal.cambiumast.com/resources/accessibility-and-special-populations/process-for-requesting-special-documented-accommodations"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ortal.ct.gov/SD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t.portal.cambiumast.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the Connecticut State Department of Education’s Test Administrator Training for teachers and administrators administering the Smarter Balanced and NGSS summative assessments.</a:t>
            </a:r>
          </a:p>
          <a:p>
            <a:endParaRPr lang="en-US"/>
          </a:p>
          <a:p>
            <a:r>
              <a:rPr lang="en-US"/>
              <a:t>This optional training highlights Connecticut’s statewide assessments and test administration. We will review key activities that support planning and preparation, including those activities that are pertinent during and following testing. </a:t>
            </a:r>
          </a:p>
          <a:p>
            <a:endParaRPr lang="en-US"/>
          </a:p>
          <a:p>
            <a:r>
              <a:rPr lang="en-US"/>
              <a:t>Though we hope the information in this session is useful, it should not replace training provided locally by your district or school.</a:t>
            </a:r>
          </a:p>
          <a:p>
            <a:endParaRPr lang="en-US"/>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1</a:t>
            </a:fld>
            <a:endParaRPr lang="en-US"/>
          </a:p>
        </p:txBody>
      </p:sp>
    </p:spTree>
    <p:extLst>
      <p:ext uri="{BB962C8B-B14F-4D97-AF65-F5344CB8AC3E}">
        <p14:creationId xmlns:p14="http://schemas.microsoft.com/office/powerpoint/2010/main" val="358764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a:solidFill>
                  <a:srgbClr val="FFFFFF"/>
                </a:solidFill>
                <a:effectLst/>
                <a:latin typeface="-apple-system"/>
                <a:cs typeface="Arial" panose="020B0604020202020204" pitchFamily="34" charset="0"/>
              </a:rPr>
              <a:t>Who participates in test?</a:t>
            </a:r>
          </a:p>
          <a:p>
            <a:pPr marL="0" indent="0">
              <a:buNone/>
            </a:pPr>
            <a:r>
              <a:rPr lang="en-US" sz="1200" b="0" i="0">
                <a:solidFill>
                  <a:srgbClr val="FFFFFF"/>
                </a:solidFill>
                <a:effectLst/>
                <a:latin typeface="-apple-system"/>
                <a:cs typeface="Arial" panose="020B0604020202020204" pitchFamily="34" charset="0"/>
              </a:rPr>
              <a:t>The p</a:t>
            </a:r>
            <a:r>
              <a:rPr lang="en-US" sz="1200">
                <a:cs typeface="Arial" panose="020B0604020202020204" pitchFamily="34" charset="0"/>
              </a:rPr>
              <a:t>articipation Expectations for Smarter Balanced, NGSS, and Connecticut SAT School Day include:</a:t>
            </a:r>
          </a:p>
          <a:p>
            <a:pPr marL="342900" indent="-342900">
              <a:buFont typeface="Arial" panose="020B0604020202020204" pitchFamily="34" charset="0"/>
              <a:buChar char="•"/>
            </a:pPr>
            <a:r>
              <a:rPr lang="en-US" sz="1200">
                <a:cs typeface="Arial" panose="020B0604020202020204" pitchFamily="34" charset="0"/>
              </a:rPr>
              <a:t>All students enrolled in the Public School Information System (PSIS) in Grades 3-8 and 11 (these students include those identified as English learners and/or students with disabilities who have an active IEP or Section 504 Plan)</a:t>
            </a:r>
          </a:p>
          <a:p>
            <a:pPr marL="342900" indent="-342900">
              <a:buFont typeface="Arial" panose="020B0604020202020204" pitchFamily="34" charset="0"/>
              <a:buChar char="•"/>
            </a:pPr>
            <a:r>
              <a:rPr lang="en-US" sz="1200">
                <a:cs typeface="Arial" panose="020B0604020202020204" pitchFamily="34" charset="0"/>
              </a:rPr>
              <a:t>Students enrolled in PSIS attending Approved Private Special Education Programs (APSEPs)</a:t>
            </a:r>
          </a:p>
          <a:p>
            <a:pPr marL="342900" indent="-342900">
              <a:buFont typeface="Arial" panose="020B0604020202020204" pitchFamily="34" charset="0"/>
              <a:buChar char="•"/>
            </a:pPr>
            <a:r>
              <a:rPr lang="en-US" sz="1200">
                <a:cs typeface="Arial" panose="020B0604020202020204" pitchFamily="34" charset="0"/>
              </a:rPr>
              <a:t>Students enrolled in PSIS who are being educated in out-of-state facilities, in-state facilities, and non–approved facilities</a:t>
            </a:r>
          </a:p>
          <a:p>
            <a:pPr marL="0" indent="0">
              <a:buFont typeface="Arial" panose="020B0604020202020204" pitchFamily="34" charset="0"/>
              <a:buNone/>
            </a:pPr>
            <a:endParaRPr lang="en-US" sz="1200">
              <a:cs typeface="Arial" panose="020B0604020202020204" pitchFamily="34" charset="0"/>
            </a:endParaRPr>
          </a:p>
          <a:p>
            <a:pPr marL="0" indent="0">
              <a:buNone/>
            </a:pPr>
            <a:r>
              <a:rPr lang="en-US" sz="1200">
                <a:ln w="0"/>
                <a:cs typeface="Arial" panose="020B0604020202020204" pitchFamily="34" charset="0"/>
              </a:rPr>
              <a:t>Refer to the </a:t>
            </a:r>
            <a:r>
              <a:rPr lang="en-US" sz="1200">
                <a:ln w="0"/>
                <a:cs typeface="Arial" panose="020B0604020202020204" pitchFamily="34" charset="0"/>
                <a:hlinkClick r:id="rId3"/>
              </a:rPr>
              <a:t>Students in PSIS Who Attend Out-of-State and In-State Non-Approved Facilities </a:t>
            </a:r>
            <a:r>
              <a:rPr lang="en-US" sz="1200">
                <a:ln w="0"/>
                <a:cs typeface="Arial" panose="020B0604020202020204" pitchFamily="34" charset="0"/>
              </a:rPr>
              <a:t>brochure.</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10</a:t>
            </a:fld>
            <a:endParaRPr lang="en-US"/>
          </a:p>
        </p:txBody>
      </p:sp>
    </p:spTree>
    <p:extLst>
      <p:ext uri="{BB962C8B-B14F-4D97-AF65-F5344CB8AC3E}">
        <p14:creationId xmlns:p14="http://schemas.microsoft.com/office/powerpoint/2010/main" val="903212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20000"/>
              </a:lnSpc>
              <a:spcBef>
                <a:spcPts val="1000"/>
              </a:spcBef>
              <a:spcAft>
                <a:spcPts val="0"/>
              </a:spcAft>
              <a:buClrTx/>
              <a:buSzTx/>
              <a:buFont typeface="Arial,Sans-Serif"/>
              <a:buNone/>
              <a:tabLst/>
              <a:defRPr/>
            </a:pPr>
            <a:r>
              <a:rPr lang="en-US" sz="1800" b="1">
                <a:solidFill>
                  <a:srgbClr val="FFFFFF"/>
                </a:solidFill>
              </a:rPr>
              <a:t>Student </a:t>
            </a:r>
            <a:r>
              <a:rPr lang="en-US" sz="1800" b="1" kern="1200">
                <a:ln w="0"/>
                <a:solidFill>
                  <a:srgbClr val="FFFFFF"/>
                </a:solidFill>
              </a:rPr>
              <a:t>Participation - Connecticut General Statutes </a:t>
            </a:r>
            <a:r>
              <a:rPr lang="en-US" sz="1800" b="1">
                <a:ln w="0"/>
                <a:solidFill>
                  <a:srgbClr val="FFFFFF"/>
                </a:solidFill>
              </a:rPr>
              <a:t>10-14n</a:t>
            </a:r>
          </a:p>
          <a:p>
            <a:pPr marL="0" marR="0" lvl="0" indent="0" algn="l" defTabSz="914400" rtl="0" eaLnBrk="0" fontAlgn="base" latinLnBrk="0" hangingPunct="0">
              <a:lnSpc>
                <a:spcPct val="120000"/>
              </a:lnSpc>
              <a:spcBef>
                <a:spcPts val="1000"/>
              </a:spcBef>
              <a:spcAft>
                <a:spcPts val="0"/>
              </a:spcAft>
              <a:buClrTx/>
              <a:buSzTx/>
              <a:buFont typeface="Arial,Sans-Serif"/>
              <a:buNone/>
              <a:tabLst/>
              <a:defRPr/>
            </a:pPr>
            <a:r>
              <a:rPr lang="en-US" sz="1800">
                <a:effectLst/>
                <a:latin typeface="Times New Roman" panose="02020603050405020304" pitchFamily="18" charset="0"/>
                <a:ea typeface="Times New Roman" panose="02020603050405020304" pitchFamily="18" charset="0"/>
              </a:rPr>
              <a:t>Federal legislation, the Every Student Succeeds Act signed in 2015 reauthorized the Elementary and Secondary Education Act (ESEA). This act reaffirms and requires that each state institute challenging content and performance standards for its public school students. These performance standards establish the level at which students are expected to master the material included in the state’s content standards. The ESEA requires that all states have quality assessments established in reading, mathematics, and science to determine the extent to which students have mastered the material outlined in the state’s content standards. This requirement addresses a key element of the Title I program, i.e., a high-quality assessment system that is aligned with a state’s content and performance standards to ensure that all students are held to the same high academic standards.</a:t>
            </a:r>
          </a:p>
          <a:p>
            <a:pPr marL="0" indent="0">
              <a:lnSpc>
                <a:spcPct val="120000"/>
              </a:lnSpc>
              <a:spcBef>
                <a:spcPts val="1000"/>
              </a:spcBef>
              <a:spcAft>
                <a:spcPts val="0"/>
              </a:spcAft>
              <a:buFont typeface="Arial,Sans-Serif"/>
              <a:buNone/>
            </a:pPr>
            <a:endParaRPr lang="en-US" sz="1200" b="0">
              <a:solidFill>
                <a:srgbClr val="FFFFFF"/>
              </a:solidFill>
            </a:endParaRPr>
          </a:p>
          <a:p>
            <a:pPr marL="0" indent="0">
              <a:lnSpc>
                <a:spcPct val="120000"/>
              </a:lnSpc>
              <a:spcBef>
                <a:spcPts val="1000"/>
              </a:spcBef>
              <a:spcAft>
                <a:spcPts val="0"/>
              </a:spcAft>
              <a:buFont typeface="Arial,Sans-Serif"/>
              <a:buNone/>
            </a:pPr>
            <a:r>
              <a:rPr lang="en-US"/>
              <a:t>This slide identifies the legislation that mandates state summative assessments. This legislation requires that students be assessed in Grades 3-8, and 11 in mathematics, reading, and writing, as well as science in Grades 5, 8, and 11.</a:t>
            </a:r>
          </a:p>
          <a:p>
            <a:pPr marL="0" indent="0">
              <a:lnSpc>
                <a:spcPct val="120000"/>
              </a:lnSpc>
              <a:spcBef>
                <a:spcPts val="1000"/>
              </a:spcBef>
              <a:spcAft>
                <a:spcPts val="0"/>
              </a:spcAft>
              <a:buFont typeface="Arial,Sans-Serif"/>
              <a:buNone/>
            </a:pPr>
            <a:endParaRPr lang="en-US"/>
          </a:p>
          <a:p>
            <a:pPr marL="0" indent="0">
              <a:lnSpc>
                <a:spcPct val="120000"/>
              </a:lnSpc>
              <a:spcBef>
                <a:spcPts val="1000"/>
              </a:spcBef>
              <a:spcAft>
                <a:spcPts val="0"/>
              </a:spcAft>
              <a:buFont typeface="Arial,Sans-Serif"/>
              <a:buNone/>
            </a:pPr>
            <a:r>
              <a:rPr lang="en-US"/>
              <a:t>Federal law requires full participation of all students on the state summative assessments. The minimum standard for the participation rate is at least 95 percent of all students and all student groups for each subject. For accountability purposes at the district and school level, the CSDE evaluates the participation rate for all students, as well as students in the "High Needs” group, for all content areas.</a:t>
            </a:r>
          </a:p>
          <a:p>
            <a:pPr marL="0" indent="0">
              <a:lnSpc>
                <a:spcPct val="120000"/>
              </a:lnSpc>
              <a:spcBef>
                <a:spcPts val="1000"/>
              </a:spcBef>
              <a:spcAft>
                <a:spcPts val="0"/>
              </a:spcAft>
              <a:buFont typeface="Arial,Sans-Serif"/>
              <a:buNone/>
            </a:pPr>
            <a:endParaRPr lang="en-US"/>
          </a:p>
          <a:p>
            <a:pPr marL="0" indent="0">
              <a:lnSpc>
                <a:spcPct val="120000"/>
              </a:lnSpc>
              <a:spcBef>
                <a:spcPts val="1000"/>
              </a:spcBef>
              <a:spcAft>
                <a:spcPts val="0"/>
              </a:spcAft>
              <a:buFont typeface="Arial,Sans-Serif"/>
              <a:buNone/>
            </a:pPr>
            <a:r>
              <a:rPr lang="en-US"/>
              <a:t>What are the legislatively mandated state summative assessments? </a:t>
            </a:r>
          </a:p>
          <a:p>
            <a:pPr marL="0" indent="0">
              <a:lnSpc>
                <a:spcPct val="120000"/>
              </a:lnSpc>
              <a:spcBef>
                <a:spcPts val="1000"/>
              </a:spcBef>
              <a:spcAft>
                <a:spcPts val="0"/>
              </a:spcAft>
              <a:buFont typeface="Arial,Sans-Serif"/>
              <a:buNone/>
            </a:pPr>
            <a:endParaRPr lang="en-US" b="1"/>
          </a:p>
          <a:p>
            <a:pPr marL="0" indent="0">
              <a:lnSpc>
                <a:spcPct val="120000"/>
              </a:lnSpc>
              <a:spcBef>
                <a:spcPts val="1000"/>
              </a:spcBef>
              <a:spcAft>
                <a:spcPts val="0"/>
              </a:spcAft>
              <a:buFont typeface="Arial,Sans-Serif"/>
              <a:buNone/>
            </a:pPr>
            <a:r>
              <a:rPr lang="en-US" b="1"/>
              <a:t>The Smarter Balanced Assessments </a:t>
            </a:r>
            <a:r>
              <a:rPr lang="en-US"/>
              <a:t>are aligned to the Connecticut Core Standards (CCS) in English language arts (ELA) and mathematics and measure student progress toward college and career readiness. These assessments are administered to students in Grades 3-8. The ELA assessment consists of a Computer Adaptive Test (CAT) while the mathematics assessment consists of a CAT and a performance task (PT). </a:t>
            </a:r>
          </a:p>
          <a:p>
            <a:pPr marL="0" indent="0">
              <a:lnSpc>
                <a:spcPct val="120000"/>
              </a:lnSpc>
              <a:spcBef>
                <a:spcPts val="1000"/>
              </a:spcBef>
              <a:spcAft>
                <a:spcPts val="0"/>
              </a:spcAft>
              <a:buFont typeface="Arial,Sans-Serif"/>
              <a:buNone/>
            </a:pPr>
            <a:endParaRPr lang="en-US"/>
          </a:p>
          <a:p>
            <a:pPr marL="0" indent="0">
              <a:lnSpc>
                <a:spcPct val="120000"/>
              </a:lnSpc>
              <a:spcBef>
                <a:spcPts val="1000"/>
              </a:spcBef>
              <a:spcAft>
                <a:spcPts val="0"/>
              </a:spcAft>
              <a:buFont typeface="Arial,Sans-Serif"/>
              <a:buNone/>
            </a:pPr>
            <a:r>
              <a:rPr lang="en-US" b="1"/>
              <a:t>The Next Generation Science Standards (NGSS) Assessments</a:t>
            </a:r>
            <a:r>
              <a:rPr lang="en-US"/>
              <a:t> are aligned to the NGSS. These standards were adopted by the Connecticut State Board of Education in November 2015. The first operational year of the NGSS Assessments was the 2018-19 school year. The assessments are also computer adaptive and are administered in Grades 5, 8, and 11.</a:t>
            </a:r>
          </a:p>
          <a:p>
            <a:pPr marL="0" indent="0">
              <a:lnSpc>
                <a:spcPct val="120000"/>
              </a:lnSpc>
              <a:spcBef>
                <a:spcPts val="1000"/>
              </a:spcBef>
              <a:spcAft>
                <a:spcPts val="0"/>
              </a:spcAft>
              <a:buFont typeface="Arial,Sans-Serif"/>
              <a:buNone/>
            </a:pPr>
            <a:endParaRPr lang="en-US"/>
          </a:p>
          <a:p>
            <a:pPr marL="0" indent="0">
              <a:lnSpc>
                <a:spcPct val="120000"/>
              </a:lnSpc>
              <a:spcBef>
                <a:spcPts val="1000"/>
              </a:spcBef>
              <a:spcAft>
                <a:spcPts val="0"/>
              </a:spcAft>
              <a:buFont typeface="Arial,Sans-Serif"/>
              <a:buNone/>
            </a:pPr>
            <a:r>
              <a:rPr lang="en-US" b="1"/>
              <a:t>The Connecticut SAT School Day </a:t>
            </a:r>
            <a:r>
              <a:rPr lang="en-US"/>
              <a:t>is administered to all students in Grade 11 in Connecticut public schools. The Connecticut SAT School Day is aligned to the CCS in ELA and mathematics. Scores for the Connecticut SAT School Day can also be used for the college admissions process. The Connecticut SAT School Day is multi-stage adaptive and has two sections: reading/writing and mathematics.</a:t>
            </a:r>
          </a:p>
          <a:p>
            <a:pPr marL="0" indent="0">
              <a:lnSpc>
                <a:spcPct val="120000"/>
              </a:lnSpc>
              <a:spcBef>
                <a:spcPts val="1000"/>
              </a:spcBef>
              <a:spcAft>
                <a:spcPts val="0"/>
              </a:spcAft>
              <a:buFont typeface="Arial,Sans-Serif"/>
              <a:buNone/>
            </a:pPr>
            <a:endParaRPr lang="en-US"/>
          </a:p>
          <a:p>
            <a:pPr marL="0" indent="0">
              <a:lnSpc>
                <a:spcPct val="120000"/>
              </a:lnSpc>
              <a:spcBef>
                <a:spcPts val="1000"/>
              </a:spcBef>
              <a:spcAft>
                <a:spcPts val="0"/>
              </a:spcAft>
              <a:buFont typeface="Arial,Sans-Serif"/>
              <a:buNone/>
            </a:pPr>
            <a:r>
              <a:rPr lang="en-US" b="1"/>
              <a:t>The Connecticut Alternate Assessments (CTAA) </a:t>
            </a:r>
            <a:r>
              <a:rPr lang="en-US"/>
              <a:t>support student independence to the greatest extent possible by making academic content accessible and the expected achievement levels appropriate. The CTAA for math and English language arts was developed to ensure that all students with significant cognitive disabilities that meet eligibility requirements for alternate assessments are able to participate in an assessment that measures what they know and can do in relation to grade-level standards. The CTAA is only administered to eligible students in Grades 3-8 and 11. It is a secure test, accessed online (or paper-pencil) with the support of a trained teacher. </a:t>
            </a:r>
          </a:p>
          <a:p>
            <a:pPr marL="0" indent="0">
              <a:lnSpc>
                <a:spcPct val="120000"/>
              </a:lnSpc>
              <a:spcBef>
                <a:spcPts val="1000"/>
              </a:spcBef>
              <a:spcAft>
                <a:spcPts val="0"/>
              </a:spcAft>
              <a:buFont typeface="Arial,Sans-Serif"/>
              <a:buNone/>
            </a:pPr>
            <a:endParaRPr lang="en-US"/>
          </a:p>
          <a:p>
            <a:pPr marL="0" indent="0">
              <a:lnSpc>
                <a:spcPct val="120000"/>
              </a:lnSpc>
              <a:spcBef>
                <a:spcPts val="1000"/>
              </a:spcBef>
              <a:spcAft>
                <a:spcPts val="0"/>
              </a:spcAft>
              <a:buFont typeface="Arial,Sans-Serif"/>
              <a:buNone/>
            </a:pPr>
            <a:r>
              <a:rPr lang="en-US" b="1"/>
              <a:t>The Connecticut Alternate Science (CTAS) Assessments </a:t>
            </a:r>
            <a:r>
              <a:rPr lang="en-US"/>
              <a:t>was developed to ensure that all eligible students with significant cognitive disabilities are able to participate in an assessment that is a measure of what they know and can do in relation to the NGSS. The CTAS includes six Performance Tasks that are intended to be administered throughout the year as teachers work with eligible students to rate student performance on the CTAS Core Extensions. This alternate science assessment is only administered to eligible students in Grades 5, 8, and 11. </a:t>
            </a:r>
          </a:p>
          <a:p>
            <a:pPr marL="0" indent="0">
              <a:lnSpc>
                <a:spcPct val="120000"/>
              </a:lnSpc>
              <a:spcBef>
                <a:spcPts val="1000"/>
              </a:spcBef>
              <a:spcAft>
                <a:spcPts val="0"/>
              </a:spcAft>
              <a:buFont typeface="Arial,Sans-Serif"/>
              <a:buNone/>
            </a:pPr>
            <a:endParaRPr lang="en-US"/>
          </a:p>
          <a:p>
            <a:pPr marL="0" marR="0">
              <a:spcBef>
                <a:spcPts val="0"/>
              </a:spcBef>
              <a:spcAft>
                <a:spcPts val="0"/>
              </a:spcAft>
            </a:pPr>
            <a:r>
              <a:rPr lang="en-US" b="1"/>
              <a:t>English Language Proficiency (ELP) Assessment </a:t>
            </a:r>
            <a:r>
              <a:rPr lang="en-US"/>
              <a:t>is required to be administered to eligible students under the Connecticut Consolidated State Plan for the ESSA. Results of this assessment are included in Indicator 11 of the Next Generation Accountability System reports. </a:t>
            </a:r>
            <a:r>
              <a:rPr lang="en-US" sz="1800">
                <a:effectLst/>
                <a:latin typeface="Calibri" panose="020F0502020204030204" pitchFamily="34" charset="0"/>
                <a:ea typeface="Calibri" panose="020F0502020204030204" pitchFamily="34" charset="0"/>
              </a:rPr>
              <a:t>Both Titles I and III of the ESEA require States and LEAs to annually assess the English proficiency of all ELs/MLs in the State enrolled in public schools in grades kindergarten through twelve in the domains of speaking, listening, reading, and writing (sections 1111(b)(7) and 1123(b)(3)(D) of the ESEA). Accordingly, as part of a general state assessment program, all Els/MLs with disabilities must participate in the annual State ELP assessment with or without appropriate accommodations or by taking an alternate assessment, if necessary, consistent with their IEPs. The IDEA, Titles I and III of the ESEA, and Federal civil rights laws require that all children, including children with disabilities, take statewide assessments that are valid and reliable for the purpose for which they are being used, and this includes the annual ELP assessment.</a:t>
            </a:r>
          </a:p>
          <a:p>
            <a:pPr marL="0" marR="0">
              <a:spcBef>
                <a:spcPts val="0"/>
              </a:spcBef>
              <a:spcAft>
                <a:spcPts val="0"/>
              </a:spcAft>
            </a:pPr>
            <a:r>
              <a:rPr lang="en-US" sz="180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u="sng">
                <a:solidFill>
                  <a:srgbClr val="0563C1"/>
                </a:solidFill>
                <a:effectLst/>
                <a:latin typeface="Calibri" panose="020F0502020204030204" pitchFamily="34" charset="0"/>
                <a:ea typeface="Calibri" panose="020F0502020204030204" pitchFamily="34" charset="0"/>
                <a:hlinkClick r:id="rId3"/>
              </a:rPr>
              <a:t>https://sites.ed.gov/idea/files/policy_speced_guid_idea_memosdcltrs_q-and-a-on-elp-swd.pdf</a:t>
            </a:r>
            <a:endParaRPr lang="en-US" sz="1800">
              <a:effectLst/>
              <a:latin typeface="Calibri" panose="020F0502020204030204" pitchFamily="34" charset="0"/>
              <a:ea typeface="Calibri" panose="020F0502020204030204" pitchFamily="34" charset="0"/>
            </a:endParaRPr>
          </a:p>
          <a:p>
            <a:pPr marL="0" indent="0">
              <a:lnSpc>
                <a:spcPct val="120000"/>
              </a:lnSpc>
              <a:spcBef>
                <a:spcPts val="1000"/>
              </a:spcBef>
              <a:spcAft>
                <a:spcPts val="0"/>
              </a:spcAft>
              <a:buFont typeface="Arial,Sans-Serif"/>
              <a:buNone/>
            </a:pPr>
            <a:endParaRPr lang="en-US"/>
          </a:p>
          <a:p>
            <a:pPr marL="0" indent="0">
              <a:lnSpc>
                <a:spcPct val="120000"/>
              </a:lnSpc>
              <a:spcBef>
                <a:spcPts val="1000"/>
              </a:spcBef>
              <a:spcAft>
                <a:spcPts val="0"/>
              </a:spcAft>
              <a:buFont typeface="Arial,Sans-Serif"/>
              <a:buNone/>
            </a:pPr>
            <a:endParaRPr lang="en-US"/>
          </a:p>
          <a:p>
            <a:pPr marL="0" indent="0">
              <a:lnSpc>
                <a:spcPct val="120000"/>
              </a:lnSpc>
              <a:spcBef>
                <a:spcPts val="1000"/>
              </a:spcBef>
              <a:spcAft>
                <a:spcPts val="0"/>
              </a:spcAft>
              <a:buFont typeface="Arial,Sans-Serif"/>
              <a:buNone/>
            </a:pPr>
            <a:r>
              <a:rPr lang="en-US" b="1">
                <a:solidFill>
                  <a:schemeClr val="tx1"/>
                </a:solidFill>
              </a:rPr>
              <a:t>The Connecticut Alternate Assessment of English Language Proficiency (CAAELP) </a:t>
            </a:r>
            <a:r>
              <a:rPr lang="en-US"/>
              <a:t>The CAAELP is designed for students with the most significant cognitive disabilities in Grades K-12 who are dually identified as EL/ML and receive services under the IDEA. Eligible students, determined at each annual Planning and Placement Team (PPT) meeting, may be considered for participation in the appropriate assessments associated with their grade and EL/ML identification.</a:t>
            </a:r>
          </a:p>
          <a:p>
            <a:pPr marL="0" indent="0">
              <a:lnSpc>
                <a:spcPct val="120000"/>
              </a:lnSpc>
              <a:spcBef>
                <a:spcPts val="1000"/>
              </a:spcBef>
              <a:spcAft>
                <a:spcPts val="0"/>
              </a:spcAft>
              <a:buFont typeface="Arial,Sans-Serif"/>
              <a:buNone/>
            </a:pPr>
            <a:endParaRPr lang="en-US"/>
          </a:p>
          <a:p>
            <a:pPr marL="0" indent="0">
              <a:lnSpc>
                <a:spcPct val="120000"/>
              </a:lnSpc>
              <a:spcBef>
                <a:spcPts val="1000"/>
              </a:spcBef>
              <a:spcAft>
                <a:spcPts val="0"/>
              </a:spcAft>
              <a:buFont typeface="Arial,Sans-Serif"/>
              <a:buNone/>
            </a:pPr>
            <a:r>
              <a:rPr lang="en-US" b="1"/>
              <a:t>Connecticut Physical Fitness Assessment</a:t>
            </a:r>
          </a:p>
          <a:p>
            <a:pPr marL="0" marR="0" algn="l">
              <a:spcBef>
                <a:spcPts val="0"/>
              </a:spcBef>
              <a:spcAft>
                <a:spcPts val="0"/>
              </a:spcAft>
            </a:pPr>
            <a:r>
              <a:rPr lang="en-US" b="0" i="0">
                <a:solidFill>
                  <a:srgbClr val="0A0A0A"/>
                </a:solidFill>
                <a:effectLst/>
                <a:latin typeface="Calibri  "/>
              </a:rPr>
              <a:t>The Connecticut Physical Fitness Assessment (CPFA) is Connecticut’s annual assessment of public school students’ physical well-being.  Students in Grades 4, 6, and 8 are assessed annually.  At the high school level, schools have the flexibility to assess students at any grade, but must assess each student at some point between Grades 9 and 12. </a:t>
            </a:r>
          </a:p>
          <a:p>
            <a:pPr marL="0" marR="0" algn="l">
              <a:spcBef>
                <a:spcPts val="0"/>
              </a:spcBef>
              <a:spcAft>
                <a:spcPts val="0"/>
              </a:spcAft>
            </a:pPr>
            <a:br>
              <a:rPr lang="en-US" b="0" i="0">
                <a:solidFill>
                  <a:srgbClr val="0A0A0A"/>
                </a:solidFill>
                <a:effectLst/>
                <a:latin typeface="Calibri  "/>
              </a:rPr>
            </a:br>
            <a:r>
              <a:rPr lang="en-US" b="0" i="0">
                <a:solidFill>
                  <a:srgbClr val="0A0A0A"/>
                </a:solidFill>
                <a:effectLst/>
                <a:latin typeface="Calibri  "/>
              </a:rPr>
              <a:t>The goals of the assessment program are to:</a:t>
            </a:r>
          </a:p>
          <a:p>
            <a:pPr algn="l">
              <a:buFont typeface="Arial" panose="020B0604020202020204" pitchFamily="34" charset="0"/>
              <a:buChar char="•"/>
            </a:pPr>
            <a:r>
              <a:rPr lang="en-US" b="0" i="0">
                <a:solidFill>
                  <a:srgbClr val="0A0A0A"/>
                </a:solidFill>
                <a:effectLst/>
                <a:latin typeface="Calibri  "/>
              </a:rPr>
              <a:t>inform schools, districts and the public about programs focusing on fitness and physical activity in our schools and evaluate their success</a:t>
            </a:r>
          </a:p>
          <a:p>
            <a:pPr marL="0" indent="0">
              <a:lnSpc>
                <a:spcPct val="120000"/>
              </a:lnSpc>
              <a:spcBef>
                <a:spcPts val="1000"/>
              </a:spcBef>
              <a:spcAft>
                <a:spcPts val="0"/>
              </a:spcAft>
              <a:buFont typeface="Arial,Sans-Serif"/>
              <a:buNone/>
            </a:pPr>
            <a:endParaRPr lang="en-US" b="1"/>
          </a:p>
          <a:p>
            <a:pPr marL="0" indent="0">
              <a:lnSpc>
                <a:spcPct val="120000"/>
              </a:lnSpc>
              <a:spcBef>
                <a:spcPts val="1000"/>
              </a:spcBef>
              <a:spcAft>
                <a:spcPts val="0"/>
              </a:spcAft>
              <a:buFont typeface="Arial,Sans-Serif"/>
              <a:buNone/>
            </a:pPr>
            <a:endParaRPr lang="en-US"/>
          </a:p>
          <a:p>
            <a:pPr marL="0" indent="0">
              <a:lnSpc>
                <a:spcPct val="120000"/>
              </a:lnSpc>
              <a:spcBef>
                <a:spcPts val="1000"/>
              </a:spcBef>
              <a:spcAft>
                <a:spcPts val="0"/>
              </a:spcAft>
              <a:buFont typeface="Arial,Sans-Serif"/>
              <a:buNone/>
            </a:pPr>
            <a:r>
              <a:rPr lang="en-US" b="1"/>
              <a:t>Is there an Opt-Out Policy for academic statewide assessments?</a:t>
            </a:r>
          </a:p>
          <a:p>
            <a:pPr marL="0" indent="0">
              <a:lnSpc>
                <a:spcPct val="120000"/>
              </a:lnSpc>
              <a:spcBef>
                <a:spcPts val="1000"/>
              </a:spcBef>
              <a:spcAft>
                <a:spcPts val="0"/>
              </a:spcAft>
              <a:buFont typeface="Arial,Sans-Serif"/>
              <a:buNone/>
            </a:pPr>
            <a:r>
              <a:rPr lang="en-US" b="0" i="0">
                <a:solidFill>
                  <a:srgbClr val="FFFFFF"/>
                </a:solidFill>
                <a:effectLst/>
                <a:latin typeface="-apple-system"/>
              </a:rPr>
              <a:t>There is no opt out for CT students taking the Smarter Balanced, NGSS, Alternate, or Connecticut SAT School Day Assessments. If students do not test, they will be considered a non-participant and will impact school accountability.</a:t>
            </a:r>
            <a:endParaRPr lang="en-US"/>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11</a:t>
            </a:fld>
            <a:endParaRPr lang="en-US"/>
          </a:p>
        </p:txBody>
      </p:sp>
    </p:spTree>
    <p:extLst>
      <p:ext uri="{BB962C8B-B14F-4D97-AF65-F5344CB8AC3E}">
        <p14:creationId xmlns:p14="http://schemas.microsoft.com/office/powerpoint/2010/main" val="1723020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 is the list of state assessments with their corresponding test windows. Keep in mind that school districts set their own test window and schedules that fall within the state’s test window.</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12</a:t>
            </a:fld>
            <a:endParaRPr lang="en-US"/>
          </a:p>
        </p:txBody>
      </p:sp>
    </p:spTree>
    <p:extLst>
      <p:ext uri="{BB962C8B-B14F-4D97-AF65-F5344CB8AC3E}">
        <p14:creationId xmlns:p14="http://schemas.microsoft.com/office/powerpoint/2010/main" val="4185425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will now take a moment to identify Connecticut’s statewide assessments and answer general questions related to how they are administered.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Note that each of the assessments indicated on this slide are hyperlinked for easy access.</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13</a:t>
            </a:fld>
            <a:endParaRPr lang="en-US"/>
          </a:p>
        </p:txBody>
      </p:sp>
    </p:spTree>
    <p:extLst>
      <p:ext uri="{BB962C8B-B14F-4D97-AF65-F5344CB8AC3E}">
        <p14:creationId xmlns:p14="http://schemas.microsoft.com/office/powerpoint/2010/main" val="2102825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a:solidFill>
                  <a:srgbClr val="0A0A0A"/>
                </a:solidFill>
                <a:effectLst/>
                <a:latin typeface="open-sans"/>
              </a:rPr>
              <a:t>The Connecticut Summative Assessment system includes the following assessments:</a:t>
            </a:r>
          </a:p>
          <a:p>
            <a:pPr marL="171450" indent="-171450" algn="l">
              <a:buFont typeface="Arial" panose="020B0604020202020204" pitchFamily="34" charset="0"/>
              <a:buChar char="•"/>
            </a:pPr>
            <a:r>
              <a:rPr lang="en-US" b="0" i="0">
                <a:solidFill>
                  <a:srgbClr val="0A0A0A"/>
                </a:solidFill>
                <a:effectLst/>
                <a:latin typeface="open-sans"/>
              </a:rPr>
              <a:t>The </a:t>
            </a:r>
            <a:r>
              <a:rPr lang="en-US" b="1" i="0" u="none" strike="noStrike">
                <a:solidFill>
                  <a:srgbClr val="0771BB"/>
                </a:solidFill>
                <a:effectLst/>
                <a:latin typeface="open-sans"/>
                <a:hlinkClick r:id="rId3"/>
              </a:rPr>
              <a:t>Connecticut Smarter Balanced Assessment</a:t>
            </a:r>
            <a:r>
              <a:rPr lang="en-US" b="0" i="0">
                <a:solidFill>
                  <a:srgbClr val="0A0A0A"/>
                </a:solidFill>
                <a:effectLst/>
                <a:latin typeface="open-sans"/>
              </a:rPr>
              <a:t> for students in Grades 3 through 8. The assessment is online and computer adaptive.</a:t>
            </a:r>
          </a:p>
          <a:p>
            <a:pPr marL="0" indent="0" algn="l">
              <a:buFont typeface="Arial" panose="020B0604020202020204" pitchFamily="34" charset="0"/>
              <a:buNone/>
            </a:pPr>
            <a:endParaRPr lang="en-US" b="0" i="0">
              <a:solidFill>
                <a:srgbClr val="0A0A0A"/>
              </a:solidFill>
              <a:effectLst/>
              <a:latin typeface="open-san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0A0A0A"/>
                </a:solidFill>
                <a:effectLst/>
                <a:latin typeface="open-sans"/>
              </a:rPr>
              <a:t>The </a:t>
            </a:r>
            <a:r>
              <a:rPr lang="en-US" b="1" i="0" u="none" strike="noStrike">
                <a:solidFill>
                  <a:srgbClr val="0771BB"/>
                </a:solidFill>
                <a:effectLst/>
                <a:latin typeface="open-sans"/>
                <a:hlinkClick r:id="rId4"/>
              </a:rPr>
              <a:t>Next Generation Science Standards (NGSS)</a:t>
            </a:r>
            <a:r>
              <a:rPr lang="en-US" b="0" i="0">
                <a:solidFill>
                  <a:srgbClr val="0A0A0A"/>
                </a:solidFill>
                <a:effectLst/>
                <a:latin typeface="open-sans"/>
              </a:rPr>
              <a:t> assessment for students in Grades 5, 8, and 11. The assessment is online and computer adaptive.</a:t>
            </a:r>
          </a:p>
          <a:p>
            <a:pPr marL="171450" indent="-171450" algn="l">
              <a:buFont typeface="Arial" panose="020B0604020202020204" pitchFamily="34" charset="0"/>
              <a:buChar char="•"/>
            </a:pPr>
            <a:endParaRPr lang="en-US" b="0" i="0">
              <a:solidFill>
                <a:srgbClr val="0A0A0A"/>
              </a:solidFill>
              <a:effectLst/>
              <a:latin typeface="open-sans"/>
            </a:endParaRPr>
          </a:p>
          <a:p>
            <a:pPr marL="171450" indent="-171450" algn="l">
              <a:buFont typeface="Arial" panose="020B0604020202020204" pitchFamily="34" charset="0"/>
              <a:buChar char="•"/>
            </a:pPr>
            <a:r>
              <a:rPr lang="en-US" b="0" i="0">
                <a:solidFill>
                  <a:srgbClr val="0A0A0A"/>
                </a:solidFill>
                <a:effectLst/>
                <a:latin typeface="open-sans"/>
              </a:rPr>
              <a:t>The </a:t>
            </a:r>
            <a:r>
              <a:rPr lang="en-US" b="1" i="0" u="none" strike="noStrike">
                <a:solidFill>
                  <a:srgbClr val="0771BB"/>
                </a:solidFill>
                <a:effectLst/>
                <a:latin typeface="open-sans"/>
                <a:hlinkClick r:id="rId5"/>
              </a:rPr>
              <a:t>Connecticut SAT School Day</a:t>
            </a:r>
            <a:r>
              <a:rPr lang="en-US" b="0" i="0">
                <a:solidFill>
                  <a:srgbClr val="0A0A0A"/>
                </a:solidFill>
                <a:effectLst/>
                <a:latin typeface="open-sans"/>
              </a:rPr>
              <a:t> for students in Grade 11. This assessment is administered online and is multistage adaptive. Refer to the College Board’s SAT Suite of Assessments webpage for details. (https://satsuite.collegeboard.org/k12-educators/educator-experience)</a:t>
            </a:r>
          </a:p>
          <a:p>
            <a:pPr marL="0" indent="0" algn="l">
              <a:buFont typeface="Arial" panose="020B0604020202020204" pitchFamily="34" charset="0"/>
              <a:buNone/>
            </a:pPr>
            <a:endParaRPr lang="en-US" b="0" i="0">
              <a:solidFill>
                <a:srgbClr val="0A0A0A"/>
              </a:solidFill>
              <a:effectLst/>
              <a:latin typeface="open-sans"/>
            </a:endParaRPr>
          </a:p>
          <a:p>
            <a:pPr marL="171450" indent="-171450" algn="l">
              <a:buFont typeface="Arial" panose="020B0604020202020204" pitchFamily="34" charset="0"/>
              <a:buChar char="•"/>
            </a:pPr>
            <a:r>
              <a:rPr lang="en-US" b="0" i="0">
                <a:solidFill>
                  <a:srgbClr val="0A0A0A"/>
                </a:solidFill>
                <a:effectLst/>
                <a:latin typeface="open-sans"/>
              </a:rPr>
              <a:t>The </a:t>
            </a:r>
            <a:r>
              <a:rPr lang="en-US" b="1" i="0" u="none" strike="noStrike">
                <a:solidFill>
                  <a:srgbClr val="0771BB"/>
                </a:solidFill>
                <a:effectLst/>
                <a:latin typeface="open-sans"/>
                <a:hlinkClick r:id="rId6"/>
              </a:rPr>
              <a:t>Connecticut Alternate Assessment System</a:t>
            </a:r>
            <a:r>
              <a:rPr lang="en-US" b="0" i="0">
                <a:solidFill>
                  <a:srgbClr val="0A0A0A"/>
                </a:solidFill>
                <a:effectLst/>
                <a:latin typeface="open-sans"/>
              </a:rPr>
              <a:t>: </a:t>
            </a:r>
            <a:br>
              <a:rPr lang="en-US" b="0" i="0">
                <a:effectLst/>
                <a:latin typeface="open-sans"/>
              </a:rPr>
            </a:br>
            <a:r>
              <a:rPr lang="en-US" b="0" i="0">
                <a:solidFill>
                  <a:srgbClr val="0A0A0A"/>
                </a:solidFill>
                <a:effectLst/>
                <a:latin typeface="open-sans"/>
              </a:rPr>
              <a:t>- Connecticut Alternate Assessment (CTAA) for English Language Arts and Mathematics for eligible students in Grades 3 through 8 and 11; this is an online test, though it is also available in hard copy as a secure paper-pencil test that can be accessed by the trained TEA.</a:t>
            </a:r>
          </a:p>
          <a:p>
            <a:r>
              <a:rPr lang="en-US">
                <a:solidFill>
                  <a:srgbClr val="0A0A0A"/>
                </a:solidFill>
                <a:latin typeface="open-sans"/>
              </a:rPr>
              <a:t>   </a:t>
            </a:r>
            <a:r>
              <a:rPr lang="en-US" b="0" i="0">
                <a:solidFill>
                  <a:srgbClr val="0A0A0A"/>
                </a:solidFill>
                <a:effectLst/>
                <a:latin typeface="open-sans"/>
              </a:rPr>
              <a:t> - Connecticut Alternate Science (CTAS) Assessment for eligible students in Grades 5, 8, and 11; this is a paper/pencil assessment administered to a student</a:t>
            </a:r>
            <a:r>
              <a:rPr lang="en-US">
                <a:solidFill>
                  <a:srgbClr val="0A0A0A"/>
                </a:solidFill>
                <a:latin typeface="open-sans"/>
              </a:rPr>
              <a:t> </a:t>
            </a:r>
            <a:r>
              <a:rPr lang="en-US" b="0" i="0">
                <a:solidFill>
                  <a:srgbClr val="0A0A0A"/>
                </a:solidFill>
                <a:effectLst/>
                <a:latin typeface="open-sans"/>
              </a:rPr>
              <a:t>throughout the school year.</a:t>
            </a:r>
            <a:br>
              <a:rPr lang="en-US" b="0" i="0">
                <a:effectLst/>
                <a:latin typeface="open-sans"/>
              </a:rPr>
            </a:br>
            <a:r>
              <a:rPr lang="en-US">
                <a:latin typeface="open-sans"/>
              </a:rPr>
              <a:t>   </a:t>
            </a:r>
            <a:r>
              <a:rPr lang="en-US" b="0" i="0">
                <a:effectLst/>
                <a:latin typeface="open-sans"/>
              </a:rPr>
              <a:t> </a:t>
            </a:r>
            <a:r>
              <a:rPr lang="en-US" b="0" i="0">
                <a:solidFill>
                  <a:srgbClr val="0A0A0A"/>
                </a:solidFill>
                <a:effectLst/>
                <a:latin typeface="open-sans"/>
              </a:rPr>
              <a:t>- The </a:t>
            </a:r>
            <a:r>
              <a:rPr lang="en-US">
                <a:solidFill>
                  <a:srgbClr val="0A0A0A"/>
                </a:solidFill>
                <a:latin typeface="open-sans"/>
              </a:rPr>
              <a:t>Connecticut Alternate</a:t>
            </a:r>
            <a:r>
              <a:rPr lang="en-US" b="0" i="0">
                <a:solidFill>
                  <a:srgbClr val="0A0A0A"/>
                </a:solidFill>
                <a:effectLst/>
                <a:latin typeface="open-sans"/>
              </a:rPr>
              <a:t> Assessment of English Language Proficiency (CAAELP) for eligible students in Grades K – 12; this is an online test.</a:t>
            </a:r>
          </a:p>
          <a:p>
            <a:pPr marL="0" indent="0" algn="l">
              <a:buFont typeface="Arial" panose="020B0604020202020204" pitchFamily="34" charset="0"/>
              <a:buNone/>
            </a:pPr>
            <a:endParaRPr lang="en-US" b="0" i="0">
              <a:solidFill>
                <a:srgbClr val="0A0A0A"/>
              </a:solidFill>
              <a:effectLst/>
              <a:latin typeface="open-sans"/>
            </a:endParaRPr>
          </a:p>
          <a:p>
            <a:pPr marL="171450" indent="-171450" algn="l">
              <a:buFont typeface="Arial" panose="020B0604020202020204" pitchFamily="34" charset="0"/>
              <a:buChar char="•"/>
            </a:pPr>
            <a:r>
              <a:rPr lang="en-US" b="0" i="0">
                <a:solidFill>
                  <a:srgbClr val="0A0A0A"/>
                </a:solidFill>
                <a:effectLst/>
                <a:latin typeface="open-sans"/>
              </a:rPr>
              <a:t>The </a:t>
            </a:r>
            <a:r>
              <a:rPr lang="en-US" b="1" i="0" u="none" strike="noStrike">
                <a:solidFill>
                  <a:srgbClr val="0771BB"/>
                </a:solidFill>
                <a:effectLst/>
                <a:latin typeface="open-sans"/>
                <a:hlinkClick r:id="rId7"/>
              </a:rPr>
              <a:t>English Language Proficiency</a:t>
            </a:r>
            <a:r>
              <a:rPr lang="en-US" b="0" i="0">
                <a:solidFill>
                  <a:srgbClr val="0A0A0A"/>
                </a:solidFill>
                <a:effectLst/>
                <a:latin typeface="open-sans"/>
              </a:rPr>
              <a:t> assessment (LAS Links) in Grades K - 12 for English learners; this is an online test.</a:t>
            </a:r>
          </a:p>
          <a:p>
            <a:endParaRPr lang="en-US" b="0" i="0">
              <a:solidFill>
                <a:srgbClr val="111A0B"/>
              </a:solidFill>
              <a:effectLst/>
              <a:latin typeface="open-sans"/>
            </a:endParaRPr>
          </a:p>
          <a:p>
            <a:r>
              <a:rPr lang="en-US" b="0" i="0">
                <a:solidFill>
                  <a:srgbClr val="111A0B"/>
                </a:solidFill>
                <a:effectLst/>
                <a:latin typeface="open-sans"/>
              </a:rPr>
              <a:t>Additional instructional tools include the Smarter Balanced and NGSS Interim Assessments and the Tools for Teachers.</a:t>
            </a:r>
          </a:p>
          <a:p>
            <a:endParaRPr lang="en-US" b="0" i="0">
              <a:solidFill>
                <a:srgbClr val="111A0B"/>
              </a:solidFill>
              <a:effectLst/>
              <a:latin typeface="open-sans"/>
            </a:endParaRPr>
          </a:p>
          <a:p>
            <a:r>
              <a:rPr lang="en-US" b="0" i="0">
                <a:solidFill>
                  <a:srgbClr val="111A0B"/>
                </a:solidFill>
                <a:effectLst/>
                <a:latin typeface="open-sans"/>
              </a:rPr>
              <a:t>We developed the </a:t>
            </a:r>
            <a:r>
              <a:rPr lang="en-US" b="1" i="0" u="none" strike="noStrike">
                <a:solidFill>
                  <a:srgbClr val="0771BB"/>
                </a:solidFill>
                <a:effectLst/>
                <a:latin typeface="open-sans"/>
                <a:hlinkClick r:id="rId8"/>
              </a:rPr>
              <a:t>Interim Assessments: Smarter Balanced and Next Generation Science Standards</a:t>
            </a:r>
            <a:r>
              <a:rPr lang="en-US" b="0" i="0">
                <a:solidFill>
                  <a:srgbClr val="0A0A0A"/>
                </a:solidFill>
                <a:effectLst/>
                <a:latin typeface="open-sans"/>
              </a:rPr>
              <a:t> (https://portal.ct.gov/-/media/SDE/Student-Assessment/Smarter-Interim-Assessments/InterimAssessments-FINAL.pdf) guide to answer questions about test format, administration, scoring, reporting, universal tools, and designated supports and accommodations.  Resources in this document are directly linked to the sections in which they correspond.</a:t>
            </a:r>
          </a:p>
          <a:p>
            <a:endParaRPr lang="en-US" b="0" i="0">
              <a:solidFill>
                <a:srgbClr val="0A0A0A"/>
              </a:solidFill>
              <a:effectLst/>
              <a:latin typeface="open-sans"/>
            </a:endParaRPr>
          </a:p>
          <a:p>
            <a:r>
              <a:rPr lang="en-US" b="0" i="0">
                <a:solidFill>
                  <a:srgbClr val="0A0A0A"/>
                </a:solidFill>
                <a:effectLst/>
                <a:latin typeface="open-sans"/>
              </a:rPr>
              <a:t>Teachers can access the Tools for Teachers using their TIDE username and password. View the Quick Guide for information on how to use resources and strategies: </a:t>
            </a:r>
            <a:r>
              <a:rPr lang="en-US">
                <a:hlinkClick r:id="rId9"/>
              </a:rPr>
              <a:t>New Tools for Teachers Quick Guides: How to Use Resources and Strategies (smarterbalanced.org</a:t>
            </a:r>
            <a:r>
              <a:rPr lang="en-US"/>
              <a:t>); https://smarterbalanced.org/new-quick-guides/.</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14</a:t>
            </a:fld>
            <a:endParaRPr lang="en-US"/>
          </a:p>
        </p:txBody>
      </p:sp>
    </p:spTree>
    <p:extLst>
      <p:ext uri="{BB962C8B-B14F-4D97-AF65-F5344CB8AC3E}">
        <p14:creationId xmlns:p14="http://schemas.microsoft.com/office/powerpoint/2010/main" val="1101074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300"/>
              </a:spcAft>
            </a:pPr>
            <a:r>
              <a:rPr lang="en-US" sz="1900">
                <a:latin typeface="Arial"/>
                <a:cs typeface="Arial"/>
              </a:rPr>
              <a:t>Who Needs to be Tested? All students including:</a:t>
            </a:r>
          </a:p>
          <a:p>
            <a:pPr marL="571500" lvl="2" indent="-342900">
              <a:spcBef>
                <a:spcPts val="0"/>
              </a:spcBef>
              <a:spcAft>
                <a:spcPts val="300"/>
              </a:spcAft>
              <a:buFont typeface="Courier New" panose="020B0604020202020204" pitchFamily="34" charset="0"/>
              <a:buChar char="o"/>
            </a:pPr>
            <a:r>
              <a:rPr lang="en-US" sz="1900">
                <a:latin typeface="Arial"/>
                <a:cs typeface="Arial"/>
              </a:rPr>
              <a:t>Students in Private Approved Facilities</a:t>
            </a:r>
          </a:p>
          <a:p>
            <a:pPr marL="571500" lvl="2" indent="-342900">
              <a:spcBef>
                <a:spcPts val="0"/>
              </a:spcBef>
              <a:spcAft>
                <a:spcPts val="300"/>
              </a:spcAft>
              <a:buFont typeface="Courier New" panose="020B0604020202020204" pitchFamily="34" charset="0"/>
              <a:buChar char="o"/>
            </a:pPr>
            <a:r>
              <a:rPr lang="en-US" sz="1900">
                <a:latin typeface="Arial"/>
                <a:cs typeface="Arial"/>
              </a:rPr>
              <a:t>Students in </a:t>
            </a:r>
            <a:r>
              <a:rPr lang="en-US" sz="1900">
                <a:latin typeface="Arial"/>
                <a:cs typeface="Arial"/>
                <a:hlinkClick r:id="rId3"/>
              </a:rPr>
              <a:t>PSIS who attend Out-of-State Facilities or In-State Non-Approved Facilities</a:t>
            </a:r>
            <a:endParaRPr lang="en-US" sz="1900">
              <a:latin typeface="Arial"/>
              <a:cs typeface="Arial"/>
            </a:endParaRPr>
          </a:p>
          <a:p>
            <a:pPr marL="571500" lvl="2" indent="-342900">
              <a:spcBef>
                <a:spcPts val="0"/>
              </a:spcBef>
              <a:spcAft>
                <a:spcPts val="300"/>
              </a:spcAft>
              <a:buFont typeface="Courier New" panose="020B0604020202020204" pitchFamily="34" charset="0"/>
              <a:buChar char="o"/>
            </a:pPr>
            <a:r>
              <a:rPr lang="en-US" sz="1900">
                <a:latin typeface="Arial"/>
                <a:cs typeface="Arial"/>
              </a:rPr>
              <a:t>Students with Disabilities and/or English learners</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15</a:t>
            </a:fld>
            <a:endParaRPr lang="en-US"/>
          </a:p>
        </p:txBody>
      </p:sp>
    </p:spTree>
    <p:extLst>
      <p:ext uri="{BB962C8B-B14F-4D97-AF65-F5344CB8AC3E}">
        <p14:creationId xmlns:p14="http://schemas.microsoft.com/office/powerpoint/2010/main" val="587582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a:solidFill>
                  <a:srgbClr val="000000"/>
                </a:solidFill>
                <a:effectLst/>
                <a:latin typeface="Times New Roman" panose="02020603050405020304" pitchFamily="18" charset="0"/>
                <a:ea typeface="Times New Roman" panose="02020603050405020304" pitchFamily="18" charset="0"/>
              </a:rPr>
              <a:t>The Smarter Balanced summative assessment for English language arts and mathematics </a:t>
            </a:r>
            <a:r>
              <a:rPr lang="en-US" sz="1800">
                <a:solidFill>
                  <a:srgbClr val="000000"/>
                </a:solidFill>
                <a:effectLst/>
                <a:latin typeface="Times New Roman" panose="02020603050405020304" pitchFamily="18" charset="0"/>
                <a:ea typeface="Times New Roman" panose="02020603050405020304" pitchFamily="18" charset="0"/>
              </a:rPr>
              <a:t>requires students to</a:t>
            </a:r>
          </a:p>
          <a:p>
            <a:pPr marL="342900" marR="102870" lvl="0" indent="-342900" algn="l">
              <a:lnSpc>
                <a:spcPts val="1200"/>
              </a:lnSpc>
              <a:spcBef>
                <a:spcPts val="600"/>
              </a:spcBef>
              <a:spcAft>
                <a:spcPts val="0"/>
              </a:spcAft>
              <a:buSzPts val="1200"/>
              <a:buFont typeface="Symbol" panose="05050102010706020507" pitchFamily="18" charset="2"/>
              <a:buChar char=""/>
            </a:pPr>
            <a:r>
              <a:rPr lang="en-US" sz="1800">
                <a:effectLst/>
                <a:latin typeface="Times New Roman" panose="02020603050405020304" pitchFamily="18" charset="0"/>
                <a:ea typeface="Times New Roman" panose="02020603050405020304" pitchFamily="18" charset="0"/>
              </a:rPr>
              <a:t>Participate in an online assessment comprised of two components: a computer adaptive test (CAT) for both ELA and math; and a performance task (PT) for math. The tests are not timed, however, recommended test session lengths of 40 to 120 minutes, depending on content area and grade level, are provided in the Smarter Balanced Test Administration Manual;</a:t>
            </a:r>
          </a:p>
          <a:p>
            <a:pPr marL="342900" marR="102870" lvl="0" indent="-342900" algn="l">
              <a:lnSpc>
                <a:spcPts val="1200"/>
              </a:lnSpc>
              <a:spcBef>
                <a:spcPts val="600"/>
              </a:spcBef>
              <a:spcAft>
                <a:spcPts val="0"/>
              </a:spcAft>
              <a:buSzPts val="1200"/>
              <a:buFont typeface="Symbol" panose="05050102010706020507" pitchFamily="18" charset="2"/>
              <a:buChar char=""/>
            </a:pPr>
            <a:r>
              <a:rPr lang="en-US" sz="1800">
                <a:effectLst/>
                <a:latin typeface="Times New Roman" panose="02020603050405020304" pitchFamily="18" charset="0"/>
                <a:ea typeface="Times New Roman" panose="02020603050405020304" pitchFamily="18" charset="0"/>
              </a:rPr>
              <a:t>Demonstrate critical-thinking and problem-solving skills; and</a:t>
            </a:r>
          </a:p>
          <a:p>
            <a:pPr marL="342900" marR="102870" lvl="0" indent="-342900" algn="l">
              <a:lnSpc>
                <a:spcPts val="1200"/>
              </a:lnSpc>
              <a:spcBef>
                <a:spcPts val="600"/>
              </a:spcBef>
              <a:spcAft>
                <a:spcPts val="0"/>
              </a:spcAft>
              <a:buSzPts val="1200"/>
              <a:buFont typeface="Symbol" panose="05050102010706020507" pitchFamily="18" charset="2"/>
              <a:buChar char=""/>
            </a:pPr>
            <a:r>
              <a:rPr lang="en-US" sz="1800">
                <a:effectLst/>
                <a:latin typeface="Times New Roman" panose="02020603050405020304" pitchFamily="18" charset="0"/>
                <a:ea typeface="Times New Roman" panose="02020603050405020304" pitchFamily="18" charset="0"/>
              </a:rPr>
              <a:t>Accurately respond to various item response types using a keyboard and mouse or touchpad.</a:t>
            </a:r>
          </a:p>
          <a:p>
            <a:pPr marL="342900" marR="102870" lvl="0" indent="-342900" algn="l">
              <a:lnSpc>
                <a:spcPts val="1200"/>
              </a:lnSpc>
              <a:spcBef>
                <a:spcPts val="600"/>
              </a:spcBef>
              <a:spcAft>
                <a:spcPts val="0"/>
              </a:spcAft>
              <a:buSzPts val="1200"/>
              <a:buFont typeface="Symbol" panose="05050102010706020507" pitchFamily="18" charset="2"/>
              <a:buChar char=""/>
            </a:pPr>
            <a:endParaRPr lang="en-US" sz="1800">
              <a:effectLst/>
              <a:latin typeface="Times New Roman" panose="02020603050405020304" pitchFamily="18" charset="0"/>
              <a:ea typeface="Times New Roman" panose="02020603050405020304" pitchFamily="18" charset="0"/>
            </a:endParaRPr>
          </a:p>
          <a:p>
            <a:pPr marL="0" marR="102870" lvl="0" indent="0" algn="l">
              <a:lnSpc>
                <a:spcPts val="1200"/>
              </a:lnSpc>
              <a:spcBef>
                <a:spcPts val="600"/>
              </a:spcBef>
              <a:spcAft>
                <a:spcPts val="0"/>
              </a:spcAft>
              <a:buSzPts val="1200"/>
              <a:buFont typeface="Symbol" panose="05050102010706020507" pitchFamily="18" charset="2"/>
              <a:buNone/>
            </a:pPr>
            <a:r>
              <a:rPr lang="en-US" sz="1800" b="1">
                <a:effectLst/>
                <a:latin typeface="Times New Roman" panose="02020603050405020304" pitchFamily="18" charset="0"/>
                <a:ea typeface="Times New Roman" panose="02020603050405020304" pitchFamily="18" charset="0"/>
              </a:rPr>
              <a:t>The Next Generation Science Standards (NGSS) Assessments </a:t>
            </a:r>
            <a:r>
              <a:rPr lang="en-US" sz="2800"/>
              <a:t>consists of a variety of item types and interactions, many of which students will have experienced before on the NGSS Assessment and Smarter Balanced Assessments. Some items will be organized in item clusters that are designed to engage the student in a grade appropriate, meaningful scientific activity aligned to a specific NGSS performance expectation. Each item cluster begins with a real-world phenomenon and includes two or more item interactions that require students to demonstrate the ability to use the science and engineering practices, disciplinary core ideas, and cross-cutting concepts described by the performance expectation. In addition to item clusters, there are stand-alone items that most often contain a single interaction framed around a single task demand. Each student will receive six item clusters and 12 stand-alone items that will be scored. The suggested testing time of at least 90 minutes is a recommendation of how much time students will need to complete the NGSS Assessments. Students should be given additional time if needed. For details, refer to the NGSS Test Administration Manual.</a:t>
            </a:r>
            <a:endParaRPr lang="en-US" sz="1800">
              <a:effectLst/>
              <a:latin typeface="Times New Roman" panose="02020603050405020304" pitchFamily="18" charset="0"/>
              <a:ea typeface="Times New Roman" panose="02020603050405020304" pitchFamily="18" charset="0"/>
            </a:endParaRPr>
          </a:p>
          <a:p>
            <a:pPr marL="342900" marR="102870" lvl="0" indent="-342900" algn="l">
              <a:lnSpc>
                <a:spcPts val="1200"/>
              </a:lnSpc>
              <a:spcBef>
                <a:spcPts val="600"/>
              </a:spcBef>
              <a:spcAft>
                <a:spcPts val="0"/>
              </a:spcAft>
              <a:buSzPts val="1200"/>
              <a:buFont typeface="Symbol" panose="05050102010706020507" pitchFamily="18" charset="2"/>
              <a:buChar char=""/>
            </a:pPr>
            <a:endParaRPr lang="en-US" sz="1800">
              <a:effectLst/>
              <a:latin typeface="Times New Roman" panose="02020603050405020304" pitchFamily="18" charset="0"/>
              <a:ea typeface="Times New Roman" panose="02020603050405020304" pitchFamily="18" charset="0"/>
            </a:endParaRPr>
          </a:p>
          <a:p>
            <a:pPr marL="0" marR="102870" lvl="0" indent="0" algn="l">
              <a:lnSpc>
                <a:spcPts val="1200"/>
              </a:lnSpc>
              <a:spcBef>
                <a:spcPts val="600"/>
              </a:spcBef>
              <a:spcAft>
                <a:spcPts val="0"/>
              </a:spcAft>
              <a:buSzPts val="1200"/>
              <a:buFont typeface="Symbol" panose="05050102010706020507" pitchFamily="18" charset="2"/>
              <a:buNone/>
            </a:pPr>
            <a:r>
              <a:rPr lang="en-US" sz="1800">
                <a:effectLst/>
                <a:latin typeface="Times New Roman" panose="02020603050405020304" pitchFamily="18" charset="0"/>
                <a:ea typeface="Times New Roman" panose="02020603050405020304" pitchFamily="18" charset="0"/>
              </a:rPr>
              <a:t>The online Connecticut SAT School Day is shorter and multistate adaptive.</a:t>
            </a:r>
          </a:p>
          <a:p>
            <a:pPr marL="342900" marR="100330" lvl="0" indent="-342900" algn="just">
              <a:lnSpc>
                <a:spcPts val="1200"/>
              </a:lnSpc>
              <a:spcBef>
                <a:spcPts val="600"/>
              </a:spcBef>
              <a:spcAft>
                <a:spcPts val="0"/>
              </a:spcAft>
              <a:buSzPts val="1200"/>
              <a:buFont typeface="Symbol" panose="05050102010706020507" pitchFamily="18" charset="2"/>
              <a:buChar char=""/>
            </a:pPr>
            <a:r>
              <a:rPr lang="en-US" sz="1800">
                <a:effectLst/>
                <a:latin typeface="Times New Roman" panose="02020603050405020304" pitchFamily="18" charset="0"/>
                <a:ea typeface="Times New Roman" panose="02020603050405020304" pitchFamily="18" charset="0"/>
              </a:rPr>
              <a:t>Reading and Writing:  </a:t>
            </a:r>
          </a:p>
          <a:p>
            <a:pPr marL="342900" marR="100330" lvl="0" indent="-342900" algn="just">
              <a:lnSpc>
                <a:spcPts val="1200"/>
              </a:lnSpc>
              <a:spcBef>
                <a:spcPts val="600"/>
              </a:spcBef>
              <a:spcAft>
                <a:spcPts val="0"/>
              </a:spcAft>
              <a:buSzPts val="1200"/>
              <a:buFont typeface="Symbol" panose="05050102010706020507" pitchFamily="18" charset="2"/>
              <a:buChar char=""/>
            </a:pPr>
            <a:r>
              <a:rPr lang="en-US" sz="1800">
                <a:effectLst/>
                <a:latin typeface="Times New Roman" panose="02020603050405020304" pitchFamily="18" charset="0"/>
                <a:ea typeface="Times New Roman" panose="02020603050405020304" pitchFamily="18" charset="0"/>
              </a:rPr>
              <a:t>Time allotted: </a:t>
            </a:r>
          </a:p>
          <a:p>
            <a:pPr marL="800100" marR="102870" lvl="1" indent="-342900" algn="just">
              <a:lnSpc>
                <a:spcPts val="1200"/>
              </a:lnSpc>
              <a:spcBef>
                <a:spcPts val="600"/>
              </a:spcBef>
              <a:spcAft>
                <a:spcPts val="0"/>
              </a:spcAft>
              <a:buFont typeface="Wingdings" panose="05000000000000000000" pitchFamily="2" charset="2"/>
              <a:buChar char=""/>
            </a:pPr>
            <a:r>
              <a:rPr lang="en-US" sz="1800">
                <a:effectLst/>
                <a:latin typeface="Times New Roman" panose="02020603050405020304" pitchFamily="18" charset="0"/>
                <a:ea typeface="Times New Roman" panose="02020603050405020304" pitchFamily="18" charset="0"/>
              </a:rPr>
              <a:t>54 questions</a:t>
            </a:r>
          </a:p>
          <a:p>
            <a:pPr marL="800100" marR="102870" lvl="1" indent="-342900" algn="just">
              <a:lnSpc>
                <a:spcPts val="1200"/>
              </a:lnSpc>
              <a:spcBef>
                <a:spcPts val="600"/>
              </a:spcBef>
              <a:spcAft>
                <a:spcPts val="0"/>
              </a:spcAft>
              <a:buFont typeface="Wingdings" panose="05000000000000000000" pitchFamily="2" charset="2"/>
              <a:buChar char=""/>
            </a:pPr>
            <a:r>
              <a:rPr lang="en-US" sz="1800">
                <a:effectLst/>
                <a:latin typeface="Times New Roman" panose="02020603050405020304" pitchFamily="18" charset="0"/>
                <a:ea typeface="Times New Roman" panose="02020603050405020304" pitchFamily="18" charset="0"/>
              </a:rPr>
              <a:t>64 minutes</a:t>
            </a:r>
          </a:p>
          <a:p>
            <a:pPr marL="342900" marR="100330" lvl="0" indent="-342900" algn="just">
              <a:lnSpc>
                <a:spcPts val="1200"/>
              </a:lnSpc>
              <a:spcBef>
                <a:spcPts val="600"/>
              </a:spcBef>
              <a:spcAft>
                <a:spcPts val="0"/>
              </a:spcAft>
              <a:buSzPts val="1200"/>
              <a:buFont typeface="Symbol" panose="05050102010706020507" pitchFamily="18" charset="2"/>
              <a:buChar char=""/>
            </a:pPr>
            <a:r>
              <a:rPr lang="en-US" sz="1800">
                <a:effectLst/>
                <a:latin typeface="Times New Roman" panose="02020603050405020304" pitchFamily="18" charset="0"/>
                <a:ea typeface="Times New Roman" panose="02020603050405020304" pitchFamily="18" charset="0"/>
              </a:rPr>
              <a:t>Math: </a:t>
            </a:r>
          </a:p>
          <a:p>
            <a:pPr marL="342900" marR="100330" lvl="0" indent="-342900" algn="just">
              <a:lnSpc>
                <a:spcPts val="1200"/>
              </a:lnSpc>
              <a:spcBef>
                <a:spcPts val="600"/>
              </a:spcBef>
              <a:spcAft>
                <a:spcPts val="0"/>
              </a:spcAft>
              <a:buSzPts val="1200"/>
              <a:buFont typeface="Symbol" panose="05050102010706020507" pitchFamily="18" charset="2"/>
              <a:buChar char=""/>
            </a:pPr>
            <a:r>
              <a:rPr lang="en-US" sz="1800">
                <a:effectLst/>
                <a:latin typeface="Times New Roman" panose="02020603050405020304" pitchFamily="18" charset="0"/>
                <a:ea typeface="Times New Roman" panose="02020603050405020304" pitchFamily="18" charset="0"/>
              </a:rPr>
              <a:t>Time allotted: </a:t>
            </a:r>
          </a:p>
          <a:p>
            <a:pPr marL="800100" marR="102870" lvl="1" indent="-342900" algn="just">
              <a:lnSpc>
                <a:spcPts val="1200"/>
              </a:lnSpc>
              <a:spcBef>
                <a:spcPts val="600"/>
              </a:spcBef>
              <a:spcAft>
                <a:spcPts val="0"/>
              </a:spcAft>
              <a:buFont typeface="Wingdings" panose="05000000000000000000" pitchFamily="2" charset="2"/>
              <a:buChar char=""/>
            </a:pPr>
            <a:r>
              <a:rPr lang="en-US" sz="1800">
                <a:effectLst/>
                <a:latin typeface="Times New Roman" panose="02020603050405020304" pitchFamily="18" charset="0"/>
                <a:ea typeface="Times New Roman" panose="02020603050405020304" pitchFamily="18" charset="0"/>
              </a:rPr>
              <a:t>44 questions with access to embedded Demos Calculator</a:t>
            </a:r>
          </a:p>
          <a:p>
            <a:pPr marL="800100" marR="102870" lvl="1" indent="-342900" algn="just">
              <a:lnSpc>
                <a:spcPts val="1200"/>
              </a:lnSpc>
              <a:spcBef>
                <a:spcPts val="600"/>
              </a:spcBef>
              <a:spcAft>
                <a:spcPts val="0"/>
              </a:spcAft>
              <a:buFont typeface="Wingdings" panose="05000000000000000000" pitchFamily="2" charset="2"/>
              <a:buChar char=""/>
            </a:pPr>
            <a:r>
              <a:rPr lang="en-US" sz="1800">
                <a:effectLst/>
                <a:latin typeface="Times New Roman" panose="02020603050405020304" pitchFamily="18" charset="0"/>
                <a:ea typeface="Times New Roman" panose="02020603050405020304" pitchFamily="18" charset="0"/>
              </a:rPr>
              <a:t>70 minutes</a:t>
            </a:r>
          </a:p>
          <a:p>
            <a:r>
              <a:rPr lang="en-US" sz="1800">
                <a:effectLst/>
                <a:latin typeface="Times New Roman" panose="02020603050405020304" pitchFamily="18" charset="0"/>
                <a:ea typeface="Times New Roman" panose="02020603050405020304" pitchFamily="18" charset="0"/>
              </a:rPr>
              <a:t>Most students will test in one day, even with 50% or 100% extended time per documented need in IEP or Section 504 Plan.</a:t>
            </a:r>
            <a:endParaRPr lang="en-US"/>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16</a:t>
            </a:fld>
            <a:endParaRPr lang="en-US"/>
          </a:p>
        </p:txBody>
      </p:sp>
    </p:spTree>
    <p:extLst>
      <p:ext uri="{BB962C8B-B14F-4D97-AF65-F5344CB8AC3E}">
        <p14:creationId xmlns:p14="http://schemas.microsoft.com/office/powerpoint/2010/main" val="1249310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Cambium Assessments has a variety of systems that are linked to the test interface that ensure efficiency during test administration.</a:t>
            </a:r>
          </a:p>
          <a:p>
            <a:endParaRPr lang="en-US"/>
          </a:p>
          <a:p>
            <a:r>
              <a:rPr lang="en-US"/>
              <a:t>Two computer devices are used to administer the online Smarter Balanced, NGSS, and Alternate Assessments:</a:t>
            </a:r>
          </a:p>
          <a:p>
            <a:pPr marL="171450" indent="-171450">
              <a:buFont typeface="Arial" panose="020B0604020202020204" pitchFamily="34" charset="0"/>
              <a:buChar char="•"/>
            </a:pPr>
            <a:r>
              <a:rPr lang="en-US"/>
              <a:t>One computer device is used by the student to access the secure browser, which gives students access to their tests (populated based on the grade in which the student is enrolled in PSIS). </a:t>
            </a:r>
          </a:p>
          <a:p>
            <a:endParaRPr lang="en-US"/>
          </a:p>
          <a:p>
            <a:pPr marL="171450" indent="-171450">
              <a:buFont typeface="Arial" panose="020B0604020202020204" pitchFamily="34" charset="0"/>
              <a:buChar char="•"/>
            </a:pPr>
            <a:r>
              <a:rPr lang="en-US"/>
              <a:t>The second device is used by the test examiner to access the Test Administration Interface, which is located on the Connecticut Comprehensive Assessment Program Portal and used to set up a test administration and monitor testing from start to finish.</a:t>
            </a:r>
          </a:p>
          <a:p>
            <a:pPr marL="0" indent="0">
              <a:buFont typeface="Arial" panose="020B0604020202020204" pitchFamily="34" charset="0"/>
              <a:buNone/>
            </a:pPr>
            <a:endParaRPr lang="en-US"/>
          </a:p>
          <a:p>
            <a:pPr marL="0" indent="0">
              <a:buFont typeface="Arial" panose="020B0604020202020204" pitchFamily="34" charset="0"/>
              <a:buNone/>
            </a:pPr>
            <a:r>
              <a:rPr lang="en-US"/>
              <a:t>Moving forward in this presentation, we will only focus on test administration for Smarter Balanced and NGSS.</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17</a:t>
            </a:fld>
            <a:endParaRPr lang="en-US"/>
          </a:p>
        </p:txBody>
      </p:sp>
    </p:spTree>
    <p:extLst>
      <p:ext uri="{BB962C8B-B14F-4D97-AF65-F5344CB8AC3E}">
        <p14:creationId xmlns:p14="http://schemas.microsoft.com/office/powerpoint/2010/main" val="3150849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latin typeface="Arial"/>
                <a:cs typeface="Arial"/>
              </a:rPr>
              <a:t>Everything you need for test administration, such as accessing test manuals/user guides and the test administration interface, is located on the portal </a:t>
            </a:r>
            <a:r>
              <a:rPr lang="en-US" sz="1200"/>
              <a:t>https://ct.portal.cambiumast.com/. As shown on this slide, you can browse by assessments as indicated by the red box on the lower section of the slide.  Each assessment has its own page (Smarter Balanced, NGSS, or other assessments such as the Connecticut Alternate Assessment System) that can be accessed when you select the assessment card. By selecting the test of your choice, you can drill down based on the phase of testing. Systems are grouped by the following categories:  Preparing for Testing, Administering Tests, and After Testing.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t>As mentioned earlier in the presentation, you can also use the Resource look-up, as referenced by the red box in the upper right corner of the portal.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t>To learn more about the assessment systems, let’s look at Smarter Balanced Assessments page.</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18</a:t>
            </a:fld>
            <a:endParaRPr lang="en-US"/>
          </a:p>
        </p:txBody>
      </p:sp>
    </p:spTree>
    <p:extLst>
      <p:ext uri="{BB962C8B-B14F-4D97-AF65-F5344CB8AC3E}">
        <p14:creationId xmlns:p14="http://schemas.microsoft.com/office/powerpoint/2010/main" val="379331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This is what you will see when you select the Smarter Balanced Assessment card. The organization and access to these systems are the same when NGSS and the Alternate Assessment System cards are selected.</a:t>
            </a:r>
          </a:p>
          <a:p>
            <a:pPr marL="0" indent="0">
              <a:buNone/>
            </a:pPr>
            <a:endParaRPr lang="en-US"/>
          </a:p>
          <a:p>
            <a:pPr marL="0" indent="0">
              <a:buNone/>
            </a:pPr>
            <a:r>
              <a:rPr lang="en-US"/>
              <a:t>As shown on this slide, the red rectangular boxes indicate the phases of testing. Below each category are systems that support certain functions within the phase of testing. </a:t>
            </a:r>
          </a:p>
          <a:p>
            <a:pPr marL="0" indent="0">
              <a:buNone/>
            </a:pPr>
            <a:endParaRPr lang="en-US"/>
          </a:p>
          <a:p>
            <a:pPr marL="0" indent="0">
              <a:buNone/>
            </a:pPr>
            <a:r>
              <a:rPr lang="en-US"/>
              <a:t>First, look for Number 1 labeled on the slide. It calls out the Preparing for Testing section. In this section, you will find the Practice and Training Tests card. This will give you (and your students) access to grade-level practice tests for Smarter Balanced and NGSS. Practice tests are also available for other assessments, such as the Connecticut Alternate Assessment System and the CAAELP. </a:t>
            </a:r>
          </a:p>
          <a:p>
            <a:pPr marL="0" indent="0">
              <a:buNone/>
            </a:pPr>
            <a:endParaRPr lang="en-US"/>
          </a:p>
          <a:p>
            <a:pPr marL="0" indent="0">
              <a:buNone/>
            </a:pPr>
            <a:r>
              <a:rPr lang="en-US"/>
              <a:t>TIDE, also located under the Preparing for Testing section, is populated with all students registered in PSIS. TIDE also includes all the school and district users and is populated by the District Administrator for Testing and/or the School Test Coordinator. TIDE syncs nightly with PSIS. That way, as student demographics change, they will be automatically reflected in TIDE in real time. TIDE also syncs nightly with CT-SEDS (Connecticut’s Special Education Data System). Students with accommodations for state-wide testing documented in an implemented IEP or Section 504 Plan will sync nightly to TIDE.</a:t>
            </a:r>
          </a:p>
          <a:p>
            <a:pPr marL="0" indent="0">
              <a:buNone/>
            </a:pPr>
            <a:endParaRPr lang="en-US"/>
          </a:p>
          <a:p>
            <a:pPr marL="0" indent="0">
              <a:buNone/>
            </a:pPr>
            <a:r>
              <a:rPr lang="en-US"/>
              <a:t>There are other systems in the Preparing for Testing section such as the TA Practice and Training Site. Test examiners can use this resource to simulate a test administration without using the live Test Administration site.</a:t>
            </a:r>
          </a:p>
          <a:p>
            <a:pPr marL="0" indent="0">
              <a:buNone/>
            </a:pPr>
            <a:endParaRPr lang="en-US"/>
          </a:p>
          <a:p>
            <a:pPr marL="0" indent="0">
              <a:buNone/>
            </a:pPr>
            <a:endParaRPr lang="en-US"/>
          </a:p>
          <a:p>
            <a:pPr marL="0" indent="0">
              <a:buNone/>
            </a:pPr>
            <a:r>
              <a:rPr lang="en-US"/>
              <a:t>Next, look for Number 2. When administering tests, you will select the Test Administration card to set up a live test session for summative testing. </a:t>
            </a:r>
          </a:p>
          <a:p>
            <a:pPr marL="0" indent="0">
              <a:buNone/>
            </a:pPr>
            <a:endParaRPr lang="en-US"/>
          </a:p>
          <a:p>
            <a:pPr marL="0" indent="0">
              <a:buNone/>
            </a:pPr>
            <a:r>
              <a:rPr lang="en-US"/>
              <a:t>Finally, Number 3 references “After Testing” activities and identifies the various systems that are applicable once testing is completed. For example, to view test results (e.g., interims or summative assessments), select the Centralized Reporting System card. This system will allow you to view results for students rostered to you.</a:t>
            </a:r>
          </a:p>
          <a:p>
            <a:pPr marL="0" indent="0">
              <a:buNone/>
            </a:pPr>
            <a:endParaRPr lang="en-US"/>
          </a:p>
          <a:p>
            <a:pPr marL="0" indent="0">
              <a:buNone/>
            </a:pPr>
            <a:r>
              <a:rPr lang="en-US"/>
              <a:t>There are other systems indicated on this slide that we have not highlighted. To learn more about what they are, refer to your TIDE User Guide.</a:t>
            </a:r>
          </a:p>
          <a:p>
            <a:pPr marL="0" indent="0">
              <a:buNone/>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Also note the “lock” icon in the upper right corner of the card. This indicates that the site is secure and requires the user to sign-in with their TIDE username and password.</a:t>
            </a:r>
          </a:p>
          <a:p>
            <a:pPr marL="0" indent="0">
              <a:buNone/>
            </a:pPr>
            <a:endParaRPr lang="en-US"/>
          </a:p>
          <a:p>
            <a:pPr marL="0" indent="0">
              <a:buNone/>
            </a:pPr>
            <a:endParaRPr lang="en-US" sz="1200"/>
          </a:p>
          <a:p>
            <a:endParaRPr lang="en-US" sz="1200"/>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19</a:t>
            </a:fld>
            <a:endParaRPr lang="en-US"/>
          </a:p>
        </p:txBody>
      </p:sp>
    </p:spTree>
    <p:extLst>
      <p:ext uri="{BB962C8B-B14F-4D97-AF65-F5344CB8AC3E}">
        <p14:creationId xmlns:p14="http://schemas.microsoft.com/office/powerpoint/2010/main" val="3189499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started, we’d like to take the opportunity to introduce you to the small but mighty assessment team at the CSDE.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Kim Johnson supports the Performance Office and school administrators across a multitude of data collections and assessment related activities.</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D19A5E30-BEC5-4ADD-805D-B470BD9E9C4C}" type="slidenum">
              <a:rPr lang="en-US" smtClean="0"/>
              <a:t>2</a:t>
            </a:fld>
            <a:endParaRPr lang="en-US"/>
          </a:p>
        </p:txBody>
      </p:sp>
    </p:spTree>
    <p:extLst>
      <p:ext uri="{BB962C8B-B14F-4D97-AF65-F5344CB8AC3E}">
        <p14:creationId xmlns:p14="http://schemas.microsoft.com/office/powerpoint/2010/main" val="19657182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Where is the secure browser located?</a:t>
            </a:r>
          </a:p>
          <a:p>
            <a:pPr marL="0" indent="0">
              <a:buNone/>
            </a:pPr>
            <a:r>
              <a:rPr lang="en-US"/>
              <a:t>                                       </a:t>
            </a:r>
          </a:p>
          <a:p>
            <a:pPr marL="0" indent="0">
              <a:buNone/>
            </a:pPr>
            <a:r>
              <a:rPr lang="en-US"/>
              <a:t>The red box on your slide indicates where to access information on the secure browser. From the main page of the portal, select Technology Resources. Your school or district technology department may already have a process in place to download the secure browser on to each of the testing devices used by students. Without a secure browser, students will not have access to statewide assessments.</a:t>
            </a:r>
          </a:p>
          <a:p>
            <a:pPr marL="0" indent="0">
              <a:buNone/>
            </a:pPr>
            <a:endParaRPr lang="en-US"/>
          </a:p>
          <a:p>
            <a:pPr marL="0" indent="0">
              <a:buNone/>
            </a:pPr>
            <a:r>
              <a:rPr lang="en-US"/>
              <a:t>Resource:</a:t>
            </a:r>
          </a:p>
          <a:p>
            <a:pPr marL="0" indent="0">
              <a:buNone/>
            </a:pPr>
            <a:r>
              <a:rPr lang="en-US"/>
              <a:t>Recommended for Technology Coordinators, the </a:t>
            </a:r>
            <a:r>
              <a:rPr lang="en-US" u="sng"/>
              <a:t>Technology Guide</a:t>
            </a:r>
            <a:r>
              <a:rPr lang="en-US" u="none"/>
              <a:t> </a:t>
            </a:r>
            <a:r>
              <a:rPr lang="en-US"/>
              <a:t>provides information about setting up test stations for staff and students, configuring networks for online testing, and managing test sessions from any secure browser:  https://ct.portal.cambiumast.com/tech-guide.html.</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20</a:t>
            </a:fld>
            <a:endParaRPr lang="en-US"/>
          </a:p>
        </p:txBody>
      </p:sp>
    </p:spTree>
    <p:extLst>
      <p:ext uri="{BB962C8B-B14F-4D97-AF65-F5344CB8AC3E}">
        <p14:creationId xmlns:p14="http://schemas.microsoft.com/office/powerpoint/2010/main" val="783992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red box indicates where teachers access the Test Administration Interface.</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21</a:t>
            </a:fld>
            <a:endParaRPr lang="en-US"/>
          </a:p>
        </p:txBody>
      </p:sp>
    </p:spTree>
    <p:extLst>
      <p:ext uri="{BB962C8B-B14F-4D97-AF65-F5344CB8AC3E}">
        <p14:creationId xmlns:p14="http://schemas.microsoft.com/office/powerpoint/2010/main" val="1249430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The Test Delivery System delivers Connecticut’s online tests and consists of practice sites and operational testing sites (Interim and Summative Assessments). The practice sites function identically to the operational testing sites. However, the tests that are available in the practice and operational sites are different. Tests administered in the TA Practice &amp; Training Site are for practice (and do not yield scores), whereas the tests provided in the Test Administrator Interface are operational and students’ scores will be official.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Test Administrator (TA) User Guide: https://ct.portal.cambiumast.com/resources/guides/test-administrator-(ta)-user-guide</a:t>
            </a:r>
          </a:p>
        </p:txBody>
      </p:sp>
      <p:sp>
        <p:nvSpPr>
          <p:cNvPr id="4" name="Slide Number Placeholder 3"/>
          <p:cNvSpPr>
            <a:spLocks noGrp="1"/>
          </p:cNvSpPr>
          <p:nvPr>
            <p:ph type="sldNum" sz="quarter" idx="5"/>
          </p:nvPr>
        </p:nvSpPr>
        <p:spPr/>
        <p:txBody>
          <a:bodyPr/>
          <a:lstStyle/>
          <a:p>
            <a:fld id="{D19A5E30-BEC5-4ADD-805D-B470BD9E9C4C}" type="slidenum">
              <a:rPr lang="en-US" smtClean="0"/>
              <a:t>22</a:t>
            </a:fld>
            <a:endParaRPr lang="en-US"/>
          </a:p>
        </p:txBody>
      </p:sp>
    </p:spTree>
    <p:extLst>
      <p:ext uri="{BB962C8B-B14F-4D97-AF65-F5344CB8AC3E}">
        <p14:creationId xmlns:p14="http://schemas.microsoft.com/office/powerpoint/2010/main" val="1259840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TIDE includes all the school and district users and is populated by the District Administrator for Testing and/or the School Test Coordinator. Depending on your user role in TIDE, you will have access to the test delivery system for test administration and the Centralized Reporting System, where you can find student test results from interim and summative assessments. While there are a variety of user roles available to teachers, most test administrators only need a TE or TA user role. If you have teacher access, you will use TIDE to create student rosters, view student test settings, such as designated supports and accommodations, and you can print test tickets. </a:t>
            </a:r>
          </a:p>
          <a:p>
            <a:pPr marL="0" indent="0">
              <a:buNone/>
            </a:pPr>
            <a:endParaRPr lang="en-US"/>
          </a:p>
          <a:p>
            <a:pPr marL="0" indent="0">
              <a:buNone/>
            </a:pPr>
            <a:r>
              <a:rPr lang="en-US"/>
              <a:t>If you are a new administrator, you will need TIDE user access from your school or district test coordinator. Refer to the TIDE User Guide for information on user roles and permissions, along with more details information about this important data repository.</a:t>
            </a:r>
          </a:p>
          <a:p>
            <a:pPr marL="0" indent="0">
              <a:buNone/>
            </a:pPr>
            <a:endParaRPr lang="en-US"/>
          </a:p>
          <a:p>
            <a:pPr fontAlgn="auto">
              <a:spcBef>
                <a:spcPts val="0"/>
              </a:spcBef>
              <a:spcAft>
                <a:spcPts val="600"/>
              </a:spcAft>
            </a:pPr>
            <a:endParaRPr lang="en-US" sz="1200"/>
          </a:p>
          <a:p>
            <a:r>
              <a:rPr lang="en-US" sz="1200"/>
              <a:t>For information about using TIDE, refer to the </a:t>
            </a:r>
            <a:r>
              <a:rPr lang="en-US" sz="1200">
                <a:hlinkClick r:id="rId3"/>
              </a:rPr>
              <a:t>TIDE User Guide</a:t>
            </a:r>
            <a:r>
              <a:rPr lang="en-US" sz="1200"/>
              <a:t> and the TIDE </a:t>
            </a:r>
            <a:r>
              <a:rPr lang="en-US" sz="1200">
                <a:hlinkClick r:id="rId4"/>
              </a:rPr>
              <a:t>brochure</a:t>
            </a:r>
            <a:r>
              <a:rPr lang="en-US" sz="1200"/>
              <a:t>. The User Role Permissions for Online Testing brochure provides details about the various user roles and associated permissions within the system. Refer to Accessing TIDE: </a:t>
            </a:r>
            <a:r>
              <a:rPr lang="en-US">
                <a:hlinkClick r:id="rId5"/>
              </a:rPr>
              <a:t>Accessing TIDE (cambiumast.com)</a:t>
            </a:r>
            <a:r>
              <a:rPr lang="en-US"/>
              <a:t> brochure for information about resetting accounts and managing user accounts.</a:t>
            </a:r>
            <a:endParaRPr lang="en-US" sz="1200"/>
          </a:p>
          <a:p>
            <a:pPr marL="0" indent="0" fontAlgn="auto">
              <a:spcBef>
                <a:spcPts val="0"/>
              </a:spcBef>
              <a:spcAft>
                <a:spcPts val="600"/>
              </a:spcAft>
              <a:buNone/>
            </a:pPr>
            <a:endParaRPr lang="en-US" sz="1200"/>
          </a:p>
          <a:p>
            <a:endParaRPr lang="en-US"/>
          </a:p>
          <a:p>
            <a:endParaRPr lang="en-US"/>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23</a:t>
            </a:fld>
            <a:endParaRPr lang="en-US"/>
          </a:p>
        </p:txBody>
      </p:sp>
    </p:spTree>
    <p:extLst>
      <p:ext uri="{BB962C8B-B14F-4D97-AF65-F5344CB8AC3E}">
        <p14:creationId xmlns:p14="http://schemas.microsoft.com/office/powerpoint/2010/main" val="2944745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a:p>
            <a:r>
              <a:rPr lang="en-US"/>
              <a:t>User Role Permissions for Secure Online Systems: </a:t>
            </a:r>
            <a:r>
              <a:rPr lang="en-US">
                <a:hlinkClick r:id="rId3"/>
              </a:rPr>
              <a:t>User Role Permissions for Secure Online Systems (cambiumast.com)</a:t>
            </a:r>
            <a:r>
              <a:rPr lang="en-US"/>
              <a:t>; https://ct.portal.cambiumast.com/resources/guides/user-role-permissions-for-secure-online-systems </a:t>
            </a:r>
          </a:p>
        </p:txBody>
      </p:sp>
      <p:sp>
        <p:nvSpPr>
          <p:cNvPr id="4" name="Slide Number Placeholder 3"/>
          <p:cNvSpPr>
            <a:spLocks noGrp="1"/>
          </p:cNvSpPr>
          <p:nvPr>
            <p:ph type="sldNum" sz="quarter" idx="5"/>
          </p:nvPr>
        </p:nvSpPr>
        <p:spPr/>
        <p:txBody>
          <a:bodyPr/>
          <a:lstStyle/>
          <a:p>
            <a:fld id="{D19A5E30-BEC5-4ADD-805D-B470BD9E9C4C}" type="slidenum">
              <a:rPr lang="en-US" smtClean="0"/>
              <a:t>24</a:t>
            </a:fld>
            <a:endParaRPr lang="en-US"/>
          </a:p>
        </p:txBody>
      </p:sp>
    </p:spTree>
    <p:extLst>
      <p:ext uri="{BB962C8B-B14F-4D97-AF65-F5344CB8AC3E}">
        <p14:creationId xmlns:p14="http://schemas.microsoft.com/office/powerpoint/2010/main" val="2392885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The Assessment Viewing Application (AVA) is a secure online system used to view the optional interim assessments for math, ELA, and science. This system is only for viewing interim assessments. </a:t>
            </a:r>
            <a:r>
              <a:rPr lang="en-US" b="0" i="0">
                <a:solidFill>
                  <a:srgbClr val="111A0B"/>
                </a:solidFill>
                <a:effectLst/>
                <a:latin typeface="open-sans"/>
              </a:rPr>
              <a:t>While AVA does not score or provide answer keys for the Smarter Balanced ELA and Mathematics Interim Assessments, all item responses are provided for NGSS Interims in AVA. Answer keys for all interim assessments are provided in the Centralized Reporting System.</a:t>
            </a: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Since this application does not pertain to the administration of summative assessments, it will not be discussed in any greater detail within this presentation. However, you are welcome to use AVA if you are interested in learning more about interim assessments in the year ahead.</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25</a:t>
            </a:fld>
            <a:endParaRPr lang="en-US"/>
          </a:p>
        </p:txBody>
      </p:sp>
    </p:spTree>
    <p:extLst>
      <p:ext uri="{BB962C8B-B14F-4D97-AF65-F5344CB8AC3E}">
        <p14:creationId xmlns:p14="http://schemas.microsoft.com/office/powerpoint/2010/main" val="3858304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The test examiner must create a test session before students can log in to the Test Delivery System (but no more than 30 minutes prior or the system will time out unless the test session was scheduled in advance). When a test examiner creates a test session, a unique Session ID is randomly generated. This Session ID must be provided to the students before they log in and should be written down.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To set up a test session in real time, select the Active Sessions tab (as shown on slide) and follow the prompts. To set up a test session in advance, choose the Upcoming Sessions tab and follow the prompts.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Key Resource: All test administrators should use the Test Administration Manuals for Summative Testing specific to the assessment (e.g., Smarter Balanced, NGSS, CTAA, CTAS, CAAELP). Manuals should be reviewed prior to, during, and after testing to ensure that all steps are followed. The manuals include standardized scripts read to students at the time of testing.</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27</a:t>
            </a:fld>
            <a:endParaRPr lang="en-US"/>
          </a:p>
        </p:txBody>
      </p:sp>
    </p:spTree>
    <p:extLst>
      <p:ext uri="{BB962C8B-B14F-4D97-AF65-F5344CB8AC3E}">
        <p14:creationId xmlns:p14="http://schemas.microsoft.com/office/powerpoint/2010/main" val="34892557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a test examiner logs in to the Test Administration Interface and chooses Active Sessions, the Test Selection window opens automatically. To create a test session, select the test(s), grade(s), content area(s), and CAT(s) or PT(s) to be administered in the test session.</a:t>
            </a:r>
          </a:p>
          <a:p>
            <a:endParaRPr lang="en-US"/>
          </a:p>
          <a:p>
            <a:r>
              <a:rPr lang="en-US"/>
              <a:t>The Test Selection window color codes tests (summative assessments are blue). Assessments are also categorized by test, grade, content area, and type (CAT or PT). All tests appear collapsed by default. To expand a category, click (+). To collapse an expanded a category, click (−). </a:t>
            </a:r>
          </a:p>
          <a:p>
            <a:endParaRPr lang="en-US"/>
          </a:p>
          <a:p>
            <a:r>
              <a:rPr lang="en-US"/>
              <a:t>After selecting the assessment(s) to be administered during the test session, the test examiner clicks the [Start Live Session] button to begin the test session and generate the Session ID that students use to join that test session. The example on this slide displays all Grade 3 summative tests and shows that the test examiner has selected the Grade 3 ELA CAT to include in the test session. </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28</a:t>
            </a:fld>
            <a:endParaRPr lang="en-US"/>
          </a:p>
        </p:txBody>
      </p:sp>
    </p:spTree>
    <p:extLst>
      <p:ext uri="{BB962C8B-B14F-4D97-AF65-F5344CB8AC3E}">
        <p14:creationId xmlns:p14="http://schemas.microsoft.com/office/powerpoint/2010/main" val="2927884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the students with the Session ID. This ID should also be written on the chalk board for easy reference.</a:t>
            </a:r>
          </a:p>
          <a:p>
            <a:endParaRPr lang="en-US"/>
          </a:p>
          <a:p>
            <a:r>
              <a:rPr lang="en-US"/>
              <a:t>Students will enter this information into the Secure Browser, along with their fully first name (as indicated in the PSIS registration system) and their SASID.</a:t>
            </a:r>
          </a:p>
          <a:p>
            <a:endParaRPr lang="en-US"/>
          </a:p>
          <a:p>
            <a:r>
              <a:rPr lang="en-US"/>
              <a:t>Ensure that all students have successfully entered their information before they sign-in. </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29</a:t>
            </a:fld>
            <a:endParaRPr lang="en-US"/>
          </a:p>
        </p:txBody>
      </p:sp>
    </p:spTree>
    <p:extLst>
      <p:ext uri="{BB962C8B-B14F-4D97-AF65-F5344CB8AC3E}">
        <p14:creationId xmlns:p14="http://schemas.microsoft.com/office/powerpoint/2010/main" val="3331864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students sign into the Secure Browser, all assessments associated with their grade of enrollment will appear. Therefore, be sure to clearly communicate which assessment the student should choose.</a:t>
            </a:r>
          </a:p>
          <a:p>
            <a:endParaRPr lang="en-US"/>
          </a:p>
          <a:p>
            <a:r>
              <a:rPr lang="en-US"/>
              <a:t>Test administrators should look closely to the test name listed on the Test Administrator Interface prior to approving to be sure it is the correct summative test to be administered at that time. </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30</a:t>
            </a:fld>
            <a:endParaRPr lang="en-US"/>
          </a:p>
        </p:txBody>
      </p:sp>
    </p:spTree>
    <p:extLst>
      <p:ext uri="{BB962C8B-B14F-4D97-AF65-F5344CB8AC3E}">
        <p14:creationId xmlns:p14="http://schemas.microsoft.com/office/powerpoint/2010/main" val="2409828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Cristi Alberino, ELA Consultant, oversees the Smarter Balanced and NGSS Interim Assessments, Appeals/Security Breaches, Student Alerts, and state policy test administrations processes for statewide testing.</a:t>
            </a:r>
          </a:p>
          <a:p>
            <a:endParaRPr lang="en-US"/>
          </a:p>
          <a:p>
            <a:r>
              <a:rPr lang="en-US"/>
              <a:t>Jeff Greig, Science Consultant, oversees all aspects of the NGSS and Connecticut Alternate Science Assessments (CTAS). He also oversees state policy test administration processes.</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3</a:t>
            </a:fld>
            <a:endParaRPr lang="en-US"/>
          </a:p>
        </p:txBody>
      </p:sp>
    </p:spTree>
    <p:extLst>
      <p:ext uri="{BB962C8B-B14F-4D97-AF65-F5344CB8AC3E}">
        <p14:creationId xmlns:p14="http://schemas.microsoft.com/office/powerpoint/2010/main" val="23953600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 student selects a test other than the one the test examiner plans to administer to that student that day (for example, a student selected a PT instead of a CAT or selected mathematics instead of ELA), the test examiner must deny the test session by selecting the red x. The student may then log in again and select the correct test. </a:t>
            </a:r>
          </a:p>
          <a:p>
            <a:endParaRPr lang="en-US"/>
          </a:p>
          <a:p>
            <a:endParaRPr lang="en-US"/>
          </a:p>
          <a:p>
            <a:r>
              <a:rPr lang="en-US"/>
              <a:t>On the Test Administration Interface, the test examiner will select the [Approvals (#)] button as indicated by #1 on your slide. </a:t>
            </a:r>
          </a:p>
          <a:p>
            <a:endParaRPr lang="en-US"/>
          </a:p>
          <a:p>
            <a:r>
              <a:rPr lang="en-US"/>
              <a:t>Then, a new window opens that shows a list of students. The test examiner should review the list to ensure that students are taking the correct content area (mathematics or ELA) and type of test (CAT or PT). All tests should say “Summative” in the title. See #2 on your slide.</a:t>
            </a:r>
          </a:p>
          <a:p>
            <a:endParaRPr lang="en-US"/>
          </a:p>
          <a:p>
            <a:r>
              <a:rPr lang="en-US"/>
              <a:t>Check the “eye” icon to see if the student has any embedded or non-embedded designated supports or accommodations. If non-embedded supports are listed, make sure that the student has the appropriate material prior to test administration (e.g., Bilingual Word-to-Word Glossary for NGSS). </a:t>
            </a:r>
          </a:p>
          <a:p>
            <a:endParaRPr lang="en-US"/>
          </a:p>
          <a:p>
            <a:r>
              <a:rPr lang="en-US"/>
              <a:t>If you notice that a student’s settings are incorrect, do not approve that student to begin testing. The test examiner will need to work directly with a School or District Coordinator to correct the test settings in TIDE for students without IEP/504 Plans. If the student has an implemented IEP/Section 504 Plan, reach out to the student’s Case Manager to conduct an amendment or review/revise of the plan to ensure appropriate accommodations. Again, please do not approve a student’s test or have the student participate in testing until all test supports and/or accommodations are accurately reflected in TIDE.  Ensuring the test settings are correct before the student begins testing is critical to avoid the need for a test reset that may result in additional testing for the student later.</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31</a:t>
            </a:fld>
            <a:endParaRPr lang="en-US"/>
          </a:p>
        </p:txBody>
      </p:sp>
    </p:spTree>
    <p:extLst>
      <p:ext uri="{BB962C8B-B14F-4D97-AF65-F5344CB8AC3E}">
        <p14:creationId xmlns:p14="http://schemas.microsoft.com/office/powerpoint/2010/main" val="25562056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auto">
              <a:lnSpc>
                <a:spcPct val="120000"/>
              </a:lnSpc>
              <a:spcAft>
                <a:spcPts val="0"/>
              </a:spcAft>
              <a:buNone/>
            </a:pPr>
            <a:r>
              <a:rPr lang="en-US" sz="1200"/>
              <a:t>Once students have started their tests, circulate through the room to ensure that all conditions of test security are maintained. </a:t>
            </a:r>
          </a:p>
          <a:p>
            <a:pPr marL="0" indent="0" fontAlgn="auto">
              <a:lnSpc>
                <a:spcPct val="120000"/>
              </a:lnSpc>
              <a:spcAft>
                <a:spcPts val="0"/>
              </a:spcAft>
              <a:buNone/>
            </a:pPr>
            <a:endParaRPr lang="en-US" sz="1200"/>
          </a:p>
          <a:p>
            <a:pPr marL="0" indent="0" fontAlgn="auto">
              <a:lnSpc>
                <a:spcPct val="120000"/>
              </a:lnSpc>
              <a:spcAft>
                <a:spcPts val="0"/>
              </a:spcAft>
              <a:buNone/>
            </a:pPr>
            <a:r>
              <a:rPr lang="en-US" sz="1200"/>
              <a:t>If you witness or suspect the possibility of a test security incident, pause the student’s test and contact the District Administrator for Testing immediately in accordance with the security guidance provided in this manual. </a:t>
            </a:r>
          </a:p>
          <a:p>
            <a:pPr marL="0" indent="0" fontAlgn="auto">
              <a:lnSpc>
                <a:spcPct val="120000"/>
              </a:lnSpc>
              <a:spcAft>
                <a:spcPts val="0"/>
              </a:spcAft>
              <a:buNone/>
            </a:pPr>
            <a:endParaRPr lang="en-US" sz="1200"/>
          </a:p>
          <a:p>
            <a:pPr marL="0" indent="0" fontAlgn="auto">
              <a:lnSpc>
                <a:spcPct val="120000"/>
              </a:lnSpc>
              <a:spcAft>
                <a:spcPts val="0"/>
              </a:spcAft>
              <a:buNone/>
            </a:pPr>
            <a:r>
              <a:rPr lang="en-US" sz="1200"/>
              <a:t>Refer to the Test Administration Interface to view the testing progress of any student. This site will not show test items or scores, but it will show how many items have been delivered to each student (e.g., question 24/40). The Test Administration Interface is designed to automatically refresh every 20 seconds, but you can refresh it manually at any time by clicking the [refresh] button at the top right of the screen (as indicated by red text box on your screen).</a:t>
            </a:r>
            <a:endParaRPr lang="en-US" sz="2400"/>
          </a:p>
          <a:p>
            <a:endParaRPr lang="en-US"/>
          </a:p>
          <a:p>
            <a:r>
              <a:rPr lang="en-US"/>
              <a:t>As a security measure, test examiners are automatically logged out of the Test Administration Interface after 30 minutes of test examiner inactivity and student inactivity in the test session, which will result in closing the test session. If this occurs, create a new session, and the students will have to log in to the new session to resume testing. When starting a new session, give the students the new Session ID so that they can log in and resume testing.</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32</a:t>
            </a:fld>
            <a:endParaRPr lang="en-US"/>
          </a:p>
        </p:txBody>
      </p:sp>
    </p:spTree>
    <p:extLst>
      <p:ext uri="{BB962C8B-B14F-4D97-AF65-F5344CB8AC3E}">
        <p14:creationId xmlns:p14="http://schemas.microsoft.com/office/powerpoint/2010/main" val="35148148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33</a:t>
            </a:fld>
            <a:endParaRPr lang="en-US"/>
          </a:p>
        </p:txBody>
      </p:sp>
    </p:spTree>
    <p:extLst>
      <p:ext uri="{BB962C8B-B14F-4D97-AF65-F5344CB8AC3E}">
        <p14:creationId xmlns:p14="http://schemas.microsoft.com/office/powerpoint/2010/main" val="3620154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200"/>
              <a:t>After answering the last item in the test session, each student is presented with a screen prompting the student to review answers (marked and unmarked) for all items available to the student or prior to submitting the test. </a:t>
            </a:r>
          </a:p>
          <a:p>
            <a:pPr marL="457200" indent="-457200">
              <a:buFont typeface="Arial" panose="020B0604020202020204" pitchFamily="34" charset="0"/>
              <a:buChar char="•"/>
            </a:pPr>
            <a:r>
              <a:rPr lang="en-US" sz="1200"/>
              <a:t>After answering the last question, students must submit their tests. If students would like to review their answers before submitting their test, they should click the number of the question they wish to review and, only after they finish reviewing, should they click [SUBMIT TEST].</a:t>
            </a:r>
          </a:p>
          <a:p>
            <a:pPr marL="457200" indent="-457200">
              <a:buFont typeface="Arial" panose="020B0604020202020204" pitchFamily="34" charset="0"/>
              <a:buChar char="•"/>
            </a:pPr>
            <a:r>
              <a:rPr lang="en-US" sz="1200"/>
              <a:t>Once a student clicks [SUBMIT TEST], the student will not be able to review answers.</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34</a:t>
            </a:fld>
            <a:endParaRPr lang="en-US"/>
          </a:p>
        </p:txBody>
      </p:sp>
    </p:spTree>
    <p:extLst>
      <p:ext uri="{BB962C8B-B14F-4D97-AF65-F5344CB8AC3E}">
        <p14:creationId xmlns:p14="http://schemas.microsoft.com/office/powerpoint/2010/main" val="1288790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Proctors have the ability to pin select students of interest to the top, so they are easy to monitor. </a:t>
            </a:r>
          </a:p>
        </p:txBody>
      </p:sp>
      <p:sp>
        <p:nvSpPr>
          <p:cNvPr id="4" name="Slide Number Placeholder 3"/>
          <p:cNvSpPr>
            <a:spLocks noGrp="1"/>
          </p:cNvSpPr>
          <p:nvPr>
            <p:ph type="sldNum" sz="quarter" idx="5"/>
          </p:nvPr>
        </p:nvSpPr>
        <p:spPr/>
        <p:txBody>
          <a:bodyPr/>
          <a:lstStyle/>
          <a:p>
            <a:fld id="{D19A5E30-BEC5-4ADD-805D-B470BD9E9C4C}" type="slidenum">
              <a:rPr lang="en-US" smtClean="0"/>
              <a:t>35</a:t>
            </a:fld>
            <a:endParaRPr lang="en-US"/>
          </a:p>
        </p:txBody>
      </p:sp>
    </p:spTree>
    <p:extLst>
      <p:ext uri="{BB962C8B-B14F-4D97-AF65-F5344CB8AC3E}">
        <p14:creationId xmlns:p14="http://schemas.microsoft.com/office/powerpoint/2010/main" val="11309595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test administrator will click [STOP] in the Test Administration Interface to end the test session and pause any student test in the session that is still in progress. Log out of the Test Administration Interface by clicking the [Logout] button at the top right. </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36</a:t>
            </a:fld>
            <a:endParaRPr lang="en-US"/>
          </a:p>
        </p:txBody>
      </p:sp>
    </p:spTree>
    <p:extLst>
      <p:ext uri="{BB962C8B-B14F-4D97-AF65-F5344CB8AC3E}">
        <p14:creationId xmlns:p14="http://schemas.microsoft.com/office/powerpoint/2010/main" val="15345366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a:p>
            <a:endParaRPr lang="en-US">
              <a:cs typeface="Calibri"/>
            </a:endParaRPr>
          </a:p>
        </p:txBody>
      </p:sp>
      <p:sp>
        <p:nvSpPr>
          <p:cNvPr id="6" name="TextBox 5">
            <a:extLst>
              <a:ext uri="{FF2B5EF4-FFF2-40B4-BE49-F238E27FC236}">
                <a16:creationId xmlns:a16="http://schemas.microsoft.com/office/drawing/2014/main" id="{F52648C4-BB92-7E8C-B5EF-9C50072D3448}"/>
              </a:ext>
            </a:extLst>
          </p:cNvPr>
          <p:cNvSpPr txBox="1"/>
          <p:nvPr/>
        </p:nvSpPr>
        <p:spPr>
          <a:xfrm>
            <a:off x="803171" y="4782480"/>
            <a:ext cx="5251658" cy="1200329"/>
          </a:xfrm>
          <a:prstGeom prst="rect">
            <a:avLst/>
          </a:prstGeom>
          <a:noFill/>
        </p:spPr>
        <p:txBody>
          <a:bodyPr wrap="square">
            <a:spAutoFit/>
          </a:bodyPr>
          <a:lstStyle/>
          <a:p>
            <a:r>
              <a:rPr lang="en-US" sz="1200">
                <a:cs typeface="Calibri"/>
              </a:rPr>
              <a:t>We include this language that is in the TAM, and it outlines the seriousness of testing and test security.  </a:t>
            </a:r>
          </a:p>
          <a:p>
            <a:endParaRPr lang="en-US" sz="1200">
              <a:cs typeface="Calibri"/>
            </a:endParaRPr>
          </a:p>
          <a:p>
            <a:r>
              <a:rPr lang="en-US" sz="1200" b="0">
                <a:cs typeface="Calibri"/>
              </a:rPr>
              <a:t>This is a </a:t>
            </a:r>
            <a:r>
              <a:rPr lang="en-US" sz="1200">
                <a:cs typeface="Calibri"/>
              </a:rPr>
              <a:t>reminder of the importance of test security and proctoring.</a:t>
            </a:r>
          </a:p>
          <a:p>
            <a:endParaRPr lang="en-US" sz="1200">
              <a:cs typeface="Calibri"/>
            </a:endParaRPr>
          </a:p>
          <a:p>
            <a:r>
              <a:rPr lang="en-US" sz="1200">
                <a:cs typeface="Calibri"/>
              </a:rPr>
              <a:t>Please pass this important message on to your colleagues in district.  </a:t>
            </a:r>
          </a:p>
        </p:txBody>
      </p:sp>
    </p:spTree>
    <p:extLst>
      <p:ext uri="{BB962C8B-B14F-4D97-AF65-F5344CB8AC3E}">
        <p14:creationId xmlns:p14="http://schemas.microsoft.com/office/powerpoint/2010/main" val="33912295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buNone/>
            </a:pPr>
            <a:r>
              <a:rPr lang="en-US">
                <a:solidFill>
                  <a:schemeClr val="tx1"/>
                </a:solidFill>
                <a:cs typeface="Arial" panose="020B0604020202020204" pitchFamily="34" charset="0"/>
              </a:rPr>
              <a:t>Breaches of test security include, but are not limited to:</a:t>
            </a:r>
          </a:p>
          <a:p>
            <a:pPr marL="365760" lvl="1">
              <a:lnSpc>
                <a:spcPct val="100000"/>
              </a:lnSpc>
              <a:buFont typeface="Arial" panose="020B0604020202020204" pitchFamily="34" charset="0"/>
              <a:buChar char="•"/>
            </a:pPr>
            <a:r>
              <a:rPr lang="en-US">
                <a:solidFill>
                  <a:schemeClr val="tx1"/>
                </a:solidFill>
                <a:cs typeface="Arial" panose="020B0604020202020204" pitchFamily="34" charset="0"/>
              </a:rPr>
              <a:t>analyzing/copying test items </a:t>
            </a:r>
          </a:p>
          <a:p>
            <a:pPr marL="365760" lvl="1">
              <a:lnSpc>
                <a:spcPct val="100000"/>
              </a:lnSpc>
              <a:buFont typeface="Arial" panose="020B0604020202020204" pitchFamily="34" charset="0"/>
              <a:buChar char="•"/>
            </a:pPr>
            <a:r>
              <a:rPr lang="en-US">
                <a:solidFill>
                  <a:schemeClr val="tx1"/>
                </a:solidFill>
                <a:cs typeface="Arial" panose="020B0604020202020204" pitchFamily="34" charset="0"/>
              </a:rPr>
              <a:t>coaching students</a:t>
            </a:r>
          </a:p>
          <a:p>
            <a:pPr marL="365760" lvl="1">
              <a:lnSpc>
                <a:spcPct val="100000"/>
              </a:lnSpc>
              <a:buFont typeface="Arial" panose="020B0604020202020204" pitchFamily="34" charset="0"/>
              <a:buChar char="•"/>
            </a:pPr>
            <a:r>
              <a:rPr lang="en-US">
                <a:solidFill>
                  <a:schemeClr val="tx1"/>
                </a:solidFill>
                <a:cs typeface="Arial" panose="020B0604020202020204" pitchFamily="34" charset="0"/>
              </a:rPr>
              <a:t>giving students answers, and/or changing students’ answers</a:t>
            </a:r>
          </a:p>
          <a:p>
            <a:pPr marL="365760" lvl="1">
              <a:lnSpc>
                <a:spcPct val="100000"/>
              </a:lnSpc>
              <a:buFont typeface="Arial" panose="020B0604020202020204" pitchFamily="34" charset="0"/>
              <a:buChar char="•"/>
            </a:pPr>
            <a:r>
              <a:rPr lang="en-US">
                <a:solidFill>
                  <a:schemeClr val="tx1"/>
                </a:solidFill>
                <a:cs typeface="Arial" panose="020B0604020202020204" pitchFamily="34" charset="0"/>
              </a:rPr>
              <a:t>allowing students access to digital, electronic, or manual devices (except approved accommodations)</a:t>
            </a:r>
          </a:p>
          <a:p>
            <a:pPr marL="365760" lvl="1">
              <a:lnSpc>
                <a:spcPct val="100000"/>
              </a:lnSpc>
              <a:buFont typeface="Arial" panose="020B0604020202020204" pitchFamily="34" charset="0"/>
              <a:buChar char="•"/>
            </a:pPr>
            <a:r>
              <a:rPr lang="en-US">
                <a:solidFill>
                  <a:schemeClr val="tx1"/>
                </a:solidFill>
                <a:cs typeface="Arial" panose="020B0604020202020204" pitchFamily="34" charset="0"/>
              </a:rPr>
              <a:t>unauthorized log-in to the Test Delivery System</a:t>
            </a:r>
          </a:p>
          <a:p>
            <a:endParaRPr lang="en-US"/>
          </a:p>
          <a:p>
            <a:r>
              <a:rPr lang="en-US"/>
              <a:t>This list is not comprehensive, but this represents most issues when it comes to issues in test security.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0">
                <a:solidFill>
                  <a:schemeClr val="tx1"/>
                </a:solidFill>
                <a:cs typeface="Arial" panose="020B0604020202020204" pitchFamily="34" charset="0"/>
              </a:rPr>
              <a:t>Please note that cell phone (including Smart Watches) use by students is prohibited!</a:t>
            </a:r>
          </a:p>
          <a:p>
            <a:endParaRPr lang="en-US" sz="800"/>
          </a:p>
        </p:txBody>
      </p:sp>
    </p:spTree>
    <p:extLst>
      <p:ext uri="{BB962C8B-B14F-4D97-AF65-F5344CB8AC3E}">
        <p14:creationId xmlns:p14="http://schemas.microsoft.com/office/powerpoint/2010/main" val="2404526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time a teacher proceeds to the Test Administration Site to administer a summative assessment, they will be asked to type in the word </a:t>
            </a:r>
            <a:r>
              <a:rPr lang="en-US" b="1"/>
              <a:t>summative </a:t>
            </a:r>
            <a:r>
              <a:rPr lang="en-US" b="0"/>
              <a:t>to attest that they have participated in local school/district assessment training and that they are aware of test security policies and procedures.</a:t>
            </a:r>
            <a:endParaRPr lang="en-US">
              <a:cs typeface="Calibri" panose="020F0502020204030204"/>
            </a:endParaRPr>
          </a:p>
        </p:txBody>
      </p:sp>
    </p:spTree>
    <p:extLst>
      <p:ext uri="{BB962C8B-B14F-4D97-AF65-F5344CB8AC3E}">
        <p14:creationId xmlns:p14="http://schemas.microsoft.com/office/powerpoint/2010/main" val="35780652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623"/>
              </a:spcBef>
              <a:spcAft>
                <a:spcPts val="623"/>
              </a:spcAft>
            </a:pPr>
            <a:r>
              <a:rPr lang="en-US"/>
              <a:t>Take a moment to look at the description for improprieties, irregularities, and breaches.</a:t>
            </a:r>
          </a:p>
          <a:p>
            <a:endParaRPr lang="en-US"/>
          </a:p>
        </p:txBody>
      </p:sp>
    </p:spTree>
    <p:extLst>
      <p:ext uri="{BB962C8B-B14F-4D97-AF65-F5344CB8AC3E}">
        <p14:creationId xmlns:p14="http://schemas.microsoft.com/office/powerpoint/2010/main" val="3442535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Michelle Rosado oversees the Connecticut SAT School Day and PSAT/AP Assessments.</a:t>
            </a:r>
          </a:p>
          <a:p>
            <a:r>
              <a:rPr lang="en-US"/>
              <a:t>Pei-Hsuan Chiu is our psychometrician that oversees all things related to data analysis and reporting.</a:t>
            </a:r>
          </a:p>
          <a:p>
            <a:r>
              <a:rPr lang="en-US"/>
              <a:t>Michael Sabados also supports the analysis and reporting of student and accountability data and advises on English learners testing supports.</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4</a:t>
            </a:fld>
            <a:endParaRPr lang="en-US"/>
          </a:p>
        </p:txBody>
      </p:sp>
    </p:spTree>
    <p:extLst>
      <p:ext uri="{BB962C8B-B14F-4D97-AF65-F5344CB8AC3E}">
        <p14:creationId xmlns:p14="http://schemas.microsoft.com/office/powerpoint/2010/main" val="24058392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table on this slide shows appropriate responses to specific problems that may come up during testing.</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42</a:t>
            </a:fld>
            <a:endParaRPr lang="en-US"/>
          </a:p>
        </p:txBody>
      </p:sp>
    </p:spTree>
    <p:extLst>
      <p:ext uri="{BB962C8B-B14F-4D97-AF65-F5344CB8AC3E}">
        <p14:creationId xmlns:p14="http://schemas.microsoft.com/office/powerpoint/2010/main" val="8959701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ensure that all students are tested under the same conditions, the test examiner should adhere strictly to the script for administering the test as published in the Test Administration Manual. These instructions are provided in the boxes on the following pages. When asked, the test examiner should answer questions raised by students but should never help the class or individual students with specific test items. No test items or passages can be read to any student for any content area, unless the student requires a designated support or accommodation as described in the Assessment Guidelines. </a:t>
            </a:r>
          </a:p>
          <a:p>
            <a:endParaRPr lang="en-US"/>
          </a:p>
          <a:p>
            <a:r>
              <a:rPr lang="en-US"/>
              <a:t>Test Administrators should distribute </a:t>
            </a:r>
          </a:p>
          <a:p>
            <a:r>
              <a:rPr lang="en-US"/>
              <a:t>• scratch paper to students for all test sessions (scratch paper can include plain paper, lined paper, paddy paper, or graph paper) for ELA, math, or science.</a:t>
            </a:r>
          </a:p>
          <a:p>
            <a:r>
              <a:rPr lang="en-US"/>
              <a:t>• graph paper to students in Grades 6, 7, and 8 for the mathematics assessments; and </a:t>
            </a:r>
          </a:p>
          <a:p>
            <a:r>
              <a:rPr lang="en-US"/>
              <a:t>• headphones to students for the listening portion of the English language arts assessments, to students who require Audio Glossaries on the mathematics assessments, and students who require text-to-speech on either assessment.</a:t>
            </a:r>
          </a:p>
          <a:p>
            <a:endParaRPr lang="en-US"/>
          </a:p>
          <a:p>
            <a:r>
              <a:rPr lang="en-US"/>
              <a:t>Be sure to provide students with any non-embedded designated supports or accommodations that they are approved for. </a:t>
            </a:r>
          </a:p>
          <a:p>
            <a:endParaRPr lang="en-US"/>
          </a:p>
          <a:p>
            <a:r>
              <a:rPr lang="en-US"/>
              <a:t>Other reminders:</a:t>
            </a:r>
          </a:p>
          <a:p>
            <a:endParaRPr lang="en-US"/>
          </a:p>
          <a:p>
            <a:r>
              <a:rPr lang="en-US"/>
              <a:t>Instructional materials must be removed or covered, including but not limited to, information that might assist students in answering questions. This includes materials that may be displayed on bulletin boards, chalkboards or dry-erase boards, or on charts (e.g., wall charts that contain literary definitions, maps, mathematics formulas, etc.). </a:t>
            </a:r>
          </a:p>
          <a:p>
            <a:endParaRPr lang="en-US"/>
          </a:p>
          <a:p>
            <a:r>
              <a:rPr lang="en-US"/>
              <a:t>Students must be seated so there is enough space between them to minimize opportunities to look at each other’s work, or they should be provided with tabletop partitions. Students may also be tested on an individual basis as appropriate</a:t>
            </a:r>
          </a:p>
          <a:p>
            <a:endParaRPr lang="en-US"/>
          </a:p>
          <a:p>
            <a:r>
              <a:rPr lang="en-US"/>
              <a:t>If helpful, place a “TESTING—DO NOT DISTURB” sign on the door or post signs in halls and entrances rerouting hallway traffic in order to promote optimum testing conditions.</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43</a:t>
            </a:fld>
            <a:endParaRPr lang="en-US"/>
          </a:p>
        </p:txBody>
      </p:sp>
    </p:spTree>
    <p:extLst>
      <p:ext uri="{BB962C8B-B14F-4D97-AF65-F5344CB8AC3E}">
        <p14:creationId xmlns:p14="http://schemas.microsoft.com/office/powerpoint/2010/main" val="9923131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44</a:t>
            </a:fld>
            <a:endParaRPr lang="en-US"/>
          </a:p>
        </p:txBody>
      </p:sp>
    </p:spTree>
    <p:extLst>
      <p:ext uri="{BB962C8B-B14F-4D97-AF65-F5344CB8AC3E}">
        <p14:creationId xmlns:p14="http://schemas.microsoft.com/office/powerpoint/2010/main" val="370080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Connecticut’s statewide assessments incorporate the principles of Universal Design for Learning (UDL). Universal Design for Learning is a scientifically valid framework for guiding educational and assessment practices that provides flexibility in the ways information is presented, in the ways students respond or demonstrate knowledge and skills, and in the ways students are engaged. Incorporating the principles of UDL reduces barriers, provides appropriate accommodations, supports, and challenges, and maintains high achievement expectations for all students, including students with disabilities and students who are English learners.</a:t>
            </a:r>
          </a:p>
          <a:p>
            <a:endParaRPr lang="en-US"/>
          </a:p>
          <a:p>
            <a:r>
              <a:rPr lang="en-US"/>
              <a:t>For more information, refer to the:</a:t>
            </a:r>
          </a:p>
          <a:p>
            <a:r>
              <a:rPr lang="en-US" b="1"/>
              <a:t>2023-24 Accessibility Chart: </a:t>
            </a:r>
            <a:r>
              <a:rPr lang="en-US">
                <a:hlinkClick r:id="rId3"/>
              </a:rPr>
              <a:t>Accessibility Chart (cambiumast.com)</a:t>
            </a:r>
            <a:r>
              <a:rPr lang="en-US"/>
              <a:t>; https://ct.portal.cambiumast.com/resources/accessibility-and-special-populations/accessibility-chart</a:t>
            </a:r>
            <a:endParaRPr lang="en-US" b="1"/>
          </a:p>
          <a:p>
            <a:r>
              <a:rPr lang="en-US" b="1"/>
              <a:t>Connecticut State Department of Education Assessment Guidelines: </a:t>
            </a:r>
            <a:r>
              <a:rPr lang="en-US">
                <a:hlinkClick r:id="rId4"/>
              </a:rPr>
              <a:t>CSDE Assessment Guidelines (cambiumast.com)</a:t>
            </a:r>
            <a:r>
              <a:rPr lang="en-US"/>
              <a:t>; https://ct.portal.cambiumast.com/resources/guides/csde-assessment-guidelines</a:t>
            </a:r>
          </a:p>
          <a:p>
            <a:endParaRPr lang="en-US" b="1"/>
          </a:p>
          <a:p>
            <a:r>
              <a:rPr lang="en-US" b="1"/>
              <a:t>Smarter Balanced Accessibility Strategies: </a:t>
            </a:r>
            <a:r>
              <a:rPr lang="en-US"/>
              <a:t>Accessibility Strategies (smartertoolsforteachers.org); https://smartertoolsforteachers.org/landing/accessibility</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46</a:t>
            </a:fld>
            <a:endParaRPr lang="en-US"/>
          </a:p>
        </p:txBody>
      </p:sp>
    </p:spTree>
    <p:extLst>
      <p:ext uri="{BB962C8B-B14F-4D97-AF65-F5344CB8AC3E}">
        <p14:creationId xmlns:p14="http://schemas.microsoft.com/office/powerpoint/2010/main" val="36012882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Universal tools are accessibility features of the assessment that are either provided as digitally delivered components of the Test Delivery System or provided separately from the digital platform as a non-embedded tool. Universal tools are available to all students based on student preference and selection. Use of the universal tools yield valid scores that meet the requirements for participation and assessment identified in the ESSA when used in a manner consistent with the guidelines.</a:t>
            </a:r>
          </a:p>
          <a:p>
            <a:endParaRPr lang="en-US" sz="1200" b="1" i="0" kern="1200">
              <a:solidFill>
                <a:schemeClr val="tx1"/>
              </a:solidFill>
              <a:effectLst/>
              <a:latin typeface="+mn-lt"/>
              <a:ea typeface="+mn-ea"/>
              <a:cs typeface="+mn-cs"/>
            </a:endParaRPr>
          </a:p>
          <a:p>
            <a:r>
              <a:rPr lang="en-US"/>
              <a:t>For more information, refer to the:</a:t>
            </a:r>
          </a:p>
          <a:p>
            <a:r>
              <a:rPr lang="en-US" b="1"/>
              <a:t>2023-24 Accessibility Chart: </a:t>
            </a:r>
            <a:r>
              <a:rPr lang="en-US">
                <a:hlinkClick r:id="rId3"/>
              </a:rPr>
              <a:t>Accessibility Chart (cambiumast.com)</a:t>
            </a:r>
            <a:r>
              <a:rPr lang="en-US"/>
              <a:t>; https://ct.portal.cambiumast.com/resources/accessibility-and-special-populations/accessibility-chart</a:t>
            </a:r>
            <a:endParaRPr lang="en-US" b="1"/>
          </a:p>
          <a:p>
            <a:r>
              <a:rPr lang="en-US" b="1"/>
              <a:t>Connecticut State Department of Education Assessment Guidelines: </a:t>
            </a:r>
            <a:r>
              <a:rPr lang="en-US">
                <a:hlinkClick r:id="rId4"/>
              </a:rPr>
              <a:t>CSDE Assessment Guidelines (cambiumast.com)</a:t>
            </a:r>
            <a:r>
              <a:rPr lang="en-US"/>
              <a:t>; https://ct.portal.cambiumast.com/resources/guides/csde-assessment-guidelines</a:t>
            </a:r>
          </a:p>
          <a:p>
            <a:endParaRPr lang="en-US" sz="1200" b="1" i="0" kern="1200">
              <a:solidFill>
                <a:schemeClr val="tx1"/>
              </a:solidFill>
              <a:effectLst/>
              <a:latin typeface="+mn-lt"/>
              <a:ea typeface="+mn-ea"/>
              <a:cs typeface="+mn-cs"/>
            </a:endParaRPr>
          </a:p>
          <a:p>
            <a:r>
              <a:rPr lang="en-US" sz="1200" b="1" i="0" kern="1200">
                <a:solidFill>
                  <a:schemeClr val="tx1"/>
                </a:solidFill>
                <a:effectLst/>
                <a:latin typeface="+mn-lt"/>
                <a:ea typeface="+mn-ea"/>
                <a:cs typeface="+mn-cs"/>
              </a:rPr>
              <a:t>Familiarizing Students with Universal Test Tools Can Yield Confidence Boost</a:t>
            </a:r>
          </a:p>
          <a:p>
            <a:r>
              <a:rPr lang="en-US" sz="1200" b="0" i="0" kern="1200">
                <a:solidFill>
                  <a:schemeClr val="tx1"/>
                </a:solidFill>
                <a:effectLst/>
                <a:latin typeface="+mn-lt"/>
                <a:ea typeface="+mn-ea"/>
                <a:cs typeface="+mn-cs"/>
              </a:rPr>
              <a:t>Smarter Balanced digitally-delivered assessments (interims, the summative test, and practice tests) include a wide array of embedded universal test tools. These are available to students as part of the technology platform. Students gain confidence with the testing software when they understand how to use these test tools and when they can be most useful. Using practice tests and/or administering interims, and coaching students on the built-in test tools</a:t>
            </a:r>
            <a:r>
              <a:rPr lang="en-US" sz="1200" b="0" i="0" kern="1200" baseline="0">
                <a:solidFill>
                  <a:schemeClr val="tx1"/>
                </a:solidFill>
                <a:effectLst/>
                <a:latin typeface="+mn-lt"/>
                <a:ea typeface="+mn-ea"/>
                <a:cs typeface="+mn-cs"/>
              </a:rPr>
              <a:t> </a:t>
            </a:r>
            <a:r>
              <a:rPr lang="en-US" sz="1200" b="0" i="0" kern="1200">
                <a:solidFill>
                  <a:schemeClr val="tx1"/>
                </a:solidFill>
                <a:effectLst/>
                <a:latin typeface="+mn-lt"/>
                <a:ea typeface="+mn-ea"/>
                <a:cs typeface="+mn-cs"/>
              </a:rPr>
              <a:t>are a great way to help them gain familiarity. Here’s the link to tips on using five of these universal test tools: https://smarterbalanced.org/five-built-in-test-tools-students-should-know-and-use/.</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Access Practice</a:t>
            </a:r>
            <a:r>
              <a:rPr lang="en-US" sz="1200" b="0" i="0" kern="1200" baseline="0">
                <a:solidFill>
                  <a:schemeClr val="tx1"/>
                </a:solidFill>
                <a:effectLst/>
                <a:latin typeface="+mn-lt"/>
                <a:ea typeface="+mn-ea"/>
                <a:cs typeface="+mn-cs"/>
              </a:rPr>
              <a:t> and Training Tests on the Connecticut Comprehensive Assessment Program Portal: https://ctpt.tds.cambiumast.com/student </a:t>
            </a: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47</a:t>
            </a:fld>
            <a:endParaRPr lang="en-US"/>
          </a:p>
        </p:txBody>
      </p:sp>
    </p:spTree>
    <p:extLst>
      <p:ext uri="{BB962C8B-B14F-4D97-AF65-F5344CB8AC3E}">
        <p14:creationId xmlns:p14="http://schemas.microsoft.com/office/powerpoint/2010/main" val="23899385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designated supports? </a:t>
            </a:r>
          </a:p>
          <a:p>
            <a:r>
              <a:rPr lang="en-US"/>
              <a:t>Designated supports are those accessibility features available for use by any student for whom the need has been indicated by a team of educators with parent/guardian and student input. If these supports are selected for use on statewide assessments, they should also be consistently embedded and accessed in the student’s instructional setting. It is recommended that a consistent process in each district be used to determine and communicate decisions regarding these supports for individual students. All educators making these decisions should be trained by their School or District Administrator in this determination process and should be made aware of the range and types of designated supports available. Two general types of designated supports are identified: digitally-embedded and non-embedded. Designated supports need to be identified prior to assessment administration. Embedded and nonembedded supports must be entered into TIDE, unless the student has a formal IEP or Section 504 Plan. In these cases, designated supports will import from CT-SEDS to TIDE.</a:t>
            </a:r>
          </a:p>
          <a:p>
            <a:endParaRPr lang="en-US"/>
          </a:p>
          <a:p>
            <a:r>
              <a:rPr lang="en-US"/>
              <a:t>Any non-embedded designated supports must be acquired prior to testing with the assumption the student is using it during instruction.</a:t>
            </a:r>
          </a:p>
          <a:p>
            <a:endParaRPr lang="en-US"/>
          </a:p>
          <a:p>
            <a:r>
              <a:rPr lang="en-US"/>
              <a:t>For more information, refer to the:</a:t>
            </a:r>
          </a:p>
          <a:p>
            <a:r>
              <a:rPr lang="en-US" b="1"/>
              <a:t>2023-24 Accessibility Chart: </a:t>
            </a:r>
            <a:r>
              <a:rPr lang="en-US">
                <a:hlinkClick r:id="rId3"/>
              </a:rPr>
              <a:t>Accessibility Chart (cambiumast.com)</a:t>
            </a:r>
            <a:r>
              <a:rPr lang="en-US"/>
              <a:t>; https://ct.portal.cambiumast.com/resources/accessibility-and-special-populations/accessibility-chart</a:t>
            </a:r>
            <a:endParaRPr lang="en-US" b="1"/>
          </a:p>
          <a:p>
            <a:r>
              <a:rPr lang="en-US" b="1"/>
              <a:t>Connecticut State Department of Education Assessment Guidelines: </a:t>
            </a:r>
            <a:r>
              <a:rPr lang="en-US">
                <a:hlinkClick r:id="rId4"/>
              </a:rPr>
              <a:t>CSDE Assessment Guidelines (cambiumast.com)</a:t>
            </a:r>
            <a:r>
              <a:rPr lang="en-US"/>
              <a:t>; https://ct.portal.cambiumast.com/resources/guides/csde-assessment-guidelines</a:t>
            </a:r>
          </a:p>
          <a:p>
            <a:endParaRPr lang="en-US"/>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48</a:t>
            </a:fld>
            <a:endParaRPr lang="en-US"/>
          </a:p>
        </p:txBody>
      </p:sp>
    </p:spTree>
    <p:extLst>
      <p:ext uri="{BB962C8B-B14F-4D97-AF65-F5344CB8AC3E}">
        <p14:creationId xmlns:p14="http://schemas.microsoft.com/office/powerpoint/2010/main" val="2000541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49</a:t>
            </a:fld>
            <a:endParaRPr lang="en-US"/>
          </a:p>
        </p:txBody>
      </p:sp>
    </p:spTree>
    <p:extLst>
      <p:ext uri="{BB962C8B-B14F-4D97-AF65-F5344CB8AC3E}">
        <p14:creationId xmlns:p14="http://schemas.microsoft.com/office/powerpoint/2010/main" val="42592848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accommodations?</a:t>
            </a:r>
          </a:p>
          <a:p>
            <a:r>
              <a:rPr lang="en-US"/>
              <a:t>For the purposes of statewide testing, the term “test accommodation” refers to procedures in presentation, response, and other areas during test administration that provide equitable access during the assessment for students with disabilities. These accommodations should not affect how scores are interpreted. </a:t>
            </a:r>
            <a:r>
              <a:rPr lang="en-US" i="1"/>
              <a:t>Changes in test content generally are considered to be “test modifications.” Test modifications are changes in test administration or content such that the resulting test scores cannot be interpreted in the same way as scores from the original test administered in the standard manner.</a:t>
            </a:r>
          </a:p>
          <a:p>
            <a:endParaRPr lang="en-US" i="1"/>
          </a:p>
          <a:p>
            <a:r>
              <a:rPr lang="en-US" i="0"/>
              <a:t>Accommodations are available to students with an active Individualized Education Program (IEP) or Section 504 Plan.</a:t>
            </a:r>
          </a:p>
          <a:p>
            <a:endParaRPr lang="en-US"/>
          </a:p>
          <a:p>
            <a:r>
              <a:rPr lang="en-US"/>
              <a:t>Accommodations provided to a student during statewide testing must be accommodations also provided during classroom instruction and other assessments given throughout the school year. It is critical to note that although some accommodations may be appropriate for instructional use, they may not be appropriate for use on a standardized assessment. There may be consequences (e.g., invalidating a student’s test score) for the use of some accommodations during state assessments. It is very important for educators to become familiar with state policies regarding accommodations during statewide assessments. </a:t>
            </a:r>
          </a:p>
          <a:p>
            <a:endParaRPr lang="en-US"/>
          </a:p>
          <a:p>
            <a:pPr>
              <a:defRPr/>
            </a:pPr>
            <a:r>
              <a:rPr lang="en-US" sz="1200" b="0" u="none">
                <a:solidFill>
                  <a:srgbClr val="0000FF"/>
                </a:solidFill>
                <a:effectLst/>
                <a:latin typeface="Arial"/>
                <a:ea typeface="Times New Roman" panose="02020603050405020304" pitchFamily="18" charset="0"/>
                <a:cs typeface="Arial"/>
              </a:rPr>
              <a:t>Some examples of accommodations include Assistive Technology, </a:t>
            </a:r>
            <a:r>
              <a:rPr lang="en-US" sz="1200">
                <a:solidFill>
                  <a:srgbClr val="002060"/>
                </a:solidFill>
                <a:effectLst/>
                <a:ea typeface="Arial" panose="020B0604020202020204" pitchFamily="34" charset="0"/>
                <a:cs typeface="Arial" panose="020B0604020202020204" pitchFamily="34" charset="0"/>
              </a:rPr>
              <a:t>American Sign Language, braille, and closed captioning.</a:t>
            </a:r>
          </a:p>
          <a:p>
            <a:pPr>
              <a:defRPr/>
            </a:pPr>
            <a:endParaRPr lang="en-US" sz="1200" b="0" u="none">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a:defRPr/>
            </a:pPr>
            <a:r>
              <a:rPr lang="en-US" sz="1200" b="0" u="none">
                <a:solidFill>
                  <a:srgbClr val="002060"/>
                </a:solidFill>
                <a:effectLst/>
                <a:latin typeface="Arial" panose="020B0604020202020204" pitchFamily="34" charset="0"/>
                <a:ea typeface="Times New Roman" panose="02020603050405020304" pitchFamily="18" charset="0"/>
                <a:cs typeface="Arial" panose="020B0604020202020204" pitchFamily="34" charset="0"/>
              </a:rPr>
              <a:t>Accommodations for statewide testing are determined by the PPT or Section 504 Team and are selected in the students plan. When the plan is implemented, accommodations in CT-SEDS will sync to TIDE nightly. Teachers should review the student’s test settings in TIDE prior to testing to understand what the student needs at the time of testing. If there are non-embedded designated supports or accommodations selected, these materials must be provided to the student by the teacher at the time of testing.</a:t>
            </a:r>
          </a:p>
          <a:p>
            <a:pPr>
              <a:defRPr/>
            </a:pPr>
            <a:endParaRPr lang="en-US" sz="1200" b="0" u="none">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a:defRPr/>
            </a:pPr>
            <a:r>
              <a:rPr lang="en-US" sz="1200" b="0" u="none">
                <a:solidFill>
                  <a:srgbClr val="002060"/>
                </a:solidFill>
                <a:effectLst/>
                <a:latin typeface="Arial" panose="020B0604020202020204" pitchFamily="34" charset="0"/>
                <a:ea typeface="Times New Roman" panose="02020603050405020304" pitchFamily="18" charset="0"/>
                <a:cs typeface="Arial" panose="020B0604020202020204" pitchFamily="34" charset="0"/>
              </a:rPr>
              <a:t>If the teacher or test administrator has any questions about the accommodations listed in TIDE or if there is a possible error to the selection type, please contact your district administrator for testing. Do not start a test for a student if there is either a missing accommodation or question about appropriateness (e.g., TIDE indicates that the student will use both text-to-speech of stimuli and items AND a read aloud of stimuli and items). In this example, the selection of accommodations conflict and this error must be resolved by the team through an amendment or review/revise. The team will have to remove the incorrect accommodation/revise in CT-SEDS first. Once the amendment is implemented, allow for up to 48 hours for the accommodations to reflect in TIDE before scheduling a test for the student. </a:t>
            </a:r>
          </a:p>
          <a:p>
            <a:pPr>
              <a:defRPr/>
            </a:pPr>
            <a:endParaRPr lang="en-US" sz="1200" b="0" u="none">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a:defRPr/>
            </a:pPr>
            <a:r>
              <a:rPr lang="en-US" sz="1200" b="0" u="none">
                <a:solidFill>
                  <a:srgbClr val="002060"/>
                </a:solidFill>
                <a:effectLst/>
                <a:latin typeface="Arial" panose="020B0604020202020204" pitchFamily="34" charset="0"/>
                <a:ea typeface="Times New Roman" panose="02020603050405020304" pitchFamily="18" charset="0"/>
                <a:cs typeface="Arial" panose="020B0604020202020204" pitchFamily="34" charset="0"/>
              </a:rPr>
              <a:t>If you have any concerns, see your District Administrator for Testing.</a:t>
            </a:r>
            <a:endParaRPr lang="en-US" sz="1200" b="0" u="none">
              <a:solidFill>
                <a:srgbClr val="0000FF"/>
              </a:solidFill>
              <a:effectLst/>
              <a:latin typeface="Arial" panose="020B0604020202020204" pitchFamily="34" charset="0"/>
              <a:ea typeface="Times New Roman" panose="02020603050405020304" pitchFamily="18" charset="0"/>
              <a:cs typeface="Arial"/>
            </a:endParaRPr>
          </a:p>
          <a:p>
            <a:endParaRPr lang="en-US" sz="1200">
              <a:latin typeface="Arial" panose="020B0604020202020204" pitchFamily="34" charset="0"/>
              <a:cs typeface="Arial" panose="020B0604020202020204" pitchFamily="34" charset="0"/>
            </a:endParaRPr>
          </a:p>
          <a:p>
            <a:pPr marR="109855">
              <a:lnSpc>
                <a:spcPct val="115000"/>
              </a:lnSpc>
              <a:spcBef>
                <a:spcPts val="300"/>
              </a:spcBef>
            </a:pPr>
            <a:endParaRPr lang="en-US" sz="1200" b="1">
              <a:effectLst/>
              <a:latin typeface="Arial" panose="020B0604020202020204" pitchFamily="34" charset="0"/>
              <a:ea typeface="Times New Roman" panose="02020603050405020304" pitchFamily="18" charset="0"/>
              <a:cs typeface="Times New Roman" panose="02020603050405020304" pitchFamily="18" charset="0"/>
            </a:endParaRPr>
          </a:p>
          <a:p>
            <a:r>
              <a:rPr lang="en-US" b="1"/>
              <a:t>2023-24 Accessibility Chart: </a:t>
            </a:r>
            <a:r>
              <a:rPr lang="en-US">
                <a:hlinkClick r:id="rId3"/>
              </a:rPr>
              <a:t>Accessibility Chart (cambiumast.com)</a:t>
            </a:r>
            <a:r>
              <a:rPr lang="en-US"/>
              <a:t>; https://ct.portal.cambiumast.com/resources/accessibility-and-special-populations/accessibility-chart</a:t>
            </a:r>
            <a:endParaRPr lang="en-US" b="1"/>
          </a:p>
          <a:p>
            <a:r>
              <a:rPr lang="en-US" b="1"/>
              <a:t>Connecticut State Department of Education Assessment Guidelines: </a:t>
            </a:r>
            <a:r>
              <a:rPr lang="en-US" b="0"/>
              <a:t>https://ct.portal.cambiumast.com/resources/guides/csde-assessment-guidelines</a:t>
            </a:r>
          </a:p>
          <a:p>
            <a:br>
              <a:rPr lang="en-US" sz="1200" b="1">
                <a:solidFill>
                  <a:schemeClr val="bg1"/>
                </a:solidFill>
              </a:rPr>
            </a:br>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50</a:t>
            </a:fld>
            <a:endParaRPr lang="en-US"/>
          </a:p>
        </p:txBody>
      </p:sp>
    </p:spTree>
    <p:extLst>
      <p:ext uri="{BB962C8B-B14F-4D97-AF65-F5344CB8AC3E}">
        <p14:creationId xmlns:p14="http://schemas.microsoft.com/office/powerpoint/2010/main" val="13347816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ea typeface="Times New Roman" panose="02020603050405020304" pitchFamily="18" charset="0"/>
                <a:cs typeface="Arial"/>
              </a:rPr>
              <a:t>Finally, </a:t>
            </a:r>
            <a:r>
              <a:rPr lang="en-US">
                <a:solidFill>
                  <a:srgbClr val="0000FF"/>
                </a:solidFill>
                <a:latin typeface="Arial"/>
                <a:ea typeface="Times New Roman" panose="02020603050405020304" pitchFamily="18" charset="0"/>
                <a:cs typeface="Arial"/>
              </a:rPr>
              <a:t>Special Documents Accommodations are non-standard accommodations (available to students with an IEP or Section 504 Plan)for those who are unable</a:t>
            </a:r>
            <a:r>
              <a:rPr lang="en-US" sz="1200">
                <a:latin typeface="Segoe UI"/>
                <a:cs typeface="Segoe UI"/>
              </a:rPr>
              <a:t> to access standard designated supports and accommodations. </a:t>
            </a:r>
            <a:r>
              <a:rPr lang="en-US" sz="1200">
                <a:solidFill>
                  <a:srgbClr val="002060"/>
                </a:solidFill>
                <a:latin typeface="Segoe UI"/>
                <a:ea typeface="+mn-lt"/>
                <a:cs typeface="Segoe UI"/>
              </a:rPr>
              <a:t>Special Documented Accommodations </a:t>
            </a:r>
            <a:r>
              <a:rPr lang="en-US" sz="1200">
                <a:solidFill>
                  <a:srgbClr val="002060"/>
                </a:solidFill>
                <a:ea typeface="+mn-lt"/>
                <a:cs typeface="Calibri"/>
              </a:rPr>
              <a:t>require the greatest extent of adult-dependence and support. The student’s PPT or Section 504 Team  should r</a:t>
            </a:r>
            <a:r>
              <a:rPr lang="en-US" sz="1200">
                <a:solidFill>
                  <a:srgbClr val="002060"/>
                </a:solidFill>
                <a:cs typeface="Calibri"/>
              </a:rPr>
              <a:t>efer to the </a:t>
            </a:r>
            <a:r>
              <a:rPr lang="en-US" sz="1200">
                <a:solidFill>
                  <a:srgbClr val="002060"/>
                </a:solidFill>
                <a:cs typeface="Calibri"/>
                <a:hlinkClick r:id="rId3"/>
              </a:rPr>
              <a:t>Special Documented Accommodations resource </a:t>
            </a:r>
            <a:r>
              <a:rPr lang="en-US" sz="1200">
                <a:solidFill>
                  <a:srgbClr val="002060"/>
                </a:solidFill>
                <a:cs typeface="Calibri"/>
              </a:rPr>
              <a:t>available on the portal to determine the eligibility criteria and description of these accommodations as part of the screening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002060"/>
              </a:solidFill>
              <a:latin typeface="Segoe U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Segoe UI"/>
                <a:cs typeface="Calibri"/>
              </a:rPr>
              <a:t>If you are administering a special documented accommodation to a student, please follow the appropriate test procedures and test security protocols identified in the Special Documented Accommodations resource (referenced above). Students approved for these special accommodations will test in a 1:1 test setting.</a:t>
            </a:r>
            <a:endParaRPr lang="en-US" sz="1200">
              <a:latin typeface="Segoe UI"/>
              <a:cs typeface="Calibri"/>
            </a:endParaRP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51</a:t>
            </a:fld>
            <a:endParaRPr lang="en-US"/>
          </a:p>
        </p:txBody>
      </p:sp>
    </p:spTree>
    <p:extLst>
      <p:ext uri="{BB962C8B-B14F-4D97-AF65-F5344CB8AC3E}">
        <p14:creationId xmlns:p14="http://schemas.microsoft.com/office/powerpoint/2010/main" val="27403948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Accessibility Chart identifies the range of universal tools, designated supports, and accommodations available students when accessing the Smarter Balanced and the NGSS Science Assessments.  Teams should understand the purpose and functionality of these tools and accommodations before selecting them. </a:t>
            </a:r>
          </a:p>
          <a:p>
            <a:endParaRPr lang="en-US"/>
          </a:p>
          <a:p>
            <a:r>
              <a:rPr lang="en-US"/>
              <a:t>Extra care should be used to ensure that selected supports do not conflict, such as the selection of the embedded text-to-speech of items AND the non-embedded Read Aloud of items.</a:t>
            </a:r>
            <a:endParaRPr lang="en-US">
              <a:cs typeface="Calibri" panose="020F0502020204030204"/>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https://ct.portal.cambiumast.com/resources/accessibility-and-special-populations/accessibility-chart</a:t>
            </a:r>
            <a:endParaRPr lang="en-US">
              <a:cs typeface="Calibri" panose="020F0502020204030204"/>
            </a:endParaRPr>
          </a:p>
          <a:p>
            <a:endParaRPr lang="en-US"/>
          </a:p>
          <a:p>
            <a:endParaRPr lang="en-US">
              <a:cs typeface="Calibri"/>
            </a:endParaRPr>
          </a:p>
          <a:p>
            <a:endParaRPr lang="en-US">
              <a:cs typeface="Calibri"/>
            </a:endParaRP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52</a:t>
            </a:fld>
            <a:endParaRPr lang="en-US"/>
          </a:p>
        </p:txBody>
      </p:sp>
    </p:spTree>
    <p:extLst>
      <p:ext uri="{BB962C8B-B14F-4D97-AF65-F5344CB8AC3E}">
        <p14:creationId xmlns:p14="http://schemas.microsoft.com/office/powerpoint/2010/main" val="4040755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Deirdre Ducharme and Katie Seifert are available to answer questions related to test administration processes in addition to questions about accessibility supports for all students, including language supports for multilingual learners and accommodations for students with disabilities.</a:t>
            </a:r>
          </a:p>
          <a:p>
            <a:endParaRPr lang="en-US"/>
          </a:p>
          <a:p>
            <a:r>
              <a:rPr lang="en-US"/>
              <a:t>They also oversee the Connecticut Alternate Assessment System for math, ELA, science, and the CAAELP, Connecticut’s alternate language proficiency assessment.</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5</a:t>
            </a:fld>
            <a:endParaRPr lang="en-US"/>
          </a:p>
        </p:txBody>
      </p:sp>
    </p:spTree>
    <p:extLst>
      <p:ext uri="{BB962C8B-B14F-4D97-AF65-F5344CB8AC3E}">
        <p14:creationId xmlns:p14="http://schemas.microsoft.com/office/powerpoint/2010/main" val="27567030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mn-lt"/>
              </a:rPr>
              <a:t> </a:t>
            </a:r>
            <a:r>
              <a:rPr lang="en-US"/>
              <a:t>When reviewing accommodations in the student dashboard in TIDE you will want to be aware of the following indicators and how they are set. </a:t>
            </a:r>
          </a:p>
          <a:p>
            <a:endParaRPr lang="en-US">
              <a:cs typeface="Calibri"/>
            </a:endParaRPr>
          </a:p>
          <a:p>
            <a:pPr marL="232943" indent="-232943">
              <a:spcBef>
                <a:spcPts val="1019"/>
              </a:spcBef>
              <a:spcAft>
                <a:spcPct val="0"/>
              </a:spcAft>
              <a:buFont typeface="Arial,Sans-Serif"/>
              <a:buChar char="•"/>
            </a:pPr>
            <a:r>
              <a:rPr lang="en-US"/>
              <a:t>Eligibility for any embedded or non-embedded accommodation requires the IDEA or Section 504 indicator (based on the PSIS registration fields) set to Yes. Without this indication, accommodations cannot sync to TIDE from CT-SEDS.</a:t>
            </a:r>
            <a:endParaRPr lang="en-US">
              <a:cs typeface="Calibri"/>
            </a:endParaRPr>
          </a:p>
          <a:p>
            <a:pPr marL="232943" indent="-232943">
              <a:spcBef>
                <a:spcPts val="1019"/>
              </a:spcBef>
              <a:spcAft>
                <a:spcPct val="0"/>
              </a:spcAft>
              <a:buFont typeface="Arial,Sans-Serif"/>
              <a:buChar char="•"/>
            </a:pPr>
            <a:r>
              <a:rPr lang="en-US"/>
              <a:t>The student’s EL/ML designation must be set to Yes in PSIS if the student is identified as EL/ML.</a:t>
            </a:r>
            <a:endParaRPr lang="en-US">
              <a:cs typeface="Calibri"/>
            </a:endParaRPr>
          </a:p>
          <a:p>
            <a:pPr marL="232943" indent="-232943">
              <a:spcBef>
                <a:spcPts val="1019"/>
              </a:spcBef>
              <a:spcAft>
                <a:spcPct val="0"/>
              </a:spcAft>
              <a:buFont typeface="Arial,Sans-Serif"/>
              <a:buChar char="•"/>
            </a:pPr>
            <a:r>
              <a:rPr lang="en-US"/>
              <a:t>Accommodations should NEVER be manually entered in TIDE  unless authorized by the CSDE. The IEP/Section 504 is the source of truth! If corrections are necessary, contact the Case Manager and an amendment of edit/revise can be conducted.</a:t>
            </a:r>
            <a:endParaRPr lang="en-US">
              <a:cs typeface="Calibri"/>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937266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Connecticut Smarter Balanced and NGSS Assessments Reader Options Table</a:t>
            </a:r>
          </a:p>
          <a:p>
            <a:r>
              <a:rPr lang="en-US" sz="1200"/>
              <a:t>This resource provides an in-depth look at the different reader options available for SB/NGSS. It defines the purpose, test requirements, and necessary documentation (if applicable) for various embedded and non-embedded Smarter Balanced and NGSS reader supports and accommodations. This tool can help educators determine the most appropriate accessibility feature as well and ensure they are administered following appropriate test procedures.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54</a:t>
            </a:fld>
            <a:endParaRPr lang="en-US"/>
          </a:p>
        </p:txBody>
      </p:sp>
    </p:spTree>
    <p:extLst>
      <p:ext uri="{BB962C8B-B14F-4D97-AF65-F5344CB8AC3E}">
        <p14:creationId xmlns:p14="http://schemas.microsoft.com/office/powerpoint/2010/main" val="22395990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Some reader supports require documented evidence. These supports are for the reading, either embedded or non-embedded of reading passages.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Typically, these students have significant print or visual disabilities and are unable to access the embedded text-to-speech accommodation provided by the test delivery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Planning and Placement Team (PPT) or Section 504 Team should complete either the Decision Guidelines for Text-to-Speech of the Smarter Balance ELA Reading Passages or the Documented Evidence for Read Aloud of the Smarter Balanced ELA Reading Passages form (located on the reader resources page of the portal) to determine if there is a substantial preponderance of evidence indicating that the student qualifies for either the TTS or the Read Aloud accommodation.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Note that this accommodation is appropriate for a very small number of students (estimated to be approximately 1-2% of students with disabilities participating in a general assessment).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If the student meets eligibility requirements for this accommodation, the PPT should select this accommodation in CT-SEDS and file either Decision Guidelines for Text-to-Speech of the Smarter Balance ELA Reading Passages or the Documented Evidence for Read Aloud of the Smarter Balanced ELA Reading Passages locally with the student’s record.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For information on available designated supports and accommodations, please refer to the CSDE Assessment Guidelines.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Embedded - TTS of ELA Reading Passages: </a:t>
            </a:r>
            <a:r>
              <a:rPr lang="en-US"/>
              <a:t>The ELA reading passages are read to the student via embedded TTS technology. The student can control the speed, as well as raise or lower the volume of the voice via a volume control. Headsets are required unless the student is testing in an individual test setting.</a:t>
            </a:r>
            <a:endParaRPr lang="en-US" sz="1200"/>
          </a:p>
          <a:p>
            <a:endParaRPr lang="en-US"/>
          </a:p>
          <a:p>
            <a:endParaRPr lang="en-US"/>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55</a:t>
            </a:fld>
            <a:endParaRPr lang="en-US"/>
          </a:p>
        </p:txBody>
      </p:sp>
    </p:spTree>
    <p:extLst>
      <p:ext uri="{BB962C8B-B14F-4D97-AF65-F5344CB8AC3E}">
        <p14:creationId xmlns:p14="http://schemas.microsoft.com/office/powerpoint/2010/main" val="36776718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Non-Embedded –Special Documented Read Aloud of ELA Reading Passages (</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Human Reader):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When a student cannot access the embedded text-to-speech software provided by the test delivery system, the student may be eligible to work with a human reader.  Note: this special documented accommodation is only available to eligible students with significant visual or print disabilities.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Guidance for Read Aloud Accommodation: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Human readers are allowable for ELA reading passages, in addition to items, as a special documented accommodation for eligible students in Grades 3-8 who have an implemented IEP or 504 Plan in CT-SEDS. A human reader is an adult who provides an oral presentation of the assessment text to an eligible student. The student depends on the human reader to read the test questions accurately, pronounce words correctly, and speak in a clear voice throughout the test. The human reader must be trained and qualified and must follow the Smarter Balanced Read Aloud Guidelines presented here. The guiding principle in reading aloud is to ensure that the student has access to test content.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If a reader is selected for use on statewide assessments, they should also be consistently embedded and accessed in the student’s instructional setting. It is recommended that a consistent process in each district be used to determine and communicate decisions regarding these supports for individual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If the accommodation or special documented accommodation is selected in an implemented IEP or Section 504 Plan in CT-SEDS prior to student testing, the accommodation will import to the TIDE system. Please note students should not have both as they are conflicting accommodations.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Before serving as a human reader, the teacher/proctor must review the Read Aloud Guidelines and sign the Test Security/Confidentiality Agreement Form (Appendix B of the Read Aloud Guidelines). Once signed, the form should be returned to the District Administrator for signature and filing with student record.</a:t>
            </a:r>
            <a:endParaRPr lang="en-US" sz="1800"/>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56</a:t>
            </a:fld>
            <a:endParaRPr lang="en-US"/>
          </a:p>
        </p:txBody>
      </p:sp>
    </p:spTree>
    <p:extLst>
      <p:ext uri="{BB962C8B-B14F-4D97-AF65-F5344CB8AC3E}">
        <p14:creationId xmlns:p14="http://schemas.microsoft.com/office/powerpoint/2010/main" val="13009612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who are advancing toward English language proficiency (including identified English learners/multilingual learners (ELs/MLs) and dually identified ELs/MLs with disabilities) may benefit from using designated supports that promote language access when participating in the Connecticut state-wide assessments. </a:t>
            </a:r>
          </a:p>
          <a:p>
            <a:endParaRPr lang="en-US"/>
          </a:p>
          <a:p>
            <a:r>
              <a:rPr lang="en-US"/>
              <a:t>Districts should establish a systemic and consistent process for identifying, determining, recording, and providing these supports for those students that require them based on documented needs. Accessibility supports should be consistently embedded and accessed in the student’s instructional setting for familiarization, otherwise they may be a distraction and impede student performance on assessments. Communication, organization, and careful planning among test administrators, English Language Assessment Coordinators, Directors of Special Education (if applicable), and teachers are critical aspects of promoting fair, reliable, and appropriate test opportunities for students. </a:t>
            </a:r>
          </a:p>
          <a:p>
            <a:endParaRPr lang="en-US"/>
          </a:p>
          <a:p>
            <a:r>
              <a:rPr lang="en-US"/>
              <a:t>Refer to the CSDE Assessment Guidelines for information on how to determine if these supports are appropriate for your students.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9382587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mn-lt"/>
              </a:rPr>
              <a:t>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97704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4A6E8F"/>
                </a:solidFill>
                <a:effectLst/>
                <a:latin typeface="Lato" panose="020F0502020204030203" pitchFamily="34" charset="0"/>
              </a:rPr>
              <a:t>Practice Tests are available for Smarter Balanced Math and ELA in grades 3-8 and high school. They are similar in format and structure to the actual test and include about 30 questions. Practice Tests area also available for NGSS and the Connecticut Alternate Assessment System.</a:t>
            </a:r>
          </a:p>
          <a:p>
            <a:endParaRPr lang="en-US" b="0" i="0">
              <a:solidFill>
                <a:srgbClr val="4A6E8F"/>
              </a:solidFill>
              <a:effectLst/>
              <a:latin typeface="Lato" panose="020F0502020204030203" pitchFamily="34" charset="0"/>
            </a:endParaRPr>
          </a:p>
          <a:p>
            <a:r>
              <a:rPr lang="en-US"/>
              <a:t>https://ctpt.tds.cambiumast.com/student</a:t>
            </a:r>
          </a:p>
          <a:p>
            <a:endParaRPr lang="en-US"/>
          </a:p>
          <a:p>
            <a:r>
              <a:rPr lang="en-US">
                <a:cs typeface="Calibri" panose="020F0502020204030204"/>
              </a:rPr>
              <a:t>Use the Practice Tests to model how to use specific features such as the Desmos Calculator (available for certain math items in Grades 6-8), text-to-speech, math translation glossary, and speech-to-text. Students need to know in advance how to activate these features if applicable.</a:t>
            </a:r>
            <a:endParaRPr lang="en-US"/>
          </a:p>
          <a:p>
            <a:endParaRPr lang="en-US">
              <a:cs typeface="Calibri"/>
            </a:endParaRPr>
          </a:p>
          <a:p>
            <a:endParaRPr lang="en-US"/>
          </a:p>
          <a:p>
            <a:endParaRPr lang="en-US" spc="-75">
              <a:solidFill>
                <a:srgbClr val="292829"/>
              </a:solidFill>
              <a:cs typeface="Calibri"/>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AD9C9B-24D6-44DC-A3B7-3E9F9185F23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384396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your participation. As a reminder, this training does not replace training provided by your school or district coordinator.</a:t>
            </a:r>
          </a:p>
          <a:p>
            <a:endParaRPr lang="en-US"/>
          </a:p>
          <a:p>
            <a:r>
              <a:rPr lang="en-US"/>
              <a:t>Please reach out to your school or district administrator with questions related to local decisions and planning. </a:t>
            </a:r>
          </a:p>
          <a:p>
            <a:endParaRPr lang="en-US"/>
          </a:p>
          <a:p>
            <a:r>
              <a:rPr lang="en-US"/>
              <a:t>Feel free to contact the Office of Student Assessment via phone or email with any questions related to state testing.</a:t>
            </a:r>
          </a:p>
          <a:p>
            <a:endParaRPr lang="en-US"/>
          </a:p>
          <a:p>
            <a:r>
              <a:rPr lang="en-US"/>
              <a:t>Have a successful spring test administration ahead!</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60</a:t>
            </a:fld>
            <a:endParaRPr lang="en-US"/>
          </a:p>
        </p:txBody>
      </p:sp>
    </p:spTree>
    <p:extLst>
      <p:ext uri="{BB962C8B-B14F-4D97-AF65-F5344CB8AC3E}">
        <p14:creationId xmlns:p14="http://schemas.microsoft.com/office/powerpoint/2010/main" val="3916541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Prior to testing, make sure you know who your school test coordinator is as well as your primary District Administrator for Testing. These individuals will provide training and guidance along the way and will answer questions related to your individual school’s testing schedule. Your District Administrator for Testing and School Coordinator should be the first line of contact when questions arise. </a:t>
            </a:r>
          </a:p>
          <a:p>
            <a:endParaRPr lang="en-US"/>
          </a:p>
          <a:p>
            <a:r>
              <a:rPr lang="en-US"/>
              <a:t>Use this worksheet to identify the key people in your school and district assigned to these roles. Also included are the phone numbers and emails for the CSDE Assessment Office and the Connecticut Help Desk. Keep this contact information on hand during testing.</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6</a:t>
            </a:fld>
            <a:endParaRPr lang="en-US"/>
          </a:p>
        </p:txBody>
      </p:sp>
    </p:spTree>
    <p:extLst>
      <p:ext uri="{BB962C8B-B14F-4D97-AF65-F5344CB8AC3E}">
        <p14:creationId xmlns:p14="http://schemas.microsoft.com/office/powerpoint/2010/main" val="1958052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There are two primary websites available that support your understanding of summative assessments.</a:t>
            </a:r>
          </a:p>
          <a:p>
            <a:endParaRPr lang="en-US"/>
          </a:p>
          <a:p>
            <a:r>
              <a:rPr lang="en-US"/>
              <a:t>First, the Connecticut State Department of Education website (https://portal.ct.gov/SDE) includes the Student Assessment webpage which is fully dedicated to information and resources related to each statewide assessment.  To access information on the CSDE website, n</a:t>
            </a:r>
            <a:r>
              <a:rPr lang="en-US" sz="1200">
                <a:effectLst/>
                <a:latin typeface="Calibri" panose="020F0502020204030204" pitchFamily="34" charset="0"/>
                <a:ea typeface="Times New Roman" panose="02020603050405020304" pitchFamily="18" charset="0"/>
              </a:rPr>
              <a:t>avigate to the CSDE Website, by entering the URL </a:t>
            </a:r>
            <a:r>
              <a:rPr lang="en-US" sz="1200" u="sng">
                <a:solidFill>
                  <a:srgbClr val="0000FF"/>
                </a:solidFill>
                <a:effectLst/>
                <a:latin typeface="Calibri" panose="020F0502020204030204" pitchFamily="34" charset="0"/>
                <a:ea typeface="Times New Roman" panose="02020603050405020304" pitchFamily="18" charset="0"/>
                <a:hlinkClick r:id="rId3"/>
              </a:rPr>
              <a:t>https://portal.ct.gov/SDE</a:t>
            </a:r>
            <a:r>
              <a:rPr lang="en-US" sz="1200">
                <a:effectLst/>
                <a:latin typeface="Calibri" panose="020F0502020204030204" pitchFamily="34" charset="0"/>
                <a:ea typeface="Times New Roman" panose="02020603050405020304" pitchFamily="18" charset="0"/>
              </a:rPr>
              <a:t> in your web browser. </a:t>
            </a:r>
          </a:p>
          <a:p>
            <a:pPr marL="228600" indent="-228600">
              <a:buAutoNum type="arabicPeriod"/>
            </a:pPr>
            <a:r>
              <a:rPr lang="en-US" sz="1200" kern="1200">
                <a:solidFill>
                  <a:schemeClr val="dk1"/>
                </a:solidFill>
                <a:effectLst/>
                <a:latin typeface="+mn-lt"/>
                <a:ea typeface="+mn-ea"/>
                <a:cs typeface="+mn-cs"/>
              </a:rPr>
              <a:t>On the home page of the CSDE Website</a:t>
            </a:r>
            <a:r>
              <a:rPr lang="en-US" sz="1200" kern="1200" baseline="0">
                <a:solidFill>
                  <a:schemeClr val="dk1"/>
                </a:solidFill>
                <a:effectLst/>
                <a:latin typeface="+mn-lt"/>
                <a:ea typeface="+mn-ea"/>
                <a:cs typeface="+mn-cs"/>
              </a:rPr>
              <a:t> s</a:t>
            </a:r>
            <a:r>
              <a:rPr lang="en-US" sz="1200" kern="1200">
                <a:solidFill>
                  <a:schemeClr val="dk1"/>
                </a:solidFill>
                <a:effectLst/>
                <a:latin typeface="+mn-lt"/>
                <a:ea typeface="+mn-ea"/>
                <a:cs typeface="+mn-cs"/>
              </a:rPr>
              <a:t>croll to the bottom of the page</a:t>
            </a:r>
            <a:r>
              <a:rPr lang="en-US" sz="1200" kern="1200" baseline="0">
                <a:solidFill>
                  <a:schemeClr val="dk1"/>
                </a:solidFill>
                <a:effectLst/>
                <a:latin typeface="+mn-lt"/>
                <a:ea typeface="+mn-ea"/>
                <a:cs typeface="+mn-cs"/>
              </a:rPr>
              <a:t> and select/locate the School Information section. (Refer to #2 on your slide.)</a:t>
            </a:r>
          </a:p>
          <a:p>
            <a:pPr marL="228600" indent="-228600">
              <a:buAutoNum type="arabicPeriod"/>
            </a:pPr>
            <a:r>
              <a:rPr lang="en-US" sz="1200" kern="1200" baseline="0">
                <a:solidFill>
                  <a:schemeClr val="dk1"/>
                </a:solidFill>
                <a:effectLst/>
                <a:latin typeface="+mn-lt"/>
                <a:ea typeface="+mn-ea"/>
                <a:cs typeface="+mn-cs"/>
              </a:rPr>
              <a:t>Select the Student Assessment option. </a:t>
            </a:r>
          </a:p>
          <a:p>
            <a:pPr marL="228600" indent="-228600">
              <a:buAutoNum type="arabicPeriod"/>
            </a:pPr>
            <a:r>
              <a:rPr lang="en-US" sz="1200">
                <a:effectLst/>
                <a:latin typeface="Calibri" panose="020F0502020204030204" pitchFamily="34" charset="0"/>
                <a:ea typeface="Times New Roman" panose="02020603050405020304" pitchFamily="18" charset="0"/>
              </a:rPr>
              <a:t>On the </a:t>
            </a:r>
            <a:r>
              <a:rPr lang="en-US" sz="1200" i="1">
                <a:effectLst/>
                <a:latin typeface="Calibri" panose="020F0502020204030204" pitchFamily="34" charset="0"/>
                <a:ea typeface="Times New Roman" panose="02020603050405020304" pitchFamily="18" charset="0"/>
              </a:rPr>
              <a:t>Student Assessment </a:t>
            </a:r>
            <a:r>
              <a:rPr lang="en-US" sz="1200">
                <a:effectLst/>
                <a:latin typeface="Calibri" panose="020F0502020204030204" pitchFamily="34" charset="0"/>
                <a:ea typeface="Times New Roman" panose="02020603050405020304" pitchFamily="18" charset="0"/>
              </a:rPr>
              <a:t>webpage, you may select the any of the options under the Overview section, view the 2023-24 Assessment Calendar, or scroll down to access webinars, assessment policy overviews, and resources that support special populations.</a:t>
            </a:r>
          </a:p>
          <a:p>
            <a:pPr marL="228600" indent="-228600">
              <a:buAutoNum type="arabicPeriod"/>
            </a:pPr>
            <a:r>
              <a:rPr lang="en-US" sz="1200">
                <a:effectLst/>
                <a:latin typeface="Calibri" panose="020F0502020204030204" pitchFamily="34" charset="0"/>
              </a:rPr>
              <a:t>You can also select topics using the menu on the left-side of the webpage (as indicated by the red box on the slide). (Refer to #3 above.)</a:t>
            </a:r>
            <a:endParaRPr lang="en-US"/>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7</a:t>
            </a:fld>
            <a:endParaRPr lang="en-US"/>
          </a:p>
        </p:txBody>
      </p:sp>
    </p:spTree>
    <p:extLst>
      <p:ext uri="{BB962C8B-B14F-4D97-AF65-F5344CB8AC3E}">
        <p14:creationId xmlns:p14="http://schemas.microsoft.com/office/powerpoint/2010/main" val="2829837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second website is for the Connecticut Comprehensive Assessment Program Portal </a:t>
            </a:r>
            <a:r>
              <a:rPr lang="en-US" b="0"/>
              <a:t>(</a:t>
            </a:r>
            <a:r>
              <a:rPr lang="en-US" sz="1200" b="0">
                <a:ln w="0"/>
                <a:hlinkClick r:id="rId3">
                  <a:extLst>
                    <a:ext uri="{A12FA001-AC4F-418D-AE19-62706E023703}">
                      <ahyp:hlinkClr xmlns:ahyp="http://schemas.microsoft.com/office/drawing/2018/hyperlinkcolor" val="tx"/>
                    </a:ext>
                  </a:extLst>
                </a:hlinkClick>
              </a:rPr>
              <a:t>https://ct.portal.cambiumast.com</a:t>
            </a:r>
            <a:r>
              <a:rPr lang="en-US" sz="1200" b="0">
                <a:ln w="0"/>
              </a:rPr>
              <a:t>).</a:t>
            </a:r>
            <a:br>
              <a:rPr lang="en-US" sz="1200" b="0">
                <a:ln w="0"/>
              </a:rPr>
            </a:br>
            <a:r>
              <a:rPr lang="en-US"/>
              <a:t>This is the primary website used to access to all testing systems, resources, and user guides. This is the website that you will use to start a test, download Test Administration Manuals, and access other related programs. We will walk you through the key elements of this system later in the presentation.</a:t>
            </a:r>
          </a:p>
          <a:p>
            <a:endParaRPr lang="en-US"/>
          </a:p>
          <a:p>
            <a:r>
              <a:rPr lang="en-US"/>
              <a:t>As indicated by #1 on your slide, refer to the top-header or center of the webpage to choose a state assessment. From the top header, you can also choose “Resources” and search by name or resource type (as indicated by #1 and 2 on the slide).</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8</a:t>
            </a:fld>
            <a:endParaRPr lang="en-US"/>
          </a:p>
        </p:txBody>
      </p:sp>
    </p:spTree>
    <p:extLst>
      <p:ext uri="{BB962C8B-B14F-4D97-AF65-F5344CB8AC3E}">
        <p14:creationId xmlns:p14="http://schemas.microsoft.com/office/powerpoint/2010/main" val="954450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we’ve provided contact information and information to key websites, we will transition to a brief overview of the assessment system and administrative tasks. This slide provides a high-level description of topics that will be covered.</a:t>
            </a:r>
          </a:p>
          <a:p>
            <a:endParaRPr lang="en-US"/>
          </a:p>
          <a:p>
            <a:r>
              <a:rPr lang="en-US"/>
              <a:t>Whether you are a new or seasoned test administrator, this training provides an overview of Connecticut’s summative assessments and how to administer a test from start to finish. This training will not cover the Connecticut Alternate Assessment System or Connecticut’s English Language Proficiency Assessments as separate trainings are available to those staff that work with students that qualify for them.</a:t>
            </a:r>
          </a:p>
          <a:p>
            <a:endParaRPr lang="en-US"/>
          </a:p>
          <a:p>
            <a:r>
              <a:rPr lang="en-US"/>
              <a:t>Throughout this presentation, you will find a variety of materials available to support your work. When applicable, URLs will be included in presentation for easy access to user guides, test administration manuals, brochures, or other resources. Look for the “link” icon that indicates available hyperlinks. </a:t>
            </a:r>
          </a:p>
          <a:p>
            <a:endParaRPr lang="en-US"/>
          </a:p>
        </p:txBody>
      </p:sp>
      <p:sp>
        <p:nvSpPr>
          <p:cNvPr id="4" name="Slide Number Placeholder 3"/>
          <p:cNvSpPr>
            <a:spLocks noGrp="1"/>
          </p:cNvSpPr>
          <p:nvPr>
            <p:ph type="sldNum" sz="quarter" idx="5"/>
          </p:nvPr>
        </p:nvSpPr>
        <p:spPr/>
        <p:txBody>
          <a:bodyPr/>
          <a:lstStyle/>
          <a:p>
            <a:fld id="{D19A5E30-BEC5-4ADD-805D-B470BD9E9C4C}" type="slidenum">
              <a:rPr lang="en-US" smtClean="0"/>
              <a:t>9</a:t>
            </a:fld>
            <a:endParaRPr lang="en-US"/>
          </a:p>
        </p:txBody>
      </p:sp>
    </p:spTree>
    <p:extLst>
      <p:ext uri="{BB962C8B-B14F-4D97-AF65-F5344CB8AC3E}">
        <p14:creationId xmlns:p14="http://schemas.microsoft.com/office/powerpoint/2010/main" val="22966717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A97CD"/>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BA90DEF-B0AE-011D-8A3D-2F853DD1029A}"/>
              </a:ext>
            </a:extLst>
          </p:cNvPr>
          <p:cNvSpPr>
            <a:spLocks noGrp="1"/>
          </p:cNvSpPr>
          <p:nvPr>
            <p:ph type="subTitle" idx="1" hasCustomPrompt="1"/>
          </p:nvPr>
        </p:nvSpPr>
        <p:spPr>
          <a:xfrm>
            <a:off x="1540333" y="5701225"/>
            <a:ext cx="9144000" cy="302411"/>
          </a:xfrm>
        </p:spPr>
        <p:txBody>
          <a:bodyPr anchor="ctr">
            <a:normAutofit/>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Enter date, Event Name, Location, etc.</a:t>
            </a:r>
          </a:p>
        </p:txBody>
      </p:sp>
      <p:sp>
        <p:nvSpPr>
          <p:cNvPr id="7" name="Rectangle 6">
            <a:extLst>
              <a:ext uri="{FF2B5EF4-FFF2-40B4-BE49-F238E27FC236}">
                <a16:creationId xmlns:a16="http://schemas.microsoft.com/office/drawing/2014/main" id="{E4B7BB4D-921E-9CD2-74D9-07E9A486C798}"/>
              </a:ext>
              <a:ext uri="{C183D7F6-B498-43B3-948B-1728B52AA6E4}">
                <adec:decorative xmlns:adec="http://schemas.microsoft.com/office/drawing/2017/decorative" val="1"/>
              </a:ext>
            </a:extLst>
          </p:cNvPr>
          <p:cNvSpPr/>
          <p:nvPr userDrawn="1"/>
        </p:nvSpPr>
        <p:spPr>
          <a:xfrm>
            <a:off x="0" y="-1"/>
            <a:ext cx="12192000" cy="1541155"/>
          </a:xfrm>
          <a:prstGeom prst="rect">
            <a:avLst/>
          </a:prstGeom>
          <a:solidFill>
            <a:srgbClr val="00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Outer space background with stars, planets, and the moon">
            <a:extLst>
              <a:ext uri="{FF2B5EF4-FFF2-40B4-BE49-F238E27FC236}">
                <a16:creationId xmlns:a16="http://schemas.microsoft.com/office/drawing/2014/main" id="{B2CF6646-0B77-8589-066B-E741BD06FFAB}"/>
              </a:ext>
            </a:extLst>
          </p:cNvPr>
          <p:cNvPicPr>
            <a:picLocks noChangeAspect="1"/>
          </p:cNvPicPr>
          <p:nvPr userDrawn="1"/>
        </p:nvPicPr>
        <p:blipFill>
          <a:blip r:embed="rId2">
            <a:alphaModFix amt="61000"/>
          </a:blip>
          <a:stretch>
            <a:fillRect/>
          </a:stretch>
        </p:blipFill>
        <p:spPr>
          <a:xfrm>
            <a:off x="228606" y="19829"/>
            <a:ext cx="11767455" cy="1525180"/>
          </a:xfrm>
          <a:prstGeom prst="rect">
            <a:avLst/>
          </a:prstGeom>
        </p:spPr>
      </p:pic>
      <p:sp>
        <p:nvSpPr>
          <p:cNvPr id="2" name="Title 1">
            <a:extLst>
              <a:ext uri="{FF2B5EF4-FFF2-40B4-BE49-F238E27FC236}">
                <a16:creationId xmlns:a16="http://schemas.microsoft.com/office/drawing/2014/main" id="{D114DEC5-F3B2-36BB-660C-D025405AD069}"/>
              </a:ext>
            </a:extLst>
          </p:cNvPr>
          <p:cNvSpPr>
            <a:spLocks noGrp="1"/>
          </p:cNvSpPr>
          <p:nvPr>
            <p:ph type="ctrTitle"/>
          </p:nvPr>
        </p:nvSpPr>
        <p:spPr>
          <a:xfrm>
            <a:off x="1540333" y="423720"/>
            <a:ext cx="9144000" cy="840001"/>
          </a:xfrm>
        </p:spPr>
        <p:txBody>
          <a:bodyPr anchor="ctr">
            <a:normAutofit/>
          </a:bodyPr>
          <a:lstStyle>
            <a:lvl1pPr algn="ctr">
              <a:defRPr sz="44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pic>
        <p:nvPicPr>
          <p:cNvPr id="9" name="Picture 8" descr="Infinite Possibilities graphic showing a telescope in a field, silhouetted against and pointing up at a starry night sky with planets, the moon, and an infinity symbol&#10;&#10;">
            <a:extLst>
              <a:ext uri="{FF2B5EF4-FFF2-40B4-BE49-F238E27FC236}">
                <a16:creationId xmlns:a16="http://schemas.microsoft.com/office/drawing/2014/main" id="{025CDB3C-3199-6782-321A-4C891826982F}"/>
              </a:ext>
            </a:extLst>
          </p:cNvPr>
          <p:cNvPicPr>
            <a:picLocks noChangeAspect="1"/>
          </p:cNvPicPr>
          <p:nvPr userDrawn="1"/>
        </p:nvPicPr>
        <p:blipFill>
          <a:blip r:embed="rId3"/>
          <a:stretch>
            <a:fillRect/>
          </a:stretch>
        </p:blipFill>
        <p:spPr>
          <a:xfrm>
            <a:off x="4172683" y="1667612"/>
            <a:ext cx="3879300" cy="3911010"/>
          </a:xfrm>
          <a:prstGeom prst="rect">
            <a:avLst/>
          </a:prstGeom>
        </p:spPr>
      </p:pic>
      <p:sp>
        <p:nvSpPr>
          <p:cNvPr id="11" name="TextBox 10">
            <a:extLst>
              <a:ext uri="{FF2B5EF4-FFF2-40B4-BE49-F238E27FC236}">
                <a16:creationId xmlns:a16="http://schemas.microsoft.com/office/drawing/2014/main" id="{E9DE0CC3-DA52-8AF9-C47C-35F8BD6BE497}"/>
              </a:ext>
            </a:extLst>
          </p:cNvPr>
          <p:cNvSpPr txBox="1"/>
          <p:nvPr userDrawn="1"/>
        </p:nvSpPr>
        <p:spPr>
          <a:xfrm>
            <a:off x="3048000" y="6126239"/>
            <a:ext cx="6096000" cy="341632"/>
          </a:xfrm>
          <a:prstGeom prst="rect">
            <a:avLst/>
          </a:prstGeom>
          <a:noFill/>
        </p:spPr>
        <p:txBody>
          <a:bodyPr wrap="square" anchor="ctr">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solidFill>
                  <a:schemeClr val="bg1"/>
                </a:solidFill>
                <a:latin typeface="Arial" panose="020B0604020202020204" pitchFamily="34" charset="0"/>
                <a:cs typeface="Arial" panose="020B0604020202020204" pitchFamily="34" charset="0"/>
              </a:rPr>
              <a:t>Connecticut State Department of Education</a:t>
            </a:r>
          </a:p>
        </p:txBody>
      </p:sp>
    </p:spTree>
    <p:extLst>
      <p:ext uri="{BB962C8B-B14F-4D97-AF65-F5344CB8AC3E}">
        <p14:creationId xmlns:p14="http://schemas.microsoft.com/office/powerpoint/2010/main" val="1348904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D2186B-EF8B-5323-7F6D-2E04D583F7F6}"/>
              </a:ext>
              <a:ext uri="{C183D7F6-B498-43B3-948B-1728B52AA6E4}">
                <adec:decorative xmlns:adec="http://schemas.microsoft.com/office/drawing/2017/decorative" val="1"/>
              </a:ext>
            </a:extLst>
          </p:cNvPr>
          <p:cNvSpPr/>
          <p:nvPr userDrawn="1"/>
        </p:nvSpPr>
        <p:spPr>
          <a:xfrm>
            <a:off x="0" y="-1"/>
            <a:ext cx="12192000" cy="1426938"/>
          </a:xfrm>
          <a:prstGeom prst="rect">
            <a:avLst/>
          </a:prstGeom>
          <a:solidFill>
            <a:srgbClr val="00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72F37A-2923-AF66-A4C7-58303D45DD88}"/>
              </a:ext>
            </a:extLst>
          </p:cNvPr>
          <p:cNvSpPr>
            <a:spLocks noGrp="1"/>
          </p:cNvSpPr>
          <p:nvPr>
            <p:ph type="title"/>
          </p:nvPr>
        </p:nvSpPr>
        <p:spPr>
          <a:xfrm>
            <a:off x="2327097" y="365125"/>
            <a:ext cx="8075488" cy="823097"/>
          </a:xfrm>
        </p:spPr>
        <p:txBody>
          <a:bodyPr>
            <a:normAutofit/>
          </a:bodyPr>
          <a:lstStyle>
            <a:lvl1pPr algn="ctr">
              <a:defRPr sz="3200" b="1">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1115DC6-4D55-C872-3759-4264BA852C41}"/>
              </a:ext>
            </a:extLst>
          </p:cNvPr>
          <p:cNvSpPr>
            <a:spLocks noGrp="1"/>
          </p:cNvSpPr>
          <p:nvPr>
            <p:ph idx="1"/>
          </p:nvPr>
        </p:nvSpPr>
        <p:spPr>
          <a:xfrm>
            <a:off x="838200" y="1825624"/>
            <a:ext cx="10515600" cy="48762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Content Placeholder 4" descr="Infinite Possibilities graphic of an infinity symbol full of stars, planets, a comet, and the moon, as well as the CSDE logo and the year 2023-24">
            <a:extLst>
              <a:ext uri="{FF2B5EF4-FFF2-40B4-BE49-F238E27FC236}">
                <a16:creationId xmlns:a16="http://schemas.microsoft.com/office/drawing/2014/main" id="{0E8F6C37-5A81-E704-5C62-D90D98FBACFC}"/>
              </a:ext>
            </a:extLst>
          </p:cNvPr>
          <p:cNvPicPr>
            <a:picLocks noChangeAspect="1"/>
          </p:cNvPicPr>
          <p:nvPr userDrawn="1"/>
        </p:nvPicPr>
        <p:blipFill>
          <a:blip r:embed="rId2"/>
          <a:srcRect/>
          <a:stretch/>
        </p:blipFill>
        <p:spPr>
          <a:xfrm>
            <a:off x="329183" y="261978"/>
            <a:ext cx="1773937" cy="926244"/>
          </a:xfrm>
          <a:prstGeom prst="rect">
            <a:avLst/>
          </a:prstGeom>
        </p:spPr>
      </p:pic>
      <p:pic>
        <p:nvPicPr>
          <p:cNvPr id="9" name="Picture 8" descr="CSDE logo">
            <a:extLst>
              <a:ext uri="{FF2B5EF4-FFF2-40B4-BE49-F238E27FC236}">
                <a16:creationId xmlns:a16="http://schemas.microsoft.com/office/drawing/2014/main" id="{89291EFB-B0D8-7B15-03A5-3964663CBCEB}"/>
              </a:ext>
            </a:extLst>
          </p:cNvPr>
          <p:cNvPicPr>
            <a:picLocks noChangeAspect="1"/>
          </p:cNvPicPr>
          <p:nvPr userDrawn="1"/>
        </p:nvPicPr>
        <p:blipFill>
          <a:blip r:embed="rId3"/>
          <a:srcRect/>
          <a:stretch/>
        </p:blipFill>
        <p:spPr>
          <a:xfrm>
            <a:off x="10530063" y="214859"/>
            <a:ext cx="1215622" cy="1020751"/>
          </a:xfrm>
          <a:prstGeom prst="rect">
            <a:avLst/>
          </a:prstGeom>
        </p:spPr>
      </p:pic>
      <p:sp>
        <p:nvSpPr>
          <p:cNvPr id="10" name="Slide Number Placeholder 5">
            <a:extLst>
              <a:ext uri="{FF2B5EF4-FFF2-40B4-BE49-F238E27FC236}">
                <a16:creationId xmlns:a16="http://schemas.microsoft.com/office/drawing/2014/main" id="{52984E5B-B01D-DAE4-4C4C-646679F7633B}"/>
              </a:ext>
            </a:extLst>
          </p:cNvPr>
          <p:cNvSpPr>
            <a:spLocks noGrp="1"/>
          </p:cNvSpPr>
          <p:nvPr>
            <p:ph type="sldNum" sz="quarter" idx="4"/>
          </p:nvPr>
        </p:nvSpPr>
        <p:spPr>
          <a:xfrm>
            <a:off x="11651751" y="6326691"/>
            <a:ext cx="540249" cy="348815"/>
          </a:xfrm>
          <a:prstGeom prst="rect">
            <a:avLst/>
          </a:prstGeom>
        </p:spPr>
        <p:txBody>
          <a:bodyPr/>
          <a:lstStyle>
            <a:lvl1pPr algn="r">
              <a:defRPr sz="1400" b="1"/>
            </a:lvl1pPr>
          </a:lstStyle>
          <a:p>
            <a:fld id="{13A326F7-3D62-4D6D-AF51-CF772FE3461F}" type="slidenum">
              <a:rPr lang="en-US" smtClean="0"/>
              <a:pPr/>
              <a:t>‹#›</a:t>
            </a:fld>
            <a:endParaRPr lang="en-US"/>
          </a:p>
        </p:txBody>
      </p:sp>
    </p:spTree>
    <p:extLst>
      <p:ext uri="{BB962C8B-B14F-4D97-AF65-F5344CB8AC3E}">
        <p14:creationId xmlns:p14="http://schemas.microsoft.com/office/powerpoint/2010/main" val="2178620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1A97CD"/>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7F3F49-CD24-0541-CE1A-94E3E4866132}"/>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1592CE05-120B-2D73-2728-741901F3CAEC}"/>
              </a:ext>
              <a:ext uri="{C183D7F6-B498-43B3-948B-1728B52AA6E4}">
                <adec:decorative xmlns:adec="http://schemas.microsoft.com/office/drawing/2017/decorative" val="1"/>
              </a:ext>
            </a:extLst>
          </p:cNvPr>
          <p:cNvSpPr/>
          <p:nvPr userDrawn="1"/>
        </p:nvSpPr>
        <p:spPr>
          <a:xfrm>
            <a:off x="0" y="2979504"/>
            <a:ext cx="12192000" cy="1541155"/>
          </a:xfrm>
          <a:prstGeom prst="rect">
            <a:avLst/>
          </a:prstGeom>
          <a:solidFill>
            <a:srgbClr val="00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Outer space background with stars, planets, and the moon">
            <a:extLst>
              <a:ext uri="{FF2B5EF4-FFF2-40B4-BE49-F238E27FC236}">
                <a16:creationId xmlns:a16="http://schemas.microsoft.com/office/drawing/2014/main" id="{D7414762-068C-BDFA-CEA5-4D39F84D5B33}"/>
              </a:ext>
            </a:extLst>
          </p:cNvPr>
          <p:cNvPicPr>
            <a:picLocks noChangeAspect="1"/>
          </p:cNvPicPr>
          <p:nvPr userDrawn="1"/>
        </p:nvPicPr>
        <p:blipFill>
          <a:blip r:embed="rId2">
            <a:alphaModFix amt="61000"/>
          </a:blip>
          <a:stretch>
            <a:fillRect/>
          </a:stretch>
        </p:blipFill>
        <p:spPr>
          <a:xfrm>
            <a:off x="228606" y="2999334"/>
            <a:ext cx="11767455" cy="1525180"/>
          </a:xfrm>
          <a:prstGeom prst="rect">
            <a:avLst/>
          </a:prstGeom>
        </p:spPr>
      </p:pic>
      <p:sp>
        <p:nvSpPr>
          <p:cNvPr id="2" name="Title 1">
            <a:extLst>
              <a:ext uri="{FF2B5EF4-FFF2-40B4-BE49-F238E27FC236}">
                <a16:creationId xmlns:a16="http://schemas.microsoft.com/office/drawing/2014/main" id="{1A68F6FF-F20F-E3D2-2F7A-05DB5539FF67}"/>
              </a:ext>
            </a:extLst>
          </p:cNvPr>
          <p:cNvSpPr>
            <a:spLocks noGrp="1"/>
          </p:cNvSpPr>
          <p:nvPr>
            <p:ph type="title"/>
          </p:nvPr>
        </p:nvSpPr>
        <p:spPr>
          <a:xfrm>
            <a:off x="1340421" y="3318553"/>
            <a:ext cx="9498459" cy="1004210"/>
          </a:xfrm>
        </p:spPr>
        <p:txBody>
          <a:bodyPr anchor="ctr">
            <a:normAutofit/>
          </a:bodyPr>
          <a:lstStyle>
            <a:lvl1pPr algn="ctr">
              <a:defRPr sz="3600">
                <a:solidFill>
                  <a:schemeClr val="bg1"/>
                </a:solidFill>
              </a:defRPr>
            </a:lvl1pPr>
          </a:lstStyle>
          <a:p>
            <a:r>
              <a:rPr lang="en-US"/>
              <a:t>Click to edit Master title style</a:t>
            </a:r>
          </a:p>
        </p:txBody>
      </p:sp>
      <p:sp>
        <p:nvSpPr>
          <p:cNvPr id="5" name="Slide Number Placeholder 5">
            <a:extLst>
              <a:ext uri="{FF2B5EF4-FFF2-40B4-BE49-F238E27FC236}">
                <a16:creationId xmlns:a16="http://schemas.microsoft.com/office/drawing/2014/main" id="{A477320C-903D-5228-6C16-DDD6180F22C4}"/>
              </a:ext>
            </a:extLst>
          </p:cNvPr>
          <p:cNvSpPr>
            <a:spLocks noGrp="1"/>
          </p:cNvSpPr>
          <p:nvPr>
            <p:ph type="sldNum" sz="quarter" idx="4"/>
          </p:nvPr>
        </p:nvSpPr>
        <p:spPr>
          <a:xfrm>
            <a:off x="11651751" y="6326691"/>
            <a:ext cx="540249" cy="348815"/>
          </a:xfrm>
          <a:prstGeom prst="rect">
            <a:avLst/>
          </a:prstGeom>
        </p:spPr>
        <p:txBody>
          <a:bodyPr/>
          <a:lstStyle>
            <a:lvl1pPr algn="r">
              <a:defRPr sz="1400" b="1"/>
            </a:lvl1pPr>
          </a:lstStyle>
          <a:p>
            <a:fld id="{13A326F7-3D62-4D6D-AF51-CF772FE3461F}" type="slidenum">
              <a:rPr lang="en-US" smtClean="0"/>
              <a:pPr/>
              <a:t>‹#›</a:t>
            </a:fld>
            <a:endParaRPr lang="en-US"/>
          </a:p>
        </p:txBody>
      </p:sp>
      <p:pic>
        <p:nvPicPr>
          <p:cNvPr id="6" name="Picture 5" descr="Infinite Possibilities graphic showing a telescope in a field, silhouetted against and pointing up at a starry night sky with planets, the moon, and an infinity symbol&#10;&#10;">
            <a:extLst>
              <a:ext uri="{FF2B5EF4-FFF2-40B4-BE49-F238E27FC236}">
                <a16:creationId xmlns:a16="http://schemas.microsoft.com/office/drawing/2014/main" id="{3575F493-FE65-7445-21D7-788C97AD2229}"/>
              </a:ext>
            </a:extLst>
          </p:cNvPr>
          <p:cNvPicPr>
            <a:picLocks noChangeAspect="1"/>
          </p:cNvPicPr>
          <p:nvPr userDrawn="1"/>
        </p:nvPicPr>
        <p:blipFill>
          <a:blip r:embed="rId3"/>
          <a:stretch>
            <a:fillRect/>
          </a:stretch>
        </p:blipFill>
        <p:spPr>
          <a:xfrm>
            <a:off x="5325320" y="1108812"/>
            <a:ext cx="1528660" cy="1541155"/>
          </a:xfrm>
          <a:prstGeom prst="rect">
            <a:avLst/>
          </a:prstGeom>
        </p:spPr>
      </p:pic>
    </p:spTree>
    <p:extLst>
      <p:ext uri="{BB962C8B-B14F-4D97-AF65-F5344CB8AC3E}">
        <p14:creationId xmlns:p14="http://schemas.microsoft.com/office/powerpoint/2010/main" val="252096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DC552C-E849-F6EE-6A9A-79A52D6EEB16}"/>
              </a:ext>
            </a:extLst>
          </p:cNvPr>
          <p:cNvSpPr>
            <a:spLocks noGrp="1"/>
          </p:cNvSpPr>
          <p:nvPr>
            <p:ph sz="half" idx="1"/>
          </p:nvPr>
        </p:nvSpPr>
        <p:spPr>
          <a:xfrm>
            <a:off x="838200" y="1825624"/>
            <a:ext cx="5181600" cy="48762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1099EC-018B-4156-ABA4-F738D49CBCDD}"/>
              </a:ext>
            </a:extLst>
          </p:cNvPr>
          <p:cNvSpPr>
            <a:spLocks noGrp="1"/>
          </p:cNvSpPr>
          <p:nvPr>
            <p:ph sz="half" idx="2"/>
          </p:nvPr>
        </p:nvSpPr>
        <p:spPr>
          <a:xfrm>
            <a:off x="6172200" y="1825624"/>
            <a:ext cx="5181600" cy="48762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78B00E93-3FA8-4307-2108-BC26291033ED}"/>
              </a:ext>
              <a:ext uri="{C183D7F6-B498-43B3-948B-1728B52AA6E4}">
                <adec:decorative xmlns:adec="http://schemas.microsoft.com/office/drawing/2017/decorative" val="1"/>
              </a:ext>
            </a:extLst>
          </p:cNvPr>
          <p:cNvSpPr/>
          <p:nvPr userDrawn="1"/>
        </p:nvSpPr>
        <p:spPr>
          <a:xfrm>
            <a:off x="0" y="-1"/>
            <a:ext cx="12192000" cy="1426938"/>
          </a:xfrm>
          <a:prstGeom prst="rect">
            <a:avLst/>
          </a:prstGeom>
          <a:solidFill>
            <a:srgbClr val="00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4" descr="Infinite Possibilities graphic of an infinity symbol full of stars, planets, a comet, and the moon, as well as the CSDE logo and the year 2023-24">
            <a:extLst>
              <a:ext uri="{FF2B5EF4-FFF2-40B4-BE49-F238E27FC236}">
                <a16:creationId xmlns:a16="http://schemas.microsoft.com/office/drawing/2014/main" id="{B7C5726F-1050-F8D1-6579-B95BDCF713FC}"/>
              </a:ext>
            </a:extLst>
          </p:cNvPr>
          <p:cNvPicPr>
            <a:picLocks noChangeAspect="1"/>
          </p:cNvPicPr>
          <p:nvPr userDrawn="1"/>
        </p:nvPicPr>
        <p:blipFill>
          <a:blip r:embed="rId2"/>
          <a:srcRect/>
          <a:stretch/>
        </p:blipFill>
        <p:spPr>
          <a:xfrm>
            <a:off x="329183" y="261978"/>
            <a:ext cx="1773937" cy="926244"/>
          </a:xfrm>
          <a:prstGeom prst="rect">
            <a:avLst/>
          </a:prstGeom>
        </p:spPr>
      </p:pic>
      <p:pic>
        <p:nvPicPr>
          <p:cNvPr id="11" name="Picture 10" descr="CSDE logo">
            <a:extLst>
              <a:ext uri="{FF2B5EF4-FFF2-40B4-BE49-F238E27FC236}">
                <a16:creationId xmlns:a16="http://schemas.microsoft.com/office/drawing/2014/main" id="{EC5CA18B-4C9B-E9D0-1518-8D01CEAFC8C2}"/>
              </a:ext>
            </a:extLst>
          </p:cNvPr>
          <p:cNvPicPr>
            <a:picLocks noChangeAspect="1"/>
          </p:cNvPicPr>
          <p:nvPr userDrawn="1"/>
        </p:nvPicPr>
        <p:blipFill>
          <a:blip r:embed="rId3"/>
          <a:srcRect/>
          <a:stretch/>
        </p:blipFill>
        <p:spPr>
          <a:xfrm>
            <a:off x="10530063" y="214859"/>
            <a:ext cx="1215622" cy="1020751"/>
          </a:xfrm>
          <a:prstGeom prst="rect">
            <a:avLst/>
          </a:prstGeom>
        </p:spPr>
      </p:pic>
      <p:sp>
        <p:nvSpPr>
          <p:cNvPr id="2" name="Title 1">
            <a:extLst>
              <a:ext uri="{FF2B5EF4-FFF2-40B4-BE49-F238E27FC236}">
                <a16:creationId xmlns:a16="http://schemas.microsoft.com/office/drawing/2014/main" id="{67375D5E-02B6-EC20-77F7-3E454CEF56D4}"/>
              </a:ext>
            </a:extLst>
          </p:cNvPr>
          <p:cNvSpPr>
            <a:spLocks noGrp="1"/>
          </p:cNvSpPr>
          <p:nvPr>
            <p:ph type="title"/>
          </p:nvPr>
        </p:nvSpPr>
        <p:spPr>
          <a:xfrm>
            <a:off x="2327097" y="365125"/>
            <a:ext cx="8075488" cy="823097"/>
          </a:xfrm>
        </p:spPr>
        <p:txBody>
          <a:bodyPr>
            <a:normAutofit/>
          </a:bodyPr>
          <a:lstStyle>
            <a:lvl1pPr algn="ctr">
              <a:defRPr sz="3200" b="1">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360779AC-4C5D-3352-DE9F-97FFB9183759}"/>
              </a:ext>
            </a:extLst>
          </p:cNvPr>
          <p:cNvSpPr>
            <a:spLocks noGrp="1"/>
          </p:cNvSpPr>
          <p:nvPr>
            <p:ph type="sldNum" sz="quarter" idx="4"/>
          </p:nvPr>
        </p:nvSpPr>
        <p:spPr>
          <a:xfrm>
            <a:off x="11651751" y="6326691"/>
            <a:ext cx="540249" cy="348815"/>
          </a:xfrm>
          <a:prstGeom prst="rect">
            <a:avLst/>
          </a:prstGeom>
        </p:spPr>
        <p:txBody>
          <a:bodyPr/>
          <a:lstStyle>
            <a:lvl1pPr algn="r">
              <a:defRPr sz="1400" b="1"/>
            </a:lvl1pPr>
          </a:lstStyle>
          <a:p>
            <a:fld id="{13A326F7-3D62-4D6D-AF51-CF772FE3461F}" type="slidenum">
              <a:rPr lang="en-US" smtClean="0"/>
              <a:pPr/>
              <a:t>‹#›</a:t>
            </a:fld>
            <a:endParaRPr lang="en-US"/>
          </a:p>
        </p:txBody>
      </p:sp>
    </p:spTree>
    <p:extLst>
      <p:ext uri="{BB962C8B-B14F-4D97-AF65-F5344CB8AC3E}">
        <p14:creationId xmlns:p14="http://schemas.microsoft.com/office/powerpoint/2010/main" val="1871285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474F63-3266-E37F-C987-C82E667C36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9D113D-9B21-0C95-59B6-519DF9D0A0E2}"/>
              </a:ext>
            </a:extLst>
          </p:cNvPr>
          <p:cNvSpPr>
            <a:spLocks noGrp="1"/>
          </p:cNvSpPr>
          <p:nvPr>
            <p:ph sz="half" idx="2"/>
          </p:nvPr>
        </p:nvSpPr>
        <p:spPr>
          <a:xfrm>
            <a:off x="839788" y="2505074"/>
            <a:ext cx="5157787" cy="4196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4A1717-77A6-8BB9-3C72-B61F5793E2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EC8A23-03DF-3CC8-20FC-449CA819457C}"/>
              </a:ext>
            </a:extLst>
          </p:cNvPr>
          <p:cNvSpPr>
            <a:spLocks noGrp="1"/>
          </p:cNvSpPr>
          <p:nvPr>
            <p:ph sz="quarter" idx="4"/>
          </p:nvPr>
        </p:nvSpPr>
        <p:spPr>
          <a:xfrm>
            <a:off x="6172200" y="2505074"/>
            <a:ext cx="5183188" cy="4196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9F1D1D21-E43D-841B-C5C2-A97815A987FE}"/>
              </a:ext>
              <a:ext uri="{C183D7F6-B498-43B3-948B-1728B52AA6E4}">
                <adec:decorative xmlns:adec="http://schemas.microsoft.com/office/drawing/2017/decorative" val="1"/>
              </a:ext>
            </a:extLst>
          </p:cNvPr>
          <p:cNvSpPr/>
          <p:nvPr userDrawn="1"/>
        </p:nvSpPr>
        <p:spPr>
          <a:xfrm>
            <a:off x="0" y="-1"/>
            <a:ext cx="12192000" cy="1426938"/>
          </a:xfrm>
          <a:prstGeom prst="rect">
            <a:avLst/>
          </a:prstGeom>
          <a:solidFill>
            <a:srgbClr val="00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4" descr="Infinite Possibilities graphic of an infinity symbol full of stars, planets, a comet, and the moon, as well as the CSDE logo and the year 2023-24">
            <a:extLst>
              <a:ext uri="{FF2B5EF4-FFF2-40B4-BE49-F238E27FC236}">
                <a16:creationId xmlns:a16="http://schemas.microsoft.com/office/drawing/2014/main" id="{5F69B417-85CC-33A0-877C-3E340BBA8899}"/>
              </a:ext>
            </a:extLst>
          </p:cNvPr>
          <p:cNvPicPr>
            <a:picLocks noChangeAspect="1"/>
          </p:cNvPicPr>
          <p:nvPr userDrawn="1"/>
        </p:nvPicPr>
        <p:blipFill>
          <a:blip r:embed="rId2"/>
          <a:srcRect/>
          <a:stretch/>
        </p:blipFill>
        <p:spPr>
          <a:xfrm>
            <a:off x="329183" y="261978"/>
            <a:ext cx="1773937" cy="926244"/>
          </a:xfrm>
          <a:prstGeom prst="rect">
            <a:avLst/>
          </a:prstGeom>
        </p:spPr>
      </p:pic>
      <p:pic>
        <p:nvPicPr>
          <p:cNvPr id="13" name="Picture 12" descr="CSDE logo">
            <a:extLst>
              <a:ext uri="{FF2B5EF4-FFF2-40B4-BE49-F238E27FC236}">
                <a16:creationId xmlns:a16="http://schemas.microsoft.com/office/drawing/2014/main" id="{73063811-8E82-95C5-0509-60525A334761}"/>
              </a:ext>
            </a:extLst>
          </p:cNvPr>
          <p:cNvPicPr>
            <a:picLocks noChangeAspect="1"/>
          </p:cNvPicPr>
          <p:nvPr userDrawn="1"/>
        </p:nvPicPr>
        <p:blipFill>
          <a:blip r:embed="rId3"/>
          <a:srcRect/>
          <a:stretch/>
        </p:blipFill>
        <p:spPr>
          <a:xfrm>
            <a:off x="10530063" y="214859"/>
            <a:ext cx="1215622" cy="1020751"/>
          </a:xfrm>
          <a:prstGeom prst="rect">
            <a:avLst/>
          </a:prstGeom>
        </p:spPr>
      </p:pic>
      <p:sp>
        <p:nvSpPr>
          <p:cNvPr id="2" name="Title 1">
            <a:extLst>
              <a:ext uri="{FF2B5EF4-FFF2-40B4-BE49-F238E27FC236}">
                <a16:creationId xmlns:a16="http://schemas.microsoft.com/office/drawing/2014/main" id="{5D9F3F10-9781-37B7-AFFB-9AE0645F1480}"/>
              </a:ext>
            </a:extLst>
          </p:cNvPr>
          <p:cNvSpPr>
            <a:spLocks noGrp="1"/>
          </p:cNvSpPr>
          <p:nvPr>
            <p:ph type="title"/>
          </p:nvPr>
        </p:nvSpPr>
        <p:spPr>
          <a:xfrm>
            <a:off x="2327097" y="365125"/>
            <a:ext cx="8075488" cy="823097"/>
          </a:xfrm>
        </p:spPr>
        <p:txBody>
          <a:bodyPr>
            <a:normAutofit/>
          </a:bodyPr>
          <a:lstStyle>
            <a:lvl1pPr algn="ctr">
              <a:defRPr sz="3200" b="1">
                <a:solidFill>
                  <a:schemeClr val="bg1"/>
                </a:solidFill>
              </a:defRPr>
            </a:lvl1pPr>
          </a:lstStyle>
          <a:p>
            <a:r>
              <a:rPr lang="en-US"/>
              <a:t>Click to edit Master title style</a:t>
            </a:r>
          </a:p>
        </p:txBody>
      </p:sp>
      <p:sp>
        <p:nvSpPr>
          <p:cNvPr id="8" name="Slide Number Placeholder 5">
            <a:extLst>
              <a:ext uri="{FF2B5EF4-FFF2-40B4-BE49-F238E27FC236}">
                <a16:creationId xmlns:a16="http://schemas.microsoft.com/office/drawing/2014/main" id="{EDFFB941-7B41-A1FD-BAF3-794124D9C63C}"/>
              </a:ext>
            </a:extLst>
          </p:cNvPr>
          <p:cNvSpPr>
            <a:spLocks noGrp="1"/>
          </p:cNvSpPr>
          <p:nvPr>
            <p:ph type="sldNum" sz="quarter" idx="10"/>
          </p:nvPr>
        </p:nvSpPr>
        <p:spPr>
          <a:xfrm>
            <a:off x="11651751" y="6326691"/>
            <a:ext cx="540249" cy="348815"/>
          </a:xfrm>
          <a:prstGeom prst="rect">
            <a:avLst/>
          </a:prstGeom>
        </p:spPr>
        <p:txBody>
          <a:bodyPr/>
          <a:lstStyle>
            <a:lvl1pPr algn="r">
              <a:defRPr sz="1400" b="1"/>
            </a:lvl1pPr>
          </a:lstStyle>
          <a:p>
            <a:fld id="{13A326F7-3D62-4D6D-AF51-CF772FE3461F}" type="slidenum">
              <a:rPr lang="en-US" smtClean="0"/>
              <a:pPr/>
              <a:t>‹#›</a:t>
            </a:fld>
            <a:endParaRPr lang="en-US"/>
          </a:p>
        </p:txBody>
      </p:sp>
    </p:spTree>
    <p:extLst>
      <p:ext uri="{BB962C8B-B14F-4D97-AF65-F5344CB8AC3E}">
        <p14:creationId xmlns:p14="http://schemas.microsoft.com/office/powerpoint/2010/main" val="4235528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0DC7C4-5668-0012-6674-E812F2B3AC0E}"/>
              </a:ext>
              <a:ext uri="{C183D7F6-B498-43B3-948B-1728B52AA6E4}">
                <adec:decorative xmlns:adec="http://schemas.microsoft.com/office/drawing/2017/decorative" val="1"/>
              </a:ext>
            </a:extLst>
          </p:cNvPr>
          <p:cNvSpPr/>
          <p:nvPr userDrawn="1"/>
        </p:nvSpPr>
        <p:spPr>
          <a:xfrm>
            <a:off x="0" y="-1"/>
            <a:ext cx="12192000" cy="1426938"/>
          </a:xfrm>
          <a:prstGeom prst="rect">
            <a:avLst/>
          </a:prstGeom>
          <a:solidFill>
            <a:srgbClr val="002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descr="Infinite Possibilities graphic of an infinity symbol full of stars, planets, a comet, and the moon, as well as the CSDE logo and the year 2023-24">
            <a:extLst>
              <a:ext uri="{FF2B5EF4-FFF2-40B4-BE49-F238E27FC236}">
                <a16:creationId xmlns:a16="http://schemas.microsoft.com/office/drawing/2014/main" id="{21F30DB6-7418-4213-024E-C41D9A0F98ED}"/>
              </a:ext>
            </a:extLst>
          </p:cNvPr>
          <p:cNvPicPr>
            <a:picLocks noChangeAspect="1"/>
          </p:cNvPicPr>
          <p:nvPr userDrawn="1"/>
        </p:nvPicPr>
        <p:blipFill>
          <a:blip r:embed="rId2"/>
          <a:srcRect/>
          <a:stretch/>
        </p:blipFill>
        <p:spPr>
          <a:xfrm>
            <a:off x="329183" y="261978"/>
            <a:ext cx="1773937" cy="926244"/>
          </a:xfrm>
          <a:prstGeom prst="rect">
            <a:avLst/>
          </a:prstGeom>
        </p:spPr>
      </p:pic>
      <p:pic>
        <p:nvPicPr>
          <p:cNvPr id="9" name="Picture 8" descr="CSDE logo">
            <a:extLst>
              <a:ext uri="{FF2B5EF4-FFF2-40B4-BE49-F238E27FC236}">
                <a16:creationId xmlns:a16="http://schemas.microsoft.com/office/drawing/2014/main" id="{12310DDA-69FE-A9C7-74AC-9DD07674C9F4}"/>
              </a:ext>
            </a:extLst>
          </p:cNvPr>
          <p:cNvPicPr>
            <a:picLocks noChangeAspect="1"/>
          </p:cNvPicPr>
          <p:nvPr userDrawn="1"/>
        </p:nvPicPr>
        <p:blipFill>
          <a:blip r:embed="rId3"/>
          <a:srcRect/>
          <a:stretch/>
        </p:blipFill>
        <p:spPr>
          <a:xfrm>
            <a:off x="10530063" y="214859"/>
            <a:ext cx="1215622" cy="1020751"/>
          </a:xfrm>
          <a:prstGeom prst="rect">
            <a:avLst/>
          </a:prstGeom>
        </p:spPr>
      </p:pic>
      <p:sp>
        <p:nvSpPr>
          <p:cNvPr id="2" name="Title 1">
            <a:extLst>
              <a:ext uri="{FF2B5EF4-FFF2-40B4-BE49-F238E27FC236}">
                <a16:creationId xmlns:a16="http://schemas.microsoft.com/office/drawing/2014/main" id="{00E609F2-2872-379D-9764-FA5914301FAD}"/>
              </a:ext>
            </a:extLst>
          </p:cNvPr>
          <p:cNvSpPr>
            <a:spLocks noGrp="1"/>
          </p:cNvSpPr>
          <p:nvPr>
            <p:ph type="title"/>
          </p:nvPr>
        </p:nvSpPr>
        <p:spPr>
          <a:xfrm>
            <a:off x="2327097" y="365125"/>
            <a:ext cx="8075488" cy="823097"/>
          </a:xfrm>
        </p:spPr>
        <p:txBody>
          <a:bodyPr>
            <a:normAutofit/>
          </a:bodyPr>
          <a:lstStyle>
            <a:lvl1pPr algn="ctr">
              <a:defRPr sz="3200" b="1">
                <a:solidFill>
                  <a:schemeClr val="bg1"/>
                </a:solidFill>
              </a:defRPr>
            </a:lvl1pPr>
          </a:lstStyle>
          <a:p>
            <a:r>
              <a:rPr lang="en-US"/>
              <a:t>Click to edit Master title style</a:t>
            </a:r>
          </a:p>
        </p:txBody>
      </p:sp>
      <p:sp>
        <p:nvSpPr>
          <p:cNvPr id="4" name="Slide Number Placeholder 5">
            <a:extLst>
              <a:ext uri="{FF2B5EF4-FFF2-40B4-BE49-F238E27FC236}">
                <a16:creationId xmlns:a16="http://schemas.microsoft.com/office/drawing/2014/main" id="{79C58B80-E5FC-1EC2-6472-916757174EE2}"/>
              </a:ext>
            </a:extLst>
          </p:cNvPr>
          <p:cNvSpPr>
            <a:spLocks noGrp="1"/>
          </p:cNvSpPr>
          <p:nvPr>
            <p:ph type="sldNum" sz="quarter" idx="4"/>
          </p:nvPr>
        </p:nvSpPr>
        <p:spPr>
          <a:xfrm>
            <a:off x="11651751" y="6326691"/>
            <a:ext cx="540249" cy="348815"/>
          </a:xfrm>
          <a:prstGeom prst="rect">
            <a:avLst/>
          </a:prstGeom>
        </p:spPr>
        <p:txBody>
          <a:bodyPr/>
          <a:lstStyle>
            <a:lvl1pPr algn="r">
              <a:defRPr sz="1400" b="1"/>
            </a:lvl1pPr>
          </a:lstStyle>
          <a:p>
            <a:fld id="{13A326F7-3D62-4D6D-AF51-CF772FE3461F}" type="slidenum">
              <a:rPr lang="en-US" smtClean="0"/>
              <a:pPr/>
              <a:t>‹#›</a:t>
            </a:fld>
            <a:endParaRPr lang="en-US"/>
          </a:p>
        </p:txBody>
      </p:sp>
    </p:spTree>
    <p:extLst>
      <p:ext uri="{BB962C8B-B14F-4D97-AF65-F5344CB8AC3E}">
        <p14:creationId xmlns:p14="http://schemas.microsoft.com/office/powerpoint/2010/main" val="20310378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0F9DB7-1108-19B2-B691-E28587B23F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4A5BB3-30A5-7AF5-C0F0-08F2D5664F06}"/>
              </a:ext>
            </a:extLst>
          </p:cNvPr>
          <p:cNvSpPr>
            <a:spLocks noGrp="1"/>
          </p:cNvSpPr>
          <p:nvPr>
            <p:ph type="body" idx="1"/>
          </p:nvPr>
        </p:nvSpPr>
        <p:spPr>
          <a:xfrm>
            <a:off x="838200" y="1825625"/>
            <a:ext cx="10515600" cy="4351338"/>
          </a:xfrm>
          <a:prstGeom prst="rect">
            <a:avLst/>
          </a:prstGeom>
        </p:spPr>
        <p:txBody>
          <a:bodyPr vert="horz" wrap="square"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3D019850-FB62-8A7E-6E10-2B383EBB7D76}"/>
              </a:ext>
            </a:extLst>
          </p:cNvPr>
          <p:cNvSpPr>
            <a:spLocks noGrp="1"/>
          </p:cNvSpPr>
          <p:nvPr>
            <p:ph type="sldNum" sz="quarter" idx="4"/>
          </p:nvPr>
        </p:nvSpPr>
        <p:spPr>
          <a:xfrm>
            <a:off x="11651751" y="6326691"/>
            <a:ext cx="540249" cy="348815"/>
          </a:xfrm>
          <a:prstGeom prst="rect">
            <a:avLst/>
          </a:prstGeom>
        </p:spPr>
        <p:txBody>
          <a:bodyPr/>
          <a:lstStyle>
            <a:lvl1pPr algn="r">
              <a:defRPr sz="1400" b="1"/>
            </a:lvl1pPr>
          </a:lstStyle>
          <a:p>
            <a:fld id="{13A326F7-3D62-4D6D-AF51-CF772FE3461F}" type="slidenum">
              <a:rPr lang="en-US" smtClean="0"/>
              <a:pPr/>
              <a:t>‹#›</a:t>
            </a:fld>
            <a:endParaRPr lang="en-US"/>
          </a:p>
        </p:txBody>
      </p:sp>
    </p:spTree>
    <p:extLst>
      <p:ext uri="{BB962C8B-B14F-4D97-AF65-F5344CB8AC3E}">
        <p14:creationId xmlns:p14="http://schemas.microsoft.com/office/powerpoint/2010/main" val="2534069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ct.portal.cambiumast.com/resources/guides/testing-students-in-psis-who-attend-out-of-state-and-non-approved-facilities"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ct.portal.cambiumast.com/secure-browsers.html"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hyperlink" Target="https://portal.ct.gov/SDE/Student-Assessment/CTAA-Skills-Checklist/Connecticut-Alternate-Assessments/CTAS-Resources" TargetMode="External"/><Relationship Id="rId3" Type="http://schemas.openxmlformats.org/officeDocument/2006/relationships/hyperlink" Target="https://portal.ct.gov/SDE/Student-Assessment/Smarter-Balanced/Find-Information-about-Smarter-Balanced" TargetMode="External"/><Relationship Id="rId7" Type="http://schemas.openxmlformats.org/officeDocument/2006/relationships/hyperlink" Target="https://portal.ct.gov/SDE/Student-Assessment/SAT/Connecticut-SAT-School-Day" TargetMode="External"/><Relationship Id="rId12"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hyperlink" Target="https://portal.ct.gov/SDE/Student-Assessment/CTAA-Skills-Checklist/Connecticut-Alternate-Assessments/CAAELP-Resources" TargetMode="External"/><Relationship Id="rId5" Type="http://schemas.openxmlformats.org/officeDocument/2006/relationships/hyperlink" Target="https://portal.ct.gov/SDE/Student-Assessment/NGSS-Science/NGSS-Science" TargetMode="External"/><Relationship Id="rId10" Type="http://schemas.openxmlformats.org/officeDocument/2006/relationships/image" Target="../media/image26.png"/><Relationship Id="rId4" Type="http://schemas.openxmlformats.org/officeDocument/2006/relationships/image" Target="../media/image24.png"/><Relationship Id="rId9" Type="http://schemas.openxmlformats.org/officeDocument/2006/relationships/hyperlink" Target="https://portal.ct.gov/SDE/Student-Assessment/CTAA-Skills-Checklist/Connecticut-Alternate-Assessments/CTAA-Resources" TargetMode="External"/><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hyperlink" Target="https://portal.ct.gov/SDE/Student-Assessment/NGSS-Science/NGSS-Science" TargetMode="External"/><Relationship Id="rId13" Type="http://schemas.openxmlformats.org/officeDocument/2006/relationships/hyperlink" Target="https://sso1.cambiumast.com/auth/realms/connecticut/protocol/saml/clients/tools-for-teachers" TargetMode="External"/><Relationship Id="rId3" Type="http://schemas.openxmlformats.org/officeDocument/2006/relationships/image" Target="../media/image29.png"/><Relationship Id="rId7" Type="http://schemas.openxmlformats.org/officeDocument/2006/relationships/hyperlink" Target="https://portal.ct.gov/SDE/Student-Assessment/SAT/Connecticut-SAT-School-Day" TargetMode="External"/><Relationship Id="rId12" Type="http://schemas.openxmlformats.org/officeDocument/2006/relationships/hyperlink" Target="https://portal.ct.gov/SDE/Student-Assessment/Smarter-Balanced/Smarter-Balanced-Interim-Assessments"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hyperlink" Target="https://portal.ct.gov/SDE/Student-Assessment/CTAA-Skills-Checklist/Connecticut-Alternate-Assessments/CTAA-Resources" TargetMode="External"/><Relationship Id="rId11" Type="http://schemas.openxmlformats.org/officeDocument/2006/relationships/hyperlink" Target="https://portal.ct.gov/SDE/Student-Assessment/CTAA-Skills-Checklist/Connecticut-Alternate-Assessments/CAAELP-Resources" TargetMode="External"/><Relationship Id="rId5" Type="http://schemas.openxmlformats.org/officeDocument/2006/relationships/hyperlink" Target="https://portal.ct.gov/SDE/Student-Assessment/Smarter-Balanced/Smarter-Balanced-Assessment" TargetMode="External"/><Relationship Id="rId10" Type="http://schemas.openxmlformats.org/officeDocument/2006/relationships/hyperlink" Target="https://portal.ct.gov/SDE/Student-Assessment/ELP-Assessment/English-Language-Proficiency-Assessment---LAS-Links" TargetMode="External"/><Relationship Id="rId4" Type="http://schemas.openxmlformats.org/officeDocument/2006/relationships/hyperlink" Target="https://www.pngall.com/graduation-cap-png/" TargetMode="External"/><Relationship Id="rId9" Type="http://schemas.openxmlformats.org/officeDocument/2006/relationships/hyperlink" Target="https://portal.ct.gov/SDE/Student-Assessment/CTAA-Skills-Checklist/Connecticut-Alternate-Assessments/CTAS-Resourc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hyperlink" Target="https://ct.portal.cambiumast.com/"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9.sv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hyperlink" Target="mailto:Abe.Krisst@ct.gov" TargetMode="External"/><Relationship Id="rId4" Type="http://schemas.openxmlformats.org/officeDocument/2006/relationships/hyperlink" Target="mailto:Kimberly.Johnson@ct.gov"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hyperlink" Target="https://ct.portal.cambiumast.com/index.html" TargetMode="External"/><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hyperlink" Target="https://ct.portal.cambiumast.com/technology-resources.html" TargetMode="Externa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hyperlink" Target="https://ct.cambiumtds.com/testadmin" TargetMode="External"/><Relationship Id="rId7"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hyperlink" Target="https://ctpt.cambiumtds.com/testadmin" TargetMode="Externa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ct.portal.cambiumast.com/-/media/project/client-portals/connecticut/pdf/2019/tide-user-guide.pdf" TargetMode="External"/><Relationship Id="rId7"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hyperlink" Target="https://ct.tide.cambiumast.com/" TargetMode="External"/><Relationship Id="rId5" Type="http://schemas.openxmlformats.org/officeDocument/2006/relationships/hyperlink" Target="https://ct.portal.cambiumast.com/resources/guides/user-role-permissions-for-secure-online-systems" TargetMode="External"/><Relationship Id="rId4" Type="http://schemas.openxmlformats.org/officeDocument/2006/relationships/hyperlink" Target="https://ct.portal.cambiumast.com/-/media/project/client-portals/connecticut/pdf/2018/accessing-tide-brochure.pdf" TargetMode="External"/><Relationship Id="rId9" Type="http://schemas.openxmlformats.org/officeDocument/2006/relationships/image" Target="../media/image53.sv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hyperlink" Target="https://ct.portal.cambiumast.com/resources/guides/assessment-viewing-application-(ava)-user-guide" TargetMode="External"/><Relationship Id="rId7"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hyperlink" Target="https://ctpt.cambiumtds.com/student/?a=ResponseEntry" TargetMode="External"/><Relationship Id="rId4" Type="http://schemas.openxmlformats.org/officeDocument/2006/relationships/hyperlink" Target="https://portal.ct.gov/-/media/SDE/Student-Assessment/Smarter-Interim-Assessments/InterimAssessments-FINAL.pdf"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hyperlink" Target="mailto:Jeff.greig@ct.gov" TargetMode="External"/><Relationship Id="rId4" Type="http://schemas.openxmlformats.org/officeDocument/2006/relationships/hyperlink" Target="mailto:cristi.alberino@ct.gov"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5.png"/><Relationship Id="rId7" Type="http://schemas.openxmlformats.org/officeDocument/2006/relationships/image" Target="../media/image47.sv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46.png"/><Relationship Id="rId11" Type="http://schemas.openxmlformats.org/officeDocument/2006/relationships/image" Target="../media/image70.png"/><Relationship Id="rId5" Type="http://schemas.openxmlformats.org/officeDocument/2006/relationships/image" Target="../media/image45.svg"/><Relationship Id="rId10" Type="http://schemas.openxmlformats.org/officeDocument/2006/relationships/image" Target="../media/image69.png"/><Relationship Id="rId4" Type="http://schemas.openxmlformats.org/officeDocument/2006/relationships/image" Target="../media/image44.png"/><Relationship Id="rId9"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55.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mailto:Michelle.Rosado@ct.gov" TargetMode="External"/><Relationship Id="rId5" Type="http://schemas.openxmlformats.org/officeDocument/2006/relationships/hyperlink" Target="mailto:Michael.Sabados@ct.gov" TargetMode="External"/><Relationship Id="rId4" Type="http://schemas.openxmlformats.org/officeDocument/2006/relationships/hyperlink" Target="mailto:pei-hsuan.chiu@ct.gov" TargetMode="External"/><Relationship Id="rId9"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hyperlink" Target="https://www.smartertoolsforteachers.org/" TargetMode="External"/><Relationship Id="rId5" Type="http://schemas.openxmlformats.org/officeDocument/2006/relationships/hyperlink" Target="https://ct.portal.cambiumast.com/resources/guides/csde-assessment-guidelines" TargetMode="External"/><Relationship Id="rId4" Type="http://schemas.openxmlformats.org/officeDocument/2006/relationships/hyperlink" Target="https://ct.portal.cambiumast.com/resources/accessibility-and-special-populations/accessibility-chart"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hyperlink" Target="https://smarterbalanced.org/five-built-in-test-tools-students-should-know-and-use/"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portal.smarterbalanced.org/library/en/illustration-glossary.pdf" TargetMode="External"/><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hyperlink" Target="mailto:Deirdre.Ducharme@ct.gov"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hyperlink" Target="https://ct.portal.cambiumast.com/resources/accessibility-and-special-populations/process-for-requesting-special-documented-accommodations" TargetMode="External"/><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hyperlink" Target="https://ct.portal.cambiumast.com/-/media/project/client-portals/connecticut/pdf/2021/accessibility-chart.pdf"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hyperlink" Target="https://ct.portal.cambiumast.com/resources/accessibility-and-special-populations/connecticut-smarter-balanced-and-ngss-assessments-reader-options-table"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1.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92.png"/><Relationship Id="rId5" Type="http://schemas.openxmlformats.org/officeDocument/2006/relationships/hyperlink" Target="https://ct.portal.cambiumast.com/resources/accessibility-and-special-populations/decision-guidelines-for-text-to-speech-of-the-smarter-balanced-ela-reading-passages" TargetMode="External"/><Relationship Id="rId4" Type="http://schemas.openxmlformats.org/officeDocument/2006/relationships/hyperlink" Target="https://ct.portal.cambiumast.com/-/media/project/client-portals/connecticut/pdf/2021/sb-ela-reading-passages-text-to-speech-decision-guidelines.pdf"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1.png"/><Relationship Id="rId3" Type="http://schemas.openxmlformats.org/officeDocument/2006/relationships/hyperlink" Target="https://ct.portal.cambiumast.com/-/media/project/client-portals/connecticut/pdf/2021/documented-evidence-for-read-aloud-of-sb-reading-passages.pdf" TargetMode="External"/><Relationship Id="rId7" Type="http://schemas.openxmlformats.org/officeDocument/2006/relationships/hyperlink" Target="https://ct.portal.cambiumast.com/resources/accessibility-and-special-populations/documented-evidence-for-a-read-aloud-of-the-smarter-balanced-ela-reading-passages" TargetMode="External"/><Relationship Id="rId12" Type="http://schemas.openxmlformats.org/officeDocument/2006/relationships/image" Target="../media/image47.sv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93.png"/><Relationship Id="rId11" Type="http://schemas.openxmlformats.org/officeDocument/2006/relationships/image" Target="../media/image46.png"/><Relationship Id="rId5" Type="http://schemas.openxmlformats.org/officeDocument/2006/relationships/hyperlink" Target="https://ct.portal.cambiumast.com/-/media/project/client-portals/connecticut/pdf/2023/smarter-balanced-read-aloud-guidelines.pdf" TargetMode="External"/><Relationship Id="rId10" Type="http://schemas.openxmlformats.org/officeDocument/2006/relationships/image" Target="../media/image45.svg"/><Relationship Id="rId4" Type="http://schemas.openxmlformats.org/officeDocument/2006/relationships/hyperlink" Target="https://ct.portal.cambiumast.com/resources/accessibility-and-special-populations/smarter-balanced-assessments-read-aloud-guidelines" TargetMode="External"/><Relationship Id="rId9" Type="http://schemas.openxmlformats.org/officeDocument/2006/relationships/image" Target="../media/image44.png"/></Relationships>
</file>

<file path=ppt/slides/_rels/slide57.xml.rels><?xml version="1.0" encoding="UTF-8" standalone="yes"?>
<Relationships xmlns="http://schemas.openxmlformats.org/package/2006/relationships"><Relationship Id="rId8" Type="http://schemas.openxmlformats.org/officeDocument/2006/relationships/hyperlink" Target="https://ct.portal.cambiumast.com/resources/guides/csde-assessment-guidelines" TargetMode="External"/><Relationship Id="rId3" Type="http://schemas.openxmlformats.org/officeDocument/2006/relationships/hyperlink" Target="https://ct.portal.cambiumast.com/resources/accessibility-and-special-populations/guidelines-for-simplified-test-directions-in-the-test-administration-manual" TargetMode="External"/><Relationship Id="rId7" Type="http://schemas.openxmlformats.org/officeDocument/2006/relationships/hyperlink" Target="https://ct.portal.cambiumast.com/resources/accessibility-and-special-populations/sb-mathematics-and-ngss-assessments-guidelines-for-spanish-read-aloud-of-stimuli-and-items" TargetMode="External"/><Relationship Id="rId12" Type="http://schemas.openxmlformats.org/officeDocument/2006/relationships/image" Target="../media/image91.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s://ct.portal.cambiumast.com/resources/accessibility-and-special-populations/translation-(glossary)-%E2%80%93-embedded-designated-support" TargetMode="External"/><Relationship Id="rId11" Type="http://schemas.openxmlformats.org/officeDocument/2006/relationships/image" Target="../media/image95.png"/><Relationship Id="rId5" Type="http://schemas.openxmlformats.org/officeDocument/2006/relationships/hyperlink" Target="https://ct.portal.cambiumast.com/resources/accessibility-and-special-populations/bilingual-dictionaries-and-glossaries-authorized-for-use-by-english-language-learners" TargetMode="External"/><Relationship Id="rId10" Type="http://schemas.openxmlformats.org/officeDocument/2006/relationships/hyperlink" Target="https://ct.portal.cambiumast.com/resources/accessibility-and-special-populations/embedded-and-non-embedded-designated-supports-for-english-learners" TargetMode="External"/><Relationship Id="rId4" Type="http://schemas.openxmlformats.org/officeDocument/2006/relationships/hyperlink" Target="https://ct.portal.cambiumast.com/resources/accessibility-and-special-populations/translated-test-directions" TargetMode="External"/><Relationship Id="rId9" Type="http://schemas.openxmlformats.org/officeDocument/2006/relationships/hyperlink" Target="https://ct.portal.cambiumast.com/-/media/project/client-portals/connecticut/pdf/2019/embedded-and-non-embedded-designated-supports-for-english-learners.pdf"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ct.portal.cambiumast.com/resources/guides/csde-assessment-guidelines" TargetMode="External"/><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91.png"/><Relationship Id="rId4" Type="http://schemas.openxmlformats.org/officeDocument/2006/relationships/image" Target="../media/image96.png"/></Relationships>
</file>

<file path=ppt/slides/_rels/slide59.xml.rels><?xml version="1.0" encoding="UTF-8" standalone="yes"?>
<Relationships xmlns="http://schemas.openxmlformats.org/package/2006/relationships"><Relationship Id="rId3" Type="http://schemas.openxmlformats.org/officeDocument/2006/relationships/hyperlink" Target="https://ctpt.tds.cambiumast.com/student"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3" Type="http://schemas.openxmlformats.org/officeDocument/2006/relationships/hyperlink" Target="mailto:cthelpdesk@cambiumassessment.co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hyperlink" Target="https://portal.ct.gov/SDE"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hyperlink" Target="https://ct.portal.cambiumast.c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7EF97710-E9F7-5648-ED63-A6C05BFD0535}"/>
              </a:ext>
            </a:extLst>
          </p:cNvPr>
          <p:cNvSpPr>
            <a:spLocks noGrp="1"/>
          </p:cNvSpPr>
          <p:nvPr>
            <p:ph type="subTitle" idx="1"/>
          </p:nvPr>
        </p:nvSpPr>
        <p:spPr/>
        <p:txBody>
          <a:bodyPr>
            <a:noAutofit/>
          </a:bodyPr>
          <a:lstStyle/>
          <a:p>
            <a:r>
              <a:rPr lang="en-US" sz="2400"/>
              <a:t>Spring 2024</a:t>
            </a:r>
          </a:p>
        </p:txBody>
      </p:sp>
      <p:sp>
        <p:nvSpPr>
          <p:cNvPr id="6" name="Title 5">
            <a:extLst>
              <a:ext uri="{FF2B5EF4-FFF2-40B4-BE49-F238E27FC236}">
                <a16:creationId xmlns:a16="http://schemas.microsoft.com/office/drawing/2014/main" id="{6FAF16BD-D015-EF01-4FBB-4B74EB023368}"/>
              </a:ext>
            </a:extLst>
          </p:cNvPr>
          <p:cNvSpPr>
            <a:spLocks noGrp="1"/>
          </p:cNvSpPr>
          <p:nvPr>
            <p:ph type="ctrTitle"/>
          </p:nvPr>
        </p:nvSpPr>
        <p:spPr/>
        <p:txBody>
          <a:bodyPr/>
          <a:lstStyle/>
          <a:p>
            <a:r>
              <a:rPr lang="en-US"/>
              <a:t>Test Administrator Training </a:t>
            </a:r>
          </a:p>
        </p:txBody>
      </p:sp>
    </p:spTree>
    <p:extLst>
      <p:ext uri="{BB962C8B-B14F-4D97-AF65-F5344CB8AC3E}">
        <p14:creationId xmlns:p14="http://schemas.microsoft.com/office/powerpoint/2010/main" val="2636558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9000">
              <a:schemeClr val="accent1">
                <a:lumMod val="5000"/>
                <a:lumOff val="95000"/>
              </a:schemeClr>
            </a:gs>
            <a:gs pos="77000">
              <a:schemeClr val="accent1">
                <a:lumMod val="45000"/>
                <a:lumOff val="55000"/>
              </a:schemeClr>
            </a:gs>
            <a:gs pos="99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BAD85-4963-B99F-B77E-032F6385699C}"/>
              </a:ext>
            </a:extLst>
          </p:cNvPr>
          <p:cNvSpPr>
            <a:spLocks noGrp="1"/>
          </p:cNvSpPr>
          <p:nvPr>
            <p:ph type="title"/>
          </p:nvPr>
        </p:nvSpPr>
        <p:spPr/>
        <p:txBody>
          <a:bodyPr>
            <a:normAutofit/>
          </a:bodyPr>
          <a:lstStyle/>
          <a:p>
            <a:r>
              <a:rPr lang="en-US" sz="3600"/>
              <a:t>Who Participates in Testing? </a:t>
            </a:r>
          </a:p>
        </p:txBody>
      </p:sp>
      <p:sp>
        <p:nvSpPr>
          <p:cNvPr id="4" name="Slide Number Placeholder 3">
            <a:extLst>
              <a:ext uri="{FF2B5EF4-FFF2-40B4-BE49-F238E27FC236}">
                <a16:creationId xmlns:a16="http://schemas.microsoft.com/office/drawing/2014/main" id="{54CD1518-AB3B-3F3A-DFBD-2BF596C940E1}"/>
              </a:ext>
            </a:extLst>
          </p:cNvPr>
          <p:cNvSpPr>
            <a:spLocks noGrp="1"/>
          </p:cNvSpPr>
          <p:nvPr>
            <p:ph type="sldNum" sz="quarter" idx="4"/>
          </p:nvPr>
        </p:nvSpPr>
        <p:spPr/>
        <p:txBody>
          <a:bodyPr/>
          <a:lstStyle/>
          <a:p>
            <a:fld id="{13A326F7-3D62-4D6D-AF51-CF772FE3461F}" type="slidenum">
              <a:rPr lang="en-US" smtClean="0"/>
              <a:pPr/>
              <a:t>10</a:t>
            </a:fld>
            <a:endParaRPr lang="en-US"/>
          </a:p>
        </p:txBody>
      </p:sp>
      <p:pic>
        <p:nvPicPr>
          <p:cNvPr id="1028" name="Picture 27" descr="Image of Smarter Balanced Logo">
            <a:extLst>
              <a:ext uri="{FF2B5EF4-FFF2-40B4-BE49-F238E27FC236}">
                <a16:creationId xmlns:a16="http://schemas.microsoft.com/office/drawing/2014/main" id="{0DFA1B1C-3EB0-4FF5-97EB-941083308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6165" y="1654575"/>
            <a:ext cx="1371600" cy="393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29" name="Picture 5" descr="Image of NGSS Logo">
            <a:extLst>
              <a:ext uri="{FF2B5EF4-FFF2-40B4-BE49-F238E27FC236}">
                <a16:creationId xmlns:a16="http://schemas.microsoft.com/office/drawing/2014/main" id="{1A3A7481-4E0C-4DD2-6DC7-1735342093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0076" y="1543506"/>
            <a:ext cx="1195347" cy="461665"/>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0" name="Picture 6">
            <a:extLst>
              <a:ext uri="{FF2B5EF4-FFF2-40B4-BE49-F238E27FC236}">
                <a16:creationId xmlns:a16="http://schemas.microsoft.com/office/drawing/2014/main" id="{CC5271B6-BF00-3822-8518-F29D83CF16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969" y="1686326"/>
            <a:ext cx="1281112" cy="361950"/>
          </a:xfrm>
          <a:prstGeom prst="rect">
            <a:avLst/>
          </a:prstGeom>
          <a:noFill/>
          <a:ln>
            <a:noFill/>
          </a:ln>
          <a:effectLst/>
          <a:extLst>
            <a:ext uri="{909E8E84-426E-40DD-AFC4-6F175D3DCCD1}">
              <a14:hiddenFill xmlns:a14="http://schemas.microsoft.com/office/drawing/2010/main">
                <a:solidFill>
                  <a:srgbClr val="009999"/>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TextBox 9">
            <a:extLst>
              <a:ext uri="{FF2B5EF4-FFF2-40B4-BE49-F238E27FC236}">
                <a16:creationId xmlns:a16="http://schemas.microsoft.com/office/drawing/2014/main" id="{91D103F6-F852-5E1D-96DB-B6E2C16F1B18}"/>
              </a:ext>
            </a:extLst>
          </p:cNvPr>
          <p:cNvSpPr txBox="1"/>
          <p:nvPr/>
        </p:nvSpPr>
        <p:spPr>
          <a:xfrm>
            <a:off x="462012" y="2104125"/>
            <a:ext cx="11405937" cy="461665"/>
          </a:xfrm>
          <a:prstGeom prst="rect">
            <a:avLst/>
          </a:prstGeom>
          <a:noFill/>
        </p:spPr>
        <p:txBody>
          <a:bodyPr wrap="square" rtlCol="0">
            <a:spAutoFit/>
          </a:bodyPr>
          <a:lstStyle/>
          <a:p>
            <a:pPr marL="0" indent="0" algn="ctr">
              <a:buNone/>
            </a:pPr>
            <a:r>
              <a:rPr lang="en-US" sz="2400" b="1">
                <a:solidFill>
                  <a:srgbClr val="0070C0"/>
                </a:solidFill>
                <a:cs typeface="Arial" panose="020B0604020202020204" pitchFamily="34" charset="0"/>
              </a:rPr>
              <a:t>Participation Expectations for Smarter Balanced, NGSS, and Connecticut SAT School Day</a:t>
            </a:r>
          </a:p>
        </p:txBody>
      </p:sp>
      <p:sp>
        <p:nvSpPr>
          <p:cNvPr id="11" name="TextBox 10">
            <a:extLst>
              <a:ext uri="{FF2B5EF4-FFF2-40B4-BE49-F238E27FC236}">
                <a16:creationId xmlns:a16="http://schemas.microsoft.com/office/drawing/2014/main" id="{3F572306-D684-CACC-A001-F2FA63BC8AAF}"/>
              </a:ext>
            </a:extLst>
          </p:cNvPr>
          <p:cNvSpPr txBox="1"/>
          <p:nvPr/>
        </p:nvSpPr>
        <p:spPr>
          <a:xfrm>
            <a:off x="863525" y="2711621"/>
            <a:ext cx="10289406" cy="3724096"/>
          </a:xfrm>
          <a:prstGeom prst="rect">
            <a:avLst/>
          </a:prstGeom>
          <a:noFill/>
        </p:spPr>
        <p:txBody>
          <a:bodyPr wrap="square" rtlCol="0">
            <a:spAutoFit/>
          </a:bodyPr>
          <a:lstStyle/>
          <a:p>
            <a:pPr marL="742950" lvl="1" indent="-285750">
              <a:buFont typeface="Wingdings" panose="05000000000000000000" pitchFamily="2" charset="2"/>
              <a:buChar char="§"/>
            </a:pPr>
            <a:r>
              <a:rPr lang="en-US" sz="2400">
                <a:cs typeface="Arial" panose="020B0604020202020204" pitchFamily="34" charset="0"/>
              </a:rPr>
              <a:t>All students enrolled in the Public School Information System (PSIS) in Grades 3-8 and 11 (these students include those identified as English learners and/or students with disabilities who have an active IEP or Section 504 Plan)</a:t>
            </a:r>
          </a:p>
          <a:p>
            <a:pPr marL="742950" lvl="1" indent="-285750">
              <a:buFont typeface="Wingdings" panose="05000000000000000000" pitchFamily="2" charset="2"/>
              <a:buChar char="§"/>
            </a:pPr>
            <a:r>
              <a:rPr lang="en-US" sz="2400">
                <a:cs typeface="Arial" panose="020B0604020202020204" pitchFamily="34" charset="0"/>
              </a:rPr>
              <a:t>Students enrolled in PSIS attending Approved Private Special Education Programs (APSEPs)</a:t>
            </a:r>
          </a:p>
          <a:p>
            <a:pPr marL="742950" lvl="1" indent="-285750">
              <a:buFont typeface="Wingdings" panose="05000000000000000000" pitchFamily="2" charset="2"/>
              <a:buChar char="§"/>
            </a:pPr>
            <a:r>
              <a:rPr lang="en-US" sz="2400">
                <a:cs typeface="Arial" panose="020B0604020202020204" pitchFamily="34" charset="0"/>
              </a:rPr>
              <a:t>Students enrolled in PSIS who are being educated in out-of-state facilities, in-state facilities, and non–approved facilities</a:t>
            </a:r>
          </a:p>
          <a:p>
            <a:pPr marL="1257300" lvl="2" indent="-342900">
              <a:buFont typeface="Arial" panose="020B0604020202020204" pitchFamily="34" charset="0"/>
              <a:buChar char="•"/>
            </a:pPr>
            <a:r>
              <a:rPr lang="en-US" sz="2200">
                <a:ln w="0"/>
                <a:cs typeface="Arial" panose="020B0604020202020204" pitchFamily="34" charset="0"/>
              </a:rPr>
              <a:t>Refer to the </a:t>
            </a:r>
            <a:r>
              <a:rPr lang="en-US" sz="2200">
                <a:ln w="0"/>
                <a:cs typeface="Arial" panose="020B0604020202020204" pitchFamily="34" charset="0"/>
                <a:hlinkClick r:id="rId6">
                  <a:extLst>
                    <a:ext uri="{A12FA001-AC4F-418D-AE19-62706E023703}">
                      <ahyp:hlinkClr xmlns:ahyp="http://schemas.microsoft.com/office/drawing/2018/hyperlinkcolor" val="tx"/>
                    </a:ext>
                  </a:extLst>
                </a:hlinkClick>
              </a:rPr>
              <a:t>Students in PSIS Who Attend Out-of-State and In-State Non-Approved Facilities </a:t>
            </a:r>
            <a:r>
              <a:rPr lang="en-US" sz="2200">
                <a:ln w="0"/>
                <a:cs typeface="Arial" panose="020B0604020202020204" pitchFamily="34" charset="0"/>
              </a:rPr>
              <a:t>brochure.</a:t>
            </a:r>
            <a:endParaRPr lang="en-US" sz="2400">
              <a:cs typeface="Arial" panose="020B0604020202020204" pitchFamily="34" charset="0"/>
            </a:endParaRPr>
          </a:p>
        </p:txBody>
      </p:sp>
    </p:spTree>
    <p:extLst>
      <p:ext uri="{BB962C8B-B14F-4D97-AF65-F5344CB8AC3E}">
        <p14:creationId xmlns:p14="http://schemas.microsoft.com/office/powerpoint/2010/main" val="2639378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2DF6D-6198-E502-8427-360A5ED9F0F4}"/>
              </a:ext>
            </a:extLst>
          </p:cNvPr>
          <p:cNvSpPr>
            <a:spLocks noGrp="1"/>
          </p:cNvSpPr>
          <p:nvPr>
            <p:ph type="title"/>
          </p:nvPr>
        </p:nvSpPr>
        <p:spPr/>
        <p:txBody>
          <a:bodyPr>
            <a:normAutofit fontScale="90000"/>
          </a:bodyPr>
          <a:lstStyle/>
          <a:p>
            <a:r>
              <a:rPr lang="en-US"/>
              <a:t>Student Participation </a:t>
            </a:r>
            <a:br>
              <a:rPr lang="en-US"/>
            </a:br>
            <a:r>
              <a:rPr lang="en-US"/>
              <a:t>Connecticut General Statutes 10-14n</a:t>
            </a:r>
          </a:p>
        </p:txBody>
      </p:sp>
      <p:sp>
        <p:nvSpPr>
          <p:cNvPr id="3" name="Slide Number Placeholder 2">
            <a:extLst>
              <a:ext uri="{FF2B5EF4-FFF2-40B4-BE49-F238E27FC236}">
                <a16:creationId xmlns:a16="http://schemas.microsoft.com/office/drawing/2014/main" id="{920A5259-3C5D-DD07-EAEC-7AFDAC2926DF}"/>
              </a:ext>
            </a:extLst>
          </p:cNvPr>
          <p:cNvSpPr>
            <a:spLocks noGrp="1"/>
          </p:cNvSpPr>
          <p:nvPr>
            <p:ph type="sldNum" sz="quarter" idx="4"/>
          </p:nvPr>
        </p:nvSpPr>
        <p:spPr/>
        <p:txBody>
          <a:bodyPr/>
          <a:lstStyle/>
          <a:p>
            <a:fld id="{13A326F7-3D62-4D6D-AF51-CF772FE3461F}" type="slidenum">
              <a:rPr lang="en-US" smtClean="0"/>
              <a:pPr/>
              <a:t>11</a:t>
            </a:fld>
            <a:endParaRPr lang="en-US"/>
          </a:p>
        </p:txBody>
      </p:sp>
      <p:sp>
        <p:nvSpPr>
          <p:cNvPr id="4" name="TextBox 3">
            <a:extLst>
              <a:ext uri="{FF2B5EF4-FFF2-40B4-BE49-F238E27FC236}">
                <a16:creationId xmlns:a16="http://schemas.microsoft.com/office/drawing/2014/main" id="{8A0A1410-8AC2-00BF-A75A-048CB71600AF}"/>
              </a:ext>
            </a:extLst>
          </p:cNvPr>
          <p:cNvSpPr txBox="1"/>
          <p:nvPr/>
        </p:nvSpPr>
        <p:spPr>
          <a:xfrm>
            <a:off x="336884" y="1530416"/>
            <a:ext cx="11473314" cy="4439677"/>
          </a:xfrm>
          <a:prstGeom prst="rect">
            <a:avLst/>
          </a:prstGeom>
          <a:noFill/>
        </p:spPr>
        <p:txBody>
          <a:bodyPr wrap="square" rtlCol="0">
            <a:spAutoFit/>
          </a:bodyPr>
          <a:lstStyle/>
          <a:p>
            <a:pPr marL="974725" lvl="2" indent="-285750">
              <a:buFont typeface="Arial" panose="020B0604020202020204" pitchFamily="34" charset="0"/>
              <a:buChar char="•"/>
            </a:pPr>
            <a:r>
              <a:rPr lang="en-US" sz="2800"/>
              <a:t>(b) (1) For the school year commencing July 1, 2015, and each school year thereafter, each student enrolled in grades three to eight, inclusive, and grade eleven in any public school shall, annually, take a mastery examination in reading, writing and mathematics during the regular school day.</a:t>
            </a:r>
          </a:p>
          <a:p>
            <a:pPr marL="685800" lvl="2" indent="-285750">
              <a:lnSpc>
                <a:spcPct val="100000"/>
              </a:lnSpc>
              <a:spcBef>
                <a:spcPts val="300"/>
              </a:spcBef>
              <a:buFont typeface="Arial" panose="020B0604020202020204" pitchFamily="34" charset="0"/>
              <a:buChar char="•"/>
            </a:pPr>
            <a:endParaRPr lang="en-US" sz="2800"/>
          </a:p>
          <a:p>
            <a:pPr marL="1028700" lvl="2" indent="-285750">
              <a:buFont typeface="Arial" panose="020B0604020202020204" pitchFamily="34" charset="0"/>
              <a:buChar char="•"/>
            </a:pPr>
            <a:r>
              <a:rPr lang="en-US" sz="2800"/>
              <a:t>(3) For the school year commencing July 1, 2018, and each school year thereafter, each student enrolled in grades five, eight, and eleven in any public school shall annually take a state-wide mastery examination in science during the regular school day.</a:t>
            </a:r>
          </a:p>
        </p:txBody>
      </p:sp>
    </p:spTree>
    <p:extLst>
      <p:ext uri="{BB962C8B-B14F-4D97-AF65-F5344CB8AC3E}">
        <p14:creationId xmlns:p14="http://schemas.microsoft.com/office/powerpoint/2010/main" val="851405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DB372-05A8-E882-3FE2-6A0D27DCDBB1}"/>
              </a:ext>
            </a:extLst>
          </p:cNvPr>
          <p:cNvSpPr>
            <a:spLocks noGrp="1"/>
          </p:cNvSpPr>
          <p:nvPr>
            <p:ph type="title"/>
          </p:nvPr>
        </p:nvSpPr>
        <p:spPr/>
        <p:txBody>
          <a:bodyPr>
            <a:normAutofit/>
          </a:bodyPr>
          <a:lstStyle/>
          <a:p>
            <a:r>
              <a:rPr lang="en-US" sz="3600"/>
              <a:t>Assessment Calendar 2023-2024</a:t>
            </a:r>
          </a:p>
        </p:txBody>
      </p:sp>
      <p:sp>
        <p:nvSpPr>
          <p:cNvPr id="3" name="Slide Number Placeholder 2">
            <a:extLst>
              <a:ext uri="{FF2B5EF4-FFF2-40B4-BE49-F238E27FC236}">
                <a16:creationId xmlns:a16="http://schemas.microsoft.com/office/drawing/2014/main" id="{A0AEE63B-9915-8AD5-1981-E8D1F61779B3}"/>
              </a:ext>
            </a:extLst>
          </p:cNvPr>
          <p:cNvSpPr>
            <a:spLocks noGrp="1"/>
          </p:cNvSpPr>
          <p:nvPr>
            <p:ph type="sldNum" sz="quarter" idx="4"/>
          </p:nvPr>
        </p:nvSpPr>
        <p:spPr/>
        <p:txBody>
          <a:bodyPr/>
          <a:lstStyle/>
          <a:p>
            <a:fld id="{13A326F7-3D62-4D6D-AF51-CF772FE3461F}" type="slidenum">
              <a:rPr lang="en-US" smtClean="0"/>
              <a:pPr/>
              <a:t>12</a:t>
            </a:fld>
            <a:endParaRPr lang="en-US"/>
          </a:p>
        </p:txBody>
      </p:sp>
      <p:graphicFrame>
        <p:nvGraphicFramePr>
          <p:cNvPr id="4" name="Table 3">
            <a:extLst>
              <a:ext uri="{FF2B5EF4-FFF2-40B4-BE49-F238E27FC236}">
                <a16:creationId xmlns:a16="http://schemas.microsoft.com/office/drawing/2014/main" id="{0831DC84-C662-2FA5-F17A-E81546BDC411}"/>
              </a:ext>
            </a:extLst>
          </p:cNvPr>
          <p:cNvGraphicFramePr>
            <a:graphicFrameLocks noGrp="1"/>
          </p:cNvGraphicFramePr>
          <p:nvPr>
            <p:extLst>
              <p:ext uri="{D42A27DB-BD31-4B8C-83A1-F6EECF244321}">
                <p14:modId xmlns:p14="http://schemas.microsoft.com/office/powerpoint/2010/main" val="153910798"/>
              </p:ext>
            </p:extLst>
          </p:nvPr>
        </p:nvGraphicFramePr>
        <p:xfrm>
          <a:off x="1582143" y="1408796"/>
          <a:ext cx="9456075" cy="5137557"/>
        </p:xfrm>
        <a:graphic>
          <a:graphicData uri="http://schemas.openxmlformats.org/drawingml/2006/table">
            <a:tbl>
              <a:tblPr firstRow="1" firstCol="1" bandRow="1">
                <a:tableStyleId>{5C22544A-7EE6-4342-B048-85BDC9FD1C3A}</a:tableStyleId>
              </a:tblPr>
              <a:tblGrid>
                <a:gridCol w="3940031">
                  <a:extLst>
                    <a:ext uri="{9D8B030D-6E8A-4147-A177-3AD203B41FA5}">
                      <a16:colId xmlns:a16="http://schemas.microsoft.com/office/drawing/2014/main" val="3048474924"/>
                    </a:ext>
                  </a:extLst>
                </a:gridCol>
                <a:gridCol w="5516044">
                  <a:extLst>
                    <a:ext uri="{9D8B030D-6E8A-4147-A177-3AD203B41FA5}">
                      <a16:colId xmlns:a16="http://schemas.microsoft.com/office/drawing/2014/main" val="1833918769"/>
                    </a:ext>
                  </a:extLst>
                </a:gridCol>
              </a:tblGrid>
              <a:tr h="439723">
                <a:tc>
                  <a:txBody>
                    <a:bodyPr/>
                    <a:lstStyle/>
                    <a:p>
                      <a:pPr marL="55880" marR="0" algn="ctr">
                        <a:lnSpc>
                          <a:spcPct val="110000"/>
                        </a:lnSpc>
                        <a:spcBef>
                          <a:spcPts val="0"/>
                        </a:spcBef>
                        <a:spcAft>
                          <a:spcPts val="600"/>
                        </a:spcAft>
                      </a:pPr>
                      <a:r>
                        <a:rPr lang="en-US" sz="1400" kern="1400">
                          <a:effectLst/>
                        </a:rPr>
                        <a:t>Assessment</a:t>
                      </a:r>
                      <a:endParaRPr lang="en-US" sz="14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4239" marR="24239" marT="0" marB="0" anchor="ctr">
                    <a:solidFill>
                      <a:schemeClr val="accent5">
                        <a:lumMod val="75000"/>
                      </a:schemeClr>
                    </a:solidFill>
                  </a:tcPr>
                </a:tc>
                <a:tc>
                  <a:txBody>
                    <a:bodyPr/>
                    <a:lstStyle/>
                    <a:p>
                      <a:pPr marL="53340" marR="0" algn="ctr">
                        <a:lnSpc>
                          <a:spcPct val="110000"/>
                        </a:lnSpc>
                        <a:spcBef>
                          <a:spcPts val="0"/>
                        </a:spcBef>
                        <a:spcAft>
                          <a:spcPts val="600"/>
                        </a:spcAft>
                      </a:pPr>
                      <a:r>
                        <a:rPr lang="en-US" sz="1400" kern="1400">
                          <a:effectLst/>
                        </a:rPr>
                        <a:t>Dates</a:t>
                      </a:r>
                      <a:endParaRPr lang="en-US" sz="14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4239" marR="24239" marT="0" marB="0" anchor="ctr">
                    <a:solidFill>
                      <a:schemeClr val="accent5">
                        <a:lumMod val="75000"/>
                      </a:schemeClr>
                    </a:solidFill>
                  </a:tcPr>
                </a:tc>
                <a:extLst>
                  <a:ext uri="{0D108BD9-81ED-4DB2-BD59-A6C34878D82A}">
                    <a16:rowId xmlns:a16="http://schemas.microsoft.com/office/drawing/2014/main" val="3530789708"/>
                  </a:ext>
                </a:extLst>
              </a:tr>
              <a:tr h="722921">
                <a:tc>
                  <a:txBody>
                    <a:bodyPr/>
                    <a:lstStyle/>
                    <a:p>
                      <a:pPr marL="55880" marR="0">
                        <a:lnSpc>
                          <a:spcPct val="110000"/>
                        </a:lnSpc>
                        <a:spcBef>
                          <a:spcPts val="0"/>
                        </a:spcBef>
                        <a:spcAft>
                          <a:spcPts val="600"/>
                        </a:spcAft>
                      </a:pPr>
                      <a:r>
                        <a:rPr lang="en-US" sz="1400" kern="1400">
                          <a:solidFill>
                            <a:schemeClr val="tx1"/>
                          </a:solidFill>
                          <a:effectLst/>
                        </a:rPr>
                        <a:t>Secure Browser for Smarter, NGSS and CTAA</a:t>
                      </a:r>
                      <a:endParaRPr lang="en-US" sz="1400" kern="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970" marR="17970" marT="17970" marB="17970" anchor="ctr">
                    <a:solidFill>
                      <a:schemeClr val="accent5">
                        <a:lumMod val="20000"/>
                        <a:lumOff val="80000"/>
                      </a:schemeClr>
                    </a:solidFill>
                  </a:tcPr>
                </a:tc>
                <a:tc>
                  <a:txBody>
                    <a:bodyPr/>
                    <a:lstStyle/>
                    <a:p>
                      <a:pPr marL="0" marR="0">
                        <a:lnSpc>
                          <a:spcPct val="118000"/>
                        </a:lnSpc>
                        <a:spcBef>
                          <a:spcPts val="0"/>
                        </a:spcBef>
                        <a:spcAft>
                          <a:spcPts val="600"/>
                        </a:spcAft>
                        <a:tabLst>
                          <a:tab pos="0" algn="l"/>
                        </a:tabLst>
                      </a:pPr>
                      <a:r>
                        <a:rPr lang="en-US" sz="1400" kern="1400">
                          <a:solidFill>
                            <a:schemeClr val="tx1"/>
                          </a:solidFill>
                          <a:effectLst/>
                        </a:rPr>
                        <a:t>To prepare for the 2023-24 school year, please ensure you have updated the secure browser on each staff and student device. Please access the </a:t>
                      </a:r>
                      <a:r>
                        <a:rPr lang="en-US" sz="1400" u="sng" kern="1400">
                          <a:solidFill>
                            <a:schemeClr val="tx1"/>
                          </a:solidFill>
                          <a:effectLst/>
                          <a:hlinkClick r:id="rId3">
                            <a:extLst>
                              <a:ext uri="{A12FA001-AC4F-418D-AE19-62706E023703}">
                                <ahyp:hlinkClr xmlns:ahyp="http://schemas.microsoft.com/office/drawing/2018/hyperlinkcolor" val="tx"/>
                              </a:ext>
                            </a:extLst>
                          </a:hlinkClick>
                        </a:rPr>
                        <a:t>Technology Resources</a:t>
                      </a:r>
                      <a:r>
                        <a:rPr lang="en-US" sz="1400" kern="1400">
                          <a:solidFill>
                            <a:schemeClr val="tx1"/>
                          </a:solidFill>
                          <a:effectLst/>
                        </a:rPr>
                        <a:t> to support this process.</a:t>
                      </a:r>
                      <a:endParaRPr lang="en-US" sz="1400" kern="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970" marR="17970" marT="17970" marB="17970" anchor="ctr">
                    <a:solidFill>
                      <a:schemeClr val="accent5">
                        <a:lumMod val="20000"/>
                        <a:lumOff val="80000"/>
                      </a:schemeClr>
                    </a:solidFill>
                  </a:tcPr>
                </a:tc>
                <a:extLst>
                  <a:ext uri="{0D108BD9-81ED-4DB2-BD59-A6C34878D82A}">
                    <a16:rowId xmlns:a16="http://schemas.microsoft.com/office/drawing/2014/main" val="3726841796"/>
                  </a:ext>
                </a:extLst>
              </a:tr>
              <a:tr h="449754">
                <a:tc>
                  <a:txBody>
                    <a:bodyPr/>
                    <a:lstStyle/>
                    <a:p>
                      <a:pPr marL="55880" marR="0">
                        <a:lnSpc>
                          <a:spcPct val="110000"/>
                        </a:lnSpc>
                        <a:spcBef>
                          <a:spcPts val="0"/>
                        </a:spcBef>
                        <a:spcAft>
                          <a:spcPts val="600"/>
                        </a:spcAft>
                      </a:pPr>
                      <a:r>
                        <a:rPr lang="en-US" sz="1400" kern="1400">
                          <a:solidFill>
                            <a:schemeClr val="tx1"/>
                          </a:solidFill>
                          <a:effectLst/>
                        </a:rPr>
                        <a:t>English Language Proficiency Assessment-LAS Links </a:t>
                      </a:r>
                      <a:endParaRPr lang="en-US" sz="1400" kern="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970" marR="17970" marT="17970" marB="17970" anchor="ctr">
                    <a:solidFill>
                      <a:schemeClr val="accent5">
                        <a:lumMod val="20000"/>
                        <a:lumOff val="80000"/>
                      </a:schemeClr>
                    </a:solidFill>
                  </a:tcPr>
                </a:tc>
                <a:tc>
                  <a:txBody>
                    <a:bodyPr/>
                    <a:lstStyle/>
                    <a:p>
                      <a:pPr marL="52705" marR="0">
                        <a:lnSpc>
                          <a:spcPct val="110000"/>
                        </a:lnSpc>
                        <a:spcBef>
                          <a:spcPts val="0"/>
                        </a:spcBef>
                        <a:spcAft>
                          <a:spcPts val="600"/>
                        </a:spcAft>
                      </a:pPr>
                      <a:r>
                        <a:rPr lang="en-US" sz="1400" kern="1400">
                          <a:solidFill>
                            <a:schemeClr val="tx1"/>
                          </a:solidFill>
                          <a:effectLst/>
                        </a:rPr>
                        <a:t>January 2—March 1, 2024 </a:t>
                      </a:r>
                      <a:endParaRPr lang="en-US" sz="1400" kern="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970" marR="17970" marT="17970" marB="17970" anchor="ctr">
                    <a:solidFill>
                      <a:schemeClr val="accent5">
                        <a:lumMod val="20000"/>
                        <a:lumOff val="80000"/>
                      </a:schemeClr>
                    </a:solidFill>
                  </a:tcPr>
                </a:tc>
                <a:extLst>
                  <a:ext uri="{0D108BD9-81ED-4DB2-BD59-A6C34878D82A}">
                    <a16:rowId xmlns:a16="http://schemas.microsoft.com/office/drawing/2014/main" val="3021851045"/>
                  </a:ext>
                </a:extLst>
              </a:tr>
              <a:tr h="460256">
                <a:tc>
                  <a:txBody>
                    <a:bodyPr/>
                    <a:lstStyle/>
                    <a:p>
                      <a:pPr marL="55880" marR="0">
                        <a:lnSpc>
                          <a:spcPct val="110000"/>
                        </a:lnSpc>
                        <a:spcBef>
                          <a:spcPts val="0"/>
                        </a:spcBef>
                        <a:spcAft>
                          <a:spcPts val="600"/>
                        </a:spcAft>
                      </a:pPr>
                      <a:r>
                        <a:rPr lang="en-US" sz="1400" kern="1400">
                          <a:solidFill>
                            <a:schemeClr val="tx1"/>
                          </a:solidFill>
                          <a:effectLst/>
                        </a:rPr>
                        <a:t>CAAELP (Alternate Assessment of English Language Proficiency) </a:t>
                      </a:r>
                      <a:endParaRPr lang="en-US" sz="1400" kern="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970" marR="17970" marT="17970" marB="17970" anchor="ctr">
                    <a:solidFill>
                      <a:schemeClr val="accent5">
                        <a:lumMod val="20000"/>
                        <a:lumOff val="80000"/>
                      </a:schemeClr>
                    </a:solidFill>
                  </a:tcPr>
                </a:tc>
                <a:tc>
                  <a:txBody>
                    <a:bodyPr/>
                    <a:lstStyle/>
                    <a:p>
                      <a:pPr marL="52705" marR="0">
                        <a:lnSpc>
                          <a:spcPct val="110000"/>
                        </a:lnSpc>
                        <a:spcBef>
                          <a:spcPts val="0"/>
                        </a:spcBef>
                        <a:spcAft>
                          <a:spcPts val="600"/>
                        </a:spcAft>
                      </a:pPr>
                      <a:r>
                        <a:rPr lang="en-US" sz="1400" kern="1400">
                          <a:solidFill>
                            <a:schemeClr val="tx1"/>
                          </a:solidFill>
                          <a:effectLst/>
                        </a:rPr>
                        <a:t>February 1—March 29, 2024 </a:t>
                      </a:r>
                      <a:endParaRPr lang="en-US" sz="1400" kern="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970" marR="17970" marT="17970" marB="17970" anchor="ctr">
                    <a:solidFill>
                      <a:schemeClr val="accent5">
                        <a:lumMod val="20000"/>
                        <a:lumOff val="80000"/>
                      </a:schemeClr>
                    </a:solidFill>
                  </a:tcPr>
                </a:tc>
                <a:extLst>
                  <a:ext uri="{0D108BD9-81ED-4DB2-BD59-A6C34878D82A}">
                    <a16:rowId xmlns:a16="http://schemas.microsoft.com/office/drawing/2014/main" val="1710024495"/>
                  </a:ext>
                </a:extLst>
              </a:tr>
              <a:tr h="460256">
                <a:tc>
                  <a:txBody>
                    <a:bodyPr/>
                    <a:lstStyle/>
                    <a:p>
                      <a:pPr marL="55880" marR="0">
                        <a:lnSpc>
                          <a:spcPct val="110000"/>
                        </a:lnSpc>
                        <a:spcBef>
                          <a:spcPts val="0"/>
                        </a:spcBef>
                        <a:spcAft>
                          <a:spcPts val="600"/>
                        </a:spcAft>
                      </a:pPr>
                      <a:r>
                        <a:rPr lang="en-US" sz="1400" kern="1400">
                          <a:solidFill>
                            <a:schemeClr val="tx1"/>
                          </a:solidFill>
                          <a:effectLst/>
                        </a:rPr>
                        <a:t>Connecticut SAT School Day</a:t>
                      </a:r>
                      <a:endParaRPr lang="en-US" sz="1400" kern="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970" marR="17970" marT="17970" marB="17970" anchor="ctr">
                    <a:solidFill>
                      <a:schemeClr val="accent5">
                        <a:lumMod val="20000"/>
                        <a:lumOff val="80000"/>
                      </a:schemeClr>
                    </a:solidFill>
                  </a:tcPr>
                </a:tc>
                <a:tc>
                  <a:txBody>
                    <a:bodyPr/>
                    <a:lstStyle/>
                    <a:p>
                      <a:pPr marL="52705" marR="0">
                        <a:lnSpc>
                          <a:spcPct val="110000"/>
                        </a:lnSpc>
                        <a:spcBef>
                          <a:spcPts val="0"/>
                        </a:spcBef>
                        <a:spcAft>
                          <a:spcPts val="600"/>
                        </a:spcAft>
                      </a:pPr>
                      <a:r>
                        <a:rPr lang="en-US" sz="1400" kern="1400">
                          <a:solidFill>
                            <a:schemeClr val="tx1"/>
                          </a:solidFill>
                          <a:effectLst/>
                        </a:rPr>
                        <a:t>March 4 – April 19, 2024 (Within the test window, schools can choose primary and make-up test dates.) </a:t>
                      </a:r>
                      <a:endParaRPr lang="en-US" sz="1400" kern="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970" marR="17970" marT="17970" marB="17970" anchor="ctr">
                    <a:solidFill>
                      <a:schemeClr val="accent5">
                        <a:lumMod val="20000"/>
                        <a:lumOff val="80000"/>
                      </a:schemeClr>
                    </a:solidFill>
                  </a:tcPr>
                </a:tc>
                <a:extLst>
                  <a:ext uri="{0D108BD9-81ED-4DB2-BD59-A6C34878D82A}">
                    <a16:rowId xmlns:a16="http://schemas.microsoft.com/office/drawing/2014/main" val="136807196"/>
                  </a:ext>
                </a:extLst>
              </a:tr>
              <a:tr h="547238">
                <a:tc>
                  <a:txBody>
                    <a:bodyPr/>
                    <a:lstStyle/>
                    <a:p>
                      <a:pPr marL="55880" marR="0">
                        <a:lnSpc>
                          <a:spcPct val="110000"/>
                        </a:lnSpc>
                        <a:spcBef>
                          <a:spcPts val="0"/>
                        </a:spcBef>
                        <a:spcAft>
                          <a:spcPts val="600"/>
                        </a:spcAft>
                      </a:pPr>
                      <a:r>
                        <a:rPr lang="en-US" sz="1400" kern="1400">
                          <a:solidFill>
                            <a:schemeClr val="tx1"/>
                          </a:solidFill>
                          <a:effectLst/>
                        </a:rPr>
                        <a:t>NGSS </a:t>
                      </a:r>
                      <a:endParaRPr lang="en-US" sz="1400" kern="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970" marR="17970" marT="17970" marB="17970" anchor="ctr">
                    <a:solidFill>
                      <a:schemeClr val="accent5">
                        <a:lumMod val="20000"/>
                        <a:lumOff val="80000"/>
                      </a:schemeClr>
                    </a:solidFill>
                  </a:tcPr>
                </a:tc>
                <a:tc>
                  <a:txBody>
                    <a:bodyPr/>
                    <a:lstStyle/>
                    <a:p>
                      <a:pPr marL="52705" marR="0">
                        <a:lnSpc>
                          <a:spcPct val="118000"/>
                        </a:lnSpc>
                        <a:spcBef>
                          <a:spcPts val="0"/>
                        </a:spcBef>
                        <a:spcAft>
                          <a:spcPts val="600"/>
                        </a:spcAft>
                      </a:pPr>
                      <a:r>
                        <a:rPr lang="en-US" sz="1400" kern="1400">
                          <a:solidFill>
                            <a:schemeClr val="tx1"/>
                          </a:solidFill>
                          <a:effectLst/>
                        </a:rPr>
                        <a:t>February 5– May 31, 2024 (Grade 11)</a:t>
                      </a:r>
                    </a:p>
                    <a:p>
                      <a:pPr marL="52705" marR="0">
                        <a:lnSpc>
                          <a:spcPct val="110000"/>
                        </a:lnSpc>
                        <a:spcBef>
                          <a:spcPts val="0"/>
                        </a:spcBef>
                        <a:spcAft>
                          <a:spcPts val="600"/>
                        </a:spcAft>
                      </a:pPr>
                      <a:r>
                        <a:rPr lang="en-US" sz="1400" kern="800">
                          <a:solidFill>
                            <a:schemeClr val="tx1"/>
                          </a:solidFill>
                          <a:effectLst/>
                        </a:rPr>
                        <a:t>March 25– May 31, 2024 (Grades 5 and 8)</a:t>
                      </a:r>
                      <a:endParaRPr lang="en-US" sz="1400" kern="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970" marR="17970" marT="17970" marB="17970" anchor="ctr">
                    <a:solidFill>
                      <a:schemeClr val="accent5">
                        <a:lumMod val="20000"/>
                        <a:lumOff val="80000"/>
                      </a:schemeClr>
                    </a:solidFill>
                  </a:tcPr>
                </a:tc>
                <a:extLst>
                  <a:ext uri="{0D108BD9-81ED-4DB2-BD59-A6C34878D82A}">
                    <a16:rowId xmlns:a16="http://schemas.microsoft.com/office/drawing/2014/main" val="3568289725"/>
                  </a:ext>
                </a:extLst>
              </a:tr>
              <a:tr h="327285">
                <a:tc>
                  <a:txBody>
                    <a:bodyPr/>
                    <a:lstStyle/>
                    <a:p>
                      <a:pPr marL="55880" marR="0">
                        <a:lnSpc>
                          <a:spcPct val="110000"/>
                        </a:lnSpc>
                        <a:spcBef>
                          <a:spcPts val="0"/>
                        </a:spcBef>
                        <a:spcAft>
                          <a:spcPts val="600"/>
                        </a:spcAft>
                      </a:pPr>
                      <a:r>
                        <a:rPr lang="en-US" sz="1400" kern="1400">
                          <a:solidFill>
                            <a:schemeClr val="tx1"/>
                          </a:solidFill>
                          <a:effectLst/>
                        </a:rPr>
                        <a:t>Connecticut Alternate Assessment—CTAA</a:t>
                      </a:r>
                      <a:endParaRPr lang="en-US" sz="1400" kern="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970" marR="17970" marT="17970" marB="17970" anchor="ctr">
                    <a:solidFill>
                      <a:schemeClr val="accent5">
                        <a:lumMod val="20000"/>
                        <a:lumOff val="80000"/>
                      </a:schemeClr>
                    </a:solidFill>
                  </a:tcPr>
                </a:tc>
                <a:tc>
                  <a:txBody>
                    <a:bodyPr/>
                    <a:lstStyle/>
                    <a:p>
                      <a:pPr marL="52705" marR="0">
                        <a:lnSpc>
                          <a:spcPct val="110000"/>
                        </a:lnSpc>
                        <a:spcBef>
                          <a:spcPts val="0"/>
                        </a:spcBef>
                        <a:spcAft>
                          <a:spcPts val="600"/>
                        </a:spcAft>
                      </a:pPr>
                      <a:r>
                        <a:rPr lang="en-US" sz="1400" kern="800">
                          <a:solidFill>
                            <a:schemeClr val="tx1"/>
                          </a:solidFill>
                          <a:effectLst/>
                        </a:rPr>
                        <a:t>March 25– May 31, 2024</a:t>
                      </a:r>
                      <a:endParaRPr lang="en-US" sz="1400" kern="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970" marR="17970" marT="17970" marB="17970" anchor="ctr">
                    <a:solidFill>
                      <a:schemeClr val="accent5">
                        <a:lumMod val="20000"/>
                        <a:lumOff val="80000"/>
                      </a:schemeClr>
                    </a:solidFill>
                  </a:tcPr>
                </a:tc>
                <a:extLst>
                  <a:ext uri="{0D108BD9-81ED-4DB2-BD59-A6C34878D82A}">
                    <a16:rowId xmlns:a16="http://schemas.microsoft.com/office/drawing/2014/main" val="3992937958"/>
                  </a:ext>
                </a:extLst>
              </a:tr>
              <a:tr h="750158">
                <a:tc>
                  <a:txBody>
                    <a:bodyPr/>
                    <a:lstStyle/>
                    <a:p>
                      <a:pPr marL="55880" marR="0">
                        <a:lnSpc>
                          <a:spcPct val="110000"/>
                        </a:lnSpc>
                        <a:spcBef>
                          <a:spcPts val="0"/>
                        </a:spcBef>
                        <a:spcAft>
                          <a:spcPts val="600"/>
                        </a:spcAft>
                      </a:pPr>
                      <a:r>
                        <a:rPr lang="en-US" sz="1400" kern="1400">
                          <a:solidFill>
                            <a:schemeClr val="tx1"/>
                          </a:solidFill>
                          <a:effectLst/>
                        </a:rPr>
                        <a:t>Connecticut Alternate Science Assessment—CTAS</a:t>
                      </a:r>
                    </a:p>
                    <a:p>
                      <a:pPr marL="55880" marR="0">
                        <a:lnSpc>
                          <a:spcPct val="110000"/>
                        </a:lnSpc>
                        <a:spcBef>
                          <a:spcPts val="0"/>
                        </a:spcBef>
                        <a:spcAft>
                          <a:spcPts val="600"/>
                        </a:spcAft>
                      </a:pPr>
                      <a:r>
                        <a:rPr lang="en-US" sz="1400" kern="1400">
                          <a:solidFill>
                            <a:schemeClr val="tx1"/>
                          </a:solidFill>
                          <a:effectLst/>
                        </a:rPr>
                        <a:t>(Administered throughout the year)</a:t>
                      </a:r>
                      <a:endParaRPr lang="en-US" sz="1400" kern="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970" marR="17970" marT="17970" marB="17970" anchor="ctr">
                    <a:solidFill>
                      <a:schemeClr val="accent5">
                        <a:lumMod val="20000"/>
                        <a:lumOff val="80000"/>
                      </a:schemeClr>
                    </a:solidFill>
                  </a:tcPr>
                </a:tc>
                <a:tc>
                  <a:txBody>
                    <a:bodyPr/>
                    <a:lstStyle/>
                    <a:p>
                      <a:pPr marL="52705" marR="252095">
                        <a:lnSpc>
                          <a:spcPct val="110000"/>
                        </a:lnSpc>
                        <a:spcBef>
                          <a:spcPts val="0"/>
                        </a:spcBef>
                        <a:spcAft>
                          <a:spcPts val="600"/>
                        </a:spcAft>
                      </a:pPr>
                      <a:r>
                        <a:rPr lang="en-US" sz="1400" kern="800">
                          <a:solidFill>
                            <a:schemeClr val="tx1"/>
                          </a:solidFill>
                          <a:effectLst/>
                        </a:rPr>
                        <a:t>(Upload Window for Submission through the DEI: CTAS Student Score Worksheet) </a:t>
                      </a:r>
                      <a:endParaRPr lang="en-US" sz="1400" kern="1400">
                        <a:solidFill>
                          <a:schemeClr val="tx1"/>
                        </a:solidFill>
                        <a:effectLst/>
                      </a:endParaRPr>
                    </a:p>
                    <a:p>
                      <a:pPr marL="52705" marR="252095">
                        <a:lnSpc>
                          <a:spcPct val="110000"/>
                        </a:lnSpc>
                        <a:spcBef>
                          <a:spcPts val="0"/>
                        </a:spcBef>
                        <a:spcAft>
                          <a:spcPts val="600"/>
                        </a:spcAft>
                      </a:pPr>
                      <a:r>
                        <a:rPr lang="en-US" sz="1400" kern="800">
                          <a:solidFill>
                            <a:schemeClr val="tx1"/>
                          </a:solidFill>
                          <a:effectLst/>
                        </a:rPr>
                        <a:t>March 25-May 31, 2024 (Grades 5, 8, and 11)</a:t>
                      </a:r>
                      <a:endParaRPr lang="en-US" sz="1400" kern="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970" marR="17970" marT="17970" marB="17970" anchor="ctr">
                    <a:solidFill>
                      <a:schemeClr val="accent5">
                        <a:lumMod val="20000"/>
                        <a:lumOff val="80000"/>
                      </a:schemeClr>
                    </a:solidFill>
                  </a:tcPr>
                </a:tc>
                <a:extLst>
                  <a:ext uri="{0D108BD9-81ED-4DB2-BD59-A6C34878D82A}">
                    <a16:rowId xmlns:a16="http://schemas.microsoft.com/office/drawing/2014/main" val="200337825"/>
                  </a:ext>
                </a:extLst>
              </a:tr>
              <a:tr h="381204">
                <a:tc>
                  <a:txBody>
                    <a:bodyPr/>
                    <a:lstStyle/>
                    <a:p>
                      <a:pPr marL="55880" marR="0">
                        <a:lnSpc>
                          <a:spcPct val="110000"/>
                        </a:lnSpc>
                        <a:spcBef>
                          <a:spcPts val="0"/>
                        </a:spcBef>
                        <a:spcAft>
                          <a:spcPts val="600"/>
                        </a:spcAft>
                      </a:pPr>
                      <a:r>
                        <a:rPr lang="en-US" sz="1400" kern="1400">
                          <a:solidFill>
                            <a:schemeClr val="tx1"/>
                          </a:solidFill>
                          <a:effectLst/>
                        </a:rPr>
                        <a:t>Connecticut Smarter Balanced Assessments</a:t>
                      </a:r>
                      <a:endParaRPr lang="en-US" sz="1400" kern="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970" marR="17970" marT="17970" marB="17970" anchor="ctr">
                    <a:solidFill>
                      <a:schemeClr val="accent5">
                        <a:lumMod val="20000"/>
                        <a:lumOff val="80000"/>
                      </a:schemeClr>
                    </a:solidFill>
                  </a:tcPr>
                </a:tc>
                <a:tc>
                  <a:txBody>
                    <a:bodyPr/>
                    <a:lstStyle/>
                    <a:p>
                      <a:pPr marL="52705" marR="0">
                        <a:lnSpc>
                          <a:spcPct val="110000"/>
                        </a:lnSpc>
                        <a:spcBef>
                          <a:spcPts val="0"/>
                        </a:spcBef>
                        <a:spcAft>
                          <a:spcPts val="600"/>
                        </a:spcAft>
                      </a:pPr>
                      <a:r>
                        <a:rPr lang="en-US" sz="1400" kern="800">
                          <a:solidFill>
                            <a:schemeClr val="tx1"/>
                          </a:solidFill>
                          <a:effectLst/>
                        </a:rPr>
                        <a:t>March 25-May 31, 2024</a:t>
                      </a:r>
                      <a:endParaRPr lang="en-US" sz="1400" kern="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970" marR="17970" marT="17970" marB="17970" anchor="ctr">
                    <a:solidFill>
                      <a:schemeClr val="accent5">
                        <a:lumMod val="20000"/>
                        <a:lumOff val="80000"/>
                      </a:schemeClr>
                    </a:solidFill>
                  </a:tcPr>
                </a:tc>
                <a:extLst>
                  <a:ext uri="{0D108BD9-81ED-4DB2-BD59-A6C34878D82A}">
                    <a16:rowId xmlns:a16="http://schemas.microsoft.com/office/drawing/2014/main" val="4079352367"/>
                  </a:ext>
                </a:extLst>
              </a:tr>
              <a:tr h="385803">
                <a:tc>
                  <a:txBody>
                    <a:bodyPr/>
                    <a:lstStyle/>
                    <a:p>
                      <a:pPr marL="55880" marR="0">
                        <a:lnSpc>
                          <a:spcPct val="110000"/>
                        </a:lnSpc>
                        <a:spcBef>
                          <a:spcPts val="0"/>
                        </a:spcBef>
                        <a:spcAft>
                          <a:spcPts val="600"/>
                        </a:spcAft>
                      </a:pPr>
                      <a:r>
                        <a:rPr lang="en-US" sz="1400" kern="1400">
                          <a:solidFill>
                            <a:schemeClr val="tx1"/>
                          </a:solidFill>
                          <a:effectLst/>
                        </a:rPr>
                        <a:t>Connecticut Physical Fitness Assessment </a:t>
                      </a:r>
                      <a:endParaRPr lang="en-US" sz="1400" kern="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970" marR="17970" marT="17970" marB="17970" anchor="ctr">
                    <a:solidFill>
                      <a:schemeClr val="accent5">
                        <a:lumMod val="20000"/>
                        <a:lumOff val="80000"/>
                      </a:schemeClr>
                    </a:solidFill>
                  </a:tcPr>
                </a:tc>
                <a:tc>
                  <a:txBody>
                    <a:bodyPr/>
                    <a:lstStyle/>
                    <a:p>
                      <a:pPr marL="52705" marR="0">
                        <a:lnSpc>
                          <a:spcPct val="110000"/>
                        </a:lnSpc>
                        <a:spcBef>
                          <a:spcPts val="0"/>
                        </a:spcBef>
                        <a:spcAft>
                          <a:spcPts val="600"/>
                        </a:spcAft>
                      </a:pPr>
                      <a:r>
                        <a:rPr lang="en-US" sz="1400" kern="1400">
                          <a:solidFill>
                            <a:schemeClr val="tx1"/>
                          </a:solidFill>
                          <a:effectLst/>
                        </a:rPr>
                        <a:t>Anytime during the school year prior to May 31, 2024.</a:t>
                      </a:r>
                      <a:endParaRPr lang="en-US" sz="1400" kern="14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7970" marR="17970" marT="17970" marB="17970" anchor="ctr">
                    <a:solidFill>
                      <a:schemeClr val="accent5">
                        <a:lumMod val="20000"/>
                        <a:lumOff val="80000"/>
                      </a:schemeClr>
                    </a:solidFill>
                  </a:tcPr>
                </a:tc>
                <a:extLst>
                  <a:ext uri="{0D108BD9-81ED-4DB2-BD59-A6C34878D82A}">
                    <a16:rowId xmlns:a16="http://schemas.microsoft.com/office/drawing/2014/main" val="331468944"/>
                  </a:ext>
                </a:extLst>
              </a:tr>
            </a:tbl>
          </a:graphicData>
        </a:graphic>
      </p:graphicFrame>
    </p:spTree>
    <p:extLst>
      <p:ext uri="{BB962C8B-B14F-4D97-AF65-F5344CB8AC3E}">
        <p14:creationId xmlns:p14="http://schemas.microsoft.com/office/powerpoint/2010/main" val="2234855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50196"/>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89D19-0B6E-0033-B61F-5CB366FF097D}"/>
              </a:ext>
            </a:extLst>
          </p:cNvPr>
          <p:cNvSpPr>
            <a:spLocks noGrp="1"/>
          </p:cNvSpPr>
          <p:nvPr>
            <p:ph type="title"/>
          </p:nvPr>
        </p:nvSpPr>
        <p:spPr>
          <a:xfrm>
            <a:off x="2327097" y="365125"/>
            <a:ext cx="8075488" cy="823097"/>
          </a:xfrm>
        </p:spPr>
        <p:txBody>
          <a:bodyPr>
            <a:normAutofit fontScale="90000"/>
          </a:bodyPr>
          <a:lstStyle/>
          <a:p>
            <a:r>
              <a:rPr lang="en-US"/>
              <a:t>Overview of </a:t>
            </a:r>
            <a:br>
              <a:rPr lang="en-US"/>
            </a:br>
            <a:r>
              <a:rPr lang="en-US"/>
              <a:t>Connecticut Statewide Assessments</a:t>
            </a:r>
          </a:p>
        </p:txBody>
      </p:sp>
      <p:sp>
        <p:nvSpPr>
          <p:cNvPr id="3" name="Slide Number Placeholder 2">
            <a:extLst>
              <a:ext uri="{FF2B5EF4-FFF2-40B4-BE49-F238E27FC236}">
                <a16:creationId xmlns:a16="http://schemas.microsoft.com/office/drawing/2014/main" id="{18EB9EA6-E760-5DEF-DA8F-AB677948DCA5}"/>
              </a:ext>
            </a:extLst>
          </p:cNvPr>
          <p:cNvSpPr>
            <a:spLocks noGrp="1"/>
          </p:cNvSpPr>
          <p:nvPr>
            <p:ph type="sldNum" sz="quarter" idx="4"/>
          </p:nvPr>
        </p:nvSpPr>
        <p:spPr/>
        <p:txBody>
          <a:bodyPr/>
          <a:lstStyle/>
          <a:p>
            <a:fld id="{13A326F7-3D62-4D6D-AF51-CF772FE3461F}" type="slidenum">
              <a:rPr lang="en-US" smtClean="0"/>
              <a:pPr/>
              <a:t>13</a:t>
            </a:fld>
            <a:endParaRPr lang="en-US"/>
          </a:p>
        </p:txBody>
      </p:sp>
      <p:pic>
        <p:nvPicPr>
          <p:cNvPr id="4" name="Picture 3">
            <a:hlinkClick r:id="rId3"/>
            <a:extLst>
              <a:ext uri="{FF2B5EF4-FFF2-40B4-BE49-F238E27FC236}">
                <a16:creationId xmlns:a16="http://schemas.microsoft.com/office/drawing/2014/main" id="{A2F5D1E4-8988-07BA-C100-C03285584ECC}"/>
              </a:ext>
            </a:extLst>
          </p:cNvPr>
          <p:cNvPicPr>
            <a:picLocks noChangeAspect="1"/>
          </p:cNvPicPr>
          <p:nvPr/>
        </p:nvPicPr>
        <p:blipFill>
          <a:blip r:embed="rId4"/>
          <a:stretch>
            <a:fillRect/>
          </a:stretch>
        </p:blipFill>
        <p:spPr>
          <a:xfrm>
            <a:off x="4325391" y="1637734"/>
            <a:ext cx="7087848" cy="3089271"/>
          </a:xfrm>
          <a:prstGeom prst="rect">
            <a:avLst/>
          </a:prstGeom>
          <a:ln w="88900" cap="sq" cmpd="thickThin">
            <a:solidFill>
              <a:schemeClr val="accent5">
                <a:lumMod val="75000"/>
              </a:schemeClr>
            </a:solidFill>
            <a:prstDash val="solid"/>
            <a:miter lim="800000"/>
          </a:ln>
          <a:effectLst>
            <a:innerShdw blurRad="76200">
              <a:srgbClr val="000000"/>
            </a:innerShdw>
          </a:effectLst>
        </p:spPr>
      </p:pic>
      <p:pic>
        <p:nvPicPr>
          <p:cNvPr id="5" name="Picture 4">
            <a:hlinkClick r:id="rId5"/>
            <a:extLst>
              <a:ext uri="{FF2B5EF4-FFF2-40B4-BE49-F238E27FC236}">
                <a16:creationId xmlns:a16="http://schemas.microsoft.com/office/drawing/2014/main" id="{1FE9A728-4710-E89B-816B-B486E6BA8957}"/>
              </a:ext>
            </a:extLst>
          </p:cNvPr>
          <p:cNvPicPr>
            <a:picLocks noChangeAspect="1"/>
          </p:cNvPicPr>
          <p:nvPr/>
        </p:nvPicPr>
        <p:blipFill>
          <a:blip r:embed="rId6"/>
          <a:stretch>
            <a:fillRect/>
          </a:stretch>
        </p:blipFill>
        <p:spPr>
          <a:xfrm>
            <a:off x="1110608" y="1712854"/>
            <a:ext cx="2432978" cy="1379898"/>
          </a:xfrm>
          <a:prstGeom prst="rect">
            <a:avLst/>
          </a:prstGeom>
          <a:ln w="88900" cap="sq" cmpd="thickThin">
            <a:solidFill>
              <a:srgbClr val="0070C0"/>
            </a:solidFill>
            <a:prstDash val="solid"/>
            <a:miter lim="800000"/>
          </a:ln>
          <a:effectLst>
            <a:innerShdw blurRad="76200">
              <a:srgbClr val="000000"/>
            </a:innerShdw>
          </a:effectLst>
        </p:spPr>
      </p:pic>
      <p:pic>
        <p:nvPicPr>
          <p:cNvPr id="6" name="Picture 6">
            <a:hlinkClick r:id="rId7"/>
            <a:extLst>
              <a:ext uri="{FF2B5EF4-FFF2-40B4-BE49-F238E27FC236}">
                <a16:creationId xmlns:a16="http://schemas.microsoft.com/office/drawing/2014/main" id="{EBC8D05D-F5A1-8D37-D724-FF83C44F7C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387" y="3429000"/>
            <a:ext cx="3312055" cy="935747"/>
          </a:xfrm>
          <a:prstGeom prst="rect">
            <a:avLst/>
          </a:prstGeom>
          <a:ln w="88900" cap="sq" cmpd="thickThin">
            <a:solidFill>
              <a:schemeClr val="accent5">
                <a:lumMod val="75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009999"/>
                </a:solidFill>
              </a14:hiddenFill>
            </a:ext>
          </a:extLst>
        </p:spPr>
      </p:pic>
      <p:pic>
        <p:nvPicPr>
          <p:cNvPr id="2050" name="Picture 26" descr="Image of CTAA Logo">
            <a:hlinkClick r:id="rId9"/>
            <a:extLst>
              <a:ext uri="{FF2B5EF4-FFF2-40B4-BE49-F238E27FC236}">
                <a16:creationId xmlns:a16="http://schemas.microsoft.com/office/drawing/2014/main" id="{7715B3FD-6A4D-2BEE-8B37-83AC1715D5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5917" r="2173"/>
          <a:stretch>
            <a:fillRect/>
          </a:stretch>
        </p:blipFill>
        <p:spPr bwMode="auto">
          <a:xfrm>
            <a:off x="4635392" y="5283730"/>
            <a:ext cx="2921215" cy="1042961"/>
          </a:xfrm>
          <a:prstGeom prst="rect">
            <a:avLst/>
          </a:prstGeom>
          <a:ln w="88900" cap="sq" cmpd="thickThin">
            <a:solidFill>
              <a:schemeClr val="accent5">
                <a:lumMod val="75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1" name="Picture 3">
            <a:hlinkClick r:id="rId11"/>
            <a:extLst>
              <a:ext uri="{FF2B5EF4-FFF2-40B4-BE49-F238E27FC236}">
                <a16:creationId xmlns:a16="http://schemas.microsoft.com/office/drawing/2014/main" id="{5D0A08FB-F247-4C46-F177-F6DFEAD4667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52245" y="5319781"/>
            <a:ext cx="2357641" cy="1006909"/>
          </a:xfrm>
          <a:prstGeom prst="rect">
            <a:avLst/>
          </a:prstGeom>
          <a:ln w="88900" cap="sq" cmpd="thickThin">
            <a:solidFill>
              <a:schemeClr val="accent5">
                <a:lumMod val="75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009999"/>
                </a:solidFill>
              </a14:hiddenFill>
            </a:ext>
          </a:extLst>
        </p:spPr>
      </p:pic>
      <p:pic>
        <p:nvPicPr>
          <p:cNvPr id="2052" name="Picture 4" descr="Image of CTAS Logo">
            <a:hlinkClick r:id="rId13"/>
            <a:extLst>
              <a:ext uri="{FF2B5EF4-FFF2-40B4-BE49-F238E27FC236}">
                <a16:creationId xmlns:a16="http://schemas.microsoft.com/office/drawing/2014/main" id="{5F64E38E-D5CB-7C70-BE61-7303F4BD8DF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82112" y="5283730"/>
            <a:ext cx="2514357" cy="1042961"/>
          </a:xfrm>
          <a:prstGeom prst="rect">
            <a:avLst/>
          </a:prstGeom>
          <a:ln w="88900" cap="sq" cmpd="thickThin">
            <a:solidFill>
              <a:schemeClr val="accent5">
                <a:lumMod val="75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009999"/>
                </a:solidFill>
              </a14:hiddenFill>
            </a:ext>
          </a:extLst>
        </p:spPr>
      </p:pic>
    </p:spTree>
    <p:extLst>
      <p:ext uri="{BB962C8B-B14F-4D97-AF65-F5344CB8AC3E}">
        <p14:creationId xmlns:p14="http://schemas.microsoft.com/office/powerpoint/2010/main" val="1413410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1000">
              <a:schemeClr val="accent1">
                <a:lumMod val="5000"/>
                <a:lumOff val="95000"/>
              </a:schemeClr>
            </a:gs>
            <a:gs pos="16000">
              <a:schemeClr val="accent1">
                <a:lumMod val="32000"/>
                <a:lumOff val="68000"/>
              </a:schemeClr>
            </a:gs>
            <a:gs pos="100000">
              <a:schemeClr val="accent5">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C7ADB-9B59-DCDD-F3F7-81CF1388F5C2}"/>
              </a:ext>
            </a:extLst>
          </p:cNvPr>
          <p:cNvSpPr>
            <a:spLocks noGrp="1"/>
          </p:cNvSpPr>
          <p:nvPr>
            <p:ph type="title"/>
          </p:nvPr>
        </p:nvSpPr>
        <p:spPr/>
        <p:txBody>
          <a:bodyPr>
            <a:normAutofit/>
          </a:bodyPr>
          <a:lstStyle/>
          <a:p>
            <a:r>
              <a:rPr lang="en-US" sz="2500"/>
              <a:t>Connecticut’s Comprehensive Assessment System</a:t>
            </a:r>
          </a:p>
        </p:txBody>
      </p:sp>
      <p:sp>
        <p:nvSpPr>
          <p:cNvPr id="3" name="Slide Number Placeholder 2">
            <a:extLst>
              <a:ext uri="{FF2B5EF4-FFF2-40B4-BE49-F238E27FC236}">
                <a16:creationId xmlns:a16="http://schemas.microsoft.com/office/drawing/2014/main" id="{9098EA04-F8A9-7FCB-2F76-CF9EB09A3905}"/>
              </a:ext>
            </a:extLst>
          </p:cNvPr>
          <p:cNvSpPr>
            <a:spLocks noGrp="1"/>
          </p:cNvSpPr>
          <p:nvPr>
            <p:ph type="sldNum" sz="quarter" idx="4"/>
          </p:nvPr>
        </p:nvSpPr>
        <p:spPr/>
        <p:txBody>
          <a:bodyPr/>
          <a:lstStyle/>
          <a:p>
            <a:fld id="{13A326F7-3D62-4D6D-AF51-CF772FE3461F}" type="slidenum">
              <a:rPr lang="en-US" smtClean="0"/>
              <a:pPr/>
              <a:t>14</a:t>
            </a:fld>
            <a:endParaRPr lang="en-US"/>
          </a:p>
        </p:txBody>
      </p:sp>
      <p:pic>
        <p:nvPicPr>
          <p:cNvPr id="5" name="Picture 4" descr="A black graduation cap with a tassel&#10;&#10;Description automatically generated">
            <a:extLst>
              <a:ext uri="{FF2B5EF4-FFF2-40B4-BE49-F238E27FC236}">
                <a16:creationId xmlns:a16="http://schemas.microsoft.com/office/drawing/2014/main" id="{66348432-F4D1-4697-1D7A-16496E62A5C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61202" y="2503142"/>
            <a:ext cx="2331000" cy="1665000"/>
          </a:xfrm>
          <a:prstGeom prst="rect">
            <a:avLst/>
          </a:prstGeom>
        </p:spPr>
      </p:pic>
      <p:sp>
        <p:nvSpPr>
          <p:cNvPr id="8" name="TextBox 7">
            <a:extLst>
              <a:ext uri="{FF2B5EF4-FFF2-40B4-BE49-F238E27FC236}">
                <a16:creationId xmlns:a16="http://schemas.microsoft.com/office/drawing/2014/main" id="{1568A689-F93A-60AE-4919-FE2B89F099B3}"/>
              </a:ext>
            </a:extLst>
          </p:cNvPr>
          <p:cNvSpPr txBox="1"/>
          <p:nvPr/>
        </p:nvSpPr>
        <p:spPr>
          <a:xfrm>
            <a:off x="1147143" y="2306664"/>
            <a:ext cx="3561347" cy="2031325"/>
          </a:xfrm>
          <a:prstGeom prst="rect">
            <a:avLst/>
          </a:prstGeom>
          <a:noFill/>
        </p:spPr>
        <p:txBody>
          <a:bodyPr wrap="square">
            <a:spAutoFit/>
          </a:bodyPr>
          <a:lstStyle/>
          <a:p>
            <a:pPr algn="ctr"/>
            <a:r>
              <a:rPr lang="en-US" sz="1800">
                <a:solidFill>
                  <a:srgbClr val="0000FF"/>
                </a:solidFill>
                <a:hlinkClick r:id="rId5"/>
              </a:rPr>
              <a:t>Smarter Balanced Assessments for Math and ELA</a:t>
            </a:r>
            <a:endParaRPr lang="en-US" sz="1800">
              <a:solidFill>
                <a:srgbClr val="0000FF"/>
              </a:solidFill>
            </a:endParaRPr>
          </a:p>
          <a:p>
            <a:pPr algn="ctr"/>
            <a:r>
              <a:rPr lang="en-US" sz="1800"/>
              <a:t>Grades 3-8</a:t>
            </a:r>
          </a:p>
          <a:p>
            <a:pPr algn="ctr"/>
            <a:endParaRPr lang="en-US" sz="1800"/>
          </a:p>
          <a:p>
            <a:pPr algn="ctr"/>
            <a:r>
              <a:rPr lang="en-US" sz="1800">
                <a:solidFill>
                  <a:srgbClr val="0000FF"/>
                </a:solidFill>
                <a:hlinkClick r:id="rId6"/>
              </a:rPr>
              <a:t>Connecticut Alternate Assessments (CTAA) for Math and ELA</a:t>
            </a:r>
            <a:endParaRPr lang="en-US" sz="1800">
              <a:solidFill>
                <a:srgbClr val="0000FF"/>
              </a:solidFill>
            </a:endParaRPr>
          </a:p>
          <a:p>
            <a:pPr algn="ctr"/>
            <a:r>
              <a:rPr lang="en-US" sz="1800"/>
              <a:t>Grades 3-8, &amp; 11</a:t>
            </a:r>
          </a:p>
        </p:txBody>
      </p:sp>
      <p:sp>
        <p:nvSpPr>
          <p:cNvPr id="9" name="TextBox 8">
            <a:extLst>
              <a:ext uri="{FF2B5EF4-FFF2-40B4-BE49-F238E27FC236}">
                <a16:creationId xmlns:a16="http://schemas.microsoft.com/office/drawing/2014/main" id="{A7DD9C81-71BE-89CD-93AE-3419CF5CCC7E}"/>
              </a:ext>
            </a:extLst>
          </p:cNvPr>
          <p:cNvSpPr txBox="1"/>
          <p:nvPr/>
        </p:nvSpPr>
        <p:spPr>
          <a:xfrm>
            <a:off x="4708490" y="1748293"/>
            <a:ext cx="2775017" cy="646331"/>
          </a:xfrm>
          <a:prstGeom prst="rect">
            <a:avLst/>
          </a:prstGeom>
          <a:noFill/>
        </p:spPr>
        <p:txBody>
          <a:bodyPr wrap="square" rtlCol="0">
            <a:spAutoFit/>
          </a:bodyPr>
          <a:lstStyle/>
          <a:p>
            <a:pPr algn="ctr"/>
            <a:r>
              <a:rPr lang="en-US">
                <a:solidFill>
                  <a:srgbClr val="0000FF"/>
                </a:solidFill>
                <a:hlinkClick r:id="rId7"/>
              </a:rPr>
              <a:t>Connecticut SAT School Day</a:t>
            </a:r>
            <a:endParaRPr lang="en-US">
              <a:solidFill>
                <a:srgbClr val="0000FF"/>
              </a:solidFill>
            </a:endParaRPr>
          </a:p>
          <a:p>
            <a:pPr algn="ctr"/>
            <a:r>
              <a:rPr lang="en-US"/>
              <a:t>Grade 11</a:t>
            </a:r>
          </a:p>
        </p:txBody>
      </p:sp>
      <p:sp>
        <p:nvSpPr>
          <p:cNvPr id="10" name="TextBox 9">
            <a:extLst>
              <a:ext uri="{FF2B5EF4-FFF2-40B4-BE49-F238E27FC236}">
                <a16:creationId xmlns:a16="http://schemas.microsoft.com/office/drawing/2014/main" id="{8B12B66F-CEF0-1AB5-A34B-A06DE9B6F34E}"/>
              </a:ext>
            </a:extLst>
          </p:cNvPr>
          <p:cNvSpPr txBox="1"/>
          <p:nvPr/>
        </p:nvSpPr>
        <p:spPr>
          <a:xfrm>
            <a:off x="8685087" y="2151727"/>
            <a:ext cx="2775017" cy="2554545"/>
          </a:xfrm>
          <a:prstGeom prst="rect">
            <a:avLst/>
          </a:prstGeom>
          <a:noFill/>
        </p:spPr>
        <p:txBody>
          <a:bodyPr wrap="square" rtlCol="0">
            <a:spAutoFit/>
          </a:bodyPr>
          <a:lstStyle/>
          <a:p>
            <a:pPr algn="ctr"/>
            <a:r>
              <a:rPr lang="en-US">
                <a:solidFill>
                  <a:srgbClr val="0000FF"/>
                </a:solidFill>
                <a:hlinkClick r:id="rId8"/>
              </a:rPr>
              <a:t>Next Generation Science Standards (NGSS) Assessments</a:t>
            </a:r>
            <a:endParaRPr lang="en-US">
              <a:solidFill>
                <a:srgbClr val="0000FF"/>
              </a:solidFill>
            </a:endParaRPr>
          </a:p>
          <a:p>
            <a:pPr algn="ctr"/>
            <a:r>
              <a:rPr lang="en-US"/>
              <a:t>Grades 5, 8, &amp; 11</a:t>
            </a:r>
          </a:p>
          <a:p>
            <a:pPr algn="ctr"/>
            <a:endParaRPr lang="en-US"/>
          </a:p>
          <a:p>
            <a:pPr algn="ctr"/>
            <a:r>
              <a:rPr lang="en-US">
                <a:solidFill>
                  <a:srgbClr val="0000FF"/>
                </a:solidFill>
                <a:hlinkClick r:id="rId9"/>
              </a:rPr>
              <a:t>Connecticut Alternate Science (CTAS)</a:t>
            </a:r>
            <a:endParaRPr lang="en-US">
              <a:solidFill>
                <a:srgbClr val="0000FF"/>
              </a:solidFill>
            </a:endParaRPr>
          </a:p>
          <a:p>
            <a:pPr algn="ctr"/>
            <a:r>
              <a:rPr lang="en-US"/>
              <a:t>Grades 5, 8, &amp; 11</a:t>
            </a:r>
          </a:p>
          <a:p>
            <a:pPr algn="ctr"/>
            <a:endParaRPr lang="en-US" sz="1600">
              <a:solidFill>
                <a:srgbClr val="0000FF"/>
              </a:solidFill>
            </a:endParaRPr>
          </a:p>
        </p:txBody>
      </p:sp>
      <p:sp>
        <p:nvSpPr>
          <p:cNvPr id="11" name="TextBox 10">
            <a:extLst>
              <a:ext uri="{FF2B5EF4-FFF2-40B4-BE49-F238E27FC236}">
                <a16:creationId xmlns:a16="http://schemas.microsoft.com/office/drawing/2014/main" id="{A3B05247-6527-1CC1-6E8A-0746D62A2E9E}"/>
              </a:ext>
            </a:extLst>
          </p:cNvPr>
          <p:cNvSpPr txBox="1"/>
          <p:nvPr/>
        </p:nvSpPr>
        <p:spPr>
          <a:xfrm>
            <a:off x="3506912" y="4507837"/>
            <a:ext cx="5178175" cy="1200329"/>
          </a:xfrm>
          <a:prstGeom prst="rect">
            <a:avLst/>
          </a:prstGeom>
          <a:noFill/>
        </p:spPr>
        <p:txBody>
          <a:bodyPr wrap="square" lIns="91440" tIns="45720" rIns="91440" bIns="45720" rtlCol="0" anchor="t">
            <a:spAutoFit/>
          </a:bodyPr>
          <a:lstStyle/>
          <a:p>
            <a:pPr algn="ctr"/>
            <a:r>
              <a:rPr lang="en-US">
                <a:solidFill>
                  <a:srgbClr val="0000FF"/>
                </a:solidFill>
                <a:hlinkClick r:id="rId10"/>
              </a:rPr>
              <a:t>English Language Proficiency Assessment (LAS Links) </a:t>
            </a:r>
            <a:r>
              <a:rPr lang="en-US"/>
              <a:t>and </a:t>
            </a:r>
            <a:r>
              <a:rPr lang="en-US">
                <a:solidFill>
                  <a:srgbClr val="0000FF"/>
                </a:solidFill>
                <a:hlinkClick r:id="rId11">
                  <a:extLst>
                    <a:ext uri="{A12FA001-AC4F-418D-AE19-62706E023703}">
                      <ahyp:hlinkClr xmlns:ahyp="http://schemas.microsoft.com/office/drawing/2018/hyperlinkcolor" val="tx"/>
                    </a:ext>
                  </a:extLst>
                </a:hlinkClick>
              </a:rPr>
              <a:t>Connecticut </a:t>
            </a:r>
            <a:r>
              <a:rPr lang="en-US">
                <a:solidFill>
                  <a:srgbClr val="0000FF"/>
                </a:solidFill>
                <a:hlinkClick r:id="rId11"/>
              </a:rPr>
              <a:t> </a:t>
            </a:r>
            <a:r>
              <a:rPr lang="en-US">
                <a:solidFill>
                  <a:srgbClr val="0000FF"/>
                </a:solidFill>
                <a:hlinkClick r:id="rId11">
                  <a:extLst>
                    <a:ext uri="{A12FA001-AC4F-418D-AE19-62706E023703}">
                      <ahyp:hlinkClr xmlns:ahyp="http://schemas.microsoft.com/office/drawing/2018/hyperlinkcolor" val="tx"/>
                    </a:ext>
                  </a:extLst>
                </a:hlinkClick>
              </a:rPr>
              <a:t>Alternate Assessment of English Language Proficiency (CAAELP) </a:t>
            </a:r>
            <a:endParaRPr lang="en-US">
              <a:solidFill>
                <a:srgbClr val="0000FF"/>
              </a:solidFill>
            </a:endParaRPr>
          </a:p>
          <a:p>
            <a:pPr algn="ctr"/>
            <a:r>
              <a:rPr lang="en-US"/>
              <a:t>Grades K-12</a:t>
            </a:r>
            <a:endParaRPr lang="en-US">
              <a:cs typeface="Calibri"/>
            </a:endParaRPr>
          </a:p>
        </p:txBody>
      </p:sp>
      <p:sp>
        <p:nvSpPr>
          <p:cNvPr id="12" name="TextBox 11">
            <a:extLst>
              <a:ext uri="{FF2B5EF4-FFF2-40B4-BE49-F238E27FC236}">
                <a16:creationId xmlns:a16="http://schemas.microsoft.com/office/drawing/2014/main" id="{FBD5168E-4D88-5463-6901-E5807ECD9237}"/>
              </a:ext>
            </a:extLst>
          </p:cNvPr>
          <p:cNvSpPr txBox="1"/>
          <p:nvPr/>
        </p:nvSpPr>
        <p:spPr>
          <a:xfrm>
            <a:off x="3545781" y="5672036"/>
            <a:ext cx="5100435" cy="1015663"/>
          </a:xfrm>
          <a:prstGeom prst="rect">
            <a:avLst/>
          </a:prstGeom>
          <a:noFill/>
        </p:spPr>
        <p:txBody>
          <a:bodyPr wrap="none" rtlCol="0">
            <a:spAutoFit/>
          </a:bodyPr>
          <a:lstStyle/>
          <a:p>
            <a:pPr algn="ctr"/>
            <a:r>
              <a:rPr lang="en-US" sz="2000">
                <a:solidFill>
                  <a:srgbClr val="002060"/>
                </a:solidFill>
              </a:rPr>
              <a:t>Additional Instructional Tools:</a:t>
            </a:r>
          </a:p>
          <a:p>
            <a:pPr algn="ctr"/>
            <a:r>
              <a:rPr lang="en-US" sz="2000">
                <a:hlinkClick r:id="rId12"/>
              </a:rPr>
              <a:t>Smarter Balanced &amp; NGSS Interim Assessments</a:t>
            </a:r>
            <a:endParaRPr lang="en-US" sz="2000"/>
          </a:p>
          <a:p>
            <a:pPr algn="ctr"/>
            <a:r>
              <a:rPr lang="en-US" sz="2000">
                <a:hlinkClick r:id="rId13"/>
              </a:rPr>
              <a:t>Tools for Teachers</a:t>
            </a:r>
            <a:endParaRPr lang="en-US" sz="2000"/>
          </a:p>
        </p:txBody>
      </p:sp>
    </p:spTree>
    <p:extLst>
      <p:ext uri="{BB962C8B-B14F-4D97-AF65-F5344CB8AC3E}">
        <p14:creationId xmlns:p14="http://schemas.microsoft.com/office/powerpoint/2010/main" val="882657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D9B0D-E734-2A35-C357-DA3F85E76F48}"/>
              </a:ext>
            </a:extLst>
          </p:cNvPr>
          <p:cNvSpPr>
            <a:spLocks noGrp="1"/>
          </p:cNvSpPr>
          <p:nvPr>
            <p:ph type="title"/>
          </p:nvPr>
        </p:nvSpPr>
        <p:spPr/>
        <p:txBody>
          <a:bodyPr>
            <a:noAutofit/>
          </a:bodyPr>
          <a:lstStyle/>
          <a:p>
            <a:r>
              <a:rPr lang="en-US" sz="4400">
                <a:solidFill>
                  <a:schemeClr val="accent2"/>
                </a:solidFill>
                <a:latin typeface="Calibri" panose="020F0502020204030204" pitchFamily="34" charset="0"/>
                <a:cs typeface="Calibri" panose="020F0502020204030204" pitchFamily="34" charset="0"/>
              </a:rPr>
              <a:t>Who should be tested? </a:t>
            </a:r>
          </a:p>
        </p:txBody>
      </p:sp>
      <p:sp>
        <p:nvSpPr>
          <p:cNvPr id="3" name="Slide Number Placeholder 2">
            <a:extLst>
              <a:ext uri="{FF2B5EF4-FFF2-40B4-BE49-F238E27FC236}">
                <a16:creationId xmlns:a16="http://schemas.microsoft.com/office/drawing/2014/main" id="{A300042A-DC1A-4F85-6818-73E5BF3341AB}"/>
              </a:ext>
            </a:extLst>
          </p:cNvPr>
          <p:cNvSpPr>
            <a:spLocks noGrp="1"/>
          </p:cNvSpPr>
          <p:nvPr>
            <p:ph type="sldNum" sz="quarter" idx="4"/>
          </p:nvPr>
        </p:nvSpPr>
        <p:spPr/>
        <p:txBody>
          <a:bodyPr/>
          <a:lstStyle/>
          <a:p>
            <a:fld id="{13A326F7-3D62-4D6D-AF51-CF772FE3461F}" type="slidenum">
              <a:rPr lang="en-US" smtClean="0"/>
              <a:pPr/>
              <a:t>15</a:t>
            </a:fld>
            <a:endParaRPr lang="en-US"/>
          </a:p>
        </p:txBody>
      </p:sp>
      <p:sp>
        <p:nvSpPr>
          <p:cNvPr id="4" name="Flowchart: Connector 3">
            <a:extLst>
              <a:ext uri="{FF2B5EF4-FFF2-40B4-BE49-F238E27FC236}">
                <a16:creationId xmlns:a16="http://schemas.microsoft.com/office/drawing/2014/main" id="{4D3C9543-24FB-C1DB-1A93-98F3876EB3FF}"/>
              </a:ext>
            </a:extLst>
          </p:cNvPr>
          <p:cNvSpPr/>
          <p:nvPr/>
        </p:nvSpPr>
        <p:spPr>
          <a:xfrm>
            <a:off x="5342023" y="1559292"/>
            <a:ext cx="2974206" cy="3580598"/>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C74080F-5157-E1BC-E941-BE86739C9C3E}"/>
              </a:ext>
            </a:extLst>
          </p:cNvPr>
          <p:cNvPicPr>
            <a:picLocks noChangeAspect="1"/>
          </p:cNvPicPr>
          <p:nvPr/>
        </p:nvPicPr>
        <p:blipFill>
          <a:blip r:embed="rId3"/>
          <a:stretch>
            <a:fillRect/>
          </a:stretch>
        </p:blipFill>
        <p:spPr>
          <a:xfrm>
            <a:off x="5757227" y="2901099"/>
            <a:ext cx="2174431" cy="1652567"/>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p:spPr>
      </p:pic>
      <p:sp>
        <p:nvSpPr>
          <p:cNvPr id="6" name="TextBox 5">
            <a:extLst>
              <a:ext uri="{FF2B5EF4-FFF2-40B4-BE49-F238E27FC236}">
                <a16:creationId xmlns:a16="http://schemas.microsoft.com/office/drawing/2014/main" id="{8C2E210A-93FB-50E4-C716-85209538AB19}"/>
              </a:ext>
            </a:extLst>
          </p:cNvPr>
          <p:cNvSpPr txBox="1"/>
          <p:nvPr/>
        </p:nvSpPr>
        <p:spPr>
          <a:xfrm>
            <a:off x="5982980" y="2082426"/>
            <a:ext cx="1722923" cy="646331"/>
          </a:xfrm>
          <a:prstGeom prst="rect">
            <a:avLst/>
          </a:prstGeom>
          <a:noFill/>
        </p:spPr>
        <p:txBody>
          <a:bodyPr wrap="square" rtlCol="0">
            <a:spAutoFit/>
          </a:bodyPr>
          <a:lstStyle/>
          <a:p>
            <a:pPr algn="ctr"/>
            <a:r>
              <a:rPr lang="en-US" sz="1800" b="1"/>
              <a:t>Students in Grades 3-8</a:t>
            </a:r>
          </a:p>
        </p:txBody>
      </p:sp>
      <p:sp>
        <p:nvSpPr>
          <p:cNvPr id="7" name="Flowchart: Connector 6">
            <a:extLst>
              <a:ext uri="{FF2B5EF4-FFF2-40B4-BE49-F238E27FC236}">
                <a16:creationId xmlns:a16="http://schemas.microsoft.com/office/drawing/2014/main" id="{FB2FF7F8-30CB-0A65-E9A0-7FAC58A133A9}"/>
              </a:ext>
            </a:extLst>
          </p:cNvPr>
          <p:cNvSpPr/>
          <p:nvPr/>
        </p:nvSpPr>
        <p:spPr>
          <a:xfrm>
            <a:off x="8604985" y="2883402"/>
            <a:ext cx="2877955" cy="3580597"/>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1634D7D-A016-3DD2-5371-5B20A01ECE3B}"/>
              </a:ext>
            </a:extLst>
          </p:cNvPr>
          <p:cNvPicPr>
            <a:picLocks noChangeAspect="1"/>
          </p:cNvPicPr>
          <p:nvPr/>
        </p:nvPicPr>
        <p:blipFill>
          <a:blip r:embed="rId4"/>
          <a:stretch>
            <a:fillRect/>
          </a:stretch>
        </p:blipFill>
        <p:spPr>
          <a:xfrm>
            <a:off x="9742750" y="4327188"/>
            <a:ext cx="659835" cy="1999503"/>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p:spPr>
      </p:pic>
      <p:sp>
        <p:nvSpPr>
          <p:cNvPr id="9" name="TextBox 8">
            <a:extLst>
              <a:ext uri="{FF2B5EF4-FFF2-40B4-BE49-F238E27FC236}">
                <a16:creationId xmlns:a16="http://schemas.microsoft.com/office/drawing/2014/main" id="{98BCDAB8-2A86-9373-A613-AD564BC20599}"/>
              </a:ext>
            </a:extLst>
          </p:cNvPr>
          <p:cNvSpPr txBox="1"/>
          <p:nvPr/>
        </p:nvSpPr>
        <p:spPr>
          <a:xfrm>
            <a:off x="9250014" y="3505048"/>
            <a:ext cx="1636295" cy="646331"/>
          </a:xfrm>
          <a:prstGeom prst="rect">
            <a:avLst/>
          </a:prstGeom>
          <a:noFill/>
        </p:spPr>
        <p:txBody>
          <a:bodyPr wrap="square" rtlCol="0">
            <a:spAutoFit/>
          </a:bodyPr>
          <a:lstStyle/>
          <a:p>
            <a:pPr algn="ctr"/>
            <a:r>
              <a:rPr lang="en-US" sz="1800" b="1"/>
              <a:t>Students in Grade 11</a:t>
            </a:r>
          </a:p>
        </p:txBody>
      </p:sp>
      <p:sp>
        <p:nvSpPr>
          <p:cNvPr id="10" name="TextBox 9">
            <a:extLst>
              <a:ext uri="{FF2B5EF4-FFF2-40B4-BE49-F238E27FC236}">
                <a16:creationId xmlns:a16="http://schemas.microsoft.com/office/drawing/2014/main" id="{A70B0EAC-473B-F4A2-0B06-7FB94B04D9CB}"/>
              </a:ext>
            </a:extLst>
          </p:cNvPr>
          <p:cNvSpPr txBox="1"/>
          <p:nvPr/>
        </p:nvSpPr>
        <p:spPr>
          <a:xfrm>
            <a:off x="885524" y="1230092"/>
            <a:ext cx="3638350" cy="2726591"/>
          </a:xfrm>
          <a:prstGeom prst="ellipse">
            <a:avLst/>
          </a:prstGeom>
          <a:noFill/>
        </p:spPr>
        <p:txBody>
          <a:bodyPr wrap="square" rtlCol="0">
            <a:spAutoFit/>
          </a:bodyPr>
          <a:lstStyle/>
          <a:p>
            <a:pPr algn="ctr"/>
            <a:r>
              <a:rPr lang="en-US" sz="4000" b="1">
                <a:solidFill>
                  <a:schemeClr val="bg1"/>
                </a:solidFill>
              </a:rPr>
              <a:t>Who should be tested?</a:t>
            </a:r>
          </a:p>
        </p:txBody>
      </p:sp>
    </p:spTree>
    <p:extLst>
      <p:ext uri="{BB962C8B-B14F-4D97-AF65-F5344CB8AC3E}">
        <p14:creationId xmlns:p14="http://schemas.microsoft.com/office/powerpoint/2010/main" val="1567603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D7D3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20A2AF-1BEE-7663-3060-7AFA571E0C35}"/>
              </a:ext>
            </a:extLst>
          </p:cNvPr>
          <p:cNvSpPr>
            <a:spLocks noGrp="1"/>
          </p:cNvSpPr>
          <p:nvPr>
            <p:ph type="title"/>
          </p:nvPr>
        </p:nvSpPr>
        <p:spPr/>
        <p:txBody>
          <a:bodyPr>
            <a:normAutofit/>
          </a:bodyPr>
          <a:lstStyle/>
          <a:p>
            <a:r>
              <a:rPr lang="en-US" sz="4400"/>
              <a:t>How are students tested? </a:t>
            </a:r>
          </a:p>
        </p:txBody>
      </p:sp>
      <p:sp>
        <p:nvSpPr>
          <p:cNvPr id="4" name="Slide Number Placeholder 3">
            <a:extLst>
              <a:ext uri="{FF2B5EF4-FFF2-40B4-BE49-F238E27FC236}">
                <a16:creationId xmlns:a16="http://schemas.microsoft.com/office/drawing/2014/main" id="{1D48BC05-61FA-C97F-977F-4BA7584583B3}"/>
              </a:ext>
            </a:extLst>
          </p:cNvPr>
          <p:cNvSpPr>
            <a:spLocks noGrp="1"/>
          </p:cNvSpPr>
          <p:nvPr>
            <p:ph type="sldNum" sz="quarter" idx="4"/>
          </p:nvPr>
        </p:nvSpPr>
        <p:spPr/>
        <p:txBody>
          <a:bodyPr/>
          <a:lstStyle/>
          <a:p>
            <a:fld id="{13A326F7-3D62-4D6D-AF51-CF772FE3461F}" type="slidenum">
              <a:rPr lang="en-US" smtClean="0"/>
              <a:pPr/>
              <a:t>16</a:t>
            </a:fld>
            <a:endParaRPr lang="en-US"/>
          </a:p>
        </p:txBody>
      </p:sp>
      <p:graphicFrame>
        <p:nvGraphicFramePr>
          <p:cNvPr id="6" name="Content Placeholder 4">
            <a:extLst>
              <a:ext uri="{FF2B5EF4-FFF2-40B4-BE49-F238E27FC236}">
                <a16:creationId xmlns:a16="http://schemas.microsoft.com/office/drawing/2014/main" id="{F7274A5E-6252-CB1C-8AC8-FBD3C0856C75}"/>
              </a:ext>
            </a:extLst>
          </p:cNvPr>
          <p:cNvGraphicFramePr/>
          <p:nvPr>
            <p:extLst>
              <p:ext uri="{D42A27DB-BD31-4B8C-83A1-F6EECF244321}">
                <p14:modId xmlns:p14="http://schemas.microsoft.com/office/powerpoint/2010/main" val="1178371081"/>
              </p:ext>
            </p:extLst>
          </p:nvPr>
        </p:nvGraphicFramePr>
        <p:xfrm>
          <a:off x="1914595" y="1667098"/>
          <a:ext cx="9366318" cy="50084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83046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60616">
              <a:srgbClr val="1A97CD"/>
            </a:gs>
            <a:gs pos="49488">
              <a:srgbClr val="1A97CD"/>
            </a:gs>
            <a:gs pos="28268">
              <a:srgbClr val="1A97CD"/>
            </a:gs>
            <a:gs pos="0">
              <a:schemeClr val="accent1">
                <a:lumMod val="60000"/>
                <a:lumOff val="40000"/>
              </a:schemeClr>
            </a:gs>
            <a:gs pos="74000">
              <a:schemeClr val="bg1"/>
            </a:gs>
            <a:gs pos="83000">
              <a:schemeClr val="bg1"/>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60B72-DA6F-3DC9-B4B6-6F404BDA96E6}"/>
              </a:ext>
            </a:extLst>
          </p:cNvPr>
          <p:cNvSpPr>
            <a:spLocks noGrp="1"/>
          </p:cNvSpPr>
          <p:nvPr>
            <p:ph type="title"/>
          </p:nvPr>
        </p:nvSpPr>
        <p:spPr/>
        <p:txBody>
          <a:bodyPr>
            <a:normAutofit/>
          </a:bodyPr>
          <a:lstStyle/>
          <a:p>
            <a:r>
              <a:rPr lang="en-US" sz="3200" b="1">
                <a:solidFill>
                  <a:srgbClr val="FFFFFF"/>
                </a:solidFill>
              </a:rPr>
              <a:t>Getting to Know the Online Test Systems</a:t>
            </a:r>
            <a:endParaRPr lang="en-US"/>
          </a:p>
        </p:txBody>
      </p:sp>
      <p:sp>
        <p:nvSpPr>
          <p:cNvPr id="3" name="Slide Number Placeholder 2">
            <a:extLst>
              <a:ext uri="{FF2B5EF4-FFF2-40B4-BE49-F238E27FC236}">
                <a16:creationId xmlns:a16="http://schemas.microsoft.com/office/drawing/2014/main" id="{8A321AC1-AE71-0B48-603E-5DD66D514FF7}"/>
              </a:ext>
            </a:extLst>
          </p:cNvPr>
          <p:cNvSpPr>
            <a:spLocks noGrp="1"/>
          </p:cNvSpPr>
          <p:nvPr>
            <p:ph type="sldNum" sz="quarter" idx="4"/>
          </p:nvPr>
        </p:nvSpPr>
        <p:spPr/>
        <p:txBody>
          <a:bodyPr/>
          <a:lstStyle/>
          <a:p>
            <a:fld id="{13A326F7-3D62-4D6D-AF51-CF772FE3461F}" type="slidenum">
              <a:rPr lang="en-US" smtClean="0"/>
              <a:pPr/>
              <a:t>17</a:t>
            </a:fld>
            <a:endParaRPr lang="en-US"/>
          </a:p>
        </p:txBody>
      </p:sp>
      <p:pic>
        <p:nvPicPr>
          <p:cNvPr id="4" name="Picture 3" descr="Senior adult working at desk in library">
            <a:extLst>
              <a:ext uri="{FF2B5EF4-FFF2-40B4-BE49-F238E27FC236}">
                <a16:creationId xmlns:a16="http://schemas.microsoft.com/office/drawing/2014/main" id="{D3F4F07F-A67D-570B-91C2-8199480848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1788" y="4347643"/>
            <a:ext cx="2905468" cy="2153455"/>
          </a:xfrm>
          <a:prstGeom prst="rect">
            <a:avLst/>
          </a:prstGeom>
        </p:spPr>
      </p:pic>
      <p:pic>
        <p:nvPicPr>
          <p:cNvPr id="5" name="Picture 4" descr="Kid in paid shirt using desktop computer in classroom">
            <a:extLst>
              <a:ext uri="{FF2B5EF4-FFF2-40B4-BE49-F238E27FC236}">
                <a16:creationId xmlns:a16="http://schemas.microsoft.com/office/drawing/2014/main" id="{84599DA5-7A1D-2384-CB6C-6FBB2EDFFC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4127" y="4354143"/>
            <a:ext cx="3226085" cy="2153455"/>
          </a:xfrm>
          <a:prstGeom prst="rect">
            <a:avLst/>
          </a:prstGeom>
        </p:spPr>
      </p:pic>
    </p:spTree>
    <p:extLst>
      <p:ext uri="{BB962C8B-B14F-4D97-AF65-F5344CB8AC3E}">
        <p14:creationId xmlns:p14="http://schemas.microsoft.com/office/powerpoint/2010/main" val="3043641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F3017-9FBC-1EC9-C3EB-BC934B808AC8}"/>
              </a:ext>
            </a:extLst>
          </p:cNvPr>
          <p:cNvSpPr>
            <a:spLocks noGrp="1"/>
          </p:cNvSpPr>
          <p:nvPr>
            <p:ph type="title"/>
          </p:nvPr>
        </p:nvSpPr>
        <p:spPr/>
        <p:txBody>
          <a:bodyPr>
            <a:normAutofit fontScale="90000"/>
          </a:bodyPr>
          <a:lstStyle/>
          <a:p>
            <a:r>
              <a:rPr lang="en-US" sz="3200" b="1">
                <a:ln w="0"/>
                <a:solidFill>
                  <a:srgbClr val="FFFFFF"/>
                </a:solidFill>
              </a:rPr>
              <a:t>Connecticut Comprehensive Assessment Program Portal</a:t>
            </a:r>
            <a:endParaRPr lang="en-US"/>
          </a:p>
        </p:txBody>
      </p:sp>
      <p:sp>
        <p:nvSpPr>
          <p:cNvPr id="3" name="Slide Number Placeholder 2">
            <a:extLst>
              <a:ext uri="{FF2B5EF4-FFF2-40B4-BE49-F238E27FC236}">
                <a16:creationId xmlns:a16="http://schemas.microsoft.com/office/drawing/2014/main" id="{CFA39F69-DE3F-5CDD-B82A-92037C795931}"/>
              </a:ext>
            </a:extLst>
          </p:cNvPr>
          <p:cNvSpPr>
            <a:spLocks noGrp="1"/>
          </p:cNvSpPr>
          <p:nvPr>
            <p:ph type="sldNum" sz="quarter" idx="4"/>
          </p:nvPr>
        </p:nvSpPr>
        <p:spPr/>
        <p:txBody>
          <a:bodyPr/>
          <a:lstStyle/>
          <a:p>
            <a:fld id="{13A326F7-3D62-4D6D-AF51-CF772FE3461F}" type="slidenum">
              <a:rPr lang="en-US" smtClean="0"/>
              <a:pPr/>
              <a:t>18</a:t>
            </a:fld>
            <a:endParaRPr lang="en-US"/>
          </a:p>
        </p:txBody>
      </p:sp>
      <p:sp>
        <p:nvSpPr>
          <p:cNvPr id="4" name="TextBox 3">
            <a:extLst>
              <a:ext uri="{FF2B5EF4-FFF2-40B4-BE49-F238E27FC236}">
                <a16:creationId xmlns:a16="http://schemas.microsoft.com/office/drawing/2014/main" id="{1DBADD2A-2166-03C0-1002-F8C4E32A4A81}"/>
              </a:ext>
            </a:extLst>
          </p:cNvPr>
          <p:cNvSpPr txBox="1"/>
          <p:nvPr/>
        </p:nvSpPr>
        <p:spPr>
          <a:xfrm>
            <a:off x="346510" y="2088680"/>
            <a:ext cx="4326186" cy="1877437"/>
          </a:xfrm>
          <a:prstGeom prst="rect">
            <a:avLst/>
          </a:prstGeom>
          <a:noFill/>
        </p:spPr>
        <p:txBody>
          <a:bodyPr wrap="square" rtlCol="0">
            <a:spAutoFit/>
          </a:bodyPr>
          <a:lstStyle/>
          <a:p>
            <a:pPr marL="0" indent="0">
              <a:buNone/>
            </a:pPr>
            <a:r>
              <a:rPr lang="en-US" sz="3200">
                <a:cs typeface="Arial"/>
              </a:rPr>
              <a:t>Everything you for need for state assessments is located on the portal </a:t>
            </a:r>
            <a:r>
              <a:rPr lang="en-US" sz="2000">
                <a:cs typeface="Arial"/>
                <a:hlinkClick r:id="rId3"/>
              </a:rPr>
              <a:t>https://ct.portal.cambiumast.com</a:t>
            </a:r>
            <a:r>
              <a:rPr lang="en-US" sz="2000"/>
              <a:t>.</a:t>
            </a:r>
            <a:endParaRPr lang="en-US" sz="2000">
              <a:cs typeface="Arial"/>
            </a:endParaRPr>
          </a:p>
        </p:txBody>
      </p:sp>
      <p:pic>
        <p:nvPicPr>
          <p:cNvPr id="8" name="Picture 7">
            <a:extLst>
              <a:ext uri="{FF2B5EF4-FFF2-40B4-BE49-F238E27FC236}">
                <a16:creationId xmlns:a16="http://schemas.microsoft.com/office/drawing/2014/main" id="{57FB2705-D351-6D94-573D-BCD8DC053F4C}"/>
              </a:ext>
            </a:extLst>
          </p:cNvPr>
          <p:cNvPicPr>
            <a:picLocks noChangeAspect="1"/>
          </p:cNvPicPr>
          <p:nvPr/>
        </p:nvPicPr>
        <p:blipFill>
          <a:blip r:embed="rId4"/>
          <a:stretch>
            <a:fillRect/>
          </a:stretch>
        </p:blipFill>
        <p:spPr>
          <a:xfrm>
            <a:off x="5068120" y="1576433"/>
            <a:ext cx="6211737" cy="5099073"/>
          </a:xfrm>
          <a:prstGeom prst="rect">
            <a:avLst/>
          </a:prstGeom>
        </p:spPr>
      </p:pic>
      <p:sp>
        <p:nvSpPr>
          <p:cNvPr id="6" name="Rectangle 5">
            <a:extLst>
              <a:ext uri="{FF2B5EF4-FFF2-40B4-BE49-F238E27FC236}">
                <a16:creationId xmlns:a16="http://schemas.microsoft.com/office/drawing/2014/main" id="{263EA00F-5065-C7DB-2385-E573B7F695EB}"/>
              </a:ext>
            </a:extLst>
          </p:cNvPr>
          <p:cNvSpPr/>
          <p:nvPr/>
        </p:nvSpPr>
        <p:spPr>
          <a:xfrm>
            <a:off x="5122257" y="5006124"/>
            <a:ext cx="6103462" cy="148675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12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8B15A-F20F-8B58-30AF-631CC05CD539}"/>
              </a:ext>
            </a:extLst>
          </p:cNvPr>
          <p:cNvSpPr>
            <a:spLocks noGrp="1"/>
          </p:cNvSpPr>
          <p:nvPr>
            <p:ph type="title"/>
          </p:nvPr>
        </p:nvSpPr>
        <p:spPr/>
        <p:txBody>
          <a:bodyPr>
            <a:normAutofit fontScale="90000"/>
          </a:bodyPr>
          <a:lstStyle/>
          <a:p>
            <a:r>
              <a:rPr lang="en-US" sz="3200" b="1">
                <a:ln w="0"/>
                <a:solidFill>
                  <a:srgbClr val="FFFFFF"/>
                </a:solidFill>
              </a:rPr>
              <a:t>Connecticut Comprehensive Assessment Program Portal: Smarter Balanced</a:t>
            </a:r>
            <a:endParaRPr lang="en-US"/>
          </a:p>
        </p:txBody>
      </p:sp>
      <p:sp>
        <p:nvSpPr>
          <p:cNvPr id="3" name="Slide Number Placeholder 2">
            <a:extLst>
              <a:ext uri="{FF2B5EF4-FFF2-40B4-BE49-F238E27FC236}">
                <a16:creationId xmlns:a16="http://schemas.microsoft.com/office/drawing/2014/main" id="{C596351E-BCFA-DD74-880E-522546B4E978}"/>
              </a:ext>
            </a:extLst>
          </p:cNvPr>
          <p:cNvSpPr>
            <a:spLocks noGrp="1"/>
          </p:cNvSpPr>
          <p:nvPr>
            <p:ph type="sldNum" sz="quarter" idx="4"/>
          </p:nvPr>
        </p:nvSpPr>
        <p:spPr/>
        <p:txBody>
          <a:bodyPr/>
          <a:lstStyle/>
          <a:p>
            <a:fld id="{13A326F7-3D62-4D6D-AF51-CF772FE3461F}" type="slidenum">
              <a:rPr lang="en-US" smtClean="0"/>
              <a:pPr/>
              <a:t>19</a:t>
            </a:fld>
            <a:endParaRPr lang="en-US"/>
          </a:p>
        </p:txBody>
      </p:sp>
      <p:pic>
        <p:nvPicPr>
          <p:cNvPr id="4" name="Content Placeholder 8">
            <a:extLst>
              <a:ext uri="{FF2B5EF4-FFF2-40B4-BE49-F238E27FC236}">
                <a16:creationId xmlns:a16="http://schemas.microsoft.com/office/drawing/2014/main" id="{A9ADD9AF-B8AE-3AE4-13BF-5F3BCB83B9C8}"/>
              </a:ext>
            </a:extLst>
          </p:cNvPr>
          <p:cNvPicPr>
            <a:picLocks noChangeAspect="1"/>
          </p:cNvPicPr>
          <p:nvPr/>
        </p:nvPicPr>
        <p:blipFill>
          <a:blip r:embed="rId3"/>
          <a:stretch>
            <a:fillRect/>
          </a:stretch>
        </p:blipFill>
        <p:spPr>
          <a:xfrm>
            <a:off x="5093819" y="1526339"/>
            <a:ext cx="6673435" cy="5149167"/>
          </a:xfrm>
          <a:prstGeom prst="rect">
            <a:avLst/>
          </a:prstGeom>
        </p:spPr>
      </p:pic>
      <p:sp>
        <p:nvSpPr>
          <p:cNvPr id="6" name="TextBox 5">
            <a:extLst>
              <a:ext uri="{FF2B5EF4-FFF2-40B4-BE49-F238E27FC236}">
                <a16:creationId xmlns:a16="http://schemas.microsoft.com/office/drawing/2014/main" id="{6F6DC6B8-0445-23B7-BB12-D64C951ACF60}"/>
              </a:ext>
            </a:extLst>
          </p:cNvPr>
          <p:cNvSpPr txBox="1"/>
          <p:nvPr/>
        </p:nvSpPr>
        <p:spPr>
          <a:xfrm>
            <a:off x="732354" y="2767435"/>
            <a:ext cx="3349591" cy="461665"/>
          </a:xfrm>
          <a:prstGeom prst="rect">
            <a:avLst/>
          </a:prstGeom>
          <a:noFill/>
        </p:spPr>
        <p:txBody>
          <a:bodyPr wrap="square" rtlCol="0">
            <a:spAutoFit/>
          </a:bodyPr>
          <a:lstStyle/>
          <a:p>
            <a:r>
              <a:rPr lang="en-US" sz="2400"/>
              <a:t>1. Practice tests; TIDE</a:t>
            </a:r>
          </a:p>
        </p:txBody>
      </p:sp>
      <p:sp>
        <p:nvSpPr>
          <p:cNvPr id="7" name="TextBox 6">
            <a:extLst>
              <a:ext uri="{FF2B5EF4-FFF2-40B4-BE49-F238E27FC236}">
                <a16:creationId xmlns:a16="http://schemas.microsoft.com/office/drawing/2014/main" id="{4AC2C5AB-31CD-D618-58D5-B82CD40D29F2}"/>
              </a:ext>
            </a:extLst>
          </p:cNvPr>
          <p:cNvSpPr txBox="1"/>
          <p:nvPr/>
        </p:nvSpPr>
        <p:spPr>
          <a:xfrm>
            <a:off x="732353" y="4589646"/>
            <a:ext cx="3349591" cy="461665"/>
          </a:xfrm>
          <a:prstGeom prst="rect">
            <a:avLst/>
          </a:prstGeom>
          <a:noFill/>
        </p:spPr>
        <p:txBody>
          <a:bodyPr wrap="square" rtlCol="0">
            <a:spAutoFit/>
          </a:bodyPr>
          <a:lstStyle/>
          <a:p>
            <a:r>
              <a:rPr lang="en-US" sz="2400"/>
              <a:t>2. Test Interface</a:t>
            </a:r>
          </a:p>
        </p:txBody>
      </p:sp>
      <p:sp>
        <p:nvSpPr>
          <p:cNvPr id="8" name="TextBox 7">
            <a:extLst>
              <a:ext uri="{FF2B5EF4-FFF2-40B4-BE49-F238E27FC236}">
                <a16:creationId xmlns:a16="http://schemas.microsoft.com/office/drawing/2014/main" id="{82DD78F5-D189-A740-8CE7-44D16F458BE6}"/>
              </a:ext>
            </a:extLst>
          </p:cNvPr>
          <p:cNvSpPr txBox="1"/>
          <p:nvPr/>
        </p:nvSpPr>
        <p:spPr>
          <a:xfrm>
            <a:off x="762698" y="5617946"/>
            <a:ext cx="3349591" cy="461665"/>
          </a:xfrm>
          <a:prstGeom prst="rect">
            <a:avLst/>
          </a:prstGeom>
          <a:noFill/>
        </p:spPr>
        <p:txBody>
          <a:bodyPr wrap="square" rtlCol="0">
            <a:spAutoFit/>
          </a:bodyPr>
          <a:lstStyle/>
          <a:p>
            <a:r>
              <a:rPr lang="en-US" sz="2400"/>
              <a:t>3. Student Results</a:t>
            </a:r>
          </a:p>
        </p:txBody>
      </p:sp>
      <p:pic>
        <p:nvPicPr>
          <p:cNvPr id="9" name="Graphic 8" descr="Badge 1 outline">
            <a:extLst>
              <a:ext uri="{FF2B5EF4-FFF2-40B4-BE49-F238E27FC236}">
                <a16:creationId xmlns:a16="http://schemas.microsoft.com/office/drawing/2014/main" id="{155A2C9F-0566-846B-B996-977BC0AAC8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57190" y="2767435"/>
            <a:ext cx="423766" cy="423766"/>
          </a:xfrm>
          <a:prstGeom prst="rect">
            <a:avLst/>
          </a:prstGeom>
        </p:spPr>
      </p:pic>
      <p:pic>
        <p:nvPicPr>
          <p:cNvPr id="12" name="Graphic 11" descr="Badge outline">
            <a:extLst>
              <a:ext uri="{FF2B5EF4-FFF2-40B4-BE49-F238E27FC236}">
                <a16:creationId xmlns:a16="http://schemas.microsoft.com/office/drawing/2014/main" id="{C99EA0FF-BA27-E8FF-95CE-1A142ECEEE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04942" y="4589646"/>
            <a:ext cx="476014" cy="476014"/>
          </a:xfrm>
          <a:prstGeom prst="rect">
            <a:avLst/>
          </a:prstGeom>
        </p:spPr>
      </p:pic>
      <p:pic>
        <p:nvPicPr>
          <p:cNvPr id="13" name="Graphic 12" descr="Badge 3 outline">
            <a:extLst>
              <a:ext uri="{FF2B5EF4-FFF2-40B4-BE49-F238E27FC236}">
                <a16:creationId xmlns:a16="http://schemas.microsoft.com/office/drawing/2014/main" id="{C06DFF39-6956-DC88-4049-5AFF0ECAC9B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41139" y="5617946"/>
            <a:ext cx="511902" cy="511902"/>
          </a:xfrm>
          <a:prstGeom prst="rect">
            <a:avLst/>
          </a:prstGeom>
        </p:spPr>
      </p:pic>
      <p:sp>
        <p:nvSpPr>
          <p:cNvPr id="14" name="Rectangle 13">
            <a:extLst>
              <a:ext uri="{FF2B5EF4-FFF2-40B4-BE49-F238E27FC236}">
                <a16:creationId xmlns:a16="http://schemas.microsoft.com/office/drawing/2014/main" id="{4E2B2D65-DCDC-5D0A-FBA6-47AC43F8F46F}"/>
              </a:ext>
            </a:extLst>
          </p:cNvPr>
          <p:cNvSpPr/>
          <p:nvPr/>
        </p:nvSpPr>
        <p:spPr>
          <a:xfrm>
            <a:off x="5282227" y="2699438"/>
            <a:ext cx="1221205" cy="252663"/>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DA9B8E8-F200-1527-2F32-41116F47ABF2}"/>
              </a:ext>
            </a:extLst>
          </p:cNvPr>
          <p:cNvSpPr/>
          <p:nvPr/>
        </p:nvSpPr>
        <p:spPr>
          <a:xfrm>
            <a:off x="5345392" y="4521649"/>
            <a:ext cx="1094874" cy="252663"/>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4B5E395-8750-A474-9F2D-EC7AC75E50EA}"/>
              </a:ext>
            </a:extLst>
          </p:cNvPr>
          <p:cNvSpPr/>
          <p:nvPr/>
        </p:nvSpPr>
        <p:spPr>
          <a:xfrm>
            <a:off x="5345392" y="5491614"/>
            <a:ext cx="1094874" cy="252663"/>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8422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27000"/>
          </a:blip>
          <a:tile tx="0" ty="0" sx="100000" sy="100000" flip="none" algn="tl"/>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108B5A-78A8-ECC9-BEFA-9D59F71F02E6}"/>
              </a:ext>
            </a:extLst>
          </p:cNvPr>
          <p:cNvSpPr>
            <a:spLocks noGrp="1"/>
          </p:cNvSpPr>
          <p:nvPr>
            <p:ph type="title"/>
          </p:nvPr>
        </p:nvSpPr>
        <p:spPr/>
        <p:txBody>
          <a:bodyPr/>
          <a:lstStyle/>
          <a:p>
            <a:r>
              <a:rPr lang="en-US"/>
              <a:t>Meet the Assessment Team </a:t>
            </a:r>
          </a:p>
        </p:txBody>
      </p:sp>
      <p:sp>
        <p:nvSpPr>
          <p:cNvPr id="5" name="Slide Number Placeholder 4">
            <a:extLst>
              <a:ext uri="{FF2B5EF4-FFF2-40B4-BE49-F238E27FC236}">
                <a16:creationId xmlns:a16="http://schemas.microsoft.com/office/drawing/2014/main" id="{9B98FDD5-E4C0-A6CE-F8AA-800A9F989EAD}"/>
              </a:ext>
            </a:extLst>
          </p:cNvPr>
          <p:cNvSpPr>
            <a:spLocks noGrp="1"/>
          </p:cNvSpPr>
          <p:nvPr>
            <p:ph type="sldNum" sz="quarter" idx="4"/>
          </p:nvPr>
        </p:nvSpPr>
        <p:spPr/>
        <p:txBody>
          <a:bodyPr/>
          <a:lstStyle/>
          <a:p>
            <a:fld id="{13A326F7-3D62-4D6D-AF51-CF772FE3461F}" type="slidenum">
              <a:rPr lang="en-US" smtClean="0"/>
              <a:pPr/>
              <a:t>2</a:t>
            </a:fld>
            <a:endParaRPr lang="en-US"/>
          </a:p>
        </p:txBody>
      </p:sp>
      <p:sp>
        <p:nvSpPr>
          <p:cNvPr id="11" name="TextBox 10">
            <a:extLst>
              <a:ext uri="{FF2B5EF4-FFF2-40B4-BE49-F238E27FC236}">
                <a16:creationId xmlns:a16="http://schemas.microsoft.com/office/drawing/2014/main" id="{8846C05D-DE15-2632-A89E-5E7DD4908443}"/>
              </a:ext>
            </a:extLst>
          </p:cNvPr>
          <p:cNvSpPr txBox="1"/>
          <p:nvPr/>
        </p:nvSpPr>
        <p:spPr>
          <a:xfrm>
            <a:off x="1564341" y="3678678"/>
            <a:ext cx="9063318" cy="203132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spcBef>
                <a:spcPts val="600"/>
              </a:spcBef>
              <a:spcAft>
                <a:spcPts val="0"/>
              </a:spcAft>
              <a:buNone/>
            </a:pPr>
            <a:r>
              <a:rPr lang="en-US" sz="2400" b="1" i="0" u="none" strike="noStrike" noProof="0">
                <a:solidFill>
                  <a:schemeClr val="tx1"/>
                </a:solidFill>
                <a:cs typeface="Arial" panose="020B0604020202020204" pitchFamily="34" charset="0"/>
              </a:rPr>
              <a:t>Education Support Technician</a:t>
            </a:r>
          </a:p>
          <a:p>
            <a:pPr lvl="0" algn="ctr">
              <a:spcAft>
                <a:spcPts val="0"/>
              </a:spcAft>
              <a:buNone/>
            </a:pPr>
            <a:r>
              <a:rPr lang="en-US" sz="2200" b="1">
                <a:solidFill>
                  <a:schemeClr val="accent1">
                    <a:lumMod val="75000"/>
                  </a:schemeClr>
                </a:solidFill>
                <a:cs typeface="Arial" panose="020B0604020202020204" pitchFamily="34" charset="0"/>
              </a:rPr>
              <a:t>Kimberly Johnson</a:t>
            </a:r>
            <a:endParaRPr lang="en-US" sz="2200" b="1" i="0" u="none" strike="noStrike" noProof="0">
              <a:solidFill>
                <a:schemeClr val="accent1">
                  <a:lumMod val="75000"/>
                </a:schemeClr>
              </a:solidFill>
              <a:cs typeface="Arial" panose="020B0604020202020204" pitchFamily="34" charset="0"/>
            </a:endParaRPr>
          </a:p>
          <a:p>
            <a:pPr lvl="0" algn="ctr">
              <a:spcAft>
                <a:spcPts val="0"/>
              </a:spcAft>
              <a:buNone/>
            </a:pPr>
            <a:r>
              <a:rPr lang="en-US" sz="2000" b="0" i="0" u="none" strike="noStrike" noProof="0">
                <a:solidFill>
                  <a:schemeClr val="tx1"/>
                </a:solidFill>
                <a:cs typeface="Arial" panose="020B0604020202020204" pitchFamily="34" charset="0"/>
                <a:hlinkClick r:id="rId4"/>
              </a:rPr>
              <a:t>Kimberly.Johnson@ct.gov</a:t>
            </a:r>
            <a:r>
              <a:rPr lang="en-US" sz="2000" b="0" i="0" u="none" strike="noStrike" noProof="0">
                <a:solidFill>
                  <a:schemeClr val="tx1"/>
                </a:solidFill>
                <a:cs typeface="Arial" panose="020B0604020202020204" pitchFamily="34" charset="0"/>
              </a:rPr>
              <a:t>; 860-713-6885</a:t>
            </a:r>
          </a:p>
          <a:p>
            <a:pPr lvl="0" algn="ctr">
              <a:lnSpc>
                <a:spcPct val="100000"/>
              </a:lnSpc>
              <a:spcBef>
                <a:spcPts val="0"/>
              </a:spcBef>
              <a:spcAft>
                <a:spcPts val="0"/>
              </a:spcAft>
              <a:buNone/>
            </a:pPr>
            <a:endParaRPr lang="en-US" sz="2000">
              <a:solidFill>
                <a:schemeClr val="tx1"/>
              </a:solidFill>
              <a:latin typeface="Arial" panose="020B0604020202020204" pitchFamily="34" charset="0"/>
              <a:cs typeface="Arial" panose="020B0604020202020204" pitchFamily="34" charset="0"/>
            </a:endParaRPr>
          </a:p>
          <a:p>
            <a:pPr lvl="0" algn="ctr">
              <a:lnSpc>
                <a:spcPct val="100000"/>
              </a:lnSpc>
              <a:spcBef>
                <a:spcPts val="0"/>
              </a:spcBef>
              <a:spcAft>
                <a:spcPts val="0"/>
              </a:spcAft>
              <a:buNone/>
            </a:pPr>
            <a:endParaRPr lang="en-US" sz="2000" b="0" i="0" u="none" strike="noStrike" noProof="0">
              <a:solidFill>
                <a:schemeClr val="tx1"/>
              </a:solidFill>
              <a:latin typeface="Arial" panose="020B0604020202020204" pitchFamily="34" charset="0"/>
              <a:cs typeface="Arial" panose="020B0604020202020204" pitchFamily="34" charset="0"/>
            </a:endParaRPr>
          </a:p>
          <a:p>
            <a:pPr lvl="0" algn="ctr">
              <a:lnSpc>
                <a:spcPct val="100000"/>
              </a:lnSpc>
              <a:spcBef>
                <a:spcPts val="0"/>
              </a:spcBef>
              <a:spcAft>
                <a:spcPts val="0"/>
              </a:spcAft>
              <a:buNone/>
            </a:pPr>
            <a:endParaRPr lang="en-US" sz="2000" b="0" i="0" u="none" strike="noStrike" noProof="0">
              <a:solidFill>
                <a:schemeClr val="tx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D531D48-32F3-8053-9A6C-0166AF9C14A6}"/>
              </a:ext>
            </a:extLst>
          </p:cNvPr>
          <p:cNvSpPr txBox="1"/>
          <p:nvPr/>
        </p:nvSpPr>
        <p:spPr>
          <a:xfrm>
            <a:off x="1564341" y="1665406"/>
            <a:ext cx="9063318" cy="178510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spcBef>
                <a:spcPts val="600"/>
              </a:spcBef>
            </a:pPr>
            <a:r>
              <a:rPr lang="en-US" sz="2800" b="1"/>
              <a:t>Bureau Chief</a:t>
            </a:r>
          </a:p>
          <a:p>
            <a:pPr algn="ctr"/>
            <a:r>
              <a:rPr lang="en-US" sz="2600" b="1">
                <a:solidFill>
                  <a:schemeClr val="accent1">
                    <a:lumMod val="75000"/>
                  </a:schemeClr>
                </a:solidFill>
              </a:rPr>
              <a:t>Abe Krisst</a:t>
            </a:r>
          </a:p>
          <a:p>
            <a:pPr algn="ctr"/>
            <a:r>
              <a:rPr lang="en-US" sz="2000" b="0" i="0" u="sng" strike="noStrike">
                <a:solidFill>
                  <a:srgbClr val="0563C1"/>
                </a:solidFill>
                <a:effectLst/>
                <a:hlinkClick r:id="rId5"/>
              </a:rPr>
              <a:t>Abe.Krisst@ct.gov</a:t>
            </a:r>
            <a:r>
              <a:rPr lang="en-US" sz="2000" b="0" i="0" u="none" strike="noStrike">
                <a:solidFill>
                  <a:srgbClr val="000000"/>
                </a:solidFill>
                <a:effectLst/>
              </a:rPr>
              <a:t>; 860-713-6860</a:t>
            </a:r>
          </a:p>
          <a:p>
            <a:endParaRPr lang="en-US" b="0" i="0" u="none" strike="noStrike">
              <a:solidFill>
                <a:srgbClr val="000000"/>
              </a:solidFill>
              <a:effectLst/>
            </a:endParaRPr>
          </a:p>
          <a:p>
            <a:r>
              <a:rPr lang="en-US" b="1" i="0">
                <a:solidFill>
                  <a:srgbClr val="000000"/>
                </a:solidFill>
                <a:effectLst/>
              </a:rPr>
              <a:t>​</a:t>
            </a:r>
            <a:endParaRPr lang="en-US"/>
          </a:p>
        </p:txBody>
      </p:sp>
      <p:pic>
        <p:nvPicPr>
          <p:cNvPr id="1030" name="Picture 6" descr="A person in a purple shirt&#10;&#10;Description automatically generated with low confidence">
            <a:extLst>
              <a:ext uri="{FF2B5EF4-FFF2-40B4-BE49-F238E27FC236}">
                <a16:creationId xmlns:a16="http://schemas.microsoft.com/office/drawing/2014/main" id="{A1AE5210-ADEF-A204-70DE-2203AFF1F8D3}"/>
              </a:ext>
            </a:extLst>
          </p:cNvPr>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bwMode="auto">
          <a:xfrm>
            <a:off x="9270855" y="1874624"/>
            <a:ext cx="1124392" cy="13570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FD8A45B-E54F-EDB7-4B25-DB6F40C7F816}"/>
              </a:ext>
            </a:extLst>
          </p:cNvPr>
          <p:cNvPicPr>
            <a:picLocks noChangeAspect="1"/>
          </p:cNvPicPr>
          <p:nvPr/>
        </p:nvPicPr>
        <p:blipFill>
          <a:blip r:embed="rId7"/>
          <a:stretch>
            <a:fillRect/>
          </a:stretch>
        </p:blipFill>
        <p:spPr>
          <a:xfrm>
            <a:off x="9348713" y="3917118"/>
            <a:ext cx="968676" cy="1222321"/>
          </a:xfrm>
          <a:prstGeom prst="rect">
            <a:avLst/>
          </a:prstGeom>
        </p:spPr>
      </p:pic>
    </p:spTree>
    <p:extLst>
      <p:ext uri="{BB962C8B-B14F-4D97-AF65-F5344CB8AC3E}">
        <p14:creationId xmlns:p14="http://schemas.microsoft.com/office/powerpoint/2010/main" val="1776961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2DC48-03AE-27BD-8895-29BB02F8D7B5}"/>
              </a:ext>
            </a:extLst>
          </p:cNvPr>
          <p:cNvSpPr>
            <a:spLocks noGrp="1"/>
          </p:cNvSpPr>
          <p:nvPr>
            <p:ph type="title"/>
          </p:nvPr>
        </p:nvSpPr>
        <p:spPr/>
        <p:txBody>
          <a:bodyPr/>
          <a:lstStyle/>
          <a:p>
            <a:r>
              <a:rPr lang="en-US" sz="3200" b="1">
                <a:ln w="0"/>
                <a:solidFill>
                  <a:srgbClr val="FFFFFF"/>
                </a:solidFill>
              </a:rPr>
              <a:t>The Secure Browser</a:t>
            </a:r>
            <a:endParaRPr lang="en-US"/>
          </a:p>
        </p:txBody>
      </p:sp>
      <p:sp>
        <p:nvSpPr>
          <p:cNvPr id="3" name="Slide Number Placeholder 2">
            <a:extLst>
              <a:ext uri="{FF2B5EF4-FFF2-40B4-BE49-F238E27FC236}">
                <a16:creationId xmlns:a16="http://schemas.microsoft.com/office/drawing/2014/main" id="{E375CA62-4BE3-62EA-349F-BED5BBF79C01}"/>
              </a:ext>
            </a:extLst>
          </p:cNvPr>
          <p:cNvSpPr>
            <a:spLocks noGrp="1"/>
          </p:cNvSpPr>
          <p:nvPr>
            <p:ph type="sldNum" sz="quarter" idx="4"/>
          </p:nvPr>
        </p:nvSpPr>
        <p:spPr/>
        <p:txBody>
          <a:bodyPr/>
          <a:lstStyle/>
          <a:p>
            <a:fld id="{13A326F7-3D62-4D6D-AF51-CF772FE3461F}" type="slidenum">
              <a:rPr lang="en-US" smtClean="0"/>
              <a:pPr/>
              <a:t>20</a:t>
            </a:fld>
            <a:endParaRPr lang="en-US"/>
          </a:p>
        </p:txBody>
      </p:sp>
      <p:pic>
        <p:nvPicPr>
          <p:cNvPr id="10" name="Picture 9">
            <a:hlinkClick r:id="rId3"/>
            <a:extLst>
              <a:ext uri="{FF2B5EF4-FFF2-40B4-BE49-F238E27FC236}">
                <a16:creationId xmlns:a16="http://schemas.microsoft.com/office/drawing/2014/main" id="{CF33D59E-8C42-8193-3319-5251220F69C4}"/>
              </a:ext>
            </a:extLst>
          </p:cNvPr>
          <p:cNvPicPr>
            <a:picLocks noChangeAspect="1"/>
          </p:cNvPicPr>
          <p:nvPr/>
        </p:nvPicPr>
        <p:blipFill>
          <a:blip r:embed="rId4"/>
          <a:stretch>
            <a:fillRect/>
          </a:stretch>
        </p:blipFill>
        <p:spPr>
          <a:xfrm>
            <a:off x="1377834" y="1716596"/>
            <a:ext cx="3844081" cy="4294589"/>
          </a:xfrm>
          <a:prstGeom prst="rect">
            <a:avLst/>
          </a:prstGeom>
          <a:ln>
            <a:solidFill>
              <a:schemeClr val="tx1"/>
            </a:solidFill>
          </a:ln>
        </p:spPr>
      </p:pic>
      <p:cxnSp>
        <p:nvCxnSpPr>
          <p:cNvPr id="8" name="Straight Arrow Connector 7">
            <a:extLst>
              <a:ext uri="{FF2B5EF4-FFF2-40B4-BE49-F238E27FC236}">
                <a16:creationId xmlns:a16="http://schemas.microsoft.com/office/drawing/2014/main" id="{5B4396B4-C241-5042-2D38-2BAC95D7EEF4}"/>
              </a:ext>
            </a:extLst>
          </p:cNvPr>
          <p:cNvCxnSpPr>
            <a:cxnSpLocks/>
          </p:cNvCxnSpPr>
          <p:nvPr/>
        </p:nvCxnSpPr>
        <p:spPr>
          <a:xfrm>
            <a:off x="1898464" y="4992635"/>
            <a:ext cx="618125" cy="47325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F16DB73-1B9E-38B5-3398-7EA6C22A121C}"/>
              </a:ext>
            </a:extLst>
          </p:cNvPr>
          <p:cNvSpPr/>
          <p:nvPr/>
        </p:nvSpPr>
        <p:spPr>
          <a:xfrm>
            <a:off x="2679590" y="5509628"/>
            <a:ext cx="1053849" cy="50155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hlinkClick r:id="rId5"/>
            <a:extLst>
              <a:ext uri="{FF2B5EF4-FFF2-40B4-BE49-F238E27FC236}">
                <a16:creationId xmlns:a16="http://schemas.microsoft.com/office/drawing/2014/main" id="{1BF380D9-098A-0CD0-3242-44B6B9C48A43}"/>
              </a:ext>
            </a:extLst>
          </p:cNvPr>
          <p:cNvPicPr>
            <a:picLocks noChangeAspect="1"/>
          </p:cNvPicPr>
          <p:nvPr/>
        </p:nvPicPr>
        <p:blipFill>
          <a:blip r:embed="rId6"/>
          <a:stretch>
            <a:fillRect/>
          </a:stretch>
        </p:blipFill>
        <p:spPr>
          <a:xfrm>
            <a:off x="6192219" y="1716596"/>
            <a:ext cx="4301806" cy="4294589"/>
          </a:xfrm>
          <a:prstGeom prst="rect">
            <a:avLst/>
          </a:prstGeom>
          <a:ln>
            <a:solidFill>
              <a:schemeClr val="tx1"/>
            </a:solidFill>
          </a:ln>
        </p:spPr>
      </p:pic>
      <p:pic>
        <p:nvPicPr>
          <p:cNvPr id="6" name="Graphic 5" descr="Link with solid fill">
            <a:extLst>
              <a:ext uri="{FF2B5EF4-FFF2-40B4-BE49-F238E27FC236}">
                <a16:creationId xmlns:a16="http://schemas.microsoft.com/office/drawing/2014/main" id="{DA6F0008-2AD0-F46B-3985-67BC441B49A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75041" y="1577449"/>
            <a:ext cx="914400" cy="914400"/>
          </a:xfrm>
          <a:prstGeom prst="rect">
            <a:avLst/>
          </a:prstGeom>
        </p:spPr>
      </p:pic>
    </p:spTree>
    <p:extLst>
      <p:ext uri="{BB962C8B-B14F-4D97-AF65-F5344CB8AC3E}">
        <p14:creationId xmlns:p14="http://schemas.microsoft.com/office/powerpoint/2010/main" val="1342238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40015-46AA-4DC4-2CE7-E8B3B911F9FD}"/>
              </a:ext>
            </a:extLst>
          </p:cNvPr>
          <p:cNvSpPr>
            <a:spLocks noGrp="1"/>
          </p:cNvSpPr>
          <p:nvPr>
            <p:ph type="title"/>
          </p:nvPr>
        </p:nvSpPr>
        <p:spPr/>
        <p:txBody>
          <a:bodyPr/>
          <a:lstStyle/>
          <a:p>
            <a:r>
              <a:rPr lang="en-US" sz="3200" b="1">
                <a:ln w="0"/>
                <a:solidFill>
                  <a:srgbClr val="FFFFFF"/>
                </a:solidFill>
              </a:rPr>
              <a:t>The Test Administration Interface</a:t>
            </a:r>
            <a:endParaRPr lang="en-US"/>
          </a:p>
        </p:txBody>
      </p:sp>
      <p:sp>
        <p:nvSpPr>
          <p:cNvPr id="3" name="Slide Number Placeholder 2">
            <a:extLst>
              <a:ext uri="{FF2B5EF4-FFF2-40B4-BE49-F238E27FC236}">
                <a16:creationId xmlns:a16="http://schemas.microsoft.com/office/drawing/2014/main" id="{939EDDD0-768F-77D2-FB15-2FC063F3A14E}"/>
              </a:ext>
            </a:extLst>
          </p:cNvPr>
          <p:cNvSpPr>
            <a:spLocks noGrp="1"/>
          </p:cNvSpPr>
          <p:nvPr>
            <p:ph type="sldNum" sz="quarter" idx="4"/>
          </p:nvPr>
        </p:nvSpPr>
        <p:spPr/>
        <p:txBody>
          <a:bodyPr/>
          <a:lstStyle/>
          <a:p>
            <a:fld id="{13A326F7-3D62-4D6D-AF51-CF772FE3461F}" type="slidenum">
              <a:rPr lang="en-US" smtClean="0"/>
              <a:pPr/>
              <a:t>21</a:t>
            </a:fld>
            <a:endParaRPr lang="en-US"/>
          </a:p>
        </p:txBody>
      </p:sp>
      <p:pic>
        <p:nvPicPr>
          <p:cNvPr id="8" name="Picture 7">
            <a:extLst>
              <a:ext uri="{FF2B5EF4-FFF2-40B4-BE49-F238E27FC236}">
                <a16:creationId xmlns:a16="http://schemas.microsoft.com/office/drawing/2014/main" id="{598EFDAE-921D-E9FE-C0F4-41AB4EF41B7C}"/>
              </a:ext>
            </a:extLst>
          </p:cNvPr>
          <p:cNvPicPr>
            <a:picLocks noChangeAspect="1"/>
          </p:cNvPicPr>
          <p:nvPr/>
        </p:nvPicPr>
        <p:blipFill>
          <a:blip r:embed="rId3"/>
          <a:stretch>
            <a:fillRect/>
          </a:stretch>
        </p:blipFill>
        <p:spPr>
          <a:xfrm>
            <a:off x="1494898" y="1492892"/>
            <a:ext cx="6098597" cy="4916495"/>
          </a:xfrm>
          <a:prstGeom prst="rect">
            <a:avLst/>
          </a:prstGeom>
          <a:ln>
            <a:solidFill>
              <a:schemeClr val="tx1"/>
            </a:solidFill>
          </a:ln>
        </p:spPr>
      </p:pic>
      <p:sp>
        <p:nvSpPr>
          <p:cNvPr id="5" name="Rectangle 4">
            <a:extLst>
              <a:ext uri="{FF2B5EF4-FFF2-40B4-BE49-F238E27FC236}">
                <a16:creationId xmlns:a16="http://schemas.microsoft.com/office/drawing/2014/main" id="{91482CB9-9601-5462-E3CF-72F1B8685157}"/>
              </a:ext>
            </a:extLst>
          </p:cNvPr>
          <p:cNvSpPr/>
          <p:nvPr/>
        </p:nvSpPr>
        <p:spPr>
          <a:xfrm>
            <a:off x="1494898" y="4176443"/>
            <a:ext cx="1589592" cy="106410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B2B90592-555F-504A-F162-3255A16F7958}"/>
              </a:ext>
            </a:extLst>
          </p:cNvPr>
          <p:cNvCxnSpPr>
            <a:cxnSpLocks/>
          </p:cNvCxnSpPr>
          <p:nvPr/>
        </p:nvCxnSpPr>
        <p:spPr>
          <a:xfrm>
            <a:off x="745123" y="3939813"/>
            <a:ext cx="618125" cy="47325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401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A3673-F416-790E-0CB9-6A2878D0BBD5}"/>
              </a:ext>
            </a:extLst>
          </p:cNvPr>
          <p:cNvSpPr>
            <a:spLocks noGrp="1"/>
          </p:cNvSpPr>
          <p:nvPr>
            <p:ph type="title"/>
          </p:nvPr>
        </p:nvSpPr>
        <p:spPr/>
        <p:txBody>
          <a:bodyPr/>
          <a:lstStyle/>
          <a:p>
            <a:r>
              <a:rPr lang="en-US" sz="3200" b="1">
                <a:ln w="0"/>
                <a:solidFill>
                  <a:srgbClr val="FFFFFF"/>
                </a:solidFill>
              </a:rPr>
              <a:t>The Test Administration Interface</a:t>
            </a:r>
            <a:endParaRPr lang="en-US"/>
          </a:p>
        </p:txBody>
      </p:sp>
      <p:sp>
        <p:nvSpPr>
          <p:cNvPr id="3" name="Slide Number Placeholder 2">
            <a:extLst>
              <a:ext uri="{FF2B5EF4-FFF2-40B4-BE49-F238E27FC236}">
                <a16:creationId xmlns:a16="http://schemas.microsoft.com/office/drawing/2014/main" id="{880F7A5B-FB8F-8667-875E-F119460E4C96}"/>
              </a:ext>
            </a:extLst>
          </p:cNvPr>
          <p:cNvSpPr>
            <a:spLocks noGrp="1"/>
          </p:cNvSpPr>
          <p:nvPr>
            <p:ph type="sldNum" sz="quarter" idx="4"/>
          </p:nvPr>
        </p:nvSpPr>
        <p:spPr/>
        <p:txBody>
          <a:bodyPr/>
          <a:lstStyle/>
          <a:p>
            <a:fld id="{13A326F7-3D62-4D6D-AF51-CF772FE3461F}" type="slidenum">
              <a:rPr lang="en-US" smtClean="0"/>
              <a:pPr/>
              <a:t>22</a:t>
            </a:fld>
            <a:endParaRPr lang="en-US"/>
          </a:p>
        </p:txBody>
      </p:sp>
      <p:sp>
        <p:nvSpPr>
          <p:cNvPr id="4" name="TextBox 3">
            <a:extLst>
              <a:ext uri="{FF2B5EF4-FFF2-40B4-BE49-F238E27FC236}">
                <a16:creationId xmlns:a16="http://schemas.microsoft.com/office/drawing/2014/main" id="{24E7E3C9-D5CD-C238-4D74-786F913131D0}"/>
              </a:ext>
            </a:extLst>
          </p:cNvPr>
          <p:cNvSpPr txBox="1"/>
          <p:nvPr/>
        </p:nvSpPr>
        <p:spPr>
          <a:xfrm>
            <a:off x="673769" y="1708346"/>
            <a:ext cx="7863840" cy="4862870"/>
          </a:xfrm>
          <a:prstGeom prst="rect">
            <a:avLst/>
          </a:prstGeom>
          <a:noFill/>
          <a:ln>
            <a:solidFill>
              <a:schemeClr val="accent1">
                <a:lumMod val="50000"/>
              </a:schemeClr>
            </a:solidFill>
          </a:ln>
        </p:spPr>
        <p:txBody>
          <a:bodyPr wrap="square" rtlCol="0">
            <a:spAutoFit/>
          </a:bodyPr>
          <a:lstStyle/>
          <a:p>
            <a:pPr marL="0" indent="0" fontAlgn="auto">
              <a:spcBef>
                <a:spcPts val="0"/>
              </a:spcBef>
              <a:spcAft>
                <a:spcPts val="600"/>
              </a:spcAft>
              <a:buFont typeface="Arial" panose="020B0604020202020204" pitchFamily="34" charset="0"/>
              <a:buNone/>
            </a:pPr>
            <a:r>
              <a:rPr lang="en-US" sz="2000"/>
              <a:t>The Test Administration Interface consists of:</a:t>
            </a:r>
          </a:p>
          <a:p>
            <a:pPr marL="285750" indent="-285750" fontAlgn="auto">
              <a:spcBef>
                <a:spcPts val="0"/>
              </a:spcBef>
              <a:spcAft>
                <a:spcPts val="600"/>
              </a:spcAft>
              <a:buFont typeface="Arial" panose="020B0604020202020204" pitchFamily="34" charset="0"/>
              <a:buChar char="•"/>
            </a:pPr>
            <a:r>
              <a:rPr lang="en-US" sz="2000"/>
              <a:t>Practice Sites </a:t>
            </a:r>
          </a:p>
          <a:p>
            <a:pPr lvl="1" fontAlgn="auto">
              <a:spcBef>
                <a:spcPts val="0"/>
              </a:spcBef>
              <a:spcAft>
                <a:spcPts val="600"/>
              </a:spcAft>
              <a:buFont typeface="Wingdings" panose="05000000000000000000" pitchFamily="2" charset="2"/>
              <a:buChar char="§"/>
            </a:pPr>
            <a:r>
              <a:rPr lang="en-US" sz="2000"/>
              <a:t>TA Practice &amp; Training Site: Allows TAs to practice administering tests. </a:t>
            </a:r>
          </a:p>
          <a:p>
            <a:pPr lvl="1" fontAlgn="auto">
              <a:spcBef>
                <a:spcPts val="0"/>
              </a:spcBef>
              <a:spcAft>
                <a:spcPts val="600"/>
              </a:spcAft>
              <a:buFont typeface="Wingdings" panose="05000000000000000000" pitchFamily="2" charset="2"/>
              <a:buChar char="§"/>
            </a:pPr>
            <a:r>
              <a:rPr lang="en-US" sz="2000"/>
              <a:t>Practice &amp; Training Tests: Allows students to practice taking tests online and using test tools. Students can log in to the testing site with their name and ID or as guests. They can either take proctored tests in sessions created by TAs in the TA Practice &amp; Training Site or they can take non-proctored tests.</a:t>
            </a:r>
          </a:p>
          <a:p>
            <a:pPr marL="285750" indent="-285750" fontAlgn="auto">
              <a:spcBef>
                <a:spcPts val="0"/>
              </a:spcBef>
              <a:spcAft>
                <a:spcPts val="600"/>
              </a:spcAft>
              <a:buFont typeface="Arial" panose="020B0604020202020204" pitchFamily="34" charset="0"/>
              <a:buChar char="•"/>
            </a:pPr>
            <a:r>
              <a:rPr lang="en-US" sz="2000"/>
              <a:t>Operational Testing Sites</a:t>
            </a:r>
          </a:p>
          <a:p>
            <a:pPr lvl="1" fontAlgn="auto">
              <a:spcBef>
                <a:spcPts val="0"/>
              </a:spcBef>
              <a:spcAft>
                <a:spcPts val="600"/>
              </a:spcAft>
              <a:buFont typeface="Wingdings" panose="05000000000000000000" pitchFamily="2" charset="2"/>
              <a:buChar char="§"/>
            </a:pPr>
            <a:r>
              <a:rPr lang="en-US" sz="2000"/>
              <a:t>Test Administrator Interface: Allows TAs to administer interim and summative operational tests (Smarter Balanced, NGSS, Alternate Assessments). </a:t>
            </a:r>
          </a:p>
          <a:p>
            <a:pPr lvl="1" fontAlgn="auto">
              <a:spcBef>
                <a:spcPts val="0"/>
              </a:spcBef>
              <a:spcAft>
                <a:spcPts val="600"/>
              </a:spcAft>
              <a:buFont typeface="Wingdings" panose="05000000000000000000" pitchFamily="2" charset="2"/>
              <a:buChar char="§"/>
            </a:pPr>
            <a:r>
              <a:rPr lang="en-US" sz="2000"/>
              <a:t>Student Interface: Allows students to take operational test.</a:t>
            </a:r>
          </a:p>
        </p:txBody>
      </p:sp>
      <p:pic>
        <p:nvPicPr>
          <p:cNvPr id="5" name="Picture 4">
            <a:hlinkClick r:id="rId3"/>
            <a:extLst>
              <a:ext uri="{FF2B5EF4-FFF2-40B4-BE49-F238E27FC236}">
                <a16:creationId xmlns:a16="http://schemas.microsoft.com/office/drawing/2014/main" id="{15AF21F2-C139-BD59-45E8-3916E9D77429}"/>
              </a:ext>
            </a:extLst>
          </p:cNvPr>
          <p:cNvPicPr>
            <a:picLocks noChangeAspect="1"/>
          </p:cNvPicPr>
          <p:nvPr/>
        </p:nvPicPr>
        <p:blipFill>
          <a:blip r:embed="rId4"/>
          <a:stretch>
            <a:fillRect/>
          </a:stretch>
        </p:blipFill>
        <p:spPr>
          <a:xfrm>
            <a:off x="8963912" y="4448707"/>
            <a:ext cx="2877345" cy="2122509"/>
          </a:xfrm>
          <a:prstGeom prst="rect">
            <a:avLst/>
          </a:prstGeom>
          <a:ln>
            <a:solidFill>
              <a:schemeClr val="tx1"/>
            </a:solidFill>
          </a:ln>
        </p:spPr>
      </p:pic>
      <p:pic>
        <p:nvPicPr>
          <p:cNvPr id="8" name="Picture 7">
            <a:hlinkClick r:id="rId5"/>
            <a:extLst>
              <a:ext uri="{FF2B5EF4-FFF2-40B4-BE49-F238E27FC236}">
                <a16:creationId xmlns:a16="http://schemas.microsoft.com/office/drawing/2014/main" id="{FBB55205-DBA8-BBDE-71E9-82B0EE5373FA}"/>
              </a:ext>
            </a:extLst>
          </p:cNvPr>
          <p:cNvPicPr>
            <a:picLocks noChangeAspect="1"/>
          </p:cNvPicPr>
          <p:nvPr/>
        </p:nvPicPr>
        <p:blipFill>
          <a:blip r:embed="rId6"/>
          <a:stretch>
            <a:fillRect/>
          </a:stretch>
        </p:blipFill>
        <p:spPr>
          <a:xfrm>
            <a:off x="8963912" y="1708346"/>
            <a:ext cx="2877345" cy="2585808"/>
          </a:xfrm>
          <a:prstGeom prst="rect">
            <a:avLst/>
          </a:prstGeom>
          <a:ln>
            <a:solidFill>
              <a:schemeClr val="tx1"/>
            </a:solidFill>
          </a:ln>
        </p:spPr>
      </p:pic>
      <p:pic>
        <p:nvPicPr>
          <p:cNvPr id="9" name="Graphic 8" descr="Link with solid fill">
            <a:extLst>
              <a:ext uri="{FF2B5EF4-FFF2-40B4-BE49-F238E27FC236}">
                <a16:creationId xmlns:a16="http://schemas.microsoft.com/office/drawing/2014/main" id="{18D67F93-8D05-BB4C-8AB5-2A0F85CE7F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09258" y="1664913"/>
            <a:ext cx="914400" cy="914400"/>
          </a:xfrm>
          <a:prstGeom prst="rect">
            <a:avLst/>
          </a:prstGeom>
        </p:spPr>
      </p:pic>
    </p:spTree>
    <p:extLst>
      <p:ext uri="{BB962C8B-B14F-4D97-AF65-F5344CB8AC3E}">
        <p14:creationId xmlns:p14="http://schemas.microsoft.com/office/powerpoint/2010/main" val="825413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5DE9C-1764-8079-DD6E-28A4B424BEFB}"/>
              </a:ext>
            </a:extLst>
          </p:cNvPr>
          <p:cNvSpPr>
            <a:spLocks noGrp="1"/>
          </p:cNvSpPr>
          <p:nvPr>
            <p:ph type="title"/>
          </p:nvPr>
        </p:nvSpPr>
        <p:spPr/>
        <p:txBody>
          <a:bodyPr>
            <a:normAutofit/>
          </a:bodyPr>
          <a:lstStyle/>
          <a:p>
            <a:r>
              <a:rPr lang="en-US" sz="4400" b="1">
                <a:ln w="0"/>
                <a:solidFill>
                  <a:srgbClr val="FFFFFF"/>
                </a:solidFill>
              </a:rPr>
              <a:t>TIDE</a:t>
            </a:r>
            <a:endParaRPr lang="en-US" sz="4400"/>
          </a:p>
        </p:txBody>
      </p:sp>
      <p:sp>
        <p:nvSpPr>
          <p:cNvPr id="3" name="Slide Number Placeholder 2">
            <a:extLst>
              <a:ext uri="{FF2B5EF4-FFF2-40B4-BE49-F238E27FC236}">
                <a16:creationId xmlns:a16="http://schemas.microsoft.com/office/drawing/2014/main" id="{8BA8918C-5699-9A88-B332-750A1E4DA2E1}"/>
              </a:ext>
            </a:extLst>
          </p:cNvPr>
          <p:cNvSpPr>
            <a:spLocks noGrp="1"/>
          </p:cNvSpPr>
          <p:nvPr>
            <p:ph type="sldNum" sz="quarter" idx="4"/>
          </p:nvPr>
        </p:nvSpPr>
        <p:spPr/>
        <p:txBody>
          <a:bodyPr/>
          <a:lstStyle/>
          <a:p>
            <a:fld id="{13A326F7-3D62-4D6D-AF51-CF772FE3461F}" type="slidenum">
              <a:rPr lang="en-US" smtClean="0"/>
              <a:pPr/>
              <a:t>23</a:t>
            </a:fld>
            <a:endParaRPr lang="en-US"/>
          </a:p>
        </p:txBody>
      </p:sp>
      <p:sp>
        <p:nvSpPr>
          <p:cNvPr id="4" name="TextBox 3">
            <a:extLst>
              <a:ext uri="{FF2B5EF4-FFF2-40B4-BE49-F238E27FC236}">
                <a16:creationId xmlns:a16="http://schemas.microsoft.com/office/drawing/2014/main" id="{E139F51D-C71A-0D14-19BC-BBD71A0A4F0A}"/>
              </a:ext>
            </a:extLst>
          </p:cNvPr>
          <p:cNvSpPr txBox="1"/>
          <p:nvPr/>
        </p:nvSpPr>
        <p:spPr>
          <a:xfrm>
            <a:off x="616017" y="1581804"/>
            <a:ext cx="7690585" cy="5093702"/>
          </a:xfrm>
          <a:prstGeom prst="rect">
            <a:avLst/>
          </a:prstGeom>
          <a:noFill/>
          <a:ln>
            <a:solidFill>
              <a:schemeClr val="accent1">
                <a:lumMod val="50000"/>
              </a:schemeClr>
            </a:solidFill>
          </a:ln>
        </p:spPr>
        <p:txBody>
          <a:bodyPr wrap="square" rtlCol="0">
            <a:spAutoFit/>
          </a:bodyPr>
          <a:lstStyle/>
          <a:p>
            <a:pPr marL="0" indent="0" fontAlgn="auto">
              <a:spcBef>
                <a:spcPts val="0"/>
              </a:spcBef>
              <a:spcAft>
                <a:spcPts val="600"/>
              </a:spcAft>
              <a:buNone/>
            </a:pPr>
            <a:r>
              <a:rPr lang="en-US" sz="2000"/>
              <a:t>School administrators use the Test Information Distribution Engine (TIDE) to</a:t>
            </a:r>
          </a:p>
          <a:p>
            <a:pPr marL="342900" indent="-342900" fontAlgn="auto">
              <a:spcBef>
                <a:spcPts val="0"/>
              </a:spcBef>
              <a:spcAft>
                <a:spcPts val="600"/>
              </a:spcAft>
              <a:buFont typeface="Arial" panose="020B0604020202020204" pitchFamily="34" charset="0"/>
              <a:buChar char="•"/>
            </a:pPr>
            <a:r>
              <a:rPr lang="en-US" sz="2000"/>
              <a:t>manage user accounts, manage rosters, file and/or view appeals, monitor testing progress, and manage test settings for students who participate in online assessments. </a:t>
            </a:r>
          </a:p>
          <a:p>
            <a:pPr marL="0" indent="0" fontAlgn="auto">
              <a:spcBef>
                <a:spcPts val="0"/>
              </a:spcBef>
              <a:spcAft>
                <a:spcPts val="600"/>
              </a:spcAft>
              <a:buNone/>
            </a:pPr>
            <a:r>
              <a:rPr lang="en-US" sz="2000"/>
              <a:t>School personnel use TIDE account credentials to</a:t>
            </a:r>
          </a:p>
          <a:p>
            <a:pPr marL="342900" indent="-342900" fontAlgn="auto">
              <a:spcBef>
                <a:spcPts val="0"/>
              </a:spcBef>
              <a:spcAft>
                <a:spcPts val="600"/>
              </a:spcAft>
              <a:buFont typeface="Arial" panose="020B0604020202020204" pitchFamily="34" charset="0"/>
              <a:buChar char="•"/>
            </a:pPr>
            <a:r>
              <a:rPr lang="en-US" sz="2000"/>
              <a:t>access TIDE, the Assessment Viewing Application (AVA), Test Administration (TA) Interface, TA Practice &amp; Training Site, the Centralized Reporting System (CRS), and the Data Entry Interface (DEI). </a:t>
            </a:r>
          </a:p>
          <a:p>
            <a:pPr marL="342900" indent="-342900" fontAlgn="auto">
              <a:spcBef>
                <a:spcPts val="0"/>
              </a:spcBef>
              <a:spcAft>
                <a:spcPts val="600"/>
              </a:spcAft>
              <a:buFont typeface="Arial" panose="020B0604020202020204" pitchFamily="34" charset="0"/>
              <a:buChar char="•"/>
            </a:pPr>
            <a:r>
              <a:rPr lang="en-US" sz="2000"/>
              <a:t>view students rostered to them and review test settings for students with designated supports and accommodations.</a:t>
            </a:r>
          </a:p>
          <a:p>
            <a:pPr marL="0" indent="0" fontAlgn="auto">
              <a:spcBef>
                <a:spcPts val="0"/>
              </a:spcBef>
              <a:spcAft>
                <a:spcPts val="600"/>
              </a:spcAft>
              <a:buNone/>
            </a:pPr>
            <a:r>
              <a:rPr lang="en-US" sz="2000"/>
              <a:t>For information about using TIDE, refer to the </a:t>
            </a:r>
            <a:r>
              <a:rPr lang="en-US" sz="2000">
                <a:hlinkClick r:id="rId3"/>
              </a:rPr>
              <a:t>TIDE User Guide</a:t>
            </a:r>
            <a:r>
              <a:rPr lang="en-US" sz="2000"/>
              <a:t>, the TIDE </a:t>
            </a:r>
            <a:r>
              <a:rPr lang="en-US" sz="2000">
                <a:hlinkClick r:id="rId4"/>
              </a:rPr>
              <a:t>brochure</a:t>
            </a:r>
            <a:r>
              <a:rPr lang="en-US" sz="2000"/>
              <a:t>, and the User Role Permissions for Online Testing </a:t>
            </a:r>
            <a:r>
              <a:rPr lang="en-US" sz="2000">
                <a:hlinkClick r:id="rId5"/>
              </a:rPr>
              <a:t>brochure</a:t>
            </a:r>
            <a:r>
              <a:rPr lang="en-US" sz="2000"/>
              <a:t> for details about user access.</a:t>
            </a:r>
          </a:p>
        </p:txBody>
      </p:sp>
      <p:pic>
        <p:nvPicPr>
          <p:cNvPr id="5" name="Picture 4">
            <a:hlinkClick r:id="rId6"/>
            <a:extLst>
              <a:ext uri="{FF2B5EF4-FFF2-40B4-BE49-F238E27FC236}">
                <a16:creationId xmlns:a16="http://schemas.microsoft.com/office/drawing/2014/main" id="{A9E9B40B-A10D-5461-740A-23F8FBBBBA60}"/>
              </a:ext>
            </a:extLst>
          </p:cNvPr>
          <p:cNvPicPr>
            <a:picLocks noChangeAspect="1"/>
          </p:cNvPicPr>
          <p:nvPr/>
        </p:nvPicPr>
        <p:blipFill>
          <a:blip r:embed="rId7"/>
          <a:stretch>
            <a:fillRect/>
          </a:stretch>
        </p:blipFill>
        <p:spPr>
          <a:xfrm>
            <a:off x="8951366" y="1581804"/>
            <a:ext cx="2791455" cy="2351855"/>
          </a:xfrm>
          <a:prstGeom prst="rect">
            <a:avLst/>
          </a:prstGeom>
          <a:ln>
            <a:solidFill>
              <a:schemeClr val="tx1"/>
            </a:solidFill>
          </a:ln>
        </p:spPr>
      </p:pic>
      <p:pic>
        <p:nvPicPr>
          <p:cNvPr id="6" name="Graphic 5" descr="Link with solid fill">
            <a:extLst>
              <a:ext uri="{FF2B5EF4-FFF2-40B4-BE49-F238E27FC236}">
                <a16:creationId xmlns:a16="http://schemas.microsoft.com/office/drawing/2014/main" id="{6612EA25-F98B-CA13-EA27-0DAC6D0D2BF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28421" y="1494690"/>
            <a:ext cx="914400" cy="914400"/>
          </a:xfrm>
          <a:prstGeom prst="rect">
            <a:avLst/>
          </a:prstGeom>
        </p:spPr>
      </p:pic>
    </p:spTree>
    <p:extLst>
      <p:ext uri="{BB962C8B-B14F-4D97-AF65-F5344CB8AC3E}">
        <p14:creationId xmlns:p14="http://schemas.microsoft.com/office/powerpoint/2010/main" val="3323086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86D04-AC9B-D67C-3212-B59F6548C8D9}"/>
              </a:ext>
            </a:extLst>
          </p:cNvPr>
          <p:cNvSpPr>
            <a:spLocks noGrp="1"/>
          </p:cNvSpPr>
          <p:nvPr>
            <p:ph type="title"/>
          </p:nvPr>
        </p:nvSpPr>
        <p:spPr/>
        <p:txBody>
          <a:bodyPr/>
          <a:lstStyle/>
          <a:p>
            <a:r>
              <a:rPr lang="en-US" sz="3200" b="1">
                <a:ln w="0"/>
                <a:solidFill>
                  <a:srgbClr val="FFFFFF"/>
                </a:solidFill>
              </a:rPr>
              <a:t>TIDE Access</a:t>
            </a:r>
            <a:endParaRPr lang="en-US"/>
          </a:p>
        </p:txBody>
      </p:sp>
      <p:sp>
        <p:nvSpPr>
          <p:cNvPr id="3" name="Slide Number Placeholder 2">
            <a:extLst>
              <a:ext uri="{FF2B5EF4-FFF2-40B4-BE49-F238E27FC236}">
                <a16:creationId xmlns:a16="http://schemas.microsoft.com/office/drawing/2014/main" id="{342F63ED-A7AC-153E-45D5-14A865C5241E}"/>
              </a:ext>
            </a:extLst>
          </p:cNvPr>
          <p:cNvSpPr>
            <a:spLocks noGrp="1"/>
          </p:cNvSpPr>
          <p:nvPr>
            <p:ph type="sldNum" sz="quarter" idx="4"/>
          </p:nvPr>
        </p:nvSpPr>
        <p:spPr/>
        <p:txBody>
          <a:bodyPr/>
          <a:lstStyle/>
          <a:p>
            <a:fld id="{13A326F7-3D62-4D6D-AF51-CF772FE3461F}" type="slidenum">
              <a:rPr lang="en-US" smtClean="0"/>
              <a:pPr/>
              <a:t>24</a:t>
            </a:fld>
            <a:endParaRPr lang="en-US"/>
          </a:p>
        </p:txBody>
      </p:sp>
      <p:sp>
        <p:nvSpPr>
          <p:cNvPr id="4" name="TextBox 3">
            <a:extLst>
              <a:ext uri="{FF2B5EF4-FFF2-40B4-BE49-F238E27FC236}">
                <a16:creationId xmlns:a16="http://schemas.microsoft.com/office/drawing/2014/main" id="{0C16DA18-4904-F945-7A67-49BAEC040598}"/>
              </a:ext>
            </a:extLst>
          </p:cNvPr>
          <p:cNvSpPr txBox="1"/>
          <p:nvPr/>
        </p:nvSpPr>
        <p:spPr>
          <a:xfrm>
            <a:off x="2322897" y="1559291"/>
            <a:ext cx="7546206" cy="2585323"/>
          </a:xfrm>
          <a:prstGeom prst="rect">
            <a:avLst/>
          </a:prstGeom>
          <a:noFill/>
        </p:spPr>
        <p:txBody>
          <a:bodyPr wrap="square" rtlCol="0">
            <a:spAutoFit/>
          </a:bodyPr>
          <a:lstStyle/>
          <a:p>
            <a:pPr marL="285750" indent="-285750">
              <a:buFont typeface="Arial" panose="020B0604020202020204" pitchFamily="34" charset="0"/>
              <a:buChar char="•"/>
            </a:pPr>
            <a:r>
              <a:rPr lang="en-US" sz="2400"/>
              <a:t>To use TIDE, you need a recent version of a web browser, such as Firefox or Chrome. </a:t>
            </a:r>
          </a:p>
          <a:p>
            <a:pPr marL="285750" indent="-285750">
              <a:buFont typeface="Arial" panose="020B0604020202020204" pitchFamily="34" charset="0"/>
              <a:buChar char="•"/>
            </a:pPr>
            <a:r>
              <a:rPr lang="en-US" sz="2400"/>
              <a:t>Each user in TIDE has a role, such as a district-level user or a test administrator-level user. Each role has an associated list of permissions to access certain features within TIDE.</a:t>
            </a:r>
          </a:p>
          <a:p>
            <a:pPr marL="0" indent="0">
              <a:buNone/>
            </a:pPr>
            <a:endParaRPr lang="en-US" sz="1800"/>
          </a:p>
        </p:txBody>
      </p:sp>
      <p:pic>
        <p:nvPicPr>
          <p:cNvPr id="7" name="Picture 6">
            <a:extLst>
              <a:ext uri="{FF2B5EF4-FFF2-40B4-BE49-F238E27FC236}">
                <a16:creationId xmlns:a16="http://schemas.microsoft.com/office/drawing/2014/main" id="{73D31508-7DA5-9F34-0C64-8698E01CD8FA}"/>
              </a:ext>
            </a:extLst>
          </p:cNvPr>
          <p:cNvPicPr>
            <a:picLocks noChangeAspect="1"/>
          </p:cNvPicPr>
          <p:nvPr/>
        </p:nvPicPr>
        <p:blipFill>
          <a:blip r:embed="rId3"/>
          <a:stretch>
            <a:fillRect/>
          </a:stretch>
        </p:blipFill>
        <p:spPr>
          <a:xfrm>
            <a:off x="4577467" y="3463903"/>
            <a:ext cx="5638977" cy="3211603"/>
          </a:xfrm>
          <a:prstGeom prst="rect">
            <a:avLst/>
          </a:prstGeom>
        </p:spPr>
      </p:pic>
    </p:spTree>
    <p:extLst>
      <p:ext uri="{BB962C8B-B14F-4D97-AF65-F5344CB8AC3E}">
        <p14:creationId xmlns:p14="http://schemas.microsoft.com/office/powerpoint/2010/main" val="213644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DC208-0641-84FA-0E9D-143B45F7223C}"/>
              </a:ext>
            </a:extLst>
          </p:cNvPr>
          <p:cNvSpPr>
            <a:spLocks noGrp="1"/>
          </p:cNvSpPr>
          <p:nvPr>
            <p:ph type="title"/>
          </p:nvPr>
        </p:nvSpPr>
        <p:spPr/>
        <p:txBody>
          <a:bodyPr/>
          <a:lstStyle/>
          <a:p>
            <a:r>
              <a:rPr lang="en-US" sz="3200" b="1">
                <a:ln w="0"/>
                <a:solidFill>
                  <a:srgbClr val="FFFFFF"/>
                </a:solidFill>
              </a:rPr>
              <a:t>The Assessment Viewing Application</a:t>
            </a:r>
            <a:endParaRPr lang="en-US"/>
          </a:p>
        </p:txBody>
      </p:sp>
      <p:sp>
        <p:nvSpPr>
          <p:cNvPr id="3" name="Slide Number Placeholder 2">
            <a:extLst>
              <a:ext uri="{FF2B5EF4-FFF2-40B4-BE49-F238E27FC236}">
                <a16:creationId xmlns:a16="http://schemas.microsoft.com/office/drawing/2014/main" id="{9EA171A4-B810-A5B4-64EA-855FB35916B1}"/>
              </a:ext>
            </a:extLst>
          </p:cNvPr>
          <p:cNvSpPr>
            <a:spLocks noGrp="1"/>
          </p:cNvSpPr>
          <p:nvPr>
            <p:ph type="sldNum" sz="quarter" idx="4"/>
          </p:nvPr>
        </p:nvSpPr>
        <p:spPr/>
        <p:txBody>
          <a:bodyPr/>
          <a:lstStyle/>
          <a:p>
            <a:fld id="{13A326F7-3D62-4D6D-AF51-CF772FE3461F}" type="slidenum">
              <a:rPr lang="en-US" smtClean="0"/>
              <a:pPr/>
              <a:t>25</a:t>
            </a:fld>
            <a:endParaRPr lang="en-US"/>
          </a:p>
        </p:txBody>
      </p:sp>
      <p:sp>
        <p:nvSpPr>
          <p:cNvPr id="4" name="TextBox 3">
            <a:extLst>
              <a:ext uri="{FF2B5EF4-FFF2-40B4-BE49-F238E27FC236}">
                <a16:creationId xmlns:a16="http://schemas.microsoft.com/office/drawing/2014/main" id="{2FAED8F0-DE9A-AF8E-52AE-8A70B224A010}"/>
              </a:ext>
            </a:extLst>
          </p:cNvPr>
          <p:cNvSpPr txBox="1"/>
          <p:nvPr/>
        </p:nvSpPr>
        <p:spPr>
          <a:xfrm>
            <a:off x="375385" y="1809548"/>
            <a:ext cx="7440328" cy="3570208"/>
          </a:xfrm>
          <a:prstGeom prst="rect">
            <a:avLst/>
          </a:prstGeom>
          <a:noFill/>
        </p:spPr>
        <p:txBody>
          <a:bodyPr wrap="square" rtlCol="0">
            <a:spAutoFit/>
          </a:bodyPr>
          <a:lstStyle/>
          <a:p>
            <a:pPr marL="0" indent="0" fontAlgn="auto">
              <a:spcBef>
                <a:spcPts val="0"/>
              </a:spcBef>
              <a:spcAft>
                <a:spcPts val="600"/>
              </a:spcAft>
              <a:buFont typeface="Arial" panose="020B0604020202020204" pitchFamily="34" charset="0"/>
              <a:buNone/>
            </a:pPr>
            <a:r>
              <a:rPr lang="en-US" sz="2400"/>
              <a:t>The Assessment Viewing Application (AVA) is a secure online system is used to view the optional interim assessments for math, ELA, and science.</a:t>
            </a:r>
          </a:p>
          <a:p>
            <a:pPr marL="0" indent="0" fontAlgn="auto">
              <a:spcBef>
                <a:spcPts val="0"/>
              </a:spcBef>
              <a:spcAft>
                <a:spcPts val="600"/>
              </a:spcAft>
              <a:buFont typeface="Arial" panose="020B0604020202020204" pitchFamily="34" charset="0"/>
              <a:buNone/>
            </a:pPr>
            <a:r>
              <a:rPr lang="en-US" sz="2400"/>
              <a:t>Interim items presented in AVA can be used by teachers as an instructional tool aligned to instruction.</a:t>
            </a:r>
          </a:p>
          <a:p>
            <a:pPr marL="0" indent="0" fontAlgn="auto">
              <a:spcBef>
                <a:spcPts val="0"/>
              </a:spcBef>
              <a:spcAft>
                <a:spcPts val="600"/>
              </a:spcAft>
              <a:buFont typeface="Arial" panose="020B0604020202020204" pitchFamily="34" charset="0"/>
              <a:buNone/>
            </a:pPr>
            <a:r>
              <a:rPr lang="en-US" sz="2400"/>
              <a:t>For more information, refer to the </a:t>
            </a:r>
            <a:r>
              <a:rPr lang="en-US" sz="2400">
                <a:hlinkClick r:id="rId3"/>
              </a:rPr>
              <a:t>Assessment Viewing Application User Guide</a:t>
            </a:r>
            <a:r>
              <a:rPr lang="en-US" sz="2400"/>
              <a:t> and the </a:t>
            </a:r>
            <a:r>
              <a:rPr lang="en-US" sz="2400">
                <a:hlinkClick r:id="rId4"/>
              </a:rPr>
              <a:t>guide</a:t>
            </a:r>
            <a:r>
              <a:rPr lang="en-US" sz="2400"/>
              <a:t> Interim Assessments: Smarter Balanced and Next Generation Science Standards.</a:t>
            </a:r>
          </a:p>
        </p:txBody>
      </p:sp>
      <p:pic>
        <p:nvPicPr>
          <p:cNvPr id="5" name="Picture 4">
            <a:hlinkClick r:id="rId5"/>
            <a:extLst>
              <a:ext uri="{FF2B5EF4-FFF2-40B4-BE49-F238E27FC236}">
                <a16:creationId xmlns:a16="http://schemas.microsoft.com/office/drawing/2014/main" id="{8C2B15E4-0BE9-0E74-278A-A74AE4429FD5}"/>
              </a:ext>
            </a:extLst>
          </p:cNvPr>
          <p:cNvPicPr>
            <a:picLocks noChangeAspect="1"/>
          </p:cNvPicPr>
          <p:nvPr/>
        </p:nvPicPr>
        <p:blipFill>
          <a:blip r:embed="rId6"/>
          <a:stretch>
            <a:fillRect/>
          </a:stretch>
        </p:blipFill>
        <p:spPr>
          <a:xfrm>
            <a:off x="8903370" y="1772740"/>
            <a:ext cx="2667214" cy="2551248"/>
          </a:xfrm>
          <a:prstGeom prst="rect">
            <a:avLst/>
          </a:prstGeom>
          <a:ln>
            <a:solidFill>
              <a:schemeClr val="tx2">
                <a:lumMod val="50000"/>
              </a:schemeClr>
            </a:solidFill>
          </a:ln>
          <a:effectLst>
            <a:outerShdw blurRad="50800" dist="50800" dir="5400000" algn="ctr" rotWithShape="0">
              <a:srgbClr val="000000">
                <a:alpha val="43000"/>
              </a:srgbClr>
            </a:outerShdw>
          </a:effectLst>
        </p:spPr>
      </p:pic>
      <p:pic>
        <p:nvPicPr>
          <p:cNvPr id="6" name="Graphic 5" descr="Link with solid fill">
            <a:extLst>
              <a:ext uri="{FF2B5EF4-FFF2-40B4-BE49-F238E27FC236}">
                <a16:creationId xmlns:a16="http://schemas.microsoft.com/office/drawing/2014/main" id="{65152E30-2FF3-AF2A-EA8B-CC46F46298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737351" y="1692007"/>
            <a:ext cx="914400" cy="914400"/>
          </a:xfrm>
          <a:prstGeom prst="rect">
            <a:avLst/>
          </a:prstGeom>
        </p:spPr>
      </p:pic>
    </p:spTree>
    <p:extLst>
      <p:ext uri="{BB962C8B-B14F-4D97-AF65-F5344CB8AC3E}">
        <p14:creationId xmlns:p14="http://schemas.microsoft.com/office/powerpoint/2010/main" val="745156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B309AD-E7FB-ECF2-61AB-C4E98E760A63}"/>
              </a:ext>
            </a:extLst>
          </p:cNvPr>
          <p:cNvSpPr>
            <a:spLocks noGrp="1"/>
          </p:cNvSpPr>
          <p:nvPr>
            <p:ph type="title"/>
          </p:nvPr>
        </p:nvSpPr>
        <p:spPr/>
        <p:txBody>
          <a:bodyPr/>
          <a:lstStyle/>
          <a:p>
            <a:r>
              <a:rPr lang="en-US" sz="3600" b="1">
                <a:solidFill>
                  <a:srgbClr val="FFFFFF"/>
                </a:solidFill>
              </a:rPr>
              <a:t>Starting a Test Session</a:t>
            </a:r>
            <a:endParaRPr lang="en-US"/>
          </a:p>
        </p:txBody>
      </p:sp>
      <p:pic>
        <p:nvPicPr>
          <p:cNvPr id="6" name="Picture 5" descr="Man and girl on video call using laptop">
            <a:extLst>
              <a:ext uri="{FF2B5EF4-FFF2-40B4-BE49-F238E27FC236}">
                <a16:creationId xmlns:a16="http://schemas.microsoft.com/office/drawing/2014/main" id="{3770AF2A-694B-9368-54F7-DEC3DAF683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2404" y="364538"/>
            <a:ext cx="3474492" cy="2317472"/>
          </a:xfrm>
          <a:prstGeom prst="rect">
            <a:avLst/>
          </a:prstGeom>
        </p:spPr>
      </p:pic>
    </p:spTree>
    <p:extLst>
      <p:ext uri="{BB962C8B-B14F-4D97-AF65-F5344CB8AC3E}">
        <p14:creationId xmlns:p14="http://schemas.microsoft.com/office/powerpoint/2010/main" val="3215207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3EDB2-82C8-5547-4D2E-19D38ADCDF9E}"/>
              </a:ext>
            </a:extLst>
          </p:cNvPr>
          <p:cNvSpPr>
            <a:spLocks noGrp="1"/>
          </p:cNvSpPr>
          <p:nvPr>
            <p:ph type="title"/>
          </p:nvPr>
        </p:nvSpPr>
        <p:spPr/>
        <p:txBody>
          <a:bodyPr/>
          <a:lstStyle/>
          <a:p>
            <a:r>
              <a:rPr lang="en-US" sz="3200" b="1">
                <a:ln w="0"/>
                <a:solidFill>
                  <a:srgbClr val="FFFFFF"/>
                </a:solidFill>
              </a:rPr>
              <a:t>Starting a Test Session</a:t>
            </a:r>
            <a:endParaRPr lang="en-US"/>
          </a:p>
        </p:txBody>
      </p:sp>
      <p:sp>
        <p:nvSpPr>
          <p:cNvPr id="3" name="Slide Number Placeholder 2">
            <a:extLst>
              <a:ext uri="{FF2B5EF4-FFF2-40B4-BE49-F238E27FC236}">
                <a16:creationId xmlns:a16="http://schemas.microsoft.com/office/drawing/2014/main" id="{F819AEBB-B738-C688-13D4-E95CE3EB4654}"/>
              </a:ext>
            </a:extLst>
          </p:cNvPr>
          <p:cNvSpPr>
            <a:spLocks noGrp="1"/>
          </p:cNvSpPr>
          <p:nvPr>
            <p:ph type="sldNum" sz="quarter" idx="4"/>
          </p:nvPr>
        </p:nvSpPr>
        <p:spPr/>
        <p:txBody>
          <a:bodyPr/>
          <a:lstStyle/>
          <a:p>
            <a:fld id="{13A326F7-3D62-4D6D-AF51-CF772FE3461F}" type="slidenum">
              <a:rPr lang="en-US" smtClean="0"/>
              <a:pPr/>
              <a:t>27</a:t>
            </a:fld>
            <a:endParaRPr lang="en-US"/>
          </a:p>
        </p:txBody>
      </p:sp>
      <p:sp>
        <p:nvSpPr>
          <p:cNvPr id="4" name="TextBox 3">
            <a:extLst>
              <a:ext uri="{FF2B5EF4-FFF2-40B4-BE49-F238E27FC236}">
                <a16:creationId xmlns:a16="http://schemas.microsoft.com/office/drawing/2014/main" id="{C6753366-1A23-5C97-4BAC-D6487C0EBD0C}"/>
              </a:ext>
            </a:extLst>
          </p:cNvPr>
          <p:cNvSpPr txBox="1"/>
          <p:nvPr/>
        </p:nvSpPr>
        <p:spPr>
          <a:xfrm>
            <a:off x="1061350" y="1822480"/>
            <a:ext cx="7767587" cy="949171"/>
          </a:xfrm>
          <a:prstGeom prst="rect">
            <a:avLst/>
          </a:prstGeom>
          <a:noFill/>
        </p:spPr>
        <p:txBody>
          <a:bodyPr wrap="square" rtlCol="0">
            <a:spAutoFit/>
          </a:bodyPr>
          <a:lstStyle/>
          <a:p>
            <a:pPr fontAlgn="auto">
              <a:lnSpc>
                <a:spcPct val="120000"/>
              </a:lnSpc>
              <a:spcAft>
                <a:spcPts val="0"/>
              </a:spcAft>
            </a:pPr>
            <a:r>
              <a:rPr lang="en-US" sz="2400"/>
              <a:t>Test administrators will log onto the Test Administration interface using their secure TIDE username and password.</a:t>
            </a:r>
          </a:p>
        </p:txBody>
      </p:sp>
      <p:pic>
        <p:nvPicPr>
          <p:cNvPr id="5" name="Picture 4">
            <a:extLst>
              <a:ext uri="{FF2B5EF4-FFF2-40B4-BE49-F238E27FC236}">
                <a16:creationId xmlns:a16="http://schemas.microsoft.com/office/drawing/2014/main" id="{9D12168B-E737-4EE5-1C67-BEBE174F45B1}"/>
              </a:ext>
            </a:extLst>
          </p:cNvPr>
          <p:cNvPicPr>
            <a:picLocks noChangeAspect="1"/>
          </p:cNvPicPr>
          <p:nvPr/>
        </p:nvPicPr>
        <p:blipFill>
          <a:blip r:embed="rId3"/>
          <a:stretch>
            <a:fillRect/>
          </a:stretch>
        </p:blipFill>
        <p:spPr>
          <a:xfrm>
            <a:off x="540249" y="2945331"/>
            <a:ext cx="8288688" cy="3147461"/>
          </a:xfrm>
          <a:prstGeom prst="rect">
            <a:avLst/>
          </a:prstGeom>
        </p:spPr>
      </p:pic>
      <p:pic>
        <p:nvPicPr>
          <p:cNvPr id="6" name="Picture 5">
            <a:extLst>
              <a:ext uri="{FF2B5EF4-FFF2-40B4-BE49-F238E27FC236}">
                <a16:creationId xmlns:a16="http://schemas.microsoft.com/office/drawing/2014/main" id="{94627D9B-219A-F461-8409-88B94A414472}"/>
              </a:ext>
            </a:extLst>
          </p:cNvPr>
          <p:cNvPicPr>
            <a:picLocks noChangeAspect="1"/>
          </p:cNvPicPr>
          <p:nvPr/>
        </p:nvPicPr>
        <p:blipFill>
          <a:blip r:embed="rId4"/>
          <a:stretch>
            <a:fillRect/>
          </a:stretch>
        </p:blipFill>
        <p:spPr>
          <a:xfrm>
            <a:off x="9372706" y="1642421"/>
            <a:ext cx="2549169" cy="1880426"/>
          </a:xfrm>
          <a:prstGeom prst="rect">
            <a:avLst/>
          </a:prstGeom>
          <a:ln>
            <a:solidFill>
              <a:schemeClr val="tx1"/>
            </a:solidFill>
          </a:ln>
          <a:effectLst>
            <a:outerShdw blurRad="50800" dist="50800" dir="5400000" algn="ctr" rotWithShape="0">
              <a:srgbClr val="000000">
                <a:alpha val="43000"/>
              </a:srgbClr>
            </a:outerShdw>
          </a:effectLst>
        </p:spPr>
      </p:pic>
    </p:spTree>
    <p:extLst>
      <p:ext uri="{BB962C8B-B14F-4D97-AF65-F5344CB8AC3E}">
        <p14:creationId xmlns:p14="http://schemas.microsoft.com/office/powerpoint/2010/main" val="2242236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DF263-CADA-0018-B462-E96CDAC07E07}"/>
              </a:ext>
            </a:extLst>
          </p:cNvPr>
          <p:cNvSpPr>
            <a:spLocks noGrp="1"/>
          </p:cNvSpPr>
          <p:nvPr>
            <p:ph type="title"/>
          </p:nvPr>
        </p:nvSpPr>
        <p:spPr/>
        <p:txBody>
          <a:bodyPr/>
          <a:lstStyle/>
          <a:p>
            <a:r>
              <a:rPr lang="en-US" sz="3200" b="1">
                <a:ln w="0"/>
                <a:solidFill>
                  <a:srgbClr val="FFFFFF"/>
                </a:solidFill>
              </a:rPr>
              <a:t>Starting a Test Session</a:t>
            </a:r>
            <a:endParaRPr lang="en-US"/>
          </a:p>
        </p:txBody>
      </p:sp>
      <p:sp>
        <p:nvSpPr>
          <p:cNvPr id="3" name="Slide Number Placeholder 2">
            <a:extLst>
              <a:ext uri="{FF2B5EF4-FFF2-40B4-BE49-F238E27FC236}">
                <a16:creationId xmlns:a16="http://schemas.microsoft.com/office/drawing/2014/main" id="{E75BD850-0035-A58B-F8AB-83747580B4C5}"/>
              </a:ext>
            </a:extLst>
          </p:cNvPr>
          <p:cNvSpPr>
            <a:spLocks noGrp="1"/>
          </p:cNvSpPr>
          <p:nvPr>
            <p:ph type="sldNum" sz="quarter" idx="4"/>
          </p:nvPr>
        </p:nvSpPr>
        <p:spPr/>
        <p:txBody>
          <a:bodyPr/>
          <a:lstStyle/>
          <a:p>
            <a:fld id="{13A326F7-3D62-4D6D-AF51-CF772FE3461F}" type="slidenum">
              <a:rPr lang="en-US" smtClean="0"/>
              <a:pPr/>
              <a:t>28</a:t>
            </a:fld>
            <a:endParaRPr lang="en-US"/>
          </a:p>
        </p:txBody>
      </p:sp>
      <p:sp>
        <p:nvSpPr>
          <p:cNvPr id="4" name="TextBox 3">
            <a:extLst>
              <a:ext uri="{FF2B5EF4-FFF2-40B4-BE49-F238E27FC236}">
                <a16:creationId xmlns:a16="http://schemas.microsoft.com/office/drawing/2014/main" id="{53B5BAFB-F6F6-85D4-E8E3-F1C254CF6F46}"/>
              </a:ext>
            </a:extLst>
          </p:cNvPr>
          <p:cNvSpPr txBox="1"/>
          <p:nvPr/>
        </p:nvSpPr>
        <p:spPr>
          <a:xfrm>
            <a:off x="1049153" y="1578421"/>
            <a:ext cx="7286324" cy="949171"/>
          </a:xfrm>
          <a:prstGeom prst="rect">
            <a:avLst/>
          </a:prstGeom>
          <a:noFill/>
        </p:spPr>
        <p:txBody>
          <a:bodyPr wrap="square" rtlCol="0">
            <a:spAutoFit/>
          </a:bodyPr>
          <a:lstStyle/>
          <a:p>
            <a:pPr fontAlgn="auto">
              <a:lnSpc>
                <a:spcPct val="120000"/>
              </a:lnSpc>
              <a:spcAft>
                <a:spcPts val="0"/>
              </a:spcAft>
            </a:pPr>
            <a:r>
              <a:rPr lang="en-US" sz="2400"/>
              <a:t>Choose the grade and assessment(s) from the drop-down menu and select “Start Live Session.”</a:t>
            </a:r>
          </a:p>
        </p:txBody>
      </p:sp>
      <p:pic>
        <p:nvPicPr>
          <p:cNvPr id="5" name="Picture 4">
            <a:extLst>
              <a:ext uri="{FF2B5EF4-FFF2-40B4-BE49-F238E27FC236}">
                <a16:creationId xmlns:a16="http://schemas.microsoft.com/office/drawing/2014/main" id="{F061A014-3ABF-CBD0-277D-A832642E4445}"/>
              </a:ext>
            </a:extLst>
          </p:cNvPr>
          <p:cNvPicPr>
            <a:picLocks noChangeAspect="1"/>
          </p:cNvPicPr>
          <p:nvPr/>
        </p:nvPicPr>
        <p:blipFill>
          <a:blip r:embed="rId3"/>
          <a:stretch>
            <a:fillRect/>
          </a:stretch>
        </p:blipFill>
        <p:spPr>
          <a:xfrm>
            <a:off x="1611845" y="2609931"/>
            <a:ext cx="6160941" cy="4065575"/>
          </a:xfrm>
          <a:prstGeom prst="rect">
            <a:avLst/>
          </a:prstGeom>
        </p:spPr>
      </p:pic>
      <p:pic>
        <p:nvPicPr>
          <p:cNvPr id="6" name="Picture 5">
            <a:extLst>
              <a:ext uri="{FF2B5EF4-FFF2-40B4-BE49-F238E27FC236}">
                <a16:creationId xmlns:a16="http://schemas.microsoft.com/office/drawing/2014/main" id="{2EC29FC0-7292-2DEB-18E5-B152768A937A}"/>
              </a:ext>
            </a:extLst>
          </p:cNvPr>
          <p:cNvPicPr>
            <a:picLocks noChangeAspect="1"/>
          </p:cNvPicPr>
          <p:nvPr/>
        </p:nvPicPr>
        <p:blipFill>
          <a:blip r:embed="rId4"/>
          <a:stretch>
            <a:fillRect/>
          </a:stretch>
        </p:blipFill>
        <p:spPr>
          <a:xfrm>
            <a:off x="9596387" y="1775758"/>
            <a:ext cx="2325488" cy="1715425"/>
          </a:xfrm>
          <a:prstGeom prst="rect">
            <a:avLst/>
          </a:prstGeom>
          <a:ln>
            <a:solidFill>
              <a:schemeClr val="tx1"/>
            </a:solidFill>
          </a:ln>
          <a:effectLst>
            <a:outerShdw blurRad="50800" dist="50800" dir="5400000" algn="ctr" rotWithShape="0">
              <a:srgbClr val="000000">
                <a:alpha val="43000"/>
              </a:srgbClr>
            </a:outerShdw>
          </a:effectLst>
        </p:spPr>
      </p:pic>
    </p:spTree>
    <p:extLst>
      <p:ext uri="{BB962C8B-B14F-4D97-AF65-F5344CB8AC3E}">
        <p14:creationId xmlns:p14="http://schemas.microsoft.com/office/powerpoint/2010/main" val="1573832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D4C1A-0A68-8523-D4D3-F0FB8BFE891E}"/>
              </a:ext>
            </a:extLst>
          </p:cNvPr>
          <p:cNvSpPr>
            <a:spLocks noGrp="1"/>
          </p:cNvSpPr>
          <p:nvPr>
            <p:ph type="title"/>
          </p:nvPr>
        </p:nvSpPr>
        <p:spPr/>
        <p:txBody>
          <a:bodyPr/>
          <a:lstStyle/>
          <a:p>
            <a:r>
              <a:rPr lang="en-US" sz="3200" b="1">
                <a:ln w="0"/>
                <a:solidFill>
                  <a:srgbClr val="FFFFFF"/>
                </a:solidFill>
              </a:rPr>
              <a:t>Starting a Test Session</a:t>
            </a:r>
            <a:endParaRPr lang="en-US"/>
          </a:p>
        </p:txBody>
      </p:sp>
      <p:sp>
        <p:nvSpPr>
          <p:cNvPr id="3" name="Slide Number Placeholder 2">
            <a:extLst>
              <a:ext uri="{FF2B5EF4-FFF2-40B4-BE49-F238E27FC236}">
                <a16:creationId xmlns:a16="http://schemas.microsoft.com/office/drawing/2014/main" id="{E0703247-ACEE-3DEC-2016-7E122429C89E}"/>
              </a:ext>
            </a:extLst>
          </p:cNvPr>
          <p:cNvSpPr>
            <a:spLocks noGrp="1"/>
          </p:cNvSpPr>
          <p:nvPr>
            <p:ph type="sldNum" sz="quarter" idx="4"/>
          </p:nvPr>
        </p:nvSpPr>
        <p:spPr/>
        <p:txBody>
          <a:bodyPr/>
          <a:lstStyle/>
          <a:p>
            <a:fld id="{13A326F7-3D62-4D6D-AF51-CF772FE3461F}" type="slidenum">
              <a:rPr lang="en-US" smtClean="0"/>
              <a:pPr/>
              <a:t>29</a:t>
            </a:fld>
            <a:endParaRPr lang="en-US"/>
          </a:p>
        </p:txBody>
      </p:sp>
      <p:sp>
        <p:nvSpPr>
          <p:cNvPr id="4" name="TextBox 3">
            <a:extLst>
              <a:ext uri="{FF2B5EF4-FFF2-40B4-BE49-F238E27FC236}">
                <a16:creationId xmlns:a16="http://schemas.microsoft.com/office/drawing/2014/main" id="{3D9DAC71-F438-B29D-04D7-A62F2379D4E1}"/>
              </a:ext>
            </a:extLst>
          </p:cNvPr>
          <p:cNvSpPr txBox="1"/>
          <p:nvPr/>
        </p:nvSpPr>
        <p:spPr>
          <a:xfrm>
            <a:off x="606392" y="1799923"/>
            <a:ext cx="3869356" cy="3165162"/>
          </a:xfrm>
          <a:prstGeom prst="rect">
            <a:avLst/>
          </a:prstGeom>
          <a:noFill/>
        </p:spPr>
        <p:txBody>
          <a:bodyPr wrap="square" rtlCol="0">
            <a:spAutoFit/>
          </a:bodyPr>
          <a:lstStyle/>
          <a:p>
            <a:pPr marL="342900" indent="-342900" fontAlgn="auto">
              <a:lnSpc>
                <a:spcPct val="120000"/>
              </a:lnSpc>
              <a:spcAft>
                <a:spcPts val="0"/>
              </a:spcAft>
              <a:buFont typeface="Arial" panose="020B0604020202020204" pitchFamily="34" charset="0"/>
              <a:buChar char="•"/>
            </a:pPr>
            <a:r>
              <a:rPr lang="en-US" sz="2400"/>
              <a:t>Inform the student of the session ID.</a:t>
            </a:r>
          </a:p>
          <a:p>
            <a:pPr marL="342900" indent="-342900" fontAlgn="auto">
              <a:lnSpc>
                <a:spcPct val="120000"/>
              </a:lnSpc>
              <a:spcAft>
                <a:spcPts val="0"/>
              </a:spcAft>
              <a:buFont typeface="Arial" panose="020B0604020202020204" pitchFamily="34" charset="0"/>
              <a:buChar char="•"/>
            </a:pPr>
            <a:endParaRPr lang="en-US" sz="2400"/>
          </a:p>
          <a:p>
            <a:pPr marL="342900" indent="-342900" fontAlgn="auto">
              <a:lnSpc>
                <a:spcPct val="120000"/>
              </a:lnSpc>
              <a:spcAft>
                <a:spcPts val="0"/>
              </a:spcAft>
              <a:buFont typeface="Arial" panose="020B0604020202020204" pitchFamily="34" charset="0"/>
              <a:buChar char="•"/>
            </a:pPr>
            <a:r>
              <a:rPr lang="en-US" sz="2400"/>
              <a:t>Using the Secure Browser, the student will enter the Session ID,  their full first name, and SASID. </a:t>
            </a:r>
          </a:p>
        </p:txBody>
      </p:sp>
      <p:pic>
        <p:nvPicPr>
          <p:cNvPr id="6" name="Picture 5">
            <a:extLst>
              <a:ext uri="{FF2B5EF4-FFF2-40B4-BE49-F238E27FC236}">
                <a16:creationId xmlns:a16="http://schemas.microsoft.com/office/drawing/2014/main" id="{A8D5B17E-8055-971A-9080-3C5E5B855777}"/>
              </a:ext>
            </a:extLst>
          </p:cNvPr>
          <p:cNvPicPr>
            <a:picLocks noChangeAspect="1"/>
          </p:cNvPicPr>
          <p:nvPr/>
        </p:nvPicPr>
        <p:blipFill>
          <a:blip r:embed="rId3"/>
          <a:stretch>
            <a:fillRect/>
          </a:stretch>
        </p:blipFill>
        <p:spPr>
          <a:xfrm>
            <a:off x="5391139" y="3512963"/>
            <a:ext cx="3916224" cy="2979911"/>
          </a:xfrm>
          <a:prstGeom prst="rect">
            <a:avLst/>
          </a:prstGeom>
        </p:spPr>
      </p:pic>
      <p:pic>
        <p:nvPicPr>
          <p:cNvPr id="7" name="Picture 6">
            <a:extLst>
              <a:ext uri="{FF2B5EF4-FFF2-40B4-BE49-F238E27FC236}">
                <a16:creationId xmlns:a16="http://schemas.microsoft.com/office/drawing/2014/main" id="{6084BBDC-04D5-EC39-3520-44EA4C91E85A}"/>
              </a:ext>
            </a:extLst>
          </p:cNvPr>
          <p:cNvPicPr>
            <a:picLocks noChangeAspect="1"/>
          </p:cNvPicPr>
          <p:nvPr/>
        </p:nvPicPr>
        <p:blipFill>
          <a:blip r:embed="rId4"/>
          <a:stretch>
            <a:fillRect/>
          </a:stretch>
        </p:blipFill>
        <p:spPr>
          <a:xfrm>
            <a:off x="10225248" y="1640167"/>
            <a:ext cx="1696627" cy="1251538"/>
          </a:xfrm>
          <a:prstGeom prst="rect">
            <a:avLst/>
          </a:prstGeom>
          <a:ln w="3175">
            <a:solidFill>
              <a:schemeClr val="tx1"/>
            </a:solidFill>
          </a:ln>
          <a:effectLst>
            <a:outerShdw blurRad="50800" dist="50800" dir="5400000" algn="ctr" rotWithShape="0">
              <a:srgbClr val="000000">
                <a:alpha val="43000"/>
              </a:srgbClr>
            </a:outerShdw>
          </a:effectLst>
        </p:spPr>
      </p:pic>
      <p:pic>
        <p:nvPicPr>
          <p:cNvPr id="8" name="Picture 7">
            <a:extLst>
              <a:ext uri="{FF2B5EF4-FFF2-40B4-BE49-F238E27FC236}">
                <a16:creationId xmlns:a16="http://schemas.microsoft.com/office/drawing/2014/main" id="{6131B253-49C7-DB4B-6055-201FF93F28E5}"/>
              </a:ext>
            </a:extLst>
          </p:cNvPr>
          <p:cNvPicPr>
            <a:picLocks noChangeAspect="1"/>
          </p:cNvPicPr>
          <p:nvPr/>
        </p:nvPicPr>
        <p:blipFill>
          <a:blip r:embed="rId5"/>
          <a:stretch>
            <a:fillRect/>
          </a:stretch>
        </p:blipFill>
        <p:spPr>
          <a:xfrm>
            <a:off x="5344998" y="1748231"/>
            <a:ext cx="4527630" cy="1397522"/>
          </a:xfrm>
          <a:prstGeom prst="rect">
            <a:avLst/>
          </a:prstGeom>
        </p:spPr>
      </p:pic>
      <p:sp>
        <p:nvSpPr>
          <p:cNvPr id="10" name="Rectangle 9">
            <a:extLst>
              <a:ext uri="{FF2B5EF4-FFF2-40B4-BE49-F238E27FC236}">
                <a16:creationId xmlns:a16="http://schemas.microsoft.com/office/drawing/2014/main" id="{B9CEA714-4871-864A-4A26-A98BE11FD9D5}"/>
              </a:ext>
            </a:extLst>
          </p:cNvPr>
          <p:cNvSpPr/>
          <p:nvPr/>
        </p:nvSpPr>
        <p:spPr>
          <a:xfrm>
            <a:off x="5391139" y="2162448"/>
            <a:ext cx="1610810" cy="56908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9390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27000"/>
          </a:blip>
          <a:tile tx="0" ty="0" sx="100000" sy="100000" flip="none" algn="tl"/>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108B5A-78A8-ECC9-BEFA-9D59F71F02E6}"/>
              </a:ext>
            </a:extLst>
          </p:cNvPr>
          <p:cNvSpPr>
            <a:spLocks noGrp="1"/>
          </p:cNvSpPr>
          <p:nvPr>
            <p:ph type="title"/>
          </p:nvPr>
        </p:nvSpPr>
        <p:spPr/>
        <p:txBody>
          <a:bodyPr/>
          <a:lstStyle/>
          <a:p>
            <a:r>
              <a:rPr lang="en-US"/>
              <a:t>Meet the Assessment Team </a:t>
            </a:r>
          </a:p>
        </p:txBody>
      </p:sp>
      <p:sp>
        <p:nvSpPr>
          <p:cNvPr id="5" name="Slide Number Placeholder 4">
            <a:extLst>
              <a:ext uri="{FF2B5EF4-FFF2-40B4-BE49-F238E27FC236}">
                <a16:creationId xmlns:a16="http://schemas.microsoft.com/office/drawing/2014/main" id="{9B98FDD5-E4C0-A6CE-F8AA-800A9F989EAD}"/>
              </a:ext>
            </a:extLst>
          </p:cNvPr>
          <p:cNvSpPr>
            <a:spLocks noGrp="1"/>
          </p:cNvSpPr>
          <p:nvPr>
            <p:ph type="sldNum" sz="quarter" idx="4"/>
          </p:nvPr>
        </p:nvSpPr>
        <p:spPr/>
        <p:txBody>
          <a:bodyPr/>
          <a:lstStyle/>
          <a:p>
            <a:fld id="{13A326F7-3D62-4D6D-AF51-CF772FE3461F}" type="slidenum">
              <a:rPr lang="en-US" smtClean="0"/>
              <a:pPr/>
              <a:t>3</a:t>
            </a:fld>
            <a:endParaRPr lang="en-US"/>
          </a:p>
        </p:txBody>
      </p:sp>
      <p:sp>
        <p:nvSpPr>
          <p:cNvPr id="10" name="TextBox 9">
            <a:extLst>
              <a:ext uri="{FF2B5EF4-FFF2-40B4-BE49-F238E27FC236}">
                <a16:creationId xmlns:a16="http://schemas.microsoft.com/office/drawing/2014/main" id="{7E6AE99E-7018-AB89-B5FE-8558E64EA77A}"/>
              </a:ext>
            </a:extLst>
          </p:cNvPr>
          <p:cNvSpPr txBox="1"/>
          <p:nvPr/>
        </p:nvSpPr>
        <p:spPr>
          <a:xfrm>
            <a:off x="1564341" y="1925698"/>
            <a:ext cx="9063318" cy="172354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a:t>Smarter Balanced/Interims</a:t>
            </a:r>
          </a:p>
          <a:p>
            <a:pPr algn="ctr"/>
            <a:r>
              <a:rPr lang="en-US" sz="2000"/>
              <a:t>State Policy Test Administration Questions</a:t>
            </a:r>
          </a:p>
          <a:p>
            <a:pPr algn="ctr"/>
            <a:r>
              <a:rPr lang="en-US" sz="2000"/>
              <a:t>Appeals/Reporting of Security Breaches</a:t>
            </a:r>
          </a:p>
          <a:p>
            <a:pPr algn="ctr"/>
            <a:r>
              <a:rPr lang="en-US" sz="2200" b="1">
                <a:solidFill>
                  <a:schemeClr val="accent1">
                    <a:lumMod val="75000"/>
                  </a:schemeClr>
                </a:solidFill>
              </a:rPr>
              <a:t>Cristi Alberino, Ph. D.</a:t>
            </a:r>
          </a:p>
          <a:p>
            <a:pPr algn="ctr"/>
            <a:r>
              <a:rPr lang="en-US" sz="2000" b="0" u="sng" strike="noStrike">
                <a:solidFill>
                  <a:srgbClr val="0563C1"/>
                </a:solidFill>
                <a:effectLst/>
                <a:hlinkClick r:id="rId4"/>
              </a:rPr>
              <a:t>Cristi.Alberino@ct.gov</a:t>
            </a:r>
            <a:r>
              <a:rPr lang="en-US" sz="2000" b="0" u="none" strike="noStrike">
                <a:solidFill>
                  <a:srgbClr val="44546A"/>
                </a:solidFill>
                <a:effectLst/>
              </a:rPr>
              <a:t> ; </a:t>
            </a:r>
            <a:r>
              <a:rPr lang="en-US" sz="2000" b="0" u="none" strike="noStrike">
                <a:solidFill>
                  <a:srgbClr val="000000"/>
                </a:solidFill>
                <a:effectLst/>
              </a:rPr>
              <a:t>(860) 713-686</a:t>
            </a:r>
            <a:r>
              <a:rPr lang="en-US" sz="2000" b="0" i="0" u="none" strike="noStrike">
                <a:solidFill>
                  <a:srgbClr val="000000"/>
                </a:solidFill>
                <a:effectLst/>
              </a:rPr>
              <a:t>2</a:t>
            </a:r>
            <a:r>
              <a:rPr lang="en-US" sz="2000" b="0" i="0">
                <a:solidFill>
                  <a:srgbClr val="000000"/>
                </a:solidFill>
                <a:effectLst/>
              </a:rPr>
              <a:t>​</a:t>
            </a:r>
            <a:endParaRPr lang="en-US" sz="2000">
              <a:highlight>
                <a:srgbClr val="C0C0C0"/>
              </a:highlight>
            </a:endParaRPr>
          </a:p>
        </p:txBody>
      </p:sp>
      <p:sp>
        <p:nvSpPr>
          <p:cNvPr id="11" name="TextBox 10">
            <a:extLst>
              <a:ext uri="{FF2B5EF4-FFF2-40B4-BE49-F238E27FC236}">
                <a16:creationId xmlns:a16="http://schemas.microsoft.com/office/drawing/2014/main" id="{8846C05D-DE15-2632-A89E-5E7DD4908443}"/>
              </a:ext>
            </a:extLst>
          </p:cNvPr>
          <p:cNvSpPr txBox="1"/>
          <p:nvPr/>
        </p:nvSpPr>
        <p:spPr>
          <a:xfrm>
            <a:off x="1564341" y="3855772"/>
            <a:ext cx="9063318" cy="172354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rtl="0" fontAlgn="base"/>
            <a:r>
              <a:rPr lang="en-US" sz="2400" b="1" i="0" u="none" strike="noStrike">
                <a:solidFill>
                  <a:srgbClr val="000000"/>
                </a:solidFill>
                <a:effectLst/>
              </a:rPr>
              <a:t>NGSS</a:t>
            </a:r>
            <a:r>
              <a:rPr lang="en-US" sz="2400" b="0" i="0">
                <a:solidFill>
                  <a:srgbClr val="000000"/>
                </a:solidFill>
                <a:effectLst/>
              </a:rPr>
              <a:t>​</a:t>
            </a:r>
          </a:p>
          <a:p>
            <a:pPr algn="ctr" rtl="0" fontAlgn="base"/>
            <a:r>
              <a:rPr lang="en-US" sz="2000" b="0" i="0">
                <a:solidFill>
                  <a:srgbClr val="000000"/>
                </a:solidFill>
                <a:effectLst/>
              </a:rPr>
              <a:t>State Policy Test Administration Questions​</a:t>
            </a:r>
          </a:p>
          <a:p>
            <a:pPr algn="ctr" rtl="0" fontAlgn="base"/>
            <a:r>
              <a:rPr lang="en-US" sz="2200" b="1" i="0" u="none" strike="noStrike">
                <a:solidFill>
                  <a:schemeClr val="accent1">
                    <a:lumMod val="75000"/>
                  </a:schemeClr>
                </a:solidFill>
                <a:effectLst/>
              </a:rPr>
              <a:t>Jeff Greig</a:t>
            </a:r>
            <a:r>
              <a:rPr lang="en-US" sz="2200" b="1" i="0">
                <a:solidFill>
                  <a:srgbClr val="0000FF"/>
                </a:solidFill>
                <a:effectLst/>
              </a:rPr>
              <a:t>​</a:t>
            </a:r>
            <a:endParaRPr lang="en-US" sz="2200" b="1" i="0">
              <a:solidFill>
                <a:srgbClr val="000000"/>
              </a:solidFill>
              <a:effectLst/>
            </a:endParaRPr>
          </a:p>
          <a:p>
            <a:pPr algn="ctr" rtl="0" fontAlgn="base"/>
            <a:r>
              <a:rPr lang="en-US" sz="2000" b="0" i="0" u="sng" strike="noStrike">
                <a:solidFill>
                  <a:srgbClr val="0563C1"/>
                </a:solidFill>
                <a:effectLst/>
                <a:hlinkClick r:id="rId5"/>
              </a:rPr>
              <a:t>Jeff.greig@ct.gov</a:t>
            </a:r>
            <a:r>
              <a:rPr lang="en-US" sz="2000" b="0" i="0" u="none" strike="noStrike">
                <a:solidFill>
                  <a:srgbClr val="0000FF"/>
                </a:solidFill>
                <a:effectLst/>
              </a:rPr>
              <a:t>; </a:t>
            </a:r>
            <a:r>
              <a:rPr lang="en-US" sz="2000" b="0" i="0" u="none" strike="noStrike">
                <a:solidFill>
                  <a:srgbClr val="000000"/>
                </a:solidFill>
                <a:effectLst/>
              </a:rPr>
              <a:t>(860) 713-6748</a:t>
            </a:r>
          </a:p>
          <a:p>
            <a:pPr algn="ctr" rtl="0" fontAlgn="base"/>
            <a:endParaRPr lang="en-US" sz="2000" b="0" i="0">
              <a:solidFill>
                <a:srgbClr val="000000"/>
              </a:solidFill>
              <a:effectLst/>
            </a:endParaRPr>
          </a:p>
        </p:txBody>
      </p:sp>
      <p:pic>
        <p:nvPicPr>
          <p:cNvPr id="1032" name="Picture 8" descr="A person smiling for the camera&#10;&#10;Description automatically generated with medium confidence">
            <a:extLst>
              <a:ext uri="{FF2B5EF4-FFF2-40B4-BE49-F238E27FC236}">
                <a16:creationId xmlns:a16="http://schemas.microsoft.com/office/drawing/2014/main" id="{2DC574BE-F6A3-9159-9CC0-F543532F14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1809" y="2132223"/>
            <a:ext cx="832585" cy="119145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 person with a mustache&#10;&#10;Description automatically generated with low confidence">
            <a:extLst>
              <a:ext uri="{FF2B5EF4-FFF2-40B4-BE49-F238E27FC236}">
                <a16:creationId xmlns:a16="http://schemas.microsoft.com/office/drawing/2014/main" id="{677632BF-B9A2-3C26-98D1-6144C291C8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25605" y="4053496"/>
            <a:ext cx="832585" cy="1123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7231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F2F7D-8681-5802-51E7-F5B3704FC477}"/>
              </a:ext>
            </a:extLst>
          </p:cNvPr>
          <p:cNvSpPr>
            <a:spLocks noGrp="1"/>
          </p:cNvSpPr>
          <p:nvPr>
            <p:ph type="title"/>
          </p:nvPr>
        </p:nvSpPr>
        <p:spPr/>
        <p:txBody>
          <a:bodyPr/>
          <a:lstStyle/>
          <a:p>
            <a:r>
              <a:rPr lang="en-US" sz="3200" b="1">
                <a:ln w="0"/>
                <a:solidFill>
                  <a:srgbClr val="FFFFFF"/>
                </a:solidFill>
              </a:rPr>
              <a:t>Student Test Menu</a:t>
            </a:r>
            <a:endParaRPr lang="en-US"/>
          </a:p>
        </p:txBody>
      </p:sp>
      <p:sp>
        <p:nvSpPr>
          <p:cNvPr id="3" name="Slide Number Placeholder 2">
            <a:extLst>
              <a:ext uri="{FF2B5EF4-FFF2-40B4-BE49-F238E27FC236}">
                <a16:creationId xmlns:a16="http://schemas.microsoft.com/office/drawing/2014/main" id="{23A9A05A-54E5-DABD-2269-979119E785E1}"/>
              </a:ext>
            </a:extLst>
          </p:cNvPr>
          <p:cNvSpPr>
            <a:spLocks noGrp="1"/>
          </p:cNvSpPr>
          <p:nvPr>
            <p:ph type="sldNum" sz="quarter" idx="4"/>
          </p:nvPr>
        </p:nvSpPr>
        <p:spPr/>
        <p:txBody>
          <a:bodyPr/>
          <a:lstStyle/>
          <a:p>
            <a:fld id="{13A326F7-3D62-4D6D-AF51-CF772FE3461F}" type="slidenum">
              <a:rPr lang="en-US" smtClean="0"/>
              <a:pPr/>
              <a:t>30</a:t>
            </a:fld>
            <a:endParaRPr lang="en-US"/>
          </a:p>
        </p:txBody>
      </p:sp>
      <p:pic>
        <p:nvPicPr>
          <p:cNvPr id="4" name="Picture 3">
            <a:extLst>
              <a:ext uri="{FF2B5EF4-FFF2-40B4-BE49-F238E27FC236}">
                <a16:creationId xmlns:a16="http://schemas.microsoft.com/office/drawing/2014/main" id="{E7E5EC6F-0E3F-D120-EE53-6FCDF3F2CB4C}"/>
              </a:ext>
            </a:extLst>
          </p:cNvPr>
          <p:cNvPicPr>
            <a:picLocks noChangeAspect="1"/>
          </p:cNvPicPr>
          <p:nvPr/>
        </p:nvPicPr>
        <p:blipFill>
          <a:blip r:embed="rId3"/>
          <a:stretch>
            <a:fillRect/>
          </a:stretch>
        </p:blipFill>
        <p:spPr>
          <a:xfrm>
            <a:off x="10195652" y="1626957"/>
            <a:ext cx="1726223" cy="143269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A0C7B077-7FCF-1D44-CDF9-59BAB7550EDD}"/>
              </a:ext>
            </a:extLst>
          </p:cNvPr>
          <p:cNvSpPr txBox="1"/>
          <p:nvPr/>
        </p:nvSpPr>
        <p:spPr>
          <a:xfrm>
            <a:off x="1256532" y="2011679"/>
            <a:ext cx="8171847" cy="505972"/>
          </a:xfrm>
          <a:prstGeom prst="rect">
            <a:avLst/>
          </a:prstGeom>
          <a:noFill/>
        </p:spPr>
        <p:txBody>
          <a:bodyPr wrap="square" rtlCol="0">
            <a:spAutoFit/>
          </a:bodyPr>
          <a:lstStyle/>
          <a:p>
            <a:pPr fontAlgn="auto">
              <a:lnSpc>
                <a:spcPct val="120000"/>
              </a:lnSpc>
              <a:spcAft>
                <a:spcPts val="0"/>
              </a:spcAft>
            </a:pPr>
            <a:r>
              <a:rPr lang="en-US" sz="2400"/>
              <a:t>Inform students of the test session in which they will be taking.</a:t>
            </a:r>
          </a:p>
        </p:txBody>
      </p:sp>
      <p:pic>
        <p:nvPicPr>
          <p:cNvPr id="6" name="Picture 5">
            <a:extLst>
              <a:ext uri="{FF2B5EF4-FFF2-40B4-BE49-F238E27FC236}">
                <a16:creationId xmlns:a16="http://schemas.microsoft.com/office/drawing/2014/main" id="{156F3AD7-9031-6905-84DA-92BBC8A4CCBC}"/>
              </a:ext>
            </a:extLst>
          </p:cNvPr>
          <p:cNvPicPr>
            <a:picLocks noChangeAspect="1"/>
          </p:cNvPicPr>
          <p:nvPr/>
        </p:nvPicPr>
        <p:blipFill>
          <a:blip r:embed="rId4"/>
          <a:stretch>
            <a:fillRect/>
          </a:stretch>
        </p:blipFill>
        <p:spPr>
          <a:xfrm>
            <a:off x="1203158" y="2911115"/>
            <a:ext cx="8114966" cy="2762216"/>
          </a:xfrm>
          <a:prstGeom prst="rect">
            <a:avLst/>
          </a:prstGeom>
        </p:spPr>
      </p:pic>
    </p:spTree>
    <p:extLst>
      <p:ext uri="{BB962C8B-B14F-4D97-AF65-F5344CB8AC3E}">
        <p14:creationId xmlns:p14="http://schemas.microsoft.com/office/powerpoint/2010/main" val="8207076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AEB28-167A-D475-A94E-6E3524932137}"/>
              </a:ext>
            </a:extLst>
          </p:cNvPr>
          <p:cNvSpPr>
            <a:spLocks noGrp="1"/>
          </p:cNvSpPr>
          <p:nvPr>
            <p:ph type="title"/>
          </p:nvPr>
        </p:nvSpPr>
        <p:spPr/>
        <p:txBody>
          <a:bodyPr>
            <a:normAutofit fontScale="90000"/>
          </a:bodyPr>
          <a:lstStyle/>
          <a:p>
            <a:r>
              <a:rPr lang="en-US" sz="3200" b="1">
                <a:ln w="0"/>
                <a:solidFill>
                  <a:srgbClr val="FFFFFF"/>
                </a:solidFill>
              </a:rPr>
              <a:t>Reviewing, Approving, and Denying Tests</a:t>
            </a:r>
            <a:endParaRPr lang="en-US"/>
          </a:p>
        </p:txBody>
      </p:sp>
      <p:sp>
        <p:nvSpPr>
          <p:cNvPr id="3" name="Slide Number Placeholder 2">
            <a:extLst>
              <a:ext uri="{FF2B5EF4-FFF2-40B4-BE49-F238E27FC236}">
                <a16:creationId xmlns:a16="http://schemas.microsoft.com/office/drawing/2014/main" id="{6F56C9C0-C73C-4CCC-0A10-3C553EAA3B40}"/>
              </a:ext>
            </a:extLst>
          </p:cNvPr>
          <p:cNvSpPr>
            <a:spLocks noGrp="1"/>
          </p:cNvSpPr>
          <p:nvPr>
            <p:ph type="sldNum" sz="quarter" idx="4"/>
          </p:nvPr>
        </p:nvSpPr>
        <p:spPr/>
        <p:txBody>
          <a:bodyPr/>
          <a:lstStyle/>
          <a:p>
            <a:fld id="{13A326F7-3D62-4D6D-AF51-CF772FE3461F}" type="slidenum">
              <a:rPr lang="en-US" smtClean="0"/>
              <a:pPr/>
              <a:t>31</a:t>
            </a:fld>
            <a:endParaRPr lang="en-US"/>
          </a:p>
        </p:txBody>
      </p:sp>
      <p:sp>
        <p:nvSpPr>
          <p:cNvPr id="4" name="TextBox 3">
            <a:extLst>
              <a:ext uri="{FF2B5EF4-FFF2-40B4-BE49-F238E27FC236}">
                <a16:creationId xmlns:a16="http://schemas.microsoft.com/office/drawing/2014/main" id="{A463205D-EF87-4AFC-009F-6C9FC15B7D55}"/>
              </a:ext>
            </a:extLst>
          </p:cNvPr>
          <p:cNvSpPr txBox="1"/>
          <p:nvPr/>
        </p:nvSpPr>
        <p:spPr>
          <a:xfrm>
            <a:off x="327259" y="1655545"/>
            <a:ext cx="4581625" cy="4937955"/>
          </a:xfrm>
          <a:prstGeom prst="rect">
            <a:avLst/>
          </a:prstGeom>
          <a:noFill/>
        </p:spPr>
        <p:txBody>
          <a:bodyPr wrap="square" rtlCol="0">
            <a:spAutoFit/>
          </a:bodyPr>
          <a:lstStyle/>
          <a:p>
            <a:pPr marL="0" indent="0" fontAlgn="auto">
              <a:lnSpc>
                <a:spcPct val="120000"/>
              </a:lnSpc>
              <a:spcAft>
                <a:spcPts val="0"/>
              </a:spcAft>
              <a:buNone/>
            </a:pPr>
            <a:r>
              <a:rPr lang="en-US" sz="2400"/>
              <a:t>View students and their test settings (designated supports and accommodations) by selecting the “eye” icon. If everything is accurate, select the green check mark or choose the Approve All Students option located on the top menu bar. If there is an error with the test selected, or with the student’s demographics/test settings, choose the red x.</a:t>
            </a:r>
          </a:p>
        </p:txBody>
      </p:sp>
      <p:pic>
        <p:nvPicPr>
          <p:cNvPr id="7" name="Picture 6">
            <a:extLst>
              <a:ext uri="{FF2B5EF4-FFF2-40B4-BE49-F238E27FC236}">
                <a16:creationId xmlns:a16="http://schemas.microsoft.com/office/drawing/2014/main" id="{B95D8DE0-08E7-E44E-C112-C894EF122475}"/>
              </a:ext>
            </a:extLst>
          </p:cNvPr>
          <p:cNvPicPr>
            <a:picLocks noChangeAspect="1"/>
          </p:cNvPicPr>
          <p:nvPr/>
        </p:nvPicPr>
        <p:blipFill>
          <a:blip r:embed="rId3"/>
          <a:stretch>
            <a:fillRect/>
          </a:stretch>
        </p:blipFill>
        <p:spPr>
          <a:xfrm>
            <a:off x="10225248" y="1655545"/>
            <a:ext cx="1696627" cy="1251538"/>
          </a:xfrm>
          <a:prstGeom prst="rect">
            <a:avLst/>
          </a:prstGeom>
          <a:ln>
            <a:solidFill>
              <a:schemeClr val="tx1"/>
            </a:solidFill>
          </a:ln>
          <a:effectLst>
            <a:outerShdw blurRad="50800" dist="50800" dir="5400000" algn="ctr" rotWithShape="0">
              <a:srgbClr val="000000">
                <a:alpha val="43000"/>
              </a:srgbClr>
            </a:outerShdw>
          </a:effectLst>
        </p:spPr>
      </p:pic>
      <p:pic>
        <p:nvPicPr>
          <p:cNvPr id="8" name="Graphic 7" descr="Badge 1 outline">
            <a:extLst>
              <a:ext uri="{FF2B5EF4-FFF2-40B4-BE49-F238E27FC236}">
                <a16:creationId xmlns:a16="http://schemas.microsoft.com/office/drawing/2014/main" id="{94C99722-60E9-8D29-2365-32D8FA72D4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85118" y="1691160"/>
            <a:ext cx="423766" cy="423766"/>
          </a:xfrm>
          <a:prstGeom prst="rect">
            <a:avLst/>
          </a:prstGeom>
        </p:spPr>
      </p:pic>
      <p:pic>
        <p:nvPicPr>
          <p:cNvPr id="9" name="Graphic 8" descr="Badge outline">
            <a:extLst>
              <a:ext uri="{FF2B5EF4-FFF2-40B4-BE49-F238E27FC236}">
                <a16:creationId xmlns:a16="http://schemas.microsoft.com/office/drawing/2014/main" id="{F18E6D21-DB0C-C69E-BFC8-CB7B05A7AE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32870" y="3041630"/>
            <a:ext cx="476014" cy="476014"/>
          </a:xfrm>
          <a:prstGeom prst="rect">
            <a:avLst/>
          </a:prstGeom>
        </p:spPr>
      </p:pic>
      <p:pic>
        <p:nvPicPr>
          <p:cNvPr id="19" name="Picture 18">
            <a:extLst>
              <a:ext uri="{FF2B5EF4-FFF2-40B4-BE49-F238E27FC236}">
                <a16:creationId xmlns:a16="http://schemas.microsoft.com/office/drawing/2014/main" id="{1AC611C3-203E-EA30-1246-D2ECB6D26395}"/>
              </a:ext>
            </a:extLst>
          </p:cNvPr>
          <p:cNvPicPr>
            <a:picLocks noChangeAspect="1"/>
          </p:cNvPicPr>
          <p:nvPr/>
        </p:nvPicPr>
        <p:blipFill>
          <a:blip r:embed="rId8"/>
          <a:stretch>
            <a:fillRect/>
          </a:stretch>
        </p:blipFill>
        <p:spPr>
          <a:xfrm>
            <a:off x="4839189" y="3631116"/>
            <a:ext cx="5905500" cy="2695575"/>
          </a:xfrm>
          <a:prstGeom prst="rect">
            <a:avLst/>
          </a:prstGeom>
        </p:spPr>
      </p:pic>
      <p:pic>
        <p:nvPicPr>
          <p:cNvPr id="20" name="Picture 19">
            <a:extLst>
              <a:ext uri="{FF2B5EF4-FFF2-40B4-BE49-F238E27FC236}">
                <a16:creationId xmlns:a16="http://schemas.microsoft.com/office/drawing/2014/main" id="{CCE6AD6C-DEDF-4046-5895-FC40251E44AC}"/>
              </a:ext>
            </a:extLst>
          </p:cNvPr>
          <p:cNvPicPr>
            <a:picLocks noChangeAspect="1"/>
          </p:cNvPicPr>
          <p:nvPr/>
        </p:nvPicPr>
        <p:blipFill>
          <a:blip r:embed="rId9"/>
          <a:stretch>
            <a:fillRect/>
          </a:stretch>
        </p:blipFill>
        <p:spPr>
          <a:xfrm flipV="1">
            <a:off x="8830415" y="4727847"/>
            <a:ext cx="675535" cy="329927"/>
          </a:xfrm>
          <a:prstGeom prst="rect">
            <a:avLst/>
          </a:prstGeom>
        </p:spPr>
      </p:pic>
      <p:sp>
        <p:nvSpPr>
          <p:cNvPr id="21" name="Rectangle 20">
            <a:extLst>
              <a:ext uri="{FF2B5EF4-FFF2-40B4-BE49-F238E27FC236}">
                <a16:creationId xmlns:a16="http://schemas.microsoft.com/office/drawing/2014/main" id="{B6A1DBED-B2D5-5060-53A4-96AD93597448}"/>
              </a:ext>
            </a:extLst>
          </p:cNvPr>
          <p:cNvSpPr/>
          <p:nvPr/>
        </p:nvSpPr>
        <p:spPr>
          <a:xfrm>
            <a:off x="9648825" y="5715198"/>
            <a:ext cx="396641" cy="348816"/>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7560DDA0-B65D-8183-901E-BE26B6CD1FBE}"/>
              </a:ext>
            </a:extLst>
          </p:cNvPr>
          <p:cNvPicPr>
            <a:picLocks noChangeAspect="1"/>
          </p:cNvPicPr>
          <p:nvPr/>
        </p:nvPicPr>
        <p:blipFill>
          <a:blip r:embed="rId10"/>
          <a:stretch>
            <a:fillRect/>
          </a:stretch>
        </p:blipFill>
        <p:spPr>
          <a:xfrm>
            <a:off x="5129582" y="1682576"/>
            <a:ext cx="4038600" cy="933450"/>
          </a:xfrm>
          <a:prstGeom prst="rect">
            <a:avLst/>
          </a:prstGeom>
        </p:spPr>
      </p:pic>
      <p:pic>
        <p:nvPicPr>
          <p:cNvPr id="24" name="Picture 23">
            <a:extLst>
              <a:ext uri="{FF2B5EF4-FFF2-40B4-BE49-F238E27FC236}">
                <a16:creationId xmlns:a16="http://schemas.microsoft.com/office/drawing/2014/main" id="{E09D3642-12DE-CC6C-7850-62AEAEC91751}"/>
              </a:ext>
            </a:extLst>
          </p:cNvPr>
          <p:cNvPicPr>
            <a:picLocks noChangeAspect="1"/>
          </p:cNvPicPr>
          <p:nvPr/>
        </p:nvPicPr>
        <p:blipFill>
          <a:blip r:embed="rId11"/>
          <a:stretch>
            <a:fillRect/>
          </a:stretch>
        </p:blipFill>
        <p:spPr>
          <a:xfrm>
            <a:off x="6744034" y="2002126"/>
            <a:ext cx="548688" cy="402371"/>
          </a:xfrm>
          <a:prstGeom prst="rect">
            <a:avLst/>
          </a:prstGeom>
        </p:spPr>
      </p:pic>
    </p:spTree>
    <p:extLst>
      <p:ext uri="{BB962C8B-B14F-4D97-AF65-F5344CB8AC3E}">
        <p14:creationId xmlns:p14="http://schemas.microsoft.com/office/powerpoint/2010/main" val="19753306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DAECF-058E-8731-5254-624A1640099A}"/>
              </a:ext>
            </a:extLst>
          </p:cNvPr>
          <p:cNvSpPr>
            <a:spLocks noGrp="1"/>
          </p:cNvSpPr>
          <p:nvPr>
            <p:ph type="title"/>
          </p:nvPr>
        </p:nvSpPr>
        <p:spPr/>
        <p:txBody>
          <a:bodyPr/>
          <a:lstStyle/>
          <a:p>
            <a:r>
              <a:rPr lang="en-US" sz="3200" b="1">
                <a:ln w="0"/>
                <a:solidFill>
                  <a:srgbClr val="FFFFFF"/>
                </a:solidFill>
              </a:rPr>
              <a:t>Monitoring Test Progress</a:t>
            </a:r>
            <a:endParaRPr lang="en-US"/>
          </a:p>
        </p:txBody>
      </p:sp>
      <p:sp>
        <p:nvSpPr>
          <p:cNvPr id="3" name="Slide Number Placeholder 2">
            <a:extLst>
              <a:ext uri="{FF2B5EF4-FFF2-40B4-BE49-F238E27FC236}">
                <a16:creationId xmlns:a16="http://schemas.microsoft.com/office/drawing/2014/main" id="{17B20043-310D-6786-0FF3-E17CF4878EA5}"/>
              </a:ext>
            </a:extLst>
          </p:cNvPr>
          <p:cNvSpPr>
            <a:spLocks noGrp="1"/>
          </p:cNvSpPr>
          <p:nvPr>
            <p:ph type="sldNum" sz="quarter" idx="4"/>
          </p:nvPr>
        </p:nvSpPr>
        <p:spPr/>
        <p:txBody>
          <a:bodyPr/>
          <a:lstStyle/>
          <a:p>
            <a:fld id="{13A326F7-3D62-4D6D-AF51-CF772FE3461F}" type="slidenum">
              <a:rPr lang="en-US" smtClean="0"/>
              <a:pPr/>
              <a:t>32</a:t>
            </a:fld>
            <a:endParaRPr lang="en-US"/>
          </a:p>
        </p:txBody>
      </p:sp>
      <p:sp>
        <p:nvSpPr>
          <p:cNvPr id="4" name="TextBox 3">
            <a:extLst>
              <a:ext uri="{FF2B5EF4-FFF2-40B4-BE49-F238E27FC236}">
                <a16:creationId xmlns:a16="http://schemas.microsoft.com/office/drawing/2014/main" id="{8888D851-8878-9808-92C1-8C99A975E375}"/>
              </a:ext>
            </a:extLst>
          </p:cNvPr>
          <p:cNvSpPr txBox="1"/>
          <p:nvPr/>
        </p:nvSpPr>
        <p:spPr>
          <a:xfrm>
            <a:off x="259884" y="1436747"/>
            <a:ext cx="6657056" cy="5238357"/>
          </a:xfrm>
          <a:prstGeom prst="rect">
            <a:avLst/>
          </a:prstGeom>
          <a:noFill/>
        </p:spPr>
        <p:txBody>
          <a:bodyPr wrap="square" lIns="91440" tIns="45720" rIns="91440" bIns="45720" rtlCol="0" anchor="t">
            <a:spAutoFit/>
          </a:bodyPr>
          <a:lstStyle/>
          <a:p>
            <a:pPr marL="285750" indent="-285750">
              <a:lnSpc>
                <a:spcPct val="120000"/>
              </a:lnSpc>
              <a:buFont typeface="Arial" panose="020B0604020202020204" pitchFamily="34" charset="0"/>
              <a:buChar char="•"/>
            </a:pPr>
            <a:r>
              <a:rPr lang="en-US" sz="2000"/>
              <a:t>Once students have started their tests, circulate through the room to ensure that all conditions of test security are maintained. </a:t>
            </a:r>
            <a:endParaRPr lang="en-US" sz="2000">
              <a:cs typeface="Calibri"/>
            </a:endParaRPr>
          </a:p>
          <a:p>
            <a:pPr marL="285750" indent="-285750">
              <a:lnSpc>
                <a:spcPct val="120000"/>
              </a:lnSpc>
              <a:buFont typeface="Arial" panose="020B0604020202020204" pitchFamily="34" charset="0"/>
              <a:buChar char="•"/>
            </a:pPr>
            <a:r>
              <a:rPr lang="en-US" sz="2000"/>
              <a:t>If you witness or suspect the possibility of a test security incident, contact the District Administrator for Testing immediately.  </a:t>
            </a:r>
            <a:endParaRPr lang="en-US" sz="2000">
              <a:cs typeface="Calibri"/>
            </a:endParaRPr>
          </a:p>
          <a:p>
            <a:pPr marL="285750" indent="-285750">
              <a:lnSpc>
                <a:spcPct val="120000"/>
              </a:lnSpc>
              <a:buFont typeface="Arial" panose="020B0604020202020204" pitchFamily="34" charset="0"/>
              <a:buChar char="•"/>
            </a:pPr>
            <a:r>
              <a:rPr lang="en-US" sz="2000"/>
              <a:t>Refer to the Test Administration Interface to view the testing progress of any student. This site will not show test items or scores, but it will show how many items have been delivered to each student (e.g., question 24/40). </a:t>
            </a:r>
            <a:endParaRPr lang="en-US" sz="2000">
              <a:cs typeface="Calibri"/>
            </a:endParaRPr>
          </a:p>
          <a:p>
            <a:pPr marL="285750" indent="-285750">
              <a:lnSpc>
                <a:spcPct val="120000"/>
              </a:lnSpc>
              <a:buFont typeface="Arial" panose="020B0604020202020204" pitchFamily="34" charset="0"/>
              <a:buChar char="•"/>
            </a:pPr>
            <a:r>
              <a:rPr lang="en-US" sz="2000"/>
              <a:t>The Test Administration Interface is designed to automatically refresh every 20 seconds, but you can refresh it manually at any time by clicking the  button at the top right of the screen.</a:t>
            </a:r>
          </a:p>
        </p:txBody>
      </p:sp>
      <p:pic>
        <p:nvPicPr>
          <p:cNvPr id="5" name="Picture 4">
            <a:extLst>
              <a:ext uri="{FF2B5EF4-FFF2-40B4-BE49-F238E27FC236}">
                <a16:creationId xmlns:a16="http://schemas.microsoft.com/office/drawing/2014/main" id="{075253BC-7D89-4885-52CD-995AE2DEFA87}"/>
              </a:ext>
            </a:extLst>
          </p:cNvPr>
          <p:cNvPicPr>
            <a:picLocks noChangeAspect="1"/>
          </p:cNvPicPr>
          <p:nvPr/>
        </p:nvPicPr>
        <p:blipFill>
          <a:blip r:embed="rId3"/>
          <a:stretch>
            <a:fillRect/>
          </a:stretch>
        </p:blipFill>
        <p:spPr>
          <a:xfrm>
            <a:off x="7448514" y="2950991"/>
            <a:ext cx="3906274" cy="1110376"/>
          </a:xfrm>
          <a:prstGeom prst="rect">
            <a:avLst/>
          </a:prstGeom>
        </p:spPr>
      </p:pic>
      <p:sp>
        <p:nvSpPr>
          <p:cNvPr id="6" name="Rectangle 5">
            <a:extLst>
              <a:ext uri="{FF2B5EF4-FFF2-40B4-BE49-F238E27FC236}">
                <a16:creationId xmlns:a16="http://schemas.microsoft.com/office/drawing/2014/main" id="{993324D6-3842-E1C8-1C55-DFB59AFAB399}"/>
              </a:ext>
            </a:extLst>
          </p:cNvPr>
          <p:cNvSpPr/>
          <p:nvPr/>
        </p:nvSpPr>
        <p:spPr>
          <a:xfrm>
            <a:off x="10367459" y="3048856"/>
            <a:ext cx="538495" cy="380144"/>
          </a:xfrm>
          <a:prstGeom prst="rect">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0C69AA5-1416-31B9-26EE-C6A92231597B}"/>
              </a:ext>
            </a:extLst>
          </p:cNvPr>
          <p:cNvPicPr>
            <a:picLocks noChangeAspect="1"/>
          </p:cNvPicPr>
          <p:nvPr/>
        </p:nvPicPr>
        <p:blipFill>
          <a:blip r:embed="rId4"/>
          <a:stretch>
            <a:fillRect/>
          </a:stretch>
        </p:blipFill>
        <p:spPr>
          <a:xfrm>
            <a:off x="6659765" y="4150277"/>
            <a:ext cx="257175" cy="304800"/>
          </a:xfrm>
          <a:prstGeom prst="rect">
            <a:avLst/>
          </a:prstGeom>
        </p:spPr>
      </p:pic>
      <p:pic>
        <p:nvPicPr>
          <p:cNvPr id="10" name="Picture 9">
            <a:extLst>
              <a:ext uri="{FF2B5EF4-FFF2-40B4-BE49-F238E27FC236}">
                <a16:creationId xmlns:a16="http://schemas.microsoft.com/office/drawing/2014/main" id="{267BCABC-640D-A517-94D9-D822CE73F70C}"/>
              </a:ext>
            </a:extLst>
          </p:cNvPr>
          <p:cNvPicPr>
            <a:picLocks noChangeAspect="1"/>
          </p:cNvPicPr>
          <p:nvPr/>
        </p:nvPicPr>
        <p:blipFill>
          <a:blip r:embed="rId5"/>
          <a:stretch>
            <a:fillRect/>
          </a:stretch>
        </p:blipFill>
        <p:spPr>
          <a:xfrm>
            <a:off x="8553338" y="1434446"/>
            <a:ext cx="1696627" cy="1251538"/>
          </a:xfrm>
          <a:prstGeom prst="rect">
            <a:avLst/>
          </a:prstGeom>
          <a:ln>
            <a:solidFill>
              <a:schemeClr val="tx1"/>
            </a:solidFill>
          </a:ln>
          <a:effectLst>
            <a:outerShdw blurRad="50800" dist="50800" dir="5400000" algn="ctr" rotWithShape="0">
              <a:srgbClr val="000000">
                <a:alpha val="53000"/>
              </a:srgbClr>
            </a:outerShdw>
          </a:effectLst>
        </p:spPr>
      </p:pic>
      <p:pic>
        <p:nvPicPr>
          <p:cNvPr id="12" name="Picture 11">
            <a:extLst>
              <a:ext uri="{FF2B5EF4-FFF2-40B4-BE49-F238E27FC236}">
                <a16:creationId xmlns:a16="http://schemas.microsoft.com/office/drawing/2014/main" id="{69A64375-4633-B228-29DF-84597478AA2A}"/>
              </a:ext>
            </a:extLst>
          </p:cNvPr>
          <p:cNvPicPr>
            <a:picLocks noChangeAspect="1"/>
          </p:cNvPicPr>
          <p:nvPr/>
        </p:nvPicPr>
        <p:blipFill>
          <a:blip r:embed="rId6"/>
          <a:stretch>
            <a:fillRect/>
          </a:stretch>
        </p:blipFill>
        <p:spPr>
          <a:xfrm>
            <a:off x="7158908" y="4448753"/>
            <a:ext cx="4488585" cy="2217823"/>
          </a:xfrm>
          <a:prstGeom prst="rect">
            <a:avLst/>
          </a:prstGeom>
        </p:spPr>
      </p:pic>
    </p:spTree>
    <p:extLst>
      <p:ext uri="{BB962C8B-B14F-4D97-AF65-F5344CB8AC3E}">
        <p14:creationId xmlns:p14="http://schemas.microsoft.com/office/powerpoint/2010/main" val="130530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C8180-BED8-236D-2E72-1AA1B338B2C2}"/>
              </a:ext>
            </a:extLst>
          </p:cNvPr>
          <p:cNvSpPr>
            <a:spLocks noGrp="1"/>
          </p:cNvSpPr>
          <p:nvPr>
            <p:ph type="title"/>
          </p:nvPr>
        </p:nvSpPr>
        <p:spPr/>
        <p:txBody>
          <a:bodyPr/>
          <a:lstStyle/>
          <a:p>
            <a:r>
              <a:rPr lang="en-US"/>
              <a:t>Ending a Test </a:t>
            </a:r>
          </a:p>
        </p:txBody>
      </p:sp>
      <p:sp>
        <p:nvSpPr>
          <p:cNvPr id="3" name="Content Placeholder 2">
            <a:extLst>
              <a:ext uri="{FF2B5EF4-FFF2-40B4-BE49-F238E27FC236}">
                <a16:creationId xmlns:a16="http://schemas.microsoft.com/office/drawing/2014/main" id="{D7BF4271-61C8-D7E5-3929-F4241237EBDF}"/>
              </a:ext>
            </a:extLst>
          </p:cNvPr>
          <p:cNvSpPr>
            <a:spLocks noGrp="1"/>
          </p:cNvSpPr>
          <p:nvPr>
            <p:ph idx="1"/>
          </p:nvPr>
        </p:nvSpPr>
        <p:spPr>
          <a:xfrm>
            <a:off x="1066800" y="1624840"/>
            <a:ext cx="10058400" cy="4876258"/>
          </a:xfrm>
        </p:spPr>
        <p:txBody>
          <a:bodyPr>
            <a:normAutofit/>
          </a:bodyPr>
          <a:lstStyle/>
          <a:p>
            <a:pPr marL="685800" lvl="1" indent="-457200">
              <a:buFont typeface="+mj-lt"/>
              <a:buAutoNum type="arabicPeriod"/>
            </a:pPr>
            <a:r>
              <a:rPr lang="en-US" sz="2800"/>
              <a:t>When the student reaches the last item of the test, they will no longer see an [End Test] button. Rather, they will click the [Next] button as if they are simply going to the next page in a traditional, linear workflow.</a:t>
            </a:r>
          </a:p>
          <a:p>
            <a:pPr marL="685800" lvl="1" indent="-457200">
              <a:buFont typeface="+mj-lt"/>
              <a:buAutoNum type="arabicPeriod"/>
            </a:pPr>
            <a:r>
              <a:rPr lang="en-US" sz="2800"/>
              <a:t>Instead of seeing a message saying “There are no more items,” they will be taken to a new overall test review screen.</a:t>
            </a:r>
          </a:p>
          <a:p>
            <a:pPr marL="685800" lvl="1" indent="-457200">
              <a:buFont typeface="+mj-lt"/>
              <a:buAutoNum type="arabicPeriod"/>
            </a:pPr>
            <a:r>
              <a:rPr lang="en-US" sz="2800"/>
              <a:t>The student can either go back into the test, pause or submit their test for scoring. </a:t>
            </a:r>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9478369B-1E10-DE31-EE93-232ECEC2A913}"/>
              </a:ext>
            </a:extLst>
          </p:cNvPr>
          <p:cNvSpPr>
            <a:spLocks noGrp="1"/>
          </p:cNvSpPr>
          <p:nvPr>
            <p:ph type="sldNum" sz="quarter" idx="4"/>
          </p:nvPr>
        </p:nvSpPr>
        <p:spPr/>
        <p:txBody>
          <a:bodyPr/>
          <a:lstStyle/>
          <a:p>
            <a:fld id="{13A326F7-3D62-4D6D-AF51-CF772FE3461F}" type="slidenum">
              <a:rPr lang="en-US" smtClean="0"/>
              <a:pPr/>
              <a:t>33</a:t>
            </a:fld>
            <a:endParaRPr lang="en-US"/>
          </a:p>
        </p:txBody>
      </p:sp>
    </p:spTree>
    <p:extLst>
      <p:ext uri="{BB962C8B-B14F-4D97-AF65-F5344CB8AC3E}">
        <p14:creationId xmlns:p14="http://schemas.microsoft.com/office/powerpoint/2010/main" val="20036070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59F81-C77F-3B0B-D769-6E8101364558}"/>
              </a:ext>
            </a:extLst>
          </p:cNvPr>
          <p:cNvSpPr>
            <a:spLocks noGrp="1"/>
          </p:cNvSpPr>
          <p:nvPr>
            <p:ph type="title"/>
          </p:nvPr>
        </p:nvSpPr>
        <p:spPr/>
        <p:txBody>
          <a:bodyPr/>
          <a:lstStyle/>
          <a:p>
            <a:r>
              <a:rPr lang="en-US"/>
              <a:t>Ending Test </a:t>
            </a:r>
          </a:p>
        </p:txBody>
      </p:sp>
      <p:sp>
        <p:nvSpPr>
          <p:cNvPr id="4" name="Slide Number Placeholder 3">
            <a:extLst>
              <a:ext uri="{FF2B5EF4-FFF2-40B4-BE49-F238E27FC236}">
                <a16:creationId xmlns:a16="http://schemas.microsoft.com/office/drawing/2014/main" id="{7C32F6CA-A0BE-2374-528B-DB9A00871B10}"/>
              </a:ext>
            </a:extLst>
          </p:cNvPr>
          <p:cNvSpPr>
            <a:spLocks noGrp="1"/>
          </p:cNvSpPr>
          <p:nvPr>
            <p:ph type="sldNum" sz="quarter" idx="4"/>
          </p:nvPr>
        </p:nvSpPr>
        <p:spPr/>
        <p:txBody>
          <a:bodyPr/>
          <a:lstStyle/>
          <a:p>
            <a:fld id="{13A326F7-3D62-4D6D-AF51-CF772FE3461F}" type="slidenum">
              <a:rPr lang="en-US" smtClean="0"/>
              <a:pPr/>
              <a:t>34</a:t>
            </a:fld>
            <a:endParaRPr lang="en-US"/>
          </a:p>
        </p:txBody>
      </p:sp>
      <p:pic>
        <p:nvPicPr>
          <p:cNvPr id="5" name="Content Placeholder 4">
            <a:extLst>
              <a:ext uri="{FF2B5EF4-FFF2-40B4-BE49-F238E27FC236}">
                <a16:creationId xmlns:a16="http://schemas.microsoft.com/office/drawing/2014/main" id="{73F670D2-5B38-10DB-5715-BB4787B33278}"/>
              </a:ext>
            </a:extLst>
          </p:cNvPr>
          <p:cNvPicPr>
            <a:picLocks noGrp="1" noChangeAspect="1"/>
          </p:cNvPicPr>
          <p:nvPr>
            <p:ph idx="1"/>
          </p:nvPr>
        </p:nvPicPr>
        <p:blipFill>
          <a:blip r:embed="rId3"/>
          <a:stretch>
            <a:fillRect/>
          </a:stretch>
        </p:blipFill>
        <p:spPr>
          <a:xfrm>
            <a:off x="505523" y="1925062"/>
            <a:ext cx="6831857" cy="942727"/>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2DAD68FA-4C34-596F-F354-9E211B43DCA8}"/>
              </a:ext>
            </a:extLst>
          </p:cNvPr>
          <p:cNvPicPr>
            <a:picLocks noChangeAspect="1"/>
          </p:cNvPicPr>
          <p:nvPr/>
        </p:nvPicPr>
        <p:blipFill>
          <a:blip r:embed="rId4"/>
          <a:stretch>
            <a:fillRect/>
          </a:stretch>
        </p:blipFill>
        <p:spPr>
          <a:xfrm>
            <a:off x="505524" y="3605210"/>
            <a:ext cx="7053770" cy="3070296"/>
          </a:xfrm>
          <a:prstGeom prst="rect">
            <a:avLst/>
          </a:prstGeom>
        </p:spPr>
      </p:pic>
      <p:sp>
        <p:nvSpPr>
          <p:cNvPr id="11" name="TextBox 10">
            <a:extLst>
              <a:ext uri="{FF2B5EF4-FFF2-40B4-BE49-F238E27FC236}">
                <a16:creationId xmlns:a16="http://schemas.microsoft.com/office/drawing/2014/main" id="{C514976D-7472-E6DE-9A1B-3FEE46FBA793}"/>
              </a:ext>
            </a:extLst>
          </p:cNvPr>
          <p:cNvSpPr txBox="1"/>
          <p:nvPr/>
        </p:nvSpPr>
        <p:spPr>
          <a:xfrm>
            <a:off x="505523" y="1524952"/>
            <a:ext cx="3523138" cy="400110"/>
          </a:xfrm>
          <a:prstGeom prst="rect">
            <a:avLst/>
          </a:prstGeom>
          <a:noFill/>
        </p:spPr>
        <p:txBody>
          <a:bodyPr wrap="square" rtlCol="0">
            <a:spAutoFit/>
          </a:bodyPr>
          <a:lstStyle/>
          <a:p>
            <a:r>
              <a:rPr lang="en-US" sz="2000"/>
              <a:t>Old Format (Prior to 2024) </a:t>
            </a:r>
          </a:p>
        </p:txBody>
      </p:sp>
      <p:sp>
        <p:nvSpPr>
          <p:cNvPr id="12" name="TextBox 11">
            <a:extLst>
              <a:ext uri="{FF2B5EF4-FFF2-40B4-BE49-F238E27FC236}">
                <a16:creationId xmlns:a16="http://schemas.microsoft.com/office/drawing/2014/main" id="{BAAFC6FF-AF3C-0790-1D11-048ABAE8F3B0}"/>
              </a:ext>
            </a:extLst>
          </p:cNvPr>
          <p:cNvSpPr txBox="1"/>
          <p:nvPr/>
        </p:nvSpPr>
        <p:spPr>
          <a:xfrm>
            <a:off x="505523" y="3235878"/>
            <a:ext cx="3244842" cy="400110"/>
          </a:xfrm>
          <a:prstGeom prst="rect">
            <a:avLst/>
          </a:prstGeom>
          <a:noFill/>
        </p:spPr>
        <p:txBody>
          <a:bodyPr wrap="square" rtlCol="0">
            <a:spAutoFit/>
          </a:bodyPr>
          <a:lstStyle/>
          <a:p>
            <a:r>
              <a:rPr lang="en-US" sz="2000"/>
              <a:t>New Format for Spring 2024</a:t>
            </a:r>
          </a:p>
        </p:txBody>
      </p:sp>
    </p:spTree>
    <p:extLst>
      <p:ext uri="{BB962C8B-B14F-4D97-AF65-F5344CB8AC3E}">
        <p14:creationId xmlns:p14="http://schemas.microsoft.com/office/powerpoint/2010/main" val="4124028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D291B-0385-BD81-D180-CDFCDC48CAB0}"/>
              </a:ext>
            </a:extLst>
          </p:cNvPr>
          <p:cNvSpPr>
            <a:spLocks noGrp="1"/>
          </p:cNvSpPr>
          <p:nvPr>
            <p:ph type="title"/>
          </p:nvPr>
        </p:nvSpPr>
        <p:spPr/>
        <p:txBody>
          <a:bodyPr/>
          <a:lstStyle/>
          <a:p>
            <a:r>
              <a:rPr lang="en-US"/>
              <a:t>Things to Know</a:t>
            </a:r>
          </a:p>
        </p:txBody>
      </p:sp>
      <p:sp>
        <p:nvSpPr>
          <p:cNvPr id="3" name="Content Placeholder 2">
            <a:extLst>
              <a:ext uri="{FF2B5EF4-FFF2-40B4-BE49-F238E27FC236}">
                <a16:creationId xmlns:a16="http://schemas.microsoft.com/office/drawing/2014/main" id="{1F1E037F-E161-2F08-4AA5-F3259865196D}"/>
              </a:ext>
            </a:extLst>
          </p:cNvPr>
          <p:cNvSpPr>
            <a:spLocks noGrp="1"/>
          </p:cNvSpPr>
          <p:nvPr>
            <p:ph idx="1"/>
          </p:nvPr>
        </p:nvSpPr>
        <p:spPr>
          <a:xfrm>
            <a:off x="616819" y="1700583"/>
            <a:ext cx="11034932" cy="1280742"/>
          </a:xfrm>
        </p:spPr>
        <p:txBody>
          <a:bodyPr>
            <a:noAutofit/>
          </a:bodyPr>
          <a:lstStyle/>
          <a:p>
            <a:pPr lvl="1"/>
            <a:r>
              <a:rPr lang="en-US"/>
              <a:t>Proctors have the ability to pin select students of interest to the top, so they are easy to monitor. </a:t>
            </a:r>
            <a:r>
              <a:rPr lang="en-US" sz="2200"/>
              <a:t>	</a:t>
            </a:r>
          </a:p>
        </p:txBody>
      </p:sp>
      <p:sp>
        <p:nvSpPr>
          <p:cNvPr id="4" name="Slide Number Placeholder 3">
            <a:extLst>
              <a:ext uri="{FF2B5EF4-FFF2-40B4-BE49-F238E27FC236}">
                <a16:creationId xmlns:a16="http://schemas.microsoft.com/office/drawing/2014/main" id="{A613651D-0B46-AADD-CFB1-9E0DAE52EF87}"/>
              </a:ext>
            </a:extLst>
          </p:cNvPr>
          <p:cNvSpPr>
            <a:spLocks noGrp="1"/>
          </p:cNvSpPr>
          <p:nvPr>
            <p:ph type="sldNum" sz="quarter" idx="4"/>
          </p:nvPr>
        </p:nvSpPr>
        <p:spPr/>
        <p:txBody>
          <a:bodyPr/>
          <a:lstStyle/>
          <a:p>
            <a:fld id="{13A326F7-3D62-4D6D-AF51-CF772FE3461F}" type="slidenum">
              <a:rPr lang="en-US" smtClean="0"/>
              <a:pPr/>
              <a:t>35</a:t>
            </a:fld>
            <a:endParaRPr lang="en-US"/>
          </a:p>
        </p:txBody>
      </p:sp>
      <p:pic>
        <p:nvPicPr>
          <p:cNvPr id="6" name="Picture 5">
            <a:extLst>
              <a:ext uri="{FF2B5EF4-FFF2-40B4-BE49-F238E27FC236}">
                <a16:creationId xmlns:a16="http://schemas.microsoft.com/office/drawing/2014/main" id="{AC392070-10AD-35D5-99E4-334C73AABE43}"/>
              </a:ext>
            </a:extLst>
          </p:cNvPr>
          <p:cNvPicPr>
            <a:picLocks noChangeAspect="1"/>
          </p:cNvPicPr>
          <p:nvPr/>
        </p:nvPicPr>
        <p:blipFill>
          <a:blip r:embed="rId3"/>
          <a:stretch>
            <a:fillRect/>
          </a:stretch>
        </p:blipFill>
        <p:spPr>
          <a:xfrm>
            <a:off x="1675038" y="3318495"/>
            <a:ext cx="9330742" cy="225453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28913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79F1F-0DCA-F55B-5392-6344A83D1A31}"/>
              </a:ext>
            </a:extLst>
          </p:cNvPr>
          <p:cNvSpPr>
            <a:spLocks noGrp="1"/>
          </p:cNvSpPr>
          <p:nvPr>
            <p:ph type="title"/>
          </p:nvPr>
        </p:nvSpPr>
        <p:spPr/>
        <p:txBody>
          <a:bodyPr>
            <a:normAutofit fontScale="90000"/>
          </a:bodyPr>
          <a:lstStyle/>
          <a:p>
            <a:r>
              <a:rPr lang="en-US" sz="3200" b="1">
                <a:ln w="0"/>
                <a:solidFill>
                  <a:srgbClr val="FFFFFF"/>
                </a:solidFill>
              </a:rPr>
              <a:t>How does a test administrator end a test session?</a:t>
            </a:r>
            <a:endParaRPr lang="en-US"/>
          </a:p>
        </p:txBody>
      </p:sp>
      <p:sp>
        <p:nvSpPr>
          <p:cNvPr id="3" name="Slide Number Placeholder 2">
            <a:extLst>
              <a:ext uri="{FF2B5EF4-FFF2-40B4-BE49-F238E27FC236}">
                <a16:creationId xmlns:a16="http://schemas.microsoft.com/office/drawing/2014/main" id="{10579184-3C4C-DA89-B89B-CFD52C87AC8B}"/>
              </a:ext>
            </a:extLst>
          </p:cNvPr>
          <p:cNvSpPr>
            <a:spLocks noGrp="1"/>
          </p:cNvSpPr>
          <p:nvPr>
            <p:ph type="sldNum" sz="quarter" idx="4"/>
          </p:nvPr>
        </p:nvSpPr>
        <p:spPr/>
        <p:txBody>
          <a:bodyPr/>
          <a:lstStyle/>
          <a:p>
            <a:fld id="{13A326F7-3D62-4D6D-AF51-CF772FE3461F}" type="slidenum">
              <a:rPr lang="en-US" smtClean="0"/>
              <a:pPr/>
              <a:t>36</a:t>
            </a:fld>
            <a:endParaRPr lang="en-US"/>
          </a:p>
        </p:txBody>
      </p:sp>
      <p:sp>
        <p:nvSpPr>
          <p:cNvPr id="4" name="TextBox 3">
            <a:extLst>
              <a:ext uri="{FF2B5EF4-FFF2-40B4-BE49-F238E27FC236}">
                <a16:creationId xmlns:a16="http://schemas.microsoft.com/office/drawing/2014/main" id="{7903C3A7-4381-5B37-C942-4E59C335B58D}"/>
              </a:ext>
            </a:extLst>
          </p:cNvPr>
          <p:cNvSpPr txBox="1"/>
          <p:nvPr/>
        </p:nvSpPr>
        <p:spPr>
          <a:xfrm>
            <a:off x="225659" y="1740778"/>
            <a:ext cx="9082464" cy="1569660"/>
          </a:xfrm>
          <a:prstGeom prst="rect">
            <a:avLst/>
          </a:prstGeom>
          <a:noFill/>
        </p:spPr>
        <p:txBody>
          <a:bodyPr wrap="square" rtlCol="0">
            <a:spAutoFit/>
          </a:bodyPr>
          <a:lstStyle/>
          <a:p>
            <a:r>
              <a:rPr lang="en-US" sz="2400"/>
              <a:t>Test administrators will click [STOP] in the Test Administration Interface to end the test session and pause any student test in the session that is still in progress. Log out of the Test Administration Interface by clicking the [Logout] button at the top right. </a:t>
            </a:r>
          </a:p>
        </p:txBody>
      </p:sp>
      <p:pic>
        <p:nvPicPr>
          <p:cNvPr id="6" name="Picture 5">
            <a:extLst>
              <a:ext uri="{FF2B5EF4-FFF2-40B4-BE49-F238E27FC236}">
                <a16:creationId xmlns:a16="http://schemas.microsoft.com/office/drawing/2014/main" id="{D6C50BB4-1472-7CBA-0275-2EBEC4BB81A8}"/>
              </a:ext>
            </a:extLst>
          </p:cNvPr>
          <p:cNvPicPr>
            <a:picLocks noChangeAspect="1"/>
          </p:cNvPicPr>
          <p:nvPr/>
        </p:nvPicPr>
        <p:blipFill>
          <a:blip r:embed="rId3"/>
          <a:stretch>
            <a:fillRect/>
          </a:stretch>
        </p:blipFill>
        <p:spPr>
          <a:xfrm>
            <a:off x="10168114" y="1537718"/>
            <a:ext cx="1696627" cy="1251538"/>
          </a:xfrm>
          <a:prstGeom prst="rect">
            <a:avLst/>
          </a:prstGeom>
          <a:ln>
            <a:solidFill>
              <a:schemeClr val="tx1"/>
            </a:solidFill>
          </a:ln>
          <a:effectLst>
            <a:outerShdw blurRad="50800" dist="50800" dir="5400000" algn="ctr" rotWithShape="0">
              <a:srgbClr val="000000">
                <a:alpha val="53000"/>
              </a:srgbClr>
            </a:outerShdw>
          </a:effectLst>
        </p:spPr>
      </p:pic>
    </p:spTree>
    <p:extLst>
      <p:ext uri="{BB962C8B-B14F-4D97-AF65-F5344CB8AC3E}">
        <p14:creationId xmlns:p14="http://schemas.microsoft.com/office/powerpoint/2010/main" val="185256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C9BE25-FC45-6FF7-8DE9-A911AB655499}"/>
              </a:ext>
            </a:extLst>
          </p:cNvPr>
          <p:cNvSpPr>
            <a:spLocks noGrp="1"/>
          </p:cNvSpPr>
          <p:nvPr>
            <p:ph type="title"/>
          </p:nvPr>
        </p:nvSpPr>
        <p:spPr/>
        <p:txBody>
          <a:bodyPr/>
          <a:lstStyle/>
          <a:p>
            <a:r>
              <a:rPr lang="en-US" sz="3600" b="1">
                <a:solidFill>
                  <a:srgbClr val="FFFFFF"/>
                </a:solidFill>
              </a:rPr>
              <a:t>Test Monitoring/Security</a:t>
            </a:r>
            <a:endParaRPr lang="en-US"/>
          </a:p>
        </p:txBody>
      </p:sp>
      <p:sp>
        <p:nvSpPr>
          <p:cNvPr id="4" name="Slide Number Placeholder 3">
            <a:extLst>
              <a:ext uri="{FF2B5EF4-FFF2-40B4-BE49-F238E27FC236}">
                <a16:creationId xmlns:a16="http://schemas.microsoft.com/office/drawing/2014/main" id="{C36FC477-6ED0-D82C-1CFB-823E38753FB1}"/>
              </a:ext>
            </a:extLst>
          </p:cNvPr>
          <p:cNvSpPr>
            <a:spLocks noGrp="1"/>
          </p:cNvSpPr>
          <p:nvPr>
            <p:ph type="sldNum" sz="quarter" idx="4"/>
          </p:nvPr>
        </p:nvSpPr>
        <p:spPr/>
        <p:txBody>
          <a:bodyPr/>
          <a:lstStyle/>
          <a:p>
            <a:fld id="{13A326F7-3D62-4D6D-AF51-CF772FE3461F}" type="slidenum">
              <a:rPr lang="en-US" smtClean="0"/>
              <a:pPr/>
              <a:t>37</a:t>
            </a:fld>
            <a:endParaRPr lang="en-US"/>
          </a:p>
        </p:txBody>
      </p:sp>
    </p:spTree>
    <p:extLst>
      <p:ext uri="{BB962C8B-B14F-4D97-AF65-F5344CB8AC3E}">
        <p14:creationId xmlns:p14="http://schemas.microsoft.com/office/powerpoint/2010/main" val="18983773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56" y="0"/>
            <a:ext cx="8075488" cy="1371600"/>
          </a:xfrm>
        </p:spPr>
        <p:txBody>
          <a:bodyPr vert="horz" lIns="91440" tIns="45720" rIns="91440" bIns="45720" rtlCol="0" anchor="ctr">
            <a:normAutofit/>
          </a:bodyPr>
          <a:lstStyle/>
          <a:p>
            <a:r>
              <a:rPr lang="en-US" sz="4000">
                <a:ln w="0"/>
              </a:rPr>
              <a:t>Test Security and Proctoring</a:t>
            </a:r>
          </a:p>
        </p:txBody>
      </p:sp>
      <p:sp>
        <p:nvSpPr>
          <p:cNvPr id="3" name="Content Placeholder 2"/>
          <p:cNvSpPr>
            <a:spLocks noGrp="1"/>
          </p:cNvSpPr>
          <p:nvPr>
            <p:ph idx="1"/>
          </p:nvPr>
        </p:nvSpPr>
        <p:spPr>
          <a:xfrm>
            <a:off x="536448" y="1234439"/>
            <a:ext cx="11119104" cy="5664503"/>
          </a:xfrm>
        </p:spPr>
        <p:txBody>
          <a:bodyPr vert="horz" wrap="square" lIns="91440" tIns="45720" rIns="91440" bIns="45720" rtlCol="0" anchor="ctr">
            <a:noAutofit/>
          </a:bodyPr>
          <a:lstStyle/>
          <a:p>
            <a:r>
              <a:rPr lang="en-US" sz="1900">
                <a:cs typeface="Arial" panose="020B0604020202020204" pitchFamily="34" charset="0"/>
              </a:rPr>
              <a:t>Violation of test security is a serious matter with far-reaching consequences. Breaches of test security include, but are not limited to, copying or photographing of test materials, failing to return test materials, </a:t>
            </a:r>
            <a:r>
              <a:rPr lang="en-US" sz="1900" b="1">
                <a:cs typeface="Arial" panose="020B0604020202020204" pitchFamily="34" charset="0"/>
              </a:rPr>
              <a:t>coaching students, giving students answers, and/or changing students’ answers</a:t>
            </a:r>
            <a:r>
              <a:rPr lang="en-US" sz="1900">
                <a:cs typeface="Arial" panose="020B0604020202020204" pitchFamily="34" charset="0"/>
              </a:rPr>
              <a:t>. Such acts may lead to the invalidation of an entire school district’s student test scores, disruption of the test system statewide, and legal action against the individual(s) committing the breach. A breach of test security may be dealt with as a violation of the Code of Professional Responsibility for Teachers, as well as a violation of other pertinent state and federal law and regulation. The Connecticut State Department of Education will investigate all such matters and pursue appropriate follow-up action. Any person found to have intentionally breached the security of the test system may be subject to sanctions including, but not limited to, disciplinary action by a local board of education, the revocation of Connecticut teaching certification by the State Board of Education,* and civil liability pursuant to federal copyright law.</a:t>
            </a:r>
          </a:p>
          <a:p>
            <a:r>
              <a:rPr lang="en-US" sz="1900">
                <a:cs typeface="Arial" panose="020B0604020202020204" pitchFamily="34" charset="0"/>
              </a:rPr>
              <a:t>*See Section 10-145b(i) (2) (E) of the Connecticut General Statutes, which reads in relevant part as follows: The State Board of Education may revoke any certificate, permit, or authorization issued pursuant to said sections if the holder is found to </a:t>
            </a:r>
            <a:r>
              <a:rPr lang="en-US" sz="1900" b="1">
                <a:cs typeface="Arial" panose="020B0604020202020204" pitchFamily="34" charset="0"/>
              </a:rPr>
              <a:t>have intentionally disclosed specific questions or answers to students</a:t>
            </a:r>
            <a:r>
              <a:rPr lang="en-US" sz="1900">
                <a:cs typeface="Arial" panose="020B0604020202020204" pitchFamily="34" charset="0"/>
              </a:rPr>
              <a:t>, or otherwise improperly breached the security of any administration of a mastery examination, pursuant to section 10-14n. </a:t>
            </a:r>
          </a:p>
        </p:txBody>
      </p:sp>
    </p:spTree>
    <p:extLst>
      <p:ext uri="{BB962C8B-B14F-4D97-AF65-F5344CB8AC3E}">
        <p14:creationId xmlns:p14="http://schemas.microsoft.com/office/powerpoint/2010/main" val="42656055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56" y="0"/>
            <a:ext cx="8075488" cy="1371600"/>
          </a:xfrm>
        </p:spPr>
        <p:txBody>
          <a:bodyPr vert="horz" lIns="91440" tIns="45720" rIns="91440" bIns="45720" rtlCol="0" anchor="ctr">
            <a:normAutofit/>
          </a:bodyPr>
          <a:lstStyle/>
          <a:p>
            <a:r>
              <a:rPr lang="en-US" sz="4000">
                <a:ln w="0"/>
              </a:rPr>
              <a:t>Test Security</a:t>
            </a:r>
          </a:p>
        </p:txBody>
      </p:sp>
      <p:sp>
        <p:nvSpPr>
          <p:cNvPr id="3" name="Content Placeholder 2"/>
          <p:cNvSpPr>
            <a:spLocks noGrp="1"/>
          </p:cNvSpPr>
          <p:nvPr>
            <p:ph idx="1"/>
          </p:nvPr>
        </p:nvSpPr>
        <p:spPr>
          <a:xfrm>
            <a:off x="838200" y="2203000"/>
            <a:ext cx="10515600" cy="2962969"/>
          </a:xfrm>
        </p:spPr>
        <p:txBody>
          <a:bodyPr vert="horz" wrap="square" lIns="91440" tIns="45720" rIns="91440" bIns="45720" rtlCol="0" anchor="ctr">
            <a:noAutofit/>
          </a:bodyPr>
          <a:lstStyle/>
          <a:p>
            <a:pPr marL="0" indent="0">
              <a:spcBef>
                <a:spcPts val="0"/>
              </a:spcBef>
              <a:buNone/>
            </a:pPr>
            <a:r>
              <a:rPr lang="en-US">
                <a:cs typeface="Arial" panose="020B0604020202020204" pitchFamily="34" charset="0"/>
              </a:rPr>
              <a:t>Breaches of test security include, but are not limited to:</a:t>
            </a:r>
          </a:p>
          <a:p>
            <a:pPr marL="365760" lvl="1">
              <a:spcBef>
                <a:spcPts val="0"/>
              </a:spcBef>
            </a:pPr>
            <a:r>
              <a:rPr lang="en-US" sz="2800">
                <a:cs typeface="Arial" panose="020B0604020202020204" pitchFamily="34" charset="0"/>
              </a:rPr>
              <a:t>Analyzing/copying test items </a:t>
            </a:r>
          </a:p>
          <a:p>
            <a:pPr marL="365760" lvl="1">
              <a:spcBef>
                <a:spcPts val="0"/>
              </a:spcBef>
            </a:pPr>
            <a:r>
              <a:rPr lang="en-US" sz="2800">
                <a:cs typeface="Arial" panose="020B0604020202020204" pitchFamily="34" charset="0"/>
              </a:rPr>
              <a:t>Coaching students</a:t>
            </a:r>
          </a:p>
          <a:p>
            <a:pPr marL="365760" lvl="1">
              <a:spcBef>
                <a:spcPts val="0"/>
              </a:spcBef>
            </a:pPr>
            <a:r>
              <a:rPr lang="en-US" sz="2800">
                <a:cs typeface="Arial" panose="020B0604020202020204" pitchFamily="34" charset="0"/>
              </a:rPr>
              <a:t>Giving students answers and/or changing students’ answers</a:t>
            </a:r>
          </a:p>
          <a:p>
            <a:pPr marL="365760" lvl="1">
              <a:spcBef>
                <a:spcPts val="0"/>
              </a:spcBef>
            </a:pPr>
            <a:r>
              <a:rPr lang="en-US" sz="2800">
                <a:cs typeface="Arial" panose="020B0604020202020204" pitchFamily="34" charset="0"/>
              </a:rPr>
              <a:t>Allowing students access to digital, electronic, or manual devices (except approved accommodations)</a:t>
            </a:r>
          </a:p>
          <a:p>
            <a:pPr marL="365760" lvl="1">
              <a:spcBef>
                <a:spcPts val="0"/>
              </a:spcBef>
            </a:pPr>
            <a:r>
              <a:rPr lang="en-US" sz="2800">
                <a:cs typeface="Arial" panose="020B0604020202020204" pitchFamily="34" charset="0"/>
              </a:rPr>
              <a:t>Unauthorized log-in to the Test Delivery System</a:t>
            </a:r>
          </a:p>
        </p:txBody>
      </p:sp>
      <p:sp>
        <p:nvSpPr>
          <p:cNvPr id="4" name="TextBox 3">
            <a:extLst>
              <a:ext uri="{FF2B5EF4-FFF2-40B4-BE49-F238E27FC236}">
                <a16:creationId xmlns:a16="http://schemas.microsoft.com/office/drawing/2014/main" id="{8CF8F034-7BC7-4B20-934A-A1C87361DAC7}"/>
              </a:ext>
            </a:extLst>
          </p:cNvPr>
          <p:cNvSpPr txBox="1"/>
          <p:nvPr/>
        </p:nvSpPr>
        <p:spPr>
          <a:xfrm>
            <a:off x="2793590" y="5606758"/>
            <a:ext cx="6604819" cy="954107"/>
          </a:xfrm>
          <a:prstGeom prst="rect">
            <a:avLst/>
          </a:prstGeom>
          <a:noFill/>
        </p:spPr>
        <p:txBody>
          <a:bodyPr wrap="square" rtlCol="0">
            <a:spAutoFit/>
          </a:bodyPr>
          <a:lstStyle/>
          <a:p>
            <a:pPr marL="44450" lvl="1" algn="ctr"/>
            <a:r>
              <a:rPr lang="en-US" sz="2800" b="1">
                <a:cs typeface="Arial" panose="020B0604020202020204" pitchFamily="34" charset="0"/>
              </a:rPr>
              <a:t>Cell phone (including Smart Watches) use by students is prohibited!</a:t>
            </a:r>
          </a:p>
        </p:txBody>
      </p:sp>
    </p:spTree>
    <p:extLst>
      <p:ext uri="{BB962C8B-B14F-4D97-AF65-F5344CB8AC3E}">
        <p14:creationId xmlns:p14="http://schemas.microsoft.com/office/powerpoint/2010/main" val="4251077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27000"/>
          </a:blip>
          <a:tile tx="0" ty="0" sx="100000" sy="100000" flip="none" algn="tl"/>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108B5A-78A8-ECC9-BEFA-9D59F71F02E6}"/>
              </a:ext>
            </a:extLst>
          </p:cNvPr>
          <p:cNvSpPr>
            <a:spLocks noGrp="1"/>
          </p:cNvSpPr>
          <p:nvPr>
            <p:ph type="title"/>
          </p:nvPr>
        </p:nvSpPr>
        <p:spPr/>
        <p:txBody>
          <a:bodyPr/>
          <a:lstStyle/>
          <a:p>
            <a:r>
              <a:rPr lang="en-US"/>
              <a:t>Meet the Assessment Team </a:t>
            </a:r>
          </a:p>
        </p:txBody>
      </p:sp>
      <p:sp>
        <p:nvSpPr>
          <p:cNvPr id="5" name="Slide Number Placeholder 4">
            <a:extLst>
              <a:ext uri="{FF2B5EF4-FFF2-40B4-BE49-F238E27FC236}">
                <a16:creationId xmlns:a16="http://schemas.microsoft.com/office/drawing/2014/main" id="{9B98FDD5-E4C0-A6CE-F8AA-800A9F989EAD}"/>
              </a:ext>
            </a:extLst>
          </p:cNvPr>
          <p:cNvSpPr>
            <a:spLocks noGrp="1"/>
          </p:cNvSpPr>
          <p:nvPr>
            <p:ph type="sldNum" sz="quarter" idx="4"/>
          </p:nvPr>
        </p:nvSpPr>
        <p:spPr/>
        <p:txBody>
          <a:bodyPr/>
          <a:lstStyle/>
          <a:p>
            <a:fld id="{13A326F7-3D62-4D6D-AF51-CF772FE3461F}" type="slidenum">
              <a:rPr lang="en-US" smtClean="0"/>
              <a:pPr/>
              <a:t>4</a:t>
            </a:fld>
            <a:endParaRPr lang="en-US"/>
          </a:p>
        </p:txBody>
      </p:sp>
      <p:sp>
        <p:nvSpPr>
          <p:cNvPr id="10" name="TextBox 9">
            <a:extLst>
              <a:ext uri="{FF2B5EF4-FFF2-40B4-BE49-F238E27FC236}">
                <a16:creationId xmlns:a16="http://schemas.microsoft.com/office/drawing/2014/main" id="{7E6AE99E-7018-AB89-B5FE-8558E64EA77A}"/>
              </a:ext>
            </a:extLst>
          </p:cNvPr>
          <p:cNvSpPr txBox="1"/>
          <p:nvPr/>
        </p:nvSpPr>
        <p:spPr>
          <a:xfrm>
            <a:off x="1564341" y="3347990"/>
            <a:ext cx="9063318" cy="13716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fontAlgn="base"/>
            <a:r>
              <a:rPr lang="en-US" sz="2400" b="1" i="0" u="none" strike="noStrike">
                <a:solidFill>
                  <a:srgbClr val="000000"/>
                </a:solidFill>
                <a:effectLst/>
              </a:rPr>
              <a:t>Psychometrics</a:t>
            </a:r>
            <a:r>
              <a:rPr lang="en-US" sz="2400" b="1" i="0">
                <a:solidFill>
                  <a:srgbClr val="000000"/>
                </a:solidFill>
                <a:effectLst/>
              </a:rPr>
              <a:t>​</a:t>
            </a:r>
            <a:endParaRPr lang="en-US" sz="2000" b="1" i="0" u="none" strike="noStrike">
              <a:solidFill>
                <a:schemeClr val="accent1">
                  <a:lumMod val="75000"/>
                </a:schemeClr>
              </a:solidFill>
              <a:effectLst/>
            </a:endParaRPr>
          </a:p>
          <a:p>
            <a:pPr algn="ctr" rtl="0" fontAlgn="base"/>
            <a:r>
              <a:rPr lang="en-US" sz="2200" b="1" i="0" u="none" strike="noStrike">
                <a:solidFill>
                  <a:schemeClr val="accent1">
                    <a:lumMod val="75000"/>
                  </a:schemeClr>
                </a:solidFill>
                <a:effectLst/>
              </a:rPr>
              <a:t>Pei-Hsuan Chiu</a:t>
            </a:r>
            <a:r>
              <a:rPr lang="en-US" sz="2200" b="0" i="0">
                <a:solidFill>
                  <a:schemeClr val="accent1">
                    <a:lumMod val="75000"/>
                  </a:schemeClr>
                </a:solidFill>
                <a:effectLst/>
              </a:rPr>
              <a:t>​</a:t>
            </a:r>
          </a:p>
          <a:p>
            <a:pPr algn="ctr" rtl="0" fontAlgn="base"/>
            <a:r>
              <a:rPr lang="en-US" sz="2000" b="0" i="0" u="sng" strike="noStrike">
                <a:solidFill>
                  <a:srgbClr val="0563C1"/>
                </a:solidFill>
                <a:effectLst/>
                <a:hlinkClick r:id="rId4"/>
              </a:rPr>
              <a:t>pei-hsuan.chiu@ct.gov</a:t>
            </a:r>
            <a:r>
              <a:rPr lang="en-US" sz="2000" b="0" i="0" u="none" strike="noStrike">
                <a:solidFill>
                  <a:srgbClr val="000000"/>
                </a:solidFill>
                <a:effectLst/>
              </a:rPr>
              <a:t>; 860-713-6869</a:t>
            </a:r>
            <a:r>
              <a:rPr lang="en-US" sz="2000" b="0" i="0">
                <a:solidFill>
                  <a:srgbClr val="000000"/>
                </a:solidFill>
                <a:effectLst/>
              </a:rPr>
              <a:t>​</a:t>
            </a:r>
          </a:p>
          <a:p>
            <a:pPr algn="ctr"/>
            <a:endParaRPr lang="en-US">
              <a:highlight>
                <a:srgbClr val="C0C0C0"/>
              </a:highlight>
            </a:endParaRPr>
          </a:p>
        </p:txBody>
      </p:sp>
      <p:sp>
        <p:nvSpPr>
          <p:cNvPr id="11" name="TextBox 10">
            <a:extLst>
              <a:ext uri="{FF2B5EF4-FFF2-40B4-BE49-F238E27FC236}">
                <a16:creationId xmlns:a16="http://schemas.microsoft.com/office/drawing/2014/main" id="{8846C05D-DE15-2632-A89E-5E7DD4908443}"/>
              </a:ext>
            </a:extLst>
          </p:cNvPr>
          <p:cNvSpPr txBox="1"/>
          <p:nvPr/>
        </p:nvSpPr>
        <p:spPr>
          <a:xfrm>
            <a:off x="1564341" y="4921180"/>
            <a:ext cx="9063318"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rtl="0" fontAlgn="base"/>
            <a:r>
              <a:rPr lang="en-US" sz="2400" b="1" i="0">
                <a:solidFill>
                  <a:srgbClr val="000000"/>
                </a:solidFill>
                <a:effectLst/>
              </a:rPr>
              <a:t>English Learners Testing Supports; Assessment </a:t>
            </a:r>
          </a:p>
          <a:p>
            <a:pPr algn="ctr" rtl="0" fontAlgn="base"/>
            <a:r>
              <a:rPr lang="en-US" sz="2400" b="1" i="0">
                <a:solidFill>
                  <a:srgbClr val="000000"/>
                </a:solidFill>
                <a:effectLst/>
              </a:rPr>
              <a:t>Data/Accountability​</a:t>
            </a:r>
            <a:endParaRPr lang="en-US" sz="2000" b="1" i="0" u="none" strike="noStrike">
              <a:solidFill>
                <a:schemeClr val="accent1">
                  <a:lumMod val="75000"/>
                </a:schemeClr>
              </a:solidFill>
              <a:effectLst/>
            </a:endParaRPr>
          </a:p>
          <a:p>
            <a:pPr algn="ctr" rtl="0" fontAlgn="base"/>
            <a:r>
              <a:rPr lang="en-US" sz="2200" b="1" i="0" u="none" strike="noStrike">
                <a:solidFill>
                  <a:schemeClr val="accent1">
                    <a:lumMod val="75000"/>
                  </a:schemeClr>
                </a:solidFill>
                <a:effectLst/>
              </a:rPr>
              <a:t>Michael Sabados</a:t>
            </a:r>
            <a:r>
              <a:rPr lang="en-US" sz="2000" b="0" i="0">
                <a:solidFill>
                  <a:srgbClr val="000000"/>
                </a:solidFill>
                <a:effectLst/>
              </a:rPr>
              <a:t>​</a:t>
            </a:r>
          </a:p>
          <a:p>
            <a:pPr algn="ctr" rtl="0" fontAlgn="base"/>
            <a:r>
              <a:rPr lang="en-US" sz="2000" b="0" i="0" u="sng" strike="noStrike">
                <a:solidFill>
                  <a:srgbClr val="0563C1"/>
                </a:solidFill>
                <a:effectLst/>
                <a:hlinkClick r:id="rId5"/>
              </a:rPr>
              <a:t>Michael.Sabados@ct.gov</a:t>
            </a:r>
            <a:r>
              <a:rPr lang="en-US" sz="2000" b="0" i="0" u="none" strike="noStrike">
                <a:solidFill>
                  <a:srgbClr val="0000FF"/>
                </a:solidFill>
                <a:effectLst/>
              </a:rPr>
              <a:t>; </a:t>
            </a:r>
            <a:r>
              <a:rPr lang="en-US" sz="2000" b="0" i="0" u="none" strike="noStrike">
                <a:solidFill>
                  <a:srgbClr val="000000"/>
                </a:solidFill>
                <a:effectLst/>
              </a:rPr>
              <a:t>(860) 713-6856</a:t>
            </a:r>
            <a:r>
              <a:rPr lang="en-US" sz="2000" b="0" i="0">
                <a:solidFill>
                  <a:srgbClr val="000000"/>
                </a:solidFill>
                <a:effectLst/>
              </a:rPr>
              <a:t>​</a:t>
            </a:r>
          </a:p>
          <a:p>
            <a:pPr algn="ctr" rtl="0" fontAlgn="base"/>
            <a:endParaRPr lang="en-US" b="0" i="0">
              <a:solidFill>
                <a:srgbClr val="000000"/>
              </a:solidFill>
              <a:effectLst/>
            </a:endParaRPr>
          </a:p>
        </p:txBody>
      </p:sp>
      <p:sp>
        <p:nvSpPr>
          <p:cNvPr id="13" name="TextBox 12">
            <a:extLst>
              <a:ext uri="{FF2B5EF4-FFF2-40B4-BE49-F238E27FC236}">
                <a16:creationId xmlns:a16="http://schemas.microsoft.com/office/drawing/2014/main" id="{CD531D48-32F3-8053-9A6C-0166AF9C14A6}"/>
              </a:ext>
            </a:extLst>
          </p:cNvPr>
          <p:cNvSpPr txBox="1"/>
          <p:nvPr/>
        </p:nvSpPr>
        <p:spPr>
          <a:xfrm>
            <a:off x="1564341" y="1591921"/>
            <a:ext cx="9063318" cy="1754326"/>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pPr algn="ctr" rtl="0" fontAlgn="base"/>
            <a:r>
              <a:rPr lang="en-US" sz="2400" b="1" i="0" u="none" strike="noStrike">
                <a:solidFill>
                  <a:srgbClr val="000000"/>
                </a:solidFill>
                <a:effectLst/>
              </a:rPr>
              <a:t>Connecticut SAT School Day, PSAT, AP</a:t>
            </a:r>
            <a:r>
              <a:rPr lang="en-US" sz="2400" b="1" i="0">
                <a:solidFill>
                  <a:srgbClr val="000000"/>
                </a:solidFill>
                <a:effectLst/>
              </a:rPr>
              <a:t>​</a:t>
            </a:r>
            <a:endParaRPr lang="en-US" sz="2400" b="1" i="0">
              <a:solidFill>
                <a:srgbClr val="FFFFFF"/>
              </a:solidFill>
              <a:effectLst/>
            </a:endParaRPr>
          </a:p>
          <a:p>
            <a:pPr algn="ctr" rtl="0" fontAlgn="base"/>
            <a:r>
              <a:rPr lang="en-US" sz="2400" b="1" i="0" u="none" strike="noStrike">
                <a:solidFill>
                  <a:srgbClr val="000000"/>
                </a:solidFill>
                <a:effectLst/>
              </a:rPr>
              <a:t>ED159 Collection; Testing Supports</a:t>
            </a:r>
            <a:endParaRPr lang="en-US" sz="2400" b="1" i="0" u="none" strike="noStrike">
              <a:solidFill>
                <a:schemeClr val="accent1">
                  <a:lumMod val="75000"/>
                </a:schemeClr>
              </a:solidFill>
              <a:effectLst/>
            </a:endParaRPr>
          </a:p>
          <a:p>
            <a:pPr algn="ctr" rtl="0" fontAlgn="base"/>
            <a:r>
              <a:rPr lang="en-US" sz="2200" b="1" i="0" u="none" strike="noStrike">
                <a:solidFill>
                  <a:schemeClr val="accent1">
                    <a:lumMod val="75000"/>
                  </a:schemeClr>
                </a:solidFill>
                <a:effectLst/>
              </a:rPr>
              <a:t>Michelle Rosado</a:t>
            </a:r>
            <a:r>
              <a:rPr lang="en-US" sz="2200" b="1" i="0">
                <a:solidFill>
                  <a:srgbClr val="000000"/>
                </a:solidFill>
                <a:effectLst/>
              </a:rPr>
              <a:t>​​</a:t>
            </a:r>
            <a:endParaRPr lang="en-US" sz="2200" b="1" i="0">
              <a:solidFill>
                <a:srgbClr val="FFFFFF"/>
              </a:solidFill>
              <a:effectLst/>
            </a:endParaRPr>
          </a:p>
          <a:p>
            <a:pPr algn="ctr" rtl="0" fontAlgn="base"/>
            <a:r>
              <a:rPr lang="en-US" sz="2000" b="0" i="0" u="sng" strike="noStrike">
                <a:solidFill>
                  <a:srgbClr val="0563C1"/>
                </a:solidFill>
                <a:effectLst/>
                <a:hlinkClick r:id="rId6"/>
              </a:rPr>
              <a:t>Michelle.Rosado@ct.gov</a:t>
            </a:r>
            <a:r>
              <a:rPr lang="en-US" sz="2000" b="0" i="0" u="none" strike="noStrike">
                <a:solidFill>
                  <a:srgbClr val="000000"/>
                </a:solidFill>
                <a:effectLst/>
              </a:rPr>
              <a:t>; 860-713-6748</a:t>
            </a:r>
            <a:endParaRPr lang="en-US" sz="2000" b="1" i="0">
              <a:solidFill>
                <a:srgbClr val="FFFFFF"/>
              </a:solidFill>
              <a:effectLst/>
            </a:endParaRPr>
          </a:p>
          <a:p>
            <a:r>
              <a:rPr lang="en-US" b="1" i="0">
                <a:solidFill>
                  <a:srgbClr val="000000"/>
                </a:solidFill>
                <a:effectLst/>
              </a:rPr>
              <a:t>​</a:t>
            </a:r>
            <a:endParaRPr lang="en-US"/>
          </a:p>
        </p:txBody>
      </p:sp>
      <p:pic>
        <p:nvPicPr>
          <p:cNvPr id="8" name="Picture 7">
            <a:extLst>
              <a:ext uri="{FF2B5EF4-FFF2-40B4-BE49-F238E27FC236}">
                <a16:creationId xmlns:a16="http://schemas.microsoft.com/office/drawing/2014/main" id="{B8C77D1A-0CC5-4679-184D-7AE0B16B911C}"/>
              </a:ext>
            </a:extLst>
          </p:cNvPr>
          <p:cNvPicPr>
            <a:picLocks noChangeAspect="1"/>
          </p:cNvPicPr>
          <p:nvPr/>
        </p:nvPicPr>
        <p:blipFill>
          <a:blip r:embed="rId7"/>
          <a:stretch>
            <a:fillRect/>
          </a:stretch>
        </p:blipFill>
        <p:spPr>
          <a:xfrm>
            <a:off x="9374981" y="1927203"/>
            <a:ext cx="912524" cy="1216698"/>
          </a:xfrm>
          <a:prstGeom prst="rect">
            <a:avLst/>
          </a:prstGeom>
        </p:spPr>
      </p:pic>
      <p:pic>
        <p:nvPicPr>
          <p:cNvPr id="12" name="Picture 11">
            <a:extLst>
              <a:ext uri="{FF2B5EF4-FFF2-40B4-BE49-F238E27FC236}">
                <a16:creationId xmlns:a16="http://schemas.microsoft.com/office/drawing/2014/main" id="{C9047D84-5708-FCFE-4A64-55B10ED18BC2}"/>
              </a:ext>
            </a:extLst>
          </p:cNvPr>
          <p:cNvPicPr>
            <a:picLocks noChangeAspect="1"/>
          </p:cNvPicPr>
          <p:nvPr/>
        </p:nvPicPr>
        <p:blipFill>
          <a:blip r:embed="rId8"/>
          <a:stretch>
            <a:fillRect/>
          </a:stretch>
        </p:blipFill>
        <p:spPr>
          <a:xfrm>
            <a:off x="9335612" y="3498883"/>
            <a:ext cx="1003554" cy="1060092"/>
          </a:xfrm>
          <a:prstGeom prst="rect">
            <a:avLst/>
          </a:prstGeom>
        </p:spPr>
      </p:pic>
      <p:pic>
        <p:nvPicPr>
          <p:cNvPr id="15" name="Picture 14">
            <a:extLst>
              <a:ext uri="{FF2B5EF4-FFF2-40B4-BE49-F238E27FC236}">
                <a16:creationId xmlns:a16="http://schemas.microsoft.com/office/drawing/2014/main" id="{F63F4CF0-976B-BEBE-C76B-DA80AE86BAC0}"/>
              </a:ext>
            </a:extLst>
          </p:cNvPr>
          <p:cNvPicPr>
            <a:picLocks noChangeAspect="1"/>
          </p:cNvPicPr>
          <p:nvPr/>
        </p:nvPicPr>
        <p:blipFill>
          <a:blip r:embed="rId9"/>
          <a:stretch>
            <a:fillRect/>
          </a:stretch>
        </p:blipFill>
        <p:spPr>
          <a:xfrm>
            <a:off x="9400811" y="5191656"/>
            <a:ext cx="869095" cy="1137492"/>
          </a:xfrm>
          <a:prstGeom prst="rect">
            <a:avLst/>
          </a:prstGeom>
        </p:spPr>
      </p:pic>
    </p:spTree>
    <p:extLst>
      <p:ext uri="{BB962C8B-B14F-4D97-AF65-F5344CB8AC3E}">
        <p14:creationId xmlns:p14="http://schemas.microsoft.com/office/powerpoint/2010/main" val="28214036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56" y="0"/>
            <a:ext cx="8075488" cy="1371600"/>
          </a:xfrm>
        </p:spPr>
        <p:txBody>
          <a:bodyPr vert="horz" lIns="91440" tIns="45720" rIns="91440" bIns="45720" rtlCol="0" anchor="ctr">
            <a:normAutofit/>
          </a:bodyPr>
          <a:lstStyle/>
          <a:p>
            <a:r>
              <a:rPr lang="en-US" sz="4000" spc="-100">
                <a:ln w="0"/>
              </a:rPr>
              <a:t>TA Security Confirmation/Attestation Page</a:t>
            </a:r>
          </a:p>
        </p:txBody>
      </p:sp>
      <p:pic>
        <p:nvPicPr>
          <p:cNvPr id="1026" name="Picture 2" descr="image003">
            <a:extLst>
              <a:ext uri="{FF2B5EF4-FFF2-40B4-BE49-F238E27FC236}">
                <a16:creationId xmlns:a16="http://schemas.microsoft.com/office/drawing/2014/main" id="{24059991-F266-4220-A4A6-75349C25562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30552" y="1481328"/>
            <a:ext cx="6215374" cy="52986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Process 2">
            <a:extLst>
              <a:ext uri="{FF2B5EF4-FFF2-40B4-BE49-F238E27FC236}">
                <a16:creationId xmlns:a16="http://schemas.microsoft.com/office/drawing/2014/main" id="{7C0B9AB0-D246-01FD-8582-548B9BF9C9EC}"/>
              </a:ext>
            </a:extLst>
          </p:cNvPr>
          <p:cNvSpPr/>
          <p:nvPr/>
        </p:nvSpPr>
        <p:spPr>
          <a:xfrm>
            <a:off x="238898" y="4209534"/>
            <a:ext cx="2339546" cy="1260389"/>
          </a:xfrm>
          <a:prstGeom prst="flowChartProcess">
            <a:avLst/>
          </a:prstGeom>
          <a:ln cap="rnd">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Attestation for summative testing will be added below this language.</a:t>
            </a:r>
          </a:p>
        </p:txBody>
      </p:sp>
      <p:cxnSp>
        <p:nvCxnSpPr>
          <p:cNvPr id="5" name="Straight Arrow Connector 4">
            <a:extLst>
              <a:ext uri="{FF2B5EF4-FFF2-40B4-BE49-F238E27FC236}">
                <a16:creationId xmlns:a16="http://schemas.microsoft.com/office/drawing/2014/main" id="{4B87E520-9D34-C8C2-7DCC-AE70012536D4}"/>
              </a:ext>
            </a:extLst>
          </p:cNvPr>
          <p:cNvCxnSpPr/>
          <p:nvPr/>
        </p:nvCxnSpPr>
        <p:spPr>
          <a:xfrm>
            <a:off x="2578444" y="5181600"/>
            <a:ext cx="2949145" cy="288323"/>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4990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56" y="0"/>
            <a:ext cx="8075488" cy="1371600"/>
          </a:xfrm>
        </p:spPr>
        <p:txBody>
          <a:bodyPr vert="horz" lIns="91440" tIns="45720" rIns="91440" bIns="45720" rtlCol="0" anchor="ctr">
            <a:normAutofit/>
          </a:bodyPr>
          <a:lstStyle/>
          <a:p>
            <a:pPr algn="ctr"/>
            <a:r>
              <a:rPr lang="en-US" sz="4000" spc="-100">
                <a:ln w="0"/>
              </a:rPr>
              <a:t>Test Security Definitions</a:t>
            </a:r>
          </a:p>
        </p:txBody>
      </p:sp>
      <p:graphicFrame>
        <p:nvGraphicFramePr>
          <p:cNvPr id="9" name="Table 8"/>
          <p:cNvGraphicFramePr>
            <a:graphicFrameLocks noGrp="1"/>
          </p:cNvGraphicFramePr>
          <p:nvPr/>
        </p:nvGraphicFramePr>
        <p:xfrm>
          <a:off x="616424" y="1558911"/>
          <a:ext cx="10959152" cy="4763318"/>
        </p:xfrm>
        <a:graphic>
          <a:graphicData uri="http://schemas.openxmlformats.org/drawingml/2006/table">
            <a:tbl>
              <a:tblPr firstRow="1" bandRow="1">
                <a:tableStyleId>{5C22544A-7EE6-4342-B048-85BDC9FD1C3A}</a:tableStyleId>
              </a:tblPr>
              <a:tblGrid>
                <a:gridCol w="1908276">
                  <a:extLst>
                    <a:ext uri="{9D8B030D-6E8A-4147-A177-3AD203B41FA5}">
                      <a16:colId xmlns:a16="http://schemas.microsoft.com/office/drawing/2014/main" val="20000"/>
                    </a:ext>
                  </a:extLst>
                </a:gridCol>
                <a:gridCol w="9050876">
                  <a:extLst>
                    <a:ext uri="{9D8B030D-6E8A-4147-A177-3AD203B41FA5}">
                      <a16:colId xmlns:a16="http://schemas.microsoft.com/office/drawing/2014/main" val="20001"/>
                    </a:ext>
                  </a:extLst>
                </a:gridCol>
              </a:tblGrid>
              <a:tr h="375859">
                <a:tc>
                  <a:txBody>
                    <a:bodyPr/>
                    <a:lstStyle/>
                    <a:p>
                      <a:r>
                        <a:rPr lang="en-US" sz="2400">
                          <a:latin typeface="+mn-lt"/>
                          <a:cs typeface="Arial"/>
                        </a:rPr>
                        <a:t>Type </a:t>
                      </a:r>
                    </a:p>
                  </a:txBody>
                  <a:tcPr marL="67409" marR="67409" marT="33704" marB="33704" anchor="ctr"/>
                </a:tc>
                <a:tc>
                  <a:txBody>
                    <a:bodyPr/>
                    <a:lstStyle/>
                    <a:p>
                      <a:r>
                        <a:rPr lang="en-US" sz="2400">
                          <a:latin typeface="+mn-lt"/>
                          <a:cs typeface="Arial"/>
                        </a:rPr>
                        <a:t>Definition</a:t>
                      </a:r>
                    </a:p>
                  </a:txBody>
                  <a:tcPr marL="67409" marR="67409" marT="33704" marB="33704" anchor="ctr"/>
                </a:tc>
                <a:extLst>
                  <a:ext uri="{0D108BD9-81ED-4DB2-BD59-A6C34878D82A}">
                    <a16:rowId xmlns:a16="http://schemas.microsoft.com/office/drawing/2014/main" val="10000"/>
                  </a:ext>
                </a:extLst>
              </a:tr>
              <a:tr h="1582731">
                <a:tc>
                  <a:txBody>
                    <a:bodyPr/>
                    <a:lstStyle/>
                    <a:p>
                      <a:r>
                        <a:rPr lang="en-US" sz="2400" b="1" kern="1200">
                          <a:solidFill>
                            <a:schemeClr val="dk1"/>
                          </a:solidFill>
                          <a:effectLst/>
                          <a:latin typeface="+mn-lt"/>
                          <a:ea typeface="+mn-ea"/>
                          <a:cs typeface="Arial" panose="020B0604020202020204" pitchFamily="34" charset="0"/>
                        </a:rPr>
                        <a:t>Impropriety</a:t>
                      </a:r>
                      <a:endParaRPr lang="en-US" sz="2400" kern="1200">
                        <a:solidFill>
                          <a:schemeClr val="dk1"/>
                        </a:solidFill>
                        <a:effectLst/>
                        <a:latin typeface="+mn-lt"/>
                        <a:ea typeface="+mn-ea"/>
                        <a:cs typeface="Arial" panose="020B0604020202020204" pitchFamily="34" charset="0"/>
                      </a:endParaRPr>
                    </a:p>
                  </a:txBody>
                  <a:tcPr marL="67409" marR="67409" marT="33704" marB="33704" anchor="ctr"/>
                </a:tc>
                <a:tc>
                  <a:txBody>
                    <a:bodyPr/>
                    <a:lstStyle/>
                    <a:p>
                      <a:r>
                        <a:rPr lang="en-US" sz="2400" kern="1200">
                          <a:solidFill>
                            <a:schemeClr val="dk1"/>
                          </a:solidFill>
                          <a:effectLst/>
                          <a:latin typeface="+mn-lt"/>
                          <a:ea typeface="+mn-ea"/>
                          <a:cs typeface="Arial" panose="020B0604020202020204" pitchFamily="34" charset="0"/>
                        </a:rPr>
                        <a:t>An incident that has </a:t>
                      </a:r>
                      <a:r>
                        <a:rPr lang="en-US" sz="2400" b="1" kern="1200">
                          <a:solidFill>
                            <a:srgbClr val="FF0000"/>
                          </a:solidFill>
                          <a:effectLst/>
                          <a:latin typeface="+mn-lt"/>
                          <a:ea typeface="+mn-ea"/>
                          <a:cs typeface="Arial" panose="020B0604020202020204" pitchFamily="34" charset="0"/>
                        </a:rPr>
                        <a:t>a low impact </a:t>
                      </a:r>
                      <a:r>
                        <a:rPr lang="en-US" sz="2400" kern="1200">
                          <a:solidFill>
                            <a:schemeClr val="dk1"/>
                          </a:solidFill>
                          <a:effectLst/>
                          <a:latin typeface="+mn-lt"/>
                          <a:ea typeface="+mn-ea"/>
                          <a:cs typeface="Arial" panose="020B0604020202020204" pitchFamily="34" charset="0"/>
                        </a:rPr>
                        <a:t>on the individual or group of students testing and has a </a:t>
                      </a:r>
                      <a:r>
                        <a:rPr lang="en-US" sz="2400" kern="1200">
                          <a:solidFill>
                            <a:srgbClr val="FF0000"/>
                          </a:solidFill>
                          <a:effectLst/>
                          <a:latin typeface="+mn-lt"/>
                          <a:ea typeface="+mn-ea"/>
                          <a:cs typeface="Arial" panose="020B0604020202020204" pitchFamily="34" charset="0"/>
                        </a:rPr>
                        <a:t>low risk of affecting student performance on the test, test security, or test validity</a:t>
                      </a:r>
                      <a:r>
                        <a:rPr lang="en-US" sz="2400" kern="1200">
                          <a:solidFill>
                            <a:schemeClr val="dk1"/>
                          </a:solidFill>
                          <a:effectLst/>
                          <a:latin typeface="+mn-lt"/>
                          <a:ea typeface="+mn-ea"/>
                          <a:cs typeface="Arial" panose="020B0604020202020204" pitchFamily="34" charset="0"/>
                        </a:rPr>
                        <a:t>. It can be corrected and contained at the local level. </a:t>
                      </a:r>
                    </a:p>
                  </a:txBody>
                  <a:tcPr marL="67409" marR="67409" marT="33704" marB="33704" anchor="ctr"/>
                </a:tc>
                <a:extLst>
                  <a:ext uri="{0D108BD9-81ED-4DB2-BD59-A6C34878D82A}">
                    <a16:rowId xmlns:a16="http://schemas.microsoft.com/office/drawing/2014/main" val="10001"/>
                  </a:ext>
                </a:extLst>
              </a:tr>
              <a:tr h="979295">
                <a:tc>
                  <a:txBody>
                    <a:bodyPr/>
                    <a:lstStyle/>
                    <a:p>
                      <a:r>
                        <a:rPr lang="en-US" sz="2400" b="1" kern="1200">
                          <a:solidFill>
                            <a:schemeClr val="dk1"/>
                          </a:solidFill>
                          <a:effectLst/>
                          <a:latin typeface="+mn-lt"/>
                          <a:ea typeface="+mn-ea"/>
                          <a:cs typeface="Arial" panose="020B0604020202020204" pitchFamily="34" charset="0"/>
                        </a:rPr>
                        <a:t>Irregularity</a:t>
                      </a:r>
                    </a:p>
                  </a:txBody>
                  <a:tcPr marL="67409" marR="67409" marT="33704" marB="33704" anchor="ctr"/>
                </a:tc>
                <a:tc>
                  <a:txBody>
                    <a:bodyPr/>
                    <a:lstStyle/>
                    <a:p>
                      <a:pPr lvl="0">
                        <a:buNone/>
                      </a:pPr>
                      <a:r>
                        <a:rPr lang="en-US" sz="2400" b="0" i="0" u="none" strike="noStrike" kern="1200" noProof="0">
                          <a:solidFill>
                            <a:schemeClr val="tx1"/>
                          </a:solidFill>
                          <a:effectLst/>
                          <a:latin typeface="+mn-lt"/>
                          <a:cs typeface="Arial" panose="020B0604020202020204" pitchFamily="34" charset="0"/>
                        </a:rPr>
                        <a:t>An incident that impacts an individual or group of students and </a:t>
                      </a:r>
                      <a:r>
                        <a:rPr lang="en-US" sz="2400" b="1" i="0" u="none" strike="noStrike" kern="1200" noProof="0">
                          <a:solidFill>
                            <a:srgbClr val="FF0000"/>
                          </a:solidFill>
                          <a:effectLst/>
                          <a:latin typeface="+mn-lt"/>
                          <a:cs typeface="Arial" panose="020B0604020202020204" pitchFamily="34" charset="0"/>
                        </a:rPr>
                        <a:t>may potentially affect </a:t>
                      </a:r>
                      <a:r>
                        <a:rPr lang="en-US" sz="2400" b="0" i="0" u="none" strike="noStrike" kern="1200" noProof="0">
                          <a:solidFill>
                            <a:srgbClr val="FF0000"/>
                          </a:solidFill>
                          <a:effectLst/>
                          <a:latin typeface="+mn-lt"/>
                          <a:cs typeface="Arial" panose="020B0604020202020204" pitchFamily="34" charset="0"/>
                        </a:rPr>
                        <a:t>student performance on the test, test security, or test validity. </a:t>
                      </a:r>
                      <a:endParaRPr lang="en-US" sz="2400">
                        <a:solidFill>
                          <a:srgbClr val="FF0000"/>
                        </a:solidFill>
                        <a:latin typeface="+mn-lt"/>
                        <a:cs typeface="Arial" panose="020B0604020202020204" pitchFamily="34" charset="0"/>
                      </a:endParaRPr>
                    </a:p>
                  </a:txBody>
                  <a:tcPr marL="67409" marR="67409" marT="33704" marB="33704" anchor="ctr"/>
                </a:tc>
                <a:extLst>
                  <a:ext uri="{0D108BD9-81ED-4DB2-BD59-A6C34878D82A}">
                    <a16:rowId xmlns:a16="http://schemas.microsoft.com/office/drawing/2014/main" val="10002"/>
                  </a:ext>
                </a:extLst>
              </a:tr>
              <a:tr h="1582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a:solidFill>
                            <a:schemeClr val="dk1"/>
                          </a:solidFill>
                          <a:effectLst/>
                          <a:latin typeface="+mn-lt"/>
                          <a:ea typeface="+mn-ea"/>
                          <a:cs typeface="Arial" panose="020B0604020202020204" pitchFamily="34" charset="0"/>
                        </a:rPr>
                        <a:t>Breach </a:t>
                      </a:r>
                    </a:p>
                    <a:p>
                      <a:endParaRPr lang="en-US" sz="2400" b="1" kern="1200">
                        <a:solidFill>
                          <a:schemeClr val="dk1"/>
                        </a:solidFill>
                        <a:effectLst/>
                        <a:latin typeface="+mn-lt"/>
                        <a:ea typeface="+mn-ea"/>
                        <a:cs typeface="Arial" panose="020B0604020202020204" pitchFamily="34" charset="0"/>
                      </a:endParaRPr>
                    </a:p>
                  </a:txBody>
                  <a:tcPr marL="67409" marR="67409" marT="33704" marB="33704" anchor="ctr"/>
                </a:tc>
                <a:tc>
                  <a:txBody>
                    <a:bodyPr/>
                    <a:lstStyle/>
                    <a:p>
                      <a:pPr lvl="0">
                        <a:buNone/>
                      </a:pPr>
                      <a:r>
                        <a:rPr lang="en-US" sz="2400" b="0" i="0" u="none" strike="noStrike" kern="1200" noProof="0">
                          <a:solidFill>
                            <a:schemeClr val="tx1"/>
                          </a:solidFill>
                          <a:effectLst/>
                          <a:latin typeface="+mn-lt"/>
                          <a:cs typeface="Arial" panose="020B0604020202020204" pitchFamily="34" charset="0"/>
                        </a:rPr>
                        <a:t>An incident that </a:t>
                      </a:r>
                      <a:r>
                        <a:rPr lang="en-US" sz="2400" b="0" i="0" u="none" strike="noStrike" kern="1200" noProof="0">
                          <a:solidFill>
                            <a:srgbClr val="FF0000"/>
                          </a:solidFill>
                          <a:effectLst/>
                          <a:latin typeface="+mn-lt"/>
                          <a:cs typeface="Arial" panose="020B0604020202020204" pitchFamily="34" charset="0"/>
                        </a:rPr>
                        <a:t>poses a </a:t>
                      </a:r>
                      <a:r>
                        <a:rPr lang="en-US" sz="2400" b="1" i="0" u="none" strike="noStrike" kern="1200" noProof="0">
                          <a:solidFill>
                            <a:srgbClr val="FF0000"/>
                          </a:solidFill>
                          <a:effectLst/>
                          <a:latin typeface="+mn-lt"/>
                          <a:cs typeface="Arial" panose="020B0604020202020204" pitchFamily="34" charset="0"/>
                        </a:rPr>
                        <a:t>threat</a:t>
                      </a:r>
                      <a:r>
                        <a:rPr lang="en-US" sz="2400" b="0" i="0" u="none" strike="noStrike" kern="1200" noProof="0">
                          <a:solidFill>
                            <a:srgbClr val="FF0000"/>
                          </a:solidFill>
                          <a:effectLst/>
                          <a:latin typeface="+mn-lt"/>
                          <a:cs typeface="Arial" panose="020B0604020202020204" pitchFamily="34" charset="0"/>
                        </a:rPr>
                        <a:t> to the validity of the test. </a:t>
                      </a:r>
                      <a:r>
                        <a:rPr lang="en-US" sz="2400" b="0" i="0" u="none" strike="noStrike" kern="1200" noProof="0">
                          <a:effectLst/>
                          <a:latin typeface="+mn-lt"/>
                          <a:cs typeface="Arial" panose="020B0604020202020204" pitchFamily="34" charset="0"/>
                        </a:rPr>
                        <a:t>Examples include the release of secure materials or a security/system risk. These circumstances have external implications and may result in a decision to remove the test item(s) from the available, secure item bank. </a:t>
                      </a:r>
                      <a:endParaRPr lang="en-US" sz="2400">
                        <a:latin typeface="+mn-lt"/>
                        <a:cs typeface="Arial" panose="020B0604020202020204" pitchFamily="34" charset="0"/>
                      </a:endParaRPr>
                    </a:p>
                  </a:txBody>
                  <a:tcPr marL="67409" marR="67409" marT="33704" marB="33704"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700260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BF049-8536-2F76-135D-B9DA3FA48570}"/>
              </a:ext>
            </a:extLst>
          </p:cNvPr>
          <p:cNvSpPr>
            <a:spLocks noGrp="1"/>
          </p:cNvSpPr>
          <p:nvPr>
            <p:ph type="title"/>
          </p:nvPr>
        </p:nvSpPr>
        <p:spPr/>
        <p:txBody>
          <a:bodyPr/>
          <a:lstStyle/>
          <a:p>
            <a:r>
              <a:rPr lang="en-US" sz="3200" b="1">
                <a:ln w="0"/>
                <a:solidFill>
                  <a:srgbClr val="FFFFFF"/>
                </a:solidFill>
              </a:rPr>
              <a:t>Issues that Might Arise During Testing</a:t>
            </a:r>
            <a:endParaRPr lang="en-US"/>
          </a:p>
        </p:txBody>
      </p:sp>
      <p:sp>
        <p:nvSpPr>
          <p:cNvPr id="3" name="Slide Number Placeholder 2">
            <a:extLst>
              <a:ext uri="{FF2B5EF4-FFF2-40B4-BE49-F238E27FC236}">
                <a16:creationId xmlns:a16="http://schemas.microsoft.com/office/drawing/2014/main" id="{EB875835-F72A-F10A-BCF1-61D4D4DEACBC}"/>
              </a:ext>
            </a:extLst>
          </p:cNvPr>
          <p:cNvSpPr>
            <a:spLocks noGrp="1"/>
          </p:cNvSpPr>
          <p:nvPr>
            <p:ph type="sldNum" sz="quarter" idx="4"/>
          </p:nvPr>
        </p:nvSpPr>
        <p:spPr/>
        <p:txBody>
          <a:bodyPr/>
          <a:lstStyle/>
          <a:p>
            <a:fld id="{13A326F7-3D62-4D6D-AF51-CF772FE3461F}" type="slidenum">
              <a:rPr lang="en-US" smtClean="0"/>
              <a:pPr/>
              <a:t>42</a:t>
            </a:fld>
            <a:endParaRPr lang="en-US"/>
          </a:p>
        </p:txBody>
      </p:sp>
      <p:pic>
        <p:nvPicPr>
          <p:cNvPr id="4" name="Picture 3">
            <a:extLst>
              <a:ext uri="{FF2B5EF4-FFF2-40B4-BE49-F238E27FC236}">
                <a16:creationId xmlns:a16="http://schemas.microsoft.com/office/drawing/2014/main" id="{F678F116-6E10-0043-2F41-B426E43AB262}"/>
              </a:ext>
            </a:extLst>
          </p:cNvPr>
          <p:cNvPicPr>
            <a:picLocks noChangeAspect="1"/>
          </p:cNvPicPr>
          <p:nvPr/>
        </p:nvPicPr>
        <p:blipFill>
          <a:blip r:embed="rId3"/>
          <a:stretch>
            <a:fillRect/>
          </a:stretch>
        </p:blipFill>
        <p:spPr>
          <a:xfrm>
            <a:off x="2453562" y="1572301"/>
            <a:ext cx="7949024" cy="4992128"/>
          </a:xfrm>
          <a:prstGeom prst="rect">
            <a:avLst/>
          </a:prstGeom>
        </p:spPr>
      </p:pic>
    </p:spTree>
    <p:extLst>
      <p:ext uri="{BB962C8B-B14F-4D97-AF65-F5344CB8AC3E}">
        <p14:creationId xmlns:p14="http://schemas.microsoft.com/office/powerpoint/2010/main" val="11094987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57A30-651E-ACFB-0DC6-BC617D866FF7}"/>
              </a:ext>
            </a:extLst>
          </p:cNvPr>
          <p:cNvSpPr>
            <a:spLocks noGrp="1"/>
          </p:cNvSpPr>
          <p:nvPr>
            <p:ph type="title"/>
          </p:nvPr>
        </p:nvSpPr>
        <p:spPr/>
        <p:txBody>
          <a:bodyPr/>
          <a:lstStyle/>
          <a:p>
            <a:r>
              <a:rPr lang="en-US" sz="3200" b="1">
                <a:ln w="0"/>
                <a:solidFill>
                  <a:srgbClr val="FFFFFF"/>
                </a:solidFill>
              </a:rPr>
              <a:t>Reminders!</a:t>
            </a:r>
            <a:endParaRPr lang="en-US"/>
          </a:p>
        </p:txBody>
      </p:sp>
      <p:sp>
        <p:nvSpPr>
          <p:cNvPr id="3" name="Slide Number Placeholder 2">
            <a:extLst>
              <a:ext uri="{FF2B5EF4-FFF2-40B4-BE49-F238E27FC236}">
                <a16:creationId xmlns:a16="http://schemas.microsoft.com/office/drawing/2014/main" id="{5BE6D556-678C-0ED1-9A6A-62924A4FFC2D}"/>
              </a:ext>
            </a:extLst>
          </p:cNvPr>
          <p:cNvSpPr>
            <a:spLocks noGrp="1"/>
          </p:cNvSpPr>
          <p:nvPr>
            <p:ph type="sldNum" sz="quarter" idx="4"/>
          </p:nvPr>
        </p:nvSpPr>
        <p:spPr/>
        <p:txBody>
          <a:bodyPr/>
          <a:lstStyle/>
          <a:p>
            <a:fld id="{13A326F7-3D62-4D6D-AF51-CF772FE3461F}" type="slidenum">
              <a:rPr lang="en-US" smtClean="0"/>
              <a:pPr/>
              <a:t>43</a:t>
            </a:fld>
            <a:endParaRPr lang="en-US"/>
          </a:p>
        </p:txBody>
      </p:sp>
      <p:sp>
        <p:nvSpPr>
          <p:cNvPr id="4" name="TextBox 3">
            <a:extLst>
              <a:ext uri="{FF2B5EF4-FFF2-40B4-BE49-F238E27FC236}">
                <a16:creationId xmlns:a16="http://schemas.microsoft.com/office/drawing/2014/main" id="{BCB0838B-3C47-F000-70FA-D6B7B6FB2DA3}"/>
              </a:ext>
            </a:extLst>
          </p:cNvPr>
          <p:cNvSpPr txBox="1"/>
          <p:nvPr/>
        </p:nvSpPr>
        <p:spPr>
          <a:xfrm>
            <a:off x="1578544" y="1821970"/>
            <a:ext cx="8075488" cy="4130361"/>
          </a:xfrm>
          <a:prstGeom prst="rect">
            <a:avLst/>
          </a:prstGeom>
          <a:noFill/>
        </p:spPr>
        <p:txBody>
          <a:bodyPr wrap="square" rtlCol="0">
            <a:spAutoFit/>
          </a:bodyPr>
          <a:lstStyle/>
          <a:p>
            <a:pPr fontAlgn="auto">
              <a:lnSpc>
                <a:spcPct val="120000"/>
              </a:lnSpc>
              <a:spcAft>
                <a:spcPts val="0"/>
              </a:spcAft>
              <a:buFont typeface="Wingdings" panose="05000000000000000000" pitchFamily="2" charset="2"/>
              <a:buChar char="q"/>
            </a:pPr>
            <a:r>
              <a:rPr lang="en-US" sz="2000"/>
              <a:t> Remove or cover instructional materials.</a:t>
            </a:r>
          </a:p>
          <a:p>
            <a:pPr fontAlgn="auto">
              <a:lnSpc>
                <a:spcPct val="120000"/>
              </a:lnSpc>
              <a:spcAft>
                <a:spcPts val="0"/>
              </a:spcAft>
              <a:buFont typeface="Wingdings" panose="05000000000000000000" pitchFamily="2" charset="2"/>
              <a:buChar char="q"/>
            </a:pPr>
            <a:r>
              <a:rPr lang="en-US" sz="2000"/>
              <a:t> Ensure sufficient spacing between student seating.</a:t>
            </a:r>
          </a:p>
          <a:p>
            <a:pPr fontAlgn="auto">
              <a:lnSpc>
                <a:spcPct val="120000"/>
              </a:lnSpc>
              <a:spcAft>
                <a:spcPts val="0"/>
              </a:spcAft>
              <a:buFont typeface="Wingdings" panose="05000000000000000000" pitchFamily="2" charset="2"/>
              <a:buChar char="q"/>
            </a:pPr>
            <a:r>
              <a:rPr lang="en-US" sz="2000"/>
              <a:t> Place a “TESTING- DO NOT DISTURB” sign on the door, or in halls.</a:t>
            </a:r>
          </a:p>
          <a:p>
            <a:pPr fontAlgn="auto">
              <a:lnSpc>
                <a:spcPct val="120000"/>
              </a:lnSpc>
              <a:spcAft>
                <a:spcPts val="0"/>
              </a:spcAft>
              <a:buFont typeface="Wingdings" panose="05000000000000000000" pitchFamily="2" charset="2"/>
              <a:buChar char="q"/>
            </a:pPr>
            <a:r>
              <a:rPr lang="en-US" sz="2000"/>
              <a:t> Prepare </a:t>
            </a:r>
            <a:r>
              <a:rPr lang="en-US" sz="2000">
                <a:ln w="0"/>
                <a:cs typeface="Arial" panose="020B0604020202020204" pitchFamily="34" charset="0"/>
              </a:rPr>
              <a:t>the test setting (e.g., small group, lighting, testing devices, assistive technology etc.).</a:t>
            </a:r>
          </a:p>
          <a:p>
            <a:pPr fontAlgn="auto">
              <a:lnSpc>
                <a:spcPct val="120000"/>
              </a:lnSpc>
              <a:spcAft>
                <a:spcPts val="0"/>
              </a:spcAft>
              <a:buFont typeface="Wingdings" panose="05000000000000000000" pitchFamily="2" charset="2"/>
              <a:buChar char="q"/>
            </a:pPr>
            <a:r>
              <a:rPr lang="en-US" sz="2000">
                <a:ln w="0"/>
              </a:rPr>
              <a:t> Set up a practice test experience for all students and model how to use universal tools, designated supports, and accommodations (e.g., text-to-speech, speech-to-text) with those students using them.</a:t>
            </a:r>
          </a:p>
          <a:p>
            <a:pPr fontAlgn="auto">
              <a:lnSpc>
                <a:spcPct val="120000"/>
              </a:lnSpc>
              <a:spcAft>
                <a:spcPts val="0"/>
              </a:spcAft>
              <a:buFont typeface="Wingdings" panose="05000000000000000000" pitchFamily="2" charset="2"/>
              <a:buChar char="q"/>
            </a:pPr>
            <a:r>
              <a:rPr lang="en-US" sz="2000">
                <a:ln w="0"/>
              </a:rPr>
              <a:t> Ensure student’s have scrap paper and any non-embedded designated support/accommodation identified in TIDE. Headsets are also required on the Smarter Balanced ELA Listening Assessments.</a:t>
            </a:r>
            <a:endParaRPr lang="en-US" sz="2000"/>
          </a:p>
        </p:txBody>
      </p:sp>
      <p:pic>
        <p:nvPicPr>
          <p:cNvPr id="5" name="Picture 4">
            <a:extLst>
              <a:ext uri="{FF2B5EF4-FFF2-40B4-BE49-F238E27FC236}">
                <a16:creationId xmlns:a16="http://schemas.microsoft.com/office/drawing/2014/main" id="{6AA8F29D-733A-3162-41F4-3A4F68244717}"/>
              </a:ext>
            </a:extLst>
          </p:cNvPr>
          <p:cNvPicPr>
            <a:picLocks noChangeAspect="1"/>
          </p:cNvPicPr>
          <p:nvPr/>
        </p:nvPicPr>
        <p:blipFill>
          <a:blip r:embed="rId3"/>
          <a:stretch>
            <a:fillRect/>
          </a:stretch>
        </p:blipFill>
        <p:spPr>
          <a:xfrm>
            <a:off x="9535511" y="1567621"/>
            <a:ext cx="2358380" cy="2325358"/>
          </a:xfrm>
          <a:prstGeom prst="rect">
            <a:avLst/>
          </a:prstGeom>
        </p:spPr>
      </p:pic>
    </p:spTree>
    <p:extLst>
      <p:ext uri="{BB962C8B-B14F-4D97-AF65-F5344CB8AC3E}">
        <p14:creationId xmlns:p14="http://schemas.microsoft.com/office/powerpoint/2010/main" val="32338317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E7FA5-BA40-C060-4B58-FD65C136ADFC}"/>
              </a:ext>
            </a:extLst>
          </p:cNvPr>
          <p:cNvSpPr>
            <a:spLocks noGrp="1"/>
          </p:cNvSpPr>
          <p:nvPr>
            <p:ph type="title"/>
          </p:nvPr>
        </p:nvSpPr>
        <p:spPr/>
        <p:txBody>
          <a:bodyPr/>
          <a:lstStyle/>
          <a:p>
            <a:r>
              <a:rPr kumimoji="0" lang="en-US" sz="3600" b="1" i="0" u="none" strike="noStrike" kern="1200" cap="none" spc="0" normalizeH="0" baseline="0" noProof="0">
                <a:ln w="0"/>
                <a:effectLst/>
                <a:uLnTx/>
                <a:uFillTx/>
                <a:latin typeface="Arial" panose="020B0604020202020204" pitchFamily="34" charset="0"/>
                <a:ea typeface="+mj-ea"/>
                <a:cs typeface="Arial" panose="020B0604020202020204" pitchFamily="34" charset="0"/>
              </a:rPr>
              <a:t>Appeals</a:t>
            </a:r>
            <a:endParaRPr lang="en-US"/>
          </a:p>
        </p:txBody>
      </p:sp>
      <p:sp>
        <p:nvSpPr>
          <p:cNvPr id="3" name="Slide Number Placeholder 2">
            <a:extLst>
              <a:ext uri="{FF2B5EF4-FFF2-40B4-BE49-F238E27FC236}">
                <a16:creationId xmlns:a16="http://schemas.microsoft.com/office/drawing/2014/main" id="{5D190D84-016C-37E5-BFAC-06BD506E02AC}"/>
              </a:ext>
            </a:extLst>
          </p:cNvPr>
          <p:cNvSpPr>
            <a:spLocks noGrp="1"/>
          </p:cNvSpPr>
          <p:nvPr>
            <p:ph type="sldNum" sz="quarter" idx="4"/>
          </p:nvPr>
        </p:nvSpPr>
        <p:spPr/>
        <p:txBody>
          <a:bodyPr/>
          <a:lstStyle/>
          <a:p>
            <a:fld id="{13A326F7-3D62-4D6D-AF51-CF772FE3461F}" type="slidenum">
              <a:rPr lang="en-US" smtClean="0"/>
              <a:pPr/>
              <a:t>44</a:t>
            </a:fld>
            <a:endParaRPr lang="en-US"/>
          </a:p>
        </p:txBody>
      </p:sp>
      <p:graphicFrame>
        <p:nvGraphicFramePr>
          <p:cNvPr id="4" name="Table 3">
            <a:extLst>
              <a:ext uri="{FF2B5EF4-FFF2-40B4-BE49-F238E27FC236}">
                <a16:creationId xmlns:a16="http://schemas.microsoft.com/office/drawing/2014/main" id="{5366F5E6-CC49-9003-9AE4-A07016E612A6}"/>
              </a:ext>
            </a:extLst>
          </p:cNvPr>
          <p:cNvGraphicFramePr>
            <a:graphicFrameLocks noGrp="1"/>
          </p:cNvGraphicFramePr>
          <p:nvPr>
            <p:extLst>
              <p:ext uri="{D42A27DB-BD31-4B8C-83A1-F6EECF244321}">
                <p14:modId xmlns:p14="http://schemas.microsoft.com/office/powerpoint/2010/main" val="2060589044"/>
              </p:ext>
            </p:extLst>
          </p:nvPr>
        </p:nvGraphicFramePr>
        <p:xfrm>
          <a:off x="2031999" y="1903697"/>
          <a:ext cx="8705274" cy="3352800"/>
        </p:xfrm>
        <a:graphic>
          <a:graphicData uri="http://schemas.openxmlformats.org/drawingml/2006/table">
            <a:tbl>
              <a:tblPr firstRow="1" bandRow="1">
                <a:tableStyleId>{5C22544A-7EE6-4342-B048-85BDC9FD1C3A}</a:tableStyleId>
              </a:tblPr>
              <a:tblGrid>
                <a:gridCol w="8705274">
                  <a:extLst>
                    <a:ext uri="{9D8B030D-6E8A-4147-A177-3AD203B41FA5}">
                      <a16:colId xmlns:a16="http://schemas.microsoft.com/office/drawing/2014/main" val="725847644"/>
                    </a:ext>
                  </a:extLst>
                </a:gridCol>
              </a:tblGrid>
              <a:tr h="0">
                <a:tc>
                  <a:txBody>
                    <a:bodyPr/>
                    <a:lstStyle/>
                    <a:p>
                      <a:pPr algn="ctr"/>
                      <a:r>
                        <a:rPr lang="en-US" sz="2800">
                          <a:solidFill>
                            <a:schemeClr val="bg1"/>
                          </a:solidFill>
                          <a:latin typeface="+mn-lt"/>
                          <a:cs typeface="Arial" panose="020B0604020202020204" pitchFamily="34" charset="0"/>
                        </a:rPr>
                        <a:t>Tips</a:t>
                      </a:r>
                    </a:p>
                  </a:txBody>
                  <a:tcPr anchor="ctr"/>
                </a:tc>
                <a:extLst>
                  <a:ext uri="{0D108BD9-81ED-4DB2-BD59-A6C34878D82A}">
                    <a16:rowId xmlns:a16="http://schemas.microsoft.com/office/drawing/2014/main" val="942451561"/>
                  </a:ext>
                </a:extLst>
              </a:tr>
              <a:tr h="370840">
                <a:tc>
                  <a:txBody>
                    <a:bodyPr/>
                    <a:lstStyle/>
                    <a:p>
                      <a:pPr algn="ctr"/>
                      <a:r>
                        <a:rPr lang="en-US" sz="2400" b="0">
                          <a:latin typeface="+mn-lt"/>
                          <a:cs typeface="Arial" panose="020B0604020202020204" pitchFamily="34" charset="0"/>
                        </a:rPr>
                        <a:t>Actively monitor. Provide technical assistance when necessary.</a:t>
                      </a:r>
                    </a:p>
                  </a:txBody>
                  <a:tcPr anchor="b"/>
                </a:tc>
                <a:extLst>
                  <a:ext uri="{0D108BD9-81ED-4DB2-BD59-A6C34878D82A}">
                    <a16:rowId xmlns:a16="http://schemas.microsoft.com/office/drawing/2014/main" val="413112737"/>
                  </a:ext>
                </a:extLst>
              </a:tr>
              <a:tr h="370840">
                <a:tc>
                  <a:txBody>
                    <a:bodyPr/>
                    <a:lstStyle/>
                    <a:p>
                      <a:pPr algn="ctr"/>
                      <a:r>
                        <a:rPr lang="en-US" sz="2400" b="0">
                          <a:latin typeface="+mn-lt"/>
                          <a:cs typeface="Arial" panose="020B0604020202020204" pitchFamily="34" charset="0"/>
                        </a:rPr>
                        <a:t>If a test irregularity occurs, contact your School Coordinator or District Administrator as soon as possible. </a:t>
                      </a:r>
                    </a:p>
                  </a:txBody>
                  <a:tcPr anchor="b"/>
                </a:tc>
                <a:extLst>
                  <a:ext uri="{0D108BD9-81ED-4DB2-BD59-A6C34878D82A}">
                    <a16:rowId xmlns:a16="http://schemas.microsoft.com/office/drawing/2014/main" val="588187015"/>
                  </a:ext>
                </a:extLst>
              </a:tr>
              <a:tr h="370840">
                <a:tc>
                  <a:txBody>
                    <a:bodyPr/>
                    <a:lstStyle/>
                    <a:p>
                      <a:pPr algn="ctr"/>
                      <a:endParaRPr lang="en-US" sz="2400" b="0">
                        <a:latin typeface="+mn-lt"/>
                        <a:cs typeface="Arial" panose="020B0604020202020204" pitchFamily="34" charset="0"/>
                      </a:endParaRPr>
                    </a:p>
                    <a:p>
                      <a:pPr algn="ctr"/>
                      <a:r>
                        <a:rPr lang="en-US" sz="2400" b="0">
                          <a:latin typeface="+mn-lt"/>
                          <a:cs typeface="Arial" panose="020B0604020202020204" pitchFamily="34" charset="0"/>
                        </a:rPr>
                        <a:t>When unsure of what to do, reach out for help  by contacting your school or district test administrator.</a:t>
                      </a:r>
                    </a:p>
                    <a:p>
                      <a:pPr algn="ctr"/>
                      <a:r>
                        <a:rPr lang="en-US" sz="2400" b="0">
                          <a:latin typeface="+mn-lt"/>
                          <a:cs typeface="Arial" panose="020B0604020202020204" pitchFamily="34" charset="0"/>
                        </a:rPr>
                        <a:t> </a:t>
                      </a:r>
                    </a:p>
                  </a:txBody>
                  <a:tcPr anchor="b"/>
                </a:tc>
                <a:extLst>
                  <a:ext uri="{0D108BD9-81ED-4DB2-BD59-A6C34878D82A}">
                    <a16:rowId xmlns:a16="http://schemas.microsoft.com/office/drawing/2014/main" val="2980639850"/>
                  </a:ext>
                </a:extLst>
              </a:tr>
            </a:tbl>
          </a:graphicData>
        </a:graphic>
      </p:graphicFrame>
    </p:spTree>
    <p:extLst>
      <p:ext uri="{BB962C8B-B14F-4D97-AF65-F5344CB8AC3E}">
        <p14:creationId xmlns:p14="http://schemas.microsoft.com/office/powerpoint/2010/main" val="17638421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4CBEE5-621D-3876-7CCD-3302A1E2DC16}"/>
              </a:ext>
            </a:extLst>
          </p:cNvPr>
          <p:cNvSpPr>
            <a:spLocks noGrp="1"/>
          </p:cNvSpPr>
          <p:nvPr>
            <p:ph type="title"/>
          </p:nvPr>
        </p:nvSpPr>
        <p:spPr/>
        <p:txBody>
          <a:bodyPr>
            <a:normAutofit fontScale="90000"/>
          </a:bodyPr>
          <a:lstStyle/>
          <a:p>
            <a:r>
              <a:rPr lang="en-US" b="1">
                <a:solidFill>
                  <a:schemeClr val="bg1"/>
                </a:solidFill>
              </a:rPr>
              <a:t>Who is Eligible for Supports and Accommodations?</a:t>
            </a:r>
            <a:endParaRPr lang="en-US"/>
          </a:p>
        </p:txBody>
      </p:sp>
      <p:sp>
        <p:nvSpPr>
          <p:cNvPr id="3" name="Slide Number Placeholder 2">
            <a:extLst>
              <a:ext uri="{FF2B5EF4-FFF2-40B4-BE49-F238E27FC236}">
                <a16:creationId xmlns:a16="http://schemas.microsoft.com/office/drawing/2014/main" id="{D352AEDD-6954-D035-815C-140F853EAC7A}"/>
              </a:ext>
            </a:extLst>
          </p:cNvPr>
          <p:cNvSpPr>
            <a:spLocks noGrp="1"/>
          </p:cNvSpPr>
          <p:nvPr>
            <p:ph type="sldNum" sz="quarter" idx="4"/>
          </p:nvPr>
        </p:nvSpPr>
        <p:spPr/>
        <p:txBody>
          <a:bodyPr/>
          <a:lstStyle/>
          <a:p>
            <a:fld id="{13A326F7-3D62-4D6D-AF51-CF772FE3461F}" type="slidenum">
              <a:rPr lang="en-US" smtClean="0"/>
              <a:pPr/>
              <a:t>45</a:t>
            </a:fld>
            <a:endParaRPr lang="en-US"/>
          </a:p>
        </p:txBody>
      </p:sp>
      <p:pic>
        <p:nvPicPr>
          <p:cNvPr id="6" name="Picture 5" descr="Image of students in a classroom with their teacher." title="Image: Who is Eligible for Supports and Accommodations">
            <a:extLst>
              <a:ext uri="{FF2B5EF4-FFF2-40B4-BE49-F238E27FC236}">
                <a16:creationId xmlns:a16="http://schemas.microsoft.com/office/drawing/2014/main" id="{A78EA662-37FF-C557-6CB6-C64DFFC183E0}"/>
              </a:ext>
            </a:extLst>
          </p:cNvPr>
          <p:cNvPicPr>
            <a:picLocks noChangeAspect="1"/>
          </p:cNvPicPr>
          <p:nvPr/>
        </p:nvPicPr>
        <p:blipFill>
          <a:blip r:embed="rId2"/>
          <a:stretch>
            <a:fillRect/>
          </a:stretch>
        </p:blipFill>
        <p:spPr>
          <a:xfrm>
            <a:off x="4440249" y="439695"/>
            <a:ext cx="3311501" cy="2271457"/>
          </a:xfrm>
          <a:prstGeom prst="rect">
            <a:avLst/>
          </a:prstGeom>
        </p:spPr>
      </p:pic>
    </p:spTree>
    <p:extLst>
      <p:ext uri="{BB962C8B-B14F-4D97-AF65-F5344CB8AC3E}">
        <p14:creationId xmlns:p14="http://schemas.microsoft.com/office/powerpoint/2010/main" val="36956386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3D84D-6E68-04EB-41F0-38BA9BE46972}"/>
              </a:ext>
            </a:extLst>
          </p:cNvPr>
          <p:cNvSpPr>
            <a:spLocks noGrp="1"/>
          </p:cNvSpPr>
          <p:nvPr>
            <p:ph type="title"/>
          </p:nvPr>
        </p:nvSpPr>
        <p:spPr/>
        <p:txBody>
          <a:bodyPr/>
          <a:lstStyle/>
          <a:p>
            <a:r>
              <a:rPr lang="en-US" sz="3200" b="1">
                <a:ln w="0"/>
                <a:latin typeface="Arial" panose="020B0604020202020204" pitchFamily="34" charset="0"/>
                <a:cs typeface="Arial" panose="020B0604020202020204" pitchFamily="34" charset="0"/>
              </a:rPr>
              <a:t>Universal Design</a:t>
            </a:r>
            <a:endParaRPr lang="en-US"/>
          </a:p>
        </p:txBody>
      </p:sp>
      <p:sp>
        <p:nvSpPr>
          <p:cNvPr id="3" name="Slide Number Placeholder 2">
            <a:extLst>
              <a:ext uri="{FF2B5EF4-FFF2-40B4-BE49-F238E27FC236}">
                <a16:creationId xmlns:a16="http://schemas.microsoft.com/office/drawing/2014/main" id="{727A1E95-9252-7ADE-2EA1-B1BC2D519F12}"/>
              </a:ext>
            </a:extLst>
          </p:cNvPr>
          <p:cNvSpPr>
            <a:spLocks noGrp="1"/>
          </p:cNvSpPr>
          <p:nvPr>
            <p:ph type="sldNum" sz="quarter" idx="4"/>
          </p:nvPr>
        </p:nvSpPr>
        <p:spPr/>
        <p:txBody>
          <a:bodyPr/>
          <a:lstStyle/>
          <a:p>
            <a:fld id="{13A326F7-3D62-4D6D-AF51-CF772FE3461F}" type="slidenum">
              <a:rPr lang="en-US" smtClean="0"/>
              <a:pPr/>
              <a:t>46</a:t>
            </a:fld>
            <a:endParaRPr lang="en-US"/>
          </a:p>
        </p:txBody>
      </p:sp>
      <p:pic>
        <p:nvPicPr>
          <p:cNvPr id="4" name="Picture 3">
            <a:extLst>
              <a:ext uri="{FF2B5EF4-FFF2-40B4-BE49-F238E27FC236}">
                <a16:creationId xmlns:a16="http://schemas.microsoft.com/office/drawing/2014/main" id="{9A3E82D3-A7FA-55FA-9252-BF80CF229EBC}"/>
              </a:ext>
            </a:extLst>
          </p:cNvPr>
          <p:cNvPicPr>
            <a:picLocks noChangeAspect="1"/>
          </p:cNvPicPr>
          <p:nvPr/>
        </p:nvPicPr>
        <p:blipFill rotWithShape="1">
          <a:blip r:embed="rId3"/>
          <a:srcRect b="40104"/>
          <a:stretch/>
        </p:blipFill>
        <p:spPr>
          <a:xfrm>
            <a:off x="2327097" y="4458761"/>
            <a:ext cx="5704383" cy="2314824"/>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TextBox 5">
            <a:extLst>
              <a:ext uri="{FF2B5EF4-FFF2-40B4-BE49-F238E27FC236}">
                <a16:creationId xmlns:a16="http://schemas.microsoft.com/office/drawing/2014/main" id="{4A7B4EE2-12AC-D11F-DB42-CCBBC000D71E}"/>
              </a:ext>
            </a:extLst>
          </p:cNvPr>
          <p:cNvSpPr txBox="1"/>
          <p:nvPr/>
        </p:nvSpPr>
        <p:spPr>
          <a:xfrm>
            <a:off x="632179" y="1504745"/>
            <a:ext cx="10893778" cy="2862322"/>
          </a:xfrm>
          <a:prstGeom prst="rect">
            <a:avLst/>
          </a:prstGeom>
          <a:noFill/>
        </p:spPr>
        <p:txBody>
          <a:bodyPr wrap="square">
            <a:spAutoFit/>
          </a:bodyPr>
          <a:lstStyle/>
          <a:p>
            <a:pPr marL="0" indent="0">
              <a:buNone/>
            </a:pPr>
            <a:r>
              <a:rPr lang="en-US" sz="2000"/>
              <a:t>Smarter Balanced and NGSS Assessments offers </a:t>
            </a:r>
            <a:r>
              <a:rPr lang="en-US" sz="2000" b="0" i="0">
                <a:effectLst/>
              </a:rPr>
              <a:t>three tiers of embedded and non-embedded accessibility resources on its interim and summative assessments to meet the varied needs of learners: </a:t>
            </a:r>
          </a:p>
          <a:p>
            <a:pPr marL="285750" indent="-285750">
              <a:buFont typeface="Arial" panose="020B0604020202020204" pitchFamily="34" charset="0"/>
              <a:buChar char="•"/>
            </a:pPr>
            <a:r>
              <a:rPr lang="en-US" sz="2000" b="0" i="0">
                <a:effectLst/>
              </a:rPr>
              <a:t>universal tools,</a:t>
            </a:r>
          </a:p>
          <a:p>
            <a:pPr marL="285750" indent="-285750">
              <a:buFont typeface="Arial" panose="020B0604020202020204" pitchFamily="34" charset="0"/>
              <a:buChar char="•"/>
            </a:pPr>
            <a:r>
              <a:rPr lang="en-US" sz="2000" b="0" i="0">
                <a:effectLst/>
              </a:rPr>
              <a:t>designed supports, and </a:t>
            </a:r>
          </a:p>
          <a:p>
            <a:pPr marL="285750" indent="-285750">
              <a:buFont typeface="Arial" panose="020B0604020202020204" pitchFamily="34" charset="0"/>
              <a:buChar char="•"/>
            </a:pPr>
            <a:r>
              <a:rPr lang="en-US" sz="2000" b="0" i="0">
                <a:effectLst/>
              </a:rPr>
              <a:t>accommodations. </a:t>
            </a:r>
            <a:endParaRPr lang="en-US" sz="2000"/>
          </a:p>
          <a:p>
            <a:pPr marL="0" indent="0">
              <a:buNone/>
            </a:pPr>
            <a:endParaRPr lang="en-US" sz="2000"/>
          </a:p>
          <a:p>
            <a:pPr marL="0" indent="0">
              <a:buNone/>
            </a:pPr>
            <a:r>
              <a:rPr lang="en-US" sz="2000">
                <a:solidFill>
                  <a:schemeClr val="tx1"/>
                </a:solidFill>
                <a:cs typeface="Arial" panose="020B0604020202020204" pitchFamily="34" charset="0"/>
              </a:rPr>
              <a:t>Refer to the </a:t>
            </a:r>
            <a:r>
              <a:rPr lang="en-US" sz="2000">
                <a:solidFill>
                  <a:schemeClr val="tx1"/>
                </a:solidFill>
                <a:cs typeface="Arial" panose="020B0604020202020204" pitchFamily="34" charset="0"/>
                <a:hlinkClick r:id="rId4"/>
              </a:rPr>
              <a:t>Accessibility Chart </a:t>
            </a:r>
            <a:r>
              <a:rPr lang="en-US" sz="2000">
                <a:solidFill>
                  <a:schemeClr val="tx1"/>
                </a:solidFill>
                <a:cs typeface="Arial" panose="020B0604020202020204" pitchFamily="34" charset="0"/>
              </a:rPr>
              <a:t>and </a:t>
            </a:r>
            <a:r>
              <a:rPr lang="en-US" sz="2000">
                <a:solidFill>
                  <a:schemeClr val="tx1"/>
                </a:solidFill>
                <a:cs typeface="Arial" panose="020B0604020202020204" pitchFamily="34" charset="0"/>
                <a:hlinkClick r:id="rId5"/>
              </a:rPr>
              <a:t>Assessment Guidelines </a:t>
            </a:r>
            <a:r>
              <a:rPr lang="en-US" sz="2000">
                <a:solidFill>
                  <a:schemeClr val="tx1"/>
                </a:solidFill>
                <a:cs typeface="Arial" panose="020B0604020202020204" pitchFamily="34" charset="0"/>
              </a:rPr>
              <a:t>fo</a:t>
            </a:r>
            <a:r>
              <a:rPr lang="en-US" sz="2000">
                <a:solidFill>
                  <a:schemeClr val="tx1"/>
                </a:solidFill>
              </a:rPr>
              <a:t>r a complete listing.</a:t>
            </a:r>
          </a:p>
          <a:p>
            <a:pPr marL="0" indent="0">
              <a:buNone/>
            </a:pPr>
            <a:r>
              <a:rPr lang="en-US" sz="2000">
                <a:solidFill>
                  <a:schemeClr val="tx1"/>
                </a:solidFill>
              </a:rPr>
              <a:t>Visit the </a:t>
            </a:r>
            <a:r>
              <a:rPr lang="en-US" sz="2000">
                <a:cs typeface="Arial" panose="020B0604020202020204" pitchFamily="34" charset="0"/>
                <a:hlinkClick r:id="rId6"/>
              </a:rPr>
              <a:t>Tools for Teachers </a:t>
            </a:r>
            <a:r>
              <a:rPr lang="en-US" sz="2000">
                <a:cs typeface="Arial" panose="020B0604020202020204" pitchFamily="34" charset="0"/>
              </a:rPr>
              <a:t>webpage for educator-created lessons, activities, strategies, and professional development.</a:t>
            </a:r>
            <a:endParaRPr lang="en-US" sz="2000">
              <a:solidFill>
                <a:schemeClr val="tx1"/>
              </a:solidFill>
              <a:cs typeface="Arial" panose="020B0604020202020204" pitchFamily="34" charset="0"/>
            </a:endParaRPr>
          </a:p>
        </p:txBody>
      </p:sp>
    </p:spTree>
    <p:extLst>
      <p:ext uri="{BB962C8B-B14F-4D97-AF65-F5344CB8AC3E}">
        <p14:creationId xmlns:p14="http://schemas.microsoft.com/office/powerpoint/2010/main" val="29811625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07D3B-2C40-2AA8-F69E-046FC45CFEA3}"/>
              </a:ext>
            </a:extLst>
          </p:cNvPr>
          <p:cNvSpPr>
            <a:spLocks noGrp="1"/>
          </p:cNvSpPr>
          <p:nvPr>
            <p:ph type="title"/>
          </p:nvPr>
        </p:nvSpPr>
        <p:spPr/>
        <p:txBody>
          <a:bodyPr>
            <a:normAutofit fontScale="90000"/>
          </a:bodyPr>
          <a:lstStyle/>
          <a:p>
            <a:r>
              <a:rPr lang="en-US" sz="3200" b="1">
                <a:solidFill>
                  <a:schemeClr val="bg1"/>
                </a:solidFill>
              </a:rPr>
              <a:t>Who is eligible for </a:t>
            </a:r>
            <a:br>
              <a:rPr lang="en-US" sz="3200" b="1">
                <a:solidFill>
                  <a:schemeClr val="bg1"/>
                </a:solidFill>
              </a:rPr>
            </a:br>
            <a:r>
              <a:rPr lang="en-US" sz="3200" b="1">
                <a:solidFill>
                  <a:schemeClr val="bg1"/>
                </a:solidFill>
              </a:rPr>
              <a:t>universal </a:t>
            </a:r>
            <a:r>
              <a:rPr lang="en-US" sz="3200">
                <a:solidFill>
                  <a:schemeClr val="bg1"/>
                </a:solidFill>
              </a:rPr>
              <a:t>t</a:t>
            </a:r>
            <a:r>
              <a:rPr lang="en-US" sz="3200" b="1">
                <a:solidFill>
                  <a:schemeClr val="bg1"/>
                </a:solidFill>
              </a:rPr>
              <a:t>ools?</a:t>
            </a:r>
            <a:endParaRPr lang="en-US"/>
          </a:p>
        </p:txBody>
      </p:sp>
      <p:sp>
        <p:nvSpPr>
          <p:cNvPr id="3" name="Slide Number Placeholder 2">
            <a:extLst>
              <a:ext uri="{FF2B5EF4-FFF2-40B4-BE49-F238E27FC236}">
                <a16:creationId xmlns:a16="http://schemas.microsoft.com/office/drawing/2014/main" id="{7B33F564-EFF4-8806-0B9B-FCD2C039A52F}"/>
              </a:ext>
            </a:extLst>
          </p:cNvPr>
          <p:cNvSpPr>
            <a:spLocks noGrp="1"/>
          </p:cNvSpPr>
          <p:nvPr>
            <p:ph type="sldNum" sz="quarter" idx="4"/>
          </p:nvPr>
        </p:nvSpPr>
        <p:spPr/>
        <p:txBody>
          <a:bodyPr/>
          <a:lstStyle/>
          <a:p>
            <a:fld id="{13A326F7-3D62-4D6D-AF51-CF772FE3461F}" type="slidenum">
              <a:rPr lang="en-US" smtClean="0"/>
              <a:pPr/>
              <a:t>47</a:t>
            </a:fld>
            <a:endParaRPr lang="en-US"/>
          </a:p>
        </p:txBody>
      </p:sp>
      <p:sp>
        <p:nvSpPr>
          <p:cNvPr id="5" name="TextBox 4">
            <a:extLst>
              <a:ext uri="{FF2B5EF4-FFF2-40B4-BE49-F238E27FC236}">
                <a16:creationId xmlns:a16="http://schemas.microsoft.com/office/drawing/2014/main" id="{4379863A-83C9-4514-1E90-20390B8B22CA}"/>
              </a:ext>
            </a:extLst>
          </p:cNvPr>
          <p:cNvSpPr txBox="1"/>
          <p:nvPr/>
        </p:nvSpPr>
        <p:spPr>
          <a:xfrm>
            <a:off x="489567" y="1832446"/>
            <a:ext cx="3884026" cy="1692771"/>
          </a:xfrm>
          <a:prstGeom prst="rect">
            <a:avLst/>
          </a:prstGeom>
          <a:noFill/>
        </p:spPr>
        <p:txBody>
          <a:bodyPr wrap="square">
            <a:spAutoFit/>
          </a:bodyPr>
          <a:lstStyle/>
          <a:p>
            <a:r>
              <a:rPr lang="en-US" sz="2400" b="1">
                <a:solidFill>
                  <a:srgbClr val="FF3399"/>
                </a:solidFill>
                <a:cs typeface="Arial" panose="020B0604020202020204" pitchFamily="34" charset="0"/>
              </a:rPr>
              <a:t>Universal Tools</a:t>
            </a:r>
          </a:p>
          <a:p>
            <a:r>
              <a:rPr lang="en-US" sz="2000">
                <a:solidFill>
                  <a:srgbClr val="002060"/>
                </a:solidFill>
                <a:ea typeface="+mn-lt"/>
                <a:cs typeface="Arial" panose="020B0604020202020204" pitchFamily="34" charset="0"/>
              </a:rPr>
              <a:t>Embedded and non-embedded: </a:t>
            </a:r>
            <a:r>
              <a:rPr lang="en-US" sz="2000">
                <a:solidFill>
                  <a:srgbClr val="002060"/>
                </a:solidFill>
                <a:effectLst/>
                <a:ea typeface="Times New Roman" panose="02020603050405020304" pitchFamily="18" charset="0"/>
                <a:cs typeface="Arial" panose="020B0604020202020204" pitchFamily="34" charset="0"/>
              </a:rPr>
              <a:t>Available to </a:t>
            </a:r>
            <a:r>
              <a:rPr lang="en-US" sz="2000" b="1">
                <a:solidFill>
                  <a:srgbClr val="002060"/>
                </a:solidFill>
                <a:effectLst/>
                <a:ea typeface="Times New Roman" panose="02020603050405020304" pitchFamily="18" charset="0"/>
                <a:cs typeface="Arial" panose="020B0604020202020204" pitchFamily="34" charset="0"/>
              </a:rPr>
              <a:t>all</a:t>
            </a:r>
            <a:r>
              <a:rPr lang="en-US" sz="2000">
                <a:solidFill>
                  <a:srgbClr val="002060"/>
                </a:solidFill>
                <a:effectLst/>
                <a:ea typeface="Times New Roman" panose="02020603050405020304" pitchFamily="18" charset="0"/>
                <a:cs typeface="Arial" panose="020B0604020202020204" pitchFamily="34" charset="0"/>
              </a:rPr>
              <a:t> students based on student preference and selection (e.g., highlighter, notepad).</a:t>
            </a:r>
            <a:endParaRPr lang="en-US" sz="2000">
              <a:solidFill>
                <a:schemeClr val="tx1"/>
              </a:solidFill>
              <a:cs typeface="Arial" panose="020B0604020202020204" pitchFamily="34" charset="0"/>
            </a:endParaRPr>
          </a:p>
        </p:txBody>
      </p:sp>
      <p:pic>
        <p:nvPicPr>
          <p:cNvPr id="4" name="Picture 3">
            <a:extLst>
              <a:ext uri="{FF2B5EF4-FFF2-40B4-BE49-F238E27FC236}">
                <a16:creationId xmlns:a16="http://schemas.microsoft.com/office/drawing/2014/main" id="{093086C3-4A69-CA8C-6A1A-94039EF57BF6}"/>
              </a:ext>
            </a:extLst>
          </p:cNvPr>
          <p:cNvPicPr>
            <a:picLocks noChangeAspect="1"/>
          </p:cNvPicPr>
          <p:nvPr/>
        </p:nvPicPr>
        <p:blipFill>
          <a:blip r:embed="rId3"/>
          <a:stretch>
            <a:fillRect/>
          </a:stretch>
        </p:blipFill>
        <p:spPr>
          <a:xfrm>
            <a:off x="332503" y="4046330"/>
            <a:ext cx="2828925" cy="2419350"/>
          </a:xfrm>
          <a:prstGeom prst="rect">
            <a:avLst/>
          </a:prstGeom>
          <a:ln>
            <a:solidFill>
              <a:schemeClr val="tx1"/>
            </a:solidFill>
          </a:ln>
        </p:spPr>
      </p:pic>
      <p:sp>
        <p:nvSpPr>
          <p:cNvPr id="7" name="Content Placeholder 2">
            <a:extLst>
              <a:ext uri="{FF2B5EF4-FFF2-40B4-BE49-F238E27FC236}">
                <a16:creationId xmlns:a16="http://schemas.microsoft.com/office/drawing/2014/main" id="{D6AABFFD-832E-5DBC-3B48-73AD6CBF4121}"/>
              </a:ext>
            </a:extLst>
          </p:cNvPr>
          <p:cNvSpPr txBox="1">
            <a:spLocks/>
          </p:cNvSpPr>
          <p:nvPr/>
        </p:nvSpPr>
        <p:spPr>
          <a:xfrm>
            <a:off x="4650762" y="1832446"/>
            <a:ext cx="7148349" cy="4703353"/>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solidFill>
                  <a:srgbClr val="FF3799"/>
                </a:solidFill>
                <a:ea typeface="+mn-lt"/>
                <a:cs typeface="Arial" panose="020B0604020202020204" pitchFamily="34" charset="0"/>
              </a:rPr>
              <a:t>Making Decisions about Universal Tools:</a:t>
            </a:r>
          </a:p>
          <a:p>
            <a:pPr marL="0" indent="0">
              <a:buNone/>
            </a:pPr>
            <a:r>
              <a:rPr lang="en-US" sz="2000">
                <a:cs typeface="Arial" panose="020B0604020202020204" pitchFamily="34" charset="0"/>
              </a:rPr>
              <a:t>Universal tools are automatically available to all students through the test delivery system.</a:t>
            </a:r>
          </a:p>
          <a:p>
            <a:pPr marL="0" indent="0">
              <a:buNone/>
            </a:pPr>
            <a:r>
              <a:rPr lang="en-US" sz="2000">
                <a:cs typeface="Arial" panose="020B0604020202020204" pitchFamily="34" charset="0"/>
              </a:rPr>
              <a:t>Educators may need to determine if certain universal features are distracting for certain students.</a:t>
            </a:r>
          </a:p>
          <a:p>
            <a:r>
              <a:rPr lang="en-US" sz="2000">
                <a:cs typeface="Arial" panose="020B0604020202020204" pitchFamily="34" charset="0"/>
              </a:rPr>
              <a:t>Universal tools can be turned off by the test administrator/proctor prior to testing.</a:t>
            </a:r>
          </a:p>
          <a:p>
            <a:pPr marL="0" indent="0">
              <a:buNone/>
            </a:pPr>
            <a:r>
              <a:rPr lang="en-US" sz="2000">
                <a:cs typeface="Arial" panose="020B0604020202020204" pitchFamily="34" charset="0"/>
              </a:rPr>
              <a:t>Educators also need to ensure that appropriate, non-embedded universal features are available to meet individual students’ needs.</a:t>
            </a:r>
          </a:p>
          <a:p>
            <a:pPr marL="0" indent="0">
              <a:buNone/>
            </a:pPr>
            <a:r>
              <a:rPr lang="en-US" sz="2000">
                <a:solidFill>
                  <a:srgbClr val="002060"/>
                </a:solidFill>
                <a:ea typeface="Times New Roman" panose="02020603050405020304" pitchFamily="18" charset="0"/>
                <a:cs typeface="Arial" panose="020B0604020202020204" pitchFamily="34" charset="0"/>
              </a:rPr>
              <a:t>Resource: </a:t>
            </a:r>
            <a:r>
              <a:rPr lang="en-US" sz="2000">
                <a:solidFill>
                  <a:srgbClr val="002060"/>
                </a:solidFill>
                <a:ea typeface="Times New Roman" panose="02020603050405020304" pitchFamily="18" charset="0"/>
                <a:cs typeface="Arial" panose="020B0604020202020204" pitchFamily="34" charset="0"/>
                <a:hlinkClick r:id="rId4"/>
              </a:rPr>
              <a:t>Five Built-in Test Tools Students Should Know (and Use!)</a:t>
            </a:r>
            <a:endParaRPr lang="en-US" sz="2000">
              <a:solidFill>
                <a:srgbClr val="002060"/>
              </a:solidFill>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901603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8BC54-1CD9-BCD7-EC78-D0F9D8045D92}"/>
              </a:ext>
            </a:extLst>
          </p:cNvPr>
          <p:cNvSpPr>
            <a:spLocks noGrp="1"/>
          </p:cNvSpPr>
          <p:nvPr>
            <p:ph type="title"/>
          </p:nvPr>
        </p:nvSpPr>
        <p:spPr/>
        <p:txBody>
          <a:bodyPr>
            <a:normAutofit fontScale="90000"/>
          </a:bodyPr>
          <a:lstStyle/>
          <a:p>
            <a:r>
              <a:rPr lang="en-US" sz="3200" b="1">
                <a:solidFill>
                  <a:schemeClr val="bg1"/>
                </a:solidFill>
              </a:rPr>
              <a:t>Who is eligible for </a:t>
            </a:r>
            <a:br>
              <a:rPr lang="en-US" sz="3200" b="1">
                <a:solidFill>
                  <a:schemeClr val="bg1"/>
                </a:solidFill>
              </a:rPr>
            </a:br>
            <a:r>
              <a:rPr lang="en-US" sz="3200" b="1">
                <a:solidFill>
                  <a:schemeClr val="bg1"/>
                </a:solidFill>
              </a:rPr>
              <a:t>designated </a:t>
            </a:r>
            <a:r>
              <a:rPr lang="en-US" sz="3200">
                <a:solidFill>
                  <a:schemeClr val="bg1"/>
                </a:solidFill>
              </a:rPr>
              <a:t>s</a:t>
            </a:r>
            <a:r>
              <a:rPr lang="en-US" sz="3200" b="1">
                <a:solidFill>
                  <a:schemeClr val="bg1"/>
                </a:solidFill>
              </a:rPr>
              <a:t>upports?</a:t>
            </a:r>
            <a:endParaRPr lang="en-US"/>
          </a:p>
        </p:txBody>
      </p:sp>
      <p:sp>
        <p:nvSpPr>
          <p:cNvPr id="3" name="Slide Number Placeholder 2">
            <a:extLst>
              <a:ext uri="{FF2B5EF4-FFF2-40B4-BE49-F238E27FC236}">
                <a16:creationId xmlns:a16="http://schemas.microsoft.com/office/drawing/2014/main" id="{CF79663B-75CD-B552-B3EC-CFD3C819B57F}"/>
              </a:ext>
            </a:extLst>
          </p:cNvPr>
          <p:cNvSpPr>
            <a:spLocks noGrp="1"/>
          </p:cNvSpPr>
          <p:nvPr>
            <p:ph type="sldNum" sz="quarter" idx="4"/>
          </p:nvPr>
        </p:nvSpPr>
        <p:spPr/>
        <p:txBody>
          <a:bodyPr/>
          <a:lstStyle/>
          <a:p>
            <a:fld id="{13A326F7-3D62-4D6D-AF51-CF772FE3461F}" type="slidenum">
              <a:rPr lang="en-US" smtClean="0"/>
              <a:pPr/>
              <a:t>48</a:t>
            </a:fld>
            <a:endParaRPr lang="en-US"/>
          </a:p>
        </p:txBody>
      </p:sp>
      <p:sp>
        <p:nvSpPr>
          <p:cNvPr id="5" name="TextBox 4">
            <a:extLst>
              <a:ext uri="{FF2B5EF4-FFF2-40B4-BE49-F238E27FC236}">
                <a16:creationId xmlns:a16="http://schemas.microsoft.com/office/drawing/2014/main" id="{2A5264E8-0AD6-741E-E822-B7EB8B1BD6E9}"/>
              </a:ext>
            </a:extLst>
          </p:cNvPr>
          <p:cNvSpPr txBox="1"/>
          <p:nvPr/>
        </p:nvSpPr>
        <p:spPr>
          <a:xfrm>
            <a:off x="616125" y="1724160"/>
            <a:ext cx="5370607" cy="4124206"/>
          </a:xfrm>
          <a:prstGeom prst="rect">
            <a:avLst/>
          </a:prstGeom>
          <a:noFill/>
        </p:spPr>
        <p:txBody>
          <a:bodyPr wrap="square">
            <a:spAutoFit/>
          </a:bodyPr>
          <a:lstStyle/>
          <a:p>
            <a:r>
              <a:rPr lang="en-US" sz="2400" b="1">
                <a:solidFill>
                  <a:srgbClr val="FF3399"/>
                </a:solidFill>
              </a:rPr>
              <a:t>Designated Supports</a:t>
            </a:r>
          </a:p>
          <a:p>
            <a:pPr marL="0" indent="0">
              <a:buNone/>
            </a:pPr>
            <a:r>
              <a:rPr lang="en-US" sz="2000">
                <a:solidFill>
                  <a:srgbClr val="002060"/>
                </a:solidFill>
                <a:ea typeface="+mn-lt"/>
                <a:cs typeface="Arial" panose="020B0604020202020204" pitchFamily="34" charset="0"/>
              </a:rPr>
              <a:t>Embedded and non-embedded: </a:t>
            </a:r>
          </a:p>
          <a:p>
            <a:pPr marL="0" indent="0">
              <a:buNone/>
            </a:pPr>
            <a:r>
              <a:rPr lang="en-US" sz="2000">
                <a:solidFill>
                  <a:srgbClr val="002060"/>
                </a:solidFill>
                <a:effectLst/>
                <a:ea typeface="Times New Roman" panose="02020603050405020304" pitchFamily="18" charset="0"/>
                <a:cs typeface="Arial" panose="020B0604020202020204" pitchFamily="34" charset="0"/>
              </a:rPr>
              <a:t>Accessibility features available for use by any student for whom the need has been indicated by an educator team with input from the parent/guardian and student. If these supports are selected for use on statewide assessments, they should also be consistently embedded and accessed in the student’s instructional setting. </a:t>
            </a:r>
          </a:p>
          <a:p>
            <a:pPr marL="0" indent="0">
              <a:buNone/>
            </a:pPr>
            <a:endParaRPr lang="en-US" sz="2000">
              <a:solidFill>
                <a:srgbClr val="002060"/>
              </a:solidFill>
              <a:ea typeface="Times New Roman" panose="02020603050405020304" pitchFamily="18" charset="0"/>
              <a:cs typeface="Arial" panose="020B0604020202020204" pitchFamily="34" charset="0"/>
            </a:endParaRPr>
          </a:p>
          <a:p>
            <a:r>
              <a:rPr lang="en-US" sz="2000">
                <a:solidFill>
                  <a:srgbClr val="002060"/>
                </a:solidFill>
                <a:ea typeface="+mn-lt"/>
                <a:cs typeface="Arial" panose="020B0604020202020204" pitchFamily="34" charset="0"/>
              </a:rPr>
              <a:t>Examples: color contrast, text-to-speech of items, illustration glossary (math) as shown to the right.</a:t>
            </a:r>
          </a:p>
          <a:p>
            <a:pPr marL="0" indent="0">
              <a:buNone/>
            </a:pPr>
            <a:endParaRPr lang="en-US" sz="1800">
              <a:solidFill>
                <a:srgbClr val="002060"/>
              </a:solidFill>
              <a:effectLst/>
              <a:ea typeface="Times New Roman" panose="02020603050405020304" pitchFamily="18" charset="0"/>
              <a:cs typeface="Arial" panose="020B0604020202020204" pitchFamily="34" charset="0"/>
            </a:endParaRPr>
          </a:p>
        </p:txBody>
      </p:sp>
      <p:sp>
        <p:nvSpPr>
          <p:cNvPr id="4" name="TextBox 3">
            <a:extLst>
              <a:ext uri="{FF2B5EF4-FFF2-40B4-BE49-F238E27FC236}">
                <a16:creationId xmlns:a16="http://schemas.microsoft.com/office/drawing/2014/main" id="{C7D5F7B0-D5BE-8065-9291-DAEC6ABC7BB0}"/>
              </a:ext>
            </a:extLst>
          </p:cNvPr>
          <p:cNvSpPr txBox="1"/>
          <p:nvPr/>
        </p:nvSpPr>
        <p:spPr>
          <a:xfrm>
            <a:off x="6364841" y="1724160"/>
            <a:ext cx="5497238" cy="1815882"/>
          </a:xfrm>
          <a:prstGeom prst="rect">
            <a:avLst/>
          </a:prstGeom>
          <a:noFill/>
        </p:spPr>
        <p:txBody>
          <a:bodyPr wrap="square">
            <a:spAutoFit/>
          </a:bodyPr>
          <a:lstStyle/>
          <a:p>
            <a:r>
              <a:rPr lang="en-US" sz="2400" b="1">
                <a:solidFill>
                  <a:srgbClr val="FF3799"/>
                </a:solidFill>
                <a:ea typeface="+mn-lt"/>
                <a:cs typeface="Arial" panose="020B0604020202020204" pitchFamily="34" charset="0"/>
              </a:rPr>
              <a:t>Making Decisions about Designated Supports:</a:t>
            </a:r>
          </a:p>
          <a:p>
            <a:r>
              <a:rPr lang="en-US" sz="2000">
                <a:cs typeface="Arial" panose="020B0604020202020204" pitchFamily="34" charset="0"/>
              </a:rPr>
              <a:t>Educator teams making these decisions should be familiar with the child’s characteristics and needs.</a:t>
            </a:r>
          </a:p>
          <a:p>
            <a:endParaRPr lang="en-US" sz="2400">
              <a:cs typeface="Arial" panose="020B0604020202020204" pitchFamily="34" charset="0"/>
            </a:endParaRPr>
          </a:p>
        </p:txBody>
      </p:sp>
      <p:pic>
        <p:nvPicPr>
          <p:cNvPr id="7" name="Picture 6">
            <a:hlinkClick r:id="rId3"/>
            <a:extLst>
              <a:ext uri="{FF2B5EF4-FFF2-40B4-BE49-F238E27FC236}">
                <a16:creationId xmlns:a16="http://schemas.microsoft.com/office/drawing/2014/main" id="{8B90074D-0199-E577-7084-4EBA13E15B85}"/>
              </a:ext>
            </a:extLst>
          </p:cNvPr>
          <p:cNvPicPr>
            <a:picLocks noChangeAspect="1"/>
          </p:cNvPicPr>
          <p:nvPr/>
        </p:nvPicPr>
        <p:blipFill>
          <a:blip r:embed="rId4"/>
          <a:stretch>
            <a:fillRect/>
          </a:stretch>
        </p:blipFill>
        <p:spPr>
          <a:xfrm>
            <a:off x="6095999" y="3846324"/>
            <a:ext cx="5776159" cy="2749826"/>
          </a:xfrm>
          <a:prstGeom prst="rect">
            <a:avLst/>
          </a:prstGeom>
          <a:ln>
            <a:solidFill>
              <a:schemeClr val="tx1"/>
            </a:solidFill>
          </a:ln>
        </p:spPr>
      </p:pic>
    </p:spTree>
    <p:extLst>
      <p:ext uri="{BB962C8B-B14F-4D97-AF65-F5344CB8AC3E}">
        <p14:creationId xmlns:p14="http://schemas.microsoft.com/office/powerpoint/2010/main" val="33319112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9B213-47CC-F2EE-B8F8-35863725463A}"/>
              </a:ext>
            </a:extLst>
          </p:cNvPr>
          <p:cNvSpPr>
            <a:spLocks noGrp="1"/>
          </p:cNvSpPr>
          <p:nvPr>
            <p:ph type="title"/>
          </p:nvPr>
        </p:nvSpPr>
        <p:spPr/>
        <p:txBody>
          <a:bodyPr>
            <a:normAutofit fontScale="90000"/>
          </a:bodyPr>
          <a:lstStyle/>
          <a:p>
            <a:r>
              <a:rPr lang="en-US">
                <a:latin typeface="Arial"/>
                <a:cs typeface="Arial"/>
              </a:rPr>
              <a:t>Review test settings in TIDE prior to testing</a:t>
            </a:r>
            <a:endParaRPr lang="en-US"/>
          </a:p>
        </p:txBody>
      </p:sp>
      <p:sp>
        <p:nvSpPr>
          <p:cNvPr id="3" name="Slide Number Placeholder 2">
            <a:extLst>
              <a:ext uri="{FF2B5EF4-FFF2-40B4-BE49-F238E27FC236}">
                <a16:creationId xmlns:a16="http://schemas.microsoft.com/office/drawing/2014/main" id="{3EE3BFE1-AC94-2B0F-9EB1-EA116409FF7A}"/>
              </a:ext>
            </a:extLst>
          </p:cNvPr>
          <p:cNvSpPr>
            <a:spLocks noGrp="1"/>
          </p:cNvSpPr>
          <p:nvPr>
            <p:ph type="sldNum" sz="quarter" idx="4"/>
          </p:nvPr>
        </p:nvSpPr>
        <p:spPr/>
        <p:txBody>
          <a:bodyPr/>
          <a:lstStyle/>
          <a:p>
            <a:fld id="{13A326F7-3D62-4D6D-AF51-CF772FE3461F}" type="slidenum">
              <a:rPr lang="en-US" smtClean="0"/>
              <a:pPr/>
              <a:t>49</a:t>
            </a:fld>
            <a:endParaRPr lang="en-US"/>
          </a:p>
        </p:txBody>
      </p:sp>
      <p:sp>
        <p:nvSpPr>
          <p:cNvPr id="5" name="TextBox 4">
            <a:extLst>
              <a:ext uri="{FF2B5EF4-FFF2-40B4-BE49-F238E27FC236}">
                <a16:creationId xmlns:a16="http://schemas.microsoft.com/office/drawing/2014/main" id="{32AEE353-5CEC-99DC-62C2-22A25EC45079}"/>
              </a:ext>
            </a:extLst>
          </p:cNvPr>
          <p:cNvSpPr txBox="1"/>
          <p:nvPr/>
        </p:nvSpPr>
        <p:spPr>
          <a:xfrm>
            <a:off x="396336" y="1512674"/>
            <a:ext cx="11255415" cy="1631216"/>
          </a:xfrm>
          <a:prstGeom prst="rect">
            <a:avLst/>
          </a:prstGeom>
          <a:noFill/>
        </p:spPr>
        <p:txBody>
          <a:bodyPr wrap="square" lIns="91440" tIns="45720" rIns="91440" bIns="45720" anchor="t">
            <a:spAutoFit/>
          </a:bodyPr>
          <a:lstStyle/>
          <a:p>
            <a:r>
              <a:rPr lang="en-US" sz="2000"/>
              <a:t>Teachers will not be making edits or adjustments to TIDE and the Student Dashboard. Teachers will want to review  this information to ensure any designated supports and accommodations that are populated in the system are accurate prior to testing. If an error is noted, please contact your District Administrator and do not administer the test until corrected. </a:t>
            </a:r>
            <a:endParaRPr lang="en-US"/>
          </a:p>
          <a:p>
            <a:endParaRPr lang="en-US" sz="2000"/>
          </a:p>
        </p:txBody>
      </p:sp>
      <p:pic>
        <p:nvPicPr>
          <p:cNvPr id="4" name="Picture 3">
            <a:extLst>
              <a:ext uri="{FF2B5EF4-FFF2-40B4-BE49-F238E27FC236}">
                <a16:creationId xmlns:a16="http://schemas.microsoft.com/office/drawing/2014/main" id="{0F419727-06E3-E8F3-29E4-DEE2735A2C02}"/>
              </a:ext>
            </a:extLst>
          </p:cNvPr>
          <p:cNvPicPr>
            <a:picLocks noChangeAspect="1"/>
          </p:cNvPicPr>
          <p:nvPr/>
        </p:nvPicPr>
        <p:blipFill>
          <a:blip r:embed="rId3"/>
          <a:stretch>
            <a:fillRect/>
          </a:stretch>
        </p:blipFill>
        <p:spPr>
          <a:xfrm>
            <a:off x="3699564" y="2934954"/>
            <a:ext cx="4940779" cy="2743247"/>
          </a:xfrm>
          <a:prstGeom prst="rect">
            <a:avLst/>
          </a:prstGeom>
          <a:ln>
            <a:solidFill>
              <a:schemeClr val="tx1"/>
            </a:solidFill>
          </a:ln>
        </p:spPr>
      </p:pic>
      <p:sp>
        <p:nvSpPr>
          <p:cNvPr id="6" name="TextBox 5">
            <a:extLst>
              <a:ext uri="{FF2B5EF4-FFF2-40B4-BE49-F238E27FC236}">
                <a16:creationId xmlns:a16="http://schemas.microsoft.com/office/drawing/2014/main" id="{4233308B-3AF4-2FBF-8886-CB448A1DA9FD}"/>
              </a:ext>
            </a:extLst>
          </p:cNvPr>
          <p:cNvSpPr txBox="1"/>
          <p:nvPr/>
        </p:nvSpPr>
        <p:spPr>
          <a:xfrm>
            <a:off x="396336" y="5839378"/>
            <a:ext cx="11544204" cy="707886"/>
          </a:xfrm>
          <a:prstGeom prst="rect">
            <a:avLst/>
          </a:prstGeom>
          <a:noFill/>
        </p:spPr>
        <p:txBody>
          <a:bodyPr wrap="square" rtlCol="0">
            <a:spAutoFit/>
          </a:bodyPr>
          <a:lstStyle/>
          <a:p>
            <a:r>
              <a:rPr lang="en-US" sz="2000"/>
              <a:t>Per the example above, the student is eligible to have a medical device, a mouse pointer, streamline mode,  text-to-speech of math and science stimuli and items, and the Translation Glossary for Math.</a:t>
            </a:r>
          </a:p>
        </p:txBody>
      </p:sp>
    </p:spTree>
    <p:extLst>
      <p:ext uri="{BB962C8B-B14F-4D97-AF65-F5344CB8AC3E}">
        <p14:creationId xmlns:p14="http://schemas.microsoft.com/office/powerpoint/2010/main" val="787082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27000"/>
          </a:blip>
          <a:tile tx="0" ty="0" sx="100000" sy="100000" flip="none" algn="tl"/>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108B5A-78A8-ECC9-BEFA-9D59F71F02E6}"/>
              </a:ext>
            </a:extLst>
          </p:cNvPr>
          <p:cNvSpPr>
            <a:spLocks noGrp="1"/>
          </p:cNvSpPr>
          <p:nvPr>
            <p:ph type="title"/>
          </p:nvPr>
        </p:nvSpPr>
        <p:spPr/>
        <p:txBody>
          <a:bodyPr/>
          <a:lstStyle/>
          <a:p>
            <a:r>
              <a:rPr lang="en-US"/>
              <a:t>Meet the Assessment Team </a:t>
            </a:r>
          </a:p>
        </p:txBody>
      </p:sp>
      <p:sp>
        <p:nvSpPr>
          <p:cNvPr id="5" name="Slide Number Placeholder 4">
            <a:extLst>
              <a:ext uri="{FF2B5EF4-FFF2-40B4-BE49-F238E27FC236}">
                <a16:creationId xmlns:a16="http://schemas.microsoft.com/office/drawing/2014/main" id="{9B98FDD5-E4C0-A6CE-F8AA-800A9F989EAD}"/>
              </a:ext>
            </a:extLst>
          </p:cNvPr>
          <p:cNvSpPr>
            <a:spLocks noGrp="1"/>
          </p:cNvSpPr>
          <p:nvPr>
            <p:ph type="sldNum" sz="quarter" idx="4"/>
          </p:nvPr>
        </p:nvSpPr>
        <p:spPr/>
        <p:txBody>
          <a:bodyPr/>
          <a:lstStyle/>
          <a:p>
            <a:fld id="{13A326F7-3D62-4D6D-AF51-CF772FE3461F}" type="slidenum">
              <a:rPr lang="en-US" smtClean="0"/>
              <a:pPr/>
              <a:t>5</a:t>
            </a:fld>
            <a:endParaRPr lang="en-US"/>
          </a:p>
        </p:txBody>
      </p:sp>
      <p:sp>
        <p:nvSpPr>
          <p:cNvPr id="10" name="TextBox 9">
            <a:extLst>
              <a:ext uri="{FF2B5EF4-FFF2-40B4-BE49-F238E27FC236}">
                <a16:creationId xmlns:a16="http://schemas.microsoft.com/office/drawing/2014/main" id="{7E6AE99E-7018-AB89-B5FE-8558E64EA77A}"/>
              </a:ext>
            </a:extLst>
          </p:cNvPr>
          <p:cNvSpPr txBox="1"/>
          <p:nvPr/>
        </p:nvSpPr>
        <p:spPr>
          <a:xfrm>
            <a:off x="1564341" y="3335560"/>
            <a:ext cx="9063318" cy="149271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rtl="0" fontAlgn="base">
              <a:lnSpc>
                <a:spcPct val="150000"/>
              </a:lnSpc>
              <a:spcBef>
                <a:spcPts val="600"/>
              </a:spcBef>
            </a:pPr>
            <a:r>
              <a:rPr lang="en-US" sz="2200" b="1" i="0" u="none" strike="noStrike">
                <a:solidFill>
                  <a:schemeClr val="accent1">
                    <a:lumMod val="75000"/>
                  </a:schemeClr>
                </a:solidFill>
                <a:effectLst/>
              </a:rPr>
              <a:t>Deirdre Ducharme</a:t>
            </a:r>
            <a:r>
              <a:rPr lang="en-US" sz="2200" b="1" i="0">
                <a:solidFill>
                  <a:schemeClr val="accent1">
                    <a:lumMod val="75000"/>
                  </a:schemeClr>
                </a:solidFill>
                <a:effectLst/>
              </a:rPr>
              <a:t>​</a:t>
            </a:r>
          </a:p>
          <a:p>
            <a:pPr algn="ctr" rtl="0" fontAlgn="base"/>
            <a:r>
              <a:rPr lang="en-US" sz="2000" b="0" i="0" u="sng" strike="noStrike">
                <a:solidFill>
                  <a:srgbClr val="0563C1"/>
                </a:solidFill>
                <a:effectLst/>
                <a:hlinkClick r:id="rId4"/>
              </a:rPr>
              <a:t>Deirdre.Ducharme@ct.gov</a:t>
            </a:r>
            <a:r>
              <a:rPr lang="en-US" sz="2000" b="0" i="0" u="none" strike="noStrike">
                <a:solidFill>
                  <a:srgbClr val="000000"/>
                </a:solidFill>
                <a:effectLst/>
              </a:rPr>
              <a:t>; 860-713-6859</a:t>
            </a:r>
            <a:r>
              <a:rPr lang="en-US" sz="2000" b="0" i="0">
                <a:solidFill>
                  <a:srgbClr val="000000"/>
                </a:solidFill>
                <a:effectLst/>
                <a:latin typeface="Arial" panose="020B0604020202020204" pitchFamily="34" charset="0"/>
              </a:rPr>
              <a:t>​</a:t>
            </a:r>
            <a:endParaRPr lang="en-US" sz="2000" b="0" i="0">
              <a:solidFill>
                <a:srgbClr val="000000"/>
              </a:solidFill>
              <a:effectLst/>
              <a:latin typeface="Segoe UI" panose="020B0502040204020203" pitchFamily="34" charset="0"/>
            </a:endParaRPr>
          </a:p>
          <a:p>
            <a:pPr algn="ctr" rtl="0" fontAlgn="base"/>
            <a:r>
              <a:rPr lang="en-US" sz="2000" b="0" i="0">
                <a:solidFill>
                  <a:srgbClr val="000000"/>
                </a:solidFill>
                <a:effectLst/>
                <a:latin typeface="Arial" panose="020B0604020202020204" pitchFamily="34" charset="0"/>
              </a:rPr>
              <a:t>​</a:t>
            </a:r>
            <a:endParaRPr lang="en-US" sz="2000" b="0" i="0">
              <a:solidFill>
                <a:srgbClr val="000000"/>
              </a:solidFill>
              <a:effectLst/>
              <a:latin typeface="Segoe UI" panose="020B0502040204020203" pitchFamily="34" charset="0"/>
            </a:endParaRPr>
          </a:p>
          <a:p>
            <a:pPr algn="ctr"/>
            <a:endParaRPr lang="en-US">
              <a:highlight>
                <a:srgbClr val="C0C0C0"/>
              </a:highlight>
            </a:endParaRPr>
          </a:p>
        </p:txBody>
      </p:sp>
      <p:sp>
        <p:nvSpPr>
          <p:cNvPr id="11" name="TextBox 10">
            <a:extLst>
              <a:ext uri="{FF2B5EF4-FFF2-40B4-BE49-F238E27FC236}">
                <a16:creationId xmlns:a16="http://schemas.microsoft.com/office/drawing/2014/main" id="{8846C05D-DE15-2632-A89E-5E7DD4908443}"/>
              </a:ext>
            </a:extLst>
          </p:cNvPr>
          <p:cNvSpPr txBox="1"/>
          <p:nvPr/>
        </p:nvSpPr>
        <p:spPr>
          <a:xfrm>
            <a:off x="1564341" y="4904460"/>
            <a:ext cx="9063318" cy="118494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rtl="0" fontAlgn="base">
              <a:lnSpc>
                <a:spcPct val="150000"/>
              </a:lnSpc>
              <a:spcBef>
                <a:spcPts val="600"/>
              </a:spcBef>
            </a:pPr>
            <a:r>
              <a:rPr lang="en-US" sz="2200" b="1">
                <a:solidFill>
                  <a:schemeClr val="accent1">
                    <a:lumMod val="75000"/>
                  </a:schemeClr>
                </a:solidFill>
              </a:rPr>
              <a:t>Katherine Seifert</a:t>
            </a:r>
            <a:r>
              <a:rPr lang="en-US" sz="2200" b="0" i="0">
                <a:solidFill>
                  <a:schemeClr val="accent1">
                    <a:lumMod val="75000"/>
                  </a:schemeClr>
                </a:solidFill>
                <a:effectLst/>
              </a:rPr>
              <a:t>​​</a:t>
            </a:r>
          </a:p>
          <a:p>
            <a:pPr algn="ctr" rtl="0" fontAlgn="base"/>
            <a:r>
              <a:rPr lang="en-US" sz="2000" b="0" i="0" u="sng" strike="noStrike">
                <a:solidFill>
                  <a:srgbClr val="0563C1"/>
                </a:solidFill>
                <a:effectLst/>
              </a:rPr>
              <a:t>Katherine.Seifert@ct.gov</a:t>
            </a:r>
            <a:r>
              <a:rPr lang="en-US" sz="2000" b="0" i="0" u="none" strike="noStrike">
                <a:solidFill>
                  <a:srgbClr val="0000FF"/>
                </a:solidFill>
                <a:effectLst/>
              </a:rPr>
              <a:t>; </a:t>
            </a:r>
            <a:r>
              <a:rPr lang="en-US" sz="2000" b="0" i="0" u="none" strike="noStrike">
                <a:solidFill>
                  <a:srgbClr val="000000"/>
                </a:solidFill>
                <a:effectLst/>
              </a:rPr>
              <a:t>(860) 713-6722</a:t>
            </a:r>
            <a:r>
              <a:rPr lang="en-US" sz="2000" b="0" i="0">
                <a:solidFill>
                  <a:srgbClr val="000000"/>
                </a:solidFill>
                <a:effectLst/>
              </a:rPr>
              <a:t>​</a:t>
            </a:r>
          </a:p>
          <a:p>
            <a:pPr algn="ctr" rtl="0" fontAlgn="base"/>
            <a:endParaRPr lang="en-US" b="0" i="0">
              <a:solidFill>
                <a:srgbClr val="000000"/>
              </a:solidFill>
              <a:effectLst/>
            </a:endParaRPr>
          </a:p>
        </p:txBody>
      </p:sp>
      <p:sp>
        <p:nvSpPr>
          <p:cNvPr id="13" name="TextBox 12">
            <a:extLst>
              <a:ext uri="{FF2B5EF4-FFF2-40B4-BE49-F238E27FC236}">
                <a16:creationId xmlns:a16="http://schemas.microsoft.com/office/drawing/2014/main" id="{CD531D48-32F3-8053-9A6C-0166AF9C14A6}"/>
              </a:ext>
            </a:extLst>
          </p:cNvPr>
          <p:cNvSpPr txBox="1"/>
          <p:nvPr/>
        </p:nvSpPr>
        <p:spPr>
          <a:xfrm>
            <a:off x="1564341" y="1823262"/>
            <a:ext cx="9063318" cy="13716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rtl="0" fontAlgn="base"/>
            <a:r>
              <a:rPr lang="en-US" sz="2400" b="1" i="0" u="none" strike="noStrike">
                <a:solidFill>
                  <a:srgbClr val="000000"/>
                </a:solidFill>
                <a:effectLst/>
              </a:rPr>
              <a:t>Smarter Balanced/NGSS/Accessibility Supports and Accommodations and the </a:t>
            </a:r>
          </a:p>
          <a:p>
            <a:pPr algn="ctr" rtl="0" fontAlgn="base"/>
            <a:r>
              <a:rPr lang="en-US" sz="2400" b="1" i="0" u="none" strike="noStrike">
                <a:solidFill>
                  <a:srgbClr val="000000"/>
                </a:solidFill>
                <a:effectLst/>
              </a:rPr>
              <a:t>Connecticut Alternate Assessment System (CTAA, CTAS, &amp; CAAELP)</a:t>
            </a:r>
            <a:r>
              <a:rPr lang="en-US" sz="2400" b="1" i="0">
                <a:solidFill>
                  <a:srgbClr val="000000"/>
                </a:solidFill>
                <a:effectLst/>
              </a:rPr>
              <a:t>​​</a:t>
            </a:r>
            <a:endParaRPr lang="en-US" sz="2400"/>
          </a:p>
        </p:txBody>
      </p:sp>
      <p:pic>
        <p:nvPicPr>
          <p:cNvPr id="3076" name="Picture 4" descr="A person with red hair&#10;&#10;Description automatically generated with low confidence">
            <a:extLst>
              <a:ext uri="{FF2B5EF4-FFF2-40B4-BE49-F238E27FC236}">
                <a16:creationId xmlns:a16="http://schemas.microsoft.com/office/drawing/2014/main" id="{2C838C60-70DD-3B69-5C32-83BD8C2A11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5148" y="3387411"/>
            <a:ext cx="777437" cy="11789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2D9A707-EAB6-3BC8-2BD3-3908F09B4E68}"/>
              </a:ext>
            </a:extLst>
          </p:cNvPr>
          <p:cNvPicPr>
            <a:picLocks noChangeAspect="1"/>
          </p:cNvPicPr>
          <p:nvPr/>
        </p:nvPicPr>
        <p:blipFill>
          <a:blip r:embed="rId6"/>
          <a:stretch>
            <a:fillRect/>
          </a:stretch>
        </p:blipFill>
        <p:spPr>
          <a:xfrm>
            <a:off x="9625148" y="4918450"/>
            <a:ext cx="777437" cy="1153616"/>
          </a:xfrm>
          <a:prstGeom prst="rect">
            <a:avLst/>
          </a:prstGeom>
        </p:spPr>
      </p:pic>
    </p:spTree>
    <p:extLst>
      <p:ext uri="{BB962C8B-B14F-4D97-AF65-F5344CB8AC3E}">
        <p14:creationId xmlns:p14="http://schemas.microsoft.com/office/powerpoint/2010/main" val="12778238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9B213-47CC-F2EE-B8F8-35863725463A}"/>
              </a:ext>
            </a:extLst>
          </p:cNvPr>
          <p:cNvSpPr>
            <a:spLocks noGrp="1"/>
          </p:cNvSpPr>
          <p:nvPr>
            <p:ph type="title"/>
          </p:nvPr>
        </p:nvSpPr>
        <p:spPr/>
        <p:txBody>
          <a:bodyPr>
            <a:normAutofit/>
          </a:bodyPr>
          <a:lstStyle/>
          <a:p>
            <a:r>
              <a:rPr lang="en-US"/>
              <a:t>Who is eligible for accommodations?</a:t>
            </a:r>
          </a:p>
        </p:txBody>
      </p:sp>
      <p:sp>
        <p:nvSpPr>
          <p:cNvPr id="3" name="Slide Number Placeholder 2">
            <a:extLst>
              <a:ext uri="{FF2B5EF4-FFF2-40B4-BE49-F238E27FC236}">
                <a16:creationId xmlns:a16="http://schemas.microsoft.com/office/drawing/2014/main" id="{3EE3BFE1-AC94-2B0F-9EB1-EA116409FF7A}"/>
              </a:ext>
            </a:extLst>
          </p:cNvPr>
          <p:cNvSpPr>
            <a:spLocks noGrp="1"/>
          </p:cNvSpPr>
          <p:nvPr>
            <p:ph type="sldNum" sz="quarter" idx="4"/>
          </p:nvPr>
        </p:nvSpPr>
        <p:spPr/>
        <p:txBody>
          <a:bodyPr/>
          <a:lstStyle/>
          <a:p>
            <a:fld id="{13A326F7-3D62-4D6D-AF51-CF772FE3461F}" type="slidenum">
              <a:rPr lang="en-US" smtClean="0"/>
              <a:pPr/>
              <a:t>50</a:t>
            </a:fld>
            <a:endParaRPr lang="en-US"/>
          </a:p>
        </p:txBody>
      </p:sp>
      <p:sp>
        <p:nvSpPr>
          <p:cNvPr id="7" name="Content Placeholder 2">
            <a:extLst>
              <a:ext uri="{FF2B5EF4-FFF2-40B4-BE49-F238E27FC236}">
                <a16:creationId xmlns:a16="http://schemas.microsoft.com/office/drawing/2014/main" id="{AA1BBE3C-0844-4F0A-8013-F917BEC16B91}"/>
              </a:ext>
            </a:extLst>
          </p:cNvPr>
          <p:cNvSpPr txBox="1">
            <a:spLocks/>
          </p:cNvSpPr>
          <p:nvPr/>
        </p:nvSpPr>
        <p:spPr>
          <a:xfrm>
            <a:off x="270558" y="1534494"/>
            <a:ext cx="5546710" cy="5007708"/>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solidFill>
                  <a:srgbClr val="FF3799"/>
                </a:solidFill>
                <a:ea typeface="+mn-lt"/>
                <a:cs typeface="Arial" panose="020B0604020202020204" pitchFamily="34" charset="0"/>
              </a:rPr>
              <a:t>Accommodations</a:t>
            </a:r>
            <a:r>
              <a:rPr lang="en-US" sz="2400">
                <a:solidFill>
                  <a:srgbClr val="002060"/>
                </a:solidFill>
                <a:ea typeface="+mn-lt"/>
                <a:cs typeface="Arial" panose="020B0604020202020204" pitchFamily="34" charset="0"/>
              </a:rPr>
              <a:t> </a:t>
            </a:r>
          </a:p>
          <a:p>
            <a:pPr marL="0" indent="0">
              <a:buFont typeface="Arial" panose="020B0604020202020204" pitchFamily="34" charset="0"/>
              <a:buNone/>
            </a:pPr>
            <a:r>
              <a:rPr lang="en-US" sz="2000">
                <a:solidFill>
                  <a:srgbClr val="002060"/>
                </a:solidFill>
                <a:ea typeface="+mn-lt"/>
                <a:cs typeface="Arial" panose="020B0604020202020204" pitchFamily="34" charset="0"/>
              </a:rPr>
              <a:t>Embedded and non-embedded:</a:t>
            </a:r>
          </a:p>
          <a:p>
            <a:pPr marL="0" indent="0">
              <a:buFont typeface="Arial" panose="020B0604020202020204" pitchFamily="34" charset="0"/>
              <a:buNone/>
            </a:pPr>
            <a:r>
              <a:rPr lang="en-US" sz="2000">
                <a:solidFill>
                  <a:srgbClr val="002060"/>
                </a:solidFill>
                <a:ea typeface="+mn-lt"/>
                <a:cs typeface="Arial" panose="020B0604020202020204" pitchFamily="34" charset="0"/>
              </a:rPr>
              <a:t>C</a:t>
            </a:r>
            <a:r>
              <a:rPr lang="en-US" sz="2000">
                <a:solidFill>
                  <a:srgbClr val="002060"/>
                </a:solidFill>
                <a:ea typeface="Times New Roman" panose="02020603050405020304" pitchFamily="18" charset="0"/>
                <a:cs typeface="Arial" panose="020B0604020202020204" pitchFamily="34" charset="0"/>
              </a:rPr>
              <a:t>hanges in procedures or materials that increase equitable access during assessment. They generate valid assessment results for students who need them; they allow students to show what they know and can do.</a:t>
            </a:r>
            <a:r>
              <a:rPr lang="en-US" sz="2000">
                <a:solidFill>
                  <a:srgbClr val="002060"/>
                </a:solidFill>
                <a:ea typeface="Arial" panose="020B0604020202020204" pitchFamily="34" charset="0"/>
                <a:cs typeface="Arial" panose="020B0604020202020204" pitchFamily="34" charset="0"/>
              </a:rPr>
              <a:t> These accommodations should be consistently embedded and accessed in the student's instructional setting. </a:t>
            </a:r>
          </a:p>
          <a:p>
            <a:pPr marL="0" indent="0">
              <a:buFont typeface="Arial" panose="020B0604020202020204" pitchFamily="34" charset="0"/>
              <a:buNone/>
            </a:pPr>
            <a:r>
              <a:rPr lang="en-US" sz="2000">
                <a:solidFill>
                  <a:srgbClr val="002060"/>
                </a:solidFill>
                <a:ea typeface="Arial" panose="020B0604020202020204" pitchFamily="34" charset="0"/>
                <a:cs typeface="Arial" panose="020B0604020202020204" pitchFamily="34" charset="0"/>
              </a:rPr>
              <a:t>Examples: Assistive technology, American Sign Language, braille, closed captioning</a:t>
            </a:r>
            <a:endParaRPr lang="en-US" sz="2000">
              <a:solidFill>
                <a:srgbClr val="002060"/>
              </a:solidFill>
              <a:ea typeface="+mn-lt"/>
              <a:cs typeface="Arial" panose="020B0604020202020204" pitchFamily="34" charset="0"/>
            </a:endParaRPr>
          </a:p>
        </p:txBody>
      </p:sp>
      <p:sp>
        <p:nvSpPr>
          <p:cNvPr id="8" name="Content Placeholder 2">
            <a:extLst>
              <a:ext uri="{FF2B5EF4-FFF2-40B4-BE49-F238E27FC236}">
                <a16:creationId xmlns:a16="http://schemas.microsoft.com/office/drawing/2014/main" id="{870E15BF-876F-1BF1-7D25-48EDA288B2A2}"/>
              </a:ext>
            </a:extLst>
          </p:cNvPr>
          <p:cNvSpPr txBox="1">
            <a:spLocks/>
          </p:cNvSpPr>
          <p:nvPr/>
        </p:nvSpPr>
        <p:spPr>
          <a:xfrm>
            <a:off x="6141368" y="1534493"/>
            <a:ext cx="5649579" cy="4771713"/>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solidFill>
                  <a:srgbClr val="FF3799"/>
                </a:solidFill>
                <a:ea typeface="+mn-lt"/>
                <a:cs typeface="Arial" panose="020B0604020202020204" pitchFamily="34" charset="0"/>
              </a:rPr>
              <a:t>Making Decisions About Accommodations:</a:t>
            </a:r>
          </a:p>
          <a:p>
            <a:pPr marL="0" indent="0">
              <a:buFont typeface="Arial" panose="020B0604020202020204" pitchFamily="34" charset="0"/>
              <a:buNone/>
            </a:pPr>
            <a:r>
              <a:rPr lang="en-US" sz="2000">
                <a:cs typeface="Arial" panose="020B0604020202020204" pitchFamily="34" charset="0"/>
              </a:rPr>
              <a:t>Educator teams (PPT/Section 504/EL/ML team), along with the student’s parents/guardians and the student (if appropriate) make decisions regarding needed accommodations.</a:t>
            </a:r>
          </a:p>
          <a:p>
            <a:pPr marL="0" indent="0">
              <a:buFont typeface="Arial" panose="020B0604020202020204" pitchFamily="34" charset="0"/>
              <a:buNone/>
            </a:pPr>
            <a:r>
              <a:rPr lang="en-US" sz="2000">
                <a:cs typeface="Arial" panose="020B0604020202020204" pitchFamily="34" charset="0"/>
              </a:rPr>
              <a:t>Decisions about tools, supports, and accommodations should be integrated into all district, school, and/or classroom processes which prioritize student needs and ensure equity of accessibility for all students.</a:t>
            </a:r>
            <a:endParaRPr lang="en-US" sz="2000">
              <a:ea typeface="+mn-lt"/>
              <a:cs typeface="Arial" panose="020B0604020202020204" pitchFamily="34" charset="0"/>
            </a:endParaRPr>
          </a:p>
        </p:txBody>
      </p:sp>
    </p:spTree>
    <p:extLst>
      <p:ext uri="{BB962C8B-B14F-4D97-AF65-F5344CB8AC3E}">
        <p14:creationId xmlns:p14="http://schemas.microsoft.com/office/powerpoint/2010/main" val="32918374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9B213-47CC-F2EE-B8F8-35863725463A}"/>
              </a:ext>
            </a:extLst>
          </p:cNvPr>
          <p:cNvSpPr>
            <a:spLocks noGrp="1"/>
          </p:cNvSpPr>
          <p:nvPr>
            <p:ph type="title"/>
          </p:nvPr>
        </p:nvSpPr>
        <p:spPr/>
        <p:txBody>
          <a:bodyPr>
            <a:normAutofit/>
          </a:bodyPr>
          <a:lstStyle/>
          <a:p>
            <a:r>
              <a:rPr lang="en-US"/>
              <a:t>Special Documented Accommodations</a:t>
            </a:r>
          </a:p>
        </p:txBody>
      </p:sp>
      <p:sp>
        <p:nvSpPr>
          <p:cNvPr id="3" name="Slide Number Placeholder 2">
            <a:extLst>
              <a:ext uri="{FF2B5EF4-FFF2-40B4-BE49-F238E27FC236}">
                <a16:creationId xmlns:a16="http://schemas.microsoft.com/office/drawing/2014/main" id="{3EE3BFE1-AC94-2B0F-9EB1-EA116409FF7A}"/>
              </a:ext>
            </a:extLst>
          </p:cNvPr>
          <p:cNvSpPr>
            <a:spLocks noGrp="1"/>
          </p:cNvSpPr>
          <p:nvPr>
            <p:ph type="sldNum" sz="quarter" idx="4"/>
          </p:nvPr>
        </p:nvSpPr>
        <p:spPr/>
        <p:txBody>
          <a:bodyPr/>
          <a:lstStyle/>
          <a:p>
            <a:fld id="{13A326F7-3D62-4D6D-AF51-CF772FE3461F}" type="slidenum">
              <a:rPr lang="en-US" smtClean="0"/>
              <a:pPr/>
              <a:t>51</a:t>
            </a:fld>
            <a:endParaRPr lang="en-US"/>
          </a:p>
        </p:txBody>
      </p:sp>
      <p:sp>
        <p:nvSpPr>
          <p:cNvPr id="7" name="Content Placeholder 2">
            <a:extLst>
              <a:ext uri="{FF2B5EF4-FFF2-40B4-BE49-F238E27FC236}">
                <a16:creationId xmlns:a16="http://schemas.microsoft.com/office/drawing/2014/main" id="{AA1BBE3C-0844-4F0A-8013-F917BEC16B91}"/>
              </a:ext>
            </a:extLst>
          </p:cNvPr>
          <p:cNvSpPr txBox="1">
            <a:spLocks/>
          </p:cNvSpPr>
          <p:nvPr/>
        </p:nvSpPr>
        <p:spPr>
          <a:xfrm>
            <a:off x="358865" y="1485167"/>
            <a:ext cx="5546710" cy="5007708"/>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solidFill>
                  <a:srgbClr val="FF3799"/>
                </a:solidFill>
                <a:ea typeface="+mn-lt"/>
                <a:cs typeface="Arial" panose="020B0604020202020204" pitchFamily="34" charset="0"/>
              </a:rPr>
              <a:t>Special Documented Accommodations</a:t>
            </a:r>
          </a:p>
          <a:p>
            <a:pPr marL="0" indent="0">
              <a:buNone/>
            </a:pPr>
            <a:r>
              <a:rPr lang="en-US" sz="2000">
                <a:solidFill>
                  <a:srgbClr val="002060"/>
                </a:solidFill>
                <a:ea typeface="+mn-lt"/>
                <a:cs typeface="Arial" panose="020B0604020202020204" pitchFamily="34" charset="0"/>
              </a:rPr>
              <a:t>Non-embedded:</a:t>
            </a:r>
            <a:r>
              <a:rPr lang="en-US" sz="2000">
                <a:solidFill>
                  <a:srgbClr val="002060"/>
                </a:solidFill>
                <a:cs typeface="Arial" panose="020B0604020202020204" pitchFamily="34" charset="0"/>
              </a:rPr>
              <a:t> Non-standard accommodations (e.g., human reader or signer, or a scribe to support written communication when the embedded accommodation, or standard accommodations, are not appropriate given the complexity of student need.) These accommodations require testing in an individual test setting and may require additional training for the test administrator. Refer to the </a:t>
            </a:r>
            <a:r>
              <a:rPr lang="en-US" sz="2000">
                <a:solidFill>
                  <a:srgbClr val="002060"/>
                </a:solidFill>
                <a:cs typeface="Arial" panose="020B0604020202020204" pitchFamily="34" charset="0"/>
                <a:hlinkClick r:id="rId3"/>
              </a:rPr>
              <a:t>Special Documented Accommodations resource </a:t>
            </a:r>
            <a:r>
              <a:rPr lang="en-US" sz="2000">
                <a:solidFill>
                  <a:srgbClr val="002060"/>
                </a:solidFill>
                <a:cs typeface="Arial" panose="020B0604020202020204" pitchFamily="34" charset="0"/>
              </a:rPr>
              <a:t>available on the portal.</a:t>
            </a:r>
            <a:endParaRPr lang="en-US" sz="2000">
              <a:solidFill>
                <a:srgbClr val="002060"/>
              </a:solidFill>
              <a:ea typeface="+mn-lt"/>
              <a:cs typeface="Arial" panose="020B0604020202020204" pitchFamily="34" charset="0"/>
            </a:endParaRPr>
          </a:p>
          <a:p>
            <a:pPr marL="0" indent="0">
              <a:buFont typeface="Arial" panose="020B0604020202020204" pitchFamily="34" charset="0"/>
              <a:buNone/>
            </a:pPr>
            <a:endParaRPr lang="en-US" sz="2400" b="1">
              <a:solidFill>
                <a:srgbClr val="FF3799"/>
              </a:solidFill>
              <a:ea typeface="+mn-lt"/>
              <a:cs typeface="Arial" panose="020B0604020202020204" pitchFamily="34" charset="0"/>
            </a:endParaRPr>
          </a:p>
          <a:p>
            <a:pPr marL="0" indent="0">
              <a:buFont typeface="Arial" panose="020B0604020202020204" pitchFamily="34" charset="0"/>
              <a:buNone/>
            </a:pPr>
            <a:r>
              <a:rPr lang="en-US" sz="2400">
                <a:solidFill>
                  <a:srgbClr val="002060"/>
                </a:solidFill>
                <a:ea typeface="+mn-lt"/>
                <a:cs typeface="Arial" panose="020B0604020202020204" pitchFamily="34" charset="0"/>
              </a:rPr>
              <a:t> </a:t>
            </a:r>
          </a:p>
        </p:txBody>
      </p:sp>
      <p:sp>
        <p:nvSpPr>
          <p:cNvPr id="5" name="Content Placeholder 2">
            <a:extLst>
              <a:ext uri="{FF2B5EF4-FFF2-40B4-BE49-F238E27FC236}">
                <a16:creationId xmlns:a16="http://schemas.microsoft.com/office/drawing/2014/main" id="{65E0403C-B920-FB9E-FD86-0210221ADBFE}"/>
              </a:ext>
            </a:extLst>
          </p:cNvPr>
          <p:cNvSpPr txBox="1">
            <a:spLocks/>
          </p:cNvSpPr>
          <p:nvPr/>
        </p:nvSpPr>
        <p:spPr>
          <a:xfrm>
            <a:off x="5905575" y="1485167"/>
            <a:ext cx="5849353" cy="5117957"/>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a:solidFill>
                  <a:srgbClr val="FF3799"/>
                </a:solidFill>
                <a:ea typeface="+mn-lt"/>
                <a:cs typeface="Arial" panose="020B0604020202020204" pitchFamily="34" charset="0"/>
              </a:rPr>
              <a:t>Making Decisions about Special Documented Accommodations</a:t>
            </a:r>
          </a:p>
          <a:p>
            <a:pPr marL="0" indent="0">
              <a:buFont typeface="Arial" panose="020B0604020202020204" pitchFamily="34" charset="0"/>
              <a:buNone/>
            </a:pPr>
            <a:r>
              <a:rPr lang="en-US" sz="2000">
                <a:ea typeface="+mn-lt"/>
                <a:cs typeface="Arial" panose="020B0604020202020204" pitchFamily="34" charset="0"/>
              </a:rPr>
              <a:t>Must be determined at the PPT/Section 504 Convening.</a:t>
            </a:r>
          </a:p>
          <a:p>
            <a:pPr marL="0" indent="0">
              <a:buFont typeface="Arial" panose="020B0604020202020204" pitchFamily="34" charset="0"/>
              <a:buNone/>
            </a:pPr>
            <a:r>
              <a:rPr lang="en-US" sz="2000">
                <a:ea typeface="+mn-lt"/>
                <a:cs typeface="Arial" panose="020B0604020202020204" pitchFamily="34" charset="0"/>
              </a:rPr>
              <a:t>The educator team rules out that the standard embedded and non-embedded accommodations and accessibility features do not provide adequate access given the students documented disability.</a:t>
            </a:r>
          </a:p>
          <a:p>
            <a:pPr marL="0" indent="0">
              <a:buFont typeface="Arial" panose="020B0604020202020204" pitchFamily="34" charset="0"/>
              <a:buNone/>
            </a:pPr>
            <a:r>
              <a:rPr lang="en-US" sz="2000">
                <a:ea typeface="+mn-lt"/>
                <a:cs typeface="Arial" panose="020B0604020202020204" pitchFamily="34" charset="0"/>
              </a:rPr>
              <a:t>These accommodations require the greatest extent of adult-dependence/support.</a:t>
            </a:r>
          </a:p>
        </p:txBody>
      </p:sp>
    </p:spTree>
    <p:extLst>
      <p:ext uri="{BB962C8B-B14F-4D97-AF65-F5344CB8AC3E}">
        <p14:creationId xmlns:p14="http://schemas.microsoft.com/office/powerpoint/2010/main" val="21142130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B639C-0814-C25F-EBAE-051E75CAE4B2}"/>
              </a:ext>
            </a:extLst>
          </p:cNvPr>
          <p:cNvSpPr>
            <a:spLocks noGrp="1"/>
          </p:cNvSpPr>
          <p:nvPr>
            <p:ph type="title"/>
          </p:nvPr>
        </p:nvSpPr>
        <p:spPr/>
        <p:txBody>
          <a:bodyPr/>
          <a:lstStyle/>
          <a:p>
            <a:r>
              <a:rPr lang="en-US"/>
              <a:t>The Accessibility Chart</a:t>
            </a:r>
          </a:p>
        </p:txBody>
      </p:sp>
      <p:sp>
        <p:nvSpPr>
          <p:cNvPr id="3" name="Slide Number Placeholder 2">
            <a:extLst>
              <a:ext uri="{FF2B5EF4-FFF2-40B4-BE49-F238E27FC236}">
                <a16:creationId xmlns:a16="http://schemas.microsoft.com/office/drawing/2014/main" id="{64F9F6DC-CAC9-0399-80F1-7E49DA6F0C7A}"/>
              </a:ext>
            </a:extLst>
          </p:cNvPr>
          <p:cNvSpPr>
            <a:spLocks noGrp="1"/>
          </p:cNvSpPr>
          <p:nvPr>
            <p:ph type="sldNum" sz="quarter" idx="4"/>
          </p:nvPr>
        </p:nvSpPr>
        <p:spPr/>
        <p:txBody>
          <a:bodyPr/>
          <a:lstStyle/>
          <a:p>
            <a:fld id="{13A326F7-3D62-4D6D-AF51-CF772FE3461F}" type="slidenum">
              <a:rPr lang="en-US" smtClean="0"/>
              <a:pPr/>
              <a:t>52</a:t>
            </a:fld>
            <a:endParaRPr lang="en-US"/>
          </a:p>
        </p:txBody>
      </p:sp>
      <p:pic>
        <p:nvPicPr>
          <p:cNvPr id="4" name="Picture 3">
            <a:hlinkClick r:id="rId3"/>
            <a:extLst>
              <a:ext uri="{FF2B5EF4-FFF2-40B4-BE49-F238E27FC236}">
                <a16:creationId xmlns:a16="http://schemas.microsoft.com/office/drawing/2014/main" id="{C56A037E-A5EC-EBC4-EB02-C3A0A5F3B3EE}"/>
              </a:ext>
            </a:extLst>
          </p:cNvPr>
          <p:cNvPicPr>
            <a:picLocks noChangeAspect="1"/>
          </p:cNvPicPr>
          <p:nvPr/>
        </p:nvPicPr>
        <p:blipFill>
          <a:blip r:embed="rId4"/>
          <a:stretch>
            <a:fillRect/>
          </a:stretch>
        </p:blipFill>
        <p:spPr>
          <a:xfrm>
            <a:off x="778355" y="1519114"/>
            <a:ext cx="10873396" cy="5156392"/>
          </a:xfrm>
          <a:prstGeom prst="rect">
            <a:avLst/>
          </a:prstGeom>
        </p:spPr>
      </p:pic>
    </p:spTree>
    <p:extLst>
      <p:ext uri="{BB962C8B-B14F-4D97-AF65-F5344CB8AC3E}">
        <p14:creationId xmlns:p14="http://schemas.microsoft.com/office/powerpoint/2010/main" val="40615237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2427AAF-F206-47E8-8D77-5F74D4272252}"/>
              </a:ext>
            </a:extLst>
          </p:cNvPr>
          <p:cNvSpPr/>
          <p:nvPr/>
        </p:nvSpPr>
        <p:spPr>
          <a:xfrm>
            <a:off x="612249" y="1825624"/>
            <a:ext cx="6162261" cy="4599029"/>
          </a:xfrm>
          <a:prstGeom prst="rect">
            <a:avLst/>
          </a:prstGeom>
        </p:spPr>
        <p:txBody>
          <a:bodyPr vert="horz" wrap="square" lIns="91440" tIns="45720" rIns="91440" bIns="45720" rtlCol="0">
            <a:noAutofit/>
          </a:bodyPr>
          <a:lstStyle/>
          <a:p>
            <a:pPr marL="228600" indent="-228600" fontAlgn="base">
              <a:spcBef>
                <a:spcPts val="1000"/>
              </a:spcBef>
              <a:spcAft>
                <a:spcPct val="0"/>
              </a:spcAft>
              <a:buFont typeface="Arial" panose="020B0604020202020204" pitchFamily="34" charset="0"/>
              <a:buChar char="•"/>
              <a:defRPr/>
            </a:pPr>
            <a:r>
              <a:rPr lang="en-US" sz="2200"/>
              <a:t>Eligibility for any embedded or non-embedded accommodation requires the IDEA or Section 504 indicator (based on the PSIS registration fields) set to Yes. Without this indication, accommodations cannot sync to TIDE from CT-SEDS.</a:t>
            </a:r>
          </a:p>
          <a:p>
            <a:pPr marL="228600" indent="-228600" fontAlgn="base">
              <a:spcBef>
                <a:spcPts val="1000"/>
              </a:spcBef>
              <a:spcAft>
                <a:spcPct val="0"/>
              </a:spcAft>
              <a:buFont typeface="Arial" panose="020B0604020202020204" pitchFamily="34" charset="0"/>
              <a:buChar char="•"/>
              <a:defRPr/>
            </a:pPr>
            <a:r>
              <a:rPr lang="en-US" sz="2200"/>
              <a:t>The student’s EL/ML designation must be set to Yes in PSIS if the student is identified as EL/ML.</a:t>
            </a:r>
          </a:p>
          <a:p>
            <a:pPr marL="228600" indent="-228600" fontAlgn="base">
              <a:spcBef>
                <a:spcPts val="1000"/>
              </a:spcBef>
              <a:spcAft>
                <a:spcPct val="0"/>
              </a:spcAft>
              <a:buFont typeface="Arial" panose="020B0604020202020204" pitchFamily="34" charset="0"/>
              <a:buChar char="•"/>
              <a:defRPr/>
            </a:pPr>
            <a:r>
              <a:rPr lang="en-US" sz="2200"/>
              <a:t>Accommodations should NEVER be manually entered in TIDE  unless authorized by the CSDE. The IEP/Section 504 is the source of truth! If corrections are necessary, contact the Case Manager and an amendment of edit/revise can be conducted.</a:t>
            </a:r>
          </a:p>
        </p:txBody>
      </p:sp>
      <p:sp>
        <p:nvSpPr>
          <p:cNvPr id="4" name="Title 1"/>
          <p:cNvSpPr>
            <a:spLocks noGrp="1"/>
          </p:cNvSpPr>
          <p:nvPr>
            <p:ph type="title"/>
          </p:nvPr>
        </p:nvSpPr>
        <p:spPr/>
        <p:txBody>
          <a:bodyPr vert="horz" lIns="91440" tIns="45720" rIns="91440" bIns="45720" rtlCol="0" anchor="ctr">
            <a:normAutofit/>
          </a:bodyPr>
          <a:lstStyle/>
          <a:p>
            <a:r>
              <a:rPr lang="en-US" sz="4000" b="1" kern="1200">
                <a:latin typeface="Arial" panose="020B0604020202020204" pitchFamily="34" charset="0"/>
                <a:ea typeface="+mj-ea"/>
                <a:cs typeface="Arial" panose="020B0604020202020204" pitchFamily="34" charset="0"/>
              </a:rPr>
              <a:t>Accommodation Eligibility</a:t>
            </a:r>
          </a:p>
        </p:txBody>
      </p:sp>
      <p:sp>
        <p:nvSpPr>
          <p:cNvPr id="16" name="Slide Number Placeholder 4">
            <a:extLst>
              <a:ext uri="{FF2B5EF4-FFF2-40B4-BE49-F238E27FC236}">
                <a16:creationId xmlns:a16="http://schemas.microsoft.com/office/drawing/2014/main" id="{0F786CB1-22A1-A955-3196-5AA4984F0624}"/>
              </a:ext>
            </a:extLst>
          </p:cNvPr>
          <p:cNvSpPr>
            <a:spLocks noGrp="1"/>
          </p:cNvSpPr>
          <p:nvPr>
            <p:ph type="sldNum" sz="quarter" idx="4"/>
          </p:nvPr>
        </p:nvSpPr>
        <p:spPr>
          <a:xfrm>
            <a:off x="11651750" y="6317832"/>
            <a:ext cx="540249" cy="348815"/>
          </a:xfrm>
        </p:spPr>
        <p:txBody>
          <a:bodyPr/>
          <a:lstStyle/>
          <a:p>
            <a:pPr>
              <a:spcAft>
                <a:spcPts val="600"/>
              </a:spcAft>
            </a:pPr>
            <a:fld id="{13A326F7-3D62-4D6D-AF51-CF772FE3461F}" type="slidenum">
              <a:rPr lang="en-US" smtClean="0"/>
              <a:pPr>
                <a:spcAft>
                  <a:spcPts val="600"/>
                </a:spcAft>
              </a:pPr>
              <a:t>53</a:t>
            </a:fld>
            <a:endParaRPr lang="en-US"/>
          </a:p>
        </p:txBody>
      </p:sp>
      <p:pic>
        <p:nvPicPr>
          <p:cNvPr id="10" name="Picture 9">
            <a:extLst>
              <a:ext uri="{FF2B5EF4-FFF2-40B4-BE49-F238E27FC236}">
                <a16:creationId xmlns:a16="http://schemas.microsoft.com/office/drawing/2014/main" id="{C22A60C8-B581-4D5B-9F02-B223BAFBC573}"/>
              </a:ext>
            </a:extLst>
          </p:cNvPr>
          <p:cNvPicPr>
            <a:picLocks noChangeAspect="1"/>
          </p:cNvPicPr>
          <p:nvPr/>
        </p:nvPicPr>
        <p:blipFill>
          <a:blip r:embed="rId3"/>
          <a:stretch>
            <a:fillRect/>
          </a:stretch>
        </p:blipFill>
        <p:spPr>
          <a:xfrm>
            <a:off x="7259541" y="2136522"/>
            <a:ext cx="4220032" cy="914400"/>
          </a:xfrm>
          <a:prstGeom prst="rect">
            <a:avLst/>
          </a:prstGeom>
          <a:ln w="6350" cap="sq">
            <a:solidFill>
              <a:srgbClr val="080808"/>
            </a:solidFill>
            <a:miter lim="800000"/>
          </a:ln>
          <a:effectLst>
            <a:outerShdw blurRad="25400" dist="50800" dir="2700000" algn="tl" rotWithShape="0">
              <a:srgbClr val="000000">
                <a:alpha val="40000"/>
              </a:srgbClr>
            </a:outerShdw>
          </a:effectLst>
        </p:spPr>
      </p:pic>
      <p:pic>
        <p:nvPicPr>
          <p:cNvPr id="11" name="Picture 10">
            <a:extLst>
              <a:ext uri="{FF2B5EF4-FFF2-40B4-BE49-F238E27FC236}">
                <a16:creationId xmlns:a16="http://schemas.microsoft.com/office/drawing/2014/main" id="{87027A6C-8BC6-42CE-9381-68CF9683F19B}"/>
              </a:ext>
            </a:extLst>
          </p:cNvPr>
          <p:cNvPicPr>
            <a:picLocks noChangeAspect="1"/>
          </p:cNvPicPr>
          <p:nvPr/>
        </p:nvPicPr>
        <p:blipFill>
          <a:blip r:embed="rId4"/>
          <a:stretch>
            <a:fillRect/>
          </a:stretch>
        </p:blipFill>
        <p:spPr>
          <a:xfrm>
            <a:off x="6854023" y="3429000"/>
            <a:ext cx="5067851" cy="1005840"/>
          </a:xfrm>
          <a:prstGeom prst="rect">
            <a:avLst/>
          </a:prstGeom>
          <a:ln w="6350" cap="sq">
            <a:solidFill>
              <a:srgbClr val="080808"/>
            </a:solidFill>
            <a:miter lim="800000"/>
          </a:ln>
          <a:effectLst>
            <a:outerShdw blurRad="57150" dist="50800" dir="2700000" algn="tl" rotWithShape="0">
              <a:srgbClr val="000000">
                <a:alpha val="40000"/>
              </a:srgbClr>
            </a:outerShdw>
          </a:effectLst>
        </p:spPr>
      </p:pic>
      <p:pic>
        <p:nvPicPr>
          <p:cNvPr id="3" name="Picture 2">
            <a:extLst>
              <a:ext uri="{FF2B5EF4-FFF2-40B4-BE49-F238E27FC236}">
                <a16:creationId xmlns:a16="http://schemas.microsoft.com/office/drawing/2014/main" id="{A9CE1722-17DB-993E-5F48-ADB09BAC8A46}"/>
              </a:ext>
            </a:extLst>
          </p:cNvPr>
          <p:cNvPicPr>
            <a:picLocks noChangeAspect="1"/>
          </p:cNvPicPr>
          <p:nvPr/>
        </p:nvPicPr>
        <p:blipFill>
          <a:blip r:embed="rId5"/>
          <a:stretch>
            <a:fillRect/>
          </a:stretch>
        </p:blipFill>
        <p:spPr>
          <a:xfrm>
            <a:off x="7259540" y="4812918"/>
            <a:ext cx="4220033" cy="786134"/>
          </a:xfrm>
          <a:prstGeom prst="rect">
            <a:avLst/>
          </a:prstGeom>
          <a:ln w="6350" cap="sq">
            <a:solidFill>
              <a:schemeClr val="tx1"/>
            </a:solidFill>
            <a:miter lim="800000"/>
          </a:ln>
          <a:effectLst>
            <a:outerShdw blurRad="25400" dist="50800" dir="2700000" algn="ctr" rotWithShape="0">
              <a:schemeClr val="tx1">
                <a:alpha val="40000"/>
              </a:schemeClr>
            </a:outerShdw>
          </a:effectLst>
        </p:spPr>
      </p:pic>
    </p:spTree>
    <p:extLst>
      <p:ext uri="{BB962C8B-B14F-4D97-AF65-F5344CB8AC3E}">
        <p14:creationId xmlns:p14="http://schemas.microsoft.com/office/powerpoint/2010/main" val="17498867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C3E90-D7FE-27F4-8341-9A49BCBB3206}"/>
              </a:ext>
            </a:extLst>
          </p:cNvPr>
          <p:cNvSpPr>
            <a:spLocks noGrp="1"/>
          </p:cNvSpPr>
          <p:nvPr>
            <p:ph type="title"/>
          </p:nvPr>
        </p:nvSpPr>
        <p:spPr/>
        <p:txBody>
          <a:bodyPr>
            <a:normAutofit fontScale="90000"/>
          </a:bodyPr>
          <a:lstStyle/>
          <a:p>
            <a:r>
              <a:rPr lang="en-US"/>
              <a:t>Reader Options Resource for Smarter Balanced/NGSS</a:t>
            </a:r>
          </a:p>
        </p:txBody>
      </p:sp>
      <p:sp>
        <p:nvSpPr>
          <p:cNvPr id="3" name="Slide Number Placeholder 2">
            <a:extLst>
              <a:ext uri="{FF2B5EF4-FFF2-40B4-BE49-F238E27FC236}">
                <a16:creationId xmlns:a16="http://schemas.microsoft.com/office/drawing/2014/main" id="{8209A49D-A22A-015D-4137-004AF249DFB0}"/>
              </a:ext>
            </a:extLst>
          </p:cNvPr>
          <p:cNvSpPr>
            <a:spLocks noGrp="1"/>
          </p:cNvSpPr>
          <p:nvPr>
            <p:ph type="sldNum" sz="quarter" idx="4"/>
          </p:nvPr>
        </p:nvSpPr>
        <p:spPr/>
        <p:txBody>
          <a:bodyPr/>
          <a:lstStyle/>
          <a:p>
            <a:fld id="{13A326F7-3D62-4D6D-AF51-CF772FE3461F}" type="slidenum">
              <a:rPr lang="en-US" smtClean="0"/>
              <a:pPr/>
              <a:t>54</a:t>
            </a:fld>
            <a:endParaRPr lang="en-US"/>
          </a:p>
        </p:txBody>
      </p:sp>
      <p:pic>
        <p:nvPicPr>
          <p:cNvPr id="6" name="Picture 5">
            <a:extLst>
              <a:ext uri="{FF2B5EF4-FFF2-40B4-BE49-F238E27FC236}">
                <a16:creationId xmlns:a16="http://schemas.microsoft.com/office/drawing/2014/main" id="{C6599823-09A1-C52C-803F-EC8D536F5BEB}"/>
              </a:ext>
            </a:extLst>
          </p:cNvPr>
          <p:cNvPicPr>
            <a:picLocks noChangeAspect="1"/>
          </p:cNvPicPr>
          <p:nvPr/>
        </p:nvPicPr>
        <p:blipFill>
          <a:blip r:embed="rId3"/>
          <a:stretch>
            <a:fillRect/>
          </a:stretch>
        </p:blipFill>
        <p:spPr>
          <a:xfrm>
            <a:off x="5393410" y="1425993"/>
            <a:ext cx="6798590" cy="5432007"/>
          </a:xfrm>
          <a:prstGeom prst="rect">
            <a:avLst/>
          </a:prstGeom>
        </p:spPr>
      </p:pic>
      <p:pic>
        <p:nvPicPr>
          <p:cNvPr id="7" name="Picture 6">
            <a:hlinkClick r:id="rId4"/>
            <a:extLst>
              <a:ext uri="{FF2B5EF4-FFF2-40B4-BE49-F238E27FC236}">
                <a16:creationId xmlns:a16="http://schemas.microsoft.com/office/drawing/2014/main" id="{6C7EDBB4-6DD3-FD57-1849-B4897B2459C2}"/>
              </a:ext>
            </a:extLst>
          </p:cNvPr>
          <p:cNvPicPr>
            <a:picLocks noChangeAspect="1"/>
          </p:cNvPicPr>
          <p:nvPr/>
        </p:nvPicPr>
        <p:blipFill>
          <a:blip r:embed="rId5"/>
          <a:stretch>
            <a:fillRect/>
          </a:stretch>
        </p:blipFill>
        <p:spPr>
          <a:xfrm>
            <a:off x="5807057" y="1712932"/>
            <a:ext cx="6114818" cy="4962574"/>
          </a:xfrm>
          <a:prstGeom prst="rect">
            <a:avLst/>
          </a:prstGeom>
        </p:spPr>
      </p:pic>
      <p:sp>
        <p:nvSpPr>
          <p:cNvPr id="8" name="TextBox 7">
            <a:extLst>
              <a:ext uri="{FF2B5EF4-FFF2-40B4-BE49-F238E27FC236}">
                <a16:creationId xmlns:a16="http://schemas.microsoft.com/office/drawing/2014/main" id="{9D52EDE4-68D7-A9DB-2006-1A022F511BFC}"/>
              </a:ext>
            </a:extLst>
          </p:cNvPr>
          <p:cNvSpPr txBox="1"/>
          <p:nvPr/>
        </p:nvSpPr>
        <p:spPr>
          <a:xfrm>
            <a:off x="232474" y="1712932"/>
            <a:ext cx="5160935" cy="3724096"/>
          </a:xfrm>
          <a:prstGeom prst="rect">
            <a:avLst/>
          </a:prstGeom>
          <a:noFill/>
        </p:spPr>
        <p:txBody>
          <a:bodyPr wrap="square" rtlCol="0">
            <a:spAutoFit/>
          </a:bodyPr>
          <a:lstStyle/>
          <a:p>
            <a:r>
              <a:rPr lang="en-US" sz="2400" b="1">
                <a:solidFill>
                  <a:srgbClr val="002060"/>
                </a:solidFill>
              </a:rPr>
              <a:t>Connecticut Smarter Balanced and NGSS Assessments Reader Options Table</a:t>
            </a:r>
          </a:p>
          <a:p>
            <a:endParaRPr lang="en-US" sz="2400" b="1">
              <a:solidFill>
                <a:srgbClr val="002060"/>
              </a:solidFill>
            </a:endParaRPr>
          </a:p>
          <a:p>
            <a:r>
              <a:rPr lang="en-US" sz="2000"/>
              <a:t>This resource provides information on various embedded and non-embedded Smarter Balanced and NGSS reader supports and accommodations. This document:</a:t>
            </a:r>
          </a:p>
          <a:p>
            <a:pPr marL="342900" indent="-342900">
              <a:buFont typeface="Arial" panose="020B0604020202020204" pitchFamily="34" charset="0"/>
              <a:buChar char="•"/>
            </a:pPr>
            <a:r>
              <a:rPr lang="en-US" sz="2000"/>
              <a:t>defines the purpose</a:t>
            </a:r>
          </a:p>
          <a:p>
            <a:pPr marL="342900" indent="-342900">
              <a:buFont typeface="Arial" panose="020B0604020202020204" pitchFamily="34" charset="0"/>
              <a:buChar char="•"/>
            </a:pPr>
            <a:r>
              <a:rPr lang="en-US" sz="2000"/>
              <a:t>test requirement, and;</a:t>
            </a:r>
          </a:p>
          <a:p>
            <a:pPr marL="342900" indent="-342900">
              <a:buFont typeface="Arial" panose="020B0604020202020204" pitchFamily="34" charset="0"/>
              <a:buChar char="•"/>
            </a:pPr>
            <a:r>
              <a:rPr lang="en-US" sz="2000"/>
              <a:t>necessary documentation (if applicable)</a:t>
            </a:r>
          </a:p>
        </p:txBody>
      </p:sp>
      <p:pic>
        <p:nvPicPr>
          <p:cNvPr id="9" name="Picture 8">
            <a:extLst>
              <a:ext uri="{FF2B5EF4-FFF2-40B4-BE49-F238E27FC236}">
                <a16:creationId xmlns:a16="http://schemas.microsoft.com/office/drawing/2014/main" id="{BFA15517-FEDD-C25F-C14B-8882340AD8CA}"/>
              </a:ext>
            </a:extLst>
          </p:cNvPr>
          <p:cNvPicPr>
            <a:picLocks noChangeAspect="1"/>
          </p:cNvPicPr>
          <p:nvPr/>
        </p:nvPicPr>
        <p:blipFill>
          <a:blip r:embed="rId6"/>
          <a:stretch>
            <a:fillRect/>
          </a:stretch>
        </p:blipFill>
        <p:spPr>
          <a:xfrm>
            <a:off x="11173275" y="1668180"/>
            <a:ext cx="608047" cy="595886"/>
          </a:xfrm>
          <a:prstGeom prst="rect">
            <a:avLst/>
          </a:prstGeom>
        </p:spPr>
      </p:pic>
    </p:spTree>
    <p:extLst>
      <p:ext uri="{BB962C8B-B14F-4D97-AF65-F5344CB8AC3E}">
        <p14:creationId xmlns:p14="http://schemas.microsoft.com/office/powerpoint/2010/main" val="19861507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A7DA00-AAFE-5E74-CAA2-F4C5DB9DD170}"/>
              </a:ext>
            </a:extLst>
          </p:cNvPr>
          <p:cNvPicPr>
            <a:picLocks noChangeAspect="1"/>
          </p:cNvPicPr>
          <p:nvPr/>
        </p:nvPicPr>
        <p:blipFill>
          <a:blip r:embed="rId3"/>
          <a:stretch>
            <a:fillRect/>
          </a:stretch>
        </p:blipFill>
        <p:spPr>
          <a:xfrm>
            <a:off x="6096000" y="1371600"/>
            <a:ext cx="6049499" cy="5404585"/>
          </a:xfrm>
          <a:prstGeom prst="rect">
            <a:avLst/>
          </a:prstGeom>
        </p:spPr>
      </p:pic>
      <p:sp>
        <p:nvSpPr>
          <p:cNvPr id="4" name="Content Placeholder 3">
            <a:extLst>
              <a:ext uri="{FF2B5EF4-FFF2-40B4-BE49-F238E27FC236}">
                <a16:creationId xmlns:a16="http://schemas.microsoft.com/office/drawing/2014/main" id="{9EB2B48D-82CA-0941-84B2-3219664744DD}"/>
              </a:ext>
            </a:extLst>
          </p:cNvPr>
          <p:cNvSpPr>
            <a:spLocks noGrp="1"/>
          </p:cNvSpPr>
          <p:nvPr>
            <p:ph sz="half" idx="1"/>
          </p:nvPr>
        </p:nvSpPr>
        <p:spPr>
          <a:xfrm>
            <a:off x="194089" y="3300475"/>
            <a:ext cx="5752244" cy="3100326"/>
          </a:xfrm>
        </p:spPr>
        <p:txBody>
          <a:bodyPr>
            <a:normAutofit/>
          </a:bodyPr>
          <a:lstStyle/>
          <a:p>
            <a:pPr marL="0" indent="0">
              <a:buNone/>
            </a:pPr>
            <a:r>
              <a:rPr lang="en-US" sz="2400" b="1" u="sng"/>
              <a:t>Embedded - TTS of ELA Reading Passages</a:t>
            </a:r>
          </a:p>
          <a:p>
            <a:r>
              <a:rPr lang="en-US" sz="2000"/>
              <a:t>The PPT/Section 504 Team complete the </a:t>
            </a:r>
            <a:r>
              <a:rPr lang="en-US" sz="2000">
                <a:hlinkClick r:id="rId4"/>
              </a:rPr>
              <a:t>Decision Guidelines for Text-to-Speech of the Smarter Balanced ELA Reading Passages </a:t>
            </a:r>
            <a:r>
              <a:rPr lang="en-US" sz="2000"/>
              <a:t> and maintain with the student’s record. </a:t>
            </a:r>
          </a:p>
          <a:p>
            <a:r>
              <a:rPr lang="en-US" sz="2000"/>
              <a:t>The team must document this accommodation in CT-SEDS for ELA and other subtests as applicable (i.e., math, science).</a:t>
            </a:r>
          </a:p>
        </p:txBody>
      </p:sp>
      <p:sp>
        <p:nvSpPr>
          <p:cNvPr id="2" name="Title 1">
            <a:extLst>
              <a:ext uri="{FF2B5EF4-FFF2-40B4-BE49-F238E27FC236}">
                <a16:creationId xmlns:a16="http://schemas.microsoft.com/office/drawing/2014/main" id="{403893B2-27DD-EAB7-EF82-C85C8D1973DE}"/>
              </a:ext>
            </a:extLst>
          </p:cNvPr>
          <p:cNvSpPr>
            <a:spLocks noGrp="1"/>
          </p:cNvSpPr>
          <p:nvPr>
            <p:ph type="title"/>
          </p:nvPr>
        </p:nvSpPr>
        <p:spPr/>
        <p:txBody>
          <a:bodyPr>
            <a:normAutofit fontScale="90000"/>
          </a:bodyPr>
          <a:lstStyle/>
          <a:p>
            <a:r>
              <a:rPr lang="en-US"/>
              <a:t>Decision Guidelines for Reader Supports</a:t>
            </a:r>
          </a:p>
        </p:txBody>
      </p:sp>
      <p:sp>
        <p:nvSpPr>
          <p:cNvPr id="3" name="Slide Number Placeholder 2">
            <a:extLst>
              <a:ext uri="{FF2B5EF4-FFF2-40B4-BE49-F238E27FC236}">
                <a16:creationId xmlns:a16="http://schemas.microsoft.com/office/drawing/2014/main" id="{4D6C7C8A-084E-B9B1-A535-F3C72B2E873C}"/>
              </a:ext>
            </a:extLst>
          </p:cNvPr>
          <p:cNvSpPr>
            <a:spLocks noGrp="1"/>
          </p:cNvSpPr>
          <p:nvPr>
            <p:ph type="sldNum" sz="quarter" idx="4"/>
          </p:nvPr>
        </p:nvSpPr>
        <p:spPr/>
        <p:txBody>
          <a:bodyPr/>
          <a:lstStyle/>
          <a:p>
            <a:fld id="{13A326F7-3D62-4D6D-AF51-CF772FE3461F}" type="slidenum">
              <a:rPr lang="en-US" smtClean="0"/>
              <a:pPr/>
              <a:t>55</a:t>
            </a:fld>
            <a:endParaRPr lang="en-US"/>
          </a:p>
        </p:txBody>
      </p:sp>
      <p:sp>
        <p:nvSpPr>
          <p:cNvPr id="6" name="TextBox 5">
            <a:extLst>
              <a:ext uri="{FF2B5EF4-FFF2-40B4-BE49-F238E27FC236}">
                <a16:creationId xmlns:a16="http://schemas.microsoft.com/office/drawing/2014/main" id="{D37A6F84-AD35-170F-CE02-3DC2C1FAFF05}"/>
              </a:ext>
            </a:extLst>
          </p:cNvPr>
          <p:cNvSpPr txBox="1"/>
          <p:nvPr/>
        </p:nvSpPr>
        <p:spPr>
          <a:xfrm flipH="1">
            <a:off x="196168" y="1499018"/>
            <a:ext cx="5899832" cy="1569660"/>
          </a:xfrm>
          <a:prstGeom prst="rect">
            <a:avLst/>
          </a:prstGeom>
          <a:noFill/>
        </p:spPr>
        <p:txBody>
          <a:bodyPr wrap="square" rtlCol="0">
            <a:spAutoFit/>
          </a:bodyPr>
          <a:lstStyle/>
          <a:p>
            <a:r>
              <a:rPr lang="en-US" sz="2400"/>
              <a:t>Some reader supports require documented evidence for a reader, either embedded TTS of ELA Reading Passages or non-embedded Read Aloud of ELA Reading Passages.</a:t>
            </a:r>
          </a:p>
        </p:txBody>
      </p:sp>
      <p:pic>
        <p:nvPicPr>
          <p:cNvPr id="10" name="Picture 9">
            <a:hlinkClick r:id="rId5"/>
            <a:extLst>
              <a:ext uri="{FF2B5EF4-FFF2-40B4-BE49-F238E27FC236}">
                <a16:creationId xmlns:a16="http://schemas.microsoft.com/office/drawing/2014/main" id="{487F55BB-F9A4-5CEF-5EE2-EE989C9A732F}"/>
              </a:ext>
            </a:extLst>
          </p:cNvPr>
          <p:cNvPicPr>
            <a:picLocks noChangeAspect="1"/>
          </p:cNvPicPr>
          <p:nvPr/>
        </p:nvPicPr>
        <p:blipFill>
          <a:blip r:embed="rId6"/>
          <a:stretch>
            <a:fillRect/>
          </a:stretch>
        </p:blipFill>
        <p:spPr>
          <a:xfrm>
            <a:off x="6243588" y="1758417"/>
            <a:ext cx="5752244" cy="4917089"/>
          </a:xfrm>
          <a:prstGeom prst="rect">
            <a:avLst/>
          </a:prstGeom>
          <a:ln>
            <a:solidFill>
              <a:schemeClr val="tx1"/>
            </a:solidFill>
          </a:ln>
        </p:spPr>
      </p:pic>
      <p:pic>
        <p:nvPicPr>
          <p:cNvPr id="7" name="Picture 6">
            <a:extLst>
              <a:ext uri="{FF2B5EF4-FFF2-40B4-BE49-F238E27FC236}">
                <a16:creationId xmlns:a16="http://schemas.microsoft.com/office/drawing/2014/main" id="{9F648C11-A28D-EC21-8143-262CB0242110}"/>
              </a:ext>
            </a:extLst>
          </p:cNvPr>
          <p:cNvPicPr>
            <a:picLocks noChangeAspect="1"/>
          </p:cNvPicPr>
          <p:nvPr/>
        </p:nvPicPr>
        <p:blipFill>
          <a:blip r:embed="rId7"/>
          <a:stretch>
            <a:fillRect/>
          </a:stretch>
        </p:blipFill>
        <p:spPr>
          <a:xfrm>
            <a:off x="11411035" y="1657738"/>
            <a:ext cx="608047" cy="595886"/>
          </a:xfrm>
          <a:prstGeom prst="rect">
            <a:avLst/>
          </a:prstGeom>
        </p:spPr>
      </p:pic>
    </p:spTree>
    <p:extLst>
      <p:ext uri="{BB962C8B-B14F-4D97-AF65-F5344CB8AC3E}">
        <p14:creationId xmlns:p14="http://schemas.microsoft.com/office/powerpoint/2010/main" val="29607512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27BD06-4D9B-D79F-277C-5BD8768A3FDC}"/>
              </a:ext>
            </a:extLst>
          </p:cNvPr>
          <p:cNvSpPr>
            <a:spLocks noGrp="1"/>
          </p:cNvSpPr>
          <p:nvPr>
            <p:ph sz="half" idx="2"/>
          </p:nvPr>
        </p:nvSpPr>
        <p:spPr>
          <a:xfrm>
            <a:off x="430968" y="1723869"/>
            <a:ext cx="6359576" cy="4978012"/>
          </a:xfrm>
        </p:spPr>
        <p:txBody>
          <a:bodyPr>
            <a:normAutofit fontScale="92500" lnSpcReduction="10000"/>
          </a:bodyPr>
          <a:lstStyle/>
          <a:p>
            <a:pPr marL="0" indent="0">
              <a:buNone/>
            </a:pPr>
            <a:r>
              <a:rPr lang="en-US" sz="2600" b="1" u="sng"/>
              <a:t>Non-Embedded –Read Aloud of ELA Reading Passages </a:t>
            </a:r>
          </a:p>
          <a:p>
            <a:r>
              <a:rPr lang="en-US" sz="2600"/>
              <a:t>Special Documented Accommodation must be indicated with attestation in CT-SEDS.</a:t>
            </a:r>
          </a:p>
          <a:p>
            <a:r>
              <a:rPr lang="en-US" sz="2600"/>
              <a:t>(1) The PPT/Section 504 Team must complete the </a:t>
            </a:r>
            <a:r>
              <a:rPr lang="en-US" sz="2600">
                <a:hlinkClick r:id="rId3"/>
              </a:rPr>
              <a:t>Documented Evidence for a Read Aloud of the Smarter Balanced ELA Reading Passages </a:t>
            </a:r>
            <a:r>
              <a:rPr lang="en-US" sz="2600"/>
              <a:t>and maintain in the student’s record.</a:t>
            </a:r>
          </a:p>
          <a:p>
            <a:r>
              <a:rPr lang="en-US" sz="2600"/>
              <a:t>(2) The qualified individual acting as the reader should review the Smarter Balanced Assessments: </a:t>
            </a:r>
            <a:r>
              <a:rPr lang="en-US" sz="2600">
                <a:hlinkClick r:id="rId4"/>
              </a:rPr>
              <a:t>Read Aloud Guidelines</a:t>
            </a:r>
            <a:r>
              <a:rPr lang="en-US" sz="2600"/>
              <a:t> and sign the Test Security/Confidentiality Agreement Form (Appendix B of document).</a:t>
            </a:r>
          </a:p>
          <a:p>
            <a:pPr marL="0" indent="0">
              <a:buNone/>
            </a:pPr>
            <a:endParaRPr lang="en-US" sz="2600"/>
          </a:p>
          <a:p>
            <a:pPr marL="0" indent="0">
              <a:buNone/>
            </a:pPr>
            <a:endParaRPr lang="en-US" sz="2600"/>
          </a:p>
          <a:p>
            <a:pPr marL="0" indent="0">
              <a:buNone/>
            </a:pPr>
            <a:endParaRPr lang="en-US"/>
          </a:p>
        </p:txBody>
      </p:sp>
      <p:sp>
        <p:nvSpPr>
          <p:cNvPr id="2" name="Title 1">
            <a:extLst>
              <a:ext uri="{FF2B5EF4-FFF2-40B4-BE49-F238E27FC236}">
                <a16:creationId xmlns:a16="http://schemas.microsoft.com/office/drawing/2014/main" id="{403893B2-27DD-EAB7-EF82-C85C8D1973DE}"/>
              </a:ext>
            </a:extLst>
          </p:cNvPr>
          <p:cNvSpPr>
            <a:spLocks noGrp="1"/>
          </p:cNvSpPr>
          <p:nvPr>
            <p:ph type="title"/>
          </p:nvPr>
        </p:nvSpPr>
        <p:spPr/>
        <p:txBody>
          <a:bodyPr>
            <a:normAutofit fontScale="90000"/>
          </a:bodyPr>
          <a:lstStyle/>
          <a:p>
            <a:r>
              <a:rPr lang="en-US"/>
              <a:t>Documented Evidence for Reader Supports - Continued</a:t>
            </a:r>
          </a:p>
        </p:txBody>
      </p:sp>
      <p:sp>
        <p:nvSpPr>
          <p:cNvPr id="3" name="Slide Number Placeholder 2">
            <a:extLst>
              <a:ext uri="{FF2B5EF4-FFF2-40B4-BE49-F238E27FC236}">
                <a16:creationId xmlns:a16="http://schemas.microsoft.com/office/drawing/2014/main" id="{4D6C7C8A-084E-B9B1-A535-F3C72B2E873C}"/>
              </a:ext>
            </a:extLst>
          </p:cNvPr>
          <p:cNvSpPr>
            <a:spLocks noGrp="1"/>
          </p:cNvSpPr>
          <p:nvPr>
            <p:ph type="sldNum" sz="quarter" idx="4"/>
          </p:nvPr>
        </p:nvSpPr>
        <p:spPr/>
        <p:txBody>
          <a:bodyPr/>
          <a:lstStyle/>
          <a:p>
            <a:fld id="{13A326F7-3D62-4D6D-AF51-CF772FE3461F}" type="slidenum">
              <a:rPr lang="en-US" smtClean="0"/>
              <a:pPr/>
              <a:t>56</a:t>
            </a:fld>
            <a:endParaRPr lang="en-US"/>
          </a:p>
        </p:txBody>
      </p:sp>
      <p:pic>
        <p:nvPicPr>
          <p:cNvPr id="12" name="Picture 11">
            <a:hlinkClick r:id="rId5"/>
            <a:extLst>
              <a:ext uri="{FF2B5EF4-FFF2-40B4-BE49-F238E27FC236}">
                <a16:creationId xmlns:a16="http://schemas.microsoft.com/office/drawing/2014/main" id="{9AE5B264-BB53-E104-5166-BF8F69C13B3A}"/>
              </a:ext>
            </a:extLst>
          </p:cNvPr>
          <p:cNvPicPr>
            <a:picLocks noChangeAspect="1"/>
          </p:cNvPicPr>
          <p:nvPr/>
        </p:nvPicPr>
        <p:blipFill>
          <a:blip r:embed="rId6"/>
          <a:stretch>
            <a:fillRect/>
          </a:stretch>
        </p:blipFill>
        <p:spPr>
          <a:xfrm>
            <a:off x="7977841" y="4368251"/>
            <a:ext cx="3995985" cy="2307255"/>
          </a:xfrm>
          <a:prstGeom prst="rect">
            <a:avLst/>
          </a:prstGeom>
          <a:ln>
            <a:solidFill>
              <a:schemeClr val="tx1"/>
            </a:solidFill>
          </a:ln>
        </p:spPr>
      </p:pic>
      <p:pic>
        <p:nvPicPr>
          <p:cNvPr id="13" name="Picture 12">
            <a:hlinkClick r:id="rId7"/>
            <a:extLst>
              <a:ext uri="{FF2B5EF4-FFF2-40B4-BE49-F238E27FC236}">
                <a16:creationId xmlns:a16="http://schemas.microsoft.com/office/drawing/2014/main" id="{A2951804-42AF-1017-9A6B-452A12326CDE}"/>
              </a:ext>
            </a:extLst>
          </p:cNvPr>
          <p:cNvPicPr>
            <a:picLocks noChangeAspect="1"/>
          </p:cNvPicPr>
          <p:nvPr/>
        </p:nvPicPr>
        <p:blipFill>
          <a:blip r:embed="rId8"/>
          <a:stretch>
            <a:fillRect/>
          </a:stretch>
        </p:blipFill>
        <p:spPr>
          <a:xfrm>
            <a:off x="7977842" y="1576343"/>
            <a:ext cx="3995985" cy="2651990"/>
          </a:xfrm>
          <a:prstGeom prst="rect">
            <a:avLst/>
          </a:prstGeom>
          <a:ln>
            <a:solidFill>
              <a:schemeClr val="tx1"/>
            </a:solidFill>
          </a:ln>
        </p:spPr>
      </p:pic>
      <p:pic>
        <p:nvPicPr>
          <p:cNvPr id="10" name="Graphic 9" descr="Badge 1 outline">
            <a:extLst>
              <a:ext uri="{FF2B5EF4-FFF2-40B4-BE49-F238E27FC236}">
                <a16:creationId xmlns:a16="http://schemas.microsoft.com/office/drawing/2014/main" id="{F4AF3344-01AB-52E1-29C6-A657778DF27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89180" y="1411121"/>
            <a:ext cx="725687" cy="725687"/>
          </a:xfrm>
          <a:prstGeom prst="rect">
            <a:avLst/>
          </a:prstGeom>
        </p:spPr>
      </p:pic>
      <p:pic>
        <p:nvPicPr>
          <p:cNvPr id="14" name="Graphic 13" descr="Badge outline">
            <a:extLst>
              <a:ext uri="{FF2B5EF4-FFF2-40B4-BE49-F238E27FC236}">
                <a16:creationId xmlns:a16="http://schemas.microsoft.com/office/drawing/2014/main" id="{237C4B3B-2B9E-EDA2-8931-FA8B0AAE39A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02469" y="4293251"/>
            <a:ext cx="675373" cy="675373"/>
          </a:xfrm>
          <a:prstGeom prst="rect">
            <a:avLst/>
          </a:prstGeom>
        </p:spPr>
      </p:pic>
      <p:pic>
        <p:nvPicPr>
          <p:cNvPr id="15" name="Picture 14">
            <a:extLst>
              <a:ext uri="{FF2B5EF4-FFF2-40B4-BE49-F238E27FC236}">
                <a16:creationId xmlns:a16="http://schemas.microsoft.com/office/drawing/2014/main" id="{650007CD-0175-054C-A824-89FF0CF62958}"/>
              </a:ext>
            </a:extLst>
          </p:cNvPr>
          <p:cNvPicPr>
            <a:picLocks noChangeAspect="1"/>
          </p:cNvPicPr>
          <p:nvPr/>
        </p:nvPicPr>
        <p:blipFill>
          <a:blip r:embed="rId13"/>
          <a:stretch>
            <a:fillRect/>
          </a:stretch>
        </p:blipFill>
        <p:spPr>
          <a:xfrm>
            <a:off x="11568789" y="1371600"/>
            <a:ext cx="608047" cy="595886"/>
          </a:xfrm>
          <a:prstGeom prst="rect">
            <a:avLst/>
          </a:prstGeom>
        </p:spPr>
      </p:pic>
      <p:pic>
        <p:nvPicPr>
          <p:cNvPr id="16" name="Picture 15">
            <a:extLst>
              <a:ext uri="{FF2B5EF4-FFF2-40B4-BE49-F238E27FC236}">
                <a16:creationId xmlns:a16="http://schemas.microsoft.com/office/drawing/2014/main" id="{BF567B1C-85EA-6D32-0539-7A5D90EFE9E9}"/>
              </a:ext>
            </a:extLst>
          </p:cNvPr>
          <p:cNvPicPr>
            <a:picLocks noChangeAspect="1"/>
          </p:cNvPicPr>
          <p:nvPr/>
        </p:nvPicPr>
        <p:blipFill>
          <a:blip r:embed="rId13"/>
          <a:stretch>
            <a:fillRect/>
          </a:stretch>
        </p:blipFill>
        <p:spPr>
          <a:xfrm>
            <a:off x="11525886" y="4212875"/>
            <a:ext cx="608047" cy="595886"/>
          </a:xfrm>
          <a:prstGeom prst="rect">
            <a:avLst/>
          </a:prstGeom>
        </p:spPr>
      </p:pic>
    </p:spTree>
    <p:extLst>
      <p:ext uri="{BB962C8B-B14F-4D97-AF65-F5344CB8AC3E}">
        <p14:creationId xmlns:p14="http://schemas.microsoft.com/office/powerpoint/2010/main" val="2240543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450926" y="0"/>
            <a:ext cx="7636049" cy="1371600"/>
          </a:xfrm>
          <a:noFill/>
        </p:spPr>
        <p:txBody>
          <a:bodyPr>
            <a:noAutofit/>
          </a:bodyPr>
          <a:lstStyle/>
          <a:p>
            <a:pPr algn="ctr"/>
            <a:r>
              <a:rPr lang="en-US" sz="4000"/>
              <a:t>EL/ML Language Supports Smarter Balanced/NGSS</a:t>
            </a:r>
          </a:p>
        </p:txBody>
      </p:sp>
      <p:sp>
        <p:nvSpPr>
          <p:cNvPr id="9" name="Rectangle 8">
            <a:extLst>
              <a:ext uri="{FF2B5EF4-FFF2-40B4-BE49-F238E27FC236}">
                <a16:creationId xmlns:a16="http://schemas.microsoft.com/office/drawing/2014/main" id="{52427AAF-F206-47E8-8D77-5F74D4272252}"/>
              </a:ext>
            </a:extLst>
          </p:cNvPr>
          <p:cNvSpPr/>
          <p:nvPr/>
        </p:nvSpPr>
        <p:spPr>
          <a:xfrm>
            <a:off x="5807034" y="1620524"/>
            <a:ext cx="5714406" cy="4647426"/>
          </a:xfrm>
          <a:prstGeom prst="rect">
            <a:avLst/>
          </a:prstGeom>
        </p:spPr>
        <p:txBody>
          <a:bodyPr wrap="square" lIns="91440" tIns="45720" rIns="91440" bIns="45720" anchor="t">
            <a:spAutoFit/>
          </a:bodyPr>
          <a:lstStyle/>
          <a:p>
            <a:pPr fontAlgn="base">
              <a:spcBef>
                <a:spcPct val="0"/>
              </a:spcBef>
              <a:spcAft>
                <a:spcPts val="1200"/>
              </a:spcAft>
              <a:defRPr/>
            </a:pPr>
            <a:r>
              <a:rPr lang="en-US" sz="2200">
                <a:solidFill>
                  <a:srgbClr val="000000"/>
                </a:solidFill>
                <a:cs typeface="Arial"/>
              </a:rPr>
              <a:t>Examples of English Language Supports</a:t>
            </a:r>
          </a:p>
          <a:p>
            <a:pPr marL="342900" indent="-342900" fontAlgn="base">
              <a:spcBef>
                <a:spcPct val="0"/>
              </a:spcBef>
              <a:spcAft>
                <a:spcPct val="0"/>
              </a:spcAft>
              <a:buFont typeface="Arial" panose="020B0604020202020204" pitchFamily="34" charset="0"/>
              <a:buChar char="•"/>
              <a:defRPr/>
            </a:pPr>
            <a:r>
              <a:rPr lang="en-US" sz="2200">
                <a:solidFill>
                  <a:srgbClr val="000099"/>
                </a:solidFill>
                <a:cs typeface="Arial"/>
                <a:hlinkClick r:id="rId3">
                  <a:extLst>
                    <a:ext uri="{A12FA001-AC4F-418D-AE19-62706E023703}">
                      <ahyp:hlinkClr xmlns:ahyp="http://schemas.microsoft.com/office/drawing/2018/hyperlinkcolor" val="tx"/>
                    </a:ext>
                  </a:extLst>
                </a:hlinkClick>
              </a:rPr>
              <a:t>Simplified Test Directions</a:t>
            </a:r>
            <a:r>
              <a:rPr lang="en-US" sz="2200">
                <a:solidFill>
                  <a:srgbClr val="000099"/>
                </a:solidFill>
                <a:cs typeface="Arial"/>
              </a:rPr>
              <a:t> </a:t>
            </a:r>
            <a:r>
              <a:rPr lang="en-US" sz="2200">
                <a:solidFill>
                  <a:srgbClr val="000000"/>
                </a:solidFill>
                <a:cs typeface="Arial"/>
              </a:rPr>
              <a:t>(Math and ELA)</a:t>
            </a:r>
          </a:p>
          <a:p>
            <a:pPr marL="342900" indent="-342900" fontAlgn="base">
              <a:spcBef>
                <a:spcPct val="0"/>
              </a:spcBef>
              <a:spcAft>
                <a:spcPct val="0"/>
              </a:spcAft>
              <a:buFont typeface="Arial" panose="020B0604020202020204" pitchFamily="34" charset="0"/>
              <a:buChar char="•"/>
              <a:defRPr/>
            </a:pPr>
            <a:r>
              <a:rPr lang="en-US" sz="2200">
                <a:solidFill>
                  <a:srgbClr val="000099"/>
                </a:solidFill>
                <a:cs typeface="Arial"/>
                <a:hlinkClick r:id="rId4">
                  <a:extLst>
                    <a:ext uri="{A12FA001-AC4F-418D-AE19-62706E023703}">
                      <ahyp:hlinkClr xmlns:ahyp="http://schemas.microsoft.com/office/drawing/2018/hyperlinkcolor" val="tx"/>
                    </a:ext>
                  </a:extLst>
                </a:hlinkClick>
              </a:rPr>
              <a:t>Smarter Balanced Translated Test Directions</a:t>
            </a:r>
            <a:r>
              <a:rPr lang="en-US" sz="2200">
                <a:solidFill>
                  <a:srgbClr val="000000"/>
                </a:solidFill>
                <a:cs typeface="Arial"/>
              </a:rPr>
              <a:t> (Math and ELA) *New 2023/24 Portuguese </a:t>
            </a:r>
            <a:endParaRPr lang="en-US" sz="2200">
              <a:solidFill>
                <a:srgbClr val="000000"/>
              </a:solidFill>
              <a:cs typeface="Arial" panose="020B0604020202020204" pitchFamily="34" charset="0"/>
            </a:endParaRPr>
          </a:p>
          <a:p>
            <a:pPr marL="342900" indent="-342900" fontAlgn="base">
              <a:spcBef>
                <a:spcPct val="0"/>
              </a:spcBef>
              <a:spcAft>
                <a:spcPct val="0"/>
              </a:spcAft>
              <a:buFont typeface="Arial" panose="020B0604020202020204" pitchFamily="34" charset="0"/>
              <a:buChar char="•"/>
              <a:defRPr/>
            </a:pPr>
            <a:r>
              <a:rPr lang="en-US" sz="2200">
                <a:solidFill>
                  <a:srgbClr val="000099"/>
                </a:solidFill>
                <a:cs typeface="Arial"/>
                <a:hlinkClick r:id="rId5">
                  <a:extLst>
                    <a:ext uri="{A12FA001-AC4F-418D-AE19-62706E023703}">
                      <ahyp:hlinkClr xmlns:ahyp="http://schemas.microsoft.com/office/drawing/2018/hyperlinkcolor" val="tx"/>
                    </a:ext>
                  </a:extLst>
                </a:hlinkClick>
              </a:rPr>
              <a:t>Bilingual Word-to-Word Dictionary </a:t>
            </a:r>
            <a:r>
              <a:rPr lang="en-US" sz="2200">
                <a:solidFill>
                  <a:srgbClr val="000000"/>
                </a:solidFill>
                <a:cs typeface="Arial"/>
              </a:rPr>
              <a:t>(NGSS only)</a:t>
            </a:r>
          </a:p>
          <a:p>
            <a:pPr marL="342900" indent="-342900" fontAlgn="base">
              <a:spcBef>
                <a:spcPct val="0"/>
              </a:spcBef>
              <a:spcAft>
                <a:spcPct val="0"/>
              </a:spcAft>
              <a:buFont typeface="Arial" panose="020B0604020202020204" pitchFamily="34" charset="0"/>
              <a:buChar char="•"/>
              <a:defRPr/>
            </a:pPr>
            <a:r>
              <a:rPr lang="en-US" sz="2200">
                <a:solidFill>
                  <a:srgbClr val="000099"/>
                </a:solidFill>
                <a:cs typeface="Arial"/>
                <a:hlinkClick r:id="rId6">
                  <a:extLst>
                    <a:ext uri="{A12FA001-AC4F-418D-AE19-62706E023703}">
                      <ahyp:hlinkClr xmlns:ahyp="http://schemas.microsoft.com/office/drawing/2018/hyperlinkcolor" val="tx"/>
                    </a:ext>
                  </a:extLst>
                </a:hlinkClick>
              </a:rPr>
              <a:t>Translation Glossary </a:t>
            </a:r>
            <a:r>
              <a:rPr lang="en-US" sz="2200">
                <a:solidFill>
                  <a:srgbClr val="000000"/>
                </a:solidFill>
                <a:cs typeface="Arial"/>
              </a:rPr>
              <a:t>(Math)</a:t>
            </a:r>
          </a:p>
          <a:p>
            <a:pPr marL="342900" indent="-342900" fontAlgn="base">
              <a:spcBef>
                <a:spcPct val="0"/>
              </a:spcBef>
              <a:spcAft>
                <a:spcPct val="0"/>
              </a:spcAft>
              <a:buFont typeface="Arial" panose="020B0604020202020204" pitchFamily="34" charset="0"/>
              <a:buChar char="•"/>
              <a:defRPr/>
            </a:pPr>
            <a:r>
              <a:rPr lang="en-US" sz="2200">
                <a:solidFill>
                  <a:srgbClr val="000099"/>
                </a:solidFill>
                <a:cs typeface="Arial"/>
                <a:hlinkClick r:id="rId7">
                  <a:extLst>
                    <a:ext uri="{A12FA001-AC4F-418D-AE19-62706E023703}">
                      <ahyp:hlinkClr xmlns:ahyp="http://schemas.microsoft.com/office/drawing/2018/hyperlinkcolor" val="tx"/>
                    </a:ext>
                  </a:extLst>
                </a:hlinkClick>
              </a:rPr>
              <a:t>Read Aloud (Spanish) </a:t>
            </a:r>
            <a:r>
              <a:rPr lang="en-US" sz="2200">
                <a:solidFill>
                  <a:srgbClr val="000000"/>
                </a:solidFill>
                <a:cs typeface="Arial"/>
              </a:rPr>
              <a:t>for Math and Science</a:t>
            </a:r>
          </a:p>
          <a:p>
            <a:pPr marL="342900" indent="-342900" fontAlgn="base">
              <a:spcBef>
                <a:spcPct val="0"/>
              </a:spcBef>
              <a:spcAft>
                <a:spcPct val="0"/>
              </a:spcAft>
              <a:buFont typeface="Arial" panose="020B0604020202020204" pitchFamily="34" charset="0"/>
              <a:buChar char="•"/>
              <a:defRPr/>
            </a:pPr>
            <a:endParaRPr lang="en-US" sz="2200">
              <a:solidFill>
                <a:srgbClr val="000000"/>
              </a:solidFill>
              <a:cs typeface="Arial" panose="020B0604020202020204" pitchFamily="34" charset="0"/>
            </a:endParaRPr>
          </a:p>
          <a:p>
            <a:pPr fontAlgn="base">
              <a:spcBef>
                <a:spcPct val="0"/>
              </a:spcBef>
              <a:spcAft>
                <a:spcPct val="0"/>
              </a:spcAft>
              <a:defRPr/>
            </a:pPr>
            <a:r>
              <a:rPr lang="en-US" sz="2200">
                <a:solidFill>
                  <a:srgbClr val="000000"/>
                </a:solidFill>
                <a:cs typeface="Arial"/>
              </a:rPr>
              <a:t>For more information, refer to the </a:t>
            </a:r>
            <a:r>
              <a:rPr lang="en-US" sz="2200">
                <a:solidFill>
                  <a:srgbClr val="000099"/>
                </a:solidFill>
                <a:cs typeface="Arial"/>
                <a:hlinkClick r:id="rId8">
                  <a:extLst>
                    <a:ext uri="{A12FA001-AC4F-418D-AE19-62706E023703}">
                      <ahyp:hlinkClr xmlns:ahyp="http://schemas.microsoft.com/office/drawing/2018/hyperlinkcolor" val="tx"/>
                    </a:ext>
                  </a:extLst>
                </a:hlinkClick>
              </a:rPr>
              <a:t>Assessment Guidelines</a:t>
            </a:r>
            <a:r>
              <a:rPr lang="en-US" sz="2200">
                <a:solidFill>
                  <a:srgbClr val="000099"/>
                </a:solidFill>
                <a:cs typeface="Arial"/>
              </a:rPr>
              <a:t> </a:t>
            </a:r>
            <a:r>
              <a:rPr lang="en-US" sz="2200">
                <a:solidFill>
                  <a:srgbClr val="000000"/>
                </a:solidFill>
                <a:cs typeface="Arial"/>
              </a:rPr>
              <a:t>and the </a:t>
            </a:r>
            <a:r>
              <a:rPr lang="en-US" sz="2200">
                <a:solidFill>
                  <a:srgbClr val="000099"/>
                </a:solidFill>
                <a:cs typeface="Arial"/>
                <a:hlinkClick r:id="rId9">
                  <a:extLst>
                    <a:ext uri="{A12FA001-AC4F-418D-AE19-62706E023703}">
                      <ahyp:hlinkClr xmlns:ahyp="http://schemas.microsoft.com/office/drawing/2018/hyperlinkcolor" val="tx"/>
                    </a:ext>
                  </a:extLst>
                </a:hlinkClick>
              </a:rPr>
              <a:t>Embedded and Non-Embedded Designated Supports for English Learners/Multilingual Learners </a:t>
            </a:r>
            <a:r>
              <a:rPr lang="en-US" sz="2200">
                <a:solidFill>
                  <a:srgbClr val="000000"/>
                </a:solidFill>
                <a:cs typeface="Arial"/>
              </a:rPr>
              <a:t>(shown here).</a:t>
            </a:r>
          </a:p>
        </p:txBody>
      </p:sp>
      <p:pic>
        <p:nvPicPr>
          <p:cNvPr id="5" name="Picture 4">
            <a:hlinkClick r:id="rId10"/>
            <a:extLst>
              <a:ext uri="{FF2B5EF4-FFF2-40B4-BE49-F238E27FC236}">
                <a16:creationId xmlns:a16="http://schemas.microsoft.com/office/drawing/2014/main" id="{31C8F1B9-372E-4300-49B5-3EAB4EB632B0}"/>
              </a:ext>
            </a:extLst>
          </p:cNvPr>
          <p:cNvPicPr>
            <a:picLocks noChangeAspect="1"/>
          </p:cNvPicPr>
          <p:nvPr/>
        </p:nvPicPr>
        <p:blipFill>
          <a:blip r:embed="rId11"/>
          <a:stretch>
            <a:fillRect/>
          </a:stretch>
        </p:blipFill>
        <p:spPr>
          <a:xfrm>
            <a:off x="801756" y="1620524"/>
            <a:ext cx="4191386" cy="4754880"/>
          </a:xfrm>
          <a:prstGeom prst="rect">
            <a:avLst/>
          </a:prstGeom>
          <a:ln w="34925">
            <a:solidFill>
              <a:schemeClr val="tx1"/>
            </a:solidFill>
          </a:ln>
        </p:spPr>
      </p:pic>
      <p:pic>
        <p:nvPicPr>
          <p:cNvPr id="2" name="Picture 1">
            <a:extLst>
              <a:ext uri="{FF2B5EF4-FFF2-40B4-BE49-F238E27FC236}">
                <a16:creationId xmlns:a16="http://schemas.microsoft.com/office/drawing/2014/main" id="{58A9B4DC-9299-C003-2DF1-03B9F02A3041}"/>
              </a:ext>
            </a:extLst>
          </p:cNvPr>
          <p:cNvPicPr>
            <a:picLocks noChangeAspect="1"/>
          </p:cNvPicPr>
          <p:nvPr/>
        </p:nvPicPr>
        <p:blipFill>
          <a:blip r:embed="rId12"/>
          <a:stretch>
            <a:fillRect/>
          </a:stretch>
        </p:blipFill>
        <p:spPr>
          <a:xfrm>
            <a:off x="4600098" y="1371600"/>
            <a:ext cx="608047" cy="595886"/>
          </a:xfrm>
          <a:prstGeom prst="rect">
            <a:avLst/>
          </a:prstGeom>
        </p:spPr>
      </p:pic>
    </p:spTree>
    <p:extLst>
      <p:ext uri="{BB962C8B-B14F-4D97-AF65-F5344CB8AC3E}">
        <p14:creationId xmlns:p14="http://schemas.microsoft.com/office/powerpoint/2010/main" val="17221247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058256" y="0"/>
            <a:ext cx="8075488" cy="1371600"/>
          </a:xfrm>
          <a:noFill/>
        </p:spPr>
        <p:txBody>
          <a:bodyPr>
            <a:noAutofit/>
          </a:bodyPr>
          <a:lstStyle/>
          <a:p>
            <a:pPr algn="ctr"/>
            <a:r>
              <a:rPr lang="en-US" sz="4000"/>
              <a:t>CSDE Assessment Guidelines</a:t>
            </a:r>
          </a:p>
        </p:txBody>
      </p:sp>
      <p:sp>
        <p:nvSpPr>
          <p:cNvPr id="9" name="Rectangle 8">
            <a:extLst>
              <a:ext uri="{FF2B5EF4-FFF2-40B4-BE49-F238E27FC236}">
                <a16:creationId xmlns:a16="http://schemas.microsoft.com/office/drawing/2014/main" id="{52427AAF-F206-47E8-8D77-5F74D4272252}"/>
              </a:ext>
            </a:extLst>
          </p:cNvPr>
          <p:cNvSpPr/>
          <p:nvPr/>
        </p:nvSpPr>
        <p:spPr>
          <a:xfrm>
            <a:off x="4996019" y="2248466"/>
            <a:ext cx="6318527" cy="3123932"/>
          </a:xfrm>
          <a:prstGeom prst="rect">
            <a:avLst/>
          </a:prstGeom>
        </p:spPr>
        <p:txBody>
          <a:bodyPr wrap="square" lIns="91440" tIns="45720" rIns="91440" bIns="45720" anchor="t">
            <a:spAutoFit/>
          </a:bodyPr>
          <a:lstStyle/>
          <a:p>
            <a:pPr marL="342900" indent="-342900" fontAlgn="base">
              <a:spcBef>
                <a:spcPct val="0"/>
              </a:spcBef>
              <a:spcAft>
                <a:spcPts val="600"/>
              </a:spcAft>
              <a:buFont typeface="Arial" panose="020B0604020202020204" pitchFamily="34" charset="0"/>
              <a:buChar char="•"/>
              <a:defRPr/>
            </a:pPr>
            <a:r>
              <a:rPr lang="en-US" sz="2400">
                <a:solidFill>
                  <a:srgbClr val="000000"/>
                </a:solidFill>
                <a:cs typeface="Arial"/>
              </a:rPr>
              <a:t>The</a:t>
            </a:r>
            <a:r>
              <a:rPr lang="en-US" sz="2400">
                <a:solidFill>
                  <a:srgbClr val="FFFFFF"/>
                </a:solidFill>
                <a:cs typeface="Arial"/>
              </a:rPr>
              <a:t> </a:t>
            </a:r>
            <a:r>
              <a:rPr lang="en-US" sz="2400" b="1" u="sng">
                <a:solidFill>
                  <a:schemeClr val="accent1">
                    <a:lumMod val="50000"/>
                  </a:schemeClr>
                </a:solidFill>
                <a:cs typeface="Arial"/>
                <a:hlinkClick r:id="rId3">
                  <a:extLst>
                    <a:ext uri="{A12FA001-AC4F-418D-AE19-62706E023703}">
                      <ahyp:hlinkClr xmlns:ahyp="http://schemas.microsoft.com/office/drawing/2018/hyperlinkcolor" val="tx"/>
                    </a:ext>
                  </a:extLst>
                </a:hlinkClick>
              </a:rPr>
              <a:t>CSDE Assessment Guidelines</a:t>
            </a:r>
            <a:r>
              <a:rPr lang="en-US" sz="2400">
                <a:solidFill>
                  <a:schemeClr val="accent1">
                    <a:lumMod val="50000"/>
                  </a:schemeClr>
                </a:solidFill>
                <a:cs typeface="Arial"/>
              </a:rPr>
              <a:t> </a:t>
            </a:r>
            <a:r>
              <a:rPr lang="en-US" sz="2400">
                <a:solidFill>
                  <a:srgbClr val="000000"/>
                </a:solidFill>
                <a:cs typeface="Arial"/>
              </a:rPr>
              <a:t>include detailed information related to accessibility supports and accommodations on statewide assessments.</a:t>
            </a:r>
            <a:endParaRPr lang="en-US" sz="2400">
              <a:solidFill>
                <a:srgbClr val="000000"/>
              </a:solidFill>
              <a:cs typeface="Arial" charset="0"/>
            </a:endParaRPr>
          </a:p>
          <a:p>
            <a:pPr marL="342900" indent="-342900" fontAlgn="base">
              <a:spcBef>
                <a:spcPct val="0"/>
              </a:spcBef>
              <a:spcAft>
                <a:spcPct val="0"/>
              </a:spcAft>
              <a:buFont typeface="Arial" panose="020B0604020202020204" pitchFamily="34" charset="0"/>
              <a:buChar char="•"/>
              <a:defRPr/>
            </a:pPr>
            <a:r>
              <a:rPr lang="en-US" sz="2400">
                <a:solidFill>
                  <a:srgbClr val="000000"/>
                </a:solidFill>
                <a:cs typeface="Arial" panose="020B0604020202020204" pitchFamily="34" charset="0"/>
              </a:rPr>
              <a:t>They provide guidance related to special circumstances such as medical exemptions and requests for non-standard special documented accommodations.</a:t>
            </a:r>
          </a:p>
        </p:txBody>
      </p:sp>
      <p:sp>
        <p:nvSpPr>
          <p:cNvPr id="6" name="Rectangle 5">
            <a:extLst>
              <a:ext uri="{FF2B5EF4-FFF2-40B4-BE49-F238E27FC236}">
                <a16:creationId xmlns:a16="http://schemas.microsoft.com/office/drawing/2014/main" id="{A5422EE1-4963-B1C7-9B3D-E2BAC15BA7F4}"/>
              </a:ext>
            </a:extLst>
          </p:cNvPr>
          <p:cNvSpPr/>
          <p:nvPr/>
        </p:nvSpPr>
        <p:spPr>
          <a:xfrm>
            <a:off x="-1" y="1440873"/>
            <a:ext cx="4396509" cy="5417127"/>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hlinkClick r:id="rId3"/>
            <a:extLst>
              <a:ext uri="{FF2B5EF4-FFF2-40B4-BE49-F238E27FC236}">
                <a16:creationId xmlns:a16="http://schemas.microsoft.com/office/drawing/2014/main" id="{5E938C26-D05B-6716-A4EF-E33CF83E5A2C}"/>
              </a:ext>
            </a:extLst>
          </p:cNvPr>
          <p:cNvPicPr>
            <a:picLocks noChangeAspect="1"/>
          </p:cNvPicPr>
          <p:nvPr/>
        </p:nvPicPr>
        <p:blipFill>
          <a:blip r:embed="rId4"/>
          <a:stretch>
            <a:fillRect/>
          </a:stretch>
        </p:blipFill>
        <p:spPr>
          <a:xfrm>
            <a:off x="472935" y="1701584"/>
            <a:ext cx="3450635" cy="4747342"/>
          </a:xfrm>
          <a:prstGeom prst="rect">
            <a:avLst/>
          </a:prstGeom>
        </p:spPr>
      </p:pic>
      <p:pic>
        <p:nvPicPr>
          <p:cNvPr id="2" name="Picture 1">
            <a:extLst>
              <a:ext uri="{FF2B5EF4-FFF2-40B4-BE49-F238E27FC236}">
                <a16:creationId xmlns:a16="http://schemas.microsoft.com/office/drawing/2014/main" id="{0340BEA7-5999-EAA8-6E20-E93CE401F2D8}"/>
              </a:ext>
            </a:extLst>
          </p:cNvPr>
          <p:cNvPicPr>
            <a:picLocks noChangeAspect="1"/>
          </p:cNvPicPr>
          <p:nvPr/>
        </p:nvPicPr>
        <p:blipFill>
          <a:blip r:embed="rId5"/>
          <a:stretch>
            <a:fillRect/>
          </a:stretch>
        </p:blipFill>
        <p:spPr>
          <a:xfrm>
            <a:off x="3138933" y="1701584"/>
            <a:ext cx="748600" cy="733628"/>
          </a:xfrm>
          <a:prstGeom prst="rect">
            <a:avLst/>
          </a:prstGeom>
        </p:spPr>
      </p:pic>
    </p:spTree>
    <p:extLst>
      <p:ext uri="{BB962C8B-B14F-4D97-AF65-F5344CB8AC3E}">
        <p14:creationId xmlns:p14="http://schemas.microsoft.com/office/powerpoint/2010/main" val="36636392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8256" y="0"/>
            <a:ext cx="8075488" cy="1371600"/>
          </a:xfrm>
          <a:noFill/>
        </p:spPr>
        <p:txBody>
          <a:bodyPr anchor="ctr">
            <a:noAutofit/>
          </a:bodyPr>
          <a:lstStyle/>
          <a:p>
            <a:pPr algn="ctr"/>
            <a:r>
              <a:rPr lang="en-US"/>
              <a:t>Provide Students with Opportunities to Practice</a:t>
            </a:r>
          </a:p>
        </p:txBody>
      </p:sp>
      <p:sp>
        <p:nvSpPr>
          <p:cNvPr id="3" name="Text Placeholder 2"/>
          <p:cNvSpPr>
            <a:spLocks noGrp="1"/>
          </p:cNvSpPr>
          <p:nvPr>
            <p:ph idx="1"/>
          </p:nvPr>
        </p:nvSpPr>
        <p:spPr>
          <a:xfrm>
            <a:off x="278912" y="1371600"/>
            <a:ext cx="5495925" cy="4876258"/>
          </a:xfrm>
        </p:spPr>
        <p:txBody>
          <a:bodyPr>
            <a:normAutofit/>
          </a:bodyPr>
          <a:lstStyle/>
          <a:p>
            <a:pPr marL="0" indent="0">
              <a:buNone/>
            </a:pPr>
            <a:r>
              <a:rPr lang="en-US" sz="2400">
                <a:solidFill>
                  <a:schemeClr val="tx1"/>
                </a:solidFill>
                <a:cs typeface="Arial" panose="020B0604020202020204" pitchFamily="34" charset="0"/>
              </a:rPr>
              <a:t>Administer </a:t>
            </a:r>
            <a:r>
              <a:rPr lang="en-US" sz="2400">
                <a:solidFill>
                  <a:srgbClr val="000099"/>
                </a:solidFill>
                <a:cs typeface="Arial" panose="020B0604020202020204" pitchFamily="34" charset="0"/>
                <a:hlinkClick r:id="rId3">
                  <a:extLst>
                    <a:ext uri="{A12FA001-AC4F-418D-AE19-62706E023703}">
                      <ahyp:hlinkClr xmlns:ahyp="http://schemas.microsoft.com/office/drawing/2018/hyperlinkcolor" val="tx"/>
                    </a:ext>
                  </a:extLst>
                </a:hlinkClick>
              </a:rPr>
              <a:t>Practice Tests </a:t>
            </a:r>
            <a:r>
              <a:rPr lang="en-US" sz="2400">
                <a:solidFill>
                  <a:schemeClr val="tx1"/>
                </a:solidFill>
                <a:cs typeface="Arial" panose="020B0604020202020204" pitchFamily="34" charset="0"/>
              </a:rPr>
              <a:t>to allow students to become familiar with the online test platform, item format, universal tools, and practice with designated supports and accommodations (if applicable).</a:t>
            </a:r>
          </a:p>
        </p:txBody>
      </p:sp>
      <p:pic>
        <p:nvPicPr>
          <p:cNvPr id="4" name="Picture 3" descr="Image of User Sign In Page that displays a text box for the user to type their first name and ten-digit state ID." title="Image: User Sign In Page"/>
          <p:cNvPicPr>
            <a:picLocks noChangeAspect="1"/>
          </p:cNvPicPr>
          <p:nvPr/>
        </p:nvPicPr>
        <p:blipFill>
          <a:blip r:embed="rId4"/>
          <a:stretch>
            <a:fillRect/>
          </a:stretch>
        </p:blipFill>
        <p:spPr>
          <a:xfrm>
            <a:off x="3521087" y="3439249"/>
            <a:ext cx="3321173" cy="3169348"/>
          </a:xfrm>
          <a:prstGeom prst="rect">
            <a:avLst/>
          </a:prstGeom>
          <a:ln>
            <a:solidFill>
              <a:schemeClr val="tx1"/>
            </a:solidFill>
          </a:ln>
        </p:spPr>
      </p:pic>
      <p:pic>
        <p:nvPicPr>
          <p:cNvPr id="5" name="Picture 4" descr="Image of the Practice and Training Test icon that users access via the Connecticut Comprehensive Assessment Program Portal to take a practice test." title="Image: Practice and Training Tests"/>
          <p:cNvPicPr>
            <a:picLocks noChangeAspect="1"/>
          </p:cNvPicPr>
          <p:nvPr/>
        </p:nvPicPr>
        <p:blipFill>
          <a:blip r:embed="rId5"/>
          <a:stretch>
            <a:fillRect/>
          </a:stretch>
        </p:blipFill>
        <p:spPr>
          <a:xfrm>
            <a:off x="278912" y="3429000"/>
            <a:ext cx="3129395" cy="3179597"/>
          </a:xfrm>
          <a:prstGeom prst="rect">
            <a:avLst/>
          </a:prstGeom>
          <a:ln>
            <a:solidFill>
              <a:schemeClr val="tx1"/>
            </a:solidFill>
          </a:ln>
        </p:spPr>
      </p:pic>
      <p:sp>
        <p:nvSpPr>
          <p:cNvPr id="6" name="TextBox 5">
            <a:extLst>
              <a:ext uri="{FF2B5EF4-FFF2-40B4-BE49-F238E27FC236}">
                <a16:creationId xmlns:a16="http://schemas.microsoft.com/office/drawing/2014/main" id="{E34DF935-17F1-C2E7-94E5-5E72DFA1A115}"/>
              </a:ext>
            </a:extLst>
          </p:cNvPr>
          <p:cNvSpPr txBox="1"/>
          <p:nvPr/>
        </p:nvSpPr>
        <p:spPr>
          <a:xfrm>
            <a:off x="7610475" y="1371600"/>
            <a:ext cx="4410075" cy="2308324"/>
          </a:xfrm>
          <a:prstGeom prst="rect">
            <a:avLst/>
          </a:prstGeom>
          <a:noFill/>
        </p:spPr>
        <p:txBody>
          <a:bodyPr wrap="square" rtlCol="0">
            <a:spAutoFit/>
          </a:bodyPr>
          <a:lstStyle/>
          <a:p>
            <a:r>
              <a:rPr lang="en-US" sz="2400"/>
              <a:t>For optimal practice with certain accommodation that support language access and written communication, administer a Math Performance Task Practice Test. </a:t>
            </a:r>
          </a:p>
        </p:txBody>
      </p:sp>
      <p:pic>
        <p:nvPicPr>
          <p:cNvPr id="1026" name="Picture 2">
            <a:extLst>
              <a:ext uri="{FF2B5EF4-FFF2-40B4-BE49-F238E27FC236}">
                <a16:creationId xmlns:a16="http://schemas.microsoft.com/office/drawing/2014/main" id="{8B5B7C5A-4BA1-ED39-D8C3-1341B5948A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4485" y="3624353"/>
            <a:ext cx="3207264" cy="267788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110D25DD-0D98-9D6C-7C53-6D14834C0AD1}"/>
              </a:ext>
            </a:extLst>
          </p:cNvPr>
          <p:cNvSpPr/>
          <p:nvPr/>
        </p:nvSpPr>
        <p:spPr>
          <a:xfrm>
            <a:off x="8208385" y="5051937"/>
            <a:ext cx="2911151" cy="125030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5829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25801F-AD90-D13F-837F-61F181D8E97F}"/>
              </a:ext>
            </a:extLst>
          </p:cNvPr>
          <p:cNvSpPr>
            <a:spLocks noGrp="1"/>
          </p:cNvSpPr>
          <p:nvPr>
            <p:ph type="title"/>
          </p:nvPr>
        </p:nvSpPr>
        <p:spPr>
          <a:xfrm>
            <a:off x="2327097" y="365125"/>
            <a:ext cx="8075488" cy="823097"/>
          </a:xfrm>
        </p:spPr>
        <p:txBody>
          <a:bodyPr anchor="ctr">
            <a:normAutofit/>
          </a:bodyPr>
          <a:lstStyle/>
          <a:p>
            <a:r>
              <a:rPr lang="en-US"/>
              <a:t>Know Your Contacts </a:t>
            </a:r>
          </a:p>
        </p:txBody>
      </p:sp>
      <p:sp>
        <p:nvSpPr>
          <p:cNvPr id="7" name="Slide Number Placeholder 6">
            <a:extLst>
              <a:ext uri="{FF2B5EF4-FFF2-40B4-BE49-F238E27FC236}">
                <a16:creationId xmlns:a16="http://schemas.microsoft.com/office/drawing/2014/main" id="{42DF1DFF-DCED-6FCF-7025-AD6C732D1C7C}"/>
              </a:ext>
            </a:extLst>
          </p:cNvPr>
          <p:cNvSpPr>
            <a:spLocks noGrp="1"/>
          </p:cNvSpPr>
          <p:nvPr>
            <p:ph type="sldNum" sz="quarter" idx="4"/>
          </p:nvPr>
        </p:nvSpPr>
        <p:spPr>
          <a:xfrm>
            <a:off x="11651751" y="6326691"/>
            <a:ext cx="540249" cy="348815"/>
          </a:xfrm>
        </p:spPr>
        <p:txBody>
          <a:bodyPr>
            <a:normAutofit/>
          </a:bodyPr>
          <a:lstStyle/>
          <a:p>
            <a:pPr>
              <a:spcAft>
                <a:spcPts val="600"/>
              </a:spcAft>
            </a:pPr>
            <a:fld id="{13A326F7-3D62-4D6D-AF51-CF772FE3461F}" type="slidenum">
              <a:rPr lang="en-US" smtClean="0"/>
              <a:pPr>
                <a:spcAft>
                  <a:spcPts val="600"/>
                </a:spcAft>
              </a:pPr>
              <a:t>6</a:t>
            </a:fld>
            <a:endParaRPr lang="en-US"/>
          </a:p>
        </p:txBody>
      </p:sp>
      <p:graphicFrame>
        <p:nvGraphicFramePr>
          <p:cNvPr id="8" name="Table 7">
            <a:extLst>
              <a:ext uri="{FF2B5EF4-FFF2-40B4-BE49-F238E27FC236}">
                <a16:creationId xmlns:a16="http://schemas.microsoft.com/office/drawing/2014/main" id="{EF595AB0-375F-D036-5183-90A737B6F808}"/>
              </a:ext>
            </a:extLst>
          </p:cNvPr>
          <p:cNvGraphicFramePr>
            <a:graphicFrameLocks noGrp="1"/>
          </p:cNvGraphicFramePr>
          <p:nvPr>
            <p:extLst>
              <p:ext uri="{D42A27DB-BD31-4B8C-83A1-F6EECF244321}">
                <p14:modId xmlns:p14="http://schemas.microsoft.com/office/powerpoint/2010/main" val="1622035266"/>
              </p:ext>
            </p:extLst>
          </p:nvPr>
        </p:nvGraphicFramePr>
        <p:xfrm>
          <a:off x="900112" y="1516172"/>
          <a:ext cx="10453688" cy="4816410"/>
        </p:xfrm>
        <a:graphic>
          <a:graphicData uri="http://schemas.openxmlformats.org/drawingml/2006/table">
            <a:tbl>
              <a:tblPr firstRow="1" bandRow="1"/>
              <a:tblGrid>
                <a:gridCol w="3727755">
                  <a:extLst>
                    <a:ext uri="{9D8B030D-6E8A-4147-A177-3AD203B41FA5}">
                      <a16:colId xmlns:a16="http://schemas.microsoft.com/office/drawing/2014/main" val="3513311815"/>
                    </a:ext>
                  </a:extLst>
                </a:gridCol>
                <a:gridCol w="1802081">
                  <a:extLst>
                    <a:ext uri="{9D8B030D-6E8A-4147-A177-3AD203B41FA5}">
                      <a16:colId xmlns:a16="http://schemas.microsoft.com/office/drawing/2014/main" val="1440208118"/>
                    </a:ext>
                  </a:extLst>
                </a:gridCol>
                <a:gridCol w="4923852">
                  <a:extLst>
                    <a:ext uri="{9D8B030D-6E8A-4147-A177-3AD203B41FA5}">
                      <a16:colId xmlns:a16="http://schemas.microsoft.com/office/drawing/2014/main" val="3998856559"/>
                    </a:ext>
                  </a:extLst>
                </a:gridCol>
              </a:tblGrid>
              <a:tr h="484297">
                <a:tc>
                  <a:txBody>
                    <a:bodyPr/>
                    <a:lstStyle/>
                    <a:p>
                      <a:pPr algn="l" rtl="0" fontAlgn="base"/>
                      <a:r>
                        <a:rPr lang="en-US" sz="2000" b="1" i="0">
                          <a:solidFill>
                            <a:srgbClr val="FFFFFF"/>
                          </a:solidFill>
                          <a:effectLst/>
                          <a:latin typeface="+mn-lt"/>
                        </a:rPr>
                        <a:t>Contact​</a:t>
                      </a:r>
                    </a:p>
                  </a:txBody>
                  <a:tcPr marL="100675" marR="100675" marT="50338" marB="50338">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5B9BD5"/>
                    </a:solidFill>
                  </a:tcPr>
                </a:tc>
                <a:tc>
                  <a:txBody>
                    <a:bodyPr/>
                    <a:lstStyle/>
                    <a:p>
                      <a:pPr algn="l" rtl="0" fontAlgn="base"/>
                      <a:r>
                        <a:rPr lang="en-US" sz="2000" b="1" i="0">
                          <a:solidFill>
                            <a:srgbClr val="FFFFFF"/>
                          </a:solidFill>
                          <a:effectLst/>
                          <a:latin typeface="+mn-lt"/>
                        </a:rPr>
                        <a:t>Name ​</a:t>
                      </a:r>
                    </a:p>
                  </a:txBody>
                  <a:tcPr marL="100675" marR="100675" marT="50338" marB="50338">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5B9BD5"/>
                    </a:solidFill>
                  </a:tcPr>
                </a:tc>
                <a:tc>
                  <a:txBody>
                    <a:bodyPr/>
                    <a:lstStyle/>
                    <a:p>
                      <a:pPr algn="l" rtl="0" fontAlgn="base"/>
                      <a:r>
                        <a:rPr lang="en-US" sz="2000" b="1" i="0">
                          <a:solidFill>
                            <a:srgbClr val="FFFFFF"/>
                          </a:solidFill>
                          <a:effectLst/>
                          <a:latin typeface="+mn-lt"/>
                        </a:rPr>
                        <a:t>Phone/Email​</a:t>
                      </a:r>
                    </a:p>
                  </a:txBody>
                  <a:tcPr marL="100675" marR="100675" marT="50338" marB="50338">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2947823882"/>
                  </a:ext>
                </a:extLst>
              </a:tr>
              <a:tr h="671294">
                <a:tc>
                  <a:txBody>
                    <a:bodyPr/>
                    <a:lstStyle/>
                    <a:p>
                      <a:pPr algn="l" rtl="0" fontAlgn="base"/>
                      <a:r>
                        <a:rPr lang="en-US" sz="2000" b="0" i="0">
                          <a:solidFill>
                            <a:srgbClr val="000000"/>
                          </a:solidFill>
                          <a:effectLst/>
                          <a:latin typeface="+mn-lt"/>
                        </a:rPr>
                        <a:t>District Test Coordinator​</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tc>
                  <a:txBody>
                    <a:bodyPr/>
                    <a:lstStyle/>
                    <a:p>
                      <a:pPr algn="l" rtl="0" fontAlgn="auto"/>
                      <a:r>
                        <a:rPr lang="en-US" sz="2000" b="0" i="0">
                          <a:solidFill>
                            <a:srgbClr val="000000"/>
                          </a:solidFill>
                          <a:effectLst/>
                          <a:latin typeface="+mn-lt"/>
                        </a:rPr>
                        <a:t>​</a:t>
                      </a:r>
                    </a:p>
                  </a:txBody>
                  <a:tcPr marL="100675" marR="100675" marT="50338" marB="50338">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tc>
                  <a:txBody>
                    <a:bodyPr/>
                    <a:lstStyle/>
                    <a:p>
                      <a:pPr algn="l" rtl="0" fontAlgn="auto"/>
                      <a:r>
                        <a:rPr lang="en-US" sz="2000" b="0" i="0">
                          <a:solidFill>
                            <a:srgbClr val="000000"/>
                          </a:solidFill>
                          <a:effectLst/>
                          <a:latin typeface="+mn-lt"/>
                        </a:rPr>
                        <a:t>​</a:t>
                      </a:r>
                    </a:p>
                  </a:txBody>
                  <a:tcPr marL="100675" marR="100675" marT="50338" marB="50338">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591963696"/>
                  </a:ext>
                </a:extLst>
              </a:tr>
              <a:tr h="644197">
                <a:tc>
                  <a:txBody>
                    <a:bodyPr/>
                    <a:lstStyle/>
                    <a:p>
                      <a:pPr algn="l" rtl="0" fontAlgn="base"/>
                      <a:r>
                        <a:rPr lang="en-US" sz="2000" b="0" i="0">
                          <a:solidFill>
                            <a:srgbClr val="000000"/>
                          </a:solidFill>
                          <a:effectLst/>
                          <a:latin typeface="+mn-lt"/>
                        </a:rPr>
                        <a:t>School Test Coordinator​</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EAEFF7"/>
                    </a:solidFill>
                  </a:tcPr>
                </a:tc>
                <a:tc>
                  <a:txBody>
                    <a:bodyPr/>
                    <a:lstStyle/>
                    <a:p>
                      <a:pPr algn="l" rtl="0" fontAlgn="auto"/>
                      <a:r>
                        <a:rPr lang="en-US" sz="2000" b="0" i="0">
                          <a:solidFill>
                            <a:srgbClr val="000000"/>
                          </a:solidFill>
                          <a:effectLst/>
                          <a:latin typeface="+mn-lt"/>
                        </a:rPr>
                        <a:t>​</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EAEFF7"/>
                    </a:solidFill>
                  </a:tcPr>
                </a:tc>
                <a:tc>
                  <a:txBody>
                    <a:bodyPr/>
                    <a:lstStyle/>
                    <a:p>
                      <a:pPr algn="l" rtl="0" fontAlgn="auto"/>
                      <a:r>
                        <a:rPr lang="en-US" sz="2000" b="0" i="0">
                          <a:solidFill>
                            <a:srgbClr val="000000"/>
                          </a:solidFill>
                          <a:effectLst/>
                          <a:latin typeface="+mn-lt"/>
                        </a:rPr>
                        <a:t>​</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547981250"/>
                  </a:ext>
                </a:extLst>
              </a:tr>
              <a:tr h="617100">
                <a:tc>
                  <a:txBody>
                    <a:bodyPr/>
                    <a:lstStyle/>
                    <a:p>
                      <a:pPr algn="l" rtl="0" fontAlgn="base"/>
                      <a:r>
                        <a:rPr lang="en-US" sz="2000" b="0" i="0">
                          <a:solidFill>
                            <a:srgbClr val="000000"/>
                          </a:solidFill>
                          <a:effectLst/>
                          <a:latin typeface="+mn-lt"/>
                        </a:rPr>
                        <a:t>Technology Coordinator​</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tc>
                  <a:txBody>
                    <a:bodyPr/>
                    <a:lstStyle/>
                    <a:p>
                      <a:pPr algn="l" rtl="0" fontAlgn="auto"/>
                      <a:r>
                        <a:rPr lang="en-US" sz="2000" b="0" i="0">
                          <a:solidFill>
                            <a:srgbClr val="000000"/>
                          </a:solidFill>
                          <a:effectLst/>
                          <a:latin typeface="+mn-lt"/>
                        </a:rPr>
                        <a:t>​</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tc>
                  <a:txBody>
                    <a:bodyPr/>
                    <a:lstStyle/>
                    <a:p>
                      <a:pPr algn="l" rtl="0" fontAlgn="auto"/>
                      <a:r>
                        <a:rPr lang="en-US" sz="2000" b="0" i="0">
                          <a:solidFill>
                            <a:srgbClr val="000000"/>
                          </a:solidFill>
                          <a:effectLst/>
                          <a:latin typeface="+mn-lt"/>
                        </a:rPr>
                        <a:t>​</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2384360817"/>
                  </a:ext>
                </a:extLst>
              </a:tr>
              <a:tr h="604290">
                <a:tc>
                  <a:txBody>
                    <a:bodyPr/>
                    <a:lstStyle/>
                    <a:p>
                      <a:pPr algn="l" rtl="0" fontAlgn="base"/>
                      <a:r>
                        <a:rPr lang="en-US" sz="2000" b="0" i="0">
                          <a:solidFill>
                            <a:srgbClr val="000000"/>
                          </a:solidFill>
                          <a:effectLst/>
                          <a:latin typeface="+mn-lt"/>
                        </a:rPr>
                        <a:t>CSDE Assessment Office​</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EAEFF7"/>
                    </a:solidFill>
                  </a:tcPr>
                </a:tc>
                <a:tc>
                  <a:txBody>
                    <a:bodyPr/>
                    <a:lstStyle/>
                    <a:p>
                      <a:pPr algn="l" rtl="0" fontAlgn="auto"/>
                      <a:r>
                        <a:rPr lang="en-US" sz="2000" b="0" i="0">
                          <a:solidFill>
                            <a:srgbClr val="000000"/>
                          </a:solidFill>
                          <a:effectLst/>
                          <a:latin typeface="+mn-lt"/>
                        </a:rPr>
                        <a:t>​</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EAEFF7"/>
                    </a:solidFill>
                  </a:tcPr>
                </a:tc>
                <a:tc>
                  <a:txBody>
                    <a:bodyPr/>
                    <a:lstStyle/>
                    <a:p>
                      <a:pPr algn="l" rtl="0" fontAlgn="base"/>
                      <a:r>
                        <a:rPr lang="en-US" sz="2000" b="0" i="0">
                          <a:solidFill>
                            <a:srgbClr val="000000"/>
                          </a:solidFill>
                          <a:effectLst/>
                          <a:latin typeface="+mn-lt"/>
                        </a:rPr>
                        <a:t>860-713-6860; ctassessment@ct.gov​</a:t>
                      </a:r>
                    </a:p>
                  </a:txBody>
                  <a:tcPr marL="100675" marR="100675" marT="50338" marB="50338" anchor="ctr">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4199938725"/>
                  </a:ext>
                </a:extLst>
              </a:tr>
              <a:tr h="1795232">
                <a:tc>
                  <a:txBody>
                    <a:bodyPr/>
                    <a:lstStyle/>
                    <a:p>
                      <a:pPr algn="l" rtl="0" fontAlgn="base"/>
                      <a:r>
                        <a:rPr lang="en-US" sz="2000" b="0" i="0">
                          <a:solidFill>
                            <a:srgbClr val="000000"/>
                          </a:solidFill>
                          <a:effectLst/>
                          <a:latin typeface="+mn-lt"/>
                        </a:rPr>
                        <a:t>Connecticut Help Desk (Cambium Assessment )​</a:t>
                      </a:r>
                    </a:p>
                  </a:txBody>
                  <a:tcPr marL="100675" marR="100675" marT="50338" marB="50338">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tc>
                  <a:txBody>
                    <a:bodyPr/>
                    <a:lstStyle/>
                    <a:p>
                      <a:pPr algn="l" rtl="0" fontAlgn="auto"/>
                      <a:r>
                        <a:rPr lang="en-US" sz="2000" b="0" i="0">
                          <a:solidFill>
                            <a:srgbClr val="000000"/>
                          </a:solidFill>
                          <a:effectLst/>
                          <a:latin typeface="+mn-lt"/>
                        </a:rPr>
                        <a:t>​</a:t>
                      </a:r>
                    </a:p>
                  </a:txBody>
                  <a:tcPr marL="100675" marR="100675" marT="50338" marB="50338">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tc>
                  <a:txBody>
                    <a:bodyPr/>
                    <a:lstStyle/>
                    <a:p>
                      <a:pPr algn="l" rtl="0" fontAlgn="base"/>
                      <a:r>
                        <a:rPr lang="en-US" sz="2000" b="0" i="0">
                          <a:solidFill>
                            <a:srgbClr val="000000"/>
                          </a:solidFill>
                          <a:effectLst/>
                          <a:latin typeface="+mn-lt"/>
                        </a:rPr>
                        <a:t>844-202-7583; ​</a:t>
                      </a:r>
                    </a:p>
                    <a:p>
                      <a:pPr algn="l" rtl="0" fontAlgn="base"/>
                      <a:r>
                        <a:rPr lang="en-US" sz="2000" b="0" i="0" u="sng" strike="noStrike">
                          <a:solidFill>
                            <a:srgbClr val="0563C1"/>
                          </a:solidFill>
                          <a:effectLst/>
                          <a:latin typeface="+mn-lt"/>
                          <a:hlinkClick r:id="rId3"/>
                        </a:rPr>
                        <a:t>cthelpdesk@cambiumassessment.com</a:t>
                      </a:r>
                      <a:r>
                        <a:rPr lang="en-US" sz="2000" b="0" i="0">
                          <a:solidFill>
                            <a:srgbClr val="000000"/>
                          </a:solidFill>
                          <a:effectLst/>
                          <a:latin typeface="+mn-lt"/>
                        </a:rPr>
                        <a:t>​</a:t>
                      </a:r>
                    </a:p>
                    <a:p>
                      <a:pPr algn="l" rtl="0" fontAlgn="base"/>
                      <a:r>
                        <a:rPr lang="en-US" sz="2000" b="0" i="0">
                          <a:solidFill>
                            <a:srgbClr val="000000"/>
                          </a:solidFill>
                          <a:effectLst/>
                          <a:latin typeface="+mn-lt"/>
                        </a:rPr>
                        <a:t>​</a:t>
                      </a:r>
                    </a:p>
                    <a:p>
                      <a:pPr algn="l" rtl="0" fontAlgn="base"/>
                      <a:r>
                        <a:rPr lang="en-US" sz="2000" b="0" i="0">
                          <a:solidFill>
                            <a:srgbClr val="000000"/>
                          </a:solidFill>
                          <a:effectLst/>
                          <a:latin typeface="+mn-lt"/>
                        </a:rPr>
                        <a:t>The Help Desk is open Monday – Friday 7:00 a.m. to 7:00 p.m. during testing.​</a:t>
                      </a:r>
                    </a:p>
                  </a:txBody>
                  <a:tcPr marL="100675" marR="100675" marT="50338" marB="50338">
                    <a:lnL w="15497" cap="flat" cmpd="sng" algn="ctr">
                      <a:solidFill>
                        <a:srgbClr val="FFFFFF"/>
                      </a:solidFill>
                      <a:prstDash val="solid"/>
                      <a:round/>
                      <a:headEnd type="none" w="med" len="med"/>
                      <a:tailEnd type="none" w="med" len="med"/>
                    </a:lnL>
                    <a:lnR w="15497" cap="flat" cmpd="sng" algn="ctr">
                      <a:solidFill>
                        <a:srgbClr val="FFFFFF"/>
                      </a:solidFill>
                      <a:prstDash val="solid"/>
                      <a:round/>
                      <a:headEnd type="none" w="med" len="med"/>
                      <a:tailEnd type="none" w="med" len="med"/>
                    </a:lnR>
                    <a:lnT w="15497" cap="flat" cmpd="sng" algn="ctr">
                      <a:solidFill>
                        <a:srgbClr val="FFFFFF"/>
                      </a:solidFill>
                      <a:prstDash val="solid"/>
                      <a:round/>
                      <a:headEnd type="none" w="med" len="med"/>
                      <a:tailEnd type="none" w="med" len="med"/>
                    </a:lnT>
                    <a:lnB w="15497"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210951440"/>
                  </a:ext>
                </a:extLst>
              </a:tr>
            </a:tbl>
          </a:graphicData>
        </a:graphic>
      </p:graphicFrame>
    </p:spTree>
    <p:extLst>
      <p:ext uri="{BB962C8B-B14F-4D97-AF65-F5344CB8AC3E}">
        <p14:creationId xmlns:p14="http://schemas.microsoft.com/office/powerpoint/2010/main" val="38635138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0657A-3625-7167-5DC4-704EC64D057F}"/>
              </a:ext>
            </a:extLst>
          </p:cNvPr>
          <p:cNvSpPr>
            <a:spLocks noGrp="1"/>
          </p:cNvSpPr>
          <p:nvPr>
            <p:ph type="title"/>
          </p:nvPr>
        </p:nvSpPr>
        <p:spPr/>
        <p:txBody>
          <a:bodyPr/>
          <a:lstStyle/>
          <a:p>
            <a:r>
              <a:rPr lang="en-US"/>
              <a:t>Thank you for your participation!</a:t>
            </a:r>
          </a:p>
        </p:txBody>
      </p:sp>
      <p:sp>
        <p:nvSpPr>
          <p:cNvPr id="3" name="Slide Number Placeholder 2">
            <a:extLst>
              <a:ext uri="{FF2B5EF4-FFF2-40B4-BE49-F238E27FC236}">
                <a16:creationId xmlns:a16="http://schemas.microsoft.com/office/drawing/2014/main" id="{E0A3FD82-5437-E996-9898-CBA7D935F828}"/>
              </a:ext>
            </a:extLst>
          </p:cNvPr>
          <p:cNvSpPr>
            <a:spLocks noGrp="1"/>
          </p:cNvSpPr>
          <p:nvPr>
            <p:ph type="sldNum" sz="quarter" idx="4"/>
          </p:nvPr>
        </p:nvSpPr>
        <p:spPr/>
        <p:txBody>
          <a:bodyPr/>
          <a:lstStyle/>
          <a:p>
            <a:fld id="{13A326F7-3D62-4D6D-AF51-CF772FE3461F}" type="slidenum">
              <a:rPr lang="en-US" smtClean="0"/>
              <a:pPr/>
              <a:t>60</a:t>
            </a:fld>
            <a:endParaRPr lang="en-US"/>
          </a:p>
        </p:txBody>
      </p:sp>
      <p:pic>
        <p:nvPicPr>
          <p:cNvPr id="4" name="Picture 3">
            <a:extLst>
              <a:ext uri="{FF2B5EF4-FFF2-40B4-BE49-F238E27FC236}">
                <a16:creationId xmlns:a16="http://schemas.microsoft.com/office/drawing/2014/main" id="{D5020751-E26B-FAC3-94FD-94EC4E203BA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2612455" y="1531754"/>
            <a:ext cx="6967090" cy="5216609"/>
          </a:xfrm>
          <a:prstGeom prst="rect">
            <a:avLst/>
          </a:prstGeom>
          <a:ln w="50800">
            <a:solidFill>
              <a:srgbClr val="000099"/>
            </a:solidFill>
          </a:ln>
          <a:effectLst>
            <a:outerShdw blurRad="50800" dist="50800" dir="5400000" algn="ctr" rotWithShape="0">
              <a:schemeClr val="bg1">
                <a:alpha val="17000"/>
              </a:schemeClr>
            </a:outerShdw>
          </a:effectLst>
          <a:sp3d/>
        </p:spPr>
      </p:pic>
    </p:spTree>
    <p:extLst>
      <p:ext uri="{BB962C8B-B14F-4D97-AF65-F5344CB8AC3E}">
        <p14:creationId xmlns:p14="http://schemas.microsoft.com/office/powerpoint/2010/main" val="731488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5E565-02E5-AFA4-149E-F34FB5C272FE}"/>
              </a:ext>
            </a:extLst>
          </p:cNvPr>
          <p:cNvSpPr>
            <a:spLocks noGrp="1"/>
          </p:cNvSpPr>
          <p:nvPr>
            <p:ph type="title"/>
          </p:nvPr>
        </p:nvSpPr>
        <p:spPr/>
        <p:txBody>
          <a:bodyPr>
            <a:normAutofit fontScale="90000"/>
          </a:bodyPr>
          <a:lstStyle/>
          <a:p>
            <a:r>
              <a:rPr lang="en-US" sz="3600">
                <a:latin typeface="+mn-lt"/>
                <a:hlinkClick r:id="rId3">
                  <a:extLst>
                    <a:ext uri="{A12FA001-AC4F-418D-AE19-62706E023703}">
                      <ahyp:hlinkClr xmlns:ahyp="http://schemas.microsoft.com/office/drawing/2018/hyperlinkcolor" val="tx"/>
                    </a:ext>
                  </a:extLst>
                </a:hlinkClick>
              </a:rPr>
              <a:t>Connecticut State Department of Education</a:t>
            </a:r>
            <a:r>
              <a:rPr lang="en-US" sz="3600">
                <a:solidFill>
                  <a:srgbClr val="0563C1"/>
                </a:solidFill>
                <a:latin typeface="+mn-lt"/>
                <a:hlinkClick r:id="rId3">
                  <a:extLst>
                    <a:ext uri="{A12FA001-AC4F-418D-AE19-62706E023703}">
                      <ahyp:hlinkClr xmlns:ahyp="http://schemas.microsoft.com/office/drawing/2018/hyperlinkcolor" val="tx"/>
                    </a:ext>
                  </a:extLst>
                </a:hlinkClick>
              </a:rPr>
              <a:t> </a:t>
            </a:r>
            <a:r>
              <a:rPr lang="en-US" sz="2000">
                <a:latin typeface="+mn-lt"/>
                <a:hlinkClick r:id="rId3">
                  <a:extLst>
                    <a:ext uri="{A12FA001-AC4F-418D-AE19-62706E023703}">
                      <ahyp:hlinkClr xmlns:ahyp="http://schemas.microsoft.com/office/drawing/2018/hyperlinkcolor" val="tx"/>
                    </a:ext>
                  </a:extLst>
                </a:hlinkClick>
              </a:rPr>
              <a:t>https://portal.ct.gov/SDE</a:t>
            </a:r>
            <a:endParaRPr lang="en-US" sz="2000">
              <a:latin typeface="+mn-lt"/>
            </a:endParaRPr>
          </a:p>
        </p:txBody>
      </p:sp>
      <p:sp>
        <p:nvSpPr>
          <p:cNvPr id="3" name="Slide Number Placeholder 2">
            <a:extLst>
              <a:ext uri="{FF2B5EF4-FFF2-40B4-BE49-F238E27FC236}">
                <a16:creationId xmlns:a16="http://schemas.microsoft.com/office/drawing/2014/main" id="{C3B54EEA-C479-DB46-A841-4DF427DF2E2A}"/>
              </a:ext>
            </a:extLst>
          </p:cNvPr>
          <p:cNvSpPr>
            <a:spLocks noGrp="1"/>
          </p:cNvSpPr>
          <p:nvPr>
            <p:ph type="sldNum" sz="quarter" idx="4"/>
          </p:nvPr>
        </p:nvSpPr>
        <p:spPr/>
        <p:txBody>
          <a:bodyPr/>
          <a:lstStyle/>
          <a:p>
            <a:fld id="{13A326F7-3D62-4D6D-AF51-CF772FE3461F}" type="slidenum">
              <a:rPr lang="en-US" smtClean="0"/>
              <a:pPr/>
              <a:t>7</a:t>
            </a:fld>
            <a:endParaRPr lang="en-US"/>
          </a:p>
        </p:txBody>
      </p:sp>
      <p:sp>
        <p:nvSpPr>
          <p:cNvPr id="4" name="TextBox 3">
            <a:extLst>
              <a:ext uri="{FF2B5EF4-FFF2-40B4-BE49-F238E27FC236}">
                <a16:creationId xmlns:a16="http://schemas.microsoft.com/office/drawing/2014/main" id="{B0FCE0D2-015D-8ADD-FCBB-CFB31C848925}"/>
              </a:ext>
            </a:extLst>
          </p:cNvPr>
          <p:cNvSpPr txBox="1"/>
          <p:nvPr/>
        </p:nvSpPr>
        <p:spPr>
          <a:xfrm>
            <a:off x="1259676" y="1642329"/>
            <a:ext cx="3037399" cy="400110"/>
          </a:xfrm>
          <a:prstGeom prst="rect">
            <a:avLst/>
          </a:prstGeom>
          <a:noFill/>
        </p:spPr>
        <p:txBody>
          <a:bodyPr wrap="square" rtlCol="0">
            <a:spAutoFit/>
          </a:bodyPr>
          <a:lstStyle/>
          <a:p>
            <a:pPr algn="ctr"/>
            <a:r>
              <a:rPr lang="en-US" sz="2000" b="1">
                <a:solidFill>
                  <a:srgbClr val="0070C0"/>
                </a:solidFill>
              </a:rPr>
              <a:t>CSDE Website Homepage.</a:t>
            </a:r>
          </a:p>
        </p:txBody>
      </p:sp>
      <p:pic>
        <p:nvPicPr>
          <p:cNvPr id="5" name="Picture 4">
            <a:extLst>
              <a:ext uri="{FF2B5EF4-FFF2-40B4-BE49-F238E27FC236}">
                <a16:creationId xmlns:a16="http://schemas.microsoft.com/office/drawing/2014/main" id="{4BBBEC0F-FAFB-AB99-F0E8-7BA2E93C28EF}"/>
              </a:ext>
            </a:extLst>
          </p:cNvPr>
          <p:cNvPicPr>
            <a:picLocks noChangeAspect="1"/>
          </p:cNvPicPr>
          <p:nvPr/>
        </p:nvPicPr>
        <p:blipFill>
          <a:blip r:embed="rId4"/>
          <a:stretch>
            <a:fillRect/>
          </a:stretch>
        </p:blipFill>
        <p:spPr>
          <a:xfrm>
            <a:off x="966875" y="2218339"/>
            <a:ext cx="3037400" cy="2046435"/>
          </a:xfrm>
          <a:prstGeom prst="rect">
            <a:avLst/>
          </a:prstGeom>
        </p:spPr>
      </p:pic>
      <p:sp>
        <p:nvSpPr>
          <p:cNvPr id="6" name="Arrow: Down 5">
            <a:extLst>
              <a:ext uri="{FF2B5EF4-FFF2-40B4-BE49-F238E27FC236}">
                <a16:creationId xmlns:a16="http://schemas.microsoft.com/office/drawing/2014/main" id="{1194AAB1-00CD-7241-CD93-78C9C6FB90AA}"/>
              </a:ext>
            </a:extLst>
          </p:cNvPr>
          <p:cNvSpPr/>
          <p:nvPr/>
        </p:nvSpPr>
        <p:spPr>
          <a:xfrm>
            <a:off x="4141061" y="2278598"/>
            <a:ext cx="338331" cy="64990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Arrow: Down 6">
            <a:extLst>
              <a:ext uri="{FF2B5EF4-FFF2-40B4-BE49-F238E27FC236}">
                <a16:creationId xmlns:a16="http://schemas.microsoft.com/office/drawing/2014/main" id="{C535FFAA-83D2-7FB7-584C-F7799A7981B2}"/>
              </a:ext>
            </a:extLst>
          </p:cNvPr>
          <p:cNvSpPr/>
          <p:nvPr/>
        </p:nvSpPr>
        <p:spPr>
          <a:xfrm>
            <a:off x="4149158" y="3217219"/>
            <a:ext cx="338331" cy="64990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a:extLst>
              <a:ext uri="{FF2B5EF4-FFF2-40B4-BE49-F238E27FC236}">
                <a16:creationId xmlns:a16="http://schemas.microsoft.com/office/drawing/2014/main" id="{AA77E9DF-7A02-5E85-0581-5E17F378F72D}"/>
              </a:ext>
            </a:extLst>
          </p:cNvPr>
          <p:cNvPicPr>
            <a:picLocks noChangeAspect="1"/>
          </p:cNvPicPr>
          <p:nvPr/>
        </p:nvPicPr>
        <p:blipFill>
          <a:blip r:embed="rId5"/>
          <a:stretch>
            <a:fillRect/>
          </a:stretch>
        </p:blipFill>
        <p:spPr>
          <a:xfrm>
            <a:off x="7532505" y="2268650"/>
            <a:ext cx="3357795" cy="2029386"/>
          </a:xfrm>
          <a:prstGeom prst="rect">
            <a:avLst/>
          </a:prstGeom>
        </p:spPr>
      </p:pic>
      <p:sp>
        <p:nvSpPr>
          <p:cNvPr id="11" name="Rectangle 10">
            <a:extLst>
              <a:ext uri="{FF2B5EF4-FFF2-40B4-BE49-F238E27FC236}">
                <a16:creationId xmlns:a16="http://schemas.microsoft.com/office/drawing/2014/main" id="{270A0A89-9D1A-9656-1AC7-9C2D8FE78EA9}"/>
              </a:ext>
            </a:extLst>
          </p:cNvPr>
          <p:cNvSpPr/>
          <p:nvPr/>
        </p:nvSpPr>
        <p:spPr>
          <a:xfrm>
            <a:off x="7552373" y="3675034"/>
            <a:ext cx="1550984" cy="192094"/>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E9423DE-2EFF-C79D-6DD0-CDC47EE7921E}"/>
              </a:ext>
            </a:extLst>
          </p:cNvPr>
          <p:cNvSpPr txBox="1"/>
          <p:nvPr/>
        </p:nvSpPr>
        <p:spPr>
          <a:xfrm>
            <a:off x="7098944" y="1620605"/>
            <a:ext cx="4126181" cy="707886"/>
          </a:xfrm>
          <a:prstGeom prst="rect">
            <a:avLst/>
          </a:prstGeom>
          <a:noFill/>
        </p:spPr>
        <p:txBody>
          <a:bodyPr wrap="square" rtlCol="0">
            <a:spAutoFit/>
          </a:bodyPr>
          <a:lstStyle/>
          <a:p>
            <a:pPr algn="ctr"/>
            <a:r>
              <a:rPr lang="en-US" sz="2000">
                <a:solidFill>
                  <a:srgbClr val="0070C0"/>
                </a:solidFill>
              </a:rPr>
              <a:t>Scroll to the bottom of the homepage and select </a:t>
            </a:r>
            <a:r>
              <a:rPr lang="en-US" sz="2000" b="1">
                <a:solidFill>
                  <a:srgbClr val="0070C0"/>
                </a:solidFill>
              </a:rPr>
              <a:t>Student Assessment.</a:t>
            </a:r>
          </a:p>
        </p:txBody>
      </p:sp>
      <p:sp>
        <p:nvSpPr>
          <p:cNvPr id="14" name="TextBox 13">
            <a:extLst>
              <a:ext uri="{FF2B5EF4-FFF2-40B4-BE49-F238E27FC236}">
                <a16:creationId xmlns:a16="http://schemas.microsoft.com/office/drawing/2014/main" id="{3B9C6DD4-0994-685C-3692-C7E0C697CD7D}"/>
              </a:ext>
            </a:extLst>
          </p:cNvPr>
          <p:cNvSpPr txBox="1"/>
          <p:nvPr/>
        </p:nvSpPr>
        <p:spPr>
          <a:xfrm>
            <a:off x="1959392" y="4701842"/>
            <a:ext cx="2337683" cy="1323439"/>
          </a:xfrm>
          <a:prstGeom prst="rect">
            <a:avLst/>
          </a:prstGeom>
          <a:noFill/>
        </p:spPr>
        <p:txBody>
          <a:bodyPr wrap="square" rtlCol="0">
            <a:spAutoFit/>
          </a:bodyPr>
          <a:lstStyle/>
          <a:p>
            <a:r>
              <a:rPr lang="en-US" sz="2000">
                <a:solidFill>
                  <a:srgbClr val="0070C0"/>
                </a:solidFill>
              </a:rPr>
              <a:t>Use one of the two </a:t>
            </a:r>
            <a:r>
              <a:rPr lang="en-US" sz="2000" b="1">
                <a:solidFill>
                  <a:srgbClr val="0070C0"/>
                </a:solidFill>
              </a:rPr>
              <a:t>Overview</a:t>
            </a:r>
            <a:r>
              <a:rPr lang="en-US" sz="2000">
                <a:solidFill>
                  <a:srgbClr val="0070C0"/>
                </a:solidFill>
              </a:rPr>
              <a:t> menus to select various Assessment topics. </a:t>
            </a:r>
          </a:p>
        </p:txBody>
      </p:sp>
      <p:sp>
        <p:nvSpPr>
          <p:cNvPr id="17" name="TextBox 16">
            <a:extLst>
              <a:ext uri="{FF2B5EF4-FFF2-40B4-BE49-F238E27FC236}">
                <a16:creationId xmlns:a16="http://schemas.microsoft.com/office/drawing/2014/main" id="{3902BEAE-CA99-46E4-645A-E52E74129009}"/>
              </a:ext>
            </a:extLst>
          </p:cNvPr>
          <p:cNvSpPr txBox="1"/>
          <p:nvPr/>
        </p:nvSpPr>
        <p:spPr>
          <a:xfrm>
            <a:off x="724452" y="1713873"/>
            <a:ext cx="336952"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solidFill>
                  <a:srgbClr val="0070C0"/>
                </a:solidFill>
                <a:effectLst>
                  <a:outerShdw blurRad="50800" dist="38100" dir="2700000" algn="tl" rotWithShape="0">
                    <a:prstClr val="black">
                      <a:alpha val="40000"/>
                    </a:prstClr>
                  </a:outerShdw>
                </a:effectLst>
              </a:rPr>
              <a:t>1</a:t>
            </a:r>
          </a:p>
        </p:txBody>
      </p:sp>
      <p:sp>
        <p:nvSpPr>
          <p:cNvPr id="18" name="TextBox 17">
            <a:extLst>
              <a:ext uri="{FF2B5EF4-FFF2-40B4-BE49-F238E27FC236}">
                <a16:creationId xmlns:a16="http://schemas.microsoft.com/office/drawing/2014/main" id="{59A9E9C2-CC0F-2E36-A143-B7482D9458CE}"/>
              </a:ext>
            </a:extLst>
          </p:cNvPr>
          <p:cNvSpPr txBox="1"/>
          <p:nvPr/>
        </p:nvSpPr>
        <p:spPr>
          <a:xfrm>
            <a:off x="6761992" y="1735987"/>
            <a:ext cx="336952"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solidFill>
                  <a:srgbClr val="0070C0"/>
                </a:solidFill>
                <a:effectLst>
                  <a:outerShdw blurRad="50800" dist="38100" dir="2700000" algn="tl" rotWithShape="0">
                    <a:prstClr val="black">
                      <a:alpha val="40000"/>
                    </a:prstClr>
                  </a:outerShdw>
                </a:effectLst>
              </a:rPr>
              <a:t>2</a:t>
            </a:r>
          </a:p>
        </p:txBody>
      </p:sp>
      <p:sp>
        <p:nvSpPr>
          <p:cNvPr id="19" name="TextBox 18">
            <a:extLst>
              <a:ext uri="{FF2B5EF4-FFF2-40B4-BE49-F238E27FC236}">
                <a16:creationId xmlns:a16="http://schemas.microsoft.com/office/drawing/2014/main" id="{473B5FAC-87B7-FA29-10FA-3918DD646274}"/>
              </a:ext>
            </a:extLst>
          </p:cNvPr>
          <p:cNvSpPr txBox="1"/>
          <p:nvPr/>
        </p:nvSpPr>
        <p:spPr>
          <a:xfrm>
            <a:off x="1411582" y="4590665"/>
            <a:ext cx="336952"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solidFill>
                  <a:srgbClr val="0070C0"/>
                </a:solidFill>
                <a:effectLst>
                  <a:outerShdw blurRad="50800" dist="38100" dir="2700000" algn="tl" rotWithShape="0">
                    <a:prstClr val="black">
                      <a:alpha val="40000"/>
                    </a:prstClr>
                  </a:outerShdw>
                </a:effectLst>
              </a:rPr>
              <a:t>3</a:t>
            </a:r>
          </a:p>
        </p:txBody>
      </p:sp>
      <p:sp>
        <p:nvSpPr>
          <p:cNvPr id="20" name="Flowchart: Alternate Process 19">
            <a:extLst>
              <a:ext uri="{FF2B5EF4-FFF2-40B4-BE49-F238E27FC236}">
                <a16:creationId xmlns:a16="http://schemas.microsoft.com/office/drawing/2014/main" id="{5D3A8DEF-A879-6FEE-94CE-70AF83F2A61B}"/>
              </a:ext>
            </a:extLst>
          </p:cNvPr>
          <p:cNvSpPr/>
          <p:nvPr/>
        </p:nvSpPr>
        <p:spPr>
          <a:xfrm>
            <a:off x="491688" y="1558246"/>
            <a:ext cx="4606236" cy="2740521"/>
          </a:xfrm>
          <a:prstGeom prst="flowChartAlternateProcess">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Alternate Process 20">
            <a:extLst>
              <a:ext uri="{FF2B5EF4-FFF2-40B4-BE49-F238E27FC236}">
                <a16:creationId xmlns:a16="http://schemas.microsoft.com/office/drawing/2014/main" id="{4033452B-5E82-C44B-E99E-927D70BF2768}"/>
              </a:ext>
            </a:extLst>
          </p:cNvPr>
          <p:cNvSpPr/>
          <p:nvPr/>
        </p:nvSpPr>
        <p:spPr>
          <a:xfrm>
            <a:off x="6576647" y="1559601"/>
            <a:ext cx="5053420" cy="2740521"/>
          </a:xfrm>
          <a:prstGeom prst="flowChartAlternateProcess">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Alternate Process 21">
            <a:extLst>
              <a:ext uri="{FF2B5EF4-FFF2-40B4-BE49-F238E27FC236}">
                <a16:creationId xmlns:a16="http://schemas.microsoft.com/office/drawing/2014/main" id="{265B7562-8FA8-F635-5E4E-3459D99B21B0}"/>
              </a:ext>
            </a:extLst>
          </p:cNvPr>
          <p:cNvSpPr/>
          <p:nvPr/>
        </p:nvSpPr>
        <p:spPr>
          <a:xfrm>
            <a:off x="1259676" y="4414148"/>
            <a:ext cx="9804445" cy="2390506"/>
          </a:xfrm>
          <a:prstGeom prst="flowChartAlternateProcess">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BF4725E2-0281-9BBD-4094-2111DB7AD9B5}"/>
              </a:ext>
            </a:extLst>
          </p:cNvPr>
          <p:cNvSpPr/>
          <p:nvPr/>
        </p:nvSpPr>
        <p:spPr>
          <a:xfrm>
            <a:off x="10061633" y="5177766"/>
            <a:ext cx="338331" cy="64990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 name="Picture 15">
            <a:extLst>
              <a:ext uri="{FF2B5EF4-FFF2-40B4-BE49-F238E27FC236}">
                <a16:creationId xmlns:a16="http://schemas.microsoft.com/office/drawing/2014/main" id="{48E60DEA-CF67-E478-6D37-D01E341FF80F}"/>
              </a:ext>
            </a:extLst>
          </p:cNvPr>
          <p:cNvPicPr>
            <a:picLocks noChangeAspect="1"/>
          </p:cNvPicPr>
          <p:nvPr/>
        </p:nvPicPr>
        <p:blipFill>
          <a:blip r:embed="rId6"/>
          <a:stretch>
            <a:fillRect/>
          </a:stretch>
        </p:blipFill>
        <p:spPr>
          <a:xfrm>
            <a:off x="4816729" y="4472696"/>
            <a:ext cx="5070222" cy="2273409"/>
          </a:xfrm>
          <a:prstGeom prst="rect">
            <a:avLst/>
          </a:prstGeom>
        </p:spPr>
      </p:pic>
      <p:sp>
        <p:nvSpPr>
          <p:cNvPr id="15" name="Rectangle 14">
            <a:extLst>
              <a:ext uri="{FF2B5EF4-FFF2-40B4-BE49-F238E27FC236}">
                <a16:creationId xmlns:a16="http://schemas.microsoft.com/office/drawing/2014/main" id="{FFDAACEE-12A9-4587-E82A-F660AE07B446}"/>
              </a:ext>
            </a:extLst>
          </p:cNvPr>
          <p:cNvSpPr/>
          <p:nvPr/>
        </p:nvSpPr>
        <p:spPr>
          <a:xfrm>
            <a:off x="4884705" y="5225413"/>
            <a:ext cx="1591162" cy="152069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849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ABB92-69A7-B391-4BC8-A62088C7B7A4}"/>
              </a:ext>
            </a:extLst>
          </p:cNvPr>
          <p:cNvSpPr>
            <a:spLocks noGrp="1"/>
          </p:cNvSpPr>
          <p:nvPr>
            <p:ph type="title"/>
          </p:nvPr>
        </p:nvSpPr>
        <p:spPr>
          <a:xfrm>
            <a:off x="2327097" y="214685"/>
            <a:ext cx="8075488" cy="1168842"/>
          </a:xfrm>
        </p:spPr>
        <p:txBody>
          <a:bodyPr>
            <a:normAutofit fontScale="90000"/>
          </a:bodyPr>
          <a:lstStyle/>
          <a:p>
            <a:r>
              <a:rPr lang="en-US" sz="3600">
                <a:latin typeface="+mn-lt"/>
                <a:hlinkClick r:id="rId3">
                  <a:extLst>
                    <a:ext uri="{A12FA001-AC4F-418D-AE19-62706E023703}">
                      <ahyp:hlinkClr xmlns:ahyp="http://schemas.microsoft.com/office/drawing/2018/hyperlinkcolor" val="tx"/>
                    </a:ext>
                  </a:extLst>
                </a:hlinkClick>
              </a:rPr>
              <a:t>Connecticut Comprehensive Assessment </a:t>
            </a:r>
            <a:br>
              <a:rPr lang="en-US" sz="3600">
                <a:latin typeface="+mn-lt"/>
                <a:hlinkClick r:id="rId3">
                  <a:extLst>
                    <a:ext uri="{A12FA001-AC4F-418D-AE19-62706E023703}">
                      <ahyp:hlinkClr xmlns:ahyp="http://schemas.microsoft.com/office/drawing/2018/hyperlinkcolor" val="tx"/>
                    </a:ext>
                  </a:extLst>
                </a:hlinkClick>
              </a:rPr>
            </a:br>
            <a:r>
              <a:rPr lang="en-US" sz="3600">
                <a:latin typeface="+mn-lt"/>
                <a:hlinkClick r:id="rId3">
                  <a:extLst>
                    <a:ext uri="{A12FA001-AC4F-418D-AE19-62706E023703}">
                      <ahyp:hlinkClr xmlns:ahyp="http://schemas.microsoft.com/office/drawing/2018/hyperlinkcolor" val="tx"/>
                    </a:ext>
                  </a:extLst>
                </a:hlinkClick>
              </a:rPr>
              <a:t>Program Portal </a:t>
            </a:r>
            <a:br>
              <a:rPr lang="en-US">
                <a:hlinkClick r:id="rId3">
                  <a:extLst>
                    <a:ext uri="{A12FA001-AC4F-418D-AE19-62706E023703}">
                      <ahyp:hlinkClr xmlns:ahyp="http://schemas.microsoft.com/office/drawing/2018/hyperlinkcolor" val="tx"/>
                    </a:ext>
                  </a:extLst>
                </a:hlinkClick>
              </a:rPr>
            </a:br>
            <a:r>
              <a:rPr lang="en-US" sz="1800">
                <a:latin typeface="+mn-lt"/>
                <a:hlinkClick r:id="rId3">
                  <a:extLst>
                    <a:ext uri="{A12FA001-AC4F-418D-AE19-62706E023703}">
                      <ahyp:hlinkClr xmlns:ahyp="http://schemas.microsoft.com/office/drawing/2018/hyperlinkcolor" val="tx"/>
                    </a:ext>
                  </a:extLst>
                </a:hlinkClick>
              </a:rPr>
              <a:t>https://ct/portal.cambiumast.com </a:t>
            </a:r>
            <a:endParaRPr lang="en-US" sz="1800">
              <a:latin typeface="+mn-lt"/>
            </a:endParaRPr>
          </a:p>
        </p:txBody>
      </p:sp>
      <p:sp>
        <p:nvSpPr>
          <p:cNvPr id="4" name="Slide Number Placeholder 3">
            <a:extLst>
              <a:ext uri="{FF2B5EF4-FFF2-40B4-BE49-F238E27FC236}">
                <a16:creationId xmlns:a16="http://schemas.microsoft.com/office/drawing/2014/main" id="{8104C6A2-19B5-9613-A8DB-8759DD7D8967}"/>
              </a:ext>
            </a:extLst>
          </p:cNvPr>
          <p:cNvSpPr>
            <a:spLocks noGrp="1"/>
          </p:cNvSpPr>
          <p:nvPr>
            <p:ph type="sldNum" sz="quarter" idx="4"/>
          </p:nvPr>
        </p:nvSpPr>
        <p:spPr/>
        <p:txBody>
          <a:bodyPr/>
          <a:lstStyle/>
          <a:p>
            <a:fld id="{13A326F7-3D62-4D6D-AF51-CF772FE3461F}" type="slidenum">
              <a:rPr lang="en-US" smtClean="0"/>
              <a:pPr/>
              <a:t>8</a:t>
            </a:fld>
            <a:endParaRPr lang="en-US"/>
          </a:p>
        </p:txBody>
      </p:sp>
      <p:pic>
        <p:nvPicPr>
          <p:cNvPr id="7" name="Picture 6" descr="Graphical user interface, text, application&#10;&#10;Description automatically generated">
            <a:extLst>
              <a:ext uri="{FF2B5EF4-FFF2-40B4-BE49-F238E27FC236}">
                <a16:creationId xmlns:a16="http://schemas.microsoft.com/office/drawing/2014/main" id="{4DF7FD68-7E96-DDFD-3AED-A0249EACD4FD}"/>
              </a:ext>
            </a:extLst>
          </p:cNvPr>
          <p:cNvPicPr>
            <a:picLocks noChangeAspect="1"/>
          </p:cNvPicPr>
          <p:nvPr/>
        </p:nvPicPr>
        <p:blipFill>
          <a:blip r:embed="rId4"/>
          <a:stretch>
            <a:fillRect/>
          </a:stretch>
        </p:blipFill>
        <p:spPr>
          <a:xfrm>
            <a:off x="3078839" y="1567279"/>
            <a:ext cx="5690499" cy="1677967"/>
          </a:xfrm>
          <a:prstGeom prst="rect">
            <a:avLst/>
          </a:prstGeom>
        </p:spPr>
      </p:pic>
      <p:sp>
        <p:nvSpPr>
          <p:cNvPr id="8" name="TextBox 7">
            <a:extLst>
              <a:ext uri="{FF2B5EF4-FFF2-40B4-BE49-F238E27FC236}">
                <a16:creationId xmlns:a16="http://schemas.microsoft.com/office/drawing/2014/main" id="{53E6A2CD-2735-C67D-6AA3-42A5847803B1}"/>
              </a:ext>
            </a:extLst>
          </p:cNvPr>
          <p:cNvSpPr txBox="1"/>
          <p:nvPr/>
        </p:nvSpPr>
        <p:spPr>
          <a:xfrm>
            <a:off x="2554076" y="1567279"/>
            <a:ext cx="336952"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solidFill>
                  <a:srgbClr val="0070C0"/>
                </a:solidFill>
                <a:effectLst>
                  <a:outerShdw blurRad="50800" dist="38100" dir="2700000" algn="tl" rotWithShape="0">
                    <a:prstClr val="black">
                      <a:alpha val="40000"/>
                    </a:prstClr>
                  </a:outerShdw>
                </a:effectLst>
              </a:rPr>
              <a:t>1</a:t>
            </a:r>
          </a:p>
        </p:txBody>
      </p:sp>
      <p:pic>
        <p:nvPicPr>
          <p:cNvPr id="9" name="Picture 8" descr="Graphical user interface, text, application, email, website&#10;&#10;Description automatically generated">
            <a:extLst>
              <a:ext uri="{FF2B5EF4-FFF2-40B4-BE49-F238E27FC236}">
                <a16:creationId xmlns:a16="http://schemas.microsoft.com/office/drawing/2014/main" id="{A23F52B6-DB6A-5A4C-EC30-63B498967992}"/>
              </a:ext>
            </a:extLst>
          </p:cNvPr>
          <p:cNvPicPr>
            <a:picLocks noChangeAspect="1"/>
          </p:cNvPicPr>
          <p:nvPr/>
        </p:nvPicPr>
        <p:blipFill>
          <a:blip r:embed="rId5"/>
          <a:stretch>
            <a:fillRect/>
          </a:stretch>
        </p:blipFill>
        <p:spPr>
          <a:xfrm>
            <a:off x="4336985" y="3364838"/>
            <a:ext cx="6934198" cy="3108876"/>
          </a:xfrm>
          <a:prstGeom prst="rect">
            <a:avLst/>
          </a:prstGeom>
        </p:spPr>
      </p:pic>
      <p:sp>
        <p:nvSpPr>
          <p:cNvPr id="10" name="TextBox 9">
            <a:extLst>
              <a:ext uri="{FF2B5EF4-FFF2-40B4-BE49-F238E27FC236}">
                <a16:creationId xmlns:a16="http://schemas.microsoft.com/office/drawing/2014/main" id="{EA189CB5-EC70-6968-C84E-EBD1C9C5119D}"/>
              </a:ext>
            </a:extLst>
          </p:cNvPr>
          <p:cNvSpPr txBox="1"/>
          <p:nvPr/>
        </p:nvSpPr>
        <p:spPr>
          <a:xfrm>
            <a:off x="3787941" y="3915722"/>
            <a:ext cx="336952"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solidFill>
                  <a:srgbClr val="0070C0"/>
                </a:solidFill>
                <a:effectLst>
                  <a:outerShdw blurRad="50800" dist="38100" dir="2700000" algn="tl" rotWithShape="0">
                    <a:prstClr val="black">
                      <a:alpha val="40000"/>
                    </a:prstClr>
                  </a:outerShdw>
                </a:effectLst>
              </a:rPr>
              <a:t>2</a:t>
            </a:r>
          </a:p>
        </p:txBody>
      </p:sp>
      <p:sp>
        <p:nvSpPr>
          <p:cNvPr id="13" name="TextBox 12">
            <a:extLst>
              <a:ext uri="{FF2B5EF4-FFF2-40B4-BE49-F238E27FC236}">
                <a16:creationId xmlns:a16="http://schemas.microsoft.com/office/drawing/2014/main" id="{A61828DB-7C1D-E103-9200-63295FEBFE12}"/>
              </a:ext>
            </a:extLst>
          </p:cNvPr>
          <p:cNvSpPr txBox="1"/>
          <p:nvPr/>
        </p:nvSpPr>
        <p:spPr>
          <a:xfrm>
            <a:off x="327259" y="1655545"/>
            <a:ext cx="2039006" cy="1323439"/>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a:solidFill>
                  <a:srgbClr val="0070C0"/>
                </a:solidFill>
              </a:rPr>
              <a:t>Connecticut Comprehensive Assessment Program Portal </a:t>
            </a:r>
          </a:p>
        </p:txBody>
      </p:sp>
      <p:sp>
        <p:nvSpPr>
          <p:cNvPr id="14" name="TextBox 13">
            <a:extLst>
              <a:ext uri="{FF2B5EF4-FFF2-40B4-BE49-F238E27FC236}">
                <a16:creationId xmlns:a16="http://schemas.microsoft.com/office/drawing/2014/main" id="{6279AC34-9432-4A80-3FA5-57EFC6654835}"/>
              </a:ext>
            </a:extLst>
          </p:cNvPr>
          <p:cNvSpPr txBox="1"/>
          <p:nvPr/>
        </p:nvSpPr>
        <p:spPr>
          <a:xfrm>
            <a:off x="9446447" y="2517319"/>
            <a:ext cx="2107933" cy="1015663"/>
          </a:xfrm>
          <a:prstGeom prst="rect">
            <a:avLst/>
          </a:prstGeom>
          <a:noFill/>
        </p:spPr>
        <p:txBody>
          <a:bodyPr wrap="square" rtlCol="0">
            <a:spAutoFit/>
          </a:bodyPr>
          <a:lstStyle/>
          <a:p>
            <a:r>
              <a:rPr lang="en-US" sz="2000">
                <a:solidFill>
                  <a:srgbClr val="0070C0"/>
                </a:solidFill>
              </a:rPr>
              <a:t>View </a:t>
            </a:r>
            <a:r>
              <a:rPr lang="en-US" sz="2000" b="1">
                <a:solidFill>
                  <a:srgbClr val="0070C0"/>
                </a:solidFill>
              </a:rPr>
              <a:t>Resources</a:t>
            </a:r>
            <a:r>
              <a:rPr lang="en-US" sz="2000">
                <a:solidFill>
                  <a:srgbClr val="0070C0"/>
                </a:solidFill>
              </a:rPr>
              <a:t> or select a specific </a:t>
            </a:r>
            <a:r>
              <a:rPr lang="en-US" sz="2000" b="1">
                <a:solidFill>
                  <a:srgbClr val="0070C0"/>
                </a:solidFill>
              </a:rPr>
              <a:t>Assessment</a:t>
            </a:r>
            <a:r>
              <a:rPr lang="en-US" sz="2000">
                <a:solidFill>
                  <a:srgbClr val="0070C0"/>
                </a:solidFill>
              </a:rPr>
              <a:t>. </a:t>
            </a:r>
          </a:p>
        </p:txBody>
      </p:sp>
      <p:pic>
        <p:nvPicPr>
          <p:cNvPr id="17" name="Picture 16">
            <a:extLst>
              <a:ext uri="{FF2B5EF4-FFF2-40B4-BE49-F238E27FC236}">
                <a16:creationId xmlns:a16="http://schemas.microsoft.com/office/drawing/2014/main" id="{A929F21B-5C15-D9F5-F422-B0B4B69F1447}"/>
              </a:ext>
            </a:extLst>
          </p:cNvPr>
          <p:cNvPicPr>
            <a:picLocks noChangeAspect="1"/>
          </p:cNvPicPr>
          <p:nvPr/>
        </p:nvPicPr>
        <p:blipFill>
          <a:blip r:embed="rId6"/>
          <a:stretch>
            <a:fillRect/>
          </a:stretch>
        </p:blipFill>
        <p:spPr>
          <a:xfrm>
            <a:off x="7921613" y="1567279"/>
            <a:ext cx="847725" cy="381000"/>
          </a:xfrm>
          <a:prstGeom prst="rect">
            <a:avLst/>
          </a:prstGeom>
          <a:ln w="12700" cmpd="sng">
            <a:solidFill>
              <a:srgbClr val="FF0000"/>
            </a:solidFill>
          </a:ln>
          <a:effectLst/>
        </p:spPr>
      </p:pic>
      <p:sp>
        <p:nvSpPr>
          <p:cNvPr id="3" name="TextBox 2">
            <a:extLst>
              <a:ext uri="{FF2B5EF4-FFF2-40B4-BE49-F238E27FC236}">
                <a16:creationId xmlns:a16="http://schemas.microsoft.com/office/drawing/2014/main" id="{A4EC4ABD-7EE1-C81F-558D-A014094C1C9A}"/>
              </a:ext>
            </a:extLst>
          </p:cNvPr>
          <p:cNvSpPr txBox="1"/>
          <p:nvPr/>
        </p:nvSpPr>
        <p:spPr>
          <a:xfrm>
            <a:off x="4350619" y="4620126"/>
            <a:ext cx="6805061" cy="369332"/>
          </a:xfrm>
          <a:prstGeom prst="rect">
            <a:avLst/>
          </a:prstGeom>
          <a:noFill/>
          <a:ln w="19050">
            <a:solidFill>
              <a:srgbClr val="FF0000"/>
            </a:solid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endParaRPr lang="en-US">
              <a:ln>
                <a:solidFill>
                  <a:srgbClr val="FF0000"/>
                </a:solidFill>
              </a:ln>
            </a:endParaRPr>
          </a:p>
        </p:txBody>
      </p:sp>
      <p:sp>
        <p:nvSpPr>
          <p:cNvPr id="6" name="TextBox 5">
            <a:extLst>
              <a:ext uri="{FF2B5EF4-FFF2-40B4-BE49-F238E27FC236}">
                <a16:creationId xmlns:a16="http://schemas.microsoft.com/office/drawing/2014/main" id="{00678CDC-CB51-BF0A-D9D5-2EF9E23C1DD2}"/>
              </a:ext>
            </a:extLst>
          </p:cNvPr>
          <p:cNvSpPr txBox="1"/>
          <p:nvPr/>
        </p:nvSpPr>
        <p:spPr>
          <a:xfrm>
            <a:off x="4437246" y="5524583"/>
            <a:ext cx="1658754" cy="908818"/>
          </a:xfrm>
          <a:prstGeom prst="rect">
            <a:avLst/>
          </a:prstGeom>
          <a:noFill/>
          <a:ln w="19050" cmpd="sng">
            <a:solidFill>
              <a:srgbClr val="FF0000"/>
            </a:solid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endParaRPr lang="en-US"/>
          </a:p>
        </p:txBody>
      </p:sp>
    </p:spTree>
    <p:extLst>
      <p:ext uri="{BB962C8B-B14F-4D97-AF65-F5344CB8AC3E}">
        <p14:creationId xmlns:p14="http://schemas.microsoft.com/office/powerpoint/2010/main" val="2423456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80C06-09D0-BA43-AEEF-52EDA23A67F7}"/>
              </a:ext>
            </a:extLst>
          </p:cNvPr>
          <p:cNvSpPr>
            <a:spLocks noGrp="1"/>
          </p:cNvSpPr>
          <p:nvPr>
            <p:ph type="title"/>
          </p:nvPr>
        </p:nvSpPr>
        <p:spPr/>
        <p:txBody>
          <a:bodyPr/>
          <a:lstStyle/>
          <a:p>
            <a:r>
              <a:rPr lang="en-US"/>
              <a:t>Presentation Overview</a:t>
            </a:r>
          </a:p>
        </p:txBody>
      </p:sp>
      <p:sp>
        <p:nvSpPr>
          <p:cNvPr id="3" name="Slide Number Placeholder 2">
            <a:extLst>
              <a:ext uri="{FF2B5EF4-FFF2-40B4-BE49-F238E27FC236}">
                <a16:creationId xmlns:a16="http://schemas.microsoft.com/office/drawing/2014/main" id="{F6B2788B-B861-B204-39A8-005A49052C15}"/>
              </a:ext>
            </a:extLst>
          </p:cNvPr>
          <p:cNvSpPr>
            <a:spLocks noGrp="1"/>
          </p:cNvSpPr>
          <p:nvPr>
            <p:ph type="sldNum" sz="quarter" idx="4"/>
          </p:nvPr>
        </p:nvSpPr>
        <p:spPr/>
        <p:txBody>
          <a:bodyPr/>
          <a:lstStyle/>
          <a:p>
            <a:fld id="{13A326F7-3D62-4D6D-AF51-CF772FE3461F}" type="slidenum">
              <a:rPr lang="en-US" smtClean="0"/>
              <a:pPr/>
              <a:t>9</a:t>
            </a:fld>
            <a:endParaRPr lang="en-US"/>
          </a:p>
        </p:txBody>
      </p:sp>
      <p:sp>
        <p:nvSpPr>
          <p:cNvPr id="4" name="TextBox 3">
            <a:extLst>
              <a:ext uri="{FF2B5EF4-FFF2-40B4-BE49-F238E27FC236}">
                <a16:creationId xmlns:a16="http://schemas.microsoft.com/office/drawing/2014/main" id="{753A376C-B41D-11AB-20CB-2BEAEFF01D21}"/>
              </a:ext>
            </a:extLst>
          </p:cNvPr>
          <p:cNvSpPr txBox="1"/>
          <p:nvPr/>
        </p:nvSpPr>
        <p:spPr>
          <a:xfrm>
            <a:off x="972152" y="1568918"/>
            <a:ext cx="10183528" cy="4801314"/>
          </a:xfrm>
          <a:prstGeom prst="rect">
            <a:avLst/>
          </a:prstGeom>
          <a:noFill/>
        </p:spPr>
        <p:txBody>
          <a:bodyPr wrap="square" rtlCol="0">
            <a:spAutoFit/>
          </a:bodyPr>
          <a:lstStyle/>
          <a:p>
            <a:pPr marL="285750" indent="-285750">
              <a:buFont typeface="Wingdings" panose="05000000000000000000" pitchFamily="2" charset="2"/>
              <a:buChar char="Ø"/>
            </a:pPr>
            <a:r>
              <a:rPr lang="en-US" sz="3200">
                <a:solidFill>
                  <a:srgbClr val="0070C0"/>
                </a:solidFill>
              </a:rPr>
              <a:t>Student Participation</a:t>
            </a:r>
          </a:p>
          <a:p>
            <a:pPr marL="285750" indent="-285750">
              <a:buFont typeface="Wingdings" panose="05000000000000000000" pitchFamily="2" charset="2"/>
              <a:buChar char="Ø"/>
            </a:pPr>
            <a:r>
              <a:rPr lang="en-US" sz="3200">
                <a:solidFill>
                  <a:srgbClr val="0070C0"/>
                </a:solidFill>
              </a:rPr>
              <a:t>Assessment Calendar</a:t>
            </a:r>
          </a:p>
          <a:p>
            <a:pPr marL="285750" indent="-285750">
              <a:buFont typeface="Wingdings" panose="05000000000000000000" pitchFamily="2" charset="2"/>
              <a:buChar char="Ø"/>
            </a:pPr>
            <a:r>
              <a:rPr lang="en-US" sz="3200">
                <a:solidFill>
                  <a:srgbClr val="0070C0"/>
                </a:solidFill>
              </a:rPr>
              <a:t>Overview of the Connecticut Statewide Assessments</a:t>
            </a:r>
          </a:p>
          <a:p>
            <a:pPr marL="285750" indent="-285750">
              <a:buFont typeface="Wingdings" panose="05000000000000000000" pitchFamily="2" charset="2"/>
              <a:buChar char="Ø"/>
            </a:pPr>
            <a:r>
              <a:rPr lang="en-US" sz="3200">
                <a:solidFill>
                  <a:srgbClr val="0070C0"/>
                </a:solidFill>
              </a:rPr>
              <a:t>Getting to Know the Online Test Systems</a:t>
            </a:r>
          </a:p>
          <a:p>
            <a:pPr marL="285750" indent="-285750">
              <a:buFont typeface="Wingdings" panose="05000000000000000000" pitchFamily="2" charset="2"/>
              <a:buChar char="Ø"/>
            </a:pPr>
            <a:r>
              <a:rPr lang="en-US" sz="3200">
                <a:solidFill>
                  <a:srgbClr val="0070C0"/>
                </a:solidFill>
              </a:rPr>
              <a:t>Starting a Test Session</a:t>
            </a:r>
          </a:p>
          <a:p>
            <a:pPr marL="285750" indent="-285750">
              <a:buFont typeface="Wingdings" panose="05000000000000000000" pitchFamily="2" charset="2"/>
              <a:buChar char="Ø"/>
            </a:pPr>
            <a:r>
              <a:rPr lang="en-US" sz="3200">
                <a:solidFill>
                  <a:srgbClr val="0070C0"/>
                </a:solidFill>
              </a:rPr>
              <a:t>Test Monitoring and Security</a:t>
            </a:r>
          </a:p>
          <a:p>
            <a:pPr marL="285750" indent="-285750">
              <a:buFont typeface="Wingdings" panose="05000000000000000000" pitchFamily="2" charset="2"/>
              <a:buChar char="Ø"/>
            </a:pPr>
            <a:r>
              <a:rPr lang="en-US" sz="3200">
                <a:solidFill>
                  <a:srgbClr val="0070C0"/>
                </a:solidFill>
              </a:rPr>
              <a:t>Accessibility</a:t>
            </a:r>
          </a:p>
          <a:p>
            <a:pPr marL="285750" indent="-285750">
              <a:buFont typeface="Wingdings" panose="05000000000000000000" pitchFamily="2" charset="2"/>
              <a:buChar char="Ø"/>
            </a:pPr>
            <a:r>
              <a:rPr lang="en-US" sz="3200">
                <a:solidFill>
                  <a:srgbClr val="0070C0"/>
                </a:solidFill>
              </a:rPr>
              <a:t>Practice and Training</a:t>
            </a:r>
          </a:p>
          <a:p>
            <a:pPr marL="285750" indent="-285750">
              <a:buFont typeface="Wingdings" panose="05000000000000000000" pitchFamily="2" charset="2"/>
              <a:buChar char="Ø"/>
            </a:pPr>
            <a:r>
              <a:rPr lang="en-US" sz="3200">
                <a:solidFill>
                  <a:srgbClr val="0070C0"/>
                </a:solidFill>
              </a:rPr>
              <a:t>Resources </a:t>
            </a:r>
          </a:p>
          <a:p>
            <a:pPr marL="285750" indent="-285750">
              <a:buFont typeface="Wingdings" panose="05000000000000000000" pitchFamily="2" charset="2"/>
              <a:buChar char="v"/>
            </a:pPr>
            <a:endParaRPr lang="en-US"/>
          </a:p>
        </p:txBody>
      </p:sp>
    </p:spTree>
    <p:extLst>
      <p:ext uri="{BB962C8B-B14F-4D97-AF65-F5344CB8AC3E}">
        <p14:creationId xmlns:p14="http://schemas.microsoft.com/office/powerpoint/2010/main" val="19663412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DEInfinitePossibilitiesTemplate.potx" id="{53AC99CE-08E4-4032-A7D2-C52744C95DD9}" vid="{3EFE6A22-6215-4849-979B-E4BE8257F9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CSDEInfinitePossibilitiesTemplate</Template>
  <TotalTime>0</TotalTime>
  <Words>12941</Words>
  <Application>Microsoft Office PowerPoint</Application>
  <PresentationFormat>Widescreen</PresentationFormat>
  <Paragraphs>793</Paragraphs>
  <Slides>60</Slides>
  <Notes>57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60</vt:i4>
      </vt:variant>
    </vt:vector>
  </HeadingPairs>
  <TitlesOfParts>
    <vt:vector size="73" baseType="lpstr">
      <vt:lpstr>-apple-system</vt:lpstr>
      <vt:lpstr>Arial</vt:lpstr>
      <vt:lpstr>Arial,Sans-Serif</vt:lpstr>
      <vt:lpstr>Calibri</vt:lpstr>
      <vt:lpstr>Calibri  </vt:lpstr>
      <vt:lpstr>Courier New</vt:lpstr>
      <vt:lpstr>Lato</vt:lpstr>
      <vt:lpstr>open-sans</vt:lpstr>
      <vt:lpstr>Segoe UI</vt:lpstr>
      <vt:lpstr>Symbol</vt:lpstr>
      <vt:lpstr>Times New Roman</vt:lpstr>
      <vt:lpstr>Wingdings</vt:lpstr>
      <vt:lpstr>Office Theme</vt:lpstr>
      <vt:lpstr>Test Administrator Training </vt:lpstr>
      <vt:lpstr>Meet the Assessment Team </vt:lpstr>
      <vt:lpstr>Meet the Assessment Team </vt:lpstr>
      <vt:lpstr>Meet the Assessment Team </vt:lpstr>
      <vt:lpstr>Meet the Assessment Team </vt:lpstr>
      <vt:lpstr>Know Your Contacts </vt:lpstr>
      <vt:lpstr>Connecticut State Department of Education https://portal.ct.gov/SDE</vt:lpstr>
      <vt:lpstr>Connecticut Comprehensive Assessment  Program Portal  https://ct/portal.cambiumast.com </vt:lpstr>
      <vt:lpstr>Presentation Overview</vt:lpstr>
      <vt:lpstr>Who Participates in Testing? </vt:lpstr>
      <vt:lpstr>Student Participation  Connecticut General Statutes 10-14n</vt:lpstr>
      <vt:lpstr>Assessment Calendar 2023-2024</vt:lpstr>
      <vt:lpstr>Overview of  Connecticut Statewide Assessments</vt:lpstr>
      <vt:lpstr>Connecticut’s Comprehensive Assessment System</vt:lpstr>
      <vt:lpstr>Who should be tested? </vt:lpstr>
      <vt:lpstr>How are students tested? </vt:lpstr>
      <vt:lpstr>Getting to Know the Online Test Systems</vt:lpstr>
      <vt:lpstr>Connecticut Comprehensive Assessment Program Portal</vt:lpstr>
      <vt:lpstr>Connecticut Comprehensive Assessment Program Portal: Smarter Balanced</vt:lpstr>
      <vt:lpstr>The Secure Browser</vt:lpstr>
      <vt:lpstr>The Test Administration Interface</vt:lpstr>
      <vt:lpstr>The Test Administration Interface</vt:lpstr>
      <vt:lpstr>TIDE</vt:lpstr>
      <vt:lpstr>TIDE Access</vt:lpstr>
      <vt:lpstr>The Assessment Viewing Application</vt:lpstr>
      <vt:lpstr>Starting a Test Session</vt:lpstr>
      <vt:lpstr>Starting a Test Session</vt:lpstr>
      <vt:lpstr>Starting a Test Session</vt:lpstr>
      <vt:lpstr>Starting a Test Session</vt:lpstr>
      <vt:lpstr>Student Test Menu</vt:lpstr>
      <vt:lpstr>Reviewing, Approving, and Denying Tests</vt:lpstr>
      <vt:lpstr>Monitoring Test Progress</vt:lpstr>
      <vt:lpstr>Ending a Test </vt:lpstr>
      <vt:lpstr>Ending Test </vt:lpstr>
      <vt:lpstr>Things to Know</vt:lpstr>
      <vt:lpstr>How does a test administrator end a test session?</vt:lpstr>
      <vt:lpstr>Test Monitoring/Security</vt:lpstr>
      <vt:lpstr>Test Security and Proctoring</vt:lpstr>
      <vt:lpstr>Test Security</vt:lpstr>
      <vt:lpstr>TA Security Confirmation/Attestation Page</vt:lpstr>
      <vt:lpstr>Test Security Definitions</vt:lpstr>
      <vt:lpstr>Issues that Might Arise During Testing</vt:lpstr>
      <vt:lpstr>Reminders!</vt:lpstr>
      <vt:lpstr>Appeals</vt:lpstr>
      <vt:lpstr>Who is Eligible for Supports and Accommodations?</vt:lpstr>
      <vt:lpstr>Universal Design</vt:lpstr>
      <vt:lpstr>Who is eligible for  universal tools?</vt:lpstr>
      <vt:lpstr>Who is eligible for  designated supports?</vt:lpstr>
      <vt:lpstr>Review test settings in TIDE prior to testing</vt:lpstr>
      <vt:lpstr>Who is eligible for accommodations?</vt:lpstr>
      <vt:lpstr>Special Documented Accommodations</vt:lpstr>
      <vt:lpstr>The Accessibility Chart</vt:lpstr>
      <vt:lpstr>Accommodation Eligibility</vt:lpstr>
      <vt:lpstr>Reader Options Resource for Smarter Balanced/NGSS</vt:lpstr>
      <vt:lpstr>Decision Guidelines for Reader Supports</vt:lpstr>
      <vt:lpstr>Documented Evidence for Reader Supports - Continued</vt:lpstr>
      <vt:lpstr>EL/ML Language Supports Smarter Balanced/NGSS</vt:lpstr>
      <vt:lpstr>CSDE Assessment Guidelines</vt:lpstr>
      <vt:lpstr>Provide Students with Opportunities to Practice</vt:lpstr>
      <vt:lpstr>Thank you for your participation!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Seifert, Katherine</dc:creator>
  <cp:lastModifiedBy>Krisst, Abe</cp:lastModifiedBy>
  <cp:revision>2</cp:revision>
  <cp:lastPrinted>2024-01-25T18:30:31Z</cp:lastPrinted>
  <dcterms:created xsi:type="dcterms:W3CDTF">2023-09-19T13:55:14Z</dcterms:created>
  <dcterms:modified xsi:type="dcterms:W3CDTF">2024-01-26T18:08:14Z</dcterms:modified>
</cp:coreProperties>
</file>